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handoutMasterIdLst>
    <p:handoutMasterId r:id="rId61"/>
  </p:handoutMasterIdLst>
  <p:sldIdLst>
    <p:sldId id="256" r:id="rId2"/>
    <p:sldId id="640" r:id="rId3"/>
    <p:sldId id="609" r:id="rId4"/>
    <p:sldId id="595" r:id="rId5"/>
    <p:sldId id="613" r:id="rId6"/>
    <p:sldId id="614" r:id="rId7"/>
    <p:sldId id="598" r:id="rId8"/>
    <p:sldId id="639" r:id="rId9"/>
    <p:sldId id="555" r:id="rId10"/>
    <p:sldId id="558" r:id="rId11"/>
    <p:sldId id="560" r:id="rId12"/>
    <p:sldId id="561" r:id="rId13"/>
    <p:sldId id="562" r:id="rId14"/>
    <p:sldId id="563" r:id="rId15"/>
    <p:sldId id="564" r:id="rId16"/>
    <p:sldId id="565" r:id="rId17"/>
    <p:sldId id="566" r:id="rId18"/>
    <p:sldId id="567" r:id="rId19"/>
    <p:sldId id="626" r:id="rId20"/>
    <p:sldId id="568" r:id="rId21"/>
    <p:sldId id="631" r:id="rId22"/>
    <p:sldId id="619" r:id="rId23"/>
    <p:sldId id="627" r:id="rId24"/>
    <p:sldId id="575" r:id="rId25"/>
    <p:sldId id="621" r:id="rId26"/>
    <p:sldId id="628" r:id="rId27"/>
    <p:sldId id="622" r:id="rId28"/>
    <p:sldId id="577" r:id="rId29"/>
    <p:sldId id="580" r:id="rId30"/>
    <p:sldId id="581" r:id="rId31"/>
    <p:sldId id="556" r:id="rId32"/>
    <p:sldId id="582" r:id="rId33"/>
    <p:sldId id="588" r:id="rId34"/>
    <p:sldId id="583" r:id="rId35"/>
    <p:sldId id="584" r:id="rId36"/>
    <p:sldId id="641" r:id="rId37"/>
    <p:sldId id="585" r:id="rId38"/>
    <p:sldId id="587" r:id="rId39"/>
    <p:sldId id="586" r:id="rId40"/>
    <p:sldId id="617" r:id="rId41"/>
    <p:sldId id="590" r:id="rId42"/>
    <p:sldId id="616" r:id="rId43"/>
    <p:sldId id="589" r:id="rId44"/>
    <p:sldId id="630" r:id="rId45"/>
    <p:sldId id="612" r:id="rId46"/>
    <p:sldId id="611" r:id="rId47"/>
    <p:sldId id="592" r:id="rId48"/>
    <p:sldId id="632" r:id="rId49"/>
    <p:sldId id="593" r:id="rId50"/>
    <p:sldId id="594" r:id="rId51"/>
    <p:sldId id="610" r:id="rId52"/>
    <p:sldId id="623" r:id="rId53"/>
    <p:sldId id="634" r:id="rId54"/>
    <p:sldId id="637" r:id="rId55"/>
    <p:sldId id="636" r:id="rId56"/>
    <p:sldId id="638" r:id="rId57"/>
    <p:sldId id="624" r:id="rId58"/>
    <p:sldId id="625" r:id="rId59"/>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9242"/>
    <a:srgbClr val="99FF33"/>
    <a:srgbClr val="99FFCC"/>
    <a:srgbClr val="FFFFCC"/>
    <a:srgbClr val="FFFF99"/>
    <a:srgbClr val="00823B"/>
    <a:srgbClr val="CCFF33"/>
    <a:srgbClr val="99CC00"/>
    <a:srgbClr val="2E455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81" autoAdjust="0"/>
    <p:restoredTop sz="94653" autoAdjust="0"/>
  </p:normalViewPr>
  <p:slideViewPr>
    <p:cSldViewPr>
      <p:cViewPr varScale="1">
        <p:scale>
          <a:sx n="81" d="100"/>
          <a:sy n="81" d="100"/>
        </p:scale>
        <p:origin x="1262"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862" cy="495872"/>
          </a:xfrm>
          <a:prstGeom prst="rect">
            <a:avLst/>
          </a:prstGeom>
        </p:spPr>
        <p:txBody>
          <a:bodyPr vert="horz" lIns="88230" tIns="44115" rIns="88230" bIns="44115" rtlCol="0"/>
          <a:lstStyle>
            <a:lvl1pPr algn="l">
              <a:defRPr sz="1200"/>
            </a:lvl1pPr>
          </a:lstStyle>
          <a:p>
            <a:endParaRPr lang="en-US"/>
          </a:p>
        </p:txBody>
      </p:sp>
      <p:sp>
        <p:nvSpPr>
          <p:cNvPr id="3" name="Date Placeholder 2"/>
          <p:cNvSpPr>
            <a:spLocks noGrp="1"/>
          </p:cNvSpPr>
          <p:nvPr>
            <p:ph type="dt" sz="quarter" idx="1"/>
          </p:nvPr>
        </p:nvSpPr>
        <p:spPr>
          <a:xfrm>
            <a:off x="3850294" y="1"/>
            <a:ext cx="2945862" cy="495872"/>
          </a:xfrm>
          <a:prstGeom prst="rect">
            <a:avLst/>
          </a:prstGeom>
        </p:spPr>
        <p:txBody>
          <a:bodyPr vert="horz" lIns="88230" tIns="44115" rIns="88230" bIns="44115" rtlCol="0"/>
          <a:lstStyle>
            <a:lvl1pPr algn="r">
              <a:defRPr sz="1200"/>
            </a:lvl1pPr>
          </a:lstStyle>
          <a:p>
            <a:fld id="{4523BF5F-1E37-4708-B5F9-FC9328F09BE4}" type="datetimeFigureOut">
              <a:rPr lang="en-US" smtClean="0"/>
              <a:pPr/>
              <a:t>11/29/2021</a:t>
            </a:fld>
            <a:endParaRPr lang="en-US"/>
          </a:p>
        </p:txBody>
      </p:sp>
      <p:sp>
        <p:nvSpPr>
          <p:cNvPr id="4" name="Footer Placeholder 3"/>
          <p:cNvSpPr>
            <a:spLocks noGrp="1"/>
          </p:cNvSpPr>
          <p:nvPr>
            <p:ph type="ftr" sz="quarter" idx="2"/>
          </p:nvPr>
        </p:nvSpPr>
        <p:spPr>
          <a:xfrm>
            <a:off x="0" y="9430813"/>
            <a:ext cx="2945862" cy="495872"/>
          </a:xfrm>
          <a:prstGeom prst="rect">
            <a:avLst/>
          </a:prstGeom>
        </p:spPr>
        <p:txBody>
          <a:bodyPr vert="horz" lIns="88230" tIns="44115" rIns="88230" bIns="44115" rtlCol="0" anchor="b"/>
          <a:lstStyle>
            <a:lvl1pPr algn="l">
              <a:defRPr sz="1200"/>
            </a:lvl1pPr>
          </a:lstStyle>
          <a:p>
            <a:endParaRPr lang="en-US"/>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8230" tIns="44115" rIns="88230" bIns="44115" rtlCol="0" anchor="b"/>
          <a:lstStyle>
            <a:lvl1pPr algn="r">
              <a:defRPr sz="1200"/>
            </a:lvl1pPr>
          </a:lstStyle>
          <a:p>
            <a:fld id="{ADF84BE1-498E-4881-B9B2-116C26D19722}" type="slidenum">
              <a:rPr lang="en-US" smtClean="0"/>
              <a:pPr/>
              <a:t>‹#›</a:t>
            </a:fld>
            <a:endParaRPr lang="en-US"/>
          </a:p>
        </p:txBody>
      </p:sp>
    </p:spTree>
    <p:extLst>
      <p:ext uri="{BB962C8B-B14F-4D97-AF65-F5344CB8AC3E}">
        <p14:creationId xmlns:p14="http://schemas.microsoft.com/office/powerpoint/2010/main" val="1622138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2"/>
          </a:xfrm>
          <a:prstGeom prst="rect">
            <a:avLst/>
          </a:prstGeom>
        </p:spPr>
        <p:txBody>
          <a:bodyPr vert="horz" lIns="95571" tIns="47786" rIns="95571" bIns="47786" rtlCol="0"/>
          <a:lstStyle>
            <a:lvl1pPr algn="l">
              <a:defRPr sz="1300"/>
            </a:lvl1pPr>
          </a:lstStyle>
          <a:p>
            <a:endParaRPr lang="zh-CN" altLang="en-US"/>
          </a:p>
        </p:txBody>
      </p:sp>
      <p:sp>
        <p:nvSpPr>
          <p:cNvPr id="3" name="日期占位符 2"/>
          <p:cNvSpPr>
            <a:spLocks noGrp="1"/>
          </p:cNvSpPr>
          <p:nvPr>
            <p:ph type="dt" idx="1"/>
          </p:nvPr>
        </p:nvSpPr>
        <p:spPr>
          <a:xfrm>
            <a:off x="3850443" y="0"/>
            <a:ext cx="2945659" cy="496412"/>
          </a:xfrm>
          <a:prstGeom prst="rect">
            <a:avLst/>
          </a:prstGeom>
        </p:spPr>
        <p:txBody>
          <a:bodyPr vert="horz" lIns="95571" tIns="47786" rIns="95571" bIns="47786" rtlCol="0"/>
          <a:lstStyle>
            <a:lvl1pPr algn="r">
              <a:defRPr sz="1300"/>
            </a:lvl1pPr>
          </a:lstStyle>
          <a:p>
            <a:fld id="{92112A11-B874-47A7-8515-B50CC98B5C7E}" type="datetimeFigureOut">
              <a:rPr lang="zh-CN" altLang="en-US" smtClean="0"/>
              <a:pPr/>
              <a:t>2021/11/29</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71" tIns="47786" rIns="95571" bIns="47786"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5571" tIns="47786" rIns="95571" bIns="4778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2"/>
          </a:xfrm>
          <a:prstGeom prst="rect">
            <a:avLst/>
          </a:prstGeom>
        </p:spPr>
        <p:txBody>
          <a:bodyPr vert="horz" lIns="95571" tIns="47786" rIns="95571" bIns="47786"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3850443" y="9430091"/>
            <a:ext cx="2945659" cy="496412"/>
          </a:xfrm>
          <a:prstGeom prst="rect">
            <a:avLst/>
          </a:prstGeom>
        </p:spPr>
        <p:txBody>
          <a:bodyPr vert="horz" lIns="95571" tIns="47786" rIns="95571" bIns="47786" rtlCol="0" anchor="b"/>
          <a:lstStyle>
            <a:lvl1pPr algn="r">
              <a:defRPr sz="1300"/>
            </a:lvl1pPr>
          </a:lstStyle>
          <a:p>
            <a:fld id="{B267870B-A8BC-4B7C-94AB-E17DF4DCC17D}" type="slidenum">
              <a:rPr lang="zh-CN" altLang="en-US" smtClean="0"/>
              <a:pPr/>
              <a:t>‹#›</a:t>
            </a:fld>
            <a:endParaRPr lang="zh-CN" altLang="en-US"/>
          </a:p>
        </p:txBody>
      </p:sp>
    </p:spTree>
    <p:extLst>
      <p:ext uri="{BB962C8B-B14F-4D97-AF65-F5344CB8AC3E}">
        <p14:creationId xmlns:p14="http://schemas.microsoft.com/office/powerpoint/2010/main" val="185652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1</a:t>
            </a:fld>
            <a:endParaRPr lang="zh-CN" altLang="en-US"/>
          </a:p>
        </p:txBody>
      </p:sp>
    </p:spTree>
    <p:extLst>
      <p:ext uri="{BB962C8B-B14F-4D97-AF65-F5344CB8AC3E}">
        <p14:creationId xmlns:p14="http://schemas.microsoft.com/office/powerpoint/2010/main" val="2141664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11</a:t>
            </a:fld>
            <a:endParaRPr lang="en-US" altLang="zh-CN"/>
          </a:p>
        </p:txBody>
      </p:sp>
    </p:spTree>
    <p:extLst>
      <p:ext uri="{BB962C8B-B14F-4D97-AF65-F5344CB8AC3E}">
        <p14:creationId xmlns:p14="http://schemas.microsoft.com/office/powerpoint/2010/main" val="204590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12</a:t>
            </a:fld>
            <a:endParaRPr lang="en-US" altLang="zh-CN"/>
          </a:p>
        </p:txBody>
      </p:sp>
    </p:spTree>
    <p:extLst>
      <p:ext uri="{BB962C8B-B14F-4D97-AF65-F5344CB8AC3E}">
        <p14:creationId xmlns:p14="http://schemas.microsoft.com/office/powerpoint/2010/main" val="326376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13</a:t>
            </a:fld>
            <a:endParaRPr lang="en-US" altLang="zh-CN"/>
          </a:p>
        </p:txBody>
      </p:sp>
    </p:spTree>
    <p:extLst>
      <p:ext uri="{BB962C8B-B14F-4D97-AF65-F5344CB8AC3E}">
        <p14:creationId xmlns:p14="http://schemas.microsoft.com/office/powerpoint/2010/main" val="133688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14</a:t>
            </a:fld>
            <a:endParaRPr lang="en-US" altLang="zh-CN"/>
          </a:p>
        </p:txBody>
      </p:sp>
    </p:spTree>
    <p:extLst>
      <p:ext uri="{BB962C8B-B14F-4D97-AF65-F5344CB8AC3E}">
        <p14:creationId xmlns:p14="http://schemas.microsoft.com/office/powerpoint/2010/main" val="4079840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15</a:t>
            </a:fld>
            <a:endParaRPr lang="en-US" altLang="zh-CN"/>
          </a:p>
        </p:txBody>
      </p:sp>
    </p:spTree>
    <p:extLst>
      <p:ext uri="{BB962C8B-B14F-4D97-AF65-F5344CB8AC3E}">
        <p14:creationId xmlns:p14="http://schemas.microsoft.com/office/powerpoint/2010/main" val="44637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16</a:t>
            </a:fld>
            <a:endParaRPr lang="en-US" altLang="zh-CN"/>
          </a:p>
        </p:txBody>
      </p:sp>
    </p:spTree>
    <p:extLst>
      <p:ext uri="{BB962C8B-B14F-4D97-AF65-F5344CB8AC3E}">
        <p14:creationId xmlns:p14="http://schemas.microsoft.com/office/powerpoint/2010/main" val="2961459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17</a:t>
            </a:fld>
            <a:endParaRPr lang="en-US" altLang="zh-CN"/>
          </a:p>
        </p:txBody>
      </p:sp>
    </p:spTree>
    <p:extLst>
      <p:ext uri="{BB962C8B-B14F-4D97-AF65-F5344CB8AC3E}">
        <p14:creationId xmlns:p14="http://schemas.microsoft.com/office/powerpoint/2010/main" val="2584013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18</a:t>
            </a:fld>
            <a:endParaRPr lang="en-US" altLang="zh-CN"/>
          </a:p>
        </p:txBody>
      </p:sp>
    </p:spTree>
    <p:extLst>
      <p:ext uri="{BB962C8B-B14F-4D97-AF65-F5344CB8AC3E}">
        <p14:creationId xmlns:p14="http://schemas.microsoft.com/office/powerpoint/2010/main" val="3034515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19</a:t>
            </a:fld>
            <a:endParaRPr lang="en-US" altLang="zh-CN"/>
          </a:p>
        </p:txBody>
      </p:sp>
    </p:spTree>
    <p:extLst>
      <p:ext uri="{BB962C8B-B14F-4D97-AF65-F5344CB8AC3E}">
        <p14:creationId xmlns:p14="http://schemas.microsoft.com/office/powerpoint/2010/main" val="3339890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20</a:t>
            </a:fld>
            <a:endParaRPr lang="en-US" altLang="zh-CN"/>
          </a:p>
        </p:txBody>
      </p:sp>
    </p:spTree>
    <p:extLst>
      <p:ext uri="{BB962C8B-B14F-4D97-AF65-F5344CB8AC3E}">
        <p14:creationId xmlns:p14="http://schemas.microsoft.com/office/powerpoint/2010/main" val="38228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a:t>
            </a:fld>
            <a:endParaRPr lang="en-US" altLang="zh-CN"/>
          </a:p>
        </p:txBody>
      </p:sp>
    </p:spTree>
    <p:extLst>
      <p:ext uri="{BB962C8B-B14F-4D97-AF65-F5344CB8AC3E}">
        <p14:creationId xmlns:p14="http://schemas.microsoft.com/office/powerpoint/2010/main" val="1071436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21</a:t>
            </a:fld>
            <a:endParaRPr lang="en-US" altLang="zh-CN"/>
          </a:p>
        </p:txBody>
      </p:sp>
    </p:spTree>
    <p:extLst>
      <p:ext uri="{BB962C8B-B14F-4D97-AF65-F5344CB8AC3E}">
        <p14:creationId xmlns:p14="http://schemas.microsoft.com/office/powerpoint/2010/main" val="289119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22</a:t>
            </a:fld>
            <a:endParaRPr lang="en-US" altLang="zh-CN"/>
          </a:p>
        </p:txBody>
      </p:sp>
    </p:spTree>
    <p:extLst>
      <p:ext uri="{BB962C8B-B14F-4D97-AF65-F5344CB8AC3E}">
        <p14:creationId xmlns:p14="http://schemas.microsoft.com/office/powerpoint/2010/main" val="3724932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 current-&gt;link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26</a:t>
            </a:fld>
            <a:endParaRPr lang="zh-CN" altLang="en-US"/>
          </a:p>
        </p:txBody>
      </p:sp>
    </p:spTree>
    <p:extLst>
      <p:ext uri="{BB962C8B-B14F-4D97-AF65-F5344CB8AC3E}">
        <p14:creationId xmlns:p14="http://schemas.microsoft.com/office/powerpoint/2010/main" val="115416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28</a:t>
            </a:fld>
            <a:endParaRPr lang="en-US" altLang="zh-CN"/>
          </a:p>
        </p:txBody>
      </p:sp>
    </p:spTree>
    <p:extLst>
      <p:ext uri="{BB962C8B-B14F-4D97-AF65-F5344CB8AC3E}">
        <p14:creationId xmlns:p14="http://schemas.microsoft.com/office/powerpoint/2010/main" val="1432894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29</a:t>
            </a:fld>
            <a:endParaRPr lang="en-US" altLang="zh-CN"/>
          </a:p>
        </p:txBody>
      </p:sp>
    </p:spTree>
    <p:extLst>
      <p:ext uri="{BB962C8B-B14F-4D97-AF65-F5344CB8AC3E}">
        <p14:creationId xmlns:p14="http://schemas.microsoft.com/office/powerpoint/2010/main" val="3153786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30</a:t>
            </a:fld>
            <a:endParaRPr lang="en-US" altLang="zh-CN"/>
          </a:p>
        </p:txBody>
      </p:sp>
    </p:spTree>
    <p:extLst>
      <p:ext uri="{BB962C8B-B14F-4D97-AF65-F5344CB8AC3E}">
        <p14:creationId xmlns:p14="http://schemas.microsoft.com/office/powerpoint/2010/main" val="1392735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31</a:t>
            </a:fld>
            <a:endParaRPr lang="en-US" altLang="zh-CN"/>
          </a:p>
        </p:txBody>
      </p:sp>
    </p:spTree>
    <p:extLst>
      <p:ext uri="{BB962C8B-B14F-4D97-AF65-F5344CB8AC3E}">
        <p14:creationId xmlns:p14="http://schemas.microsoft.com/office/powerpoint/2010/main" val="1884179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32</a:t>
            </a:fld>
            <a:endParaRPr lang="en-US" altLang="zh-CN"/>
          </a:p>
        </p:txBody>
      </p:sp>
    </p:spTree>
    <p:extLst>
      <p:ext uri="{BB962C8B-B14F-4D97-AF65-F5344CB8AC3E}">
        <p14:creationId xmlns:p14="http://schemas.microsoft.com/office/powerpoint/2010/main" val="144627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33</a:t>
            </a:fld>
            <a:endParaRPr lang="en-US" altLang="zh-CN"/>
          </a:p>
        </p:txBody>
      </p:sp>
    </p:spTree>
    <p:extLst>
      <p:ext uri="{BB962C8B-B14F-4D97-AF65-F5344CB8AC3E}">
        <p14:creationId xmlns:p14="http://schemas.microsoft.com/office/powerpoint/2010/main" val="3830856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34</a:t>
            </a:fld>
            <a:endParaRPr lang="en-US" altLang="zh-CN"/>
          </a:p>
        </p:txBody>
      </p:sp>
    </p:spTree>
    <p:extLst>
      <p:ext uri="{BB962C8B-B14F-4D97-AF65-F5344CB8AC3E}">
        <p14:creationId xmlns:p14="http://schemas.microsoft.com/office/powerpoint/2010/main" val="352125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a:t>
            </a:fld>
            <a:endParaRPr lang="en-US" altLang="zh-CN"/>
          </a:p>
        </p:txBody>
      </p:sp>
    </p:spTree>
    <p:extLst>
      <p:ext uri="{BB962C8B-B14F-4D97-AF65-F5344CB8AC3E}">
        <p14:creationId xmlns:p14="http://schemas.microsoft.com/office/powerpoint/2010/main" val="2595096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35</a:t>
            </a:fld>
            <a:endParaRPr lang="en-US" altLang="zh-CN"/>
          </a:p>
        </p:txBody>
      </p:sp>
    </p:spTree>
    <p:extLst>
      <p:ext uri="{BB962C8B-B14F-4D97-AF65-F5344CB8AC3E}">
        <p14:creationId xmlns:p14="http://schemas.microsoft.com/office/powerpoint/2010/main" val="2752960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36</a:t>
            </a:fld>
            <a:endParaRPr lang="zh-CN" altLang="en-US"/>
          </a:p>
        </p:txBody>
      </p:sp>
    </p:spTree>
    <p:extLst>
      <p:ext uri="{BB962C8B-B14F-4D97-AF65-F5344CB8AC3E}">
        <p14:creationId xmlns:p14="http://schemas.microsoft.com/office/powerpoint/2010/main" val="2566188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37</a:t>
            </a:fld>
            <a:endParaRPr lang="en-US" altLang="zh-CN"/>
          </a:p>
        </p:txBody>
      </p:sp>
    </p:spTree>
    <p:extLst>
      <p:ext uri="{BB962C8B-B14F-4D97-AF65-F5344CB8AC3E}">
        <p14:creationId xmlns:p14="http://schemas.microsoft.com/office/powerpoint/2010/main" val="3856794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38</a:t>
            </a:fld>
            <a:endParaRPr lang="en-US" altLang="zh-CN"/>
          </a:p>
        </p:txBody>
      </p:sp>
    </p:spTree>
    <p:extLst>
      <p:ext uri="{BB962C8B-B14F-4D97-AF65-F5344CB8AC3E}">
        <p14:creationId xmlns:p14="http://schemas.microsoft.com/office/powerpoint/2010/main" val="1004449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39</a:t>
            </a:fld>
            <a:endParaRPr lang="en-US" altLang="zh-CN"/>
          </a:p>
        </p:txBody>
      </p:sp>
    </p:spTree>
    <p:extLst>
      <p:ext uri="{BB962C8B-B14F-4D97-AF65-F5344CB8AC3E}">
        <p14:creationId xmlns:p14="http://schemas.microsoft.com/office/powerpoint/2010/main" val="19247141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40</a:t>
            </a:fld>
            <a:endParaRPr lang="zh-CN" altLang="en-US"/>
          </a:p>
        </p:txBody>
      </p:sp>
    </p:spTree>
    <p:extLst>
      <p:ext uri="{BB962C8B-B14F-4D97-AF65-F5344CB8AC3E}">
        <p14:creationId xmlns:p14="http://schemas.microsoft.com/office/powerpoint/2010/main" val="3593968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41</a:t>
            </a:fld>
            <a:endParaRPr lang="en-US" altLang="zh-CN"/>
          </a:p>
        </p:txBody>
      </p:sp>
    </p:spTree>
    <p:extLst>
      <p:ext uri="{BB962C8B-B14F-4D97-AF65-F5344CB8AC3E}">
        <p14:creationId xmlns:p14="http://schemas.microsoft.com/office/powerpoint/2010/main" val="3909130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kern="0" dirty="0">
              <a:solidFill>
                <a:srgbClr val="CC0000"/>
              </a:solidFill>
              <a:latin typeface="Times New Roman" pitchFamily="18" charset="0"/>
              <a:ea typeface="隶书" pitchFamily="49" charset="-122"/>
              <a:cs typeface="+mn-cs"/>
            </a:endParaRPr>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42</a:t>
            </a:fld>
            <a:endParaRPr lang="zh-CN" altLang="en-US"/>
          </a:p>
        </p:txBody>
      </p:sp>
    </p:spTree>
    <p:extLst>
      <p:ext uri="{BB962C8B-B14F-4D97-AF65-F5344CB8AC3E}">
        <p14:creationId xmlns:p14="http://schemas.microsoft.com/office/powerpoint/2010/main" val="35401542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43</a:t>
            </a:fld>
            <a:endParaRPr lang="en-US" altLang="zh-CN"/>
          </a:p>
        </p:txBody>
      </p:sp>
    </p:spTree>
    <p:extLst>
      <p:ext uri="{BB962C8B-B14F-4D97-AF65-F5344CB8AC3E}">
        <p14:creationId xmlns:p14="http://schemas.microsoft.com/office/powerpoint/2010/main" val="2471987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44</a:t>
            </a:fld>
            <a:endParaRPr lang="en-US" altLang="zh-CN"/>
          </a:p>
        </p:txBody>
      </p:sp>
    </p:spTree>
    <p:extLst>
      <p:ext uri="{BB962C8B-B14F-4D97-AF65-F5344CB8AC3E}">
        <p14:creationId xmlns:p14="http://schemas.microsoft.com/office/powerpoint/2010/main" val="362719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a:t>
            </a:fld>
            <a:endParaRPr lang="en-US" altLang="zh-CN"/>
          </a:p>
        </p:txBody>
      </p:sp>
    </p:spTree>
    <p:extLst>
      <p:ext uri="{BB962C8B-B14F-4D97-AF65-F5344CB8AC3E}">
        <p14:creationId xmlns:p14="http://schemas.microsoft.com/office/powerpoint/2010/main" val="42723908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45</a:t>
            </a:fld>
            <a:endParaRPr lang="en-US" altLang="zh-CN"/>
          </a:p>
        </p:txBody>
      </p:sp>
    </p:spTree>
    <p:extLst>
      <p:ext uri="{BB962C8B-B14F-4D97-AF65-F5344CB8AC3E}">
        <p14:creationId xmlns:p14="http://schemas.microsoft.com/office/powerpoint/2010/main" val="725185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46</a:t>
            </a:fld>
            <a:endParaRPr lang="en-US" altLang="zh-CN"/>
          </a:p>
        </p:txBody>
      </p:sp>
    </p:spTree>
    <p:extLst>
      <p:ext uri="{BB962C8B-B14F-4D97-AF65-F5344CB8AC3E}">
        <p14:creationId xmlns:p14="http://schemas.microsoft.com/office/powerpoint/2010/main" val="30841387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47</a:t>
            </a:fld>
            <a:endParaRPr lang="en-US" altLang="zh-CN"/>
          </a:p>
        </p:txBody>
      </p:sp>
    </p:spTree>
    <p:extLst>
      <p:ext uri="{BB962C8B-B14F-4D97-AF65-F5344CB8AC3E}">
        <p14:creationId xmlns:p14="http://schemas.microsoft.com/office/powerpoint/2010/main" val="9610360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48</a:t>
            </a:fld>
            <a:endParaRPr lang="en-US" altLang="zh-CN"/>
          </a:p>
        </p:txBody>
      </p:sp>
    </p:spTree>
    <p:extLst>
      <p:ext uri="{BB962C8B-B14F-4D97-AF65-F5344CB8AC3E}">
        <p14:creationId xmlns:p14="http://schemas.microsoft.com/office/powerpoint/2010/main" val="14149134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49</a:t>
            </a:fld>
            <a:endParaRPr lang="en-US" altLang="zh-CN"/>
          </a:p>
        </p:txBody>
      </p:sp>
    </p:spTree>
    <p:extLst>
      <p:ext uri="{BB962C8B-B14F-4D97-AF65-F5344CB8AC3E}">
        <p14:creationId xmlns:p14="http://schemas.microsoft.com/office/powerpoint/2010/main" val="32492573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50</a:t>
            </a:fld>
            <a:endParaRPr lang="en-US" altLang="zh-CN"/>
          </a:p>
        </p:txBody>
      </p:sp>
    </p:spTree>
    <p:extLst>
      <p:ext uri="{BB962C8B-B14F-4D97-AF65-F5344CB8AC3E}">
        <p14:creationId xmlns:p14="http://schemas.microsoft.com/office/powerpoint/2010/main" val="2358168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54</a:t>
            </a:fld>
            <a:endParaRPr lang="en-US" altLang="zh-CN"/>
          </a:p>
        </p:txBody>
      </p:sp>
    </p:spTree>
    <p:extLst>
      <p:ext uri="{BB962C8B-B14F-4D97-AF65-F5344CB8AC3E}">
        <p14:creationId xmlns:p14="http://schemas.microsoft.com/office/powerpoint/2010/main" val="1530319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55</a:t>
            </a:fld>
            <a:endParaRPr lang="en-US" altLang="zh-CN"/>
          </a:p>
        </p:txBody>
      </p:sp>
    </p:spTree>
    <p:extLst>
      <p:ext uri="{BB962C8B-B14F-4D97-AF65-F5344CB8AC3E}">
        <p14:creationId xmlns:p14="http://schemas.microsoft.com/office/powerpoint/2010/main" val="12697621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56</a:t>
            </a:fld>
            <a:endParaRPr lang="en-US" altLang="zh-CN"/>
          </a:p>
        </p:txBody>
      </p:sp>
    </p:spTree>
    <p:extLst>
      <p:ext uri="{BB962C8B-B14F-4D97-AF65-F5344CB8AC3E}">
        <p14:creationId xmlns:p14="http://schemas.microsoft.com/office/powerpoint/2010/main" val="11725614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57</a:t>
            </a:fld>
            <a:endParaRPr lang="en-US" altLang="zh-CN"/>
          </a:p>
        </p:txBody>
      </p:sp>
    </p:spTree>
    <p:extLst>
      <p:ext uri="{BB962C8B-B14F-4D97-AF65-F5344CB8AC3E}">
        <p14:creationId xmlns:p14="http://schemas.microsoft.com/office/powerpoint/2010/main" val="165310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6</a:t>
            </a:fld>
            <a:endParaRPr lang="en-US" altLang="zh-CN"/>
          </a:p>
        </p:txBody>
      </p:sp>
    </p:spTree>
    <p:extLst>
      <p:ext uri="{BB962C8B-B14F-4D97-AF65-F5344CB8AC3E}">
        <p14:creationId xmlns:p14="http://schemas.microsoft.com/office/powerpoint/2010/main" val="29591864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58</a:t>
            </a:fld>
            <a:endParaRPr lang="en-US" altLang="zh-CN"/>
          </a:p>
        </p:txBody>
      </p:sp>
    </p:spTree>
    <p:extLst>
      <p:ext uri="{BB962C8B-B14F-4D97-AF65-F5344CB8AC3E}">
        <p14:creationId xmlns:p14="http://schemas.microsoft.com/office/powerpoint/2010/main" val="4059153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假定在待排序的记录序列中，存在多个具有相同的关键字的记录，若经过排序，这些记录的相对次序保持不变，即在原序列中，</a:t>
            </a:r>
            <a:r>
              <a:rPr lang="en-US" altLang="zh-CN" dirty="0"/>
              <a:t>r[</a:t>
            </a:r>
            <a:r>
              <a:rPr lang="en-US" altLang="zh-CN" dirty="0" err="1"/>
              <a:t>i</a:t>
            </a:r>
            <a:r>
              <a:rPr lang="en-US" altLang="zh-CN" dirty="0"/>
              <a:t>]=r[j]</a:t>
            </a:r>
            <a:r>
              <a:rPr lang="zh-CN" altLang="en-US" dirty="0"/>
              <a:t>，且</a:t>
            </a:r>
            <a:r>
              <a:rPr lang="en-US" altLang="zh-CN" dirty="0"/>
              <a:t>r[</a:t>
            </a:r>
            <a:r>
              <a:rPr lang="en-US" altLang="zh-CN" dirty="0" err="1"/>
              <a:t>i</a:t>
            </a:r>
            <a:r>
              <a:rPr lang="en-US" altLang="zh-CN" dirty="0"/>
              <a:t>]</a:t>
            </a:r>
            <a:r>
              <a:rPr lang="zh-CN" altLang="en-US" dirty="0"/>
              <a:t>在</a:t>
            </a:r>
            <a:r>
              <a:rPr lang="en-US" altLang="zh-CN" dirty="0"/>
              <a:t>r[j]</a:t>
            </a:r>
            <a:r>
              <a:rPr lang="zh-CN" altLang="en-US" dirty="0"/>
              <a:t>之前，而在排序后的序列中，</a:t>
            </a:r>
            <a:r>
              <a:rPr lang="en-US" altLang="zh-CN" dirty="0"/>
              <a:t>r[</a:t>
            </a:r>
            <a:r>
              <a:rPr lang="en-US" altLang="zh-CN" dirty="0" err="1"/>
              <a:t>i</a:t>
            </a:r>
            <a:r>
              <a:rPr lang="en-US" altLang="zh-CN" dirty="0"/>
              <a:t>]</a:t>
            </a:r>
            <a:r>
              <a:rPr lang="zh-CN" altLang="en-US" dirty="0"/>
              <a:t>仍在</a:t>
            </a:r>
            <a:r>
              <a:rPr lang="en-US" altLang="zh-CN" dirty="0"/>
              <a:t>r[j]</a:t>
            </a:r>
            <a:r>
              <a:rPr lang="zh-CN" altLang="en-US" dirty="0"/>
              <a:t>之前，则称这种排序算法是稳定的；否则称为不稳定的。</a:t>
            </a:r>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7</a:t>
            </a:fld>
            <a:endParaRPr lang="zh-CN" altLang="en-US"/>
          </a:p>
        </p:txBody>
      </p:sp>
    </p:spTree>
    <p:extLst>
      <p:ext uri="{BB962C8B-B14F-4D97-AF65-F5344CB8AC3E}">
        <p14:creationId xmlns:p14="http://schemas.microsoft.com/office/powerpoint/2010/main" val="274061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67870B-A8BC-4B7C-94AB-E17DF4DCC17D}" type="slidenum">
              <a:rPr lang="zh-CN" altLang="en-US" smtClean="0"/>
              <a:pPr/>
              <a:t>8</a:t>
            </a:fld>
            <a:endParaRPr lang="zh-CN" altLang="en-US"/>
          </a:p>
        </p:txBody>
      </p:sp>
    </p:spTree>
    <p:extLst>
      <p:ext uri="{BB962C8B-B14F-4D97-AF65-F5344CB8AC3E}">
        <p14:creationId xmlns:p14="http://schemas.microsoft.com/office/powerpoint/2010/main" val="57617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9</a:t>
            </a:fld>
            <a:endParaRPr lang="en-US" altLang="zh-CN"/>
          </a:p>
        </p:txBody>
      </p:sp>
    </p:spTree>
    <p:extLst>
      <p:ext uri="{BB962C8B-B14F-4D97-AF65-F5344CB8AC3E}">
        <p14:creationId xmlns:p14="http://schemas.microsoft.com/office/powerpoint/2010/main" val="346913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31C1AC4-AB1F-4C0D-B8F0-A387DC546C99}" type="slidenum">
              <a:rPr lang="en-US" altLang="zh-CN" smtClean="0"/>
              <a:pPr>
                <a:defRPr/>
              </a:pPr>
              <a:t>10</a:t>
            </a:fld>
            <a:endParaRPr lang="en-US" altLang="zh-CN"/>
          </a:p>
        </p:txBody>
      </p:sp>
    </p:spTree>
    <p:extLst>
      <p:ext uri="{BB962C8B-B14F-4D97-AF65-F5344CB8AC3E}">
        <p14:creationId xmlns:p14="http://schemas.microsoft.com/office/powerpoint/2010/main" val="2495651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CC637B9-159B-42F5-B10C-40EC1698F571}"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7" name="Picture 11" descr="02_02"/>
          <p:cNvPicPr>
            <a:picLocks noChangeAspect="1" noChangeArrowheads="1"/>
          </p:cNvPicPr>
          <p:nvPr/>
        </p:nvPicPr>
        <p:blipFill>
          <a:blip r:embed="rId2" cstate="print"/>
          <a:srcRect l="7144"/>
          <a:stretch>
            <a:fillRect/>
          </a:stretch>
        </p:blipFill>
        <p:spPr bwMode="auto">
          <a:xfrm>
            <a:off x="0" y="1"/>
            <a:ext cx="3419872" cy="1106234"/>
          </a:xfrm>
          <a:prstGeom prst="rect">
            <a:avLst/>
          </a:prstGeom>
          <a:noFill/>
          <a:ln w="9525">
            <a:noFill/>
            <a:miter lim="800000"/>
            <a:headEnd/>
            <a:tailEnd/>
          </a:ln>
        </p:spPr>
      </p:pic>
      <p:pic>
        <p:nvPicPr>
          <p:cNvPr id="11" name="图片 10" descr="屏幕快照 2015-05-26 上午10.28.17.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3730286"/>
            <a:ext cx="9144000" cy="274778"/>
          </a:xfrm>
          <a:prstGeom prst="rect">
            <a:avLst/>
          </a:prstGeom>
        </p:spPr>
      </p:pic>
      <p:sp>
        <p:nvSpPr>
          <p:cNvPr id="12" name="Rectangle 6"/>
          <p:cNvSpPr txBox="1">
            <a:spLocks noChangeArrowheads="1"/>
          </p:cNvSpPr>
          <p:nvPr userDrawn="1"/>
        </p:nvSpPr>
        <p:spPr bwMode="auto">
          <a:xfrm>
            <a:off x="323527" y="1844336"/>
            <a:ext cx="8353425"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0" smtClean="0">
                <a:solidFill>
                  <a:srgbClr val="FF0000"/>
                </a:solidFill>
                <a:effectLst>
                  <a:outerShdw blurRad="38100" dist="38100" dir="2700000" algn="tl">
                    <a:srgbClr val="C0C0C0"/>
                  </a:outerShdw>
                </a:effectLst>
                <a:latin typeface="Times New Roman" pitchFamily="18" charset="0"/>
                <a:ea typeface="+mj-ea"/>
                <a:cs typeface="Times New Roman" pitchFamily="18" charset="0"/>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a:lstStyle>
          <a:p>
            <a:endParaRPr lang="zh-CN" altLang="en-US" kern="0" dirty="0"/>
          </a:p>
        </p:txBody>
      </p:sp>
      <p:sp>
        <p:nvSpPr>
          <p:cNvPr id="13" name="Rectangle 7"/>
          <p:cNvSpPr txBox="1">
            <a:spLocks noChangeArrowheads="1"/>
          </p:cNvSpPr>
          <p:nvPr userDrawn="1"/>
        </p:nvSpPr>
        <p:spPr bwMode="auto">
          <a:xfrm>
            <a:off x="1299840" y="3933056"/>
            <a:ext cx="6400800"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endParaRPr lang="zh-CN" altLang="en-US" kern="0" dirty="0"/>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28600"/>
            <a:ext cx="1981200" cy="5791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791200" cy="5791200"/>
          </a:xfr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28604"/>
            <a:ext cx="7599362" cy="714396"/>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09600" y="1600200"/>
            <a:ext cx="3886200" cy="4419600"/>
          </a:xfrm>
        </p:spPr>
        <p:txBody>
          <a:bodyPr/>
          <a:lstStyle>
            <a:lvl1pPr>
              <a:buFont typeface="Wingdings" pitchFamily="2" charset="2"/>
              <a:buChar char="n"/>
              <a:defRPr>
                <a:latin typeface="黑体" pitchFamily="49" charset="-122"/>
                <a:ea typeface="黑体" pitchFamily="49" charset="-122"/>
              </a:defRPr>
            </a:lvl1pPr>
            <a:lvl2pPr>
              <a:buClr>
                <a:srgbClr val="C00000"/>
              </a:buClr>
              <a:buSzPct val="80000"/>
              <a:buFont typeface="Wingdings" pitchFamily="2" charset="2"/>
              <a:buChar char="n"/>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228600"/>
            <a:ext cx="7599362"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3886200" cy="4419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quarter" idx="2"/>
          </p:nvPr>
        </p:nvSpPr>
        <p:spPr>
          <a:xfrm>
            <a:off x="4648200" y="1600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内容占位符 4"/>
          <p:cNvSpPr>
            <a:spLocks noGrp="1"/>
          </p:cNvSpPr>
          <p:nvPr>
            <p:ph sz="quarter" idx="3"/>
          </p:nvPr>
        </p:nvSpPr>
        <p:spPr>
          <a:xfrm>
            <a:off x="4648200" y="3886200"/>
            <a:ext cx="3886200" cy="2133600"/>
          </a:xfrm>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7" name="Rectangle 9"/>
          <p:cNvSpPr>
            <a:spLocks noGrp="1" noChangeArrowheads="1"/>
          </p:cNvSpPr>
          <p:nvPr>
            <p:ph type="ftr" sz="quarter" idx="11"/>
          </p:nvPr>
        </p:nvSpPr>
        <p:spPr>
          <a:ln/>
        </p:spPr>
        <p:txBody>
          <a:bodyPr/>
          <a:lstStyle>
            <a:lvl1pPr>
              <a:defRPr/>
            </a:lvl1pPr>
          </a:lstStyle>
          <a:p>
            <a:endParaRPr lang="zh-CN" altLang="en-US"/>
          </a:p>
        </p:txBody>
      </p:sp>
      <p:sp>
        <p:nvSpPr>
          <p:cNvPr id="8"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dirty="0"/>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61070" y="66328"/>
            <a:ext cx="7599362" cy="914400"/>
          </a:xfrm>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5" name="Rectangle 9"/>
          <p:cNvSpPr>
            <a:spLocks noGrp="1" noChangeArrowheads="1"/>
          </p:cNvSpPr>
          <p:nvPr>
            <p:ph type="ftr" sz="quarter" idx="11"/>
          </p:nvPr>
        </p:nvSpPr>
        <p:spPr>
          <a:ln/>
        </p:spPr>
        <p:txBody>
          <a:bodyPr/>
          <a:lstStyle>
            <a:lvl1pPr>
              <a:defRPr/>
            </a:lvl1pPr>
          </a:lstStyle>
          <a:p>
            <a:endParaRPr lang="zh-CN" altLang="en-US"/>
          </a:p>
        </p:txBody>
      </p:sp>
      <p:sp>
        <p:nvSpPr>
          <p:cNvPr id="6"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3886200" cy="4419600"/>
          </a:xfr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8" name="Rectangle 9"/>
          <p:cNvSpPr>
            <a:spLocks noGrp="1" noChangeArrowheads="1"/>
          </p:cNvSpPr>
          <p:nvPr>
            <p:ph type="ftr" sz="quarter" idx="11"/>
          </p:nvPr>
        </p:nvSpPr>
        <p:spPr>
          <a:ln/>
        </p:spPr>
        <p:txBody>
          <a:bodyPr/>
          <a:lstStyle>
            <a:lvl1pPr>
              <a:defRPr/>
            </a:lvl1pPr>
          </a:lstStyle>
          <a:p>
            <a:endParaRPr lang="zh-CN" altLang="en-US"/>
          </a:p>
        </p:txBody>
      </p:sp>
      <p:sp>
        <p:nvSpPr>
          <p:cNvPr id="9"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4" name="Rectangle 9"/>
          <p:cNvSpPr>
            <a:spLocks noGrp="1" noChangeArrowheads="1"/>
          </p:cNvSpPr>
          <p:nvPr>
            <p:ph type="ftr" sz="quarter" idx="11"/>
          </p:nvPr>
        </p:nvSpPr>
        <p:spPr>
          <a:ln/>
        </p:spPr>
        <p:txBody>
          <a:bodyPr/>
          <a:lstStyle>
            <a:lvl1pPr>
              <a:defRPr/>
            </a:lvl1pPr>
          </a:lstStyle>
          <a:p>
            <a:endParaRPr lang="zh-CN" altLang="en-US"/>
          </a:p>
        </p:txBody>
      </p:sp>
      <p:sp>
        <p:nvSpPr>
          <p:cNvPr id="5"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3" name="Rectangle 9"/>
          <p:cNvSpPr>
            <a:spLocks noGrp="1" noChangeArrowheads="1"/>
          </p:cNvSpPr>
          <p:nvPr>
            <p:ph type="ftr" sz="quarter" idx="11"/>
          </p:nvPr>
        </p:nvSpPr>
        <p:spPr>
          <a:ln/>
        </p:spPr>
        <p:txBody>
          <a:bodyPr/>
          <a:lstStyle>
            <a:lvl1pPr>
              <a:defRPr/>
            </a:lvl1pPr>
          </a:lstStyle>
          <a:p>
            <a:endParaRPr lang="zh-CN" altLang="en-US"/>
          </a:p>
        </p:txBody>
      </p:sp>
      <p:sp>
        <p:nvSpPr>
          <p:cNvPr id="4"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黑体" pitchFamily="49" charset="-122"/>
                <a:ea typeface="黑体" pitchFamily="49" charset="-122"/>
              </a:defRPr>
            </a:lvl1pPr>
          </a:lstStyle>
          <a:p>
            <a:r>
              <a:rPr lang="zh-CN" altLang="en-US" dirty="0"/>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Rectangle 8"/>
          <p:cNvSpPr>
            <a:spLocks noGrp="1" noChangeArrowheads="1"/>
          </p:cNvSpPr>
          <p:nvPr>
            <p:ph type="dt" sz="half" idx="10"/>
          </p:nvPr>
        </p:nvSpPr>
        <p:spPr>
          <a:ln/>
        </p:spPr>
        <p:txBody>
          <a:bodyPr/>
          <a:lstStyle>
            <a:lvl1pPr>
              <a:defRPr/>
            </a:lvl1pPr>
          </a:lstStyle>
          <a:p>
            <a:fld id="{C7746BA2-C982-429C-BD07-93D1DCED6268}" type="datetimeFigureOut">
              <a:rPr lang="zh-CN" altLang="en-US" smtClean="0"/>
              <a:pPr/>
              <a:t>2021/11/29</a:t>
            </a:fld>
            <a:endParaRPr lang="zh-CN" altLang="en-US"/>
          </a:p>
        </p:txBody>
      </p:sp>
      <p:sp>
        <p:nvSpPr>
          <p:cNvPr id="6" name="Rectangle 9"/>
          <p:cNvSpPr>
            <a:spLocks noGrp="1" noChangeArrowheads="1"/>
          </p:cNvSpPr>
          <p:nvPr>
            <p:ph type="ftr" sz="quarter" idx="11"/>
          </p:nvPr>
        </p:nvSpPr>
        <p:spPr>
          <a:ln/>
        </p:spPr>
        <p:txBody>
          <a:bodyPr/>
          <a:lstStyle>
            <a:lvl1pPr>
              <a:defRPr/>
            </a:lvl1pPr>
          </a:lstStyle>
          <a:p>
            <a:endParaRPr lang="zh-CN" altLang="en-US"/>
          </a:p>
        </p:txBody>
      </p:sp>
      <p:sp>
        <p:nvSpPr>
          <p:cNvPr id="7" name="Rectangle 10"/>
          <p:cNvSpPr>
            <a:spLocks noGrp="1" noChangeArrowheads="1"/>
          </p:cNvSpPr>
          <p:nvPr>
            <p:ph type="sldNum" sz="quarter" idx="12"/>
          </p:nvPr>
        </p:nvSpPr>
        <p:spPr>
          <a:ln/>
        </p:spPr>
        <p:txBody>
          <a:bodyPr/>
          <a:lstStyle>
            <a:lvl1pPr>
              <a:defRPr/>
            </a:lvl1pPr>
          </a:lstStyle>
          <a:p>
            <a:fld id="{BE253BD6-34BD-4A26-BB5C-970B27E6CA86}" type="slidenum">
              <a:rPr lang="zh-CN" altLang="en-US" smtClean="0"/>
              <a:pPr/>
              <a:t>‹#›</a:t>
            </a:fld>
            <a:endParaRPr lang="zh-CN" alt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1042988" y="188913"/>
            <a:ext cx="7058025"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11188" y="1196975"/>
            <a:ext cx="7924800" cy="496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defRPr sz="1200" b="0">
                <a:latin typeface="Arial" charset="0"/>
                <a:ea typeface="宋体" pitchFamily="2" charset="-122"/>
              </a:defRPr>
            </a:lvl1pPr>
          </a:lstStyle>
          <a:p>
            <a:fld id="{C7746BA2-C982-429C-BD07-93D1DCED6268}" type="datetimeFigureOut">
              <a:rPr lang="zh-CN" altLang="en-US" smtClean="0"/>
              <a:pPr/>
              <a:t>2021/11/29</a:t>
            </a:fld>
            <a:endParaRPr lang="zh-CN" altLang="en-U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defRPr sz="1200" b="0">
                <a:latin typeface="Arial" charset="0"/>
                <a:ea typeface="宋体" pitchFamily="2" charset="-122"/>
              </a:defRPr>
            </a:lvl1pPr>
          </a:lstStyle>
          <a:p>
            <a:endParaRPr lang="zh-CN" altLang="en-U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b="0">
                <a:latin typeface="Arial Black" pitchFamily="34" charset="0"/>
                <a:ea typeface="宋体" pitchFamily="2" charset="-122"/>
              </a:defRPr>
            </a:lvl1pPr>
          </a:lstStyle>
          <a:p>
            <a:fld id="{BE253BD6-34BD-4A26-BB5C-970B27E6CA86}" type="slidenum">
              <a:rPr lang="zh-CN" altLang="en-US" smtClean="0"/>
              <a:pPr/>
              <a:t>‹#›</a:t>
            </a:fld>
            <a:endParaRPr lang="zh-CN" altLang="en-US"/>
          </a:p>
        </p:txBody>
      </p:sp>
      <p:sp>
        <p:nvSpPr>
          <p:cNvPr id="10" name="Line 12"/>
          <p:cNvSpPr>
            <a:spLocks noChangeShapeType="1"/>
          </p:cNvSpPr>
          <p:nvPr/>
        </p:nvSpPr>
        <p:spPr bwMode="auto">
          <a:xfrm>
            <a:off x="250825" y="1052513"/>
            <a:ext cx="8610600" cy="0"/>
          </a:xfrm>
          <a:prstGeom prst="line">
            <a:avLst/>
          </a:prstGeom>
          <a:noFill/>
          <a:ln w="76200">
            <a:solidFill>
              <a:srgbClr val="800080"/>
            </a:solidFill>
            <a:miter lim="800000"/>
            <a:headEnd/>
            <a:tailEnd/>
          </a:ln>
          <a:effectLst/>
        </p:spPr>
        <p:txBody>
          <a:bodyPr wrap="none"/>
          <a:lstStyle/>
          <a:p>
            <a:pPr>
              <a:defRPr/>
            </a:pPr>
            <a:endParaRPr lang="zh-CN" altLang="en-US" sz="1800" b="1">
              <a:ea typeface="宋体" pitchFamily="2" charset="-122"/>
            </a:endParaRPr>
          </a:p>
        </p:txBody>
      </p:sp>
      <p:sp>
        <p:nvSpPr>
          <p:cNvPr id="11" name="Text Box 5"/>
          <p:cNvSpPr txBox="1">
            <a:spLocks noChangeArrowheads="1"/>
          </p:cNvSpPr>
          <p:nvPr/>
        </p:nvSpPr>
        <p:spPr bwMode="auto">
          <a:xfrm>
            <a:off x="8382000" y="115888"/>
            <a:ext cx="762000" cy="366712"/>
          </a:xfrm>
          <a:prstGeom prst="rect">
            <a:avLst/>
          </a:prstGeom>
          <a:noFill/>
          <a:ln w="9525">
            <a:noFill/>
            <a:miter lim="800000"/>
            <a:headEnd/>
            <a:tailEnd/>
          </a:ln>
          <a:effectLst/>
        </p:spPr>
        <p:txBody>
          <a:bodyPr>
            <a:spAutoFit/>
          </a:bodyPr>
          <a:lstStyle/>
          <a:p>
            <a:pPr>
              <a:spcBef>
                <a:spcPct val="50000"/>
              </a:spcBef>
              <a:defRPr/>
            </a:pPr>
            <a:r>
              <a:rPr lang="en-US" altLang="zh-CN" sz="1800" dirty="0">
                <a:solidFill>
                  <a:srgbClr val="7030A0"/>
                </a:solidFill>
                <a:latin typeface="Tahoma" pitchFamily="34" charset="0"/>
                <a:ea typeface="宋体" pitchFamily="2" charset="-122"/>
              </a:rPr>
              <a:t>-</a:t>
            </a:r>
            <a:fld id="{2DA611CA-1120-4AFF-89CB-0A6D969AB097}" type="slidenum">
              <a:rPr lang="en-US" altLang="zh-CN" sz="1800">
                <a:solidFill>
                  <a:srgbClr val="7030A0"/>
                </a:solidFill>
                <a:latin typeface="Tahoma" pitchFamily="34" charset="0"/>
                <a:ea typeface="宋体" pitchFamily="2" charset="-122"/>
              </a:rPr>
              <a:pPr>
                <a:spcBef>
                  <a:spcPct val="50000"/>
                </a:spcBef>
                <a:defRPr/>
              </a:pPr>
              <a:t>‹#›</a:t>
            </a:fld>
            <a:r>
              <a:rPr lang="en-US" altLang="zh-CN" sz="1800" dirty="0">
                <a:solidFill>
                  <a:srgbClr val="7030A0"/>
                </a:solidFill>
                <a:latin typeface="Tahoma" pitchFamily="34" charset="0"/>
                <a:ea typeface="宋体" pitchFamily="2" charset="-122"/>
              </a:rPr>
              <a:t>-</a:t>
            </a:r>
          </a:p>
        </p:txBody>
      </p:sp>
      <p:pic>
        <p:nvPicPr>
          <p:cNvPr id="1033" name="图片 6" descr="THBell.gif"/>
          <p:cNvPicPr>
            <a:picLocks noChangeAspect="1"/>
          </p:cNvPicPr>
          <p:nvPr/>
        </p:nvPicPr>
        <p:blipFill>
          <a:blip r:embed="rId15" cstate="print"/>
          <a:srcRect/>
          <a:stretch>
            <a:fillRect/>
          </a:stretch>
        </p:blipFill>
        <p:spPr bwMode="auto">
          <a:xfrm>
            <a:off x="0" y="0"/>
            <a:ext cx="755650" cy="7556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zoom/>
  </p:transition>
  <p:txStyles>
    <p:titleStyle>
      <a:lvl1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mj-lt"/>
          <a:ea typeface="黑体" pitchFamily="49" charset="-122"/>
          <a:cs typeface="+mj-cs"/>
        </a:defRPr>
      </a:lvl1pPr>
      <a:lvl2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2pPr>
      <a:lvl3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3pPr>
      <a:lvl4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4pPr>
      <a:lvl5pPr algn="ctr" rtl="0" eaLnBrk="1" fontAlgn="base" hangingPunct="1">
        <a:spcBef>
          <a:spcPct val="0"/>
        </a:spcBef>
        <a:spcAft>
          <a:spcPct val="0"/>
        </a:spcAft>
        <a:defRPr sz="4000" b="1">
          <a:solidFill>
            <a:srgbClr val="FF0000"/>
          </a:solidFill>
          <a:effectLst>
            <a:outerShdw blurRad="38100" dist="38100" dir="2700000" algn="tl">
              <a:srgbClr val="C0C0C0"/>
            </a:outerShdw>
          </a:effectLst>
          <a:latin typeface="Arial" charset="0"/>
          <a:ea typeface="黑体" pitchFamily="49" charset="-122"/>
        </a:defRPr>
      </a:lvl5pPr>
      <a:lvl6pPr marL="457200" algn="l" rtl="0" eaLnBrk="1" fontAlgn="base" hangingPunct="1">
        <a:spcBef>
          <a:spcPct val="0"/>
        </a:spcBef>
        <a:spcAft>
          <a:spcPct val="0"/>
        </a:spcAft>
        <a:defRPr sz="4000">
          <a:solidFill>
            <a:schemeClr val="tx2"/>
          </a:solidFill>
          <a:latin typeface="Arial" charset="0"/>
          <a:ea typeface="黑体" pitchFamily="49" charset="-122"/>
        </a:defRPr>
      </a:lvl6pPr>
      <a:lvl7pPr marL="914400" algn="l" rtl="0" eaLnBrk="1" fontAlgn="base" hangingPunct="1">
        <a:spcBef>
          <a:spcPct val="0"/>
        </a:spcBef>
        <a:spcAft>
          <a:spcPct val="0"/>
        </a:spcAft>
        <a:defRPr sz="4000">
          <a:solidFill>
            <a:schemeClr val="tx2"/>
          </a:solidFill>
          <a:latin typeface="Arial" charset="0"/>
          <a:ea typeface="黑体" pitchFamily="49" charset="-122"/>
        </a:defRPr>
      </a:lvl7pPr>
      <a:lvl8pPr marL="1371600" algn="l" rtl="0" eaLnBrk="1" fontAlgn="base" hangingPunct="1">
        <a:spcBef>
          <a:spcPct val="0"/>
        </a:spcBef>
        <a:spcAft>
          <a:spcPct val="0"/>
        </a:spcAft>
        <a:defRPr sz="4000">
          <a:solidFill>
            <a:schemeClr val="tx2"/>
          </a:solidFill>
          <a:latin typeface="Arial" charset="0"/>
          <a:ea typeface="黑体" pitchFamily="49" charset="-122"/>
        </a:defRPr>
      </a:lvl8pPr>
      <a:lvl9pPr marL="1828800" algn="l" rtl="0" eaLnBrk="1" fontAlgn="base" hangingPunct="1">
        <a:spcBef>
          <a:spcPct val="0"/>
        </a:spcBef>
        <a:spcAft>
          <a:spcPct val="0"/>
        </a:spcAft>
        <a:defRPr sz="4000">
          <a:solidFill>
            <a:schemeClr val="tx2"/>
          </a:solidFill>
          <a:latin typeface="Arial" charset="0"/>
          <a:ea typeface="黑体" pitchFamily="49" charset="-122"/>
        </a:defRPr>
      </a:lvl9pPr>
    </p:titleStyle>
    <p:body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23.tmp"/><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gif"/><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1.png"/><Relationship Id="rId7" Type="http://schemas.openxmlformats.org/officeDocument/2006/relationships/image" Target="../media/image170.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300.png"/></Relationships>
</file>

<file path=ppt/slides/_rels/slide5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1.png"/><Relationship Id="rId7" Type="http://schemas.openxmlformats.org/officeDocument/2006/relationships/image" Target="../media/image17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8.png"/><Relationship Id="rId7"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1.png"/><Relationship Id="rId4" Type="http://schemas.openxmlformats.org/officeDocument/2006/relationships/image" Target="../media/image131.png"/><Relationship Id="rId9" Type="http://schemas.openxmlformats.org/officeDocument/2006/relationships/image" Target="../media/image180.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179512" y="1732899"/>
            <a:ext cx="8712968" cy="22721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rgbClr val="C00000"/>
              </a:buClr>
              <a:buSzPct val="90000"/>
              <a:buFont typeface="Wingdings" pitchFamily="2" charset="2"/>
              <a:buNone/>
              <a:defRPr sz="3200" baseline="0" smtClean="0">
                <a:solidFill>
                  <a:schemeClr val="tx1"/>
                </a:solidFill>
                <a:latin typeface="Times New Roman" pitchFamily="18" charset="0"/>
                <a:ea typeface="+mj-ea"/>
                <a:cs typeface="Times New Roman" pitchFamily="18" charset="0"/>
              </a:defRPr>
            </a:lvl1pPr>
            <a:lvl2pPr marL="742950" indent="-285750" algn="l" rtl="0" eaLnBrk="0" fontAlgn="base" hangingPunct="0">
              <a:spcBef>
                <a:spcPct val="20000"/>
              </a:spcBef>
              <a:spcAft>
                <a:spcPct val="0"/>
              </a:spcAft>
              <a:buClr>
                <a:srgbClr val="C00000"/>
              </a:buClr>
              <a:buSzPct val="80000"/>
              <a:buFont typeface="Wingdings" pitchFamily="2" charset="2"/>
              <a:buChar char="n"/>
              <a:defRPr sz="2800">
                <a:solidFill>
                  <a:schemeClr val="tx1"/>
                </a:solidFill>
                <a:latin typeface="Times New Roman" pitchFamily="18" charset="0"/>
                <a:ea typeface="黑体" pitchFamily="2" charset="-122"/>
                <a:cs typeface="Times New Roman" pitchFamily="18" charset="0"/>
              </a:defRPr>
            </a:lvl2pPr>
            <a:lvl3pPr marL="1143000" indent="-228600" algn="l" rtl="0" eaLnBrk="0" fontAlgn="base" hangingPunct="0">
              <a:spcBef>
                <a:spcPct val="20000"/>
              </a:spcBef>
              <a:spcAft>
                <a:spcPct val="0"/>
              </a:spcAft>
              <a:buClr>
                <a:srgbClr val="990099"/>
              </a:buClr>
              <a:buSzPct val="65000"/>
              <a:buFont typeface="Wingdings" pitchFamily="2" charset="2"/>
              <a:buChar char="p"/>
              <a:defRPr sz="2400">
                <a:solidFill>
                  <a:schemeClr val="tx1"/>
                </a:solidFill>
                <a:latin typeface="Times New Roman" pitchFamily="18" charset="0"/>
                <a:ea typeface="黑体" pitchFamily="2" charset="-122"/>
                <a:cs typeface="Times New Roman" pitchFamily="18" charset="0"/>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Times New Roman" pitchFamily="18" charset="0"/>
                <a:ea typeface="黑体" pitchFamily="2" charset="-122"/>
                <a:cs typeface="Times New Roman" pitchFamily="18" charset="0"/>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algn="r" eaLnBrk="1" hangingPunct="1">
              <a:spcBef>
                <a:spcPts val="0"/>
              </a:spcBef>
              <a:spcAft>
                <a:spcPts val="1200"/>
              </a:spcAft>
              <a:defRPr/>
            </a:pPr>
            <a:r>
              <a:rPr lang="zh-CN" altLang="en-US" sz="5400" b="1" dirty="0">
                <a:solidFill>
                  <a:srgbClr val="FF0000"/>
                </a:solidFill>
                <a:latin typeface="微软雅黑"/>
                <a:ea typeface="微软雅黑"/>
                <a:cs typeface="微软雅黑"/>
              </a:rPr>
              <a:t>数据结构 第三讲</a:t>
            </a:r>
          </a:p>
          <a:p>
            <a:pPr eaLnBrk="1" hangingPunct="1">
              <a:spcBef>
                <a:spcPts val="0"/>
              </a:spcBef>
              <a:defRPr/>
            </a:pPr>
            <a:r>
              <a:rPr lang="zh-CN" altLang="en-US" sz="4800" b="1" dirty="0">
                <a:solidFill>
                  <a:srgbClr val="0000FF"/>
                </a:solidFill>
                <a:latin typeface="微软雅黑"/>
                <a:ea typeface="微软雅黑"/>
                <a:cs typeface="微软雅黑"/>
              </a:rPr>
              <a:t>                                        列表</a:t>
            </a:r>
            <a:endParaRPr lang="en-US" altLang="zh-CN" sz="4800" b="1" dirty="0">
              <a:solidFill>
                <a:srgbClr val="0000CC"/>
              </a:solidFill>
              <a:latin typeface="微软雅黑"/>
              <a:ea typeface="微软雅黑"/>
              <a:cs typeface="微软雅黑"/>
            </a:endParaRPr>
          </a:p>
          <a:p>
            <a:pPr eaLnBrk="1" hangingPunct="1">
              <a:defRPr/>
            </a:pPr>
            <a:endParaRPr lang="en-US" altLang="zh-CN" sz="3600" b="1" dirty="0">
              <a:solidFill>
                <a:srgbClr val="002060"/>
              </a:solidFill>
              <a:latin typeface="黑体" pitchFamily="2" charset="-122"/>
            </a:endParaRPr>
          </a:p>
        </p:txBody>
      </p:sp>
      <p:sp>
        <p:nvSpPr>
          <p:cNvPr id="5" name="副标题 2"/>
          <p:cNvSpPr txBox="1">
            <a:spLocks/>
          </p:cNvSpPr>
          <p:nvPr/>
        </p:nvSpPr>
        <p:spPr>
          <a:xfrm>
            <a:off x="1331640" y="4221088"/>
            <a:ext cx="6400800" cy="2304256"/>
          </a:xfrm>
          <a:prstGeom prst="rect">
            <a:avLst/>
          </a:prstGeom>
        </p:spPr>
        <p:txBody>
          <a:bodyPr/>
          <a:lstStyle>
            <a:lvl1pPr marL="342900" indent="-342900" algn="l" rtl="0" eaLnBrk="1" fontAlgn="base" hangingPunct="1">
              <a:spcBef>
                <a:spcPct val="20000"/>
              </a:spcBef>
              <a:spcAft>
                <a:spcPct val="0"/>
              </a:spcAft>
              <a:buClr>
                <a:srgbClr val="C00000"/>
              </a:buClr>
              <a:buSzPct val="90000"/>
              <a:buFont typeface="Wingdings" pitchFamily="2" charset="2"/>
              <a:buChar char="p"/>
              <a:defRPr sz="3200">
                <a:solidFill>
                  <a:schemeClr val="tx1"/>
                </a:solidFill>
                <a:latin typeface="Courier New" pitchFamily="49" charset="0"/>
                <a:ea typeface="+mn-ea"/>
                <a:cs typeface="+mn-cs"/>
              </a:defRPr>
            </a:lvl1pPr>
            <a:lvl2pPr marL="742950" indent="-285750" algn="l" rtl="0" eaLnBrk="1" fontAlgn="base" hangingPunct="1">
              <a:spcBef>
                <a:spcPct val="20000"/>
              </a:spcBef>
              <a:spcAft>
                <a:spcPct val="0"/>
              </a:spcAft>
              <a:buClr>
                <a:srgbClr val="C00000"/>
              </a:buClr>
              <a:buSzPct val="80000"/>
              <a:buFont typeface="Wingdings" pitchFamily="2" charset="2"/>
              <a:buChar char="n"/>
              <a:defRPr sz="2800">
                <a:solidFill>
                  <a:schemeClr val="tx1"/>
                </a:solidFill>
                <a:latin typeface="Courier New" pitchFamily="49" charset="0"/>
                <a:ea typeface="+mn-ea"/>
              </a:defRPr>
            </a:lvl2pPr>
            <a:lvl3pPr marL="1143000" indent="-228600" algn="l" rtl="0" eaLnBrk="1" fontAlgn="base" hangingPunct="1">
              <a:spcBef>
                <a:spcPct val="20000"/>
              </a:spcBef>
              <a:spcAft>
                <a:spcPct val="0"/>
              </a:spcAft>
              <a:buClr>
                <a:srgbClr val="990099"/>
              </a:buClr>
              <a:buSzPct val="65000"/>
              <a:buFont typeface="Wingdings" pitchFamily="2" charset="2"/>
              <a:buChar char="p"/>
              <a:defRPr sz="2400">
                <a:solidFill>
                  <a:schemeClr val="tx1"/>
                </a:solidFill>
                <a:latin typeface="Courier New" pitchFamily="49" charset="0"/>
                <a:ea typeface="+mn-ea"/>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Courier New" pitchFamily="49" charset="0"/>
                <a:ea typeface="+mn-ea"/>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Courier New" pitchFamily="49" charset="0"/>
                <a:ea typeface="+mn-ea"/>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ea typeface="+mn-ea"/>
              </a:defRPr>
            </a:lvl9pPr>
          </a:lstStyle>
          <a:p>
            <a:pPr marL="0" indent="0" algn="ctr">
              <a:buNone/>
              <a:defRPr/>
            </a:pPr>
            <a:r>
              <a:rPr lang="zh-CN" altLang="en-US" sz="3600" b="1" kern="0" dirty="0">
                <a:latin typeface="微软雅黑" panose="020B0503020204020204" pitchFamily="34" charset="-122"/>
                <a:ea typeface="微软雅黑" panose="020B0503020204020204" pitchFamily="34" charset="-122"/>
                <a:cs typeface="Baoli SC" charset="-122"/>
              </a:rPr>
              <a:t>丁贵广</a:t>
            </a:r>
            <a:endParaRPr lang="en-US" altLang="zh-CN" sz="3600" b="1" kern="0" dirty="0">
              <a:latin typeface="微软雅黑" panose="020B0503020204020204" pitchFamily="34" charset="-122"/>
              <a:ea typeface="微软雅黑" panose="020B0503020204020204" pitchFamily="34" charset="-122"/>
              <a:cs typeface="Baoli SC" charset="-122"/>
            </a:endParaRPr>
          </a:p>
          <a:p>
            <a:pPr marL="0" indent="0" algn="ctr">
              <a:buNone/>
              <a:defRPr/>
            </a:pPr>
            <a:r>
              <a:rPr lang="zh-CN" altLang="en-US" sz="2400" kern="0" dirty="0">
                <a:latin typeface="微软雅黑" panose="020B0503020204020204" pitchFamily="34" charset="-122"/>
                <a:ea typeface="微软雅黑" panose="020B0503020204020204" pitchFamily="34" charset="-122"/>
                <a:cs typeface="Baoli SC" charset="-122"/>
              </a:rPr>
              <a:t>清华大学软件学院</a:t>
            </a:r>
            <a:endParaRPr lang="en-US" altLang="zh-CN" sz="2400" kern="0" dirty="0">
              <a:latin typeface="微软雅黑" panose="020B0503020204020204" pitchFamily="34" charset="-122"/>
              <a:ea typeface="微软雅黑" panose="020B0503020204020204" pitchFamily="34" charset="-122"/>
              <a:cs typeface="Baoli SC" charset="-122"/>
            </a:endParaRPr>
          </a:p>
          <a:p>
            <a:pPr algn="ctr">
              <a:defRPr/>
            </a:pPr>
            <a:endParaRPr lang="en-US" altLang="zh-CN" kern="0" dirty="0">
              <a:solidFill>
                <a:srgbClr val="000000"/>
              </a:solidFill>
              <a:latin typeface="隶书" pitchFamily="49" charset="-122"/>
              <a:ea typeface="隶书" pitchFamily="49" charset="-122"/>
            </a:endParaRPr>
          </a:p>
          <a:p>
            <a:pPr>
              <a:defRPr/>
            </a:pPr>
            <a:endParaRPr lang="en-US" altLang="zh-CN" sz="3600" b="1" kern="0" dirty="0">
              <a:solidFill>
                <a:srgbClr val="002060"/>
              </a:solidFill>
              <a:latin typeface="黑体" pitchFamily="2" charset="-122"/>
            </a:endParaRPr>
          </a:p>
        </p:txBody>
      </p:sp>
    </p:spTree>
    <p:extLst>
      <p:ext uri="{BB962C8B-B14F-4D97-AF65-F5344CB8AC3E}">
        <p14:creationId xmlns:p14="http://schemas.microsoft.com/office/powerpoint/2010/main" val="1865737338"/>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列表基础介绍</a:t>
            </a:r>
          </a:p>
        </p:txBody>
      </p:sp>
      <p:sp>
        <p:nvSpPr>
          <p:cNvPr id="19" name="矩形 18"/>
          <p:cNvSpPr/>
          <p:nvPr/>
        </p:nvSpPr>
        <p:spPr bwMode="auto">
          <a:xfrm>
            <a:off x="4067944" y="6237312"/>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1" name="矩形 20"/>
          <p:cNvSpPr/>
          <p:nvPr/>
        </p:nvSpPr>
        <p:spPr bwMode="auto">
          <a:xfrm>
            <a:off x="4067944" y="6093296"/>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2" name="矩形 21"/>
          <p:cNvSpPr/>
          <p:nvPr/>
        </p:nvSpPr>
        <p:spPr bwMode="auto">
          <a:xfrm>
            <a:off x="4067944" y="5949280"/>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3" name="矩形 22"/>
          <p:cNvSpPr/>
          <p:nvPr/>
        </p:nvSpPr>
        <p:spPr bwMode="auto">
          <a:xfrm>
            <a:off x="4067944" y="5805264"/>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 name="矩形 23"/>
          <p:cNvSpPr/>
          <p:nvPr/>
        </p:nvSpPr>
        <p:spPr bwMode="auto">
          <a:xfrm>
            <a:off x="4067944" y="5661248"/>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 name="矩形 24"/>
          <p:cNvSpPr/>
          <p:nvPr/>
        </p:nvSpPr>
        <p:spPr bwMode="auto">
          <a:xfrm>
            <a:off x="4067944" y="5517232"/>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 name="矩形 25"/>
          <p:cNvSpPr/>
          <p:nvPr/>
        </p:nvSpPr>
        <p:spPr bwMode="auto">
          <a:xfrm>
            <a:off x="4067944" y="5373216"/>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 name="矩形 26"/>
          <p:cNvSpPr/>
          <p:nvPr/>
        </p:nvSpPr>
        <p:spPr bwMode="auto">
          <a:xfrm>
            <a:off x="4067944" y="5229200"/>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 name="矩形 27"/>
          <p:cNvSpPr/>
          <p:nvPr/>
        </p:nvSpPr>
        <p:spPr bwMode="auto">
          <a:xfrm>
            <a:off x="4067944" y="5085184"/>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 name="矩形 28"/>
          <p:cNvSpPr/>
          <p:nvPr/>
        </p:nvSpPr>
        <p:spPr bwMode="auto">
          <a:xfrm>
            <a:off x="4067944" y="4941168"/>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0" name="矩形 29"/>
          <p:cNvSpPr/>
          <p:nvPr/>
        </p:nvSpPr>
        <p:spPr bwMode="auto">
          <a:xfrm>
            <a:off x="4067944" y="4797152"/>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 name="矩形 30"/>
          <p:cNvSpPr/>
          <p:nvPr/>
        </p:nvSpPr>
        <p:spPr bwMode="auto">
          <a:xfrm>
            <a:off x="4067944" y="4653136"/>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2" name="矩形 31"/>
          <p:cNvSpPr/>
          <p:nvPr/>
        </p:nvSpPr>
        <p:spPr bwMode="auto">
          <a:xfrm>
            <a:off x="4067944" y="4509120"/>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3" name="矩形 32"/>
          <p:cNvSpPr/>
          <p:nvPr/>
        </p:nvSpPr>
        <p:spPr bwMode="auto">
          <a:xfrm>
            <a:off x="4067944" y="4365104"/>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4" name="矩形 33"/>
          <p:cNvSpPr/>
          <p:nvPr/>
        </p:nvSpPr>
        <p:spPr bwMode="auto">
          <a:xfrm>
            <a:off x="4067944" y="4221088"/>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5" name="矩形 34"/>
          <p:cNvSpPr/>
          <p:nvPr/>
        </p:nvSpPr>
        <p:spPr bwMode="auto">
          <a:xfrm>
            <a:off x="4067944" y="4077072"/>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6" name="矩形 35"/>
          <p:cNvSpPr/>
          <p:nvPr/>
        </p:nvSpPr>
        <p:spPr bwMode="auto">
          <a:xfrm>
            <a:off x="4067944" y="3933056"/>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 name="矩形 36"/>
          <p:cNvSpPr/>
          <p:nvPr/>
        </p:nvSpPr>
        <p:spPr bwMode="auto">
          <a:xfrm>
            <a:off x="4067944" y="3789040"/>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 name="矩形 37"/>
          <p:cNvSpPr/>
          <p:nvPr/>
        </p:nvSpPr>
        <p:spPr bwMode="auto">
          <a:xfrm>
            <a:off x="4067944" y="3645024"/>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9" name="矩形 38"/>
          <p:cNvSpPr/>
          <p:nvPr/>
        </p:nvSpPr>
        <p:spPr bwMode="auto">
          <a:xfrm>
            <a:off x="4067944" y="3501008"/>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0" name="矩形 39"/>
          <p:cNvSpPr/>
          <p:nvPr/>
        </p:nvSpPr>
        <p:spPr bwMode="auto">
          <a:xfrm>
            <a:off x="4067944" y="3356992"/>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1" name="矩形 40"/>
          <p:cNvSpPr/>
          <p:nvPr/>
        </p:nvSpPr>
        <p:spPr bwMode="auto">
          <a:xfrm>
            <a:off x="4067944" y="3212976"/>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2" name="矩形 41"/>
          <p:cNvSpPr/>
          <p:nvPr/>
        </p:nvSpPr>
        <p:spPr bwMode="auto">
          <a:xfrm>
            <a:off x="4067944" y="3068960"/>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3" name="矩形 42"/>
          <p:cNvSpPr/>
          <p:nvPr/>
        </p:nvSpPr>
        <p:spPr bwMode="auto">
          <a:xfrm>
            <a:off x="4067944" y="2924944"/>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4" name="矩形 43"/>
          <p:cNvSpPr/>
          <p:nvPr/>
        </p:nvSpPr>
        <p:spPr bwMode="auto">
          <a:xfrm>
            <a:off x="4067944" y="2780928"/>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5" name="矩形 44"/>
          <p:cNvSpPr/>
          <p:nvPr/>
        </p:nvSpPr>
        <p:spPr bwMode="auto">
          <a:xfrm>
            <a:off x="4067944" y="2636912"/>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6" name="矩形 45"/>
          <p:cNvSpPr/>
          <p:nvPr/>
        </p:nvSpPr>
        <p:spPr bwMode="auto">
          <a:xfrm>
            <a:off x="4067944" y="2492896"/>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7" name="矩形 46"/>
          <p:cNvSpPr/>
          <p:nvPr/>
        </p:nvSpPr>
        <p:spPr bwMode="auto">
          <a:xfrm>
            <a:off x="4067944" y="2348880"/>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8" name="矩形 47"/>
          <p:cNvSpPr/>
          <p:nvPr/>
        </p:nvSpPr>
        <p:spPr bwMode="auto">
          <a:xfrm>
            <a:off x="4067944" y="2204864"/>
            <a:ext cx="1008112" cy="144016"/>
          </a:xfrm>
          <a:prstGeom prst="rect">
            <a:avLst/>
          </a:prstGeom>
          <a:noFill/>
          <a:ln w="28575" algn="ctr">
            <a:solidFill>
              <a:schemeClr val="accent1">
                <a:lumMod val="75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53" name="直接连接符 52"/>
          <p:cNvCxnSpPr/>
          <p:nvPr/>
        </p:nvCxnSpPr>
        <p:spPr bwMode="auto">
          <a:xfrm>
            <a:off x="5076056" y="1916832"/>
            <a:ext cx="0" cy="4680520"/>
          </a:xfrm>
          <a:prstGeom prst="line">
            <a:avLst/>
          </a:prstGeom>
          <a:noFill/>
          <a:ln w="28575" algn="ctr">
            <a:solidFill>
              <a:schemeClr val="accent1">
                <a:lumMod val="75000"/>
              </a:schemeClr>
            </a:solidFill>
            <a:miter lim="800000"/>
            <a:headEnd/>
            <a:tailEnd/>
          </a:ln>
          <a:effectLst/>
        </p:spPr>
      </p:cxnSp>
      <p:cxnSp>
        <p:nvCxnSpPr>
          <p:cNvPr id="55" name="直接连接符 54"/>
          <p:cNvCxnSpPr/>
          <p:nvPr/>
        </p:nvCxnSpPr>
        <p:spPr bwMode="auto">
          <a:xfrm>
            <a:off x="4067944" y="1916832"/>
            <a:ext cx="0" cy="4680520"/>
          </a:xfrm>
          <a:prstGeom prst="line">
            <a:avLst/>
          </a:prstGeom>
          <a:noFill/>
          <a:ln w="28575" algn="ctr">
            <a:solidFill>
              <a:schemeClr val="accent1">
                <a:lumMod val="75000"/>
              </a:schemeClr>
            </a:solidFill>
            <a:miter lim="800000"/>
            <a:headEnd/>
            <a:tailEnd/>
          </a:ln>
          <a:effectLst/>
        </p:spPr>
      </p:cxnSp>
      <p:sp>
        <p:nvSpPr>
          <p:cNvPr id="56" name="下箭头 55"/>
          <p:cNvSpPr/>
          <p:nvPr/>
        </p:nvSpPr>
        <p:spPr bwMode="auto">
          <a:xfrm>
            <a:off x="4355976" y="6453336"/>
            <a:ext cx="432048" cy="288032"/>
          </a:xfrm>
          <a:prstGeom prst="downArrow">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57" name="下箭头 56"/>
          <p:cNvSpPr/>
          <p:nvPr/>
        </p:nvSpPr>
        <p:spPr bwMode="auto">
          <a:xfrm flipV="1">
            <a:off x="4335354" y="1798958"/>
            <a:ext cx="432048" cy="296416"/>
          </a:xfrm>
          <a:prstGeom prst="downArrow">
            <a:avLst/>
          </a:prstGeom>
          <a:solidFill>
            <a:schemeClr val="accent2">
              <a:lumMod val="50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0" name="矩形 59"/>
          <p:cNvSpPr/>
          <p:nvPr/>
        </p:nvSpPr>
        <p:spPr bwMode="auto">
          <a:xfrm>
            <a:off x="3851920" y="1270779"/>
            <a:ext cx="1101432" cy="447406"/>
          </a:xfrm>
          <a:prstGeom prst="rect">
            <a:avLst/>
          </a:prstGeom>
          <a:noFill/>
          <a:ln w="3175" algn="ctr">
            <a:noFill/>
            <a:miter lim="800000"/>
            <a:headEnd/>
            <a:tailEnd/>
          </a:ln>
          <a:effectLst/>
        </p:spPr>
        <p:txBody>
          <a:bodyPr lIns="91446" tIns="91446" rIns="91446" bIns="91446" rtlCol="0" anchor="ctr"/>
          <a:lstStyle/>
          <a:p>
            <a:r>
              <a:rPr lang="zh-CN" altLang="en-US" sz="2400" b="1" dirty="0">
                <a:latin typeface="微软雅黑" panose="020B0503020204020204" pitchFamily="34" charset="-122"/>
                <a:ea typeface="微软雅黑" panose="020B0503020204020204" pitchFamily="34" charset="-122"/>
              </a:rPr>
              <a:t>   </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内存</a:t>
            </a:r>
          </a:p>
        </p:txBody>
      </p:sp>
      <p:cxnSp>
        <p:nvCxnSpPr>
          <p:cNvPr id="62" name="直接连接符 61"/>
          <p:cNvCxnSpPr/>
          <p:nvPr/>
        </p:nvCxnSpPr>
        <p:spPr bwMode="auto">
          <a:xfrm flipH="1">
            <a:off x="3995744" y="6309320"/>
            <a:ext cx="147716" cy="0"/>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63" name="矩形 62"/>
          <p:cNvSpPr/>
          <p:nvPr/>
        </p:nvSpPr>
        <p:spPr bwMode="auto">
          <a:xfrm>
            <a:off x="3597873" y="6187225"/>
            <a:ext cx="459568"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65" name="直接连接符 64"/>
          <p:cNvCxnSpPr/>
          <p:nvPr/>
        </p:nvCxnSpPr>
        <p:spPr bwMode="auto">
          <a:xfrm flipH="1">
            <a:off x="3992236" y="6165304"/>
            <a:ext cx="147716" cy="0"/>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
        <p:nvSpPr>
          <p:cNvPr id="66" name="矩形 65"/>
          <p:cNvSpPr/>
          <p:nvPr/>
        </p:nvSpPr>
        <p:spPr bwMode="auto">
          <a:xfrm>
            <a:off x="3608376" y="6021288"/>
            <a:ext cx="459568"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201</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67" name="矩形 66"/>
          <p:cNvSpPr/>
          <p:nvPr/>
        </p:nvSpPr>
        <p:spPr bwMode="auto">
          <a:xfrm>
            <a:off x="3608376" y="2132856"/>
            <a:ext cx="459568"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228</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68" name="直接连接符 67"/>
          <p:cNvCxnSpPr/>
          <p:nvPr/>
        </p:nvCxnSpPr>
        <p:spPr bwMode="auto">
          <a:xfrm flipH="1">
            <a:off x="3995936" y="2276872"/>
            <a:ext cx="147716" cy="0"/>
          </a:xfrm>
          <a:prstGeom prst="line">
            <a:avLst/>
          </a:prstGeom>
          <a:solidFill>
            <a:schemeClr val="accent1"/>
          </a:solidFill>
          <a:ln w="34925" cap="flat" cmpd="sng" algn="ctr">
            <a:solidFill>
              <a:schemeClr val="accent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038845525"/>
      </p:ext>
    </p:extLst>
  </p:cSld>
  <p:clrMapOvr>
    <a:masterClrMapping/>
  </p:clrMapOvr>
  <p:transition advTm="157">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列表基础介绍</a:t>
            </a:r>
          </a:p>
        </p:txBody>
      </p:sp>
      <p:sp>
        <p:nvSpPr>
          <p:cNvPr id="221" name="矩形 220"/>
          <p:cNvSpPr/>
          <p:nvPr/>
        </p:nvSpPr>
        <p:spPr bwMode="auto">
          <a:xfrm>
            <a:off x="251520" y="2348880"/>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222" name="直接连接符 221"/>
          <p:cNvCxnSpPr/>
          <p:nvPr/>
        </p:nvCxnSpPr>
        <p:spPr bwMode="auto">
          <a:xfrm>
            <a:off x="490189" y="2204864"/>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244" name="矩形 243"/>
          <p:cNvSpPr/>
          <p:nvPr/>
        </p:nvSpPr>
        <p:spPr bwMode="auto">
          <a:xfrm>
            <a:off x="42317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8" name="矩形 247"/>
          <p:cNvSpPr/>
          <p:nvPr/>
        </p:nvSpPr>
        <p:spPr bwMode="auto">
          <a:xfrm>
            <a:off x="56719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9" name="矩形 248"/>
          <p:cNvSpPr/>
          <p:nvPr/>
        </p:nvSpPr>
        <p:spPr bwMode="auto">
          <a:xfrm>
            <a:off x="71121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0" name="矩形 249"/>
          <p:cNvSpPr/>
          <p:nvPr/>
        </p:nvSpPr>
        <p:spPr bwMode="auto">
          <a:xfrm>
            <a:off x="85522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1" name="矩形 250"/>
          <p:cNvSpPr/>
          <p:nvPr/>
        </p:nvSpPr>
        <p:spPr bwMode="auto">
          <a:xfrm>
            <a:off x="99922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2" name="矩形 251"/>
          <p:cNvSpPr/>
          <p:nvPr/>
        </p:nvSpPr>
        <p:spPr bwMode="auto">
          <a:xfrm>
            <a:off x="114324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3" name="矩形 252"/>
          <p:cNvSpPr/>
          <p:nvPr/>
        </p:nvSpPr>
        <p:spPr bwMode="auto">
          <a:xfrm>
            <a:off x="128725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4" name="矩形 253"/>
          <p:cNvSpPr/>
          <p:nvPr/>
        </p:nvSpPr>
        <p:spPr bwMode="auto">
          <a:xfrm>
            <a:off x="143127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55" name="组合 254"/>
          <p:cNvGrpSpPr/>
          <p:nvPr/>
        </p:nvGrpSpPr>
        <p:grpSpPr>
          <a:xfrm>
            <a:off x="1574818" y="1753256"/>
            <a:ext cx="576048" cy="504056"/>
            <a:chOff x="1907720" y="2636912"/>
            <a:chExt cx="576048" cy="504056"/>
          </a:xfrm>
        </p:grpSpPr>
        <p:sp>
          <p:nvSpPr>
            <p:cNvPr id="256" name="矩形 255"/>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7" name="矩形 256"/>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8" name="矩形 257"/>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9" name="矩形 258"/>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60" name="矩形 259"/>
          <p:cNvSpPr/>
          <p:nvPr/>
        </p:nvSpPr>
        <p:spPr bwMode="auto">
          <a:xfrm>
            <a:off x="215086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1" name="矩形 260"/>
          <p:cNvSpPr/>
          <p:nvPr/>
        </p:nvSpPr>
        <p:spPr bwMode="auto">
          <a:xfrm>
            <a:off x="229488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2" name="矩形 261"/>
          <p:cNvSpPr/>
          <p:nvPr/>
        </p:nvSpPr>
        <p:spPr bwMode="auto">
          <a:xfrm>
            <a:off x="243889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3" name="矩形 262"/>
          <p:cNvSpPr/>
          <p:nvPr/>
        </p:nvSpPr>
        <p:spPr bwMode="auto">
          <a:xfrm>
            <a:off x="258291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5" name="矩形 264"/>
          <p:cNvSpPr/>
          <p:nvPr/>
        </p:nvSpPr>
        <p:spPr bwMode="auto">
          <a:xfrm>
            <a:off x="272693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6" name="矩形 265"/>
          <p:cNvSpPr/>
          <p:nvPr/>
        </p:nvSpPr>
        <p:spPr bwMode="auto">
          <a:xfrm>
            <a:off x="287094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7" name="矩形 266"/>
          <p:cNvSpPr/>
          <p:nvPr/>
        </p:nvSpPr>
        <p:spPr bwMode="auto">
          <a:xfrm>
            <a:off x="301496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8" name="矩形 267"/>
          <p:cNvSpPr/>
          <p:nvPr/>
        </p:nvSpPr>
        <p:spPr bwMode="auto">
          <a:xfrm>
            <a:off x="315897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9" name="矩形 268"/>
          <p:cNvSpPr/>
          <p:nvPr/>
        </p:nvSpPr>
        <p:spPr bwMode="auto">
          <a:xfrm>
            <a:off x="330297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0" name="矩形 269"/>
          <p:cNvSpPr/>
          <p:nvPr/>
        </p:nvSpPr>
        <p:spPr bwMode="auto">
          <a:xfrm>
            <a:off x="344699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1" name="矩形 270"/>
          <p:cNvSpPr/>
          <p:nvPr/>
        </p:nvSpPr>
        <p:spPr bwMode="auto">
          <a:xfrm>
            <a:off x="359101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2" name="矩形 271"/>
          <p:cNvSpPr/>
          <p:nvPr/>
        </p:nvSpPr>
        <p:spPr bwMode="auto">
          <a:xfrm>
            <a:off x="373502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73" name="组合 272"/>
          <p:cNvGrpSpPr/>
          <p:nvPr/>
        </p:nvGrpSpPr>
        <p:grpSpPr>
          <a:xfrm>
            <a:off x="3878570" y="1753256"/>
            <a:ext cx="576048" cy="504056"/>
            <a:chOff x="1907720" y="2636912"/>
            <a:chExt cx="576048" cy="504056"/>
          </a:xfrm>
        </p:grpSpPr>
        <p:sp>
          <p:nvSpPr>
            <p:cNvPr id="274" name="矩形 273"/>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5" name="矩形 274"/>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6" name="矩形 275"/>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7" name="矩形 276"/>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78" name="矩形 277"/>
          <p:cNvSpPr/>
          <p:nvPr/>
        </p:nvSpPr>
        <p:spPr bwMode="auto">
          <a:xfrm>
            <a:off x="445461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9" name="矩形 278"/>
          <p:cNvSpPr/>
          <p:nvPr/>
        </p:nvSpPr>
        <p:spPr bwMode="auto">
          <a:xfrm>
            <a:off x="459863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0" name="矩形 279"/>
          <p:cNvSpPr/>
          <p:nvPr/>
        </p:nvSpPr>
        <p:spPr bwMode="auto">
          <a:xfrm>
            <a:off x="474265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1" name="矩形 280"/>
          <p:cNvSpPr/>
          <p:nvPr/>
        </p:nvSpPr>
        <p:spPr bwMode="auto">
          <a:xfrm>
            <a:off x="488666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82" name="组合 281"/>
          <p:cNvGrpSpPr/>
          <p:nvPr/>
        </p:nvGrpSpPr>
        <p:grpSpPr>
          <a:xfrm>
            <a:off x="5031194" y="1753256"/>
            <a:ext cx="576048" cy="504056"/>
            <a:chOff x="1907720" y="2636912"/>
            <a:chExt cx="576048" cy="504056"/>
          </a:xfrm>
        </p:grpSpPr>
        <p:sp>
          <p:nvSpPr>
            <p:cNvPr id="283" name="矩形 282"/>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4" name="矩形 283"/>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5" name="矩形 284"/>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6" name="矩形 285"/>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87" name="矩形 286"/>
          <p:cNvSpPr/>
          <p:nvPr/>
        </p:nvSpPr>
        <p:spPr bwMode="auto">
          <a:xfrm>
            <a:off x="560724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8" name="矩形 287"/>
          <p:cNvSpPr/>
          <p:nvPr/>
        </p:nvSpPr>
        <p:spPr bwMode="auto">
          <a:xfrm>
            <a:off x="575125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9" name="矩形 288"/>
          <p:cNvSpPr/>
          <p:nvPr/>
        </p:nvSpPr>
        <p:spPr bwMode="auto">
          <a:xfrm>
            <a:off x="589527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0" name="矩形 289"/>
          <p:cNvSpPr/>
          <p:nvPr/>
        </p:nvSpPr>
        <p:spPr bwMode="auto">
          <a:xfrm>
            <a:off x="603929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91" name="组合 290"/>
          <p:cNvGrpSpPr/>
          <p:nvPr/>
        </p:nvGrpSpPr>
        <p:grpSpPr>
          <a:xfrm>
            <a:off x="6182834" y="1753256"/>
            <a:ext cx="576048" cy="504056"/>
            <a:chOff x="1907720" y="2636912"/>
            <a:chExt cx="576048" cy="504056"/>
          </a:xfrm>
        </p:grpSpPr>
        <p:sp>
          <p:nvSpPr>
            <p:cNvPr id="292" name="矩形 291"/>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3" name="矩形 292"/>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4" name="矩形 293"/>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5" name="矩形 294"/>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96" name="矩形 295"/>
          <p:cNvSpPr/>
          <p:nvPr/>
        </p:nvSpPr>
        <p:spPr bwMode="auto">
          <a:xfrm>
            <a:off x="675888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7" name="矩形 296"/>
          <p:cNvSpPr/>
          <p:nvPr/>
        </p:nvSpPr>
        <p:spPr bwMode="auto">
          <a:xfrm>
            <a:off x="690289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8" name="矩形 297"/>
          <p:cNvSpPr/>
          <p:nvPr/>
        </p:nvSpPr>
        <p:spPr bwMode="auto">
          <a:xfrm>
            <a:off x="704691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9" name="矩形 298"/>
          <p:cNvSpPr/>
          <p:nvPr/>
        </p:nvSpPr>
        <p:spPr bwMode="auto">
          <a:xfrm>
            <a:off x="719093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00" name="直接连接符 299"/>
          <p:cNvCxnSpPr/>
          <p:nvPr/>
        </p:nvCxnSpPr>
        <p:spPr bwMode="auto">
          <a:xfrm>
            <a:off x="8343010" y="1752894"/>
            <a:ext cx="281924" cy="0"/>
          </a:xfrm>
          <a:prstGeom prst="line">
            <a:avLst/>
          </a:prstGeom>
          <a:noFill/>
          <a:ln w="19050" algn="ctr">
            <a:solidFill>
              <a:schemeClr val="tx1"/>
            </a:solidFill>
            <a:miter lim="800000"/>
            <a:headEnd/>
            <a:tailEnd/>
          </a:ln>
          <a:effectLst/>
        </p:spPr>
      </p:cxnSp>
      <p:cxnSp>
        <p:nvCxnSpPr>
          <p:cNvPr id="301" name="直接连接符 300"/>
          <p:cNvCxnSpPr/>
          <p:nvPr/>
        </p:nvCxnSpPr>
        <p:spPr bwMode="auto">
          <a:xfrm>
            <a:off x="8394532" y="2258588"/>
            <a:ext cx="281924" cy="0"/>
          </a:xfrm>
          <a:prstGeom prst="line">
            <a:avLst/>
          </a:prstGeom>
          <a:noFill/>
          <a:ln w="19050" algn="ctr">
            <a:solidFill>
              <a:schemeClr val="tx1"/>
            </a:solidFill>
            <a:miter lim="800000"/>
            <a:headEnd/>
            <a:tailEnd/>
          </a:ln>
          <a:effectLst/>
        </p:spPr>
      </p:cxnSp>
      <p:cxnSp>
        <p:nvCxnSpPr>
          <p:cNvPr id="302" name="直接连接符 301"/>
          <p:cNvCxnSpPr/>
          <p:nvPr/>
        </p:nvCxnSpPr>
        <p:spPr bwMode="auto">
          <a:xfrm>
            <a:off x="278634" y="1754811"/>
            <a:ext cx="281924" cy="0"/>
          </a:xfrm>
          <a:prstGeom prst="line">
            <a:avLst/>
          </a:prstGeom>
          <a:noFill/>
          <a:ln w="19050" algn="ctr">
            <a:solidFill>
              <a:schemeClr val="tx1"/>
            </a:solidFill>
            <a:miter lim="800000"/>
            <a:headEnd/>
            <a:tailEnd/>
          </a:ln>
          <a:effectLst/>
        </p:spPr>
      </p:cxnSp>
      <p:cxnSp>
        <p:nvCxnSpPr>
          <p:cNvPr id="303" name="直接连接符 302"/>
          <p:cNvCxnSpPr/>
          <p:nvPr/>
        </p:nvCxnSpPr>
        <p:spPr bwMode="auto">
          <a:xfrm>
            <a:off x="274145" y="2256950"/>
            <a:ext cx="281924" cy="0"/>
          </a:xfrm>
          <a:prstGeom prst="line">
            <a:avLst/>
          </a:prstGeom>
          <a:noFill/>
          <a:ln w="19050" algn="ctr">
            <a:solidFill>
              <a:schemeClr val="tx1"/>
            </a:solidFill>
            <a:miter lim="800000"/>
            <a:headEnd/>
            <a:tailEnd/>
          </a:ln>
          <a:effectLst/>
        </p:spPr>
      </p:cxnSp>
      <p:sp>
        <p:nvSpPr>
          <p:cNvPr id="305" name="矩形 304"/>
          <p:cNvSpPr/>
          <p:nvPr/>
        </p:nvSpPr>
        <p:spPr bwMode="auto">
          <a:xfrm>
            <a:off x="444907" y="145970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201</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309" name="下箭头 308"/>
          <p:cNvSpPr/>
          <p:nvPr/>
        </p:nvSpPr>
        <p:spPr bwMode="auto">
          <a:xfrm rot="5400000" flipV="1">
            <a:off x="8751554" y="1839712"/>
            <a:ext cx="325312" cy="296416"/>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0" name="下箭头 309"/>
          <p:cNvSpPr/>
          <p:nvPr/>
        </p:nvSpPr>
        <p:spPr bwMode="auto">
          <a:xfrm rot="5400000">
            <a:off x="13576" y="1876258"/>
            <a:ext cx="325312" cy="281472"/>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1" name="矩形 310"/>
          <p:cNvSpPr/>
          <p:nvPr/>
        </p:nvSpPr>
        <p:spPr bwMode="auto">
          <a:xfrm>
            <a:off x="574771" y="234692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202</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313" name="矩形 312"/>
          <p:cNvSpPr/>
          <p:nvPr/>
        </p:nvSpPr>
        <p:spPr bwMode="auto">
          <a:xfrm>
            <a:off x="3374978" y="1227679"/>
            <a:ext cx="995450" cy="416054"/>
          </a:xfrm>
          <a:prstGeom prst="rect">
            <a:avLst/>
          </a:prstGeom>
          <a:noFill/>
          <a:ln w="3175" algn="ctr">
            <a:noFill/>
            <a:miter lim="800000"/>
            <a:headEnd/>
            <a:tailEnd/>
          </a:ln>
          <a:effectLst/>
        </p:spPr>
        <p:txBody>
          <a:bodyPr lIns="91446" tIns="91446" rIns="91446" bIns="91446" rtlCol="0" anchor="ctr"/>
          <a:lstStyle/>
          <a:p>
            <a:pPr algn="ctr"/>
            <a:r>
              <a:rPr lang="zh-CN" altLang="en-US" sz="2000" b="1" dirty="0">
                <a:latin typeface="微软雅黑" panose="020B0503020204020204" pitchFamily="34" charset="-122"/>
                <a:ea typeface="微软雅黑" panose="020B0503020204020204" pitchFamily="34" charset="-122"/>
              </a:rPr>
              <a:t>   内存</a:t>
            </a:r>
          </a:p>
        </p:txBody>
      </p:sp>
      <p:pic>
        <p:nvPicPr>
          <p:cNvPr id="8" name="图片 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586" r="13644" b="3866"/>
          <a:stretch/>
        </p:blipFill>
        <p:spPr>
          <a:xfrm>
            <a:off x="323528" y="2636912"/>
            <a:ext cx="2299145" cy="2307958"/>
          </a:xfrm>
          <a:prstGeom prst="rect">
            <a:avLst/>
          </a:prstGeom>
        </p:spPr>
      </p:pic>
      <p:grpSp>
        <p:nvGrpSpPr>
          <p:cNvPr id="11" name="组合 10"/>
          <p:cNvGrpSpPr/>
          <p:nvPr/>
        </p:nvGrpSpPr>
        <p:grpSpPr>
          <a:xfrm>
            <a:off x="6755863" y="2636912"/>
            <a:ext cx="2280633" cy="2468493"/>
            <a:chOff x="6768558" y="2580227"/>
            <a:chExt cx="1895917" cy="1895917"/>
          </a:xfrm>
        </p:grpSpPr>
        <p:pic>
          <p:nvPicPr>
            <p:cNvPr id="9" name="图片 8"/>
            <p:cNvPicPr>
              <a:picLocks noChangeAspect="1"/>
            </p:cNvPicPr>
            <p:nvPr/>
          </p:nvPicPr>
          <p:blipFill>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768558" y="2580227"/>
              <a:ext cx="1895917" cy="1895917"/>
            </a:xfrm>
            <a:prstGeom prst="rect">
              <a:avLst/>
            </a:prstGeom>
          </p:spPr>
        </p:pic>
        <p:pic>
          <p:nvPicPr>
            <p:cNvPr id="10" name="图片 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0706" y="2852936"/>
              <a:ext cx="514557" cy="432048"/>
            </a:xfrm>
            <a:prstGeom prst="rect">
              <a:avLst/>
            </a:prstGeom>
          </p:spPr>
        </p:pic>
      </p:grpSp>
      <p:sp>
        <p:nvSpPr>
          <p:cNvPr id="12" name="矩形 11"/>
          <p:cNvSpPr/>
          <p:nvPr/>
        </p:nvSpPr>
        <p:spPr>
          <a:xfrm>
            <a:off x="3454776" y="2769689"/>
            <a:ext cx="1540806" cy="584775"/>
          </a:xfrm>
          <a:prstGeom prst="rect">
            <a:avLst/>
          </a:prstGeom>
        </p:spPr>
        <p:txBody>
          <a:bodyPr wrap="none">
            <a:spAutoFit/>
          </a:bodyPr>
          <a:lstStyle/>
          <a:p>
            <a:r>
              <a:rPr lang="en-US" altLang="zh-CN" sz="3200" dirty="0" err="1">
                <a:solidFill>
                  <a:srgbClr val="0000FF"/>
                </a:solidFill>
                <a:highlight>
                  <a:srgbClr val="FFFFFF"/>
                </a:highlight>
                <a:latin typeface="Consolas" panose="020B0609020204030204" pitchFamily="49" charset="0"/>
              </a:rPr>
              <a:t>int</a:t>
            </a:r>
            <a:r>
              <a:rPr lang="en-US" altLang="zh-CN" sz="3200" dirty="0">
                <a:solidFill>
                  <a:srgbClr val="000000"/>
                </a:solidFill>
                <a:highlight>
                  <a:srgbClr val="FFFFFF"/>
                </a:highlight>
                <a:latin typeface="Consolas" panose="020B0609020204030204" pitchFamily="49" charset="0"/>
              </a:rPr>
              <a:t> x;</a:t>
            </a:r>
          </a:p>
        </p:txBody>
      </p:sp>
      <p:sp>
        <p:nvSpPr>
          <p:cNvPr id="314" name="矩形 313"/>
          <p:cNvSpPr/>
          <p:nvPr/>
        </p:nvSpPr>
        <p:spPr bwMode="auto">
          <a:xfrm>
            <a:off x="2864274" y="1751709"/>
            <a:ext cx="576064" cy="504000"/>
          </a:xfrm>
          <a:prstGeom prst="rect">
            <a:avLst/>
          </a:prstGeom>
          <a:solidFill>
            <a:schemeClr val="accent1">
              <a:lumMod val="90000"/>
              <a:alpha val="90000"/>
            </a:schemeClr>
          </a:solidFill>
          <a:ln w="25400" algn="ctr">
            <a:solidFill>
              <a:srgbClr val="00823B"/>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3" name="矩形 12"/>
          <p:cNvSpPr/>
          <p:nvPr/>
        </p:nvSpPr>
        <p:spPr bwMode="auto">
          <a:xfrm>
            <a:off x="2952658" y="2193625"/>
            <a:ext cx="360040" cy="360040"/>
          </a:xfrm>
          <a:prstGeom prst="rect">
            <a:avLst/>
          </a:prstGeom>
          <a:noFill/>
          <a:ln w="3175" algn="ctr">
            <a:noFill/>
            <a:miter lim="800000"/>
            <a:headEnd/>
            <a:tailEnd/>
          </a:ln>
          <a:effectLst/>
        </p:spPr>
        <p:txBody>
          <a:bodyPr lIns="91446" tIns="91446" rIns="91446" bIns="91446" rtlCol="0" anchor="ctr"/>
          <a:lstStyle/>
          <a:p>
            <a:pPr algn="ctr"/>
            <a:r>
              <a:rPr lang="en-US" altLang="zh-CN" sz="2800" i="1" dirty="0">
                <a:solidFill>
                  <a:srgbClr val="00823B"/>
                </a:solidFill>
                <a:latin typeface="Times New Roman" panose="02020603050405020304" pitchFamily="18" charset="0"/>
                <a:ea typeface="黑体" pitchFamily="2" charset="-122"/>
                <a:cs typeface="Times New Roman" panose="02020603050405020304" pitchFamily="18" charset="0"/>
              </a:rPr>
              <a:t>x</a:t>
            </a:r>
            <a:endParaRPr lang="zh-CN" altLang="en-US" sz="2800" i="1" dirty="0">
              <a:solidFill>
                <a:srgbClr val="00823B"/>
              </a:solidFill>
              <a:latin typeface="Times New Roman" panose="02020603050405020304" pitchFamily="18" charset="0"/>
              <a:ea typeface="黑体" pitchFamily="2" charset="-122"/>
              <a:cs typeface="Times New Roman" panose="02020603050405020304" pitchFamily="18" charset="0"/>
            </a:endParaRPr>
          </a:p>
        </p:txBody>
      </p:sp>
      <p:sp>
        <p:nvSpPr>
          <p:cNvPr id="316" name="矩形 315"/>
          <p:cNvSpPr/>
          <p:nvPr/>
        </p:nvSpPr>
        <p:spPr bwMode="auto">
          <a:xfrm>
            <a:off x="2749163" y="145970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17" name="直接连接符 316"/>
          <p:cNvCxnSpPr/>
          <p:nvPr/>
        </p:nvCxnSpPr>
        <p:spPr bwMode="auto">
          <a:xfrm>
            <a:off x="2948804" y="1700808"/>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318" name="矩形 317"/>
          <p:cNvSpPr/>
          <p:nvPr/>
        </p:nvSpPr>
        <p:spPr>
          <a:xfrm>
            <a:off x="3440719" y="3307553"/>
            <a:ext cx="1540806" cy="584775"/>
          </a:xfrm>
          <a:prstGeom prst="rect">
            <a:avLst/>
          </a:prstGeom>
        </p:spPr>
        <p:txBody>
          <a:bodyPr wrap="none">
            <a:spAutoFit/>
          </a:bodyPr>
          <a:lstStyle/>
          <a:p>
            <a:r>
              <a:rPr lang="en-US" altLang="zh-CN" sz="3200" dirty="0">
                <a:solidFill>
                  <a:srgbClr val="000000"/>
                </a:solidFill>
                <a:highlight>
                  <a:srgbClr val="FFFFFF"/>
                </a:highlight>
                <a:latin typeface="Consolas" panose="020B0609020204030204" pitchFamily="49" charset="0"/>
              </a:rPr>
              <a:t>x = 3;</a:t>
            </a:r>
          </a:p>
        </p:txBody>
      </p:sp>
      <p:sp>
        <p:nvSpPr>
          <p:cNvPr id="319" name="矩形 318"/>
          <p:cNvSpPr/>
          <p:nvPr/>
        </p:nvSpPr>
        <p:spPr>
          <a:xfrm>
            <a:off x="3440719" y="3845417"/>
            <a:ext cx="2218877" cy="584775"/>
          </a:xfrm>
          <a:prstGeom prst="rect">
            <a:avLst/>
          </a:prstGeom>
        </p:spPr>
        <p:txBody>
          <a:bodyPr wrap="none">
            <a:spAutoFit/>
          </a:bodyPr>
          <a:lstStyle/>
          <a:p>
            <a:r>
              <a:rPr lang="en-US" altLang="zh-CN" sz="3200" dirty="0" err="1">
                <a:solidFill>
                  <a:srgbClr val="0000FF"/>
                </a:solidFill>
                <a:highlight>
                  <a:srgbClr val="FFFFFF"/>
                </a:highlight>
                <a:latin typeface="Consolas" panose="020B0609020204030204" pitchFamily="49" charset="0"/>
              </a:rPr>
              <a:t>int</a:t>
            </a:r>
            <a:r>
              <a:rPr lang="en-US" altLang="zh-CN" sz="3200" dirty="0">
                <a:solidFill>
                  <a:srgbClr val="000000"/>
                </a:solidFill>
                <a:highlight>
                  <a:srgbClr val="FFFFFF"/>
                </a:highlight>
                <a:latin typeface="Consolas" panose="020B0609020204030204" pitchFamily="49" charset="0"/>
              </a:rPr>
              <a:t> A[4];</a:t>
            </a:r>
          </a:p>
        </p:txBody>
      </p:sp>
      <p:sp>
        <p:nvSpPr>
          <p:cNvPr id="320" name="矩形 319"/>
          <p:cNvSpPr/>
          <p:nvPr/>
        </p:nvSpPr>
        <p:spPr bwMode="auto">
          <a:xfrm>
            <a:off x="554658" y="1754582"/>
            <a:ext cx="2309624"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21" name="矩形 320"/>
          <p:cNvSpPr/>
          <p:nvPr/>
        </p:nvSpPr>
        <p:spPr>
          <a:xfrm>
            <a:off x="3431898" y="4383280"/>
            <a:ext cx="2218877" cy="584775"/>
          </a:xfrm>
          <a:prstGeom prst="rect">
            <a:avLst/>
          </a:prstGeom>
        </p:spPr>
        <p:txBody>
          <a:bodyPr wrap="none">
            <a:spAutoFit/>
          </a:bodyPr>
          <a:lstStyle/>
          <a:p>
            <a:r>
              <a:rPr lang="en-US" altLang="zh-CN" sz="3200" dirty="0">
                <a:solidFill>
                  <a:srgbClr val="000000"/>
                </a:solidFill>
                <a:highlight>
                  <a:srgbClr val="FFFFFF"/>
                </a:highlight>
                <a:latin typeface="Consolas" panose="020B0609020204030204" pitchFamily="49" charset="0"/>
              </a:rPr>
              <a:t>A[3] = 8;</a:t>
            </a:r>
          </a:p>
        </p:txBody>
      </p:sp>
      <p:cxnSp>
        <p:nvCxnSpPr>
          <p:cNvPr id="15" name="直接连接符 14"/>
          <p:cNvCxnSpPr/>
          <p:nvPr/>
        </p:nvCxnSpPr>
        <p:spPr bwMode="auto">
          <a:xfrm>
            <a:off x="3438051" y="5001937"/>
            <a:ext cx="989822" cy="1"/>
          </a:xfrm>
          <a:prstGeom prst="line">
            <a:avLst/>
          </a:prstGeom>
          <a:solidFill>
            <a:schemeClr val="accent1"/>
          </a:solidFill>
          <a:ln w="34925" cap="flat" cmpd="sng" algn="ctr">
            <a:solidFill>
              <a:srgbClr val="00823B"/>
            </a:solidFill>
            <a:prstDash val="solid"/>
            <a:round/>
            <a:headEnd type="none"/>
            <a:tailEnd type="none"/>
          </a:ln>
          <a:effectLst/>
        </p:spPr>
      </p:cxnSp>
      <p:sp>
        <p:nvSpPr>
          <p:cNvPr id="362" name="矩形 361"/>
          <p:cNvSpPr/>
          <p:nvPr/>
        </p:nvSpPr>
        <p:spPr>
          <a:xfrm>
            <a:off x="3446466" y="5066020"/>
            <a:ext cx="2550698" cy="523220"/>
          </a:xfrm>
          <a:prstGeom prst="rect">
            <a:avLst/>
          </a:prstGeom>
        </p:spPr>
        <p:txBody>
          <a:bodyPr wrap="none">
            <a:spAutoFit/>
          </a:bodyPr>
          <a:lstStyle/>
          <a:p>
            <a:r>
              <a:rPr lang="en-US" altLang="zh-CN" sz="2800" b="1" dirty="0">
                <a:solidFill>
                  <a:srgbClr val="009242"/>
                </a:solidFill>
                <a:highlight>
                  <a:srgbClr val="FFFFFF"/>
                </a:highlight>
                <a:latin typeface="Consolas" panose="020B0609020204030204" pitchFamily="49" charset="0"/>
              </a:rPr>
              <a:t>201+3x4=213;</a:t>
            </a:r>
          </a:p>
        </p:txBody>
      </p:sp>
      <p:grpSp>
        <p:nvGrpSpPr>
          <p:cNvPr id="3" name="组合 2"/>
          <p:cNvGrpSpPr/>
          <p:nvPr/>
        </p:nvGrpSpPr>
        <p:grpSpPr>
          <a:xfrm>
            <a:off x="566814" y="1751709"/>
            <a:ext cx="1728000" cy="504000"/>
            <a:chOff x="566814" y="1751709"/>
            <a:chExt cx="1728000" cy="504000"/>
          </a:xfrm>
        </p:grpSpPr>
        <p:sp>
          <p:nvSpPr>
            <p:cNvPr id="363" name="矩形 362"/>
            <p:cNvSpPr/>
            <p:nvPr/>
          </p:nvSpPr>
          <p:spPr bwMode="auto">
            <a:xfrm>
              <a:off x="566814" y="1751709"/>
              <a:ext cx="576000" cy="504000"/>
            </a:xfrm>
            <a:prstGeom prst="rect">
              <a:avLst/>
            </a:prstGeom>
            <a:solidFill>
              <a:schemeClr val="accent6">
                <a:lumMod val="60000"/>
                <a:lumOff val="40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4" name="矩形 363"/>
            <p:cNvSpPr/>
            <p:nvPr/>
          </p:nvSpPr>
          <p:spPr bwMode="auto">
            <a:xfrm>
              <a:off x="1142814" y="1751709"/>
              <a:ext cx="576000" cy="504000"/>
            </a:xfrm>
            <a:prstGeom prst="rect">
              <a:avLst/>
            </a:prstGeom>
            <a:solidFill>
              <a:srgbClr val="92D05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5" name="矩形 364"/>
            <p:cNvSpPr/>
            <p:nvPr/>
          </p:nvSpPr>
          <p:spPr bwMode="auto">
            <a:xfrm>
              <a:off x="1718814" y="1751709"/>
              <a:ext cx="576000" cy="504000"/>
            </a:xfrm>
            <a:prstGeom prst="rect">
              <a:avLst/>
            </a:prstGeom>
            <a:solidFill>
              <a:srgbClr val="FFFFCC">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sp>
        <p:nvSpPr>
          <p:cNvPr id="366" name="矩形 365"/>
          <p:cNvSpPr/>
          <p:nvPr/>
        </p:nvSpPr>
        <p:spPr bwMode="auto">
          <a:xfrm>
            <a:off x="2294814" y="1751709"/>
            <a:ext cx="576000" cy="504000"/>
          </a:xfrm>
          <a:prstGeom prst="rect">
            <a:avLst/>
          </a:prstGeom>
          <a:solidFill>
            <a:schemeClr val="accent3">
              <a:lumMod val="75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nvGrpSpPr>
          <p:cNvPr id="372" name="组合 371"/>
          <p:cNvGrpSpPr/>
          <p:nvPr/>
        </p:nvGrpSpPr>
        <p:grpSpPr>
          <a:xfrm>
            <a:off x="7334930" y="1752894"/>
            <a:ext cx="576048" cy="504056"/>
            <a:chOff x="1907720" y="2636912"/>
            <a:chExt cx="576048" cy="504056"/>
          </a:xfrm>
        </p:grpSpPr>
        <p:sp>
          <p:nvSpPr>
            <p:cNvPr id="373" name="矩形 372"/>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4" name="矩形 373"/>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5" name="矩形 374"/>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6" name="矩形 375"/>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377" name="矩形 376"/>
          <p:cNvSpPr/>
          <p:nvPr/>
        </p:nvSpPr>
        <p:spPr bwMode="auto">
          <a:xfrm>
            <a:off x="7910978" y="1752894"/>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8" name="矩形 377"/>
          <p:cNvSpPr/>
          <p:nvPr/>
        </p:nvSpPr>
        <p:spPr bwMode="auto">
          <a:xfrm>
            <a:off x="8054994" y="1752894"/>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9" name="矩形 378"/>
          <p:cNvSpPr/>
          <p:nvPr/>
        </p:nvSpPr>
        <p:spPr bwMode="auto">
          <a:xfrm>
            <a:off x="8199010" y="1752894"/>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0" name="矩形 379"/>
          <p:cNvSpPr/>
          <p:nvPr/>
        </p:nvSpPr>
        <p:spPr bwMode="auto">
          <a:xfrm>
            <a:off x="8343026" y="1752894"/>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1" name="矩形 380"/>
          <p:cNvSpPr/>
          <p:nvPr/>
        </p:nvSpPr>
        <p:spPr bwMode="auto">
          <a:xfrm>
            <a:off x="3725954" y="1755948"/>
            <a:ext cx="4597978"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nvGrpSpPr>
          <p:cNvPr id="18" name="组合 17"/>
          <p:cNvGrpSpPr/>
          <p:nvPr/>
        </p:nvGrpSpPr>
        <p:grpSpPr>
          <a:xfrm>
            <a:off x="3736178" y="1754345"/>
            <a:ext cx="2304000" cy="504000"/>
            <a:chOff x="3591362" y="1628788"/>
            <a:chExt cx="2304000" cy="504000"/>
          </a:xfrm>
        </p:grpSpPr>
        <p:sp>
          <p:nvSpPr>
            <p:cNvPr id="368" name="矩形 367"/>
            <p:cNvSpPr/>
            <p:nvPr/>
          </p:nvSpPr>
          <p:spPr bwMode="auto">
            <a:xfrm>
              <a:off x="3591362" y="1628788"/>
              <a:ext cx="576000" cy="504000"/>
            </a:xfrm>
            <a:prstGeom prst="rect">
              <a:avLst/>
            </a:prstGeom>
            <a:solidFill>
              <a:schemeClr val="accent6">
                <a:lumMod val="60000"/>
                <a:lumOff val="40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9" name="矩形 368"/>
            <p:cNvSpPr/>
            <p:nvPr/>
          </p:nvSpPr>
          <p:spPr bwMode="auto">
            <a:xfrm>
              <a:off x="4167362" y="1628788"/>
              <a:ext cx="576000" cy="504000"/>
            </a:xfrm>
            <a:prstGeom prst="rect">
              <a:avLst/>
            </a:prstGeom>
            <a:solidFill>
              <a:srgbClr val="92D05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70" name="矩形 369"/>
            <p:cNvSpPr/>
            <p:nvPr/>
          </p:nvSpPr>
          <p:spPr bwMode="auto">
            <a:xfrm>
              <a:off x="4743362" y="1628788"/>
              <a:ext cx="576000" cy="504000"/>
            </a:xfrm>
            <a:prstGeom prst="rect">
              <a:avLst/>
            </a:prstGeom>
            <a:solidFill>
              <a:srgbClr val="FFFFCC">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71" name="矩形 370"/>
            <p:cNvSpPr/>
            <p:nvPr/>
          </p:nvSpPr>
          <p:spPr bwMode="auto">
            <a:xfrm>
              <a:off x="5319362" y="1628788"/>
              <a:ext cx="576000" cy="504000"/>
            </a:xfrm>
            <a:prstGeom prst="rect">
              <a:avLst/>
            </a:prstGeom>
            <a:solidFill>
              <a:schemeClr val="accent3">
                <a:lumMod val="75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sp>
        <p:nvSpPr>
          <p:cNvPr id="382" name="矩形 381"/>
          <p:cNvSpPr/>
          <p:nvPr/>
        </p:nvSpPr>
        <p:spPr bwMode="auto">
          <a:xfrm>
            <a:off x="6045419" y="1755410"/>
            <a:ext cx="576064" cy="504000"/>
          </a:xfrm>
          <a:prstGeom prst="rect">
            <a:avLst/>
          </a:prstGeom>
          <a:solidFill>
            <a:srgbClr val="99FFCC">
              <a:alpha val="89804"/>
            </a:srgbClr>
          </a:solidFill>
          <a:ln w="2540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4</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83" name="矩形 382"/>
          <p:cNvSpPr/>
          <p:nvPr/>
        </p:nvSpPr>
        <p:spPr>
          <a:xfrm>
            <a:off x="1048831" y="5876862"/>
            <a:ext cx="6696256" cy="523220"/>
          </a:xfrm>
          <a:prstGeom prst="rect">
            <a:avLst/>
          </a:prstGeom>
          <a:solidFill>
            <a:srgbClr val="C00000"/>
          </a:solidFill>
          <a:ln w="31750">
            <a:noFill/>
          </a:ln>
        </p:spPr>
        <p:txBody>
          <a:bodyPr wrap="square" rtlCol="0">
            <a:spAutoFit/>
          </a:bodyPr>
          <a:lstStyle/>
          <a:p>
            <a:pPr algn="ctr"/>
            <a:r>
              <a:rPr kumimoji="1" lang="zh-CN" altLang="en-US" sz="2800" b="1" dirty="0">
                <a:solidFill>
                  <a:schemeClr val="bg1"/>
                </a:solidFill>
                <a:latin typeface="Microsoft YaHei" charset="0"/>
                <a:ea typeface="Microsoft YaHei" charset="0"/>
                <a:cs typeface="Microsoft YaHei" charset="0"/>
              </a:rPr>
              <a:t>向量不适合动态扩展，资源浪费</a:t>
            </a:r>
          </a:p>
        </p:txBody>
      </p:sp>
      <p:cxnSp>
        <p:nvCxnSpPr>
          <p:cNvPr id="307" name="直接连接符 306"/>
          <p:cNvCxnSpPr/>
          <p:nvPr/>
        </p:nvCxnSpPr>
        <p:spPr bwMode="auto">
          <a:xfrm>
            <a:off x="644548" y="1700808"/>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cxnSp>
        <p:nvCxnSpPr>
          <p:cNvPr id="312" name="直接连接符 311"/>
          <p:cNvCxnSpPr/>
          <p:nvPr/>
        </p:nvCxnSpPr>
        <p:spPr bwMode="auto">
          <a:xfrm>
            <a:off x="790795" y="2202911"/>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05" name="矩形 104"/>
          <p:cNvSpPr/>
          <p:nvPr/>
        </p:nvSpPr>
        <p:spPr bwMode="auto">
          <a:xfrm>
            <a:off x="2165409" y="2307139"/>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213</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06" name="直接连接符 105"/>
          <p:cNvCxnSpPr/>
          <p:nvPr/>
        </p:nvCxnSpPr>
        <p:spPr bwMode="auto">
          <a:xfrm>
            <a:off x="2365050" y="2204864"/>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07" name="矩形 106"/>
          <p:cNvSpPr/>
          <p:nvPr/>
        </p:nvSpPr>
        <p:spPr>
          <a:xfrm>
            <a:off x="554658" y="5168021"/>
            <a:ext cx="2024648" cy="400110"/>
          </a:xfrm>
          <a:prstGeom prst="rect">
            <a:avLst/>
          </a:prstGeom>
          <a:noFill/>
          <a:ln w="31750">
            <a:noFill/>
          </a:ln>
        </p:spPr>
        <p:txBody>
          <a:bodyPr wrap="square" rtlCol="0">
            <a:spAutoFit/>
          </a:bodyPr>
          <a:lstStyle/>
          <a:p>
            <a:pPr algn="ctr"/>
            <a:r>
              <a:rPr kumimoji="1" lang="zh-CN" altLang="en-US" sz="2000" b="1" dirty="0">
                <a:latin typeface="Microsoft YaHei" charset="0"/>
                <a:ea typeface="Microsoft YaHei" charset="0"/>
                <a:cs typeface="Microsoft YaHei" charset="0"/>
              </a:rPr>
              <a:t>我要更大空间</a:t>
            </a:r>
          </a:p>
        </p:txBody>
      </p:sp>
      <p:sp>
        <p:nvSpPr>
          <p:cNvPr id="109" name="矩形 108"/>
          <p:cNvSpPr/>
          <p:nvPr/>
        </p:nvSpPr>
        <p:spPr>
          <a:xfrm>
            <a:off x="6755863" y="5132886"/>
            <a:ext cx="2024648" cy="400110"/>
          </a:xfrm>
          <a:prstGeom prst="rect">
            <a:avLst/>
          </a:prstGeom>
          <a:noFill/>
          <a:ln w="31750">
            <a:noFill/>
          </a:ln>
        </p:spPr>
        <p:txBody>
          <a:bodyPr wrap="square" rtlCol="0">
            <a:spAutoFit/>
          </a:bodyPr>
          <a:lstStyle/>
          <a:p>
            <a:pPr algn="ctr"/>
            <a:r>
              <a:rPr kumimoji="1" lang="zh-CN" altLang="en-US" sz="2000" b="1" dirty="0">
                <a:latin typeface="Microsoft YaHei" charset="0"/>
                <a:ea typeface="Microsoft YaHei" charset="0"/>
                <a:cs typeface="Microsoft YaHei" charset="0"/>
              </a:rPr>
              <a:t>重新开辟空间</a:t>
            </a:r>
          </a:p>
        </p:txBody>
      </p:sp>
    </p:spTree>
    <p:extLst>
      <p:ext uri="{BB962C8B-B14F-4D97-AF65-F5344CB8AC3E}">
        <p14:creationId xmlns:p14="http://schemas.microsoft.com/office/powerpoint/2010/main" val="375745115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strips(downLeft)">
                                      <p:cBhvr>
                                        <p:cTn id="7" dur="500"/>
                                        <p:tgtEl>
                                          <p:spTgt spid="22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strips(downLeft)">
                                      <p:cBhvr>
                                        <p:cTn id="10" dur="500"/>
                                        <p:tgtEl>
                                          <p:spTgt spid="221"/>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307"/>
                                        </p:tgtEl>
                                        <p:attrNameLst>
                                          <p:attrName>style.visibility</p:attrName>
                                        </p:attrNameLst>
                                      </p:cBhvr>
                                      <p:to>
                                        <p:strVal val="visible"/>
                                      </p:to>
                                    </p:set>
                                    <p:animEffect transition="in" filter="strips(downLeft)">
                                      <p:cBhvr>
                                        <p:cTn id="15" dur="500"/>
                                        <p:tgtEl>
                                          <p:spTgt spid="307"/>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05"/>
                                        </p:tgtEl>
                                        <p:attrNameLst>
                                          <p:attrName>style.visibility</p:attrName>
                                        </p:attrNameLst>
                                      </p:cBhvr>
                                      <p:to>
                                        <p:strVal val="visible"/>
                                      </p:to>
                                    </p:set>
                                    <p:animEffect transition="in" filter="strips(downLeft)">
                                      <p:cBhvr>
                                        <p:cTn id="18" dur="500"/>
                                        <p:tgtEl>
                                          <p:spTgt spid="305"/>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12"/>
                                        </p:tgtEl>
                                        <p:attrNameLst>
                                          <p:attrName>style.visibility</p:attrName>
                                        </p:attrNameLst>
                                      </p:cBhvr>
                                      <p:to>
                                        <p:strVal val="visible"/>
                                      </p:to>
                                    </p:set>
                                    <p:animEffect transition="in" filter="strips(downLeft)">
                                      <p:cBhvr>
                                        <p:cTn id="23" dur="500"/>
                                        <p:tgtEl>
                                          <p:spTgt spid="31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311"/>
                                        </p:tgtEl>
                                        <p:attrNameLst>
                                          <p:attrName>style.visibility</p:attrName>
                                        </p:attrNameLst>
                                      </p:cBhvr>
                                      <p:to>
                                        <p:strVal val="visible"/>
                                      </p:to>
                                    </p:set>
                                    <p:animEffect transition="in" filter="strips(downLeft)">
                                      <p:cBhvr>
                                        <p:cTn id="26" dur="500"/>
                                        <p:tgtEl>
                                          <p:spTgt spid="3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trips(down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314"/>
                                        </p:tgtEl>
                                        <p:attrNameLst>
                                          <p:attrName>style.visibility</p:attrName>
                                        </p:attrNameLst>
                                      </p:cBhvr>
                                      <p:to>
                                        <p:strVal val="visible"/>
                                      </p:to>
                                    </p:set>
                                    <p:animEffect transition="in" filter="strips(downLeft)">
                                      <p:cBhvr>
                                        <p:cTn id="48" dur="500"/>
                                        <p:tgtEl>
                                          <p:spTgt spid="314"/>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strips(downLeft)">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318"/>
                                        </p:tgtEl>
                                        <p:attrNameLst>
                                          <p:attrName>style.visibility</p:attrName>
                                        </p:attrNameLst>
                                      </p:cBhvr>
                                      <p:to>
                                        <p:strVal val="visible"/>
                                      </p:to>
                                    </p:set>
                                    <p:animEffect transition="in" filter="strips(downLeft)">
                                      <p:cBhvr>
                                        <p:cTn id="58" dur="500"/>
                                        <p:tgtEl>
                                          <p:spTgt spid="31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317"/>
                                        </p:tgtEl>
                                        <p:attrNameLst>
                                          <p:attrName>style.visibility</p:attrName>
                                        </p:attrNameLst>
                                      </p:cBhvr>
                                      <p:to>
                                        <p:strVal val="visible"/>
                                      </p:to>
                                    </p:set>
                                    <p:animEffect transition="in" filter="strips(downLeft)">
                                      <p:cBhvr>
                                        <p:cTn id="67" dur="500"/>
                                        <p:tgtEl>
                                          <p:spTgt spid="317"/>
                                        </p:tgtEl>
                                      </p:cBhvr>
                                    </p:animEffect>
                                  </p:childTnLst>
                                </p:cTn>
                              </p:par>
                              <p:par>
                                <p:cTn id="68" presetID="18" presetClass="entr" presetSubtype="12" fill="hold" grpId="0" nodeType="withEffect">
                                  <p:stCondLst>
                                    <p:cond delay="0"/>
                                  </p:stCondLst>
                                  <p:childTnLst>
                                    <p:set>
                                      <p:cBhvr>
                                        <p:cTn id="69" dur="1" fill="hold">
                                          <p:stCondLst>
                                            <p:cond delay="0"/>
                                          </p:stCondLst>
                                        </p:cTn>
                                        <p:tgtEl>
                                          <p:spTgt spid="316"/>
                                        </p:tgtEl>
                                        <p:attrNameLst>
                                          <p:attrName>style.visibility</p:attrName>
                                        </p:attrNameLst>
                                      </p:cBhvr>
                                      <p:to>
                                        <p:strVal val="visible"/>
                                      </p:to>
                                    </p:set>
                                    <p:animEffect transition="in" filter="strips(downLeft)">
                                      <p:cBhvr>
                                        <p:cTn id="70" dur="500"/>
                                        <p:tgtEl>
                                          <p:spTgt spid="316"/>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319"/>
                                        </p:tgtEl>
                                        <p:attrNameLst>
                                          <p:attrName>style.visibility</p:attrName>
                                        </p:attrNameLst>
                                      </p:cBhvr>
                                      <p:to>
                                        <p:strVal val="visible"/>
                                      </p:to>
                                    </p:set>
                                    <p:animEffect transition="in" filter="strips(downLeft)">
                                      <p:cBhvr>
                                        <p:cTn id="75" dur="500"/>
                                        <p:tgtEl>
                                          <p:spTgt spid="319"/>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320"/>
                                        </p:tgtEl>
                                        <p:attrNameLst>
                                          <p:attrName>style.visibility</p:attrName>
                                        </p:attrNameLst>
                                      </p:cBhvr>
                                      <p:to>
                                        <p:strVal val="visible"/>
                                      </p:to>
                                    </p:set>
                                    <p:animEffect transition="in" filter="strips(downLeft)">
                                      <p:cBhvr>
                                        <p:cTn id="80" dur="500"/>
                                        <p:tgtEl>
                                          <p:spTgt spid="320"/>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321"/>
                                        </p:tgtEl>
                                        <p:attrNameLst>
                                          <p:attrName>style.visibility</p:attrName>
                                        </p:attrNameLst>
                                      </p:cBhvr>
                                      <p:to>
                                        <p:strVal val="visible"/>
                                      </p:to>
                                    </p:set>
                                    <p:animEffect transition="in" filter="strips(downLeft)">
                                      <p:cBhvr>
                                        <p:cTn id="85" dur="500"/>
                                        <p:tgtEl>
                                          <p:spTgt spid="321"/>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12" fill="hold"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strips(downLeft)">
                                      <p:cBhvr>
                                        <p:cTn id="90" dur="500"/>
                                        <p:tgtEl>
                                          <p:spTgt spid="15"/>
                                        </p:tgtEl>
                                      </p:cBhvr>
                                    </p:animEffect>
                                  </p:childTnLst>
                                </p:cTn>
                              </p:par>
                              <p:par>
                                <p:cTn id="91" presetID="18" presetClass="entr" presetSubtype="12" fill="hold" grpId="0" nodeType="withEffect">
                                  <p:stCondLst>
                                    <p:cond delay="0"/>
                                  </p:stCondLst>
                                  <p:childTnLst>
                                    <p:set>
                                      <p:cBhvr>
                                        <p:cTn id="92" dur="1" fill="hold">
                                          <p:stCondLst>
                                            <p:cond delay="0"/>
                                          </p:stCondLst>
                                        </p:cTn>
                                        <p:tgtEl>
                                          <p:spTgt spid="362"/>
                                        </p:tgtEl>
                                        <p:attrNameLst>
                                          <p:attrName>style.visibility</p:attrName>
                                        </p:attrNameLst>
                                      </p:cBhvr>
                                      <p:to>
                                        <p:strVal val="visible"/>
                                      </p:to>
                                    </p:set>
                                    <p:animEffect transition="in" filter="strips(downLeft)">
                                      <p:cBhvr>
                                        <p:cTn id="93" dur="500"/>
                                        <p:tgtEl>
                                          <p:spTgt spid="362"/>
                                        </p:tgtEl>
                                      </p:cBhvr>
                                    </p:animEffect>
                                  </p:childTnLst>
                                </p:cTn>
                              </p:par>
                            </p:childTnLst>
                          </p:cTn>
                        </p:par>
                      </p:childTnLst>
                    </p:cTn>
                  </p:par>
                  <p:par>
                    <p:cTn id="94" fill="hold">
                      <p:stCondLst>
                        <p:cond delay="indefinite"/>
                      </p:stCondLst>
                      <p:childTnLst>
                        <p:par>
                          <p:cTn id="95" fill="hold">
                            <p:stCondLst>
                              <p:cond delay="0"/>
                            </p:stCondLst>
                            <p:childTnLst>
                              <p:par>
                                <p:cTn id="96" presetID="18" presetClass="entr" presetSubtype="12" fill="hold" nodeType="click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strips(downLeft)">
                                      <p:cBhvr>
                                        <p:cTn id="98" dur="500"/>
                                        <p:tgtEl>
                                          <p:spTgt spid="106"/>
                                        </p:tgtEl>
                                      </p:cBhvr>
                                    </p:animEffect>
                                  </p:childTnLst>
                                </p:cTn>
                              </p:par>
                              <p:par>
                                <p:cTn id="99" presetID="18" presetClass="entr" presetSubtype="12"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animEffect transition="in" filter="strips(downLeft)">
                                      <p:cBhvr>
                                        <p:cTn id="101" dur="500"/>
                                        <p:tgtEl>
                                          <p:spTgt spid="105"/>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8" fill="hold" grpId="0" nodeType="clickEffect">
                                  <p:stCondLst>
                                    <p:cond delay="0"/>
                                  </p:stCondLst>
                                  <p:childTnLst>
                                    <p:set>
                                      <p:cBhvr>
                                        <p:cTn id="105" dur="1" fill="hold">
                                          <p:stCondLst>
                                            <p:cond delay="0"/>
                                          </p:stCondLst>
                                        </p:cTn>
                                        <p:tgtEl>
                                          <p:spTgt spid="366"/>
                                        </p:tgtEl>
                                        <p:attrNameLst>
                                          <p:attrName>style.visibility</p:attrName>
                                        </p:attrNameLst>
                                      </p:cBhvr>
                                      <p:to>
                                        <p:strVal val="visible"/>
                                      </p:to>
                                    </p:set>
                                    <p:anim calcmode="lin" valueType="num">
                                      <p:cBhvr additive="base">
                                        <p:cTn id="106" dur="500"/>
                                        <p:tgtEl>
                                          <p:spTgt spid="366"/>
                                        </p:tgtEl>
                                        <p:attrNameLst>
                                          <p:attrName>ppt_x</p:attrName>
                                        </p:attrNameLst>
                                      </p:cBhvr>
                                      <p:tavLst>
                                        <p:tav tm="0">
                                          <p:val>
                                            <p:strVal val="#ppt_x-#ppt_w*1.125000"/>
                                          </p:val>
                                        </p:tav>
                                        <p:tav tm="100000">
                                          <p:val>
                                            <p:strVal val="#ppt_x"/>
                                          </p:val>
                                        </p:tav>
                                      </p:tavLst>
                                    </p:anim>
                                    <p:animEffect transition="in" filter="wipe(right)">
                                      <p:cBhvr>
                                        <p:cTn id="107" dur="500"/>
                                        <p:tgtEl>
                                          <p:spTgt spid="366"/>
                                        </p:tgtEl>
                                      </p:cBhvr>
                                    </p:animEffect>
                                  </p:childTnLst>
                                </p:cTn>
                              </p:par>
                            </p:childTnLst>
                          </p:cTn>
                        </p:par>
                      </p:childTnLst>
                    </p:cTn>
                  </p:par>
                  <p:par>
                    <p:cTn id="108" fill="hold">
                      <p:stCondLst>
                        <p:cond delay="indefinite"/>
                      </p:stCondLst>
                      <p:childTnLst>
                        <p:par>
                          <p:cTn id="109" fill="hold">
                            <p:stCondLst>
                              <p:cond delay="0"/>
                            </p:stCondLst>
                            <p:childTnLst>
                              <p:par>
                                <p:cTn id="110" presetID="18" presetClass="entr" presetSubtype="12" fill="hold" nodeType="click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strips(downLeft)">
                                      <p:cBhvr>
                                        <p:cTn id="112" dur="500"/>
                                        <p:tgtEl>
                                          <p:spTgt spid="3"/>
                                        </p:tgtEl>
                                      </p:cBhvr>
                                    </p:animEffect>
                                  </p:childTnLst>
                                </p:cTn>
                              </p:par>
                            </p:childTnLst>
                          </p:cTn>
                        </p:par>
                      </p:childTnLst>
                    </p:cTn>
                  </p:par>
                  <p:par>
                    <p:cTn id="113" fill="hold">
                      <p:stCondLst>
                        <p:cond delay="indefinite"/>
                      </p:stCondLst>
                      <p:childTnLst>
                        <p:par>
                          <p:cTn id="114" fill="hold">
                            <p:stCondLst>
                              <p:cond delay="0"/>
                            </p:stCondLst>
                            <p:childTnLst>
                              <p:par>
                                <p:cTn id="115" presetID="18" presetClass="entr" presetSubtype="12" fill="hold" grpId="0" nodeType="clickEffect">
                                  <p:stCondLst>
                                    <p:cond delay="0"/>
                                  </p:stCondLst>
                                  <p:childTnLst>
                                    <p:set>
                                      <p:cBhvr>
                                        <p:cTn id="116" dur="1" fill="hold">
                                          <p:stCondLst>
                                            <p:cond delay="0"/>
                                          </p:stCondLst>
                                        </p:cTn>
                                        <p:tgtEl>
                                          <p:spTgt spid="107"/>
                                        </p:tgtEl>
                                        <p:attrNameLst>
                                          <p:attrName>style.visibility</p:attrName>
                                        </p:attrNameLst>
                                      </p:cBhvr>
                                      <p:to>
                                        <p:strVal val="visible"/>
                                      </p:to>
                                    </p:set>
                                    <p:animEffect transition="in" filter="strips(downLeft)">
                                      <p:cBhvr>
                                        <p:cTn id="117" dur="500"/>
                                        <p:tgtEl>
                                          <p:spTgt spid="107"/>
                                        </p:tgtEl>
                                      </p:cBhvr>
                                    </p:animEffect>
                                  </p:child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grpId="0" nodeType="clickEffect">
                                  <p:stCondLst>
                                    <p:cond delay="0"/>
                                  </p:stCondLst>
                                  <p:childTnLst>
                                    <p:set>
                                      <p:cBhvr>
                                        <p:cTn id="121" dur="1" fill="hold">
                                          <p:stCondLst>
                                            <p:cond delay="0"/>
                                          </p:stCondLst>
                                        </p:cTn>
                                        <p:tgtEl>
                                          <p:spTgt spid="109"/>
                                        </p:tgtEl>
                                        <p:attrNameLst>
                                          <p:attrName>style.visibility</p:attrName>
                                        </p:attrNameLst>
                                      </p:cBhvr>
                                      <p:to>
                                        <p:strVal val="visible"/>
                                      </p:to>
                                    </p:set>
                                    <p:animEffect transition="in" filter="strips(downLeft)">
                                      <p:cBhvr>
                                        <p:cTn id="122" dur="500"/>
                                        <p:tgtEl>
                                          <p:spTgt spid="109"/>
                                        </p:tgtEl>
                                      </p:cBhvr>
                                    </p:animEffec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grpId="0" nodeType="clickEffect">
                                  <p:stCondLst>
                                    <p:cond delay="0"/>
                                  </p:stCondLst>
                                  <p:childTnLst>
                                    <p:set>
                                      <p:cBhvr>
                                        <p:cTn id="126" dur="1" fill="hold">
                                          <p:stCondLst>
                                            <p:cond delay="0"/>
                                          </p:stCondLst>
                                        </p:cTn>
                                        <p:tgtEl>
                                          <p:spTgt spid="381"/>
                                        </p:tgtEl>
                                        <p:attrNameLst>
                                          <p:attrName>style.visibility</p:attrName>
                                        </p:attrNameLst>
                                      </p:cBhvr>
                                      <p:to>
                                        <p:strVal val="visible"/>
                                      </p:to>
                                    </p:set>
                                    <p:animEffect transition="in" filter="strips(downLeft)">
                                      <p:cBhvr>
                                        <p:cTn id="127" dur="500"/>
                                        <p:tgtEl>
                                          <p:spTgt spid="381"/>
                                        </p:tgtEl>
                                      </p:cBhvr>
                                    </p:animEffect>
                                  </p:childTnLst>
                                </p:cTn>
                              </p:par>
                            </p:childTnLst>
                          </p:cTn>
                        </p:par>
                      </p:childTnLst>
                    </p:cTn>
                  </p:par>
                  <p:par>
                    <p:cTn id="128" fill="hold">
                      <p:stCondLst>
                        <p:cond delay="indefinite"/>
                      </p:stCondLst>
                      <p:childTnLst>
                        <p:par>
                          <p:cTn id="129" fill="hold">
                            <p:stCondLst>
                              <p:cond delay="0"/>
                            </p:stCondLst>
                            <p:childTnLst>
                              <p:par>
                                <p:cTn id="130" presetID="18" presetClass="entr" presetSubtype="12" fill="hold" nodeType="clickEffect">
                                  <p:stCondLst>
                                    <p:cond delay="0"/>
                                  </p:stCondLst>
                                  <p:childTnLst>
                                    <p:set>
                                      <p:cBhvr>
                                        <p:cTn id="131" dur="1" fill="hold">
                                          <p:stCondLst>
                                            <p:cond delay="0"/>
                                          </p:stCondLst>
                                        </p:cTn>
                                        <p:tgtEl>
                                          <p:spTgt spid="18"/>
                                        </p:tgtEl>
                                        <p:attrNameLst>
                                          <p:attrName>style.visibility</p:attrName>
                                        </p:attrNameLst>
                                      </p:cBhvr>
                                      <p:to>
                                        <p:strVal val="visible"/>
                                      </p:to>
                                    </p:set>
                                    <p:animEffect transition="in" filter="strips(downLeft)">
                                      <p:cBhvr>
                                        <p:cTn id="132" dur="500"/>
                                        <p:tgtEl>
                                          <p:spTgt spid="18"/>
                                        </p:tgtEl>
                                      </p:cBhvr>
                                    </p:animEffect>
                                  </p:childTnLst>
                                </p:cTn>
                              </p:par>
                            </p:childTnLst>
                          </p:cTn>
                        </p:par>
                      </p:childTnLst>
                    </p:cTn>
                  </p:par>
                  <p:par>
                    <p:cTn id="133" fill="hold">
                      <p:stCondLst>
                        <p:cond delay="indefinite"/>
                      </p:stCondLst>
                      <p:childTnLst>
                        <p:par>
                          <p:cTn id="134" fill="hold">
                            <p:stCondLst>
                              <p:cond delay="0"/>
                            </p:stCondLst>
                            <p:childTnLst>
                              <p:par>
                                <p:cTn id="135" presetID="18" presetClass="entr" presetSubtype="12" fill="hold" grpId="0" nodeType="clickEffect">
                                  <p:stCondLst>
                                    <p:cond delay="0"/>
                                  </p:stCondLst>
                                  <p:childTnLst>
                                    <p:set>
                                      <p:cBhvr>
                                        <p:cTn id="136" dur="1" fill="hold">
                                          <p:stCondLst>
                                            <p:cond delay="0"/>
                                          </p:stCondLst>
                                        </p:cTn>
                                        <p:tgtEl>
                                          <p:spTgt spid="382"/>
                                        </p:tgtEl>
                                        <p:attrNameLst>
                                          <p:attrName>style.visibility</p:attrName>
                                        </p:attrNameLst>
                                      </p:cBhvr>
                                      <p:to>
                                        <p:strVal val="visible"/>
                                      </p:to>
                                    </p:set>
                                    <p:animEffect transition="in" filter="strips(downLeft)">
                                      <p:cBhvr>
                                        <p:cTn id="137" dur="500"/>
                                        <p:tgtEl>
                                          <p:spTgt spid="382"/>
                                        </p:tgtEl>
                                      </p:cBhvr>
                                    </p:animEffect>
                                  </p:childTnLst>
                                </p:cTn>
                              </p:par>
                            </p:childTnLst>
                          </p:cTn>
                        </p:par>
                      </p:childTnLst>
                    </p:cTn>
                  </p:par>
                  <p:par>
                    <p:cTn id="138" fill="hold">
                      <p:stCondLst>
                        <p:cond delay="indefinite"/>
                      </p:stCondLst>
                      <p:childTnLst>
                        <p:par>
                          <p:cTn id="139" fill="hold">
                            <p:stCondLst>
                              <p:cond delay="0"/>
                            </p:stCondLst>
                            <p:childTnLst>
                              <p:par>
                                <p:cTn id="140" presetID="18" presetClass="entr" presetSubtype="12" fill="hold" grpId="0" nodeType="clickEffect">
                                  <p:stCondLst>
                                    <p:cond delay="0"/>
                                  </p:stCondLst>
                                  <p:childTnLst>
                                    <p:set>
                                      <p:cBhvr>
                                        <p:cTn id="141" dur="1" fill="hold">
                                          <p:stCondLst>
                                            <p:cond delay="0"/>
                                          </p:stCondLst>
                                        </p:cTn>
                                        <p:tgtEl>
                                          <p:spTgt spid="383"/>
                                        </p:tgtEl>
                                        <p:attrNameLst>
                                          <p:attrName>style.visibility</p:attrName>
                                        </p:attrNameLst>
                                      </p:cBhvr>
                                      <p:to>
                                        <p:strVal val="visible"/>
                                      </p:to>
                                    </p:set>
                                    <p:animEffect transition="in" filter="strips(downLeft)">
                                      <p:cBhvr>
                                        <p:cTn id="142" dur="500"/>
                                        <p:tgtEl>
                                          <p:spTgt spid="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P spid="305" grpId="0"/>
      <p:bldP spid="311" grpId="0"/>
      <p:bldP spid="12" grpId="0"/>
      <p:bldP spid="314" grpId="0" animBg="1"/>
      <p:bldP spid="13" grpId="0"/>
      <p:bldP spid="316" grpId="0"/>
      <p:bldP spid="318" grpId="0"/>
      <p:bldP spid="319" grpId="0"/>
      <p:bldP spid="320" grpId="0" animBg="1"/>
      <p:bldP spid="321" grpId="0"/>
      <p:bldP spid="362" grpId="0"/>
      <p:bldP spid="366" grpId="0" animBg="1"/>
      <p:bldP spid="381" grpId="0" animBg="1"/>
      <p:bldP spid="382" grpId="0" animBg="1"/>
      <p:bldP spid="383" grpId="0" animBg="1"/>
      <p:bldP spid="105" grpId="0"/>
      <p:bldP spid="107" grpId="0"/>
      <p:bldP spid="10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列表基础介绍</a:t>
            </a:r>
          </a:p>
        </p:txBody>
      </p:sp>
      <p:sp>
        <p:nvSpPr>
          <p:cNvPr id="221" name="矩形 220"/>
          <p:cNvSpPr/>
          <p:nvPr/>
        </p:nvSpPr>
        <p:spPr bwMode="auto">
          <a:xfrm>
            <a:off x="256509" y="2330596"/>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200</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222" name="直接连接符 221"/>
          <p:cNvCxnSpPr/>
          <p:nvPr/>
        </p:nvCxnSpPr>
        <p:spPr bwMode="auto">
          <a:xfrm>
            <a:off x="495178" y="2186580"/>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244" name="矩形 243"/>
          <p:cNvSpPr/>
          <p:nvPr/>
        </p:nvSpPr>
        <p:spPr bwMode="auto">
          <a:xfrm>
            <a:off x="42317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8" name="矩形 247"/>
          <p:cNvSpPr/>
          <p:nvPr/>
        </p:nvSpPr>
        <p:spPr bwMode="auto">
          <a:xfrm>
            <a:off x="56719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49" name="矩形 248"/>
          <p:cNvSpPr/>
          <p:nvPr/>
        </p:nvSpPr>
        <p:spPr bwMode="auto">
          <a:xfrm>
            <a:off x="71121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0" name="矩形 249"/>
          <p:cNvSpPr/>
          <p:nvPr/>
        </p:nvSpPr>
        <p:spPr bwMode="auto">
          <a:xfrm>
            <a:off x="85522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1" name="矩形 250"/>
          <p:cNvSpPr/>
          <p:nvPr/>
        </p:nvSpPr>
        <p:spPr bwMode="auto">
          <a:xfrm>
            <a:off x="99922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2" name="矩形 251"/>
          <p:cNvSpPr/>
          <p:nvPr/>
        </p:nvSpPr>
        <p:spPr bwMode="auto">
          <a:xfrm>
            <a:off x="114324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3" name="矩形 252"/>
          <p:cNvSpPr/>
          <p:nvPr/>
        </p:nvSpPr>
        <p:spPr bwMode="auto">
          <a:xfrm>
            <a:off x="128725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4" name="矩形 253"/>
          <p:cNvSpPr/>
          <p:nvPr/>
        </p:nvSpPr>
        <p:spPr bwMode="auto">
          <a:xfrm>
            <a:off x="143127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55" name="组合 254"/>
          <p:cNvGrpSpPr/>
          <p:nvPr/>
        </p:nvGrpSpPr>
        <p:grpSpPr>
          <a:xfrm>
            <a:off x="1574818" y="1753256"/>
            <a:ext cx="576048" cy="504056"/>
            <a:chOff x="1907720" y="2636912"/>
            <a:chExt cx="576048" cy="504056"/>
          </a:xfrm>
        </p:grpSpPr>
        <p:sp>
          <p:nvSpPr>
            <p:cNvPr id="256" name="矩形 255"/>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7" name="矩形 256"/>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8" name="矩形 257"/>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59" name="矩形 258"/>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60" name="矩形 259"/>
          <p:cNvSpPr/>
          <p:nvPr/>
        </p:nvSpPr>
        <p:spPr bwMode="auto">
          <a:xfrm>
            <a:off x="215086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1" name="矩形 260"/>
          <p:cNvSpPr/>
          <p:nvPr/>
        </p:nvSpPr>
        <p:spPr bwMode="auto">
          <a:xfrm>
            <a:off x="229488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2" name="矩形 261"/>
          <p:cNvSpPr/>
          <p:nvPr/>
        </p:nvSpPr>
        <p:spPr bwMode="auto">
          <a:xfrm>
            <a:off x="243889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3" name="矩形 262"/>
          <p:cNvSpPr/>
          <p:nvPr/>
        </p:nvSpPr>
        <p:spPr bwMode="auto">
          <a:xfrm>
            <a:off x="258291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5" name="矩形 264"/>
          <p:cNvSpPr/>
          <p:nvPr/>
        </p:nvSpPr>
        <p:spPr bwMode="auto">
          <a:xfrm>
            <a:off x="272693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6" name="矩形 265"/>
          <p:cNvSpPr/>
          <p:nvPr/>
        </p:nvSpPr>
        <p:spPr bwMode="auto">
          <a:xfrm>
            <a:off x="287094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7" name="矩形 266"/>
          <p:cNvSpPr/>
          <p:nvPr/>
        </p:nvSpPr>
        <p:spPr bwMode="auto">
          <a:xfrm>
            <a:off x="301496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8" name="矩形 267"/>
          <p:cNvSpPr/>
          <p:nvPr/>
        </p:nvSpPr>
        <p:spPr bwMode="auto">
          <a:xfrm>
            <a:off x="315897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69" name="矩形 268"/>
          <p:cNvSpPr/>
          <p:nvPr/>
        </p:nvSpPr>
        <p:spPr bwMode="auto">
          <a:xfrm>
            <a:off x="330297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0" name="矩形 269"/>
          <p:cNvSpPr/>
          <p:nvPr/>
        </p:nvSpPr>
        <p:spPr bwMode="auto">
          <a:xfrm>
            <a:off x="344699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1" name="矩形 270"/>
          <p:cNvSpPr/>
          <p:nvPr/>
        </p:nvSpPr>
        <p:spPr bwMode="auto">
          <a:xfrm>
            <a:off x="359101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2" name="矩形 271"/>
          <p:cNvSpPr/>
          <p:nvPr/>
        </p:nvSpPr>
        <p:spPr bwMode="auto">
          <a:xfrm>
            <a:off x="373502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73" name="组合 272"/>
          <p:cNvGrpSpPr/>
          <p:nvPr/>
        </p:nvGrpSpPr>
        <p:grpSpPr>
          <a:xfrm>
            <a:off x="3878570" y="1753256"/>
            <a:ext cx="576048" cy="504056"/>
            <a:chOff x="1907720" y="2636912"/>
            <a:chExt cx="576048" cy="504056"/>
          </a:xfrm>
        </p:grpSpPr>
        <p:sp>
          <p:nvSpPr>
            <p:cNvPr id="274" name="矩形 273"/>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5" name="矩形 274"/>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6" name="矩形 275"/>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7" name="矩形 276"/>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78" name="矩形 277"/>
          <p:cNvSpPr/>
          <p:nvPr/>
        </p:nvSpPr>
        <p:spPr bwMode="auto">
          <a:xfrm>
            <a:off x="445461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79" name="矩形 278"/>
          <p:cNvSpPr/>
          <p:nvPr/>
        </p:nvSpPr>
        <p:spPr bwMode="auto">
          <a:xfrm>
            <a:off x="459863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0" name="矩形 279"/>
          <p:cNvSpPr/>
          <p:nvPr/>
        </p:nvSpPr>
        <p:spPr bwMode="auto">
          <a:xfrm>
            <a:off x="474265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1" name="矩形 280"/>
          <p:cNvSpPr/>
          <p:nvPr/>
        </p:nvSpPr>
        <p:spPr bwMode="auto">
          <a:xfrm>
            <a:off x="4886666"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82" name="组合 281"/>
          <p:cNvGrpSpPr/>
          <p:nvPr/>
        </p:nvGrpSpPr>
        <p:grpSpPr>
          <a:xfrm>
            <a:off x="5031194" y="1753256"/>
            <a:ext cx="576048" cy="504056"/>
            <a:chOff x="1907720" y="2636912"/>
            <a:chExt cx="576048" cy="504056"/>
          </a:xfrm>
        </p:grpSpPr>
        <p:sp>
          <p:nvSpPr>
            <p:cNvPr id="283" name="矩形 282"/>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4" name="矩形 283"/>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5" name="矩形 284"/>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6" name="矩形 285"/>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87" name="矩形 286"/>
          <p:cNvSpPr/>
          <p:nvPr/>
        </p:nvSpPr>
        <p:spPr bwMode="auto">
          <a:xfrm>
            <a:off x="560724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8" name="矩形 287"/>
          <p:cNvSpPr/>
          <p:nvPr/>
        </p:nvSpPr>
        <p:spPr bwMode="auto">
          <a:xfrm>
            <a:off x="575125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89" name="矩形 288"/>
          <p:cNvSpPr/>
          <p:nvPr/>
        </p:nvSpPr>
        <p:spPr bwMode="auto">
          <a:xfrm>
            <a:off x="589527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0" name="矩形 289"/>
          <p:cNvSpPr/>
          <p:nvPr/>
        </p:nvSpPr>
        <p:spPr bwMode="auto">
          <a:xfrm>
            <a:off x="603929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nvGrpSpPr>
          <p:cNvPr id="291" name="组合 290"/>
          <p:cNvGrpSpPr/>
          <p:nvPr/>
        </p:nvGrpSpPr>
        <p:grpSpPr>
          <a:xfrm>
            <a:off x="6182834" y="1753256"/>
            <a:ext cx="576048" cy="504056"/>
            <a:chOff x="1907720" y="2636912"/>
            <a:chExt cx="576048" cy="504056"/>
          </a:xfrm>
        </p:grpSpPr>
        <p:sp>
          <p:nvSpPr>
            <p:cNvPr id="292" name="矩形 291"/>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3" name="矩形 292"/>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4" name="矩形 293"/>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5" name="矩形 294"/>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296" name="矩形 295"/>
          <p:cNvSpPr/>
          <p:nvPr/>
        </p:nvSpPr>
        <p:spPr bwMode="auto">
          <a:xfrm>
            <a:off x="6758882"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7" name="矩形 296"/>
          <p:cNvSpPr/>
          <p:nvPr/>
        </p:nvSpPr>
        <p:spPr bwMode="auto">
          <a:xfrm>
            <a:off x="6902898"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8" name="矩形 297"/>
          <p:cNvSpPr/>
          <p:nvPr/>
        </p:nvSpPr>
        <p:spPr bwMode="auto">
          <a:xfrm>
            <a:off x="7046914"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99" name="矩形 298"/>
          <p:cNvSpPr/>
          <p:nvPr/>
        </p:nvSpPr>
        <p:spPr bwMode="auto">
          <a:xfrm>
            <a:off x="7190930" y="1753256"/>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300" name="直接连接符 299"/>
          <p:cNvCxnSpPr/>
          <p:nvPr/>
        </p:nvCxnSpPr>
        <p:spPr bwMode="auto">
          <a:xfrm>
            <a:off x="8343010" y="1752894"/>
            <a:ext cx="281924" cy="0"/>
          </a:xfrm>
          <a:prstGeom prst="line">
            <a:avLst/>
          </a:prstGeom>
          <a:noFill/>
          <a:ln w="19050" algn="ctr">
            <a:solidFill>
              <a:schemeClr val="tx1"/>
            </a:solidFill>
            <a:miter lim="800000"/>
            <a:headEnd/>
            <a:tailEnd/>
          </a:ln>
          <a:effectLst/>
        </p:spPr>
      </p:cxnSp>
      <p:cxnSp>
        <p:nvCxnSpPr>
          <p:cNvPr id="301" name="直接连接符 300"/>
          <p:cNvCxnSpPr/>
          <p:nvPr/>
        </p:nvCxnSpPr>
        <p:spPr bwMode="auto">
          <a:xfrm>
            <a:off x="8394532" y="2258588"/>
            <a:ext cx="281924" cy="0"/>
          </a:xfrm>
          <a:prstGeom prst="line">
            <a:avLst/>
          </a:prstGeom>
          <a:noFill/>
          <a:ln w="19050" algn="ctr">
            <a:solidFill>
              <a:schemeClr val="tx1"/>
            </a:solidFill>
            <a:miter lim="800000"/>
            <a:headEnd/>
            <a:tailEnd/>
          </a:ln>
          <a:effectLst/>
        </p:spPr>
      </p:cxnSp>
      <p:cxnSp>
        <p:nvCxnSpPr>
          <p:cNvPr id="302" name="直接连接符 301"/>
          <p:cNvCxnSpPr/>
          <p:nvPr/>
        </p:nvCxnSpPr>
        <p:spPr bwMode="auto">
          <a:xfrm>
            <a:off x="278634" y="1754811"/>
            <a:ext cx="281924" cy="0"/>
          </a:xfrm>
          <a:prstGeom prst="line">
            <a:avLst/>
          </a:prstGeom>
          <a:noFill/>
          <a:ln w="19050" algn="ctr">
            <a:solidFill>
              <a:schemeClr val="tx1"/>
            </a:solidFill>
            <a:miter lim="800000"/>
            <a:headEnd/>
            <a:tailEnd/>
          </a:ln>
          <a:effectLst/>
        </p:spPr>
      </p:cxnSp>
      <p:cxnSp>
        <p:nvCxnSpPr>
          <p:cNvPr id="303" name="直接连接符 302"/>
          <p:cNvCxnSpPr/>
          <p:nvPr/>
        </p:nvCxnSpPr>
        <p:spPr bwMode="auto">
          <a:xfrm>
            <a:off x="278634" y="2258588"/>
            <a:ext cx="281924" cy="0"/>
          </a:xfrm>
          <a:prstGeom prst="line">
            <a:avLst/>
          </a:prstGeom>
          <a:noFill/>
          <a:ln w="19050" algn="ctr">
            <a:solidFill>
              <a:schemeClr val="tx1"/>
            </a:solidFill>
            <a:miter lim="800000"/>
            <a:headEnd/>
            <a:tailEnd/>
          </a:ln>
          <a:effectLst/>
        </p:spPr>
      </p:cxnSp>
      <p:sp>
        <p:nvSpPr>
          <p:cNvPr id="305" name="矩形 304"/>
          <p:cNvSpPr/>
          <p:nvPr/>
        </p:nvSpPr>
        <p:spPr bwMode="auto">
          <a:xfrm>
            <a:off x="439033" y="144014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201</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07" name="直接连接符 306"/>
          <p:cNvCxnSpPr/>
          <p:nvPr/>
        </p:nvCxnSpPr>
        <p:spPr bwMode="auto">
          <a:xfrm>
            <a:off x="638674" y="1681248"/>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309" name="下箭头 308"/>
          <p:cNvSpPr/>
          <p:nvPr/>
        </p:nvSpPr>
        <p:spPr bwMode="auto">
          <a:xfrm rot="5400000" flipV="1">
            <a:off x="8751554" y="1839712"/>
            <a:ext cx="325312" cy="296416"/>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0" name="下箭头 309"/>
          <p:cNvSpPr/>
          <p:nvPr/>
        </p:nvSpPr>
        <p:spPr bwMode="auto">
          <a:xfrm rot="5400000">
            <a:off x="13576" y="1876258"/>
            <a:ext cx="325312" cy="281472"/>
          </a:xfrm>
          <a:prstGeom prst="downArrow">
            <a:avLst/>
          </a:prstGeom>
          <a:solidFill>
            <a:schemeClr val="tx1"/>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11" name="矩形 310"/>
          <p:cNvSpPr/>
          <p:nvPr/>
        </p:nvSpPr>
        <p:spPr bwMode="auto">
          <a:xfrm>
            <a:off x="566674" y="2330596"/>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202</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312" name="直接连接符 311"/>
          <p:cNvCxnSpPr/>
          <p:nvPr/>
        </p:nvCxnSpPr>
        <p:spPr bwMode="auto">
          <a:xfrm>
            <a:off x="782698" y="2186580"/>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313" name="矩形 312"/>
          <p:cNvSpPr/>
          <p:nvPr/>
        </p:nvSpPr>
        <p:spPr bwMode="auto">
          <a:xfrm>
            <a:off x="3374978" y="1227679"/>
            <a:ext cx="995450" cy="416054"/>
          </a:xfrm>
          <a:prstGeom prst="rect">
            <a:avLst/>
          </a:prstGeom>
          <a:noFill/>
          <a:ln w="3175" algn="ctr">
            <a:noFill/>
            <a:miter lim="800000"/>
            <a:headEnd/>
            <a:tailEnd/>
          </a:ln>
          <a:effectLst/>
        </p:spPr>
        <p:txBody>
          <a:bodyPr lIns="91446" tIns="91446" rIns="91446" bIns="91446" rtlCol="0" anchor="ctr"/>
          <a:lstStyle/>
          <a:p>
            <a:pPr algn="ctr"/>
            <a:r>
              <a:rPr lang="zh-CN" altLang="en-US" sz="2000" b="1" dirty="0">
                <a:latin typeface="微软雅黑" panose="020B0503020204020204" pitchFamily="34" charset="-122"/>
                <a:ea typeface="微软雅黑" panose="020B0503020204020204" pitchFamily="34" charset="-122"/>
              </a:rPr>
              <a:t>   内存</a:t>
            </a:r>
          </a:p>
        </p:txBody>
      </p:sp>
      <p:pic>
        <p:nvPicPr>
          <p:cNvPr id="8" name="图片 7"/>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586" r="13644" b="3866"/>
          <a:stretch/>
        </p:blipFill>
        <p:spPr>
          <a:xfrm>
            <a:off x="323528" y="2636912"/>
            <a:ext cx="2299145" cy="2307958"/>
          </a:xfrm>
          <a:prstGeom prst="rect">
            <a:avLst/>
          </a:prstGeom>
        </p:spPr>
      </p:pic>
      <p:grpSp>
        <p:nvGrpSpPr>
          <p:cNvPr id="11" name="组合 10"/>
          <p:cNvGrpSpPr/>
          <p:nvPr/>
        </p:nvGrpSpPr>
        <p:grpSpPr>
          <a:xfrm>
            <a:off x="6755863" y="2636912"/>
            <a:ext cx="2280633" cy="2468493"/>
            <a:chOff x="6768558" y="2580227"/>
            <a:chExt cx="1895917" cy="1895917"/>
          </a:xfrm>
        </p:grpSpPr>
        <p:pic>
          <p:nvPicPr>
            <p:cNvPr id="9" name="图片 8"/>
            <p:cNvPicPr>
              <a:picLocks noChangeAspect="1"/>
            </p:cNvPicPr>
            <p:nvPr/>
          </p:nvPicPr>
          <p:blipFill>
            <a:blip r:embed="rId4">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768558" y="2580227"/>
              <a:ext cx="1895917" cy="1895917"/>
            </a:xfrm>
            <a:prstGeom prst="rect">
              <a:avLst/>
            </a:prstGeom>
          </p:spPr>
        </p:pic>
        <p:pic>
          <p:nvPicPr>
            <p:cNvPr id="10" name="图片 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00706" y="2852936"/>
              <a:ext cx="514557" cy="432048"/>
            </a:xfrm>
            <a:prstGeom prst="rect">
              <a:avLst/>
            </a:prstGeom>
          </p:spPr>
        </p:pic>
      </p:grpSp>
      <p:sp>
        <p:nvSpPr>
          <p:cNvPr id="316" name="矩形 315"/>
          <p:cNvSpPr/>
          <p:nvPr/>
        </p:nvSpPr>
        <p:spPr bwMode="auto">
          <a:xfrm>
            <a:off x="2721164" y="1440147"/>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318" name="矩形 317"/>
          <p:cNvSpPr/>
          <p:nvPr/>
        </p:nvSpPr>
        <p:spPr>
          <a:xfrm>
            <a:off x="2952658" y="2492896"/>
            <a:ext cx="2444900" cy="584775"/>
          </a:xfrm>
          <a:prstGeom prst="rect">
            <a:avLst/>
          </a:prstGeom>
        </p:spPr>
        <p:txBody>
          <a:bodyPr wrap="none">
            <a:spAutoFit/>
          </a:bodyPr>
          <a:lstStyle/>
          <a:p>
            <a:r>
              <a:rPr lang="en-US" altLang="zh-CN" sz="3200" dirty="0">
                <a:solidFill>
                  <a:srgbClr val="000000"/>
                </a:solidFill>
                <a:highlight>
                  <a:srgbClr val="FFFFFF"/>
                </a:highlight>
                <a:latin typeface="Consolas" panose="020B0609020204030204" pitchFamily="49" charset="0"/>
              </a:rPr>
              <a:t>2, 0, 1, 8</a:t>
            </a:r>
          </a:p>
        </p:txBody>
      </p:sp>
      <p:sp>
        <p:nvSpPr>
          <p:cNvPr id="363" name="矩形 362"/>
          <p:cNvSpPr/>
          <p:nvPr/>
        </p:nvSpPr>
        <p:spPr bwMode="auto">
          <a:xfrm>
            <a:off x="999977" y="1754170"/>
            <a:ext cx="576000" cy="504000"/>
          </a:xfrm>
          <a:prstGeom prst="rect">
            <a:avLst/>
          </a:prstGeom>
          <a:solidFill>
            <a:schemeClr val="accent6">
              <a:lumMod val="60000"/>
              <a:lumOff val="40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4" name="矩形 363"/>
          <p:cNvSpPr/>
          <p:nvPr/>
        </p:nvSpPr>
        <p:spPr bwMode="auto">
          <a:xfrm>
            <a:off x="2880018" y="1760456"/>
            <a:ext cx="576000" cy="504000"/>
          </a:xfrm>
          <a:prstGeom prst="rect">
            <a:avLst/>
          </a:prstGeom>
          <a:solidFill>
            <a:srgbClr val="92D05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5" name="矩形 364"/>
          <p:cNvSpPr/>
          <p:nvPr/>
        </p:nvSpPr>
        <p:spPr bwMode="auto">
          <a:xfrm>
            <a:off x="4607690" y="1752894"/>
            <a:ext cx="576000" cy="504000"/>
          </a:xfrm>
          <a:prstGeom prst="rect">
            <a:avLst/>
          </a:prstGeom>
          <a:solidFill>
            <a:srgbClr val="FFFF99">
              <a:alpha val="87843"/>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66" name="矩形 365"/>
          <p:cNvSpPr/>
          <p:nvPr/>
        </p:nvSpPr>
        <p:spPr bwMode="auto">
          <a:xfrm>
            <a:off x="5898750" y="1752894"/>
            <a:ext cx="576000" cy="504000"/>
          </a:xfrm>
          <a:prstGeom prst="rect">
            <a:avLst/>
          </a:prstGeom>
          <a:solidFill>
            <a:schemeClr val="accent3">
              <a:lumMod val="75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grpSp>
        <p:nvGrpSpPr>
          <p:cNvPr id="372" name="组合 371"/>
          <p:cNvGrpSpPr/>
          <p:nvPr/>
        </p:nvGrpSpPr>
        <p:grpSpPr>
          <a:xfrm>
            <a:off x="7334930" y="1752894"/>
            <a:ext cx="576048" cy="504056"/>
            <a:chOff x="1907720" y="2636912"/>
            <a:chExt cx="576048" cy="504056"/>
          </a:xfrm>
        </p:grpSpPr>
        <p:sp>
          <p:nvSpPr>
            <p:cNvPr id="373" name="矩形 372"/>
            <p:cNvSpPr/>
            <p:nvPr/>
          </p:nvSpPr>
          <p:spPr bwMode="auto">
            <a:xfrm>
              <a:off x="1907720"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4" name="矩形 373"/>
            <p:cNvSpPr/>
            <p:nvPr/>
          </p:nvSpPr>
          <p:spPr bwMode="auto">
            <a:xfrm>
              <a:off x="2051736"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5" name="矩形 374"/>
            <p:cNvSpPr/>
            <p:nvPr/>
          </p:nvSpPr>
          <p:spPr bwMode="auto">
            <a:xfrm>
              <a:off x="2195752"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6" name="矩形 375"/>
            <p:cNvSpPr/>
            <p:nvPr/>
          </p:nvSpPr>
          <p:spPr bwMode="auto">
            <a:xfrm>
              <a:off x="2339768" y="2636912"/>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grpSp>
      <p:sp>
        <p:nvSpPr>
          <p:cNvPr id="377" name="矩形 376"/>
          <p:cNvSpPr/>
          <p:nvPr/>
        </p:nvSpPr>
        <p:spPr bwMode="auto">
          <a:xfrm>
            <a:off x="7910978" y="1752894"/>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8" name="矩形 377"/>
          <p:cNvSpPr/>
          <p:nvPr/>
        </p:nvSpPr>
        <p:spPr bwMode="auto">
          <a:xfrm>
            <a:off x="8054994" y="1752894"/>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79" name="矩形 378"/>
          <p:cNvSpPr/>
          <p:nvPr/>
        </p:nvSpPr>
        <p:spPr bwMode="auto">
          <a:xfrm>
            <a:off x="8199010" y="1752894"/>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380" name="矩形 379"/>
          <p:cNvSpPr/>
          <p:nvPr/>
        </p:nvSpPr>
        <p:spPr bwMode="auto">
          <a:xfrm>
            <a:off x="8343026" y="1752894"/>
            <a:ext cx="144000" cy="504056"/>
          </a:xfrm>
          <a:prstGeom prst="rect">
            <a:avLst/>
          </a:prstGeom>
          <a:noFill/>
          <a:ln w="1905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06" name="矩形 105"/>
          <p:cNvSpPr/>
          <p:nvPr/>
        </p:nvSpPr>
        <p:spPr bwMode="auto">
          <a:xfrm>
            <a:off x="862803" y="2331998"/>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204</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07" name="直接连接符 106"/>
          <p:cNvCxnSpPr/>
          <p:nvPr/>
        </p:nvCxnSpPr>
        <p:spPr bwMode="auto">
          <a:xfrm>
            <a:off x="1078827" y="2187982"/>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cxnSp>
        <p:nvCxnSpPr>
          <p:cNvPr id="317" name="直接连接符 316"/>
          <p:cNvCxnSpPr/>
          <p:nvPr/>
        </p:nvCxnSpPr>
        <p:spPr bwMode="auto">
          <a:xfrm>
            <a:off x="2952658" y="1680886"/>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08" name="矩形 107"/>
          <p:cNvSpPr/>
          <p:nvPr/>
        </p:nvSpPr>
        <p:spPr bwMode="auto">
          <a:xfrm>
            <a:off x="4427984" y="1460069"/>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229</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09" name="直接连接符 108"/>
          <p:cNvCxnSpPr/>
          <p:nvPr/>
        </p:nvCxnSpPr>
        <p:spPr bwMode="auto">
          <a:xfrm>
            <a:off x="4659478" y="1700808"/>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10" name="矩形 109"/>
          <p:cNvSpPr/>
          <p:nvPr/>
        </p:nvSpPr>
        <p:spPr bwMode="auto">
          <a:xfrm>
            <a:off x="5728149" y="2330596"/>
            <a:ext cx="454685" cy="216024"/>
          </a:xfrm>
          <a:prstGeom prst="rect">
            <a:avLst/>
          </a:prstGeom>
          <a:noFill/>
          <a:ln w="25400" algn="ctr">
            <a:noFill/>
            <a:miter lim="800000"/>
            <a:headEnd/>
            <a:tailEnd/>
          </a:ln>
          <a:effectLst/>
        </p:spPr>
        <p:txBody>
          <a:bodyPr lIns="91446" tIns="91446" rIns="91446" bIns="91446" rtlCol="0" anchor="ctr"/>
          <a:lstStyle/>
          <a:p>
            <a:pPr algn="ctr"/>
            <a:r>
              <a:rPr lang="en-US" altLang="zh-CN"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1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cxnSp>
        <p:nvCxnSpPr>
          <p:cNvPr id="111" name="直接连接符 110"/>
          <p:cNvCxnSpPr/>
          <p:nvPr/>
        </p:nvCxnSpPr>
        <p:spPr bwMode="auto">
          <a:xfrm>
            <a:off x="5955491" y="2184886"/>
            <a:ext cx="0" cy="144016"/>
          </a:xfrm>
          <a:prstGeom prst="line">
            <a:avLst/>
          </a:prstGeom>
          <a:solidFill>
            <a:schemeClr val="accent1"/>
          </a:solidFill>
          <a:ln w="28575" cap="flat" cmpd="sng" algn="ctr">
            <a:solidFill>
              <a:schemeClr val="accent2">
                <a:lumMod val="50000"/>
              </a:schemeClr>
            </a:solidFill>
            <a:prstDash val="solid"/>
            <a:round/>
            <a:headEnd type="none" w="med" len="med"/>
            <a:tailEnd type="none" w="med" len="med"/>
          </a:ln>
          <a:effectLst/>
        </p:spPr>
      </p:cxnSp>
      <p:sp>
        <p:nvSpPr>
          <p:cNvPr id="112" name="矩形 111"/>
          <p:cNvSpPr/>
          <p:nvPr/>
        </p:nvSpPr>
        <p:spPr bwMode="auto">
          <a:xfrm>
            <a:off x="1576540" y="1753959"/>
            <a:ext cx="576000" cy="504000"/>
          </a:xfrm>
          <a:prstGeom prst="rect">
            <a:avLst/>
          </a:prstGeom>
          <a:solidFill>
            <a:schemeClr val="accent6">
              <a:lumMod val="60000"/>
              <a:lumOff val="40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217</a:t>
            </a:r>
            <a:endParaRPr lang="zh-CN" altLang="en-US"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3" name="矩形 112"/>
          <p:cNvSpPr/>
          <p:nvPr/>
        </p:nvSpPr>
        <p:spPr bwMode="auto">
          <a:xfrm>
            <a:off x="3451393" y="1760456"/>
            <a:ext cx="576000" cy="504000"/>
          </a:xfrm>
          <a:prstGeom prst="rect">
            <a:avLst/>
          </a:prstGeom>
          <a:solidFill>
            <a:srgbClr val="92D05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229</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4" name="矩形 113"/>
          <p:cNvSpPr/>
          <p:nvPr/>
        </p:nvSpPr>
        <p:spPr bwMode="auto">
          <a:xfrm>
            <a:off x="5187166" y="1752894"/>
            <a:ext cx="576000" cy="504000"/>
          </a:xfrm>
          <a:prstGeom prst="rect">
            <a:avLst/>
          </a:prstGeom>
          <a:solidFill>
            <a:srgbClr val="FFFF99">
              <a:alpha val="87843"/>
            </a:srgbClr>
          </a:solidFill>
          <a:ln w="19050" algn="ctr">
            <a:solidFill>
              <a:srgbClr val="FF0000"/>
            </a:solidFill>
            <a:miter lim="800000"/>
            <a:headEnd/>
            <a:tailEnd/>
          </a:ln>
          <a:effectLst/>
        </p:spPr>
        <p:txBody>
          <a:bodyPr lIns="91446" tIns="91446" rIns="91446" bIns="91446" rtlCol="0" anchor="ctr"/>
          <a:lstStyle/>
          <a:p>
            <a:pPr algn="ctr"/>
            <a:r>
              <a:rPr lang="en-US" altLang="zh-CN" sz="20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238</a:t>
            </a:r>
            <a:endParaRPr lang="zh-CN" altLang="en-US" sz="28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5" name="矩形 114"/>
          <p:cNvSpPr/>
          <p:nvPr/>
        </p:nvSpPr>
        <p:spPr bwMode="auto">
          <a:xfrm>
            <a:off x="6478128" y="1752894"/>
            <a:ext cx="576000" cy="504000"/>
          </a:xfrm>
          <a:prstGeom prst="rect">
            <a:avLst/>
          </a:prstGeom>
          <a:solidFill>
            <a:schemeClr val="accent3">
              <a:lumMod val="75000"/>
              <a:alpha val="73000"/>
            </a:schemeClr>
          </a:solidFill>
          <a:ln w="19050" algn="ctr">
            <a:solidFill>
              <a:srgbClr val="FF0000"/>
            </a:solidFill>
            <a:miter lim="800000"/>
            <a:headEnd/>
            <a:tailEnd/>
          </a:ln>
          <a:effectLst/>
        </p:spPr>
        <p:txBody>
          <a:bodyPr lIns="91446" tIns="91446" rIns="91446" bIns="91446" rtlCol="0" anchor="ctr"/>
          <a:lstStyle/>
          <a:p>
            <a:pPr algn="ctr"/>
            <a:r>
              <a:rPr lang="en-US" altLang="zh-CN"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rPr>
              <a:t>0</a:t>
            </a:r>
            <a:endParaRPr lang="zh-CN" altLang="en-US" sz="2400" b="1" dirty="0">
              <a:solidFill>
                <a:schemeClr val="accent2">
                  <a:lumMod val="50000"/>
                </a:schemeClr>
              </a:solidFill>
              <a:latin typeface="Times New Roman" panose="02020603050405020304" pitchFamily="18" charset="0"/>
              <a:ea typeface="黑体" pitchFamily="2" charset="-122"/>
              <a:cs typeface="Times New Roman" panose="02020603050405020304" pitchFamily="18" charset="0"/>
            </a:endParaRPr>
          </a:p>
        </p:txBody>
      </p:sp>
      <p:sp>
        <p:nvSpPr>
          <p:cNvPr id="116" name="矩形 115"/>
          <p:cNvSpPr/>
          <p:nvPr/>
        </p:nvSpPr>
        <p:spPr>
          <a:xfrm>
            <a:off x="2870930" y="3016644"/>
            <a:ext cx="4219236" cy="1938992"/>
          </a:xfrm>
          <a:prstGeom prst="rect">
            <a:avLst/>
          </a:prstGeom>
        </p:spPr>
        <p:txBody>
          <a:bodyPr wrap="square">
            <a:spAutoFit/>
          </a:bodyPr>
          <a:lstStyle/>
          <a:p>
            <a:r>
              <a:rPr lang="en-US" altLang="zh-CN" sz="2400" dirty="0" err="1">
                <a:solidFill>
                  <a:srgbClr val="0000FF"/>
                </a:solidFill>
                <a:highlight>
                  <a:srgbClr val="FFFFFF"/>
                </a:highlight>
                <a:latin typeface="Consolas" panose="020B0609020204030204" pitchFamily="49" charset="0"/>
              </a:rPr>
              <a:t>struct</a:t>
            </a:r>
            <a:r>
              <a:rPr lang="en-US" altLang="zh-CN" sz="2400" dirty="0">
                <a:solidFill>
                  <a:srgbClr val="000000"/>
                </a:solidFill>
                <a:highlight>
                  <a:srgbClr val="FFFFFF"/>
                </a:highlight>
                <a:latin typeface="Consolas" panose="020B0609020204030204" pitchFamily="49" charset="0"/>
              </a:rPr>
              <a:t> Node</a:t>
            </a:r>
            <a:endParaRPr lang="en-US" altLang="zh-CN" sz="2400" b="1" dirty="0">
              <a:solidFill>
                <a:srgbClr val="000000"/>
              </a:solidFill>
              <a:highlight>
                <a:srgbClr val="FFFFFF"/>
              </a:highlight>
              <a:latin typeface="Consolas" panose="020B0609020204030204" pitchFamily="49" charset="0"/>
            </a:endParaRPr>
          </a:p>
          <a:p>
            <a:r>
              <a:rPr lang="en-US" altLang="zh-CN" sz="2400" dirty="0">
                <a:solidFill>
                  <a:srgbClr val="000000"/>
                </a:solidFill>
                <a:highlight>
                  <a:srgbClr val="FFFFFF"/>
                </a:highlight>
                <a:latin typeface="Consolas" panose="020B0609020204030204" pitchFamily="49" charset="0"/>
              </a:rPr>
              <a:t>{</a:t>
            </a:r>
          </a:p>
          <a:p>
            <a:r>
              <a:rPr lang="en-US" altLang="zh-CN" sz="2400" dirty="0">
                <a:solidFill>
                  <a:srgbClr val="000000"/>
                </a:solidFill>
                <a:highlight>
                  <a:srgbClr val="FFFFFF"/>
                </a:highlight>
                <a:latin typeface="Consolas" panose="020B0609020204030204" pitchFamily="49" charset="0"/>
              </a:rPr>
              <a:t>   </a:t>
            </a:r>
            <a:r>
              <a:rPr lang="en-US" altLang="zh-CN" sz="2400" dirty="0" err="1">
                <a:solidFill>
                  <a:srgbClr val="0000FF"/>
                </a:solidFill>
                <a:highlight>
                  <a:srgbClr val="FFFFFF"/>
                </a:highlight>
                <a:latin typeface="Consolas" panose="020B0609020204030204" pitchFamily="49" charset="0"/>
              </a:rPr>
              <a:t>int</a:t>
            </a:r>
            <a:r>
              <a:rPr lang="en-US" altLang="zh-CN" sz="2400" dirty="0">
                <a:solidFill>
                  <a:srgbClr val="0000FF"/>
                </a:solidFill>
                <a:highlight>
                  <a:srgbClr val="FFFFFF"/>
                </a:highlight>
                <a:latin typeface="Consolas" panose="020B0609020204030204" pitchFamily="49" charset="0"/>
              </a:rPr>
              <a:t> </a:t>
            </a:r>
            <a:r>
              <a:rPr lang="en-US" altLang="zh-CN" sz="2400" dirty="0">
                <a:highlight>
                  <a:srgbClr val="FFFFFF"/>
                </a:highlight>
                <a:latin typeface="Consolas" panose="020B0609020204030204" pitchFamily="49" charset="0"/>
              </a:rPr>
              <a:t>data; </a:t>
            </a:r>
            <a:r>
              <a:rPr lang="en-US" altLang="zh-CN" sz="2400" kern="0" dirty="0">
                <a:solidFill>
                  <a:srgbClr val="CC0000"/>
                </a:solidFill>
                <a:latin typeface="Times New Roman" pitchFamily="18" charset="0"/>
                <a:ea typeface="隶书" pitchFamily="49" charset="-122"/>
              </a:rPr>
              <a:t>//4</a:t>
            </a:r>
            <a:r>
              <a:rPr lang="zh-CN" altLang="en-US" sz="2400" kern="0" dirty="0">
                <a:solidFill>
                  <a:srgbClr val="CC0000"/>
                </a:solidFill>
                <a:latin typeface="Times New Roman" pitchFamily="18" charset="0"/>
                <a:ea typeface="隶书" pitchFamily="49" charset="-122"/>
              </a:rPr>
              <a:t>字节</a:t>
            </a:r>
            <a:endParaRPr lang="en-US" altLang="zh-CN" sz="2400" kern="0" dirty="0">
              <a:solidFill>
                <a:srgbClr val="CC0000"/>
              </a:solidFill>
              <a:latin typeface="Times New Roman" pitchFamily="18" charset="0"/>
              <a:ea typeface="隶书" pitchFamily="49" charset="-122"/>
            </a:endParaRPr>
          </a:p>
          <a:p>
            <a:r>
              <a:rPr lang="en-US" altLang="zh-CN" sz="2400" dirty="0">
                <a:solidFill>
                  <a:srgbClr val="000000"/>
                </a:solidFill>
                <a:highlight>
                  <a:srgbClr val="FFFFFF"/>
                </a:highlight>
                <a:latin typeface="Consolas" panose="020B0609020204030204" pitchFamily="49" charset="0"/>
              </a:rPr>
              <a:t>   </a:t>
            </a:r>
            <a:r>
              <a:rPr lang="en-US" altLang="zh-CN" sz="2400" dirty="0">
                <a:solidFill>
                  <a:srgbClr val="0000FF"/>
                </a:solidFill>
                <a:highlight>
                  <a:srgbClr val="FFFFFF"/>
                </a:highlight>
                <a:latin typeface="Consolas" panose="020B0609020204030204" pitchFamily="49" charset="0"/>
              </a:rPr>
              <a:t>Node*</a:t>
            </a:r>
            <a:r>
              <a:rPr lang="en-US" altLang="zh-CN" sz="2400" dirty="0">
                <a:solidFill>
                  <a:srgbClr val="000000"/>
                </a:solidFill>
                <a:highlight>
                  <a:srgbClr val="FFFFFF"/>
                </a:highlight>
                <a:latin typeface="Consolas" panose="020B0609020204030204" pitchFamily="49" charset="0"/>
              </a:rPr>
              <a:t> next;</a:t>
            </a:r>
            <a:r>
              <a:rPr lang="en-US" altLang="zh-CN" sz="2400" dirty="0">
                <a:highlight>
                  <a:srgbClr val="FFFFFF"/>
                </a:highlight>
                <a:latin typeface="Consolas" panose="020B0609020204030204" pitchFamily="49" charset="0"/>
              </a:rPr>
              <a:t> </a:t>
            </a:r>
            <a:r>
              <a:rPr lang="en-US" altLang="zh-CN" sz="2400" kern="0" dirty="0">
                <a:solidFill>
                  <a:srgbClr val="CC0000"/>
                </a:solidFill>
                <a:latin typeface="Times New Roman" pitchFamily="18" charset="0"/>
                <a:ea typeface="隶书" pitchFamily="49" charset="-122"/>
              </a:rPr>
              <a:t>//4</a:t>
            </a:r>
            <a:r>
              <a:rPr lang="zh-CN" altLang="en-US" sz="2400" kern="0" dirty="0">
                <a:solidFill>
                  <a:srgbClr val="CC0000"/>
                </a:solidFill>
                <a:latin typeface="Times New Roman" pitchFamily="18" charset="0"/>
                <a:ea typeface="隶书" pitchFamily="49" charset="-122"/>
              </a:rPr>
              <a:t>字节</a:t>
            </a:r>
            <a:endParaRPr lang="en-US" altLang="zh-CN" sz="2400" kern="0" dirty="0">
              <a:solidFill>
                <a:srgbClr val="CC0000"/>
              </a:solidFill>
              <a:latin typeface="Times New Roman" pitchFamily="18" charset="0"/>
              <a:ea typeface="隶书" pitchFamily="49" charset="-122"/>
            </a:endParaRPr>
          </a:p>
          <a:p>
            <a:r>
              <a:rPr lang="en-US" altLang="zh-CN" sz="2400" dirty="0">
                <a:solidFill>
                  <a:srgbClr val="000000"/>
                </a:solidFill>
                <a:highlight>
                  <a:srgbClr val="FFFFFF"/>
                </a:highlight>
                <a:latin typeface="Consolas" panose="020B0609020204030204" pitchFamily="49" charset="0"/>
              </a:rPr>
              <a:t>}</a:t>
            </a:r>
          </a:p>
        </p:txBody>
      </p:sp>
      <p:sp>
        <p:nvSpPr>
          <p:cNvPr id="3" name="椭圆 2"/>
          <p:cNvSpPr/>
          <p:nvPr/>
        </p:nvSpPr>
        <p:spPr bwMode="auto">
          <a:xfrm>
            <a:off x="744437" y="1572561"/>
            <a:ext cx="1655688" cy="860781"/>
          </a:xfrm>
          <a:prstGeom prst="ellipse">
            <a:avLst/>
          </a:prstGeom>
          <a:noFill/>
          <a:ln w="25400" algn="ctr">
            <a:solidFill>
              <a:srgbClr val="7030A0"/>
            </a:solid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18" name="矩形 117"/>
          <p:cNvSpPr/>
          <p:nvPr/>
        </p:nvSpPr>
        <p:spPr bwMode="auto">
          <a:xfrm>
            <a:off x="1893204" y="5341136"/>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2</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19" name="矩形 118"/>
          <p:cNvSpPr/>
          <p:nvPr/>
        </p:nvSpPr>
        <p:spPr bwMode="auto">
          <a:xfrm>
            <a:off x="2469204" y="5341136"/>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0" name="矩形 119"/>
          <p:cNvSpPr/>
          <p:nvPr/>
        </p:nvSpPr>
        <p:spPr bwMode="auto">
          <a:xfrm>
            <a:off x="3201047" y="5341136"/>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0</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1" name="矩形 120"/>
          <p:cNvSpPr/>
          <p:nvPr/>
        </p:nvSpPr>
        <p:spPr bwMode="auto">
          <a:xfrm>
            <a:off x="3777047" y="5341136"/>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2" name="矩形 121"/>
          <p:cNvSpPr/>
          <p:nvPr/>
        </p:nvSpPr>
        <p:spPr bwMode="auto">
          <a:xfrm>
            <a:off x="4536229" y="5334723"/>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1</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3" name="矩形 122"/>
          <p:cNvSpPr/>
          <p:nvPr/>
        </p:nvSpPr>
        <p:spPr bwMode="auto">
          <a:xfrm>
            <a:off x="5112229" y="5334723"/>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4" name="矩形 123"/>
          <p:cNvSpPr/>
          <p:nvPr/>
        </p:nvSpPr>
        <p:spPr bwMode="auto">
          <a:xfrm>
            <a:off x="5844072" y="5334723"/>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8</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25" name="矩形 124"/>
          <p:cNvSpPr/>
          <p:nvPr/>
        </p:nvSpPr>
        <p:spPr bwMode="auto">
          <a:xfrm>
            <a:off x="6420072" y="5334723"/>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5" name="直接箭头连接符 4"/>
          <p:cNvCxnSpPr>
            <a:stCxn id="119" idx="3"/>
            <a:endCxn id="120" idx="1"/>
          </p:cNvCxnSpPr>
          <p:nvPr/>
        </p:nvCxnSpPr>
        <p:spPr bwMode="auto">
          <a:xfrm>
            <a:off x="2757236" y="5593136"/>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28" name="直接箭头连接符 127"/>
          <p:cNvCxnSpPr/>
          <p:nvPr/>
        </p:nvCxnSpPr>
        <p:spPr bwMode="auto">
          <a:xfrm>
            <a:off x="4079934" y="5593136"/>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29" name="直接箭头连接符 128"/>
          <p:cNvCxnSpPr/>
          <p:nvPr/>
        </p:nvCxnSpPr>
        <p:spPr bwMode="auto">
          <a:xfrm>
            <a:off x="5400261" y="5593136"/>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30" name="直接箭头连接符 129"/>
          <p:cNvCxnSpPr/>
          <p:nvPr/>
        </p:nvCxnSpPr>
        <p:spPr bwMode="auto">
          <a:xfrm>
            <a:off x="1449393" y="5593136"/>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131" name="矩形 130"/>
          <p:cNvSpPr/>
          <p:nvPr/>
        </p:nvSpPr>
        <p:spPr bwMode="auto">
          <a:xfrm>
            <a:off x="1147660" y="5334723"/>
            <a:ext cx="288032" cy="504000"/>
          </a:xfrm>
          <a:prstGeom prst="rect">
            <a:avLst/>
          </a:prstGeom>
          <a:solidFill>
            <a:schemeClr val="bg1">
              <a:alpha val="73000"/>
            </a:scheme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35" name="直接箭头连接符 134"/>
          <p:cNvCxnSpPr/>
          <p:nvPr/>
        </p:nvCxnSpPr>
        <p:spPr bwMode="auto">
          <a:xfrm>
            <a:off x="6708797" y="5586723"/>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37" name="直接箭头连接符 136"/>
          <p:cNvCxnSpPr/>
          <p:nvPr/>
        </p:nvCxnSpPr>
        <p:spPr bwMode="auto">
          <a:xfrm>
            <a:off x="6972009" y="5586723"/>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41" name="直接箭头连接符 140"/>
          <p:cNvCxnSpPr/>
          <p:nvPr/>
        </p:nvCxnSpPr>
        <p:spPr bwMode="auto">
          <a:xfrm>
            <a:off x="6828009" y="5989208"/>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42" name="直接箭头连接符 141"/>
          <p:cNvCxnSpPr/>
          <p:nvPr/>
        </p:nvCxnSpPr>
        <p:spPr bwMode="auto">
          <a:xfrm>
            <a:off x="6900009" y="6061216"/>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44" name="直接箭头连接符 143"/>
          <p:cNvCxnSpPr/>
          <p:nvPr/>
        </p:nvCxnSpPr>
        <p:spPr bwMode="auto">
          <a:xfrm>
            <a:off x="6900009" y="6133224"/>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sp>
        <p:nvSpPr>
          <p:cNvPr id="126" name="矩形 125"/>
          <p:cNvSpPr/>
          <p:nvPr/>
        </p:nvSpPr>
        <p:spPr>
          <a:xfrm>
            <a:off x="1844243" y="4973075"/>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204</a:t>
            </a:r>
          </a:p>
        </p:txBody>
      </p:sp>
      <p:sp>
        <p:nvSpPr>
          <p:cNvPr id="127" name="矩形 126"/>
          <p:cNvSpPr/>
          <p:nvPr/>
        </p:nvSpPr>
        <p:spPr>
          <a:xfrm>
            <a:off x="3097866" y="4960502"/>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217</a:t>
            </a:r>
          </a:p>
        </p:txBody>
      </p:sp>
      <p:sp>
        <p:nvSpPr>
          <p:cNvPr id="132" name="矩形 131"/>
          <p:cNvSpPr/>
          <p:nvPr/>
        </p:nvSpPr>
        <p:spPr>
          <a:xfrm>
            <a:off x="4427984" y="4941168"/>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229</a:t>
            </a:r>
          </a:p>
        </p:txBody>
      </p:sp>
      <p:sp>
        <p:nvSpPr>
          <p:cNvPr id="133" name="矩形 132"/>
          <p:cNvSpPr/>
          <p:nvPr/>
        </p:nvSpPr>
        <p:spPr>
          <a:xfrm>
            <a:off x="5724128" y="4941168"/>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238</a:t>
            </a:r>
          </a:p>
        </p:txBody>
      </p:sp>
      <p:sp>
        <p:nvSpPr>
          <p:cNvPr id="136" name="矩形 135"/>
          <p:cNvSpPr/>
          <p:nvPr/>
        </p:nvSpPr>
        <p:spPr>
          <a:xfrm>
            <a:off x="2414564" y="5309207"/>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217</a:t>
            </a:r>
          </a:p>
        </p:txBody>
      </p:sp>
      <p:sp>
        <p:nvSpPr>
          <p:cNvPr id="138" name="矩形 137"/>
          <p:cNvSpPr/>
          <p:nvPr/>
        </p:nvSpPr>
        <p:spPr>
          <a:xfrm>
            <a:off x="3711393" y="5317458"/>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229</a:t>
            </a:r>
          </a:p>
        </p:txBody>
      </p:sp>
      <p:sp>
        <p:nvSpPr>
          <p:cNvPr id="139" name="矩形 138"/>
          <p:cNvSpPr/>
          <p:nvPr/>
        </p:nvSpPr>
        <p:spPr>
          <a:xfrm>
            <a:off x="5043227" y="5294718"/>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238</a:t>
            </a:r>
          </a:p>
        </p:txBody>
      </p:sp>
      <p:sp>
        <p:nvSpPr>
          <p:cNvPr id="147" name="矩形 146"/>
          <p:cNvSpPr/>
          <p:nvPr/>
        </p:nvSpPr>
        <p:spPr>
          <a:xfrm>
            <a:off x="1088795" y="5310500"/>
            <a:ext cx="564578"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204</a:t>
            </a:r>
          </a:p>
        </p:txBody>
      </p:sp>
      <p:sp>
        <p:nvSpPr>
          <p:cNvPr id="152" name="矩形 151"/>
          <p:cNvSpPr/>
          <p:nvPr/>
        </p:nvSpPr>
        <p:spPr bwMode="auto">
          <a:xfrm>
            <a:off x="7116009" y="5328409"/>
            <a:ext cx="576000"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800" dirty="0">
                <a:latin typeface="Times New Roman" panose="02020603050405020304" pitchFamily="18" charset="0"/>
                <a:ea typeface="黑体" pitchFamily="2" charset="-122"/>
                <a:cs typeface="Times New Roman" panose="02020603050405020304" pitchFamily="18" charset="0"/>
              </a:rPr>
              <a:t>3</a:t>
            </a: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153" name="矩形 152"/>
          <p:cNvSpPr/>
          <p:nvPr/>
        </p:nvSpPr>
        <p:spPr bwMode="auto">
          <a:xfrm>
            <a:off x="7692009" y="5328409"/>
            <a:ext cx="288032" cy="5040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cxnSp>
        <p:nvCxnSpPr>
          <p:cNvPr id="154" name="直接箭头连接符 153"/>
          <p:cNvCxnSpPr/>
          <p:nvPr/>
        </p:nvCxnSpPr>
        <p:spPr bwMode="auto">
          <a:xfrm flipV="1">
            <a:off x="6708104" y="5517232"/>
            <a:ext cx="407905" cy="6314"/>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63" name="直接箭头连接符 162"/>
          <p:cNvCxnSpPr/>
          <p:nvPr/>
        </p:nvCxnSpPr>
        <p:spPr bwMode="auto">
          <a:xfrm>
            <a:off x="7981196" y="5593136"/>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4" name="直接箭头连接符 163"/>
          <p:cNvCxnSpPr/>
          <p:nvPr/>
        </p:nvCxnSpPr>
        <p:spPr bwMode="auto">
          <a:xfrm>
            <a:off x="8244408" y="5593136"/>
            <a:ext cx="0" cy="402485"/>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5" name="直接箭头连接符 164"/>
          <p:cNvCxnSpPr/>
          <p:nvPr/>
        </p:nvCxnSpPr>
        <p:spPr bwMode="auto">
          <a:xfrm>
            <a:off x="8100408" y="5995621"/>
            <a:ext cx="263212"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6" name="直接箭头连接符 165"/>
          <p:cNvCxnSpPr/>
          <p:nvPr/>
        </p:nvCxnSpPr>
        <p:spPr bwMode="auto">
          <a:xfrm>
            <a:off x="8172408" y="6067629"/>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167" name="直接箭头连接符 166"/>
          <p:cNvCxnSpPr/>
          <p:nvPr/>
        </p:nvCxnSpPr>
        <p:spPr bwMode="auto">
          <a:xfrm>
            <a:off x="8172408" y="6139637"/>
            <a:ext cx="144016" cy="0"/>
          </a:xfrm>
          <a:prstGeom prst="straightConnector1">
            <a:avLst/>
          </a:prstGeom>
          <a:solidFill>
            <a:schemeClr val="accent1"/>
          </a:solidFill>
          <a:ln w="15875" cap="flat" cmpd="sng" algn="ctr">
            <a:solidFill>
              <a:schemeClr val="tx1"/>
            </a:solidFill>
            <a:prstDash val="solid"/>
            <a:round/>
            <a:headEnd type="none"/>
            <a:tailEnd type="none" w="lg" len="lg"/>
          </a:ln>
          <a:effectLst/>
        </p:spPr>
      </p:cxnSp>
      <p:cxnSp>
        <p:nvCxnSpPr>
          <p:cNvPr id="43" name="直接箭头连接符 42"/>
          <p:cNvCxnSpPr>
            <a:stCxn id="3" idx="4"/>
          </p:cNvCxnSpPr>
          <p:nvPr/>
        </p:nvCxnSpPr>
        <p:spPr bwMode="auto">
          <a:xfrm>
            <a:off x="1572281" y="2433342"/>
            <a:ext cx="1397267" cy="761544"/>
          </a:xfrm>
          <a:prstGeom prst="straightConnector1">
            <a:avLst/>
          </a:prstGeom>
          <a:noFill/>
          <a:ln w="25400" algn="ctr">
            <a:solidFill>
              <a:srgbClr val="7030A0"/>
            </a:solidFill>
            <a:prstDash val="sysDash"/>
            <a:miter lim="800000"/>
            <a:headEnd/>
            <a:tailEnd type="stealth" w="lg" len="lg"/>
          </a:ln>
          <a:effectLst/>
        </p:spPr>
      </p:cxnSp>
      <p:sp>
        <p:nvSpPr>
          <p:cNvPr id="145" name="矩形 144"/>
          <p:cNvSpPr/>
          <p:nvPr/>
        </p:nvSpPr>
        <p:spPr>
          <a:xfrm>
            <a:off x="6366500" y="5233968"/>
            <a:ext cx="748354" cy="369332"/>
          </a:xfrm>
          <a:prstGeom prst="rect">
            <a:avLst/>
          </a:prstGeom>
        </p:spPr>
        <p:txBody>
          <a:bodyPr wrap="square">
            <a:spAutoFit/>
          </a:bodyPr>
          <a:lstStyle/>
          <a:p>
            <a:r>
              <a:rPr lang="en-US" altLang="zh-CN" b="1" dirty="0">
                <a:solidFill>
                  <a:schemeClr val="accent2">
                    <a:lumMod val="50000"/>
                  </a:schemeClr>
                </a:solidFill>
                <a:highlight>
                  <a:srgbClr val="FFFFFF"/>
                </a:highlight>
                <a:latin typeface="Consolas" panose="020B0609020204030204" pitchFamily="49" charset="0"/>
              </a:rPr>
              <a:t>Null</a:t>
            </a:r>
          </a:p>
        </p:txBody>
      </p:sp>
    </p:spTree>
    <p:extLst>
      <p:ext uri="{BB962C8B-B14F-4D97-AF65-F5344CB8AC3E}">
        <p14:creationId xmlns:p14="http://schemas.microsoft.com/office/powerpoint/2010/main" val="254864010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18"/>
                                        </p:tgtEl>
                                        <p:attrNameLst>
                                          <p:attrName>style.visibility</p:attrName>
                                        </p:attrNameLst>
                                      </p:cBhvr>
                                      <p:to>
                                        <p:strVal val="visible"/>
                                      </p:to>
                                    </p:set>
                                    <p:animEffect transition="in" filter="strips(downLeft)">
                                      <p:cBhvr>
                                        <p:cTn id="7" dur="500"/>
                                        <p:tgtEl>
                                          <p:spTgt spid="31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strips(downLeft)">
                                      <p:cBhvr>
                                        <p:cTn id="12" dur="500"/>
                                        <p:tgtEl>
                                          <p:spTgt spid="107"/>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strips(downLeft)">
                                      <p:cBhvr>
                                        <p:cTn id="15" dur="500"/>
                                        <p:tgtEl>
                                          <p:spTgt spid="106"/>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363"/>
                                        </p:tgtEl>
                                        <p:attrNameLst>
                                          <p:attrName>style.visibility</p:attrName>
                                        </p:attrNameLst>
                                      </p:cBhvr>
                                      <p:to>
                                        <p:strVal val="visible"/>
                                      </p:to>
                                    </p:set>
                                    <p:animEffect transition="in" filter="strips(downLeft)">
                                      <p:cBhvr>
                                        <p:cTn id="18" dur="500"/>
                                        <p:tgtEl>
                                          <p:spTgt spid="363"/>
                                        </p:tgtEl>
                                      </p:cBhvr>
                                    </p:animEffect>
                                  </p:childTnLst>
                                </p:cTn>
                              </p:par>
                            </p:childTnLst>
                          </p:cTn>
                        </p:par>
                        <p:par>
                          <p:cTn id="19" fill="hold">
                            <p:stCondLst>
                              <p:cond delay="500"/>
                            </p:stCondLst>
                            <p:childTnLst>
                              <p:par>
                                <p:cTn id="20" presetID="18" presetClass="entr" presetSubtype="12" fill="hold" nodeType="afterEffect">
                                  <p:stCondLst>
                                    <p:cond delay="0"/>
                                  </p:stCondLst>
                                  <p:childTnLst>
                                    <p:set>
                                      <p:cBhvr>
                                        <p:cTn id="21" dur="1" fill="hold">
                                          <p:stCondLst>
                                            <p:cond delay="0"/>
                                          </p:stCondLst>
                                        </p:cTn>
                                        <p:tgtEl>
                                          <p:spTgt spid="317"/>
                                        </p:tgtEl>
                                        <p:attrNameLst>
                                          <p:attrName>style.visibility</p:attrName>
                                        </p:attrNameLst>
                                      </p:cBhvr>
                                      <p:to>
                                        <p:strVal val="visible"/>
                                      </p:to>
                                    </p:set>
                                    <p:animEffect transition="in" filter="strips(downLeft)">
                                      <p:cBhvr>
                                        <p:cTn id="22" dur="500"/>
                                        <p:tgtEl>
                                          <p:spTgt spid="317"/>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316"/>
                                        </p:tgtEl>
                                        <p:attrNameLst>
                                          <p:attrName>style.visibility</p:attrName>
                                        </p:attrNameLst>
                                      </p:cBhvr>
                                      <p:to>
                                        <p:strVal val="visible"/>
                                      </p:to>
                                    </p:set>
                                    <p:animEffect transition="in" filter="strips(downLeft)">
                                      <p:cBhvr>
                                        <p:cTn id="25" dur="500"/>
                                        <p:tgtEl>
                                          <p:spTgt spid="316"/>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364"/>
                                        </p:tgtEl>
                                        <p:attrNameLst>
                                          <p:attrName>style.visibility</p:attrName>
                                        </p:attrNameLst>
                                      </p:cBhvr>
                                      <p:to>
                                        <p:strVal val="visible"/>
                                      </p:to>
                                    </p:set>
                                    <p:animEffect transition="in" filter="strips(downLeft)">
                                      <p:cBhvr>
                                        <p:cTn id="28" dur="500"/>
                                        <p:tgtEl>
                                          <p:spTgt spid="364"/>
                                        </p:tgtEl>
                                      </p:cBhvr>
                                    </p:animEffect>
                                  </p:childTnLst>
                                </p:cTn>
                              </p:par>
                            </p:childTnLst>
                          </p:cTn>
                        </p:par>
                        <p:par>
                          <p:cTn id="29" fill="hold">
                            <p:stCondLst>
                              <p:cond delay="1000"/>
                            </p:stCondLst>
                            <p:childTnLst>
                              <p:par>
                                <p:cTn id="30" presetID="18" presetClass="entr" presetSubtype="12"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strips(downLeft)">
                                      <p:cBhvr>
                                        <p:cTn id="32" dur="500"/>
                                        <p:tgtEl>
                                          <p:spTgt spid="109"/>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strips(downLeft)">
                                      <p:cBhvr>
                                        <p:cTn id="35" dur="500"/>
                                        <p:tgtEl>
                                          <p:spTgt spid="108"/>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365"/>
                                        </p:tgtEl>
                                        <p:attrNameLst>
                                          <p:attrName>style.visibility</p:attrName>
                                        </p:attrNameLst>
                                      </p:cBhvr>
                                      <p:to>
                                        <p:strVal val="visible"/>
                                      </p:to>
                                    </p:set>
                                    <p:animEffect transition="in" filter="strips(downLeft)">
                                      <p:cBhvr>
                                        <p:cTn id="38" dur="500"/>
                                        <p:tgtEl>
                                          <p:spTgt spid="365"/>
                                        </p:tgtEl>
                                      </p:cBhvr>
                                    </p:animEffect>
                                  </p:childTnLst>
                                </p:cTn>
                              </p:par>
                            </p:childTnLst>
                          </p:cTn>
                        </p:par>
                        <p:par>
                          <p:cTn id="39" fill="hold">
                            <p:stCondLst>
                              <p:cond delay="1500"/>
                            </p:stCondLst>
                            <p:childTnLst>
                              <p:par>
                                <p:cTn id="40" presetID="18" presetClass="entr" presetSubtype="12" fill="hold" nodeType="after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strips(downLeft)">
                                      <p:cBhvr>
                                        <p:cTn id="42" dur="500"/>
                                        <p:tgtEl>
                                          <p:spTgt spid="111"/>
                                        </p:tgtEl>
                                      </p:cBhvr>
                                    </p:animEffect>
                                  </p:childTnLst>
                                </p:cTn>
                              </p:par>
                              <p:par>
                                <p:cTn id="43" presetID="18" presetClass="entr" presetSubtype="12"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animEffect transition="in" filter="strips(downLeft)">
                                      <p:cBhvr>
                                        <p:cTn id="45" dur="500"/>
                                        <p:tgtEl>
                                          <p:spTgt spid="110"/>
                                        </p:tgtEl>
                                      </p:cBhvr>
                                    </p:animEffect>
                                  </p:childTnLst>
                                </p:cTn>
                              </p:par>
                              <p:par>
                                <p:cTn id="46" presetID="18" presetClass="entr" presetSubtype="12" fill="hold" grpId="0" nodeType="withEffect">
                                  <p:stCondLst>
                                    <p:cond delay="0"/>
                                  </p:stCondLst>
                                  <p:childTnLst>
                                    <p:set>
                                      <p:cBhvr>
                                        <p:cTn id="47" dur="1" fill="hold">
                                          <p:stCondLst>
                                            <p:cond delay="0"/>
                                          </p:stCondLst>
                                        </p:cTn>
                                        <p:tgtEl>
                                          <p:spTgt spid="366"/>
                                        </p:tgtEl>
                                        <p:attrNameLst>
                                          <p:attrName>style.visibility</p:attrName>
                                        </p:attrNameLst>
                                      </p:cBhvr>
                                      <p:to>
                                        <p:strVal val="visible"/>
                                      </p:to>
                                    </p:set>
                                    <p:animEffect transition="in" filter="strips(downLeft)">
                                      <p:cBhvr>
                                        <p:cTn id="48" dur="500"/>
                                        <p:tgtEl>
                                          <p:spTgt spid="366"/>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strips(downLeft)">
                                      <p:cBhvr>
                                        <p:cTn id="53" dur="500"/>
                                        <p:tgtEl>
                                          <p:spTgt spid="112"/>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113"/>
                                        </p:tgtEl>
                                        <p:attrNameLst>
                                          <p:attrName>style.visibility</p:attrName>
                                        </p:attrNameLst>
                                      </p:cBhvr>
                                      <p:to>
                                        <p:strVal val="visible"/>
                                      </p:to>
                                    </p:set>
                                    <p:animEffect transition="in" filter="strips(downLeft)">
                                      <p:cBhvr>
                                        <p:cTn id="56" dur="500"/>
                                        <p:tgtEl>
                                          <p:spTgt spid="113"/>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114"/>
                                        </p:tgtEl>
                                        <p:attrNameLst>
                                          <p:attrName>style.visibility</p:attrName>
                                        </p:attrNameLst>
                                      </p:cBhvr>
                                      <p:to>
                                        <p:strVal val="visible"/>
                                      </p:to>
                                    </p:set>
                                    <p:animEffect transition="in" filter="strips(downLeft)">
                                      <p:cBhvr>
                                        <p:cTn id="59" dur="500"/>
                                        <p:tgtEl>
                                          <p:spTgt spid="114"/>
                                        </p:tgtEl>
                                      </p:cBhvr>
                                    </p:animEffect>
                                  </p:childTnLst>
                                </p:cTn>
                              </p:par>
                              <p:par>
                                <p:cTn id="60" presetID="18" presetClass="entr" presetSubtype="12" fill="hold" grpId="0" nodeType="withEffect">
                                  <p:stCondLst>
                                    <p:cond delay="0"/>
                                  </p:stCondLst>
                                  <p:childTnLst>
                                    <p:set>
                                      <p:cBhvr>
                                        <p:cTn id="61" dur="1" fill="hold">
                                          <p:stCondLst>
                                            <p:cond delay="0"/>
                                          </p:stCondLst>
                                        </p:cTn>
                                        <p:tgtEl>
                                          <p:spTgt spid="115"/>
                                        </p:tgtEl>
                                        <p:attrNameLst>
                                          <p:attrName>style.visibility</p:attrName>
                                        </p:attrNameLst>
                                      </p:cBhvr>
                                      <p:to>
                                        <p:strVal val="visible"/>
                                      </p:to>
                                    </p:set>
                                    <p:animEffect transition="in" filter="strips(downLeft)">
                                      <p:cBhvr>
                                        <p:cTn id="62" dur="500"/>
                                        <p:tgtEl>
                                          <p:spTgt spid="115"/>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checkerboard(across)">
                                      <p:cBhvr>
                                        <p:cTn id="67" dur="500"/>
                                        <p:tgtEl>
                                          <p:spTgt spid="3"/>
                                        </p:tgtEl>
                                      </p:cBhvr>
                                    </p:animEffect>
                                  </p:childTnLst>
                                </p:cTn>
                              </p:par>
                              <p:par>
                                <p:cTn id="68" presetID="18" presetClass="entr" presetSubtype="12"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strips(downLeft)">
                                      <p:cBhvr>
                                        <p:cTn id="70" dur="500"/>
                                        <p:tgtEl>
                                          <p:spTgt spid="43"/>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116"/>
                                        </p:tgtEl>
                                        <p:attrNameLst>
                                          <p:attrName>style.visibility</p:attrName>
                                        </p:attrNameLst>
                                      </p:cBhvr>
                                      <p:to>
                                        <p:strVal val="visible"/>
                                      </p:to>
                                    </p:set>
                                    <p:animEffect transition="in" filter="strips(downLeft)">
                                      <p:cBhvr>
                                        <p:cTn id="75" dur="500"/>
                                        <p:tgtEl>
                                          <p:spTgt spid="116"/>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nodeType="clickEffect">
                                  <p:stCondLst>
                                    <p:cond delay="0"/>
                                  </p:stCondLst>
                                  <p:childTnLst>
                                    <p:set>
                                      <p:cBhvr>
                                        <p:cTn id="79" dur="1" fill="hold">
                                          <p:stCondLst>
                                            <p:cond delay="0"/>
                                          </p:stCondLst>
                                        </p:cTn>
                                        <p:tgtEl>
                                          <p:spTgt spid="116">
                                            <p:txEl>
                                              <p:pRg st="0" end="0"/>
                                            </p:txEl>
                                          </p:spTgt>
                                        </p:tgtEl>
                                        <p:attrNameLst>
                                          <p:attrName>style.visibility</p:attrName>
                                        </p:attrNameLst>
                                      </p:cBhvr>
                                      <p:to>
                                        <p:strVal val="visible"/>
                                      </p:to>
                                    </p:set>
                                    <p:animEffect transition="in" filter="strips(downLeft)">
                                      <p:cBhvr>
                                        <p:cTn id="80" dur="500"/>
                                        <p:tgtEl>
                                          <p:spTgt spid="116">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nodeType="clickEffect">
                                  <p:stCondLst>
                                    <p:cond delay="0"/>
                                  </p:stCondLst>
                                  <p:childTnLst>
                                    <p:set>
                                      <p:cBhvr>
                                        <p:cTn id="84" dur="1" fill="hold">
                                          <p:stCondLst>
                                            <p:cond delay="0"/>
                                          </p:stCondLst>
                                        </p:cTn>
                                        <p:tgtEl>
                                          <p:spTgt spid="116">
                                            <p:txEl>
                                              <p:pRg st="1" end="1"/>
                                            </p:txEl>
                                          </p:spTgt>
                                        </p:tgtEl>
                                        <p:attrNameLst>
                                          <p:attrName>style.visibility</p:attrName>
                                        </p:attrNameLst>
                                      </p:cBhvr>
                                      <p:to>
                                        <p:strVal val="visible"/>
                                      </p:to>
                                    </p:set>
                                    <p:animEffect transition="in" filter="strips(downLeft)">
                                      <p:cBhvr>
                                        <p:cTn id="85" dur="500"/>
                                        <p:tgtEl>
                                          <p:spTgt spid="116">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12" fill="hold" nodeType="clickEffect">
                                  <p:stCondLst>
                                    <p:cond delay="0"/>
                                  </p:stCondLst>
                                  <p:childTnLst>
                                    <p:set>
                                      <p:cBhvr>
                                        <p:cTn id="89" dur="1" fill="hold">
                                          <p:stCondLst>
                                            <p:cond delay="0"/>
                                          </p:stCondLst>
                                        </p:cTn>
                                        <p:tgtEl>
                                          <p:spTgt spid="116">
                                            <p:txEl>
                                              <p:pRg st="2" end="2"/>
                                            </p:txEl>
                                          </p:spTgt>
                                        </p:tgtEl>
                                        <p:attrNameLst>
                                          <p:attrName>style.visibility</p:attrName>
                                        </p:attrNameLst>
                                      </p:cBhvr>
                                      <p:to>
                                        <p:strVal val="visible"/>
                                      </p:to>
                                    </p:set>
                                    <p:animEffect transition="in" filter="strips(downLeft)">
                                      <p:cBhvr>
                                        <p:cTn id="90" dur="500"/>
                                        <p:tgtEl>
                                          <p:spTgt spid="116">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116">
                                            <p:txEl>
                                              <p:pRg st="3" end="3"/>
                                            </p:txEl>
                                          </p:spTgt>
                                        </p:tgtEl>
                                        <p:attrNameLst>
                                          <p:attrName>style.visibility</p:attrName>
                                        </p:attrNameLst>
                                      </p:cBhvr>
                                      <p:to>
                                        <p:strVal val="visible"/>
                                      </p:to>
                                    </p:set>
                                    <p:animEffect transition="in" filter="strips(downLeft)">
                                      <p:cBhvr>
                                        <p:cTn id="95" dur="500"/>
                                        <p:tgtEl>
                                          <p:spTgt spid="116">
                                            <p:txEl>
                                              <p:pRg st="3" end="3"/>
                                            </p:txEl>
                                          </p:spTgt>
                                        </p:tgtEl>
                                      </p:cBhvr>
                                    </p:animEffect>
                                  </p:childTnLst>
                                </p:cTn>
                              </p:par>
                            </p:childTnLst>
                          </p:cTn>
                        </p:par>
                        <p:par>
                          <p:cTn id="96" fill="hold">
                            <p:stCondLst>
                              <p:cond delay="500"/>
                            </p:stCondLst>
                            <p:childTnLst>
                              <p:par>
                                <p:cTn id="97" presetID="2" presetClass="entr" presetSubtype="4" fill="hold" nodeType="afterEffect">
                                  <p:stCondLst>
                                    <p:cond delay="0"/>
                                  </p:stCondLst>
                                  <p:childTnLst>
                                    <p:set>
                                      <p:cBhvr>
                                        <p:cTn id="98" dur="1" fill="hold">
                                          <p:stCondLst>
                                            <p:cond delay="0"/>
                                          </p:stCondLst>
                                        </p:cTn>
                                        <p:tgtEl>
                                          <p:spTgt spid="116">
                                            <p:txEl>
                                              <p:pRg st="4" end="4"/>
                                            </p:txEl>
                                          </p:spTgt>
                                        </p:tgtEl>
                                        <p:attrNameLst>
                                          <p:attrName>style.visibility</p:attrName>
                                        </p:attrNameLst>
                                      </p:cBhvr>
                                      <p:to>
                                        <p:strVal val="visible"/>
                                      </p:to>
                                    </p:set>
                                    <p:anim calcmode="lin" valueType="num">
                                      <p:cBhvr additive="base">
                                        <p:cTn id="99" dur="500" fill="hold"/>
                                        <p:tgtEl>
                                          <p:spTgt spid="116">
                                            <p:txEl>
                                              <p:pRg st="4" end="4"/>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1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1" nodeType="clickEffect">
                                  <p:stCondLst>
                                    <p:cond delay="0"/>
                                  </p:stCondLst>
                                  <p:childTnLst>
                                    <p:set>
                                      <p:cBhvr>
                                        <p:cTn id="104" dur="1" fill="hold">
                                          <p:stCondLst>
                                            <p:cond delay="0"/>
                                          </p:stCondLst>
                                        </p:cTn>
                                        <p:tgtEl>
                                          <p:spTgt spid="118"/>
                                        </p:tgtEl>
                                        <p:attrNameLst>
                                          <p:attrName>style.visibility</p:attrName>
                                        </p:attrNameLst>
                                      </p:cBhvr>
                                      <p:to>
                                        <p:strVal val="visible"/>
                                      </p:to>
                                    </p:set>
                                    <p:anim calcmode="lin" valueType="num">
                                      <p:cBhvr additive="base">
                                        <p:cTn id="105" dur="500" fill="hold"/>
                                        <p:tgtEl>
                                          <p:spTgt spid="118"/>
                                        </p:tgtEl>
                                        <p:attrNameLst>
                                          <p:attrName>ppt_x</p:attrName>
                                        </p:attrNameLst>
                                      </p:cBhvr>
                                      <p:tavLst>
                                        <p:tav tm="0">
                                          <p:val>
                                            <p:strVal val="#ppt_x"/>
                                          </p:val>
                                        </p:tav>
                                        <p:tav tm="100000">
                                          <p:val>
                                            <p:strVal val="#ppt_x"/>
                                          </p:val>
                                        </p:tav>
                                      </p:tavLst>
                                    </p:anim>
                                    <p:anim calcmode="lin" valueType="num">
                                      <p:cBhvr additive="base">
                                        <p:cTn id="106" dur="500" fill="hold"/>
                                        <p:tgtEl>
                                          <p:spTgt spid="118"/>
                                        </p:tgtEl>
                                        <p:attrNameLst>
                                          <p:attrName>ppt_y</p:attrName>
                                        </p:attrNameLst>
                                      </p:cBhvr>
                                      <p:tavLst>
                                        <p:tav tm="0">
                                          <p:val>
                                            <p:strVal val="1+#ppt_h/2"/>
                                          </p:val>
                                        </p:tav>
                                        <p:tav tm="100000">
                                          <p:val>
                                            <p:strVal val="#ppt_y"/>
                                          </p:val>
                                        </p:tav>
                                      </p:tavLst>
                                    </p:anim>
                                  </p:childTnLst>
                                </p:cTn>
                              </p:par>
                              <p:par>
                                <p:cTn id="107" presetID="2" presetClass="entr" presetSubtype="4" fill="hold" grpId="1" nodeType="withEffect">
                                  <p:stCondLst>
                                    <p:cond delay="0"/>
                                  </p:stCondLst>
                                  <p:childTnLst>
                                    <p:set>
                                      <p:cBhvr>
                                        <p:cTn id="108" dur="1" fill="hold">
                                          <p:stCondLst>
                                            <p:cond delay="0"/>
                                          </p:stCondLst>
                                        </p:cTn>
                                        <p:tgtEl>
                                          <p:spTgt spid="119"/>
                                        </p:tgtEl>
                                        <p:attrNameLst>
                                          <p:attrName>style.visibility</p:attrName>
                                        </p:attrNameLst>
                                      </p:cBhvr>
                                      <p:to>
                                        <p:strVal val="visible"/>
                                      </p:to>
                                    </p:set>
                                    <p:anim calcmode="lin" valueType="num">
                                      <p:cBhvr additive="base">
                                        <p:cTn id="109" dur="500" fill="hold"/>
                                        <p:tgtEl>
                                          <p:spTgt spid="119"/>
                                        </p:tgtEl>
                                        <p:attrNameLst>
                                          <p:attrName>ppt_x</p:attrName>
                                        </p:attrNameLst>
                                      </p:cBhvr>
                                      <p:tavLst>
                                        <p:tav tm="0">
                                          <p:val>
                                            <p:strVal val="#ppt_x"/>
                                          </p:val>
                                        </p:tav>
                                        <p:tav tm="100000">
                                          <p:val>
                                            <p:strVal val="#ppt_x"/>
                                          </p:val>
                                        </p:tav>
                                      </p:tavLst>
                                    </p:anim>
                                    <p:anim calcmode="lin" valueType="num">
                                      <p:cBhvr additive="base">
                                        <p:cTn id="110" dur="500" fill="hold"/>
                                        <p:tgtEl>
                                          <p:spTgt spid="119"/>
                                        </p:tgtEl>
                                        <p:attrNameLst>
                                          <p:attrName>ppt_y</p:attrName>
                                        </p:attrNameLst>
                                      </p:cBhvr>
                                      <p:tavLst>
                                        <p:tav tm="0">
                                          <p:val>
                                            <p:strVal val="1+#ppt_h/2"/>
                                          </p:val>
                                        </p:tav>
                                        <p:tav tm="100000">
                                          <p:val>
                                            <p:strVal val="#ppt_y"/>
                                          </p:val>
                                        </p:tav>
                                      </p:tavLst>
                                    </p:anim>
                                  </p:childTnLst>
                                </p:cTn>
                              </p:par>
                              <p:par>
                                <p:cTn id="111" presetID="2" presetClass="entr" presetSubtype="4" fill="hold" grpId="1" nodeType="withEffect">
                                  <p:stCondLst>
                                    <p:cond delay="0"/>
                                  </p:stCondLst>
                                  <p:childTnLst>
                                    <p:set>
                                      <p:cBhvr>
                                        <p:cTn id="112" dur="1" fill="hold">
                                          <p:stCondLst>
                                            <p:cond delay="0"/>
                                          </p:stCondLst>
                                        </p:cTn>
                                        <p:tgtEl>
                                          <p:spTgt spid="120"/>
                                        </p:tgtEl>
                                        <p:attrNameLst>
                                          <p:attrName>style.visibility</p:attrName>
                                        </p:attrNameLst>
                                      </p:cBhvr>
                                      <p:to>
                                        <p:strVal val="visible"/>
                                      </p:to>
                                    </p:set>
                                    <p:anim calcmode="lin" valueType="num">
                                      <p:cBhvr additive="base">
                                        <p:cTn id="113" dur="500" fill="hold"/>
                                        <p:tgtEl>
                                          <p:spTgt spid="120"/>
                                        </p:tgtEl>
                                        <p:attrNameLst>
                                          <p:attrName>ppt_x</p:attrName>
                                        </p:attrNameLst>
                                      </p:cBhvr>
                                      <p:tavLst>
                                        <p:tav tm="0">
                                          <p:val>
                                            <p:strVal val="#ppt_x"/>
                                          </p:val>
                                        </p:tav>
                                        <p:tav tm="100000">
                                          <p:val>
                                            <p:strVal val="#ppt_x"/>
                                          </p:val>
                                        </p:tav>
                                      </p:tavLst>
                                    </p:anim>
                                    <p:anim calcmode="lin" valueType="num">
                                      <p:cBhvr additive="base">
                                        <p:cTn id="114" dur="500" fill="hold"/>
                                        <p:tgtEl>
                                          <p:spTgt spid="120"/>
                                        </p:tgtEl>
                                        <p:attrNameLst>
                                          <p:attrName>ppt_y</p:attrName>
                                        </p:attrNameLst>
                                      </p:cBhvr>
                                      <p:tavLst>
                                        <p:tav tm="0">
                                          <p:val>
                                            <p:strVal val="1+#ppt_h/2"/>
                                          </p:val>
                                        </p:tav>
                                        <p:tav tm="100000">
                                          <p:val>
                                            <p:strVal val="#ppt_y"/>
                                          </p:val>
                                        </p:tav>
                                      </p:tavLst>
                                    </p:anim>
                                  </p:childTnLst>
                                </p:cTn>
                              </p:par>
                              <p:par>
                                <p:cTn id="115" presetID="2" presetClass="entr" presetSubtype="4" fill="hold" grpId="1" nodeType="withEffect">
                                  <p:stCondLst>
                                    <p:cond delay="0"/>
                                  </p:stCondLst>
                                  <p:childTnLst>
                                    <p:set>
                                      <p:cBhvr>
                                        <p:cTn id="116" dur="1" fill="hold">
                                          <p:stCondLst>
                                            <p:cond delay="0"/>
                                          </p:stCondLst>
                                        </p:cTn>
                                        <p:tgtEl>
                                          <p:spTgt spid="121"/>
                                        </p:tgtEl>
                                        <p:attrNameLst>
                                          <p:attrName>style.visibility</p:attrName>
                                        </p:attrNameLst>
                                      </p:cBhvr>
                                      <p:to>
                                        <p:strVal val="visible"/>
                                      </p:to>
                                    </p:set>
                                    <p:anim calcmode="lin" valueType="num">
                                      <p:cBhvr additive="base">
                                        <p:cTn id="117" dur="500" fill="hold"/>
                                        <p:tgtEl>
                                          <p:spTgt spid="121"/>
                                        </p:tgtEl>
                                        <p:attrNameLst>
                                          <p:attrName>ppt_x</p:attrName>
                                        </p:attrNameLst>
                                      </p:cBhvr>
                                      <p:tavLst>
                                        <p:tav tm="0">
                                          <p:val>
                                            <p:strVal val="#ppt_x"/>
                                          </p:val>
                                        </p:tav>
                                        <p:tav tm="100000">
                                          <p:val>
                                            <p:strVal val="#ppt_x"/>
                                          </p:val>
                                        </p:tav>
                                      </p:tavLst>
                                    </p:anim>
                                    <p:anim calcmode="lin" valueType="num">
                                      <p:cBhvr additive="base">
                                        <p:cTn id="118" dur="500" fill="hold"/>
                                        <p:tgtEl>
                                          <p:spTgt spid="121"/>
                                        </p:tgtEl>
                                        <p:attrNameLst>
                                          <p:attrName>ppt_y</p:attrName>
                                        </p:attrNameLst>
                                      </p:cBhvr>
                                      <p:tavLst>
                                        <p:tav tm="0">
                                          <p:val>
                                            <p:strVal val="1+#ppt_h/2"/>
                                          </p:val>
                                        </p:tav>
                                        <p:tav tm="100000">
                                          <p:val>
                                            <p:strVal val="#ppt_y"/>
                                          </p:val>
                                        </p:tav>
                                      </p:tavLst>
                                    </p:anim>
                                  </p:childTnLst>
                                </p:cTn>
                              </p:par>
                              <p:par>
                                <p:cTn id="119" presetID="2" presetClass="entr" presetSubtype="4" fill="hold" grpId="1" nodeType="withEffect">
                                  <p:stCondLst>
                                    <p:cond delay="0"/>
                                  </p:stCondLst>
                                  <p:childTnLst>
                                    <p:set>
                                      <p:cBhvr>
                                        <p:cTn id="120" dur="1" fill="hold">
                                          <p:stCondLst>
                                            <p:cond delay="0"/>
                                          </p:stCondLst>
                                        </p:cTn>
                                        <p:tgtEl>
                                          <p:spTgt spid="122"/>
                                        </p:tgtEl>
                                        <p:attrNameLst>
                                          <p:attrName>style.visibility</p:attrName>
                                        </p:attrNameLst>
                                      </p:cBhvr>
                                      <p:to>
                                        <p:strVal val="visible"/>
                                      </p:to>
                                    </p:set>
                                    <p:anim calcmode="lin" valueType="num">
                                      <p:cBhvr additive="base">
                                        <p:cTn id="121" dur="500" fill="hold"/>
                                        <p:tgtEl>
                                          <p:spTgt spid="122"/>
                                        </p:tgtEl>
                                        <p:attrNameLst>
                                          <p:attrName>ppt_x</p:attrName>
                                        </p:attrNameLst>
                                      </p:cBhvr>
                                      <p:tavLst>
                                        <p:tav tm="0">
                                          <p:val>
                                            <p:strVal val="#ppt_x"/>
                                          </p:val>
                                        </p:tav>
                                        <p:tav tm="100000">
                                          <p:val>
                                            <p:strVal val="#ppt_x"/>
                                          </p:val>
                                        </p:tav>
                                      </p:tavLst>
                                    </p:anim>
                                    <p:anim calcmode="lin" valueType="num">
                                      <p:cBhvr additive="base">
                                        <p:cTn id="122" dur="500" fill="hold"/>
                                        <p:tgtEl>
                                          <p:spTgt spid="122"/>
                                        </p:tgtEl>
                                        <p:attrNameLst>
                                          <p:attrName>ppt_y</p:attrName>
                                        </p:attrNameLst>
                                      </p:cBhvr>
                                      <p:tavLst>
                                        <p:tav tm="0">
                                          <p:val>
                                            <p:strVal val="1+#ppt_h/2"/>
                                          </p:val>
                                        </p:tav>
                                        <p:tav tm="100000">
                                          <p:val>
                                            <p:strVal val="#ppt_y"/>
                                          </p:val>
                                        </p:tav>
                                      </p:tavLst>
                                    </p:anim>
                                  </p:childTnLst>
                                </p:cTn>
                              </p:par>
                              <p:par>
                                <p:cTn id="123" presetID="2" presetClass="entr" presetSubtype="4" fill="hold" grpId="1" nodeType="withEffect">
                                  <p:stCondLst>
                                    <p:cond delay="0"/>
                                  </p:stCondLst>
                                  <p:childTnLst>
                                    <p:set>
                                      <p:cBhvr>
                                        <p:cTn id="124" dur="1" fill="hold">
                                          <p:stCondLst>
                                            <p:cond delay="0"/>
                                          </p:stCondLst>
                                        </p:cTn>
                                        <p:tgtEl>
                                          <p:spTgt spid="123"/>
                                        </p:tgtEl>
                                        <p:attrNameLst>
                                          <p:attrName>style.visibility</p:attrName>
                                        </p:attrNameLst>
                                      </p:cBhvr>
                                      <p:to>
                                        <p:strVal val="visible"/>
                                      </p:to>
                                    </p:set>
                                    <p:anim calcmode="lin" valueType="num">
                                      <p:cBhvr additive="base">
                                        <p:cTn id="125" dur="500" fill="hold"/>
                                        <p:tgtEl>
                                          <p:spTgt spid="123"/>
                                        </p:tgtEl>
                                        <p:attrNameLst>
                                          <p:attrName>ppt_x</p:attrName>
                                        </p:attrNameLst>
                                      </p:cBhvr>
                                      <p:tavLst>
                                        <p:tav tm="0">
                                          <p:val>
                                            <p:strVal val="#ppt_x"/>
                                          </p:val>
                                        </p:tav>
                                        <p:tav tm="100000">
                                          <p:val>
                                            <p:strVal val="#ppt_x"/>
                                          </p:val>
                                        </p:tav>
                                      </p:tavLst>
                                    </p:anim>
                                    <p:anim calcmode="lin" valueType="num">
                                      <p:cBhvr additive="base">
                                        <p:cTn id="126" dur="500" fill="hold"/>
                                        <p:tgtEl>
                                          <p:spTgt spid="123"/>
                                        </p:tgtEl>
                                        <p:attrNameLst>
                                          <p:attrName>ppt_y</p:attrName>
                                        </p:attrNameLst>
                                      </p:cBhvr>
                                      <p:tavLst>
                                        <p:tav tm="0">
                                          <p:val>
                                            <p:strVal val="1+#ppt_h/2"/>
                                          </p:val>
                                        </p:tav>
                                        <p:tav tm="100000">
                                          <p:val>
                                            <p:strVal val="#ppt_y"/>
                                          </p:val>
                                        </p:tav>
                                      </p:tavLst>
                                    </p:anim>
                                  </p:childTnLst>
                                </p:cTn>
                              </p:par>
                              <p:par>
                                <p:cTn id="127" presetID="2" presetClass="entr" presetSubtype="4" fill="hold" grpId="1" nodeType="withEffect">
                                  <p:stCondLst>
                                    <p:cond delay="0"/>
                                  </p:stCondLst>
                                  <p:childTnLst>
                                    <p:set>
                                      <p:cBhvr>
                                        <p:cTn id="128" dur="1" fill="hold">
                                          <p:stCondLst>
                                            <p:cond delay="0"/>
                                          </p:stCondLst>
                                        </p:cTn>
                                        <p:tgtEl>
                                          <p:spTgt spid="124"/>
                                        </p:tgtEl>
                                        <p:attrNameLst>
                                          <p:attrName>style.visibility</p:attrName>
                                        </p:attrNameLst>
                                      </p:cBhvr>
                                      <p:to>
                                        <p:strVal val="visible"/>
                                      </p:to>
                                    </p:set>
                                    <p:anim calcmode="lin" valueType="num">
                                      <p:cBhvr additive="base">
                                        <p:cTn id="129" dur="500" fill="hold"/>
                                        <p:tgtEl>
                                          <p:spTgt spid="124"/>
                                        </p:tgtEl>
                                        <p:attrNameLst>
                                          <p:attrName>ppt_x</p:attrName>
                                        </p:attrNameLst>
                                      </p:cBhvr>
                                      <p:tavLst>
                                        <p:tav tm="0">
                                          <p:val>
                                            <p:strVal val="#ppt_x"/>
                                          </p:val>
                                        </p:tav>
                                        <p:tav tm="100000">
                                          <p:val>
                                            <p:strVal val="#ppt_x"/>
                                          </p:val>
                                        </p:tav>
                                      </p:tavLst>
                                    </p:anim>
                                    <p:anim calcmode="lin" valueType="num">
                                      <p:cBhvr additive="base">
                                        <p:cTn id="130" dur="500" fill="hold"/>
                                        <p:tgtEl>
                                          <p:spTgt spid="124"/>
                                        </p:tgtEl>
                                        <p:attrNameLst>
                                          <p:attrName>ppt_y</p:attrName>
                                        </p:attrNameLst>
                                      </p:cBhvr>
                                      <p:tavLst>
                                        <p:tav tm="0">
                                          <p:val>
                                            <p:strVal val="1+#ppt_h/2"/>
                                          </p:val>
                                        </p:tav>
                                        <p:tav tm="100000">
                                          <p:val>
                                            <p:strVal val="#ppt_y"/>
                                          </p:val>
                                        </p:tav>
                                      </p:tavLst>
                                    </p:anim>
                                  </p:childTnLst>
                                </p:cTn>
                              </p:par>
                              <p:par>
                                <p:cTn id="131" presetID="2" presetClass="entr" presetSubtype="4" fill="hold" grpId="1" nodeType="withEffect">
                                  <p:stCondLst>
                                    <p:cond delay="0"/>
                                  </p:stCondLst>
                                  <p:childTnLst>
                                    <p:set>
                                      <p:cBhvr>
                                        <p:cTn id="132" dur="1" fill="hold">
                                          <p:stCondLst>
                                            <p:cond delay="0"/>
                                          </p:stCondLst>
                                        </p:cTn>
                                        <p:tgtEl>
                                          <p:spTgt spid="125"/>
                                        </p:tgtEl>
                                        <p:attrNameLst>
                                          <p:attrName>style.visibility</p:attrName>
                                        </p:attrNameLst>
                                      </p:cBhvr>
                                      <p:to>
                                        <p:strVal val="visible"/>
                                      </p:to>
                                    </p:set>
                                    <p:anim calcmode="lin" valueType="num">
                                      <p:cBhvr additive="base">
                                        <p:cTn id="133" dur="500" fill="hold"/>
                                        <p:tgtEl>
                                          <p:spTgt spid="125"/>
                                        </p:tgtEl>
                                        <p:attrNameLst>
                                          <p:attrName>ppt_x</p:attrName>
                                        </p:attrNameLst>
                                      </p:cBhvr>
                                      <p:tavLst>
                                        <p:tav tm="0">
                                          <p:val>
                                            <p:strVal val="#ppt_x"/>
                                          </p:val>
                                        </p:tav>
                                        <p:tav tm="100000">
                                          <p:val>
                                            <p:strVal val="#ppt_x"/>
                                          </p:val>
                                        </p:tav>
                                      </p:tavLst>
                                    </p:anim>
                                    <p:anim calcmode="lin" valueType="num">
                                      <p:cBhvr additive="base">
                                        <p:cTn id="134" dur="500" fill="hold"/>
                                        <p:tgtEl>
                                          <p:spTgt spid="125"/>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
                                        </p:tgtEl>
                                        <p:attrNameLst>
                                          <p:attrName>style.visibility</p:attrName>
                                        </p:attrNameLst>
                                      </p:cBhvr>
                                      <p:to>
                                        <p:strVal val="visible"/>
                                      </p:to>
                                    </p:set>
                                    <p:anim calcmode="lin" valueType="num">
                                      <p:cBhvr additive="base">
                                        <p:cTn id="137" dur="500" fill="hold"/>
                                        <p:tgtEl>
                                          <p:spTgt spid="5"/>
                                        </p:tgtEl>
                                        <p:attrNameLst>
                                          <p:attrName>ppt_x</p:attrName>
                                        </p:attrNameLst>
                                      </p:cBhvr>
                                      <p:tavLst>
                                        <p:tav tm="0">
                                          <p:val>
                                            <p:strVal val="#ppt_x"/>
                                          </p:val>
                                        </p:tav>
                                        <p:tav tm="100000">
                                          <p:val>
                                            <p:strVal val="#ppt_x"/>
                                          </p:val>
                                        </p:tav>
                                      </p:tavLst>
                                    </p:anim>
                                    <p:anim calcmode="lin" valueType="num">
                                      <p:cBhvr additive="base">
                                        <p:cTn id="138" dur="500" fill="hold"/>
                                        <p:tgtEl>
                                          <p:spTgt spid="5"/>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128"/>
                                        </p:tgtEl>
                                        <p:attrNameLst>
                                          <p:attrName>style.visibility</p:attrName>
                                        </p:attrNameLst>
                                      </p:cBhvr>
                                      <p:to>
                                        <p:strVal val="visible"/>
                                      </p:to>
                                    </p:set>
                                    <p:anim calcmode="lin" valueType="num">
                                      <p:cBhvr additive="base">
                                        <p:cTn id="141" dur="500" fill="hold"/>
                                        <p:tgtEl>
                                          <p:spTgt spid="128"/>
                                        </p:tgtEl>
                                        <p:attrNameLst>
                                          <p:attrName>ppt_x</p:attrName>
                                        </p:attrNameLst>
                                      </p:cBhvr>
                                      <p:tavLst>
                                        <p:tav tm="0">
                                          <p:val>
                                            <p:strVal val="#ppt_x"/>
                                          </p:val>
                                        </p:tav>
                                        <p:tav tm="100000">
                                          <p:val>
                                            <p:strVal val="#ppt_x"/>
                                          </p:val>
                                        </p:tav>
                                      </p:tavLst>
                                    </p:anim>
                                    <p:anim calcmode="lin" valueType="num">
                                      <p:cBhvr additive="base">
                                        <p:cTn id="142" dur="500" fill="hold"/>
                                        <p:tgtEl>
                                          <p:spTgt spid="128"/>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29"/>
                                        </p:tgtEl>
                                        <p:attrNameLst>
                                          <p:attrName>style.visibility</p:attrName>
                                        </p:attrNameLst>
                                      </p:cBhvr>
                                      <p:to>
                                        <p:strVal val="visible"/>
                                      </p:to>
                                    </p:set>
                                    <p:anim calcmode="lin" valueType="num">
                                      <p:cBhvr additive="base">
                                        <p:cTn id="145" dur="500" fill="hold"/>
                                        <p:tgtEl>
                                          <p:spTgt spid="129"/>
                                        </p:tgtEl>
                                        <p:attrNameLst>
                                          <p:attrName>ppt_x</p:attrName>
                                        </p:attrNameLst>
                                      </p:cBhvr>
                                      <p:tavLst>
                                        <p:tav tm="0">
                                          <p:val>
                                            <p:strVal val="#ppt_x"/>
                                          </p:val>
                                        </p:tav>
                                        <p:tav tm="100000">
                                          <p:val>
                                            <p:strVal val="#ppt_x"/>
                                          </p:val>
                                        </p:tav>
                                      </p:tavLst>
                                    </p:anim>
                                    <p:anim calcmode="lin" valueType="num">
                                      <p:cBhvr additive="base">
                                        <p:cTn id="146"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grpId="1" nodeType="clickEffect">
                                  <p:stCondLst>
                                    <p:cond delay="0"/>
                                  </p:stCondLst>
                                  <p:childTnLst>
                                    <p:set>
                                      <p:cBhvr>
                                        <p:cTn id="150" dur="1" fill="hold">
                                          <p:stCondLst>
                                            <p:cond delay="0"/>
                                          </p:stCondLst>
                                        </p:cTn>
                                        <p:tgtEl>
                                          <p:spTgt spid="131"/>
                                        </p:tgtEl>
                                        <p:attrNameLst>
                                          <p:attrName>style.visibility</p:attrName>
                                        </p:attrNameLst>
                                      </p:cBhvr>
                                      <p:to>
                                        <p:strVal val="visible"/>
                                      </p:to>
                                    </p:set>
                                    <p:animEffect transition="in" filter="strips(downLeft)">
                                      <p:cBhvr>
                                        <p:cTn id="151" dur="500"/>
                                        <p:tgtEl>
                                          <p:spTgt spid="131"/>
                                        </p:tgtEl>
                                      </p:cBhvr>
                                    </p:animEffect>
                                  </p:childTnLst>
                                </p:cTn>
                              </p:par>
                              <p:par>
                                <p:cTn id="152" presetID="18" presetClass="entr" presetSubtype="12" fill="hold" nodeType="withEffect">
                                  <p:stCondLst>
                                    <p:cond delay="0"/>
                                  </p:stCondLst>
                                  <p:childTnLst>
                                    <p:set>
                                      <p:cBhvr>
                                        <p:cTn id="153" dur="1" fill="hold">
                                          <p:stCondLst>
                                            <p:cond delay="0"/>
                                          </p:stCondLst>
                                        </p:cTn>
                                        <p:tgtEl>
                                          <p:spTgt spid="130"/>
                                        </p:tgtEl>
                                        <p:attrNameLst>
                                          <p:attrName>style.visibility</p:attrName>
                                        </p:attrNameLst>
                                      </p:cBhvr>
                                      <p:to>
                                        <p:strVal val="visible"/>
                                      </p:to>
                                    </p:set>
                                    <p:animEffect transition="in" filter="strips(downLeft)">
                                      <p:cBhvr>
                                        <p:cTn id="154" dur="500"/>
                                        <p:tgtEl>
                                          <p:spTgt spid="130"/>
                                        </p:tgtEl>
                                      </p:cBhvr>
                                    </p:animEffect>
                                  </p:childTnLst>
                                </p:cTn>
                              </p:par>
                            </p:childTnLst>
                          </p:cTn>
                        </p:par>
                      </p:childTnLst>
                    </p:cTn>
                  </p:par>
                  <p:par>
                    <p:cTn id="155" fill="hold">
                      <p:stCondLst>
                        <p:cond delay="indefinite"/>
                      </p:stCondLst>
                      <p:childTnLst>
                        <p:par>
                          <p:cTn id="156" fill="hold">
                            <p:stCondLst>
                              <p:cond delay="0"/>
                            </p:stCondLst>
                            <p:childTnLst>
                              <p:par>
                                <p:cTn id="157" presetID="18" presetClass="entr" presetSubtype="12" fill="hold" nodeType="clickEffect">
                                  <p:stCondLst>
                                    <p:cond delay="0"/>
                                  </p:stCondLst>
                                  <p:childTnLst>
                                    <p:set>
                                      <p:cBhvr>
                                        <p:cTn id="158" dur="1" fill="hold">
                                          <p:stCondLst>
                                            <p:cond delay="0"/>
                                          </p:stCondLst>
                                        </p:cTn>
                                        <p:tgtEl>
                                          <p:spTgt spid="137"/>
                                        </p:tgtEl>
                                        <p:attrNameLst>
                                          <p:attrName>style.visibility</p:attrName>
                                        </p:attrNameLst>
                                      </p:cBhvr>
                                      <p:to>
                                        <p:strVal val="visible"/>
                                      </p:to>
                                    </p:set>
                                    <p:animEffect transition="in" filter="strips(downLeft)">
                                      <p:cBhvr>
                                        <p:cTn id="159" dur="500"/>
                                        <p:tgtEl>
                                          <p:spTgt spid="137"/>
                                        </p:tgtEl>
                                      </p:cBhvr>
                                    </p:animEffect>
                                  </p:childTnLst>
                                </p:cTn>
                              </p:par>
                              <p:par>
                                <p:cTn id="160" presetID="18" presetClass="entr" presetSubtype="12" fill="hold" nodeType="withEffect">
                                  <p:stCondLst>
                                    <p:cond delay="0"/>
                                  </p:stCondLst>
                                  <p:childTnLst>
                                    <p:set>
                                      <p:cBhvr>
                                        <p:cTn id="161" dur="1" fill="hold">
                                          <p:stCondLst>
                                            <p:cond delay="0"/>
                                          </p:stCondLst>
                                        </p:cTn>
                                        <p:tgtEl>
                                          <p:spTgt spid="135"/>
                                        </p:tgtEl>
                                        <p:attrNameLst>
                                          <p:attrName>style.visibility</p:attrName>
                                        </p:attrNameLst>
                                      </p:cBhvr>
                                      <p:to>
                                        <p:strVal val="visible"/>
                                      </p:to>
                                    </p:set>
                                    <p:animEffect transition="in" filter="strips(downLeft)">
                                      <p:cBhvr>
                                        <p:cTn id="162" dur="500"/>
                                        <p:tgtEl>
                                          <p:spTgt spid="135"/>
                                        </p:tgtEl>
                                      </p:cBhvr>
                                    </p:animEffect>
                                  </p:childTnLst>
                                </p:cTn>
                              </p:par>
                              <p:par>
                                <p:cTn id="163" presetID="18" presetClass="entr" presetSubtype="12" fill="hold" nodeType="withEffect">
                                  <p:stCondLst>
                                    <p:cond delay="0"/>
                                  </p:stCondLst>
                                  <p:childTnLst>
                                    <p:set>
                                      <p:cBhvr>
                                        <p:cTn id="164" dur="1" fill="hold">
                                          <p:stCondLst>
                                            <p:cond delay="0"/>
                                          </p:stCondLst>
                                        </p:cTn>
                                        <p:tgtEl>
                                          <p:spTgt spid="141"/>
                                        </p:tgtEl>
                                        <p:attrNameLst>
                                          <p:attrName>style.visibility</p:attrName>
                                        </p:attrNameLst>
                                      </p:cBhvr>
                                      <p:to>
                                        <p:strVal val="visible"/>
                                      </p:to>
                                    </p:set>
                                    <p:animEffect transition="in" filter="strips(downLeft)">
                                      <p:cBhvr>
                                        <p:cTn id="165" dur="500"/>
                                        <p:tgtEl>
                                          <p:spTgt spid="141"/>
                                        </p:tgtEl>
                                      </p:cBhvr>
                                    </p:animEffect>
                                  </p:childTnLst>
                                </p:cTn>
                              </p:par>
                              <p:par>
                                <p:cTn id="166" presetID="18" presetClass="entr" presetSubtype="12" fill="hold" nodeType="withEffect">
                                  <p:stCondLst>
                                    <p:cond delay="0"/>
                                  </p:stCondLst>
                                  <p:childTnLst>
                                    <p:set>
                                      <p:cBhvr>
                                        <p:cTn id="167" dur="1" fill="hold">
                                          <p:stCondLst>
                                            <p:cond delay="0"/>
                                          </p:stCondLst>
                                        </p:cTn>
                                        <p:tgtEl>
                                          <p:spTgt spid="142"/>
                                        </p:tgtEl>
                                        <p:attrNameLst>
                                          <p:attrName>style.visibility</p:attrName>
                                        </p:attrNameLst>
                                      </p:cBhvr>
                                      <p:to>
                                        <p:strVal val="visible"/>
                                      </p:to>
                                    </p:set>
                                    <p:animEffect transition="in" filter="strips(downLeft)">
                                      <p:cBhvr>
                                        <p:cTn id="168" dur="500"/>
                                        <p:tgtEl>
                                          <p:spTgt spid="142"/>
                                        </p:tgtEl>
                                      </p:cBhvr>
                                    </p:animEffect>
                                  </p:childTnLst>
                                </p:cTn>
                              </p:par>
                              <p:par>
                                <p:cTn id="169" presetID="18" presetClass="entr" presetSubtype="12" fill="hold" nodeType="withEffect">
                                  <p:stCondLst>
                                    <p:cond delay="0"/>
                                  </p:stCondLst>
                                  <p:childTnLst>
                                    <p:set>
                                      <p:cBhvr>
                                        <p:cTn id="170" dur="1" fill="hold">
                                          <p:stCondLst>
                                            <p:cond delay="0"/>
                                          </p:stCondLst>
                                        </p:cTn>
                                        <p:tgtEl>
                                          <p:spTgt spid="144"/>
                                        </p:tgtEl>
                                        <p:attrNameLst>
                                          <p:attrName>style.visibility</p:attrName>
                                        </p:attrNameLst>
                                      </p:cBhvr>
                                      <p:to>
                                        <p:strVal val="visible"/>
                                      </p:to>
                                    </p:set>
                                    <p:animEffect transition="in" filter="strips(downLeft)">
                                      <p:cBhvr>
                                        <p:cTn id="171" dur="500"/>
                                        <p:tgtEl>
                                          <p:spTgt spid="144"/>
                                        </p:tgtEl>
                                      </p:cBhvr>
                                    </p:animEffect>
                                  </p:childTnLst>
                                </p:cTn>
                              </p:par>
                            </p:childTnLst>
                          </p:cTn>
                        </p:par>
                      </p:childTnLst>
                    </p:cTn>
                  </p:par>
                  <p:par>
                    <p:cTn id="172" fill="hold">
                      <p:stCondLst>
                        <p:cond delay="indefinite"/>
                      </p:stCondLst>
                      <p:childTnLst>
                        <p:par>
                          <p:cTn id="173" fill="hold">
                            <p:stCondLst>
                              <p:cond delay="0"/>
                            </p:stCondLst>
                            <p:childTnLst>
                              <p:par>
                                <p:cTn id="174" presetID="18" presetClass="entr" presetSubtype="12" fill="hold" grpId="0" nodeType="clickEffect">
                                  <p:stCondLst>
                                    <p:cond delay="0"/>
                                  </p:stCondLst>
                                  <p:childTnLst>
                                    <p:set>
                                      <p:cBhvr>
                                        <p:cTn id="175" dur="1" fill="hold">
                                          <p:stCondLst>
                                            <p:cond delay="0"/>
                                          </p:stCondLst>
                                        </p:cTn>
                                        <p:tgtEl>
                                          <p:spTgt spid="126"/>
                                        </p:tgtEl>
                                        <p:attrNameLst>
                                          <p:attrName>style.visibility</p:attrName>
                                        </p:attrNameLst>
                                      </p:cBhvr>
                                      <p:to>
                                        <p:strVal val="visible"/>
                                      </p:to>
                                    </p:set>
                                    <p:animEffect transition="in" filter="strips(downLeft)">
                                      <p:cBhvr>
                                        <p:cTn id="176" dur="500"/>
                                        <p:tgtEl>
                                          <p:spTgt spid="126"/>
                                        </p:tgtEl>
                                      </p:cBhvr>
                                    </p:animEffect>
                                  </p:childTnLst>
                                </p:cTn>
                              </p:par>
                            </p:childTnLst>
                          </p:cTn>
                        </p:par>
                      </p:childTnLst>
                    </p:cTn>
                  </p:par>
                  <p:par>
                    <p:cTn id="177" fill="hold">
                      <p:stCondLst>
                        <p:cond delay="indefinite"/>
                      </p:stCondLst>
                      <p:childTnLst>
                        <p:par>
                          <p:cTn id="178" fill="hold">
                            <p:stCondLst>
                              <p:cond delay="0"/>
                            </p:stCondLst>
                            <p:childTnLst>
                              <p:par>
                                <p:cTn id="179" presetID="18" presetClass="entr" presetSubtype="12" fill="hold" grpId="0" nodeType="clickEffect">
                                  <p:stCondLst>
                                    <p:cond delay="0"/>
                                  </p:stCondLst>
                                  <p:childTnLst>
                                    <p:set>
                                      <p:cBhvr>
                                        <p:cTn id="180" dur="1" fill="hold">
                                          <p:stCondLst>
                                            <p:cond delay="0"/>
                                          </p:stCondLst>
                                        </p:cTn>
                                        <p:tgtEl>
                                          <p:spTgt spid="127"/>
                                        </p:tgtEl>
                                        <p:attrNameLst>
                                          <p:attrName>style.visibility</p:attrName>
                                        </p:attrNameLst>
                                      </p:cBhvr>
                                      <p:to>
                                        <p:strVal val="visible"/>
                                      </p:to>
                                    </p:set>
                                    <p:animEffect transition="in" filter="strips(downLeft)">
                                      <p:cBhvr>
                                        <p:cTn id="181" dur="500"/>
                                        <p:tgtEl>
                                          <p:spTgt spid="127"/>
                                        </p:tgtEl>
                                      </p:cBhvr>
                                    </p:animEffect>
                                  </p:childTnLst>
                                </p:cTn>
                              </p:par>
                            </p:childTnLst>
                          </p:cTn>
                        </p:par>
                      </p:childTnLst>
                    </p:cTn>
                  </p:par>
                  <p:par>
                    <p:cTn id="182" fill="hold">
                      <p:stCondLst>
                        <p:cond delay="indefinite"/>
                      </p:stCondLst>
                      <p:childTnLst>
                        <p:par>
                          <p:cTn id="183" fill="hold">
                            <p:stCondLst>
                              <p:cond delay="0"/>
                            </p:stCondLst>
                            <p:childTnLst>
                              <p:par>
                                <p:cTn id="184" presetID="18" presetClass="entr" presetSubtype="12" fill="hold" grpId="0" nodeType="clickEffect">
                                  <p:stCondLst>
                                    <p:cond delay="0"/>
                                  </p:stCondLst>
                                  <p:childTnLst>
                                    <p:set>
                                      <p:cBhvr>
                                        <p:cTn id="185" dur="1" fill="hold">
                                          <p:stCondLst>
                                            <p:cond delay="0"/>
                                          </p:stCondLst>
                                        </p:cTn>
                                        <p:tgtEl>
                                          <p:spTgt spid="132"/>
                                        </p:tgtEl>
                                        <p:attrNameLst>
                                          <p:attrName>style.visibility</p:attrName>
                                        </p:attrNameLst>
                                      </p:cBhvr>
                                      <p:to>
                                        <p:strVal val="visible"/>
                                      </p:to>
                                    </p:set>
                                    <p:animEffect transition="in" filter="strips(downLeft)">
                                      <p:cBhvr>
                                        <p:cTn id="186" dur="500"/>
                                        <p:tgtEl>
                                          <p:spTgt spid="132"/>
                                        </p:tgtEl>
                                      </p:cBhvr>
                                    </p:animEffect>
                                  </p:childTnLst>
                                </p:cTn>
                              </p:par>
                            </p:childTnLst>
                          </p:cTn>
                        </p:par>
                      </p:childTnLst>
                    </p:cTn>
                  </p:par>
                  <p:par>
                    <p:cTn id="187" fill="hold">
                      <p:stCondLst>
                        <p:cond delay="indefinite"/>
                      </p:stCondLst>
                      <p:childTnLst>
                        <p:par>
                          <p:cTn id="188" fill="hold">
                            <p:stCondLst>
                              <p:cond delay="0"/>
                            </p:stCondLst>
                            <p:childTnLst>
                              <p:par>
                                <p:cTn id="189" presetID="18" presetClass="entr" presetSubtype="12" fill="hold" grpId="0" nodeType="clickEffect">
                                  <p:stCondLst>
                                    <p:cond delay="0"/>
                                  </p:stCondLst>
                                  <p:childTnLst>
                                    <p:set>
                                      <p:cBhvr>
                                        <p:cTn id="190" dur="1" fill="hold">
                                          <p:stCondLst>
                                            <p:cond delay="0"/>
                                          </p:stCondLst>
                                        </p:cTn>
                                        <p:tgtEl>
                                          <p:spTgt spid="133"/>
                                        </p:tgtEl>
                                        <p:attrNameLst>
                                          <p:attrName>style.visibility</p:attrName>
                                        </p:attrNameLst>
                                      </p:cBhvr>
                                      <p:to>
                                        <p:strVal val="visible"/>
                                      </p:to>
                                    </p:set>
                                    <p:animEffect transition="in" filter="strips(downLeft)">
                                      <p:cBhvr>
                                        <p:cTn id="191" dur="500"/>
                                        <p:tgtEl>
                                          <p:spTgt spid="133"/>
                                        </p:tgtEl>
                                      </p:cBhvr>
                                    </p:animEffect>
                                  </p:childTnLst>
                                </p:cTn>
                              </p:par>
                            </p:childTnLst>
                          </p:cTn>
                        </p:par>
                      </p:childTnLst>
                    </p:cTn>
                  </p:par>
                  <p:par>
                    <p:cTn id="192" fill="hold">
                      <p:stCondLst>
                        <p:cond delay="indefinite"/>
                      </p:stCondLst>
                      <p:childTnLst>
                        <p:par>
                          <p:cTn id="193" fill="hold">
                            <p:stCondLst>
                              <p:cond delay="0"/>
                            </p:stCondLst>
                            <p:childTnLst>
                              <p:par>
                                <p:cTn id="194" presetID="18" presetClass="entr" presetSubtype="12" fill="hold" grpId="0" nodeType="clickEffect">
                                  <p:stCondLst>
                                    <p:cond delay="0"/>
                                  </p:stCondLst>
                                  <p:childTnLst>
                                    <p:set>
                                      <p:cBhvr>
                                        <p:cTn id="195" dur="1" fill="hold">
                                          <p:stCondLst>
                                            <p:cond delay="0"/>
                                          </p:stCondLst>
                                        </p:cTn>
                                        <p:tgtEl>
                                          <p:spTgt spid="136"/>
                                        </p:tgtEl>
                                        <p:attrNameLst>
                                          <p:attrName>style.visibility</p:attrName>
                                        </p:attrNameLst>
                                      </p:cBhvr>
                                      <p:to>
                                        <p:strVal val="visible"/>
                                      </p:to>
                                    </p:set>
                                    <p:animEffect transition="in" filter="strips(downLeft)">
                                      <p:cBhvr>
                                        <p:cTn id="196" dur="500"/>
                                        <p:tgtEl>
                                          <p:spTgt spid="136"/>
                                        </p:tgtEl>
                                      </p:cBhvr>
                                    </p:animEffect>
                                  </p:childTnLst>
                                </p:cTn>
                              </p:par>
                            </p:childTnLst>
                          </p:cTn>
                        </p:par>
                      </p:childTnLst>
                    </p:cTn>
                  </p:par>
                  <p:par>
                    <p:cTn id="197" fill="hold">
                      <p:stCondLst>
                        <p:cond delay="indefinite"/>
                      </p:stCondLst>
                      <p:childTnLst>
                        <p:par>
                          <p:cTn id="198" fill="hold">
                            <p:stCondLst>
                              <p:cond delay="0"/>
                            </p:stCondLst>
                            <p:childTnLst>
                              <p:par>
                                <p:cTn id="199" presetID="18" presetClass="entr" presetSubtype="12" fill="hold" grpId="0" nodeType="clickEffect">
                                  <p:stCondLst>
                                    <p:cond delay="0"/>
                                  </p:stCondLst>
                                  <p:childTnLst>
                                    <p:set>
                                      <p:cBhvr>
                                        <p:cTn id="200" dur="1" fill="hold">
                                          <p:stCondLst>
                                            <p:cond delay="0"/>
                                          </p:stCondLst>
                                        </p:cTn>
                                        <p:tgtEl>
                                          <p:spTgt spid="138"/>
                                        </p:tgtEl>
                                        <p:attrNameLst>
                                          <p:attrName>style.visibility</p:attrName>
                                        </p:attrNameLst>
                                      </p:cBhvr>
                                      <p:to>
                                        <p:strVal val="visible"/>
                                      </p:to>
                                    </p:set>
                                    <p:animEffect transition="in" filter="strips(downLeft)">
                                      <p:cBhvr>
                                        <p:cTn id="201" dur="500"/>
                                        <p:tgtEl>
                                          <p:spTgt spid="138"/>
                                        </p:tgtEl>
                                      </p:cBhvr>
                                    </p:animEffect>
                                  </p:childTnLst>
                                </p:cTn>
                              </p:par>
                            </p:childTnLst>
                          </p:cTn>
                        </p:par>
                      </p:childTnLst>
                    </p:cTn>
                  </p:par>
                  <p:par>
                    <p:cTn id="202" fill="hold">
                      <p:stCondLst>
                        <p:cond delay="indefinite"/>
                      </p:stCondLst>
                      <p:childTnLst>
                        <p:par>
                          <p:cTn id="203" fill="hold">
                            <p:stCondLst>
                              <p:cond delay="0"/>
                            </p:stCondLst>
                            <p:childTnLst>
                              <p:par>
                                <p:cTn id="204" presetID="18" presetClass="entr" presetSubtype="12" fill="hold" grpId="0" nodeType="clickEffect">
                                  <p:stCondLst>
                                    <p:cond delay="0"/>
                                  </p:stCondLst>
                                  <p:childTnLst>
                                    <p:set>
                                      <p:cBhvr>
                                        <p:cTn id="205" dur="1" fill="hold">
                                          <p:stCondLst>
                                            <p:cond delay="0"/>
                                          </p:stCondLst>
                                        </p:cTn>
                                        <p:tgtEl>
                                          <p:spTgt spid="139"/>
                                        </p:tgtEl>
                                        <p:attrNameLst>
                                          <p:attrName>style.visibility</p:attrName>
                                        </p:attrNameLst>
                                      </p:cBhvr>
                                      <p:to>
                                        <p:strVal val="visible"/>
                                      </p:to>
                                    </p:set>
                                    <p:animEffect transition="in" filter="strips(downLeft)">
                                      <p:cBhvr>
                                        <p:cTn id="206" dur="500"/>
                                        <p:tgtEl>
                                          <p:spTgt spid="139"/>
                                        </p:tgtEl>
                                      </p:cBhvr>
                                    </p:animEffect>
                                  </p:childTnLst>
                                </p:cTn>
                              </p:par>
                            </p:childTnLst>
                          </p:cTn>
                        </p:par>
                      </p:childTnLst>
                    </p:cTn>
                  </p:par>
                  <p:par>
                    <p:cTn id="207" fill="hold">
                      <p:stCondLst>
                        <p:cond delay="indefinite"/>
                      </p:stCondLst>
                      <p:childTnLst>
                        <p:par>
                          <p:cTn id="208" fill="hold">
                            <p:stCondLst>
                              <p:cond delay="0"/>
                            </p:stCondLst>
                            <p:childTnLst>
                              <p:par>
                                <p:cTn id="209" presetID="18" presetClass="entr" presetSubtype="12" fill="hold" grpId="0" nodeType="clickEffect">
                                  <p:stCondLst>
                                    <p:cond delay="0"/>
                                  </p:stCondLst>
                                  <p:childTnLst>
                                    <p:set>
                                      <p:cBhvr>
                                        <p:cTn id="210" dur="1" fill="hold">
                                          <p:stCondLst>
                                            <p:cond delay="0"/>
                                          </p:stCondLst>
                                        </p:cTn>
                                        <p:tgtEl>
                                          <p:spTgt spid="145"/>
                                        </p:tgtEl>
                                        <p:attrNameLst>
                                          <p:attrName>style.visibility</p:attrName>
                                        </p:attrNameLst>
                                      </p:cBhvr>
                                      <p:to>
                                        <p:strVal val="visible"/>
                                      </p:to>
                                    </p:set>
                                    <p:animEffect transition="in" filter="strips(downLeft)">
                                      <p:cBhvr>
                                        <p:cTn id="211" dur="500"/>
                                        <p:tgtEl>
                                          <p:spTgt spid="145"/>
                                        </p:tgtEl>
                                      </p:cBhvr>
                                    </p:animEffect>
                                  </p:childTnLst>
                                </p:cTn>
                              </p:par>
                            </p:childTnLst>
                          </p:cTn>
                        </p:par>
                      </p:childTnLst>
                    </p:cTn>
                  </p:par>
                  <p:par>
                    <p:cTn id="212" fill="hold">
                      <p:stCondLst>
                        <p:cond delay="indefinite"/>
                      </p:stCondLst>
                      <p:childTnLst>
                        <p:par>
                          <p:cTn id="213" fill="hold">
                            <p:stCondLst>
                              <p:cond delay="0"/>
                            </p:stCondLst>
                            <p:childTnLst>
                              <p:par>
                                <p:cTn id="214" presetID="18" presetClass="entr" presetSubtype="12" fill="hold" grpId="0" nodeType="clickEffect">
                                  <p:stCondLst>
                                    <p:cond delay="0"/>
                                  </p:stCondLst>
                                  <p:childTnLst>
                                    <p:set>
                                      <p:cBhvr>
                                        <p:cTn id="215" dur="1" fill="hold">
                                          <p:stCondLst>
                                            <p:cond delay="0"/>
                                          </p:stCondLst>
                                        </p:cTn>
                                        <p:tgtEl>
                                          <p:spTgt spid="147"/>
                                        </p:tgtEl>
                                        <p:attrNameLst>
                                          <p:attrName>style.visibility</p:attrName>
                                        </p:attrNameLst>
                                      </p:cBhvr>
                                      <p:to>
                                        <p:strVal val="visible"/>
                                      </p:to>
                                    </p:set>
                                    <p:animEffect transition="in" filter="strips(downLeft)">
                                      <p:cBhvr>
                                        <p:cTn id="216" dur="500"/>
                                        <p:tgtEl>
                                          <p:spTgt spid="147"/>
                                        </p:tgtEl>
                                      </p:cBhvr>
                                    </p:animEffect>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1" nodeType="clickEffect">
                                  <p:stCondLst>
                                    <p:cond delay="0"/>
                                  </p:stCondLst>
                                  <p:childTnLst>
                                    <p:set>
                                      <p:cBhvr>
                                        <p:cTn id="220" dur="1" fill="hold">
                                          <p:stCondLst>
                                            <p:cond delay="0"/>
                                          </p:stCondLst>
                                        </p:cTn>
                                        <p:tgtEl>
                                          <p:spTgt spid="152"/>
                                        </p:tgtEl>
                                        <p:attrNameLst>
                                          <p:attrName>style.visibility</p:attrName>
                                        </p:attrNameLst>
                                      </p:cBhvr>
                                      <p:to>
                                        <p:strVal val="visible"/>
                                      </p:to>
                                    </p:set>
                                    <p:anim calcmode="lin" valueType="num">
                                      <p:cBhvr additive="base">
                                        <p:cTn id="221" dur="500" fill="hold"/>
                                        <p:tgtEl>
                                          <p:spTgt spid="152"/>
                                        </p:tgtEl>
                                        <p:attrNameLst>
                                          <p:attrName>ppt_x</p:attrName>
                                        </p:attrNameLst>
                                      </p:cBhvr>
                                      <p:tavLst>
                                        <p:tav tm="0">
                                          <p:val>
                                            <p:strVal val="#ppt_x"/>
                                          </p:val>
                                        </p:tav>
                                        <p:tav tm="100000">
                                          <p:val>
                                            <p:strVal val="#ppt_x"/>
                                          </p:val>
                                        </p:tav>
                                      </p:tavLst>
                                    </p:anim>
                                    <p:anim calcmode="lin" valueType="num">
                                      <p:cBhvr additive="base">
                                        <p:cTn id="222" dur="500" fill="hold"/>
                                        <p:tgtEl>
                                          <p:spTgt spid="152"/>
                                        </p:tgtEl>
                                        <p:attrNameLst>
                                          <p:attrName>ppt_y</p:attrName>
                                        </p:attrNameLst>
                                      </p:cBhvr>
                                      <p:tavLst>
                                        <p:tav tm="0">
                                          <p:val>
                                            <p:strVal val="1+#ppt_h/2"/>
                                          </p:val>
                                        </p:tav>
                                        <p:tav tm="100000">
                                          <p:val>
                                            <p:strVal val="#ppt_y"/>
                                          </p:val>
                                        </p:tav>
                                      </p:tavLst>
                                    </p:anim>
                                  </p:childTnLst>
                                </p:cTn>
                              </p:par>
                              <p:par>
                                <p:cTn id="223" presetID="2" presetClass="entr" presetSubtype="4" fill="hold" grpId="1" nodeType="withEffect">
                                  <p:stCondLst>
                                    <p:cond delay="0"/>
                                  </p:stCondLst>
                                  <p:childTnLst>
                                    <p:set>
                                      <p:cBhvr>
                                        <p:cTn id="224" dur="1" fill="hold">
                                          <p:stCondLst>
                                            <p:cond delay="0"/>
                                          </p:stCondLst>
                                        </p:cTn>
                                        <p:tgtEl>
                                          <p:spTgt spid="153"/>
                                        </p:tgtEl>
                                        <p:attrNameLst>
                                          <p:attrName>style.visibility</p:attrName>
                                        </p:attrNameLst>
                                      </p:cBhvr>
                                      <p:to>
                                        <p:strVal val="visible"/>
                                      </p:to>
                                    </p:set>
                                    <p:anim calcmode="lin" valueType="num">
                                      <p:cBhvr additive="base">
                                        <p:cTn id="225" dur="500" fill="hold"/>
                                        <p:tgtEl>
                                          <p:spTgt spid="153"/>
                                        </p:tgtEl>
                                        <p:attrNameLst>
                                          <p:attrName>ppt_x</p:attrName>
                                        </p:attrNameLst>
                                      </p:cBhvr>
                                      <p:tavLst>
                                        <p:tav tm="0">
                                          <p:val>
                                            <p:strVal val="#ppt_x"/>
                                          </p:val>
                                        </p:tav>
                                        <p:tav tm="100000">
                                          <p:val>
                                            <p:strVal val="#ppt_x"/>
                                          </p:val>
                                        </p:tav>
                                      </p:tavLst>
                                    </p:anim>
                                    <p:anim calcmode="lin" valueType="num">
                                      <p:cBhvr additive="base">
                                        <p:cTn id="226"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nodeType="clickEffect">
                                  <p:stCondLst>
                                    <p:cond delay="0"/>
                                  </p:stCondLst>
                                  <p:childTnLst>
                                    <p:set>
                                      <p:cBhvr>
                                        <p:cTn id="230" dur="1" fill="hold">
                                          <p:stCondLst>
                                            <p:cond delay="0"/>
                                          </p:stCondLst>
                                        </p:cTn>
                                        <p:tgtEl>
                                          <p:spTgt spid="154"/>
                                        </p:tgtEl>
                                        <p:attrNameLst>
                                          <p:attrName>style.visibility</p:attrName>
                                        </p:attrNameLst>
                                      </p:cBhvr>
                                      <p:to>
                                        <p:strVal val="visible"/>
                                      </p:to>
                                    </p:set>
                                    <p:anim calcmode="lin" valueType="num">
                                      <p:cBhvr additive="base">
                                        <p:cTn id="231" dur="500" fill="hold"/>
                                        <p:tgtEl>
                                          <p:spTgt spid="154"/>
                                        </p:tgtEl>
                                        <p:attrNameLst>
                                          <p:attrName>ppt_x</p:attrName>
                                        </p:attrNameLst>
                                      </p:cBhvr>
                                      <p:tavLst>
                                        <p:tav tm="0">
                                          <p:val>
                                            <p:strVal val="#ppt_x"/>
                                          </p:val>
                                        </p:tav>
                                        <p:tav tm="100000">
                                          <p:val>
                                            <p:strVal val="#ppt_x"/>
                                          </p:val>
                                        </p:tav>
                                      </p:tavLst>
                                    </p:anim>
                                    <p:anim calcmode="lin" valueType="num">
                                      <p:cBhvr additive="base">
                                        <p:cTn id="232" dur="500" fill="hold"/>
                                        <p:tgtEl>
                                          <p:spTgt spid="154"/>
                                        </p:tgtEl>
                                        <p:attrNameLst>
                                          <p:attrName>ppt_y</p:attrName>
                                        </p:attrNameLst>
                                      </p:cBhvr>
                                      <p:tavLst>
                                        <p:tav tm="0">
                                          <p:val>
                                            <p:strVal val="1+#ppt_h/2"/>
                                          </p:val>
                                        </p:tav>
                                        <p:tav tm="100000">
                                          <p:val>
                                            <p:strVal val="#ppt_y"/>
                                          </p:val>
                                        </p:tav>
                                      </p:tavLst>
                                    </p:anim>
                                  </p:childTnLst>
                                </p:cTn>
                              </p:par>
                              <p:par>
                                <p:cTn id="233" presetID="1" presetClass="exit" presetSubtype="0" fill="hold" nodeType="withEffect">
                                  <p:stCondLst>
                                    <p:cond delay="0"/>
                                  </p:stCondLst>
                                  <p:childTnLst>
                                    <p:set>
                                      <p:cBhvr>
                                        <p:cTn id="234" dur="1" fill="hold">
                                          <p:stCondLst>
                                            <p:cond delay="0"/>
                                          </p:stCondLst>
                                        </p:cTn>
                                        <p:tgtEl>
                                          <p:spTgt spid="137"/>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135"/>
                                        </p:tgtEl>
                                        <p:attrNameLst>
                                          <p:attrName>style.visibility</p:attrName>
                                        </p:attrNameLst>
                                      </p:cBhvr>
                                      <p:to>
                                        <p:strVal val="hidden"/>
                                      </p:to>
                                    </p:set>
                                  </p:childTnLst>
                                </p:cTn>
                              </p:par>
                              <p:par>
                                <p:cTn id="237" presetID="1" presetClass="exit" presetSubtype="0" fill="hold" nodeType="withEffect">
                                  <p:stCondLst>
                                    <p:cond delay="0"/>
                                  </p:stCondLst>
                                  <p:childTnLst>
                                    <p:set>
                                      <p:cBhvr>
                                        <p:cTn id="238" dur="1" fill="hold">
                                          <p:stCondLst>
                                            <p:cond delay="0"/>
                                          </p:stCondLst>
                                        </p:cTn>
                                        <p:tgtEl>
                                          <p:spTgt spid="141"/>
                                        </p:tgtEl>
                                        <p:attrNameLst>
                                          <p:attrName>style.visibility</p:attrName>
                                        </p:attrNameLst>
                                      </p:cBhvr>
                                      <p:to>
                                        <p:strVal val="hidden"/>
                                      </p:to>
                                    </p:set>
                                  </p:childTnLst>
                                </p:cTn>
                              </p:par>
                              <p:par>
                                <p:cTn id="239" presetID="1" presetClass="exit" presetSubtype="0" fill="hold" nodeType="withEffect">
                                  <p:stCondLst>
                                    <p:cond delay="0"/>
                                  </p:stCondLst>
                                  <p:childTnLst>
                                    <p:set>
                                      <p:cBhvr>
                                        <p:cTn id="240" dur="1" fill="hold">
                                          <p:stCondLst>
                                            <p:cond delay="0"/>
                                          </p:stCondLst>
                                        </p:cTn>
                                        <p:tgtEl>
                                          <p:spTgt spid="142"/>
                                        </p:tgtEl>
                                        <p:attrNameLst>
                                          <p:attrName>style.visibility</p:attrName>
                                        </p:attrNameLst>
                                      </p:cBhvr>
                                      <p:to>
                                        <p:strVal val="hidden"/>
                                      </p:to>
                                    </p:set>
                                  </p:childTnLst>
                                </p:cTn>
                              </p:par>
                              <p:par>
                                <p:cTn id="241" presetID="1" presetClass="exit" presetSubtype="0" fill="hold" nodeType="withEffect">
                                  <p:stCondLst>
                                    <p:cond delay="0"/>
                                  </p:stCondLst>
                                  <p:childTnLst>
                                    <p:set>
                                      <p:cBhvr>
                                        <p:cTn id="242" dur="1" fill="hold">
                                          <p:stCondLst>
                                            <p:cond delay="0"/>
                                          </p:stCondLst>
                                        </p:cTn>
                                        <p:tgtEl>
                                          <p:spTgt spid="144"/>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8" presetClass="entr" presetSubtype="12" fill="hold" nodeType="clickEffect">
                                  <p:stCondLst>
                                    <p:cond delay="0"/>
                                  </p:stCondLst>
                                  <p:childTnLst>
                                    <p:set>
                                      <p:cBhvr>
                                        <p:cTn id="246" dur="1" fill="hold">
                                          <p:stCondLst>
                                            <p:cond delay="0"/>
                                          </p:stCondLst>
                                        </p:cTn>
                                        <p:tgtEl>
                                          <p:spTgt spid="164"/>
                                        </p:tgtEl>
                                        <p:attrNameLst>
                                          <p:attrName>style.visibility</p:attrName>
                                        </p:attrNameLst>
                                      </p:cBhvr>
                                      <p:to>
                                        <p:strVal val="visible"/>
                                      </p:to>
                                    </p:set>
                                    <p:animEffect transition="in" filter="strips(downLeft)">
                                      <p:cBhvr>
                                        <p:cTn id="247" dur="500"/>
                                        <p:tgtEl>
                                          <p:spTgt spid="164"/>
                                        </p:tgtEl>
                                      </p:cBhvr>
                                    </p:animEffect>
                                  </p:childTnLst>
                                </p:cTn>
                              </p:par>
                              <p:par>
                                <p:cTn id="248" presetID="18" presetClass="entr" presetSubtype="12" fill="hold" nodeType="withEffect">
                                  <p:stCondLst>
                                    <p:cond delay="0"/>
                                  </p:stCondLst>
                                  <p:childTnLst>
                                    <p:set>
                                      <p:cBhvr>
                                        <p:cTn id="249" dur="1" fill="hold">
                                          <p:stCondLst>
                                            <p:cond delay="0"/>
                                          </p:stCondLst>
                                        </p:cTn>
                                        <p:tgtEl>
                                          <p:spTgt spid="163"/>
                                        </p:tgtEl>
                                        <p:attrNameLst>
                                          <p:attrName>style.visibility</p:attrName>
                                        </p:attrNameLst>
                                      </p:cBhvr>
                                      <p:to>
                                        <p:strVal val="visible"/>
                                      </p:to>
                                    </p:set>
                                    <p:animEffect transition="in" filter="strips(downLeft)">
                                      <p:cBhvr>
                                        <p:cTn id="250" dur="500"/>
                                        <p:tgtEl>
                                          <p:spTgt spid="163"/>
                                        </p:tgtEl>
                                      </p:cBhvr>
                                    </p:animEffect>
                                  </p:childTnLst>
                                </p:cTn>
                              </p:par>
                              <p:par>
                                <p:cTn id="251" presetID="18" presetClass="entr" presetSubtype="12"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animEffect transition="in" filter="strips(downLeft)">
                                      <p:cBhvr>
                                        <p:cTn id="253" dur="500"/>
                                        <p:tgtEl>
                                          <p:spTgt spid="165"/>
                                        </p:tgtEl>
                                      </p:cBhvr>
                                    </p:animEffect>
                                  </p:childTnLst>
                                </p:cTn>
                              </p:par>
                              <p:par>
                                <p:cTn id="254" presetID="18" presetClass="entr" presetSubtype="12" fill="hold" nodeType="withEffect">
                                  <p:stCondLst>
                                    <p:cond delay="0"/>
                                  </p:stCondLst>
                                  <p:childTnLst>
                                    <p:set>
                                      <p:cBhvr>
                                        <p:cTn id="255" dur="1" fill="hold">
                                          <p:stCondLst>
                                            <p:cond delay="0"/>
                                          </p:stCondLst>
                                        </p:cTn>
                                        <p:tgtEl>
                                          <p:spTgt spid="166"/>
                                        </p:tgtEl>
                                        <p:attrNameLst>
                                          <p:attrName>style.visibility</p:attrName>
                                        </p:attrNameLst>
                                      </p:cBhvr>
                                      <p:to>
                                        <p:strVal val="visible"/>
                                      </p:to>
                                    </p:set>
                                    <p:animEffect transition="in" filter="strips(downLeft)">
                                      <p:cBhvr>
                                        <p:cTn id="256" dur="500"/>
                                        <p:tgtEl>
                                          <p:spTgt spid="166"/>
                                        </p:tgtEl>
                                      </p:cBhvr>
                                    </p:animEffect>
                                  </p:childTnLst>
                                </p:cTn>
                              </p:par>
                              <p:par>
                                <p:cTn id="257" presetID="18" presetClass="entr" presetSubtype="12" fill="hold" nodeType="withEffect">
                                  <p:stCondLst>
                                    <p:cond delay="0"/>
                                  </p:stCondLst>
                                  <p:childTnLst>
                                    <p:set>
                                      <p:cBhvr>
                                        <p:cTn id="258" dur="1" fill="hold">
                                          <p:stCondLst>
                                            <p:cond delay="0"/>
                                          </p:stCondLst>
                                        </p:cTn>
                                        <p:tgtEl>
                                          <p:spTgt spid="167"/>
                                        </p:tgtEl>
                                        <p:attrNameLst>
                                          <p:attrName>style.visibility</p:attrName>
                                        </p:attrNameLst>
                                      </p:cBhvr>
                                      <p:to>
                                        <p:strVal val="visible"/>
                                      </p:to>
                                    </p:set>
                                    <p:animEffect transition="in" filter="strips(downLeft)">
                                      <p:cBhvr>
                                        <p:cTn id="259" dur="500"/>
                                        <p:tgtEl>
                                          <p:spTgt spid="167"/>
                                        </p:tgtEl>
                                      </p:cBhvr>
                                    </p:animEffect>
                                  </p:childTnLst>
                                </p:cTn>
                              </p:par>
                              <p:par>
                                <p:cTn id="260" presetID="63" presetClass="path" presetSubtype="0" accel="50000" decel="50000" fill="hold" grpId="1" nodeType="withEffect">
                                  <p:stCondLst>
                                    <p:cond delay="0"/>
                                  </p:stCondLst>
                                  <p:childTnLst>
                                    <p:animMotion origin="layout" path="M -2.77778E-6 3.7037E-6 L 0.13924 -0.00486 " pathEditMode="relative" rAng="0" ptsTypes="AA">
                                      <p:cBhvr>
                                        <p:cTn id="261" dur="2000" fill="hold"/>
                                        <p:tgtEl>
                                          <p:spTgt spid="145"/>
                                        </p:tgtEl>
                                        <p:attrNameLst>
                                          <p:attrName>ppt_x</p:attrName>
                                          <p:attrName>ppt_y</p:attrName>
                                        </p:attrNameLst>
                                      </p:cBhvr>
                                      <p:rCtr x="6962"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 grpId="0"/>
      <p:bldP spid="318" grpId="0"/>
      <p:bldP spid="363" grpId="0" animBg="1"/>
      <p:bldP spid="364" grpId="0" animBg="1"/>
      <p:bldP spid="365" grpId="0" animBg="1"/>
      <p:bldP spid="366" grpId="0" animBg="1"/>
      <p:bldP spid="106" grpId="0"/>
      <p:bldP spid="108" grpId="0"/>
      <p:bldP spid="110" grpId="0"/>
      <p:bldP spid="112" grpId="0" animBg="1"/>
      <p:bldP spid="113" grpId="0" animBg="1"/>
      <p:bldP spid="114" grpId="0" animBg="1"/>
      <p:bldP spid="115" grpId="0" animBg="1"/>
      <p:bldP spid="116" grpId="0"/>
      <p:bldP spid="3" grpId="0" animBg="1"/>
      <p:bldP spid="118" grpId="1" animBg="1"/>
      <p:bldP spid="119" grpId="1" animBg="1"/>
      <p:bldP spid="120" grpId="1" animBg="1"/>
      <p:bldP spid="121" grpId="1" animBg="1"/>
      <p:bldP spid="122" grpId="1" animBg="1"/>
      <p:bldP spid="123" grpId="1" animBg="1"/>
      <p:bldP spid="124" grpId="1" animBg="1"/>
      <p:bldP spid="125" grpId="1" animBg="1"/>
      <p:bldP spid="131" grpId="1" animBg="1"/>
      <p:bldP spid="126" grpId="0"/>
      <p:bldP spid="127" grpId="0"/>
      <p:bldP spid="132" grpId="0"/>
      <p:bldP spid="133" grpId="0"/>
      <p:bldP spid="136" grpId="0"/>
      <p:bldP spid="138" grpId="0"/>
      <p:bldP spid="139" grpId="0"/>
      <p:bldP spid="147" grpId="0"/>
      <p:bldP spid="152" grpId="1" animBg="1"/>
      <p:bldP spid="153" grpId="1" animBg="1"/>
      <p:bldP spid="145" grpId="0"/>
      <p:bldP spid="14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向量与列表比较</a:t>
            </a:r>
          </a:p>
        </p:txBody>
      </p:sp>
      <p:sp>
        <p:nvSpPr>
          <p:cNvPr id="155" name="TextBox 20"/>
          <p:cNvSpPr txBox="1">
            <a:spLocks noChangeArrowheads="1"/>
          </p:cNvSpPr>
          <p:nvPr/>
        </p:nvSpPr>
        <p:spPr bwMode="auto">
          <a:xfrm>
            <a:off x="323528" y="2348880"/>
            <a:ext cx="248478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元素访问时间</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156" name="表格 155"/>
          <p:cNvGraphicFramePr>
            <a:graphicFrameLocks noGrp="1"/>
          </p:cNvGraphicFramePr>
          <p:nvPr>
            <p:extLst>
              <p:ext uri="{D42A27DB-BD31-4B8C-83A1-F6EECF244321}">
                <p14:modId xmlns:p14="http://schemas.microsoft.com/office/powerpoint/2010/main" val="2322309459"/>
              </p:ext>
            </p:extLst>
          </p:nvPr>
        </p:nvGraphicFramePr>
        <p:xfrm>
          <a:off x="631484" y="1308487"/>
          <a:ext cx="7990570" cy="864096"/>
        </p:xfrm>
        <a:graphic>
          <a:graphicData uri="http://schemas.openxmlformats.org/drawingml/2006/table">
            <a:tbl>
              <a:tblPr firstRow="1" bandRow="1">
                <a:tableStyleId>{5C22544A-7EE6-4342-B048-85BDC9FD1C3A}</a:tableStyleId>
              </a:tblPr>
              <a:tblGrid>
                <a:gridCol w="4030130">
                  <a:extLst>
                    <a:ext uri="{9D8B030D-6E8A-4147-A177-3AD203B41FA5}">
                      <a16:colId xmlns:a16="http://schemas.microsoft.com/office/drawing/2014/main" val="3075817257"/>
                    </a:ext>
                  </a:extLst>
                </a:gridCol>
                <a:gridCol w="3960440">
                  <a:extLst>
                    <a:ext uri="{9D8B030D-6E8A-4147-A177-3AD203B41FA5}">
                      <a16:colId xmlns:a16="http://schemas.microsoft.com/office/drawing/2014/main" val="1794422209"/>
                    </a:ext>
                  </a:extLst>
                </a:gridCol>
              </a:tblGrid>
              <a:tr h="432048">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向 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列 表</a:t>
                      </a:r>
                    </a:p>
                  </a:txBody>
                  <a:tcPr anchor="ctr"/>
                </a:tc>
                <a:extLst>
                  <a:ext uri="{0D108BD9-81ED-4DB2-BD59-A6C34878D82A}">
                    <a16:rowId xmlns:a16="http://schemas.microsoft.com/office/drawing/2014/main" val="1435915222"/>
                  </a:ext>
                </a:extLst>
              </a:tr>
              <a:tr h="432048">
                <a:tc>
                  <a:txBody>
                    <a:bodyPr/>
                    <a:lstStyle/>
                    <a:p>
                      <a:pPr marL="0" algn="ctr" defTabSz="914400" rtl="0" eaLnBrk="1" latinLnBrk="0" hangingPunct="1"/>
                      <a:r>
                        <a:rPr lang="zh-CN" altLang="en-US" sz="2000" b="1" kern="1200" dirty="0">
                          <a:solidFill>
                            <a:srgbClr val="FF0000"/>
                          </a:solidFill>
                          <a:latin typeface="微软雅黑" panose="020B0503020204020204" pitchFamily="34" charset="-122"/>
                          <a:ea typeface="微软雅黑" panose="020B0503020204020204" pitchFamily="34" charset="-122"/>
                          <a:cs typeface="+mn-cs"/>
                        </a:rPr>
                        <a:t>全局</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坐标地址访问</a:t>
                      </a:r>
                    </a:p>
                  </a:txBody>
                  <a:tcPr anchor="ctr"/>
                </a:tc>
                <a:tc>
                  <a:txBody>
                    <a:bodyP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局部</a:t>
                      </a:r>
                      <a:r>
                        <a:rPr lang="zh-CN" altLang="en-US" sz="1800" b="1" dirty="0">
                          <a:latin typeface="微软雅黑" panose="020B0503020204020204" pitchFamily="34" charset="-122"/>
                          <a:ea typeface="微软雅黑" panose="020B0503020204020204" pitchFamily="34" charset="-122"/>
                        </a:rPr>
                        <a:t>邻域关系访问</a:t>
                      </a:r>
                      <a:endParaRPr lang="zh-CN" altLang="en-US" dirty="0"/>
                    </a:p>
                  </a:txBody>
                  <a:tcPr anchor="ctr"/>
                </a:tc>
                <a:extLst>
                  <a:ext uri="{0D108BD9-81ED-4DB2-BD59-A6C34878D82A}">
                    <a16:rowId xmlns:a16="http://schemas.microsoft.com/office/drawing/2014/main" val="2383713950"/>
                  </a:ext>
                </a:extLst>
              </a:tr>
            </a:tbl>
          </a:graphicData>
        </a:graphic>
      </p:graphicFrame>
      <p:sp>
        <p:nvSpPr>
          <p:cNvPr id="4" name="矩形 3"/>
          <p:cNvSpPr/>
          <p:nvPr/>
        </p:nvSpPr>
        <p:spPr bwMode="auto">
          <a:xfrm>
            <a:off x="485791"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7" name="矩形 156"/>
          <p:cNvSpPr/>
          <p:nvPr/>
        </p:nvSpPr>
        <p:spPr bwMode="auto">
          <a:xfrm>
            <a:off x="989339"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8" name="矩形 157"/>
          <p:cNvSpPr/>
          <p:nvPr/>
        </p:nvSpPr>
        <p:spPr bwMode="auto">
          <a:xfrm>
            <a:off x="1492887"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9" name="矩形 158"/>
          <p:cNvSpPr/>
          <p:nvPr/>
        </p:nvSpPr>
        <p:spPr bwMode="auto">
          <a:xfrm>
            <a:off x="1996435"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0" name="矩形 159"/>
          <p:cNvSpPr/>
          <p:nvPr/>
        </p:nvSpPr>
        <p:spPr bwMode="auto">
          <a:xfrm>
            <a:off x="2499983"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1" name="矩形 160"/>
          <p:cNvSpPr/>
          <p:nvPr/>
        </p:nvSpPr>
        <p:spPr bwMode="auto">
          <a:xfrm>
            <a:off x="3003531"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2" name="矩形 161"/>
          <p:cNvSpPr/>
          <p:nvPr/>
        </p:nvSpPr>
        <p:spPr bwMode="auto">
          <a:xfrm>
            <a:off x="3505173"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8" name="矩形 167"/>
          <p:cNvSpPr/>
          <p:nvPr/>
        </p:nvSpPr>
        <p:spPr>
          <a:xfrm>
            <a:off x="369346" y="3004106"/>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200</a:t>
            </a:r>
          </a:p>
        </p:txBody>
      </p:sp>
      <p:sp>
        <p:nvSpPr>
          <p:cNvPr id="169" name="矩形 168"/>
          <p:cNvSpPr/>
          <p:nvPr/>
        </p:nvSpPr>
        <p:spPr>
          <a:xfrm>
            <a:off x="3444143" y="3004106"/>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224</a:t>
            </a:r>
          </a:p>
        </p:txBody>
      </p:sp>
      <p:sp>
        <p:nvSpPr>
          <p:cNvPr id="6" name="矩形 5"/>
          <p:cNvSpPr/>
          <p:nvPr/>
        </p:nvSpPr>
        <p:spPr>
          <a:xfrm>
            <a:off x="310588" y="4495950"/>
            <a:ext cx="1535998" cy="369332"/>
          </a:xfrm>
          <a:prstGeom prst="rect">
            <a:avLst/>
          </a:prstGeom>
        </p:spPr>
        <p:txBody>
          <a:bodyPr wrap="none">
            <a:spAutoFit/>
          </a:bodyPr>
          <a:lstStyle/>
          <a:p>
            <a:pPr algn="ctr"/>
            <a:r>
              <a:rPr lang="zh-CN" altLang="en-US" b="1" dirty="0">
                <a:latin typeface="微软雅黑" panose="020B0503020204020204" pitchFamily="34" charset="-122"/>
                <a:ea typeface="微软雅黑" panose="020B0503020204020204" pitchFamily="34" charset="-122"/>
              </a:rPr>
              <a:t>起始地址</a:t>
            </a:r>
            <a:r>
              <a:rPr lang="en-US" altLang="zh-CN" b="1" dirty="0">
                <a:latin typeface="微软雅黑" panose="020B0503020204020204" pitchFamily="34" charset="-122"/>
                <a:ea typeface="微软雅黑" panose="020B0503020204020204" pitchFamily="34" charset="-122"/>
              </a:rPr>
              <a:t>200</a:t>
            </a:r>
            <a:endParaRPr lang="zh-CN" altLang="en-US" b="1" dirty="0">
              <a:latin typeface="微软雅黑" panose="020B0503020204020204" pitchFamily="34" charset="-122"/>
              <a:ea typeface="微软雅黑" panose="020B0503020204020204" pitchFamily="34" charset="-122"/>
            </a:endParaRPr>
          </a:p>
        </p:txBody>
      </p:sp>
      <p:cxnSp>
        <p:nvCxnSpPr>
          <p:cNvPr id="170" name="直接箭头连接符 169"/>
          <p:cNvCxnSpPr/>
          <p:nvPr/>
        </p:nvCxnSpPr>
        <p:spPr bwMode="auto">
          <a:xfrm flipH="1" flipV="1">
            <a:off x="498557" y="3919886"/>
            <a:ext cx="318" cy="538111"/>
          </a:xfrm>
          <a:prstGeom prst="straightConnector1">
            <a:avLst/>
          </a:prstGeom>
          <a:noFill/>
          <a:ln w="25400" algn="ctr">
            <a:solidFill>
              <a:schemeClr val="tx1"/>
            </a:solidFill>
            <a:prstDash val="sysDash"/>
            <a:miter lim="800000"/>
            <a:headEnd/>
            <a:tailEnd type="stealth" w="lg" len="lg"/>
          </a:ln>
          <a:effectLst/>
        </p:spPr>
      </p:cxnSp>
      <p:sp>
        <p:nvSpPr>
          <p:cNvPr id="171" name="矩形 170"/>
          <p:cNvSpPr/>
          <p:nvPr/>
        </p:nvSpPr>
        <p:spPr>
          <a:xfrm>
            <a:off x="581913" y="3867533"/>
            <a:ext cx="311304"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0</a:t>
            </a:r>
          </a:p>
        </p:txBody>
      </p:sp>
      <p:sp>
        <p:nvSpPr>
          <p:cNvPr id="172" name="矩形 171"/>
          <p:cNvSpPr/>
          <p:nvPr/>
        </p:nvSpPr>
        <p:spPr>
          <a:xfrm>
            <a:off x="1087697" y="3867533"/>
            <a:ext cx="311304"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1</a:t>
            </a:r>
          </a:p>
        </p:txBody>
      </p:sp>
      <p:sp>
        <p:nvSpPr>
          <p:cNvPr id="173" name="矩形 172"/>
          <p:cNvSpPr/>
          <p:nvPr/>
        </p:nvSpPr>
        <p:spPr>
          <a:xfrm>
            <a:off x="1593481" y="3867533"/>
            <a:ext cx="311304"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2</a:t>
            </a:r>
          </a:p>
        </p:txBody>
      </p:sp>
      <p:sp>
        <p:nvSpPr>
          <p:cNvPr id="174" name="矩形 173"/>
          <p:cNvSpPr/>
          <p:nvPr/>
        </p:nvSpPr>
        <p:spPr>
          <a:xfrm>
            <a:off x="2099265" y="3867533"/>
            <a:ext cx="311304"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3</a:t>
            </a:r>
          </a:p>
        </p:txBody>
      </p:sp>
      <p:sp>
        <p:nvSpPr>
          <p:cNvPr id="175" name="矩形 174"/>
          <p:cNvSpPr/>
          <p:nvPr/>
        </p:nvSpPr>
        <p:spPr>
          <a:xfrm>
            <a:off x="2605048" y="3867533"/>
            <a:ext cx="311304"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4</a:t>
            </a:r>
          </a:p>
        </p:txBody>
      </p:sp>
      <p:sp>
        <p:nvSpPr>
          <p:cNvPr id="176" name="矩形 175"/>
          <p:cNvSpPr/>
          <p:nvPr/>
        </p:nvSpPr>
        <p:spPr>
          <a:xfrm>
            <a:off x="3110831" y="3867533"/>
            <a:ext cx="311304"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5</a:t>
            </a:r>
          </a:p>
        </p:txBody>
      </p:sp>
      <p:sp>
        <p:nvSpPr>
          <p:cNvPr id="177" name="矩形 176"/>
          <p:cNvSpPr/>
          <p:nvPr/>
        </p:nvSpPr>
        <p:spPr>
          <a:xfrm>
            <a:off x="3616614" y="3867533"/>
            <a:ext cx="311304" cy="369332"/>
          </a:xfrm>
          <a:prstGeom prst="rect">
            <a:avLst/>
          </a:prstGeom>
        </p:spPr>
        <p:txBody>
          <a:bodyPr wrap="none">
            <a:spAutoFit/>
          </a:bodyPr>
          <a:lstStyle/>
          <a:p>
            <a:r>
              <a:rPr lang="en-US" altLang="zh-CN" b="1" dirty="0">
                <a:solidFill>
                  <a:schemeClr val="accent2">
                    <a:lumMod val="50000"/>
                  </a:schemeClr>
                </a:solidFill>
                <a:highlight>
                  <a:srgbClr val="FFFFFF"/>
                </a:highlight>
                <a:latin typeface="Consolas" panose="020B0609020204030204" pitchFamily="49" charset="0"/>
              </a:rPr>
              <a:t>6</a:t>
            </a:r>
          </a:p>
        </p:txBody>
      </p:sp>
      <mc:AlternateContent xmlns:mc="http://schemas.openxmlformats.org/markup-compatibility/2006" xmlns:a14="http://schemas.microsoft.com/office/drawing/2010/main">
        <mc:Choice Requires="a14">
          <p:sp>
            <p:nvSpPr>
              <p:cNvPr id="178" name="矩形 177"/>
              <p:cNvSpPr/>
              <p:nvPr/>
            </p:nvSpPr>
            <p:spPr>
              <a:xfrm>
                <a:off x="154858" y="4990045"/>
                <a:ext cx="2877246" cy="369332"/>
              </a:xfrm>
              <a:prstGeom prst="rect">
                <a:avLst/>
              </a:prstGeom>
            </p:spPr>
            <p:txBody>
              <a:bodyPr wrap="square">
                <a:spAutoFit/>
              </a:bodyPr>
              <a:lstStyle/>
              <a:p>
                <a:pPr algn="ctr"/>
                <a:r>
                  <a:rPr lang="en-US" altLang="zh-CN" b="1" dirty="0">
                    <a:latin typeface="Consolas" panose="020B0609020204030204" pitchFamily="49" charset="0"/>
                    <a:ea typeface="微软雅黑" panose="020B0503020204020204" pitchFamily="34" charset="-122"/>
                  </a:rPr>
                  <a:t>A[</a:t>
                </a:r>
                <a:r>
                  <a:rPr lang="en-US" altLang="zh-CN" b="1" dirty="0" err="1">
                    <a:latin typeface="Consolas" panose="020B0609020204030204" pitchFamily="49" charset="0"/>
                    <a:ea typeface="微软雅黑" panose="020B0503020204020204" pitchFamily="34" charset="-122"/>
                  </a:rPr>
                  <a:t>i</a:t>
                </a:r>
                <a:r>
                  <a:rPr lang="en-US" altLang="zh-CN" b="1" dirty="0">
                    <a:latin typeface="Consolas" panose="020B0609020204030204" pitchFamily="49" charset="0"/>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的地址：</a:t>
                </a:r>
                <a:r>
                  <a:rPr lang="en-US" altLang="zh-CN" b="1" dirty="0">
                    <a:latin typeface="Consolas" panose="020B0609020204030204" pitchFamily="49" charset="0"/>
                    <a:ea typeface="微软雅黑" panose="020B0503020204020204" pitchFamily="34" charset="-122"/>
                  </a:rPr>
                  <a:t>200+i</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dirty="0">
                    <a:latin typeface="Consolas" panose="020B0609020204030204" pitchFamily="49" charset="0"/>
                    <a:ea typeface="微软雅黑" panose="020B0503020204020204" pitchFamily="34" charset="-122"/>
                  </a:rPr>
                  <a:t>4</a:t>
                </a:r>
                <a:endParaRPr lang="zh-CN" altLang="en-US" b="1" dirty="0">
                  <a:latin typeface="Consolas" panose="020B0609020204030204" pitchFamily="49" charset="0"/>
                  <a:ea typeface="微软雅黑" panose="020B0503020204020204" pitchFamily="34" charset="-122"/>
                </a:endParaRPr>
              </a:p>
            </p:txBody>
          </p:sp>
        </mc:Choice>
        <mc:Fallback xmlns="">
          <p:sp>
            <p:nvSpPr>
              <p:cNvPr id="178" name="矩形 177"/>
              <p:cNvSpPr>
                <a:spLocks noRot="1" noChangeAspect="1" noMove="1" noResize="1" noEditPoints="1" noAdjustHandles="1" noChangeArrowheads="1" noChangeShapeType="1" noTextEdit="1"/>
              </p:cNvSpPr>
              <p:nvPr/>
            </p:nvSpPr>
            <p:spPr>
              <a:xfrm>
                <a:off x="154858" y="4990045"/>
                <a:ext cx="2877246" cy="369332"/>
              </a:xfrm>
              <a:prstGeom prst="rect">
                <a:avLst/>
              </a:prstGeom>
              <a:blipFill>
                <a:blip r:embed="rId3"/>
                <a:stretch>
                  <a:fillRect t="-10000" b="-28333"/>
                </a:stretch>
              </a:blipFill>
            </p:spPr>
            <p:txBody>
              <a:bodyPr/>
              <a:lstStyle/>
              <a:p>
                <a:r>
                  <a:rPr lang="zh-CN" altLang="en-US">
                    <a:noFill/>
                  </a:rPr>
                  <a:t> </a:t>
                </a:r>
              </a:p>
            </p:txBody>
          </p:sp>
        </mc:Fallback>
      </mc:AlternateContent>
      <p:sp>
        <p:nvSpPr>
          <p:cNvPr id="179" name="TextBox 20"/>
          <p:cNvSpPr txBox="1">
            <a:spLocks noChangeArrowheads="1"/>
          </p:cNvSpPr>
          <p:nvPr/>
        </p:nvSpPr>
        <p:spPr bwMode="auto">
          <a:xfrm>
            <a:off x="737565" y="5650892"/>
            <a:ext cx="2849799"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时间复杂度：</a:t>
            </a:r>
            <a:r>
              <a:rPr lang="en-US" altLang="zh-CN" sz="2400" b="1" dirty="0">
                <a:latin typeface="微软雅黑" panose="020B0503020204020204" pitchFamily="34" charset="-122"/>
                <a:ea typeface="微软雅黑" panose="020B0503020204020204" pitchFamily="34" charset="-122"/>
              </a:rPr>
              <a:t>O(1)</a:t>
            </a:r>
          </a:p>
        </p:txBody>
      </p:sp>
      <p:sp>
        <p:nvSpPr>
          <p:cNvPr id="182" name="矩形 181"/>
          <p:cNvSpPr/>
          <p:nvPr/>
        </p:nvSpPr>
        <p:spPr bwMode="auto">
          <a:xfrm>
            <a:off x="5400447" y="3402361"/>
            <a:ext cx="417600"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3" name="矩形 182"/>
          <p:cNvSpPr/>
          <p:nvPr/>
        </p:nvSpPr>
        <p:spPr bwMode="auto">
          <a:xfrm>
            <a:off x="5818047" y="3402361"/>
            <a:ext cx="248400"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4" name="矩形 183"/>
          <p:cNvSpPr/>
          <p:nvPr/>
        </p:nvSpPr>
        <p:spPr bwMode="auto">
          <a:xfrm>
            <a:off x="6427106" y="3400023"/>
            <a:ext cx="4176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5" name="矩形 184"/>
          <p:cNvSpPr/>
          <p:nvPr/>
        </p:nvSpPr>
        <p:spPr bwMode="auto">
          <a:xfrm>
            <a:off x="6847999" y="3401324"/>
            <a:ext cx="2484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6" name="矩形 185"/>
          <p:cNvSpPr/>
          <p:nvPr/>
        </p:nvSpPr>
        <p:spPr bwMode="auto">
          <a:xfrm>
            <a:off x="7468327" y="3395877"/>
            <a:ext cx="4176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7" name="矩形 186"/>
          <p:cNvSpPr/>
          <p:nvPr/>
        </p:nvSpPr>
        <p:spPr bwMode="auto">
          <a:xfrm>
            <a:off x="7879702" y="3395877"/>
            <a:ext cx="2484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88" name="直接箭头连接符 187"/>
          <p:cNvCxnSpPr/>
          <p:nvPr/>
        </p:nvCxnSpPr>
        <p:spPr bwMode="auto">
          <a:xfrm flipV="1">
            <a:off x="5126366" y="3613974"/>
            <a:ext cx="271148" cy="2339"/>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89" name="直接箭头连接符 188"/>
          <p:cNvCxnSpPr/>
          <p:nvPr/>
        </p:nvCxnSpPr>
        <p:spPr bwMode="auto">
          <a:xfrm>
            <a:off x="6066447" y="3613973"/>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90" name="直接箭头连接符 189"/>
          <p:cNvCxnSpPr/>
          <p:nvPr/>
        </p:nvCxnSpPr>
        <p:spPr bwMode="auto">
          <a:xfrm>
            <a:off x="7101443" y="3612803"/>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91" name="直接箭头连接符 190"/>
          <p:cNvCxnSpPr/>
          <p:nvPr/>
        </p:nvCxnSpPr>
        <p:spPr bwMode="auto">
          <a:xfrm>
            <a:off x="8128102" y="3598150"/>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192" name="矩形 191"/>
          <p:cNvSpPr/>
          <p:nvPr/>
        </p:nvSpPr>
        <p:spPr>
          <a:xfrm>
            <a:off x="8459298" y="3413348"/>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Null</a:t>
            </a:r>
          </a:p>
        </p:txBody>
      </p:sp>
      <p:sp>
        <p:nvSpPr>
          <p:cNvPr id="193" name="矩形 192"/>
          <p:cNvSpPr/>
          <p:nvPr/>
        </p:nvSpPr>
        <p:spPr>
          <a:xfrm>
            <a:off x="4489697" y="3395877"/>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Head</a:t>
            </a:r>
          </a:p>
        </p:txBody>
      </p:sp>
      <p:sp>
        <p:nvSpPr>
          <p:cNvPr id="194" name="TextBox 20"/>
          <p:cNvSpPr txBox="1">
            <a:spLocks noChangeArrowheads="1"/>
          </p:cNvSpPr>
          <p:nvPr/>
        </p:nvSpPr>
        <p:spPr bwMode="auto">
          <a:xfrm>
            <a:off x="4967544" y="5650891"/>
            <a:ext cx="3336724"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latin typeface="微软雅黑" panose="020B0503020204020204" pitchFamily="34" charset="-122"/>
                <a:ea typeface="微软雅黑" panose="020B0503020204020204" pitchFamily="34" charset="-122"/>
              </a:rPr>
              <a:t>平均时间复杂度：</a:t>
            </a:r>
            <a:r>
              <a:rPr lang="en-US" altLang="zh-CN" sz="2400" b="1" dirty="0">
                <a:latin typeface="微软雅黑" panose="020B0503020204020204" pitchFamily="34" charset="-122"/>
                <a:ea typeface="微软雅黑" panose="020B0503020204020204" pitchFamily="34" charset="-122"/>
              </a:rPr>
              <a:t>O(n)</a:t>
            </a:r>
          </a:p>
        </p:txBody>
      </p:sp>
      <p:sp>
        <p:nvSpPr>
          <p:cNvPr id="195" name="矩形 194"/>
          <p:cNvSpPr/>
          <p:nvPr/>
        </p:nvSpPr>
        <p:spPr>
          <a:xfrm>
            <a:off x="6339326" y="3892669"/>
            <a:ext cx="821059"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Node</a:t>
            </a:r>
            <a:endParaRPr lang="zh-CN" altLang="en-US" b="1" dirty="0">
              <a:latin typeface="微软雅黑" panose="020B0503020204020204" pitchFamily="34" charset="-122"/>
              <a:ea typeface="微软雅黑" panose="020B0503020204020204" pitchFamily="34" charset="-122"/>
            </a:endParaRPr>
          </a:p>
        </p:txBody>
      </p:sp>
      <p:sp>
        <p:nvSpPr>
          <p:cNvPr id="196" name="矩形 195"/>
          <p:cNvSpPr/>
          <p:nvPr/>
        </p:nvSpPr>
        <p:spPr>
          <a:xfrm>
            <a:off x="5959977" y="2763281"/>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data</a:t>
            </a:r>
          </a:p>
        </p:txBody>
      </p:sp>
      <p:sp>
        <p:nvSpPr>
          <p:cNvPr id="197" name="矩形 196"/>
          <p:cNvSpPr/>
          <p:nvPr/>
        </p:nvSpPr>
        <p:spPr>
          <a:xfrm>
            <a:off x="6814778" y="2764243"/>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link</a:t>
            </a:r>
          </a:p>
        </p:txBody>
      </p:sp>
      <p:cxnSp>
        <p:nvCxnSpPr>
          <p:cNvPr id="198" name="直接箭头连接符 197"/>
          <p:cNvCxnSpPr>
            <a:endCxn id="196" idx="2"/>
          </p:cNvCxnSpPr>
          <p:nvPr/>
        </p:nvCxnSpPr>
        <p:spPr bwMode="auto">
          <a:xfrm flipH="1" flipV="1">
            <a:off x="6305585" y="3132613"/>
            <a:ext cx="358110" cy="360092"/>
          </a:xfrm>
          <a:prstGeom prst="straightConnector1">
            <a:avLst/>
          </a:prstGeom>
          <a:noFill/>
          <a:ln w="25400" algn="ctr">
            <a:solidFill>
              <a:schemeClr val="tx1"/>
            </a:solidFill>
            <a:prstDash val="sysDash"/>
            <a:miter lim="800000"/>
            <a:headEnd/>
            <a:tailEnd type="stealth" w="lg" len="lg"/>
          </a:ln>
          <a:effectLst/>
        </p:spPr>
      </p:cxnSp>
      <p:cxnSp>
        <p:nvCxnSpPr>
          <p:cNvPr id="199" name="直接箭头连接符 198"/>
          <p:cNvCxnSpPr>
            <a:endCxn id="197" idx="2"/>
          </p:cNvCxnSpPr>
          <p:nvPr/>
        </p:nvCxnSpPr>
        <p:spPr bwMode="auto">
          <a:xfrm flipV="1">
            <a:off x="6948248" y="3133575"/>
            <a:ext cx="212138" cy="383866"/>
          </a:xfrm>
          <a:prstGeom prst="straightConnector1">
            <a:avLst/>
          </a:prstGeom>
          <a:noFill/>
          <a:ln w="25400" algn="ctr">
            <a:solidFill>
              <a:schemeClr val="tx1"/>
            </a:solidFill>
            <a:prstDash val="sysDash"/>
            <a:miter lim="800000"/>
            <a:headEnd/>
            <a:tailEnd type="stealth" w="lg" len="lg"/>
          </a:ln>
          <a:effectLst/>
        </p:spPr>
      </p:cxnSp>
      <p:sp>
        <p:nvSpPr>
          <p:cNvPr id="200" name="矩形 199"/>
          <p:cNvSpPr/>
          <p:nvPr/>
        </p:nvSpPr>
        <p:spPr>
          <a:xfrm>
            <a:off x="5327758" y="3892669"/>
            <a:ext cx="821059"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Node</a:t>
            </a:r>
            <a:endParaRPr lang="zh-CN" altLang="en-US" b="1" dirty="0">
              <a:latin typeface="微软雅黑" panose="020B0503020204020204" pitchFamily="34" charset="-122"/>
              <a:ea typeface="微软雅黑" panose="020B0503020204020204" pitchFamily="34" charset="-122"/>
            </a:endParaRPr>
          </a:p>
        </p:txBody>
      </p:sp>
      <p:sp>
        <p:nvSpPr>
          <p:cNvPr id="201" name="矩形 200"/>
          <p:cNvSpPr/>
          <p:nvPr/>
        </p:nvSpPr>
        <p:spPr>
          <a:xfrm>
            <a:off x="7429959" y="3892669"/>
            <a:ext cx="821059"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Node</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4161910"/>
      </p:ext>
    </p:extLst>
  </p:cSld>
  <p:clrMapOvr>
    <a:masterClrMapping/>
  </p:clrMapOvr>
  <p:transition advTm="157">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向量与列表比较</a:t>
            </a:r>
          </a:p>
        </p:txBody>
      </p:sp>
      <p:sp>
        <p:nvSpPr>
          <p:cNvPr id="155" name="TextBox 20"/>
          <p:cNvSpPr txBox="1">
            <a:spLocks noChangeArrowheads="1"/>
          </p:cNvSpPr>
          <p:nvPr/>
        </p:nvSpPr>
        <p:spPr bwMode="auto">
          <a:xfrm>
            <a:off x="323528" y="2348880"/>
            <a:ext cx="248478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内存占用</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156" name="表格 155"/>
          <p:cNvGraphicFramePr>
            <a:graphicFrameLocks noGrp="1"/>
          </p:cNvGraphicFramePr>
          <p:nvPr/>
        </p:nvGraphicFramePr>
        <p:xfrm>
          <a:off x="631484" y="1308487"/>
          <a:ext cx="7990570" cy="864096"/>
        </p:xfrm>
        <a:graphic>
          <a:graphicData uri="http://schemas.openxmlformats.org/drawingml/2006/table">
            <a:tbl>
              <a:tblPr firstRow="1" bandRow="1">
                <a:tableStyleId>{5C22544A-7EE6-4342-B048-85BDC9FD1C3A}</a:tableStyleId>
              </a:tblPr>
              <a:tblGrid>
                <a:gridCol w="4030130">
                  <a:extLst>
                    <a:ext uri="{9D8B030D-6E8A-4147-A177-3AD203B41FA5}">
                      <a16:colId xmlns:a16="http://schemas.microsoft.com/office/drawing/2014/main" val="3075817257"/>
                    </a:ext>
                  </a:extLst>
                </a:gridCol>
                <a:gridCol w="3960440">
                  <a:extLst>
                    <a:ext uri="{9D8B030D-6E8A-4147-A177-3AD203B41FA5}">
                      <a16:colId xmlns:a16="http://schemas.microsoft.com/office/drawing/2014/main" val="1794422209"/>
                    </a:ext>
                  </a:extLst>
                </a:gridCol>
              </a:tblGrid>
              <a:tr h="432048">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向 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列 表</a:t>
                      </a:r>
                    </a:p>
                  </a:txBody>
                  <a:tcPr anchor="ctr"/>
                </a:tc>
                <a:extLst>
                  <a:ext uri="{0D108BD9-81ED-4DB2-BD59-A6C34878D82A}">
                    <a16:rowId xmlns:a16="http://schemas.microsoft.com/office/drawing/2014/main" val="1435915222"/>
                  </a:ext>
                </a:extLst>
              </a:tr>
              <a:tr h="432048">
                <a:tc>
                  <a:txBody>
                    <a:bodyPr/>
                    <a:lstStyle/>
                    <a:p>
                      <a:pPr marL="0" algn="ctr" defTabSz="914400" rtl="0" eaLnBrk="1" latinLnBrk="0" hangingPunct="1"/>
                      <a:r>
                        <a:rPr lang="zh-CN" altLang="en-US" sz="2000" b="1" kern="1200" dirty="0">
                          <a:solidFill>
                            <a:srgbClr val="FF0000"/>
                          </a:solidFill>
                          <a:latin typeface="微软雅黑" panose="020B0503020204020204" pitchFamily="34" charset="-122"/>
                          <a:ea typeface="微软雅黑" panose="020B0503020204020204" pitchFamily="34" charset="-122"/>
                          <a:cs typeface="+mn-cs"/>
                        </a:rPr>
                        <a:t>全局</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坐标地址访问</a:t>
                      </a:r>
                    </a:p>
                  </a:txBody>
                  <a:tcPr anchor="ctr"/>
                </a:tc>
                <a:tc>
                  <a:txBody>
                    <a:bodyP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局部</a:t>
                      </a:r>
                      <a:r>
                        <a:rPr lang="zh-CN" altLang="en-US" sz="1800" b="1" dirty="0">
                          <a:latin typeface="微软雅黑" panose="020B0503020204020204" pitchFamily="34" charset="-122"/>
                          <a:ea typeface="微软雅黑" panose="020B0503020204020204" pitchFamily="34" charset="-122"/>
                        </a:rPr>
                        <a:t>邻域关系访问</a:t>
                      </a:r>
                      <a:endParaRPr lang="zh-CN" altLang="en-US" dirty="0"/>
                    </a:p>
                  </a:txBody>
                  <a:tcPr anchor="ctr"/>
                </a:tc>
                <a:extLst>
                  <a:ext uri="{0D108BD9-81ED-4DB2-BD59-A6C34878D82A}">
                    <a16:rowId xmlns:a16="http://schemas.microsoft.com/office/drawing/2014/main" val="2383713950"/>
                  </a:ext>
                </a:extLst>
              </a:tr>
            </a:tbl>
          </a:graphicData>
        </a:graphic>
      </p:graphicFrame>
      <p:sp>
        <p:nvSpPr>
          <p:cNvPr id="4" name="矩形 3"/>
          <p:cNvSpPr/>
          <p:nvPr/>
        </p:nvSpPr>
        <p:spPr bwMode="auto">
          <a:xfrm>
            <a:off x="485791"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9</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157" name="矩形 156"/>
          <p:cNvSpPr/>
          <p:nvPr/>
        </p:nvSpPr>
        <p:spPr bwMode="auto">
          <a:xfrm>
            <a:off x="989339"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7</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158" name="矩形 157"/>
          <p:cNvSpPr/>
          <p:nvPr/>
        </p:nvSpPr>
        <p:spPr bwMode="auto">
          <a:xfrm>
            <a:off x="1492887"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8</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1996435"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160" name="矩形 159"/>
          <p:cNvSpPr/>
          <p:nvPr/>
        </p:nvSpPr>
        <p:spPr bwMode="auto">
          <a:xfrm>
            <a:off x="2499983"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1" name="矩形 160"/>
          <p:cNvSpPr/>
          <p:nvPr/>
        </p:nvSpPr>
        <p:spPr bwMode="auto">
          <a:xfrm>
            <a:off x="3003531"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2" name="矩形 161"/>
          <p:cNvSpPr/>
          <p:nvPr/>
        </p:nvSpPr>
        <p:spPr bwMode="auto">
          <a:xfrm>
            <a:off x="3505173"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8" name="矩形 167"/>
          <p:cNvSpPr/>
          <p:nvPr/>
        </p:nvSpPr>
        <p:spPr>
          <a:xfrm>
            <a:off x="369346" y="3004106"/>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200</a:t>
            </a:r>
          </a:p>
        </p:txBody>
      </p:sp>
      <p:sp>
        <p:nvSpPr>
          <p:cNvPr id="169" name="矩形 168"/>
          <p:cNvSpPr/>
          <p:nvPr/>
        </p:nvSpPr>
        <p:spPr>
          <a:xfrm>
            <a:off x="3444143" y="3004106"/>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224</a:t>
            </a:r>
          </a:p>
        </p:txBody>
      </p:sp>
      <mc:AlternateContent xmlns:mc="http://schemas.openxmlformats.org/markup-compatibility/2006" xmlns:a14="http://schemas.microsoft.com/office/drawing/2010/main">
        <mc:Choice Requires="a14">
          <p:sp>
            <p:nvSpPr>
              <p:cNvPr id="178" name="矩形 177"/>
              <p:cNvSpPr/>
              <p:nvPr/>
            </p:nvSpPr>
            <p:spPr>
              <a:xfrm>
                <a:off x="1571447" y="5311786"/>
                <a:ext cx="2256902" cy="461665"/>
              </a:xfrm>
              <a:prstGeom prst="rect">
                <a:avLst/>
              </a:prstGeom>
            </p:spPr>
            <p:txBody>
              <a:bodyPr wrap="square">
                <a:spAutoFit/>
              </a:bodyPr>
              <a:lstStyle/>
              <a:p>
                <a:pPr algn="ctr"/>
                <a:r>
                  <a:rPr lang="en-US" altLang="zh-CN" sz="2400" b="1" dirty="0">
                    <a:latin typeface="Consolas" panose="020B0609020204030204" pitchFamily="49" charset="0"/>
                    <a:ea typeface="微软雅黑" panose="020B0503020204020204" pitchFamily="34" charset="-122"/>
                  </a:rPr>
                  <a:t>4</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dirty="0">
                    <a:latin typeface="Consolas" panose="020B0609020204030204" pitchFamily="49" charset="0"/>
                    <a:ea typeface="微软雅黑" panose="020B0503020204020204" pitchFamily="34" charset="-122"/>
                  </a:rPr>
                  <a:t>7=28</a:t>
                </a:r>
                <a:r>
                  <a:rPr lang="zh-CN" altLang="en-US" sz="2400" b="1" dirty="0">
                    <a:latin typeface="Consolas" panose="020B0609020204030204" pitchFamily="49" charset="0"/>
                    <a:ea typeface="微软雅黑" panose="020B0503020204020204" pitchFamily="34" charset="-122"/>
                  </a:rPr>
                  <a:t>字节</a:t>
                </a:r>
              </a:p>
            </p:txBody>
          </p:sp>
        </mc:Choice>
        <mc:Fallback xmlns="">
          <p:sp>
            <p:nvSpPr>
              <p:cNvPr id="178" name="矩形 177"/>
              <p:cNvSpPr>
                <a:spLocks noRot="1" noChangeAspect="1" noMove="1" noResize="1" noEditPoints="1" noAdjustHandles="1" noChangeArrowheads="1" noChangeShapeType="1" noTextEdit="1"/>
              </p:cNvSpPr>
              <p:nvPr/>
            </p:nvSpPr>
            <p:spPr>
              <a:xfrm>
                <a:off x="1571447" y="5311786"/>
                <a:ext cx="2256902" cy="461665"/>
              </a:xfrm>
              <a:prstGeom prst="rect">
                <a:avLst/>
              </a:prstGeom>
              <a:blipFill>
                <a:blip r:embed="rId3"/>
                <a:stretch>
                  <a:fillRect t="-11842" b="-28947"/>
                </a:stretch>
              </a:blipFill>
            </p:spPr>
            <p:txBody>
              <a:bodyPr/>
              <a:lstStyle/>
              <a:p>
                <a:r>
                  <a:rPr lang="zh-CN" altLang="en-US">
                    <a:noFill/>
                  </a:rPr>
                  <a:t> </a:t>
                </a:r>
              </a:p>
            </p:txBody>
          </p:sp>
        </mc:Fallback>
      </mc:AlternateContent>
      <p:sp>
        <p:nvSpPr>
          <p:cNvPr id="182" name="矩形 181"/>
          <p:cNvSpPr/>
          <p:nvPr/>
        </p:nvSpPr>
        <p:spPr bwMode="auto">
          <a:xfrm>
            <a:off x="5400447" y="3402361"/>
            <a:ext cx="417600"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3" name="矩形 182"/>
          <p:cNvSpPr/>
          <p:nvPr/>
        </p:nvSpPr>
        <p:spPr bwMode="auto">
          <a:xfrm>
            <a:off x="5818047" y="3402361"/>
            <a:ext cx="248400"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4" name="矩形 183"/>
          <p:cNvSpPr/>
          <p:nvPr/>
        </p:nvSpPr>
        <p:spPr bwMode="auto">
          <a:xfrm>
            <a:off x="6427106" y="3400023"/>
            <a:ext cx="4176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5" name="矩形 184"/>
          <p:cNvSpPr/>
          <p:nvPr/>
        </p:nvSpPr>
        <p:spPr bwMode="auto">
          <a:xfrm>
            <a:off x="6847999" y="3401324"/>
            <a:ext cx="2484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6" name="矩形 185"/>
          <p:cNvSpPr/>
          <p:nvPr/>
        </p:nvSpPr>
        <p:spPr bwMode="auto">
          <a:xfrm>
            <a:off x="7468327" y="3395877"/>
            <a:ext cx="4176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7" name="矩形 186"/>
          <p:cNvSpPr/>
          <p:nvPr/>
        </p:nvSpPr>
        <p:spPr bwMode="auto">
          <a:xfrm>
            <a:off x="7879702" y="3395877"/>
            <a:ext cx="2484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88" name="直接箭头连接符 187"/>
          <p:cNvCxnSpPr/>
          <p:nvPr/>
        </p:nvCxnSpPr>
        <p:spPr bwMode="auto">
          <a:xfrm flipV="1">
            <a:off x="5126366" y="3613974"/>
            <a:ext cx="271148" cy="2339"/>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89" name="直接箭头连接符 188"/>
          <p:cNvCxnSpPr/>
          <p:nvPr/>
        </p:nvCxnSpPr>
        <p:spPr bwMode="auto">
          <a:xfrm>
            <a:off x="6066447" y="3613973"/>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90" name="直接箭头连接符 189"/>
          <p:cNvCxnSpPr/>
          <p:nvPr/>
        </p:nvCxnSpPr>
        <p:spPr bwMode="auto">
          <a:xfrm>
            <a:off x="7101443" y="3612803"/>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91" name="直接箭头连接符 190"/>
          <p:cNvCxnSpPr/>
          <p:nvPr/>
        </p:nvCxnSpPr>
        <p:spPr bwMode="auto">
          <a:xfrm>
            <a:off x="8128102" y="3598150"/>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192" name="矩形 191"/>
          <p:cNvSpPr/>
          <p:nvPr/>
        </p:nvSpPr>
        <p:spPr>
          <a:xfrm>
            <a:off x="8459298" y="3413348"/>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Null</a:t>
            </a:r>
          </a:p>
        </p:txBody>
      </p:sp>
      <p:sp>
        <p:nvSpPr>
          <p:cNvPr id="193" name="矩形 192"/>
          <p:cNvSpPr/>
          <p:nvPr/>
        </p:nvSpPr>
        <p:spPr>
          <a:xfrm>
            <a:off x="4489697" y="3395877"/>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Head</a:t>
            </a:r>
          </a:p>
        </p:txBody>
      </p:sp>
      <p:sp>
        <p:nvSpPr>
          <p:cNvPr id="195" name="矩形 194"/>
          <p:cNvSpPr/>
          <p:nvPr/>
        </p:nvSpPr>
        <p:spPr>
          <a:xfrm>
            <a:off x="6339326" y="3892669"/>
            <a:ext cx="821059"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Node</a:t>
            </a:r>
            <a:endParaRPr lang="zh-CN" altLang="en-US" b="1" dirty="0">
              <a:latin typeface="微软雅黑" panose="020B0503020204020204" pitchFamily="34" charset="-122"/>
              <a:ea typeface="微软雅黑" panose="020B0503020204020204" pitchFamily="34" charset="-122"/>
            </a:endParaRPr>
          </a:p>
        </p:txBody>
      </p:sp>
      <p:sp>
        <p:nvSpPr>
          <p:cNvPr id="196" name="矩形 195"/>
          <p:cNvSpPr/>
          <p:nvPr/>
        </p:nvSpPr>
        <p:spPr>
          <a:xfrm>
            <a:off x="5959977" y="2763281"/>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data</a:t>
            </a:r>
          </a:p>
        </p:txBody>
      </p:sp>
      <p:sp>
        <p:nvSpPr>
          <p:cNvPr id="197" name="矩形 196"/>
          <p:cNvSpPr/>
          <p:nvPr/>
        </p:nvSpPr>
        <p:spPr>
          <a:xfrm>
            <a:off x="6814778" y="2764243"/>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link</a:t>
            </a:r>
          </a:p>
        </p:txBody>
      </p:sp>
      <p:cxnSp>
        <p:nvCxnSpPr>
          <p:cNvPr id="198" name="直接箭头连接符 197"/>
          <p:cNvCxnSpPr>
            <a:endCxn id="196" idx="2"/>
          </p:cNvCxnSpPr>
          <p:nvPr/>
        </p:nvCxnSpPr>
        <p:spPr bwMode="auto">
          <a:xfrm flipH="1" flipV="1">
            <a:off x="6305585" y="3132613"/>
            <a:ext cx="358110" cy="360092"/>
          </a:xfrm>
          <a:prstGeom prst="straightConnector1">
            <a:avLst/>
          </a:prstGeom>
          <a:noFill/>
          <a:ln w="25400" algn="ctr">
            <a:solidFill>
              <a:schemeClr val="tx1"/>
            </a:solidFill>
            <a:prstDash val="sysDash"/>
            <a:miter lim="800000"/>
            <a:headEnd/>
            <a:tailEnd type="stealth" w="lg" len="lg"/>
          </a:ln>
          <a:effectLst/>
        </p:spPr>
      </p:cxnSp>
      <p:cxnSp>
        <p:nvCxnSpPr>
          <p:cNvPr id="199" name="直接箭头连接符 198"/>
          <p:cNvCxnSpPr>
            <a:endCxn id="197" idx="2"/>
          </p:cNvCxnSpPr>
          <p:nvPr/>
        </p:nvCxnSpPr>
        <p:spPr bwMode="auto">
          <a:xfrm flipV="1">
            <a:off x="6948248" y="3133575"/>
            <a:ext cx="212138" cy="383866"/>
          </a:xfrm>
          <a:prstGeom prst="straightConnector1">
            <a:avLst/>
          </a:prstGeom>
          <a:noFill/>
          <a:ln w="25400" algn="ctr">
            <a:solidFill>
              <a:schemeClr val="tx1"/>
            </a:solidFill>
            <a:prstDash val="sysDash"/>
            <a:miter lim="800000"/>
            <a:headEnd/>
            <a:tailEnd type="stealth" w="lg" len="lg"/>
          </a:ln>
          <a:effectLst/>
        </p:spPr>
      </p:cxnSp>
      <p:sp>
        <p:nvSpPr>
          <p:cNvPr id="200" name="矩形 199"/>
          <p:cNvSpPr/>
          <p:nvPr/>
        </p:nvSpPr>
        <p:spPr>
          <a:xfrm>
            <a:off x="5327758" y="3892669"/>
            <a:ext cx="821059"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Node</a:t>
            </a:r>
            <a:endParaRPr lang="zh-CN" altLang="en-US" b="1" dirty="0">
              <a:latin typeface="微软雅黑" panose="020B0503020204020204" pitchFamily="34" charset="-122"/>
              <a:ea typeface="微软雅黑" panose="020B0503020204020204" pitchFamily="34" charset="-122"/>
            </a:endParaRPr>
          </a:p>
        </p:txBody>
      </p:sp>
      <p:sp>
        <p:nvSpPr>
          <p:cNvPr id="201" name="矩形 200"/>
          <p:cNvSpPr/>
          <p:nvPr/>
        </p:nvSpPr>
        <p:spPr>
          <a:xfrm>
            <a:off x="7429959" y="3892669"/>
            <a:ext cx="821059" cy="369332"/>
          </a:xfrm>
          <a:prstGeom prst="rect">
            <a:avLst/>
          </a:prstGeom>
        </p:spPr>
        <p:txBody>
          <a:bodyPr wrap="none">
            <a:spAutoFit/>
          </a:bodyPr>
          <a:lstStyle/>
          <a:p>
            <a:pPr algn="ctr"/>
            <a:r>
              <a:rPr lang="en-US" altLang="zh-CN" b="1" dirty="0">
                <a:latin typeface="微软雅黑" panose="020B0503020204020204" pitchFamily="34" charset="-122"/>
                <a:ea typeface="微软雅黑" panose="020B0503020204020204" pitchFamily="34" charset="-122"/>
              </a:rPr>
              <a:t>Node</a:t>
            </a:r>
            <a:endParaRPr lang="zh-CN" altLang="en-US" b="1" dirty="0">
              <a:latin typeface="微软雅黑" panose="020B0503020204020204" pitchFamily="34" charset="-122"/>
              <a:ea typeface="微软雅黑" panose="020B0503020204020204" pitchFamily="34" charset="-122"/>
            </a:endParaRPr>
          </a:p>
        </p:txBody>
      </p:sp>
      <p:sp>
        <p:nvSpPr>
          <p:cNvPr id="45" name="左大括号 44"/>
          <p:cNvSpPr/>
          <p:nvPr/>
        </p:nvSpPr>
        <p:spPr bwMode="auto">
          <a:xfrm rot="16200000">
            <a:off x="1101093" y="3331342"/>
            <a:ext cx="278234" cy="1512450"/>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46" name="TextBox 20"/>
          <p:cNvSpPr txBox="1">
            <a:spLocks noChangeArrowheads="1"/>
          </p:cNvSpPr>
          <p:nvPr/>
        </p:nvSpPr>
        <p:spPr bwMode="auto">
          <a:xfrm>
            <a:off x="755576" y="4236662"/>
            <a:ext cx="1036398"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已占用</a:t>
            </a:r>
            <a:endParaRPr lang="en-US" altLang="zh-CN" sz="2000" b="1" dirty="0">
              <a:latin typeface="微软雅黑" panose="020B0503020204020204" pitchFamily="34" charset="-122"/>
              <a:ea typeface="微软雅黑" panose="020B0503020204020204" pitchFamily="34" charset="-122"/>
            </a:endParaRPr>
          </a:p>
        </p:txBody>
      </p:sp>
      <p:sp>
        <p:nvSpPr>
          <p:cNvPr id="47" name="左大括号 46"/>
          <p:cNvSpPr/>
          <p:nvPr/>
        </p:nvSpPr>
        <p:spPr bwMode="auto">
          <a:xfrm rot="16200000">
            <a:off x="2863463" y="3084998"/>
            <a:ext cx="278234" cy="2012284"/>
          </a:xfrm>
          <a:prstGeom prst="leftBrace">
            <a:avLst>
              <a:gd name="adj1" fmla="val 42199"/>
              <a:gd name="adj2" fmla="val 50000"/>
            </a:avLst>
          </a:prstGeom>
          <a:noFill/>
          <a:ln w="25400" cap="flat" cmpd="sng" algn="ctr">
            <a:solidFill>
              <a:schemeClr val="accent2">
                <a:lumMod val="50000"/>
              </a:schemeClr>
            </a:solidFill>
            <a:prstDash val="solid"/>
            <a:round/>
            <a:headEnd type="none"/>
            <a:tailEnd type="none"/>
          </a:ln>
          <a:effectLst/>
        </p:spPr>
        <p:txBody>
          <a:bodyPr rtlCol="0" anchor="ctr"/>
          <a:lstStyle/>
          <a:p>
            <a:pPr algn="ctr"/>
            <a:endParaRPr lang="zh-CN" altLang="en-US">
              <a:solidFill>
                <a:schemeClr val="accent2">
                  <a:lumMod val="50000"/>
                </a:schemeClr>
              </a:solidFill>
            </a:endParaRPr>
          </a:p>
        </p:txBody>
      </p:sp>
      <p:sp>
        <p:nvSpPr>
          <p:cNvPr id="48" name="TextBox 20"/>
          <p:cNvSpPr txBox="1">
            <a:spLocks noChangeArrowheads="1"/>
          </p:cNvSpPr>
          <p:nvPr/>
        </p:nvSpPr>
        <p:spPr bwMode="auto">
          <a:xfrm>
            <a:off x="2555776" y="4233829"/>
            <a:ext cx="1036398" cy="40011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000" b="1" dirty="0">
                <a:latin typeface="微软雅黑" panose="020B0503020204020204" pitchFamily="34" charset="-122"/>
                <a:ea typeface="微软雅黑" panose="020B0503020204020204" pitchFamily="34" charset="-122"/>
              </a:rPr>
              <a:t>未占用</a:t>
            </a:r>
            <a:endParaRPr lang="en-US" altLang="zh-CN" sz="20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9" name="矩形 48"/>
              <p:cNvSpPr/>
              <p:nvPr/>
            </p:nvSpPr>
            <p:spPr>
              <a:xfrm>
                <a:off x="4904089" y="5314235"/>
                <a:ext cx="3046034" cy="461665"/>
              </a:xfrm>
              <a:prstGeom prst="rect">
                <a:avLst/>
              </a:prstGeom>
            </p:spPr>
            <p:txBody>
              <a:bodyPr wrap="square">
                <a:spAutoFit/>
              </a:bodyPr>
              <a:lstStyle/>
              <a:p>
                <a:pPr algn="ctr"/>
                <a:r>
                  <a:rPr lang="en-US" altLang="zh-CN" sz="2400" b="1" dirty="0">
                    <a:latin typeface="Consolas" panose="020B0609020204030204" pitchFamily="49" charset="0"/>
                    <a:ea typeface="微软雅黑" panose="020B0503020204020204" pitchFamily="34" charset="-122"/>
                  </a:rPr>
                  <a:t>(4+4)</a:t>
                </a:r>
                <a14:m>
                  <m:oMath xmlns:m="http://schemas.openxmlformats.org/officeDocument/2006/math">
                    <m:r>
                      <a:rPr lang="en-US" altLang="zh-CN" sz="2400" b="1" i="1">
                        <a:latin typeface="Cambria Math" panose="02040503050406030204" pitchFamily="18" charset="0"/>
                        <a:ea typeface="Cambria Math" panose="02040503050406030204" pitchFamily="18" charset="0"/>
                      </a:rPr>
                      <m:t>× </m:t>
                    </m:r>
                  </m:oMath>
                </a14:m>
                <a:r>
                  <a:rPr lang="en-US" altLang="zh-CN" sz="2400" b="1" dirty="0">
                    <a:latin typeface="Consolas" panose="020B0609020204030204" pitchFamily="49" charset="0"/>
                    <a:ea typeface="微软雅黑" panose="020B0503020204020204" pitchFamily="34" charset="-122"/>
                  </a:rPr>
                  <a:t>3=24</a:t>
                </a:r>
                <a:r>
                  <a:rPr lang="zh-CN" altLang="en-US" sz="2400" b="1" dirty="0">
                    <a:latin typeface="Consolas" panose="020B0609020204030204" pitchFamily="49" charset="0"/>
                    <a:ea typeface="微软雅黑" panose="020B0503020204020204" pitchFamily="34" charset="-122"/>
                  </a:rPr>
                  <a:t>字节</a:t>
                </a:r>
              </a:p>
            </p:txBody>
          </p:sp>
        </mc:Choice>
        <mc:Fallback xmlns="">
          <p:sp>
            <p:nvSpPr>
              <p:cNvPr id="49" name="矩形 48"/>
              <p:cNvSpPr>
                <a:spLocks noRot="1" noChangeAspect="1" noMove="1" noResize="1" noEditPoints="1" noAdjustHandles="1" noChangeArrowheads="1" noChangeShapeType="1" noTextEdit="1"/>
              </p:cNvSpPr>
              <p:nvPr/>
            </p:nvSpPr>
            <p:spPr>
              <a:xfrm>
                <a:off x="4904089" y="5314235"/>
                <a:ext cx="3046034" cy="461665"/>
              </a:xfrm>
              <a:prstGeom prst="rect">
                <a:avLst/>
              </a:prstGeom>
              <a:blipFill>
                <a:blip r:embed="rId4"/>
                <a:stretch>
                  <a:fillRect t="-12000" b="-30667"/>
                </a:stretch>
              </a:blipFill>
            </p:spPr>
            <p:txBody>
              <a:bodyPr/>
              <a:lstStyle/>
              <a:p>
                <a:r>
                  <a:rPr lang="zh-CN" altLang="en-US">
                    <a:noFill/>
                  </a:rPr>
                  <a:t> </a:t>
                </a:r>
              </a:p>
            </p:txBody>
          </p:sp>
        </mc:Fallback>
      </mc:AlternateContent>
      <p:sp>
        <p:nvSpPr>
          <p:cNvPr id="50" name="TextBox 20"/>
          <p:cNvSpPr txBox="1">
            <a:spLocks noChangeArrowheads="1"/>
          </p:cNvSpPr>
          <p:nvPr/>
        </p:nvSpPr>
        <p:spPr bwMode="auto">
          <a:xfrm>
            <a:off x="5397514" y="4391553"/>
            <a:ext cx="2196622" cy="78483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没有空间浪费</a:t>
            </a:r>
            <a:endParaRPr lang="en-US" altLang="zh-CN" sz="2000" b="1" dirty="0">
              <a:latin typeface="微软雅黑" panose="020B0503020204020204" pitchFamily="34" charset="-122"/>
              <a:ea typeface="微软雅黑" panose="020B0503020204020204" pitchFamily="34" charset="-122"/>
            </a:endParaRPr>
          </a:p>
          <a:p>
            <a:pPr marL="342900" indent="-342900">
              <a:spcAft>
                <a:spcPts val="600"/>
              </a:spcAft>
              <a:buClr>
                <a:srgbClr val="C00000"/>
              </a:buClr>
              <a:buFont typeface="Wingdings" panose="05000000000000000000" pitchFamily="2" charset="2"/>
              <a:buChar char="ü"/>
              <a:defRPr/>
            </a:pPr>
            <a:r>
              <a:rPr lang="zh-CN" altLang="en-US" sz="2000" b="1" dirty="0">
                <a:latin typeface="微软雅黑" panose="020B0503020204020204" pitchFamily="34" charset="-122"/>
                <a:ea typeface="微软雅黑" panose="020B0503020204020204" pitchFamily="34" charset="-122"/>
              </a:rPr>
              <a:t>需要指针</a:t>
            </a:r>
            <a:endParaRPr lang="en-US" altLang="zh-CN" sz="2000" b="1" dirty="0">
              <a:latin typeface="微软雅黑" panose="020B0503020204020204" pitchFamily="34" charset="-122"/>
              <a:ea typeface="微软雅黑" panose="020B0503020204020204" pitchFamily="34" charset="-122"/>
            </a:endParaRPr>
          </a:p>
        </p:txBody>
      </p:sp>
      <p:sp>
        <p:nvSpPr>
          <p:cNvPr id="42" name="矩形 41"/>
          <p:cNvSpPr/>
          <p:nvPr/>
        </p:nvSpPr>
        <p:spPr>
          <a:xfrm>
            <a:off x="239184" y="5821420"/>
            <a:ext cx="1326736" cy="646331"/>
          </a:xfrm>
          <a:prstGeom prst="rect">
            <a:avLst/>
          </a:prstGeom>
        </p:spPr>
        <p:txBody>
          <a:bodyPr wrap="square">
            <a:spAutoFit/>
          </a:bodyPr>
          <a:lstStyle/>
          <a:p>
            <a:pPr algn="ctr"/>
            <a:r>
              <a:rPr lang="zh-CN" altLang="en-US" b="1" dirty="0">
                <a:solidFill>
                  <a:srgbClr val="00823B"/>
                </a:solidFill>
                <a:latin typeface="Consolas" panose="020B0609020204030204" pitchFamily="49" charset="0"/>
                <a:ea typeface="微软雅黑" panose="020B0503020204020204" pitchFamily="34" charset="-122"/>
              </a:rPr>
              <a:t>若</a:t>
            </a:r>
            <a:r>
              <a:rPr lang="en-US" altLang="zh-CN" b="1" dirty="0">
                <a:solidFill>
                  <a:srgbClr val="00823B"/>
                </a:solidFill>
                <a:latin typeface="Consolas" panose="020B0609020204030204" pitchFamily="49" charset="0"/>
                <a:ea typeface="微软雅黑" panose="020B0503020204020204" pitchFamily="34" charset="-122"/>
              </a:rPr>
              <a:t>data</a:t>
            </a:r>
            <a:r>
              <a:rPr lang="zh-CN" altLang="en-US" b="1" dirty="0">
                <a:solidFill>
                  <a:srgbClr val="00823B"/>
                </a:solidFill>
                <a:latin typeface="Consolas" panose="020B0609020204030204" pitchFamily="49" charset="0"/>
                <a:ea typeface="微软雅黑" panose="020B0503020204020204" pitchFamily="34" charset="-122"/>
              </a:rPr>
              <a:t>为</a:t>
            </a:r>
            <a:r>
              <a:rPr lang="en-US" altLang="zh-CN" b="1" dirty="0">
                <a:solidFill>
                  <a:srgbClr val="00823B"/>
                </a:solidFill>
                <a:latin typeface="Consolas" panose="020B0609020204030204" pitchFamily="49" charset="0"/>
                <a:ea typeface="微软雅黑" panose="020B0503020204020204" pitchFamily="34" charset="-122"/>
              </a:rPr>
              <a:t>16</a:t>
            </a:r>
            <a:r>
              <a:rPr lang="zh-CN" altLang="en-US" b="1" dirty="0">
                <a:solidFill>
                  <a:srgbClr val="00823B"/>
                </a:solidFill>
                <a:latin typeface="Consolas" panose="020B0609020204030204" pitchFamily="49" charset="0"/>
                <a:ea typeface="微软雅黑" panose="020B0503020204020204" pitchFamily="34" charset="-122"/>
              </a:rPr>
              <a:t>字节</a:t>
            </a:r>
          </a:p>
        </p:txBody>
      </p:sp>
      <mc:AlternateContent xmlns:mc="http://schemas.openxmlformats.org/markup-compatibility/2006" xmlns:a14="http://schemas.microsoft.com/office/drawing/2010/main">
        <mc:Choice Requires="a14">
          <p:sp>
            <p:nvSpPr>
              <p:cNvPr id="43" name="矩形 42"/>
              <p:cNvSpPr/>
              <p:nvPr/>
            </p:nvSpPr>
            <p:spPr>
              <a:xfrm>
                <a:off x="1565920" y="5913752"/>
                <a:ext cx="2256902" cy="461665"/>
              </a:xfrm>
              <a:prstGeom prst="rect">
                <a:avLst/>
              </a:prstGeom>
            </p:spPr>
            <p:txBody>
              <a:bodyPr wrap="square">
                <a:spAutoFit/>
              </a:bodyPr>
              <a:lstStyle/>
              <a:p>
                <a:pPr algn="ctr"/>
                <a:r>
                  <a:rPr lang="en-US" altLang="zh-CN" sz="2400" b="1" dirty="0">
                    <a:latin typeface="Consolas" panose="020B0609020204030204" pitchFamily="49" charset="0"/>
                    <a:ea typeface="微软雅黑" panose="020B0503020204020204" pitchFamily="34" charset="-122"/>
                  </a:rPr>
                  <a:t>16</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dirty="0">
                    <a:latin typeface="Consolas" panose="020B0609020204030204" pitchFamily="49" charset="0"/>
                    <a:ea typeface="微软雅黑" panose="020B0503020204020204" pitchFamily="34" charset="-122"/>
                  </a:rPr>
                  <a:t>7=112</a:t>
                </a:r>
                <a:r>
                  <a:rPr lang="zh-CN" altLang="en-US" sz="2400" b="1" dirty="0">
                    <a:latin typeface="Consolas" panose="020B0609020204030204" pitchFamily="49" charset="0"/>
                    <a:ea typeface="微软雅黑" panose="020B0503020204020204" pitchFamily="34" charset="-122"/>
                  </a:rPr>
                  <a:t>字节</a:t>
                </a:r>
              </a:p>
            </p:txBody>
          </p:sp>
        </mc:Choice>
        <mc:Fallback xmlns="">
          <p:sp>
            <p:nvSpPr>
              <p:cNvPr id="43" name="矩形 42"/>
              <p:cNvSpPr>
                <a:spLocks noRot="1" noChangeAspect="1" noMove="1" noResize="1" noEditPoints="1" noAdjustHandles="1" noChangeArrowheads="1" noChangeShapeType="1" noTextEdit="1"/>
              </p:cNvSpPr>
              <p:nvPr/>
            </p:nvSpPr>
            <p:spPr>
              <a:xfrm>
                <a:off x="1565920" y="5913752"/>
                <a:ext cx="2256902" cy="461665"/>
              </a:xfrm>
              <a:prstGeom prst="rect">
                <a:avLst/>
              </a:prstGeom>
              <a:blipFill>
                <a:blip r:embed="rId5"/>
                <a:stretch>
                  <a:fillRect l="-2432" t="-11842" r="-1892"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p:cNvSpPr/>
              <p:nvPr/>
            </p:nvSpPr>
            <p:spPr>
              <a:xfrm>
                <a:off x="4939278" y="5913752"/>
                <a:ext cx="2874364" cy="461665"/>
              </a:xfrm>
              <a:prstGeom prst="rect">
                <a:avLst/>
              </a:prstGeom>
            </p:spPr>
            <p:txBody>
              <a:bodyPr wrap="square">
                <a:spAutoFit/>
              </a:bodyPr>
              <a:lstStyle/>
              <a:p>
                <a:pPr algn="ctr"/>
                <a:r>
                  <a:rPr lang="en-US" altLang="zh-CN" sz="2400" b="1" dirty="0">
                    <a:latin typeface="Consolas" panose="020B0609020204030204" pitchFamily="49" charset="0"/>
                    <a:ea typeface="微软雅黑" panose="020B0503020204020204" pitchFamily="34" charset="-122"/>
                  </a:rPr>
                  <a:t>(16+4)</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oMath>
                </a14:m>
                <a:r>
                  <a:rPr lang="en-US" altLang="zh-CN" sz="2400" b="1" dirty="0">
                    <a:latin typeface="Consolas" panose="020B0609020204030204" pitchFamily="49" charset="0"/>
                    <a:ea typeface="微软雅黑" panose="020B0503020204020204" pitchFamily="34" charset="-122"/>
                  </a:rPr>
                  <a:t>3=60</a:t>
                </a:r>
                <a:r>
                  <a:rPr lang="zh-CN" altLang="en-US" sz="2400" b="1" dirty="0">
                    <a:latin typeface="Consolas" panose="020B0609020204030204" pitchFamily="49" charset="0"/>
                    <a:ea typeface="微软雅黑" panose="020B0503020204020204" pitchFamily="34" charset="-122"/>
                  </a:rPr>
                  <a:t>字节</a:t>
                </a:r>
              </a:p>
            </p:txBody>
          </p:sp>
        </mc:Choice>
        <mc:Fallback xmlns="">
          <p:sp>
            <p:nvSpPr>
              <p:cNvPr id="44" name="矩形 43"/>
              <p:cNvSpPr>
                <a:spLocks noRot="1" noChangeAspect="1" noMove="1" noResize="1" noEditPoints="1" noAdjustHandles="1" noChangeArrowheads="1" noChangeShapeType="1" noTextEdit="1"/>
              </p:cNvSpPr>
              <p:nvPr/>
            </p:nvSpPr>
            <p:spPr>
              <a:xfrm>
                <a:off x="4939278" y="5913752"/>
                <a:ext cx="2874364" cy="461665"/>
              </a:xfrm>
              <a:prstGeom prst="rect">
                <a:avLst/>
              </a:prstGeom>
              <a:blipFill>
                <a:blip r:embed="rId6"/>
                <a:stretch>
                  <a:fillRect t="-11842"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789369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ppt_x"/>
                                          </p:val>
                                        </p:tav>
                                        <p:tav tm="100000">
                                          <p:val>
                                            <p:strVal val="#ppt_x"/>
                                          </p:val>
                                        </p:tav>
                                      </p:tavLst>
                                    </p:anim>
                                    <p:anim calcmode="lin" valueType="num">
                                      <p:cBhvr additive="base">
                                        <p:cTn id="1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向量与列表比较</a:t>
            </a:r>
          </a:p>
        </p:txBody>
      </p:sp>
      <p:sp>
        <p:nvSpPr>
          <p:cNvPr id="155" name="TextBox 20"/>
          <p:cNvSpPr txBox="1">
            <a:spLocks noChangeArrowheads="1"/>
          </p:cNvSpPr>
          <p:nvPr/>
        </p:nvSpPr>
        <p:spPr bwMode="auto">
          <a:xfrm>
            <a:off x="323528" y="2348880"/>
            <a:ext cx="2484784"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元素插入时间</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156" name="表格 155"/>
          <p:cNvGraphicFramePr>
            <a:graphicFrameLocks noGrp="1"/>
          </p:cNvGraphicFramePr>
          <p:nvPr/>
        </p:nvGraphicFramePr>
        <p:xfrm>
          <a:off x="631484" y="1308487"/>
          <a:ext cx="7990570" cy="864096"/>
        </p:xfrm>
        <a:graphic>
          <a:graphicData uri="http://schemas.openxmlformats.org/drawingml/2006/table">
            <a:tbl>
              <a:tblPr firstRow="1" bandRow="1">
                <a:tableStyleId>{5C22544A-7EE6-4342-B048-85BDC9FD1C3A}</a:tableStyleId>
              </a:tblPr>
              <a:tblGrid>
                <a:gridCol w="4030130">
                  <a:extLst>
                    <a:ext uri="{9D8B030D-6E8A-4147-A177-3AD203B41FA5}">
                      <a16:colId xmlns:a16="http://schemas.microsoft.com/office/drawing/2014/main" val="3075817257"/>
                    </a:ext>
                  </a:extLst>
                </a:gridCol>
                <a:gridCol w="3960440">
                  <a:extLst>
                    <a:ext uri="{9D8B030D-6E8A-4147-A177-3AD203B41FA5}">
                      <a16:colId xmlns:a16="http://schemas.microsoft.com/office/drawing/2014/main" val="1794422209"/>
                    </a:ext>
                  </a:extLst>
                </a:gridCol>
              </a:tblGrid>
              <a:tr h="432048">
                <a:tc>
                  <a:txBody>
                    <a:bodyPr/>
                    <a:lstStyle/>
                    <a:p>
                      <a:pPr algn="ctr"/>
                      <a:r>
                        <a:rPr lang="zh-CN" altLang="en-US" sz="2000" b="1" kern="1200" dirty="0">
                          <a:solidFill>
                            <a:schemeClr val="tx1"/>
                          </a:solidFill>
                          <a:latin typeface="微软雅黑" panose="020B0503020204020204" pitchFamily="34" charset="-122"/>
                          <a:ea typeface="微软雅黑" panose="020B0503020204020204" pitchFamily="34" charset="-122"/>
                          <a:cs typeface="+mn-cs"/>
                        </a:rPr>
                        <a:t>向 量</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kern="1200" dirty="0">
                          <a:solidFill>
                            <a:schemeClr val="tx1"/>
                          </a:solidFill>
                          <a:latin typeface="微软雅黑" panose="020B0503020204020204" pitchFamily="34" charset="-122"/>
                          <a:ea typeface="微软雅黑" panose="020B0503020204020204" pitchFamily="34" charset="-122"/>
                          <a:cs typeface="+mn-cs"/>
                        </a:rPr>
                        <a:t>列 表</a:t>
                      </a:r>
                    </a:p>
                  </a:txBody>
                  <a:tcPr anchor="ctr"/>
                </a:tc>
                <a:extLst>
                  <a:ext uri="{0D108BD9-81ED-4DB2-BD59-A6C34878D82A}">
                    <a16:rowId xmlns:a16="http://schemas.microsoft.com/office/drawing/2014/main" val="1435915222"/>
                  </a:ext>
                </a:extLst>
              </a:tr>
              <a:tr h="432048">
                <a:tc>
                  <a:txBody>
                    <a:bodyPr/>
                    <a:lstStyle/>
                    <a:p>
                      <a:pPr marL="0" algn="ctr" defTabSz="914400" rtl="0" eaLnBrk="1" latinLnBrk="0" hangingPunct="1"/>
                      <a:r>
                        <a:rPr lang="zh-CN" altLang="en-US" sz="2000" b="1" kern="1200" dirty="0">
                          <a:solidFill>
                            <a:srgbClr val="FF0000"/>
                          </a:solidFill>
                          <a:latin typeface="微软雅黑" panose="020B0503020204020204" pitchFamily="34" charset="-122"/>
                          <a:ea typeface="微软雅黑" panose="020B0503020204020204" pitchFamily="34" charset="-122"/>
                          <a:cs typeface="+mn-cs"/>
                        </a:rPr>
                        <a:t>全局</a:t>
                      </a:r>
                      <a:r>
                        <a:rPr lang="zh-CN" altLang="en-US" sz="2000" b="1" kern="1200" dirty="0">
                          <a:solidFill>
                            <a:schemeClr val="tx1"/>
                          </a:solidFill>
                          <a:latin typeface="微软雅黑" panose="020B0503020204020204" pitchFamily="34" charset="-122"/>
                          <a:ea typeface="微软雅黑" panose="020B0503020204020204" pitchFamily="34" charset="-122"/>
                          <a:cs typeface="+mn-cs"/>
                        </a:rPr>
                        <a:t>坐标地址访问</a:t>
                      </a:r>
                    </a:p>
                  </a:txBody>
                  <a:tcPr anchor="ctr"/>
                </a:tc>
                <a:tc>
                  <a:txBody>
                    <a:bodyP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局部</a:t>
                      </a:r>
                      <a:r>
                        <a:rPr lang="zh-CN" altLang="en-US" sz="1800" b="1" dirty="0">
                          <a:latin typeface="微软雅黑" panose="020B0503020204020204" pitchFamily="34" charset="-122"/>
                          <a:ea typeface="微软雅黑" panose="020B0503020204020204" pitchFamily="34" charset="-122"/>
                        </a:rPr>
                        <a:t>邻域关系访问</a:t>
                      </a:r>
                      <a:endParaRPr lang="zh-CN" altLang="en-US" dirty="0"/>
                    </a:p>
                  </a:txBody>
                  <a:tcPr anchor="ctr"/>
                </a:tc>
                <a:extLst>
                  <a:ext uri="{0D108BD9-81ED-4DB2-BD59-A6C34878D82A}">
                    <a16:rowId xmlns:a16="http://schemas.microsoft.com/office/drawing/2014/main" val="2383713950"/>
                  </a:ext>
                </a:extLst>
              </a:tr>
            </a:tbl>
          </a:graphicData>
        </a:graphic>
      </p:graphicFrame>
      <p:sp>
        <p:nvSpPr>
          <p:cNvPr id="4" name="矩形 3"/>
          <p:cNvSpPr/>
          <p:nvPr/>
        </p:nvSpPr>
        <p:spPr bwMode="auto">
          <a:xfrm>
            <a:off x="485791"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2</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157" name="矩形 156"/>
          <p:cNvSpPr/>
          <p:nvPr/>
        </p:nvSpPr>
        <p:spPr bwMode="auto">
          <a:xfrm>
            <a:off x="989339"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0</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158" name="矩形 157"/>
          <p:cNvSpPr/>
          <p:nvPr/>
        </p:nvSpPr>
        <p:spPr bwMode="auto">
          <a:xfrm>
            <a:off x="1492887"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1</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159" name="矩形 158"/>
          <p:cNvSpPr/>
          <p:nvPr/>
        </p:nvSpPr>
        <p:spPr bwMode="auto">
          <a:xfrm>
            <a:off x="1996435"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r>
              <a:rPr lang="en-US" altLang="zh-CN" sz="2800" b="1" dirty="0">
                <a:latin typeface="Times New Roman" panose="02020603050405020304" pitchFamily="18" charset="0"/>
                <a:ea typeface="黑体" pitchFamily="2" charset="-122"/>
                <a:cs typeface="Times New Roman" panose="02020603050405020304" pitchFamily="18" charset="0"/>
              </a:rPr>
              <a:t>6</a:t>
            </a:r>
            <a:endParaRPr lang="zh-CN" altLang="en-US" sz="2800" b="1" dirty="0">
              <a:latin typeface="Times New Roman" panose="02020603050405020304" pitchFamily="18" charset="0"/>
              <a:ea typeface="黑体" pitchFamily="2" charset="-122"/>
              <a:cs typeface="Times New Roman" panose="02020603050405020304" pitchFamily="18" charset="0"/>
            </a:endParaRPr>
          </a:p>
        </p:txBody>
      </p:sp>
      <p:sp>
        <p:nvSpPr>
          <p:cNvPr id="160" name="矩形 159"/>
          <p:cNvSpPr/>
          <p:nvPr/>
        </p:nvSpPr>
        <p:spPr bwMode="auto">
          <a:xfrm>
            <a:off x="2499983"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1" name="矩形 160"/>
          <p:cNvSpPr/>
          <p:nvPr/>
        </p:nvSpPr>
        <p:spPr bwMode="auto">
          <a:xfrm>
            <a:off x="3003531"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2" name="矩形 161"/>
          <p:cNvSpPr/>
          <p:nvPr/>
        </p:nvSpPr>
        <p:spPr bwMode="auto">
          <a:xfrm>
            <a:off x="3505173" y="3377877"/>
            <a:ext cx="503548" cy="504056"/>
          </a:xfrm>
          <a:prstGeom prst="rect">
            <a:avLst/>
          </a:prstGeom>
          <a:solidFill>
            <a:srgbClr val="FFFFCC"/>
          </a:solidFill>
          <a:ln w="25400" algn="ctr">
            <a:solidFill>
              <a:schemeClr val="tx1"/>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8" name="矩形 167"/>
          <p:cNvSpPr/>
          <p:nvPr/>
        </p:nvSpPr>
        <p:spPr>
          <a:xfrm>
            <a:off x="369578" y="2920069"/>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200</a:t>
            </a:r>
          </a:p>
        </p:txBody>
      </p:sp>
      <p:sp>
        <p:nvSpPr>
          <p:cNvPr id="169" name="矩形 168"/>
          <p:cNvSpPr/>
          <p:nvPr/>
        </p:nvSpPr>
        <p:spPr>
          <a:xfrm>
            <a:off x="3444143" y="3004106"/>
            <a:ext cx="564578" cy="369332"/>
          </a:xfrm>
          <a:prstGeom prst="rect">
            <a:avLst/>
          </a:prstGeom>
        </p:spPr>
        <p:txBody>
          <a:bodyPr wrap="none">
            <a:spAutoFit/>
          </a:bodyPr>
          <a:lstStyle/>
          <a:p>
            <a:r>
              <a:rPr lang="en-US" altLang="zh-CN" b="1" dirty="0">
                <a:solidFill>
                  <a:srgbClr val="000000"/>
                </a:solidFill>
                <a:highlight>
                  <a:srgbClr val="FFFFFF"/>
                </a:highlight>
                <a:latin typeface="Consolas" panose="020B0609020204030204" pitchFamily="49" charset="0"/>
              </a:rPr>
              <a:t>224</a:t>
            </a:r>
          </a:p>
        </p:txBody>
      </p:sp>
      <p:sp>
        <p:nvSpPr>
          <p:cNvPr id="182" name="矩形 181"/>
          <p:cNvSpPr/>
          <p:nvPr/>
        </p:nvSpPr>
        <p:spPr bwMode="auto">
          <a:xfrm>
            <a:off x="5400447" y="3402361"/>
            <a:ext cx="417600"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3" name="矩形 182"/>
          <p:cNvSpPr/>
          <p:nvPr/>
        </p:nvSpPr>
        <p:spPr bwMode="auto">
          <a:xfrm>
            <a:off x="5818047" y="3402361"/>
            <a:ext cx="248400"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4" name="矩形 183"/>
          <p:cNvSpPr/>
          <p:nvPr/>
        </p:nvSpPr>
        <p:spPr bwMode="auto">
          <a:xfrm>
            <a:off x="6427106" y="3400023"/>
            <a:ext cx="4176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5" name="矩形 184"/>
          <p:cNvSpPr/>
          <p:nvPr/>
        </p:nvSpPr>
        <p:spPr bwMode="auto">
          <a:xfrm>
            <a:off x="6847999" y="3401324"/>
            <a:ext cx="2484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6" name="矩形 185"/>
          <p:cNvSpPr/>
          <p:nvPr/>
        </p:nvSpPr>
        <p:spPr bwMode="auto">
          <a:xfrm>
            <a:off x="7468327" y="3395877"/>
            <a:ext cx="4176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87" name="矩形 186"/>
          <p:cNvSpPr/>
          <p:nvPr/>
        </p:nvSpPr>
        <p:spPr bwMode="auto">
          <a:xfrm>
            <a:off x="7879702" y="3395877"/>
            <a:ext cx="248400" cy="4255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89" name="直接箭头连接符 188"/>
          <p:cNvCxnSpPr/>
          <p:nvPr/>
        </p:nvCxnSpPr>
        <p:spPr bwMode="auto">
          <a:xfrm>
            <a:off x="6066447" y="3613973"/>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90" name="直接箭头连接符 189"/>
          <p:cNvCxnSpPr/>
          <p:nvPr/>
        </p:nvCxnSpPr>
        <p:spPr bwMode="auto">
          <a:xfrm>
            <a:off x="7101443" y="3612803"/>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191" name="直接箭头连接符 190"/>
          <p:cNvCxnSpPr/>
          <p:nvPr/>
        </p:nvCxnSpPr>
        <p:spPr bwMode="auto">
          <a:xfrm>
            <a:off x="8128102" y="3598150"/>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192" name="矩形 191"/>
          <p:cNvSpPr/>
          <p:nvPr/>
        </p:nvSpPr>
        <p:spPr>
          <a:xfrm>
            <a:off x="8459298" y="3413348"/>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Null</a:t>
            </a:r>
          </a:p>
        </p:txBody>
      </p:sp>
      <p:sp>
        <p:nvSpPr>
          <p:cNvPr id="193" name="矩形 192"/>
          <p:cNvSpPr/>
          <p:nvPr/>
        </p:nvSpPr>
        <p:spPr>
          <a:xfrm>
            <a:off x="4489697" y="3356992"/>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Head</a:t>
            </a:r>
          </a:p>
        </p:txBody>
      </p:sp>
      <p:sp>
        <p:nvSpPr>
          <p:cNvPr id="196" name="矩形 195"/>
          <p:cNvSpPr/>
          <p:nvPr/>
        </p:nvSpPr>
        <p:spPr>
          <a:xfrm>
            <a:off x="5959977" y="2763281"/>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data</a:t>
            </a:r>
          </a:p>
        </p:txBody>
      </p:sp>
      <p:sp>
        <p:nvSpPr>
          <p:cNvPr id="197" name="矩形 196"/>
          <p:cNvSpPr/>
          <p:nvPr/>
        </p:nvSpPr>
        <p:spPr>
          <a:xfrm>
            <a:off x="6814778" y="2764243"/>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link</a:t>
            </a:r>
          </a:p>
        </p:txBody>
      </p:sp>
      <p:cxnSp>
        <p:nvCxnSpPr>
          <p:cNvPr id="198" name="直接箭头连接符 197"/>
          <p:cNvCxnSpPr>
            <a:endCxn id="196" idx="2"/>
          </p:cNvCxnSpPr>
          <p:nvPr/>
        </p:nvCxnSpPr>
        <p:spPr bwMode="auto">
          <a:xfrm flipH="1" flipV="1">
            <a:off x="6305585" y="3132613"/>
            <a:ext cx="358110" cy="360092"/>
          </a:xfrm>
          <a:prstGeom prst="straightConnector1">
            <a:avLst/>
          </a:prstGeom>
          <a:noFill/>
          <a:ln w="25400" algn="ctr">
            <a:solidFill>
              <a:schemeClr val="tx1"/>
            </a:solidFill>
            <a:prstDash val="sysDash"/>
            <a:miter lim="800000"/>
            <a:headEnd/>
            <a:tailEnd type="stealth" w="lg" len="lg"/>
          </a:ln>
          <a:effectLst/>
        </p:spPr>
      </p:cxnSp>
      <p:cxnSp>
        <p:nvCxnSpPr>
          <p:cNvPr id="199" name="直接箭头连接符 198"/>
          <p:cNvCxnSpPr>
            <a:endCxn id="197" idx="2"/>
          </p:cNvCxnSpPr>
          <p:nvPr/>
        </p:nvCxnSpPr>
        <p:spPr bwMode="auto">
          <a:xfrm flipV="1">
            <a:off x="6948248" y="3133575"/>
            <a:ext cx="212138" cy="383866"/>
          </a:xfrm>
          <a:prstGeom prst="straightConnector1">
            <a:avLst/>
          </a:prstGeom>
          <a:noFill/>
          <a:ln w="25400" algn="ctr">
            <a:solidFill>
              <a:schemeClr val="tx1"/>
            </a:solidFill>
            <a:prstDash val="sysDash"/>
            <a:miter lim="800000"/>
            <a:headEnd/>
            <a:tailEnd type="stealth" w="lg" len="lg"/>
          </a:ln>
          <a:effectLst/>
        </p:spPr>
      </p:cxnSp>
      <p:sp>
        <p:nvSpPr>
          <p:cNvPr id="42" name="矩形 41"/>
          <p:cNvSpPr/>
          <p:nvPr/>
        </p:nvSpPr>
        <p:spPr>
          <a:xfrm>
            <a:off x="1402840" y="4570676"/>
            <a:ext cx="1584983" cy="400110"/>
          </a:xfrm>
          <a:prstGeom prst="rect">
            <a:avLst/>
          </a:prstGeom>
        </p:spPr>
        <p:txBody>
          <a:bodyPr wrap="square">
            <a:spAutoFit/>
          </a:bodyPr>
          <a:lstStyle/>
          <a:p>
            <a:pPr algn="ctr"/>
            <a:r>
              <a:rPr lang="zh-CN" altLang="en-US" sz="2000" b="1" dirty="0">
                <a:solidFill>
                  <a:srgbClr val="00823B"/>
                </a:solidFill>
                <a:latin typeface="Consolas" panose="020B0609020204030204" pitchFamily="49" charset="0"/>
                <a:ea typeface="微软雅黑" panose="020B0503020204020204" pitchFamily="34" charset="-122"/>
              </a:rPr>
              <a:t>在开头插入：</a:t>
            </a:r>
          </a:p>
        </p:txBody>
      </p:sp>
      <p:sp>
        <p:nvSpPr>
          <p:cNvPr id="3" name="矩形 2"/>
          <p:cNvSpPr/>
          <p:nvPr/>
        </p:nvSpPr>
        <p:spPr>
          <a:xfrm>
            <a:off x="429449" y="3369449"/>
            <a:ext cx="300082" cy="523220"/>
          </a:xfrm>
          <a:prstGeom prst="rect">
            <a:avLst/>
          </a:prstGeom>
        </p:spPr>
        <p:txBody>
          <a:bodyPr wrap="square">
            <a:spAutoFit/>
          </a:bodyPr>
          <a:lstStyle/>
          <a:p>
            <a:pPr algn="ctr"/>
            <a:r>
              <a:rPr lang="en-US" altLang="zh-CN" sz="2800" b="1" dirty="0">
                <a:solidFill>
                  <a:srgbClr val="FF0000"/>
                </a:solidFill>
                <a:latin typeface="Times New Roman" panose="02020603050405020304" pitchFamily="18" charset="0"/>
                <a:ea typeface="黑体" pitchFamily="2" charset="-122"/>
                <a:cs typeface="Times New Roman" panose="02020603050405020304" pitchFamily="18" charset="0"/>
              </a:rPr>
              <a:t>3</a:t>
            </a:r>
            <a:endParaRPr lang="zh-CN" altLang="en-US" sz="2800" b="1" dirty="0">
              <a:solidFill>
                <a:srgbClr val="FF0000"/>
              </a:solidFill>
              <a:latin typeface="Times New Roman" panose="02020603050405020304" pitchFamily="18" charset="0"/>
              <a:ea typeface="黑体" pitchFamily="2" charset="-122"/>
              <a:cs typeface="Times New Roman" panose="02020603050405020304" pitchFamily="18" charset="0"/>
            </a:endParaRPr>
          </a:p>
        </p:txBody>
      </p:sp>
      <p:sp>
        <p:nvSpPr>
          <p:cNvPr id="7" name="弧形 6"/>
          <p:cNvSpPr/>
          <p:nvPr/>
        </p:nvSpPr>
        <p:spPr bwMode="auto">
          <a:xfrm rot="18288111">
            <a:off x="2261826" y="3252929"/>
            <a:ext cx="542772" cy="554631"/>
          </a:xfrm>
          <a:prstGeom prst="arc">
            <a:avLst>
              <a:gd name="adj1" fmla="val 16200000"/>
              <a:gd name="adj2" fmla="val 1364538"/>
            </a:avLst>
          </a:prstGeom>
          <a:noFill/>
          <a:ln w="9525" cap="flat" cmpd="sng" algn="ctr">
            <a:solidFill>
              <a:srgbClr val="FF0000"/>
            </a:solidFill>
            <a:prstDash val="solid"/>
            <a:round/>
            <a:headEnd type="none"/>
            <a:tailEnd type="stealth" w="lg" len="lg"/>
          </a:ln>
          <a:effectLst/>
        </p:spPr>
        <p:txBody>
          <a:bodyPr rtlCol="0" anchor="ctr"/>
          <a:lstStyle/>
          <a:p>
            <a:pPr algn="ctr"/>
            <a:endParaRPr lang="zh-CN" altLang="en-US"/>
          </a:p>
        </p:txBody>
      </p:sp>
      <p:sp>
        <p:nvSpPr>
          <p:cNvPr id="51" name="弧形 50"/>
          <p:cNvSpPr/>
          <p:nvPr/>
        </p:nvSpPr>
        <p:spPr bwMode="auto">
          <a:xfrm rot="18288111">
            <a:off x="1710974" y="3252928"/>
            <a:ext cx="542772" cy="554631"/>
          </a:xfrm>
          <a:prstGeom prst="arc">
            <a:avLst>
              <a:gd name="adj1" fmla="val 16200000"/>
              <a:gd name="adj2" fmla="val 1364538"/>
            </a:avLst>
          </a:prstGeom>
          <a:noFill/>
          <a:ln w="9525" cap="flat" cmpd="sng" algn="ctr">
            <a:solidFill>
              <a:srgbClr val="FF0000"/>
            </a:solidFill>
            <a:prstDash val="solid"/>
            <a:round/>
            <a:headEnd type="none"/>
            <a:tailEnd type="stealth" w="lg" len="lg"/>
          </a:ln>
          <a:effectLst/>
        </p:spPr>
        <p:txBody>
          <a:bodyPr rtlCol="0" anchor="ctr"/>
          <a:lstStyle/>
          <a:p>
            <a:pPr algn="ctr"/>
            <a:endParaRPr lang="zh-CN" altLang="en-US"/>
          </a:p>
        </p:txBody>
      </p:sp>
      <p:sp>
        <p:nvSpPr>
          <p:cNvPr id="52" name="弧形 51"/>
          <p:cNvSpPr/>
          <p:nvPr/>
        </p:nvSpPr>
        <p:spPr bwMode="auto">
          <a:xfrm rot="18288111">
            <a:off x="1193583" y="3234235"/>
            <a:ext cx="542772" cy="554631"/>
          </a:xfrm>
          <a:prstGeom prst="arc">
            <a:avLst>
              <a:gd name="adj1" fmla="val 16200000"/>
              <a:gd name="adj2" fmla="val 1364538"/>
            </a:avLst>
          </a:prstGeom>
          <a:noFill/>
          <a:ln w="9525" cap="flat" cmpd="sng" algn="ctr">
            <a:solidFill>
              <a:srgbClr val="FF0000"/>
            </a:solidFill>
            <a:prstDash val="solid"/>
            <a:round/>
            <a:headEnd type="none"/>
            <a:tailEnd type="stealth" w="lg" len="lg"/>
          </a:ln>
          <a:effectLst/>
        </p:spPr>
        <p:txBody>
          <a:bodyPr rtlCol="0" anchor="ctr"/>
          <a:lstStyle/>
          <a:p>
            <a:pPr algn="ctr"/>
            <a:endParaRPr lang="zh-CN" altLang="en-US"/>
          </a:p>
        </p:txBody>
      </p:sp>
      <p:sp>
        <p:nvSpPr>
          <p:cNvPr id="53" name="弧形 52"/>
          <p:cNvSpPr/>
          <p:nvPr/>
        </p:nvSpPr>
        <p:spPr bwMode="auto">
          <a:xfrm rot="18288111">
            <a:off x="651070" y="3230040"/>
            <a:ext cx="542772" cy="554631"/>
          </a:xfrm>
          <a:prstGeom prst="arc">
            <a:avLst>
              <a:gd name="adj1" fmla="val 16200000"/>
              <a:gd name="adj2" fmla="val 1364538"/>
            </a:avLst>
          </a:prstGeom>
          <a:noFill/>
          <a:ln w="9525" cap="flat" cmpd="sng" algn="ctr">
            <a:solidFill>
              <a:srgbClr val="FF0000"/>
            </a:solidFill>
            <a:prstDash val="solid"/>
            <a:round/>
            <a:headEnd type="none"/>
            <a:tailEnd type="stealth" w="lg" len="lg"/>
          </a:ln>
          <a:effectLst/>
        </p:spPr>
        <p:txBody>
          <a:bodyPr rtlCol="0" anchor="ctr"/>
          <a:lstStyle/>
          <a:p>
            <a:pPr algn="ctr"/>
            <a:endParaRPr lang="zh-CN" altLang="en-US"/>
          </a:p>
        </p:txBody>
      </p:sp>
      <p:sp>
        <p:nvSpPr>
          <p:cNvPr id="54" name="矩形 53"/>
          <p:cNvSpPr/>
          <p:nvPr/>
        </p:nvSpPr>
        <p:spPr bwMode="auto">
          <a:xfrm>
            <a:off x="5390674" y="4150778"/>
            <a:ext cx="417600"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5" name="矩形 54"/>
          <p:cNvSpPr/>
          <p:nvPr/>
        </p:nvSpPr>
        <p:spPr bwMode="auto">
          <a:xfrm>
            <a:off x="5808274" y="4150778"/>
            <a:ext cx="248400" cy="42322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9" name="曲线连接符 8"/>
          <p:cNvCxnSpPr>
            <a:stCxn id="55" idx="3"/>
            <a:endCxn id="182" idx="1"/>
          </p:cNvCxnSpPr>
          <p:nvPr/>
        </p:nvCxnSpPr>
        <p:spPr bwMode="auto">
          <a:xfrm flipH="1" flipV="1">
            <a:off x="5400447" y="3613974"/>
            <a:ext cx="656227" cy="748417"/>
          </a:xfrm>
          <a:prstGeom prst="curvedConnector5">
            <a:avLst>
              <a:gd name="adj1" fmla="val -34836"/>
              <a:gd name="adj2" fmla="val 50000"/>
              <a:gd name="adj3" fmla="val 134836"/>
            </a:avLst>
          </a:prstGeom>
          <a:solidFill>
            <a:schemeClr val="accent1"/>
          </a:solidFill>
          <a:ln w="15875" cap="flat" cmpd="sng" algn="ctr">
            <a:solidFill>
              <a:schemeClr val="tx1"/>
            </a:solidFill>
            <a:prstDash val="solid"/>
            <a:round/>
            <a:headEnd type="none"/>
            <a:tailEnd type="stealth" w="lg" len="lg"/>
          </a:ln>
          <a:effectLst/>
        </p:spPr>
      </p:cxnSp>
      <p:cxnSp>
        <p:nvCxnSpPr>
          <p:cNvPr id="188" name="直接箭头连接符 187"/>
          <p:cNvCxnSpPr/>
          <p:nvPr/>
        </p:nvCxnSpPr>
        <p:spPr bwMode="auto">
          <a:xfrm flipV="1">
            <a:off x="5126366" y="3575089"/>
            <a:ext cx="271148" cy="2339"/>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59" name="TextBox 20"/>
          <p:cNvSpPr txBox="1">
            <a:spLocks noChangeArrowheads="1"/>
          </p:cNvSpPr>
          <p:nvPr/>
        </p:nvSpPr>
        <p:spPr bwMode="auto">
          <a:xfrm>
            <a:off x="3143010" y="4509121"/>
            <a:ext cx="107129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O(n)</a:t>
            </a:r>
          </a:p>
        </p:txBody>
      </p:sp>
      <p:sp>
        <p:nvSpPr>
          <p:cNvPr id="60" name="TextBox 20"/>
          <p:cNvSpPr txBox="1">
            <a:spLocks noChangeArrowheads="1"/>
          </p:cNvSpPr>
          <p:nvPr/>
        </p:nvSpPr>
        <p:spPr bwMode="auto">
          <a:xfrm>
            <a:off x="6597047" y="4509120"/>
            <a:ext cx="107129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O(1)</a:t>
            </a:r>
          </a:p>
        </p:txBody>
      </p:sp>
      <p:sp>
        <p:nvSpPr>
          <p:cNvPr id="61" name="矩形 60"/>
          <p:cNvSpPr/>
          <p:nvPr/>
        </p:nvSpPr>
        <p:spPr>
          <a:xfrm>
            <a:off x="1390076" y="5146740"/>
            <a:ext cx="1584983" cy="400110"/>
          </a:xfrm>
          <a:prstGeom prst="rect">
            <a:avLst/>
          </a:prstGeom>
        </p:spPr>
        <p:txBody>
          <a:bodyPr wrap="square">
            <a:spAutoFit/>
          </a:bodyPr>
          <a:lstStyle/>
          <a:p>
            <a:pPr algn="ctr"/>
            <a:r>
              <a:rPr lang="zh-CN" altLang="en-US" sz="2000" b="1" dirty="0">
                <a:solidFill>
                  <a:srgbClr val="00823B"/>
                </a:solidFill>
                <a:latin typeface="Consolas" panose="020B0609020204030204" pitchFamily="49" charset="0"/>
                <a:ea typeface="微软雅黑" panose="020B0503020204020204" pitchFamily="34" charset="-122"/>
              </a:rPr>
              <a:t>在尾部插入：</a:t>
            </a:r>
          </a:p>
        </p:txBody>
      </p:sp>
      <p:sp>
        <p:nvSpPr>
          <p:cNvPr id="62" name="TextBox 20"/>
          <p:cNvSpPr txBox="1">
            <a:spLocks noChangeArrowheads="1"/>
          </p:cNvSpPr>
          <p:nvPr/>
        </p:nvSpPr>
        <p:spPr bwMode="auto">
          <a:xfrm>
            <a:off x="3111797" y="5115962"/>
            <a:ext cx="269647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O(1), </a:t>
            </a:r>
            <a:r>
              <a:rPr lang="zh-CN" altLang="en-US" sz="2400" b="1" dirty="0">
                <a:latin typeface="微软雅黑" panose="020B0503020204020204" pitchFamily="34" charset="-122"/>
                <a:ea typeface="微软雅黑" panose="020B0503020204020204" pitchFamily="34" charset="-122"/>
              </a:rPr>
              <a:t>向量未满时</a:t>
            </a:r>
            <a:endParaRPr lang="en-US" altLang="zh-CN" sz="2400" b="1" dirty="0">
              <a:latin typeface="微软雅黑" panose="020B0503020204020204" pitchFamily="34" charset="-122"/>
              <a:ea typeface="微软雅黑" panose="020B0503020204020204" pitchFamily="34" charset="-122"/>
            </a:endParaRPr>
          </a:p>
        </p:txBody>
      </p:sp>
      <p:sp>
        <p:nvSpPr>
          <p:cNvPr id="63" name="TextBox 20"/>
          <p:cNvSpPr txBox="1">
            <a:spLocks noChangeArrowheads="1"/>
          </p:cNvSpPr>
          <p:nvPr/>
        </p:nvSpPr>
        <p:spPr bwMode="auto">
          <a:xfrm>
            <a:off x="6597047" y="5085185"/>
            <a:ext cx="107129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O(n)</a:t>
            </a:r>
          </a:p>
        </p:txBody>
      </p:sp>
      <p:sp>
        <p:nvSpPr>
          <p:cNvPr id="64" name="矩形 63"/>
          <p:cNvSpPr/>
          <p:nvPr/>
        </p:nvSpPr>
        <p:spPr>
          <a:xfrm>
            <a:off x="1381080" y="5733238"/>
            <a:ext cx="1584983" cy="400110"/>
          </a:xfrm>
          <a:prstGeom prst="rect">
            <a:avLst/>
          </a:prstGeom>
        </p:spPr>
        <p:txBody>
          <a:bodyPr wrap="square">
            <a:spAutoFit/>
          </a:bodyPr>
          <a:lstStyle/>
          <a:p>
            <a:pPr algn="ctr"/>
            <a:r>
              <a:rPr lang="zh-CN" altLang="en-US" sz="2000" b="1" dirty="0">
                <a:solidFill>
                  <a:srgbClr val="00823B"/>
                </a:solidFill>
                <a:latin typeface="Consolas" panose="020B0609020204030204" pitchFamily="49" charset="0"/>
                <a:ea typeface="微软雅黑" panose="020B0503020204020204" pitchFamily="34" charset="-122"/>
              </a:rPr>
              <a:t>在中部插入：</a:t>
            </a:r>
          </a:p>
        </p:txBody>
      </p:sp>
      <p:sp>
        <p:nvSpPr>
          <p:cNvPr id="65" name="TextBox 20"/>
          <p:cNvSpPr txBox="1">
            <a:spLocks noChangeArrowheads="1"/>
          </p:cNvSpPr>
          <p:nvPr/>
        </p:nvSpPr>
        <p:spPr bwMode="auto">
          <a:xfrm>
            <a:off x="3111797" y="5722803"/>
            <a:ext cx="107129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O(n)</a:t>
            </a:r>
          </a:p>
        </p:txBody>
      </p:sp>
      <p:sp>
        <p:nvSpPr>
          <p:cNvPr id="66" name="TextBox 20"/>
          <p:cNvSpPr txBox="1">
            <a:spLocks noChangeArrowheads="1"/>
          </p:cNvSpPr>
          <p:nvPr/>
        </p:nvSpPr>
        <p:spPr bwMode="auto">
          <a:xfrm>
            <a:off x="6583207" y="5733238"/>
            <a:ext cx="1071297" cy="461665"/>
          </a:xfrm>
          <a:prstGeom prst="rect">
            <a:avLst/>
          </a:prstGeom>
          <a:noFill/>
          <a:ln w="9525">
            <a:noFill/>
            <a:miter lim="800000"/>
            <a:headEnd/>
            <a:tailEnd/>
          </a:ln>
        </p:spPr>
        <p:txBody>
          <a:bodyPr wrap="square">
            <a:spAutoFit/>
          </a:bodyPr>
          <a:lstStyle/>
          <a:p>
            <a:pPr>
              <a:spcAft>
                <a:spcPts val="600"/>
              </a:spcAft>
              <a:buClr>
                <a:srgbClr val="C00000"/>
              </a:buClr>
              <a:defRPr/>
            </a:pPr>
            <a:r>
              <a:rPr lang="en-US" altLang="zh-CN" sz="2400" b="1" dirty="0">
                <a:latin typeface="微软雅黑" panose="020B0503020204020204" pitchFamily="34" charset="-122"/>
                <a:ea typeface="微软雅黑" panose="020B0503020204020204" pitchFamily="34" charset="-122"/>
              </a:rPr>
              <a:t>O(n)</a:t>
            </a:r>
          </a:p>
        </p:txBody>
      </p:sp>
      <p:sp>
        <p:nvSpPr>
          <p:cNvPr id="47" name="矩形 46"/>
          <p:cNvSpPr/>
          <p:nvPr/>
        </p:nvSpPr>
        <p:spPr>
          <a:xfrm>
            <a:off x="1402840" y="6247900"/>
            <a:ext cx="2859949" cy="461665"/>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插入后的移动时间</a:t>
            </a:r>
          </a:p>
        </p:txBody>
      </p:sp>
      <p:sp>
        <p:nvSpPr>
          <p:cNvPr id="48" name="矩形 47"/>
          <p:cNvSpPr/>
          <p:nvPr/>
        </p:nvSpPr>
        <p:spPr>
          <a:xfrm>
            <a:off x="5384803" y="6249557"/>
            <a:ext cx="2859949" cy="461665"/>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插入前的访问时间</a:t>
            </a:r>
          </a:p>
        </p:txBody>
      </p:sp>
    </p:spTree>
    <p:extLst>
      <p:ext uri="{BB962C8B-B14F-4D97-AF65-F5344CB8AC3E}">
        <p14:creationId xmlns:p14="http://schemas.microsoft.com/office/powerpoint/2010/main" val="29630995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strips(downLeft)">
                                      <p:cBhvr>
                                        <p:cTn id="19" dur="500"/>
                                        <p:tgtEl>
                                          <p:spTgt spid="7"/>
                                        </p:tgtEl>
                                      </p:cBhvr>
                                    </p:animEffect>
                                  </p:childTnLst>
                                </p:cTn>
                              </p:par>
                            </p:childTnLst>
                          </p:cTn>
                        </p:par>
                        <p:par>
                          <p:cTn id="20" fill="hold">
                            <p:stCondLst>
                              <p:cond delay="500"/>
                            </p:stCondLst>
                            <p:childTnLst>
                              <p:par>
                                <p:cTn id="21" presetID="18" presetClass="entr" presetSubtype="12"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strips(downLeft)">
                                      <p:cBhvr>
                                        <p:cTn id="23" dur="500"/>
                                        <p:tgtEl>
                                          <p:spTgt spid="51"/>
                                        </p:tgtEl>
                                      </p:cBhvr>
                                    </p:animEffect>
                                  </p:childTnLst>
                                </p:cTn>
                              </p:par>
                            </p:childTnLst>
                          </p:cTn>
                        </p:par>
                        <p:par>
                          <p:cTn id="24" fill="hold">
                            <p:stCondLst>
                              <p:cond delay="1000"/>
                            </p:stCondLst>
                            <p:childTnLst>
                              <p:par>
                                <p:cTn id="25" presetID="18" presetClass="entr" presetSubtype="12"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strips(downLeft)">
                                      <p:cBhvr>
                                        <p:cTn id="27" dur="500"/>
                                        <p:tgtEl>
                                          <p:spTgt spid="52"/>
                                        </p:tgtEl>
                                      </p:cBhvr>
                                    </p:animEffect>
                                  </p:childTnLst>
                                </p:cTn>
                              </p:par>
                            </p:childTnLst>
                          </p:cTn>
                        </p:par>
                        <p:par>
                          <p:cTn id="28" fill="hold">
                            <p:stCondLst>
                              <p:cond delay="1500"/>
                            </p:stCondLst>
                            <p:childTnLst>
                              <p:par>
                                <p:cTn id="29" presetID="18" presetClass="entr" presetSubtype="12"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strips(downLeft)">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500" fill="hold"/>
                                        <p:tgtEl>
                                          <p:spTgt spid="59"/>
                                        </p:tgtEl>
                                        <p:attrNameLst>
                                          <p:attrName>ppt_x</p:attrName>
                                        </p:attrNameLst>
                                      </p:cBhvr>
                                      <p:tavLst>
                                        <p:tav tm="0">
                                          <p:val>
                                            <p:strVal val="#ppt_x"/>
                                          </p:val>
                                        </p:tav>
                                        <p:tav tm="100000">
                                          <p:val>
                                            <p:strVal val="#ppt_x"/>
                                          </p:val>
                                        </p:tav>
                                      </p:tavLst>
                                    </p:anim>
                                    <p:anim calcmode="lin" valueType="num">
                                      <p:cBhvr additive="base">
                                        <p:cTn id="3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strips(downLeft)">
                                      <p:cBhvr>
                                        <p:cTn id="42" dur="500"/>
                                        <p:tgtEl>
                                          <p:spTgt spid="55"/>
                                        </p:tgtEl>
                                      </p:cBhvr>
                                    </p:animEffect>
                                  </p:childTnLst>
                                </p:cTn>
                              </p:par>
                              <p:par>
                                <p:cTn id="43" presetID="18" presetClass="entr" presetSubtype="12"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strips(downLeft)">
                                      <p:cBhvr>
                                        <p:cTn id="45" dur="500"/>
                                        <p:tgtEl>
                                          <p:spTgt spid="54"/>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strips(down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5.55556E-7 4.81481E-6 L 0.00156 0.11967 " pathEditMode="relative" rAng="0" ptsTypes="AA">
                                      <p:cBhvr>
                                        <p:cTn id="54" dur="2000" fill="hold"/>
                                        <p:tgtEl>
                                          <p:spTgt spid="193"/>
                                        </p:tgtEl>
                                        <p:attrNameLst>
                                          <p:attrName>ppt_x</p:attrName>
                                          <p:attrName>ppt_y</p:attrName>
                                        </p:attrNameLst>
                                      </p:cBhvr>
                                      <p:rCtr x="69" y="5972"/>
                                    </p:animMotion>
                                  </p:childTnLst>
                                </p:cTn>
                              </p:par>
                              <p:par>
                                <p:cTn id="55" presetID="42" presetClass="path" presetSubtype="0" accel="50000" decel="50000" fill="hold" nodeType="withEffect">
                                  <p:stCondLst>
                                    <p:cond delay="0"/>
                                  </p:stCondLst>
                                  <p:childTnLst>
                                    <p:animMotion origin="layout" path="M 2.77778E-6 3.7037E-6 L 0.00243 0.11481 " pathEditMode="relative" rAng="0" ptsTypes="AA">
                                      <p:cBhvr>
                                        <p:cTn id="56" dur="2000" fill="hold"/>
                                        <p:tgtEl>
                                          <p:spTgt spid="188"/>
                                        </p:tgtEl>
                                        <p:attrNameLst>
                                          <p:attrName>ppt_x</p:attrName>
                                          <p:attrName>ppt_y</p:attrName>
                                        </p:attrNameLst>
                                      </p:cBhvr>
                                      <p:rCtr x="122" y="5741"/>
                                    </p:animMotion>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fill="hold"/>
                                        <p:tgtEl>
                                          <p:spTgt spid="60"/>
                                        </p:tgtEl>
                                        <p:attrNameLst>
                                          <p:attrName>ppt_x</p:attrName>
                                        </p:attrNameLst>
                                      </p:cBhvr>
                                      <p:tavLst>
                                        <p:tav tm="0">
                                          <p:val>
                                            <p:strVal val="#ppt_x"/>
                                          </p:val>
                                        </p:tav>
                                        <p:tav tm="100000">
                                          <p:val>
                                            <p:strVal val="#ppt_x"/>
                                          </p:val>
                                        </p:tav>
                                      </p:tavLst>
                                    </p:anim>
                                    <p:anim calcmode="lin" valueType="num">
                                      <p:cBhvr additive="base">
                                        <p:cTn id="6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fill="hold"/>
                                        <p:tgtEl>
                                          <p:spTgt spid="62"/>
                                        </p:tgtEl>
                                        <p:attrNameLst>
                                          <p:attrName>ppt_x</p:attrName>
                                        </p:attrNameLst>
                                      </p:cBhvr>
                                      <p:tavLst>
                                        <p:tav tm="0">
                                          <p:val>
                                            <p:strVal val="#ppt_x"/>
                                          </p:val>
                                        </p:tav>
                                        <p:tav tm="100000">
                                          <p:val>
                                            <p:strVal val="#ppt_x"/>
                                          </p:val>
                                        </p:tav>
                                      </p:tavLst>
                                    </p:anim>
                                    <p:anim calcmode="lin" valueType="num">
                                      <p:cBhvr additive="base">
                                        <p:cTn id="7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anim calcmode="lin" valueType="num">
                                      <p:cBhvr additive="base">
                                        <p:cTn id="79" dur="500" fill="hold"/>
                                        <p:tgtEl>
                                          <p:spTgt spid="63"/>
                                        </p:tgtEl>
                                        <p:attrNameLst>
                                          <p:attrName>ppt_x</p:attrName>
                                        </p:attrNameLst>
                                      </p:cBhvr>
                                      <p:tavLst>
                                        <p:tav tm="0">
                                          <p:val>
                                            <p:strVal val="#ppt_x"/>
                                          </p:val>
                                        </p:tav>
                                        <p:tav tm="100000">
                                          <p:val>
                                            <p:strVal val="#ppt_x"/>
                                          </p:val>
                                        </p:tav>
                                      </p:tavLst>
                                    </p:anim>
                                    <p:anim calcmode="lin" valueType="num">
                                      <p:cBhvr additive="base">
                                        <p:cTn id="80"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4"/>
                                        </p:tgtEl>
                                        <p:attrNameLst>
                                          <p:attrName>style.visibility</p:attrName>
                                        </p:attrNameLst>
                                      </p:cBhvr>
                                      <p:to>
                                        <p:strVal val="visible"/>
                                      </p:to>
                                    </p:set>
                                    <p:anim calcmode="lin" valueType="num">
                                      <p:cBhvr additive="base">
                                        <p:cTn id="85" dur="500" fill="hold"/>
                                        <p:tgtEl>
                                          <p:spTgt spid="64"/>
                                        </p:tgtEl>
                                        <p:attrNameLst>
                                          <p:attrName>ppt_x</p:attrName>
                                        </p:attrNameLst>
                                      </p:cBhvr>
                                      <p:tavLst>
                                        <p:tav tm="0">
                                          <p:val>
                                            <p:strVal val="#ppt_x"/>
                                          </p:val>
                                        </p:tav>
                                        <p:tav tm="100000">
                                          <p:val>
                                            <p:strVal val="#ppt_x"/>
                                          </p:val>
                                        </p:tav>
                                      </p:tavLst>
                                    </p:anim>
                                    <p:anim calcmode="lin" valueType="num">
                                      <p:cBhvr additive="base">
                                        <p:cTn id="8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65"/>
                                        </p:tgtEl>
                                        <p:attrNameLst>
                                          <p:attrName>style.visibility</p:attrName>
                                        </p:attrNameLst>
                                      </p:cBhvr>
                                      <p:to>
                                        <p:strVal val="visible"/>
                                      </p:to>
                                    </p:set>
                                    <p:anim calcmode="lin" valueType="num">
                                      <p:cBhvr additive="base">
                                        <p:cTn id="91" dur="500" fill="hold"/>
                                        <p:tgtEl>
                                          <p:spTgt spid="65"/>
                                        </p:tgtEl>
                                        <p:attrNameLst>
                                          <p:attrName>ppt_x</p:attrName>
                                        </p:attrNameLst>
                                      </p:cBhvr>
                                      <p:tavLst>
                                        <p:tav tm="0">
                                          <p:val>
                                            <p:strVal val="#ppt_x"/>
                                          </p:val>
                                        </p:tav>
                                        <p:tav tm="100000">
                                          <p:val>
                                            <p:strVal val="#ppt_x"/>
                                          </p:val>
                                        </p:tav>
                                      </p:tavLst>
                                    </p:anim>
                                    <p:anim calcmode="lin" valueType="num">
                                      <p:cBhvr additive="base">
                                        <p:cTn id="9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anim calcmode="lin" valueType="num">
                                      <p:cBhvr additive="base">
                                        <p:cTn id="97" dur="500" fill="hold"/>
                                        <p:tgtEl>
                                          <p:spTgt spid="66"/>
                                        </p:tgtEl>
                                        <p:attrNameLst>
                                          <p:attrName>ppt_x</p:attrName>
                                        </p:attrNameLst>
                                      </p:cBhvr>
                                      <p:tavLst>
                                        <p:tav tm="0">
                                          <p:val>
                                            <p:strVal val="#ppt_x"/>
                                          </p:val>
                                        </p:tav>
                                        <p:tav tm="100000">
                                          <p:val>
                                            <p:strVal val="#ppt_x"/>
                                          </p:val>
                                        </p:tav>
                                      </p:tavLst>
                                    </p:anim>
                                    <p:anim calcmode="lin" valueType="num">
                                      <p:cBhvr additive="base">
                                        <p:cTn id="9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grpId="0" nodeType="click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strips(downLeft)">
                                      <p:cBhvr>
                                        <p:cTn id="103" dur="500"/>
                                        <p:tgtEl>
                                          <p:spTgt spid="47"/>
                                        </p:tgtEl>
                                      </p:cBhvr>
                                    </p:animEffect>
                                  </p:childTnLst>
                                </p:cTn>
                              </p:par>
                            </p:childTnLst>
                          </p:cTn>
                        </p:par>
                      </p:childTnLst>
                    </p:cTn>
                  </p:par>
                  <p:par>
                    <p:cTn id="104" fill="hold">
                      <p:stCondLst>
                        <p:cond delay="indefinite"/>
                      </p:stCondLst>
                      <p:childTnLst>
                        <p:par>
                          <p:cTn id="105" fill="hold">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strips(downLeft)">
                                      <p:cBhvr>
                                        <p:cTn id="10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p:bldP spid="42" grpId="0"/>
      <p:bldP spid="3" grpId="0"/>
      <p:bldP spid="7" grpId="0" animBg="1"/>
      <p:bldP spid="51" grpId="0" animBg="1"/>
      <p:bldP spid="52" grpId="0" animBg="1"/>
      <p:bldP spid="53" grpId="0" animBg="1"/>
      <p:bldP spid="54" grpId="0" animBg="1"/>
      <p:bldP spid="55" grpId="0" animBg="1"/>
      <p:bldP spid="59" grpId="0"/>
      <p:bldP spid="60" grpId="0"/>
      <p:bldP spid="61" grpId="0"/>
      <p:bldP spid="62" grpId="0"/>
      <p:bldP spid="63" grpId="0"/>
      <p:bldP spid="64" grpId="0"/>
      <p:bldP spid="65" grpId="0"/>
      <p:bldP spid="66" grpId="0"/>
      <p:bldP spid="47" grpId="0" animBg="1"/>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列表的定义</a:t>
            </a:r>
          </a:p>
        </p:txBody>
      </p:sp>
      <p:sp>
        <p:nvSpPr>
          <p:cNvPr id="155" name="TextBox 20"/>
          <p:cNvSpPr txBox="1">
            <a:spLocks noChangeArrowheads="1"/>
          </p:cNvSpPr>
          <p:nvPr/>
        </p:nvSpPr>
        <p:spPr bwMode="auto">
          <a:xfrm>
            <a:off x="342637" y="1208083"/>
            <a:ext cx="8544990" cy="1415772"/>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使用面向对象方法，需使用多个类表达列表</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列表结点类（</a:t>
            </a:r>
            <a:r>
              <a:rPr lang="en-US" altLang="zh-CN" sz="2400" b="1" dirty="0">
                <a:latin typeface="微软雅黑" panose="020B0503020204020204" pitchFamily="34" charset="-122"/>
                <a:ea typeface="微软雅黑" panose="020B0503020204020204" pitchFamily="34" charset="-122"/>
              </a:rPr>
              <a:t>ListNode</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列表类（</a:t>
            </a:r>
            <a:r>
              <a:rPr lang="en-US" altLang="zh-CN" sz="2400" b="1" dirty="0">
                <a:latin typeface="微软雅黑" panose="020B0503020204020204" pitchFamily="34" charset="-122"/>
                <a:ea typeface="微软雅黑" panose="020B0503020204020204" pitchFamily="34" charset="-122"/>
              </a:rPr>
              <a:t>List</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6" name="矩形 5"/>
          <p:cNvSpPr/>
          <p:nvPr/>
        </p:nvSpPr>
        <p:spPr>
          <a:xfrm>
            <a:off x="467544" y="3268970"/>
            <a:ext cx="7560840" cy="1421928"/>
          </a:xfrm>
          <a:prstGeom prst="rect">
            <a:avLst/>
          </a:prstGeom>
        </p:spPr>
        <p:txBody>
          <a:bodyPr wrap="square">
            <a:spAutoFit/>
          </a:bodyPr>
          <a:lstStyle/>
          <a:p>
            <a:pPr>
              <a:lnSpc>
                <a:spcPct val="90000"/>
              </a:lnSpc>
              <a:spcBef>
                <a:spcPct val="0"/>
              </a:spcBef>
              <a:buFont typeface="Wingdings" pitchFamily="2" charset="2"/>
              <a:buNone/>
            </a:pPr>
            <a:r>
              <a:rPr kumimoji="1" lang="en-US" altLang="zh-CN" sz="2400" b="1" dirty="0" err="1">
                <a:solidFill>
                  <a:schemeClr val="accent2">
                    <a:lumMod val="50000"/>
                  </a:schemeClr>
                </a:solidFill>
                <a:latin typeface="Consolas" panose="020B0609020204030204" pitchFamily="49" charset="0"/>
                <a:ea typeface="隶书" pitchFamily="49" charset="-122"/>
              </a:rPr>
              <a:t>struct</a:t>
            </a:r>
            <a:r>
              <a:rPr kumimoji="1" lang="en-US" altLang="zh-CN" sz="2400" dirty="0">
                <a:latin typeface="Consolas" panose="020B0609020204030204" pitchFamily="49" charset="0"/>
                <a:ea typeface="隶书" pitchFamily="49" charset="-122"/>
              </a:rPr>
              <a:t> ListNode </a:t>
            </a:r>
            <a:r>
              <a:rPr kumimoji="1" lang="en-US" altLang="zh-CN" sz="2400" b="1" dirty="0">
                <a:latin typeface="Consolas" panose="020B0609020204030204" pitchFamily="49" charset="0"/>
                <a:ea typeface="隶书" pitchFamily="49" charset="-122"/>
              </a:rPr>
              <a:t>{</a:t>
            </a:r>
            <a:r>
              <a:rPr kumimoji="1" lang="en-US" altLang="zh-CN" sz="2400" dirty="0">
                <a:latin typeface="Consolas" panose="020B0609020204030204" pitchFamily="49" charset="0"/>
                <a:ea typeface="隶书" pitchFamily="49" charset="-122"/>
              </a:rPr>
              <a: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列表结点类	</a:t>
            </a:r>
          </a:p>
          <a:p>
            <a:pPr>
              <a:lnSpc>
                <a:spcPct val="90000"/>
              </a:lnSpc>
              <a:spcBef>
                <a:spcPct val="0"/>
              </a:spcBef>
              <a:buFont typeface="Wingdings" pitchFamily="2" charset="2"/>
              <a:buNone/>
            </a:pPr>
            <a:r>
              <a:rPr kumimoji="1" lang="zh-CN" altLang="en-US" sz="2400" b="1" dirty="0">
                <a:latin typeface="Consolas" panose="020B0609020204030204" pitchFamily="49" charset="0"/>
                <a:ea typeface="隶书" pitchFamily="49" charset="-122"/>
              </a:rPr>
              <a:t>     </a:t>
            </a:r>
            <a:r>
              <a:rPr kumimoji="1" lang="en-US" altLang="zh-CN" sz="2400" b="1" dirty="0" err="1">
                <a:solidFill>
                  <a:schemeClr val="accent2">
                    <a:lumMod val="50000"/>
                  </a:schemeClr>
                </a:solidFill>
                <a:latin typeface="Consolas" panose="020B0609020204030204" pitchFamily="49" charset="0"/>
                <a:ea typeface="隶书" pitchFamily="49" charset="-122"/>
              </a:rPr>
              <a:t>int</a:t>
            </a:r>
            <a:r>
              <a:rPr kumimoji="1" lang="en-US" altLang="zh-CN" sz="2400" dirty="0">
                <a:latin typeface="Consolas" panose="020B0609020204030204" pitchFamily="49" charset="0"/>
                <a:ea typeface="隶书" pitchFamily="49" charset="-122"/>
              </a:rPr>
              <a:t> data</a:t>
            </a:r>
            <a:r>
              <a:rPr kumimoji="1" lang="en-US" altLang="zh-CN" sz="2400" b="1" dirty="0">
                <a:latin typeface="Consolas" panose="020B0609020204030204" pitchFamily="49" charset="0"/>
                <a:ea typeface="隶书" pitchFamily="49" charset="-122"/>
              </a:rPr>
              <a:t>;</a:t>
            </a:r>
            <a:r>
              <a:rPr kumimoji="1" lang="en-US" altLang="zh-CN" sz="2400" dirty="0">
                <a:latin typeface="Consolas" panose="020B0609020204030204" pitchFamily="49" charset="0"/>
                <a:ea typeface="隶书" pitchFamily="49" charset="-122"/>
              </a:rPr>
              <a:t>		       </a:t>
            </a:r>
          </a:p>
          <a:p>
            <a:pPr>
              <a:lnSpc>
                <a:spcPct val="90000"/>
              </a:lnSpc>
              <a:spcBef>
                <a:spcPct val="0"/>
              </a:spcBef>
              <a:buFont typeface="Wingdings" pitchFamily="2" charset="2"/>
              <a:buNone/>
            </a:pPr>
            <a:r>
              <a:rPr kumimoji="1" lang="en-US" altLang="zh-CN" sz="2400" dirty="0">
                <a:latin typeface="Consolas" panose="020B0609020204030204" pitchFamily="49" charset="0"/>
                <a:ea typeface="隶书" pitchFamily="49" charset="-122"/>
              </a:rPr>
              <a:t>     </a:t>
            </a:r>
            <a:r>
              <a:rPr kumimoji="1" lang="en-US" altLang="zh-CN" sz="2400" b="1" dirty="0">
                <a:solidFill>
                  <a:schemeClr val="accent2">
                    <a:lumMod val="50000"/>
                  </a:schemeClr>
                </a:solidFill>
                <a:latin typeface="Consolas" panose="020B0609020204030204" pitchFamily="49" charset="0"/>
                <a:ea typeface="隶书" pitchFamily="49" charset="-122"/>
              </a:rPr>
              <a:t>ListNode</a:t>
            </a:r>
            <a:r>
              <a:rPr kumimoji="1" lang="en-US" altLang="zh-CN" sz="2400" dirty="0">
                <a:solidFill>
                  <a:schemeClr val="accent2">
                    <a:lumMod val="50000"/>
                  </a:schemeClr>
                </a:solidFill>
                <a:latin typeface="Consolas" panose="020B0609020204030204" pitchFamily="49" charset="0"/>
                <a:ea typeface="隶书" pitchFamily="49" charset="-122"/>
              </a:rPr>
              <a:t>*</a:t>
            </a:r>
            <a:r>
              <a:rPr kumimoji="1" lang="en-US" altLang="zh-CN" sz="2400" dirty="0">
                <a:latin typeface="Consolas" panose="020B0609020204030204" pitchFamily="49" charset="0"/>
                <a:ea typeface="隶书" pitchFamily="49" charset="-122"/>
              </a:rPr>
              <a:t> next</a:t>
            </a:r>
            <a:r>
              <a:rPr kumimoji="1" lang="en-US" altLang="zh-CN" sz="2400" b="1" dirty="0">
                <a:latin typeface="Consolas" panose="020B0609020204030204" pitchFamily="49" charset="0"/>
                <a:ea typeface="隶书" pitchFamily="49" charset="-122"/>
              </a:rPr>
              <a:t>; </a:t>
            </a:r>
            <a:r>
              <a:rPr lang="en-US" altLang="zh-CN" sz="2400" kern="0" dirty="0">
                <a:solidFill>
                  <a:srgbClr val="CC0000"/>
                </a:solidFill>
                <a:latin typeface="Consolas" panose="020B0609020204030204" pitchFamily="49" charset="0"/>
                <a:ea typeface="隶书" pitchFamily="49" charset="-122"/>
              </a:rPr>
              <a:t>//</a:t>
            </a:r>
            <a:r>
              <a:rPr lang="zh-CN" altLang="en-US" sz="2400" kern="0" dirty="0">
                <a:solidFill>
                  <a:srgbClr val="CC0000"/>
                </a:solidFill>
                <a:latin typeface="Consolas" panose="020B0609020204030204" pitchFamily="49" charset="0"/>
                <a:ea typeface="隶书" pitchFamily="49" charset="-122"/>
              </a:rPr>
              <a:t>结构体自引用，指针方式</a:t>
            </a:r>
            <a:r>
              <a:rPr kumimoji="1" lang="en-US" altLang="zh-CN" sz="2400" dirty="0">
                <a:latin typeface="Consolas" panose="020B0609020204030204" pitchFamily="49" charset="0"/>
                <a:ea typeface="隶书" pitchFamily="49" charset="-122"/>
              </a:rPr>
              <a:t>	</a:t>
            </a:r>
          </a:p>
          <a:p>
            <a:pPr>
              <a:lnSpc>
                <a:spcPct val="90000"/>
              </a:lnSpc>
              <a:spcBef>
                <a:spcPct val="0"/>
              </a:spcBef>
              <a:buFont typeface="Wingdings" pitchFamily="2" charset="2"/>
              <a:buNone/>
            </a:pPr>
            <a:r>
              <a:rPr kumimoji="1" lang="en-US" altLang="zh-CN" sz="2400" b="1" dirty="0">
                <a:latin typeface="Consolas" panose="020B0609020204030204" pitchFamily="49" charset="0"/>
                <a:ea typeface="隶书" pitchFamily="49" charset="-122"/>
              </a:rPr>
              <a:t> };</a:t>
            </a:r>
            <a:endParaRPr kumimoji="1" lang="en-US" altLang="zh-CN" sz="2400" dirty="0">
              <a:latin typeface="Consolas" panose="020B0609020204030204" pitchFamily="49" charset="0"/>
              <a:ea typeface="隶书" pitchFamily="49" charset="-122"/>
            </a:endParaRPr>
          </a:p>
        </p:txBody>
      </p:sp>
      <p:sp>
        <p:nvSpPr>
          <p:cNvPr id="8" name="矩形 7"/>
          <p:cNvSpPr/>
          <p:nvPr/>
        </p:nvSpPr>
        <p:spPr>
          <a:xfrm>
            <a:off x="342637" y="4661974"/>
            <a:ext cx="8517261" cy="1421928"/>
          </a:xfrm>
          <a:prstGeom prst="rect">
            <a:avLst/>
          </a:prstGeom>
        </p:spPr>
        <p:txBody>
          <a:bodyPr wrap="square">
            <a:spAutoFit/>
          </a:bodyPr>
          <a:lstStyle/>
          <a:p>
            <a:pPr>
              <a:lnSpc>
                <a:spcPct val="90000"/>
              </a:lnSpc>
              <a:spcBef>
                <a:spcPct val="0"/>
              </a:spcBef>
              <a:buFont typeface="Wingdings" pitchFamily="2" charset="2"/>
              <a:buNone/>
            </a:pPr>
            <a:r>
              <a:rPr kumimoji="1" lang="en-US" altLang="zh-CN" sz="2400" b="1" dirty="0">
                <a:solidFill>
                  <a:schemeClr val="accent2">
                    <a:lumMod val="50000"/>
                  </a:schemeClr>
                </a:solidFill>
                <a:latin typeface="Consolas" panose="020B0609020204030204" pitchFamily="49" charset="0"/>
                <a:ea typeface="隶书" pitchFamily="49" charset="-122"/>
              </a:rPr>
              <a:t> class </a:t>
            </a:r>
            <a:r>
              <a:rPr kumimoji="1" lang="en-US" altLang="zh-CN" sz="2400" dirty="0">
                <a:latin typeface="Consolas" panose="020B0609020204030204" pitchFamily="49" charset="0"/>
                <a:ea typeface="隶书" pitchFamily="49" charset="-122"/>
              </a:rPr>
              <a:t>List </a:t>
            </a:r>
            <a:r>
              <a:rPr kumimoji="1" lang="en-US" altLang="zh-CN" sz="2400" b="1" dirty="0">
                <a:latin typeface="Consolas" panose="020B0609020204030204" pitchFamily="49" charset="0"/>
                <a:ea typeface="隶书" pitchFamily="49" charset="-122"/>
              </a:rPr>
              <a: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单向列表类</a:t>
            </a:r>
            <a:r>
              <a:rPr lang="en-US" altLang="zh-CN" sz="2000" kern="0" dirty="0">
                <a:solidFill>
                  <a:srgbClr val="CC0000"/>
                </a:solidFill>
                <a:latin typeface="Consolas" panose="020B0609020204030204" pitchFamily="49" charset="0"/>
                <a:ea typeface="隶书" pitchFamily="49" charset="-122"/>
              </a:rPr>
              <a:t>, </a:t>
            </a:r>
            <a:r>
              <a:rPr lang="zh-CN" altLang="en-US" sz="2000" kern="0" dirty="0">
                <a:solidFill>
                  <a:srgbClr val="CC0000"/>
                </a:solidFill>
                <a:latin typeface="Consolas" panose="020B0609020204030204" pitchFamily="49" charset="0"/>
                <a:ea typeface="隶书" pitchFamily="49" charset="-122"/>
              </a:rPr>
              <a:t>直接使用列表结点类的数据和操作</a:t>
            </a:r>
          </a:p>
          <a:p>
            <a:pPr>
              <a:lnSpc>
                <a:spcPct val="90000"/>
              </a:lnSpc>
              <a:spcBef>
                <a:spcPct val="0"/>
              </a:spcBef>
              <a:buFont typeface="Wingdings" pitchFamily="2" charset="2"/>
              <a:buNone/>
            </a:pPr>
            <a:r>
              <a:rPr kumimoji="1" lang="zh-CN" altLang="en-US" sz="2400" b="1" dirty="0">
                <a:solidFill>
                  <a:schemeClr val="accent2">
                    <a:lumMod val="50000"/>
                  </a:schemeClr>
                </a:solidFill>
                <a:latin typeface="Consolas" panose="020B0609020204030204" pitchFamily="49" charset="0"/>
                <a:ea typeface="隶书" pitchFamily="49" charset="-122"/>
              </a:rPr>
              <a:t> </a:t>
            </a:r>
            <a:r>
              <a:rPr kumimoji="1" lang="en-US" altLang="zh-CN" sz="2400" b="1" dirty="0">
                <a:solidFill>
                  <a:schemeClr val="accent2">
                    <a:lumMod val="50000"/>
                  </a:schemeClr>
                </a:solidFill>
                <a:latin typeface="Consolas" panose="020B0609020204030204" pitchFamily="49" charset="0"/>
                <a:ea typeface="隶书" pitchFamily="49" charset="-122"/>
              </a:rPr>
              <a:t>private:</a:t>
            </a:r>
          </a:p>
          <a:p>
            <a:pPr>
              <a:lnSpc>
                <a:spcPct val="90000"/>
              </a:lnSpc>
              <a:spcBef>
                <a:spcPct val="0"/>
              </a:spcBef>
              <a:buFont typeface="Wingdings" pitchFamily="2" charset="2"/>
              <a:buNone/>
            </a:pPr>
            <a:r>
              <a:rPr kumimoji="1" lang="en-US" altLang="zh-CN" sz="2400" dirty="0">
                <a:latin typeface="Consolas" panose="020B0609020204030204" pitchFamily="49" charset="0"/>
                <a:ea typeface="隶书" pitchFamily="49" charset="-122"/>
              </a:rPr>
              <a:t>     </a:t>
            </a:r>
            <a:r>
              <a:rPr kumimoji="1" lang="en-US" altLang="zh-CN" sz="2400" b="1" dirty="0">
                <a:solidFill>
                  <a:schemeClr val="accent2">
                    <a:lumMod val="50000"/>
                  </a:schemeClr>
                </a:solidFill>
                <a:latin typeface="Consolas" panose="020B0609020204030204" pitchFamily="49" charset="0"/>
                <a:ea typeface="隶书" pitchFamily="49" charset="-122"/>
              </a:rPr>
              <a:t>ListNode* </a:t>
            </a:r>
            <a:r>
              <a:rPr kumimoji="1" lang="en-US" altLang="zh-CN" sz="2400" dirty="0">
                <a:latin typeface="Consolas" panose="020B0609020204030204" pitchFamily="49" charset="0"/>
                <a:ea typeface="隶书" pitchFamily="49" charset="-122"/>
              </a:rPr>
              <a:t>first</a:t>
            </a:r>
            <a:r>
              <a:rPr kumimoji="1" lang="en-US" altLang="zh-CN" sz="2400" b="1" dirty="0">
                <a:latin typeface="Consolas" panose="020B0609020204030204" pitchFamily="49" charset="0"/>
                <a:ea typeface="隶书" pitchFamily="49" charset="-122"/>
              </a:rPr>
              <a: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表头指针、不分配结点内存</a:t>
            </a:r>
          </a:p>
          <a:p>
            <a:pPr>
              <a:lnSpc>
                <a:spcPct val="90000"/>
              </a:lnSpc>
              <a:spcBef>
                <a:spcPct val="0"/>
              </a:spcBef>
              <a:buFont typeface="Wingdings" pitchFamily="2" charset="2"/>
              <a:buNone/>
            </a:pPr>
            <a:r>
              <a:rPr kumimoji="1" lang="zh-CN" altLang="en-US" sz="2400" b="1" dirty="0">
                <a:latin typeface="Consolas" panose="020B0609020204030204" pitchFamily="49" charset="0"/>
                <a:ea typeface="隶书" pitchFamily="49" charset="-122"/>
              </a:rPr>
              <a:t> </a:t>
            </a:r>
            <a:r>
              <a:rPr kumimoji="1" lang="en-US" altLang="zh-CN" sz="2400" b="1" dirty="0">
                <a:latin typeface="Consolas" panose="020B0609020204030204" pitchFamily="49" charset="0"/>
                <a:ea typeface="隶书" pitchFamily="49" charset="-122"/>
              </a:rPr>
              <a:t>};    </a:t>
            </a:r>
          </a:p>
        </p:txBody>
      </p:sp>
      <p:sp>
        <p:nvSpPr>
          <p:cNvPr id="56" name="TextBox 20"/>
          <p:cNvSpPr txBox="1">
            <a:spLocks noChangeArrowheads="1"/>
          </p:cNvSpPr>
          <p:nvPr/>
        </p:nvSpPr>
        <p:spPr bwMode="auto">
          <a:xfrm>
            <a:off x="314908" y="2749070"/>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单向列表、无头节点方式</a:t>
            </a:r>
            <a:endParaRPr lang="en-US" altLang="zh-CN" sz="2800" b="1" dirty="0">
              <a:latin typeface="微软雅黑" panose="020B0503020204020204" pitchFamily="34" charset="-122"/>
              <a:ea typeface="微软雅黑" panose="020B0503020204020204" pitchFamily="34" charset="-122"/>
            </a:endParaRPr>
          </a:p>
        </p:txBody>
      </p:sp>
      <p:cxnSp>
        <p:nvCxnSpPr>
          <p:cNvPr id="10" name="直接箭头连接符 9"/>
          <p:cNvCxnSpPr/>
          <p:nvPr/>
        </p:nvCxnSpPr>
        <p:spPr bwMode="auto">
          <a:xfrm>
            <a:off x="2831143" y="6457455"/>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11" name="矩形 10"/>
          <p:cNvSpPr/>
          <p:nvPr/>
        </p:nvSpPr>
        <p:spPr bwMode="auto">
          <a:xfrm>
            <a:off x="2529410" y="6199042"/>
            <a:ext cx="288032" cy="504000"/>
          </a:xfrm>
          <a:prstGeom prst="rect">
            <a:avLst/>
          </a:prstGeom>
          <a:solidFill>
            <a:schemeClr val="bg1">
              <a:alpha val="73000"/>
            </a:schemeClr>
          </a:solidFill>
          <a:ln w="19050" algn="ctr">
            <a:solidFill>
              <a:srgbClr val="FF0000"/>
            </a:solidFill>
            <a:miter lim="800000"/>
            <a:headEnd/>
            <a:tailEnd/>
          </a:ln>
          <a:effectLst/>
        </p:spPr>
        <p:txBody>
          <a:bodyPr lIns="91446" tIns="91446" rIns="91446" bIns="91446" rtlCol="0" anchor="ctr"/>
          <a:lstStyle/>
          <a:p>
            <a:pPr algn="ctr"/>
            <a:endParaRPr lang="zh-CN" altLang="en-US" sz="2800" dirty="0">
              <a:latin typeface="Times New Roman" panose="02020603050405020304" pitchFamily="18" charset="0"/>
              <a:ea typeface="黑体" pitchFamily="2" charset="-122"/>
              <a:cs typeface="Times New Roman" panose="02020603050405020304" pitchFamily="18" charset="0"/>
            </a:endParaRPr>
          </a:p>
        </p:txBody>
      </p:sp>
      <p:sp>
        <p:nvSpPr>
          <p:cNvPr id="3" name="矩形 2"/>
          <p:cNvSpPr/>
          <p:nvPr/>
        </p:nvSpPr>
        <p:spPr>
          <a:xfrm>
            <a:off x="2411760" y="6145275"/>
            <a:ext cx="745717" cy="338554"/>
          </a:xfrm>
          <a:prstGeom prst="rect">
            <a:avLst/>
          </a:prstGeom>
        </p:spPr>
        <p:txBody>
          <a:bodyPr wrap="none">
            <a:spAutoFit/>
          </a:bodyPr>
          <a:lstStyle/>
          <a:p>
            <a:r>
              <a:rPr kumimoji="1" lang="en-US" altLang="zh-CN" sz="1600" b="1" dirty="0">
                <a:solidFill>
                  <a:schemeClr val="accent2">
                    <a:lumMod val="50000"/>
                  </a:schemeClr>
                </a:solidFill>
                <a:latin typeface="Consolas" panose="020B0609020204030204" pitchFamily="49" charset="0"/>
                <a:ea typeface="隶书" pitchFamily="49" charset="-122"/>
              </a:rPr>
              <a:t>first</a:t>
            </a:r>
            <a:endParaRPr lang="zh-CN" altLang="en-US" sz="1600" b="1" dirty="0">
              <a:solidFill>
                <a:schemeClr val="accent2">
                  <a:lumMod val="50000"/>
                </a:schemeClr>
              </a:solidFill>
            </a:endParaRPr>
          </a:p>
        </p:txBody>
      </p:sp>
      <p:cxnSp>
        <p:nvCxnSpPr>
          <p:cNvPr id="15" name="直接箭头连接符 14"/>
          <p:cNvCxnSpPr/>
          <p:nvPr/>
        </p:nvCxnSpPr>
        <p:spPr bwMode="auto">
          <a:xfrm>
            <a:off x="4490435" y="6519778"/>
            <a:ext cx="44381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17" name="矩形 16"/>
          <p:cNvSpPr/>
          <p:nvPr/>
        </p:nvSpPr>
        <p:spPr>
          <a:xfrm>
            <a:off x="4137671" y="6143525"/>
            <a:ext cx="745717" cy="338554"/>
          </a:xfrm>
          <a:prstGeom prst="rect">
            <a:avLst/>
          </a:prstGeom>
        </p:spPr>
        <p:txBody>
          <a:bodyPr wrap="none">
            <a:spAutoFit/>
          </a:bodyPr>
          <a:lstStyle/>
          <a:p>
            <a:r>
              <a:rPr kumimoji="1" lang="en-US" altLang="zh-CN" sz="1600" b="1" dirty="0">
                <a:solidFill>
                  <a:schemeClr val="accent2">
                    <a:lumMod val="50000"/>
                  </a:schemeClr>
                </a:solidFill>
                <a:latin typeface="Consolas" panose="020B0609020204030204" pitchFamily="49" charset="0"/>
                <a:ea typeface="隶书" pitchFamily="49" charset="-122"/>
              </a:rPr>
              <a:t>first</a:t>
            </a:r>
            <a:endParaRPr lang="zh-CN" altLang="en-US" sz="1600" b="1" dirty="0">
              <a:solidFill>
                <a:schemeClr val="accent2">
                  <a:lumMod val="50000"/>
                </a:schemeClr>
              </a:solidFill>
            </a:endParaRPr>
          </a:p>
        </p:txBody>
      </p:sp>
      <p:sp>
        <p:nvSpPr>
          <p:cNvPr id="4" name="矩形 3"/>
          <p:cNvSpPr/>
          <p:nvPr/>
        </p:nvSpPr>
        <p:spPr>
          <a:xfrm>
            <a:off x="827088" y="6217896"/>
            <a:ext cx="141577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表示为：</a:t>
            </a:r>
          </a:p>
        </p:txBody>
      </p:sp>
      <p:sp>
        <p:nvSpPr>
          <p:cNvPr id="18" name="矩形 17"/>
          <p:cNvSpPr/>
          <p:nvPr/>
        </p:nvSpPr>
        <p:spPr>
          <a:xfrm>
            <a:off x="3470164" y="6193405"/>
            <a:ext cx="492443"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或</a:t>
            </a:r>
          </a:p>
        </p:txBody>
      </p:sp>
    </p:spTree>
    <p:extLst>
      <p:ext uri="{BB962C8B-B14F-4D97-AF65-F5344CB8AC3E}">
        <p14:creationId xmlns:p14="http://schemas.microsoft.com/office/powerpoint/2010/main" val="633147930"/>
      </p:ext>
    </p:extLst>
  </p:cSld>
  <p:clrMapOvr>
    <a:masterClrMapping/>
  </p:clrMapOvr>
  <p:transition advTm="157">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单向列表的插入</a:t>
            </a:r>
          </a:p>
        </p:txBody>
      </p:sp>
      <p:sp>
        <p:nvSpPr>
          <p:cNvPr id="44" name="TextBox 20"/>
          <p:cNvSpPr txBox="1">
            <a:spLocks noChangeArrowheads="1"/>
          </p:cNvSpPr>
          <p:nvPr/>
        </p:nvSpPr>
        <p:spPr bwMode="auto">
          <a:xfrm>
            <a:off x="314455" y="1176211"/>
            <a:ext cx="8434009"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表头插入（无表头节点）：在列表最前端插入</a:t>
            </a:r>
            <a:endParaRPr lang="en-US" altLang="zh-CN" sz="2800" b="1" dirty="0">
              <a:latin typeface="微软雅黑" panose="020B0503020204020204" pitchFamily="34" charset="-122"/>
              <a:ea typeface="微软雅黑" panose="020B0503020204020204" pitchFamily="34" charset="-122"/>
            </a:endParaRPr>
          </a:p>
        </p:txBody>
      </p:sp>
      <p:sp>
        <p:nvSpPr>
          <p:cNvPr id="45" name="矩形 44"/>
          <p:cNvSpPr/>
          <p:nvPr/>
        </p:nvSpPr>
        <p:spPr bwMode="auto">
          <a:xfrm>
            <a:off x="4289761" y="2108573"/>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6" name="矩形 45"/>
          <p:cNvSpPr/>
          <p:nvPr/>
        </p:nvSpPr>
        <p:spPr bwMode="auto">
          <a:xfrm>
            <a:off x="5377144" y="2106678"/>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 name="矩形 3"/>
          <p:cNvSpPr/>
          <p:nvPr/>
        </p:nvSpPr>
        <p:spPr>
          <a:xfrm>
            <a:off x="2403767" y="1960113"/>
            <a:ext cx="1542410" cy="523220"/>
          </a:xfrm>
          <a:prstGeom prst="rect">
            <a:avLst/>
          </a:prstGeom>
        </p:spPr>
        <p:txBody>
          <a:bodyPr wrap="none">
            <a:spAutoFit/>
          </a:bodyPr>
          <a:lstStyle/>
          <a:p>
            <a:r>
              <a:rPr lang="en-US" altLang="zh-CN" sz="2800" b="1" dirty="0" err="1">
                <a:highlight>
                  <a:srgbClr val="FFFFFF"/>
                </a:highlight>
                <a:latin typeface="Times New Roman" panose="02020603050405020304" pitchFamily="18" charset="0"/>
                <a:cs typeface="Times New Roman" panose="02020603050405020304" pitchFamily="18" charset="0"/>
              </a:rPr>
              <a:t>newnode</a:t>
            </a:r>
            <a:endParaRPr lang="zh-CN" altLang="en-US" sz="2800" b="1" dirty="0">
              <a:latin typeface="Times New Roman" panose="02020603050405020304" pitchFamily="18" charset="0"/>
              <a:cs typeface="Times New Roman" panose="02020603050405020304" pitchFamily="18" charset="0"/>
            </a:endParaRPr>
          </a:p>
        </p:txBody>
      </p:sp>
      <p:cxnSp>
        <p:nvCxnSpPr>
          <p:cNvPr id="47" name="直接箭头连接符 46"/>
          <p:cNvCxnSpPr/>
          <p:nvPr/>
        </p:nvCxnSpPr>
        <p:spPr bwMode="auto">
          <a:xfrm>
            <a:off x="3923348" y="2256757"/>
            <a:ext cx="363591" cy="0"/>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grpSp>
        <p:nvGrpSpPr>
          <p:cNvPr id="137" name="组合 136"/>
          <p:cNvGrpSpPr/>
          <p:nvPr/>
        </p:nvGrpSpPr>
        <p:grpSpPr>
          <a:xfrm>
            <a:off x="2075861" y="3464060"/>
            <a:ext cx="1202517" cy="523220"/>
            <a:chOff x="2075861" y="3348771"/>
            <a:chExt cx="1202517" cy="523220"/>
          </a:xfrm>
        </p:grpSpPr>
        <p:sp>
          <p:nvSpPr>
            <p:cNvPr id="51" name="矩形 50"/>
            <p:cNvSpPr/>
            <p:nvPr/>
          </p:nvSpPr>
          <p:spPr>
            <a:xfrm>
              <a:off x="2075861" y="3348771"/>
              <a:ext cx="822661" cy="523220"/>
            </a:xfrm>
            <a:prstGeom prst="rect">
              <a:avLst/>
            </a:prstGeom>
          </p:spPr>
          <p:txBody>
            <a:bodyPr wrap="none">
              <a:spAutoFit/>
            </a:bodyPr>
            <a:lstStyle/>
            <a:p>
              <a:r>
                <a:rPr lang="en-US" altLang="zh-CN" sz="2800" b="1" dirty="0">
                  <a:solidFill>
                    <a:srgbClr val="FF0000"/>
                  </a:solidFill>
                  <a:highlight>
                    <a:srgbClr val="FFFFFF"/>
                  </a:highlight>
                  <a:latin typeface="Times New Roman" panose="02020603050405020304" pitchFamily="18" charset="0"/>
                  <a:cs typeface="Times New Roman" panose="02020603050405020304" pitchFamily="18" charset="0"/>
                </a:rPr>
                <a:t>first</a:t>
              </a:r>
              <a:endParaRPr lang="zh-CN" altLang="en-US" sz="2800" b="1" dirty="0">
                <a:solidFill>
                  <a:srgbClr val="FF0000"/>
                </a:solidFill>
                <a:highlight>
                  <a:srgbClr val="FFFFFF"/>
                </a:highlight>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bwMode="auto">
            <a:xfrm>
              <a:off x="2914787" y="3619826"/>
              <a:ext cx="363591" cy="0"/>
            </a:xfrm>
            <a:prstGeom prst="straightConnector1">
              <a:avLst/>
            </a:prstGeom>
            <a:solidFill>
              <a:schemeClr val="accent1"/>
            </a:solidFill>
            <a:ln w="25400" cap="flat" cmpd="sng" algn="ctr">
              <a:solidFill>
                <a:srgbClr val="FF0000"/>
              </a:solidFill>
              <a:prstDash val="solid"/>
              <a:round/>
              <a:headEnd type="none"/>
              <a:tailEnd type="stealth" w="lg" len="lg"/>
            </a:ln>
            <a:effectLst/>
          </p:spPr>
        </p:cxnSp>
      </p:grpSp>
      <p:sp>
        <p:nvSpPr>
          <p:cNvPr id="57" name="矩形 56"/>
          <p:cNvSpPr/>
          <p:nvPr/>
        </p:nvSpPr>
        <p:spPr bwMode="auto">
          <a:xfrm>
            <a:off x="3280048" y="3404241"/>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8" name="矩形 57"/>
          <p:cNvSpPr/>
          <p:nvPr/>
        </p:nvSpPr>
        <p:spPr bwMode="auto">
          <a:xfrm>
            <a:off x="4367431" y="3402346"/>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9" name="矩形 58"/>
          <p:cNvSpPr/>
          <p:nvPr/>
        </p:nvSpPr>
        <p:spPr bwMode="auto">
          <a:xfrm>
            <a:off x="5369761" y="3407708"/>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0" name="矩形 59"/>
          <p:cNvSpPr/>
          <p:nvPr/>
        </p:nvSpPr>
        <p:spPr bwMode="auto">
          <a:xfrm>
            <a:off x="6457144" y="3405813"/>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a:stCxn id="60" idx="3"/>
          </p:cNvCxnSpPr>
          <p:nvPr/>
        </p:nvCxnSpPr>
        <p:spPr bwMode="auto">
          <a:xfrm flipV="1">
            <a:off x="6961144" y="3738946"/>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71" name="直接箭头连接符 70"/>
          <p:cNvCxnSpPr/>
          <p:nvPr/>
        </p:nvCxnSpPr>
        <p:spPr bwMode="auto">
          <a:xfrm flipV="1">
            <a:off x="4878814" y="3735479"/>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72" name="直接箭头连接符 71"/>
          <p:cNvCxnSpPr/>
          <p:nvPr/>
        </p:nvCxnSpPr>
        <p:spPr bwMode="auto">
          <a:xfrm flipV="1">
            <a:off x="7539237" y="3735115"/>
            <a:ext cx="498330" cy="3467"/>
          </a:xfrm>
          <a:prstGeom prst="straightConnector1">
            <a:avLst/>
          </a:prstGeom>
          <a:solidFill>
            <a:schemeClr val="accent1"/>
          </a:solidFill>
          <a:ln w="31750" cap="flat" cmpd="sng" algn="ctr">
            <a:solidFill>
              <a:schemeClr val="tx1"/>
            </a:solidFill>
            <a:prstDash val="sysDot"/>
            <a:round/>
            <a:headEnd type="none"/>
            <a:tailEnd type="none" w="lg" len="lg"/>
          </a:ln>
          <a:effectLst/>
        </p:spPr>
      </p:cxnSp>
      <p:cxnSp>
        <p:nvCxnSpPr>
          <p:cNvPr id="136" name="曲线连接符 135"/>
          <p:cNvCxnSpPr>
            <a:stCxn id="46" idx="3"/>
            <a:endCxn id="57" idx="1"/>
          </p:cNvCxnSpPr>
          <p:nvPr/>
        </p:nvCxnSpPr>
        <p:spPr bwMode="auto">
          <a:xfrm flipH="1">
            <a:off x="3280048" y="2443278"/>
            <a:ext cx="2601096" cy="1296856"/>
          </a:xfrm>
          <a:prstGeom prst="curvedConnector5">
            <a:avLst>
              <a:gd name="adj1" fmla="val -8789"/>
              <a:gd name="adj2" fmla="val 50027"/>
              <a:gd name="adj3" fmla="val 108789"/>
            </a:avLst>
          </a:prstGeom>
          <a:solidFill>
            <a:schemeClr val="accent1"/>
          </a:solidFill>
          <a:ln w="25400" cap="flat" cmpd="sng" algn="ctr">
            <a:solidFill>
              <a:schemeClr val="accent2">
                <a:lumMod val="50000"/>
              </a:schemeClr>
            </a:solidFill>
            <a:prstDash val="solid"/>
            <a:round/>
            <a:headEnd type="none"/>
            <a:tailEnd type="stealth" w="lg" len="lg"/>
          </a:ln>
          <a:effectLst/>
        </p:spPr>
      </p:cxnSp>
      <p:sp>
        <p:nvSpPr>
          <p:cNvPr id="138" name="矩形 137"/>
          <p:cNvSpPr/>
          <p:nvPr/>
        </p:nvSpPr>
        <p:spPr>
          <a:xfrm>
            <a:off x="1986078" y="4725288"/>
            <a:ext cx="4438263" cy="523220"/>
          </a:xfrm>
          <a:prstGeom prst="rect">
            <a:avLst/>
          </a:prstGeom>
        </p:spPr>
        <p:txBody>
          <a:bodyPr wrap="square">
            <a:spAutoFit/>
          </a:bodyPr>
          <a:lstStyle/>
          <a:p>
            <a:pPr>
              <a:buClr>
                <a:srgbClr val="800080"/>
              </a:buClr>
              <a:buSzPct val="50000"/>
            </a:pPr>
            <a:r>
              <a:rPr lang="en-US" altLang="zh-CN" sz="2800" b="1" dirty="0" err="1">
                <a:solidFill>
                  <a:schemeClr val="accent2">
                    <a:lumMod val="50000"/>
                  </a:schemeClr>
                </a:solidFill>
                <a:highlight>
                  <a:srgbClr val="FFFFFF"/>
                </a:highlight>
                <a:latin typeface="Consolas" panose="020B0609020204030204" pitchFamily="49" charset="0"/>
              </a:rPr>
              <a:t>newnode</a:t>
            </a:r>
            <a:r>
              <a:rPr lang="en-US" altLang="zh-CN" sz="2800" b="1" dirty="0">
                <a:solidFill>
                  <a:schemeClr val="accent2">
                    <a:lumMod val="50000"/>
                  </a:schemeClr>
                </a:solidFill>
                <a:highlight>
                  <a:srgbClr val="FFFFFF"/>
                </a:highlight>
                <a:latin typeface="Consolas" panose="020B0609020204030204" pitchFamily="49" charset="0"/>
              </a:rPr>
              <a:t>-&gt;next = first;    </a:t>
            </a:r>
          </a:p>
        </p:txBody>
      </p:sp>
      <p:sp>
        <p:nvSpPr>
          <p:cNvPr id="79" name="矩形 78"/>
          <p:cNvSpPr/>
          <p:nvPr/>
        </p:nvSpPr>
        <p:spPr>
          <a:xfrm>
            <a:off x="3563888" y="5426060"/>
            <a:ext cx="3496606" cy="523220"/>
          </a:xfrm>
          <a:prstGeom prst="rect">
            <a:avLst/>
          </a:prstGeom>
        </p:spPr>
        <p:txBody>
          <a:bodyPr wrap="square">
            <a:spAutoFit/>
          </a:bodyPr>
          <a:lstStyle/>
          <a:p>
            <a:pPr>
              <a:buClr>
                <a:srgbClr val="800080"/>
              </a:buClr>
              <a:buSzPct val="50000"/>
            </a:pPr>
            <a:r>
              <a:rPr lang="en-US" altLang="zh-CN" sz="2800" b="1" dirty="0">
                <a:solidFill>
                  <a:srgbClr val="FF0000"/>
                </a:solidFill>
                <a:highlight>
                  <a:srgbClr val="FFFFFF"/>
                </a:highlight>
                <a:latin typeface="Consolas" panose="020B0609020204030204" pitchFamily="49" charset="0"/>
              </a:rPr>
              <a:t>first = </a:t>
            </a:r>
            <a:r>
              <a:rPr lang="en-US" altLang="zh-CN" sz="2800" b="1" dirty="0" err="1">
                <a:solidFill>
                  <a:srgbClr val="FF0000"/>
                </a:solidFill>
                <a:highlight>
                  <a:srgbClr val="FFFFFF"/>
                </a:highlight>
                <a:latin typeface="Consolas" panose="020B0609020204030204" pitchFamily="49" charset="0"/>
              </a:rPr>
              <a:t>newnode</a:t>
            </a:r>
            <a:r>
              <a:rPr lang="en-US" altLang="zh-CN" sz="2800" b="1" dirty="0">
                <a:solidFill>
                  <a:srgbClr val="FF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410549580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strips(downLeft)">
                                      <p:cBhvr>
                                        <p:cTn id="7" dur="500"/>
                                        <p:tgtEl>
                                          <p:spTgt spid="13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38"/>
                                        </p:tgtEl>
                                        <p:attrNameLst>
                                          <p:attrName>style.visibility</p:attrName>
                                        </p:attrNameLst>
                                      </p:cBhvr>
                                      <p:to>
                                        <p:strVal val="visible"/>
                                      </p:to>
                                    </p:set>
                                    <p:anim calcmode="lin" valueType="num">
                                      <p:cBhvr additive="base">
                                        <p:cTn id="10" dur="500" fill="hold"/>
                                        <p:tgtEl>
                                          <p:spTgt spid="138"/>
                                        </p:tgtEl>
                                        <p:attrNameLst>
                                          <p:attrName>ppt_x</p:attrName>
                                        </p:attrNameLst>
                                      </p:cBhvr>
                                      <p:tavLst>
                                        <p:tav tm="0">
                                          <p:val>
                                            <p:strVal val="#ppt_x"/>
                                          </p:val>
                                        </p:tav>
                                        <p:tav tm="100000">
                                          <p:val>
                                            <p:strVal val="#ppt_x"/>
                                          </p:val>
                                        </p:tav>
                                      </p:tavLst>
                                    </p:anim>
                                    <p:anim calcmode="lin" valueType="num">
                                      <p:cBhvr additive="base">
                                        <p:cTn id="11"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7" presetClass="path" presetSubtype="0" accel="50000" decel="50000" fill="hold" nodeType="clickEffect">
                                  <p:stCondLst>
                                    <p:cond delay="0"/>
                                  </p:stCondLst>
                                  <p:childTnLst>
                                    <p:animMotion origin="layout" path="M 1.66667E-6 2.96296E-6 L 1.66667E-6 -0.0831 C 1.66667E-6 -0.12037 0.03107 -0.16621 0.0566 -0.16621 L 0.11319 -0.16621 " pathEditMode="relative" rAng="0" ptsTypes="AAAA">
                                      <p:cBhvr>
                                        <p:cTn id="15" dur="2000" fill="hold"/>
                                        <p:tgtEl>
                                          <p:spTgt spid="137"/>
                                        </p:tgtEl>
                                        <p:attrNameLst>
                                          <p:attrName>ppt_x</p:attrName>
                                          <p:attrName>ppt_y</p:attrName>
                                        </p:attrNameLst>
                                      </p:cBhvr>
                                      <p:rCtr x="5660" y="-8310"/>
                                    </p:animMotion>
                                  </p:childTnLst>
                                </p:cTn>
                              </p:par>
                              <p:par>
                                <p:cTn id="16" presetID="2" presetClass="entr" presetSubtype="4" fill="hold" grpId="0" nodeType="withEffect">
                                  <p:stCondLst>
                                    <p:cond delay="0"/>
                                  </p:stCondLst>
                                  <p:childTnLst>
                                    <p:set>
                                      <p:cBhvr>
                                        <p:cTn id="17" dur="1" fill="hold">
                                          <p:stCondLst>
                                            <p:cond delay="0"/>
                                          </p:stCondLst>
                                        </p:cTn>
                                        <p:tgtEl>
                                          <p:spTgt spid="79"/>
                                        </p:tgtEl>
                                        <p:attrNameLst>
                                          <p:attrName>style.visibility</p:attrName>
                                        </p:attrNameLst>
                                      </p:cBhvr>
                                      <p:to>
                                        <p:strVal val="visible"/>
                                      </p:to>
                                    </p:set>
                                    <p:anim calcmode="lin" valueType="num">
                                      <p:cBhvr additive="base">
                                        <p:cTn id="18" dur="500" fill="hold"/>
                                        <p:tgtEl>
                                          <p:spTgt spid="79"/>
                                        </p:tgtEl>
                                        <p:attrNameLst>
                                          <p:attrName>ppt_x</p:attrName>
                                        </p:attrNameLst>
                                      </p:cBhvr>
                                      <p:tavLst>
                                        <p:tav tm="0">
                                          <p:val>
                                            <p:strVal val="#ppt_x"/>
                                          </p:val>
                                        </p:tav>
                                        <p:tav tm="100000">
                                          <p:val>
                                            <p:strVal val="#ppt_x"/>
                                          </p:val>
                                        </p:tav>
                                      </p:tavLst>
                                    </p:anim>
                                    <p:anim calcmode="lin" valueType="num">
                                      <p:cBhvr additive="base">
                                        <p:cTn id="19"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7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单向列表的插入</a:t>
            </a:r>
          </a:p>
        </p:txBody>
      </p:sp>
      <p:sp>
        <p:nvSpPr>
          <p:cNvPr id="44" name="TextBox 20"/>
          <p:cNvSpPr txBox="1">
            <a:spLocks noChangeArrowheads="1"/>
          </p:cNvSpPr>
          <p:nvPr/>
        </p:nvSpPr>
        <p:spPr bwMode="auto">
          <a:xfrm>
            <a:off x="314455" y="1176211"/>
            <a:ext cx="9010073"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中间插入（无表头节点）：在列表中间插入</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4140072" y="2129865"/>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6" name="矩形 45"/>
          <p:cNvSpPr/>
          <p:nvPr/>
        </p:nvSpPr>
        <p:spPr bwMode="auto">
          <a:xfrm>
            <a:off x="5227455" y="2127970"/>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 name="矩形 3"/>
          <p:cNvSpPr/>
          <p:nvPr/>
        </p:nvSpPr>
        <p:spPr>
          <a:xfrm>
            <a:off x="2254078" y="1981405"/>
            <a:ext cx="1542410" cy="523220"/>
          </a:xfrm>
          <a:prstGeom prst="rect">
            <a:avLst/>
          </a:prstGeom>
        </p:spPr>
        <p:txBody>
          <a:bodyPr wrap="none">
            <a:spAutoFit/>
          </a:bodyPr>
          <a:lstStyle/>
          <a:p>
            <a:r>
              <a:rPr lang="en-US" altLang="zh-CN" sz="2800" b="1" dirty="0" err="1">
                <a:highlight>
                  <a:srgbClr val="FFFFFF"/>
                </a:highlight>
                <a:latin typeface="Times New Roman" panose="02020603050405020304" pitchFamily="18" charset="0"/>
                <a:cs typeface="Times New Roman" panose="02020603050405020304" pitchFamily="18" charset="0"/>
              </a:rPr>
              <a:t>newnode</a:t>
            </a:r>
            <a:endParaRPr lang="zh-CN" altLang="en-US" sz="2800" b="1" dirty="0">
              <a:latin typeface="Times New Roman" panose="02020603050405020304" pitchFamily="18" charset="0"/>
              <a:cs typeface="Times New Roman" panose="02020603050405020304" pitchFamily="18" charset="0"/>
            </a:endParaRPr>
          </a:p>
        </p:txBody>
      </p:sp>
      <p:cxnSp>
        <p:nvCxnSpPr>
          <p:cNvPr id="47" name="直接箭头连接符 46"/>
          <p:cNvCxnSpPr/>
          <p:nvPr/>
        </p:nvCxnSpPr>
        <p:spPr bwMode="auto">
          <a:xfrm>
            <a:off x="3773659" y="2278049"/>
            <a:ext cx="363591" cy="0"/>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57" name="矩形 56"/>
          <p:cNvSpPr/>
          <p:nvPr/>
        </p:nvSpPr>
        <p:spPr bwMode="auto">
          <a:xfrm>
            <a:off x="3130359" y="3425533"/>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8" name="矩形 57"/>
          <p:cNvSpPr/>
          <p:nvPr/>
        </p:nvSpPr>
        <p:spPr bwMode="auto">
          <a:xfrm>
            <a:off x="4217742" y="3423638"/>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9" name="矩形 58"/>
          <p:cNvSpPr/>
          <p:nvPr/>
        </p:nvSpPr>
        <p:spPr bwMode="auto">
          <a:xfrm>
            <a:off x="5220072" y="3429000"/>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0" name="矩形 59"/>
          <p:cNvSpPr/>
          <p:nvPr/>
        </p:nvSpPr>
        <p:spPr bwMode="auto">
          <a:xfrm>
            <a:off x="6307455" y="3427105"/>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66" name="直接箭头连接符 65"/>
          <p:cNvCxnSpPr>
            <a:stCxn id="60" idx="3"/>
          </p:cNvCxnSpPr>
          <p:nvPr/>
        </p:nvCxnSpPr>
        <p:spPr bwMode="auto">
          <a:xfrm flipV="1">
            <a:off x="6811455" y="3760238"/>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71" name="直接箭头连接符 70"/>
          <p:cNvCxnSpPr/>
          <p:nvPr/>
        </p:nvCxnSpPr>
        <p:spPr bwMode="auto">
          <a:xfrm flipV="1">
            <a:off x="4729125" y="3756771"/>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72" name="直接箭头连接符 71"/>
          <p:cNvCxnSpPr/>
          <p:nvPr/>
        </p:nvCxnSpPr>
        <p:spPr bwMode="auto">
          <a:xfrm flipV="1">
            <a:off x="7389548" y="3756407"/>
            <a:ext cx="498330" cy="3467"/>
          </a:xfrm>
          <a:prstGeom prst="straightConnector1">
            <a:avLst/>
          </a:prstGeom>
          <a:solidFill>
            <a:schemeClr val="accent1"/>
          </a:solidFill>
          <a:ln w="31750" cap="flat" cmpd="sng" algn="ctr">
            <a:solidFill>
              <a:schemeClr val="tx1"/>
            </a:solidFill>
            <a:prstDash val="sysDot"/>
            <a:round/>
            <a:headEnd type="none"/>
            <a:tailEnd type="none" w="lg" len="lg"/>
          </a:ln>
          <a:effectLst/>
        </p:spPr>
      </p:cxnSp>
      <p:sp>
        <p:nvSpPr>
          <p:cNvPr id="138" name="矩形 137"/>
          <p:cNvSpPr/>
          <p:nvPr/>
        </p:nvSpPr>
        <p:spPr>
          <a:xfrm>
            <a:off x="1836389" y="4746580"/>
            <a:ext cx="6258330" cy="523220"/>
          </a:xfrm>
          <a:prstGeom prst="rect">
            <a:avLst/>
          </a:prstGeom>
        </p:spPr>
        <p:txBody>
          <a:bodyPr wrap="square">
            <a:spAutoFit/>
          </a:bodyPr>
          <a:lstStyle/>
          <a:p>
            <a:pPr>
              <a:buClr>
                <a:srgbClr val="800080"/>
              </a:buClr>
              <a:buSzPct val="50000"/>
            </a:pPr>
            <a:r>
              <a:rPr lang="en-US" altLang="zh-CN" sz="2800" b="1" dirty="0" err="1">
                <a:solidFill>
                  <a:schemeClr val="accent2">
                    <a:lumMod val="50000"/>
                  </a:schemeClr>
                </a:solidFill>
                <a:highlight>
                  <a:srgbClr val="FFFFFF"/>
                </a:highlight>
                <a:latin typeface="Consolas" panose="020B0609020204030204" pitchFamily="49" charset="0"/>
              </a:rPr>
              <a:t>newnode</a:t>
            </a:r>
            <a:r>
              <a:rPr lang="en-US" altLang="zh-CN" sz="2800" b="1" dirty="0">
                <a:solidFill>
                  <a:schemeClr val="accent2">
                    <a:lumMod val="50000"/>
                  </a:schemeClr>
                </a:solidFill>
                <a:highlight>
                  <a:srgbClr val="FFFFFF"/>
                </a:highlight>
                <a:latin typeface="Consolas" panose="020B0609020204030204" pitchFamily="49" charset="0"/>
              </a:rPr>
              <a:t>-&gt;next = current-&gt;next;    </a:t>
            </a:r>
          </a:p>
        </p:txBody>
      </p:sp>
      <p:sp>
        <p:nvSpPr>
          <p:cNvPr id="79" name="矩形 78"/>
          <p:cNvSpPr/>
          <p:nvPr/>
        </p:nvSpPr>
        <p:spPr>
          <a:xfrm>
            <a:off x="1836389" y="5447352"/>
            <a:ext cx="5074416" cy="523220"/>
          </a:xfrm>
          <a:prstGeom prst="rect">
            <a:avLst/>
          </a:prstGeom>
        </p:spPr>
        <p:txBody>
          <a:bodyPr wrap="square">
            <a:spAutoFit/>
          </a:bodyPr>
          <a:lstStyle/>
          <a:p>
            <a:pPr>
              <a:buClr>
                <a:srgbClr val="800080"/>
              </a:buClr>
              <a:buSzPct val="50000"/>
            </a:pPr>
            <a:r>
              <a:rPr lang="en-US" altLang="zh-CN" sz="2800" b="1" dirty="0">
                <a:solidFill>
                  <a:srgbClr val="00823B"/>
                </a:solidFill>
                <a:highlight>
                  <a:srgbClr val="FFFFFF"/>
                </a:highlight>
                <a:latin typeface="Consolas" panose="020B0609020204030204" pitchFamily="49" charset="0"/>
              </a:rPr>
              <a:t>current-&gt;next = </a:t>
            </a:r>
            <a:r>
              <a:rPr lang="en-US" altLang="zh-CN" sz="2800" b="1" dirty="0" err="1">
                <a:solidFill>
                  <a:srgbClr val="00823B"/>
                </a:solidFill>
                <a:highlight>
                  <a:srgbClr val="FFFFFF"/>
                </a:highlight>
                <a:latin typeface="Consolas" panose="020B0609020204030204" pitchFamily="49" charset="0"/>
              </a:rPr>
              <a:t>newnode</a:t>
            </a:r>
            <a:r>
              <a:rPr lang="en-US" altLang="zh-CN" sz="2800" b="1" dirty="0">
                <a:solidFill>
                  <a:srgbClr val="00823B"/>
                </a:solidFill>
                <a:highlight>
                  <a:srgbClr val="FFFFFF"/>
                </a:highlight>
                <a:latin typeface="Consolas" panose="020B0609020204030204" pitchFamily="49" charset="0"/>
              </a:rPr>
              <a:t>; </a:t>
            </a:r>
          </a:p>
        </p:txBody>
      </p:sp>
      <p:cxnSp>
        <p:nvCxnSpPr>
          <p:cNvPr id="21" name="直接箭头连接符 20"/>
          <p:cNvCxnSpPr/>
          <p:nvPr/>
        </p:nvCxnSpPr>
        <p:spPr bwMode="auto">
          <a:xfrm flipV="1">
            <a:off x="2632029" y="3775208"/>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51" name="矩形 50"/>
          <p:cNvSpPr/>
          <p:nvPr/>
        </p:nvSpPr>
        <p:spPr>
          <a:xfrm>
            <a:off x="1965051" y="4126095"/>
            <a:ext cx="1333955" cy="523220"/>
          </a:xfrm>
          <a:prstGeom prst="rect">
            <a:avLst/>
          </a:prstGeom>
        </p:spPr>
        <p:txBody>
          <a:bodyPr wrap="none">
            <a:spAutoFit/>
          </a:bodyPr>
          <a:lstStyle/>
          <a:p>
            <a:r>
              <a:rPr lang="en-US" altLang="zh-CN" sz="2800" b="1" dirty="0">
                <a:solidFill>
                  <a:srgbClr val="FF0000"/>
                </a:solidFill>
                <a:highlight>
                  <a:srgbClr val="FFFFFF"/>
                </a:highlight>
                <a:latin typeface="Times New Roman" panose="02020603050405020304" pitchFamily="18" charset="0"/>
                <a:cs typeface="Times New Roman" panose="02020603050405020304" pitchFamily="18" charset="0"/>
              </a:rPr>
              <a:t>current</a:t>
            </a:r>
            <a:endParaRPr lang="zh-CN" altLang="en-US" sz="2800" b="1" dirty="0">
              <a:solidFill>
                <a:srgbClr val="FF0000"/>
              </a:solidFill>
              <a:highlight>
                <a:srgbClr val="FFFFFF"/>
              </a:highlight>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bwMode="auto">
          <a:xfrm flipV="1">
            <a:off x="3298965" y="4408248"/>
            <a:ext cx="362307" cy="3468"/>
          </a:xfrm>
          <a:prstGeom prst="straightConnector1">
            <a:avLst/>
          </a:prstGeom>
          <a:solidFill>
            <a:schemeClr val="accent1"/>
          </a:solidFill>
          <a:ln w="25400" cap="flat" cmpd="sng" algn="ctr">
            <a:solidFill>
              <a:srgbClr val="FF0000"/>
            </a:solidFill>
            <a:prstDash val="solid"/>
            <a:round/>
            <a:headEnd type="none"/>
            <a:tailEnd type="none" w="lg" len="lg"/>
          </a:ln>
          <a:effectLst/>
        </p:spPr>
      </p:cxnSp>
      <p:cxnSp>
        <p:nvCxnSpPr>
          <p:cNvPr id="29" name="直接箭头连接符 28"/>
          <p:cNvCxnSpPr>
            <a:endCxn id="57" idx="2"/>
          </p:cNvCxnSpPr>
          <p:nvPr/>
        </p:nvCxnSpPr>
        <p:spPr bwMode="auto">
          <a:xfrm flipV="1">
            <a:off x="3670359" y="4097319"/>
            <a:ext cx="0" cy="318376"/>
          </a:xfrm>
          <a:prstGeom prst="straightConnector1">
            <a:avLst/>
          </a:prstGeom>
          <a:solidFill>
            <a:schemeClr val="accent1"/>
          </a:solidFill>
          <a:ln w="25400" cap="flat" cmpd="sng" algn="ctr">
            <a:solidFill>
              <a:srgbClr val="FF0000"/>
            </a:solidFill>
            <a:prstDash val="solid"/>
            <a:round/>
            <a:headEnd type="none"/>
            <a:tailEnd type="stealth" w="lg" len="lg"/>
          </a:ln>
          <a:effectLst/>
        </p:spPr>
      </p:cxnSp>
      <p:cxnSp>
        <p:nvCxnSpPr>
          <p:cNvPr id="18" name="曲线连接符 17"/>
          <p:cNvCxnSpPr>
            <a:stCxn id="46" idx="3"/>
            <a:endCxn id="59" idx="1"/>
          </p:cNvCxnSpPr>
          <p:nvPr/>
        </p:nvCxnSpPr>
        <p:spPr bwMode="auto">
          <a:xfrm flipH="1">
            <a:off x="5220072" y="2464570"/>
            <a:ext cx="511383" cy="1300323"/>
          </a:xfrm>
          <a:prstGeom prst="curvedConnector5">
            <a:avLst>
              <a:gd name="adj1" fmla="val -44702"/>
              <a:gd name="adj2" fmla="val 50027"/>
              <a:gd name="adj3" fmla="val 132467"/>
            </a:avLst>
          </a:prstGeom>
          <a:solidFill>
            <a:schemeClr val="accent1"/>
          </a:solidFill>
          <a:ln w="25400" cap="flat" cmpd="sng" algn="ctr">
            <a:solidFill>
              <a:schemeClr val="accent2">
                <a:lumMod val="50000"/>
              </a:schemeClr>
            </a:solidFill>
            <a:prstDash val="solid"/>
            <a:round/>
            <a:headEnd type="none"/>
            <a:tailEnd type="stealth" w="lg" len="lg"/>
          </a:ln>
          <a:effectLst/>
        </p:spPr>
      </p:cxnSp>
      <p:cxnSp>
        <p:nvCxnSpPr>
          <p:cNvPr id="23" name="曲线连接符 22"/>
          <p:cNvCxnSpPr>
            <a:stCxn id="58" idx="3"/>
            <a:endCxn id="45" idx="1"/>
          </p:cNvCxnSpPr>
          <p:nvPr/>
        </p:nvCxnSpPr>
        <p:spPr bwMode="auto">
          <a:xfrm flipH="1" flipV="1">
            <a:off x="4140072" y="2465758"/>
            <a:ext cx="581670" cy="1294480"/>
          </a:xfrm>
          <a:prstGeom prst="curvedConnector5">
            <a:avLst>
              <a:gd name="adj1" fmla="val -26890"/>
              <a:gd name="adj2" fmla="val 50027"/>
              <a:gd name="adj3" fmla="val 139301"/>
            </a:avLst>
          </a:prstGeom>
          <a:solidFill>
            <a:schemeClr val="accent1"/>
          </a:solidFill>
          <a:ln w="25400" cap="flat" cmpd="sng" algn="ctr">
            <a:solidFill>
              <a:srgbClr val="00823B"/>
            </a:solidFill>
            <a:prstDash val="solid"/>
            <a:round/>
            <a:headEnd type="none"/>
            <a:tailEnd type="stealth" w="lg" len="lg"/>
          </a:ln>
          <a:effectLst/>
        </p:spPr>
      </p:cxnSp>
    </p:spTree>
    <p:extLst>
      <p:ext uri="{BB962C8B-B14F-4D97-AF65-F5344CB8AC3E}">
        <p14:creationId xmlns:p14="http://schemas.microsoft.com/office/powerpoint/2010/main" val="2275174193"/>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38"/>
                                        </p:tgtEl>
                                        <p:attrNameLst>
                                          <p:attrName>style.visibility</p:attrName>
                                        </p:attrNameLst>
                                      </p:cBhvr>
                                      <p:to>
                                        <p:strVal val="visible"/>
                                      </p:to>
                                    </p:set>
                                    <p:anim calcmode="lin" valueType="num">
                                      <p:cBhvr additive="base">
                                        <p:cTn id="10" dur="500" fill="hold"/>
                                        <p:tgtEl>
                                          <p:spTgt spid="138"/>
                                        </p:tgtEl>
                                        <p:attrNameLst>
                                          <p:attrName>ppt_x</p:attrName>
                                        </p:attrNameLst>
                                      </p:cBhvr>
                                      <p:tavLst>
                                        <p:tav tm="0">
                                          <p:val>
                                            <p:strVal val="#ppt_x"/>
                                          </p:val>
                                        </p:tav>
                                        <p:tav tm="100000">
                                          <p:val>
                                            <p:strVal val="#ppt_x"/>
                                          </p:val>
                                        </p:tav>
                                      </p:tavLst>
                                    </p:anim>
                                    <p:anim calcmode="lin" valueType="num">
                                      <p:cBhvr additive="base">
                                        <p:cTn id="11" dur="500" fill="hold"/>
                                        <p:tgtEl>
                                          <p:spTgt spid="138"/>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strips(downLeft)">
                                      <p:cBhvr>
                                        <p:cTn id="16" dur="500"/>
                                        <p:tgtEl>
                                          <p:spTgt spid="23"/>
                                        </p:tgtEl>
                                      </p:cBhvr>
                                    </p:animEffect>
                                  </p:childTnLst>
                                </p:cTn>
                              </p:par>
                              <p:par>
                                <p:cTn id="17" presetID="1" presetClass="exit" presetSubtype="0" fill="hold" nodeType="withEffect">
                                  <p:stCondLst>
                                    <p:cond delay="0"/>
                                  </p:stCondLst>
                                  <p:childTnLst>
                                    <p:set>
                                      <p:cBhvr>
                                        <p:cTn id="18" dur="1" fill="hold">
                                          <p:stCondLst>
                                            <p:cond delay="0"/>
                                          </p:stCondLst>
                                        </p:cTn>
                                        <p:tgtEl>
                                          <p:spTgt spid="71"/>
                                        </p:tgtEl>
                                        <p:attrNameLst>
                                          <p:attrName>style.visibility</p:attrName>
                                        </p:attrNameLst>
                                      </p:cBhvr>
                                      <p:to>
                                        <p:strVal val="hidden"/>
                                      </p:to>
                                    </p:set>
                                  </p:childTnLst>
                                </p:cTn>
                              </p:par>
                              <p:par>
                                <p:cTn id="19" presetID="2" presetClass="entr" presetSubtype="4"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 calcmode="lin" valueType="num">
                                      <p:cBhvr additive="base">
                                        <p:cTn id="21" dur="500" fill="hold"/>
                                        <p:tgtEl>
                                          <p:spTgt spid="79"/>
                                        </p:tgtEl>
                                        <p:attrNameLst>
                                          <p:attrName>ppt_x</p:attrName>
                                        </p:attrNameLst>
                                      </p:cBhvr>
                                      <p:tavLst>
                                        <p:tav tm="0">
                                          <p:val>
                                            <p:strVal val="#ppt_x"/>
                                          </p:val>
                                        </p:tav>
                                        <p:tav tm="100000">
                                          <p:val>
                                            <p:strVal val="#ppt_x"/>
                                          </p:val>
                                        </p:tav>
                                      </p:tavLst>
                                    </p:anim>
                                    <p:anim calcmode="lin" valueType="num">
                                      <p:cBhvr additive="base">
                                        <p:cTn id="2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单向列表的插入</a:t>
            </a:r>
          </a:p>
        </p:txBody>
      </p:sp>
      <p:sp>
        <p:nvSpPr>
          <p:cNvPr id="44" name="TextBox 20"/>
          <p:cNvSpPr txBox="1">
            <a:spLocks noChangeArrowheads="1"/>
          </p:cNvSpPr>
          <p:nvPr/>
        </p:nvSpPr>
        <p:spPr bwMode="auto">
          <a:xfrm>
            <a:off x="314455" y="1176211"/>
            <a:ext cx="8217985"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末端插入（无表头节点） ：在列表末尾插入</a:t>
            </a:r>
            <a:endParaRPr lang="en-US" altLang="zh-CN" sz="2800" b="1" dirty="0">
              <a:solidFill>
                <a:srgbClr val="FF0000"/>
              </a:solidFill>
              <a:latin typeface="微软雅黑" panose="020B0503020204020204" pitchFamily="34" charset="-122"/>
              <a:ea typeface="微软雅黑" panose="020B0503020204020204" pitchFamily="34" charset="-122"/>
            </a:endParaRPr>
          </a:p>
        </p:txBody>
      </p:sp>
      <p:sp>
        <p:nvSpPr>
          <p:cNvPr id="45" name="矩形 44"/>
          <p:cNvSpPr/>
          <p:nvPr/>
        </p:nvSpPr>
        <p:spPr bwMode="auto">
          <a:xfrm>
            <a:off x="4289761" y="1993284"/>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6" name="矩形 45"/>
          <p:cNvSpPr/>
          <p:nvPr/>
        </p:nvSpPr>
        <p:spPr bwMode="auto">
          <a:xfrm>
            <a:off x="5377144" y="1991389"/>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 name="矩形 3"/>
          <p:cNvSpPr/>
          <p:nvPr/>
        </p:nvSpPr>
        <p:spPr>
          <a:xfrm>
            <a:off x="2403767" y="1844824"/>
            <a:ext cx="1542410" cy="523220"/>
          </a:xfrm>
          <a:prstGeom prst="rect">
            <a:avLst/>
          </a:prstGeom>
        </p:spPr>
        <p:txBody>
          <a:bodyPr wrap="none">
            <a:spAutoFit/>
          </a:bodyPr>
          <a:lstStyle/>
          <a:p>
            <a:r>
              <a:rPr lang="en-US" altLang="zh-CN" sz="2800" b="1" dirty="0" err="1">
                <a:highlight>
                  <a:srgbClr val="FFFFFF"/>
                </a:highlight>
                <a:latin typeface="Times New Roman" panose="02020603050405020304" pitchFamily="18" charset="0"/>
                <a:cs typeface="Times New Roman" panose="02020603050405020304" pitchFamily="18" charset="0"/>
              </a:rPr>
              <a:t>newnode</a:t>
            </a:r>
            <a:endParaRPr lang="zh-CN" altLang="en-US" sz="2800" b="1" dirty="0">
              <a:latin typeface="Times New Roman" panose="02020603050405020304" pitchFamily="18" charset="0"/>
              <a:cs typeface="Times New Roman" panose="02020603050405020304" pitchFamily="18" charset="0"/>
            </a:endParaRPr>
          </a:p>
        </p:txBody>
      </p:sp>
      <p:cxnSp>
        <p:nvCxnSpPr>
          <p:cNvPr id="47" name="直接箭头连接符 46"/>
          <p:cNvCxnSpPr/>
          <p:nvPr/>
        </p:nvCxnSpPr>
        <p:spPr bwMode="auto">
          <a:xfrm>
            <a:off x="3923348" y="2141468"/>
            <a:ext cx="363591" cy="0"/>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57" name="矩形 56"/>
          <p:cNvSpPr/>
          <p:nvPr/>
        </p:nvSpPr>
        <p:spPr bwMode="auto">
          <a:xfrm>
            <a:off x="3280048" y="3288952"/>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8" name="矩形 57"/>
          <p:cNvSpPr/>
          <p:nvPr/>
        </p:nvSpPr>
        <p:spPr bwMode="auto">
          <a:xfrm>
            <a:off x="4367431" y="3287057"/>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59" name="矩形 58"/>
          <p:cNvSpPr/>
          <p:nvPr/>
        </p:nvSpPr>
        <p:spPr bwMode="auto">
          <a:xfrm>
            <a:off x="5369761" y="3292419"/>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0" name="矩形 59"/>
          <p:cNvSpPr/>
          <p:nvPr/>
        </p:nvSpPr>
        <p:spPr bwMode="auto">
          <a:xfrm>
            <a:off x="6457144" y="3290524"/>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1" name="直接箭头连接符 70"/>
          <p:cNvCxnSpPr/>
          <p:nvPr/>
        </p:nvCxnSpPr>
        <p:spPr bwMode="auto">
          <a:xfrm flipV="1">
            <a:off x="4878814" y="3620190"/>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138" name="矩形 137"/>
          <p:cNvSpPr/>
          <p:nvPr/>
        </p:nvSpPr>
        <p:spPr>
          <a:xfrm>
            <a:off x="1986078" y="4609999"/>
            <a:ext cx="6258330" cy="523220"/>
          </a:xfrm>
          <a:prstGeom prst="rect">
            <a:avLst/>
          </a:prstGeom>
        </p:spPr>
        <p:txBody>
          <a:bodyPr wrap="square">
            <a:spAutoFit/>
          </a:bodyPr>
          <a:lstStyle/>
          <a:p>
            <a:pPr>
              <a:buClr>
                <a:srgbClr val="800080"/>
              </a:buClr>
              <a:buSzPct val="50000"/>
            </a:pPr>
            <a:r>
              <a:rPr lang="en-US" altLang="zh-CN" sz="2800" b="1" dirty="0" err="1">
                <a:solidFill>
                  <a:schemeClr val="accent2">
                    <a:lumMod val="50000"/>
                  </a:schemeClr>
                </a:solidFill>
                <a:highlight>
                  <a:srgbClr val="FFFFFF"/>
                </a:highlight>
                <a:latin typeface="Consolas" panose="020B0609020204030204" pitchFamily="49" charset="0"/>
              </a:rPr>
              <a:t>newnode</a:t>
            </a:r>
            <a:r>
              <a:rPr lang="en-US" altLang="zh-CN" sz="2800" b="1" dirty="0">
                <a:solidFill>
                  <a:schemeClr val="accent2">
                    <a:lumMod val="50000"/>
                  </a:schemeClr>
                </a:solidFill>
                <a:highlight>
                  <a:srgbClr val="FFFFFF"/>
                </a:highlight>
                <a:latin typeface="Consolas" panose="020B0609020204030204" pitchFamily="49" charset="0"/>
              </a:rPr>
              <a:t>-&gt;next = current-&gt;next;    </a:t>
            </a:r>
          </a:p>
        </p:txBody>
      </p:sp>
      <p:sp>
        <p:nvSpPr>
          <p:cNvPr id="79" name="矩形 78"/>
          <p:cNvSpPr/>
          <p:nvPr/>
        </p:nvSpPr>
        <p:spPr>
          <a:xfrm>
            <a:off x="1986078" y="5310771"/>
            <a:ext cx="5074416" cy="523220"/>
          </a:xfrm>
          <a:prstGeom prst="rect">
            <a:avLst/>
          </a:prstGeom>
        </p:spPr>
        <p:txBody>
          <a:bodyPr wrap="square">
            <a:spAutoFit/>
          </a:bodyPr>
          <a:lstStyle/>
          <a:p>
            <a:pPr>
              <a:buClr>
                <a:srgbClr val="800080"/>
              </a:buClr>
              <a:buSzPct val="50000"/>
            </a:pPr>
            <a:r>
              <a:rPr lang="en-US" altLang="zh-CN" sz="2800" b="1" dirty="0">
                <a:solidFill>
                  <a:srgbClr val="00823B"/>
                </a:solidFill>
                <a:highlight>
                  <a:srgbClr val="FFFFFF"/>
                </a:highlight>
                <a:latin typeface="Consolas" panose="020B0609020204030204" pitchFamily="49" charset="0"/>
              </a:rPr>
              <a:t>current-&gt;next = </a:t>
            </a:r>
            <a:r>
              <a:rPr lang="en-US" altLang="zh-CN" sz="2800" b="1" dirty="0" err="1">
                <a:solidFill>
                  <a:srgbClr val="00823B"/>
                </a:solidFill>
                <a:highlight>
                  <a:srgbClr val="FFFFFF"/>
                </a:highlight>
                <a:latin typeface="Consolas" panose="020B0609020204030204" pitchFamily="49" charset="0"/>
              </a:rPr>
              <a:t>newnode</a:t>
            </a:r>
            <a:r>
              <a:rPr lang="en-US" altLang="zh-CN" sz="2800" b="1" dirty="0">
                <a:solidFill>
                  <a:srgbClr val="00823B"/>
                </a:solidFill>
                <a:highlight>
                  <a:srgbClr val="FFFFFF"/>
                </a:highlight>
                <a:latin typeface="Consolas" panose="020B0609020204030204" pitchFamily="49" charset="0"/>
              </a:rPr>
              <a:t>; </a:t>
            </a:r>
          </a:p>
        </p:txBody>
      </p:sp>
      <p:cxnSp>
        <p:nvCxnSpPr>
          <p:cNvPr id="21" name="直接箭头连接符 20"/>
          <p:cNvCxnSpPr/>
          <p:nvPr/>
        </p:nvCxnSpPr>
        <p:spPr bwMode="auto">
          <a:xfrm flipV="1">
            <a:off x="2781718" y="3638627"/>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51" name="矩形 50"/>
          <p:cNvSpPr/>
          <p:nvPr/>
        </p:nvSpPr>
        <p:spPr>
          <a:xfrm>
            <a:off x="4211836" y="3992500"/>
            <a:ext cx="1333955" cy="523220"/>
          </a:xfrm>
          <a:prstGeom prst="rect">
            <a:avLst/>
          </a:prstGeom>
        </p:spPr>
        <p:txBody>
          <a:bodyPr wrap="none">
            <a:spAutoFit/>
          </a:bodyPr>
          <a:lstStyle/>
          <a:p>
            <a:r>
              <a:rPr lang="en-US" altLang="zh-CN" sz="2800" b="1" dirty="0">
                <a:solidFill>
                  <a:srgbClr val="FF0000"/>
                </a:solidFill>
                <a:highlight>
                  <a:srgbClr val="FFFFFF"/>
                </a:highlight>
                <a:latin typeface="Times New Roman" panose="02020603050405020304" pitchFamily="18" charset="0"/>
                <a:cs typeface="Times New Roman" panose="02020603050405020304" pitchFamily="18" charset="0"/>
              </a:rPr>
              <a:t>current</a:t>
            </a:r>
            <a:endParaRPr lang="zh-CN" altLang="en-US" sz="2800" b="1" dirty="0">
              <a:solidFill>
                <a:srgbClr val="FF0000"/>
              </a:solidFill>
              <a:highlight>
                <a:srgbClr val="FFFFFF"/>
              </a:highlight>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bwMode="auto">
          <a:xfrm flipV="1">
            <a:off x="5545750" y="4274653"/>
            <a:ext cx="362307" cy="3468"/>
          </a:xfrm>
          <a:prstGeom prst="straightConnector1">
            <a:avLst/>
          </a:prstGeom>
          <a:solidFill>
            <a:schemeClr val="accent1"/>
          </a:solidFill>
          <a:ln w="25400" cap="flat" cmpd="sng" algn="ctr">
            <a:solidFill>
              <a:srgbClr val="FF0000"/>
            </a:solidFill>
            <a:prstDash val="solid"/>
            <a:round/>
            <a:headEnd type="none"/>
            <a:tailEnd type="none" w="lg" len="lg"/>
          </a:ln>
          <a:effectLst/>
        </p:spPr>
      </p:cxnSp>
      <p:cxnSp>
        <p:nvCxnSpPr>
          <p:cNvPr id="29" name="直接箭头连接符 28"/>
          <p:cNvCxnSpPr/>
          <p:nvPr/>
        </p:nvCxnSpPr>
        <p:spPr bwMode="auto">
          <a:xfrm flipV="1">
            <a:off x="5917144" y="3963724"/>
            <a:ext cx="0" cy="318376"/>
          </a:xfrm>
          <a:prstGeom prst="straightConnector1">
            <a:avLst/>
          </a:prstGeom>
          <a:solidFill>
            <a:schemeClr val="accent1"/>
          </a:solidFill>
          <a:ln w="25400" cap="flat" cmpd="sng" algn="ctr">
            <a:solidFill>
              <a:srgbClr val="FF0000"/>
            </a:solidFill>
            <a:prstDash val="solid"/>
            <a:round/>
            <a:headEnd type="none"/>
            <a:tailEnd type="stealth" w="lg" len="lg"/>
          </a:ln>
          <a:effectLst/>
        </p:spPr>
      </p:cxnSp>
      <p:cxnSp>
        <p:nvCxnSpPr>
          <p:cNvPr id="66" name="直接箭头连接符 65"/>
          <p:cNvCxnSpPr>
            <a:stCxn id="60" idx="3"/>
          </p:cNvCxnSpPr>
          <p:nvPr/>
        </p:nvCxnSpPr>
        <p:spPr bwMode="auto">
          <a:xfrm flipV="1">
            <a:off x="6961144" y="3623657"/>
            <a:ext cx="498330" cy="3467"/>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72" name="直接箭头连接符 71"/>
          <p:cNvCxnSpPr/>
          <p:nvPr/>
        </p:nvCxnSpPr>
        <p:spPr bwMode="auto">
          <a:xfrm>
            <a:off x="7459474" y="3620190"/>
            <a:ext cx="0" cy="502722"/>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28" name="直接箭头连接符 27"/>
          <p:cNvCxnSpPr/>
          <p:nvPr/>
        </p:nvCxnSpPr>
        <p:spPr bwMode="auto">
          <a:xfrm flipV="1">
            <a:off x="7210309" y="4122912"/>
            <a:ext cx="498330" cy="3467"/>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30" name="直接箭头连接符 29"/>
          <p:cNvCxnSpPr/>
          <p:nvPr/>
        </p:nvCxnSpPr>
        <p:spPr bwMode="auto">
          <a:xfrm>
            <a:off x="7351462" y="4230609"/>
            <a:ext cx="216024" cy="5349"/>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32" name="直接箭头连接符 31"/>
          <p:cNvCxnSpPr/>
          <p:nvPr/>
        </p:nvCxnSpPr>
        <p:spPr bwMode="auto">
          <a:xfrm>
            <a:off x="7351462" y="4340188"/>
            <a:ext cx="216024" cy="5349"/>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13" name="曲线连接符 12"/>
          <p:cNvCxnSpPr>
            <a:stCxn id="60" idx="3"/>
            <a:endCxn id="45" idx="1"/>
          </p:cNvCxnSpPr>
          <p:nvPr/>
        </p:nvCxnSpPr>
        <p:spPr bwMode="auto">
          <a:xfrm flipH="1" flipV="1">
            <a:off x="4289761" y="2329177"/>
            <a:ext cx="2671383" cy="1297947"/>
          </a:xfrm>
          <a:prstGeom prst="curvedConnector5">
            <a:avLst>
              <a:gd name="adj1" fmla="val -8557"/>
              <a:gd name="adj2" fmla="val 50027"/>
              <a:gd name="adj3" fmla="val 108557"/>
            </a:avLst>
          </a:prstGeom>
          <a:solidFill>
            <a:schemeClr val="accent1"/>
          </a:solidFill>
          <a:ln w="25400" cap="flat" cmpd="sng" algn="ctr">
            <a:solidFill>
              <a:srgbClr val="00823B"/>
            </a:solidFill>
            <a:prstDash val="solid"/>
            <a:round/>
            <a:headEnd type="none"/>
            <a:tailEnd type="stealth" w="lg" len="lg"/>
          </a:ln>
          <a:effectLst/>
        </p:spPr>
      </p:cxnSp>
      <p:grpSp>
        <p:nvGrpSpPr>
          <p:cNvPr id="10" name="组合 9"/>
          <p:cNvGrpSpPr/>
          <p:nvPr/>
        </p:nvGrpSpPr>
        <p:grpSpPr>
          <a:xfrm>
            <a:off x="5881144" y="2304349"/>
            <a:ext cx="1578330" cy="1334278"/>
            <a:chOff x="5881144" y="2304349"/>
            <a:chExt cx="1578330" cy="1334278"/>
          </a:xfrm>
        </p:grpSpPr>
        <p:cxnSp>
          <p:nvCxnSpPr>
            <p:cNvPr id="31" name="直接箭头连接符 30"/>
            <p:cNvCxnSpPr>
              <a:stCxn id="46" idx="3"/>
            </p:cNvCxnSpPr>
            <p:nvPr/>
          </p:nvCxnSpPr>
          <p:spPr bwMode="auto">
            <a:xfrm flipV="1">
              <a:off x="5881144" y="2322400"/>
              <a:ext cx="1578330" cy="5589"/>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33" name="直接箭头连接符 32"/>
            <p:cNvCxnSpPr/>
            <p:nvPr/>
          </p:nvCxnSpPr>
          <p:spPr bwMode="auto">
            <a:xfrm>
              <a:off x="7459474" y="2304349"/>
              <a:ext cx="0" cy="1334278"/>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grpSp>
    </p:spTree>
    <p:extLst>
      <p:ext uri="{BB962C8B-B14F-4D97-AF65-F5344CB8AC3E}">
        <p14:creationId xmlns:p14="http://schemas.microsoft.com/office/powerpoint/2010/main" val="75935217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additive="base">
                                        <p:cTn id="7" dur="500" fill="hold"/>
                                        <p:tgtEl>
                                          <p:spTgt spid="138"/>
                                        </p:tgtEl>
                                        <p:attrNameLst>
                                          <p:attrName>ppt_x</p:attrName>
                                        </p:attrNameLst>
                                      </p:cBhvr>
                                      <p:tavLst>
                                        <p:tav tm="0">
                                          <p:val>
                                            <p:strVal val="#ppt_x"/>
                                          </p:val>
                                        </p:tav>
                                        <p:tav tm="100000">
                                          <p:val>
                                            <p:strVal val="#ppt_x"/>
                                          </p:val>
                                        </p:tav>
                                      </p:tavLst>
                                    </p:anim>
                                    <p:anim calcmode="lin" valueType="num">
                                      <p:cBhvr additive="base">
                                        <p:cTn id="8" dur="500" fill="hold"/>
                                        <p:tgtEl>
                                          <p:spTgt spid="138"/>
                                        </p:tgtEl>
                                        <p:attrNameLst>
                                          <p:attrName>ppt_y</p:attrName>
                                        </p:attrNameLst>
                                      </p:cBhvr>
                                      <p:tavLst>
                                        <p:tav tm="0">
                                          <p:val>
                                            <p:strVal val="1+#ppt_h/2"/>
                                          </p:val>
                                        </p:tav>
                                        <p:tav tm="100000">
                                          <p:val>
                                            <p:strVal val="#ppt_y"/>
                                          </p:val>
                                        </p:tav>
                                      </p:tavLst>
                                    </p:anim>
                                  </p:childTnLst>
                                </p:cTn>
                              </p:par>
                              <p:par>
                                <p:cTn id="9" presetID="18" presetClass="entr" presetSubtype="12"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additive="base">
                                        <p:cTn id="16" dur="500" fill="hold"/>
                                        <p:tgtEl>
                                          <p:spTgt spid="79"/>
                                        </p:tgtEl>
                                        <p:attrNameLst>
                                          <p:attrName>ppt_x</p:attrName>
                                        </p:attrNameLst>
                                      </p:cBhvr>
                                      <p:tavLst>
                                        <p:tav tm="0">
                                          <p:val>
                                            <p:strVal val="#ppt_x"/>
                                          </p:val>
                                        </p:tav>
                                        <p:tav tm="100000">
                                          <p:val>
                                            <p:strVal val="#ppt_x"/>
                                          </p:val>
                                        </p:tav>
                                      </p:tavLst>
                                    </p:anim>
                                    <p:anim calcmode="lin" valueType="num">
                                      <p:cBhvr additive="base">
                                        <p:cTn id="17" dur="500" fill="hold"/>
                                        <p:tgtEl>
                                          <p:spTgt spid="79"/>
                                        </p:tgtEl>
                                        <p:attrNameLst>
                                          <p:attrName>ppt_y</p:attrName>
                                        </p:attrNameLst>
                                      </p:cBhvr>
                                      <p:tavLst>
                                        <p:tav tm="0">
                                          <p:val>
                                            <p:strVal val="1+#ppt_h/2"/>
                                          </p:val>
                                        </p:tav>
                                        <p:tav tm="100000">
                                          <p:val>
                                            <p:strVal val="#ppt_y"/>
                                          </p:val>
                                        </p:tav>
                                      </p:tavLst>
                                    </p:anim>
                                  </p:childTnLst>
                                </p:cTn>
                              </p:par>
                              <p:par>
                                <p:cTn id="18" presetID="18" presetClass="entr" presetSubtype="1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trips(downLeft)">
                                      <p:cBhvr>
                                        <p:cTn id="20" dur="500"/>
                                        <p:tgtEl>
                                          <p:spTgt spid="13"/>
                                        </p:tgtEl>
                                      </p:cBhvr>
                                    </p:animEffect>
                                  </p:childTnLst>
                                </p:cTn>
                              </p:par>
                              <p:par>
                                <p:cTn id="21" presetID="1" presetClass="exit" presetSubtype="0" fill="hold" nodeType="withEffect">
                                  <p:stCondLst>
                                    <p:cond delay="0"/>
                                  </p:stCondLst>
                                  <p:childTnLst>
                                    <p:set>
                                      <p:cBhvr>
                                        <p:cTn id="2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P spid="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OJ</a:t>
            </a:r>
            <a:r>
              <a:rPr lang="zh-CN" altLang="en-US" dirty="0"/>
              <a:t>系统使用</a:t>
            </a:r>
          </a:p>
        </p:txBody>
      </p:sp>
      <p:sp>
        <p:nvSpPr>
          <p:cNvPr id="3" name="内容占位符 2"/>
          <p:cNvSpPr>
            <a:spLocks noGrp="1"/>
          </p:cNvSpPr>
          <p:nvPr>
            <p:ph idx="1"/>
          </p:nvPr>
        </p:nvSpPr>
        <p:spPr/>
        <p:txBody>
          <a:bodyPr/>
          <a:lstStyle/>
          <a:p>
            <a:r>
              <a:rPr lang="zh-CN" altLang="en-US" dirty="0"/>
              <a:t>陈辉</a:t>
            </a:r>
          </a:p>
        </p:txBody>
      </p:sp>
    </p:spTree>
    <p:extLst>
      <p:ext uri="{BB962C8B-B14F-4D97-AF65-F5344CB8AC3E}">
        <p14:creationId xmlns:p14="http://schemas.microsoft.com/office/powerpoint/2010/main" val="200693738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单向列表的插入</a:t>
            </a:r>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9046" t="16585" r="12557" b="13655"/>
          <a:stretch/>
        </p:blipFill>
        <p:spPr>
          <a:xfrm>
            <a:off x="179512" y="1196753"/>
            <a:ext cx="4248472" cy="2520280"/>
          </a:xfrm>
          <a:prstGeom prst="rect">
            <a:avLst/>
          </a:prstGeom>
        </p:spPr>
      </p:pic>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9051" t="16926" r="16137"/>
          <a:stretch/>
        </p:blipFill>
        <p:spPr>
          <a:xfrm>
            <a:off x="4636041" y="1184293"/>
            <a:ext cx="4104456" cy="3038534"/>
          </a:xfrm>
          <a:prstGeom prst="rect">
            <a:avLst/>
          </a:prstGeom>
        </p:spPr>
      </p:pic>
      <p:pic>
        <p:nvPicPr>
          <p:cNvPr id="6" name="图片 5"/>
          <p:cNvPicPr>
            <a:picLocks noChangeAspect="1"/>
          </p:cNvPicPr>
          <p:nvPr/>
        </p:nvPicPr>
        <p:blipFill rotWithShape="1">
          <a:blip r:embed="rId5" cstate="print">
            <a:extLst>
              <a:ext uri="{28A0092B-C50C-407E-A947-70E740481C1C}">
                <a14:useLocalDpi xmlns:a14="http://schemas.microsoft.com/office/drawing/2010/main" val="0"/>
              </a:ext>
            </a:extLst>
          </a:blip>
          <a:srcRect l="9051" t="16926" r="16926" b="13815"/>
          <a:stretch/>
        </p:blipFill>
        <p:spPr>
          <a:xfrm>
            <a:off x="4640977" y="4077072"/>
            <a:ext cx="4040415" cy="2520280"/>
          </a:xfrm>
          <a:prstGeom prst="rect">
            <a:avLst/>
          </a:prstGeom>
        </p:spPr>
      </p:pic>
      <p:sp>
        <p:nvSpPr>
          <p:cNvPr id="14" name="矩形 13"/>
          <p:cNvSpPr/>
          <p:nvPr/>
        </p:nvSpPr>
        <p:spPr>
          <a:xfrm>
            <a:off x="411469" y="3807328"/>
            <a:ext cx="3982425" cy="830997"/>
          </a:xfrm>
          <a:prstGeom prst="rect">
            <a:avLst/>
          </a:prstGeom>
          <a:solidFill>
            <a:schemeClr val="accent2">
              <a:lumMod val="50000"/>
            </a:schemeClr>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后两种情况插入操作相同</a:t>
            </a:r>
            <a:r>
              <a:rPr kumimoji="1" lang="en-US" altLang="zh-CN" sz="2400" b="1" dirty="0">
                <a:solidFill>
                  <a:schemeClr val="bg1"/>
                </a:solidFill>
                <a:latin typeface="Microsoft YaHei" charset="0"/>
                <a:ea typeface="Microsoft YaHei" charset="0"/>
                <a:cs typeface="Microsoft YaHei" charset="0"/>
              </a:rPr>
              <a:t>, </a:t>
            </a:r>
            <a:r>
              <a:rPr kumimoji="1" lang="zh-CN" altLang="en-US" sz="2400" b="1" dirty="0">
                <a:solidFill>
                  <a:schemeClr val="bg1"/>
                </a:solidFill>
                <a:latin typeface="Microsoft YaHei" charset="0"/>
                <a:ea typeface="Microsoft YaHei" charset="0"/>
                <a:cs typeface="Microsoft YaHei" charset="0"/>
              </a:rPr>
              <a:t>但在表前端插入需单独处理</a:t>
            </a:r>
          </a:p>
        </p:txBody>
      </p:sp>
      <p:sp>
        <p:nvSpPr>
          <p:cNvPr id="34" name="矩形 33"/>
          <p:cNvSpPr/>
          <p:nvPr/>
        </p:nvSpPr>
        <p:spPr>
          <a:xfrm>
            <a:off x="107504" y="4869160"/>
            <a:ext cx="4968552" cy="1569660"/>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归根结底，列表需定位</a:t>
            </a:r>
            <a:r>
              <a:rPr kumimoji="1" lang="zh-CN" altLang="en-US" sz="2400" b="1" dirty="0">
                <a:solidFill>
                  <a:srgbClr val="FFFF00"/>
                </a:solidFill>
                <a:latin typeface="Microsoft YaHei" charset="0"/>
                <a:ea typeface="Microsoft YaHei" charset="0"/>
                <a:cs typeface="Microsoft YaHei" charset="0"/>
              </a:rPr>
              <a:t>被插入节点</a:t>
            </a:r>
            <a:r>
              <a:rPr kumimoji="1" lang="zh-CN" altLang="en-US" sz="2400" b="1" dirty="0">
                <a:solidFill>
                  <a:schemeClr val="bg1"/>
                </a:solidFill>
                <a:latin typeface="Microsoft YaHei" charset="0"/>
                <a:ea typeface="Microsoft YaHei" charset="0"/>
                <a:cs typeface="Microsoft YaHei" charset="0"/>
              </a:rPr>
              <a:t>（即插入节点的后一节点）</a:t>
            </a:r>
            <a:r>
              <a:rPr kumimoji="1" lang="zh-CN" altLang="en-US" sz="2400" b="1" dirty="0">
                <a:solidFill>
                  <a:srgbClr val="FFFF00"/>
                </a:solidFill>
                <a:latin typeface="Microsoft YaHei" charset="0"/>
                <a:ea typeface="Microsoft YaHei" charset="0"/>
                <a:cs typeface="Microsoft YaHei" charset="0"/>
              </a:rPr>
              <a:t>的前一节点</a:t>
            </a:r>
            <a:r>
              <a:rPr kumimoji="1" lang="en-US" altLang="zh-CN" sz="2400" b="1" dirty="0">
                <a:solidFill>
                  <a:srgbClr val="FFFF00"/>
                </a:solidFill>
                <a:latin typeface="Microsoft YaHei" charset="0"/>
                <a:ea typeface="Microsoft YaHei" charset="0"/>
                <a:cs typeface="Microsoft YaHei" charset="0"/>
              </a:rPr>
              <a:t>current</a:t>
            </a:r>
            <a:r>
              <a:rPr kumimoji="1" lang="zh-CN" altLang="en-US" sz="2400" b="1" dirty="0">
                <a:solidFill>
                  <a:schemeClr val="bg1"/>
                </a:solidFill>
                <a:latin typeface="Microsoft YaHei" charset="0"/>
                <a:ea typeface="Microsoft YaHei" charset="0"/>
                <a:cs typeface="Microsoft YaHei" charset="0"/>
              </a:rPr>
              <a:t>，但在无表头节点的表头插入情况下，该节点</a:t>
            </a:r>
            <a:r>
              <a:rPr kumimoji="1" lang="zh-CN" altLang="en-US" sz="2400" b="1" dirty="0">
                <a:solidFill>
                  <a:srgbClr val="FFFF00"/>
                </a:solidFill>
                <a:latin typeface="Microsoft YaHei" charset="0"/>
                <a:ea typeface="Microsoft YaHei" charset="0"/>
                <a:cs typeface="Microsoft YaHei" charset="0"/>
              </a:rPr>
              <a:t>不存在</a:t>
            </a:r>
          </a:p>
        </p:txBody>
      </p:sp>
    </p:spTree>
    <p:extLst>
      <p:ext uri="{BB962C8B-B14F-4D97-AF65-F5344CB8AC3E}">
        <p14:creationId xmlns:p14="http://schemas.microsoft.com/office/powerpoint/2010/main" val="362199798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列表的定义</a:t>
            </a:r>
            <a:r>
              <a:rPr lang="en-US" altLang="zh-CN" sz="3600" dirty="0">
                <a:solidFill>
                  <a:srgbClr val="003366"/>
                </a:solidFill>
                <a:latin typeface="微软雅黑" pitchFamily="34" charset="-122"/>
                <a:ea typeface="微软雅黑" pitchFamily="34" charset="-122"/>
              </a:rPr>
              <a:t>2</a:t>
            </a:r>
            <a:endParaRPr lang="zh-CN" altLang="en-US" sz="3600" dirty="0">
              <a:solidFill>
                <a:srgbClr val="003366"/>
              </a:solidFill>
              <a:latin typeface="微软雅黑" pitchFamily="34" charset="-122"/>
              <a:ea typeface="微软雅黑" pitchFamily="34" charset="-122"/>
            </a:endParaRPr>
          </a:p>
        </p:txBody>
      </p:sp>
      <p:sp>
        <p:nvSpPr>
          <p:cNvPr id="6" name="矩形 5"/>
          <p:cNvSpPr/>
          <p:nvPr/>
        </p:nvSpPr>
        <p:spPr>
          <a:xfrm>
            <a:off x="430221" y="1577517"/>
            <a:ext cx="6624736" cy="1200329"/>
          </a:xfrm>
          <a:prstGeom prst="rect">
            <a:avLst/>
          </a:prstGeom>
        </p:spPr>
        <p:txBody>
          <a:bodyPr wrap="square">
            <a:spAutoFit/>
          </a:bodyPr>
          <a:lstStyle/>
          <a:p>
            <a:pPr>
              <a:lnSpc>
                <a:spcPct val="90000"/>
              </a:lnSpc>
              <a:spcBef>
                <a:spcPct val="0"/>
              </a:spcBef>
              <a:buFont typeface="Wingdings" pitchFamily="2" charset="2"/>
              <a:buNone/>
            </a:pPr>
            <a:r>
              <a:rPr lang="en-US" altLang="zh-CN" sz="2000" b="1" dirty="0" err="1">
                <a:solidFill>
                  <a:srgbClr val="0000FF"/>
                </a:solidFill>
                <a:highlight>
                  <a:srgbClr val="FFFFFF"/>
                </a:highlight>
                <a:latin typeface="Consolas" panose="020B0609020204030204" pitchFamily="49" charset="0"/>
                <a:ea typeface="新宋体" panose="02010609030101010101" pitchFamily="49" charset="-122"/>
              </a:rPr>
              <a:t>struct</a:t>
            </a:r>
            <a:r>
              <a:rPr kumimoji="1" lang="en-US" altLang="zh-CN" sz="2000" dirty="0">
                <a:latin typeface="Consolas" panose="020B0609020204030204" pitchFamily="49" charset="0"/>
                <a:ea typeface="隶书" pitchFamily="49" charset="-122"/>
              </a:rPr>
              <a:t> ListNode </a:t>
            </a:r>
            <a:r>
              <a:rPr kumimoji="1" lang="en-US" altLang="zh-CN" sz="2000" b="1" dirty="0">
                <a:latin typeface="Consolas" panose="020B0609020204030204" pitchFamily="49" charset="0"/>
                <a:ea typeface="隶书" pitchFamily="49" charset="-122"/>
              </a:rPr>
              <a:t>{</a:t>
            </a:r>
            <a:r>
              <a:rPr kumimoji="1" lang="en-US" altLang="zh-CN" sz="2000" dirty="0">
                <a:latin typeface="Consolas" panose="020B0609020204030204" pitchFamily="49" charset="0"/>
                <a:ea typeface="隶书" pitchFamily="49" charset="-122"/>
              </a:rPr>
              <a: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列表结点类</a:t>
            </a:r>
            <a:r>
              <a:rPr lang="zh-CN" altLang="en-US" kern="0" dirty="0">
                <a:solidFill>
                  <a:srgbClr val="CC0000"/>
                </a:solidFill>
                <a:latin typeface="Consolas" panose="020B0609020204030204" pitchFamily="49" charset="0"/>
                <a:ea typeface="隶书" pitchFamily="49" charset="-122"/>
              </a:rPr>
              <a:t>	</a:t>
            </a:r>
          </a:p>
          <a:p>
            <a:pPr>
              <a:lnSpc>
                <a:spcPct val="90000"/>
              </a:lnSpc>
              <a:spcBef>
                <a:spcPct val="0"/>
              </a:spcBef>
              <a:buFont typeface="Wingdings" pitchFamily="2" charset="2"/>
              <a:buNone/>
            </a:pPr>
            <a:r>
              <a:rPr kumimoji="1" lang="zh-CN" altLang="en-US" sz="2000" b="1" dirty="0">
                <a:latin typeface="Consolas" panose="020B0609020204030204" pitchFamily="49" charset="0"/>
                <a:ea typeface="隶书" pitchFamily="49" charset="-122"/>
              </a:rPr>
              <a:t>     </a:t>
            </a:r>
            <a:r>
              <a:rPr lang="en-US" altLang="zh-CN" sz="2000" b="1" dirty="0" err="1">
                <a:solidFill>
                  <a:srgbClr val="0000FF"/>
                </a:solidFill>
                <a:highlight>
                  <a:srgbClr val="FFFFFF"/>
                </a:highlight>
                <a:latin typeface="Consolas" panose="020B0609020204030204" pitchFamily="49" charset="0"/>
                <a:ea typeface="新宋体" panose="02010609030101010101" pitchFamily="49" charset="-122"/>
              </a:rPr>
              <a:t>int</a:t>
            </a:r>
            <a:r>
              <a:rPr kumimoji="1" lang="en-US" altLang="zh-CN" sz="2000" dirty="0">
                <a:latin typeface="Consolas" panose="020B0609020204030204" pitchFamily="49" charset="0"/>
                <a:ea typeface="隶书" pitchFamily="49" charset="-122"/>
              </a:rPr>
              <a:t> data</a:t>
            </a:r>
            <a:r>
              <a:rPr kumimoji="1" lang="en-US" altLang="zh-CN" sz="2000" b="1" dirty="0">
                <a:latin typeface="Consolas" panose="020B0609020204030204" pitchFamily="49" charset="0"/>
                <a:ea typeface="隶书" pitchFamily="49" charset="-122"/>
              </a:rPr>
              <a:t>;</a:t>
            </a:r>
            <a:r>
              <a:rPr kumimoji="1" lang="en-US" altLang="zh-CN" sz="2000" dirty="0">
                <a:latin typeface="Consolas" panose="020B0609020204030204" pitchFamily="49" charset="0"/>
                <a:ea typeface="隶书" pitchFamily="49" charset="-122"/>
              </a:rPr>
              <a:t>		       </a:t>
            </a:r>
          </a:p>
          <a:p>
            <a:pPr>
              <a:lnSpc>
                <a:spcPct val="90000"/>
              </a:lnSpc>
              <a:spcBef>
                <a:spcPct val="0"/>
              </a:spcBef>
              <a:buFont typeface="Wingdings" pitchFamily="2" charset="2"/>
              <a:buNone/>
            </a:pPr>
            <a:r>
              <a:rPr kumimoji="1" lang="en-US" altLang="zh-CN" sz="2000" dirty="0">
                <a:latin typeface="Consolas" panose="020B0609020204030204" pitchFamily="49" charset="0"/>
                <a:ea typeface="隶书" pitchFamily="49" charset="-122"/>
              </a:rPr>
              <a:t>     </a:t>
            </a:r>
            <a:r>
              <a:rPr lang="en-US" altLang="zh-CN" sz="2000" b="1" dirty="0">
                <a:solidFill>
                  <a:srgbClr val="0000FF"/>
                </a:solidFill>
                <a:highlight>
                  <a:srgbClr val="FFFFFF"/>
                </a:highlight>
                <a:latin typeface="Consolas" panose="020B0609020204030204" pitchFamily="49" charset="0"/>
                <a:ea typeface="新宋体" panose="02010609030101010101" pitchFamily="49" charset="-122"/>
              </a:rPr>
              <a:t>ListNode*</a:t>
            </a:r>
            <a:r>
              <a:rPr kumimoji="1" lang="en-US" altLang="zh-CN" sz="2000" dirty="0">
                <a:latin typeface="Consolas" panose="020B0609020204030204" pitchFamily="49" charset="0"/>
                <a:ea typeface="隶书" pitchFamily="49" charset="-122"/>
              </a:rPr>
              <a:t> next</a:t>
            </a:r>
            <a:r>
              <a:rPr kumimoji="1" lang="en-US" altLang="zh-CN" sz="2000" b="1" dirty="0">
                <a:latin typeface="Consolas" panose="020B0609020204030204" pitchFamily="49" charset="0"/>
                <a:ea typeface="隶书" pitchFamily="49" charset="-122"/>
              </a:rPr>
              <a: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结构体自引用，指针方式</a:t>
            </a:r>
            <a:r>
              <a:rPr kumimoji="1" lang="en-US" altLang="zh-CN" sz="2000" dirty="0">
                <a:latin typeface="Consolas" panose="020B0609020204030204" pitchFamily="49" charset="0"/>
                <a:ea typeface="隶书" pitchFamily="49" charset="-122"/>
              </a:rPr>
              <a:t>	</a:t>
            </a:r>
          </a:p>
          <a:p>
            <a:pPr>
              <a:lnSpc>
                <a:spcPct val="90000"/>
              </a:lnSpc>
              <a:spcBef>
                <a:spcPct val="0"/>
              </a:spcBef>
              <a:buFont typeface="Wingdings" pitchFamily="2" charset="2"/>
              <a:buNone/>
            </a:pPr>
            <a:r>
              <a:rPr kumimoji="1" lang="en-US" altLang="zh-CN" sz="2000" b="1" dirty="0">
                <a:latin typeface="Consolas" panose="020B0609020204030204" pitchFamily="49" charset="0"/>
                <a:ea typeface="隶书" pitchFamily="49" charset="-122"/>
              </a:rPr>
              <a:t> };</a:t>
            </a:r>
            <a:endParaRPr kumimoji="1" lang="en-US" altLang="zh-CN" sz="2000" dirty="0">
              <a:latin typeface="Consolas" panose="020B0609020204030204" pitchFamily="49" charset="0"/>
              <a:ea typeface="隶书" pitchFamily="49" charset="-122"/>
            </a:endParaRPr>
          </a:p>
        </p:txBody>
      </p:sp>
      <p:sp>
        <p:nvSpPr>
          <p:cNvPr id="8" name="矩形 7"/>
          <p:cNvSpPr/>
          <p:nvPr/>
        </p:nvSpPr>
        <p:spPr>
          <a:xfrm>
            <a:off x="279962" y="2736932"/>
            <a:ext cx="8957388" cy="1532727"/>
          </a:xfrm>
          <a:prstGeom prst="rect">
            <a:avLst/>
          </a:prstGeom>
        </p:spPr>
        <p:txBody>
          <a:bodyPr wrap="square">
            <a:spAutoFit/>
          </a:bodyPr>
          <a:lstStyle/>
          <a:p>
            <a:pPr>
              <a:lnSpc>
                <a:spcPct val="90000"/>
              </a:lnSpc>
              <a:spcBef>
                <a:spcPct val="0"/>
              </a:spcBef>
              <a:buFont typeface="Wingdings" pitchFamily="2" charset="2"/>
              <a:buNone/>
            </a:pPr>
            <a:r>
              <a:rPr lang="en-US" altLang="zh-CN" sz="2000" b="1" dirty="0">
                <a:solidFill>
                  <a:srgbClr val="0000FF"/>
                </a:solidFill>
                <a:highlight>
                  <a:srgbClr val="FFFFFF"/>
                </a:highlight>
                <a:latin typeface="Consolas" panose="020B0609020204030204" pitchFamily="49" charset="0"/>
                <a:ea typeface="新宋体" panose="02010609030101010101" pitchFamily="49" charset="-122"/>
              </a:rPr>
              <a:t> class </a:t>
            </a:r>
            <a:r>
              <a:rPr kumimoji="1" lang="en-US" altLang="zh-CN" sz="2000" dirty="0">
                <a:latin typeface="Consolas" panose="020B0609020204030204" pitchFamily="49" charset="0"/>
                <a:ea typeface="隶书" pitchFamily="49" charset="-122"/>
              </a:rPr>
              <a:t>List </a:t>
            </a:r>
            <a:r>
              <a:rPr kumimoji="1" lang="en-US" altLang="zh-CN" sz="2000" b="1" dirty="0">
                <a:latin typeface="Consolas" panose="020B0609020204030204" pitchFamily="49" charset="0"/>
                <a:ea typeface="隶书" pitchFamily="49" charset="-122"/>
              </a:rPr>
              <a: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单向列表类</a:t>
            </a:r>
            <a:r>
              <a:rPr lang="en-US" altLang="zh-CN" sz="2000" kern="0" dirty="0">
                <a:solidFill>
                  <a:srgbClr val="CC0000"/>
                </a:solidFill>
                <a:latin typeface="Consolas" panose="020B0609020204030204" pitchFamily="49" charset="0"/>
                <a:ea typeface="隶书" pitchFamily="49" charset="-122"/>
              </a:rPr>
              <a:t>, </a:t>
            </a:r>
            <a:r>
              <a:rPr lang="zh-CN" altLang="en-US" sz="2000" kern="0" dirty="0">
                <a:solidFill>
                  <a:srgbClr val="CC0000"/>
                </a:solidFill>
                <a:latin typeface="Consolas" panose="020B0609020204030204" pitchFamily="49" charset="0"/>
                <a:ea typeface="隶书" pitchFamily="49" charset="-122"/>
              </a:rPr>
              <a:t>直接使用列表结点类的数据和操作</a:t>
            </a:r>
          </a:p>
          <a:p>
            <a:pPr>
              <a:lnSpc>
                <a:spcPct val="90000"/>
              </a:lnSpc>
              <a:spcBef>
                <a:spcPct val="0"/>
              </a:spcBef>
              <a:buFont typeface="Wingdings" pitchFamily="2" charset="2"/>
              <a:buNone/>
            </a:pPr>
            <a:r>
              <a:rPr kumimoji="1" lang="zh-CN" altLang="en-US" sz="2000" b="1" dirty="0">
                <a:solidFill>
                  <a:schemeClr val="accent2">
                    <a:lumMod val="50000"/>
                  </a:schemeClr>
                </a:solidFill>
                <a:latin typeface="Consolas" panose="020B0609020204030204" pitchFamily="49" charset="0"/>
                <a:ea typeface="隶书" pitchFamily="49" charset="-122"/>
              </a:rPr>
              <a:t> </a:t>
            </a:r>
            <a:r>
              <a:rPr lang="en-US" altLang="zh-CN" sz="2000" b="1" dirty="0">
                <a:solidFill>
                  <a:srgbClr val="0000FF"/>
                </a:solidFill>
                <a:highlight>
                  <a:srgbClr val="FFFFFF"/>
                </a:highlight>
                <a:latin typeface="Consolas" panose="020B0609020204030204" pitchFamily="49" charset="0"/>
                <a:ea typeface="新宋体" panose="02010609030101010101" pitchFamily="49" charset="-122"/>
              </a:rPr>
              <a:t>private:</a:t>
            </a:r>
          </a:p>
          <a:p>
            <a:pPr>
              <a:lnSpc>
                <a:spcPct val="90000"/>
              </a:lnSpc>
              <a:spcBef>
                <a:spcPct val="0"/>
              </a:spcBef>
              <a:buFont typeface="Wingdings" pitchFamily="2" charset="2"/>
              <a:buNone/>
            </a:pPr>
            <a:r>
              <a:rPr kumimoji="1" lang="en-US" altLang="zh-CN" sz="2000" dirty="0">
                <a:latin typeface="Consolas" panose="020B0609020204030204" pitchFamily="49" charset="0"/>
                <a:ea typeface="隶书" pitchFamily="49" charset="-122"/>
              </a:rPr>
              <a:t>   </a:t>
            </a:r>
            <a:r>
              <a:rPr lang="en-US" altLang="zh-CN" sz="2000" b="1" dirty="0">
                <a:solidFill>
                  <a:srgbClr val="0000FF"/>
                </a:solidFill>
                <a:highlight>
                  <a:srgbClr val="FFFFFF"/>
                </a:highlight>
                <a:latin typeface="Consolas" panose="020B0609020204030204" pitchFamily="49" charset="0"/>
                <a:ea typeface="新宋体" panose="02010609030101010101" pitchFamily="49" charset="-122"/>
              </a:rPr>
              <a:t>ListNode* </a:t>
            </a:r>
            <a:r>
              <a:rPr kumimoji="1" lang="en-US" altLang="zh-CN" sz="2000" dirty="0">
                <a:latin typeface="Consolas" panose="020B0609020204030204" pitchFamily="49" charset="0"/>
                <a:ea typeface="隶书" pitchFamily="49" charset="-122"/>
              </a:rPr>
              <a:t>first</a:t>
            </a:r>
            <a:r>
              <a:rPr kumimoji="1" lang="en-US" altLang="zh-CN" sz="2000" b="1" dirty="0">
                <a:latin typeface="Consolas" panose="020B0609020204030204" pitchFamily="49" charset="0"/>
                <a:ea typeface="隶书" pitchFamily="49" charset="-122"/>
              </a:rPr>
              <a: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表头指针</a:t>
            </a:r>
            <a:endParaRPr lang="en-US" altLang="zh-CN" sz="2000" kern="0" dirty="0">
              <a:solidFill>
                <a:srgbClr val="CC0000"/>
              </a:solidFill>
              <a:latin typeface="Consolas" panose="020B0609020204030204" pitchFamily="49" charset="0"/>
              <a:ea typeface="隶书" pitchFamily="49" charset="-122"/>
            </a:endParaRPr>
          </a:p>
          <a:p>
            <a:pPr>
              <a:lnSpc>
                <a:spcPct val="90000"/>
              </a:lnSpc>
              <a:spcBef>
                <a:spcPct val="0"/>
              </a:spcBef>
              <a:buFont typeface="Wingdings" pitchFamily="2" charset="2"/>
              <a:buNone/>
            </a:pPr>
            <a:r>
              <a:rPr kumimoji="1" lang="en-US" altLang="zh-CN" sz="2000" dirty="0">
                <a:latin typeface="Consolas" panose="020B0609020204030204" pitchFamily="49" charset="0"/>
                <a:ea typeface="隶书" pitchFamily="49" charset="-122"/>
              </a:rPr>
              <a:t>   List(){first = </a:t>
            </a:r>
            <a:r>
              <a:rPr lang="en-US" altLang="zh-CN" sz="2000" b="1" dirty="0">
                <a:solidFill>
                  <a:srgbClr val="0000FF"/>
                </a:solidFill>
                <a:highlight>
                  <a:srgbClr val="FFFFFF"/>
                </a:highlight>
                <a:latin typeface="Consolas" panose="020B0609020204030204" pitchFamily="49" charset="0"/>
                <a:ea typeface="新宋体" panose="02010609030101010101" pitchFamily="49" charset="-122"/>
              </a:rPr>
              <a:t>new</a:t>
            </a:r>
            <a:r>
              <a:rPr kumimoji="1" lang="en-US" altLang="zh-CN" sz="2000" dirty="0">
                <a:latin typeface="Consolas" panose="020B0609020204030204" pitchFamily="49" charset="0"/>
                <a:ea typeface="隶书" pitchFamily="49" charset="-122"/>
              </a:rPr>
              <a:t> </a:t>
            </a:r>
            <a:r>
              <a:rPr kumimoji="1" lang="en-US" altLang="zh-CN" sz="2000" dirty="0" err="1">
                <a:latin typeface="Consolas" panose="020B0609020204030204" pitchFamily="49" charset="0"/>
                <a:ea typeface="隶书" pitchFamily="49" charset="-122"/>
              </a:rPr>
              <a:t>LinkNode</a:t>
            </a:r>
            <a:r>
              <a:rPr kumimoji="1" lang="en-US" altLang="zh-CN" sz="2400" dirty="0">
                <a:latin typeface="Consolas" panose="020B0609020204030204" pitchFamily="49" charset="0"/>
                <a:ea typeface="隶书" pitchFamily="49" charset="-122"/>
              </a:rPr>
              <a:t>;} </a:t>
            </a:r>
            <a:r>
              <a:rPr lang="en-US" altLang="zh-CN" sz="2000" kern="0" dirty="0">
                <a:solidFill>
                  <a:srgbClr val="CC0000"/>
                </a:solidFill>
                <a:latin typeface="Consolas" panose="020B0609020204030204" pitchFamily="49" charset="0"/>
                <a:ea typeface="隶书" pitchFamily="49" charset="-122"/>
              </a:rPr>
              <a:t>//</a:t>
            </a:r>
            <a:r>
              <a:rPr lang="zh-CN" altLang="en-US" sz="2000" kern="0" dirty="0">
                <a:solidFill>
                  <a:srgbClr val="CC0000"/>
                </a:solidFill>
                <a:latin typeface="Consolas" panose="020B0609020204030204" pitchFamily="49" charset="0"/>
                <a:ea typeface="隶书" pitchFamily="49" charset="-122"/>
              </a:rPr>
              <a:t>构造函数分配节点内存</a:t>
            </a:r>
            <a:endParaRPr kumimoji="1" lang="en-US" altLang="zh-CN" sz="2000" b="1" dirty="0">
              <a:latin typeface="Consolas" panose="020B0609020204030204" pitchFamily="49" charset="0"/>
              <a:ea typeface="隶书" pitchFamily="49" charset="-122"/>
            </a:endParaRPr>
          </a:p>
          <a:p>
            <a:pPr>
              <a:lnSpc>
                <a:spcPct val="90000"/>
              </a:lnSpc>
              <a:spcBef>
                <a:spcPct val="0"/>
              </a:spcBef>
              <a:buFont typeface="Wingdings" pitchFamily="2" charset="2"/>
              <a:buNone/>
            </a:pPr>
            <a:r>
              <a:rPr kumimoji="1" lang="en-US" altLang="zh-CN" sz="2000" b="1" dirty="0">
                <a:latin typeface="Consolas" panose="020B0609020204030204" pitchFamily="49" charset="0"/>
                <a:ea typeface="隶书" pitchFamily="49" charset="-122"/>
              </a:rPr>
              <a:t> };</a:t>
            </a:r>
          </a:p>
        </p:txBody>
      </p:sp>
      <p:sp>
        <p:nvSpPr>
          <p:cNvPr id="56" name="TextBox 20"/>
          <p:cNvSpPr txBox="1">
            <a:spLocks noChangeArrowheads="1"/>
          </p:cNvSpPr>
          <p:nvPr/>
        </p:nvSpPr>
        <p:spPr bwMode="auto">
          <a:xfrm>
            <a:off x="295132" y="1117863"/>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单向列表、带表头节点方式</a:t>
            </a:r>
            <a:endParaRPr lang="en-US" altLang="zh-CN" sz="2800" b="1" dirty="0">
              <a:latin typeface="微软雅黑" panose="020B0503020204020204" pitchFamily="34" charset="-122"/>
              <a:ea typeface="微软雅黑" panose="020B0503020204020204" pitchFamily="34" charset="-122"/>
            </a:endParaRPr>
          </a:p>
        </p:txBody>
      </p:sp>
      <p:sp>
        <p:nvSpPr>
          <p:cNvPr id="30" name="矩形 29"/>
          <p:cNvSpPr/>
          <p:nvPr/>
        </p:nvSpPr>
        <p:spPr bwMode="auto">
          <a:xfrm>
            <a:off x="1873072" y="4878899"/>
            <a:ext cx="417600" cy="415210"/>
          </a:xfrm>
          <a:prstGeom prst="rect">
            <a:avLst/>
          </a:prstGeom>
          <a:solidFill>
            <a:schemeClr val="bg1">
              <a:alpha val="73000"/>
            </a:scheme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1" name="矩形 30"/>
          <p:cNvSpPr/>
          <p:nvPr/>
        </p:nvSpPr>
        <p:spPr bwMode="auto">
          <a:xfrm>
            <a:off x="2284447" y="4878899"/>
            <a:ext cx="248400" cy="41521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32" name="直接箭头连接符 31"/>
          <p:cNvCxnSpPr/>
          <p:nvPr/>
        </p:nvCxnSpPr>
        <p:spPr bwMode="auto">
          <a:xfrm>
            <a:off x="2532847" y="5081171"/>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33" name="矩形 32"/>
          <p:cNvSpPr/>
          <p:nvPr/>
        </p:nvSpPr>
        <p:spPr>
          <a:xfrm>
            <a:off x="2878341" y="4896505"/>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Null</a:t>
            </a:r>
          </a:p>
        </p:txBody>
      </p:sp>
      <p:sp>
        <p:nvSpPr>
          <p:cNvPr id="34" name="矩形 33"/>
          <p:cNvSpPr/>
          <p:nvPr/>
        </p:nvSpPr>
        <p:spPr>
          <a:xfrm>
            <a:off x="1669833" y="4297753"/>
            <a:ext cx="817853" cy="369332"/>
          </a:xfrm>
          <a:prstGeom prst="rect">
            <a:avLst/>
          </a:prstGeom>
        </p:spPr>
        <p:txBody>
          <a:bodyPr wrap="none">
            <a:spAutoFit/>
          </a:bodyPr>
          <a:lstStyle/>
          <a:p>
            <a:r>
              <a:rPr lang="en-US" altLang="zh-CN" b="1" dirty="0">
                <a:highlight>
                  <a:srgbClr val="FFFFFF"/>
                </a:highlight>
                <a:latin typeface="Consolas" panose="020B0609020204030204" pitchFamily="49" charset="0"/>
              </a:rPr>
              <a:t>first</a:t>
            </a:r>
            <a:endParaRPr lang="zh-CN" altLang="en-US" b="1" dirty="0">
              <a:highlight>
                <a:srgbClr val="FFFFFF"/>
              </a:highlight>
              <a:latin typeface="Consolas" panose="020B0609020204030204" pitchFamily="49" charset="0"/>
            </a:endParaRPr>
          </a:p>
        </p:txBody>
      </p:sp>
      <p:cxnSp>
        <p:nvCxnSpPr>
          <p:cNvPr id="35" name="直接箭头连接符 34"/>
          <p:cNvCxnSpPr>
            <a:stCxn id="34" idx="2"/>
          </p:cNvCxnSpPr>
          <p:nvPr/>
        </p:nvCxnSpPr>
        <p:spPr bwMode="auto">
          <a:xfrm>
            <a:off x="2078760" y="4667085"/>
            <a:ext cx="2249" cy="231552"/>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28" name="矩形 27"/>
          <p:cNvSpPr/>
          <p:nvPr/>
        </p:nvSpPr>
        <p:spPr>
          <a:xfrm>
            <a:off x="3742589" y="4293096"/>
            <a:ext cx="4939859" cy="1092607"/>
          </a:xfrm>
          <a:prstGeom prst="rect">
            <a:avLst/>
          </a:prstGeom>
          <a:noFill/>
          <a:ln w="31750">
            <a:solidFill>
              <a:srgbClr val="C00000"/>
            </a:solidFill>
          </a:ln>
        </p:spPr>
        <p:txBody>
          <a:bodyPr wrap="square" rtlCol="0">
            <a:spAutoFit/>
          </a:bodyPr>
          <a:lstStyle/>
          <a:p>
            <a:pPr marL="342900" indent="-342900">
              <a:spcAft>
                <a:spcPts val="600"/>
              </a:spcAft>
              <a:buFont typeface="Wingdings" panose="05000000000000000000" pitchFamily="2" charset="2"/>
              <a:buChar char="ü"/>
            </a:pPr>
            <a:r>
              <a:rPr kumimoji="1" lang="zh-CN" altLang="en-US" sz="2000" b="1" dirty="0">
                <a:solidFill>
                  <a:srgbClr val="C00000"/>
                </a:solidFill>
                <a:latin typeface="Microsoft YaHei" charset="0"/>
                <a:ea typeface="Microsoft YaHei" charset="0"/>
                <a:cs typeface="Microsoft YaHei" charset="0"/>
              </a:rPr>
              <a:t>表头结点位于表最前端，本身不带数据</a:t>
            </a:r>
            <a:r>
              <a:rPr kumimoji="1" lang="en-US" altLang="zh-CN" sz="2000" b="1" dirty="0">
                <a:solidFill>
                  <a:srgbClr val="C00000"/>
                </a:solidFill>
                <a:latin typeface="Microsoft YaHei" charset="0"/>
                <a:ea typeface="Microsoft YaHei" charset="0"/>
                <a:cs typeface="Microsoft YaHei" charset="0"/>
              </a:rPr>
              <a:t>;</a:t>
            </a:r>
            <a:endParaRPr kumimoji="1" lang="zh-CN" altLang="en-US" sz="2000" b="1" dirty="0">
              <a:solidFill>
                <a:srgbClr val="C00000"/>
              </a:solidFill>
              <a:latin typeface="Microsoft YaHei" charset="0"/>
              <a:ea typeface="Microsoft YaHei" charset="0"/>
              <a:cs typeface="Microsoft YaHei" charset="0"/>
            </a:endParaRPr>
          </a:p>
          <a:p>
            <a:pPr marL="342900" indent="-342900">
              <a:spcAft>
                <a:spcPts val="600"/>
              </a:spcAft>
              <a:buFont typeface="Wingdings" panose="05000000000000000000" pitchFamily="2" charset="2"/>
              <a:buChar char="ü"/>
            </a:pPr>
            <a:r>
              <a:rPr kumimoji="1" lang="zh-CN" altLang="en-US" sz="2000" b="1" dirty="0">
                <a:solidFill>
                  <a:srgbClr val="C00000"/>
                </a:solidFill>
                <a:latin typeface="Microsoft YaHei" charset="0"/>
                <a:ea typeface="Microsoft YaHei" charset="0"/>
                <a:cs typeface="Microsoft YaHei" charset="0"/>
              </a:rPr>
              <a:t>设置表头结点：使得表头插入与非表头插入具有相同的操作，简化实现</a:t>
            </a:r>
          </a:p>
        </p:txBody>
      </p:sp>
      <p:sp>
        <p:nvSpPr>
          <p:cNvPr id="39" name="矩形 38"/>
          <p:cNvSpPr/>
          <p:nvPr/>
        </p:nvSpPr>
        <p:spPr>
          <a:xfrm>
            <a:off x="279962" y="4832444"/>
            <a:ext cx="1415772" cy="461665"/>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表示为：</a:t>
            </a:r>
          </a:p>
        </p:txBody>
      </p:sp>
      <p:grpSp>
        <p:nvGrpSpPr>
          <p:cNvPr id="5" name="组合 4"/>
          <p:cNvGrpSpPr/>
          <p:nvPr/>
        </p:nvGrpSpPr>
        <p:grpSpPr>
          <a:xfrm>
            <a:off x="0" y="5661248"/>
            <a:ext cx="9144000" cy="1196752"/>
            <a:chOff x="0" y="5661248"/>
            <a:chExt cx="9144000" cy="1196752"/>
          </a:xfrm>
        </p:grpSpPr>
        <p:sp>
          <p:nvSpPr>
            <p:cNvPr id="4" name="矩形 3"/>
            <p:cNvSpPr/>
            <p:nvPr/>
          </p:nvSpPr>
          <p:spPr bwMode="auto">
            <a:xfrm>
              <a:off x="0" y="5661248"/>
              <a:ext cx="9144000" cy="1196752"/>
            </a:xfrm>
            <a:prstGeom prst="rect">
              <a:avLst/>
            </a:prstGeom>
            <a:solidFill>
              <a:srgbClr val="99FF33">
                <a:alpha val="44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1" name="矩形 60"/>
            <p:cNvSpPr/>
            <p:nvPr/>
          </p:nvSpPr>
          <p:spPr bwMode="auto">
            <a:xfrm>
              <a:off x="1547292" y="6329619"/>
              <a:ext cx="417600" cy="412929"/>
            </a:xfrm>
            <a:prstGeom prst="rect">
              <a:avLst/>
            </a:prstGeom>
            <a:solidFill>
              <a:schemeClr val="bg1">
                <a:alpha val="73000"/>
              </a:scheme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2" name="矩形 61"/>
            <p:cNvSpPr/>
            <p:nvPr/>
          </p:nvSpPr>
          <p:spPr bwMode="auto">
            <a:xfrm>
              <a:off x="1964892" y="6329619"/>
              <a:ext cx="248400" cy="412929"/>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3" name="矩形 62"/>
            <p:cNvSpPr/>
            <p:nvPr/>
          </p:nvSpPr>
          <p:spPr bwMode="auto">
            <a:xfrm>
              <a:off x="2573951" y="6327282"/>
              <a:ext cx="417600" cy="41521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4" name="矩形 63"/>
            <p:cNvSpPr/>
            <p:nvPr/>
          </p:nvSpPr>
          <p:spPr bwMode="auto">
            <a:xfrm>
              <a:off x="2994844" y="6328583"/>
              <a:ext cx="248400" cy="41521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5" name="矩形 64"/>
            <p:cNvSpPr/>
            <p:nvPr/>
          </p:nvSpPr>
          <p:spPr bwMode="auto">
            <a:xfrm>
              <a:off x="3615172" y="6323136"/>
              <a:ext cx="417600" cy="41521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66" name="矩形 65"/>
            <p:cNvSpPr/>
            <p:nvPr/>
          </p:nvSpPr>
          <p:spPr bwMode="auto">
            <a:xfrm>
              <a:off x="4026547" y="6323136"/>
              <a:ext cx="248400" cy="41521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67" name="直接箭头连接符 66"/>
            <p:cNvCxnSpPr/>
            <p:nvPr/>
          </p:nvCxnSpPr>
          <p:spPr bwMode="auto">
            <a:xfrm>
              <a:off x="2213292" y="6541231"/>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68" name="直接箭头连接符 67"/>
            <p:cNvCxnSpPr/>
            <p:nvPr/>
          </p:nvCxnSpPr>
          <p:spPr bwMode="auto">
            <a:xfrm>
              <a:off x="3248288" y="6540061"/>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cxnSp>
          <p:nvCxnSpPr>
            <p:cNvPr id="69" name="直接箭头连接符 68"/>
            <p:cNvCxnSpPr/>
            <p:nvPr/>
          </p:nvCxnSpPr>
          <p:spPr bwMode="auto">
            <a:xfrm>
              <a:off x="4274947" y="6525408"/>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0" name="矩形 69"/>
            <p:cNvSpPr/>
            <p:nvPr/>
          </p:nvSpPr>
          <p:spPr>
            <a:xfrm>
              <a:off x="4606143" y="6340606"/>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Null</a:t>
              </a:r>
            </a:p>
          </p:txBody>
        </p:sp>
        <p:sp>
          <p:nvSpPr>
            <p:cNvPr id="71" name="矩形 70"/>
            <p:cNvSpPr/>
            <p:nvPr/>
          </p:nvSpPr>
          <p:spPr>
            <a:xfrm>
              <a:off x="1377289" y="5727723"/>
              <a:ext cx="817853" cy="369332"/>
            </a:xfrm>
            <a:prstGeom prst="rect">
              <a:avLst/>
            </a:prstGeom>
          </p:spPr>
          <p:txBody>
            <a:bodyPr wrap="none">
              <a:spAutoFit/>
            </a:bodyPr>
            <a:lstStyle/>
            <a:p>
              <a:r>
                <a:rPr lang="en-US" altLang="zh-CN" b="1" dirty="0">
                  <a:highlight>
                    <a:srgbClr val="FFFFFF"/>
                  </a:highlight>
                  <a:latin typeface="Consolas" panose="020B0609020204030204" pitchFamily="49" charset="0"/>
                </a:rPr>
                <a:t>first</a:t>
              </a:r>
              <a:endParaRPr lang="zh-CN" altLang="en-US" b="1" dirty="0">
                <a:highlight>
                  <a:srgbClr val="FFFFFF"/>
                </a:highlight>
                <a:latin typeface="Consolas" panose="020B0609020204030204" pitchFamily="49" charset="0"/>
              </a:endParaRPr>
            </a:p>
          </p:txBody>
        </p:sp>
        <p:cxnSp>
          <p:nvCxnSpPr>
            <p:cNvPr id="72" name="直接箭头连接符 71"/>
            <p:cNvCxnSpPr>
              <a:stCxn id="71" idx="2"/>
            </p:cNvCxnSpPr>
            <p:nvPr/>
          </p:nvCxnSpPr>
          <p:spPr bwMode="auto">
            <a:xfrm>
              <a:off x="1786216" y="6097055"/>
              <a:ext cx="2249" cy="231552"/>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3" name="矩形 72"/>
            <p:cNvSpPr/>
            <p:nvPr/>
          </p:nvSpPr>
          <p:spPr bwMode="auto">
            <a:xfrm>
              <a:off x="7132993" y="6288671"/>
              <a:ext cx="417600" cy="415210"/>
            </a:xfrm>
            <a:prstGeom prst="rect">
              <a:avLst/>
            </a:prstGeom>
            <a:solidFill>
              <a:schemeClr val="bg1">
                <a:alpha val="73000"/>
              </a:scheme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4" name="矩形 73"/>
            <p:cNvSpPr/>
            <p:nvPr/>
          </p:nvSpPr>
          <p:spPr bwMode="auto">
            <a:xfrm>
              <a:off x="7544368" y="6288671"/>
              <a:ext cx="248400" cy="41521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75" name="直接箭头连接符 74"/>
            <p:cNvCxnSpPr/>
            <p:nvPr/>
          </p:nvCxnSpPr>
          <p:spPr bwMode="auto">
            <a:xfrm>
              <a:off x="7792768" y="6490943"/>
              <a:ext cx="363591" cy="0"/>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6" name="矩形 75"/>
            <p:cNvSpPr/>
            <p:nvPr/>
          </p:nvSpPr>
          <p:spPr>
            <a:xfrm>
              <a:off x="8123964" y="6306141"/>
              <a:ext cx="691215" cy="369332"/>
            </a:xfrm>
            <a:prstGeom prst="rect">
              <a:avLst/>
            </a:prstGeom>
          </p:spPr>
          <p:txBody>
            <a:bodyPr wrap="none">
              <a:spAutoFit/>
            </a:bodyPr>
            <a:lstStyle/>
            <a:p>
              <a:r>
                <a:rPr lang="en-US" altLang="zh-CN" b="1" dirty="0">
                  <a:highlight>
                    <a:srgbClr val="FFFFFF"/>
                  </a:highlight>
                  <a:latin typeface="Consolas" panose="020B0609020204030204" pitchFamily="49" charset="0"/>
                </a:rPr>
                <a:t>Null</a:t>
              </a:r>
            </a:p>
          </p:txBody>
        </p:sp>
        <p:sp>
          <p:nvSpPr>
            <p:cNvPr id="77" name="矩形 76"/>
            <p:cNvSpPr/>
            <p:nvPr/>
          </p:nvSpPr>
          <p:spPr>
            <a:xfrm>
              <a:off x="6929754" y="5707525"/>
              <a:ext cx="817853" cy="369332"/>
            </a:xfrm>
            <a:prstGeom prst="rect">
              <a:avLst/>
            </a:prstGeom>
          </p:spPr>
          <p:txBody>
            <a:bodyPr wrap="none">
              <a:spAutoFit/>
            </a:bodyPr>
            <a:lstStyle/>
            <a:p>
              <a:r>
                <a:rPr lang="en-US" altLang="zh-CN" b="1" dirty="0">
                  <a:highlight>
                    <a:srgbClr val="FFFFFF"/>
                  </a:highlight>
                  <a:latin typeface="Consolas" panose="020B0609020204030204" pitchFamily="49" charset="0"/>
                </a:rPr>
                <a:t>first</a:t>
              </a:r>
              <a:endParaRPr lang="zh-CN" altLang="en-US" b="1" dirty="0">
                <a:highlight>
                  <a:srgbClr val="FFFFFF"/>
                </a:highlight>
                <a:latin typeface="Consolas" panose="020B0609020204030204" pitchFamily="49" charset="0"/>
              </a:endParaRPr>
            </a:p>
          </p:txBody>
        </p:sp>
        <p:cxnSp>
          <p:nvCxnSpPr>
            <p:cNvPr id="78" name="直接箭头连接符 77"/>
            <p:cNvCxnSpPr>
              <a:stCxn id="77" idx="2"/>
            </p:cNvCxnSpPr>
            <p:nvPr/>
          </p:nvCxnSpPr>
          <p:spPr bwMode="auto">
            <a:xfrm>
              <a:off x="7338681" y="6076857"/>
              <a:ext cx="2249" cy="231552"/>
            </a:xfrm>
            <a:prstGeom prst="straightConnector1">
              <a:avLst/>
            </a:prstGeom>
            <a:solidFill>
              <a:schemeClr val="accent1"/>
            </a:solidFill>
            <a:ln w="15875" cap="flat" cmpd="sng" algn="ctr">
              <a:solidFill>
                <a:schemeClr val="tx1"/>
              </a:solidFill>
              <a:prstDash val="solid"/>
              <a:round/>
              <a:headEnd type="none"/>
              <a:tailEnd type="stealth" w="lg" len="lg"/>
            </a:ln>
            <a:effectLst/>
          </p:spPr>
        </p:cxnSp>
        <p:sp>
          <p:nvSpPr>
            <p:cNvPr id="79" name="Text Box 4"/>
            <p:cNvSpPr txBox="1">
              <a:spLocks noChangeArrowheads="1"/>
            </p:cNvSpPr>
            <p:nvPr/>
          </p:nvSpPr>
          <p:spPr bwMode="auto">
            <a:xfrm>
              <a:off x="357847" y="6326097"/>
              <a:ext cx="1072142" cy="421826"/>
            </a:xfrm>
            <a:prstGeom prst="rect">
              <a:avLst/>
            </a:prstGeom>
            <a:noFill/>
            <a:ln w="9525">
              <a:noFill/>
              <a:miter lim="800000"/>
              <a:headEnd/>
              <a:tailEnd/>
            </a:ln>
          </p:spPr>
          <p:txBody>
            <a:bodyPr wrap="square" lIns="112947" tIns="56473" rIns="112947" bIns="56473">
              <a:spAutoFit/>
            </a:bodyPr>
            <a:lstStyle/>
            <a:p>
              <a:pPr defTabSz="1128713"/>
              <a:r>
                <a:rPr lang="zh-CN" altLang="en-US" sz="2000" b="1" dirty="0">
                  <a:latin typeface="微软雅黑" panose="020B0503020204020204" pitchFamily="34" charset="-122"/>
                  <a:ea typeface="微软雅黑" panose="020B0503020204020204" pitchFamily="34" charset="-122"/>
                </a:rPr>
                <a:t>非空表</a:t>
              </a:r>
            </a:p>
          </p:txBody>
        </p:sp>
        <p:sp>
          <p:nvSpPr>
            <p:cNvPr id="80" name="Text Box 4"/>
            <p:cNvSpPr txBox="1">
              <a:spLocks noChangeArrowheads="1"/>
            </p:cNvSpPr>
            <p:nvPr/>
          </p:nvSpPr>
          <p:spPr bwMode="auto">
            <a:xfrm>
              <a:off x="6232171" y="6316520"/>
              <a:ext cx="822786" cy="421826"/>
            </a:xfrm>
            <a:prstGeom prst="rect">
              <a:avLst/>
            </a:prstGeom>
            <a:noFill/>
            <a:ln w="9525">
              <a:noFill/>
              <a:miter lim="800000"/>
              <a:headEnd/>
              <a:tailEnd/>
            </a:ln>
          </p:spPr>
          <p:txBody>
            <a:bodyPr wrap="square" lIns="112947" tIns="56473" rIns="112947" bIns="56473">
              <a:spAutoFit/>
            </a:bodyPr>
            <a:lstStyle/>
            <a:p>
              <a:pPr defTabSz="1128713"/>
              <a:r>
                <a:rPr lang="zh-CN" altLang="en-US" sz="2000" b="1" dirty="0">
                  <a:latin typeface="微软雅黑" panose="020B0503020204020204" pitchFamily="34" charset="-122"/>
                  <a:ea typeface="微软雅黑" panose="020B0503020204020204" pitchFamily="34" charset="-122"/>
                </a:rPr>
                <a:t>空表</a:t>
              </a:r>
            </a:p>
          </p:txBody>
        </p:sp>
      </p:grpSp>
    </p:spTree>
    <p:extLst>
      <p:ext uri="{BB962C8B-B14F-4D97-AF65-F5344CB8AC3E}">
        <p14:creationId xmlns:p14="http://schemas.microsoft.com/office/powerpoint/2010/main" val="209472656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 calcmode="lin" valueType="num">
                                      <p:cBhvr additive="base">
                                        <p:cTn id="35" dur="500" fill="hold"/>
                                        <p:tgtEl>
                                          <p:spTgt spid="39"/>
                                        </p:tgtEl>
                                        <p:attrNameLst>
                                          <p:attrName>ppt_x</p:attrName>
                                        </p:attrNameLst>
                                      </p:cBhvr>
                                      <p:tavLst>
                                        <p:tav tm="0">
                                          <p:val>
                                            <p:strVal val="#ppt_x"/>
                                          </p:val>
                                        </p:tav>
                                        <p:tav tm="100000">
                                          <p:val>
                                            <p:strVal val="#ppt_x"/>
                                          </p:val>
                                        </p:tav>
                                      </p:tavLst>
                                    </p:anim>
                                    <p:anim calcmode="lin" valueType="num">
                                      <p:cBhvr additive="base">
                                        <p:cTn id="3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ppt_x"/>
                                          </p:val>
                                        </p:tav>
                                        <p:tav tm="100000">
                                          <p:val>
                                            <p:strVal val="#ppt_x"/>
                                          </p:val>
                                        </p:tav>
                                      </p:tavLst>
                                    </p:anim>
                                    <p:anim calcmode="lin" valueType="num">
                                      <p:cBhvr additive="base">
                                        <p:cTn id="4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3" grpId="0"/>
      <p:bldP spid="34" grpId="0"/>
      <p:bldP spid="28" grpId="0" animBg="1"/>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单向列表的插入</a:t>
            </a:r>
            <a:r>
              <a:rPr lang="en-US" altLang="zh-CN" sz="3600" dirty="0">
                <a:solidFill>
                  <a:srgbClr val="003366"/>
                </a:solidFill>
                <a:latin typeface="微软雅黑" pitchFamily="34" charset="-122"/>
                <a:ea typeface="微软雅黑" pitchFamily="34" charset="-122"/>
              </a:rPr>
              <a:t>2</a:t>
            </a:r>
            <a:endParaRPr lang="zh-CN" altLang="en-US" sz="3600" dirty="0">
              <a:solidFill>
                <a:srgbClr val="003366"/>
              </a:solidFill>
              <a:latin typeface="微软雅黑" pitchFamily="34" charset="-122"/>
              <a:ea typeface="微软雅黑" pitchFamily="34" charset="-122"/>
            </a:endParaRPr>
          </a:p>
        </p:txBody>
      </p:sp>
      <p:sp>
        <p:nvSpPr>
          <p:cNvPr id="56" name="TextBox 20"/>
          <p:cNvSpPr txBox="1">
            <a:spLocks noChangeArrowheads="1"/>
          </p:cNvSpPr>
          <p:nvPr/>
        </p:nvSpPr>
        <p:spPr bwMode="auto">
          <a:xfrm>
            <a:off x="251520" y="1197653"/>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solidFill>
                  <a:srgbClr val="FF0000"/>
                </a:solidFill>
                <a:latin typeface="微软雅黑" panose="020B0503020204020204" pitchFamily="34" charset="-122"/>
                <a:ea typeface="微软雅黑" panose="020B0503020204020204" pitchFamily="34" charset="-122"/>
              </a:rPr>
              <a:t> 带表头节点</a:t>
            </a:r>
            <a:r>
              <a:rPr lang="zh-CN" altLang="en-US" sz="2800" b="1" dirty="0">
                <a:latin typeface="微软雅黑" panose="020B0503020204020204" pitchFamily="34" charset="-122"/>
                <a:ea typeface="微软雅黑" panose="020B0503020204020204" pitchFamily="34" charset="-122"/>
              </a:rPr>
              <a:t>的最前端和最末端插入新节点</a:t>
            </a:r>
            <a:endParaRPr lang="en-US" altLang="zh-CN" sz="2800" b="1" dirty="0">
              <a:latin typeface="微软雅黑" panose="020B0503020204020204" pitchFamily="34" charset="-122"/>
              <a:ea typeface="微软雅黑" panose="020B0503020204020204" pitchFamily="34" charset="-122"/>
            </a:endParaRPr>
          </a:p>
        </p:txBody>
      </p:sp>
      <p:sp>
        <p:nvSpPr>
          <p:cNvPr id="38" name="矩形 37"/>
          <p:cNvSpPr/>
          <p:nvPr/>
        </p:nvSpPr>
        <p:spPr bwMode="auto">
          <a:xfrm>
            <a:off x="2252512" y="2198208"/>
            <a:ext cx="504111" cy="50405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9" name="矩形 38"/>
          <p:cNvSpPr/>
          <p:nvPr/>
        </p:nvSpPr>
        <p:spPr bwMode="auto">
          <a:xfrm>
            <a:off x="2756623" y="2198208"/>
            <a:ext cx="207867" cy="50405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0" name="矩形 39"/>
          <p:cNvSpPr/>
          <p:nvPr/>
        </p:nvSpPr>
        <p:spPr>
          <a:xfrm>
            <a:off x="653514" y="2111826"/>
            <a:ext cx="1154483" cy="400110"/>
          </a:xfrm>
          <a:prstGeom prst="rect">
            <a:avLst/>
          </a:prstGeom>
        </p:spPr>
        <p:txBody>
          <a:bodyPr wrap="none">
            <a:spAutoFit/>
          </a:bodyPr>
          <a:lstStyle/>
          <a:p>
            <a:r>
              <a:rPr lang="en-US" altLang="zh-CN" sz="2000" b="1" dirty="0" err="1">
                <a:highlight>
                  <a:srgbClr val="FFFFFF"/>
                </a:highlight>
                <a:latin typeface="Times New Roman" panose="02020603050405020304" pitchFamily="18" charset="0"/>
                <a:cs typeface="Times New Roman" panose="02020603050405020304" pitchFamily="18" charset="0"/>
              </a:rPr>
              <a:t>newnode</a:t>
            </a:r>
            <a:endParaRPr lang="zh-CN" altLang="en-US" sz="2000" b="1" dirty="0">
              <a:latin typeface="Times New Roman" panose="02020603050405020304" pitchFamily="18" charset="0"/>
              <a:cs typeface="Times New Roman" panose="02020603050405020304" pitchFamily="18" charset="0"/>
            </a:endParaRPr>
          </a:p>
        </p:txBody>
      </p:sp>
      <p:cxnSp>
        <p:nvCxnSpPr>
          <p:cNvPr id="41" name="直接箭头连接符 40"/>
          <p:cNvCxnSpPr/>
          <p:nvPr/>
        </p:nvCxnSpPr>
        <p:spPr bwMode="auto">
          <a:xfrm>
            <a:off x="1886098" y="2346392"/>
            <a:ext cx="363591" cy="0"/>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grpSp>
        <p:nvGrpSpPr>
          <p:cNvPr id="42" name="组合 41"/>
          <p:cNvGrpSpPr/>
          <p:nvPr/>
        </p:nvGrpSpPr>
        <p:grpSpPr>
          <a:xfrm>
            <a:off x="904667" y="3533074"/>
            <a:ext cx="1069676" cy="400110"/>
            <a:chOff x="2202460" y="3470888"/>
            <a:chExt cx="1069676" cy="400110"/>
          </a:xfrm>
        </p:grpSpPr>
        <p:sp>
          <p:nvSpPr>
            <p:cNvPr id="43" name="矩形 42"/>
            <p:cNvSpPr/>
            <p:nvPr/>
          </p:nvSpPr>
          <p:spPr>
            <a:xfrm>
              <a:off x="2202460" y="3470888"/>
              <a:ext cx="638316" cy="400110"/>
            </a:xfrm>
            <a:prstGeom prst="rect">
              <a:avLst/>
            </a:prstGeom>
          </p:spPr>
          <p:txBody>
            <a:bodyPr wrap="none">
              <a:spAutoFit/>
            </a:bodyPr>
            <a:lstStyle/>
            <a:p>
              <a:r>
                <a:rPr lang="en-US" altLang="zh-CN" sz="2000" b="1" dirty="0">
                  <a:solidFill>
                    <a:srgbClr val="FF0000"/>
                  </a:solidFill>
                  <a:highlight>
                    <a:srgbClr val="FFFFFF"/>
                  </a:highlight>
                  <a:latin typeface="Times New Roman" panose="02020603050405020304" pitchFamily="18" charset="0"/>
                  <a:cs typeface="Times New Roman" panose="02020603050405020304" pitchFamily="18" charset="0"/>
                </a:rPr>
                <a:t>first</a:t>
              </a:r>
              <a:endParaRPr lang="zh-CN" altLang="en-US" sz="2000" b="1" dirty="0">
                <a:solidFill>
                  <a:srgbClr val="FF0000"/>
                </a:solidFill>
                <a:highlight>
                  <a:srgbClr val="FFFFFF"/>
                </a:highlight>
                <a:latin typeface="Times New Roman" panose="02020603050405020304" pitchFamily="18" charset="0"/>
                <a:cs typeface="Times New Roman" panose="02020603050405020304" pitchFamily="18" charset="0"/>
              </a:endParaRPr>
            </a:p>
          </p:txBody>
        </p:sp>
        <p:cxnSp>
          <p:nvCxnSpPr>
            <p:cNvPr id="44" name="直接箭头连接符 43"/>
            <p:cNvCxnSpPr/>
            <p:nvPr/>
          </p:nvCxnSpPr>
          <p:spPr bwMode="auto">
            <a:xfrm>
              <a:off x="2908545" y="3670943"/>
              <a:ext cx="363591" cy="0"/>
            </a:xfrm>
            <a:prstGeom prst="straightConnector1">
              <a:avLst/>
            </a:prstGeom>
            <a:solidFill>
              <a:schemeClr val="accent1"/>
            </a:solidFill>
            <a:ln w="25400" cap="flat" cmpd="sng" algn="ctr">
              <a:solidFill>
                <a:srgbClr val="FF0000"/>
              </a:solidFill>
              <a:prstDash val="solid"/>
              <a:round/>
              <a:headEnd type="none"/>
              <a:tailEnd type="stealth" w="lg" len="lg"/>
            </a:ln>
            <a:effectLst/>
          </p:spPr>
        </p:cxnSp>
      </p:grpSp>
      <p:sp>
        <p:nvSpPr>
          <p:cNvPr id="45" name="矩形 44"/>
          <p:cNvSpPr/>
          <p:nvPr/>
        </p:nvSpPr>
        <p:spPr bwMode="auto">
          <a:xfrm>
            <a:off x="1992249" y="3343870"/>
            <a:ext cx="453754" cy="480871"/>
          </a:xfrm>
          <a:prstGeom prst="rect">
            <a:avLst/>
          </a:prstGeom>
          <a:solidFill>
            <a:schemeClr val="bg1">
              <a:alpha val="73000"/>
            </a:scheme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6" name="矩形 45"/>
          <p:cNvSpPr/>
          <p:nvPr/>
        </p:nvSpPr>
        <p:spPr bwMode="auto">
          <a:xfrm>
            <a:off x="2446003" y="3344970"/>
            <a:ext cx="232519" cy="480871"/>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7" name="矩形 46"/>
          <p:cNvSpPr/>
          <p:nvPr/>
        </p:nvSpPr>
        <p:spPr bwMode="auto">
          <a:xfrm>
            <a:off x="2958940" y="3344970"/>
            <a:ext cx="469033" cy="480871"/>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8" name="矩形 47"/>
          <p:cNvSpPr/>
          <p:nvPr/>
        </p:nvSpPr>
        <p:spPr bwMode="auto">
          <a:xfrm>
            <a:off x="3427973" y="3344078"/>
            <a:ext cx="207868" cy="480663"/>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49" name="直接箭头连接符 48"/>
          <p:cNvCxnSpPr/>
          <p:nvPr/>
        </p:nvCxnSpPr>
        <p:spPr bwMode="auto">
          <a:xfrm flipV="1">
            <a:off x="3632357" y="3569465"/>
            <a:ext cx="360040" cy="208"/>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50" name="直接箭头连接符 49"/>
          <p:cNvCxnSpPr/>
          <p:nvPr/>
        </p:nvCxnSpPr>
        <p:spPr bwMode="auto">
          <a:xfrm>
            <a:off x="2699318" y="3584097"/>
            <a:ext cx="280418" cy="0"/>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51" name="直接箭头连接符 50"/>
          <p:cNvCxnSpPr/>
          <p:nvPr/>
        </p:nvCxnSpPr>
        <p:spPr bwMode="auto">
          <a:xfrm flipV="1">
            <a:off x="4084078" y="3569465"/>
            <a:ext cx="271898" cy="1"/>
          </a:xfrm>
          <a:prstGeom prst="straightConnector1">
            <a:avLst/>
          </a:prstGeom>
          <a:solidFill>
            <a:schemeClr val="accent1"/>
          </a:solidFill>
          <a:ln w="31750" cap="flat" cmpd="sng" algn="ctr">
            <a:solidFill>
              <a:schemeClr val="tx1"/>
            </a:solidFill>
            <a:prstDash val="sysDot"/>
            <a:round/>
            <a:headEnd type="none"/>
            <a:tailEnd type="none" w="lg" len="lg"/>
          </a:ln>
          <a:effectLst/>
        </p:spPr>
      </p:cxnSp>
      <p:sp>
        <p:nvSpPr>
          <p:cNvPr id="62" name="矩形 61"/>
          <p:cNvSpPr/>
          <p:nvPr/>
        </p:nvSpPr>
        <p:spPr>
          <a:xfrm>
            <a:off x="931718" y="5080748"/>
            <a:ext cx="184731" cy="523220"/>
          </a:xfrm>
          <a:prstGeom prst="rect">
            <a:avLst/>
          </a:prstGeom>
        </p:spPr>
        <p:txBody>
          <a:bodyPr wrap="none">
            <a:spAutoFit/>
          </a:bodyPr>
          <a:lstStyle/>
          <a:p>
            <a:endParaRPr lang="zh-CN" altLang="en-US" sz="2800" b="1" dirty="0">
              <a:solidFill>
                <a:srgbClr val="FF0000"/>
              </a:solidFill>
              <a:highlight>
                <a:srgbClr val="FFFFFF"/>
              </a:highlight>
              <a:latin typeface="Times New Roman" panose="02020603050405020304" pitchFamily="18" charset="0"/>
              <a:cs typeface="Times New Roman" panose="02020603050405020304" pitchFamily="18" charset="0"/>
            </a:endParaRPr>
          </a:p>
        </p:txBody>
      </p:sp>
      <p:grpSp>
        <p:nvGrpSpPr>
          <p:cNvPr id="71" name="组合 70"/>
          <p:cNvGrpSpPr/>
          <p:nvPr/>
        </p:nvGrpSpPr>
        <p:grpSpPr>
          <a:xfrm>
            <a:off x="587578" y="3169355"/>
            <a:ext cx="1392134" cy="400110"/>
            <a:chOff x="1219749" y="5400391"/>
            <a:chExt cx="1392134" cy="400110"/>
          </a:xfrm>
        </p:grpSpPr>
        <p:sp>
          <p:nvSpPr>
            <p:cNvPr id="64" name="矩形 63"/>
            <p:cNvSpPr/>
            <p:nvPr/>
          </p:nvSpPr>
          <p:spPr>
            <a:xfrm>
              <a:off x="1219749" y="5400391"/>
              <a:ext cx="1005596" cy="400110"/>
            </a:xfrm>
            <a:prstGeom prst="rect">
              <a:avLst/>
            </a:prstGeom>
          </p:spPr>
          <p:txBody>
            <a:bodyPr wrap="none">
              <a:spAutoFit/>
            </a:bodyPr>
            <a:lstStyle/>
            <a:p>
              <a:r>
                <a:rPr lang="en-US" altLang="zh-CN" sz="2000" b="1" dirty="0">
                  <a:solidFill>
                    <a:schemeClr val="accent2">
                      <a:lumMod val="75000"/>
                    </a:schemeClr>
                  </a:solidFill>
                  <a:highlight>
                    <a:srgbClr val="FFFFFF"/>
                  </a:highlight>
                  <a:latin typeface="Times New Roman" panose="02020603050405020304" pitchFamily="18" charset="0"/>
                  <a:cs typeface="Times New Roman" panose="02020603050405020304" pitchFamily="18" charset="0"/>
                </a:rPr>
                <a:t>current</a:t>
              </a:r>
              <a:endParaRPr lang="zh-CN" altLang="en-US" sz="2000" b="1" dirty="0">
                <a:solidFill>
                  <a:schemeClr val="accent2">
                    <a:lumMod val="75000"/>
                  </a:schemeClr>
                </a:solidFill>
                <a:highlight>
                  <a:srgbClr val="FFFFFF"/>
                </a:highlight>
                <a:latin typeface="Times New Roman" panose="02020603050405020304" pitchFamily="18" charset="0"/>
                <a:cs typeface="Times New Roman" panose="02020603050405020304" pitchFamily="18" charset="0"/>
              </a:endParaRPr>
            </a:p>
          </p:txBody>
        </p:sp>
        <p:cxnSp>
          <p:nvCxnSpPr>
            <p:cNvPr id="65" name="直接箭头连接符 64"/>
            <p:cNvCxnSpPr/>
            <p:nvPr/>
          </p:nvCxnSpPr>
          <p:spPr bwMode="auto">
            <a:xfrm>
              <a:off x="2251843" y="5661248"/>
              <a:ext cx="360040" cy="0"/>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cxnSp>
        <p:nvCxnSpPr>
          <p:cNvPr id="82" name="直接箭头连接符 81"/>
          <p:cNvCxnSpPr>
            <a:endCxn id="47" idx="0"/>
          </p:cNvCxnSpPr>
          <p:nvPr/>
        </p:nvCxnSpPr>
        <p:spPr bwMode="auto">
          <a:xfrm>
            <a:off x="2958940" y="2450236"/>
            <a:ext cx="234517" cy="894734"/>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cxnSp>
        <p:nvCxnSpPr>
          <p:cNvPr id="87" name="曲线连接符 86"/>
          <p:cNvCxnSpPr>
            <a:stCxn id="46" idx="3"/>
            <a:endCxn id="38" idx="1"/>
          </p:cNvCxnSpPr>
          <p:nvPr/>
        </p:nvCxnSpPr>
        <p:spPr bwMode="auto">
          <a:xfrm flipH="1" flipV="1">
            <a:off x="2252512" y="2450236"/>
            <a:ext cx="426010" cy="1135170"/>
          </a:xfrm>
          <a:prstGeom prst="curvedConnector5">
            <a:avLst>
              <a:gd name="adj1" fmla="val -53661"/>
              <a:gd name="adj2" fmla="val 49489"/>
              <a:gd name="adj3" fmla="val 153661"/>
            </a:avLst>
          </a:prstGeom>
          <a:solidFill>
            <a:schemeClr val="accent1"/>
          </a:solidFill>
          <a:ln w="25400" cap="flat" cmpd="sng" algn="ctr">
            <a:solidFill>
              <a:srgbClr val="00823B"/>
            </a:solidFill>
            <a:prstDash val="solid"/>
            <a:round/>
            <a:headEnd type="none"/>
            <a:tailEnd type="stealth" w="lg" len="lg"/>
          </a:ln>
          <a:effectLst/>
        </p:spPr>
      </p:cxnSp>
      <p:sp>
        <p:nvSpPr>
          <p:cNvPr id="90" name="矩形 89"/>
          <p:cNvSpPr/>
          <p:nvPr/>
        </p:nvSpPr>
        <p:spPr bwMode="auto">
          <a:xfrm>
            <a:off x="6812998" y="2198080"/>
            <a:ext cx="504111" cy="50405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91" name="矩形 90"/>
          <p:cNvSpPr/>
          <p:nvPr/>
        </p:nvSpPr>
        <p:spPr bwMode="auto">
          <a:xfrm>
            <a:off x="7317109" y="2198080"/>
            <a:ext cx="207867" cy="50405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92" name="矩形 91"/>
          <p:cNvSpPr/>
          <p:nvPr/>
        </p:nvSpPr>
        <p:spPr>
          <a:xfrm>
            <a:off x="5214000" y="2111698"/>
            <a:ext cx="1154483" cy="400110"/>
          </a:xfrm>
          <a:prstGeom prst="rect">
            <a:avLst/>
          </a:prstGeom>
        </p:spPr>
        <p:txBody>
          <a:bodyPr wrap="none">
            <a:spAutoFit/>
          </a:bodyPr>
          <a:lstStyle/>
          <a:p>
            <a:r>
              <a:rPr lang="en-US" altLang="zh-CN" sz="2000" b="1" dirty="0" err="1">
                <a:highlight>
                  <a:srgbClr val="FFFFFF"/>
                </a:highlight>
                <a:latin typeface="Times New Roman" panose="02020603050405020304" pitchFamily="18" charset="0"/>
                <a:cs typeface="Times New Roman" panose="02020603050405020304" pitchFamily="18" charset="0"/>
              </a:rPr>
              <a:t>newnode</a:t>
            </a:r>
            <a:endParaRPr lang="zh-CN" altLang="en-US" sz="2000" b="1" dirty="0">
              <a:latin typeface="Times New Roman" panose="02020603050405020304" pitchFamily="18" charset="0"/>
              <a:cs typeface="Times New Roman" panose="02020603050405020304" pitchFamily="18" charset="0"/>
            </a:endParaRPr>
          </a:p>
        </p:txBody>
      </p:sp>
      <p:cxnSp>
        <p:nvCxnSpPr>
          <p:cNvPr id="93" name="直接箭头连接符 92"/>
          <p:cNvCxnSpPr/>
          <p:nvPr/>
        </p:nvCxnSpPr>
        <p:spPr bwMode="auto">
          <a:xfrm>
            <a:off x="6446584" y="2346264"/>
            <a:ext cx="363591" cy="0"/>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97" name="矩形 96"/>
          <p:cNvSpPr/>
          <p:nvPr/>
        </p:nvSpPr>
        <p:spPr bwMode="auto">
          <a:xfrm>
            <a:off x="6552735" y="3343742"/>
            <a:ext cx="453754" cy="480871"/>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98" name="矩形 97"/>
          <p:cNvSpPr/>
          <p:nvPr/>
        </p:nvSpPr>
        <p:spPr bwMode="auto">
          <a:xfrm>
            <a:off x="7006489" y="3344842"/>
            <a:ext cx="232519" cy="480871"/>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grpSp>
        <p:nvGrpSpPr>
          <p:cNvPr id="104" name="组合 103"/>
          <p:cNvGrpSpPr/>
          <p:nvPr/>
        </p:nvGrpSpPr>
        <p:grpSpPr>
          <a:xfrm>
            <a:off x="5148064" y="3284984"/>
            <a:ext cx="1392134" cy="400110"/>
            <a:chOff x="1219749" y="5400391"/>
            <a:chExt cx="1392134" cy="400110"/>
          </a:xfrm>
        </p:grpSpPr>
        <p:sp>
          <p:nvSpPr>
            <p:cNvPr id="105" name="矩形 104"/>
            <p:cNvSpPr/>
            <p:nvPr/>
          </p:nvSpPr>
          <p:spPr>
            <a:xfrm>
              <a:off x="1219749" y="5400391"/>
              <a:ext cx="1005596" cy="400110"/>
            </a:xfrm>
            <a:prstGeom prst="rect">
              <a:avLst/>
            </a:prstGeom>
          </p:spPr>
          <p:txBody>
            <a:bodyPr wrap="none">
              <a:spAutoFit/>
            </a:bodyPr>
            <a:lstStyle/>
            <a:p>
              <a:r>
                <a:rPr lang="en-US" altLang="zh-CN" sz="2000" b="1" dirty="0">
                  <a:solidFill>
                    <a:schemeClr val="accent2">
                      <a:lumMod val="75000"/>
                    </a:schemeClr>
                  </a:solidFill>
                  <a:highlight>
                    <a:srgbClr val="FFFFFF"/>
                  </a:highlight>
                  <a:latin typeface="Times New Roman" panose="02020603050405020304" pitchFamily="18" charset="0"/>
                  <a:cs typeface="Times New Roman" panose="02020603050405020304" pitchFamily="18" charset="0"/>
                </a:rPr>
                <a:t>current</a:t>
              </a:r>
              <a:endParaRPr lang="zh-CN" altLang="en-US" sz="2000" b="1" dirty="0">
                <a:solidFill>
                  <a:schemeClr val="accent2">
                    <a:lumMod val="75000"/>
                  </a:schemeClr>
                </a:solidFill>
                <a:highlight>
                  <a:srgbClr val="FFFFFF"/>
                </a:highlight>
                <a:latin typeface="Times New Roman" panose="02020603050405020304" pitchFamily="18" charset="0"/>
                <a:cs typeface="Times New Roman" panose="02020603050405020304" pitchFamily="18" charset="0"/>
              </a:endParaRPr>
            </a:p>
          </p:txBody>
        </p:sp>
        <p:cxnSp>
          <p:nvCxnSpPr>
            <p:cNvPr id="106" name="直接箭头连接符 105"/>
            <p:cNvCxnSpPr/>
            <p:nvPr/>
          </p:nvCxnSpPr>
          <p:spPr bwMode="auto">
            <a:xfrm>
              <a:off x="2251843" y="5661248"/>
              <a:ext cx="360040" cy="0"/>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grpSp>
        <p:nvGrpSpPr>
          <p:cNvPr id="109" name="组合 108"/>
          <p:cNvGrpSpPr/>
          <p:nvPr/>
        </p:nvGrpSpPr>
        <p:grpSpPr>
          <a:xfrm>
            <a:off x="7239008" y="3560729"/>
            <a:ext cx="747495" cy="725347"/>
            <a:chOff x="6961144" y="3620190"/>
            <a:chExt cx="747495" cy="725347"/>
          </a:xfrm>
        </p:grpSpPr>
        <p:cxnSp>
          <p:nvCxnSpPr>
            <p:cNvPr id="110" name="直接箭头连接符 109"/>
            <p:cNvCxnSpPr/>
            <p:nvPr/>
          </p:nvCxnSpPr>
          <p:spPr bwMode="auto">
            <a:xfrm flipV="1">
              <a:off x="6961144" y="3623657"/>
              <a:ext cx="498330" cy="3467"/>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111" name="直接箭头连接符 110"/>
            <p:cNvCxnSpPr/>
            <p:nvPr/>
          </p:nvCxnSpPr>
          <p:spPr bwMode="auto">
            <a:xfrm>
              <a:off x="7459474" y="3620190"/>
              <a:ext cx="0" cy="502722"/>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112" name="直接箭头连接符 111"/>
            <p:cNvCxnSpPr/>
            <p:nvPr/>
          </p:nvCxnSpPr>
          <p:spPr bwMode="auto">
            <a:xfrm flipV="1">
              <a:off x="7210309" y="4122912"/>
              <a:ext cx="498330" cy="3467"/>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113" name="直接箭头连接符 112"/>
            <p:cNvCxnSpPr/>
            <p:nvPr/>
          </p:nvCxnSpPr>
          <p:spPr bwMode="auto">
            <a:xfrm>
              <a:off x="7351462" y="4230609"/>
              <a:ext cx="216024" cy="5349"/>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114" name="直接箭头连接符 113"/>
            <p:cNvCxnSpPr/>
            <p:nvPr/>
          </p:nvCxnSpPr>
          <p:spPr bwMode="auto">
            <a:xfrm>
              <a:off x="7351462" y="4340188"/>
              <a:ext cx="216024" cy="5349"/>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grpSp>
      <p:cxnSp>
        <p:nvCxnSpPr>
          <p:cNvPr id="115" name="曲线连接符 114"/>
          <p:cNvCxnSpPr/>
          <p:nvPr/>
        </p:nvCxnSpPr>
        <p:spPr bwMode="auto">
          <a:xfrm flipH="1" flipV="1">
            <a:off x="6823399" y="2425559"/>
            <a:ext cx="426010" cy="1135170"/>
          </a:xfrm>
          <a:prstGeom prst="curvedConnector5">
            <a:avLst>
              <a:gd name="adj1" fmla="val -53661"/>
              <a:gd name="adj2" fmla="val 49489"/>
              <a:gd name="adj3" fmla="val 153661"/>
            </a:avLst>
          </a:prstGeom>
          <a:solidFill>
            <a:schemeClr val="accent1"/>
          </a:solidFill>
          <a:ln w="25400" cap="flat" cmpd="sng" algn="ctr">
            <a:solidFill>
              <a:srgbClr val="00823B"/>
            </a:solidFill>
            <a:prstDash val="solid"/>
            <a:round/>
            <a:headEnd type="none"/>
            <a:tailEnd type="stealth" w="lg" len="lg"/>
          </a:ln>
          <a:effectLst/>
        </p:spPr>
      </p:cxnSp>
      <p:sp>
        <p:nvSpPr>
          <p:cNvPr id="116" name="矩形 115"/>
          <p:cNvSpPr/>
          <p:nvPr/>
        </p:nvSpPr>
        <p:spPr>
          <a:xfrm>
            <a:off x="1140355" y="4469758"/>
            <a:ext cx="6258330" cy="523220"/>
          </a:xfrm>
          <a:prstGeom prst="rect">
            <a:avLst/>
          </a:prstGeom>
        </p:spPr>
        <p:txBody>
          <a:bodyPr wrap="square">
            <a:spAutoFit/>
          </a:bodyPr>
          <a:lstStyle/>
          <a:p>
            <a:pPr>
              <a:buClr>
                <a:srgbClr val="800080"/>
              </a:buClr>
              <a:buSzPct val="50000"/>
            </a:pPr>
            <a:r>
              <a:rPr lang="en-US" altLang="zh-CN" sz="2800" b="1" dirty="0" err="1">
                <a:solidFill>
                  <a:schemeClr val="accent2">
                    <a:lumMod val="50000"/>
                  </a:schemeClr>
                </a:solidFill>
                <a:highlight>
                  <a:srgbClr val="FFFFFF"/>
                </a:highlight>
                <a:latin typeface="Consolas" panose="020B0609020204030204" pitchFamily="49" charset="0"/>
              </a:rPr>
              <a:t>newnode</a:t>
            </a:r>
            <a:r>
              <a:rPr lang="en-US" altLang="zh-CN" sz="2800" b="1" dirty="0">
                <a:solidFill>
                  <a:schemeClr val="accent2">
                    <a:lumMod val="50000"/>
                  </a:schemeClr>
                </a:solidFill>
                <a:highlight>
                  <a:srgbClr val="FFFFFF"/>
                </a:highlight>
                <a:latin typeface="Consolas" panose="020B0609020204030204" pitchFamily="49" charset="0"/>
              </a:rPr>
              <a:t>-&gt;next = current-&gt;next;    </a:t>
            </a:r>
          </a:p>
        </p:txBody>
      </p:sp>
      <p:sp>
        <p:nvSpPr>
          <p:cNvPr id="117" name="矩形 116"/>
          <p:cNvSpPr/>
          <p:nvPr/>
        </p:nvSpPr>
        <p:spPr>
          <a:xfrm>
            <a:off x="1140355" y="5170530"/>
            <a:ext cx="5074416" cy="523220"/>
          </a:xfrm>
          <a:prstGeom prst="rect">
            <a:avLst/>
          </a:prstGeom>
        </p:spPr>
        <p:txBody>
          <a:bodyPr wrap="square">
            <a:spAutoFit/>
          </a:bodyPr>
          <a:lstStyle/>
          <a:p>
            <a:pPr>
              <a:buClr>
                <a:srgbClr val="800080"/>
              </a:buClr>
              <a:buSzPct val="50000"/>
            </a:pPr>
            <a:r>
              <a:rPr lang="en-US" altLang="zh-CN" sz="2800" b="1" dirty="0">
                <a:solidFill>
                  <a:srgbClr val="00823B"/>
                </a:solidFill>
                <a:highlight>
                  <a:srgbClr val="FFFFFF"/>
                </a:highlight>
                <a:latin typeface="Consolas" panose="020B0609020204030204" pitchFamily="49" charset="0"/>
              </a:rPr>
              <a:t>current-&gt;next = </a:t>
            </a:r>
            <a:r>
              <a:rPr lang="en-US" altLang="zh-CN" sz="2800" b="1" dirty="0" err="1">
                <a:solidFill>
                  <a:srgbClr val="00823B"/>
                </a:solidFill>
                <a:highlight>
                  <a:srgbClr val="FFFFFF"/>
                </a:highlight>
                <a:latin typeface="Consolas" panose="020B0609020204030204" pitchFamily="49" charset="0"/>
              </a:rPr>
              <a:t>newnode</a:t>
            </a:r>
            <a:r>
              <a:rPr lang="en-US" altLang="zh-CN" sz="2800" b="1" dirty="0">
                <a:solidFill>
                  <a:srgbClr val="00823B"/>
                </a:solidFill>
                <a:highlight>
                  <a:srgbClr val="FFFFFF"/>
                </a:highlight>
                <a:latin typeface="Consolas" panose="020B0609020204030204" pitchFamily="49" charset="0"/>
              </a:rPr>
              <a:t>; </a:t>
            </a:r>
          </a:p>
        </p:txBody>
      </p:sp>
      <p:sp>
        <p:nvSpPr>
          <p:cNvPr id="118" name="矩形 117"/>
          <p:cNvSpPr/>
          <p:nvPr/>
        </p:nvSpPr>
        <p:spPr>
          <a:xfrm>
            <a:off x="373778" y="6093814"/>
            <a:ext cx="7489042" cy="523220"/>
          </a:xfrm>
          <a:prstGeom prst="rect">
            <a:avLst/>
          </a:prstGeom>
          <a:solidFill>
            <a:srgbClr val="C00000"/>
          </a:solidFill>
          <a:ln w="31750">
            <a:noFill/>
          </a:ln>
        </p:spPr>
        <p:txBody>
          <a:bodyPr wrap="square" rtlCol="0">
            <a:spAutoFit/>
          </a:bodyPr>
          <a:lstStyle/>
          <a:p>
            <a:pPr algn="ctr"/>
            <a:r>
              <a:rPr kumimoji="1" lang="zh-CN" altLang="en-US" sz="2800" b="1" dirty="0">
                <a:solidFill>
                  <a:schemeClr val="bg1"/>
                </a:solidFill>
                <a:latin typeface="Microsoft YaHei" charset="0"/>
                <a:ea typeface="Microsoft YaHei" charset="0"/>
                <a:cs typeface="Microsoft YaHei" charset="0"/>
              </a:rPr>
              <a:t>处理操作皆与表中插入操作一致</a:t>
            </a:r>
          </a:p>
        </p:txBody>
      </p:sp>
      <p:grpSp>
        <p:nvGrpSpPr>
          <p:cNvPr id="52" name="组合 51"/>
          <p:cNvGrpSpPr/>
          <p:nvPr/>
        </p:nvGrpSpPr>
        <p:grpSpPr>
          <a:xfrm>
            <a:off x="7236296" y="3573016"/>
            <a:ext cx="747495" cy="725347"/>
            <a:chOff x="6961144" y="3620190"/>
            <a:chExt cx="747495" cy="725347"/>
          </a:xfrm>
        </p:grpSpPr>
        <p:cxnSp>
          <p:nvCxnSpPr>
            <p:cNvPr id="53" name="直接箭头连接符 52"/>
            <p:cNvCxnSpPr/>
            <p:nvPr/>
          </p:nvCxnSpPr>
          <p:spPr bwMode="auto">
            <a:xfrm flipV="1">
              <a:off x="6961144" y="3623657"/>
              <a:ext cx="498330" cy="3467"/>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54" name="直接箭头连接符 53"/>
            <p:cNvCxnSpPr/>
            <p:nvPr/>
          </p:nvCxnSpPr>
          <p:spPr bwMode="auto">
            <a:xfrm>
              <a:off x="7459474" y="3620190"/>
              <a:ext cx="0" cy="502722"/>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55" name="直接箭头连接符 54"/>
            <p:cNvCxnSpPr/>
            <p:nvPr/>
          </p:nvCxnSpPr>
          <p:spPr bwMode="auto">
            <a:xfrm flipV="1">
              <a:off x="7210309" y="4122912"/>
              <a:ext cx="498330" cy="3467"/>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57" name="直接箭头连接符 56"/>
            <p:cNvCxnSpPr/>
            <p:nvPr/>
          </p:nvCxnSpPr>
          <p:spPr bwMode="auto">
            <a:xfrm>
              <a:off x="7351462" y="4230609"/>
              <a:ext cx="216024" cy="5349"/>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cxnSp>
          <p:nvCxnSpPr>
            <p:cNvPr id="58" name="直接箭头连接符 57"/>
            <p:cNvCxnSpPr/>
            <p:nvPr/>
          </p:nvCxnSpPr>
          <p:spPr bwMode="auto">
            <a:xfrm>
              <a:off x="7351462" y="4340188"/>
              <a:ext cx="216024" cy="5349"/>
            </a:xfrm>
            <a:prstGeom prst="straightConnector1">
              <a:avLst/>
            </a:prstGeom>
            <a:solidFill>
              <a:schemeClr val="accent1"/>
            </a:solidFill>
            <a:ln w="25400" cap="flat" cmpd="sng" algn="ctr">
              <a:solidFill>
                <a:schemeClr val="accent2">
                  <a:lumMod val="50000"/>
                </a:schemeClr>
              </a:solidFill>
              <a:prstDash val="solid"/>
              <a:round/>
              <a:headEnd type="none"/>
              <a:tailEnd type="none" w="lg" len="lg"/>
            </a:ln>
            <a:effectLst/>
          </p:spPr>
        </p:cxnSp>
      </p:grpSp>
    </p:spTree>
    <p:extLst>
      <p:ext uri="{BB962C8B-B14F-4D97-AF65-F5344CB8AC3E}">
        <p14:creationId xmlns:p14="http://schemas.microsoft.com/office/powerpoint/2010/main" val="231113191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strips(downLeft)">
                                      <p:cBhvr>
                                        <p:cTn id="7" dur="500"/>
                                        <p:tgtEl>
                                          <p:spTgt spid="8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 calcmode="lin" valueType="num">
                                      <p:cBhvr additive="base">
                                        <p:cTn id="10" dur="500" fill="hold"/>
                                        <p:tgtEl>
                                          <p:spTgt spid="116"/>
                                        </p:tgtEl>
                                        <p:attrNameLst>
                                          <p:attrName>ppt_x</p:attrName>
                                        </p:attrNameLst>
                                      </p:cBhvr>
                                      <p:tavLst>
                                        <p:tav tm="0">
                                          <p:val>
                                            <p:strVal val="#ppt_x"/>
                                          </p:val>
                                        </p:tav>
                                        <p:tav tm="100000">
                                          <p:val>
                                            <p:strVal val="#ppt_x"/>
                                          </p:val>
                                        </p:tav>
                                      </p:tavLst>
                                    </p:anim>
                                    <p:anim calcmode="lin" valueType="num">
                                      <p:cBhvr additive="base">
                                        <p:cTn id="11"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strips(downLeft)">
                                      <p:cBhvr>
                                        <p:cTn id="16" dur="500"/>
                                        <p:tgtEl>
                                          <p:spTgt spid="87"/>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additive="base">
                                        <p:cTn id="19" dur="500" fill="hold"/>
                                        <p:tgtEl>
                                          <p:spTgt spid="117"/>
                                        </p:tgtEl>
                                        <p:attrNameLst>
                                          <p:attrName>ppt_x</p:attrName>
                                        </p:attrNameLst>
                                      </p:cBhvr>
                                      <p:tavLst>
                                        <p:tav tm="0">
                                          <p:val>
                                            <p:strVal val="#ppt_x"/>
                                          </p:val>
                                        </p:tav>
                                        <p:tav tm="100000">
                                          <p:val>
                                            <p:strVal val="#ppt_x"/>
                                          </p:val>
                                        </p:tav>
                                      </p:tavLst>
                                    </p:anim>
                                    <p:anim calcmode="lin" valueType="num">
                                      <p:cBhvr additive="base">
                                        <p:cTn id="20" dur="500" fill="hold"/>
                                        <p:tgtEl>
                                          <p:spTgt spid="117"/>
                                        </p:tgtEl>
                                        <p:attrNameLst>
                                          <p:attrName>ppt_y</p:attrName>
                                        </p:attrNameLst>
                                      </p:cBhvr>
                                      <p:tavLst>
                                        <p:tav tm="0">
                                          <p:val>
                                            <p:strVal val="1+#ppt_h/2"/>
                                          </p:val>
                                        </p:tav>
                                        <p:tav tm="100000">
                                          <p:val>
                                            <p:strVal val="#ppt_y"/>
                                          </p:val>
                                        </p:tav>
                                      </p:tavLst>
                                    </p:anim>
                                  </p:childTnLst>
                                </p:cTn>
                              </p:par>
                              <p:par>
                                <p:cTn id="21" presetID="1" presetClass="exit" presetSubtype="0" fill="hold" nodeType="withEffect">
                                  <p:stCondLst>
                                    <p:cond delay="0"/>
                                  </p:stCondLst>
                                  <p:childTnLst>
                                    <p:set>
                                      <p:cBhvr>
                                        <p:cTn id="22" dur="1" fill="hold">
                                          <p:stCondLst>
                                            <p:cond delay="0"/>
                                          </p:stCondLst>
                                        </p:cTn>
                                        <p:tgtEl>
                                          <p:spTgt spid="5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7" presetClass="path" presetSubtype="0" accel="50000" decel="50000" fill="hold" nodeType="clickEffect">
                                  <p:stCondLst>
                                    <p:cond delay="0"/>
                                  </p:stCondLst>
                                  <p:childTnLst>
                                    <p:animMotion origin="layout" path="M 4.72222E-6 -7.40741E-7 L 4.72222E-6 -0.08333 C 4.72222E-6 -0.12083 0.00885 -0.16643 0.01614 -0.16643 L 0.03246 -0.16643 " pathEditMode="relative" rAng="0" ptsTypes="AAAA">
                                      <p:cBhvr>
                                        <p:cTn id="26" dur="2000" fill="hold"/>
                                        <p:tgtEl>
                                          <p:spTgt spid="109"/>
                                        </p:tgtEl>
                                        <p:attrNameLst>
                                          <p:attrName>ppt_x</p:attrName>
                                          <p:attrName>ppt_y</p:attrName>
                                        </p:attrNameLst>
                                      </p:cBhvr>
                                      <p:rCtr x="1615" y="-8333"/>
                                    </p:animMotion>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115"/>
                                        </p:tgtEl>
                                        <p:attrNameLst>
                                          <p:attrName>style.visibility</p:attrName>
                                        </p:attrNameLst>
                                      </p:cBhvr>
                                      <p:to>
                                        <p:strVal val="visible"/>
                                      </p:to>
                                    </p:set>
                                    <p:animEffect transition="in" filter="strips(downLeft)">
                                      <p:cBhvr>
                                        <p:cTn id="31" dur="500"/>
                                        <p:tgtEl>
                                          <p:spTgt spid="115"/>
                                        </p:tgtEl>
                                      </p:cBhvr>
                                    </p:animEffect>
                                  </p:childTnLst>
                                </p:cTn>
                              </p:par>
                              <p:par>
                                <p:cTn id="32" presetID="1" presetClass="exit" presetSubtype="0" fill="hold" nodeType="withEffect">
                                  <p:stCondLst>
                                    <p:cond delay="0"/>
                                  </p:stCondLst>
                                  <p:childTnLst>
                                    <p:set>
                                      <p:cBhvr>
                                        <p:cTn id="33" dur="1" fill="hold">
                                          <p:stCondLst>
                                            <p:cond delay="0"/>
                                          </p:stCondLst>
                                        </p:cTn>
                                        <p:tgtEl>
                                          <p:spTgt spid="5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8"/>
                                        </p:tgtEl>
                                        <p:attrNameLst>
                                          <p:attrName>style.visibility</p:attrName>
                                        </p:attrNameLst>
                                      </p:cBhvr>
                                      <p:to>
                                        <p:strVal val="visible"/>
                                      </p:to>
                                    </p:set>
                                    <p:anim calcmode="lin" valueType="num">
                                      <p:cBhvr additive="base">
                                        <p:cTn id="38" dur="500" fill="hold"/>
                                        <p:tgtEl>
                                          <p:spTgt spid="118"/>
                                        </p:tgtEl>
                                        <p:attrNameLst>
                                          <p:attrName>ppt_x</p:attrName>
                                        </p:attrNameLst>
                                      </p:cBhvr>
                                      <p:tavLst>
                                        <p:tav tm="0">
                                          <p:val>
                                            <p:strVal val="#ppt_x"/>
                                          </p:val>
                                        </p:tav>
                                        <p:tav tm="100000">
                                          <p:val>
                                            <p:strVal val="#ppt_x"/>
                                          </p:val>
                                        </p:tav>
                                      </p:tavLst>
                                    </p:anim>
                                    <p:anim calcmode="lin" valueType="num">
                                      <p:cBhvr additive="base">
                                        <p:cTn id="39"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单向列表的插入实现</a:t>
            </a:r>
            <a:r>
              <a:rPr lang="en-US" altLang="zh-CN" sz="3600" dirty="0">
                <a:solidFill>
                  <a:srgbClr val="003366"/>
                </a:solidFill>
                <a:latin typeface="微软雅黑" pitchFamily="34" charset="-122"/>
                <a:ea typeface="微软雅黑" pitchFamily="34" charset="-122"/>
              </a:rPr>
              <a:t>2</a:t>
            </a:r>
            <a:endParaRPr lang="zh-CN" altLang="en-US" sz="3600" dirty="0">
              <a:solidFill>
                <a:srgbClr val="003366"/>
              </a:solidFill>
              <a:latin typeface="微软雅黑" pitchFamily="34" charset="-122"/>
              <a:ea typeface="微软雅黑" pitchFamily="34" charset="-122"/>
            </a:endParaRPr>
          </a:p>
        </p:txBody>
      </p:sp>
      <p:sp>
        <p:nvSpPr>
          <p:cNvPr id="2" name="矩形 1"/>
          <p:cNvSpPr/>
          <p:nvPr/>
        </p:nvSpPr>
        <p:spPr>
          <a:xfrm>
            <a:off x="209501" y="1070734"/>
            <a:ext cx="8899004" cy="2585323"/>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List::Insert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将新元素</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插入在链表中第 </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个结点之后</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current = Locate(</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(current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无插入位置</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newNode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创建新结点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u="sng" dirty="0" err="1">
                <a:solidFill>
                  <a:srgbClr val="000000"/>
                </a:solidFill>
                <a:highlight>
                  <a:srgbClr val="FFFFFF"/>
                </a:highlight>
                <a:latin typeface="Consolas" panose="020B0609020204030204" pitchFamily="49" charset="0"/>
                <a:ea typeface="新宋体" panose="02010609030101010101" pitchFamily="49" charset="-122"/>
              </a:rPr>
              <a:t>newNode</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-&gt;next = current-&gt;next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链入</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核心操作</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current-&gt;next = </a:t>
            </a:r>
            <a:r>
              <a:rPr lang="en-US" altLang="zh-CN" u="sng" dirty="0" err="1">
                <a:solidFill>
                  <a:srgbClr val="000000"/>
                </a:solidFill>
                <a:highlight>
                  <a:srgbClr val="FFFFFF"/>
                </a:highlight>
                <a:latin typeface="Consolas" panose="020B0609020204030204" pitchFamily="49" charset="0"/>
                <a:ea typeface="新宋体" panose="02010609030101010101" pitchFamily="49" charset="-122"/>
              </a:rPr>
              <a:t>newNode</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插入成功</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在第 </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个结点之后插入</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只需定位第 </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个结点，</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=0</a:t>
            </a:r>
            <a:r>
              <a:rPr lang="zh-CN" altLang="en-US" kern="0" dirty="0">
                <a:solidFill>
                  <a:srgbClr val="CC0000"/>
                </a:solidFill>
                <a:latin typeface="Consolas" panose="020B0609020204030204" pitchFamily="49" charset="0"/>
                <a:ea typeface="隶书" pitchFamily="49" charset="-122"/>
              </a:rPr>
              <a:t>则插在表头结点之后，作为新的首元。</a:t>
            </a:r>
          </a:p>
        </p:txBody>
      </p:sp>
      <p:sp>
        <p:nvSpPr>
          <p:cNvPr id="3" name="矩形 2"/>
          <p:cNvSpPr/>
          <p:nvPr/>
        </p:nvSpPr>
        <p:spPr>
          <a:xfrm>
            <a:off x="209501" y="3573016"/>
            <a:ext cx="8749539" cy="2523768"/>
          </a:xfrm>
          <a:prstGeom prst="rect">
            <a:avLst/>
          </a:prstGeom>
        </p:spPr>
        <p:txBody>
          <a:bodyPr wrap="square">
            <a:spAutoFit/>
          </a:bodyPr>
          <a:lstStyle/>
          <a:p>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LinkNode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List::Locate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函数返回表中第 </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个元素的地址，若</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&lt;0</a:t>
            </a:r>
            <a:r>
              <a:rPr lang="zh-CN" altLang="en-US" kern="0" dirty="0">
                <a:solidFill>
                  <a:srgbClr val="CC0000"/>
                </a:solidFill>
                <a:latin typeface="Consolas" panose="020B0609020204030204" pitchFamily="49" charset="0"/>
                <a:ea typeface="隶书" pitchFamily="49" charset="-122"/>
              </a:rPr>
              <a:t>或</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超出表中结点个数，则返回</a:t>
            </a:r>
            <a:r>
              <a:rPr lang="en-US" altLang="zh-CN" kern="0" dirty="0">
                <a:solidFill>
                  <a:srgbClr val="CC0000"/>
                </a:solidFill>
                <a:latin typeface="Consolas" panose="020B0609020204030204" pitchFamily="49" charset="0"/>
                <a:ea typeface="隶书" pitchFamily="49" charset="-122"/>
              </a:rPr>
              <a:t>NULL</a:t>
            </a:r>
            <a:r>
              <a:rPr lang="zh-CN" altLang="en-US" kern="0" dirty="0">
                <a:solidFill>
                  <a:srgbClr val="CC0000"/>
                </a:solidFill>
                <a:latin typeface="Consolas" panose="020B0609020204030204" pitchFamily="49" charset="0"/>
                <a:ea typeface="隶书" pitchFamily="49" charset="-122"/>
              </a:rPr>
              <a:t>。</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=0</a:t>
            </a:r>
            <a:r>
              <a:rPr lang="zh-CN" altLang="en-US" kern="0" dirty="0">
                <a:solidFill>
                  <a:srgbClr val="CC0000"/>
                </a:solidFill>
                <a:latin typeface="Consolas" panose="020B0609020204030204" pitchFamily="49" charset="0"/>
                <a:ea typeface="隶书" pitchFamily="49" charset="-122"/>
              </a:rPr>
              <a:t>返回表头结点地址</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 0)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不合理</a:t>
            </a:r>
            <a:endParaRPr lang="en-US" altLang="zh-CN" kern="0" dirty="0">
              <a:solidFill>
                <a:srgbClr val="CC0000"/>
              </a:solidFill>
              <a:latin typeface="Consolas" panose="020B0609020204030204" pitchFamily="49" charset="0"/>
              <a:ea typeface="隶书"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current = first;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k = 0;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见下</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(current != </a:t>
            </a:r>
            <a:r>
              <a:rPr lang="en-US" altLang="zh-CN" sz="1600"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&amp;&amp; k &lt; </a:t>
            </a:r>
            <a:r>
              <a:rPr lang="en-US" altLang="zh-CN" sz="1600"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current = current-&gt;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next;k</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current;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返回第 </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号结点地址或</a:t>
            </a:r>
            <a:r>
              <a:rPr lang="en-US" altLang="zh-CN" kern="0" dirty="0">
                <a:solidFill>
                  <a:srgbClr val="CC0000"/>
                </a:solidFill>
                <a:latin typeface="Consolas" panose="020B0609020204030204" pitchFamily="49" charset="0"/>
                <a:ea typeface="隶书" pitchFamily="49" charset="-122"/>
              </a:rPr>
              <a:t>NULL</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初始为*</a:t>
            </a:r>
            <a:r>
              <a:rPr lang="en-US" altLang="zh-CN" kern="0" dirty="0">
                <a:solidFill>
                  <a:srgbClr val="CC0000"/>
                </a:solidFill>
                <a:latin typeface="Consolas" panose="020B0609020204030204" pitchFamily="49" charset="0"/>
                <a:ea typeface="隶书" pitchFamily="49" charset="-122"/>
              </a:rPr>
              <a:t>current = first-&gt;link; </a:t>
            </a:r>
            <a:r>
              <a:rPr lang="en-US" altLang="zh-CN" kern="0" dirty="0" err="1">
                <a:solidFill>
                  <a:srgbClr val="CC0000"/>
                </a:solidFill>
                <a:latin typeface="Consolas" panose="020B0609020204030204" pitchFamily="49" charset="0"/>
                <a:ea typeface="隶书" pitchFamily="49" charset="-122"/>
              </a:rPr>
              <a:t>int</a:t>
            </a:r>
            <a:r>
              <a:rPr lang="en-US" altLang="zh-CN" kern="0" dirty="0">
                <a:solidFill>
                  <a:srgbClr val="CC0000"/>
                </a:solidFill>
                <a:latin typeface="Consolas" panose="020B0609020204030204" pitchFamily="49" charset="0"/>
                <a:ea typeface="隶书" pitchFamily="49" charset="-122"/>
              </a:rPr>
              <a:t> k = 1; </a:t>
            </a:r>
            <a:r>
              <a:rPr lang="zh-CN" altLang="en-US" kern="0" dirty="0">
                <a:solidFill>
                  <a:srgbClr val="CC0000"/>
                </a:solidFill>
                <a:latin typeface="Consolas" panose="020B0609020204030204" pitchFamily="49" charset="0"/>
                <a:ea typeface="隶书" pitchFamily="49" charset="-122"/>
              </a:rPr>
              <a:t>是否可以</a:t>
            </a:r>
          </a:p>
          <a:p>
            <a:r>
              <a:rPr lang="zh-CN" altLang="en-US" kern="0" dirty="0">
                <a:solidFill>
                  <a:srgbClr val="CC0000"/>
                </a:solidFill>
                <a:latin typeface="Consolas" panose="020B0609020204030204" pitchFamily="49" charset="0"/>
                <a:ea typeface="隶书"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考察 </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=0 </a:t>
            </a:r>
            <a:r>
              <a:rPr lang="zh-CN" altLang="en-US" kern="0" dirty="0">
                <a:solidFill>
                  <a:srgbClr val="CC0000"/>
                </a:solidFill>
                <a:latin typeface="Consolas" panose="020B0609020204030204" pitchFamily="49" charset="0"/>
                <a:ea typeface="隶书" pitchFamily="49" charset="-122"/>
              </a:rPr>
              <a:t>情形如何，插入和删除有时需要定位</a:t>
            </a:r>
            <a:r>
              <a:rPr lang="en-US" altLang="zh-CN" kern="0" dirty="0" err="1">
                <a:solidFill>
                  <a:srgbClr val="CC0000"/>
                </a:solidFill>
                <a:latin typeface="Consolas" panose="020B0609020204030204" pitchFamily="49" charset="0"/>
                <a:ea typeface="隶书" pitchFamily="49" charset="-122"/>
              </a:rPr>
              <a:t>i</a:t>
            </a:r>
            <a:r>
              <a:rPr lang="en-US" altLang="zh-CN" kern="0" dirty="0">
                <a:solidFill>
                  <a:srgbClr val="CC0000"/>
                </a:solidFill>
                <a:latin typeface="Consolas" panose="020B0609020204030204" pitchFamily="49" charset="0"/>
                <a:ea typeface="隶书" pitchFamily="49" charset="-122"/>
              </a:rPr>
              <a:t>=0</a:t>
            </a:r>
            <a:r>
              <a:rPr lang="zh-CN" altLang="en-US" kern="0" dirty="0">
                <a:solidFill>
                  <a:srgbClr val="CC0000"/>
                </a:solidFill>
                <a:latin typeface="Consolas" panose="020B0609020204030204" pitchFamily="49" charset="0"/>
                <a:ea typeface="隶书" pitchFamily="49" charset="-122"/>
              </a:rPr>
              <a:t>或</a:t>
            </a:r>
            <a:r>
              <a:rPr lang="en-US" altLang="zh-CN" kern="0" dirty="0">
                <a:solidFill>
                  <a:srgbClr val="CC0000"/>
                </a:solidFill>
                <a:latin typeface="Consolas" panose="020B0609020204030204" pitchFamily="49" charset="0"/>
                <a:ea typeface="隶书" pitchFamily="49" charset="-122"/>
              </a:rPr>
              <a:t>i-1</a:t>
            </a:r>
            <a:endParaRPr lang="zh-CN" altLang="en-US" kern="0" dirty="0">
              <a:solidFill>
                <a:srgbClr val="CC0000"/>
              </a:solidFill>
              <a:latin typeface="Consolas" panose="020B0609020204030204" pitchFamily="49" charset="0"/>
              <a:ea typeface="隶书" pitchFamily="49" charset="-122"/>
            </a:endParaRPr>
          </a:p>
        </p:txBody>
      </p:sp>
      <p:sp>
        <p:nvSpPr>
          <p:cNvPr id="7" name="矩形 6"/>
          <p:cNvSpPr/>
          <p:nvPr/>
        </p:nvSpPr>
        <p:spPr>
          <a:xfrm>
            <a:off x="29510" y="6188806"/>
            <a:ext cx="9109520" cy="461665"/>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定位当前节点并在其后插入，表头插入与表中及表尾插入一致处理</a:t>
            </a:r>
          </a:p>
        </p:txBody>
      </p:sp>
    </p:spTree>
    <p:extLst>
      <p:ext uri="{BB962C8B-B14F-4D97-AF65-F5344CB8AC3E}">
        <p14:creationId xmlns:p14="http://schemas.microsoft.com/office/powerpoint/2010/main" val="4084267613"/>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1371052" y="4302155"/>
            <a:ext cx="133395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current</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sp>
        <p:nvSpPr>
          <p:cNvPr id="19" name="TextBox 20"/>
          <p:cNvSpPr txBox="1">
            <a:spLocks noChangeArrowheads="1"/>
          </p:cNvSpPr>
          <p:nvPr/>
        </p:nvSpPr>
        <p:spPr bwMode="auto">
          <a:xfrm>
            <a:off x="314455" y="1176211"/>
            <a:ext cx="2521050" cy="83099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无</a:t>
            </a:r>
            <a:r>
              <a:rPr lang="zh-CN" altLang="en-US" sz="2400" b="1" dirty="0">
                <a:latin typeface="微软雅黑" panose="020B0503020204020204" pitchFamily="34" charset="-122"/>
                <a:ea typeface="微软雅黑" panose="020B0503020204020204" pitchFamily="34" charset="-122"/>
              </a:rPr>
              <a:t>表头节点的首节点删除：</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单向列表的删除实现</a:t>
            </a:r>
          </a:p>
        </p:txBody>
      </p:sp>
      <p:sp>
        <p:nvSpPr>
          <p:cNvPr id="8" name="矩形 7"/>
          <p:cNvSpPr/>
          <p:nvPr/>
        </p:nvSpPr>
        <p:spPr>
          <a:xfrm>
            <a:off x="3006292" y="1345702"/>
            <a:ext cx="822661" cy="523220"/>
          </a:xfrm>
          <a:prstGeom prst="rect">
            <a:avLst/>
          </a:prstGeom>
        </p:spPr>
        <p:txBody>
          <a:bodyPr wrap="none">
            <a:spAutoFit/>
          </a:bodyPr>
          <a:lstStyle/>
          <a:p>
            <a:r>
              <a:rPr lang="en-US" altLang="zh-CN" sz="2800" b="1" dirty="0">
                <a:solidFill>
                  <a:srgbClr val="FF0000"/>
                </a:solidFill>
                <a:highlight>
                  <a:srgbClr val="FFFFFF"/>
                </a:highlight>
                <a:latin typeface="Times New Roman" panose="02020603050405020304" pitchFamily="18" charset="0"/>
                <a:cs typeface="Times New Roman" panose="02020603050405020304" pitchFamily="18" charset="0"/>
              </a:rPr>
              <a:t>first</a:t>
            </a:r>
            <a:endParaRPr lang="zh-CN" altLang="en-US" sz="2800" b="1" dirty="0">
              <a:solidFill>
                <a:srgbClr val="FF0000"/>
              </a:solidFill>
              <a:highlight>
                <a:srgbClr val="FFFFFF"/>
              </a:highlight>
              <a:latin typeface="Times New Roman" panose="02020603050405020304" pitchFamily="18" charset="0"/>
              <a:cs typeface="Times New Roman" panose="02020603050405020304" pitchFamily="18" charset="0"/>
            </a:endParaRPr>
          </a:p>
        </p:txBody>
      </p:sp>
      <p:cxnSp>
        <p:nvCxnSpPr>
          <p:cNvPr id="9" name="直接箭头连接符 8"/>
          <p:cNvCxnSpPr/>
          <p:nvPr/>
        </p:nvCxnSpPr>
        <p:spPr bwMode="auto">
          <a:xfrm>
            <a:off x="3845218" y="1616757"/>
            <a:ext cx="363591" cy="0"/>
          </a:xfrm>
          <a:prstGeom prst="straightConnector1">
            <a:avLst/>
          </a:prstGeom>
          <a:solidFill>
            <a:schemeClr val="accent1"/>
          </a:solidFill>
          <a:ln w="25400" cap="flat" cmpd="sng" algn="ctr">
            <a:solidFill>
              <a:srgbClr val="FF0000"/>
            </a:solidFill>
            <a:prstDash val="solid"/>
            <a:round/>
            <a:headEnd type="none"/>
            <a:tailEnd type="stealth" w="lg" len="lg"/>
          </a:ln>
          <a:effectLst/>
        </p:spPr>
      </p:cxnSp>
      <p:sp>
        <p:nvSpPr>
          <p:cNvPr id="10" name="矩形 9"/>
          <p:cNvSpPr/>
          <p:nvPr/>
        </p:nvSpPr>
        <p:spPr bwMode="auto">
          <a:xfrm>
            <a:off x="4210479" y="1285883"/>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1" name="矩形 10"/>
          <p:cNvSpPr/>
          <p:nvPr/>
        </p:nvSpPr>
        <p:spPr bwMode="auto">
          <a:xfrm>
            <a:off x="5297862" y="1283988"/>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2" name="矩形 11"/>
          <p:cNvSpPr/>
          <p:nvPr/>
        </p:nvSpPr>
        <p:spPr bwMode="auto">
          <a:xfrm>
            <a:off x="6300192" y="1289350"/>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3" name="矩形 12"/>
          <p:cNvSpPr/>
          <p:nvPr/>
        </p:nvSpPr>
        <p:spPr bwMode="auto">
          <a:xfrm>
            <a:off x="7387575" y="1287455"/>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4" name="直接箭头连接符 13"/>
          <p:cNvCxnSpPr>
            <a:stCxn id="13" idx="3"/>
          </p:cNvCxnSpPr>
          <p:nvPr/>
        </p:nvCxnSpPr>
        <p:spPr bwMode="auto">
          <a:xfrm flipV="1">
            <a:off x="7891575" y="1620588"/>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15" name="直接箭头连接符 14"/>
          <p:cNvCxnSpPr/>
          <p:nvPr/>
        </p:nvCxnSpPr>
        <p:spPr bwMode="auto">
          <a:xfrm flipV="1">
            <a:off x="5809245" y="1617121"/>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16" name="直接箭头连接符 15"/>
          <p:cNvCxnSpPr/>
          <p:nvPr/>
        </p:nvCxnSpPr>
        <p:spPr bwMode="auto">
          <a:xfrm flipV="1">
            <a:off x="8469668" y="1616757"/>
            <a:ext cx="498330" cy="3467"/>
          </a:xfrm>
          <a:prstGeom prst="straightConnector1">
            <a:avLst/>
          </a:prstGeom>
          <a:solidFill>
            <a:schemeClr val="accent1"/>
          </a:solidFill>
          <a:ln w="31750" cap="flat" cmpd="sng" algn="ctr">
            <a:solidFill>
              <a:schemeClr val="tx1"/>
            </a:solidFill>
            <a:prstDash val="sysDot"/>
            <a:round/>
            <a:headEnd type="none"/>
            <a:tailEnd type="none" w="lg" len="lg"/>
          </a:ln>
          <a:effectLst/>
        </p:spPr>
      </p:cxnSp>
      <p:sp>
        <p:nvSpPr>
          <p:cNvPr id="2" name="矩形 1"/>
          <p:cNvSpPr/>
          <p:nvPr/>
        </p:nvSpPr>
        <p:spPr>
          <a:xfrm>
            <a:off x="761991" y="2415850"/>
            <a:ext cx="2393604" cy="461665"/>
          </a:xfrm>
          <a:prstGeom prst="rect">
            <a:avLst/>
          </a:prstGeom>
        </p:spPr>
        <p:txBody>
          <a:bodyPr wrap="none">
            <a:spAutoFit/>
          </a:bodyPr>
          <a:lstStyle/>
          <a:p>
            <a:r>
              <a:rPr lang="en-US" altLang="zh-CN"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rPr>
              <a:t>del = first; </a:t>
            </a:r>
            <a:endParaRPr lang="zh-CN" altLang="en-US"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endParaRPr>
          </a:p>
        </p:txBody>
      </p:sp>
      <p:sp>
        <p:nvSpPr>
          <p:cNvPr id="17" name="矩形 16"/>
          <p:cNvSpPr/>
          <p:nvPr/>
        </p:nvSpPr>
        <p:spPr>
          <a:xfrm>
            <a:off x="3162226" y="2415850"/>
            <a:ext cx="3752950" cy="461665"/>
          </a:xfrm>
          <a:prstGeom prst="rect">
            <a:avLst/>
          </a:prstGeom>
        </p:spPr>
        <p:txBody>
          <a:bodyPr wrap="none">
            <a:spAutoFit/>
          </a:bodyPr>
          <a:lstStyle/>
          <a:p>
            <a:r>
              <a:rPr lang="en-US" altLang="zh-CN" sz="2400" b="1" dirty="0">
                <a:solidFill>
                  <a:srgbClr val="00823B"/>
                </a:solidFill>
                <a:highlight>
                  <a:srgbClr val="FFFFFF"/>
                </a:highlight>
                <a:latin typeface="Consolas" panose="020B0609020204030204" pitchFamily="49" charset="0"/>
                <a:ea typeface="新宋体" panose="02010609030101010101" pitchFamily="49" charset="-122"/>
              </a:rPr>
              <a:t>first = first-&gt;next; </a:t>
            </a:r>
            <a:endParaRPr lang="zh-CN" altLang="en-US" sz="2400" b="1" dirty="0">
              <a:solidFill>
                <a:srgbClr val="00823B"/>
              </a:solidFill>
              <a:highlight>
                <a:srgbClr val="FFFFFF"/>
              </a:highlight>
              <a:latin typeface="Consolas" panose="020B0609020204030204" pitchFamily="49" charset="0"/>
              <a:ea typeface="新宋体" panose="02010609030101010101" pitchFamily="49" charset="-122"/>
            </a:endParaRPr>
          </a:p>
        </p:txBody>
      </p:sp>
      <p:grpSp>
        <p:nvGrpSpPr>
          <p:cNvPr id="23" name="组合 22"/>
          <p:cNvGrpSpPr/>
          <p:nvPr/>
        </p:nvGrpSpPr>
        <p:grpSpPr>
          <a:xfrm>
            <a:off x="4191538" y="1899781"/>
            <a:ext cx="662475" cy="523220"/>
            <a:chOff x="2320811" y="2629408"/>
            <a:chExt cx="662475" cy="523220"/>
          </a:xfrm>
        </p:grpSpPr>
        <p:sp>
          <p:nvSpPr>
            <p:cNvPr id="18" name="矩形 17"/>
            <p:cNvSpPr/>
            <p:nvPr/>
          </p:nvSpPr>
          <p:spPr>
            <a:xfrm>
              <a:off x="2320811" y="2629408"/>
              <a:ext cx="64312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del</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bwMode="auto">
            <a:xfrm flipV="1">
              <a:off x="2983286" y="2734368"/>
              <a:ext cx="0" cy="29575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sp>
        <p:nvSpPr>
          <p:cNvPr id="35" name="矩形 34"/>
          <p:cNvSpPr/>
          <p:nvPr/>
        </p:nvSpPr>
        <p:spPr>
          <a:xfrm>
            <a:off x="6840192" y="2415850"/>
            <a:ext cx="2223686" cy="461665"/>
          </a:xfrm>
          <a:prstGeom prst="rect">
            <a:avLst/>
          </a:prstGeom>
        </p:spPr>
        <p:txBody>
          <a:bodyPr wrap="none">
            <a:spAutoFit/>
          </a:bodyPr>
          <a:lstStyle/>
          <a:p>
            <a:r>
              <a:rPr lang="en-US" altLang="zh-CN" sz="2400" b="1" dirty="0">
                <a:solidFill>
                  <a:srgbClr val="FF0000"/>
                </a:solidFill>
                <a:highlight>
                  <a:srgbClr val="FFFFFF"/>
                </a:highlight>
                <a:latin typeface="Consolas" panose="020B0609020204030204" pitchFamily="49" charset="0"/>
                <a:ea typeface="新宋体" panose="02010609030101010101" pitchFamily="49" charset="-122"/>
              </a:rPr>
              <a:t>delete</a:t>
            </a:r>
            <a:r>
              <a:rPr lang="en-US" altLang="zh-CN"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rPr>
              <a:t> del; </a:t>
            </a:r>
            <a:endParaRPr lang="zh-CN" altLang="en-US"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endParaRPr>
          </a:p>
        </p:txBody>
      </p:sp>
      <p:sp>
        <p:nvSpPr>
          <p:cNvPr id="36" name="TextBox 20"/>
          <p:cNvSpPr txBox="1">
            <a:spLocks noChangeArrowheads="1"/>
          </p:cNvSpPr>
          <p:nvPr/>
        </p:nvSpPr>
        <p:spPr bwMode="auto">
          <a:xfrm>
            <a:off x="338458" y="2886035"/>
            <a:ext cx="3382534" cy="83099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无</a:t>
            </a:r>
            <a:r>
              <a:rPr lang="zh-CN" altLang="en-US" sz="2400" b="1" dirty="0">
                <a:latin typeface="微软雅黑" panose="020B0503020204020204" pitchFamily="34" charset="-122"/>
                <a:ea typeface="微软雅黑" panose="020B0503020204020204" pitchFamily="34" charset="-122"/>
              </a:rPr>
              <a:t>表头节点的表中或表尾删除：</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2204950" y="3740593"/>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3292333" y="3738698"/>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9" name="矩形 38"/>
          <p:cNvSpPr/>
          <p:nvPr/>
        </p:nvSpPr>
        <p:spPr bwMode="auto">
          <a:xfrm>
            <a:off x="4294663" y="3744060"/>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0" name="矩形 39"/>
          <p:cNvSpPr/>
          <p:nvPr/>
        </p:nvSpPr>
        <p:spPr bwMode="auto">
          <a:xfrm>
            <a:off x="5382046" y="3742165"/>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V="1">
            <a:off x="3803716" y="4071831"/>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42" name="直接箭头连接符 41"/>
          <p:cNvCxnSpPr/>
          <p:nvPr/>
        </p:nvCxnSpPr>
        <p:spPr bwMode="auto">
          <a:xfrm flipV="1">
            <a:off x="1706620" y="4090268"/>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43" name="矩形 42"/>
          <p:cNvSpPr/>
          <p:nvPr/>
        </p:nvSpPr>
        <p:spPr bwMode="auto">
          <a:xfrm>
            <a:off x="6384376" y="3740112"/>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4" name="矩形 43"/>
          <p:cNvSpPr/>
          <p:nvPr/>
        </p:nvSpPr>
        <p:spPr bwMode="auto">
          <a:xfrm>
            <a:off x="7471759" y="3738217"/>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45" name="直接箭头连接符 44"/>
          <p:cNvCxnSpPr/>
          <p:nvPr/>
        </p:nvCxnSpPr>
        <p:spPr bwMode="auto">
          <a:xfrm flipV="1">
            <a:off x="5893429" y="4067883"/>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46" name="矩形 45"/>
          <p:cNvSpPr/>
          <p:nvPr/>
        </p:nvSpPr>
        <p:spPr>
          <a:xfrm>
            <a:off x="3077748" y="4821389"/>
            <a:ext cx="4304355" cy="461665"/>
          </a:xfrm>
          <a:prstGeom prst="rect">
            <a:avLst/>
          </a:prstGeom>
        </p:spPr>
        <p:txBody>
          <a:bodyPr wrap="square">
            <a:spAutoFit/>
          </a:bodyPr>
          <a:lstStyle/>
          <a:p>
            <a:r>
              <a:rPr lang="en-US" altLang="zh-CN" sz="2400" b="1" dirty="0">
                <a:solidFill>
                  <a:srgbClr val="00823B"/>
                </a:solidFill>
                <a:highlight>
                  <a:srgbClr val="FFFFFF"/>
                </a:highlight>
                <a:latin typeface="Consolas" panose="020B0609020204030204" pitchFamily="49" charset="0"/>
                <a:ea typeface="新宋体" panose="02010609030101010101" pitchFamily="49" charset="-122"/>
              </a:rPr>
              <a:t>current-&gt;next=del-&gt;next;  </a:t>
            </a:r>
            <a:endParaRPr lang="zh-CN" altLang="en-US" sz="2400" b="1" dirty="0">
              <a:solidFill>
                <a:srgbClr val="00823B"/>
              </a:solidFill>
              <a:highlight>
                <a:srgbClr val="FFFFFF"/>
              </a:highlight>
              <a:latin typeface="Consolas" panose="020B0609020204030204" pitchFamily="49" charset="0"/>
              <a:ea typeface="新宋体" panose="02010609030101010101" pitchFamily="49" charset="-122"/>
            </a:endParaRPr>
          </a:p>
        </p:txBody>
      </p:sp>
      <p:sp>
        <p:nvSpPr>
          <p:cNvPr id="47" name="矩形 46"/>
          <p:cNvSpPr/>
          <p:nvPr/>
        </p:nvSpPr>
        <p:spPr>
          <a:xfrm>
            <a:off x="35496" y="4823026"/>
            <a:ext cx="3234521" cy="461665"/>
          </a:xfrm>
          <a:prstGeom prst="rect">
            <a:avLst/>
          </a:prstGeom>
        </p:spPr>
        <p:txBody>
          <a:bodyPr wrap="square">
            <a:spAutoFit/>
          </a:bodyPr>
          <a:lstStyle/>
          <a:p>
            <a:r>
              <a:rPr lang="en-US" altLang="zh-CN"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rPr>
              <a:t>del=current-&gt;next; </a:t>
            </a:r>
            <a:endParaRPr lang="zh-CN" altLang="en-US"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endParaRPr>
          </a:p>
        </p:txBody>
      </p:sp>
      <p:grpSp>
        <p:nvGrpSpPr>
          <p:cNvPr id="48" name="组合 47"/>
          <p:cNvGrpSpPr/>
          <p:nvPr/>
        </p:nvGrpSpPr>
        <p:grpSpPr>
          <a:xfrm>
            <a:off x="4225585" y="4349187"/>
            <a:ext cx="658131" cy="523220"/>
            <a:chOff x="2325155" y="2639812"/>
            <a:chExt cx="658131" cy="523220"/>
          </a:xfrm>
        </p:grpSpPr>
        <p:sp>
          <p:nvSpPr>
            <p:cNvPr id="49" name="矩形 48"/>
            <p:cNvSpPr/>
            <p:nvPr/>
          </p:nvSpPr>
          <p:spPr>
            <a:xfrm>
              <a:off x="2325155" y="2639812"/>
              <a:ext cx="64312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del</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cxnSp>
          <p:nvCxnSpPr>
            <p:cNvPr id="50" name="直接箭头连接符 49"/>
            <p:cNvCxnSpPr/>
            <p:nvPr/>
          </p:nvCxnSpPr>
          <p:spPr bwMode="auto">
            <a:xfrm flipV="1">
              <a:off x="2983286" y="2734368"/>
              <a:ext cx="0" cy="29575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cxnSp>
        <p:nvCxnSpPr>
          <p:cNvPr id="52" name="直接箭头连接符 51"/>
          <p:cNvCxnSpPr/>
          <p:nvPr/>
        </p:nvCxnSpPr>
        <p:spPr bwMode="auto">
          <a:xfrm flipV="1">
            <a:off x="2745404" y="4408773"/>
            <a:ext cx="3892" cy="33001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nvGrpSpPr>
          <p:cNvPr id="55" name="组合 54"/>
          <p:cNvGrpSpPr/>
          <p:nvPr/>
        </p:nvGrpSpPr>
        <p:grpSpPr>
          <a:xfrm>
            <a:off x="3779912" y="3140968"/>
            <a:ext cx="2597081" cy="716523"/>
            <a:chOff x="3845218" y="908720"/>
            <a:chExt cx="2454974" cy="716523"/>
          </a:xfrm>
        </p:grpSpPr>
        <p:cxnSp>
          <p:nvCxnSpPr>
            <p:cNvPr id="56" name="曲线连接符 55"/>
            <p:cNvCxnSpPr/>
            <p:nvPr/>
          </p:nvCxnSpPr>
          <p:spPr bwMode="auto">
            <a:xfrm flipV="1">
              <a:off x="3845218" y="908720"/>
              <a:ext cx="1158830" cy="698592"/>
            </a:xfrm>
            <a:prstGeom prst="curvedConnector3">
              <a:avLst/>
            </a:prstGeom>
            <a:solidFill>
              <a:schemeClr val="accent1"/>
            </a:solidFill>
            <a:ln w="25400" cap="flat" cmpd="sng" algn="ctr">
              <a:solidFill>
                <a:srgbClr val="00823B"/>
              </a:solidFill>
              <a:prstDash val="solid"/>
              <a:round/>
              <a:headEnd type="none"/>
              <a:tailEnd type="none" w="lg" len="lg"/>
            </a:ln>
            <a:effectLst/>
          </p:spPr>
        </p:cxnSp>
        <p:cxnSp>
          <p:nvCxnSpPr>
            <p:cNvPr id="57" name="曲线连接符 56"/>
            <p:cNvCxnSpPr/>
            <p:nvPr/>
          </p:nvCxnSpPr>
          <p:spPr bwMode="auto">
            <a:xfrm>
              <a:off x="5004048" y="908720"/>
              <a:ext cx="1296144" cy="716523"/>
            </a:xfrm>
            <a:prstGeom prst="curvedConnector3">
              <a:avLst/>
            </a:prstGeom>
            <a:solidFill>
              <a:schemeClr val="accent1"/>
            </a:solidFill>
            <a:ln w="25400" cap="flat" cmpd="sng" algn="ctr">
              <a:solidFill>
                <a:srgbClr val="00823B"/>
              </a:solidFill>
              <a:prstDash val="solid"/>
              <a:round/>
              <a:headEnd type="none"/>
              <a:tailEnd type="stealth" w="lg" len="lg"/>
            </a:ln>
            <a:effectLst/>
          </p:spPr>
        </p:cxnSp>
      </p:grpSp>
      <p:grpSp>
        <p:nvGrpSpPr>
          <p:cNvPr id="34" name="组合 33"/>
          <p:cNvGrpSpPr/>
          <p:nvPr/>
        </p:nvGrpSpPr>
        <p:grpSpPr>
          <a:xfrm>
            <a:off x="3845218" y="908720"/>
            <a:ext cx="2454974" cy="716523"/>
            <a:chOff x="3845218" y="908720"/>
            <a:chExt cx="2454974" cy="716523"/>
          </a:xfrm>
        </p:grpSpPr>
        <p:cxnSp>
          <p:nvCxnSpPr>
            <p:cNvPr id="29" name="曲线连接符 28"/>
            <p:cNvCxnSpPr/>
            <p:nvPr/>
          </p:nvCxnSpPr>
          <p:spPr bwMode="auto">
            <a:xfrm flipV="1">
              <a:off x="3845218" y="908720"/>
              <a:ext cx="1158830" cy="698592"/>
            </a:xfrm>
            <a:prstGeom prst="curvedConnector3">
              <a:avLst/>
            </a:prstGeom>
            <a:solidFill>
              <a:schemeClr val="accent1"/>
            </a:solidFill>
            <a:ln w="25400" cap="flat" cmpd="sng" algn="ctr">
              <a:solidFill>
                <a:srgbClr val="00823B"/>
              </a:solidFill>
              <a:prstDash val="solid"/>
              <a:round/>
              <a:headEnd type="none"/>
              <a:tailEnd type="none" w="lg" len="lg"/>
            </a:ln>
            <a:effectLst/>
          </p:spPr>
        </p:cxnSp>
        <p:cxnSp>
          <p:nvCxnSpPr>
            <p:cNvPr id="33" name="曲线连接符 32"/>
            <p:cNvCxnSpPr>
              <a:endCxn id="12" idx="1"/>
            </p:cNvCxnSpPr>
            <p:nvPr/>
          </p:nvCxnSpPr>
          <p:spPr bwMode="auto">
            <a:xfrm>
              <a:off x="5004048" y="908720"/>
              <a:ext cx="1296144" cy="716523"/>
            </a:xfrm>
            <a:prstGeom prst="curvedConnector3">
              <a:avLst/>
            </a:prstGeom>
            <a:solidFill>
              <a:schemeClr val="accent1"/>
            </a:solidFill>
            <a:ln w="25400" cap="flat" cmpd="sng" algn="ctr">
              <a:solidFill>
                <a:srgbClr val="00823B"/>
              </a:solidFill>
              <a:prstDash val="solid"/>
              <a:round/>
              <a:headEnd type="none"/>
              <a:tailEnd type="stealth" w="lg" len="lg"/>
            </a:ln>
            <a:effectLst/>
          </p:spPr>
        </p:cxnSp>
      </p:grpSp>
      <p:cxnSp>
        <p:nvCxnSpPr>
          <p:cNvPr id="58" name="直接箭头连接符 57"/>
          <p:cNvCxnSpPr/>
          <p:nvPr/>
        </p:nvCxnSpPr>
        <p:spPr bwMode="auto">
          <a:xfrm flipV="1">
            <a:off x="7971338" y="4052954"/>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59" name="直接箭头连接符 58"/>
          <p:cNvCxnSpPr/>
          <p:nvPr/>
        </p:nvCxnSpPr>
        <p:spPr bwMode="auto">
          <a:xfrm flipV="1">
            <a:off x="8549431" y="4049123"/>
            <a:ext cx="498330" cy="3467"/>
          </a:xfrm>
          <a:prstGeom prst="straightConnector1">
            <a:avLst/>
          </a:prstGeom>
          <a:solidFill>
            <a:schemeClr val="accent1"/>
          </a:solidFill>
          <a:ln w="31750" cap="flat" cmpd="sng" algn="ctr">
            <a:solidFill>
              <a:schemeClr val="tx1"/>
            </a:solidFill>
            <a:prstDash val="sysDot"/>
            <a:round/>
            <a:headEnd type="none"/>
            <a:tailEnd type="none" w="lg" len="lg"/>
          </a:ln>
          <a:effectLst/>
        </p:spPr>
      </p:cxnSp>
      <p:sp>
        <p:nvSpPr>
          <p:cNvPr id="60" name="矩形 59"/>
          <p:cNvSpPr/>
          <p:nvPr/>
        </p:nvSpPr>
        <p:spPr>
          <a:xfrm>
            <a:off x="7158449" y="4821389"/>
            <a:ext cx="2223686" cy="461665"/>
          </a:xfrm>
          <a:prstGeom prst="rect">
            <a:avLst/>
          </a:prstGeom>
        </p:spPr>
        <p:txBody>
          <a:bodyPr wrap="none">
            <a:spAutoFit/>
          </a:bodyPr>
          <a:lstStyle/>
          <a:p>
            <a:r>
              <a:rPr lang="en-US" altLang="zh-CN" sz="2400" b="1" dirty="0">
                <a:solidFill>
                  <a:srgbClr val="FF0000"/>
                </a:solidFill>
                <a:highlight>
                  <a:srgbClr val="FFFFFF"/>
                </a:highlight>
                <a:latin typeface="Consolas" panose="020B0609020204030204" pitchFamily="49" charset="0"/>
                <a:ea typeface="新宋体" panose="02010609030101010101" pitchFamily="49" charset="-122"/>
              </a:rPr>
              <a:t>delete</a:t>
            </a:r>
            <a:r>
              <a:rPr lang="en-US" altLang="zh-CN"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rPr>
              <a:t> del; </a:t>
            </a:r>
            <a:endParaRPr lang="zh-CN" altLang="en-US"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endParaRPr>
          </a:p>
        </p:txBody>
      </p:sp>
      <p:sp>
        <p:nvSpPr>
          <p:cNvPr id="61" name="矩形 60"/>
          <p:cNvSpPr/>
          <p:nvPr/>
        </p:nvSpPr>
        <p:spPr>
          <a:xfrm>
            <a:off x="182900" y="5484877"/>
            <a:ext cx="8785098" cy="1015663"/>
          </a:xfrm>
          <a:prstGeom prst="rect">
            <a:avLst/>
          </a:prstGeom>
          <a:solidFill>
            <a:srgbClr val="C00000"/>
          </a:solidFill>
          <a:ln w="31750">
            <a:noFill/>
          </a:ln>
        </p:spPr>
        <p:txBody>
          <a:bodyPr wrap="square" rtlCol="0">
            <a:spAutoFit/>
          </a:bodyPr>
          <a:lstStyle/>
          <a:p>
            <a:pPr marL="342900" indent="-342900">
              <a:buFont typeface="Wingdings" panose="05000000000000000000" pitchFamily="2" charset="2"/>
              <a:buChar char="ü"/>
            </a:pPr>
            <a:r>
              <a:rPr kumimoji="1" lang="zh-CN" altLang="en-US" sz="2000" b="1" dirty="0">
                <a:solidFill>
                  <a:schemeClr val="bg1"/>
                </a:solidFill>
                <a:latin typeface="Microsoft YaHei" charset="0"/>
                <a:ea typeface="Microsoft YaHei" charset="0"/>
                <a:cs typeface="Microsoft YaHei" charset="0"/>
              </a:rPr>
              <a:t>列表的插入和删除，不需移动元素，只需修改结点指针，比向量简易</a:t>
            </a:r>
          </a:p>
          <a:p>
            <a:pPr marL="342900" indent="-342900">
              <a:buFont typeface="Wingdings" panose="05000000000000000000" pitchFamily="2" charset="2"/>
              <a:buChar char="ü"/>
            </a:pPr>
            <a:r>
              <a:rPr kumimoji="1" lang="zh-CN" altLang="en-US" sz="2000" b="1" dirty="0">
                <a:solidFill>
                  <a:schemeClr val="bg1"/>
                </a:solidFill>
                <a:latin typeface="Microsoft YaHei" charset="0"/>
                <a:ea typeface="Microsoft YaHei" charset="0"/>
                <a:cs typeface="Microsoft YaHei" charset="0"/>
              </a:rPr>
              <a:t>表中没有表头结点</a:t>
            </a:r>
            <a:r>
              <a:rPr kumimoji="1" lang="en-US" altLang="zh-CN" sz="2000" b="1" dirty="0">
                <a:solidFill>
                  <a:schemeClr val="bg1"/>
                </a:solidFill>
                <a:latin typeface="Microsoft YaHei" charset="0"/>
                <a:ea typeface="Microsoft YaHei" charset="0"/>
                <a:cs typeface="Microsoft YaHei" charset="0"/>
              </a:rPr>
              <a:t>,  </a:t>
            </a:r>
            <a:r>
              <a:rPr kumimoji="1" lang="zh-CN" altLang="en-US" sz="2000" b="1" dirty="0">
                <a:solidFill>
                  <a:schemeClr val="bg1"/>
                </a:solidFill>
                <a:latin typeface="Microsoft YaHei" charset="0"/>
                <a:ea typeface="Microsoft YaHei" charset="0"/>
                <a:cs typeface="Microsoft YaHei" charset="0"/>
              </a:rPr>
              <a:t>则操作稍复杂</a:t>
            </a:r>
            <a:r>
              <a:rPr kumimoji="1" lang="en-US" altLang="zh-CN" sz="2000" b="1" dirty="0">
                <a:solidFill>
                  <a:schemeClr val="bg1"/>
                </a:solidFill>
                <a:latin typeface="Microsoft YaHei" charset="0"/>
                <a:ea typeface="Microsoft YaHei" charset="0"/>
                <a:cs typeface="Microsoft YaHei" charset="0"/>
              </a:rPr>
              <a:t>, </a:t>
            </a:r>
            <a:r>
              <a:rPr kumimoji="1" lang="zh-CN" altLang="en-US" sz="2000" b="1" dirty="0">
                <a:solidFill>
                  <a:schemeClr val="bg1"/>
                </a:solidFill>
                <a:latin typeface="Microsoft YaHei" charset="0"/>
                <a:ea typeface="Microsoft YaHei" charset="0"/>
                <a:cs typeface="Microsoft YaHei" charset="0"/>
              </a:rPr>
              <a:t>要专门处理空表和在表头插入特殊情形</a:t>
            </a:r>
          </a:p>
          <a:p>
            <a:pPr marL="342900" indent="-342900">
              <a:buFont typeface="Wingdings" panose="05000000000000000000" pitchFamily="2" charset="2"/>
              <a:buChar char="ü"/>
            </a:pPr>
            <a:r>
              <a:rPr kumimoji="1" lang="zh-CN" altLang="en-US" sz="2000" b="1" dirty="0">
                <a:solidFill>
                  <a:schemeClr val="bg1"/>
                </a:solidFill>
                <a:latin typeface="Microsoft YaHei" charset="0"/>
                <a:ea typeface="Microsoft YaHei" charset="0"/>
                <a:cs typeface="Microsoft YaHei" charset="0"/>
              </a:rPr>
              <a:t>寻找插入或删除位置只能沿着表链检测。</a:t>
            </a:r>
          </a:p>
        </p:txBody>
      </p:sp>
    </p:spTree>
    <p:extLst>
      <p:ext uri="{BB962C8B-B14F-4D97-AF65-F5344CB8AC3E}">
        <p14:creationId xmlns:p14="http://schemas.microsoft.com/office/powerpoint/2010/main" val="18982626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strips(downLeft)">
                                      <p:cBhvr>
                                        <p:cTn id="18" dur="500"/>
                                        <p:tgtEl>
                                          <p:spTgt spid="34"/>
                                        </p:tgtEl>
                                      </p:cBhvr>
                                    </p:animEffec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23"/>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5"/>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hidden"/>
                                      </p:to>
                                    </p:set>
                                  </p:childTnLst>
                                </p:cTn>
                              </p:par>
                            </p:childTnLst>
                          </p:cTn>
                        </p:par>
                        <p:par>
                          <p:cTn id="36" fill="hold">
                            <p:stCondLst>
                              <p:cond delay="0"/>
                            </p:stCondLst>
                            <p:childTnLst>
                              <p:par>
                                <p:cTn id="37" presetID="2" presetClass="entr" presetSubtype="4"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anim calcmode="lin" valueType="num">
                                      <p:cBhvr>
                                        <p:cTn id="46" dur="1000" fill="hold"/>
                                        <p:tgtEl>
                                          <p:spTgt spid="36"/>
                                        </p:tgtEl>
                                        <p:attrNameLst>
                                          <p:attrName>ppt_x</p:attrName>
                                        </p:attrNameLst>
                                      </p:cBhvr>
                                      <p:tavLst>
                                        <p:tav tm="0">
                                          <p:val>
                                            <p:strVal val="#ppt_x"/>
                                          </p:val>
                                        </p:tav>
                                        <p:tav tm="100000">
                                          <p:val>
                                            <p:strVal val="#ppt_x"/>
                                          </p:val>
                                        </p:tav>
                                      </p:tavLst>
                                    </p:anim>
                                    <p:anim calcmode="lin" valueType="num">
                                      <p:cBhvr>
                                        <p:cTn id="4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additive="base">
                                        <p:cTn id="56" dur="500" fill="hold"/>
                                        <p:tgtEl>
                                          <p:spTgt spid="37"/>
                                        </p:tgtEl>
                                        <p:attrNameLst>
                                          <p:attrName>ppt_x</p:attrName>
                                        </p:attrNameLst>
                                      </p:cBhvr>
                                      <p:tavLst>
                                        <p:tav tm="0">
                                          <p:val>
                                            <p:strVal val="#ppt_x"/>
                                          </p:val>
                                        </p:tav>
                                        <p:tav tm="100000">
                                          <p:val>
                                            <p:strVal val="#ppt_x"/>
                                          </p:val>
                                        </p:tav>
                                      </p:tavLst>
                                    </p:anim>
                                    <p:anim calcmode="lin" valueType="num">
                                      <p:cBhvr additive="base">
                                        <p:cTn id="57" dur="500" fill="hold"/>
                                        <p:tgtEl>
                                          <p:spTgt spid="37"/>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 calcmode="lin" valueType="num">
                                      <p:cBhvr additive="base">
                                        <p:cTn id="60" dur="500" fill="hold"/>
                                        <p:tgtEl>
                                          <p:spTgt spid="51"/>
                                        </p:tgtEl>
                                        <p:attrNameLst>
                                          <p:attrName>ppt_x</p:attrName>
                                        </p:attrNameLst>
                                      </p:cBhvr>
                                      <p:tavLst>
                                        <p:tav tm="0">
                                          <p:val>
                                            <p:strVal val="#ppt_x"/>
                                          </p:val>
                                        </p:tav>
                                        <p:tav tm="100000">
                                          <p:val>
                                            <p:strVal val="#ppt_x"/>
                                          </p:val>
                                        </p:tav>
                                      </p:tavLst>
                                    </p:anim>
                                    <p:anim calcmode="lin" valueType="num">
                                      <p:cBhvr additive="base">
                                        <p:cTn id="61" dur="500" fill="hold"/>
                                        <p:tgtEl>
                                          <p:spTgt spid="51"/>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52"/>
                                        </p:tgtEl>
                                        <p:attrNameLst>
                                          <p:attrName>style.visibility</p:attrName>
                                        </p:attrNameLst>
                                      </p:cBhvr>
                                      <p:to>
                                        <p:strVal val="visible"/>
                                      </p:to>
                                    </p:set>
                                    <p:anim calcmode="lin" valueType="num">
                                      <p:cBhvr additive="base">
                                        <p:cTn id="64" dur="500" fill="hold"/>
                                        <p:tgtEl>
                                          <p:spTgt spid="52"/>
                                        </p:tgtEl>
                                        <p:attrNameLst>
                                          <p:attrName>ppt_x</p:attrName>
                                        </p:attrNameLst>
                                      </p:cBhvr>
                                      <p:tavLst>
                                        <p:tav tm="0">
                                          <p:val>
                                            <p:strVal val="#ppt_x"/>
                                          </p:val>
                                        </p:tav>
                                        <p:tav tm="100000">
                                          <p:val>
                                            <p:strVal val="#ppt_x"/>
                                          </p:val>
                                        </p:tav>
                                      </p:tavLst>
                                    </p:anim>
                                    <p:anim calcmode="lin" valueType="num">
                                      <p:cBhvr additive="base">
                                        <p:cTn id="65" dur="500" fill="hold"/>
                                        <p:tgtEl>
                                          <p:spTgt spid="52"/>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additive="base">
                                        <p:cTn id="68" dur="500" fill="hold"/>
                                        <p:tgtEl>
                                          <p:spTgt spid="38"/>
                                        </p:tgtEl>
                                        <p:attrNameLst>
                                          <p:attrName>ppt_x</p:attrName>
                                        </p:attrNameLst>
                                      </p:cBhvr>
                                      <p:tavLst>
                                        <p:tav tm="0">
                                          <p:val>
                                            <p:strVal val="#ppt_x"/>
                                          </p:val>
                                        </p:tav>
                                        <p:tav tm="100000">
                                          <p:val>
                                            <p:strVal val="#ppt_x"/>
                                          </p:val>
                                        </p:tav>
                                      </p:tavLst>
                                    </p:anim>
                                    <p:anim calcmode="lin" valueType="num">
                                      <p:cBhvr additive="base">
                                        <p:cTn id="69" dur="500" fill="hold"/>
                                        <p:tgtEl>
                                          <p:spTgt spid="38"/>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 calcmode="lin" valueType="num">
                                      <p:cBhvr additive="base">
                                        <p:cTn id="72" dur="500" fill="hold"/>
                                        <p:tgtEl>
                                          <p:spTgt spid="41"/>
                                        </p:tgtEl>
                                        <p:attrNameLst>
                                          <p:attrName>ppt_x</p:attrName>
                                        </p:attrNameLst>
                                      </p:cBhvr>
                                      <p:tavLst>
                                        <p:tav tm="0">
                                          <p:val>
                                            <p:strVal val="#ppt_x"/>
                                          </p:val>
                                        </p:tav>
                                        <p:tav tm="100000">
                                          <p:val>
                                            <p:strVal val="#ppt_x"/>
                                          </p:val>
                                        </p:tav>
                                      </p:tavLst>
                                    </p:anim>
                                    <p:anim calcmode="lin" valueType="num">
                                      <p:cBhvr additive="base">
                                        <p:cTn id="73" dur="500" fill="hold"/>
                                        <p:tgtEl>
                                          <p:spTgt spid="41"/>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 calcmode="lin" valueType="num">
                                      <p:cBhvr additive="base">
                                        <p:cTn id="76" dur="500" fill="hold"/>
                                        <p:tgtEl>
                                          <p:spTgt spid="39"/>
                                        </p:tgtEl>
                                        <p:attrNameLst>
                                          <p:attrName>ppt_x</p:attrName>
                                        </p:attrNameLst>
                                      </p:cBhvr>
                                      <p:tavLst>
                                        <p:tav tm="0">
                                          <p:val>
                                            <p:strVal val="#ppt_x"/>
                                          </p:val>
                                        </p:tav>
                                        <p:tav tm="100000">
                                          <p:val>
                                            <p:strVal val="#ppt_x"/>
                                          </p:val>
                                        </p:tav>
                                      </p:tavLst>
                                    </p:anim>
                                    <p:anim calcmode="lin" valueType="num">
                                      <p:cBhvr additive="base">
                                        <p:cTn id="77" dur="500" fill="hold"/>
                                        <p:tgtEl>
                                          <p:spTgt spid="3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ppt_x"/>
                                          </p:val>
                                        </p:tav>
                                        <p:tav tm="100000">
                                          <p:val>
                                            <p:strVal val="#ppt_x"/>
                                          </p:val>
                                        </p:tav>
                                      </p:tavLst>
                                    </p:anim>
                                    <p:anim calcmode="lin" valueType="num">
                                      <p:cBhvr additive="base">
                                        <p:cTn id="81" dur="500" fill="hold"/>
                                        <p:tgtEl>
                                          <p:spTgt spid="40"/>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additive="base">
                                        <p:cTn id="84" dur="500" fill="hold"/>
                                        <p:tgtEl>
                                          <p:spTgt spid="45"/>
                                        </p:tgtEl>
                                        <p:attrNameLst>
                                          <p:attrName>ppt_x</p:attrName>
                                        </p:attrNameLst>
                                      </p:cBhvr>
                                      <p:tavLst>
                                        <p:tav tm="0">
                                          <p:val>
                                            <p:strVal val="#ppt_x"/>
                                          </p:val>
                                        </p:tav>
                                        <p:tav tm="100000">
                                          <p:val>
                                            <p:strVal val="#ppt_x"/>
                                          </p:val>
                                        </p:tav>
                                      </p:tavLst>
                                    </p:anim>
                                    <p:anim calcmode="lin" valueType="num">
                                      <p:cBhvr additive="base">
                                        <p:cTn id="85" dur="500" fill="hold"/>
                                        <p:tgtEl>
                                          <p:spTgt spid="45"/>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 calcmode="lin" valueType="num">
                                      <p:cBhvr additive="base">
                                        <p:cTn id="88" dur="500" fill="hold"/>
                                        <p:tgtEl>
                                          <p:spTgt spid="43"/>
                                        </p:tgtEl>
                                        <p:attrNameLst>
                                          <p:attrName>ppt_x</p:attrName>
                                        </p:attrNameLst>
                                      </p:cBhvr>
                                      <p:tavLst>
                                        <p:tav tm="0">
                                          <p:val>
                                            <p:strVal val="#ppt_x"/>
                                          </p:val>
                                        </p:tav>
                                        <p:tav tm="100000">
                                          <p:val>
                                            <p:strVal val="#ppt_x"/>
                                          </p:val>
                                        </p:tav>
                                      </p:tavLst>
                                    </p:anim>
                                    <p:anim calcmode="lin" valueType="num">
                                      <p:cBhvr additive="base">
                                        <p:cTn id="89" dur="500" fill="hold"/>
                                        <p:tgtEl>
                                          <p:spTgt spid="43"/>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 calcmode="lin" valueType="num">
                                      <p:cBhvr additive="base">
                                        <p:cTn id="92" dur="500" fill="hold"/>
                                        <p:tgtEl>
                                          <p:spTgt spid="44"/>
                                        </p:tgtEl>
                                        <p:attrNameLst>
                                          <p:attrName>ppt_x</p:attrName>
                                        </p:attrNameLst>
                                      </p:cBhvr>
                                      <p:tavLst>
                                        <p:tav tm="0">
                                          <p:val>
                                            <p:strVal val="#ppt_x"/>
                                          </p:val>
                                        </p:tav>
                                        <p:tav tm="100000">
                                          <p:val>
                                            <p:strVal val="#ppt_x"/>
                                          </p:val>
                                        </p:tav>
                                      </p:tavLst>
                                    </p:anim>
                                    <p:anim calcmode="lin" valueType="num">
                                      <p:cBhvr additive="base">
                                        <p:cTn id="93" dur="500" fill="hold"/>
                                        <p:tgtEl>
                                          <p:spTgt spid="44"/>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58"/>
                                        </p:tgtEl>
                                        <p:attrNameLst>
                                          <p:attrName>style.visibility</p:attrName>
                                        </p:attrNameLst>
                                      </p:cBhvr>
                                      <p:to>
                                        <p:strVal val="visible"/>
                                      </p:to>
                                    </p:set>
                                    <p:anim calcmode="lin" valueType="num">
                                      <p:cBhvr additive="base">
                                        <p:cTn id="96" dur="500" fill="hold"/>
                                        <p:tgtEl>
                                          <p:spTgt spid="58"/>
                                        </p:tgtEl>
                                        <p:attrNameLst>
                                          <p:attrName>ppt_x</p:attrName>
                                        </p:attrNameLst>
                                      </p:cBhvr>
                                      <p:tavLst>
                                        <p:tav tm="0">
                                          <p:val>
                                            <p:strVal val="#ppt_x"/>
                                          </p:val>
                                        </p:tav>
                                        <p:tav tm="100000">
                                          <p:val>
                                            <p:strVal val="#ppt_x"/>
                                          </p:val>
                                        </p:tav>
                                      </p:tavLst>
                                    </p:anim>
                                    <p:anim calcmode="lin" valueType="num">
                                      <p:cBhvr additive="base">
                                        <p:cTn id="97" dur="500" fill="hold"/>
                                        <p:tgtEl>
                                          <p:spTgt spid="58"/>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59"/>
                                        </p:tgtEl>
                                        <p:attrNameLst>
                                          <p:attrName>style.visibility</p:attrName>
                                        </p:attrNameLst>
                                      </p:cBhvr>
                                      <p:to>
                                        <p:strVal val="visible"/>
                                      </p:to>
                                    </p:set>
                                    <p:anim calcmode="lin" valueType="num">
                                      <p:cBhvr additive="base">
                                        <p:cTn id="100" dur="500" fill="hold"/>
                                        <p:tgtEl>
                                          <p:spTgt spid="59"/>
                                        </p:tgtEl>
                                        <p:attrNameLst>
                                          <p:attrName>ppt_x</p:attrName>
                                        </p:attrNameLst>
                                      </p:cBhvr>
                                      <p:tavLst>
                                        <p:tav tm="0">
                                          <p:val>
                                            <p:strVal val="#ppt_x"/>
                                          </p:val>
                                        </p:tav>
                                        <p:tav tm="100000">
                                          <p:val>
                                            <p:strVal val="#ppt_x"/>
                                          </p:val>
                                        </p:tav>
                                      </p:tavLst>
                                    </p:anim>
                                    <p:anim calcmode="lin" valueType="num">
                                      <p:cBhvr additive="base">
                                        <p:cTn id="101"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additive="base">
                                        <p:cTn id="106" dur="500" fill="hold"/>
                                        <p:tgtEl>
                                          <p:spTgt spid="48"/>
                                        </p:tgtEl>
                                        <p:attrNameLst>
                                          <p:attrName>ppt_x</p:attrName>
                                        </p:attrNameLst>
                                      </p:cBhvr>
                                      <p:tavLst>
                                        <p:tav tm="0">
                                          <p:val>
                                            <p:strVal val="#ppt_x"/>
                                          </p:val>
                                        </p:tav>
                                        <p:tav tm="100000">
                                          <p:val>
                                            <p:strVal val="#ppt_x"/>
                                          </p:val>
                                        </p:tav>
                                      </p:tavLst>
                                    </p:anim>
                                    <p:anim calcmode="lin" valueType="num">
                                      <p:cBhvr additive="base">
                                        <p:cTn id="107" dur="500" fill="hold"/>
                                        <p:tgtEl>
                                          <p:spTgt spid="48"/>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47"/>
                                        </p:tgtEl>
                                        <p:attrNameLst>
                                          <p:attrName>style.visibility</p:attrName>
                                        </p:attrNameLst>
                                      </p:cBhvr>
                                      <p:to>
                                        <p:strVal val="visible"/>
                                      </p:to>
                                    </p:set>
                                    <p:anim calcmode="lin" valueType="num">
                                      <p:cBhvr additive="base">
                                        <p:cTn id="110" dur="500" fill="hold"/>
                                        <p:tgtEl>
                                          <p:spTgt spid="47"/>
                                        </p:tgtEl>
                                        <p:attrNameLst>
                                          <p:attrName>ppt_x</p:attrName>
                                        </p:attrNameLst>
                                      </p:cBhvr>
                                      <p:tavLst>
                                        <p:tav tm="0">
                                          <p:val>
                                            <p:strVal val="#ppt_x"/>
                                          </p:val>
                                        </p:tav>
                                        <p:tav tm="100000">
                                          <p:val>
                                            <p:strVal val="#ppt_x"/>
                                          </p:val>
                                        </p:tav>
                                      </p:tavLst>
                                    </p:anim>
                                    <p:anim calcmode="lin" valueType="num">
                                      <p:cBhvr additive="base">
                                        <p:cTn id="111"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18" presetClass="entr" presetSubtype="12" fill="hold"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strips(downLeft)">
                                      <p:cBhvr>
                                        <p:cTn id="116" dur="500"/>
                                        <p:tgtEl>
                                          <p:spTgt spid="55"/>
                                        </p:tgtEl>
                                      </p:cBhvr>
                                    </p:animEffect>
                                  </p:childTnLst>
                                </p:cTn>
                              </p:par>
                              <p:par>
                                <p:cTn id="117" presetID="2" presetClass="entr" presetSubtype="4" fill="hold" grpId="0" nodeType="withEffect">
                                  <p:stCondLst>
                                    <p:cond delay="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ppt_x"/>
                                          </p:val>
                                        </p:tav>
                                        <p:tav tm="100000">
                                          <p:val>
                                            <p:strVal val="#ppt_x"/>
                                          </p:val>
                                        </p:tav>
                                      </p:tavLst>
                                    </p:anim>
                                    <p:anim calcmode="lin" valueType="num">
                                      <p:cBhvr additive="base">
                                        <p:cTn id="120" dur="500" fill="hold"/>
                                        <p:tgtEl>
                                          <p:spTgt spid="46"/>
                                        </p:tgtEl>
                                        <p:attrNameLst>
                                          <p:attrName>ppt_y</p:attrName>
                                        </p:attrNameLst>
                                      </p:cBhvr>
                                      <p:tavLst>
                                        <p:tav tm="0">
                                          <p:val>
                                            <p:strVal val="1+#ppt_h/2"/>
                                          </p:val>
                                        </p:tav>
                                        <p:tav tm="100000">
                                          <p:val>
                                            <p:strVal val="#ppt_y"/>
                                          </p:val>
                                        </p:tav>
                                      </p:tavLst>
                                    </p:anim>
                                  </p:childTnLst>
                                </p:cTn>
                              </p:par>
                              <p:par>
                                <p:cTn id="121" presetID="1" presetClass="exit" presetSubtype="0" fill="hold" nodeType="withEffect">
                                  <p:stCondLst>
                                    <p:cond delay="0"/>
                                  </p:stCondLst>
                                  <p:childTnLst>
                                    <p:set>
                                      <p:cBhvr>
                                        <p:cTn id="122" dur="1" fill="hold">
                                          <p:stCondLst>
                                            <p:cond delay="0"/>
                                          </p:stCondLst>
                                        </p:cTn>
                                        <p:tgtEl>
                                          <p:spTgt spid="4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39"/>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40"/>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45"/>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48"/>
                                        </p:tgtEl>
                                        <p:attrNameLst>
                                          <p:attrName>style.visibility</p:attrName>
                                        </p:attrNameLst>
                                      </p:cBhvr>
                                      <p:to>
                                        <p:strVal val="hidden"/>
                                      </p:to>
                                    </p:set>
                                  </p:childTnLst>
                                </p:cTn>
                              </p:par>
                            </p:childTnLst>
                          </p:cTn>
                        </p:par>
                        <p:par>
                          <p:cTn id="133" fill="hold">
                            <p:stCondLst>
                              <p:cond delay="0"/>
                            </p:stCondLst>
                            <p:childTnLst>
                              <p:par>
                                <p:cTn id="134" presetID="2" presetClass="entr" presetSubtype="4" fill="hold" grpId="0" nodeType="afterEffect">
                                  <p:stCondLst>
                                    <p:cond delay="0"/>
                                  </p:stCondLst>
                                  <p:childTnLst>
                                    <p:set>
                                      <p:cBhvr>
                                        <p:cTn id="135" dur="1" fill="hold">
                                          <p:stCondLst>
                                            <p:cond delay="0"/>
                                          </p:stCondLst>
                                        </p:cTn>
                                        <p:tgtEl>
                                          <p:spTgt spid="60"/>
                                        </p:tgtEl>
                                        <p:attrNameLst>
                                          <p:attrName>style.visibility</p:attrName>
                                        </p:attrNameLst>
                                      </p:cBhvr>
                                      <p:to>
                                        <p:strVal val="visible"/>
                                      </p:to>
                                    </p:set>
                                    <p:anim calcmode="lin" valueType="num">
                                      <p:cBhvr additive="base">
                                        <p:cTn id="136" dur="500" fill="hold"/>
                                        <p:tgtEl>
                                          <p:spTgt spid="60"/>
                                        </p:tgtEl>
                                        <p:attrNameLst>
                                          <p:attrName>ppt_x</p:attrName>
                                        </p:attrNameLst>
                                      </p:cBhvr>
                                      <p:tavLst>
                                        <p:tav tm="0">
                                          <p:val>
                                            <p:strVal val="#ppt_x"/>
                                          </p:val>
                                        </p:tav>
                                        <p:tav tm="100000">
                                          <p:val>
                                            <p:strVal val="#ppt_x"/>
                                          </p:val>
                                        </p:tav>
                                      </p:tavLst>
                                    </p:anim>
                                    <p:anim calcmode="lin" valueType="num">
                                      <p:cBhvr additive="base">
                                        <p:cTn id="137"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61"/>
                                        </p:tgtEl>
                                        <p:attrNameLst>
                                          <p:attrName>style.visibility</p:attrName>
                                        </p:attrNameLst>
                                      </p:cBhvr>
                                      <p:to>
                                        <p:strVal val="visible"/>
                                      </p:to>
                                    </p:set>
                                    <p:anim calcmode="lin" valueType="num">
                                      <p:cBhvr additive="base">
                                        <p:cTn id="142" dur="500" fill="hold"/>
                                        <p:tgtEl>
                                          <p:spTgt spid="61"/>
                                        </p:tgtEl>
                                        <p:attrNameLst>
                                          <p:attrName>ppt_x</p:attrName>
                                        </p:attrNameLst>
                                      </p:cBhvr>
                                      <p:tavLst>
                                        <p:tav tm="0">
                                          <p:val>
                                            <p:strVal val="#ppt_x"/>
                                          </p:val>
                                        </p:tav>
                                        <p:tav tm="100000">
                                          <p:val>
                                            <p:strVal val="#ppt_x"/>
                                          </p:val>
                                        </p:tav>
                                      </p:tavLst>
                                    </p:anim>
                                    <p:anim calcmode="lin" valueType="num">
                                      <p:cBhvr additive="base">
                                        <p:cTn id="143"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0" grpId="0" animBg="1"/>
      <p:bldP spid="11" grpId="0" animBg="1"/>
      <p:bldP spid="2" grpId="0"/>
      <p:bldP spid="17" grpId="0"/>
      <p:bldP spid="35" grpId="0"/>
      <p:bldP spid="36" grpId="0"/>
      <p:bldP spid="37" grpId="0" animBg="1"/>
      <p:bldP spid="38" grpId="0" animBg="1"/>
      <p:bldP spid="39" grpId="0" animBg="1"/>
      <p:bldP spid="39" grpId="1" animBg="1"/>
      <p:bldP spid="40" grpId="0" animBg="1"/>
      <p:bldP spid="40" grpId="1" animBg="1"/>
      <p:bldP spid="43" grpId="0" animBg="1"/>
      <p:bldP spid="44" grpId="0" animBg="1"/>
      <p:bldP spid="46" grpId="0"/>
      <p:bldP spid="47" grpId="0"/>
      <p:bldP spid="60" grpId="0"/>
      <p:bldP spid="6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1214860" y="2970675"/>
            <a:ext cx="133395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current</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单向列表的删除实现</a:t>
            </a:r>
            <a:r>
              <a:rPr lang="en-US" altLang="zh-CN" sz="3600" dirty="0">
                <a:solidFill>
                  <a:srgbClr val="003366"/>
                </a:solidFill>
                <a:latin typeface="微软雅黑" pitchFamily="34" charset="-122"/>
                <a:ea typeface="微软雅黑" pitchFamily="34" charset="-122"/>
              </a:rPr>
              <a:t>2</a:t>
            </a:r>
            <a:endParaRPr lang="zh-CN" altLang="en-US" sz="3600" dirty="0">
              <a:solidFill>
                <a:srgbClr val="003366"/>
              </a:solidFill>
              <a:latin typeface="微软雅黑" pitchFamily="34" charset="-122"/>
              <a:ea typeface="微软雅黑" pitchFamily="34" charset="-122"/>
            </a:endParaRPr>
          </a:p>
        </p:txBody>
      </p:sp>
      <p:sp>
        <p:nvSpPr>
          <p:cNvPr id="36" name="TextBox 20"/>
          <p:cNvSpPr txBox="1">
            <a:spLocks noChangeArrowheads="1"/>
          </p:cNvSpPr>
          <p:nvPr/>
        </p:nvSpPr>
        <p:spPr bwMode="auto">
          <a:xfrm>
            <a:off x="251520" y="1274014"/>
            <a:ext cx="5313662" cy="461665"/>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带</a:t>
            </a:r>
            <a:r>
              <a:rPr lang="zh-CN" altLang="en-US" sz="2400" b="1" dirty="0">
                <a:latin typeface="微软雅黑" panose="020B0503020204020204" pitchFamily="34" charset="-122"/>
                <a:ea typeface="微软雅黑" panose="020B0503020204020204" pitchFamily="34" charset="-122"/>
              </a:rPr>
              <a:t>表头节点的删除操作可统一：</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37" name="矩形 36"/>
          <p:cNvSpPr/>
          <p:nvPr/>
        </p:nvSpPr>
        <p:spPr bwMode="auto">
          <a:xfrm>
            <a:off x="2048758" y="2409113"/>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bwMode="auto">
          <a:xfrm>
            <a:off x="3136141" y="2407218"/>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9" name="矩形 38"/>
          <p:cNvSpPr/>
          <p:nvPr/>
        </p:nvSpPr>
        <p:spPr bwMode="auto">
          <a:xfrm>
            <a:off x="4138471" y="2412580"/>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0" name="矩形 39"/>
          <p:cNvSpPr/>
          <p:nvPr/>
        </p:nvSpPr>
        <p:spPr bwMode="auto">
          <a:xfrm>
            <a:off x="5225854" y="2410685"/>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41" name="直接箭头连接符 40"/>
          <p:cNvCxnSpPr/>
          <p:nvPr/>
        </p:nvCxnSpPr>
        <p:spPr bwMode="auto">
          <a:xfrm flipV="1">
            <a:off x="3647524" y="2740351"/>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42" name="直接箭头连接符 41"/>
          <p:cNvCxnSpPr/>
          <p:nvPr/>
        </p:nvCxnSpPr>
        <p:spPr bwMode="auto">
          <a:xfrm flipV="1">
            <a:off x="1550428" y="2758788"/>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43" name="矩形 42"/>
          <p:cNvSpPr/>
          <p:nvPr/>
        </p:nvSpPr>
        <p:spPr bwMode="auto">
          <a:xfrm>
            <a:off x="6228184" y="2408632"/>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44" name="矩形 43"/>
          <p:cNvSpPr/>
          <p:nvPr/>
        </p:nvSpPr>
        <p:spPr bwMode="auto">
          <a:xfrm>
            <a:off x="7315567" y="2406737"/>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45" name="直接箭头连接符 44"/>
          <p:cNvCxnSpPr/>
          <p:nvPr/>
        </p:nvCxnSpPr>
        <p:spPr bwMode="auto">
          <a:xfrm flipV="1">
            <a:off x="5737237" y="2736403"/>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46" name="矩形 45"/>
          <p:cNvSpPr/>
          <p:nvPr/>
        </p:nvSpPr>
        <p:spPr>
          <a:xfrm>
            <a:off x="555677" y="4643028"/>
            <a:ext cx="4304355" cy="461665"/>
          </a:xfrm>
          <a:prstGeom prst="rect">
            <a:avLst/>
          </a:prstGeom>
        </p:spPr>
        <p:txBody>
          <a:bodyPr wrap="square">
            <a:spAutoFit/>
          </a:bodyPr>
          <a:lstStyle/>
          <a:p>
            <a:r>
              <a:rPr lang="en-US" altLang="zh-CN" sz="2400" b="1" dirty="0">
                <a:solidFill>
                  <a:srgbClr val="00823B"/>
                </a:solidFill>
                <a:highlight>
                  <a:srgbClr val="FFFFFF"/>
                </a:highlight>
                <a:latin typeface="Consolas" panose="020B0609020204030204" pitchFamily="49" charset="0"/>
                <a:ea typeface="新宋体" panose="02010609030101010101" pitchFamily="49" charset="-122"/>
              </a:rPr>
              <a:t>current-&gt;next=del-&gt;next;  </a:t>
            </a:r>
            <a:endParaRPr lang="zh-CN" altLang="en-US" sz="2400" b="1" dirty="0">
              <a:solidFill>
                <a:srgbClr val="00823B"/>
              </a:solidFill>
              <a:highlight>
                <a:srgbClr val="FFFFFF"/>
              </a:highlight>
              <a:latin typeface="Consolas" panose="020B0609020204030204" pitchFamily="49" charset="0"/>
              <a:ea typeface="新宋体" panose="02010609030101010101" pitchFamily="49" charset="-122"/>
            </a:endParaRPr>
          </a:p>
        </p:txBody>
      </p:sp>
      <p:sp>
        <p:nvSpPr>
          <p:cNvPr id="47" name="矩形 46"/>
          <p:cNvSpPr/>
          <p:nvPr/>
        </p:nvSpPr>
        <p:spPr>
          <a:xfrm>
            <a:off x="555677" y="3933056"/>
            <a:ext cx="3234521" cy="461665"/>
          </a:xfrm>
          <a:prstGeom prst="rect">
            <a:avLst/>
          </a:prstGeom>
        </p:spPr>
        <p:txBody>
          <a:bodyPr wrap="square">
            <a:spAutoFit/>
          </a:bodyPr>
          <a:lstStyle/>
          <a:p>
            <a:r>
              <a:rPr lang="en-US" altLang="zh-CN"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rPr>
              <a:t>del=current-&gt;next; </a:t>
            </a:r>
            <a:endParaRPr lang="zh-CN" altLang="en-US"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endParaRPr>
          </a:p>
        </p:txBody>
      </p:sp>
      <p:grpSp>
        <p:nvGrpSpPr>
          <p:cNvPr id="48" name="组合 47"/>
          <p:cNvGrpSpPr/>
          <p:nvPr/>
        </p:nvGrpSpPr>
        <p:grpSpPr>
          <a:xfrm>
            <a:off x="4069393" y="3017707"/>
            <a:ext cx="658131" cy="523220"/>
            <a:chOff x="2325155" y="2639812"/>
            <a:chExt cx="658131" cy="523220"/>
          </a:xfrm>
        </p:grpSpPr>
        <p:sp>
          <p:nvSpPr>
            <p:cNvPr id="49" name="矩形 48"/>
            <p:cNvSpPr/>
            <p:nvPr/>
          </p:nvSpPr>
          <p:spPr>
            <a:xfrm>
              <a:off x="2325155" y="2639812"/>
              <a:ext cx="64312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del</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cxnSp>
          <p:nvCxnSpPr>
            <p:cNvPr id="50" name="直接箭头连接符 49"/>
            <p:cNvCxnSpPr/>
            <p:nvPr/>
          </p:nvCxnSpPr>
          <p:spPr bwMode="auto">
            <a:xfrm flipV="1">
              <a:off x="2983286" y="2734368"/>
              <a:ext cx="0" cy="29575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cxnSp>
        <p:nvCxnSpPr>
          <p:cNvPr id="52" name="直接箭头连接符 51"/>
          <p:cNvCxnSpPr/>
          <p:nvPr/>
        </p:nvCxnSpPr>
        <p:spPr bwMode="auto">
          <a:xfrm flipV="1">
            <a:off x="2589212" y="3077293"/>
            <a:ext cx="3892" cy="33001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nvGrpSpPr>
          <p:cNvPr id="55" name="组合 54"/>
          <p:cNvGrpSpPr/>
          <p:nvPr/>
        </p:nvGrpSpPr>
        <p:grpSpPr>
          <a:xfrm>
            <a:off x="3623720" y="1809488"/>
            <a:ext cx="2597081" cy="716523"/>
            <a:chOff x="3845218" y="908720"/>
            <a:chExt cx="2454974" cy="716523"/>
          </a:xfrm>
        </p:grpSpPr>
        <p:cxnSp>
          <p:nvCxnSpPr>
            <p:cNvPr id="56" name="曲线连接符 55"/>
            <p:cNvCxnSpPr/>
            <p:nvPr/>
          </p:nvCxnSpPr>
          <p:spPr bwMode="auto">
            <a:xfrm flipV="1">
              <a:off x="3845218" y="908720"/>
              <a:ext cx="1158830" cy="698592"/>
            </a:xfrm>
            <a:prstGeom prst="curvedConnector3">
              <a:avLst/>
            </a:prstGeom>
            <a:solidFill>
              <a:schemeClr val="accent1"/>
            </a:solidFill>
            <a:ln w="25400" cap="flat" cmpd="sng" algn="ctr">
              <a:solidFill>
                <a:srgbClr val="00823B"/>
              </a:solidFill>
              <a:prstDash val="solid"/>
              <a:round/>
              <a:headEnd type="none"/>
              <a:tailEnd type="none" w="lg" len="lg"/>
            </a:ln>
            <a:effectLst/>
          </p:spPr>
        </p:cxnSp>
        <p:cxnSp>
          <p:nvCxnSpPr>
            <p:cNvPr id="57" name="曲线连接符 56"/>
            <p:cNvCxnSpPr/>
            <p:nvPr/>
          </p:nvCxnSpPr>
          <p:spPr bwMode="auto">
            <a:xfrm>
              <a:off x="5004048" y="908720"/>
              <a:ext cx="1296144" cy="716523"/>
            </a:xfrm>
            <a:prstGeom prst="curvedConnector3">
              <a:avLst/>
            </a:prstGeom>
            <a:solidFill>
              <a:schemeClr val="accent1"/>
            </a:solidFill>
            <a:ln w="25400" cap="flat" cmpd="sng" algn="ctr">
              <a:solidFill>
                <a:srgbClr val="00823B"/>
              </a:solidFill>
              <a:prstDash val="solid"/>
              <a:round/>
              <a:headEnd type="none"/>
              <a:tailEnd type="stealth" w="lg" len="lg"/>
            </a:ln>
            <a:effectLst/>
          </p:spPr>
        </p:cxnSp>
      </p:grpSp>
      <p:cxnSp>
        <p:nvCxnSpPr>
          <p:cNvPr id="58" name="直接箭头连接符 57"/>
          <p:cNvCxnSpPr/>
          <p:nvPr/>
        </p:nvCxnSpPr>
        <p:spPr bwMode="auto">
          <a:xfrm flipV="1">
            <a:off x="7815146" y="2721474"/>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59" name="直接箭头连接符 58"/>
          <p:cNvCxnSpPr/>
          <p:nvPr/>
        </p:nvCxnSpPr>
        <p:spPr bwMode="auto">
          <a:xfrm flipV="1">
            <a:off x="8393239" y="2717643"/>
            <a:ext cx="498330" cy="3467"/>
          </a:xfrm>
          <a:prstGeom prst="straightConnector1">
            <a:avLst/>
          </a:prstGeom>
          <a:solidFill>
            <a:schemeClr val="accent1"/>
          </a:solidFill>
          <a:ln w="31750" cap="flat" cmpd="sng" algn="ctr">
            <a:solidFill>
              <a:schemeClr val="tx1"/>
            </a:solidFill>
            <a:prstDash val="sysDot"/>
            <a:round/>
            <a:headEnd type="none"/>
            <a:tailEnd type="none" w="lg" len="lg"/>
          </a:ln>
          <a:effectLst/>
        </p:spPr>
      </p:cxnSp>
      <p:sp>
        <p:nvSpPr>
          <p:cNvPr id="60" name="矩形 59"/>
          <p:cNvSpPr/>
          <p:nvPr/>
        </p:nvSpPr>
        <p:spPr>
          <a:xfrm>
            <a:off x="555677" y="5405027"/>
            <a:ext cx="2223686" cy="461665"/>
          </a:xfrm>
          <a:prstGeom prst="rect">
            <a:avLst/>
          </a:prstGeom>
        </p:spPr>
        <p:txBody>
          <a:bodyPr wrap="none">
            <a:spAutoFit/>
          </a:bodyPr>
          <a:lstStyle/>
          <a:p>
            <a:r>
              <a:rPr lang="en-US" altLang="zh-CN" sz="2400" b="1" dirty="0">
                <a:solidFill>
                  <a:srgbClr val="FF0000"/>
                </a:solidFill>
                <a:highlight>
                  <a:srgbClr val="FFFFFF"/>
                </a:highlight>
                <a:latin typeface="Consolas" panose="020B0609020204030204" pitchFamily="49" charset="0"/>
                <a:ea typeface="新宋体" panose="02010609030101010101" pitchFamily="49" charset="-122"/>
              </a:rPr>
              <a:t>delete</a:t>
            </a:r>
            <a:r>
              <a:rPr lang="en-US" altLang="zh-CN"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rPr>
              <a:t> del; </a:t>
            </a:r>
            <a:endParaRPr lang="zh-CN" altLang="en-US" sz="2400" b="1" dirty="0">
              <a:solidFill>
                <a:schemeClr val="accent2">
                  <a:lumMod val="50000"/>
                </a:schemeClr>
              </a:solidFill>
              <a:highlight>
                <a:srgbClr val="FFFFFF"/>
              </a:highlight>
              <a:latin typeface="Consolas" panose="020B0609020204030204" pitchFamily="49" charset="0"/>
              <a:ea typeface="新宋体" panose="02010609030101010101" pitchFamily="49" charset="-122"/>
            </a:endParaRPr>
          </a:p>
        </p:txBody>
      </p:sp>
      <p:sp>
        <p:nvSpPr>
          <p:cNvPr id="26" name="矩形 25"/>
          <p:cNvSpPr/>
          <p:nvPr/>
        </p:nvSpPr>
        <p:spPr>
          <a:xfrm>
            <a:off x="4849629" y="3765865"/>
            <a:ext cx="3816424" cy="2677656"/>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需定位</a:t>
            </a:r>
            <a:r>
              <a:rPr kumimoji="1" lang="zh-CN" altLang="en-US" sz="2400" b="1" dirty="0">
                <a:solidFill>
                  <a:srgbClr val="FFFF00"/>
                </a:solidFill>
                <a:latin typeface="Microsoft YaHei" charset="0"/>
                <a:ea typeface="Microsoft YaHei" charset="0"/>
                <a:cs typeface="Microsoft YaHei" charset="0"/>
              </a:rPr>
              <a:t>被删除节点的前一节点</a:t>
            </a:r>
            <a:r>
              <a:rPr kumimoji="1" lang="en-US" altLang="zh-CN" sz="2400" b="1" dirty="0">
                <a:solidFill>
                  <a:srgbClr val="FFFF00"/>
                </a:solidFill>
                <a:latin typeface="Microsoft YaHei" charset="0"/>
                <a:ea typeface="Microsoft YaHei" charset="0"/>
                <a:cs typeface="Microsoft YaHei" charset="0"/>
              </a:rPr>
              <a:t>current</a:t>
            </a:r>
            <a:r>
              <a:rPr kumimoji="1" lang="zh-CN" altLang="en-US" sz="2400" b="1" dirty="0">
                <a:solidFill>
                  <a:schemeClr val="bg1"/>
                </a:solidFill>
                <a:latin typeface="Microsoft YaHei" charset="0"/>
                <a:ea typeface="Microsoft YaHei" charset="0"/>
                <a:cs typeface="Microsoft YaHei" charset="0"/>
              </a:rPr>
              <a:t>，</a:t>
            </a:r>
            <a:endParaRPr kumimoji="1" lang="en-US" altLang="zh-CN" sz="2400" b="1" dirty="0">
              <a:solidFill>
                <a:schemeClr val="bg1"/>
              </a:solidFill>
              <a:latin typeface="Microsoft YaHei" charset="0"/>
              <a:ea typeface="Microsoft YaHei" charset="0"/>
              <a:cs typeface="Microsoft YaHei" charset="0"/>
            </a:endParaRPr>
          </a:p>
          <a:p>
            <a:pPr algn="ctr"/>
            <a:r>
              <a:rPr kumimoji="1" lang="zh-CN" altLang="en-US" sz="2400" b="1" dirty="0">
                <a:solidFill>
                  <a:schemeClr val="bg1"/>
                </a:solidFill>
                <a:latin typeface="Microsoft YaHei" charset="0"/>
                <a:ea typeface="Microsoft YaHei" charset="0"/>
                <a:cs typeface="Microsoft YaHei" charset="0"/>
              </a:rPr>
              <a:t>在无表头节点情况下，（删除首元素时），该节点</a:t>
            </a:r>
            <a:r>
              <a:rPr kumimoji="1" lang="zh-CN" altLang="en-US" sz="2400" b="1" dirty="0">
                <a:solidFill>
                  <a:srgbClr val="FFFF00"/>
                </a:solidFill>
                <a:latin typeface="Microsoft YaHei" charset="0"/>
                <a:ea typeface="Microsoft YaHei" charset="0"/>
                <a:cs typeface="Microsoft YaHei" charset="0"/>
              </a:rPr>
              <a:t>不存在，操作复杂</a:t>
            </a:r>
            <a:endParaRPr kumimoji="1" lang="en-US" altLang="zh-CN" sz="2400" b="1" dirty="0">
              <a:solidFill>
                <a:srgbClr val="FFFF00"/>
              </a:solidFill>
              <a:latin typeface="Microsoft YaHei" charset="0"/>
              <a:ea typeface="Microsoft YaHei" charset="0"/>
              <a:cs typeface="Microsoft YaHei" charset="0"/>
            </a:endParaRPr>
          </a:p>
          <a:p>
            <a:pPr algn="ctr"/>
            <a:r>
              <a:rPr kumimoji="1" lang="zh-CN" altLang="en-US" sz="2400" b="1" dirty="0">
                <a:solidFill>
                  <a:schemeClr val="bg1"/>
                </a:solidFill>
                <a:latin typeface="Microsoft YaHei" charset="0"/>
                <a:ea typeface="Microsoft YaHei" charset="0"/>
                <a:cs typeface="Microsoft YaHei" charset="0"/>
              </a:rPr>
              <a:t>在有表头节点的情况下，该节点存在，操作统一</a:t>
            </a:r>
          </a:p>
        </p:txBody>
      </p:sp>
    </p:spTree>
    <p:extLst>
      <p:ext uri="{BB962C8B-B14F-4D97-AF65-F5344CB8AC3E}">
        <p14:creationId xmlns:p14="http://schemas.microsoft.com/office/powerpoint/2010/main" val="830237992"/>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 calcmode="lin" valueType="num">
                                      <p:cBhvr additive="base">
                                        <p:cTn id="18" dur="500" fill="hold"/>
                                        <p:tgtEl>
                                          <p:spTgt spid="37"/>
                                        </p:tgtEl>
                                        <p:attrNameLst>
                                          <p:attrName>ppt_x</p:attrName>
                                        </p:attrNameLst>
                                      </p:cBhvr>
                                      <p:tavLst>
                                        <p:tav tm="0">
                                          <p:val>
                                            <p:strVal val="#ppt_x"/>
                                          </p:val>
                                        </p:tav>
                                        <p:tav tm="100000">
                                          <p:val>
                                            <p:strVal val="#ppt_x"/>
                                          </p:val>
                                        </p:tav>
                                      </p:tavLst>
                                    </p:anim>
                                    <p:anim calcmode="lin" valueType="num">
                                      <p:cBhvr additive="base">
                                        <p:cTn id="19" dur="500" fill="hold"/>
                                        <p:tgtEl>
                                          <p:spTgt spid="37"/>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 calcmode="lin" valueType="num">
                                      <p:cBhvr additive="base">
                                        <p:cTn id="22" dur="500" fill="hold"/>
                                        <p:tgtEl>
                                          <p:spTgt spid="51"/>
                                        </p:tgtEl>
                                        <p:attrNameLst>
                                          <p:attrName>ppt_x</p:attrName>
                                        </p:attrNameLst>
                                      </p:cBhvr>
                                      <p:tavLst>
                                        <p:tav tm="0">
                                          <p:val>
                                            <p:strVal val="#ppt_x"/>
                                          </p:val>
                                        </p:tav>
                                        <p:tav tm="100000">
                                          <p:val>
                                            <p:strVal val="#ppt_x"/>
                                          </p:val>
                                        </p:tav>
                                      </p:tavLst>
                                    </p:anim>
                                    <p:anim calcmode="lin" valueType="num">
                                      <p:cBhvr additive="base">
                                        <p:cTn id="23" dur="500" fill="hold"/>
                                        <p:tgtEl>
                                          <p:spTgt spid="51"/>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ppt_x"/>
                                          </p:val>
                                        </p:tav>
                                        <p:tav tm="100000">
                                          <p:val>
                                            <p:strVal val="#ppt_x"/>
                                          </p:val>
                                        </p:tav>
                                      </p:tavLst>
                                    </p:anim>
                                    <p:anim calcmode="lin" valueType="num">
                                      <p:cBhvr additive="base">
                                        <p:cTn id="27" dur="500" fill="hold"/>
                                        <p:tgtEl>
                                          <p:spTgt spid="5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500" fill="hold"/>
                                        <p:tgtEl>
                                          <p:spTgt spid="38"/>
                                        </p:tgtEl>
                                        <p:attrNameLst>
                                          <p:attrName>ppt_x</p:attrName>
                                        </p:attrNameLst>
                                      </p:cBhvr>
                                      <p:tavLst>
                                        <p:tav tm="0">
                                          <p:val>
                                            <p:strVal val="#ppt_x"/>
                                          </p:val>
                                        </p:tav>
                                        <p:tav tm="100000">
                                          <p:val>
                                            <p:strVal val="#ppt_x"/>
                                          </p:val>
                                        </p:tav>
                                      </p:tavLst>
                                    </p:anim>
                                    <p:anim calcmode="lin" valueType="num">
                                      <p:cBhvr additive="base">
                                        <p:cTn id="31" dur="500" fill="hold"/>
                                        <p:tgtEl>
                                          <p:spTgt spid="3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 calcmode="lin" valueType="num">
                                      <p:cBhvr additive="base">
                                        <p:cTn id="34" dur="500" fill="hold"/>
                                        <p:tgtEl>
                                          <p:spTgt spid="41"/>
                                        </p:tgtEl>
                                        <p:attrNameLst>
                                          <p:attrName>ppt_x</p:attrName>
                                        </p:attrNameLst>
                                      </p:cBhvr>
                                      <p:tavLst>
                                        <p:tav tm="0">
                                          <p:val>
                                            <p:strVal val="#ppt_x"/>
                                          </p:val>
                                        </p:tav>
                                        <p:tav tm="100000">
                                          <p:val>
                                            <p:strVal val="#ppt_x"/>
                                          </p:val>
                                        </p:tav>
                                      </p:tavLst>
                                    </p:anim>
                                    <p:anim calcmode="lin" valueType="num">
                                      <p:cBhvr additive="base">
                                        <p:cTn id="35" dur="500" fill="hold"/>
                                        <p:tgtEl>
                                          <p:spTgt spid="41"/>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500" fill="hold"/>
                                        <p:tgtEl>
                                          <p:spTgt spid="39"/>
                                        </p:tgtEl>
                                        <p:attrNameLst>
                                          <p:attrName>ppt_x</p:attrName>
                                        </p:attrNameLst>
                                      </p:cBhvr>
                                      <p:tavLst>
                                        <p:tav tm="0">
                                          <p:val>
                                            <p:strVal val="#ppt_x"/>
                                          </p:val>
                                        </p:tav>
                                        <p:tav tm="100000">
                                          <p:val>
                                            <p:strVal val="#ppt_x"/>
                                          </p:val>
                                        </p:tav>
                                      </p:tavLst>
                                    </p:anim>
                                    <p:anim calcmode="lin" valueType="num">
                                      <p:cBhvr additive="base">
                                        <p:cTn id="39" dur="500" fill="hold"/>
                                        <p:tgtEl>
                                          <p:spTgt spid="3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500" fill="hold"/>
                                        <p:tgtEl>
                                          <p:spTgt spid="40"/>
                                        </p:tgtEl>
                                        <p:attrNameLst>
                                          <p:attrName>ppt_x</p:attrName>
                                        </p:attrNameLst>
                                      </p:cBhvr>
                                      <p:tavLst>
                                        <p:tav tm="0">
                                          <p:val>
                                            <p:strVal val="#ppt_x"/>
                                          </p:val>
                                        </p:tav>
                                        <p:tav tm="100000">
                                          <p:val>
                                            <p:strVal val="#ppt_x"/>
                                          </p:val>
                                        </p:tav>
                                      </p:tavLst>
                                    </p:anim>
                                    <p:anim calcmode="lin" valueType="num">
                                      <p:cBhvr additive="base">
                                        <p:cTn id="43" dur="500" fill="hold"/>
                                        <p:tgtEl>
                                          <p:spTgt spid="40"/>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fill="hold"/>
                                        <p:tgtEl>
                                          <p:spTgt spid="45"/>
                                        </p:tgtEl>
                                        <p:attrNameLst>
                                          <p:attrName>ppt_x</p:attrName>
                                        </p:attrNameLst>
                                      </p:cBhvr>
                                      <p:tavLst>
                                        <p:tav tm="0">
                                          <p:val>
                                            <p:strVal val="#ppt_x"/>
                                          </p:val>
                                        </p:tav>
                                        <p:tav tm="100000">
                                          <p:val>
                                            <p:strVal val="#ppt_x"/>
                                          </p:val>
                                        </p:tav>
                                      </p:tavLst>
                                    </p:anim>
                                    <p:anim calcmode="lin" valueType="num">
                                      <p:cBhvr additive="base">
                                        <p:cTn id="47" dur="500" fill="hold"/>
                                        <p:tgtEl>
                                          <p:spTgt spid="4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additive="base">
                                        <p:cTn id="50" dur="500" fill="hold"/>
                                        <p:tgtEl>
                                          <p:spTgt spid="43"/>
                                        </p:tgtEl>
                                        <p:attrNameLst>
                                          <p:attrName>ppt_x</p:attrName>
                                        </p:attrNameLst>
                                      </p:cBhvr>
                                      <p:tavLst>
                                        <p:tav tm="0">
                                          <p:val>
                                            <p:strVal val="#ppt_x"/>
                                          </p:val>
                                        </p:tav>
                                        <p:tav tm="100000">
                                          <p:val>
                                            <p:strVal val="#ppt_x"/>
                                          </p:val>
                                        </p:tav>
                                      </p:tavLst>
                                    </p:anim>
                                    <p:anim calcmode="lin" valueType="num">
                                      <p:cBhvr additive="base">
                                        <p:cTn id="51" dur="500" fill="hold"/>
                                        <p:tgtEl>
                                          <p:spTgt spid="4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additive="base">
                                        <p:cTn id="54" dur="500" fill="hold"/>
                                        <p:tgtEl>
                                          <p:spTgt spid="44"/>
                                        </p:tgtEl>
                                        <p:attrNameLst>
                                          <p:attrName>ppt_x</p:attrName>
                                        </p:attrNameLst>
                                      </p:cBhvr>
                                      <p:tavLst>
                                        <p:tav tm="0">
                                          <p:val>
                                            <p:strVal val="#ppt_x"/>
                                          </p:val>
                                        </p:tav>
                                        <p:tav tm="100000">
                                          <p:val>
                                            <p:strVal val="#ppt_x"/>
                                          </p:val>
                                        </p:tav>
                                      </p:tavLst>
                                    </p:anim>
                                    <p:anim calcmode="lin" valueType="num">
                                      <p:cBhvr additive="base">
                                        <p:cTn id="55" dur="500" fill="hold"/>
                                        <p:tgtEl>
                                          <p:spTgt spid="4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additive="base">
                                        <p:cTn id="58" dur="500" fill="hold"/>
                                        <p:tgtEl>
                                          <p:spTgt spid="58"/>
                                        </p:tgtEl>
                                        <p:attrNameLst>
                                          <p:attrName>ppt_x</p:attrName>
                                        </p:attrNameLst>
                                      </p:cBhvr>
                                      <p:tavLst>
                                        <p:tav tm="0">
                                          <p:val>
                                            <p:strVal val="#ppt_x"/>
                                          </p:val>
                                        </p:tav>
                                        <p:tav tm="100000">
                                          <p:val>
                                            <p:strVal val="#ppt_x"/>
                                          </p:val>
                                        </p:tav>
                                      </p:tavLst>
                                    </p:anim>
                                    <p:anim calcmode="lin" valueType="num">
                                      <p:cBhvr additive="base">
                                        <p:cTn id="59" dur="500" fill="hold"/>
                                        <p:tgtEl>
                                          <p:spTgt spid="58"/>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 calcmode="lin" valueType="num">
                                      <p:cBhvr additive="base">
                                        <p:cTn id="62" dur="500" fill="hold"/>
                                        <p:tgtEl>
                                          <p:spTgt spid="59"/>
                                        </p:tgtEl>
                                        <p:attrNameLst>
                                          <p:attrName>ppt_x</p:attrName>
                                        </p:attrNameLst>
                                      </p:cBhvr>
                                      <p:tavLst>
                                        <p:tav tm="0">
                                          <p:val>
                                            <p:strVal val="#ppt_x"/>
                                          </p:val>
                                        </p:tav>
                                        <p:tav tm="100000">
                                          <p:val>
                                            <p:strVal val="#ppt_x"/>
                                          </p:val>
                                        </p:tav>
                                      </p:tavLst>
                                    </p:anim>
                                    <p:anim calcmode="lin" valueType="num">
                                      <p:cBhvr additive="base">
                                        <p:cTn id="63"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additive="base">
                                        <p:cTn id="68" dur="500" fill="hold"/>
                                        <p:tgtEl>
                                          <p:spTgt spid="48"/>
                                        </p:tgtEl>
                                        <p:attrNameLst>
                                          <p:attrName>ppt_x</p:attrName>
                                        </p:attrNameLst>
                                      </p:cBhvr>
                                      <p:tavLst>
                                        <p:tav tm="0">
                                          <p:val>
                                            <p:strVal val="#ppt_x"/>
                                          </p:val>
                                        </p:tav>
                                        <p:tav tm="100000">
                                          <p:val>
                                            <p:strVal val="#ppt_x"/>
                                          </p:val>
                                        </p:tav>
                                      </p:tavLst>
                                    </p:anim>
                                    <p:anim calcmode="lin" valueType="num">
                                      <p:cBhvr additive="base">
                                        <p:cTn id="69" dur="500" fill="hold"/>
                                        <p:tgtEl>
                                          <p:spTgt spid="48"/>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 calcmode="lin" valueType="num">
                                      <p:cBhvr additive="base">
                                        <p:cTn id="72" dur="500" fill="hold"/>
                                        <p:tgtEl>
                                          <p:spTgt spid="47"/>
                                        </p:tgtEl>
                                        <p:attrNameLst>
                                          <p:attrName>ppt_x</p:attrName>
                                        </p:attrNameLst>
                                      </p:cBhvr>
                                      <p:tavLst>
                                        <p:tav tm="0">
                                          <p:val>
                                            <p:strVal val="#ppt_x"/>
                                          </p:val>
                                        </p:tav>
                                        <p:tav tm="100000">
                                          <p:val>
                                            <p:strVal val="#ppt_x"/>
                                          </p:val>
                                        </p:tav>
                                      </p:tavLst>
                                    </p:anim>
                                    <p:anim calcmode="lin" valueType="num">
                                      <p:cBhvr additive="base">
                                        <p:cTn id="73"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8" presetClass="entr" presetSubtype="12" fill="hold" nodeType="clickEffect">
                                  <p:stCondLst>
                                    <p:cond delay="0"/>
                                  </p:stCondLst>
                                  <p:childTnLst>
                                    <p:set>
                                      <p:cBhvr>
                                        <p:cTn id="77" dur="1" fill="hold">
                                          <p:stCondLst>
                                            <p:cond delay="0"/>
                                          </p:stCondLst>
                                        </p:cTn>
                                        <p:tgtEl>
                                          <p:spTgt spid="55"/>
                                        </p:tgtEl>
                                        <p:attrNameLst>
                                          <p:attrName>style.visibility</p:attrName>
                                        </p:attrNameLst>
                                      </p:cBhvr>
                                      <p:to>
                                        <p:strVal val="visible"/>
                                      </p:to>
                                    </p:set>
                                    <p:animEffect transition="in" filter="strips(downLeft)">
                                      <p:cBhvr>
                                        <p:cTn id="78" dur="500"/>
                                        <p:tgtEl>
                                          <p:spTgt spid="55"/>
                                        </p:tgtEl>
                                      </p:cBhvr>
                                    </p:animEffect>
                                  </p:childTnLst>
                                </p:cTn>
                              </p:par>
                              <p:par>
                                <p:cTn id="79" presetID="2" presetClass="entr" presetSubtype="4"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 calcmode="lin" valueType="num">
                                      <p:cBhvr additive="base">
                                        <p:cTn id="81" dur="500" fill="hold"/>
                                        <p:tgtEl>
                                          <p:spTgt spid="46"/>
                                        </p:tgtEl>
                                        <p:attrNameLst>
                                          <p:attrName>ppt_x</p:attrName>
                                        </p:attrNameLst>
                                      </p:cBhvr>
                                      <p:tavLst>
                                        <p:tav tm="0">
                                          <p:val>
                                            <p:strVal val="#ppt_x"/>
                                          </p:val>
                                        </p:tav>
                                        <p:tav tm="100000">
                                          <p:val>
                                            <p:strVal val="#ppt_x"/>
                                          </p:val>
                                        </p:tav>
                                      </p:tavLst>
                                    </p:anim>
                                    <p:anim calcmode="lin" valueType="num">
                                      <p:cBhvr additive="base">
                                        <p:cTn id="82" dur="500" fill="hold"/>
                                        <p:tgtEl>
                                          <p:spTgt spid="46"/>
                                        </p:tgtEl>
                                        <p:attrNameLst>
                                          <p:attrName>ppt_y</p:attrName>
                                        </p:attrNameLst>
                                      </p:cBhvr>
                                      <p:tavLst>
                                        <p:tav tm="0">
                                          <p:val>
                                            <p:strVal val="1+#ppt_h/2"/>
                                          </p:val>
                                        </p:tav>
                                        <p:tav tm="100000">
                                          <p:val>
                                            <p:strVal val="#ppt_y"/>
                                          </p:val>
                                        </p:tav>
                                      </p:tavLst>
                                    </p:anim>
                                  </p:childTnLst>
                                </p:cTn>
                              </p:par>
                              <p:par>
                                <p:cTn id="83" presetID="1" presetClass="exit" presetSubtype="0" fill="hold" nodeType="withEffect">
                                  <p:stCondLst>
                                    <p:cond delay="0"/>
                                  </p:stCondLst>
                                  <p:childTnLst>
                                    <p:set>
                                      <p:cBhvr>
                                        <p:cTn id="84" dur="1" fill="hold">
                                          <p:stCondLst>
                                            <p:cond delay="0"/>
                                          </p:stCondLst>
                                        </p:cTn>
                                        <p:tgtEl>
                                          <p:spTgt spid="4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39"/>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45"/>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8"/>
                                        </p:tgtEl>
                                        <p:attrNameLst>
                                          <p:attrName>style.visibility</p:attrName>
                                        </p:attrNameLst>
                                      </p:cBhvr>
                                      <p:to>
                                        <p:strVal val="hidden"/>
                                      </p:to>
                                    </p:set>
                                  </p:childTnLst>
                                </p:cTn>
                              </p:par>
                            </p:childTnLst>
                          </p:cTn>
                        </p:par>
                        <p:par>
                          <p:cTn id="95" fill="hold">
                            <p:stCondLst>
                              <p:cond delay="0"/>
                            </p:stCondLst>
                            <p:childTnLst>
                              <p:par>
                                <p:cTn id="96" presetID="2" presetClass="entr" presetSubtype="4" fill="hold" grpId="0" nodeType="after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additive="base">
                                        <p:cTn id="98" dur="500" fill="hold"/>
                                        <p:tgtEl>
                                          <p:spTgt spid="60"/>
                                        </p:tgtEl>
                                        <p:attrNameLst>
                                          <p:attrName>ppt_x</p:attrName>
                                        </p:attrNameLst>
                                      </p:cBhvr>
                                      <p:tavLst>
                                        <p:tav tm="0">
                                          <p:val>
                                            <p:strVal val="#ppt_x"/>
                                          </p:val>
                                        </p:tav>
                                        <p:tav tm="100000">
                                          <p:val>
                                            <p:strVal val="#ppt_x"/>
                                          </p:val>
                                        </p:tav>
                                      </p:tavLst>
                                    </p:anim>
                                    <p:anim calcmode="lin" valueType="num">
                                      <p:cBhvr additive="base">
                                        <p:cTn id="9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500" fill="hold"/>
                                        <p:tgtEl>
                                          <p:spTgt spid="26"/>
                                        </p:tgtEl>
                                        <p:attrNameLst>
                                          <p:attrName>ppt_x</p:attrName>
                                        </p:attrNameLst>
                                      </p:cBhvr>
                                      <p:tavLst>
                                        <p:tav tm="0">
                                          <p:val>
                                            <p:strVal val="#ppt_x"/>
                                          </p:val>
                                        </p:tav>
                                        <p:tav tm="100000">
                                          <p:val>
                                            <p:strVal val="#ppt_x"/>
                                          </p:val>
                                        </p:tav>
                                      </p:tavLst>
                                    </p:anim>
                                    <p:anim calcmode="lin" valueType="num">
                                      <p:cBhvr additive="base">
                                        <p:cTn id="10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36" grpId="0"/>
      <p:bldP spid="37" grpId="0" animBg="1"/>
      <p:bldP spid="38" grpId="0" animBg="1"/>
      <p:bldP spid="39" grpId="0" animBg="1"/>
      <p:bldP spid="39" grpId="1" animBg="1"/>
      <p:bldP spid="40" grpId="0" animBg="1"/>
      <p:bldP spid="40" grpId="1" animBg="1"/>
      <p:bldP spid="43" grpId="0" animBg="1"/>
      <p:bldP spid="44" grpId="0" animBg="1"/>
      <p:bldP spid="46" grpId="0"/>
      <p:bldP spid="47" grpId="0"/>
      <p:bldP spid="60" grpId="0"/>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单向列表的删除实现</a:t>
            </a:r>
            <a:r>
              <a:rPr lang="en-US" altLang="zh-CN" sz="3600" dirty="0">
                <a:solidFill>
                  <a:srgbClr val="003366"/>
                </a:solidFill>
                <a:latin typeface="微软雅黑" pitchFamily="34" charset="-122"/>
                <a:ea typeface="微软雅黑" pitchFamily="34" charset="-122"/>
              </a:rPr>
              <a:t>2</a:t>
            </a:r>
            <a:endParaRPr lang="zh-CN" altLang="en-US" sz="3600" dirty="0">
              <a:solidFill>
                <a:srgbClr val="003366"/>
              </a:solidFill>
              <a:latin typeface="微软雅黑" pitchFamily="34" charset="-122"/>
              <a:ea typeface="微软雅黑" pitchFamily="34" charset="-122"/>
            </a:endParaRPr>
          </a:p>
        </p:txBody>
      </p:sp>
      <p:sp>
        <p:nvSpPr>
          <p:cNvPr id="4" name="矩形 3"/>
          <p:cNvSpPr/>
          <p:nvPr/>
        </p:nvSpPr>
        <p:spPr>
          <a:xfrm>
            <a:off x="270285" y="1205463"/>
            <a:ext cx="8712968" cy="3139321"/>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bool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List::Remove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T&amp;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删除链表第</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个元素</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通过引用参数</a:t>
            </a:r>
            <a:r>
              <a:rPr lang="en-US" altLang="zh-CN" kern="0" dirty="0">
                <a:solidFill>
                  <a:srgbClr val="CC0000"/>
                </a:solidFill>
                <a:latin typeface="Consolas" panose="020B0609020204030204" pitchFamily="49" charset="0"/>
                <a:ea typeface="隶书" pitchFamily="49" charset="-122"/>
              </a:rPr>
              <a:t>x</a:t>
            </a:r>
            <a:r>
              <a:rPr lang="zh-CN" altLang="en-US" kern="0" dirty="0">
                <a:solidFill>
                  <a:srgbClr val="CC0000"/>
                </a:solidFill>
                <a:latin typeface="Consolas" panose="020B0609020204030204" pitchFamily="49" charset="0"/>
                <a:ea typeface="隶书" pitchFamily="49" charset="-122"/>
              </a:rPr>
              <a:t>返回元素值</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current = Locate(</a:t>
            </a:r>
            <a:r>
              <a:rPr lang="en-US" altLang="zh-CN" dirty="0">
                <a:solidFill>
                  <a:srgbClr val="80808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-1);</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current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false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表中无第</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个元素，无法删除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u="sng"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 del = current-&gt;next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核心操作</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current-&gt;next = del-&gt;next;</a:t>
            </a:r>
          </a:p>
          <a:p>
            <a:r>
              <a:rPr lang="en-US" altLang="zh-CN" dirty="0">
                <a:solidFill>
                  <a:srgbClr val="808080"/>
                </a:solidFill>
                <a:highlight>
                  <a:srgbClr val="FFFFFF"/>
                </a:highlight>
                <a:latin typeface="Consolas" panose="020B0609020204030204" pitchFamily="49" charset="0"/>
                <a:ea typeface="新宋体" panose="02010609030101010101" pitchFamily="49" charset="-122"/>
              </a:rPr>
              <a:t>    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del-&gt;data;</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del;</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true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删除第</a:t>
            </a:r>
            <a:r>
              <a:rPr lang="en-US" altLang="zh-CN" kern="0" dirty="0" err="1">
                <a:solidFill>
                  <a:srgbClr val="CC0000"/>
                </a:solidFill>
                <a:latin typeface="Consolas" panose="020B0609020204030204" pitchFamily="49" charset="0"/>
                <a:ea typeface="隶书" pitchFamily="49" charset="-122"/>
              </a:rPr>
              <a:t>i</a:t>
            </a:r>
            <a:r>
              <a:rPr lang="zh-CN" altLang="en-US" kern="0" dirty="0">
                <a:solidFill>
                  <a:srgbClr val="CC0000"/>
                </a:solidFill>
                <a:latin typeface="Consolas" panose="020B0609020204030204" pitchFamily="49" charset="0"/>
                <a:ea typeface="隶书" pitchFamily="49" charset="-122"/>
              </a:rPr>
              <a:t>个结点</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需定位第</a:t>
            </a:r>
            <a:r>
              <a:rPr lang="en-US" altLang="zh-CN" kern="0" dirty="0">
                <a:solidFill>
                  <a:srgbClr val="CC0000"/>
                </a:solidFill>
                <a:latin typeface="Consolas" panose="020B0609020204030204" pitchFamily="49" charset="0"/>
                <a:ea typeface="隶书" pitchFamily="49" charset="-122"/>
              </a:rPr>
              <a:t>i-1</a:t>
            </a:r>
            <a:r>
              <a:rPr lang="zh-CN" altLang="en-US" kern="0" dirty="0">
                <a:solidFill>
                  <a:srgbClr val="CC0000"/>
                </a:solidFill>
                <a:latin typeface="Consolas" panose="020B0609020204030204" pitchFamily="49" charset="0"/>
                <a:ea typeface="隶书" pitchFamily="49" charset="-122"/>
              </a:rPr>
              <a:t>个结点</a:t>
            </a:r>
          </a:p>
        </p:txBody>
      </p:sp>
      <p:sp>
        <p:nvSpPr>
          <p:cNvPr id="6" name="矩形 5"/>
          <p:cNvSpPr/>
          <p:nvPr/>
        </p:nvSpPr>
        <p:spPr>
          <a:xfrm>
            <a:off x="825303" y="5499263"/>
            <a:ext cx="133395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current</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sp>
        <p:nvSpPr>
          <p:cNvPr id="7" name="矩形 6"/>
          <p:cNvSpPr/>
          <p:nvPr/>
        </p:nvSpPr>
        <p:spPr bwMode="auto">
          <a:xfrm>
            <a:off x="1659201" y="4937701"/>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8" name="矩形 7"/>
          <p:cNvSpPr/>
          <p:nvPr/>
        </p:nvSpPr>
        <p:spPr bwMode="auto">
          <a:xfrm>
            <a:off x="2746584" y="4935806"/>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9" name="矩形 8"/>
          <p:cNvSpPr/>
          <p:nvPr/>
        </p:nvSpPr>
        <p:spPr bwMode="auto">
          <a:xfrm>
            <a:off x="3748914" y="4941168"/>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0" name="矩形 9"/>
          <p:cNvSpPr/>
          <p:nvPr/>
        </p:nvSpPr>
        <p:spPr bwMode="auto">
          <a:xfrm>
            <a:off x="4836297" y="4939273"/>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1" name="直接箭头连接符 10"/>
          <p:cNvCxnSpPr/>
          <p:nvPr/>
        </p:nvCxnSpPr>
        <p:spPr bwMode="auto">
          <a:xfrm flipV="1">
            <a:off x="3257967" y="5268939"/>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12" name="直接箭头连接符 11"/>
          <p:cNvCxnSpPr/>
          <p:nvPr/>
        </p:nvCxnSpPr>
        <p:spPr bwMode="auto">
          <a:xfrm flipV="1">
            <a:off x="1160871" y="5287376"/>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sp>
        <p:nvSpPr>
          <p:cNvPr id="13" name="矩形 12"/>
          <p:cNvSpPr/>
          <p:nvPr/>
        </p:nvSpPr>
        <p:spPr bwMode="auto">
          <a:xfrm>
            <a:off x="5838627" y="4937220"/>
            <a:ext cx="1080000" cy="671786"/>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4" name="矩形 13"/>
          <p:cNvSpPr/>
          <p:nvPr/>
        </p:nvSpPr>
        <p:spPr bwMode="auto">
          <a:xfrm>
            <a:off x="6926010" y="4935325"/>
            <a:ext cx="504000" cy="67320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V="1">
            <a:off x="5347680" y="5264991"/>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grpSp>
        <p:nvGrpSpPr>
          <p:cNvPr id="16" name="组合 15"/>
          <p:cNvGrpSpPr/>
          <p:nvPr/>
        </p:nvGrpSpPr>
        <p:grpSpPr>
          <a:xfrm>
            <a:off x="3679836" y="5546295"/>
            <a:ext cx="658131" cy="523220"/>
            <a:chOff x="2325155" y="2639812"/>
            <a:chExt cx="658131" cy="523220"/>
          </a:xfrm>
        </p:grpSpPr>
        <p:sp>
          <p:nvSpPr>
            <p:cNvPr id="17" name="矩形 16"/>
            <p:cNvSpPr/>
            <p:nvPr/>
          </p:nvSpPr>
          <p:spPr>
            <a:xfrm>
              <a:off x="2325155" y="2639812"/>
              <a:ext cx="643125" cy="523220"/>
            </a:xfrm>
            <a:prstGeom prst="rect">
              <a:avLst/>
            </a:prstGeom>
          </p:spPr>
          <p:txBody>
            <a:bodyPr wrap="none">
              <a:spAutoFit/>
            </a:bodyPr>
            <a:lstStyle/>
            <a:p>
              <a:r>
                <a:rPr lang="en-US" altLang="zh-CN"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rPr>
                <a:t>del</a:t>
              </a:r>
              <a:endParaRPr lang="zh-CN" altLang="en-US" sz="2800" b="1" dirty="0">
                <a:solidFill>
                  <a:schemeClr val="accent2">
                    <a:lumMod val="50000"/>
                  </a:schemeClr>
                </a:solidFill>
                <a:highlight>
                  <a:srgbClr val="FFFFFF"/>
                </a:highlight>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bwMode="auto">
            <a:xfrm flipV="1">
              <a:off x="2983286" y="2734368"/>
              <a:ext cx="0" cy="29575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cxnSp>
        <p:nvCxnSpPr>
          <p:cNvPr id="19" name="直接箭头连接符 18"/>
          <p:cNvCxnSpPr/>
          <p:nvPr/>
        </p:nvCxnSpPr>
        <p:spPr bwMode="auto">
          <a:xfrm flipV="1">
            <a:off x="2199655" y="5605881"/>
            <a:ext cx="3892" cy="330013"/>
          </a:xfrm>
          <a:prstGeom prst="straightConnector1">
            <a:avLst/>
          </a:prstGeom>
          <a:solidFill>
            <a:schemeClr val="accent1"/>
          </a:solidFill>
          <a:ln w="25400" cap="flat" cmpd="sng" algn="ctr">
            <a:solidFill>
              <a:schemeClr val="accent2">
                <a:lumMod val="50000"/>
              </a:schemeClr>
            </a:solidFill>
            <a:prstDash val="solid"/>
            <a:round/>
            <a:headEnd type="none"/>
            <a:tailEnd type="stealth" w="lg" len="lg"/>
          </a:ln>
          <a:effectLst/>
        </p:spPr>
      </p:cxnSp>
      <p:grpSp>
        <p:nvGrpSpPr>
          <p:cNvPr id="20" name="组合 19"/>
          <p:cNvGrpSpPr/>
          <p:nvPr/>
        </p:nvGrpSpPr>
        <p:grpSpPr>
          <a:xfrm>
            <a:off x="3230148" y="4493021"/>
            <a:ext cx="2597081" cy="716523"/>
            <a:chOff x="3845218" y="908720"/>
            <a:chExt cx="2454974" cy="716523"/>
          </a:xfrm>
        </p:grpSpPr>
        <p:cxnSp>
          <p:nvCxnSpPr>
            <p:cNvPr id="21" name="曲线连接符 20"/>
            <p:cNvCxnSpPr/>
            <p:nvPr/>
          </p:nvCxnSpPr>
          <p:spPr bwMode="auto">
            <a:xfrm flipV="1">
              <a:off x="3845218" y="908720"/>
              <a:ext cx="1158830" cy="698592"/>
            </a:xfrm>
            <a:prstGeom prst="curvedConnector3">
              <a:avLst/>
            </a:prstGeom>
            <a:solidFill>
              <a:schemeClr val="accent1"/>
            </a:solidFill>
            <a:ln w="25400" cap="flat" cmpd="sng" algn="ctr">
              <a:solidFill>
                <a:srgbClr val="00823B"/>
              </a:solidFill>
              <a:prstDash val="solid"/>
              <a:round/>
              <a:headEnd type="none"/>
              <a:tailEnd type="none" w="lg" len="lg"/>
            </a:ln>
            <a:effectLst/>
          </p:spPr>
        </p:cxnSp>
        <p:cxnSp>
          <p:nvCxnSpPr>
            <p:cNvPr id="22" name="曲线连接符 21"/>
            <p:cNvCxnSpPr/>
            <p:nvPr/>
          </p:nvCxnSpPr>
          <p:spPr bwMode="auto">
            <a:xfrm>
              <a:off x="5004048" y="908720"/>
              <a:ext cx="1296144" cy="716523"/>
            </a:xfrm>
            <a:prstGeom prst="curvedConnector3">
              <a:avLst/>
            </a:prstGeom>
            <a:solidFill>
              <a:schemeClr val="accent1"/>
            </a:solidFill>
            <a:ln w="25400" cap="flat" cmpd="sng" algn="ctr">
              <a:solidFill>
                <a:srgbClr val="00823B"/>
              </a:solidFill>
              <a:prstDash val="solid"/>
              <a:round/>
              <a:headEnd type="none"/>
              <a:tailEnd type="stealth" w="lg" len="lg"/>
            </a:ln>
            <a:effectLst/>
          </p:spPr>
        </p:cxnSp>
      </p:grpSp>
      <p:cxnSp>
        <p:nvCxnSpPr>
          <p:cNvPr id="23" name="直接箭头连接符 22"/>
          <p:cNvCxnSpPr/>
          <p:nvPr/>
        </p:nvCxnSpPr>
        <p:spPr bwMode="auto">
          <a:xfrm flipV="1">
            <a:off x="7425589" y="5250062"/>
            <a:ext cx="498330" cy="3467"/>
          </a:xfrm>
          <a:prstGeom prst="straightConnector1">
            <a:avLst/>
          </a:prstGeom>
          <a:solidFill>
            <a:schemeClr val="accent1"/>
          </a:solidFill>
          <a:ln w="25400" cap="flat" cmpd="sng" algn="ctr">
            <a:solidFill>
              <a:schemeClr val="tx1"/>
            </a:solidFill>
            <a:prstDash val="solid"/>
            <a:round/>
            <a:headEnd type="none"/>
            <a:tailEnd type="stealth" w="lg" len="lg"/>
          </a:ln>
          <a:effectLst/>
        </p:spPr>
      </p:cxnSp>
      <p:cxnSp>
        <p:nvCxnSpPr>
          <p:cNvPr id="24" name="直接箭头连接符 23"/>
          <p:cNvCxnSpPr/>
          <p:nvPr/>
        </p:nvCxnSpPr>
        <p:spPr bwMode="auto">
          <a:xfrm flipV="1">
            <a:off x="8003682" y="5246231"/>
            <a:ext cx="498330" cy="3467"/>
          </a:xfrm>
          <a:prstGeom prst="straightConnector1">
            <a:avLst/>
          </a:prstGeom>
          <a:solidFill>
            <a:schemeClr val="accent1"/>
          </a:solidFill>
          <a:ln w="31750" cap="flat" cmpd="sng" algn="ctr">
            <a:solidFill>
              <a:schemeClr val="tx1"/>
            </a:solidFill>
            <a:prstDash val="sysDot"/>
            <a:round/>
            <a:headEnd type="none"/>
            <a:tailEnd type="none" w="lg" len="lg"/>
          </a:ln>
          <a:effectLst/>
        </p:spPr>
      </p:cxnSp>
    </p:spTree>
    <p:extLst>
      <p:ext uri="{BB962C8B-B14F-4D97-AF65-F5344CB8AC3E}">
        <p14:creationId xmlns:p14="http://schemas.microsoft.com/office/powerpoint/2010/main" val="190212865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strips(downLeft)">
                                      <p:cBhvr>
                                        <p:cTn id="67" dur="500"/>
                                        <p:tgtEl>
                                          <p:spTgt spid="20"/>
                                        </p:tgtEl>
                                      </p:cBhvr>
                                    </p:animEffect>
                                  </p:childTnLst>
                                </p:cTn>
                              </p:par>
                              <p:par>
                                <p:cTn id="68" presetID="1" presetClass="exit" presetSubtype="0" fill="hold" nodeType="withEffect">
                                  <p:stCondLst>
                                    <p:cond delay="0"/>
                                  </p:stCondLst>
                                  <p:childTnLst>
                                    <p:set>
                                      <p:cBhvr>
                                        <p:cTn id="69" dur="1" fill="hold">
                                          <p:stCondLst>
                                            <p:cond delay="0"/>
                                          </p:stCondLst>
                                        </p:cTn>
                                        <p:tgtEl>
                                          <p:spTgt spid="1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0"/>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5"/>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9" grpId="1" animBg="1"/>
      <p:bldP spid="10" grpId="0" animBg="1"/>
      <p:bldP spid="10" grpId="1"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随堂习题</a:t>
            </a:r>
          </a:p>
        </p:txBody>
      </p:sp>
      <p:sp>
        <p:nvSpPr>
          <p:cNvPr id="22" name="TextBox 20"/>
          <p:cNvSpPr txBox="1">
            <a:spLocks noChangeArrowheads="1"/>
          </p:cNvSpPr>
          <p:nvPr/>
        </p:nvSpPr>
        <p:spPr bwMode="auto">
          <a:xfrm>
            <a:off x="306646" y="1268760"/>
            <a:ext cx="8544990" cy="95410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L</a:t>
            </a:r>
            <a:r>
              <a:rPr lang="zh-CN" altLang="en-US" sz="2800" b="1" dirty="0">
                <a:latin typeface="微软雅黑" panose="020B0503020204020204" pitchFamily="34" charset="-122"/>
                <a:ea typeface="微软雅黑" panose="020B0503020204020204" pitchFamily="34" charset="-122"/>
              </a:rPr>
              <a:t>为带表头节点的链表，</a:t>
            </a:r>
            <a:r>
              <a:rPr lang="en-US" altLang="zh-CN" sz="2800" b="1" dirty="0">
                <a:latin typeface="微软雅黑" panose="020B0503020204020204" pitchFamily="34" charset="-122"/>
                <a:ea typeface="微软雅黑" panose="020B0503020204020204" pitchFamily="34" charset="-122"/>
              </a:rPr>
              <a:t>P</a:t>
            </a:r>
            <a:r>
              <a:rPr lang="zh-CN" altLang="en-US" sz="2800" b="1" dirty="0">
                <a:latin typeface="微软雅黑" panose="020B0503020204020204" pitchFamily="34" charset="-122"/>
                <a:ea typeface="微软雅黑" panose="020B0503020204020204" pitchFamily="34" charset="-122"/>
              </a:rPr>
              <a:t>不为首元素，请排序以下代码删除</a:t>
            </a:r>
            <a:r>
              <a:rPr lang="en-US" altLang="zh-CN" sz="2800" b="1" dirty="0">
                <a:latin typeface="微软雅黑" panose="020B0503020204020204" pitchFamily="34" charset="-122"/>
                <a:ea typeface="微软雅黑" panose="020B0503020204020204" pitchFamily="34" charset="-122"/>
              </a:rPr>
              <a:t>P</a:t>
            </a:r>
            <a:r>
              <a:rPr lang="zh-CN" altLang="en-US" sz="2800" b="1" dirty="0">
                <a:latin typeface="微软雅黑" panose="020B0503020204020204" pitchFamily="34" charset="-122"/>
                <a:ea typeface="微软雅黑" panose="020B0503020204020204" pitchFamily="34" charset="-122"/>
              </a:rPr>
              <a:t>的直接前驱</a:t>
            </a:r>
            <a:endParaRPr lang="en-US" altLang="zh-CN" sz="2800" b="1" dirty="0">
              <a:latin typeface="微软雅黑" panose="020B0503020204020204" pitchFamily="34" charset="-122"/>
              <a:ea typeface="微软雅黑" panose="020B0503020204020204" pitchFamily="34" charset="-122"/>
            </a:endParaRPr>
          </a:p>
        </p:txBody>
      </p:sp>
      <p:sp>
        <p:nvSpPr>
          <p:cNvPr id="23" name="矩形 22"/>
          <p:cNvSpPr/>
          <p:nvPr/>
        </p:nvSpPr>
        <p:spPr>
          <a:xfrm>
            <a:off x="574354" y="2276872"/>
            <a:ext cx="8604956" cy="2954655"/>
          </a:xfrm>
          <a:prstGeom prst="rect">
            <a:avLst/>
          </a:prstGeom>
        </p:spPr>
        <p:txBody>
          <a:bodyPr wrap="square">
            <a:spAutoFit/>
          </a:bodyPr>
          <a:lstStyle/>
          <a:p>
            <a:pPr marL="342900" indent="-342900">
              <a:buAutoNum type="alphaLcParenBoth"/>
            </a:pPr>
            <a:r>
              <a:rPr lang="en-US" altLang="zh-CN" sz="2800" dirty="0">
                <a:highlight>
                  <a:srgbClr val="FFFFFF"/>
                </a:highlight>
                <a:latin typeface="Consolas" panose="020B0609020204030204" pitchFamily="49" charset="0"/>
                <a:ea typeface="新宋体" panose="02010609030101010101" pitchFamily="49" charset="-122"/>
              </a:rPr>
              <a:t> P-&gt;next = P-&gt;next-&gt;next;</a:t>
            </a:r>
          </a:p>
          <a:p>
            <a:pPr marL="342900" indent="-342900">
              <a:buAutoNum type="alphaLcParenBoth"/>
            </a:pPr>
            <a:r>
              <a:rPr lang="en-US" altLang="zh-CN" sz="2800" dirty="0">
                <a:highlight>
                  <a:srgbClr val="FFFFFF"/>
                </a:highlight>
                <a:latin typeface="Consolas" panose="020B0609020204030204" pitchFamily="49" charset="0"/>
                <a:ea typeface="新宋体" panose="02010609030101010101" pitchFamily="49" charset="-122"/>
              </a:rPr>
              <a:t> While(P-&gt;next-&gt;next!=Q) P=P-&gt;next;</a:t>
            </a:r>
          </a:p>
          <a:p>
            <a:pPr marL="342900" indent="-342900">
              <a:buAutoNum type="alphaLcParenBoth"/>
            </a:pPr>
            <a:r>
              <a:rPr lang="en-US" altLang="zh-CN" sz="2800" dirty="0">
                <a:highlight>
                  <a:srgbClr val="FFFFFF"/>
                </a:highlight>
                <a:latin typeface="Consolas" panose="020B0609020204030204" pitchFamily="49" charset="0"/>
                <a:ea typeface="新宋体" panose="02010609030101010101" pitchFamily="49" charset="-122"/>
              </a:rPr>
              <a:t> Q=P;</a:t>
            </a:r>
          </a:p>
          <a:p>
            <a:pPr marL="342900" indent="-342900">
              <a:buAutoNum type="alphaLcParenBoth"/>
            </a:pPr>
            <a:r>
              <a:rPr lang="en-US" altLang="zh-CN" sz="2800" dirty="0">
                <a:highlight>
                  <a:srgbClr val="FFFFFF"/>
                </a:highlight>
                <a:latin typeface="Consolas" panose="020B0609020204030204" pitchFamily="49" charset="0"/>
                <a:ea typeface="新宋体" panose="02010609030101010101" pitchFamily="49" charset="-122"/>
              </a:rPr>
              <a:t> free(Q);</a:t>
            </a:r>
          </a:p>
          <a:p>
            <a:pPr marL="342900" indent="-342900">
              <a:buAutoNum type="alphaLcParenBoth"/>
            </a:pPr>
            <a:r>
              <a:rPr lang="en-US" altLang="zh-CN" sz="2800" dirty="0">
                <a:highlight>
                  <a:srgbClr val="FFFFFF"/>
                </a:highlight>
                <a:latin typeface="Consolas" panose="020B0609020204030204" pitchFamily="49" charset="0"/>
                <a:ea typeface="新宋体" panose="02010609030101010101" pitchFamily="49" charset="-122"/>
              </a:rPr>
              <a:t> Q=P-&gt;next;</a:t>
            </a:r>
          </a:p>
          <a:p>
            <a:pPr marL="342900" indent="-342900">
              <a:buAutoNum type="alphaLcParenBoth"/>
            </a:pPr>
            <a:r>
              <a:rPr lang="en-US" altLang="zh-CN" sz="2800" dirty="0">
                <a:highlight>
                  <a:srgbClr val="FFFFFF"/>
                </a:highlight>
                <a:latin typeface="Consolas" panose="020B0609020204030204" pitchFamily="49" charset="0"/>
                <a:ea typeface="新宋体" panose="02010609030101010101" pitchFamily="49" charset="-122"/>
              </a:rPr>
              <a:t> P=L;</a:t>
            </a:r>
          </a:p>
          <a:p>
            <a:endParaRPr lang="en-US" altLang="zh-CN" dirty="0">
              <a:solidFill>
                <a:srgbClr val="0000FF"/>
              </a:solidFill>
              <a:highlight>
                <a:srgbClr val="FFFFFF"/>
              </a:highlight>
              <a:latin typeface="Consolas" panose="020B0609020204030204" pitchFamily="49" charset="0"/>
              <a:ea typeface="新宋体" panose="02010609030101010101" pitchFamily="49" charset="-122"/>
            </a:endParaRPr>
          </a:p>
        </p:txBody>
      </p:sp>
      <p:sp>
        <p:nvSpPr>
          <p:cNvPr id="24" name="TextBox 20"/>
          <p:cNvSpPr txBox="1">
            <a:spLocks noChangeArrowheads="1"/>
          </p:cNvSpPr>
          <p:nvPr/>
        </p:nvSpPr>
        <p:spPr bwMode="auto">
          <a:xfrm>
            <a:off x="574354" y="5301208"/>
            <a:ext cx="8544990"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答案</a:t>
            </a:r>
            <a:r>
              <a:rPr lang="zh-CN" altLang="en-US" sz="2800" b="1"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sz="2800" b="1" dirty="0">
                <a:latin typeface="微软雅黑" panose="020B0503020204020204" pitchFamily="34" charset="-122"/>
                <a:ea typeface="微软雅黑" panose="020B0503020204020204" pitchFamily="34" charset="-122"/>
                <a:sym typeface="Wingdings" panose="05000000000000000000" pitchFamily="2" charset="2"/>
              </a:rPr>
              <a:t>(c)(f)(b)(e)(a)(d)</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902106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列表的定义</a:t>
            </a:r>
            <a:r>
              <a:rPr lang="en-US" altLang="zh-CN" sz="3600" dirty="0">
                <a:solidFill>
                  <a:srgbClr val="003366"/>
                </a:solidFill>
                <a:latin typeface="微软雅黑" pitchFamily="34" charset="-122"/>
                <a:ea typeface="微软雅黑" pitchFamily="34" charset="-122"/>
              </a:rPr>
              <a:t>3</a:t>
            </a:r>
            <a:r>
              <a:rPr lang="zh-CN" altLang="en-US" sz="3600" dirty="0">
                <a:solidFill>
                  <a:srgbClr val="003366"/>
                </a:solidFill>
                <a:latin typeface="微软雅黑" pitchFamily="34" charset="-122"/>
                <a:ea typeface="微软雅黑" pitchFamily="34" charset="-122"/>
              </a:rPr>
              <a:t>（教材方法）</a:t>
            </a:r>
          </a:p>
        </p:txBody>
      </p:sp>
      <p:sp>
        <p:nvSpPr>
          <p:cNvPr id="56" name="TextBox 20"/>
          <p:cNvSpPr txBox="1">
            <a:spLocks noChangeArrowheads="1"/>
          </p:cNvSpPr>
          <p:nvPr/>
        </p:nvSpPr>
        <p:spPr bwMode="auto">
          <a:xfrm>
            <a:off x="295132" y="1117863"/>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双向列表、带表头节点方式、节点成员函数插入</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342293" y="1623598"/>
            <a:ext cx="8568952" cy="3600986"/>
          </a:xfrm>
          <a:prstGeom prst="rect">
            <a:avLst/>
          </a:prstGeom>
        </p:spPr>
        <p:txBody>
          <a:bodyPr wrap="square">
            <a:spAutoFit/>
          </a:bodyPr>
          <a:lstStyle/>
          <a:p>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typedef</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秩</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#define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ListNode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列表节点位置</a:t>
            </a:r>
            <a:endParaRPr lang="zh-CN" altLang="en-US"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struct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2B91AF"/>
                </a:solidFill>
                <a:highlight>
                  <a:srgbClr val="FFFFFF"/>
                </a:highlight>
                <a:latin typeface="Consolas" panose="020B0609020204030204" pitchFamily="49" charset="0"/>
                <a:ea typeface="新宋体" panose="02010609030101010101" pitchFamily="49" charset="-122"/>
              </a:rPr>
              <a:t>ListNode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列表节点模板类（以双向链表形式实现）</a:t>
            </a:r>
          </a:p>
          <a:p>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data;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数值、前驱、后继</a:t>
            </a:r>
          </a:p>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构造函数</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针对</a:t>
            </a:r>
            <a:r>
              <a:rPr lang="en-US" altLang="zh-CN" kern="0" dirty="0">
                <a:solidFill>
                  <a:srgbClr val="CC0000"/>
                </a:solidFill>
                <a:latin typeface="Consolas" panose="020B0609020204030204" pitchFamily="49" charset="0"/>
                <a:ea typeface="隶书" pitchFamily="49" charset="-122"/>
              </a:rPr>
              <a:t>header</a:t>
            </a:r>
            <a:r>
              <a:rPr lang="zh-CN" altLang="en-US" kern="0" dirty="0">
                <a:solidFill>
                  <a:srgbClr val="CC0000"/>
                </a:solidFill>
                <a:latin typeface="Consolas" panose="020B0609020204030204" pitchFamily="49" charset="0"/>
                <a:ea typeface="隶书" pitchFamily="49" charset="-122"/>
              </a:rPr>
              <a:t>和</a:t>
            </a:r>
            <a:r>
              <a:rPr lang="en-US" altLang="zh-CN" kern="0" dirty="0">
                <a:solidFill>
                  <a:srgbClr val="CC0000"/>
                </a:solidFill>
                <a:latin typeface="Consolas" panose="020B0609020204030204" pitchFamily="49" charset="0"/>
                <a:ea typeface="隶书" pitchFamily="49" charset="-122"/>
              </a:rPr>
              <a:t>trailer</a:t>
            </a:r>
            <a:r>
              <a:rPr lang="zh-CN" altLang="en-US" kern="0" dirty="0">
                <a:solidFill>
                  <a:srgbClr val="CC0000"/>
                </a:solidFill>
                <a:latin typeface="Consolas" panose="020B0609020204030204" pitchFamily="49" charset="0"/>
                <a:ea typeface="隶书" pitchFamily="49" charset="-122"/>
              </a:rPr>
              <a:t>的构造</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ListNode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data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默认构造器</a:t>
            </a:r>
          </a:p>
          <a:p>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操作接口</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insertAsPred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e);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紧靠当前节点之前插入新节点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insertAsSucc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e);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紧随当前节点之后插入新节点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27" name="TextBox 20"/>
          <p:cNvSpPr txBox="1">
            <a:spLocks noChangeArrowheads="1"/>
          </p:cNvSpPr>
          <p:nvPr/>
        </p:nvSpPr>
        <p:spPr bwMode="auto">
          <a:xfrm>
            <a:off x="305233" y="5066020"/>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列表节点模板类</a:t>
            </a:r>
            <a:endParaRPr lang="en-US" altLang="zh-CN" sz="2800" b="1" dirty="0">
              <a:latin typeface="微软雅黑" panose="020B0503020204020204" pitchFamily="34" charset="-122"/>
              <a:ea typeface="微软雅黑" panose="020B0503020204020204" pitchFamily="34" charset="-122"/>
            </a:endParaRPr>
          </a:p>
        </p:txBody>
      </p:sp>
      <p:graphicFrame>
        <p:nvGraphicFramePr>
          <p:cNvPr id="29" name="表格 28"/>
          <p:cNvGraphicFramePr>
            <a:graphicFrameLocks noGrp="1"/>
          </p:cNvGraphicFramePr>
          <p:nvPr>
            <p:extLst>
              <p:ext uri="{D42A27DB-BD31-4B8C-83A1-F6EECF244321}">
                <p14:modId xmlns:p14="http://schemas.microsoft.com/office/powerpoint/2010/main" val="1076537022"/>
              </p:ext>
            </p:extLst>
          </p:nvPr>
        </p:nvGraphicFramePr>
        <p:xfrm>
          <a:off x="204522" y="5589240"/>
          <a:ext cx="8844494" cy="1133088"/>
        </p:xfrm>
        <a:graphic>
          <a:graphicData uri="http://schemas.openxmlformats.org/drawingml/2006/table">
            <a:tbl>
              <a:tblPr firstRow="1" bandRow="1">
                <a:tableStyleId>{5C22544A-7EE6-4342-B048-85BDC9FD1C3A}</a:tableStyleId>
              </a:tblPr>
              <a:tblGrid>
                <a:gridCol w="978494">
                  <a:extLst>
                    <a:ext uri="{9D8B030D-6E8A-4147-A177-3AD203B41FA5}">
                      <a16:colId xmlns:a16="http://schemas.microsoft.com/office/drawing/2014/main" val="3075817257"/>
                    </a:ext>
                  </a:extLst>
                </a:gridCol>
                <a:gridCol w="1149607">
                  <a:extLst>
                    <a:ext uri="{9D8B030D-6E8A-4147-A177-3AD203B41FA5}">
                      <a16:colId xmlns:a16="http://schemas.microsoft.com/office/drawing/2014/main" val="1794422209"/>
                    </a:ext>
                  </a:extLst>
                </a:gridCol>
                <a:gridCol w="1152128">
                  <a:extLst>
                    <a:ext uri="{9D8B030D-6E8A-4147-A177-3AD203B41FA5}">
                      <a16:colId xmlns:a16="http://schemas.microsoft.com/office/drawing/2014/main" val="2863843946"/>
                    </a:ext>
                  </a:extLst>
                </a:gridCol>
                <a:gridCol w="2664296">
                  <a:extLst>
                    <a:ext uri="{9D8B030D-6E8A-4147-A177-3AD203B41FA5}">
                      <a16:colId xmlns:a16="http://schemas.microsoft.com/office/drawing/2014/main" val="412824343"/>
                    </a:ext>
                  </a:extLst>
                </a:gridCol>
                <a:gridCol w="2899969">
                  <a:extLst>
                    <a:ext uri="{9D8B030D-6E8A-4147-A177-3AD203B41FA5}">
                      <a16:colId xmlns:a16="http://schemas.microsoft.com/office/drawing/2014/main" val="2923899614"/>
                    </a:ext>
                  </a:extLst>
                </a:gridCol>
              </a:tblGrid>
              <a:tr h="432048">
                <a:tc>
                  <a:txBody>
                    <a:bodyPr/>
                    <a:lstStyle/>
                    <a:p>
                      <a:pPr algn="ctr"/>
                      <a:r>
                        <a:rPr lang="en-US" altLang="zh-CN" sz="2000" b="1" kern="1200" dirty="0">
                          <a:solidFill>
                            <a:schemeClr val="tx1"/>
                          </a:solidFill>
                          <a:latin typeface="微软雅黑" panose="020B0503020204020204" pitchFamily="34" charset="-122"/>
                          <a:ea typeface="微软雅黑" panose="020B0503020204020204" pitchFamily="34" charset="-122"/>
                          <a:cs typeface="+mn-cs"/>
                        </a:rPr>
                        <a:t>data()</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en-US" altLang="zh-CN" sz="2000" b="1" kern="1200" dirty="0" err="1">
                          <a:solidFill>
                            <a:schemeClr val="tx1"/>
                          </a:solidFill>
                          <a:latin typeface="微软雅黑" panose="020B0503020204020204" pitchFamily="34" charset="-122"/>
                          <a:ea typeface="微软雅黑" panose="020B0503020204020204" pitchFamily="34" charset="-122"/>
                          <a:cs typeface="+mn-cs"/>
                        </a:rPr>
                        <a:t>pred</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err="1">
                          <a:solidFill>
                            <a:schemeClr val="tx1"/>
                          </a:solidFill>
                          <a:latin typeface="微软雅黑" panose="020B0503020204020204" pitchFamily="34" charset="-122"/>
                          <a:ea typeface="微软雅黑" panose="020B0503020204020204" pitchFamily="34" charset="-122"/>
                          <a:cs typeface="+mn-cs"/>
                        </a:rPr>
                        <a:t>succ</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err="1">
                          <a:solidFill>
                            <a:schemeClr val="tx1"/>
                          </a:solidFill>
                          <a:latin typeface="微软雅黑" panose="020B0503020204020204" pitchFamily="34" charset="-122"/>
                          <a:ea typeface="微软雅黑" panose="020B0503020204020204" pitchFamily="34" charset="-122"/>
                          <a:cs typeface="+mn-cs"/>
                        </a:rPr>
                        <a:t>insertAsPred</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(e)</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err="1">
                          <a:solidFill>
                            <a:schemeClr val="tx1"/>
                          </a:solidFill>
                          <a:latin typeface="微软雅黑" panose="020B0503020204020204" pitchFamily="34" charset="-122"/>
                          <a:ea typeface="微软雅黑" panose="020B0503020204020204" pitchFamily="34" charset="-122"/>
                          <a:cs typeface="+mn-cs"/>
                        </a:rPr>
                        <a:t>insertAsSucc</a:t>
                      </a:r>
                      <a:r>
                        <a:rPr lang="en-US" altLang="zh-CN" sz="2000" b="1" kern="1200" dirty="0">
                          <a:solidFill>
                            <a:schemeClr val="tx1"/>
                          </a:solidFill>
                          <a:latin typeface="微软雅黑" panose="020B0503020204020204" pitchFamily="34" charset="-122"/>
                          <a:ea typeface="微软雅黑" panose="020B0503020204020204" pitchFamily="34" charset="-122"/>
                          <a:cs typeface="+mn-cs"/>
                        </a:rPr>
                        <a:t>(e)</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1435915222"/>
                  </a:ext>
                </a:extLst>
              </a:tr>
              <a:tr h="432048">
                <a:tc>
                  <a:txBody>
                    <a:bodyPr/>
                    <a:lstStyle/>
                    <a:p>
                      <a:pPr marL="0" algn="ctr" defTabSz="914400" rtl="0" eaLnBrk="1" latinLnBrk="0" hangingPunct="1"/>
                      <a:r>
                        <a:rPr lang="zh-CN" altLang="en-US" sz="2000" b="1" kern="1200" dirty="0">
                          <a:solidFill>
                            <a:srgbClr val="FF0000"/>
                          </a:solidFill>
                          <a:latin typeface="微软雅黑" panose="020B0503020204020204" pitchFamily="34" charset="-122"/>
                          <a:ea typeface="微软雅黑" panose="020B0503020204020204" pitchFamily="34" charset="-122"/>
                          <a:cs typeface="+mn-cs"/>
                        </a:rPr>
                        <a:t>返回节点数据</a:t>
                      </a:r>
                      <a:endParaRPr lang="zh-CN" altLang="en-US" sz="2000" b="1"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algn="ctr"/>
                      <a:r>
                        <a:rPr lang="zh-CN" altLang="en-US" sz="1800" b="1" dirty="0">
                          <a:solidFill>
                            <a:srgbClr val="FF0000"/>
                          </a:solidFill>
                          <a:latin typeface="微软雅黑" panose="020B0503020204020204" pitchFamily="34" charset="-122"/>
                          <a:ea typeface="微软雅黑" panose="020B0503020204020204" pitchFamily="34" charset="-122"/>
                        </a:rPr>
                        <a:t>当前节点前驱位置</a:t>
                      </a:r>
                      <a:endParaRPr lang="zh-CN" altLang="en-US" dirty="0"/>
                    </a:p>
                  </a:txBody>
                  <a:tcPr anchor="ctr"/>
                </a:tc>
                <a:tc>
                  <a:txBody>
                    <a:bodyPr/>
                    <a:lstStyle/>
                    <a:p>
                      <a:pPr marL="0" algn="ctr" defTabSz="914400" rtl="0" eaLnBrk="1" latinLnBrk="0" hangingPunct="1"/>
                      <a:r>
                        <a:rPr lang="zh-CN" altLang="en-US" sz="1800" b="1" kern="1200" dirty="0">
                          <a:solidFill>
                            <a:srgbClr val="FF0000"/>
                          </a:solidFill>
                          <a:latin typeface="微软雅黑" panose="020B0503020204020204" pitchFamily="34" charset="-122"/>
                          <a:ea typeface="微软雅黑" panose="020B0503020204020204" pitchFamily="34" charset="-122"/>
                          <a:cs typeface="+mn-cs"/>
                        </a:rPr>
                        <a:t>当前节点后继位置</a:t>
                      </a:r>
                    </a:p>
                  </a:txBody>
                  <a:tcPr anchor="ctr"/>
                </a:tc>
                <a:tc>
                  <a:txBody>
                    <a:bodyPr/>
                    <a:lstStyle/>
                    <a:p>
                      <a:pPr marL="0" algn="ctr" defTabSz="914400" rtl="0" eaLnBrk="1" latinLnBrk="0" hangingPunct="1"/>
                      <a:r>
                        <a:rPr lang="zh-CN" altLang="en-US" sz="1800" b="1" kern="1200" dirty="0">
                          <a:solidFill>
                            <a:srgbClr val="FF0000"/>
                          </a:solidFill>
                          <a:latin typeface="微软雅黑" panose="020B0503020204020204" pitchFamily="34" charset="-122"/>
                          <a:ea typeface="微软雅黑" panose="020B0503020204020204" pitchFamily="34" charset="-122"/>
                          <a:cs typeface="+mn-cs"/>
                        </a:rPr>
                        <a:t>当前节点插入前驱节点，存入</a:t>
                      </a:r>
                      <a:r>
                        <a:rPr lang="en-US" altLang="zh-CN" sz="1800" b="1" kern="1200" dirty="0">
                          <a:solidFill>
                            <a:srgbClr val="FF0000"/>
                          </a:solidFill>
                          <a:latin typeface="微软雅黑" panose="020B0503020204020204" pitchFamily="34" charset="-122"/>
                          <a:ea typeface="微软雅黑" panose="020B0503020204020204" pitchFamily="34" charset="-122"/>
                          <a:cs typeface="+mn-cs"/>
                        </a:rPr>
                        <a:t>e</a:t>
                      </a:r>
                      <a:r>
                        <a:rPr lang="zh-CN" altLang="en-US" sz="1800" b="1" kern="1200" dirty="0">
                          <a:solidFill>
                            <a:srgbClr val="FF0000"/>
                          </a:solidFill>
                          <a:latin typeface="微软雅黑" panose="020B0503020204020204" pitchFamily="34" charset="-122"/>
                          <a:ea typeface="微软雅黑" panose="020B0503020204020204" pitchFamily="34" charset="-122"/>
                          <a:cs typeface="+mn-cs"/>
                        </a:rPr>
                        <a:t>，返回新节点位置</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rgbClr val="FF0000"/>
                          </a:solidFill>
                          <a:latin typeface="微软雅黑" panose="020B0503020204020204" pitchFamily="34" charset="-122"/>
                          <a:ea typeface="微软雅黑" panose="020B0503020204020204" pitchFamily="34" charset="-122"/>
                          <a:cs typeface="+mn-cs"/>
                        </a:rPr>
                        <a:t>当前节点插入后继节点，存入</a:t>
                      </a:r>
                      <a:r>
                        <a:rPr lang="en-US" altLang="zh-CN" sz="1800" b="1" kern="1200" dirty="0">
                          <a:solidFill>
                            <a:srgbClr val="FF0000"/>
                          </a:solidFill>
                          <a:latin typeface="微软雅黑" panose="020B0503020204020204" pitchFamily="34" charset="-122"/>
                          <a:ea typeface="微软雅黑" panose="020B0503020204020204" pitchFamily="34" charset="-122"/>
                          <a:cs typeface="+mn-cs"/>
                        </a:rPr>
                        <a:t>e</a:t>
                      </a:r>
                      <a:r>
                        <a:rPr lang="zh-CN" altLang="en-US" sz="1800" b="1" kern="1200" dirty="0">
                          <a:solidFill>
                            <a:srgbClr val="FF0000"/>
                          </a:solidFill>
                          <a:latin typeface="微软雅黑" panose="020B0503020204020204" pitchFamily="34" charset="-122"/>
                          <a:ea typeface="微软雅黑" panose="020B0503020204020204" pitchFamily="34" charset="-122"/>
                          <a:cs typeface="+mn-cs"/>
                        </a:rPr>
                        <a:t>，返回新节点位置</a:t>
                      </a:r>
                    </a:p>
                  </a:txBody>
                  <a:tcPr anchor="ctr"/>
                </a:tc>
                <a:extLst>
                  <a:ext uri="{0D108BD9-81ED-4DB2-BD59-A6C34878D82A}">
                    <a16:rowId xmlns:a16="http://schemas.microsoft.com/office/drawing/2014/main" val="2383713950"/>
                  </a:ext>
                </a:extLst>
              </a:tr>
            </a:tbl>
          </a:graphicData>
        </a:graphic>
      </p:graphicFrame>
    </p:spTree>
    <p:extLst>
      <p:ext uri="{BB962C8B-B14F-4D97-AF65-F5344CB8AC3E}">
        <p14:creationId xmlns:p14="http://schemas.microsoft.com/office/powerpoint/2010/main" val="3506659129"/>
      </p:ext>
    </p:extLst>
  </p:cSld>
  <p:clrMapOvr>
    <a:masterClrMapping/>
  </p:clrMapOvr>
  <p:transition advTm="157">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列表的定义</a:t>
            </a:r>
            <a:r>
              <a:rPr lang="en-US" altLang="zh-CN" sz="3600" dirty="0">
                <a:solidFill>
                  <a:srgbClr val="003366"/>
                </a:solidFill>
                <a:latin typeface="微软雅黑" pitchFamily="34" charset="-122"/>
                <a:ea typeface="微软雅黑" pitchFamily="34" charset="-122"/>
              </a:rPr>
              <a:t>3</a:t>
            </a:r>
            <a:r>
              <a:rPr lang="zh-CN" altLang="en-US" sz="3600" dirty="0">
                <a:solidFill>
                  <a:srgbClr val="003366"/>
                </a:solidFill>
                <a:latin typeface="微软雅黑" pitchFamily="34" charset="-122"/>
                <a:ea typeface="微软雅黑" pitchFamily="34" charset="-122"/>
              </a:rPr>
              <a:t>（教材方法）</a:t>
            </a:r>
          </a:p>
        </p:txBody>
      </p:sp>
      <p:sp>
        <p:nvSpPr>
          <p:cNvPr id="56" name="TextBox 20"/>
          <p:cNvSpPr txBox="1">
            <a:spLocks noChangeArrowheads="1"/>
          </p:cNvSpPr>
          <p:nvPr/>
        </p:nvSpPr>
        <p:spPr bwMode="auto">
          <a:xfrm>
            <a:off x="295132" y="1117863"/>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列表模板类</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284463" y="1567560"/>
            <a:ext cx="9036496" cy="3877985"/>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class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列表模板类</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private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规模、头哨兵、尾哨兵</a:t>
            </a:r>
            <a:endParaRPr lang="en-US" altLang="zh-CN" sz="16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_size;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header;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trailer; </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protected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init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列表创建时的初始化</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clear();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清除所有节点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copyNodes</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复制列表中自位置</a:t>
            </a:r>
            <a:r>
              <a:rPr lang="en-US" altLang="zh-CN" sz="1600" kern="0" dirty="0">
                <a:solidFill>
                  <a:srgbClr val="CC0000"/>
                </a:solidFill>
                <a:latin typeface="Consolas" panose="020B0609020204030204" pitchFamily="49" charset="0"/>
                <a:ea typeface="隶书" pitchFamily="49" charset="-122"/>
              </a:rPr>
              <a:t>p</a:t>
            </a:r>
            <a:r>
              <a:rPr lang="zh-CN" altLang="en-US" sz="1600" kern="0" dirty="0">
                <a:solidFill>
                  <a:srgbClr val="CC0000"/>
                </a:solidFill>
                <a:latin typeface="Consolas" panose="020B0609020204030204" pitchFamily="49" charset="0"/>
                <a:ea typeface="隶书" pitchFamily="49" charset="-122"/>
              </a:rPr>
              <a:t>起的</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项</a:t>
            </a:r>
          </a:p>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public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sz="1600" kern="0" dirty="0">
                <a:solidFill>
                  <a:srgbClr val="CC0000"/>
                </a:solidFill>
                <a:latin typeface="Consolas" panose="020B0609020204030204" pitchFamily="49" charset="0"/>
                <a:ea typeface="隶书" pitchFamily="49" charset="-122"/>
              </a:rPr>
              <a:t>// </a:t>
            </a:r>
            <a:r>
              <a:rPr lang="zh-CN" altLang="en-US" sz="1600" kern="0" dirty="0">
                <a:solidFill>
                  <a:srgbClr val="CC0000"/>
                </a:solidFill>
                <a:latin typeface="Consolas" panose="020B0609020204030204" pitchFamily="49" charset="0"/>
                <a:ea typeface="隶书" pitchFamily="49" charset="-122"/>
              </a:rPr>
              <a:t>构造函数</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List() { </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init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默认</a:t>
            </a:r>
          </a:p>
          <a:p>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   List ( </a:t>
            </a:r>
            <a:r>
              <a:rPr lang="fr-FR" altLang="zh-CN" sz="1600"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sz="16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1600" dirty="0">
                <a:solidFill>
                  <a:srgbClr val="000000"/>
                </a:solidFill>
                <a:highlight>
                  <a:srgbClr val="FFFFFF"/>
                </a:highlight>
                <a:latin typeface="Consolas" panose="020B0609020204030204" pitchFamily="49" charset="0"/>
                <a:ea typeface="新宋体" panose="02010609030101010101" pitchFamily="49" charset="-122"/>
              </a:rPr>
              <a:t>&amp; L); </a:t>
            </a:r>
            <a:r>
              <a:rPr lang="fr-FR" altLang="zh-CN" sz="1600" kern="0" dirty="0">
                <a:solidFill>
                  <a:srgbClr val="CC0000"/>
                </a:solidFill>
                <a:latin typeface="Consolas" panose="020B0609020204030204" pitchFamily="49" charset="0"/>
                <a:ea typeface="隶书" pitchFamily="49" charset="-122"/>
              </a:rPr>
              <a:t>//</a:t>
            </a:r>
            <a:r>
              <a:rPr lang="zh-CN" altLang="fr-FR" sz="1600" kern="0" dirty="0">
                <a:solidFill>
                  <a:srgbClr val="CC0000"/>
                </a:solidFill>
                <a:latin typeface="Consolas" panose="020B0609020204030204" pitchFamily="49" charset="0"/>
                <a:ea typeface="隶书" pitchFamily="49" charset="-122"/>
              </a:rPr>
              <a:t>整体复制列表</a:t>
            </a:r>
            <a:r>
              <a:rPr lang="fr-FR" altLang="zh-CN" sz="1600" kern="0" dirty="0">
                <a:solidFill>
                  <a:srgbClr val="CC0000"/>
                </a:solidFill>
                <a:latin typeface="Consolas" panose="020B0609020204030204" pitchFamily="49" charset="0"/>
                <a:ea typeface="隶书" pitchFamily="49" charset="-122"/>
              </a:rPr>
              <a:t>L</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List (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&amp; L,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r,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复制列表</a:t>
            </a:r>
            <a:r>
              <a:rPr lang="en-US" altLang="zh-CN" sz="1600" kern="0" dirty="0">
                <a:solidFill>
                  <a:srgbClr val="CC0000"/>
                </a:solidFill>
                <a:latin typeface="Consolas" panose="020B0609020204030204" pitchFamily="49" charset="0"/>
                <a:ea typeface="隶书" pitchFamily="49" charset="-122"/>
              </a:rPr>
              <a:t>L</a:t>
            </a:r>
            <a:r>
              <a:rPr lang="zh-CN" altLang="en-US" sz="1600" kern="0" dirty="0">
                <a:solidFill>
                  <a:srgbClr val="CC0000"/>
                </a:solidFill>
                <a:latin typeface="Consolas" panose="020B0609020204030204" pitchFamily="49" charset="0"/>
                <a:ea typeface="隶书" pitchFamily="49" charset="-122"/>
              </a:rPr>
              <a:t>中自第</a:t>
            </a:r>
            <a:r>
              <a:rPr lang="en-US" altLang="zh-CN" sz="1600" kern="0" dirty="0">
                <a:solidFill>
                  <a:srgbClr val="CC0000"/>
                </a:solidFill>
                <a:latin typeface="Consolas" panose="020B0609020204030204" pitchFamily="49" charset="0"/>
                <a:ea typeface="隶书" pitchFamily="49" charset="-122"/>
              </a:rPr>
              <a:t>r</a:t>
            </a:r>
            <a:r>
              <a:rPr lang="zh-CN" altLang="en-US" sz="1600" kern="0" dirty="0">
                <a:solidFill>
                  <a:srgbClr val="CC0000"/>
                </a:solidFill>
                <a:latin typeface="Consolas" panose="020B0609020204030204" pitchFamily="49" charset="0"/>
                <a:ea typeface="隶书" pitchFamily="49" charset="-122"/>
              </a:rPr>
              <a:t>项起的</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项</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List (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p, </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n);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复制列表中自位置</a:t>
            </a:r>
            <a:r>
              <a:rPr lang="en-US" altLang="zh-CN" sz="1600" kern="0" dirty="0">
                <a:solidFill>
                  <a:srgbClr val="CC0000"/>
                </a:solidFill>
                <a:latin typeface="Consolas" panose="020B0609020204030204" pitchFamily="49" charset="0"/>
                <a:ea typeface="隶书" pitchFamily="49" charset="-122"/>
              </a:rPr>
              <a:t>p</a:t>
            </a:r>
            <a:r>
              <a:rPr lang="zh-CN" altLang="en-US" sz="1600" kern="0" dirty="0">
                <a:solidFill>
                  <a:srgbClr val="CC0000"/>
                </a:solidFill>
                <a:latin typeface="Consolas" panose="020B0609020204030204" pitchFamily="49" charset="0"/>
                <a:ea typeface="隶书" pitchFamily="49" charset="-122"/>
              </a:rPr>
              <a:t>起的</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项</a:t>
            </a:r>
          </a:p>
          <a:p>
            <a:r>
              <a:rPr lang="en-US" altLang="zh-CN" sz="1600" kern="0" dirty="0">
                <a:solidFill>
                  <a:srgbClr val="CC0000"/>
                </a:solidFill>
                <a:latin typeface="Consolas" panose="020B0609020204030204" pitchFamily="49" charset="0"/>
                <a:ea typeface="隶书" pitchFamily="49" charset="-122"/>
              </a:rPr>
              <a:t>// </a:t>
            </a:r>
            <a:r>
              <a:rPr lang="zh-CN" altLang="en-US" sz="1600" kern="0" dirty="0">
                <a:solidFill>
                  <a:srgbClr val="CC0000"/>
                </a:solidFill>
                <a:latin typeface="Consolas" panose="020B0609020204030204" pitchFamily="49" charset="0"/>
                <a:ea typeface="隶书" pitchFamily="49" charset="-122"/>
              </a:rPr>
              <a:t>析构函数</a:t>
            </a:r>
          </a:p>
          <a:p>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~List();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释放（包含头、尾哨兵在内的）所有节点</a:t>
            </a:r>
          </a:p>
        </p:txBody>
      </p:sp>
      <p:sp>
        <p:nvSpPr>
          <p:cNvPr id="5" name="圆角矩形 4"/>
          <p:cNvSpPr/>
          <p:nvPr/>
        </p:nvSpPr>
        <p:spPr>
          <a:xfrm>
            <a:off x="2339752" y="5589240"/>
            <a:ext cx="4430231" cy="857220"/>
          </a:xfrm>
          <a:prstGeom prst="roundRect">
            <a:avLst/>
          </a:prstGeom>
          <a:ln w="31750">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6" name="组合 5"/>
          <p:cNvGrpSpPr/>
          <p:nvPr/>
        </p:nvGrpSpPr>
        <p:grpSpPr>
          <a:xfrm>
            <a:off x="150045" y="5704102"/>
            <a:ext cx="1519882" cy="580296"/>
            <a:chOff x="-296438" y="2122984"/>
            <a:chExt cx="1519882" cy="580296"/>
          </a:xfrm>
        </p:grpSpPr>
        <p:sp>
          <p:nvSpPr>
            <p:cNvPr id="7" name="平行四边形 6"/>
            <p:cNvSpPr/>
            <p:nvPr/>
          </p:nvSpPr>
          <p:spPr>
            <a:xfrm flipH="1">
              <a:off x="-267863" y="2122987"/>
              <a:ext cx="1470711"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header</a:t>
              </a:r>
              <a:endParaRPr lang="zh-CN" altLang="en-US" b="1" dirty="0"/>
            </a:p>
          </p:txBody>
        </p:sp>
        <p:sp>
          <p:nvSpPr>
            <p:cNvPr id="8" name="直角三角形 7"/>
            <p:cNvSpPr/>
            <p:nvPr/>
          </p:nvSpPr>
          <p:spPr>
            <a:xfrm>
              <a:off x="-296438" y="212298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p:cNvSpPr/>
            <p:nvPr/>
          </p:nvSpPr>
          <p:spPr>
            <a:xfrm rot="10800000">
              <a:off x="899593" y="2122984"/>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箭头连接符 9"/>
          <p:cNvCxnSpPr/>
          <p:nvPr/>
        </p:nvCxnSpPr>
        <p:spPr>
          <a:xfrm>
            <a:off x="1461075" y="5942963"/>
            <a:ext cx="1133472"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1632524" y="6095363"/>
            <a:ext cx="1066801"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675788" y="5558549"/>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3" name="文本框 12"/>
          <p:cNvSpPr txBox="1"/>
          <p:nvPr/>
        </p:nvSpPr>
        <p:spPr>
          <a:xfrm>
            <a:off x="1705151" y="6070080"/>
            <a:ext cx="762000" cy="369332"/>
          </a:xfrm>
          <a:prstGeom prst="rect">
            <a:avLst/>
          </a:prstGeom>
          <a:noFill/>
        </p:spPr>
        <p:txBody>
          <a:bodyPr wrap="square" rtlCol="0">
            <a:spAutoFit/>
          </a:bodyPr>
          <a:lstStyle/>
          <a:p>
            <a:r>
              <a:rPr lang="en-US" altLang="zh-CN" b="1" dirty="0" err="1"/>
              <a:t>pred</a:t>
            </a:r>
            <a:endParaRPr lang="zh-CN" altLang="en-US" b="1" dirty="0"/>
          </a:p>
        </p:txBody>
      </p:sp>
      <p:cxnSp>
        <p:nvCxnSpPr>
          <p:cNvPr id="14" name="直接箭头连接符 13"/>
          <p:cNvCxnSpPr/>
          <p:nvPr/>
        </p:nvCxnSpPr>
        <p:spPr>
          <a:xfrm>
            <a:off x="6417196" y="5913598"/>
            <a:ext cx="1133472"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6630407" y="6070080"/>
            <a:ext cx="1066801"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741045" y="5553167"/>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7" name="文本框 16"/>
          <p:cNvSpPr txBox="1"/>
          <p:nvPr/>
        </p:nvSpPr>
        <p:spPr>
          <a:xfrm>
            <a:off x="6833209" y="6052426"/>
            <a:ext cx="762000" cy="369332"/>
          </a:xfrm>
          <a:prstGeom prst="rect">
            <a:avLst/>
          </a:prstGeom>
          <a:noFill/>
        </p:spPr>
        <p:txBody>
          <a:bodyPr wrap="square" rtlCol="0">
            <a:spAutoFit/>
          </a:bodyPr>
          <a:lstStyle/>
          <a:p>
            <a:r>
              <a:rPr lang="en-US" altLang="zh-CN" b="1" dirty="0" err="1"/>
              <a:t>pred</a:t>
            </a:r>
            <a:endParaRPr lang="zh-CN" altLang="en-US" b="1" dirty="0"/>
          </a:p>
        </p:txBody>
      </p:sp>
      <p:grpSp>
        <p:nvGrpSpPr>
          <p:cNvPr id="18" name="组合 17"/>
          <p:cNvGrpSpPr/>
          <p:nvPr/>
        </p:nvGrpSpPr>
        <p:grpSpPr>
          <a:xfrm>
            <a:off x="2584299" y="5704097"/>
            <a:ext cx="1316127" cy="580301"/>
            <a:chOff x="2621193" y="1737339"/>
            <a:chExt cx="1316127" cy="580301"/>
          </a:xfrm>
        </p:grpSpPr>
        <p:sp>
          <p:nvSpPr>
            <p:cNvPr id="19" name="直角三角形 18"/>
            <p:cNvSpPr/>
            <p:nvPr/>
          </p:nvSpPr>
          <p:spPr>
            <a:xfrm>
              <a:off x="2621193" y="173733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0800000">
              <a:off x="3613469" y="1737340"/>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flipH="1">
              <a:off x="2631443" y="1737347"/>
              <a:ext cx="1302367" cy="580293"/>
            </a:xfrm>
            <a:prstGeom prst="parallelogram">
              <a:avLst>
                <a:gd name="adj" fmla="val 56692"/>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first</a:t>
              </a:r>
              <a:endParaRPr lang="zh-CN" altLang="en-US" sz="2000" b="1" dirty="0"/>
            </a:p>
          </p:txBody>
        </p:sp>
      </p:grpSp>
      <p:grpSp>
        <p:nvGrpSpPr>
          <p:cNvPr id="22" name="组合 21"/>
          <p:cNvGrpSpPr/>
          <p:nvPr/>
        </p:nvGrpSpPr>
        <p:grpSpPr>
          <a:xfrm>
            <a:off x="5298793" y="5704096"/>
            <a:ext cx="1334427" cy="580295"/>
            <a:chOff x="5335687" y="1737338"/>
            <a:chExt cx="1334427" cy="580295"/>
          </a:xfrm>
        </p:grpSpPr>
        <p:sp>
          <p:nvSpPr>
            <p:cNvPr id="23" name="直角三角形 22"/>
            <p:cNvSpPr/>
            <p:nvPr/>
          </p:nvSpPr>
          <p:spPr>
            <a:xfrm>
              <a:off x="5335687" y="173733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p:cNvSpPr/>
            <p:nvPr/>
          </p:nvSpPr>
          <p:spPr>
            <a:xfrm rot="10800000">
              <a:off x="6346263" y="1737338"/>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flipH="1">
              <a:off x="5336615" y="1737340"/>
              <a:ext cx="1333499" cy="580293"/>
            </a:xfrm>
            <a:prstGeom prst="parallelogram">
              <a:avLst>
                <a:gd name="adj" fmla="val 56692"/>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last</a:t>
              </a:r>
              <a:endParaRPr lang="zh-CN" altLang="en-US" sz="2000" b="1" dirty="0"/>
            </a:p>
          </p:txBody>
        </p:sp>
      </p:grpSp>
      <p:grpSp>
        <p:nvGrpSpPr>
          <p:cNvPr id="26" name="组合 25"/>
          <p:cNvGrpSpPr/>
          <p:nvPr/>
        </p:nvGrpSpPr>
        <p:grpSpPr>
          <a:xfrm>
            <a:off x="7550666" y="5667553"/>
            <a:ext cx="1448936" cy="580932"/>
            <a:chOff x="7433662" y="2086435"/>
            <a:chExt cx="1448936" cy="580932"/>
          </a:xfrm>
        </p:grpSpPr>
        <p:sp>
          <p:nvSpPr>
            <p:cNvPr id="27" name="直角三角形 26"/>
            <p:cNvSpPr/>
            <p:nvPr/>
          </p:nvSpPr>
          <p:spPr>
            <a:xfrm>
              <a:off x="7435356" y="208643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直角三角形 27"/>
            <p:cNvSpPr/>
            <p:nvPr/>
          </p:nvSpPr>
          <p:spPr>
            <a:xfrm rot="10800000">
              <a:off x="8558747" y="2087073"/>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flipH="1">
              <a:off x="7433662" y="2087074"/>
              <a:ext cx="1448935"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trailer</a:t>
              </a:r>
              <a:endParaRPr lang="zh-CN" altLang="en-US" sz="2000" b="1" dirty="0"/>
            </a:p>
          </p:txBody>
        </p:sp>
      </p:grpSp>
      <p:cxnSp>
        <p:nvCxnSpPr>
          <p:cNvPr id="30" name="直接箭头连接符 29"/>
          <p:cNvCxnSpPr/>
          <p:nvPr/>
        </p:nvCxnSpPr>
        <p:spPr>
          <a:xfrm>
            <a:off x="3830590" y="5933438"/>
            <a:ext cx="1471614" cy="9525"/>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3868687" y="6089496"/>
            <a:ext cx="1407321" cy="5867"/>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705970"/>
      </p:ext>
    </p:extLst>
  </p:cSld>
  <p:clrMapOvr>
    <a:masterClrMapping/>
  </p:clrMapOvr>
  <p:transition advTm="157">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回顾：数据结构分类</a:t>
            </a:r>
          </a:p>
        </p:txBody>
      </p:sp>
      <p:sp>
        <p:nvSpPr>
          <p:cNvPr id="5" name="矩形 4"/>
          <p:cNvSpPr/>
          <p:nvPr/>
        </p:nvSpPr>
        <p:spPr bwMode="auto">
          <a:xfrm>
            <a:off x="263955" y="3686525"/>
            <a:ext cx="1080120" cy="136815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数据结构</a:t>
            </a:r>
          </a:p>
        </p:txBody>
      </p:sp>
      <p:sp>
        <p:nvSpPr>
          <p:cNvPr id="6" name="左大括号 5"/>
          <p:cNvSpPr/>
          <p:nvPr/>
        </p:nvSpPr>
        <p:spPr bwMode="auto">
          <a:xfrm>
            <a:off x="1393360" y="2663918"/>
            <a:ext cx="576064" cy="3413366"/>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7" name="矩形 6"/>
          <p:cNvSpPr/>
          <p:nvPr/>
        </p:nvSpPr>
        <p:spPr bwMode="auto">
          <a:xfrm>
            <a:off x="1931500" y="2314206"/>
            <a:ext cx="1296144"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线性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结构</a:t>
            </a:r>
          </a:p>
        </p:txBody>
      </p:sp>
      <p:sp>
        <p:nvSpPr>
          <p:cNvPr id="8" name="矩形 7"/>
          <p:cNvSpPr/>
          <p:nvPr/>
        </p:nvSpPr>
        <p:spPr bwMode="auto">
          <a:xfrm>
            <a:off x="1931500" y="3829357"/>
            <a:ext cx="1296144"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半线性结构</a:t>
            </a:r>
          </a:p>
        </p:txBody>
      </p:sp>
      <p:sp>
        <p:nvSpPr>
          <p:cNvPr id="9" name="矩形 8"/>
          <p:cNvSpPr/>
          <p:nvPr/>
        </p:nvSpPr>
        <p:spPr bwMode="auto">
          <a:xfrm>
            <a:off x="1937976" y="5341525"/>
            <a:ext cx="1289668"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非线性结构</a:t>
            </a:r>
          </a:p>
        </p:txBody>
      </p:sp>
      <p:sp>
        <p:nvSpPr>
          <p:cNvPr id="10" name="左大括号 9"/>
          <p:cNvSpPr/>
          <p:nvPr/>
        </p:nvSpPr>
        <p:spPr bwMode="auto">
          <a:xfrm>
            <a:off x="5547156" y="2044921"/>
            <a:ext cx="576064" cy="1546681"/>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cxnSp>
        <p:nvCxnSpPr>
          <p:cNvPr id="12" name="直接连接符 11"/>
          <p:cNvCxnSpPr>
            <a:stCxn id="7" idx="3"/>
            <a:endCxn id="13" idx="1"/>
          </p:cNvCxnSpPr>
          <p:nvPr/>
        </p:nvCxnSpPr>
        <p:spPr bwMode="auto">
          <a:xfrm>
            <a:off x="3227644" y="2819754"/>
            <a:ext cx="600275" cy="0"/>
          </a:xfrm>
          <a:prstGeom prst="line">
            <a:avLst/>
          </a:prstGeom>
          <a:noFill/>
          <a:ln w="25400" cap="flat" cmpd="sng" algn="ctr">
            <a:solidFill>
              <a:srgbClr val="FF0000"/>
            </a:solidFill>
            <a:prstDash val="dash"/>
            <a:round/>
            <a:headEnd type="none"/>
            <a:tailEnd type="none"/>
          </a:ln>
          <a:effectLst/>
        </p:spPr>
      </p:cxnSp>
      <p:sp>
        <p:nvSpPr>
          <p:cNvPr id="13" name="矩形 12"/>
          <p:cNvSpPr/>
          <p:nvPr/>
        </p:nvSpPr>
        <p:spPr bwMode="auto">
          <a:xfrm>
            <a:off x="3827919" y="2314206"/>
            <a:ext cx="1707930"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   序列</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（线性表）</a:t>
            </a:r>
          </a:p>
        </p:txBody>
      </p:sp>
      <p:sp>
        <p:nvSpPr>
          <p:cNvPr id="14" name="矩形 13"/>
          <p:cNvSpPr/>
          <p:nvPr/>
        </p:nvSpPr>
        <p:spPr bwMode="auto">
          <a:xfrm>
            <a:off x="6157303" y="1743676"/>
            <a:ext cx="2799357"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向量（顺序表）</a:t>
            </a:r>
          </a:p>
        </p:txBody>
      </p:sp>
      <p:sp>
        <p:nvSpPr>
          <p:cNvPr id="15" name="矩形 14"/>
          <p:cNvSpPr/>
          <p:nvPr/>
        </p:nvSpPr>
        <p:spPr bwMode="auto">
          <a:xfrm>
            <a:off x="6157304" y="3226867"/>
            <a:ext cx="2799355"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列表（链表）</a:t>
            </a:r>
          </a:p>
        </p:txBody>
      </p:sp>
      <p:sp>
        <p:nvSpPr>
          <p:cNvPr id="17" name="矩形 16"/>
          <p:cNvSpPr/>
          <p:nvPr/>
        </p:nvSpPr>
        <p:spPr bwMode="auto">
          <a:xfrm>
            <a:off x="1344075" y="6323638"/>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逻辑结构分类</a:t>
            </a:r>
          </a:p>
        </p:txBody>
      </p:sp>
      <p:sp>
        <p:nvSpPr>
          <p:cNvPr id="18" name="矩形 17"/>
          <p:cNvSpPr/>
          <p:nvPr/>
        </p:nvSpPr>
        <p:spPr bwMode="auto">
          <a:xfrm>
            <a:off x="6165287" y="3902549"/>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存储结构分类</a:t>
            </a:r>
          </a:p>
        </p:txBody>
      </p:sp>
      <p:pic>
        <p:nvPicPr>
          <p:cNvPr id="3" name="图片 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57645"/>
          <a:stretch/>
        </p:blipFill>
        <p:spPr>
          <a:xfrm>
            <a:off x="3390474" y="1744775"/>
            <a:ext cx="2256793" cy="460358"/>
          </a:xfrm>
          <a:prstGeom prst="rect">
            <a:avLst/>
          </a:prstGeom>
          <a:noFill/>
          <a:ln>
            <a:noFill/>
          </a:ln>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17920"/>
          <a:stretch/>
        </p:blipFill>
        <p:spPr>
          <a:xfrm>
            <a:off x="3527781" y="3664553"/>
            <a:ext cx="1792599" cy="1497632"/>
          </a:xfrm>
          <a:prstGeom prst="rect">
            <a:avLst/>
          </a:prstGeom>
          <a:solidFill>
            <a:schemeClr val="accent1"/>
          </a:solidFill>
          <a:ln>
            <a:noFill/>
          </a:ln>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b="20728"/>
          <a:stretch/>
        </p:blipFill>
        <p:spPr>
          <a:xfrm>
            <a:off x="3827919" y="5292864"/>
            <a:ext cx="1819348" cy="1446861"/>
          </a:xfrm>
          <a:prstGeom prst="rect">
            <a:avLst/>
          </a:prstGeom>
          <a:solidFill>
            <a:schemeClr val="accent1"/>
          </a:solidFill>
          <a:ln>
            <a:noFill/>
          </a:ln>
        </p:spPr>
      </p:pic>
      <p:sp>
        <p:nvSpPr>
          <p:cNvPr id="20" name="TextBox 20"/>
          <p:cNvSpPr txBox="1">
            <a:spLocks noChangeArrowheads="1"/>
          </p:cNvSpPr>
          <p:nvPr/>
        </p:nvSpPr>
        <p:spPr bwMode="auto">
          <a:xfrm>
            <a:off x="107504" y="1125217"/>
            <a:ext cx="8544990" cy="5232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数据结构三元素：</a:t>
            </a:r>
            <a:r>
              <a:rPr lang="zh-CN" altLang="en-US" sz="2800" b="1" dirty="0">
                <a:solidFill>
                  <a:srgbClr val="FF0000"/>
                </a:solidFill>
                <a:latin typeface="微软雅黑" panose="020B0503020204020204" pitchFamily="34" charset="-122"/>
                <a:ea typeface="微软雅黑" panose="020B0503020204020204" pitchFamily="34" charset="-122"/>
              </a:rPr>
              <a:t>逻辑结构、存储结构、运算</a:t>
            </a:r>
          </a:p>
        </p:txBody>
      </p:sp>
    </p:spTree>
    <p:extLst>
      <p:ext uri="{BB962C8B-B14F-4D97-AF65-F5344CB8AC3E}">
        <p14:creationId xmlns:p14="http://schemas.microsoft.com/office/powerpoint/2010/main" val="1640106921"/>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additive="base">
                                        <p:cTn id="51" dur="500" fill="hold"/>
                                        <p:tgtEl>
                                          <p:spTgt spid="3"/>
                                        </p:tgtEl>
                                        <p:attrNameLst>
                                          <p:attrName>ppt_x</p:attrName>
                                        </p:attrNameLst>
                                      </p:cBhvr>
                                      <p:tavLst>
                                        <p:tav tm="0">
                                          <p:val>
                                            <p:strVal val="#ppt_x"/>
                                          </p:val>
                                        </p:tav>
                                        <p:tav tm="100000">
                                          <p:val>
                                            <p:strVal val="#ppt_x"/>
                                          </p:val>
                                        </p:tav>
                                      </p:tavLst>
                                    </p:anim>
                                    <p:anim calcmode="lin" valueType="num">
                                      <p:cBhvr additive="base">
                                        <p:cTn id="52" dur="500" fill="hold"/>
                                        <p:tgtEl>
                                          <p:spTgt spid="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ppt_x"/>
                                          </p:val>
                                        </p:tav>
                                        <p:tav tm="100000">
                                          <p:val>
                                            <p:strVal val="#ppt_x"/>
                                          </p:val>
                                        </p:tav>
                                      </p:tavLst>
                                    </p:anim>
                                    <p:anim calcmode="lin" valueType="num">
                                      <p:cBhvr additive="base">
                                        <p:cTn id="56" dur="500" fill="hold"/>
                                        <p:tgtEl>
                                          <p:spTgt spid="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3" grpId="0" animBg="1"/>
      <p:bldP spid="14" grpId="0" animBg="1"/>
      <p:bldP spid="15" grpId="0" animBg="1"/>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头、尾、首、末节点</a:t>
            </a:r>
          </a:p>
        </p:txBody>
      </p:sp>
      <p:sp>
        <p:nvSpPr>
          <p:cNvPr id="56" name="TextBox 20"/>
          <p:cNvSpPr txBox="1">
            <a:spLocks noChangeArrowheads="1"/>
          </p:cNvSpPr>
          <p:nvPr/>
        </p:nvSpPr>
        <p:spPr bwMode="auto">
          <a:xfrm>
            <a:off x="3906497" y="3795358"/>
            <a:ext cx="1440160"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rgbClr val="FF0000"/>
                </a:solidFill>
                <a:latin typeface="微软雅黑" panose="020B0503020204020204" pitchFamily="34" charset="-122"/>
                <a:ea typeface="微软雅黑" panose="020B0503020204020204" pitchFamily="34" charset="-122"/>
              </a:rPr>
              <a:t>可见部分</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圆角矩形 4"/>
          <p:cNvSpPr/>
          <p:nvPr/>
        </p:nvSpPr>
        <p:spPr>
          <a:xfrm>
            <a:off x="2386688" y="4293096"/>
            <a:ext cx="4430231" cy="857220"/>
          </a:xfrm>
          <a:prstGeom prst="roundRect">
            <a:avLst/>
          </a:prstGeom>
          <a:ln w="31750">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1" name="组合 30"/>
          <p:cNvGrpSpPr/>
          <p:nvPr/>
        </p:nvGrpSpPr>
        <p:grpSpPr>
          <a:xfrm>
            <a:off x="196981" y="4407958"/>
            <a:ext cx="1519882" cy="580296"/>
            <a:chOff x="-296438" y="2122984"/>
            <a:chExt cx="1519882" cy="580296"/>
          </a:xfrm>
        </p:grpSpPr>
        <p:sp>
          <p:nvSpPr>
            <p:cNvPr id="6" name="平行四边形 5"/>
            <p:cNvSpPr/>
            <p:nvPr/>
          </p:nvSpPr>
          <p:spPr>
            <a:xfrm flipH="1">
              <a:off x="-267863" y="2122987"/>
              <a:ext cx="1470711"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header</a:t>
              </a:r>
              <a:endParaRPr lang="zh-CN" altLang="en-US" b="1" dirty="0"/>
            </a:p>
          </p:txBody>
        </p:sp>
        <p:sp>
          <p:nvSpPr>
            <p:cNvPr id="7" name="直角三角形 6"/>
            <p:cNvSpPr/>
            <p:nvPr/>
          </p:nvSpPr>
          <p:spPr>
            <a:xfrm>
              <a:off x="-296438" y="212298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p:nvSpPr>
          <p:spPr>
            <a:xfrm rot="10800000">
              <a:off x="899593" y="2122984"/>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箭头连接符 10"/>
          <p:cNvCxnSpPr/>
          <p:nvPr/>
        </p:nvCxnSpPr>
        <p:spPr>
          <a:xfrm>
            <a:off x="1508011" y="4646819"/>
            <a:ext cx="1133472"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679460" y="4799219"/>
            <a:ext cx="1066801"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722724" y="4262405"/>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4" name="文本框 13"/>
          <p:cNvSpPr txBox="1"/>
          <p:nvPr/>
        </p:nvSpPr>
        <p:spPr>
          <a:xfrm>
            <a:off x="1752087" y="4773936"/>
            <a:ext cx="762000" cy="369332"/>
          </a:xfrm>
          <a:prstGeom prst="rect">
            <a:avLst/>
          </a:prstGeom>
          <a:noFill/>
        </p:spPr>
        <p:txBody>
          <a:bodyPr wrap="square" rtlCol="0">
            <a:spAutoFit/>
          </a:bodyPr>
          <a:lstStyle/>
          <a:p>
            <a:r>
              <a:rPr lang="en-US" altLang="zh-CN" b="1" dirty="0" err="1"/>
              <a:t>pred</a:t>
            </a:r>
            <a:endParaRPr lang="zh-CN" altLang="en-US" b="1" dirty="0"/>
          </a:p>
        </p:txBody>
      </p:sp>
      <p:cxnSp>
        <p:nvCxnSpPr>
          <p:cNvPr id="19" name="直接箭头连接符 18"/>
          <p:cNvCxnSpPr/>
          <p:nvPr/>
        </p:nvCxnSpPr>
        <p:spPr>
          <a:xfrm>
            <a:off x="6464132" y="4617454"/>
            <a:ext cx="1133472"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677343" y="4773936"/>
            <a:ext cx="1066801" cy="0"/>
          </a:xfrm>
          <a:prstGeom prst="straightConnector1">
            <a:avLst/>
          </a:prstGeom>
          <a:ln w="38100">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787981" y="4257023"/>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22" name="文本框 21"/>
          <p:cNvSpPr txBox="1"/>
          <p:nvPr/>
        </p:nvSpPr>
        <p:spPr>
          <a:xfrm>
            <a:off x="6880145" y="4756282"/>
            <a:ext cx="762000" cy="369332"/>
          </a:xfrm>
          <a:prstGeom prst="rect">
            <a:avLst/>
          </a:prstGeom>
          <a:noFill/>
        </p:spPr>
        <p:txBody>
          <a:bodyPr wrap="square" rtlCol="0">
            <a:spAutoFit/>
          </a:bodyPr>
          <a:lstStyle/>
          <a:p>
            <a:r>
              <a:rPr lang="en-US" altLang="zh-CN" b="1" dirty="0" err="1"/>
              <a:t>pred</a:t>
            </a:r>
            <a:endParaRPr lang="zh-CN" altLang="en-US" b="1" dirty="0"/>
          </a:p>
        </p:txBody>
      </p:sp>
      <p:grpSp>
        <p:nvGrpSpPr>
          <p:cNvPr id="36" name="组合 35"/>
          <p:cNvGrpSpPr/>
          <p:nvPr/>
        </p:nvGrpSpPr>
        <p:grpSpPr>
          <a:xfrm>
            <a:off x="2631235" y="4407953"/>
            <a:ext cx="1316127" cy="580301"/>
            <a:chOff x="2621193" y="1737339"/>
            <a:chExt cx="1316127" cy="580301"/>
          </a:xfrm>
        </p:grpSpPr>
        <p:sp>
          <p:nvSpPr>
            <p:cNvPr id="9" name="直角三角形 8"/>
            <p:cNvSpPr/>
            <p:nvPr/>
          </p:nvSpPr>
          <p:spPr>
            <a:xfrm>
              <a:off x="2621193" y="173733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0800000">
              <a:off x="3613469" y="1737340"/>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flipH="1">
              <a:off x="2631443" y="1737347"/>
              <a:ext cx="1302367" cy="580293"/>
            </a:xfrm>
            <a:prstGeom prst="parallelogram">
              <a:avLst>
                <a:gd name="adj" fmla="val 56692"/>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first</a:t>
              </a:r>
              <a:endParaRPr lang="zh-CN" altLang="en-US" sz="2000" b="1" dirty="0"/>
            </a:p>
          </p:txBody>
        </p:sp>
      </p:grpSp>
      <p:grpSp>
        <p:nvGrpSpPr>
          <p:cNvPr id="38" name="组合 37"/>
          <p:cNvGrpSpPr/>
          <p:nvPr/>
        </p:nvGrpSpPr>
        <p:grpSpPr>
          <a:xfrm>
            <a:off x="5345729" y="4407952"/>
            <a:ext cx="1334427" cy="580295"/>
            <a:chOff x="5335687" y="1737338"/>
            <a:chExt cx="1334427" cy="580295"/>
          </a:xfrm>
        </p:grpSpPr>
        <p:sp>
          <p:nvSpPr>
            <p:cNvPr id="15" name="直角三角形 14"/>
            <p:cNvSpPr/>
            <p:nvPr/>
          </p:nvSpPr>
          <p:spPr>
            <a:xfrm>
              <a:off x="5335687" y="173733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p:nvSpPr>
          <p:spPr>
            <a:xfrm rot="10800000">
              <a:off x="6346263" y="1737338"/>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p:cNvSpPr/>
            <p:nvPr/>
          </p:nvSpPr>
          <p:spPr>
            <a:xfrm flipH="1">
              <a:off x="5336615" y="1737340"/>
              <a:ext cx="1333499" cy="580293"/>
            </a:xfrm>
            <a:prstGeom prst="parallelogram">
              <a:avLst>
                <a:gd name="adj" fmla="val 56692"/>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last</a:t>
              </a:r>
              <a:endParaRPr lang="zh-CN" altLang="en-US" sz="2000" b="1" dirty="0"/>
            </a:p>
          </p:txBody>
        </p:sp>
      </p:grpSp>
      <p:grpSp>
        <p:nvGrpSpPr>
          <p:cNvPr id="35" name="组合 34"/>
          <p:cNvGrpSpPr/>
          <p:nvPr/>
        </p:nvGrpSpPr>
        <p:grpSpPr>
          <a:xfrm>
            <a:off x="7597602" y="4371409"/>
            <a:ext cx="1448936" cy="580932"/>
            <a:chOff x="7433662" y="2086435"/>
            <a:chExt cx="1448936" cy="580932"/>
          </a:xfrm>
        </p:grpSpPr>
        <p:sp>
          <p:nvSpPr>
            <p:cNvPr id="17" name="直角三角形 16"/>
            <p:cNvSpPr/>
            <p:nvPr/>
          </p:nvSpPr>
          <p:spPr>
            <a:xfrm>
              <a:off x="7435356" y="208643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rot="10800000">
              <a:off x="8558747" y="2087073"/>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p:cNvSpPr/>
            <p:nvPr/>
          </p:nvSpPr>
          <p:spPr>
            <a:xfrm flipH="1">
              <a:off x="7433662" y="2087074"/>
              <a:ext cx="1448935"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trailer</a:t>
              </a:r>
              <a:endParaRPr lang="zh-CN" altLang="en-US" sz="2000" b="1" dirty="0"/>
            </a:p>
          </p:txBody>
        </p:sp>
      </p:grpSp>
      <p:cxnSp>
        <p:nvCxnSpPr>
          <p:cNvPr id="26" name="直接箭头连接符 25"/>
          <p:cNvCxnSpPr/>
          <p:nvPr/>
        </p:nvCxnSpPr>
        <p:spPr>
          <a:xfrm>
            <a:off x="3877526" y="4637294"/>
            <a:ext cx="1471614" cy="9525"/>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flipV="1">
            <a:off x="3915623" y="4793352"/>
            <a:ext cx="1407321" cy="5867"/>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37" name="TextBox 20"/>
          <p:cNvSpPr txBox="1">
            <a:spLocks noChangeArrowheads="1"/>
          </p:cNvSpPr>
          <p:nvPr/>
        </p:nvSpPr>
        <p:spPr bwMode="auto">
          <a:xfrm>
            <a:off x="673827" y="5019494"/>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头</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0" name="TextBox 20"/>
          <p:cNvSpPr txBox="1">
            <a:spLocks noChangeArrowheads="1"/>
          </p:cNvSpPr>
          <p:nvPr/>
        </p:nvSpPr>
        <p:spPr bwMode="auto">
          <a:xfrm>
            <a:off x="3050785" y="5205901"/>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首</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1" name="TextBox 20"/>
          <p:cNvSpPr txBox="1">
            <a:spLocks noChangeArrowheads="1"/>
          </p:cNvSpPr>
          <p:nvPr/>
        </p:nvSpPr>
        <p:spPr bwMode="auto">
          <a:xfrm>
            <a:off x="5859097" y="5205901"/>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末</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2" name="TextBox 20"/>
          <p:cNvSpPr txBox="1">
            <a:spLocks noChangeArrowheads="1"/>
          </p:cNvSpPr>
          <p:nvPr/>
        </p:nvSpPr>
        <p:spPr bwMode="auto">
          <a:xfrm>
            <a:off x="8091345" y="4989877"/>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尾</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3" name="TextBox 20"/>
          <p:cNvSpPr txBox="1">
            <a:spLocks noChangeArrowheads="1"/>
          </p:cNvSpPr>
          <p:nvPr/>
        </p:nvSpPr>
        <p:spPr bwMode="auto">
          <a:xfrm>
            <a:off x="215514" y="1214228"/>
            <a:ext cx="8544990" cy="2308324"/>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哨兵节点（</a:t>
            </a:r>
            <a:r>
              <a:rPr lang="en-US" altLang="zh-CN" sz="2800" b="1" dirty="0">
                <a:latin typeface="微软雅黑" panose="020B0503020204020204" pitchFamily="34" charset="-122"/>
                <a:ea typeface="微软雅黑" panose="020B0503020204020204" pitchFamily="34" charset="-122"/>
              </a:rPr>
              <a:t>sentinel node</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包括头节点与尾节点</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对外部不可见</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对外部可见的任一节点，其前驱和后继都必然存在</a:t>
            </a:r>
            <a:endParaRPr lang="en-US" altLang="zh-CN" sz="2400" b="1" dirty="0">
              <a:latin typeface="微软雅黑" panose="020B0503020204020204" pitchFamily="34" charset="-122"/>
              <a:ea typeface="微软雅黑" panose="020B0503020204020204" pitchFamily="34" charset="-122"/>
            </a:endParaRPr>
          </a:p>
          <a:p>
            <a:pPr marL="914400" lvl="1" indent="-4572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算法不必对各种边界情况进行特殊处理</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379937"/>
      </p:ext>
    </p:extLst>
  </p:cSld>
  <p:clrMapOvr>
    <a:masterClrMapping/>
  </p:clrMapOvr>
  <p:transition advTm="157">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702333" y="2996952"/>
            <a:ext cx="7848872" cy="1440160"/>
          </a:xfrm>
          <a:prstGeom prst="rect">
            <a:avLst/>
          </a:prstGeom>
          <a:solidFill>
            <a:schemeClr val="accent1">
              <a:alpha val="30000"/>
            </a:scheme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TextBox 20"/>
          <p:cNvSpPr txBox="1">
            <a:spLocks noChangeArrowheads="1"/>
          </p:cNvSpPr>
          <p:nvPr/>
        </p:nvSpPr>
        <p:spPr bwMode="auto">
          <a:xfrm>
            <a:off x="359024" y="1106735"/>
            <a:ext cx="8605464" cy="4770537"/>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列表运算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建立</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构造函数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：建立列表数据结构</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清除</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析构函数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：把某个指定的数据结构置为空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求长</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size()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：返回列表当前的规模</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首节点</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first()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返回首节点位置</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末节点</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last()] </a:t>
            </a:r>
            <a:r>
              <a:rPr lang="en-US" altLang="zh-CN" sz="1600" b="1" kern="0" dirty="0">
                <a:latin typeface="微软雅黑" panose="020B0503020204020204" pitchFamily="34" charset="-122"/>
                <a:ea typeface="微软雅黑" panose="020B0503020204020204" pitchFamily="34" charset="-122"/>
              </a:rPr>
              <a:t>: </a:t>
            </a:r>
            <a:r>
              <a:rPr lang="zh-CN" altLang="en-US" sz="1600" b="1" kern="0" dirty="0">
                <a:latin typeface="微软雅黑" panose="020B0503020204020204" pitchFamily="34" charset="-122"/>
                <a:ea typeface="微软雅黑" panose="020B0503020204020204" pitchFamily="34" charset="-122"/>
              </a:rPr>
              <a:t>返回末节点位置</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首节点插入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insertAsFisrt</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e</a:t>
            </a:r>
            <a:r>
              <a:rPr lang="zh-CN" altLang="en-US" sz="1600" b="1" kern="0" dirty="0">
                <a:latin typeface="微软雅黑" panose="020B0503020204020204" pitchFamily="34" charset="-122"/>
                <a:ea typeface="微软雅黑" panose="020B0503020204020204" pitchFamily="34" charset="-122"/>
              </a:rPr>
              <a:t>作为首节点插入</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末节点插入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insertAsLast</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e</a:t>
            </a:r>
            <a:r>
              <a:rPr lang="zh-CN" altLang="en-US" sz="1600" b="1" kern="0" dirty="0">
                <a:latin typeface="微软雅黑" panose="020B0503020204020204" pitchFamily="34" charset="-122"/>
                <a:ea typeface="微软雅黑" panose="020B0503020204020204" pitchFamily="34" charset="-122"/>
              </a:rPr>
              <a:t>作为末节点插入</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前插入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insertB</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p,e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p</a:t>
            </a:r>
            <a:r>
              <a:rPr lang="zh-CN" altLang="en-US" sz="1600" b="1" kern="0" dirty="0">
                <a:latin typeface="微软雅黑" panose="020B0503020204020204" pitchFamily="34" charset="-122"/>
                <a:ea typeface="微软雅黑" panose="020B0503020204020204" pitchFamily="34" charset="-122"/>
              </a:rPr>
              <a:t>作为当前节点的前驱插入</a:t>
            </a:r>
            <a:endParaRPr lang="en-US" altLang="zh-CN" sz="1600" b="1" kern="0"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kern="0" dirty="0">
                <a:latin typeface="微软雅黑" panose="020B0503020204020204" pitchFamily="34" charset="-122"/>
                <a:ea typeface="微软雅黑" panose="020B0503020204020204" pitchFamily="34" charset="-122"/>
              </a:rPr>
              <a:t>后插入</a:t>
            </a:r>
            <a:r>
              <a:rPr lang="en-US" altLang="zh-CN" sz="1600" b="1" kern="0"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insertA</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p,e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kern="0" dirty="0">
                <a:latin typeface="微软雅黑" panose="020B0503020204020204" pitchFamily="34" charset="-122"/>
                <a:ea typeface="微软雅黑" panose="020B0503020204020204" pitchFamily="34" charset="-122"/>
              </a:rPr>
              <a:t>] : </a:t>
            </a:r>
            <a:r>
              <a:rPr lang="zh-CN" altLang="en-US" sz="1600" b="1" kern="0" dirty="0">
                <a:latin typeface="微软雅黑" panose="020B0503020204020204" pitchFamily="34" charset="-122"/>
                <a:ea typeface="微软雅黑" panose="020B0503020204020204" pitchFamily="34" charset="-122"/>
              </a:rPr>
              <a:t>将</a:t>
            </a:r>
            <a:r>
              <a:rPr lang="en-US" altLang="zh-CN" sz="1600" b="1" kern="0" dirty="0">
                <a:latin typeface="微软雅黑" panose="020B0503020204020204" pitchFamily="34" charset="-122"/>
                <a:ea typeface="微软雅黑" panose="020B0503020204020204" pitchFamily="34" charset="-122"/>
              </a:rPr>
              <a:t>p</a:t>
            </a:r>
            <a:r>
              <a:rPr lang="zh-CN" altLang="en-US" sz="1600" b="1" kern="0" dirty="0">
                <a:latin typeface="微软雅黑" panose="020B0503020204020204" pitchFamily="34" charset="-122"/>
                <a:ea typeface="微软雅黑" panose="020B0503020204020204" pitchFamily="34" charset="-122"/>
              </a:rPr>
              <a:t>作为当前节点的后继插入</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删除</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remove(p)</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删除位置为</a:t>
            </a:r>
            <a:r>
              <a:rPr lang="en-US" altLang="zh-CN" sz="1600" b="1" dirty="0">
                <a:latin typeface="微软雅黑" panose="020B0503020204020204" pitchFamily="34" charset="-122"/>
                <a:ea typeface="微软雅黑" panose="020B0503020204020204" pitchFamily="34" charset="-122"/>
              </a:rPr>
              <a:t>p</a:t>
            </a:r>
            <a:r>
              <a:rPr lang="zh-CN" altLang="en-US" sz="1600" b="1" dirty="0">
                <a:latin typeface="微软雅黑" panose="020B0503020204020204" pitchFamily="34" charset="-122"/>
                <a:ea typeface="微软雅黑" panose="020B0503020204020204" pitchFamily="34" charset="-122"/>
              </a:rPr>
              <a:t>的节点，返回其数值</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find(e)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，失败时返回</a:t>
            </a:r>
            <a:r>
              <a:rPr lang="en-US" altLang="zh-CN" sz="1600" b="1" dirty="0">
                <a:latin typeface="微软雅黑" panose="020B0503020204020204" pitchFamily="34" charset="-122"/>
                <a:ea typeface="微软雅黑" panose="020B0503020204020204" pitchFamily="34" charset="-122"/>
              </a:rPr>
              <a:t>Null</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遍历</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traverse()</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：遍历向量中所有元素，处理方法由函数对象指定</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disordered()</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判断所有元素是否已按非降序排序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排序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sort()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调整各元素的位置，使之按非降序排序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deduplicate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列表的基本运算接口</a:t>
            </a:r>
          </a:p>
        </p:txBody>
      </p:sp>
      <p:sp>
        <p:nvSpPr>
          <p:cNvPr id="123" name="TextBox 20"/>
          <p:cNvSpPr txBox="1">
            <a:spLocks noChangeArrowheads="1"/>
          </p:cNvSpPr>
          <p:nvPr/>
        </p:nvSpPr>
        <p:spPr bwMode="auto">
          <a:xfrm>
            <a:off x="359024" y="5815860"/>
            <a:ext cx="8784976" cy="1069524"/>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针对有序列表的额外运算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unquify</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search</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，返回不大于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p>
        </p:txBody>
      </p:sp>
      <p:sp>
        <p:nvSpPr>
          <p:cNvPr id="10" name="文本框 9"/>
          <p:cNvSpPr txBox="1"/>
          <p:nvPr/>
        </p:nvSpPr>
        <p:spPr>
          <a:xfrm>
            <a:off x="7490346" y="3239978"/>
            <a:ext cx="936104" cy="954107"/>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插入删除</a:t>
            </a:r>
          </a:p>
        </p:txBody>
      </p:sp>
      <p:sp>
        <p:nvSpPr>
          <p:cNvPr id="11" name="矩形 10"/>
          <p:cNvSpPr/>
          <p:nvPr/>
        </p:nvSpPr>
        <p:spPr bwMode="auto">
          <a:xfrm>
            <a:off x="723500" y="4425417"/>
            <a:ext cx="7848872" cy="2437974"/>
          </a:xfrm>
          <a:prstGeom prst="rect">
            <a:avLst/>
          </a:prstGeom>
          <a:solidFill>
            <a:srgbClr val="FFFF00">
              <a:alpha val="14000"/>
            </a:srgb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 name="文本框 14"/>
          <p:cNvSpPr txBox="1"/>
          <p:nvPr/>
        </p:nvSpPr>
        <p:spPr>
          <a:xfrm>
            <a:off x="7448504" y="4982641"/>
            <a:ext cx="936104" cy="1384995"/>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查找排序去重</a:t>
            </a:r>
          </a:p>
        </p:txBody>
      </p:sp>
    </p:spTree>
    <p:extLst>
      <p:ext uri="{BB962C8B-B14F-4D97-AF65-F5344CB8AC3E}">
        <p14:creationId xmlns:p14="http://schemas.microsoft.com/office/powerpoint/2010/main" val="2631990955"/>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圆角矩形 86"/>
          <p:cNvSpPr/>
          <p:nvPr/>
        </p:nvSpPr>
        <p:spPr>
          <a:xfrm>
            <a:off x="2897571" y="4112713"/>
            <a:ext cx="3299497" cy="857220"/>
          </a:xfrm>
          <a:prstGeom prst="roundRect">
            <a:avLst/>
          </a:prstGeom>
          <a:ln w="31750">
            <a:solidFill>
              <a:srgbClr val="FF000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默认构造函数</a:t>
            </a:r>
          </a:p>
        </p:txBody>
      </p:sp>
      <p:sp>
        <p:nvSpPr>
          <p:cNvPr id="37" name="TextBox 20"/>
          <p:cNvSpPr txBox="1">
            <a:spLocks noChangeArrowheads="1"/>
          </p:cNvSpPr>
          <p:nvPr/>
        </p:nvSpPr>
        <p:spPr bwMode="auto">
          <a:xfrm>
            <a:off x="646811" y="4831834"/>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头</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42" name="TextBox 20"/>
          <p:cNvSpPr txBox="1">
            <a:spLocks noChangeArrowheads="1"/>
          </p:cNvSpPr>
          <p:nvPr/>
        </p:nvSpPr>
        <p:spPr bwMode="auto">
          <a:xfrm>
            <a:off x="8081835" y="4785550"/>
            <a:ext cx="595153" cy="461665"/>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尾</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438631" y="1650749"/>
            <a:ext cx="7589754" cy="2308324"/>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init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列表初始化，在创建列表对象时统一调用</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header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创建头哨兵节点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trailer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创建尾哨兵节点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header-&gt;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trailer; header-&gt;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trailer-&gt;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header; trailer-&gt;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 0;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记录规模</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39" name="TextBox 20"/>
          <p:cNvSpPr txBox="1">
            <a:spLocks noChangeArrowheads="1"/>
          </p:cNvSpPr>
          <p:nvPr/>
        </p:nvSpPr>
        <p:spPr bwMode="auto">
          <a:xfrm>
            <a:off x="295132" y="1117863"/>
            <a:ext cx="7517228"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默认构造函数调用</a:t>
            </a:r>
            <a:r>
              <a:rPr lang="en-US" altLang="zh-CN" sz="2800" b="1" dirty="0" err="1">
                <a:latin typeface="微软雅黑" panose="020B0503020204020204" pitchFamily="34" charset="-122"/>
                <a:ea typeface="微软雅黑" panose="020B0503020204020204" pitchFamily="34" charset="-122"/>
              </a:rPr>
              <a:t>init</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进行初始化</a:t>
            </a:r>
            <a:endParaRPr lang="en-US" altLang="zh-CN" sz="2800" b="1" dirty="0">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68043" y="4251541"/>
            <a:ext cx="1519882" cy="580296"/>
            <a:chOff x="-296438" y="2122984"/>
            <a:chExt cx="1519882" cy="580296"/>
          </a:xfrm>
        </p:grpSpPr>
        <p:sp>
          <p:nvSpPr>
            <p:cNvPr id="58" name="平行四边形 57"/>
            <p:cNvSpPr/>
            <p:nvPr/>
          </p:nvSpPr>
          <p:spPr>
            <a:xfrm flipH="1">
              <a:off x="-267863" y="2122987"/>
              <a:ext cx="1470711"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header</a:t>
              </a:r>
              <a:endParaRPr lang="zh-CN" altLang="en-US" b="1" dirty="0"/>
            </a:p>
          </p:txBody>
        </p:sp>
        <p:sp>
          <p:nvSpPr>
            <p:cNvPr id="59" name="直角三角形 58"/>
            <p:cNvSpPr/>
            <p:nvPr/>
          </p:nvSpPr>
          <p:spPr>
            <a:xfrm>
              <a:off x="-296438" y="212298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直角三角形 59"/>
            <p:cNvSpPr/>
            <p:nvPr/>
          </p:nvSpPr>
          <p:spPr>
            <a:xfrm rot="10800000">
              <a:off x="899593" y="2122984"/>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文本框 62"/>
          <p:cNvSpPr txBox="1"/>
          <p:nvPr/>
        </p:nvSpPr>
        <p:spPr>
          <a:xfrm>
            <a:off x="2133087" y="4077072"/>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64" name="文本框 63"/>
          <p:cNvSpPr txBox="1"/>
          <p:nvPr/>
        </p:nvSpPr>
        <p:spPr>
          <a:xfrm>
            <a:off x="6244122" y="4600884"/>
            <a:ext cx="762000" cy="369332"/>
          </a:xfrm>
          <a:prstGeom prst="rect">
            <a:avLst/>
          </a:prstGeom>
          <a:noFill/>
        </p:spPr>
        <p:txBody>
          <a:bodyPr wrap="square" rtlCol="0">
            <a:spAutoFit/>
          </a:bodyPr>
          <a:lstStyle/>
          <a:p>
            <a:r>
              <a:rPr lang="en-US" altLang="zh-CN" b="1" dirty="0" err="1"/>
              <a:t>pred</a:t>
            </a:r>
            <a:endParaRPr lang="zh-CN" altLang="en-US" b="1" dirty="0"/>
          </a:p>
        </p:txBody>
      </p:sp>
      <p:grpSp>
        <p:nvGrpSpPr>
          <p:cNvPr id="77" name="组合 76"/>
          <p:cNvGrpSpPr/>
          <p:nvPr/>
        </p:nvGrpSpPr>
        <p:grpSpPr>
          <a:xfrm>
            <a:off x="7568664" y="4214992"/>
            <a:ext cx="1448936" cy="580932"/>
            <a:chOff x="7433662" y="2086435"/>
            <a:chExt cx="1448936" cy="580932"/>
          </a:xfrm>
        </p:grpSpPr>
        <p:sp>
          <p:nvSpPr>
            <p:cNvPr id="78" name="直角三角形 77"/>
            <p:cNvSpPr/>
            <p:nvPr/>
          </p:nvSpPr>
          <p:spPr>
            <a:xfrm>
              <a:off x="7435356" y="2086435"/>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直角三角形 78"/>
            <p:cNvSpPr/>
            <p:nvPr/>
          </p:nvSpPr>
          <p:spPr>
            <a:xfrm rot="10800000">
              <a:off x="8558747" y="2087073"/>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平行四边形 79"/>
            <p:cNvSpPr/>
            <p:nvPr/>
          </p:nvSpPr>
          <p:spPr>
            <a:xfrm flipH="1">
              <a:off x="7433662" y="2087074"/>
              <a:ext cx="1448935"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trailer</a:t>
              </a:r>
              <a:endParaRPr lang="zh-CN" altLang="en-US" sz="2000" b="1" dirty="0"/>
            </a:p>
          </p:txBody>
        </p:sp>
      </p:grpSp>
      <p:cxnSp>
        <p:nvCxnSpPr>
          <p:cNvPr id="81" name="直接箭头连接符 80"/>
          <p:cNvCxnSpPr/>
          <p:nvPr/>
        </p:nvCxnSpPr>
        <p:spPr>
          <a:xfrm>
            <a:off x="1714383" y="4459156"/>
            <a:ext cx="5855975" cy="1"/>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H="1" flipV="1">
            <a:off x="1702553" y="4603172"/>
            <a:ext cx="5819057" cy="696"/>
          </a:xfrm>
          <a:prstGeom prst="straightConnector1">
            <a:avLst/>
          </a:prstGeom>
          <a:ln w="38100">
            <a:solidFill>
              <a:srgbClr val="7030A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3940955" y="4582826"/>
            <a:ext cx="1351125" cy="369332"/>
          </a:xfrm>
          <a:prstGeom prst="rect">
            <a:avLst/>
          </a:prstGeom>
          <a:noFill/>
        </p:spPr>
        <p:txBody>
          <a:bodyPr wrap="square" rtlCol="0">
            <a:spAutoFit/>
          </a:bodyPr>
          <a:lstStyle/>
          <a:p>
            <a:r>
              <a:rPr lang="en-US" altLang="zh-CN" b="1" dirty="0">
                <a:solidFill>
                  <a:srgbClr val="FF0000"/>
                </a:solidFill>
              </a:rPr>
              <a:t>empty list</a:t>
            </a:r>
            <a:endParaRPr lang="zh-CN" altLang="en-US" b="1" dirty="0">
              <a:solidFill>
                <a:srgbClr val="FF0000"/>
              </a:solidFill>
            </a:endParaRPr>
          </a:p>
        </p:txBody>
      </p:sp>
    </p:spTree>
    <p:extLst>
      <p:ext uri="{BB962C8B-B14F-4D97-AF65-F5344CB8AC3E}">
        <p14:creationId xmlns:p14="http://schemas.microsoft.com/office/powerpoint/2010/main" val="1674896928"/>
      </p:ext>
    </p:extLst>
  </p:cSld>
  <p:clrMapOvr>
    <a:masterClrMapping/>
  </p:clrMapOvr>
  <p:transition advTm="157">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数据元素访问</a:t>
            </a:r>
          </a:p>
        </p:txBody>
      </p:sp>
      <p:sp>
        <p:nvSpPr>
          <p:cNvPr id="39" name="TextBox 20"/>
          <p:cNvSpPr txBox="1">
            <a:spLocks noChangeArrowheads="1"/>
          </p:cNvSpPr>
          <p:nvPr/>
        </p:nvSpPr>
        <p:spPr bwMode="auto">
          <a:xfrm>
            <a:off x="295132" y="1117863"/>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重载下标操作符以访问（转化为秩的访问）</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395536" y="1700808"/>
            <a:ext cx="8444586" cy="2308324"/>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重载下标操作符，以通过秩直接访问列表节点（虽方便，效率低，需慎用）</a:t>
            </a:r>
          </a:p>
          <a:p>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&amp;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&gt;::operator[] (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const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 = first();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从首节点出发</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 = p-&gt;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顺数第</a:t>
            </a:r>
            <a:r>
              <a:rPr lang="en-US" altLang="zh-CN" kern="0" dirty="0">
                <a:solidFill>
                  <a:srgbClr val="CC0000"/>
                </a:solidFill>
                <a:latin typeface="Consolas" panose="020B0609020204030204" pitchFamily="49" charset="0"/>
                <a:ea typeface="隶书" pitchFamily="49" charset="-122"/>
              </a:rPr>
              <a:t>r</a:t>
            </a:r>
            <a:r>
              <a:rPr lang="zh-CN" altLang="en-US" kern="0" dirty="0">
                <a:solidFill>
                  <a:srgbClr val="CC0000"/>
                </a:solidFill>
                <a:latin typeface="Consolas" panose="020B0609020204030204" pitchFamily="49" charset="0"/>
                <a:ea typeface="隶书" pitchFamily="49" charset="-122"/>
              </a:rPr>
              <a:t>个节点即是</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p-&gt;data;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目标节点，返回其中所存元素</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413881048"/>
      </p:ext>
    </p:extLst>
  </p:cSld>
  <p:clrMapOvr>
    <a:masterClrMapping/>
  </p:clrMapOvr>
  <p:transition advTm="157">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 入</a:t>
            </a:r>
          </a:p>
        </p:txBody>
      </p:sp>
      <p:sp>
        <p:nvSpPr>
          <p:cNvPr id="39" name="TextBox 20"/>
          <p:cNvSpPr txBox="1">
            <a:spLocks noChangeArrowheads="1"/>
          </p:cNvSpPr>
          <p:nvPr/>
        </p:nvSpPr>
        <p:spPr bwMode="auto">
          <a:xfrm>
            <a:off x="295132" y="1117863"/>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转化为节点对象的前插入或后插入</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89680" y="1653910"/>
            <a:ext cx="9074178" cy="4247317"/>
          </a:xfrm>
          <a:prstGeom prst="rect">
            <a:avLst/>
          </a:prstGeom>
        </p:spPr>
        <p:txBody>
          <a:bodyPr wrap="square">
            <a:spAutoFit/>
          </a:bodyPr>
          <a:lstStyle/>
          <a:p>
            <a:r>
              <a:rPr lang="fr-FR"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fr-FR" altLang="zh-CN"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&gt;::insertAsFirst (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header-&gt;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//e</a:t>
            </a:r>
            <a:r>
              <a:rPr lang="zh-CN" altLang="en-US" kern="0" dirty="0">
                <a:solidFill>
                  <a:srgbClr val="CC0000"/>
                </a:solidFill>
                <a:latin typeface="Consolas" panose="020B0609020204030204" pitchFamily="49" charset="0"/>
                <a:ea typeface="隶书" pitchFamily="49" charset="-122"/>
              </a:rPr>
              <a:t>当作首节点插入</a:t>
            </a:r>
          </a:p>
          <a:p>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a:p>
            <a:r>
              <a:rPr lang="fr-FR"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fr-FR" altLang="zh-CN"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&gt;::insertAsLast (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trailer-&gt;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//e</a:t>
            </a:r>
            <a:r>
              <a:rPr lang="zh-CN" altLang="en-US" kern="0" dirty="0">
                <a:solidFill>
                  <a:srgbClr val="CC0000"/>
                </a:solidFill>
                <a:latin typeface="Consolas" panose="020B0609020204030204" pitchFamily="49" charset="0"/>
                <a:ea typeface="隶书" pitchFamily="49" charset="-122"/>
              </a:rPr>
              <a:t>当作末节点插入</a:t>
            </a:r>
          </a:p>
          <a:p>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a:p>
            <a:r>
              <a:rPr lang="fr-FR"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fr-FR" altLang="zh-CN"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&gt;::insertA ( </a:t>
            </a:r>
            <a:r>
              <a:rPr lang="fr-FR" altLang="zh-CN"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p</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//e</a:t>
            </a:r>
            <a:r>
              <a:rPr lang="zh-CN" altLang="en-US" kern="0" dirty="0">
                <a:solidFill>
                  <a:srgbClr val="CC0000"/>
                </a:solidFill>
                <a:latin typeface="Consolas" panose="020B0609020204030204" pitchFamily="49" charset="0"/>
                <a:ea typeface="隶书" pitchFamily="49" charset="-122"/>
              </a:rPr>
              <a:t>当作</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的后继插入（</a:t>
            </a:r>
            <a:r>
              <a:rPr lang="en-US" altLang="zh-CN" kern="0" dirty="0">
                <a:solidFill>
                  <a:srgbClr val="CC0000"/>
                </a:solidFill>
                <a:latin typeface="Consolas" panose="020B0609020204030204" pitchFamily="49" charset="0"/>
                <a:ea typeface="隶书" pitchFamily="49" charset="-122"/>
              </a:rPr>
              <a:t>After</a:t>
            </a:r>
            <a:r>
              <a:rPr lang="zh-CN" altLang="en-US" kern="0" dirty="0">
                <a:solidFill>
                  <a:srgbClr val="CC0000"/>
                </a:solidFill>
                <a:latin typeface="Consolas" panose="020B0609020204030204" pitchFamily="49" charset="0"/>
                <a:ea typeface="隶书" pitchFamily="49" charset="-122"/>
              </a:rPr>
              <a:t>）</a:t>
            </a:r>
            <a:endParaRPr lang="en-US" altLang="zh-CN" kern="0" dirty="0">
              <a:solidFill>
                <a:srgbClr val="CC0000"/>
              </a:solidFill>
              <a:latin typeface="Consolas" panose="020B0609020204030204" pitchFamily="49" charset="0"/>
              <a:ea typeface="隶书" pitchFamily="49" charset="-122"/>
            </a:endParaRPr>
          </a:p>
          <a:p>
            <a:endParaRPr lang="zh-CN" altLang="en-US" dirty="0">
              <a:solidFill>
                <a:srgbClr val="000000"/>
              </a:solidFill>
              <a:highlight>
                <a:srgbClr val="FFFFFF"/>
              </a:highlight>
              <a:latin typeface="Consolas" panose="020B0609020204030204" pitchFamily="49" charset="0"/>
              <a:ea typeface="新宋体" panose="02010609030101010101" pitchFamily="49" charset="-122"/>
            </a:endParaRPr>
          </a:p>
          <a:p>
            <a:r>
              <a:rPr lang="fr-FR"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fr-FR" altLang="zh-CN"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&gt;::insertB ( </a:t>
            </a:r>
            <a:r>
              <a:rPr lang="fr-FR" altLang="zh-CN"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p</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_size++;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insertAsPred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//e</a:t>
            </a:r>
            <a:r>
              <a:rPr lang="zh-CN" altLang="en-US" kern="0" dirty="0">
                <a:solidFill>
                  <a:srgbClr val="CC0000"/>
                </a:solidFill>
                <a:latin typeface="Consolas" panose="020B0609020204030204" pitchFamily="49" charset="0"/>
                <a:ea typeface="隶书" pitchFamily="49" charset="-122"/>
              </a:rPr>
              <a:t>当作</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的前驱插入（</a:t>
            </a:r>
            <a:r>
              <a:rPr lang="en-US" altLang="zh-CN" kern="0" dirty="0">
                <a:solidFill>
                  <a:srgbClr val="CC0000"/>
                </a:solidFill>
                <a:latin typeface="Consolas" panose="020B0609020204030204" pitchFamily="49" charset="0"/>
                <a:ea typeface="隶书" pitchFamily="49" charset="-122"/>
              </a:rPr>
              <a:t>Before</a:t>
            </a:r>
            <a:r>
              <a:rPr lang="zh-CN" altLang="en-US" kern="0" dirty="0">
                <a:solidFill>
                  <a:srgbClr val="CC0000"/>
                </a:solidFill>
                <a:latin typeface="Consolas" panose="020B0609020204030204" pitchFamily="49" charset="0"/>
                <a:ea typeface="隶书" pitchFamily="49" charset="-122"/>
              </a:rPr>
              <a:t>）</a:t>
            </a:r>
            <a:endParaRPr lang="en-US" altLang="zh-CN" kern="0" dirty="0">
              <a:solidFill>
                <a:srgbClr val="CC0000"/>
              </a:solidFill>
              <a:latin typeface="Consolas" panose="020B0609020204030204" pitchFamily="49" charset="0"/>
              <a:ea typeface="隶书" pitchFamily="49" charset="-122"/>
            </a:endParaRPr>
          </a:p>
        </p:txBody>
      </p:sp>
      <p:sp>
        <p:nvSpPr>
          <p:cNvPr id="23" name="TextBox 20"/>
          <p:cNvSpPr txBox="1">
            <a:spLocks noChangeArrowheads="1"/>
          </p:cNvSpPr>
          <p:nvPr/>
        </p:nvSpPr>
        <p:spPr bwMode="auto">
          <a:xfrm>
            <a:off x="251520" y="6021288"/>
            <a:ext cx="4032448" cy="523220"/>
          </a:xfrm>
          <a:prstGeom prst="rect">
            <a:avLst/>
          </a:prstGeom>
          <a:noFill/>
          <a:ln w="9525">
            <a:noFill/>
            <a:miter lim="800000"/>
            <a:headEnd/>
            <a:tailEnd/>
          </a:ln>
        </p:spPr>
        <p:txBody>
          <a:bodyPr wrap="square">
            <a:spAutoFit/>
          </a:bodyPr>
          <a:lstStyle/>
          <a:p>
            <a:pPr>
              <a:spcAft>
                <a:spcPts val="600"/>
              </a:spcAft>
              <a:buClr>
                <a:srgbClr val="C00000"/>
              </a:buClr>
              <a:defRPr/>
            </a:pPr>
            <a:r>
              <a:rPr lang="zh-CN" altLang="en-US" sz="2800" b="1" dirty="0">
                <a:latin typeface="微软雅黑" panose="020B0503020204020204" pitchFamily="34" charset="-122"/>
                <a:ea typeface="微软雅黑" panose="020B0503020204020204" pitchFamily="34" charset="-122"/>
              </a:rPr>
              <a:t>多种接口，灵活运用</a:t>
            </a:r>
            <a:endParaRPr lang="en-US" altLang="zh-CN" sz="28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9222367"/>
      </p:ext>
    </p:extLst>
  </p:cSld>
  <p:clrMapOvr>
    <a:masterClrMapping/>
  </p:clrMapOvr>
  <p:transition advTm="157">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插 入</a:t>
            </a:r>
          </a:p>
        </p:txBody>
      </p:sp>
      <p:sp>
        <p:nvSpPr>
          <p:cNvPr id="39" name="TextBox 20"/>
          <p:cNvSpPr txBox="1">
            <a:spLocks noChangeArrowheads="1"/>
          </p:cNvSpPr>
          <p:nvPr/>
        </p:nvSpPr>
        <p:spPr bwMode="auto">
          <a:xfrm>
            <a:off x="295132" y="1117863"/>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转化为节点对象的前插入或后插入</a:t>
            </a:r>
            <a:endParaRPr lang="en-US" altLang="zh-CN"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490786" y="1556792"/>
            <a:ext cx="762000" cy="369332"/>
          </a:xfrm>
          <a:prstGeom prst="rect">
            <a:avLst/>
          </a:prstGeom>
          <a:noFill/>
        </p:spPr>
        <p:txBody>
          <a:bodyPr wrap="square" rtlCol="0">
            <a:spAutoFit/>
          </a:bodyPr>
          <a:lstStyle/>
          <a:p>
            <a:r>
              <a:rPr lang="en-US" altLang="zh-CN" b="1" dirty="0" err="1"/>
              <a:t>succ</a:t>
            </a:r>
            <a:endParaRPr lang="zh-CN" altLang="en-US" b="1" dirty="0"/>
          </a:p>
        </p:txBody>
      </p:sp>
      <p:grpSp>
        <p:nvGrpSpPr>
          <p:cNvPr id="3" name="组合 2"/>
          <p:cNvGrpSpPr/>
          <p:nvPr/>
        </p:nvGrpSpPr>
        <p:grpSpPr>
          <a:xfrm>
            <a:off x="2937130" y="1809469"/>
            <a:ext cx="1108324" cy="583331"/>
            <a:chOff x="7709515" y="2091119"/>
            <a:chExt cx="1108324" cy="583331"/>
          </a:xfrm>
        </p:grpSpPr>
        <p:sp>
          <p:nvSpPr>
            <p:cNvPr id="16" name="直角三角形 15"/>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this</a:t>
              </a:r>
              <a:endParaRPr lang="zh-CN" altLang="en-US" sz="2000" b="1" dirty="0"/>
            </a:p>
          </p:txBody>
        </p:sp>
      </p:grpSp>
      <p:cxnSp>
        <p:nvCxnSpPr>
          <p:cNvPr id="20" name="直接箭头连接符 19"/>
          <p:cNvCxnSpPr/>
          <p:nvPr/>
        </p:nvCxnSpPr>
        <p:spPr>
          <a:xfrm flipH="1" flipV="1">
            <a:off x="1547664" y="2244533"/>
            <a:ext cx="1533482" cy="232"/>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439340" y="1806027"/>
            <a:ext cx="1108324" cy="583331"/>
            <a:chOff x="7709515" y="2091119"/>
            <a:chExt cx="1108324" cy="583331"/>
          </a:xfrm>
        </p:grpSpPr>
        <p:sp>
          <p:nvSpPr>
            <p:cNvPr id="25" name="直角三角形 24"/>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cxnSp>
        <p:nvCxnSpPr>
          <p:cNvPr id="41" name="直接箭头连接符 40"/>
          <p:cNvCxnSpPr/>
          <p:nvPr/>
        </p:nvCxnSpPr>
        <p:spPr>
          <a:xfrm flipH="1" flipV="1">
            <a:off x="200826" y="2244533"/>
            <a:ext cx="349879" cy="232"/>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430534" y="1968912"/>
            <a:ext cx="1506596" cy="5927"/>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09911" y="2236893"/>
            <a:ext cx="762000" cy="369332"/>
          </a:xfrm>
          <a:prstGeom prst="rect">
            <a:avLst/>
          </a:prstGeom>
          <a:noFill/>
        </p:spPr>
        <p:txBody>
          <a:bodyPr wrap="square" rtlCol="0">
            <a:spAutoFit/>
          </a:bodyPr>
          <a:lstStyle/>
          <a:p>
            <a:r>
              <a:rPr lang="en-US" altLang="zh-CN" b="1" dirty="0" err="1"/>
              <a:t>pred</a:t>
            </a:r>
            <a:endParaRPr lang="zh-CN" altLang="en-US" b="1" dirty="0"/>
          </a:p>
        </p:txBody>
      </p:sp>
      <p:cxnSp>
        <p:nvCxnSpPr>
          <p:cNvPr id="48" name="直接箭头连接符 47"/>
          <p:cNvCxnSpPr/>
          <p:nvPr/>
        </p:nvCxnSpPr>
        <p:spPr>
          <a:xfrm>
            <a:off x="3948713" y="1968912"/>
            <a:ext cx="377883"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78562" y="2221301"/>
            <a:ext cx="762000" cy="369332"/>
          </a:xfrm>
          <a:prstGeom prst="rect">
            <a:avLst/>
          </a:prstGeom>
          <a:noFill/>
        </p:spPr>
        <p:txBody>
          <a:bodyPr wrap="square" rtlCol="0">
            <a:spAutoFit/>
          </a:bodyPr>
          <a:lstStyle/>
          <a:p>
            <a:r>
              <a:rPr lang="en-US" altLang="zh-CN" b="1" dirty="0" err="1"/>
              <a:t>pred</a:t>
            </a:r>
            <a:endParaRPr lang="zh-CN" altLang="en-US" b="1" dirty="0"/>
          </a:p>
        </p:txBody>
      </p:sp>
      <p:sp>
        <p:nvSpPr>
          <p:cNvPr id="53" name="文本框 52"/>
          <p:cNvSpPr txBox="1"/>
          <p:nvPr/>
        </p:nvSpPr>
        <p:spPr>
          <a:xfrm>
            <a:off x="3674843" y="1580842"/>
            <a:ext cx="762000" cy="369332"/>
          </a:xfrm>
          <a:prstGeom prst="rect">
            <a:avLst/>
          </a:prstGeom>
          <a:noFill/>
        </p:spPr>
        <p:txBody>
          <a:bodyPr wrap="square" rtlCol="0">
            <a:spAutoFit/>
          </a:bodyPr>
          <a:lstStyle/>
          <a:p>
            <a:r>
              <a:rPr lang="en-US" altLang="zh-CN" b="1" dirty="0" err="1"/>
              <a:t>succ</a:t>
            </a:r>
            <a:endParaRPr lang="zh-CN" altLang="en-US" b="1" dirty="0"/>
          </a:p>
        </p:txBody>
      </p:sp>
      <p:grpSp>
        <p:nvGrpSpPr>
          <p:cNvPr id="182" name="组合 181"/>
          <p:cNvGrpSpPr/>
          <p:nvPr/>
        </p:nvGrpSpPr>
        <p:grpSpPr>
          <a:xfrm>
            <a:off x="78562" y="2852936"/>
            <a:ext cx="4356745" cy="1895582"/>
            <a:chOff x="78562" y="2852936"/>
            <a:chExt cx="4356745" cy="1895582"/>
          </a:xfrm>
        </p:grpSpPr>
        <p:grpSp>
          <p:nvGrpSpPr>
            <p:cNvPr id="178" name="组合 177"/>
            <p:cNvGrpSpPr/>
            <p:nvPr/>
          </p:nvGrpSpPr>
          <p:grpSpPr>
            <a:xfrm>
              <a:off x="78562" y="2852936"/>
              <a:ext cx="4248034" cy="1895582"/>
              <a:chOff x="78562" y="2852936"/>
              <a:chExt cx="4248034" cy="1895582"/>
            </a:xfrm>
          </p:grpSpPr>
          <p:grpSp>
            <p:nvGrpSpPr>
              <p:cNvPr id="55" name="组合 54"/>
              <p:cNvGrpSpPr/>
              <p:nvPr/>
            </p:nvGrpSpPr>
            <p:grpSpPr>
              <a:xfrm>
                <a:off x="2937130" y="3087444"/>
                <a:ext cx="1108324" cy="583331"/>
                <a:chOff x="7709515" y="2091119"/>
                <a:chExt cx="1108324" cy="583331"/>
              </a:xfrm>
            </p:grpSpPr>
            <p:sp>
              <p:nvSpPr>
                <p:cNvPr id="56" name="直角三角形 55"/>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直角三角形 56"/>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this</a:t>
                  </a:r>
                  <a:endParaRPr lang="zh-CN" altLang="en-US" sz="2000" b="1" dirty="0"/>
                </a:p>
              </p:txBody>
            </p:sp>
          </p:grpSp>
          <p:cxnSp>
            <p:nvCxnSpPr>
              <p:cNvPr id="59" name="直接箭头连接符 58"/>
              <p:cNvCxnSpPr/>
              <p:nvPr/>
            </p:nvCxnSpPr>
            <p:spPr>
              <a:xfrm flipH="1" flipV="1">
                <a:off x="1547664" y="3522508"/>
                <a:ext cx="1533482" cy="232"/>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grpSp>
            <p:nvGrpSpPr>
              <p:cNvPr id="60" name="组合 59"/>
              <p:cNvGrpSpPr/>
              <p:nvPr/>
            </p:nvGrpSpPr>
            <p:grpSpPr>
              <a:xfrm>
                <a:off x="439340" y="3084002"/>
                <a:ext cx="1108324" cy="583331"/>
                <a:chOff x="7709515" y="2091119"/>
                <a:chExt cx="1108324" cy="583331"/>
              </a:xfrm>
            </p:grpSpPr>
            <p:sp>
              <p:nvSpPr>
                <p:cNvPr id="61" name="直角三角形 60"/>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平行四边形 62"/>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cxnSp>
            <p:nvCxnSpPr>
              <p:cNvPr id="64" name="直接箭头连接符 63"/>
              <p:cNvCxnSpPr/>
              <p:nvPr/>
            </p:nvCxnSpPr>
            <p:spPr>
              <a:xfrm flipH="1" flipV="1">
                <a:off x="200826" y="3522508"/>
                <a:ext cx="349879" cy="232"/>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1430534" y="3246887"/>
                <a:ext cx="1506596" cy="5927"/>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2409911" y="3514868"/>
                <a:ext cx="762000" cy="369332"/>
              </a:xfrm>
              <a:prstGeom prst="rect">
                <a:avLst/>
              </a:prstGeom>
              <a:noFill/>
            </p:spPr>
            <p:txBody>
              <a:bodyPr wrap="square" rtlCol="0">
                <a:spAutoFit/>
              </a:bodyPr>
              <a:lstStyle/>
              <a:p>
                <a:r>
                  <a:rPr lang="en-US" altLang="zh-CN" b="1" dirty="0" err="1"/>
                  <a:t>pred</a:t>
                </a:r>
                <a:endParaRPr lang="zh-CN" altLang="en-US" b="1" dirty="0"/>
              </a:p>
            </p:txBody>
          </p:sp>
          <p:cxnSp>
            <p:nvCxnSpPr>
              <p:cNvPr id="67" name="直接箭头连接符 66"/>
              <p:cNvCxnSpPr/>
              <p:nvPr/>
            </p:nvCxnSpPr>
            <p:spPr>
              <a:xfrm>
                <a:off x="3948713" y="3246887"/>
                <a:ext cx="377883"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78562" y="3499276"/>
                <a:ext cx="762000" cy="369332"/>
              </a:xfrm>
              <a:prstGeom prst="rect">
                <a:avLst/>
              </a:prstGeom>
              <a:noFill/>
            </p:spPr>
            <p:txBody>
              <a:bodyPr wrap="square" rtlCol="0">
                <a:spAutoFit/>
              </a:bodyPr>
              <a:lstStyle/>
              <a:p>
                <a:r>
                  <a:rPr lang="en-US" altLang="zh-CN" b="1" dirty="0" err="1"/>
                  <a:t>pred</a:t>
                </a:r>
                <a:endParaRPr lang="zh-CN" altLang="en-US" b="1" dirty="0"/>
              </a:p>
            </p:txBody>
          </p:sp>
          <p:grpSp>
            <p:nvGrpSpPr>
              <p:cNvPr id="87" name="组合 86"/>
              <p:cNvGrpSpPr/>
              <p:nvPr/>
            </p:nvGrpSpPr>
            <p:grpSpPr>
              <a:xfrm>
                <a:off x="1698624" y="4158372"/>
                <a:ext cx="1108324" cy="590146"/>
                <a:chOff x="1698624" y="4648907"/>
                <a:chExt cx="1108324" cy="590146"/>
              </a:xfrm>
            </p:grpSpPr>
            <p:sp>
              <p:nvSpPr>
                <p:cNvPr id="70" name="直角三角形 69"/>
                <p:cNvSpPr/>
                <p:nvPr/>
              </p:nvSpPr>
              <p:spPr>
                <a:xfrm>
                  <a:off x="1700318" y="4655722"/>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直角三角形 70"/>
                <p:cNvSpPr/>
                <p:nvPr/>
              </p:nvSpPr>
              <p:spPr>
                <a:xfrm rot="10800000">
                  <a:off x="2483097" y="4658760"/>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nvSpPr>
              <p:spPr>
                <a:xfrm flipH="1">
                  <a:off x="1698624" y="4648907"/>
                  <a:ext cx="1108324" cy="580293"/>
                </a:xfrm>
                <a:prstGeom prst="parallelogram">
                  <a:avLst>
                    <a:gd name="adj" fmla="val 56692"/>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new</a:t>
                  </a:r>
                  <a:endParaRPr lang="zh-CN" altLang="en-US" b="1" dirty="0"/>
                </a:p>
              </p:txBody>
            </p:sp>
          </p:grpSp>
          <p:cxnSp>
            <p:nvCxnSpPr>
              <p:cNvPr id="73" name="直接箭头连接符 72"/>
              <p:cNvCxnSpPr/>
              <p:nvPr/>
            </p:nvCxnSpPr>
            <p:spPr>
              <a:xfrm>
                <a:off x="2679939" y="4374396"/>
                <a:ext cx="811941" cy="5927"/>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1505744" y="2852936"/>
                <a:ext cx="762000" cy="369332"/>
              </a:xfrm>
              <a:prstGeom prst="rect">
                <a:avLst/>
              </a:prstGeom>
              <a:noFill/>
            </p:spPr>
            <p:txBody>
              <a:bodyPr wrap="square" rtlCol="0">
                <a:spAutoFit/>
              </a:bodyPr>
              <a:lstStyle/>
              <a:p>
                <a:r>
                  <a:rPr lang="en-US" altLang="zh-CN" b="1" dirty="0" err="1"/>
                  <a:t>succ</a:t>
                </a:r>
                <a:endParaRPr lang="zh-CN" altLang="en-US" b="1" dirty="0"/>
              </a:p>
            </p:txBody>
          </p:sp>
          <p:cxnSp>
            <p:nvCxnSpPr>
              <p:cNvPr id="76" name="直接箭头连接符 75"/>
              <p:cNvCxnSpPr>
                <a:endCxn id="58" idx="4"/>
              </p:cNvCxnSpPr>
              <p:nvPr/>
            </p:nvCxnSpPr>
            <p:spPr>
              <a:xfrm flipH="1" flipV="1">
                <a:off x="3491292" y="3668376"/>
                <a:ext cx="588" cy="70602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V="1">
                <a:off x="1043608" y="4539108"/>
                <a:ext cx="755698" cy="415"/>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V="1">
                <a:off x="1043608" y="3670777"/>
                <a:ext cx="0" cy="868331"/>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91" name="文本框 90"/>
              <p:cNvSpPr txBox="1"/>
              <p:nvPr/>
            </p:nvSpPr>
            <p:spPr>
              <a:xfrm>
                <a:off x="2806948" y="4335166"/>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92" name="文本框 91"/>
              <p:cNvSpPr txBox="1"/>
              <p:nvPr/>
            </p:nvSpPr>
            <p:spPr>
              <a:xfrm>
                <a:off x="1036164" y="4155300"/>
                <a:ext cx="762000" cy="369332"/>
              </a:xfrm>
              <a:prstGeom prst="rect">
                <a:avLst/>
              </a:prstGeom>
              <a:noFill/>
            </p:spPr>
            <p:txBody>
              <a:bodyPr wrap="square" rtlCol="0">
                <a:spAutoFit/>
              </a:bodyPr>
              <a:lstStyle/>
              <a:p>
                <a:r>
                  <a:rPr lang="en-US" altLang="zh-CN" b="1" dirty="0" err="1"/>
                  <a:t>pred</a:t>
                </a:r>
                <a:endParaRPr lang="zh-CN" altLang="en-US" b="1" dirty="0"/>
              </a:p>
            </p:txBody>
          </p:sp>
        </p:grpSp>
        <p:sp>
          <p:nvSpPr>
            <p:cNvPr id="93" name="文本框 92"/>
            <p:cNvSpPr txBox="1"/>
            <p:nvPr/>
          </p:nvSpPr>
          <p:spPr>
            <a:xfrm>
              <a:off x="3673307" y="2860736"/>
              <a:ext cx="762000" cy="369332"/>
            </a:xfrm>
            <a:prstGeom prst="rect">
              <a:avLst/>
            </a:prstGeom>
            <a:noFill/>
          </p:spPr>
          <p:txBody>
            <a:bodyPr wrap="square" rtlCol="0">
              <a:spAutoFit/>
            </a:bodyPr>
            <a:lstStyle/>
            <a:p>
              <a:r>
                <a:rPr lang="en-US" altLang="zh-CN" b="1" dirty="0" err="1"/>
                <a:t>succ</a:t>
              </a:r>
              <a:endParaRPr lang="zh-CN" altLang="en-US" b="1" dirty="0"/>
            </a:p>
          </p:txBody>
        </p:sp>
      </p:grpSp>
      <p:grpSp>
        <p:nvGrpSpPr>
          <p:cNvPr id="179" name="组合 178"/>
          <p:cNvGrpSpPr/>
          <p:nvPr/>
        </p:nvGrpSpPr>
        <p:grpSpPr>
          <a:xfrm>
            <a:off x="4788024" y="2862228"/>
            <a:ext cx="4356745" cy="1895582"/>
            <a:chOff x="4788024" y="2862228"/>
            <a:chExt cx="4356745" cy="1895582"/>
          </a:xfrm>
        </p:grpSpPr>
        <p:grpSp>
          <p:nvGrpSpPr>
            <p:cNvPr id="94" name="组合 93"/>
            <p:cNvGrpSpPr/>
            <p:nvPr/>
          </p:nvGrpSpPr>
          <p:grpSpPr>
            <a:xfrm>
              <a:off x="7646592" y="3096736"/>
              <a:ext cx="1108324" cy="583331"/>
              <a:chOff x="7709515" y="2091119"/>
              <a:chExt cx="1108324" cy="583331"/>
            </a:xfrm>
          </p:grpSpPr>
          <p:sp>
            <p:nvSpPr>
              <p:cNvPr id="95" name="直角三角形 94"/>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直角三角形 95"/>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平行四边形 96"/>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this</a:t>
                </a:r>
                <a:endParaRPr lang="zh-CN" altLang="en-US" sz="2000" b="1" dirty="0"/>
              </a:p>
            </p:txBody>
          </p:sp>
        </p:grpSp>
        <p:cxnSp>
          <p:nvCxnSpPr>
            <p:cNvPr id="98" name="直接箭头连接符 97"/>
            <p:cNvCxnSpPr/>
            <p:nvPr/>
          </p:nvCxnSpPr>
          <p:spPr>
            <a:xfrm flipH="1">
              <a:off x="7028609" y="3532032"/>
              <a:ext cx="761999" cy="5241"/>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5148802" y="3093294"/>
              <a:ext cx="1108324" cy="583331"/>
              <a:chOff x="7709515" y="2091119"/>
              <a:chExt cx="1108324" cy="583331"/>
            </a:xfrm>
          </p:grpSpPr>
          <p:sp>
            <p:nvSpPr>
              <p:cNvPr id="100" name="直角三角形 99"/>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直角三角形 100"/>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平行四边形 101"/>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cxnSp>
          <p:nvCxnSpPr>
            <p:cNvPr id="103" name="直接箭头连接符 102"/>
            <p:cNvCxnSpPr/>
            <p:nvPr/>
          </p:nvCxnSpPr>
          <p:spPr>
            <a:xfrm flipH="1" flipV="1">
              <a:off x="4910288" y="3531800"/>
              <a:ext cx="349879" cy="232"/>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a:off x="6136581" y="3233714"/>
              <a:ext cx="469580" cy="3389"/>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7008401" y="3484010"/>
              <a:ext cx="762000" cy="369332"/>
            </a:xfrm>
            <a:prstGeom prst="rect">
              <a:avLst/>
            </a:prstGeom>
            <a:noFill/>
          </p:spPr>
          <p:txBody>
            <a:bodyPr wrap="square" rtlCol="0">
              <a:spAutoFit/>
            </a:bodyPr>
            <a:lstStyle/>
            <a:p>
              <a:r>
                <a:rPr lang="en-US" altLang="zh-CN" b="1" dirty="0" err="1"/>
                <a:t>pred</a:t>
              </a:r>
              <a:endParaRPr lang="zh-CN" altLang="en-US" b="1" dirty="0"/>
            </a:p>
          </p:txBody>
        </p:sp>
        <p:cxnSp>
          <p:nvCxnSpPr>
            <p:cNvPr id="106" name="直接箭头连接符 105"/>
            <p:cNvCxnSpPr/>
            <p:nvPr/>
          </p:nvCxnSpPr>
          <p:spPr>
            <a:xfrm>
              <a:off x="8658175" y="3256179"/>
              <a:ext cx="377883"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07" name="文本框 106"/>
            <p:cNvSpPr txBox="1"/>
            <p:nvPr/>
          </p:nvSpPr>
          <p:spPr>
            <a:xfrm>
              <a:off x="4788024" y="3508568"/>
              <a:ext cx="762000" cy="369332"/>
            </a:xfrm>
            <a:prstGeom prst="rect">
              <a:avLst/>
            </a:prstGeom>
            <a:noFill/>
          </p:spPr>
          <p:txBody>
            <a:bodyPr wrap="square" rtlCol="0">
              <a:spAutoFit/>
            </a:bodyPr>
            <a:lstStyle/>
            <a:p>
              <a:r>
                <a:rPr lang="en-US" altLang="zh-CN" b="1" dirty="0" err="1"/>
                <a:t>pred</a:t>
              </a:r>
              <a:endParaRPr lang="zh-CN" altLang="en-US" b="1" dirty="0"/>
            </a:p>
          </p:txBody>
        </p:sp>
        <p:grpSp>
          <p:nvGrpSpPr>
            <p:cNvPr id="108" name="组合 107"/>
            <p:cNvGrpSpPr/>
            <p:nvPr/>
          </p:nvGrpSpPr>
          <p:grpSpPr>
            <a:xfrm>
              <a:off x="6408086" y="4167664"/>
              <a:ext cx="1108324" cy="590146"/>
              <a:chOff x="1698624" y="4648907"/>
              <a:chExt cx="1108324" cy="590146"/>
            </a:xfrm>
          </p:grpSpPr>
          <p:sp>
            <p:nvSpPr>
              <p:cNvPr id="109" name="直角三角形 108"/>
              <p:cNvSpPr/>
              <p:nvPr/>
            </p:nvSpPr>
            <p:spPr>
              <a:xfrm>
                <a:off x="1700318" y="4655722"/>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直角三角形 109"/>
              <p:cNvSpPr/>
              <p:nvPr/>
            </p:nvSpPr>
            <p:spPr>
              <a:xfrm rot="10800000">
                <a:off x="2483097" y="4658760"/>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平行四边形 110"/>
              <p:cNvSpPr/>
              <p:nvPr/>
            </p:nvSpPr>
            <p:spPr>
              <a:xfrm flipH="1">
                <a:off x="1698624" y="4648907"/>
                <a:ext cx="1108324" cy="580293"/>
              </a:xfrm>
              <a:prstGeom prst="parallelogram">
                <a:avLst>
                  <a:gd name="adj" fmla="val 56692"/>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new</a:t>
                </a:r>
                <a:endParaRPr lang="zh-CN" altLang="en-US" b="1" dirty="0"/>
              </a:p>
            </p:txBody>
          </p:sp>
        </p:grpSp>
        <p:cxnSp>
          <p:nvCxnSpPr>
            <p:cNvPr id="112" name="直接箭头连接符 111"/>
            <p:cNvCxnSpPr/>
            <p:nvPr/>
          </p:nvCxnSpPr>
          <p:spPr>
            <a:xfrm>
              <a:off x="7389401" y="4383688"/>
              <a:ext cx="811941" cy="5927"/>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6215206" y="2862228"/>
              <a:ext cx="762000" cy="369332"/>
            </a:xfrm>
            <a:prstGeom prst="rect">
              <a:avLst/>
            </a:prstGeom>
            <a:noFill/>
          </p:spPr>
          <p:txBody>
            <a:bodyPr wrap="square" rtlCol="0">
              <a:spAutoFit/>
            </a:bodyPr>
            <a:lstStyle/>
            <a:p>
              <a:r>
                <a:rPr lang="en-US" altLang="zh-CN" b="1" dirty="0" err="1"/>
                <a:t>succ</a:t>
              </a:r>
              <a:endParaRPr lang="zh-CN" altLang="en-US" b="1" dirty="0"/>
            </a:p>
          </p:txBody>
        </p:sp>
        <p:cxnSp>
          <p:nvCxnSpPr>
            <p:cNvPr id="114" name="直接箭头连接符 113"/>
            <p:cNvCxnSpPr>
              <a:endCxn id="97" idx="4"/>
            </p:cNvCxnSpPr>
            <p:nvPr/>
          </p:nvCxnSpPr>
          <p:spPr>
            <a:xfrm flipH="1" flipV="1">
              <a:off x="8200754" y="3677668"/>
              <a:ext cx="588" cy="70602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flipV="1">
              <a:off x="5753070" y="4548400"/>
              <a:ext cx="755698" cy="415"/>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p:nvPr/>
          </p:nvCxnSpPr>
          <p:spPr>
            <a:xfrm flipV="1">
              <a:off x="5753070" y="3680069"/>
              <a:ext cx="0" cy="868331"/>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7516410" y="4344458"/>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18" name="文本框 117"/>
            <p:cNvSpPr txBox="1"/>
            <p:nvPr/>
          </p:nvSpPr>
          <p:spPr>
            <a:xfrm>
              <a:off x="5745626" y="4164592"/>
              <a:ext cx="762000" cy="369332"/>
            </a:xfrm>
            <a:prstGeom prst="rect">
              <a:avLst/>
            </a:prstGeom>
            <a:noFill/>
          </p:spPr>
          <p:txBody>
            <a:bodyPr wrap="square" rtlCol="0">
              <a:spAutoFit/>
            </a:bodyPr>
            <a:lstStyle/>
            <a:p>
              <a:r>
                <a:rPr lang="en-US" altLang="zh-CN" b="1" dirty="0" err="1"/>
                <a:t>pred</a:t>
              </a:r>
              <a:endParaRPr lang="zh-CN" altLang="en-US" b="1" dirty="0"/>
            </a:p>
          </p:txBody>
        </p:sp>
        <p:sp>
          <p:nvSpPr>
            <p:cNvPr id="119" name="文本框 118"/>
            <p:cNvSpPr txBox="1"/>
            <p:nvPr/>
          </p:nvSpPr>
          <p:spPr>
            <a:xfrm>
              <a:off x="8382769" y="2870028"/>
              <a:ext cx="762000" cy="369332"/>
            </a:xfrm>
            <a:prstGeom prst="rect">
              <a:avLst/>
            </a:prstGeom>
            <a:noFill/>
          </p:spPr>
          <p:txBody>
            <a:bodyPr wrap="square" rtlCol="0">
              <a:spAutoFit/>
            </a:bodyPr>
            <a:lstStyle/>
            <a:p>
              <a:r>
                <a:rPr lang="en-US" altLang="zh-CN" b="1" dirty="0" err="1"/>
                <a:t>succ</a:t>
              </a:r>
              <a:endParaRPr lang="zh-CN" altLang="en-US" b="1" dirty="0"/>
            </a:p>
          </p:txBody>
        </p:sp>
        <p:cxnSp>
          <p:nvCxnSpPr>
            <p:cNvPr id="120" name="直接箭头连接符 119"/>
            <p:cNvCxnSpPr/>
            <p:nvPr/>
          </p:nvCxnSpPr>
          <p:spPr>
            <a:xfrm>
              <a:off x="7030793" y="3539672"/>
              <a:ext cx="4572" cy="634807"/>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21" name="直接箭头连接符 120"/>
            <p:cNvCxnSpPr>
              <a:stCxn id="113" idx="2"/>
            </p:cNvCxnSpPr>
            <p:nvPr/>
          </p:nvCxnSpPr>
          <p:spPr>
            <a:xfrm flipH="1">
              <a:off x="6595736" y="3231560"/>
              <a:ext cx="470" cy="92374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grpSp>
      <p:grpSp>
        <p:nvGrpSpPr>
          <p:cNvPr id="181" name="组合 180"/>
          <p:cNvGrpSpPr/>
          <p:nvPr/>
        </p:nvGrpSpPr>
        <p:grpSpPr>
          <a:xfrm>
            <a:off x="4355976" y="1592570"/>
            <a:ext cx="4907440" cy="1010617"/>
            <a:chOff x="4355976" y="1592570"/>
            <a:chExt cx="4907440" cy="1010617"/>
          </a:xfrm>
        </p:grpSpPr>
        <p:grpSp>
          <p:nvGrpSpPr>
            <p:cNvPr id="136" name="组合 135"/>
            <p:cNvGrpSpPr/>
            <p:nvPr/>
          </p:nvGrpSpPr>
          <p:grpSpPr>
            <a:xfrm>
              <a:off x="4753941" y="1838228"/>
              <a:ext cx="1108324" cy="583331"/>
              <a:chOff x="7709515" y="2091119"/>
              <a:chExt cx="1108324" cy="583331"/>
            </a:xfrm>
          </p:grpSpPr>
          <p:sp>
            <p:nvSpPr>
              <p:cNvPr id="137" name="直角三角形 136"/>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直角三角形 137"/>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平行四边形 138"/>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sp>
          <p:nvSpPr>
            <p:cNvPr id="141" name="直角三角形 140"/>
            <p:cNvSpPr/>
            <p:nvPr/>
          </p:nvSpPr>
          <p:spPr>
            <a:xfrm>
              <a:off x="6275823" y="1850796"/>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直角三角形 141"/>
            <p:cNvSpPr/>
            <p:nvPr/>
          </p:nvSpPr>
          <p:spPr>
            <a:xfrm rot="10800000">
              <a:off x="7065852" y="1844226"/>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平行四边形 142"/>
            <p:cNvSpPr/>
            <p:nvPr/>
          </p:nvSpPr>
          <p:spPr>
            <a:xfrm flipH="1">
              <a:off x="6277299" y="1847511"/>
              <a:ext cx="1108324" cy="580293"/>
            </a:xfrm>
            <a:prstGeom prst="parallelogram">
              <a:avLst>
                <a:gd name="adj" fmla="val 56692"/>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new</a:t>
              </a:r>
              <a:endParaRPr lang="zh-CN" altLang="en-US" b="1" dirty="0"/>
            </a:p>
          </p:txBody>
        </p:sp>
        <p:grpSp>
          <p:nvGrpSpPr>
            <p:cNvPr id="144" name="组合 143"/>
            <p:cNvGrpSpPr/>
            <p:nvPr/>
          </p:nvGrpSpPr>
          <p:grpSpPr>
            <a:xfrm>
              <a:off x="7781940" y="1853834"/>
              <a:ext cx="1108324" cy="583331"/>
              <a:chOff x="7709515" y="2091119"/>
              <a:chExt cx="1108324" cy="583331"/>
            </a:xfrm>
          </p:grpSpPr>
          <p:sp>
            <p:nvSpPr>
              <p:cNvPr id="145" name="直角三角形 144"/>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直角三角形 145"/>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平行四边形 146"/>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this</a:t>
                </a:r>
                <a:endParaRPr lang="zh-CN" altLang="en-US" sz="2000" b="1" dirty="0"/>
              </a:p>
            </p:txBody>
          </p:sp>
        </p:grpSp>
        <p:cxnSp>
          <p:nvCxnSpPr>
            <p:cNvPr id="148" name="直接箭头连接符 147"/>
            <p:cNvCxnSpPr/>
            <p:nvPr/>
          </p:nvCxnSpPr>
          <p:spPr>
            <a:xfrm>
              <a:off x="5797135" y="2039409"/>
              <a:ext cx="478688"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7283475" y="2039409"/>
              <a:ext cx="504031"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H="1">
              <a:off x="7388580" y="2255433"/>
              <a:ext cx="496787"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flipH="1">
              <a:off x="5862265" y="2255433"/>
              <a:ext cx="496787"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H="1">
              <a:off x="4545035" y="2255433"/>
              <a:ext cx="337020" cy="1628"/>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a:off x="8728338" y="2039409"/>
              <a:ext cx="344653"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65" name="文本框 164"/>
            <p:cNvSpPr txBox="1"/>
            <p:nvPr/>
          </p:nvSpPr>
          <p:spPr>
            <a:xfrm>
              <a:off x="8501416" y="1592570"/>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66" name="文本框 165"/>
            <p:cNvSpPr txBox="1"/>
            <p:nvPr/>
          </p:nvSpPr>
          <p:spPr>
            <a:xfrm>
              <a:off x="7055849" y="1601457"/>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67" name="文本框 166"/>
            <p:cNvSpPr txBox="1"/>
            <p:nvPr/>
          </p:nvSpPr>
          <p:spPr>
            <a:xfrm>
              <a:off x="5546262" y="1601386"/>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68" name="文本框 167"/>
            <p:cNvSpPr txBox="1"/>
            <p:nvPr/>
          </p:nvSpPr>
          <p:spPr>
            <a:xfrm>
              <a:off x="5891430" y="2224076"/>
              <a:ext cx="762000" cy="369332"/>
            </a:xfrm>
            <a:prstGeom prst="rect">
              <a:avLst/>
            </a:prstGeom>
            <a:noFill/>
          </p:spPr>
          <p:txBody>
            <a:bodyPr wrap="square" rtlCol="0">
              <a:spAutoFit/>
            </a:bodyPr>
            <a:lstStyle/>
            <a:p>
              <a:r>
                <a:rPr lang="en-US" altLang="zh-CN" b="1" dirty="0" err="1"/>
                <a:t>pred</a:t>
              </a:r>
              <a:endParaRPr lang="zh-CN" altLang="en-US" b="1" dirty="0"/>
            </a:p>
          </p:txBody>
        </p:sp>
        <p:sp>
          <p:nvSpPr>
            <p:cNvPr id="169" name="文本框 168"/>
            <p:cNvSpPr txBox="1"/>
            <p:nvPr/>
          </p:nvSpPr>
          <p:spPr>
            <a:xfrm>
              <a:off x="4355976" y="2233855"/>
              <a:ext cx="762000" cy="369332"/>
            </a:xfrm>
            <a:prstGeom prst="rect">
              <a:avLst/>
            </a:prstGeom>
            <a:noFill/>
          </p:spPr>
          <p:txBody>
            <a:bodyPr wrap="square" rtlCol="0">
              <a:spAutoFit/>
            </a:bodyPr>
            <a:lstStyle/>
            <a:p>
              <a:r>
                <a:rPr lang="en-US" altLang="zh-CN" b="1" dirty="0" err="1"/>
                <a:t>pred</a:t>
              </a:r>
              <a:endParaRPr lang="zh-CN" altLang="en-US" b="1" dirty="0"/>
            </a:p>
          </p:txBody>
        </p:sp>
        <p:sp>
          <p:nvSpPr>
            <p:cNvPr id="170" name="文本框 169"/>
            <p:cNvSpPr txBox="1"/>
            <p:nvPr/>
          </p:nvSpPr>
          <p:spPr>
            <a:xfrm>
              <a:off x="7438754" y="2222175"/>
              <a:ext cx="762000" cy="369332"/>
            </a:xfrm>
            <a:prstGeom prst="rect">
              <a:avLst/>
            </a:prstGeom>
            <a:noFill/>
          </p:spPr>
          <p:txBody>
            <a:bodyPr wrap="square" rtlCol="0">
              <a:spAutoFit/>
            </a:bodyPr>
            <a:lstStyle/>
            <a:p>
              <a:r>
                <a:rPr lang="en-US" altLang="zh-CN" b="1" dirty="0" err="1"/>
                <a:t>pred</a:t>
              </a:r>
              <a:endParaRPr lang="zh-CN" altLang="en-US" b="1" dirty="0"/>
            </a:p>
          </p:txBody>
        </p:sp>
      </p:grpSp>
      <p:sp>
        <p:nvSpPr>
          <p:cNvPr id="171" name="右箭头 170"/>
          <p:cNvSpPr/>
          <p:nvPr/>
        </p:nvSpPr>
        <p:spPr bwMode="auto">
          <a:xfrm rot="5400000">
            <a:off x="2035623" y="2688442"/>
            <a:ext cx="367368" cy="33517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2" name="右箭头 171"/>
          <p:cNvSpPr/>
          <p:nvPr/>
        </p:nvSpPr>
        <p:spPr bwMode="auto">
          <a:xfrm>
            <a:off x="4195602" y="4145264"/>
            <a:ext cx="667705" cy="33517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右箭头 172"/>
          <p:cNvSpPr/>
          <p:nvPr/>
        </p:nvSpPr>
        <p:spPr bwMode="auto">
          <a:xfrm rot="16200000">
            <a:off x="6875937" y="2597929"/>
            <a:ext cx="318856" cy="33517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4" name="矩形 173"/>
          <p:cNvSpPr/>
          <p:nvPr/>
        </p:nvSpPr>
        <p:spPr>
          <a:xfrm>
            <a:off x="558568" y="4841346"/>
            <a:ext cx="3579086" cy="646331"/>
          </a:xfrm>
          <a:prstGeom prst="rect">
            <a:avLst/>
          </a:prstGeom>
          <a:solidFill>
            <a:schemeClr val="bg1"/>
          </a:solidFill>
          <a:ln>
            <a:solidFill>
              <a:srgbClr val="FF0000"/>
            </a:solidFill>
          </a:ln>
        </p:spPr>
        <p:txBody>
          <a:bodyPr wrap="square">
            <a:spAutoFit/>
          </a:bodyPr>
          <a:lstStyle/>
          <a:p>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2B91AF"/>
                </a:solidFill>
                <a:highlight>
                  <a:srgbClr val="FFFFFF"/>
                </a:highlight>
                <a:latin typeface="Consolas" panose="020B0609020204030204" pitchFamily="49" charset="0"/>
                <a:ea typeface="新宋体" panose="02010609030101010101" pitchFamily="49" charset="-122"/>
              </a:rPr>
              <a:t>ListNode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76" name="矩形 175"/>
          <p:cNvSpPr/>
          <p:nvPr/>
        </p:nvSpPr>
        <p:spPr>
          <a:xfrm>
            <a:off x="5192590" y="4967644"/>
            <a:ext cx="3350597" cy="369332"/>
          </a:xfrm>
          <a:prstGeom prst="rect">
            <a:avLst/>
          </a:prstGeom>
          <a:ln>
            <a:solidFill>
              <a:srgbClr val="FF0000"/>
            </a:solidFill>
          </a:ln>
        </p:spPr>
        <p:txBody>
          <a:bodyPr wrap="none">
            <a:spAutoFit/>
          </a:bodyPr>
          <a:lstStyle/>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x;</a:t>
            </a:r>
            <a:endParaRPr lang="zh-CN" altLang="en-US" dirty="0">
              <a:latin typeface="Consolas" panose="020B0609020204030204" pitchFamily="49" charset="0"/>
            </a:endParaRPr>
          </a:p>
        </p:txBody>
      </p:sp>
      <p:sp>
        <p:nvSpPr>
          <p:cNvPr id="177" name="矩形 176"/>
          <p:cNvSpPr/>
          <p:nvPr/>
        </p:nvSpPr>
        <p:spPr>
          <a:xfrm>
            <a:off x="459562" y="5564558"/>
            <a:ext cx="8483968" cy="1354217"/>
          </a:xfrm>
          <a:prstGeom prst="rect">
            <a:avLst/>
          </a:prstGeom>
        </p:spPr>
        <p:txBody>
          <a:bodyPr wrap="square">
            <a:spAutoFit/>
          </a:bodyPr>
          <a:lstStyle/>
          <a:p>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template</a:t>
            </a:r>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400" dirty="0" err="1">
                <a:solidFill>
                  <a:srgbClr val="0000FF"/>
                </a:solidFill>
                <a:highlight>
                  <a:srgbClr val="FFFFFF"/>
                </a:highlight>
                <a:latin typeface="Consolas" panose="020B0609020204030204" pitchFamily="49" charset="0"/>
                <a:ea typeface="新宋体" panose="02010609030101010101" pitchFamily="49" charset="-122"/>
              </a:rPr>
              <a:t>typename</a:t>
            </a:r>
            <a:r>
              <a:rPr lang="zh-CN" altLang="en-US"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sz="1400"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sz="1400" dirty="0">
                <a:solidFill>
                  <a:srgbClr val="000000"/>
                </a:solidFill>
                <a:highlight>
                  <a:srgbClr val="FFFFFF"/>
                </a:highlight>
                <a:latin typeface="Consolas" panose="020B0609020204030204" pitchFamily="49" charset="0"/>
                <a:ea typeface="新宋体" panose="02010609030101010101" pitchFamily="49" charset="-122"/>
              </a:rPr>
              <a:t>(T) </a:t>
            </a:r>
            <a:r>
              <a:rPr lang="fr-FR" altLang="zh-CN" sz="1400" dirty="0">
                <a:solidFill>
                  <a:srgbClr val="2B91AF"/>
                </a:solidFill>
                <a:highlight>
                  <a:srgbClr val="FFFFFF"/>
                </a:highlight>
                <a:latin typeface="Consolas" panose="020B0609020204030204" pitchFamily="49" charset="0"/>
                <a:ea typeface="新宋体" panose="02010609030101010101" pitchFamily="49" charset="-122"/>
              </a:rPr>
              <a:t>ListNode</a:t>
            </a:r>
            <a:r>
              <a:rPr lang="fr-FR" altLang="zh-CN" sz="1400"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sz="14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1400" dirty="0">
                <a:solidFill>
                  <a:srgbClr val="000000"/>
                </a:solidFill>
                <a:highlight>
                  <a:srgbClr val="FFFFFF"/>
                </a:highlight>
                <a:latin typeface="Consolas" panose="020B0609020204030204" pitchFamily="49" charset="0"/>
                <a:ea typeface="新宋体" panose="02010609030101010101" pitchFamily="49" charset="-122"/>
              </a:rPr>
              <a:t>&gt;::insertAsPred ( </a:t>
            </a:r>
            <a:r>
              <a:rPr lang="fr-FR" altLang="zh-CN" sz="14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14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1400"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sz="1400"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sz="14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14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x =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new</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2B91AF"/>
                </a:solidFill>
                <a:highlight>
                  <a:srgbClr val="FFFFFF"/>
                </a:highlight>
                <a:latin typeface="Consolas" panose="020B0609020204030204" pitchFamily="49" charset="0"/>
                <a:ea typeface="新宋体" panose="02010609030101010101" pitchFamily="49" charset="-122"/>
              </a:rPr>
              <a:t>ListNode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4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创建新节点</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x; </a:t>
            </a:r>
            <a:r>
              <a:rPr lang="en-US" altLang="zh-CN" sz="14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 x;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设置正向链接</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4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 x;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返回新节点的位置</a:t>
            </a:r>
          </a:p>
          <a:p>
            <a:r>
              <a:rPr lang="en-US" altLang="zh-CN" sz="14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400" dirty="0">
              <a:latin typeface="Consolas" panose="020B0609020204030204" pitchFamily="49" charset="0"/>
            </a:endParaRPr>
          </a:p>
        </p:txBody>
      </p:sp>
    </p:spTree>
    <p:extLst>
      <p:ext uri="{BB962C8B-B14F-4D97-AF65-F5344CB8AC3E}">
        <p14:creationId xmlns:p14="http://schemas.microsoft.com/office/powerpoint/2010/main" val="313538238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ppt_x"/>
                                          </p:val>
                                        </p:tav>
                                        <p:tav tm="100000">
                                          <p:val>
                                            <p:strVal val="#ppt_x"/>
                                          </p:val>
                                        </p:tav>
                                      </p:tavLst>
                                    </p:anim>
                                    <p:anim calcmode="lin" valueType="num">
                                      <p:cBhvr additive="base">
                                        <p:cTn id="8" dur="500" fill="hold"/>
                                        <p:tgtEl>
                                          <p:spTgt spid="1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2"/>
                                        </p:tgtEl>
                                        <p:attrNameLst>
                                          <p:attrName>style.visibility</p:attrName>
                                        </p:attrNameLst>
                                      </p:cBhvr>
                                      <p:to>
                                        <p:strVal val="visible"/>
                                      </p:to>
                                    </p:set>
                                    <p:anim calcmode="lin" valueType="num">
                                      <p:cBhvr additive="base">
                                        <p:cTn id="11" dur="500" fill="hold"/>
                                        <p:tgtEl>
                                          <p:spTgt spid="182"/>
                                        </p:tgtEl>
                                        <p:attrNameLst>
                                          <p:attrName>ppt_x</p:attrName>
                                        </p:attrNameLst>
                                      </p:cBhvr>
                                      <p:tavLst>
                                        <p:tav tm="0">
                                          <p:val>
                                            <p:strVal val="#ppt_x"/>
                                          </p:val>
                                        </p:tav>
                                        <p:tav tm="100000">
                                          <p:val>
                                            <p:strVal val="#ppt_x"/>
                                          </p:val>
                                        </p:tav>
                                      </p:tavLst>
                                    </p:anim>
                                    <p:anim calcmode="lin" valueType="num">
                                      <p:cBhvr additive="base">
                                        <p:cTn id="12" dur="500" fill="hold"/>
                                        <p:tgtEl>
                                          <p:spTgt spid="18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
                                        </p:tgtEl>
                                        <p:attrNameLst>
                                          <p:attrName>style.visibility</p:attrName>
                                        </p:attrNameLst>
                                      </p:cBhvr>
                                      <p:to>
                                        <p:strVal val="visible"/>
                                      </p:to>
                                    </p:set>
                                    <p:anim calcmode="lin" valueType="num">
                                      <p:cBhvr additive="base">
                                        <p:cTn id="15" dur="500" fill="hold"/>
                                        <p:tgtEl>
                                          <p:spTgt spid="174"/>
                                        </p:tgtEl>
                                        <p:attrNameLst>
                                          <p:attrName>ppt_x</p:attrName>
                                        </p:attrNameLst>
                                      </p:cBhvr>
                                      <p:tavLst>
                                        <p:tav tm="0">
                                          <p:val>
                                            <p:strVal val="#ppt_x"/>
                                          </p:val>
                                        </p:tav>
                                        <p:tav tm="100000">
                                          <p:val>
                                            <p:strVal val="#ppt_x"/>
                                          </p:val>
                                        </p:tav>
                                      </p:tavLst>
                                    </p:anim>
                                    <p:anim calcmode="lin" valueType="num">
                                      <p:cBhvr additive="base">
                                        <p:cTn id="16"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2"/>
                                        </p:tgtEl>
                                        <p:attrNameLst>
                                          <p:attrName>style.visibility</p:attrName>
                                        </p:attrNameLst>
                                      </p:cBhvr>
                                      <p:to>
                                        <p:strVal val="visible"/>
                                      </p:to>
                                    </p:set>
                                    <p:anim calcmode="lin" valueType="num">
                                      <p:cBhvr additive="base">
                                        <p:cTn id="21" dur="500" fill="hold"/>
                                        <p:tgtEl>
                                          <p:spTgt spid="172"/>
                                        </p:tgtEl>
                                        <p:attrNameLst>
                                          <p:attrName>ppt_x</p:attrName>
                                        </p:attrNameLst>
                                      </p:cBhvr>
                                      <p:tavLst>
                                        <p:tav tm="0">
                                          <p:val>
                                            <p:strVal val="#ppt_x"/>
                                          </p:val>
                                        </p:tav>
                                        <p:tav tm="100000">
                                          <p:val>
                                            <p:strVal val="#ppt_x"/>
                                          </p:val>
                                        </p:tav>
                                      </p:tavLst>
                                    </p:anim>
                                    <p:anim calcmode="lin" valueType="num">
                                      <p:cBhvr additive="base">
                                        <p:cTn id="22" dur="500" fill="hold"/>
                                        <p:tgtEl>
                                          <p:spTgt spid="17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9"/>
                                        </p:tgtEl>
                                        <p:attrNameLst>
                                          <p:attrName>style.visibility</p:attrName>
                                        </p:attrNameLst>
                                      </p:cBhvr>
                                      <p:to>
                                        <p:strVal val="visible"/>
                                      </p:to>
                                    </p:set>
                                    <p:anim calcmode="lin" valueType="num">
                                      <p:cBhvr additive="base">
                                        <p:cTn id="25" dur="500" fill="hold"/>
                                        <p:tgtEl>
                                          <p:spTgt spid="179"/>
                                        </p:tgtEl>
                                        <p:attrNameLst>
                                          <p:attrName>ppt_x</p:attrName>
                                        </p:attrNameLst>
                                      </p:cBhvr>
                                      <p:tavLst>
                                        <p:tav tm="0">
                                          <p:val>
                                            <p:strVal val="#ppt_x"/>
                                          </p:val>
                                        </p:tav>
                                        <p:tav tm="100000">
                                          <p:val>
                                            <p:strVal val="#ppt_x"/>
                                          </p:val>
                                        </p:tav>
                                      </p:tavLst>
                                    </p:anim>
                                    <p:anim calcmode="lin" valueType="num">
                                      <p:cBhvr additive="base">
                                        <p:cTn id="26" dur="500" fill="hold"/>
                                        <p:tgtEl>
                                          <p:spTgt spid="17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6"/>
                                        </p:tgtEl>
                                        <p:attrNameLst>
                                          <p:attrName>style.visibility</p:attrName>
                                        </p:attrNameLst>
                                      </p:cBhvr>
                                      <p:to>
                                        <p:strVal val="visible"/>
                                      </p:to>
                                    </p:set>
                                    <p:anim calcmode="lin" valueType="num">
                                      <p:cBhvr additive="base">
                                        <p:cTn id="29" dur="500" fill="hold"/>
                                        <p:tgtEl>
                                          <p:spTgt spid="176"/>
                                        </p:tgtEl>
                                        <p:attrNameLst>
                                          <p:attrName>ppt_x</p:attrName>
                                        </p:attrNameLst>
                                      </p:cBhvr>
                                      <p:tavLst>
                                        <p:tav tm="0">
                                          <p:val>
                                            <p:strVal val="#ppt_x"/>
                                          </p:val>
                                        </p:tav>
                                        <p:tav tm="100000">
                                          <p:val>
                                            <p:strVal val="#ppt_x"/>
                                          </p:val>
                                        </p:tav>
                                      </p:tavLst>
                                    </p:anim>
                                    <p:anim calcmode="lin" valueType="num">
                                      <p:cBhvr additive="base">
                                        <p:cTn id="30"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3"/>
                                        </p:tgtEl>
                                        <p:attrNameLst>
                                          <p:attrName>style.visibility</p:attrName>
                                        </p:attrNameLst>
                                      </p:cBhvr>
                                      <p:to>
                                        <p:strVal val="visible"/>
                                      </p:to>
                                    </p:set>
                                    <p:anim calcmode="lin" valueType="num">
                                      <p:cBhvr additive="base">
                                        <p:cTn id="35" dur="500" fill="hold"/>
                                        <p:tgtEl>
                                          <p:spTgt spid="173"/>
                                        </p:tgtEl>
                                        <p:attrNameLst>
                                          <p:attrName>ppt_x</p:attrName>
                                        </p:attrNameLst>
                                      </p:cBhvr>
                                      <p:tavLst>
                                        <p:tav tm="0">
                                          <p:val>
                                            <p:strVal val="#ppt_x"/>
                                          </p:val>
                                        </p:tav>
                                        <p:tav tm="100000">
                                          <p:val>
                                            <p:strVal val="#ppt_x"/>
                                          </p:val>
                                        </p:tav>
                                      </p:tavLst>
                                    </p:anim>
                                    <p:anim calcmode="lin" valueType="num">
                                      <p:cBhvr additive="base">
                                        <p:cTn id="36" dur="500" fill="hold"/>
                                        <p:tgtEl>
                                          <p:spTgt spid="17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1"/>
                                        </p:tgtEl>
                                        <p:attrNameLst>
                                          <p:attrName>style.visibility</p:attrName>
                                        </p:attrNameLst>
                                      </p:cBhvr>
                                      <p:to>
                                        <p:strVal val="visible"/>
                                      </p:to>
                                    </p:set>
                                    <p:anim calcmode="lin" valueType="num">
                                      <p:cBhvr additive="base">
                                        <p:cTn id="39" dur="500" fill="hold"/>
                                        <p:tgtEl>
                                          <p:spTgt spid="181"/>
                                        </p:tgtEl>
                                        <p:attrNameLst>
                                          <p:attrName>ppt_x</p:attrName>
                                        </p:attrNameLst>
                                      </p:cBhvr>
                                      <p:tavLst>
                                        <p:tav tm="0">
                                          <p:val>
                                            <p:strVal val="#ppt_x"/>
                                          </p:val>
                                        </p:tav>
                                        <p:tav tm="100000">
                                          <p:val>
                                            <p:strVal val="#ppt_x"/>
                                          </p:val>
                                        </p:tav>
                                      </p:tavLst>
                                    </p:anim>
                                    <p:anim calcmode="lin" valueType="num">
                                      <p:cBhvr additive="base">
                                        <p:cTn id="40" dur="5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7"/>
                                        </p:tgtEl>
                                        <p:attrNameLst>
                                          <p:attrName>style.visibility</p:attrName>
                                        </p:attrNameLst>
                                      </p:cBhvr>
                                      <p:to>
                                        <p:strVal val="visible"/>
                                      </p:to>
                                    </p:set>
                                    <p:anim calcmode="lin" valueType="num">
                                      <p:cBhvr additive="base">
                                        <p:cTn id="45" dur="500" fill="hold"/>
                                        <p:tgtEl>
                                          <p:spTgt spid="177"/>
                                        </p:tgtEl>
                                        <p:attrNameLst>
                                          <p:attrName>ppt_x</p:attrName>
                                        </p:attrNameLst>
                                      </p:cBhvr>
                                      <p:tavLst>
                                        <p:tav tm="0">
                                          <p:val>
                                            <p:strVal val="#ppt_x"/>
                                          </p:val>
                                        </p:tav>
                                        <p:tav tm="100000">
                                          <p:val>
                                            <p:strVal val="#ppt_x"/>
                                          </p:val>
                                        </p:tav>
                                      </p:tavLst>
                                    </p:anim>
                                    <p:anim calcmode="lin" valueType="num">
                                      <p:cBhvr additive="base">
                                        <p:cTn id="46"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74" grpId="0" animBg="1"/>
      <p:bldP spid="176" grpId="0" animBg="1"/>
      <p:bldP spid="1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在一个单链表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head</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中，若要在指针</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所指节点后插入一个</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指针所指节点，则执行</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________</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p-&gt;next=q-&gt;next; q-&gt;next=p;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q-&gt;next=p-&gt;next; q=p;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p-&gt;next=q-&gt;next; p-&gt;next=q;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q-&gt;next=p-&gt;next; p-&gt;next=q;</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7"/>
            </p:custDataLst>
          </p:nvPr>
        </p:nvSpPr>
        <p:spPr bwMode="auto">
          <a:xfrm>
            <a:off x="1114425" y="28503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bwMode="auto">
          <a:xfrm>
            <a:off x="1114425" y="370760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bwMode="auto">
          <a:xfrm>
            <a:off x="1114425" y="4564856"/>
            <a:ext cx="514350" cy="514350"/>
          </a:xfrm>
          <a:prstGeom prst="ellipse">
            <a:avLst/>
          </a:prstGeom>
          <a:solidFill>
            <a:srgbClr val="808080"/>
          </a:solidFill>
          <a:ln w="127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bwMode="auto">
          <a:xfrm>
            <a:off x="1114425" y="5422106"/>
            <a:ext cx="514350" cy="514350"/>
          </a:xfrm>
          <a:prstGeom prst="ellipse">
            <a:avLst/>
          </a:prstGeom>
          <a:solidFill>
            <a:srgbClr val="00FF00"/>
          </a:solidFill>
          <a:ln w="254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en-US" altLang="zh-CN"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圆角矩形 13"/>
          <p:cNvSpPr/>
          <p:nvPr>
            <p:custDataLst>
              <p:tags r:id="rId11"/>
            </p:custDataLst>
          </p:nvPr>
        </p:nvSpPr>
        <p:spPr bwMode="auto">
          <a:xfrm>
            <a:off x="6172200" y="6215063"/>
            <a:ext cx="1543050" cy="411480"/>
          </a:xfrm>
          <a:prstGeom prst="roundRect">
            <a:avLst/>
          </a:prstGeom>
          <a:solidFill>
            <a:srgbClr val="808080"/>
          </a:solidFill>
          <a:ln w="38100" cmpd="sng" algn="ctr">
            <a:solidFill>
              <a:srgbClr val="000000"/>
            </a:solidFill>
            <a:prstDash val="solid"/>
            <a:miter lim="800000"/>
            <a:headEnd/>
            <a:tailEnd/>
          </a:ln>
          <a:effectLst>
            <a:outerShdw dist="57150" dir="2700000" algn="ctr" rotWithShape="0">
              <a:srgbClr val="888888">
                <a:alpha val="50000"/>
              </a:srgbClr>
            </a:outerShdw>
          </a:effectLst>
        </p:spPr>
        <p:txBody>
          <a:bodyPr lIns="91446" tIns="91446" rIns="91446" bIns="91446" rtlCol="0" anchor="ctr" anchorCtr="1"/>
          <a:lstStyle/>
          <a:p>
            <a:pPr algn="ctr"/>
            <a:r>
              <a:rPr lang="zh-CN" altLang="en-US" sz="1600">
                <a:solidFill>
                  <a:srgbClr val="FFFFFF"/>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bwMode="auto">
            <a:xfrm>
              <a:off x="0" y="0"/>
              <a:ext cx="9144000" cy="635000"/>
            </a:xfrm>
            <a:prstGeom prst="rect">
              <a:avLst/>
            </a:prstGeom>
            <a:solidFill>
              <a:srgbClr val="F6F7F8"/>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3175" algn="ctr">
              <a:noFill/>
              <a:miter lim="800000"/>
              <a:headEnd/>
              <a:tailEnd/>
            </a:ln>
            <a:effectLst>
              <a:outerShdw dist="57150" dir="2700000" algn="ctr" rotWithShape="0">
                <a:srgbClr val="888888">
                  <a:alpha val="50000"/>
                </a:srgbClr>
              </a:outerShdw>
            </a:effectLst>
            <a:extLst>
              <a:ext uri="{91240B29-F687-4F45-9708-019B960494DF}">
                <a14:hiddenLine xmlns:a14="http://schemas.microsoft.com/office/drawing/2010/main" w="3175" algn="ctr">
                  <a:solidFill>
                    <a:schemeClr val="tx1"/>
                  </a:solidFill>
                  <a:miter lim="800000"/>
                  <a:headEnd/>
                  <a:tailEnd/>
                </a14:hiddenLine>
              </a:ext>
            </a:ex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45526784"/>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删 除</a:t>
            </a:r>
          </a:p>
        </p:txBody>
      </p:sp>
      <p:sp>
        <p:nvSpPr>
          <p:cNvPr id="39" name="TextBox 20"/>
          <p:cNvSpPr txBox="1">
            <a:spLocks noChangeArrowheads="1"/>
          </p:cNvSpPr>
          <p:nvPr/>
        </p:nvSpPr>
        <p:spPr bwMode="auto">
          <a:xfrm>
            <a:off x="295132" y="1117863"/>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节点对象删除</a:t>
            </a:r>
            <a:endParaRPr lang="en-US" altLang="zh-CN" sz="2800" b="1" dirty="0">
              <a:latin typeface="微软雅黑" panose="020B0503020204020204" pitchFamily="34" charset="-122"/>
              <a:ea typeface="微软雅黑" panose="020B0503020204020204" pitchFamily="34" charset="-122"/>
            </a:endParaRPr>
          </a:p>
        </p:txBody>
      </p:sp>
      <p:grpSp>
        <p:nvGrpSpPr>
          <p:cNvPr id="35" name="组合 34"/>
          <p:cNvGrpSpPr/>
          <p:nvPr/>
        </p:nvGrpSpPr>
        <p:grpSpPr>
          <a:xfrm>
            <a:off x="4831680" y="1659487"/>
            <a:ext cx="4358281" cy="1049433"/>
            <a:chOff x="4831680" y="1659487"/>
            <a:chExt cx="4358281" cy="1049433"/>
          </a:xfrm>
        </p:grpSpPr>
        <p:sp>
          <p:nvSpPr>
            <p:cNvPr id="13" name="文本框 12"/>
            <p:cNvSpPr txBox="1"/>
            <p:nvPr/>
          </p:nvSpPr>
          <p:spPr>
            <a:xfrm>
              <a:off x="6243904" y="1659487"/>
              <a:ext cx="762000" cy="369332"/>
            </a:xfrm>
            <a:prstGeom prst="rect">
              <a:avLst/>
            </a:prstGeom>
            <a:noFill/>
          </p:spPr>
          <p:txBody>
            <a:bodyPr wrap="square" rtlCol="0">
              <a:spAutoFit/>
            </a:bodyPr>
            <a:lstStyle/>
            <a:p>
              <a:r>
                <a:rPr lang="en-US" altLang="zh-CN" b="1" dirty="0" err="1"/>
                <a:t>succ</a:t>
              </a:r>
              <a:endParaRPr lang="zh-CN" altLang="en-US" b="1" dirty="0"/>
            </a:p>
          </p:txBody>
        </p:sp>
        <p:grpSp>
          <p:nvGrpSpPr>
            <p:cNvPr id="3" name="组合 2"/>
            <p:cNvGrpSpPr/>
            <p:nvPr/>
          </p:nvGrpSpPr>
          <p:grpSpPr>
            <a:xfrm>
              <a:off x="7690248" y="1912164"/>
              <a:ext cx="1108324" cy="583331"/>
              <a:chOff x="7709515" y="2091119"/>
              <a:chExt cx="1108324" cy="583331"/>
            </a:xfrm>
          </p:grpSpPr>
          <p:sp>
            <p:nvSpPr>
              <p:cNvPr id="16" name="直角三角形 15"/>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cxnSp>
          <p:nvCxnSpPr>
            <p:cNvPr id="20" name="直接箭头连接符 19"/>
            <p:cNvCxnSpPr/>
            <p:nvPr/>
          </p:nvCxnSpPr>
          <p:spPr>
            <a:xfrm flipH="1" flipV="1">
              <a:off x="6300782" y="2347228"/>
              <a:ext cx="1533482" cy="232"/>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192458" y="1908722"/>
              <a:ext cx="1108324" cy="583331"/>
              <a:chOff x="7709515" y="2091119"/>
              <a:chExt cx="1108324" cy="583331"/>
            </a:xfrm>
          </p:grpSpPr>
          <p:sp>
            <p:nvSpPr>
              <p:cNvPr id="25" name="直角三角形 24"/>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cxnSp>
          <p:nvCxnSpPr>
            <p:cNvPr id="41" name="直接箭头连接符 40"/>
            <p:cNvCxnSpPr/>
            <p:nvPr/>
          </p:nvCxnSpPr>
          <p:spPr>
            <a:xfrm flipH="1" flipV="1">
              <a:off x="4953944" y="2347228"/>
              <a:ext cx="349879" cy="232"/>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6183652" y="2071607"/>
              <a:ext cx="1506596" cy="5927"/>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163029" y="2339588"/>
              <a:ext cx="762000" cy="369332"/>
            </a:xfrm>
            <a:prstGeom prst="rect">
              <a:avLst/>
            </a:prstGeom>
            <a:noFill/>
          </p:spPr>
          <p:txBody>
            <a:bodyPr wrap="square" rtlCol="0">
              <a:spAutoFit/>
            </a:bodyPr>
            <a:lstStyle/>
            <a:p>
              <a:r>
                <a:rPr lang="en-US" altLang="zh-CN" b="1" dirty="0" err="1"/>
                <a:t>pred</a:t>
              </a:r>
              <a:endParaRPr lang="zh-CN" altLang="en-US" b="1" dirty="0"/>
            </a:p>
          </p:txBody>
        </p:sp>
        <p:cxnSp>
          <p:nvCxnSpPr>
            <p:cNvPr id="48" name="直接箭头连接符 47"/>
            <p:cNvCxnSpPr/>
            <p:nvPr/>
          </p:nvCxnSpPr>
          <p:spPr>
            <a:xfrm>
              <a:off x="8701831" y="2071607"/>
              <a:ext cx="377883"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831680" y="2323996"/>
              <a:ext cx="762000" cy="369332"/>
            </a:xfrm>
            <a:prstGeom prst="rect">
              <a:avLst/>
            </a:prstGeom>
            <a:noFill/>
          </p:spPr>
          <p:txBody>
            <a:bodyPr wrap="square" rtlCol="0">
              <a:spAutoFit/>
            </a:bodyPr>
            <a:lstStyle/>
            <a:p>
              <a:r>
                <a:rPr lang="en-US" altLang="zh-CN" b="1" dirty="0" err="1"/>
                <a:t>pred</a:t>
              </a:r>
              <a:endParaRPr lang="zh-CN" altLang="en-US" b="1" dirty="0"/>
            </a:p>
          </p:txBody>
        </p:sp>
        <p:sp>
          <p:nvSpPr>
            <p:cNvPr id="53" name="文本框 52"/>
            <p:cNvSpPr txBox="1"/>
            <p:nvPr/>
          </p:nvSpPr>
          <p:spPr>
            <a:xfrm>
              <a:off x="8427961" y="1683537"/>
              <a:ext cx="762000" cy="369332"/>
            </a:xfrm>
            <a:prstGeom prst="rect">
              <a:avLst/>
            </a:prstGeom>
            <a:noFill/>
          </p:spPr>
          <p:txBody>
            <a:bodyPr wrap="square" rtlCol="0">
              <a:spAutoFit/>
            </a:bodyPr>
            <a:lstStyle/>
            <a:p>
              <a:r>
                <a:rPr lang="en-US" altLang="zh-CN" b="1" dirty="0" err="1"/>
                <a:t>succ</a:t>
              </a:r>
              <a:endParaRPr lang="zh-CN" altLang="en-US" b="1" dirty="0"/>
            </a:p>
          </p:txBody>
        </p:sp>
      </p:grpSp>
      <p:grpSp>
        <p:nvGrpSpPr>
          <p:cNvPr id="181" name="组合 180"/>
          <p:cNvGrpSpPr/>
          <p:nvPr/>
        </p:nvGrpSpPr>
        <p:grpSpPr>
          <a:xfrm>
            <a:off x="-6424" y="1619438"/>
            <a:ext cx="4814724" cy="1089482"/>
            <a:chOff x="4448692" y="1592570"/>
            <a:chExt cx="4814724" cy="1089482"/>
          </a:xfrm>
        </p:grpSpPr>
        <p:grpSp>
          <p:nvGrpSpPr>
            <p:cNvPr id="136" name="组合 135"/>
            <p:cNvGrpSpPr/>
            <p:nvPr/>
          </p:nvGrpSpPr>
          <p:grpSpPr>
            <a:xfrm>
              <a:off x="4753941" y="1838228"/>
              <a:ext cx="1108324" cy="583331"/>
              <a:chOff x="7709515" y="2091119"/>
              <a:chExt cx="1108324" cy="583331"/>
            </a:xfrm>
          </p:grpSpPr>
          <p:sp>
            <p:nvSpPr>
              <p:cNvPr id="137" name="直角三角形 136"/>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直角三角形 137"/>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平行四边形 138"/>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sp>
          <p:nvSpPr>
            <p:cNvPr id="141" name="直角三角形 140"/>
            <p:cNvSpPr/>
            <p:nvPr/>
          </p:nvSpPr>
          <p:spPr>
            <a:xfrm>
              <a:off x="6275823" y="1850796"/>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直角三角形 141"/>
            <p:cNvSpPr/>
            <p:nvPr/>
          </p:nvSpPr>
          <p:spPr>
            <a:xfrm rot="10800000">
              <a:off x="7065852" y="1844226"/>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平行四边形 142"/>
            <p:cNvSpPr/>
            <p:nvPr/>
          </p:nvSpPr>
          <p:spPr>
            <a:xfrm flipH="1">
              <a:off x="6277299" y="1847511"/>
              <a:ext cx="1108324" cy="580293"/>
            </a:xfrm>
            <a:prstGeom prst="parallelogram">
              <a:avLst>
                <a:gd name="adj" fmla="val 56692"/>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p</a:t>
              </a:r>
              <a:endParaRPr lang="zh-CN" altLang="en-US" b="1" dirty="0"/>
            </a:p>
          </p:txBody>
        </p:sp>
        <p:grpSp>
          <p:nvGrpSpPr>
            <p:cNvPr id="144" name="组合 143"/>
            <p:cNvGrpSpPr/>
            <p:nvPr/>
          </p:nvGrpSpPr>
          <p:grpSpPr>
            <a:xfrm>
              <a:off x="7781940" y="1853834"/>
              <a:ext cx="1108324" cy="583331"/>
              <a:chOff x="7709515" y="2091119"/>
              <a:chExt cx="1108324" cy="583331"/>
            </a:xfrm>
          </p:grpSpPr>
          <p:sp>
            <p:nvSpPr>
              <p:cNvPr id="145" name="直角三角形 144"/>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直角三角形 145"/>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平行四边形 146"/>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cxnSp>
          <p:nvCxnSpPr>
            <p:cNvPr id="148" name="直接箭头连接符 147"/>
            <p:cNvCxnSpPr/>
            <p:nvPr/>
          </p:nvCxnSpPr>
          <p:spPr>
            <a:xfrm>
              <a:off x="5797135" y="2039409"/>
              <a:ext cx="478688"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a:off x="7283475" y="2039409"/>
              <a:ext cx="504031"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H="1">
              <a:off x="7388580" y="2255433"/>
              <a:ext cx="496787"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58" name="直接箭头连接符 157"/>
            <p:cNvCxnSpPr/>
            <p:nvPr/>
          </p:nvCxnSpPr>
          <p:spPr>
            <a:xfrm flipH="1">
              <a:off x="5862265" y="2255433"/>
              <a:ext cx="496787"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H="1">
              <a:off x="4545035" y="2255433"/>
              <a:ext cx="337020" cy="1628"/>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60" name="直接箭头连接符 159"/>
            <p:cNvCxnSpPr/>
            <p:nvPr/>
          </p:nvCxnSpPr>
          <p:spPr>
            <a:xfrm>
              <a:off x="8728338" y="2039409"/>
              <a:ext cx="344653"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65" name="文本框 164"/>
            <p:cNvSpPr txBox="1"/>
            <p:nvPr/>
          </p:nvSpPr>
          <p:spPr>
            <a:xfrm>
              <a:off x="8501416" y="1592570"/>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66" name="文本框 165"/>
            <p:cNvSpPr txBox="1"/>
            <p:nvPr/>
          </p:nvSpPr>
          <p:spPr>
            <a:xfrm>
              <a:off x="7055849" y="1601457"/>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67" name="文本框 166"/>
            <p:cNvSpPr txBox="1"/>
            <p:nvPr/>
          </p:nvSpPr>
          <p:spPr>
            <a:xfrm>
              <a:off x="5546262" y="1601386"/>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68" name="文本框 167"/>
            <p:cNvSpPr txBox="1"/>
            <p:nvPr/>
          </p:nvSpPr>
          <p:spPr>
            <a:xfrm>
              <a:off x="5891430" y="2224076"/>
              <a:ext cx="762000" cy="369332"/>
            </a:xfrm>
            <a:prstGeom prst="rect">
              <a:avLst/>
            </a:prstGeom>
            <a:noFill/>
          </p:spPr>
          <p:txBody>
            <a:bodyPr wrap="square" rtlCol="0">
              <a:spAutoFit/>
            </a:bodyPr>
            <a:lstStyle/>
            <a:p>
              <a:r>
                <a:rPr lang="en-US" altLang="zh-CN" b="1" dirty="0" err="1"/>
                <a:t>pred</a:t>
              </a:r>
              <a:endParaRPr lang="zh-CN" altLang="en-US" b="1" dirty="0"/>
            </a:p>
          </p:txBody>
        </p:sp>
        <p:sp>
          <p:nvSpPr>
            <p:cNvPr id="169" name="文本框 168"/>
            <p:cNvSpPr txBox="1"/>
            <p:nvPr/>
          </p:nvSpPr>
          <p:spPr>
            <a:xfrm>
              <a:off x="4448692" y="2312720"/>
              <a:ext cx="762000" cy="369332"/>
            </a:xfrm>
            <a:prstGeom prst="rect">
              <a:avLst/>
            </a:prstGeom>
            <a:noFill/>
          </p:spPr>
          <p:txBody>
            <a:bodyPr wrap="square" rtlCol="0">
              <a:spAutoFit/>
            </a:bodyPr>
            <a:lstStyle/>
            <a:p>
              <a:r>
                <a:rPr lang="en-US" altLang="zh-CN" b="1" dirty="0" err="1"/>
                <a:t>pred</a:t>
              </a:r>
              <a:endParaRPr lang="zh-CN" altLang="en-US" b="1" dirty="0"/>
            </a:p>
          </p:txBody>
        </p:sp>
        <p:sp>
          <p:nvSpPr>
            <p:cNvPr id="170" name="文本框 169"/>
            <p:cNvSpPr txBox="1"/>
            <p:nvPr/>
          </p:nvSpPr>
          <p:spPr>
            <a:xfrm>
              <a:off x="7438754" y="2222175"/>
              <a:ext cx="762000" cy="369332"/>
            </a:xfrm>
            <a:prstGeom prst="rect">
              <a:avLst/>
            </a:prstGeom>
            <a:noFill/>
          </p:spPr>
          <p:txBody>
            <a:bodyPr wrap="square" rtlCol="0">
              <a:spAutoFit/>
            </a:bodyPr>
            <a:lstStyle/>
            <a:p>
              <a:r>
                <a:rPr lang="en-US" altLang="zh-CN" b="1" dirty="0" err="1"/>
                <a:t>pred</a:t>
              </a:r>
              <a:endParaRPr lang="zh-CN" altLang="en-US" b="1" dirty="0"/>
            </a:p>
          </p:txBody>
        </p:sp>
      </p:grpSp>
      <p:sp>
        <p:nvSpPr>
          <p:cNvPr id="171" name="右箭头 170"/>
          <p:cNvSpPr/>
          <p:nvPr/>
        </p:nvSpPr>
        <p:spPr bwMode="auto">
          <a:xfrm rot="5400000">
            <a:off x="2119081" y="2749782"/>
            <a:ext cx="367368" cy="33517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2" name="右箭头 171"/>
          <p:cNvSpPr/>
          <p:nvPr/>
        </p:nvSpPr>
        <p:spPr bwMode="auto">
          <a:xfrm>
            <a:off x="4676029" y="3483412"/>
            <a:ext cx="446756" cy="33517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73" name="右箭头 172"/>
          <p:cNvSpPr/>
          <p:nvPr/>
        </p:nvSpPr>
        <p:spPr bwMode="auto">
          <a:xfrm rot="16200000">
            <a:off x="6606924" y="2697402"/>
            <a:ext cx="433625" cy="335174"/>
          </a:xfrm>
          <a:prstGeom prst="rightArrow">
            <a:avLst/>
          </a:prstGeom>
          <a:solidFill>
            <a:srgbClr val="C00000"/>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51" name="文本框 150"/>
          <p:cNvSpPr txBox="1"/>
          <p:nvPr/>
        </p:nvSpPr>
        <p:spPr>
          <a:xfrm>
            <a:off x="3519538" y="4011684"/>
            <a:ext cx="762000" cy="369332"/>
          </a:xfrm>
          <a:prstGeom prst="rect">
            <a:avLst/>
          </a:prstGeom>
          <a:noFill/>
        </p:spPr>
        <p:txBody>
          <a:bodyPr wrap="square" rtlCol="0">
            <a:spAutoFit/>
          </a:bodyPr>
          <a:lstStyle/>
          <a:p>
            <a:r>
              <a:rPr lang="en-US" altLang="zh-CN" b="1" dirty="0" err="1"/>
              <a:t>pred</a:t>
            </a:r>
            <a:endParaRPr lang="zh-CN" altLang="en-US" b="1" dirty="0"/>
          </a:p>
        </p:txBody>
      </p:sp>
      <p:grpSp>
        <p:nvGrpSpPr>
          <p:cNvPr id="21" name="组合 20"/>
          <p:cNvGrpSpPr/>
          <p:nvPr/>
        </p:nvGrpSpPr>
        <p:grpSpPr>
          <a:xfrm>
            <a:off x="-45199" y="3115401"/>
            <a:ext cx="4812494" cy="1188734"/>
            <a:chOff x="59744" y="3115401"/>
            <a:chExt cx="4812494" cy="1188734"/>
          </a:xfrm>
        </p:grpSpPr>
        <p:grpSp>
          <p:nvGrpSpPr>
            <p:cNvPr id="123" name="组合 122"/>
            <p:cNvGrpSpPr/>
            <p:nvPr/>
          </p:nvGrpSpPr>
          <p:grpSpPr>
            <a:xfrm>
              <a:off x="394388" y="3449818"/>
              <a:ext cx="1108324" cy="583331"/>
              <a:chOff x="7709515" y="2091119"/>
              <a:chExt cx="1108324" cy="583331"/>
            </a:xfrm>
          </p:grpSpPr>
          <p:sp>
            <p:nvSpPr>
              <p:cNvPr id="157" name="直角三角形 156"/>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直角三角形 160"/>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平行四边形 161"/>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sp>
          <p:nvSpPr>
            <p:cNvPr id="124" name="直角三角形 123"/>
            <p:cNvSpPr/>
            <p:nvPr/>
          </p:nvSpPr>
          <p:spPr>
            <a:xfrm>
              <a:off x="1916270" y="3462386"/>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直角三角形 124"/>
            <p:cNvSpPr/>
            <p:nvPr/>
          </p:nvSpPr>
          <p:spPr>
            <a:xfrm rot="10800000">
              <a:off x="2706299" y="3455816"/>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平行四边形 125"/>
            <p:cNvSpPr/>
            <p:nvPr/>
          </p:nvSpPr>
          <p:spPr>
            <a:xfrm flipH="1">
              <a:off x="1917746" y="3459101"/>
              <a:ext cx="1108324" cy="580293"/>
            </a:xfrm>
            <a:prstGeom prst="parallelogram">
              <a:avLst>
                <a:gd name="adj" fmla="val 56692"/>
              </a:avLst>
            </a:prstGeom>
            <a:solidFill>
              <a:srgbClr val="008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p</a:t>
              </a:r>
              <a:endParaRPr lang="zh-CN" altLang="en-US" b="1" dirty="0"/>
            </a:p>
          </p:txBody>
        </p:sp>
        <p:grpSp>
          <p:nvGrpSpPr>
            <p:cNvPr id="127" name="组合 126"/>
            <p:cNvGrpSpPr/>
            <p:nvPr/>
          </p:nvGrpSpPr>
          <p:grpSpPr>
            <a:xfrm>
              <a:off x="3422387" y="3465424"/>
              <a:ext cx="1108324" cy="583331"/>
              <a:chOff x="7709515" y="2091119"/>
              <a:chExt cx="1108324" cy="583331"/>
            </a:xfrm>
          </p:grpSpPr>
          <p:sp>
            <p:nvSpPr>
              <p:cNvPr id="153" name="直角三角形 152"/>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直角三角形 153"/>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平行四边形 155"/>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cxnSp>
          <p:nvCxnSpPr>
            <p:cNvPr id="128" name="直接箭头连接符 127"/>
            <p:cNvCxnSpPr/>
            <p:nvPr/>
          </p:nvCxnSpPr>
          <p:spPr>
            <a:xfrm>
              <a:off x="1394786" y="3202013"/>
              <a:ext cx="2445747" cy="6743"/>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2923922" y="3650999"/>
              <a:ext cx="504031"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接箭头连接符 130"/>
            <p:cNvCxnSpPr/>
            <p:nvPr/>
          </p:nvCxnSpPr>
          <p:spPr>
            <a:xfrm flipH="1">
              <a:off x="1502712" y="3867023"/>
              <a:ext cx="496787"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p:nvPr/>
          </p:nvCxnSpPr>
          <p:spPr>
            <a:xfrm flipH="1">
              <a:off x="185482" y="3867023"/>
              <a:ext cx="337020" cy="1628"/>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p:nvPr/>
          </p:nvCxnSpPr>
          <p:spPr>
            <a:xfrm>
              <a:off x="4368785" y="3650999"/>
              <a:ext cx="344653"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34" name="文本框 133"/>
            <p:cNvSpPr txBox="1"/>
            <p:nvPr/>
          </p:nvSpPr>
          <p:spPr>
            <a:xfrm>
              <a:off x="4110238" y="3140968"/>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35" name="文本框 134"/>
            <p:cNvSpPr txBox="1"/>
            <p:nvPr/>
          </p:nvSpPr>
          <p:spPr>
            <a:xfrm>
              <a:off x="2696296" y="3140968"/>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40" name="文本框 139"/>
            <p:cNvSpPr txBox="1"/>
            <p:nvPr/>
          </p:nvSpPr>
          <p:spPr>
            <a:xfrm>
              <a:off x="1360226" y="3115401"/>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49" name="文本框 148"/>
            <p:cNvSpPr txBox="1"/>
            <p:nvPr/>
          </p:nvSpPr>
          <p:spPr>
            <a:xfrm>
              <a:off x="1531877" y="3835666"/>
              <a:ext cx="762000" cy="369332"/>
            </a:xfrm>
            <a:prstGeom prst="rect">
              <a:avLst/>
            </a:prstGeom>
            <a:noFill/>
          </p:spPr>
          <p:txBody>
            <a:bodyPr wrap="square" rtlCol="0">
              <a:spAutoFit/>
            </a:bodyPr>
            <a:lstStyle/>
            <a:p>
              <a:r>
                <a:rPr lang="en-US" altLang="zh-CN" b="1" dirty="0" err="1"/>
                <a:t>pred</a:t>
              </a:r>
              <a:endParaRPr lang="zh-CN" altLang="en-US" b="1" dirty="0"/>
            </a:p>
          </p:txBody>
        </p:sp>
        <p:sp>
          <p:nvSpPr>
            <p:cNvPr id="150" name="文本框 149"/>
            <p:cNvSpPr txBox="1"/>
            <p:nvPr/>
          </p:nvSpPr>
          <p:spPr>
            <a:xfrm>
              <a:off x="59744" y="3877827"/>
              <a:ext cx="762000" cy="369332"/>
            </a:xfrm>
            <a:prstGeom prst="rect">
              <a:avLst/>
            </a:prstGeom>
            <a:noFill/>
          </p:spPr>
          <p:txBody>
            <a:bodyPr wrap="square" rtlCol="0">
              <a:spAutoFit/>
            </a:bodyPr>
            <a:lstStyle/>
            <a:p>
              <a:r>
                <a:rPr lang="en-US" altLang="zh-CN" b="1" dirty="0" err="1"/>
                <a:t>pred</a:t>
              </a:r>
              <a:endParaRPr lang="zh-CN" altLang="en-US" b="1" dirty="0"/>
            </a:p>
          </p:txBody>
        </p:sp>
        <p:cxnSp>
          <p:nvCxnSpPr>
            <p:cNvPr id="163" name="直接箭头连接符 162"/>
            <p:cNvCxnSpPr/>
            <p:nvPr/>
          </p:nvCxnSpPr>
          <p:spPr>
            <a:xfrm flipH="1" flipV="1">
              <a:off x="1414197" y="3212976"/>
              <a:ext cx="7375" cy="417927"/>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3823954" y="3193617"/>
              <a:ext cx="4647" cy="278835"/>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a:off x="1080658" y="4296614"/>
              <a:ext cx="2445747" cy="6743"/>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flipH="1" flipV="1">
              <a:off x="3533212" y="3886208"/>
              <a:ext cx="7375" cy="417927"/>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p:nvPr/>
          </p:nvCxnSpPr>
          <p:spPr>
            <a:xfrm flipV="1">
              <a:off x="1090594" y="4020332"/>
              <a:ext cx="2297" cy="271194"/>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grpSp>
      <p:sp>
        <p:nvSpPr>
          <p:cNvPr id="199" name="文本框 198"/>
          <p:cNvSpPr txBox="1"/>
          <p:nvPr/>
        </p:nvSpPr>
        <p:spPr>
          <a:xfrm>
            <a:off x="4903863" y="4067780"/>
            <a:ext cx="762000" cy="369332"/>
          </a:xfrm>
          <a:prstGeom prst="rect">
            <a:avLst/>
          </a:prstGeom>
          <a:noFill/>
        </p:spPr>
        <p:txBody>
          <a:bodyPr wrap="square" rtlCol="0">
            <a:spAutoFit/>
          </a:bodyPr>
          <a:lstStyle/>
          <a:p>
            <a:r>
              <a:rPr lang="en-US" altLang="zh-CN" b="1" dirty="0" err="1"/>
              <a:t>pred</a:t>
            </a:r>
            <a:endParaRPr lang="zh-CN" altLang="en-US" b="1" dirty="0"/>
          </a:p>
        </p:txBody>
      </p:sp>
      <p:grpSp>
        <p:nvGrpSpPr>
          <p:cNvPr id="32" name="组合 31"/>
          <p:cNvGrpSpPr/>
          <p:nvPr/>
        </p:nvGrpSpPr>
        <p:grpSpPr>
          <a:xfrm>
            <a:off x="5092922" y="3175637"/>
            <a:ext cx="4143799" cy="1187782"/>
            <a:chOff x="5092922" y="3175637"/>
            <a:chExt cx="4143799" cy="1187782"/>
          </a:xfrm>
        </p:grpSpPr>
        <p:grpSp>
          <p:nvGrpSpPr>
            <p:cNvPr id="185" name="组合 184"/>
            <p:cNvGrpSpPr/>
            <p:nvPr/>
          </p:nvGrpSpPr>
          <p:grpSpPr>
            <a:xfrm>
              <a:off x="5301828" y="3510054"/>
              <a:ext cx="1108324" cy="583331"/>
              <a:chOff x="7709515" y="2091119"/>
              <a:chExt cx="1108324" cy="583331"/>
            </a:xfrm>
          </p:grpSpPr>
          <p:sp>
            <p:nvSpPr>
              <p:cNvPr id="208" name="直角三角形 207"/>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直角三角形 208"/>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平行四边形 209"/>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grpSp>
          <p:nvGrpSpPr>
            <p:cNvPr id="189" name="组合 188"/>
            <p:cNvGrpSpPr/>
            <p:nvPr/>
          </p:nvGrpSpPr>
          <p:grpSpPr>
            <a:xfrm>
              <a:off x="7726683" y="3523567"/>
              <a:ext cx="1108324" cy="583331"/>
              <a:chOff x="7709515" y="2091119"/>
              <a:chExt cx="1108324" cy="583331"/>
            </a:xfrm>
          </p:grpSpPr>
          <p:sp>
            <p:nvSpPr>
              <p:cNvPr id="205" name="直角三角形 204"/>
              <p:cNvSpPr/>
              <p:nvPr/>
            </p:nvSpPr>
            <p:spPr>
              <a:xfrm>
                <a:off x="7711209" y="2091119"/>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直角三角形 205"/>
              <p:cNvSpPr/>
              <p:nvPr/>
            </p:nvSpPr>
            <p:spPr>
              <a:xfrm rot="10800000">
                <a:off x="8493988" y="2094157"/>
                <a:ext cx="323851" cy="580293"/>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平行四边形 206"/>
              <p:cNvSpPr/>
              <p:nvPr/>
            </p:nvSpPr>
            <p:spPr>
              <a:xfrm flipH="1">
                <a:off x="7709515" y="2091758"/>
                <a:ext cx="1108324" cy="580293"/>
              </a:xfrm>
              <a:prstGeom prst="parallelogram">
                <a:avLst>
                  <a:gd name="adj" fmla="val 56692"/>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p>
            </p:txBody>
          </p:sp>
        </p:grpSp>
        <p:cxnSp>
          <p:nvCxnSpPr>
            <p:cNvPr id="190" name="直接箭头连接符 189"/>
            <p:cNvCxnSpPr/>
            <p:nvPr/>
          </p:nvCxnSpPr>
          <p:spPr>
            <a:xfrm>
              <a:off x="6302226" y="3262249"/>
              <a:ext cx="1882591" cy="3037"/>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flipH="1">
              <a:off x="5092922" y="3927259"/>
              <a:ext cx="337020" cy="1628"/>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p:nvPr/>
          </p:nvCxnSpPr>
          <p:spPr>
            <a:xfrm>
              <a:off x="8718445" y="3682287"/>
              <a:ext cx="344653" cy="0"/>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sp>
          <p:nvSpPr>
            <p:cNvPr id="195" name="文本框 194"/>
            <p:cNvSpPr txBox="1"/>
            <p:nvPr/>
          </p:nvSpPr>
          <p:spPr>
            <a:xfrm>
              <a:off x="8474721" y="3182927"/>
              <a:ext cx="762000" cy="369332"/>
            </a:xfrm>
            <a:prstGeom prst="rect">
              <a:avLst/>
            </a:prstGeom>
            <a:noFill/>
          </p:spPr>
          <p:txBody>
            <a:bodyPr wrap="square" rtlCol="0">
              <a:spAutoFit/>
            </a:bodyPr>
            <a:lstStyle/>
            <a:p>
              <a:r>
                <a:rPr lang="en-US" altLang="zh-CN" b="1" dirty="0" err="1"/>
                <a:t>succ</a:t>
              </a:r>
              <a:endParaRPr lang="zh-CN" altLang="en-US" b="1" dirty="0"/>
            </a:p>
          </p:txBody>
        </p:sp>
        <p:sp>
          <p:nvSpPr>
            <p:cNvPr id="197" name="文本框 196"/>
            <p:cNvSpPr txBox="1"/>
            <p:nvPr/>
          </p:nvSpPr>
          <p:spPr>
            <a:xfrm>
              <a:off x="6267666" y="3175637"/>
              <a:ext cx="762000" cy="369332"/>
            </a:xfrm>
            <a:prstGeom prst="rect">
              <a:avLst/>
            </a:prstGeom>
            <a:noFill/>
          </p:spPr>
          <p:txBody>
            <a:bodyPr wrap="square" rtlCol="0">
              <a:spAutoFit/>
            </a:bodyPr>
            <a:lstStyle/>
            <a:p>
              <a:r>
                <a:rPr lang="en-US" altLang="zh-CN" b="1" dirty="0" err="1"/>
                <a:t>succ</a:t>
              </a:r>
              <a:endParaRPr lang="zh-CN" altLang="en-US" b="1" dirty="0"/>
            </a:p>
          </p:txBody>
        </p:sp>
        <p:cxnSp>
          <p:nvCxnSpPr>
            <p:cNvPr id="200" name="直接箭头连接符 199"/>
            <p:cNvCxnSpPr/>
            <p:nvPr/>
          </p:nvCxnSpPr>
          <p:spPr>
            <a:xfrm flipH="1" flipV="1">
              <a:off x="6321637" y="3273212"/>
              <a:ext cx="7375" cy="417927"/>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p:nvPr/>
          </p:nvCxnSpPr>
          <p:spPr>
            <a:xfrm>
              <a:off x="8184106" y="3248572"/>
              <a:ext cx="5358" cy="303687"/>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nvCxnSpPr>
          <p:spPr>
            <a:xfrm>
              <a:off x="5976931" y="4342901"/>
              <a:ext cx="1868584" cy="2029"/>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p:nvPr/>
          </p:nvCxnSpPr>
          <p:spPr>
            <a:xfrm flipV="1">
              <a:off x="7845515" y="3944854"/>
              <a:ext cx="1" cy="418565"/>
            </a:xfrm>
            <a:prstGeom prst="straightConnector1">
              <a:avLst/>
            </a:prstGeom>
            <a:ln w="38100">
              <a:solidFill>
                <a:srgbClr val="7030A0"/>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p:nvPr/>
          </p:nvCxnSpPr>
          <p:spPr>
            <a:xfrm flipV="1">
              <a:off x="5998034" y="4080568"/>
              <a:ext cx="2297" cy="271194"/>
            </a:xfrm>
            <a:prstGeom prst="straightConnector1">
              <a:avLst/>
            </a:prstGeom>
            <a:ln w="38100">
              <a:solidFill>
                <a:srgbClr val="7030A0"/>
              </a:solidFill>
              <a:prstDash val="solid"/>
              <a:tailEnd type="stealth" w="lg" len="lg"/>
            </a:ln>
          </p:spPr>
          <p:style>
            <a:lnRef idx="1">
              <a:schemeClr val="accent1"/>
            </a:lnRef>
            <a:fillRef idx="0">
              <a:schemeClr val="accent1"/>
            </a:fillRef>
            <a:effectRef idx="0">
              <a:schemeClr val="accent1"/>
            </a:effectRef>
            <a:fontRef idx="minor">
              <a:schemeClr val="tx1"/>
            </a:fontRef>
          </p:style>
        </p:cxnSp>
      </p:grpSp>
      <p:sp>
        <p:nvSpPr>
          <p:cNvPr id="211" name="矩形 210"/>
          <p:cNvSpPr/>
          <p:nvPr/>
        </p:nvSpPr>
        <p:spPr>
          <a:xfrm>
            <a:off x="744284" y="4564195"/>
            <a:ext cx="3223959" cy="646331"/>
          </a:xfrm>
          <a:prstGeom prst="rect">
            <a:avLst/>
          </a:prstGeom>
          <a:solidFill>
            <a:schemeClr val="bg1"/>
          </a:solidFill>
          <a:ln>
            <a:solidFill>
              <a:srgbClr val="FF0000"/>
            </a:solidFill>
          </a:ln>
        </p:spPr>
        <p:txBody>
          <a:bodyPr wrap="square">
            <a:spAutoFit/>
          </a:bodyPr>
          <a:lstStyle/>
          <a:p>
            <a:r>
              <a:rPr lang="en-US" altLang="zh-CN" dirty="0">
                <a:highlight>
                  <a:srgbClr val="FFFFFF"/>
                </a:highlight>
                <a:latin typeface="Consolas" panose="020B0609020204030204" pitchFamily="49" charset="0"/>
                <a:ea typeface="新宋体" panose="02010609030101010101" pitchFamily="49" charset="-122"/>
              </a:rPr>
              <a:t>p-&gt;</a:t>
            </a:r>
            <a:r>
              <a:rPr lang="en-US" altLang="zh-CN" dirty="0" err="1">
                <a:highlight>
                  <a:srgbClr val="FFFFFF"/>
                </a:highlight>
                <a:latin typeface="Consolas" panose="020B0609020204030204" pitchFamily="49" charset="0"/>
                <a:ea typeface="新宋体" panose="02010609030101010101" pitchFamily="49" charset="-122"/>
              </a:rPr>
              <a:t>pred</a:t>
            </a:r>
            <a:r>
              <a:rPr lang="en-US" altLang="zh-CN" dirty="0">
                <a:highlight>
                  <a:srgbClr val="FFFFFF"/>
                </a:highlight>
                <a:latin typeface="Consolas" panose="020B0609020204030204" pitchFamily="49" charset="0"/>
                <a:ea typeface="新宋体" panose="02010609030101010101" pitchFamily="49" charset="-122"/>
              </a:rPr>
              <a:t>-&gt;</a:t>
            </a:r>
            <a:r>
              <a:rPr lang="en-US" altLang="zh-CN" dirty="0" err="1">
                <a:highlight>
                  <a:srgbClr val="FFFFFF"/>
                </a:highlight>
                <a:latin typeface="Consolas" panose="020B0609020204030204" pitchFamily="49" charset="0"/>
                <a:ea typeface="新宋体" panose="02010609030101010101" pitchFamily="49" charset="-122"/>
              </a:rPr>
              <a:t>succ</a:t>
            </a:r>
            <a:r>
              <a:rPr lang="en-US" altLang="zh-CN" dirty="0">
                <a:highlight>
                  <a:srgbClr val="FFFFFF"/>
                </a:highlight>
                <a:latin typeface="Consolas" panose="020B0609020204030204" pitchFamily="49" charset="0"/>
                <a:ea typeface="新宋体" panose="02010609030101010101" pitchFamily="49" charset="-122"/>
              </a:rPr>
              <a:t> = p-&gt;</a:t>
            </a:r>
            <a:r>
              <a:rPr lang="en-US" altLang="zh-CN" dirty="0" err="1">
                <a:highlight>
                  <a:srgbClr val="FFFFFF"/>
                </a:highlight>
                <a:latin typeface="Consolas" panose="020B0609020204030204" pitchFamily="49" charset="0"/>
                <a:ea typeface="新宋体" panose="02010609030101010101" pitchFamily="49" charset="-122"/>
              </a:rPr>
              <a:t>succ</a:t>
            </a:r>
            <a:r>
              <a:rPr lang="en-US" altLang="zh-CN" dirty="0">
                <a:highlight>
                  <a:srgbClr val="FFFFFF"/>
                </a:highlight>
                <a:latin typeface="Consolas" panose="020B0609020204030204" pitchFamily="49" charset="0"/>
                <a:ea typeface="新宋体" panose="02010609030101010101" pitchFamily="49" charset="-122"/>
              </a:rPr>
              <a:t>;</a:t>
            </a:r>
          </a:p>
          <a:p>
            <a:r>
              <a:rPr lang="en-US" altLang="zh-CN" dirty="0">
                <a:highlight>
                  <a:srgbClr val="FFFFFF"/>
                </a:highlight>
                <a:latin typeface="Consolas" panose="020B0609020204030204" pitchFamily="49" charset="0"/>
                <a:ea typeface="新宋体" panose="02010609030101010101" pitchFamily="49" charset="-122"/>
              </a:rPr>
              <a:t>p-&gt;</a:t>
            </a:r>
            <a:r>
              <a:rPr lang="en-US" altLang="zh-CN" dirty="0" err="1">
                <a:highlight>
                  <a:srgbClr val="FFFFFF"/>
                </a:highlight>
                <a:latin typeface="Consolas" panose="020B0609020204030204" pitchFamily="49" charset="0"/>
                <a:ea typeface="新宋体" panose="02010609030101010101" pitchFamily="49" charset="-122"/>
              </a:rPr>
              <a:t>succ</a:t>
            </a:r>
            <a:r>
              <a:rPr lang="en-US" altLang="zh-CN" dirty="0">
                <a:highlight>
                  <a:srgbClr val="FFFFFF"/>
                </a:highlight>
                <a:latin typeface="Consolas" panose="020B0609020204030204" pitchFamily="49" charset="0"/>
                <a:ea typeface="新宋体" panose="02010609030101010101" pitchFamily="49" charset="-122"/>
              </a:rPr>
              <a:t>-&gt;</a:t>
            </a:r>
            <a:r>
              <a:rPr lang="en-US" altLang="zh-CN" dirty="0" err="1">
                <a:highlight>
                  <a:srgbClr val="FFFFFF"/>
                </a:highlight>
                <a:latin typeface="Consolas" panose="020B0609020204030204" pitchFamily="49" charset="0"/>
                <a:ea typeface="新宋体" panose="02010609030101010101" pitchFamily="49" charset="-122"/>
              </a:rPr>
              <a:t>pred</a:t>
            </a:r>
            <a:r>
              <a:rPr lang="en-US" altLang="zh-CN" dirty="0">
                <a:highlight>
                  <a:srgbClr val="FFFFFF"/>
                </a:highlight>
                <a:latin typeface="Consolas" panose="020B0609020204030204" pitchFamily="49" charset="0"/>
                <a:ea typeface="新宋体" panose="02010609030101010101" pitchFamily="49" charset="-122"/>
              </a:rPr>
              <a:t> = p-&gt;</a:t>
            </a:r>
            <a:r>
              <a:rPr lang="en-US" altLang="zh-CN" dirty="0" err="1">
                <a:highlight>
                  <a:srgbClr val="FFFFFF"/>
                </a:highlight>
                <a:latin typeface="Consolas" panose="020B0609020204030204" pitchFamily="49" charset="0"/>
                <a:ea typeface="新宋体" panose="02010609030101010101" pitchFamily="49" charset="-122"/>
              </a:rPr>
              <a:t>pred</a:t>
            </a:r>
            <a:r>
              <a:rPr lang="en-US" altLang="zh-CN" dirty="0">
                <a:highlight>
                  <a:srgbClr val="FFFFFF"/>
                </a:highlight>
                <a:latin typeface="Consolas" panose="020B0609020204030204" pitchFamily="49" charset="0"/>
                <a:ea typeface="新宋体" panose="02010609030101010101" pitchFamily="49" charset="-122"/>
              </a:rPr>
              <a:t>;</a:t>
            </a:r>
            <a:endParaRPr lang="zh-CN" altLang="en-US" dirty="0">
              <a:highlight>
                <a:srgbClr val="FFFFFF"/>
              </a:highlight>
              <a:latin typeface="Consolas" panose="020B0609020204030204" pitchFamily="49" charset="0"/>
              <a:ea typeface="新宋体" panose="02010609030101010101" pitchFamily="49" charset="-122"/>
            </a:endParaRPr>
          </a:p>
        </p:txBody>
      </p:sp>
      <p:sp>
        <p:nvSpPr>
          <p:cNvPr id="30" name="矩形 29"/>
          <p:cNvSpPr/>
          <p:nvPr/>
        </p:nvSpPr>
        <p:spPr>
          <a:xfrm>
            <a:off x="6075099" y="4617193"/>
            <a:ext cx="1832449" cy="369332"/>
          </a:xfrm>
          <a:prstGeom prst="rect">
            <a:avLst/>
          </a:prstGeom>
          <a:solidFill>
            <a:schemeClr val="bg1"/>
          </a:solidFill>
          <a:ln>
            <a:solidFill>
              <a:srgbClr val="FF0000"/>
            </a:solidFill>
          </a:ln>
        </p:spPr>
        <p:txBody>
          <a:bodyPr wrap="square">
            <a:spAutoFit/>
          </a:bodyPr>
          <a:lstStyle/>
          <a:p>
            <a:pPr algn="ctr"/>
            <a:r>
              <a:rPr lang="en-US" altLang="zh-CN" dirty="0">
                <a:solidFill>
                  <a:schemeClr val="accent2">
                    <a:lumMod val="75000"/>
                  </a:schemeClr>
                </a:solidFill>
                <a:highlight>
                  <a:srgbClr val="FFFFFF"/>
                </a:highlight>
                <a:latin typeface="Consolas" panose="020B0609020204030204" pitchFamily="49" charset="0"/>
                <a:ea typeface="新宋体" panose="02010609030101010101" pitchFamily="49" charset="-122"/>
              </a:rPr>
              <a:t>delete</a:t>
            </a:r>
            <a:r>
              <a:rPr lang="en-US" altLang="zh-CN" dirty="0">
                <a:highlight>
                  <a:srgbClr val="FFFFFF"/>
                </a:highlight>
                <a:latin typeface="Consolas" panose="020B0609020204030204" pitchFamily="49" charset="0"/>
                <a:ea typeface="新宋体" panose="02010609030101010101" pitchFamily="49" charset="-122"/>
              </a:rPr>
              <a:t> p;</a:t>
            </a:r>
            <a:endParaRPr lang="zh-CN" altLang="en-US" dirty="0">
              <a:highlight>
                <a:srgbClr val="FFFFFF"/>
              </a:highlight>
              <a:latin typeface="Consolas" panose="020B0609020204030204" pitchFamily="49" charset="0"/>
              <a:ea typeface="新宋体" panose="02010609030101010101" pitchFamily="49" charset="-122"/>
            </a:endParaRPr>
          </a:p>
        </p:txBody>
      </p:sp>
      <p:sp>
        <p:nvSpPr>
          <p:cNvPr id="31" name="矩形 30"/>
          <p:cNvSpPr/>
          <p:nvPr/>
        </p:nvSpPr>
        <p:spPr>
          <a:xfrm>
            <a:off x="184267" y="5313228"/>
            <a:ext cx="8766720" cy="1569660"/>
          </a:xfrm>
          <a:prstGeom prst="rect">
            <a:avLst/>
          </a:prstGeom>
        </p:spPr>
        <p:txBody>
          <a:bodyPr wrap="square">
            <a:spAutoFit/>
          </a:bodyPr>
          <a:lstStyle/>
          <a:p>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16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&gt;::remove ( </a:t>
            </a:r>
            <a:r>
              <a:rPr lang="en-US" altLang="zh-CN" sz="1600"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2B91AF"/>
                </a:solidFill>
                <a:highlight>
                  <a:srgbClr val="FFFFFF"/>
                </a:highlight>
                <a:latin typeface="Consolas" panose="020B0609020204030204" pitchFamily="49" charset="0"/>
                <a:ea typeface="新宋体" panose="02010609030101010101" pitchFamily="49" charset="-122"/>
              </a:rPr>
              <a:t>T</a:t>
            </a:r>
            <a:r>
              <a:rPr lang="zh-CN" altLang="en-US"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e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-&gt;data;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备份待删除节点的数值（假定</a:t>
            </a:r>
            <a:r>
              <a:rPr lang="en-US" altLang="zh-CN" sz="1600" kern="0" dirty="0">
                <a:solidFill>
                  <a:srgbClr val="CC0000"/>
                </a:solidFill>
                <a:latin typeface="Consolas" panose="020B0609020204030204" pitchFamily="49" charset="0"/>
                <a:ea typeface="隶书" pitchFamily="49" charset="-122"/>
              </a:rPr>
              <a:t>T</a:t>
            </a:r>
            <a:r>
              <a:rPr lang="zh-CN" altLang="en-US" sz="1600" kern="0" dirty="0">
                <a:solidFill>
                  <a:srgbClr val="CC0000"/>
                </a:solidFill>
                <a:latin typeface="Consolas" panose="020B0609020204030204" pitchFamily="49" charset="0"/>
                <a:ea typeface="隶书" pitchFamily="49" charset="-122"/>
              </a:rPr>
              <a:t>类型可直接赋值）</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16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后继、前驱</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delete</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_size--;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释放节点，更新规模</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 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返回备份的数值</a:t>
            </a:r>
          </a:p>
          <a:p>
            <a:r>
              <a:rPr lang="en-US" altLang="zh-CN" sz="1600"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Tree>
    <p:extLst>
      <p:ext uri="{BB962C8B-B14F-4D97-AF65-F5344CB8AC3E}">
        <p14:creationId xmlns:p14="http://schemas.microsoft.com/office/powerpoint/2010/main" val="165685702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additive="base">
                                        <p:cTn id="7" dur="500" fill="hold"/>
                                        <p:tgtEl>
                                          <p:spTgt spid="171"/>
                                        </p:tgtEl>
                                        <p:attrNameLst>
                                          <p:attrName>ppt_x</p:attrName>
                                        </p:attrNameLst>
                                      </p:cBhvr>
                                      <p:tavLst>
                                        <p:tav tm="0">
                                          <p:val>
                                            <p:strVal val="#ppt_x"/>
                                          </p:val>
                                        </p:tav>
                                        <p:tav tm="100000">
                                          <p:val>
                                            <p:strVal val="#ppt_x"/>
                                          </p:val>
                                        </p:tav>
                                      </p:tavLst>
                                    </p:anim>
                                    <p:anim calcmode="lin" valueType="num">
                                      <p:cBhvr additive="base">
                                        <p:cTn id="8" dur="500" fill="hold"/>
                                        <p:tgtEl>
                                          <p:spTgt spid="1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1"/>
                                        </p:tgtEl>
                                        <p:attrNameLst>
                                          <p:attrName>style.visibility</p:attrName>
                                        </p:attrNameLst>
                                      </p:cBhvr>
                                      <p:to>
                                        <p:strVal val="visible"/>
                                      </p:to>
                                    </p:set>
                                    <p:anim calcmode="lin" valueType="num">
                                      <p:cBhvr additive="base">
                                        <p:cTn id="15" dur="500" fill="hold"/>
                                        <p:tgtEl>
                                          <p:spTgt spid="151"/>
                                        </p:tgtEl>
                                        <p:attrNameLst>
                                          <p:attrName>ppt_x</p:attrName>
                                        </p:attrNameLst>
                                      </p:cBhvr>
                                      <p:tavLst>
                                        <p:tav tm="0">
                                          <p:val>
                                            <p:strVal val="#ppt_x"/>
                                          </p:val>
                                        </p:tav>
                                        <p:tav tm="100000">
                                          <p:val>
                                            <p:strVal val="#ppt_x"/>
                                          </p:val>
                                        </p:tav>
                                      </p:tavLst>
                                    </p:anim>
                                    <p:anim calcmode="lin" valueType="num">
                                      <p:cBhvr additive="base">
                                        <p:cTn id="16"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11"/>
                                        </p:tgtEl>
                                        <p:attrNameLst>
                                          <p:attrName>style.visibility</p:attrName>
                                        </p:attrNameLst>
                                      </p:cBhvr>
                                      <p:to>
                                        <p:strVal val="visible"/>
                                      </p:to>
                                    </p:set>
                                    <p:anim calcmode="lin" valueType="num">
                                      <p:cBhvr additive="base">
                                        <p:cTn id="21" dur="500" fill="hold"/>
                                        <p:tgtEl>
                                          <p:spTgt spid="211"/>
                                        </p:tgtEl>
                                        <p:attrNameLst>
                                          <p:attrName>ppt_x</p:attrName>
                                        </p:attrNameLst>
                                      </p:cBhvr>
                                      <p:tavLst>
                                        <p:tav tm="0">
                                          <p:val>
                                            <p:strVal val="#ppt_x"/>
                                          </p:val>
                                        </p:tav>
                                        <p:tav tm="100000">
                                          <p:val>
                                            <p:strVal val="#ppt_x"/>
                                          </p:val>
                                        </p:tav>
                                      </p:tavLst>
                                    </p:anim>
                                    <p:anim calcmode="lin" valueType="num">
                                      <p:cBhvr additive="base">
                                        <p:cTn id="22" dur="500" fill="hold"/>
                                        <p:tgtEl>
                                          <p:spTgt spid="2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2"/>
                                        </p:tgtEl>
                                        <p:attrNameLst>
                                          <p:attrName>style.visibility</p:attrName>
                                        </p:attrNameLst>
                                      </p:cBhvr>
                                      <p:to>
                                        <p:strVal val="visible"/>
                                      </p:to>
                                    </p:set>
                                    <p:anim calcmode="lin" valueType="num">
                                      <p:cBhvr additive="base">
                                        <p:cTn id="27" dur="500" fill="hold"/>
                                        <p:tgtEl>
                                          <p:spTgt spid="172"/>
                                        </p:tgtEl>
                                        <p:attrNameLst>
                                          <p:attrName>ppt_x</p:attrName>
                                        </p:attrNameLst>
                                      </p:cBhvr>
                                      <p:tavLst>
                                        <p:tav tm="0">
                                          <p:val>
                                            <p:strVal val="#ppt_x"/>
                                          </p:val>
                                        </p:tav>
                                        <p:tav tm="100000">
                                          <p:val>
                                            <p:strVal val="#ppt_x"/>
                                          </p:val>
                                        </p:tav>
                                      </p:tavLst>
                                    </p:anim>
                                    <p:anim calcmode="lin" valueType="num">
                                      <p:cBhvr additive="base">
                                        <p:cTn id="28" dur="500" fill="hold"/>
                                        <p:tgtEl>
                                          <p:spTgt spid="1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ppt_x"/>
                                          </p:val>
                                        </p:tav>
                                        <p:tav tm="100000">
                                          <p:val>
                                            <p:strVal val="#ppt_x"/>
                                          </p:val>
                                        </p:tav>
                                      </p:tavLst>
                                    </p:anim>
                                    <p:anim calcmode="lin" valueType="num">
                                      <p:cBhvr additive="base">
                                        <p:cTn id="32" dur="500" fill="hold"/>
                                        <p:tgtEl>
                                          <p:spTgt spid="3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9"/>
                                        </p:tgtEl>
                                        <p:attrNameLst>
                                          <p:attrName>style.visibility</p:attrName>
                                        </p:attrNameLst>
                                      </p:cBhvr>
                                      <p:to>
                                        <p:strVal val="visible"/>
                                      </p:to>
                                    </p:set>
                                    <p:anim calcmode="lin" valueType="num">
                                      <p:cBhvr additive="base">
                                        <p:cTn id="39" dur="500" fill="hold"/>
                                        <p:tgtEl>
                                          <p:spTgt spid="199"/>
                                        </p:tgtEl>
                                        <p:attrNameLst>
                                          <p:attrName>ppt_x</p:attrName>
                                        </p:attrNameLst>
                                      </p:cBhvr>
                                      <p:tavLst>
                                        <p:tav tm="0">
                                          <p:val>
                                            <p:strVal val="#ppt_x"/>
                                          </p:val>
                                        </p:tav>
                                        <p:tav tm="100000">
                                          <p:val>
                                            <p:strVal val="#ppt_x"/>
                                          </p:val>
                                        </p:tav>
                                      </p:tavLst>
                                    </p:anim>
                                    <p:anim calcmode="lin" valueType="num">
                                      <p:cBhvr additive="base">
                                        <p:cTn id="40" dur="500" fill="hold"/>
                                        <p:tgtEl>
                                          <p:spTgt spid="19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3"/>
                                        </p:tgtEl>
                                        <p:attrNameLst>
                                          <p:attrName>style.visibility</p:attrName>
                                        </p:attrNameLst>
                                      </p:cBhvr>
                                      <p:to>
                                        <p:strVal val="visible"/>
                                      </p:to>
                                    </p:set>
                                    <p:anim calcmode="lin" valueType="num">
                                      <p:cBhvr additive="base">
                                        <p:cTn id="45" dur="500" fill="hold"/>
                                        <p:tgtEl>
                                          <p:spTgt spid="173"/>
                                        </p:tgtEl>
                                        <p:attrNameLst>
                                          <p:attrName>ppt_x</p:attrName>
                                        </p:attrNameLst>
                                      </p:cBhvr>
                                      <p:tavLst>
                                        <p:tav tm="0">
                                          <p:val>
                                            <p:strVal val="#ppt_x"/>
                                          </p:val>
                                        </p:tav>
                                        <p:tav tm="100000">
                                          <p:val>
                                            <p:strVal val="#ppt_x"/>
                                          </p:val>
                                        </p:tav>
                                      </p:tavLst>
                                    </p:anim>
                                    <p:anim calcmode="lin" valueType="num">
                                      <p:cBhvr additive="base">
                                        <p:cTn id="46" dur="500" fill="hold"/>
                                        <p:tgtEl>
                                          <p:spTgt spid="17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51" grpId="0"/>
      <p:bldP spid="199" grpId="0"/>
      <p:bldP spid="211" grpId="0" animBg="1"/>
      <p:bldP spid="30" grpId="0" animBg="1"/>
      <p:bldP spid="3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析构函数</a:t>
            </a:r>
          </a:p>
        </p:txBody>
      </p:sp>
      <p:sp>
        <p:nvSpPr>
          <p:cNvPr id="39" name="TextBox 20"/>
          <p:cNvSpPr txBox="1">
            <a:spLocks noChangeArrowheads="1"/>
          </p:cNvSpPr>
          <p:nvPr/>
        </p:nvSpPr>
        <p:spPr bwMode="auto">
          <a:xfrm>
            <a:off x="295132" y="1117863"/>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析构函数反复调用删除节点函数</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323528" y="1641083"/>
            <a:ext cx="7301204" cy="2308324"/>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&gt;::~List()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列表析构器</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oldSize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_size;</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&lt; _size ) </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remove ( header-&gt;</a:t>
            </a:r>
            <a:r>
              <a:rPr lang="en-US" altLang="zh-CN" u="sng"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u="sng"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反复删除首节点，直至列表变空</a:t>
            </a:r>
            <a:endParaRPr lang="en-US" altLang="zh-CN" kern="0" dirty="0">
              <a:solidFill>
                <a:srgbClr val="CC0000"/>
              </a:solidFill>
              <a:latin typeface="Consolas" panose="020B0609020204030204" pitchFamily="49" charset="0"/>
              <a:ea typeface="隶书" pitchFamily="49" charset="-122"/>
            </a:endParaRP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header;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delete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trailer;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清空列表，释放头、尾哨兵节点</a:t>
            </a:r>
          </a:p>
        </p:txBody>
      </p:sp>
      <p:sp>
        <p:nvSpPr>
          <p:cNvPr id="23" name="矩形 22"/>
          <p:cNvSpPr/>
          <p:nvPr/>
        </p:nvSpPr>
        <p:spPr>
          <a:xfrm>
            <a:off x="755576" y="4149080"/>
            <a:ext cx="5760640" cy="830997"/>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逐个删除，</a:t>
            </a:r>
            <a:endParaRPr kumimoji="1" lang="en-US" altLang="zh-CN" sz="2400" b="1" dirty="0">
              <a:solidFill>
                <a:schemeClr val="bg1"/>
              </a:solidFill>
              <a:latin typeface="Microsoft YaHei" charset="0"/>
              <a:ea typeface="Microsoft YaHei" charset="0"/>
              <a:cs typeface="Microsoft YaHei" charset="0"/>
            </a:endParaRPr>
          </a:p>
          <a:p>
            <a:pPr algn="ctr"/>
            <a:r>
              <a:rPr kumimoji="1" lang="zh-CN" altLang="en-US" sz="2400" b="1" dirty="0">
                <a:solidFill>
                  <a:schemeClr val="bg1"/>
                </a:solidFill>
                <a:latin typeface="Microsoft YaHei" charset="0"/>
                <a:ea typeface="Microsoft YaHei" charset="0"/>
                <a:cs typeface="Microsoft YaHei" charset="0"/>
              </a:rPr>
              <a:t>复杂度</a:t>
            </a:r>
            <a:r>
              <a:rPr kumimoji="1" lang="en-US" altLang="zh-CN" sz="2400" b="1" dirty="0">
                <a:solidFill>
                  <a:schemeClr val="bg1"/>
                </a:solidFill>
                <a:latin typeface="Microsoft YaHei" charset="0"/>
                <a:ea typeface="Microsoft YaHei" charset="0"/>
                <a:cs typeface="Microsoft YaHei" charset="0"/>
              </a:rPr>
              <a:t>O(n)</a:t>
            </a:r>
            <a:r>
              <a:rPr kumimoji="1" lang="zh-CN" altLang="en-US" sz="2400" b="1" dirty="0">
                <a:solidFill>
                  <a:schemeClr val="bg1"/>
                </a:solidFill>
                <a:latin typeface="Microsoft YaHei" charset="0"/>
                <a:ea typeface="Microsoft YaHei" charset="0"/>
                <a:cs typeface="Microsoft YaHei" charset="0"/>
              </a:rPr>
              <a:t>，线性正比于列表的规模</a:t>
            </a:r>
          </a:p>
        </p:txBody>
      </p:sp>
    </p:spTree>
    <p:extLst>
      <p:ext uri="{BB962C8B-B14F-4D97-AF65-F5344CB8AC3E}">
        <p14:creationId xmlns:p14="http://schemas.microsoft.com/office/powerpoint/2010/main" val="180612463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查 找</a:t>
            </a:r>
          </a:p>
        </p:txBody>
      </p:sp>
      <p:sp>
        <p:nvSpPr>
          <p:cNvPr id="39" name="TextBox 20"/>
          <p:cNvSpPr txBox="1">
            <a:spLocks noChangeArrowheads="1"/>
          </p:cNvSpPr>
          <p:nvPr/>
        </p:nvSpPr>
        <p:spPr bwMode="auto">
          <a:xfrm>
            <a:off x="263501" y="109646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无序列表查找</a:t>
            </a:r>
            <a:endParaRPr lang="en-US" altLang="zh-CN" sz="2800" b="1" dirty="0">
              <a:latin typeface="微软雅黑" panose="020B0503020204020204" pitchFamily="34" charset="-122"/>
              <a:ea typeface="微软雅黑" panose="020B0503020204020204" pitchFamily="34" charset="-122"/>
            </a:endParaRPr>
          </a:p>
        </p:txBody>
      </p:sp>
      <p:sp>
        <p:nvSpPr>
          <p:cNvPr id="4" name="矩形 3"/>
          <p:cNvSpPr/>
          <p:nvPr/>
        </p:nvSpPr>
        <p:spPr>
          <a:xfrm>
            <a:off x="179512" y="1641083"/>
            <a:ext cx="9145016" cy="2215991"/>
          </a:xfrm>
          <a:prstGeom prst="rect">
            <a:avLst/>
          </a:prstGeom>
        </p:spPr>
        <p:txBody>
          <a:bodyPr wrap="square">
            <a:spAutoFit/>
          </a:bodyPr>
          <a:lstStyle/>
          <a:p>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sz="2000"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(T) </a:t>
            </a:r>
            <a:endParaRPr lang="en-US" altLang="zh-CN" sz="2000" dirty="0">
              <a:solidFill>
                <a:srgbClr val="000000"/>
              </a:solidFill>
              <a:highlight>
                <a:srgbClr val="FFFFFF"/>
              </a:highlight>
              <a:latin typeface="Consolas" panose="020B0609020204030204" pitchFamily="49" charset="0"/>
              <a:ea typeface="新宋体" panose="02010609030101010101" pitchFamily="49" charset="-122"/>
            </a:endParaRP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在无序列表内节点</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（可能是</a:t>
            </a:r>
            <a:r>
              <a:rPr lang="en-US" altLang="zh-CN" kern="0" dirty="0">
                <a:solidFill>
                  <a:srgbClr val="CC0000"/>
                </a:solidFill>
                <a:latin typeface="Consolas" panose="020B0609020204030204" pitchFamily="49" charset="0"/>
                <a:ea typeface="隶书" pitchFamily="49" charset="-122"/>
              </a:rPr>
              <a:t>trailer</a:t>
            </a:r>
            <a:r>
              <a:rPr lang="zh-CN" altLang="en-US" kern="0" dirty="0">
                <a:solidFill>
                  <a:srgbClr val="CC0000"/>
                </a:solidFill>
                <a:latin typeface="Consolas" panose="020B0609020204030204" pitchFamily="49" charset="0"/>
                <a:ea typeface="隶书" pitchFamily="49" charset="-122"/>
              </a:rPr>
              <a:t>）的</a:t>
            </a:r>
            <a:r>
              <a:rPr lang="en-US" altLang="zh-CN" kern="0" dirty="0">
                <a:solidFill>
                  <a:srgbClr val="CC0000"/>
                </a:solidFill>
                <a:latin typeface="Consolas" panose="020B0609020204030204" pitchFamily="49" charset="0"/>
                <a:ea typeface="隶书" pitchFamily="49" charset="-122"/>
              </a:rPr>
              <a:t>n</a:t>
            </a:r>
            <a:r>
              <a:rPr lang="zh-CN" altLang="en-US" kern="0" dirty="0">
                <a:solidFill>
                  <a:srgbClr val="CC0000"/>
                </a:solidFill>
                <a:latin typeface="Consolas" panose="020B0609020204030204" pitchFamily="49" charset="0"/>
                <a:ea typeface="隶书" pitchFamily="49" charset="-122"/>
              </a:rPr>
              <a:t>个（真）前驱中，找到等于</a:t>
            </a:r>
            <a:r>
              <a:rPr lang="en-US" altLang="zh-CN" kern="0" dirty="0">
                <a:solidFill>
                  <a:srgbClr val="CC0000"/>
                </a:solidFill>
                <a:latin typeface="Consolas" panose="020B0609020204030204" pitchFamily="49" charset="0"/>
                <a:ea typeface="隶书" pitchFamily="49" charset="-122"/>
              </a:rPr>
              <a:t>e</a:t>
            </a:r>
            <a:r>
              <a:rPr lang="zh-CN" altLang="en-US" kern="0" dirty="0">
                <a:solidFill>
                  <a:srgbClr val="CC0000"/>
                </a:solidFill>
                <a:latin typeface="Consolas" panose="020B0609020204030204" pitchFamily="49" charset="0"/>
                <a:ea typeface="隶书" pitchFamily="49" charset="-122"/>
              </a:rPr>
              <a:t>的最后者</a:t>
            </a:r>
          </a:p>
          <a:p>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&gt;::find (</a:t>
            </a:r>
            <a:r>
              <a:rPr lang="fr-FR" altLang="zh-CN" sz="2000"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int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n</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(T)</a:t>
            </a:r>
            <a:r>
              <a:rPr lang="fr-FR" altLang="zh-CN" sz="2000" dirty="0">
                <a:solidFill>
                  <a:srgbClr val="808080"/>
                </a:solidFill>
                <a:highlight>
                  <a:srgbClr val="FFFFFF"/>
                </a:highlight>
                <a:latin typeface="Consolas" panose="020B0609020204030204" pitchFamily="49" charset="0"/>
                <a:ea typeface="新宋体" panose="02010609030101010101" pitchFamily="49" charset="-122"/>
              </a:rPr>
              <a:t>p</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sz="2000"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sz="2000"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( 0 &lt;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对于</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的最近的</a:t>
            </a:r>
            <a:r>
              <a:rPr lang="en-US" altLang="zh-CN" kern="0" dirty="0">
                <a:solidFill>
                  <a:srgbClr val="CC0000"/>
                </a:solidFill>
                <a:latin typeface="Consolas" panose="020B0609020204030204" pitchFamily="49" charset="0"/>
                <a:ea typeface="隶书" pitchFamily="49" charset="-122"/>
              </a:rPr>
              <a:t>n</a:t>
            </a:r>
            <a:r>
              <a:rPr lang="zh-CN" altLang="en-US" kern="0" dirty="0">
                <a:solidFill>
                  <a:srgbClr val="CC0000"/>
                </a:solidFill>
                <a:latin typeface="Consolas" panose="020B0609020204030204" pitchFamily="49" charset="0"/>
                <a:ea typeface="隶书" pitchFamily="49" charset="-122"/>
              </a:rPr>
              <a:t>个前驱，从右向左</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sz="2000"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)-&gt;data)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逐个比对直至命中或越界</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2000" dirty="0">
                <a:solidFill>
                  <a:srgbClr val="6F008A"/>
                </a:solidFill>
                <a:highlight>
                  <a:srgbClr val="FFFFFF"/>
                </a:highlight>
                <a:latin typeface="Consolas" panose="020B0609020204030204" pitchFamily="49" charset="0"/>
                <a:ea typeface="新宋体" panose="02010609030101010101" pitchFamily="49" charset="-122"/>
              </a:rPr>
              <a:t>NULL</a:t>
            </a:r>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越出左边界意味着区间内不含</a:t>
            </a:r>
            <a:r>
              <a:rPr lang="en-US" altLang="zh-CN" kern="0" dirty="0">
                <a:solidFill>
                  <a:srgbClr val="CC0000"/>
                </a:solidFill>
                <a:latin typeface="Consolas" panose="020B0609020204030204" pitchFamily="49" charset="0"/>
                <a:ea typeface="隶书" pitchFamily="49" charset="-122"/>
              </a:rPr>
              <a:t>e</a:t>
            </a:r>
            <a:r>
              <a:rPr lang="zh-CN" altLang="en-US" kern="0" dirty="0">
                <a:solidFill>
                  <a:srgbClr val="CC0000"/>
                </a:solidFill>
                <a:latin typeface="Consolas" panose="020B0609020204030204" pitchFamily="49" charset="0"/>
                <a:ea typeface="隶书" pitchFamily="49" charset="-122"/>
              </a:rPr>
              <a:t>，查找失败</a:t>
            </a:r>
          </a:p>
          <a:p>
            <a:r>
              <a:rPr lang="en-US" altLang="zh-CN" sz="200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失败时，返回</a:t>
            </a:r>
            <a:r>
              <a:rPr lang="en-US" altLang="zh-CN" kern="0" dirty="0">
                <a:solidFill>
                  <a:srgbClr val="CC0000"/>
                </a:solidFill>
                <a:latin typeface="Consolas" panose="020B0609020204030204" pitchFamily="49" charset="0"/>
                <a:ea typeface="隶书" pitchFamily="49" charset="-122"/>
              </a:rPr>
              <a:t>NULL</a:t>
            </a:r>
            <a:endParaRPr lang="zh-CN" altLang="en-US" kern="0" dirty="0">
              <a:solidFill>
                <a:srgbClr val="CC0000"/>
              </a:solidFill>
              <a:latin typeface="Consolas" panose="020B0609020204030204" pitchFamily="49" charset="0"/>
              <a:ea typeface="隶书" pitchFamily="49" charset="-122"/>
            </a:endParaRPr>
          </a:p>
        </p:txBody>
      </p:sp>
      <p:sp>
        <p:nvSpPr>
          <p:cNvPr id="100" name="矩形 99"/>
          <p:cNvSpPr/>
          <p:nvPr/>
        </p:nvSpPr>
        <p:spPr>
          <a:xfrm>
            <a:off x="3131840" y="1127242"/>
            <a:ext cx="5823902" cy="461665"/>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复杂度</a:t>
            </a:r>
            <a:r>
              <a:rPr kumimoji="1" lang="en-US" altLang="zh-CN" sz="2400" b="1" dirty="0">
                <a:solidFill>
                  <a:schemeClr val="bg1"/>
                </a:solidFill>
                <a:latin typeface="Microsoft YaHei" charset="0"/>
                <a:ea typeface="Microsoft YaHei" charset="0"/>
                <a:cs typeface="Microsoft YaHei" charset="0"/>
              </a:rPr>
              <a:t>O(n)</a:t>
            </a:r>
            <a:r>
              <a:rPr kumimoji="1" lang="zh-CN" altLang="en-US" sz="2400" b="1" dirty="0">
                <a:solidFill>
                  <a:schemeClr val="bg1"/>
                </a:solidFill>
                <a:latin typeface="Microsoft YaHei" charset="0"/>
                <a:ea typeface="Microsoft YaHei" charset="0"/>
                <a:cs typeface="Microsoft YaHei" charset="0"/>
              </a:rPr>
              <a:t>，正比于序列查找区间规模</a:t>
            </a:r>
          </a:p>
        </p:txBody>
      </p:sp>
      <p:sp>
        <p:nvSpPr>
          <p:cNvPr id="101" name="TextBox 20"/>
          <p:cNvSpPr txBox="1">
            <a:spLocks noChangeArrowheads="1"/>
          </p:cNvSpPr>
          <p:nvPr/>
        </p:nvSpPr>
        <p:spPr bwMode="auto">
          <a:xfrm>
            <a:off x="233026" y="3769876"/>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有序列表查找</a:t>
            </a:r>
            <a:endParaRPr lang="en-US" altLang="zh-CN" sz="2800" b="1" dirty="0">
              <a:latin typeface="微软雅黑" panose="020B0503020204020204" pitchFamily="34" charset="-122"/>
              <a:ea typeface="微软雅黑" panose="020B0503020204020204" pitchFamily="34" charset="-122"/>
            </a:endParaRPr>
          </a:p>
        </p:txBody>
      </p:sp>
      <p:sp>
        <p:nvSpPr>
          <p:cNvPr id="5" name="矩形 4"/>
          <p:cNvSpPr/>
          <p:nvPr/>
        </p:nvSpPr>
        <p:spPr>
          <a:xfrm>
            <a:off x="179512" y="4227209"/>
            <a:ext cx="8964488" cy="203132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fr-FR" altLang="zh-CN"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t>
            </a:r>
          </a:p>
          <a:p>
            <a:r>
              <a:rPr lang="fr-FR" altLang="zh-CN"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&gt;::search (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int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n</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p</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const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对于</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的最近的</a:t>
            </a:r>
            <a:r>
              <a:rPr lang="en-US" altLang="zh-CN" kern="0" dirty="0">
                <a:solidFill>
                  <a:srgbClr val="CC0000"/>
                </a:solidFill>
                <a:latin typeface="Consolas" panose="020B0609020204030204" pitchFamily="49" charset="0"/>
                <a:ea typeface="隶书" pitchFamily="49" charset="-122"/>
              </a:rPr>
              <a:t>n</a:t>
            </a:r>
            <a:r>
              <a:rPr lang="zh-CN" altLang="en-US" kern="0" dirty="0">
                <a:solidFill>
                  <a:srgbClr val="CC0000"/>
                </a:solidFill>
                <a:latin typeface="Consolas" panose="020B0609020204030204" pitchFamily="49" charset="0"/>
                <a:ea typeface="隶书" pitchFamily="49" charset="-122"/>
              </a:rPr>
              <a:t>个</a:t>
            </a:r>
            <a:r>
              <a:rPr lang="zh-CN" altLang="en-US" b="1" u="sng" kern="0" dirty="0">
                <a:solidFill>
                  <a:schemeClr val="accent2">
                    <a:lumMod val="50000"/>
                  </a:schemeClr>
                </a:solidFill>
                <a:latin typeface="Consolas" panose="020B0609020204030204" pitchFamily="49" charset="0"/>
                <a:ea typeface="隶书" pitchFamily="49" charset="-122"/>
              </a:rPr>
              <a:t>前驱</a:t>
            </a:r>
            <a:r>
              <a:rPr lang="zh-CN" altLang="en-US" kern="0" dirty="0">
                <a:solidFill>
                  <a:srgbClr val="CC0000"/>
                </a:solidFill>
                <a:latin typeface="Consolas" panose="020B0609020204030204" pitchFamily="49" charset="0"/>
                <a:ea typeface="隶书" pitchFamily="49" charset="-122"/>
              </a:rPr>
              <a:t>，从右向左逐个比较</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)-&gt;data)&lt;=</a:t>
            </a:r>
            <a:r>
              <a:rPr lang="en-US" altLang="zh-CN" dirty="0">
                <a:solidFill>
                  <a:srgbClr val="808080"/>
                </a:solidFill>
                <a:highlight>
                  <a:srgbClr val="FFFFFF"/>
                </a:highlight>
                <a:latin typeface="Consolas" panose="020B0609020204030204" pitchFamily="49" charset="0"/>
                <a:ea typeface="新宋体" panose="02010609030101010101" pitchFamily="49" charset="-122"/>
              </a:rPr>
              <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break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 assert: </a:t>
            </a:r>
            <a:r>
              <a:rPr lang="zh-CN" altLang="en-US" kern="0" dirty="0">
                <a:solidFill>
                  <a:srgbClr val="CC0000"/>
                </a:solidFill>
                <a:latin typeface="Consolas" panose="020B0609020204030204" pitchFamily="49" charset="0"/>
                <a:ea typeface="隶书" pitchFamily="49" charset="-122"/>
              </a:rPr>
              <a:t>至此位置</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必符合输出语义约定</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尽管此前最后一次关键码比较可能没有意义（等效于与</a:t>
            </a:r>
            <a:r>
              <a:rPr lang="en-US" altLang="zh-CN" kern="0" dirty="0">
                <a:solidFill>
                  <a:srgbClr val="CC0000"/>
                </a:solidFill>
                <a:latin typeface="Consolas" panose="020B0609020204030204" pitchFamily="49" charset="0"/>
                <a:ea typeface="隶书" pitchFamily="49" charset="-122"/>
              </a:rPr>
              <a:t>-</a:t>
            </a:r>
            <a:r>
              <a:rPr lang="en-US" altLang="zh-CN" kern="0" dirty="0" err="1">
                <a:solidFill>
                  <a:srgbClr val="CC0000"/>
                </a:solidFill>
                <a:latin typeface="Consolas" panose="020B0609020204030204" pitchFamily="49" charset="0"/>
                <a:ea typeface="隶书" pitchFamily="49" charset="-122"/>
              </a:rPr>
              <a:t>inf</a:t>
            </a:r>
            <a:r>
              <a:rPr lang="zh-CN" altLang="en-US" kern="0" dirty="0">
                <a:solidFill>
                  <a:srgbClr val="CC0000"/>
                </a:solidFill>
                <a:latin typeface="Consolas" panose="020B0609020204030204" pitchFamily="49" charset="0"/>
                <a:ea typeface="隶书" pitchFamily="49" charset="-122"/>
              </a:rPr>
              <a:t>比较）</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返回查找终止的位置</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失败时，返回区间左边界的前驱（可能是</a:t>
            </a:r>
            <a:r>
              <a:rPr lang="en-US" altLang="zh-CN" kern="0" dirty="0">
                <a:solidFill>
                  <a:srgbClr val="CC0000"/>
                </a:solidFill>
                <a:latin typeface="Consolas" panose="020B0609020204030204" pitchFamily="49" charset="0"/>
                <a:ea typeface="隶书" pitchFamily="49" charset="-122"/>
              </a:rPr>
              <a:t>header),</a:t>
            </a:r>
            <a:r>
              <a:rPr lang="zh-CN" altLang="en-US" kern="0" dirty="0">
                <a:solidFill>
                  <a:srgbClr val="CC0000"/>
                </a:solidFill>
                <a:latin typeface="Consolas" panose="020B0609020204030204" pitchFamily="49" charset="0"/>
                <a:ea typeface="隶书" pitchFamily="49" charset="-122"/>
              </a:rPr>
              <a:t>可通过</a:t>
            </a:r>
            <a:r>
              <a:rPr lang="en-US" altLang="zh-CN" kern="0" dirty="0">
                <a:solidFill>
                  <a:srgbClr val="CC0000"/>
                </a:solidFill>
                <a:latin typeface="Consolas" panose="020B0609020204030204" pitchFamily="49" charset="0"/>
                <a:ea typeface="隶书" pitchFamily="49" charset="-122"/>
              </a:rPr>
              <a:t>valid()</a:t>
            </a:r>
            <a:r>
              <a:rPr lang="zh-CN" altLang="en-US" kern="0" dirty="0">
                <a:solidFill>
                  <a:srgbClr val="CC0000"/>
                </a:solidFill>
                <a:latin typeface="Consolas" panose="020B0609020204030204" pitchFamily="49" charset="0"/>
                <a:ea typeface="隶书" pitchFamily="49" charset="-122"/>
              </a:rPr>
              <a:t>判断成功与否</a:t>
            </a:r>
          </a:p>
        </p:txBody>
      </p:sp>
      <p:sp>
        <p:nvSpPr>
          <p:cNvPr id="103" name="矩形 102"/>
          <p:cNvSpPr/>
          <p:nvPr/>
        </p:nvSpPr>
        <p:spPr>
          <a:xfrm>
            <a:off x="666329" y="6271307"/>
            <a:ext cx="7920880" cy="461665"/>
          </a:xfrm>
          <a:prstGeom prst="rect">
            <a:avLst/>
          </a:prstGeom>
          <a:solidFill>
            <a:srgbClr val="C00000"/>
          </a:solidFill>
          <a:ln w="31750">
            <a:noFill/>
          </a:ln>
        </p:spPr>
        <p:txBody>
          <a:bodyPr wrap="square" rtlCol="0">
            <a:spAutoFit/>
          </a:bodyPr>
          <a:lstStyle/>
          <a:p>
            <a:pPr algn="ctr"/>
            <a:r>
              <a:rPr kumimoji="1" lang="zh-CN" altLang="en-US" sz="2400" b="1" dirty="0">
                <a:solidFill>
                  <a:schemeClr val="bg1"/>
                </a:solidFill>
                <a:latin typeface="Microsoft YaHei" charset="0"/>
                <a:ea typeface="Microsoft YaHei" charset="0"/>
                <a:cs typeface="Microsoft YaHei" charset="0"/>
              </a:rPr>
              <a:t>物理地址不连续，无法类似有序向量那样进行二分查找</a:t>
            </a:r>
            <a:r>
              <a:rPr kumimoji="1" lang="en-US" altLang="zh-CN" sz="2400" b="1" dirty="0">
                <a:solidFill>
                  <a:schemeClr val="bg1"/>
                </a:solidFill>
                <a:latin typeface="Microsoft YaHei" charset="0"/>
                <a:ea typeface="Microsoft YaHei" charset="0"/>
                <a:cs typeface="Microsoft YaHei" charset="0"/>
              </a:rPr>
              <a:t>!!</a:t>
            </a:r>
            <a:endParaRPr kumimoji="1" lang="zh-CN" altLang="en-US" sz="2400" b="1" dirty="0">
              <a:solidFill>
                <a:schemeClr val="bg1"/>
              </a:solidFill>
              <a:latin typeface="Microsoft YaHei" charset="0"/>
              <a:ea typeface="Microsoft YaHei" charset="0"/>
              <a:cs typeface="Microsoft YaHei" charset="0"/>
            </a:endParaRPr>
          </a:p>
        </p:txBody>
      </p:sp>
      <p:sp>
        <p:nvSpPr>
          <p:cNvPr id="3" name="椭圆 2"/>
          <p:cNvSpPr/>
          <p:nvPr/>
        </p:nvSpPr>
        <p:spPr bwMode="auto">
          <a:xfrm>
            <a:off x="6372200" y="4821191"/>
            <a:ext cx="576064" cy="351242"/>
          </a:xfrm>
          <a:prstGeom prst="ellipse">
            <a:avLst/>
          </a:prstGeom>
          <a:noFill/>
          <a:ln w="25400" algn="ctr">
            <a:solidFill>
              <a:schemeClr val="accent2">
                <a:lumMod val="50000"/>
              </a:schemeClr>
            </a:solid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908852414"/>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additive="base">
                                        <p:cTn id="7" dur="500" fill="hold"/>
                                        <p:tgtEl>
                                          <p:spTgt spid="100"/>
                                        </p:tgtEl>
                                        <p:attrNameLst>
                                          <p:attrName>ppt_x</p:attrName>
                                        </p:attrNameLst>
                                      </p:cBhvr>
                                      <p:tavLst>
                                        <p:tav tm="0">
                                          <p:val>
                                            <p:strVal val="#ppt_x"/>
                                          </p:val>
                                        </p:tav>
                                        <p:tav tm="100000">
                                          <p:val>
                                            <p:strVal val="#ppt_x"/>
                                          </p:val>
                                        </p:tav>
                                      </p:tavLst>
                                    </p:anim>
                                    <p:anim calcmode="lin" valueType="num">
                                      <p:cBhvr additive="base">
                                        <p:cTn id="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ppt_x"/>
                                          </p:val>
                                        </p:tav>
                                        <p:tav tm="100000">
                                          <p:val>
                                            <p:strVal val="#ppt_x"/>
                                          </p:val>
                                        </p:tav>
                                      </p:tavLst>
                                    </p:anim>
                                    <p:anim calcmode="lin" valueType="num">
                                      <p:cBhvr additive="base">
                                        <p:cTn id="1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755576" y="1556792"/>
            <a:ext cx="7848872" cy="2016224"/>
          </a:xfrm>
          <a:prstGeom prst="rect">
            <a:avLst/>
          </a:prstGeom>
          <a:solidFill>
            <a:schemeClr val="accent1">
              <a:alpha val="30000"/>
            </a:scheme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70" name="TextBox 20"/>
          <p:cNvSpPr txBox="1">
            <a:spLocks noChangeArrowheads="1"/>
          </p:cNvSpPr>
          <p:nvPr/>
        </p:nvSpPr>
        <p:spPr bwMode="auto">
          <a:xfrm>
            <a:off x="359024" y="1124835"/>
            <a:ext cx="8784976" cy="4485843"/>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向量运算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建立</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构造函数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：建立向量数据结构</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清除</a:t>
            </a:r>
            <a:r>
              <a:rPr lang="en-US" altLang="zh-CN" sz="1600" b="1" dirty="0">
                <a:latin typeface="微软雅黑" panose="020B0503020204020204" pitchFamily="34" charset="-122"/>
                <a:ea typeface="微软雅黑" panose="020B0503020204020204" pitchFamily="34" charset="-122"/>
              </a:rPr>
              <a:t>[</a:t>
            </a:r>
            <a:r>
              <a:rPr lang="zh-CN" altLang="en-US" sz="1600" b="1" dirty="0">
                <a:solidFill>
                  <a:srgbClr val="FF0000"/>
                </a:solidFill>
                <a:latin typeface="微软雅黑" panose="020B0503020204020204" pitchFamily="34" charset="-122"/>
                <a:ea typeface="微软雅黑" panose="020B0503020204020204" pitchFamily="34" charset="-122"/>
              </a:rPr>
              <a:t>析构函数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：把某个指定的数据结构置为空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求长</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size()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 ：报告向量当前的规模</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判空</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isempty</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：判定向量是否为空</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判满</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isfull</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：判定向量是否达到存储最大允许容量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获取</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get(r)</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：获取向量中秩为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的数据元素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更新</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put(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：用元素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替换秩为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元素的数值</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插入</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insert(</a:t>
            </a:r>
            <a:r>
              <a:rPr lang="en-US" altLang="zh-CN" sz="1600" b="1" kern="0" dirty="0" err="1">
                <a:solidFill>
                  <a:srgbClr val="FF0000"/>
                </a:solidFill>
                <a:latin typeface="微软雅黑" panose="020B0503020204020204" pitchFamily="34" charset="-122"/>
                <a:ea typeface="微软雅黑" panose="020B0503020204020204" pitchFamily="34" charset="-122"/>
              </a:rPr>
              <a:t>r,e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作为秩为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元素插入，原后继元素一次后移</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删除</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remove(r)</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删除秩为</a:t>
            </a:r>
            <a:r>
              <a:rPr lang="en-US" altLang="zh-CN" sz="1600" b="1" dirty="0">
                <a:latin typeface="微软雅黑" panose="020B0503020204020204" pitchFamily="34" charset="-122"/>
                <a:ea typeface="微软雅黑" panose="020B0503020204020204" pitchFamily="34" charset="-122"/>
              </a:rPr>
              <a:t>r</a:t>
            </a:r>
            <a:r>
              <a:rPr lang="zh-CN" altLang="en-US" sz="1600" b="1" dirty="0">
                <a:latin typeface="微软雅黑" panose="020B0503020204020204" pitchFamily="34" charset="-122"/>
                <a:ea typeface="微软雅黑" panose="020B0503020204020204" pitchFamily="34" charset="-122"/>
              </a:rPr>
              <a:t>的元素，返回该元素中原存放的对象</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find(e)</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：查找等于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遍历</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traverse</a:t>
            </a:r>
            <a:r>
              <a:rPr lang="en-US" altLang="zh-CN" sz="1600" b="1" dirty="0">
                <a:latin typeface="微软雅黑" panose="020B0503020204020204" pitchFamily="34" charset="-122"/>
                <a:ea typeface="微软雅黑" panose="020B0503020204020204" pitchFamily="34" charset="-122"/>
              </a:rPr>
              <a:t>] </a:t>
            </a:r>
            <a:r>
              <a:rPr lang="zh-CN" altLang="en-US" sz="1600" b="1" dirty="0">
                <a:latin typeface="微软雅黑" panose="020B0503020204020204" pitchFamily="34" charset="-122"/>
                <a:ea typeface="微软雅黑" panose="020B0503020204020204" pitchFamily="34" charset="-122"/>
              </a:rPr>
              <a:t>：遍历向量中所有元素，处理方法由函数对象指定</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判序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disordered()</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判断所有元素是否已按非降序排序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排序</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sort()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调整各元素的位置，使之按非降序排序</a:t>
            </a:r>
            <a:endParaRPr lang="en-US" altLang="zh-CN" sz="16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solidFill>
                  <a:srgbClr val="FF0000"/>
                </a:solidFill>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err="1">
                <a:solidFill>
                  <a:srgbClr val="FF0000"/>
                </a:solidFill>
                <a:latin typeface="微软雅黑" panose="020B0503020204020204" pitchFamily="34" charset="-122"/>
                <a:ea typeface="微软雅黑" panose="020B0503020204020204" pitchFamily="34" charset="-122"/>
              </a:rPr>
              <a:t>deduplicate</a:t>
            </a:r>
            <a:r>
              <a:rPr lang="en-US" altLang="zh-CN" sz="1600" b="1" kern="0" dirty="0">
                <a:solidFill>
                  <a:srgbClr val="FF0000"/>
                </a:solidFill>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p:txBody>
      </p:sp>
      <p:sp>
        <p:nvSpPr>
          <p:cNvPr id="125" name="矩形 124"/>
          <p:cNvSpPr/>
          <p:nvPr/>
        </p:nvSpPr>
        <p:spPr bwMode="auto">
          <a:xfrm>
            <a:off x="751255" y="3573016"/>
            <a:ext cx="7848872" cy="2016224"/>
          </a:xfrm>
          <a:prstGeom prst="rect">
            <a:avLst/>
          </a:prstGeom>
          <a:solidFill>
            <a:srgbClr val="FFFF00">
              <a:alpha val="14000"/>
            </a:srgbClr>
          </a:solidFill>
          <a:ln w="19050" algn="ctr">
            <a:noFill/>
            <a:prstDash val="sysDash"/>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回顾：向量的基本运算</a:t>
            </a:r>
          </a:p>
        </p:txBody>
      </p:sp>
      <p:sp>
        <p:nvSpPr>
          <p:cNvPr id="123" name="TextBox 20"/>
          <p:cNvSpPr txBox="1">
            <a:spLocks noChangeArrowheads="1"/>
          </p:cNvSpPr>
          <p:nvPr/>
        </p:nvSpPr>
        <p:spPr bwMode="auto">
          <a:xfrm>
            <a:off x="359024" y="5599836"/>
            <a:ext cx="8784976" cy="1069524"/>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针对有序向量的额外运算</a:t>
            </a:r>
            <a:endParaRPr lang="en-US" altLang="zh-CN" sz="2400" b="1" dirty="0">
              <a:latin typeface="微软雅黑" panose="020B0503020204020204" pitchFamily="34" charset="-122"/>
              <a:ea typeface="微软雅黑" panose="020B0503020204020204" pitchFamily="34" charset="-122"/>
            </a:endParaRP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去重</a:t>
            </a:r>
            <a:r>
              <a:rPr lang="en-US" altLang="zh-CN" sz="1600" b="1" dirty="0">
                <a:latin typeface="微软雅黑" panose="020B0503020204020204" pitchFamily="34" charset="-122"/>
                <a:ea typeface="微软雅黑" panose="020B0503020204020204" pitchFamily="34" charset="-122"/>
              </a:rPr>
              <a:t>[</a:t>
            </a:r>
            <a:r>
              <a:rPr lang="en-US" altLang="zh-CN" sz="1600" b="1" kern="0" dirty="0">
                <a:solidFill>
                  <a:srgbClr val="FF0000"/>
                </a:solidFill>
                <a:latin typeface="微软雅黑" panose="020B0503020204020204" pitchFamily="34" charset="-122"/>
                <a:ea typeface="微软雅黑" panose="020B0503020204020204" pitchFamily="34" charset="-122"/>
              </a:rPr>
              <a:t>unify()</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剔除重复元素</a:t>
            </a:r>
          </a:p>
          <a:p>
            <a:pPr marL="800100" lvl="2" indent="-342900">
              <a:spcAft>
                <a:spcPts val="300"/>
              </a:spcAft>
              <a:buClr>
                <a:srgbClr val="C00000"/>
              </a:buClr>
              <a:buFont typeface="Wingdings" panose="05000000000000000000" pitchFamily="2" charset="2"/>
              <a:buChar char="ü"/>
              <a:defRPr/>
            </a:pPr>
            <a:r>
              <a:rPr lang="zh-CN" altLang="en-US" sz="1600" b="1" dirty="0">
                <a:latin typeface="微软雅黑" panose="020B0503020204020204" pitchFamily="34" charset="-122"/>
                <a:ea typeface="微软雅黑" panose="020B0503020204020204" pitchFamily="34" charset="-122"/>
              </a:rPr>
              <a:t>查找</a:t>
            </a:r>
            <a:r>
              <a:rPr lang="en-US" altLang="zh-CN" sz="1600" b="1" dirty="0">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search</a:t>
            </a:r>
            <a:r>
              <a:rPr lang="en-US" altLang="zh-CN" sz="1600" b="1" kern="0" dirty="0">
                <a:solidFill>
                  <a:srgbClr val="FF0000"/>
                </a:solidFill>
                <a:latin typeface="微软雅黑" panose="020B0503020204020204" pitchFamily="34" charset="-122"/>
                <a:ea typeface="微软雅黑" panose="020B0503020204020204" pitchFamily="34" charset="-122"/>
              </a:rPr>
              <a:t>(e)</a:t>
            </a:r>
            <a:r>
              <a:rPr lang="en-US" altLang="zh-CN" sz="1600" b="1" dirty="0">
                <a:latin typeface="微软雅黑" panose="020B0503020204020204" pitchFamily="34" charset="-122"/>
                <a:ea typeface="微软雅黑" panose="020B0503020204020204" pitchFamily="34" charset="-122"/>
              </a:rPr>
              <a:t>] : </a:t>
            </a:r>
            <a:r>
              <a:rPr lang="zh-CN" altLang="en-US" sz="1600" b="1" dirty="0">
                <a:latin typeface="微软雅黑" panose="020B0503020204020204" pitchFamily="34" charset="-122"/>
                <a:ea typeface="微软雅黑" panose="020B0503020204020204" pitchFamily="34" charset="-122"/>
              </a:rPr>
              <a:t>查找目标元素</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，返回不大于</a:t>
            </a:r>
            <a:r>
              <a:rPr lang="en-US" altLang="zh-CN" sz="1600" b="1" dirty="0">
                <a:latin typeface="微软雅黑" panose="020B0503020204020204" pitchFamily="34" charset="-122"/>
                <a:ea typeface="微软雅黑" panose="020B0503020204020204" pitchFamily="34" charset="-122"/>
              </a:rPr>
              <a:t>e</a:t>
            </a:r>
            <a:r>
              <a:rPr lang="zh-CN" altLang="en-US" sz="1600" b="1" dirty="0">
                <a:latin typeface="微软雅黑" panose="020B0503020204020204" pitchFamily="34" charset="-122"/>
                <a:ea typeface="微软雅黑" panose="020B0503020204020204" pitchFamily="34" charset="-122"/>
              </a:rPr>
              <a:t>且秩最大的元素</a:t>
            </a:r>
          </a:p>
        </p:txBody>
      </p:sp>
      <p:sp>
        <p:nvSpPr>
          <p:cNvPr id="4" name="文本框 3"/>
          <p:cNvSpPr txBox="1"/>
          <p:nvPr/>
        </p:nvSpPr>
        <p:spPr>
          <a:xfrm>
            <a:off x="7480152" y="2035778"/>
            <a:ext cx="936104" cy="954107"/>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实现简易</a:t>
            </a:r>
          </a:p>
        </p:txBody>
      </p:sp>
      <p:sp>
        <p:nvSpPr>
          <p:cNvPr id="127" name="文本框 126"/>
          <p:cNvSpPr txBox="1"/>
          <p:nvPr/>
        </p:nvSpPr>
        <p:spPr>
          <a:xfrm>
            <a:off x="7490346" y="4052002"/>
            <a:ext cx="936104" cy="954107"/>
          </a:xfrm>
          <a:prstGeom prst="rect">
            <a:avLst/>
          </a:prstGeom>
          <a:noFill/>
        </p:spPr>
        <p:txBody>
          <a:bodyPr wrap="square" rtlCol="0">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重点关注</a:t>
            </a:r>
          </a:p>
        </p:txBody>
      </p:sp>
    </p:spTree>
    <p:extLst>
      <p:ext uri="{BB962C8B-B14F-4D97-AF65-F5344CB8AC3E}">
        <p14:creationId xmlns:p14="http://schemas.microsoft.com/office/powerpoint/2010/main" val="1319491287"/>
      </p:ext>
    </p:extLst>
  </p:cSld>
  <p:clrMapOvr>
    <a:masterClrMapping/>
  </p:clrMapOvr>
  <p:transition advTm="157">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回顾：向量唯一化</a:t>
            </a:r>
          </a:p>
        </p:txBody>
      </p:sp>
      <p:sp>
        <p:nvSpPr>
          <p:cNvPr id="7" name="圆角矩形 6"/>
          <p:cNvSpPr/>
          <p:nvPr/>
        </p:nvSpPr>
        <p:spPr bwMode="auto">
          <a:xfrm>
            <a:off x="5405908" y="5099928"/>
            <a:ext cx="360040" cy="28803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e</a:t>
            </a:r>
            <a:endParaRPr lang="zh-CN" altLang="en-US" dirty="0">
              <a:latin typeface="Consolas" panose="020B0609020204030204" pitchFamily="49" charset="0"/>
            </a:endParaRPr>
          </a:p>
        </p:txBody>
      </p:sp>
      <p:sp>
        <p:nvSpPr>
          <p:cNvPr id="8" name="TextBox 7"/>
          <p:cNvSpPr txBox="1"/>
          <p:nvPr/>
        </p:nvSpPr>
        <p:spPr>
          <a:xfrm>
            <a:off x="2674454" y="5018628"/>
            <a:ext cx="611560" cy="369332"/>
          </a:xfrm>
          <a:prstGeom prst="rect">
            <a:avLst/>
          </a:prstGeom>
          <a:noFill/>
        </p:spPr>
        <p:txBody>
          <a:bodyPr wrap="square" rtlCol="0">
            <a:spAutoFit/>
          </a:bodyPr>
          <a:lstStyle/>
          <a:p>
            <a:r>
              <a:rPr lang="en-US" altLang="zh-CN" dirty="0"/>
              <a:t>(a)</a:t>
            </a:r>
            <a:endParaRPr lang="zh-CN" altLang="en-US" dirty="0"/>
          </a:p>
        </p:txBody>
      </p:sp>
      <p:sp>
        <p:nvSpPr>
          <p:cNvPr id="9" name="圆角矩形 8"/>
          <p:cNvSpPr/>
          <p:nvPr/>
        </p:nvSpPr>
        <p:spPr bwMode="auto">
          <a:xfrm>
            <a:off x="3101652" y="5099928"/>
            <a:ext cx="2304256"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solidFill>
                  <a:schemeClr val="tx1"/>
                </a:solidFill>
                <a:latin typeface="Consolas" panose="020B0609020204030204" pitchFamily="49" charset="0"/>
              </a:rPr>
              <a:t>[0,i)</a:t>
            </a:r>
            <a:endParaRPr lang="zh-CN" altLang="en-US" sz="1600" dirty="0">
              <a:solidFill>
                <a:schemeClr val="tx1"/>
              </a:solidFill>
              <a:latin typeface="Consolas" panose="020B0609020204030204" pitchFamily="49" charset="0"/>
            </a:endParaRPr>
          </a:p>
        </p:txBody>
      </p:sp>
      <p:sp>
        <p:nvSpPr>
          <p:cNvPr id="11" name="圆角矩形 10"/>
          <p:cNvSpPr/>
          <p:nvPr/>
        </p:nvSpPr>
        <p:spPr bwMode="auto">
          <a:xfrm>
            <a:off x="5765948" y="5099928"/>
            <a:ext cx="3054524"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U</a:t>
            </a:r>
            <a:endParaRPr lang="zh-CN" altLang="en-US" sz="1600" dirty="0">
              <a:latin typeface="Consolas" panose="020B0609020204030204" pitchFamily="49" charset="0"/>
            </a:endParaRPr>
          </a:p>
        </p:txBody>
      </p:sp>
      <p:sp>
        <p:nvSpPr>
          <p:cNvPr id="12" name="TextBox 11"/>
          <p:cNvSpPr txBox="1"/>
          <p:nvPr/>
        </p:nvSpPr>
        <p:spPr>
          <a:xfrm>
            <a:off x="5280148" y="4797152"/>
            <a:ext cx="611560" cy="338554"/>
          </a:xfrm>
          <a:prstGeom prst="rect">
            <a:avLst/>
          </a:prstGeom>
          <a:noFill/>
        </p:spPr>
        <p:txBody>
          <a:bodyPr wrap="square" rtlCol="0">
            <a:spAutoFit/>
          </a:bodyPr>
          <a:lstStyle>
            <a:defPPr>
              <a:defRPr lang="zh-CN"/>
            </a:defPPr>
            <a:lvl1pPr algn="ctr">
              <a:defRPr sz="1600">
                <a:latin typeface="Consolas" panose="020B0609020204030204" pitchFamily="49" charset="0"/>
              </a:defRPr>
            </a:lvl1pPr>
          </a:lstStyle>
          <a:p>
            <a:r>
              <a:rPr lang="en-US" altLang="zh-CN" dirty="0" err="1"/>
              <a:t>i</a:t>
            </a:r>
            <a:endParaRPr lang="zh-CN" altLang="en-US" dirty="0"/>
          </a:p>
        </p:txBody>
      </p:sp>
      <p:sp>
        <p:nvSpPr>
          <p:cNvPr id="13" name="圆角矩形 12"/>
          <p:cNvSpPr/>
          <p:nvPr/>
        </p:nvSpPr>
        <p:spPr bwMode="auto">
          <a:xfrm>
            <a:off x="5765948" y="5742548"/>
            <a:ext cx="360040" cy="28803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f</a:t>
            </a:r>
            <a:endParaRPr lang="zh-CN" altLang="en-US" dirty="0">
              <a:latin typeface="Consolas" panose="020B0609020204030204" pitchFamily="49" charset="0"/>
            </a:endParaRPr>
          </a:p>
        </p:txBody>
      </p:sp>
      <p:sp>
        <p:nvSpPr>
          <p:cNvPr id="14" name="TextBox 13"/>
          <p:cNvSpPr txBox="1"/>
          <p:nvPr/>
        </p:nvSpPr>
        <p:spPr>
          <a:xfrm>
            <a:off x="2674454" y="5661248"/>
            <a:ext cx="611560" cy="369332"/>
          </a:xfrm>
          <a:prstGeom prst="rect">
            <a:avLst/>
          </a:prstGeom>
          <a:noFill/>
        </p:spPr>
        <p:txBody>
          <a:bodyPr wrap="square" rtlCol="0">
            <a:spAutoFit/>
          </a:bodyPr>
          <a:lstStyle/>
          <a:p>
            <a:r>
              <a:rPr lang="en-US" altLang="zh-CN" dirty="0"/>
              <a:t>(b)</a:t>
            </a:r>
            <a:endParaRPr lang="zh-CN" altLang="en-US" dirty="0"/>
          </a:p>
        </p:txBody>
      </p:sp>
      <p:sp>
        <p:nvSpPr>
          <p:cNvPr id="15" name="圆角矩形 14"/>
          <p:cNvSpPr/>
          <p:nvPr/>
        </p:nvSpPr>
        <p:spPr bwMode="auto">
          <a:xfrm>
            <a:off x="3101652" y="5742548"/>
            <a:ext cx="2664296"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solidFill>
                  <a:schemeClr val="tx1"/>
                </a:solidFill>
                <a:latin typeface="Consolas" panose="020B0609020204030204" pitchFamily="49" charset="0"/>
              </a:rPr>
              <a:t>[0,i+1)</a:t>
            </a:r>
            <a:endParaRPr lang="zh-CN" altLang="en-US" sz="1600" dirty="0">
              <a:solidFill>
                <a:schemeClr val="tx1"/>
              </a:solidFill>
              <a:latin typeface="Consolas" panose="020B0609020204030204" pitchFamily="49" charset="0"/>
            </a:endParaRPr>
          </a:p>
        </p:txBody>
      </p:sp>
      <p:sp>
        <p:nvSpPr>
          <p:cNvPr id="16" name="圆角矩形 15"/>
          <p:cNvSpPr/>
          <p:nvPr/>
        </p:nvSpPr>
        <p:spPr bwMode="auto">
          <a:xfrm>
            <a:off x="6125988" y="5742548"/>
            <a:ext cx="2694484"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U</a:t>
            </a:r>
            <a:endParaRPr lang="zh-CN" altLang="en-US" sz="1600" dirty="0">
              <a:latin typeface="Consolas" panose="020B0609020204030204" pitchFamily="49" charset="0"/>
            </a:endParaRPr>
          </a:p>
        </p:txBody>
      </p:sp>
      <p:sp>
        <p:nvSpPr>
          <p:cNvPr id="17" name="TextBox 16"/>
          <p:cNvSpPr txBox="1"/>
          <p:nvPr/>
        </p:nvSpPr>
        <p:spPr>
          <a:xfrm>
            <a:off x="5621932" y="5445224"/>
            <a:ext cx="611560" cy="338554"/>
          </a:xfrm>
          <a:prstGeom prst="rect">
            <a:avLst/>
          </a:prstGeom>
          <a:noFill/>
        </p:spPr>
        <p:txBody>
          <a:bodyPr wrap="square" rtlCol="0">
            <a:spAutoFit/>
          </a:bodyPr>
          <a:lstStyle/>
          <a:p>
            <a:pPr algn="ctr"/>
            <a:r>
              <a:rPr lang="en-US" altLang="zh-CN" sz="1600" dirty="0">
                <a:latin typeface="Consolas" panose="020B0609020204030204" pitchFamily="49" charset="0"/>
              </a:rPr>
              <a:t>i+1</a:t>
            </a:r>
            <a:endParaRPr lang="zh-CN" altLang="en-US" sz="1600" dirty="0">
              <a:latin typeface="Consolas" panose="020B0609020204030204" pitchFamily="49" charset="0"/>
            </a:endParaRPr>
          </a:p>
        </p:txBody>
      </p:sp>
      <p:sp>
        <p:nvSpPr>
          <p:cNvPr id="19" name="TextBox 18"/>
          <p:cNvSpPr txBox="1"/>
          <p:nvPr/>
        </p:nvSpPr>
        <p:spPr>
          <a:xfrm>
            <a:off x="2674454" y="6309320"/>
            <a:ext cx="611560" cy="369332"/>
          </a:xfrm>
          <a:prstGeom prst="rect">
            <a:avLst/>
          </a:prstGeom>
          <a:noFill/>
        </p:spPr>
        <p:txBody>
          <a:bodyPr wrap="square" rtlCol="0">
            <a:spAutoFit/>
          </a:bodyPr>
          <a:lstStyle/>
          <a:p>
            <a:r>
              <a:rPr lang="en-US" altLang="zh-CN" dirty="0"/>
              <a:t>(c)</a:t>
            </a:r>
            <a:endParaRPr lang="zh-CN" altLang="en-US" dirty="0"/>
          </a:p>
        </p:txBody>
      </p:sp>
      <p:sp>
        <p:nvSpPr>
          <p:cNvPr id="20" name="圆角矩形 19"/>
          <p:cNvSpPr/>
          <p:nvPr/>
        </p:nvSpPr>
        <p:spPr bwMode="auto">
          <a:xfrm>
            <a:off x="3101652" y="6390620"/>
            <a:ext cx="2304256" cy="288032"/>
          </a:xfrm>
          <a:prstGeom prst="roundRect">
            <a:avLst/>
          </a:prstGeom>
          <a:solidFill>
            <a:schemeClr val="accent5">
              <a:lumMod val="75000"/>
            </a:schemeClr>
          </a:solidFill>
          <a:ln w="15875" algn="ctr">
            <a:solidFill>
              <a:srgbClr val="009242"/>
            </a:solidFill>
            <a:miter lim="800000"/>
            <a:headEnd/>
            <a:tailEnd/>
          </a:ln>
          <a:effectLst/>
        </p:spPr>
        <p:txBody>
          <a:bodyPr lIns="91446" tIns="91446" rIns="91446" bIns="91446" rtlCol="0" anchor="ctr"/>
          <a:lstStyle/>
          <a:p>
            <a:pPr algn="ctr"/>
            <a:r>
              <a:rPr lang="en-US" altLang="zh-CN" sz="1600" dirty="0">
                <a:solidFill>
                  <a:schemeClr val="tx1"/>
                </a:solidFill>
                <a:latin typeface="Consolas" panose="020B0609020204030204" pitchFamily="49" charset="0"/>
              </a:rPr>
              <a:t>[0,i)</a:t>
            </a:r>
            <a:endParaRPr lang="zh-CN" altLang="en-US" sz="1600" dirty="0">
              <a:solidFill>
                <a:schemeClr val="tx1"/>
              </a:solidFill>
              <a:latin typeface="Consolas" panose="020B0609020204030204" pitchFamily="49" charset="0"/>
            </a:endParaRPr>
          </a:p>
        </p:txBody>
      </p:sp>
      <p:sp>
        <p:nvSpPr>
          <p:cNvPr id="23" name="圆角矩形 22"/>
          <p:cNvSpPr/>
          <p:nvPr/>
        </p:nvSpPr>
        <p:spPr bwMode="auto">
          <a:xfrm>
            <a:off x="5414292" y="6390620"/>
            <a:ext cx="360040" cy="288032"/>
          </a:xfrm>
          <a:prstGeom prst="roundRect">
            <a:avLst/>
          </a:prstGeom>
          <a:solidFill>
            <a:srgbClr val="CC99FF"/>
          </a:solidFill>
          <a:ln w="15875" algn="ctr">
            <a:solidFill>
              <a:srgbClr val="9966FF"/>
            </a:solidFill>
            <a:miter lim="800000"/>
            <a:headEnd/>
            <a:tailEnd/>
          </a:ln>
          <a:effectLst/>
        </p:spPr>
        <p:txBody>
          <a:bodyPr lIns="91446" tIns="91446" rIns="91446" bIns="91446" rtlCol="0" anchor="ctr"/>
          <a:lstStyle/>
          <a:p>
            <a:pPr algn="ctr"/>
            <a:r>
              <a:rPr lang="en-US" altLang="zh-CN" dirty="0">
                <a:latin typeface="Consolas" panose="020B0609020204030204" pitchFamily="49" charset="0"/>
              </a:rPr>
              <a:t>f</a:t>
            </a:r>
            <a:endParaRPr lang="zh-CN" altLang="en-US" dirty="0">
              <a:latin typeface="Consolas" panose="020B0609020204030204" pitchFamily="49" charset="0"/>
            </a:endParaRPr>
          </a:p>
        </p:txBody>
      </p:sp>
      <p:sp>
        <p:nvSpPr>
          <p:cNvPr id="24" name="圆角矩形 23"/>
          <p:cNvSpPr/>
          <p:nvPr/>
        </p:nvSpPr>
        <p:spPr bwMode="auto">
          <a:xfrm>
            <a:off x="5774332" y="6390620"/>
            <a:ext cx="2694484" cy="288032"/>
          </a:xfrm>
          <a:prstGeom prst="roundRect">
            <a:avLst/>
          </a:prstGeom>
          <a:solidFill>
            <a:srgbClr val="92D050"/>
          </a:solidFill>
          <a:ln w="15875" algn="ctr">
            <a:solidFill>
              <a:srgbClr val="009242"/>
            </a:solidFill>
            <a:miter lim="800000"/>
            <a:headEnd/>
            <a:tailEnd/>
          </a:ln>
          <a:effectLst/>
        </p:spPr>
        <p:txBody>
          <a:bodyPr lIns="91446" tIns="91446" rIns="91446" bIns="91446" rtlCol="0" anchor="ctr"/>
          <a:lstStyle/>
          <a:p>
            <a:pPr algn="ctr"/>
            <a:r>
              <a:rPr lang="en-US" altLang="zh-CN" sz="1600" dirty="0">
                <a:latin typeface="Consolas" panose="020B0609020204030204" pitchFamily="49" charset="0"/>
              </a:rPr>
              <a:t>U</a:t>
            </a:r>
            <a:endParaRPr lang="zh-CN" altLang="en-US" sz="1600" dirty="0">
              <a:latin typeface="Consolas" panose="020B0609020204030204" pitchFamily="49" charset="0"/>
            </a:endParaRPr>
          </a:p>
        </p:txBody>
      </p:sp>
      <p:sp>
        <p:nvSpPr>
          <p:cNvPr id="25" name="TextBox 24"/>
          <p:cNvSpPr txBox="1"/>
          <p:nvPr/>
        </p:nvSpPr>
        <p:spPr>
          <a:xfrm>
            <a:off x="5173674" y="6041127"/>
            <a:ext cx="611560" cy="338554"/>
          </a:xfrm>
          <a:prstGeom prst="rect">
            <a:avLst/>
          </a:prstGeom>
          <a:noFill/>
        </p:spPr>
        <p:txBody>
          <a:bodyPr wrap="square" rtlCol="0">
            <a:spAutoFit/>
          </a:bodyPr>
          <a:lstStyle/>
          <a:p>
            <a:pPr algn="ctr"/>
            <a:r>
              <a:rPr lang="en-US" altLang="zh-CN" sz="1600" dirty="0" err="1">
                <a:latin typeface="Consolas" panose="020B0609020204030204" pitchFamily="49" charset="0"/>
              </a:rPr>
              <a:t>i</a:t>
            </a:r>
            <a:endParaRPr lang="zh-CN" altLang="en-US" sz="1600" dirty="0">
              <a:latin typeface="Consolas" panose="020B0609020204030204" pitchFamily="49" charset="0"/>
            </a:endParaRPr>
          </a:p>
        </p:txBody>
      </p:sp>
      <p:sp>
        <p:nvSpPr>
          <p:cNvPr id="26" name="圆角矩形 25"/>
          <p:cNvSpPr/>
          <p:nvPr/>
        </p:nvSpPr>
        <p:spPr bwMode="auto">
          <a:xfrm>
            <a:off x="8460432" y="6390620"/>
            <a:ext cx="360040" cy="288032"/>
          </a:xfrm>
          <a:prstGeom prst="roundRect">
            <a:avLst/>
          </a:prstGeom>
          <a:ln>
            <a:prstDash val="sysDash"/>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dirty="0">
              <a:solidFill>
                <a:schemeClr val="bg1"/>
              </a:solidFill>
              <a:latin typeface="黑体" pitchFamily="2" charset="-122"/>
              <a:ea typeface="黑体" pitchFamily="2" charset="-122"/>
            </a:endParaRPr>
          </a:p>
        </p:txBody>
      </p:sp>
      <p:cxnSp>
        <p:nvCxnSpPr>
          <p:cNvPr id="3" name="曲线连接符 2"/>
          <p:cNvCxnSpPr>
            <a:stCxn id="16" idx="2"/>
            <a:endCxn id="24" idx="0"/>
          </p:cNvCxnSpPr>
          <p:nvPr/>
        </p:nvCxnSpPr>
        <p:spPr bwMode="auto">
          <a:xfrm rot="5400000">
            <a:off x="7117382" y="6034772"/>
            <a:ext cx="360040" cy="351656"/>
          </a:xfrm>
          <a:prstGeom prst="curvedConnector3">
            <a:avLst/>
          </a:prstGeom>
          <a:solidFill>
            <a:schemeClr val="accent1"/>
          </a:solidFill>
          <a:ln w="9525" cap="flat" cmpd="sng" algn="ctr">
            <a:solidFill>
              <a:schemeClr val="tx1"/>
            </a:solidFill>
            <a:prstDash val="solid"/>
            <a:round/>
            <a:headEnd type="none" w="med" len="med"/>
            <a:tailEnd type="arrow"/>
          </a:ln>
          <a:effectLst/>
        </p:spPr>
      </p:cxnSp>
      <p:sp>
        <p:nvSpPr>
          <p:cNvPr id="28" name="TextBox 27"/>
          <p:cNvSpPr txBox="1"/>
          <p:nvPr/>
        </p:nvSpPr>
        <p:spPr>
          <a:xfrm>
            <a:off x="7203051" y="6118003"/>
            <a:ext cx="1602029" cy="338554"/>
          </a:xfrm>
          <a:prstGeom prst="rect">
            <a:avLst/>
          </a:prstGeom>
          <a:noFill/>
        </p:spPr>
        <p:txBody>
          <a:bodyPr wrap="square" rtlCol="0">
            <a:spAutoFit/>
          </a:bodyPr>
          <a:lstStyle/>
          <a:p>
            <a:pPr algn="ctr"/>
            <a:r>
              <a:rPr lang="en-US" altLang="zh-CN" sz="1600" dirty="0">
                <a:latin typeface="Consolas" panose="020B0609020204030204" pitchFamily="49" charset="0"/>
              </a:rPr>
              <a:t>left shift</a:t>
            </a:r>
            <a:endParaRPr lang="zh-CN" altLang="en-US" sz="1600" dirty="0">
              <a:latin typeface="Consolas" panose="020B0609020204030204" pitchFamily="49" charset="0"/>
            </a:endParaRPr>
          </a:p>
        </p:txBody>
      </p:sp>
      <p:sp>
        <p:nvSpPr>
          <p:cNvPr id="22" name="矩形 21"/>
          <p:cNvSpPr/>
          <p:nvPr/>
        </p:nvSpPr>
        <p:spPr>
          <a:xfrm>
            <a:off x="431540" y="1203097"/>
            <a:ext cx="8208912" cy="830997"/>
          </a:xfrm>
          <a:prstGeom prst="rect">
            <a:avLst/>
          </a:prstGeom>
          <a:solidFill>
            <a:srgbClr val="FFFF99">
              <a:alpha val="37000"/>
            </a:srgbClr>
          </a:solidFill>
        </p:spPr>
        <p:txBody>
          <a:bodyPr wrap="square">
            <a:spAutoFit/>
          </a:bodyPr>
          <a:lstStyle/>
          <a:p>
            <a:r>
              <a:rPr lang="zh-CN" altLang="en-US" sz="2400" b="1" dirty="0">
                <a:latin typeface="微软雅黑" panose="020B0503020204020204" pitchFamily="34" charset="-122"/>
                <a:ea typeface="微软雅黑" panose="020B0503020204020204" pitchFamily="34" charset="-122"/>
              </a:rPr>
              <a:t>简单操作：</a:t>
            </a:r>
            <a:r>
              <a:rPr lang="zh-CN" altLang="en-US" sz="2400" b="1" dirty="0">
                <a:solidFill>
                  <a:srgbClr val="009242"/>
                </a:solidFill>
                <a:latin typeface="微软雅黑" panose="020B0503020204020204" pitchFamily="34" charset="-122"/>
                <a:ea typeface="微软雅黑" panose="020B0503020204020204" pitchFamily="34" charset="-122"/>
              </a:rPr>
              <a:t>构造、析构、求长、判空、判满、获取、更新</a:t>
            </a:r>
          </a:p>
          <a:p>
            <a:r>
              <a:rPr lang="zh-CN" altLang="en-US" sz="2400" b="1" dirty="0">
                <a:latin typeface="微软雅黑" panose="020B0503020204020204" pitchFamily="34" charset="-122"/>
                <a:ea typeface="微软雅黑" panose="020B0503020204020204" pitchFamily="34" charset="-122"/>
              </a:rPr>
              <a:t>重点关注：</a:t>
            </a:r>
            <a:r>
              <a:rPr lang="zh-CN" altLang="en-US" sz="2400" b="1" dirty="0">
                <a:solidFill>
                  <a:srgbClr val="009242"/>
                </a:solidFill>
                <a:latin typeface="微软雅黑" panose="020B0503020204020204" pitchFamily="34" charset="-122"/>
                <a:ea typeface="微软雅黑" panose="020B0503020204020204" pitchFamily="34" charset="-122"/>
              </a:rPr>
              <a:t>查找、插入、删除、</a:t>
            </a:r>
            <a:r>
              <a:rPr lang="zh-CN" altLang="en-US" sz="2400" b="1" dirty="0">
                <a:solidFill>
                  <a:srgbClr val="C00000"/>
                </a:solidFill>
                <a:latin typeface="微软雅黑" panose="020B0503020204020204" pitchFamily="34" charset="-122"/>
                <a:ea typeface="微软雅黑" panose="020B0503020204020204" pitchFamily="34" charset="-122"/>
              </a:rPr>
              <a:t>去重、</a:t>
            </a:r>
            <a:r>
              <a:rPr lang="zh-CN" altLang="en-US" sz="2400" b="1" dirty="0">
                <a:solidFill>
                  <a:schemeClr val="accent2">
                    <a:lumMod val="50000"/>
                  </a:schemeClr>
                </a:solidFill>
                <a:latin typeface="微软雅黑" panose="020B0503020204020204" pitchFamily="34" charset="-122"/>
                <a:ea typeface="微软雅黑" panose="020B0503020204020204" pitchFamily="34" charset="-122"/>
              </a:rPr>
              <a:t>遍历、判序、排序</a:t>
            </a:r>
          </a:p>
        </p:txBody>
      </p:sp>
      <p:sp>
        <p:nvSpPr>
          <p:cNvPr id="29" name="TextBox 3"/>
          <p:cNvSpPr txBox="1"/>
          <p:nvPr/>
        </p:nvSpPr>
        <p:spPr>
          <a:xfrm>
            <a:off x="323528" y="2095296"/>
            <a:ext cx="1584176"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zh-CN"/>
            </a:defPPr>
            <a:lvl1pPr indent="0" fontAlgn="base">
              <a:spcBef>
                <a:spcPct val="20000"/>
              </a:spcBef>
              <a:spcAft>
                <a:spcPct val="0"/>
              </a:spcAft>
              <a:buClr>
                <a:srgbClr val="C00000"/>
              </a:buClr>
              <a:buSzPct val="90000"/>
              <a:buFont typeface="Wingdings" pitchFamily="2" charset="2"/>
              <a:buNone/>
              <a:defRPr sz="2000" kern="0">
                <a:solidFill>
                  <a:srgbClr val="9966FF"/>
                </a:solidFill>
                <a:latin typeface="Consolas" panose="020B0609020204030204" pitchFamily="49" charset="0"/>
                <a:ea typeface="黑体" pitchFamily="49" charset="-122"/>
              </a:defRPr>
            </a:lvl1pPr>
            <a:lvl2pPr marL="742950" indent="-285750" fontAlgn="base">
              <a:spcBef>
                <a:spcPct val="20000"/>
              </a:spcBef>
              <a:spcAft>
                <a:spcPct val="0"/>
              </a:spcAft>
              <a:buClr>
                <a:srgbClr val="C00000"/>
              </a:buClr>
              <a:buSzPct val="80000"/>
              <a:buFont typeface="Wingdings" pitchFamily="2" charset="2"/>
              <a:buChar char="n"/>
              <a:defRPr sz="2800">
                <a:latin typeface="黑体" pitchFamily="49" charset="-122"/>
                <a:ea typeface="黑体" pitchFamily="49" charset="-122"/>
              </a:defRPr>
            </a:lvl2pPr>
            <a:lvl3pPr marL="1143000" indent="-228600" fontAlgn="base">
              <a:spcBef>
                <a:spcPct val="20000"/>
              </a:spcBef>
              <a:spcAft>
                <a:spcPct val="0"/>
              </a:spcAft>
              <a:buClr>
                <a:srgbClr val="990099"/>
              </a:buClr>
              <a:buSzPct val="65000"/>
              <a:buFont typeface="Wingdings" pitchFamily="2" charset="2"/>
              <a:buChar char="p"/>
              <a:defRPr sz="2400">
                <a:latin typeface="黑体" pitchFamily="49" charset="-122"/>
                <a:ea typeface="黑体" pitchFamily="49" charset="-122"/>
              </a:defRPr>
            </a:lvl3pPr>
            <a:lvl4pPr marL="1600200" indent="-228600" fontAlgn="base">
              <a:spcBef>
                <a:spcPct val="20000"/>
              </a:spcBef>
              <a:spcAft>
                <a:spcPct val="0"/>
              </a:spcAft>
              <a:buClr>
                <a:schemeClr val="hlink"/>
              </a:buClr>
              <a:buSzPct val="60000"/>
              <a:buFont typeface="Wingdings" pitchFamily="2" charset="2"/>
              <a:buChar char="l"/>
              <a:defRPr sz="2000">
                <a:latin typeface="黑体" pitchFamily="49" charset="-122"/>
                <a:ea typeface="黑体" pitchFamily="49" charset="-122"/>
              </a:defRPr>
            </a:lvl4pPr>
            <a:lvl5pPr marL="2057400" indent="-228600" fontAlgn="base">
              <a:spcBef>
                <a:spcPct val="20000"/>
              </a:spcBef>
              <a:spcAft>
                <a:spcPct val="0"/>
              </a:spcAft>
              <a:buClr>
                <a:schemeClr val="bg2"/>
              </a:buClr>
              <a:buSzPct val="40000"/>
              <a:buFont typeface="Wingdings" pitchFamily="2" charset="2"/>
              <a:buChar char="l"/>
              <a:defRPr sz="2000">
                <a:latin typeface="黑体" pitchFamily="49" charset="-122"/>
                <a:ea typeface="黑体" pitchFamily="49" charset="-122"/>
              </a:defRPr>
            </a:lvl5pPr>
            <a:lvl6pPr marL="2514600" indent="-228600" fontAlgn="base">
              <a:spcBef>
                <a:spcPct val="20000"/>
              </a:spcBef>
              <a:spcAft>
                <a:spcPct val="0"/>
              </a:spcAft>
              <a:buClr>
                <a:schemeClr val="bg2"/>
              </a:buClr>
              <a:buSzPct val="40000"/>
              <a:buFont typeface="Wingdings" pitchFamily="2" charset="2"/>
              <a:buChar char="l"/>
              <a:defRPr sz="2000"/>
            </a:lvl6pPr>
            <a:lvl7pPr marL="2971800" indent="-228600" fontAlgn="base">
              <a:spcBef>
                <a:spcPct val="20000"/>
              </a:spcBef>
              <a:spcAft>
                <a:spcPct val="0"/>
              </a:spcAft>
              <a:buClr>
                <a:schemeClr val="bg2"/>
              </a:buClr>
              <a:buSzPct val="40000"/>
              <a:buFont typeface="Wingdings" pitchFamily="2" charset="2"/>
              <a:buChar char="l"/>
              <a:defRPr sz="2000"/>
            </a:lvl7pPr>
            <a:lvl8pPr marL="3429000" indent="-228600" fontAlgn="base">
              <a:spcBef>
                <a:spcPct val="20000"/>
              </a:spcBef>
              <a:spcAft>
                <a:spcPct val="0"/>
              </a:spcAft>
              <a:buClr>
                <a:schemeClr val="bg2"/>
              </a:buClr>
              <a:buSzPct val="40000"/>
              <a:buFont typeface="Wingdings" pitchFamily="2" charset="2"/>
              <a:buChar char="l"/>
              <a:defRPr sz="2000"/>
            </a:lvl8pPr>
            <a:lvl9pPr marL="3886200" indent="-228600" fontAlgn="base">
              <a:spcBef>
                <a:spcPct val="20000"/>
              </a:spcBef>
              <a:spcAft>
                <a:spcPct val="0"/>
              </a:spcAft>
              <a:buClr>
                <a:schemeClr val="bg2"/>
              </a:buClr>
              <a:buSzPct val="40000"/>
              <a:buFont typeface="Wingdings" pitchFamily="2" charset="2"/>
              <a:buChar char="l"/>
              <a:defRPr sz="2000"/>
            </a:lvl9pPr>
          </a:lstStyle>
          <a:p>
            <a:pPr marL="342900" indent="-342900">
              <a:buFont typeface="Wingdings" panose="05000000000000000000" pitchFamily="2" charset="2"/>
              <a:buChar char="n"/>
            </a:pPr>
            <a:r>
              <a:rPr lang="zh-CN" altLang="en-US" sz="2400" b="1" kern="1200" dirty="0">
                <a:solidFill>
                  <a:schemeClr val="tx1"/>
                </a:solidFill>
                <a:latin typeface="微软雅黑" panose="020B0503020204020204" pitchFamily="34" charset="-122"/>
                <a:ea typeface="微软雅黑" panose="020B0503020204020204" pitchFamily="34" charset="-122"/>
              </a:rPr>
              <a:t>唯一化</a:t>
            </a:r>
            <a:endParaRPr lang="zh-CN" altLang="en-US" sz="2800" b="1" kern="1200"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nvSpPr>
        <p:spPr>
          <a:xfrm>
            <a:off x="102593" y="2499861"/>
            <a:ext cx="9437959" cy="2585323"/>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rPr>
              <a:t>template</a:t>
            </a:r>
            <a:r>
              <a:rPr lang="en-US" altLang="zh-CN" dirty="0">
                <a:solidFill>
                  <a:srgbClr val="000000"/>
                </a:solidFill>
                <a:highlight>
                  <a:srgbClr val="FFFFFF"/>
                </a:highlight>
                <a:latin typeface="Consolas" panose="020B0609020204030204" pitchFamily="49" charset="0"/>
              </a:rPr>
              <a:t> &lt;</a:t>
            </a:r>
            <a:r>
              <a:rPr lang="en-US" altLang="zh-CN" dirty="0" err="1">
                <a:solidFill>
                  <a:srgbClr val="0000FF"/>
                </a:solidFill>
                <a:highlight>
                  <a:srgbClr val="FFFFFF"/>
                </a:highlight>
                <a:latin typeface="Consolas" panose="020B0609020204030204" pitchFamily="49" charset="0"/>
              </a:rPr>
              <a:t>typename</a:t>
            </a:r>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T</a:t>
            </a:r>
            <a:r>
              <a:rPr lang="en-US" altLang="zh-CN" dirty="0">
                <a:solidFill>
                  <a:srgbClr val="000000"/>
                </a:solidFill>
                <a:highlight>
                  <a:srgbClr val="FFFFFF"/>
                </a:highlight>
                <a:latin typeface="Consolas" panose="020B0609020204030204" pitchFamily="49" charset="0"/>
              </a:rPr>
              <a:t>&gt; </a:t>
            </a:r>
          </a:p>
          <a:p>
            <a:r>
              <a:rPr lang="en-US" altLang="zh-CN" dirty="0" err="1">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Vector</a:t>
            </a:r>
            <a:r>
              <a:rPr lang="en-US" altLang="zh-CN" dirty="0">
                <a:solidFill>
                  <a:srgbClr val="000000"/>
                </a:solidFill>
                <a:highlight>
                  <a:srgbClr val="FFFFFF"/>
                </a:highlight>
                <a:latin typeface="Consolas" panose="020B0609020204030204" pitchFamily="49" charset="0"/>
              </a:rPr>
              <a:t>&lt;</a:t>
            </a:r>
            <a:r>
              <a:rPr lang="en-US" altLang="zh-CN" dirty="0">
                <a:solidFill>
                  <a:srgbClr val="2B91AF"/>
                </a:solidFill>
                <a:highlight>
                  <a:srgbClr val="FFFFFF"/>
                </a:highlight>
                <a:latin typeface="Consolas" panose="020B0609020204030204" pitchFamily="49" charset="0"/>
              </a:rPr>
              <a:t>T</a:t>
            </a:r>
            <a:r>
              <a:rPr lang="en-US" altLang="zh-CN" dirty="0">
                <a:solidFill>
                  <a:srgbClr val="000000"/>
                </a:solidFill>
                <a:highlight>
                  <a:srgbClr val="FFFFFF"/>
                </a:highlight>
                <a:latin typeface="Consolas" panose="020B0609020204030204" pitchFamily="49" charset="0"/>
              </a:rPr>
              <a:t>&gt;::</a:t>
            </a:r>
            <a:r>
              <a:rPr lang="en-US" altLang="zh-CN" dirty="0" err="1">
                <a:solidFill>
                  <a:srgbClr val="000000"/>
                </a:solidFill>
                <a:highlight>
                  <a:srgbClr val="FFFFFF"/>
                </a:highlight>
                <a:latin typeface="Consolas" panose="020B0609020204030204" pitchFamily="49" charset="0"/>
              </a:rPr>
              <a:t>deduplicate</a:t>
            </a:r>
            <a:r>
              <a:rPr lang="en-US" altLang="zh-CN" dirty="0">
                <a:solidFill>
                  <a:srgbClr val="000000"/>
                </a:solidFill>
                <a:highlight>
                  <a:srgbClr val="FFFFFF"/>
                </a:highlight>
                <a:latin typeface="Consolas" panose="020B0609020204030204" pitchFamily="49" charset="0"/>
              </a:rPr>
              <a:t>()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删除无序向量中重复元素</a:t>
            </a:r>
          </a:p>
          <a:p>
            <a:r>
              <a:rPr lang="en-US" altLang="zh-CN" dirty="0">
                <a:solidFill>
                  <a:srgbClr val="000000"/>
                </a:solidFill>
                <a:highlight>
                  <a:srgbClr val="FFFFFF"/>
                </a:highlight>
                <a:latin typeface="Consolas" panose="020B0609020204030204" pitchFamily="49" charset="0"/>
              </a:rPr>
              <a:t>   </a:t>
            </a:r>
            <a:r>
              <a:rPr lang="en-US" altLang="zh-CN" dirty="0" err="1">
                <a:solidFill>
                  <a:srgbClr val="0000FF"/>
                </a:solidFill>
                <a:highlight>
                  <a:srgbClr val="FFFFFF"/>
                </a:highlight>
                <a:latin typeface="Consolas" panose="020B0609020204030204" pitchFamily="49" charset="0"/>
              </a:rPr>
              <a:t>int</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oldSize</a:t>
            </a:r>
            <a:r>
              <a:rPr lang="en-US" altLang="zh-CN" dirty="0">
                <a:solidFill>
                  <a:srgbClr val="000000"/>
                </a:solidFill>
                <a:highlight>
                  <a:srgbClr val="FFFFFF"/>
                </a:highlight>
                <a:latin typeface="Consolas" panose="020B0609020204030204" pitchFamily="49" charset="0"/>
              </a:rPr>
              <a:t> = _size;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记录原规模</a:t>
            </a:r>
          </a:p>
          <a:p>
            <a:r>
              <a:rPr lang="en-US" altLang="zh-CN" dirty="0">
                <a:solidFill>
                  <a:srgbClr val="000000"/>
                </a:solidFill>
                <a:highlight>
                  <a:srgbClr val="FFFFFF"/>
                </a:highlight>
                <a:latin typeface="Consolas" panose="020B0609020204030204" pitchFamily="49" charset="0"/>
              </a:rPr>
              <a:t>   </a:t>
            </a:r>
            <a:r>
              <a:rPr lang="en-US" altLang="zh-CN" dirty="0">
                <a:solidFill>
                  <a:srgbClr val="2B91AF"/>
                </a:solidFill>
                <a:highlight>
                  <a:srgbClr val="FFFFFF"/>
                </a:highlight>
                <a:latin typeface="Consolas" panose="020B0609020204030204" pitchFamily="49" charset="0"/>
              </a:rPr>
              <a:t>Rank</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1;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从</a:t>
            </a:r>
            <a:r>
              <a:rPr lang="en-US" altLang="zh-CN" kern="0" dirty="0">
                <a:solidFill>
                  <a:srgbClr val="CC0000"/>
                </a:solidFill>
                <a:latin typeface="Times New Roman" pitchFamily="18" charset="0"/>
                <a:ea typeface="隶书" pitchFamily="49" charset="-122"/>
              </a:rPr>
              <a:t>_</a:t>
            </a:r>
            <a:r>
              <a:rPr lang="en-US" altLang="zh-CN" kern="0" dirty="0" err="1">
                <a:solidFill>
                  <a:srgbClr val="CC0000"/>
                </a:solidFill>
                <a:latin typeface="Times New Roman" pitchFamily="18" charset="0"/>
                <a:ea typeface="隶书" pitchFamily="49" charset="-122"/>
              </a:rPr>
              <a:t>elem</a:t>
            </a:r>
            <a:r>
              <a:rPr lang="en-US" altLang="zh-CN" kern="0" dirty="0">
                <a:solidFill>
                  <a:srgbClr val="CC0000"/>
                </a:solidFill>
                <a:latin typeface="Times New Roman" pitchFamily="18" charset="0"/>
                <a:ea typeface="隶书" pitchFamily="49" charset="-122"/>
              </a:rPr>
              <a:t>[1]</a:t>
            </a:r>
            <a:r>
              <a:rPr lang="zh-CN" altLang="en-US" kern="0" dirty="0">
                <a:solidFill>
                  <a:srgbClr val="CC0000"/>
                </a:solidFill>
                <a:latin typeface="Times New Roman" pitchFamily="18" charset="0"/>
                <a:ea typeface="隶书" pitchFamily="49" charset="-122"/>
              </a:rPr>
              <a:t>开始</a:t>
            </a:r>
          </a:p>
          <a:p>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while</a:t>
            </a:r>
            <a:r>
              <a:rPr lang="en-US" altLang="zh-CN" dirty="0">
                <a:solidFill>
                  <a:srgbClr val="000000"/>
                </a:solidFill>
                <a:highlight>
                  <a:srgbClr val="FFFFFF"/>
                </a:highlight>
                <a:latin typeface="Consolas" panose="020B0609020204030204" pitchFamily="49" charset="0"/>
              </a:rPr>
              <a:t> (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&lt; _size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自前向后逐一考查各元素</a:t>
            </a:r>
            <a:r>
              <a:rPr lang="en-US" altLang="zh-CN" kern="0" dirty="0">
                <a:solidFill>
                  <a:srgbClr val="CC0000"/>
                </a:solidFill>
                <a:latin typeface="Times New Roman" pitchFamily="18" charset="0"/>
                <a:ea typeface="隶书" pitchFamily="49" charset="-122"/>
              </a:rPr>
              <a:t>_</a:t>
            </a:r>
            <a:r>
              <a:rPr lang="en-US" altLang="zh-CN" kern="0" dirty="0" err="1">
                <a:solidFill>
                  <a:srgbClr val="CC0000"/>
                </a:solidFill>
                <a:latin typeface="Times New Roman" pitchFamily="18" charset="0"/>
                <a:ea typeface="隶书" pitchFamily="49" charset="-122"/>
              </a:rPr>
              <a:t>elem</a:t>
            </a:r>
            <a:r>
              <a:rPr lang="en-US" altLang="zh-CN" kern="0" dirty="0">
                <a:solidFill>
                  <a:srgbClr val="CC0000"/>
                </a:solidFill>
                <a:latin typeface="Times New Roman" pitchFamily="18" charset="0"/>
                <a:ea typeface="隶书" pitchFamily="49" charset="-122"/>
              </a:rPr>
              <a:t>[</a:t>
            </a:r>
            <a:r>
              <a:rPr lang="en-US" altLang="zh-CN" kern="0" dirty="0" err="1">
                <a:solidFill>
                  <a:srgbClr val="CC0000"/>
                </a:solidFill>
                <a:latin typeface="Times New Roman" pitchFamily="18" charset="0"/>
                <a:ea typeface="隶书" pitchFamily="49" charset="-122"/>
              </a:rPr>
              <a:t>i</a:t>
            </a:r>
            <a:r>
              <a:rPr lang="en-US" altLang="zh-CN" kern="0" dirty="0">
                <a:solidFill>
                  <a:srgbClr val="CC0000"/>
                </a:solidFill>
                <a:latin typeface="Times New Roman" pitchFamily="18" charset="0"/>
                <a:ea typeface="隶书" pitchFamily="49" charset="-122"/>
              </a:rPr>
              <a:t>]</a:t>
            </a:r>
          </a:p>
          <a:p>
            <a:r>
              <a:rPr lang="en-US" altLang="zh-CN" dirty="0">
                <a:solidFill>
                  <a:srgbClr val="000000"/>
                </a:solidFill>
                <a:highlight>
                  <a:srgbClr val="FFFFFF"/>
                </a:highlight>
                <a:latin typeface="Consolas" panose="020B0609020204030204" pitchFamily="49" charset="0"/>
              </a:rPr>
              <a:t>      ( find ( _</a:t>
            </a:r>
            <a:r>
              <a:rPr lang="en-US" altLang="zh-CN" dirty="0" err="1">
                <a:solidFill>
                  <a:srgbClr val="000000"/>
                </a:solidFill>
                <a:highlight>
                  <a:srgbClr val="FFFFFF"/>
                </a:highlight>
                <a:latin typeface="Consolas" panose="020B0609020204030204" pitchFamily="49" charset="0"/>
              </a:rPr>
              <a:t>elem</a:t>
            </a:r>
            <a:r>
              <a:rPr lang="en-US" altLang="zh-CN" dirty="0">
                <a:solidFill>
                  <a:srgbClr val="000000"/>
                </a:solidFill>
                <a:highlight>
                  <a:srgbClr val="FFFFFF"/>
                </a:highlight>
                <a:latin typeface="Consolas" panose="020B0609020204030204" pitchFamily="49" charset="0"/>
              </a:rPr>
              <a:t>[</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0,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&lt; 0 )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在其前缀中找与之雷同者（至多一个）</a:t>
            </a:r>
          </a:p>
          <a:p>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remove ( </a:t>
            </a:r>
            <a:r>
              <a:rPr lang="en-US" altLang="zh-CN" dirty="0" err="1">
                <a:solidFill>
                  <a:srgbClr val="000000"/>
                </a:solidFill>
                <a:highlight>
                  <a:srgbClr val="FFFFFF"/>
                </a:highlight>
                <a:latin typeface="Consolas" panose="020B0609020204030204" pitchFamily="49" charset="0"/>
              </a:rPr>
              <a:t>i</a:t>
            </a:r>
            <a:r>
              <a:rPr lang="en-US" altLang="zh-CN" dirty="0">
                <a:solidFill>
                  <a:srgbClr val="000000"/>
                </a:solidFill>
                <a:highlight>
                  <a:srgbClr val="FFFFFF"/>
                </a:highlight>
                <a:latin typeface="Consolas" panose="020B0609020204030204" pitchFamily="49" charset="0"/>
              </a:rPr>
              <a:t> );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若无雷同则继续考查其后继，否则删除雷同者</a:t>
            </a:r>
          </a:p>
          <a:p>
            <a:r>
              <a:rPr lang="en-US" altLang="zh-CN" dirty="0">
                <a:solidFill>
                  <a:srgbClr val="000000"/>
                </a:solidFill>
                <a:highlight>
                  <a:srgbClr val="FFFFFF"/>
                </a:highlight>
                <a:latin typeface="Consolas" panose="020B0609020204030204" pitchFamily="49" charset="0"/>
              </a:rPr>
              <a:t>   </a:t>
            </a:r>
            <a:r>
              <a:rPr lang="en-US" altLang="zh-CN" dirty="0">
                <a:solidFill>
                  <a:srgbClr val="0000FF"/>
                </a:solidFill>
                <a:highlight>
                  <a:srgbClr val="FFFFFF"/>
                </a:highlight>
                <a:latin typeface="Consolas" panose="020B0609020204030204" pitchFamily="49" charset="0"/>
              </a:rPr>
              <a:t>return</a:t>
            </a:r>
            <a:r>
              <a:rPr lang="en-US" altLang="zh-CN" dirty="0">
                <a:solidFill>
                  <a:srgbClr val="000000"/>
                </a:solidFill>
                <a:highlight>
                  <a:srgbClr val="FFFFFF"/>
                </a:highlight>
                <a:latin typeface="Consolas" panose="020B0609020204030204" pitchFamily="49" charset="0"/>
              </a:rPr>
              <a:t> </a:t>
            </a:r>
            <a:r>
              <a:rPr lang="en-US" altLang="zh-CN" dirty="0" err="1">
                <a:solidFill>
                  <a:srgbClr val="000000"/>
                </a:solidFill>
                <a:highlight>
                  <a:srgbClr val="FFFFFF"/>
                </a:highlight>
                <a:latin typeface="Consolas" panose="020B0609020204030204" pitchFamily="49" charset="0"/>
              </a:rPr>
              <a:t>oldSize</a:t>
            </a:r>
            <a:r>
              <a:rPr lang="en-US" altLang="zh-CN" dirty="0">
                <a:solidFill>
                  <a:srgbClr val="000000"/>
                </a:solidFill>
                <a:highlight>
                  <a:srgbClr val="FFFFFF"/>
                </a:highlight>
                <a:latin typeface="Consolas" panose="020B0609020204030204" pitchFamily="49" charset="0"/>
              </a:rPr>
              <a:t> - _size; </a:t>
            </a:r>
            <a:r>
              <a:rPr lang="en-US" altLang="zh-CN" kern="0" dirty="0">
                <a:solidFill>
                  <a:srgbClr val="CC0000"/>
                </a:solidFill>
                <a:latin typeface="Times New Roman" pitchFamily="18" charset="0"/>
                <a:ea typeface="隶书" pitchFamily="49" charset="-122"/>
              </a:rPr>
              <a:t>//</a:t>
            </a:r>
            <a:r>
              <a:rPr lang="zh-CN" altLang="en-US" kern="0" dirty="0">
                <a:solidFill>
                  <a:srgbClr val="CC0000"/>
                </a:solidFill>
                <a:latin typeface="Times New Roman" pitchFamily="18" charset="0"/>
                <a:ea typeface="隶书" pitchFamily="49" charset="-122"/>
              </a:rPr>
              <a:t>向量规模变化量，即被删除元素总数</a:t>
            </a:r>
            <a:endParaRPr lang="en-US" altLang="zh-CN" kern="0" dirty="0">
              <a:solidFill>
                <a:srgbClr val="CC0000"/>
              </a:solidFill>
              <a:latin typeface="Times New Roman" pitchFamily="18" charset="0"/>
              <a:ea typeface="隶书" pitchFamily="49" charset="-122"/>
            </a:endParaRPr>
          </a:p>
          <a:p>
            <a:r>
              <a:rPr lang="en-US" altLang="zh-CN" dirty="0">
                <a:solidFill>
                  <a:srgbClr val="000000"/>
                </a:solidFill>
                <a:highlight>
                  <a:srgbClr val="FFFFFF"/>
                </a:highlight>
                <a:latin typeface="Consolas" panose="020B0609020204030204" pitchFamily="49" charset="0"/>
              </a:rPr>
              <a:t>}</a:t>
            </a:r>
            <a:endParaRPr lang="zh-CN" altLang="en-US" sz="1600" dirty="0">
              <a:latin typeface="Consolas" panose="020B0609020204030204" pitchFamily="49" charset="0"/>
            </a:endParaRPr>
          </a:p>
        </p:txBody>
      </p:sp>
      <p:sp>
        <p:nvSpPr>
          <p:cNvPr id="30" name="文本框 29"/>
          <p:cNvSpPr txBox="1"/>
          <p:nvPr/>
        </p:nvSpPr>
        <p:spPr>
          <a:xfrm>
            <a:off x="261689" y="5364776"/>
            <a:ext cx="2122877" cy="1015663"/>
          </a:xfrm>
          <a:prstGeom prst="rect">
            <a:avLst/>
          </a:prstGeom>
          <a:solidFill>
            <a:srgbClr val="C00000"/>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每步迭代复杂度</a:t>
            </a:r>
            <a:r>
              <a:rPr kumimoji="1" lang="en-US" altLang="zh-CN" sz="2000" b="1" dirty="0">
                <a:solidFill>
                  <a:schemeClr val="bg1"/>
                </a:solidFill>
                <a:latin typeface="Microsoft YaHei" charset="0"/>
                <a:ea typeface="Microsoft YaHei" charset="0"/>
                <a:cs typeface="Microsoft YaHei" charset="0"/>
              </a:rPr>
              <a:t>O(n)</a:t>
            </a:r>
            <a:r>
              <a:rPr kumimoji="1" lang="zh-CN" altLang="en-US" sz="2000" b="1" dirty="0">
                <a:solidFill>
                  <a:schemeClr val="bg1"/>
                </a:solidFill>
                <a:latin typeface="Microsoft YaHei" charset="0"/>
                <a:ea typeface="Microsoft YaHei" charset="0"/>
                <a:cs typeface="Microsoft YaHei" charset="0"/>
              </a:rPr>
              <a:t>，总体复杂度</a:t>
            </a:r>
            <a:r>
              <a:rPr kumimoji="1" lang="en-US" altLang="zh-CN" sz="2000" b="1" dirty="0">
                <a:solidFill>
                  <a:schemeClr val="bg1"/>
                </a:solidFill>
                <a:latin typeface="Microsoft YaHei" charset="0"/>
                <a:ea typeface="Microsoft YaHei" charset="0"/>
                <a:cs typeface="Microsoft YaHei" charset="0"/>
              </a:rPr>
              <a:t>O(n</a:t>
            </a:r>
            <a:r>
              <a:rPr kumimoji="1" lang="en-US" altLang="zh-CN" sz="2000" b="1" baseline="30000" dirty="0">
                <a:solidFill>
                  <a:schemeClr val="bg1"/>
                </a:solidFill>
                <a:latin typeface="Microsoft YaHei" charset="0"/>
                <a:ea typeface="Microsoft YaHei" charset="0"/>
                <a:cs typeface="Microsoft YaHei" charset="0"/>
              </a:rPr>
              <a:t>2</a:t>
            </a:r>
            <a:r>
              <a:rPr kumimoji="1" lang="en-US" altLang="zh-CN" sz="2000" b="1" dirty="0">
                <a:solidFill>
                  <a:schemeClr val="bg1"/>
                </a:solidFill>
                <a:latin typeface="Microsoft YaHei" charset="0"/>
                <a:ea typeface="Microsoft YaHei" charset="0"/>
                <a:cs typeface="Microsoft YaHei" charset="0"/>
              </a:rPr>
              <a:t>)</a:t>
            </a:r>
            <a:endParaRPr kumimoji="1" lang="zh-CN" altLang="en-US" sz="2000" b="1" dirty="0">
              <a:solidFill>
                <a:schemeClr val="bg1"/>
              </a:solidFill>
              <a:latin typeface="Microsoft YaHei" charset="0"/>
              <a:ea typeface="Microsoft YaHei" charset="0"/>
              <a:cs typeface="Microsoft YaHei" charset="0"/>
            </a:endParaRPr>
          </a:p>
        </p:txBody>
      </p:sp>
      <p:sp>
        <p:nvSpPr>
          <p:cNvPr id="4" name="右箭头 3">
            <a:hlinkClick r:id="rId3" action="ppaction://hlinksldjump"/>
          </p:cNvPr>
          <p:cNvSpPr/>
          <p:nvPr/>
        </p:nvSpPr>
        <p:spPr bwMode="auto">
          <a:xfrm>
            <a:off x="8398865" y="4513766"/>
            <a:ext cx="611560" cy="437500"/>
          </a:xfrm>
          <a:prstGeom prst="rightArrow">
            <a:avLst/>
          </a:prstGeom>
          <a:solidFill>
            <a:schemeClr val="bg1">
              <a:lumMod val="75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Tree>
    <p:extLst>
      <p:ext uri="{BB962C8B-B14F-4D97-AF65-F5344CB8AC3E}">
        <p14:creationId xmlns:p14="http://schemas.microsoft.com/office/powerpoint/2010/main" val="3697028502"/>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唯一化</a:t>
            </a:r>
          </a:p>
        </p:txBody>
      </p:sp>
      <p:sp>
        <p:nvSpPr>
          <p:cNvPr id="39" name="TextBox 20"/>
          <p:cNvSpPr txBox="1">
            <a:spLocks noChangeArrowheads="1"/>
          </p:cNvSpPr>
          <p:nvPr/>
        </p:nvSpPr>
        <p:spPr bwMode="auto">
          <a:xfrm>
            <a:off x="263501" y="109646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无序列表唯一化</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184229" y="1567725"/>
            <a:ext cx="8556971" cy="3385542"/>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deduplicate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剔除无序列表中的重复节点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_size &lt; 2 )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平凡列表自然无重复</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oldSize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_size;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记录原规模</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 = header;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Rank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 = 0;  </a:t>
            </a:r>
            <a:r>
              <a:rPr lang="en-US" altLang="zh-CN" sz="1600" kern="0" dirty="0">
                <a:solidFill>
                  <a:srgbClr val="CC0000"/>
                </a:solidFill>
                <a:latin typeface="Consolas" panose="020B0609020204030204" pitchFamily="49" charset="0"/>
                <a:ea typeface="隶书" pitchFamily="49" charset="-122"/>
              </a:rPr>
              <a:t>//p</a:t>
            </a:r>
            <a:r>
              <a:rPr lang="zh-CN" altLang="en-US" sz="1600" kern="0" dirty="0">
                <a:solidFill>
                  <a:srgbClr val="CC0000"/>
                </a:solidFill>
                <a:latin typeface="Consolas" panose="020B0609020204030204" pitchFamily="49" charset="0"/>
                <a:ea typeface="隶书" pitchFamily="49" charset="-122"/>
              </a:rPr>
              <a:t>从首节点开始</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trailer != ( p = p-&gt;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依次直到末节点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q = find ( p-&gt;data, r, p ); </a:t>
            </a:r>
          </a:p>
          <a:p>
            <a:r>
              <a:rPr lang="en-US" altLang="zh-CN" sz="1600"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在</a:t>
            </a:r>
            <a:r>
              <a:rPr lang="en-US" altLang="zh-CN" sz="1600" kern="0" dirty="0">
                <a:solidFill>
                  <a:srgbClr val="CC0000"/>
                </a:solidFill>
                <a:latin typeface="Consolas" panose="020B0609020204030204" pitchFamily="49" charset="0"/>
                <a:ea typeface="隶书" pitchFamily="49" charset="-122"/>
              </a:rPr>
              <a:t>p</a:t>
            </a:r>
            <a:r>
              <a:rPr lang="zh-CN" altLang="en-US" sz="1600" kern="0" dirty="0">
                <a:solidFill>
                  <a:srgbClr val="CC0000"/>
                </a:solidFill>
                <a:latin typeface="Consolas" panose="020B0609020204030204" pitchFamily="49" charset="0"/>
                <a:ea typeface="隶书" pitchFamily="49" charset="-122"/>
              </a:rPr>
              <a:t>的</a:t>
            </a:r>
            <a:r>
              <a:rPr lang="en-US" altLang="zh-CN" sz="1600" kern="0" dirty="0">
                <a:solidFill>
                  <a:srgbClr val="CC0000"/>
                </a:solidFill>
                <a:latin typeface="Consolas" panose="020B0609020204030204" pitchFamily="49" charset="0"/>
                <a:ea typeface="隶书" pitchFamily="49" charset="-122"/>
              </a:rPr>
              <a:t>r</a:t>
            </a:r>
            <a:r>
              <a:rPr lang="zh-CN" altLang="en-US" sz="1600" kern="0" dirty="0">
                <a:solidFill>
                  <a:srgbClr val="CC0000"/>
                </a:solidFill>
                <a:latin typeface="Consolas" panose="020B0609020204030204" pitchFamily="49" charset="0"/>
                <a:ea typeface="隶书" pitchFamily="49" charset="-122"/>
              </a:rPr>
              <a:t>个（真）前驱中查找雷同者</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q ? remove ( q ) : r++;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若的确存在，则删除之；否则秩加一</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oldSize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_size;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列表规模变化量，即被删除元素总数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11" name="矩形 10"/>
          <p:cNvSpPr/>
          <p:nvPr/>
        </p:nvSpPr>
        <p:spPr>
          <a:xfrm>
            <a:off x="103376" y="6368348"/>
            <a:ext cx="8736207" cy="400110"/>
          </a:xfrm>
          <a:prstGeom prst="rect">
            <a:avLst/>
          </a:prstGeom>
          <a:solidFill>
            <a:srgbClr val="C00000"/>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外层</a:t>
            </a:r>
            <a:r>
              <a:rPr kumimoji="1" lang="en-US" altLang="zh-CN" sz="2000" b="1" dirty="0">
                <a:solidFill>
                  <a:schemeClr val="bg1"/>
                </a:solidFill>
                <a:latin typeface="Microsoft YaHei" charset="0"/>
                <a:ea typeface="Microsoft YaHei" charset="0"/>
                <a:cs typeface="Microsoft YaHei" charset="0"/>
              </a:rPr>
              <a:t>O(n)</a:t>
            </a:r>
            <a:r>
              <a:rPr kumimoji="1" lang="zh-CN" altLang="en-US" sz="2000" b="1" dirty="0">
                <a:solidFill>
                  <a:schemeClr val="bg1"/>
                </a:solidFill>
                <a:latin typeface="Microsoft YaHei" charset="0"/>
                <a:ea typeface="Microsoft YaHei" charset="0"/>
                <a:cs typeface="Microsoft YaHei" charset="0"/>
              </a:rPr>
              <a:t>步迭代，内层查找</a:t>
            </a:r>
            <a:r>
              <a:rPr kumimoji="1" lang="en-US" altLang="zh-CN" sz="2000" b="1" dirty="0">
                <a:solidFill>
                  <a:schemeClr val="bg1"/>
                </a:solidFill>
                <a:latin typeface="Microsoft YaHei" charset="0"/>
                <a:ea typeface="Microsoft YaHei" charset="0"/>
                <a:cs typeface="Microsoft YaHei" charset="0"/>
              </a:rPr>
              <a:t>O(n)</a:t>
            </a:r>
            <a:r>
              <a:rPr kumimoji="1" lang="zh-CN" altLang="en-US" sz="2000" b="1" dirty="0">
                <a:solidFill>
                  <a:schemeClr val="bg1"/>
                </a:solidFill>
                <a:latin typeface="Microsoft YaHei" charset="0"/>
                <a:ea typeface="Microsoft YaHei" charset="0"/>
                <a:cs typeface="Microsoft YaHei" charset="0"/>
              </a:rPr>
              <a:t>复杂度，总体执行时间：</a:t>
            </a:r>
            <a:r>
              <a:rPr kumimoji="1" lang="en-US" altLang="zh-CN" sz="2000" b="1" dirty="0">
                <a:solidFill>
                  <a:schemeClr val="bg1"/>
                </a:solidFill>
                <a:latin typeface="Microsoft YaHei" charset="0"/>
                <a:ea typeface="Microsoft YaHei" charset="0"/>
                <a:cs typeface="Microsoft YaHei" charset="0"/>
              </a:rPr>
              <a:t>O(n</a:t>
            </a:r>
            <a:r>
              <a:rPr kumimoji="1" lang="en-US" altLang="zh-CN" sz="2000" b="1" baseline="30000" dirty="0">
                <a:solidFill>
                  <a:schemeClr val="bg1"/>
                </a:solidFill>
                <a:latin typeface="Microsoft YaHei" charset="0"/>
                <a:ea typeface="Microsoft YaHei" charset="0"/>
                <a:cs typeface="Microsoft YaHei" charset="0"/>
              </a:rPr>
              <a:t>2</a:t>
            </a:r>
            <a:r>
              <a:rPr kumimoji="1" lang="en-US" altLang="zh-CN" sz="2000" b="1" dirty="0">
                <a:solidFill>
                  <a:schemeClr val="bg1"/>
                </a:solidFill>
                <a:latin typeface="Microsoft YaHei" charset="0"/>
                <a:ea typeface="Microsoft YaHei" charset="0"/>
                <a:cs typeface="Microsoft YaHei" charset="0"/>
              </a:rPr>
              <a:t>)</a:t>
            </a:r>
            <a:endParaRPr kumimoji="1" lang="zh-CN" altLang="en-US" sz="2000" b="1" dirty="0">
              <a:solidFill>
                <a:schemeClr val="bg1"/>
              </a:solidFill>
              <a:latin typeface="Microsoft YaHei" charset="0"/>
              <a:ea typeface="Microsoft YaHei" charset="0"/>
              <a:cs typeface="Microsoft YaHei" charset="0"/>
            </a:endParaRPr>
          </a:p>
        </p:txBody>
      </p:sp>
      <p:sp>
        <p:nvSpPr>
          <p:cNvPr id="64" name="椭圆 63"/>
          <p:cNvSpPr/>
          <p:nvPr/>
        </p:nvSpPr>
        <p:spPr bwMode="auto">
          <a:xfrm>
            <a:off x="1838980" y="5286828"/>
            <a:ext cx="2863942" cy="662000"/>
          </a:xfrm>
          <a:prstGeom prst="ellipse">
            <a:avLst/>
          </a:prstGeom>
          <a:solidFill>
            <a:srgbClr val="009242">
              <a:alpha val="3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5" name="椭圆 64"/>
          <p:cNvSpPr/>
          <p:nvPr/>
        </p:nvSpPr>
        <p:spPr bwMode="auto">
          <a:xfrm>
            <a:off x="1065997" y="5331166"/>
            <a:ext cx="692297" cy="596385"/>
          </a:xfrm>
          <a:prstGeom prst="ellipse">
            <a:avLst/>
          </a:prstGeom>
          <a:solidFill>
            <a:srgbClr val="009242">
              <a:alpha val="3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6" name="椭圆 65"/>
          <p:cNvSpPr/>
          <p:nvPr/>
        </p:nvSpPr>
        <p:spPr bwMode="auto">
          <a:xfrm>
            <a:off x="920305" y="5320683"/>
            <a:ext cx="1917761" cy="596385"/>
          </a:xfrm>
          <a:prstGeom prst="ellipse">
            <a:avLst/>
          </a:prstGeom>
          <a:solidFill>
            <a:srgbClr val="009242">
              <a:alpha val="3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7" name="椭圆 66"/>
          <p:cNvSpPr/>
          <p:nvPr/>
        </p:nvSpPr>
        <p:spPr bwMode="auto">
          <a:xfrm>
            <a:off x="943106" y="5302859"/>
            <a:ext cx="2857951" cy="662000"/>
          </a:xfrm>
          <a:prstGeom prst="ellipse">
            <a:avLst/>
          </a:prstGeom>
          <a:solidFill>
            <a:srgbClr val="009242">
              <a:alpha val="3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68" name="圆角矩形 67"/>
          <p:cNvSpPr/>
          <p:nvPr/>
        </p:nvSpPr>
        <p:spPr bwMode="auto">
          <a:xfrm>
            <a:off x="1187713" y="5424527"/>
            <a:ext cx="432048" cy="423397"/>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69" name="圆角矩形 68"/>
          <p:cNvSpPr/>
          <p:nvPr/>
        </p:nvSpPr>
        <p:spPr bwMode="auto">
          <a:xfrm>
            <a:off x="2994571" y="5424527"/>
            <a:ext cx="432048" cy="423397"/>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70" name="圆角矩形 69"/>
          <p:cNvSpPr/>
          <p:nvPr/>
        </p:nvSpPr>
        <p:spPr bwMode="auto">
          <a:xfrm>
            <a:off x="2091142" y="5424527"/>
            <a:ext cx="432048" cy="423397"/>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71" name="圆角矩形 70"/>
          <p:cNvSpPr/>
          <p:nvPr/>
        </p:nvSpPr>
        <p:spPr bwMode="auto">
          <a:xfrm>
            <a:off x="3898000" y="5424527"/>
            <a:ext cx="432048" cy="423397"/>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72" name="圆角矩形 71"/>
          <p:cNvSpPr/>
          <p:nvPr/>
        </p:nvSpPr>
        <p:spPr bwMode="auto">
          <a:xfrm>
            <a:off x="4801429" y="5424527"/>
            <a:ext cx="432048" cy="423397"/>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73" name="圆角矩形 72"/>
          <p:cNvSpPr/>
          <p:nvPr/>
        </p:nvSpPr>
        <p:spPr bwMode="auto">
          <a:xfrm>
            <a:off x="6608287" y="5424527"/>
            <a:ext cx="432048" cy="423397"/>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74" name="圆角矩形 73"/>
          <p:cNvSpPr/>
          <p:nvPr/>
        </p:nvSpPr>
        <p:spPr bwMode="auto">
          <a:xfrm>
            <a:off x="5704858" y="5424527"/>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75" name="圆角矩形 74"/>
          <p:cNvSpPr/>
          <p:nvPr/>
        </p:nvSpPr>
        <p:spPr bwMode="auto">
          <a:xfrm>
            <a:off x="7511719" y="5424527"/>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cxnSp>
        <p:nvCxnSpPr>
          <p:cNvPr id="76" name="直接箭头连接符 75"/>
          <p:cNvCxnSpPr/>
          <p:nvPr/>
        </p:nvCxnSpPr>
        <p:spPr bwMode="auto">
          <a:xfrm>
            <a:off x="1619761" y="5628067"/>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77" name="直接箭头连接符 76"/>
          <p:cNvCxnSpPr/>
          <p:nvPr/>
        </p:nvCxnSpPr>
        <p:spPr bwMode="auto">
          <a:xfrm>
            <a:off x="2523190" y="5628067"/>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78" name="直接箭头连接符 77"/>
          <p:cNvCxnSpPr/>
          <p:nvPr/>
        </p:nvCxnSpPr>
        <p:spPr bwMode="auto">
          <a:xfrm>
            <a:off x="3426619" y="5628067"/>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79" name="直接箭头连接符 78"/>
          <p:cNvCxnSpPr/>
          <p:nvPr/>
        </p:nvCxnSpPr>
        <p:spPr bwMode="auto">
          <a:xfrm>
            <a:off x="4330048" y="5628067"/>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80" name="直接箭头连接符 79"/>
          <p:cNvCxnSpPr/>
          <p:nvPr/>
        </p:nvCxnSpPr>
        <p:spPr bwMode="auto">
          <a:xfrm>
            <a:off x="5233477" y="5628067"/>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81" name="直接箭头连接符 80"/>
          <p:cNvCxnSpPr/>
          <p:nvPr/>
        </p:nvCxnSpPr>
        <p:spPr bwMode="auto">
          <a:xfrm>
            <a:off x="6123588" y="5628067"/>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82" name="直接箭头连接符 81"/>
          <p:cNvCxnSpPr/>
          <p:nvPr/>
        </p:nvCxnSpPr>
        <p:spPr bwMode="auto">
          <a:xfrm>
            <a:off x="7040338" y="5628067"/>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83" name="圆角矩形 82"/>
          <p:cNvSpPr/>
          <p:nvPr/>
        </p:nvSpPr>
        <p:spPr bwMode="auto">
          <a:xfrm>
            <a:off x="244330" y="5492209"/>
            <a:ext cx="648072" cy="288032"/>
          </a:xfrm>
          <a:prstGeom prst="roundRect">
            <a:avLst/>
          </a:prstGeom>
          <a:solidFill>
            <a:schemeClr val="tx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bg1"/>
                </a:solidFill>
                <a:latin typeface="黑体" pitchFamily="2" charset="-122"/>
                <a:ea typeface="黑体" pitchFamily="2" charset="-122"/>
              </a:rPr>
              <a:t>Head</a:t>
            </a:r>
            <a:endParaRPr lang="zh-CN" altLang="en-US" sz="1600" b="1" dirty="0">
              <a:solidFill>
                <a:schemeClr val="bg1"/>
              </a:solidFill>
              <a:latin typeface="黑体" pitchFamily="2" charset="-122"/>
              <a:ea typeface="黑体" pitchFamily="2" charset="-122"/>
            </a:endParaRPr>
          </a:p>
        </p:txBody>
      </p:sp>
      <p:sp>
        <p:nvSpPr>
          <p:cNvPr id="84" name="圆角矩形 83"/>
          <p:cNvSpPr/>
          <p:nvPr/>
        </p:nvSpPr>
        <p:spPr bwMode="auto">
          <a:xfrm>
            <a:off x="8276615" y="5502956"/>
            <a:ext cx="778772" cy="288032"/>
          </a:xfrm>
          <a:prstGeom prst="roundRect">
            <a:avLst/>
          </a:prstGeom>
          <a:solidFill>
            <a:schemeClr val="tx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bg1"/>
                </a:solidFill>
                <a:latin typeface="黑体" pitchFamily="2" charset="-122"/>
                <a:ea typeface="黑体" pitchFamily="2" charset="-122"/>
              </a:rPr>
              <a:t>Trail</a:t>
            </a:r>
            <a:endParaRPr lang="zh-CN" altLang="en-US" sz="1600" b="1" dirty="0">
              <a:solidFill>
                <a:schemeClr val="bg1"/>
              </a:solidFill>
              <a:latin typeface="黑体" pitchFamily="2" charset="-122"/>
              <a:ea typeface="黑体" pitchFamily="2" charset="-122"/>
            </a:endParaRPr>
          </a:p>
        </p:txBody>
      </p:sp>
      <p:cxnSp>
        <p:nvCxnSpPr>
          <p:cNvPr id="85" name="直接箭头连接符 84"/>
          <p:cNvCxnSpPr/>
          <p:nvPr/>
        </p:nvCxnSpPr>
        <p:spPr bwMode="auto">
          <a:xfrm>
            <a:off x="7943767" y="5628067"/>
            <a:ext cx="332848"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86" name="直接箭头连接符 85"/>
          <p:cNvCxnSpPr/>
          <p:nvPr/>
        </p:nvCxnSpPr>
        <p:spPr bwMode="auto">
          <a:xfrm>
            <a:off x="892402" y="5628067"/>
            <a:ext cx="288032"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grpSp>
        <p:nvGrpSpPr>
          <p:cNvPr id="87" name="组合 86"/>
          <p:cNvGrpSpPr/>
          <p:nvPr/>
        </p:nvGrpSpPr>
        <p:grpSpPr>
          <a:xfrm>
            <a:off x="116781" y="4838037"/>
            <a:ext cx="332142" cy="649778"/>
            <a:chOff x="5752026" y="4074425"/>
            <a:chExt cx="332142" cy="649778"/>
          </a:xfrm>
        </p:grpSpPr>
        <p:sp>
          <p:nvSpPr>
            <p:cNvPr id="88" name="矩形 87"/>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89" name="直接箭头连接符 88"/>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90" name="组合 89"/>
          <p:cNvGrpSpPr/>
          <p:nvPr/>
        </p:nvGrpSpPr>
        <p:grpSpPr>
          <a:xfrm>
            <a:off x="1495474" y="4831862"/>
            <a:ext cx="357064" cy="575025"/>
            <a:chOff x="6084168" y="4149178"/>
            <a:chExt cx="357064" cy="575025"/>
          </a:xfrm>
        </p:grpSpPr>
        <p:sp>
          <p:nvSpPr>
            <p:cNvPr id="91" name="矩形 90"/>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p:txBody>
        </p:sp>
        <p:cxnSp>
          <p:nvCxnSpPr>
            <p:cNvPr id="92" name="直接箭头连接符 91"/>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93" name="组合 92"/>
          <p:cNvGrpSpPr/>
          <p:nvPr/>
        </p:nvGrpSpPr>
        <p:grpSpPr>
          <a:xfrm>
            <a:off x="1014363" y="4766591"/>
            <a:ext cx="332142" cy="649778"/>
            <a:chOff x="5752026" y="4074425"/>
            <a:chExt cx="332142" cy="649778"/>
          </a:xfrm>
        </p:grpSpPr>
        <p:sp>
          <p:nvSpPr>
            <p:cNvPr id="94" name="矩形 93"/>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95" name="直接箭头连接符 94"/>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sp>
        <p:nvSpPr>
          <p:cNvPr id="96" name="椭圆 95"/>
          <p:cNvSpPr/>
          <p:nvPr/>
        </p:nvSpPr>
        <p:spPr bwMode="auto">
          <a:xfrm>
            <a:off x="950609" y="5374125"/>
            <a:ext cx="165243" cy="507883"/>
          </a:xfrm>
          <a:prstGeom prst="ellipse">
            <a:avLst/>
          </a:prstGeom>
          <a:solidFill>
            <a:srgbClr val="009242">
              <a:alpha val="36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cxnSp>
        <p:nvCxnSpPr>
          <p:cNvPr id="97" name="直接连接符 96"/>
          <p:cNvCxnSpPr/>
          <p:nvPr/>
        </p:nvCxnSpPr>
        <p:spPr bwMode="auto">
          <a:xfrm>
            <a:off x="3406920" y="4055344"/>
            <a:ext cx="600649" cy="0"/>
          </a:xfrm>
          <a:prstGeom prst="line">
            <a:avLst/>
          </a:prstGeom>
          <a:solidFill>
            <a:schemeClr val="accent1"/>
          </a:solidFill>
          <a:ln w="44450" cap="flat" cmpd="sng" algn="ctr">
            <a:solidFill>
              <a:srgbClr val="C00000"/>
            </a:solidFill>
            <a:prstDash val="solid"/>
            <a:round/>
            <a:headEnd type="none"/>
            <a:tailEnd type="none" w="lg" len="lg"/>
          </a:ln>
          <a:effectLst/>
        </p:spPr>
      </p:cxnSp>
      <p:grpSp>
        <p:nvGrpSpPr>
          <p:cNvPr id="98" name="组合 97"/>
          <p:cNvGrpSpPr/>
          <p:nvPr/>
        </p:nvGrpSpPr>
        <p:grpSpPr>
          <a:xfrm>
            <a:off x="1918412" y="4766668"/>
            <a:ext cx="332142" cy="649778"/>
            <a:chOff x="5752026" y="4074425"/>
            <a:chExt cx="332142" cy="649778"/>
          </a:xfrm>
        </p:grpSpPr>
        <p:sp>
          <p:nvSpPr>
            <p:cNvPr id="99" name="矩形 98"/>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100" name="直接箭头连接符 99"/>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101" name="组合 100"/>
          <p:cNvGrpSpPr/>
          <p:nvPr/>
        </p:nvGrpSpPr>
        <p:grpSpPr>
          <a:xfrm>
            <a:off x="2838772" y="4771708"/>
            <a:ext cx="332142" cy="649778"/>
            <a:chOff x="5752026" y="4074425"/>
            <a:chExt cx="332142" cy="649778"/>
          </a:xfrm>
        </p:grpSpPr>
        <p:sp>
          <p:nvSpPr>
            <p:cNvPr id="102" name="矩形 101"/>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103" name="直接箭头连接符 102"/>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104" name="组合 103"/>
          <p:cNvGrpSpPr/>
          <p:nvPr/>
        </p:nvGrpSpPr>
        <p:grpSpPr>
          <a:xfrm>
            <a:off x="3733410" y="4782771"/>
            <a:ext cx="332142" cy="649778"/>
            <a:chOff x="5752026" y="4074425"/>
            <a:chExt cx="332142" cy="649778"/>
          </a:xfrm>
        </p:grpSpPr>
        <p:sp>
          <p:nvSpPr>
            <p:cNvPr id="105" name="矩形 104"/>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106" name="直接箭头连接符 105"/>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cxnSp>
        <p:nvCxnSpPr>
          <p:cNvPr id="107" name="直接连接符 106"/>
          <p:cNvCxnSpPr/>
          <p:nvPr/>
        </p:nvCxnSpPr>
        <p:spPr bwMode="auto">
          <a:xfrm flipV="1">
            <a:off x="1551014" y="4065822"/>
            <a:ext cx="1512304" cy="7505"/>
          </a:xfrm>
          <a:prstGeom prst="line">
            <a:avLst/>
          </a:prstGeom>
          <a:solidFill>
            <a:schemeClr val="accent1"/>
          </a:solidFill>
          <a:ln w="44450" cap="flat" cmpd="sng" algn="ctr">
            <a:solidFill>
              <a:srgbClr val="C00000"/>
            </a:solidFill>
            <a:prstDash val="solid"/>
            <a:round/>
            <a:headEnd type="none"/>
            <a:tailEnd type="none" w="lg" len="lg"/>
          </a:ln>
          <a:effectLst/>
        </p:spPr>
      </p:cxnSp>
      <p:grpSp>
        <p:nvGrpSpPr>
          <p:cNvPr id="108" name="组合 107"/>
          <p:cNvGrpSpPr/>
          <p:nvPr/>
        </p:nvGrpSpPr>
        <p:grpSpPr>
          <a:xfrm>
            <a:off x="877165" y="5676353"/>
            <a:ext cx="1213974" cy="413164"/>
            <a:chOff x="5385453" y="5544532"/>
            <a:chExt cx="1692646" cy="413164"/>
          </a:xfrm>
        </p:grpSpPr>
        <p:cxnSp>
          <p:nvCxnSpPr>
            <p:cNvPr id="109" name="曲线连接符 108"/>
            <p:cNvCxnSpPr/>
            <p:nvPr/>
          </p:nvCxnSpPr>
          <p:spPr bwMode="auto">
            <a:xfrm rot="10800000">
              <a:off x="5385453" y="5553714"/>
              <a:ext cx="757976" cy="403982"/>
            </a:xfrm>
            <a:prstGeom prst="curvedConnector3">
              <a:avLst/>
            </a:prstGeom>
            <a:solidFill>
              <a:schemeClr val="accent1"/>
            </a:solidFill>
            <a:ln w="19050" cap="flat" cmpd="sng" algn="ctr">
              <a:solidFill>
                <a:schemeClr val="tx1"/>
              </a:solidFill>
              <a:prstDash val="solid"/>
              <a:round/>
              <a:headEnd type="none"/>
              <a:tailEnd type="stealth" w="lg" len="lg"/>
            </a:ln>
            <a:effectLst/>
          </p:spPr>
        </p:cxnSp>
        <p:cxnSp>
          <p:nvCxnSpPr>
            <p:cNvPr id="110" name="曲线连接符 109"/>
            <p:cNvCxnSpPr/>
            <p:nvPr/>
          </p:nvCxnSpPr>
          <p:spPr bwMode="auto">
            <a:xfrm flipV="1">
              <a:off x="6139900" y="5544532"/>
              <a:ext cx="938199" cy="405097"/>
            </a:xfrm>
            <a:prstGeom prst="curvedConnector3">
              <a:avLst/>
            </a:prstGeom>
            <a:solidFill>
              <a:schemeClr val="accent1"/>
            </a:solidFill>
            <a:ln w="19050" cap="flat" cmpd="sng" algn="ctr">
              <a:solidFill>
                <a:schemeClr val="tx1"/>
              </a:solidFill>
              <a:prstDash val="solid"/>
              <a:round/>
              <a:headEnd type="none"/>
              <a:tailEnd type="stealth" w="lg" len="lg"/>
            </a:ln>
            <a:effectLst/>
          </p:spPr>
        </p:cxnSp>
      </p:grpSp>
      <p:grpSp>
        <p:nvGrpSpPr>
          <p:cNvPr id="111" name="组合 110"/>
          <p:cNvGrpSpPr/>
          <p:nvPr/>
        </p:nvGrpSpPr>
        <p:grpSpPr>
          <a:xfrm>
            <a:off x="4635358" y="4766591"/>
            <a:ext cx="332142" cy="649778"/>
            <a:chOff x="5752026" y="4074425"/>
            <a:chExt cx="332142" cy="649778"/>
          </a:xfrm>
        </p:grpSpPr>
        <p:sp>
          <p:nvSpPr>
            <p:cNvPr id="112" name="矩形 111"/>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113" name="直接箭头连接符 112"/>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114" name="组合 113"/>
          <p:cNvGrpSpPr/>
          <p:nvPr/>
        </p:nvGrpSpPr>
        <p:grpSpPr>
          <a:xfrm>
            <a:off x="2397421" y="4845097"/>
            <a:ext cx="357064" cy="575025"/>
            <a:chOff x="6084168" y="4149178"/>
            <a:chExt cx="357064" cy="575025"/>
          </a:xfrm>
        </p:grpSpPr>
        <p:sp>
          <p:nvSpPr>
            <p:cNvPr id="115" name="矩形 114"/>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p:txBody>
        </p:sp>
        <p:cxnSp>
          <p:nvCxnSpPr>
            <p:cNvPr id="116" name="直接箭头连接符 115"/>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117" name="组合 116"/>
          <p:cNvGrpSpPr/>
          <p:nvPr/>
        </p:nvGrpSpPr>
        <p:grpSpPr>
          <a:xfrm>
            <a:off x="888666" y="5688300"/>
            <a:ext cx="2105902" cy="413164"/>
            <a:chOff x="5385453" y="5544532"/>
            <a:chExt cx="1692646" cy="413164"/>
          </a:xfrm>
        </p:grpSpPr>
        <p:cxnSp>
          <p:nvCxnSpPr>
            <p:cNvPr id="118" name="曲线连接符 117"/>
            <p:cNvCxnSpPr/>
            <p:nvPr/>
          </p:nvCxnSpPr>
          <p:spPr bwMode="auto">
            <a:xfrm rot="10800000">
              <a:off x="5385453" y="5553714"/>
              <a:ext cx="757976" cy="403982"/>
            </a:xfrm>
            <a:prstGeom prst="curvedConnector3">
              <a:avLst/>
            </a:prstGeom>
            <a:solidFill>
              <a:schemeClr val="accent1"/>
            </a:solidFill>
            <a:ln w="19050" cap="flat" cmpd="sng" algn="ctr">
              <a:solidFill>
                <a:schemeClr val="tx1"/>
              </a:solidFill>
              <a:prstDash val="solid"/>
              <a:round/>
              <a:headEnd type="none"/>
              <a:tailEnd type="stealth" w="lg" len="lg"/>
            </a:ln>
            <a:effectLst/>
          </p:spPr>
        </p:cxnSp>
        <p:cxnSp>
          <p:nvCxnSpPr>
            <p:cNvPr id="119" name="曲线连接符 118"/>
            <p:cNvCxnSpPr/>
            <p:nvPr/>
          </p:nvCxnSpPr>
          <p:spPr bwMode="auto">
            <a:xfrm flipV="1">
              <a:off x="6139900" y="5544532"/>
              <a:ext cx="938199" cy="405097"/>
            </a:xfrm>
            <a:prstGeom prst="curvedConnector3">
              <a:avLst/>
            </a:prstGeom>
            <a:solidFill>
              <a:schemeClr val="accent1"/>
            </a:solidFill>
            <a:ln w="19050" cap="flat" cmpd="sng" algn="ctr">
              <a:solidFill>
                <a:schemeClr val="tx1"/>
              </a:solidFill>
              <a:prstDash val="solid"/>
              <a:round/>
              <a:headEnd type="none"/>
              <a:tailEnd type="stealth" w="lg" len="lg"/>
            </a:ln>
            <a:effectLst/>
          </p:spPr>
        </p:cxnSp>
      </p:grpSp>
    </p:spTree>
    <p:extLst>
      <p:ext uri="{BB962C8B-B14F-4D97-AF65-F5344CB8AC3E}">
        <p14:creationId xmlns:p14="http://schemas.microsoft.com/office/powerpoint/2010/main" val="54351108"/>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0-#ppt_h/2"/>
                                          </p:val>
                                        </p:tav>
                                        <p:tav tm="100000">
                                          <p:val>
                                            <p:strVal val="#ppt_y"/>
                                          </p:val>
                                        </p:tav>
                                      </p:tavLst>
                                    </p:anim>
                                  </p:childTnLst>
                                </p:cTn>
                              </p:par>
                              <p:par>
                                <p:cTn id="9" presetID="1" presetClass="exit" presetSubtype="0" fill="hold" nodeType="withEffect">
                                  <p:stCondLst>
                                    <p:cond delay="0"/>
                                  </p:stCondLst>
                                  <p:childTnLst>
                                    <p:set>
                                      <p:cBhvr>
                                        <p:cTn id="10" dur="1" fill="hold">
                                          <p:stCondLst>
                                            <p:cond delay="0"/>
                                          </p:stCondLst>
                                        </p:cTn>
                                        <p:tgtEl>
                                          <p:spTgt spid="8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down)">
                                      <p:cBhvr>
                                        <p:cTn id="19" dur="580">
                                          <p:stCondLst>
                                            <p:cond delay="0"/>
                                          </p:stCondLst>
                                        </p:cTn>
                                        <p:tgtEl>
                                          <p:spTgt spid="97"/>
                                        </p:tgtEl>
                                      </p:cBhvr>
                                    </p:animEffect>
                                    <p:anim calcmode="lin" valueType="num">
                                      <p:cBhvr>
                                        <p:cTn id="20" dur="1822" tmFilter="0,0; 0.14,0.36; 0.43,0.73; 0.71,0.91; 1.0,1.0">
                                          <p:stCondLst>
                                            <p:cond delay="0"/>
                                          </p:stCondLst>
                                        </p:cTn>
                                        <p:tgtEl>
                                          <p:spTgt spid="9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7"/>
                                        </p:tgtEl>
                                        <p:attrNameLst>
                                          <p:attrName>ppt_y</p:attrName>
                                        </p:attrNameLst>
                                      </p:cBhvr>
                                      <p:tavLst>
                                        <p:tav tm="0" fmla="#ppt_y-sin(pi*$)/81">
                                          <p:val>
                                            <p:fltVal val="0"/>
                                          </p:val>
                                        </p:tav>
                                        <p:tav tm="100000">
                                          <p:val>
                                            <p:fltVal val="1"/>
                                          </p:val>
                                        </p:tav>
                                      </p:tavLst>
                                    </p:anim>
                                    <p:animScale>
                                      <p:cBhvr>
                                        <p:cTn id="25" dur="26">
                                          <p:stCondLst>
                                            <p:cond delay="650"/>
                                          </p:stCondLst>
                                        </p:cTn>
                                        <p:tgtEl>
                                          <p:spTgt spid="97"/>
                                        </p:tgtEl>
                                      </p:cBhvr>
                                      <p:to x="100000" y="60000"/>
                                    </p:animScale>
                                    <p:animScale>
                                      <p:cBhvr>
                                        <p:cTn id="26" dur="166" decel="50000">
                                          <p:stCondLst>
                                            <p:cond delay="676"/>
                                          </p:stCondLst>
                                        </p:cTn>
                                        <p:tgtEl>
                                          <p:spTgt spid="97"/>
                                        </p:tgtEl>
                                      </p:cBhvr>
                                      <p:to x="100000" y="100000"/>
                                    </p:animScale>
                                    <p:animScale>
                                      <p:cBhvr>
                                        <p:cTn id="27" dur="26">
                                          <p:stCondLst>
                                            <p:cond delay="1312"/>
                                          </p:stCondLst>
                                        </p:cTn>
                                        <p:tgtEl>
                                          <p:spTgt spid="97"/>
                                        </p:tgtEl>
                                      </p:cBhvr>
                                      <p:to x="100000" y="80000"/>
                                    </p:animScale>
                                    <p:animScale>
                                      <p:cBhvr>
                                        <p:cTn id="28" dur="166" decel="50000">
                                          <p:stCondLst>
                                            <p:cond delay="1338"/>
                                          </p:stCondLst>
                                        </p:cTn>
                                        <p:tgtEl>
                                          <p:spTgt spid="97"/>
                                        </p:tgtEl>
                                      </p:cBhvr>
                                      <p:to x="100000" y="100000"/>
                                    </p:animScale>
                                    <p:animScale>
                                      <p:cBhvr>
                                        <p:cTn id="29" dur="26">
                                          <p:stCondLst>
                                            <p:cond delay="1642"/>
                                          </p:stCondLst>
                                        </p:cTn>
                                        <p:tgtEl>
                                          <p:spTgt spid="97"/>
                                        </p:tgtEl>
                                      </p:cBhvr>
                                      <p:to x="100000" y="90000"/>
                                    </p:animScale>
                                    <p:animScale>
                                      <p:cBhvr>
                                        <p:cTn id="30" dur="166" decel="50000">
                                          <p:stCondLst>
                                            <p:cond delay="1668"/>
                                          </p:stCondLst>
                                        </p:cTn>
                                        <p:tgtEl>
                                          <p:spTgt spid="97"/>
                                        </p:tgtEl>
                                      </p:cBhvr>
                                      <p:to x="100000" y="100000"/>
                                    </p:animScale>
                                    <p:animScale>
                                      <p:cBhvr>
                                        <p:cTn id="31" dur="26">
                                          <p:stCondLst>
                                            <p:cond delay="1808"/>
                                          </p:stCondLst>
                                        </p:cTn>
                                        <p:tgtEl>
                                          <p:spTgt spid="97"/>
                                        </p:tgtEl>
                                      </p:cBhvr>
                                      <p:to x="100000" y="95000"/>
                                    </p:animScale>
                                    <p:animScale>
                                      <p:cBhvr>
                                        <p:cTn id="32" dur="166" decel="50000">
                                          <p:stCondLst>
                                            <p:cond delay="1834"/>
                                          </p:stCondLst>
                                        </p:cTn>
                                        <p:tgtEl>
                                          <p:spTgt spid="97"/>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93"/>
                                        </p:tgtEl>
                                        <p:attrNameLst>
                                          <p:attrName>style.visibility</p:attrName>
                                        </p:attrNameLst>
                                      </p:cBhvr>
                                      <p:to>
                                        <p:strVal val="hidden"/>
                                      </p:to>
                                    </p:set>
                                  </p:childTnLst>
                                </p:cTn>
                              </p:par>
                            </p:childTnLst>
                          </p:cTn>
                        </p:par>
                        <p:par>
                          <p:cTn id="37" fill="hold">
                            <p:stCondLst>
                              <p:cond delay="0"/>
                            </p:stCondLst>
                            <p:childTnLst>
                              <p:par>
                                <p:cTn id="38" presetID="2" presetClass="entr" presetSubtype="1" fill="hold" nodeType="afterEffect">
                                  <p:stCondLst>
                                    <p:cond delay="0"/>
                                  </p:stCondLst>
                                  <p:childTnLst>
                                    <p:set>
                                      <p:cBhvr>
                                        <p:cTn id="39" dur="1" fill="hold">
                                          <p:stCondLst>
                                            <p:cond delay="0"/>
                                          </p:stCondLst>
                                        </p:cTn>
                                        <p:tgtEl>
                                          <p:spTgt spid="98"/>
                                        </p:tgtEl>
                                        <p:attrNameLst>
                                          <p:attrName>style.visibility</p:attrName>
                                        </p:attrNameLst>
                                      </p:cBhvr>
                                      <p:to>
                                        <p:strVal val="visible"/>
                                      </p:to>
                                    </p:set>
                                    <p:anim calcmode="lin" valueType="num">
                                      <p:cBhvr additive="base">
                                        <p:cTn id="40" dur="500" fill="hold"/>
                                        <p:tgtEl>
                                          <p:spTgt spid="98"/>
                                        </p:tgtEl>
                                        <p:attrNameLst>
                                          <p:attrName>ppt_x</p:attrName>
                                        </p:attrNameLst>
                                      </p:cBhvr>
                                      <p:tavLst>
                                        <p:tav tm="0">
                                          <p:val>
                                            <p:strVal val="#ppt_x"/>
                                          </p:val>
                                        </p:tav>
                                        <p:tav tm="100000">
                                          <p:val>
                                            <p:strVal val="#ppt_x"/>
                                          </p:val>
                                        </p:tav>
                                      </p:tavLst>
                                    </p:anim>
                                    <p:anim calcmode="lin" valueType="num">
                                      <p:cBhvr additive="base">
                                        <p:cTn id="41" dur="500" fill="hold"/>
                                        <p:tgtEl>
                                          <p:spTgt spid="98"/>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96"/>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8" presetClass="emph" presetSubtype="0" fill="hold" nodeType="clickEffect">
                                  <p:stCondLst>
                                    <p:cond delay="0"/>
                                  </p:stCondLst>
                                  <p:childTnLst>
                                    <p:animRot by="21600000">
                                      <p:cBhvr>
                                        <p:cTn id="51" dur="2000" fill="hold"/>
                                        <p:tgtEl>
                                          <p:spTgt spid="97"/>
                                        </p:tgtEl>
                                        <p:attrNameLst>
                                          <p:attrName>r</p:attrName>
                                        </p:attrNameLst>
                                      </p:cBhvr>
                                    </p:animRo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98"/>
                                        </p:tgtEl>
                                        <p:attrNameLst>
                                          <p:attrName>style.visibility</p:attrName>
                                        </p:attrNameLst>
                                      </p:cBhvr>
                                      <p:to>
                                        <p:strVal val="hidden"/>
                                      </p:to>
                                    </p:set>
                                  </p:childTnLst>
                                </p:cTn>
                              </p:par>
                            </p:childTnLst>
                          </p:cTn>
                        </p:par>
                        <p:par>
                          <p:cTn id="56" fill="hold">
                            <p:stCondLst>
                              <p:cond delay="0"/>
                            </p:stCondLst>
                            <p:childTnLst>
                              <p:par>
                                <p:cTn id="57" presetID="2" presetClass="entr" presetSubtype="1" fill="hold" nodeType="afterEffect">
                                  <p:stCondLst>
                                    <p:cond delay="0"/>
                                  </p:stCondLst>
                                  <p:childTnLst>
                                    <p:set>
                                      <p:cBhvr>
                                        <p:cTn id="58" dur="1" fill="hold">
                                          <p:stCondLst>
                                            <p:cond delay="0"/>
                                          </p:stCondLst>
                                        </p:cTn>
                                        <p:tgtEl>
                                          <p:spTgt spid="101"/>
                                        </p:tgtEl>
                                        <p:attrNameLst>
                                          <p:attrName>style.visibility</p:attrName>
                                        </p:attrNameLst>
                                      </p:cBhvr>
                                      <p:to>
                                        <p:strVal val="visible"/>
                                      </p:to>
                                    </p:set>
                                    <p:anim calcmode="lin" valueType="num">
                                      <p:cBhvr additive="base">
                                        <p:cTn id="59" dur="500" fill="hold"/>
                                        <p:tgtEl>
                                          <p:spTgt spid="101"/>
                                        </p:tgtEl>
                                        <p:attrNameLst>
                                          <p:attrName>ppt_x</p:attrName>
                                        </p:attrNameLst>
                                      </p:cBhvr>
                                      <p:tavLst>
                                        <p:tav tm="0">
                                          <p:val>
                                            <p:strVal val="#ppt_x"/>
                                          </p:val>
                                        </p:tav>
                                        <p:tav tm="100000">
                                          <p:val>
                                            <p:strVal val="#ppt_x"/>
                                          </p:val>
                                        </p:tav>
                                      </p:tavLst>
                                    </p:anim>
                                    <p:anim calcmode="lin" valueType="num">
                                      <p:cBhvr additive="base">
                                        <p:cTn id="60" dur="500" fill="hold"/>
                                        <p:tgtEl>
                                          <p:spTgt spid="101"/>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5"/>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8" presetClass="emph" presetSubtype="0" fill="hold" nodeType="clickEffect">
                                  <p:stCondLst>
                                    <p:cond delay="0"/>
                                  </p:stCondLst>
                                  <p:childTnLst>
                                    <p:animRot by="21600000">
                                      <p:cBhvr>
                                        <p:cTn id="70" dur="2000" fill="hold"/>
                                        <p:tgtEl>
                                          <p:spTgt spid="97"/>
                                        </p:tgtEl>
                                        <p:attrNameLst>
                                          <p:attrName>r</p:attrName>
                                        </p:attrNameLst>
                                      </p:cBhvr>
                                    </p:animRo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1"/>
                                        </p:tgtEl>
                                        <p:attrNameLst>
                                          <p:attrName>style.visibility</p:attrName>
                                        </p:attrNameLst>
                                      </p:cBhvr>
                                      <p:to>
                                        <p:strVal val="hidden"/>
                                      </p:to>
                                    </p:set>
                                  </p:childTnLst>
                                </p:cTn>
                              </p:par>
                              <p:par>
                                <p:cTn id="75" presetID="2" presetClass="entr" presetSubtype="1" fill="hold" nodeType="withEffect">
                                  <p:stCondLst>
                                    <p:cond delay="0"/>
                                  </p:stCondLst>
                                  <p:childTnLst>
                                    <p:set>
                                      <p:cBhvr>
                                        <p:cTn id="76" dur="1" fill="hold">
                                          <p:stCondLst>
                                            <p:cond delay="0"/>
                                          </p:stCondLst>
                                        </p:cTn>
                                        <p:tgtEl>
                                          <p:spTgt spid="104"/>
                                        </p:tgtEl>
                                        <p:attrNameLst>
                                          <p:attrName>style.visibility</p:attrName>
                                        </p:attrNameLst>
                                      </p:cBhvr>
                                      <p:to>
                                        <p:strVal val="visible"/>
                                      </p:to>
                                    </p:set>
                                    <p:anim calcmode="lin" valueType="num">
                                      <p:cBhvr additive="base">
                                        <p:cTn id="77" dur="500" fill="hold"/>
                                        <p:tgtEl>
                                          <p:spTgt spid="104"/>
                                        </p:tgtEl>
                                        <p:attrNameLst>
                                          <p:attrName>ppt_x</p:attrName>
                                        </p:attrNameLst>
                                      </p:cBhvr>
                                      <p:tavLst>
                                        <p:tav tm="0">
                                          <p:val>
                                            <p:strVal val="#ppt_x"/>
                                          </p:val>
                                        </p:tav>
                                        <p:tav tm="100000">
                                          <p:val>
                                            <p:strVal val="#ppt_x"/>
                                          </p:val>
                                        </p:tav>
                                      </p:tavLst>
                                    </p:anim>
                                    <p:anim calcmode="lin" valueType="num">
                                      <p:cBhvr additive="base">
                                        <p:cTn id="78" dur="500" fill="hold"/>
                                        <p:tgtEl>
                                          <p:spTgt spid="104"/>
                                        </p:tgtEl>
                                        <p:attrNameLst>
                                          <p:attrName>ppt_y</p:attrName>
                                        </p:attrNameLst>
                                      </p:cBhvr>
                                      <p:tavLst>
                                        <p:tav tm="0">
                                          <p:val>
                                            <p:strVal val="0-#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6"/>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1" fill="hold" nodeType="clickEffect">
                                  <p:stCondLst>
                                    <p:cond delay="0"/>
                                  </p:stCondLst>
                                  <p:childTnLst>
                                    <p:set>
                                      <p:cBhvr>
                                        <p:cTn id="88" dur="1" fill="hold">
                                          <p:stCondLst>
                                            <p:cond delay="0"/>
                                          </p:stCondLst>
                                        </p:cTn>
                                        <p:tgtEl>
                                          <p:spTgt spid="90"/>
                                        </p:tgtEl>
                                        <p:attrNameLst>
                                          <p:attrName>style.visibility</p:attrName>
                                        </p:attrNameLst>
                                      </p:cBhvr>
                                      <p:to>
                                        <p:strVal val="visible"/>
                                      </p:to>
                                    </p:set>
                                    <p:anim calcmode="lin" valueType="num">
                                      <p:cBhvr additive="base">
                                        <p:cTn id="89" dur="500" fill="hold"/>
                                        <p:tgtEl>
                                          <p:spTgt spid="90"/>
                                        </p:tgtEl>
                                        <p:attrNameLst>
                                          <p:attrName>ppt_x</p:attrName>
                                        </p:attrNameLst>
                                      </p:cBhvr>
                                      <p:tavLst>
                                        <p:tav tm="0">
                                          <p:val>
                                            <p:strVal val="#ppt_x"/>
                                          </p:val>
                                        </p:tav>
                                        <p:tav tm="100000">
                                          <p:val>
                                            <p:strVal val="#ppt_x"/>
                                          </p:val>
                                        </p:tav>
                                      </p:tavLst>
                                    </p:anim>
                                    <p:anim calcmode="lin" valueType="num">
                                      <p:cBhvr additive="base">
                                        <p:cTn id="90" dur="500" fill="hold"/>
                                        <p:tgtEl>
                                          <p:spTgt spid="90"/>
                                        </p:tgtEl>
                                        <p:attrNameLst>
                                          <p:attrName>ppt_y</p:attrName>
                                        </p:attrNameLst>
                                      </p:cBhvr>
                                      <p:tavLst>
                                        <p:tav tm="0">
                                          <p:val>
                                            <p:strVal val="0-#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6" presetClass="entr" presetSubtype="0" fill="hold" nodeType="clickEffect">
                                  <p:stCondLst>
                                    <p:cond delay="0"/>
                                  </p:stCondLst>
                                  <p:childTnLst>
                                    <p:set>
                                      <p:cBhvr>
                                        <p:cTn id="94" dur="1" fill="hold">
                                          <p:stCondLst>
                                            <p:cond delay="0"/>
                                          </p:stCondLst>
                                        </p:cTn>
                                        <p:tgtEl>
                                          <p:spTgt spid="107"/>
                                        </p:tgtEl>
                                        <p:attrNameLst>
                                          <p:attrName>style.visibility</p:attrName>
                                        </p:attrNameLst>
                                      </p:cBhvr>
                                      <p:to>
                                        <p:strVal val="visible"/>
                                      </p:to>
                                    </p:set>
                                    <p:animEffect transition="in" filter="wipe(down)">
                                      <p:cBhvr>
                                        <p:cTn id="95" dur="580">
                                          <p:stCondLst>
                                            <p:cond delay="0"/>
                                          </p:stCondLst>
                                        </p:cTn>
                                        <p:tgtEl>
                                          <p:spTgt spid="107"/>
                                        </p:tgtEl>
                                      </p:cBhvr>
                                    </p:animEffect>
                                    <p:anim calcmode="lin" valueType="num">
                                      <p:cBhvr>
                                        <p:cTn id="96" dur="1822" tmFilter="0,0; 0.14,0.36; 0.43,0.73; 0.71,0.91; 1.0,1.0">
                                          <p:stCondLst>
                                            <p:cond delay="0"/>
                                          </p:stCondLst>
                                        </p:cTn>
                                        <p:tgtEl>
                                          <p:spTgt spid="107"/>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107"/>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107"/>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107"/>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107"/>
                                        </p:tgtEl>
                                        <p:attrNameLst>
                                          <p:attrName>ppt_y</p:attrName>
                                        </p:attrNameLst>
                                      </p:cBhvr>
                                      <p:tavLst>
                                        <p:tav tm="0" fmla="#ppt_y-sin(pi*$)/81">
                                          <p:val>
                                            <p:fltVal val="0"/>
                                          </p:val>
                                        </p:tav>
                                        <p:tav tm="100000">
                                          <p:val>
                                            <p:fltVal val="1"/>
                                          </p:val>
                                        </p:tav>
                                      </p:tavLst>
                                    </p:anim>
                                    <p:animScale>
                                      <p:cBhvr>
                                        <p:cTn id="101" dur="26">
                                          <p:stCondLst>
                                            <p:cond delay="650"/>
                                          </p:stCondLst>
                                        </p:cTn>
                                        <p:tgtEl>
                                          <p:spTgt spid="107"/>
                                        </p:tgtEl>
                                      </p:cBhvr>
                                      <p:to x="100000" y="60000"/>
                                    </p:animScale>
                                    <p:animScale>
                                      <p:cBhvr>
                                        <p:cTn id="102" dur="166" decel="50000">
                                          <p:stCondLst>
                                            <p:cond delay="676"/>
                                          </p:stCondLst>
                                        </p:cTn>
                                        <p:tgtEl>
                                          <p:spTgt spid="107"/>
                                        </p:tgtEl>
                                      </p:cBhvr>
                                      <p:to x="100000" y="100000"/>
                                    </p:animScale>
                                    <p:animScale>
                                      <p:cBhvr>
                                        <p:cTn id="103" dur="26">
                                          <p:stCondLst>
                                            <p:cond delay="1312"/>
                                          </p:stCondLst>
                                        </p:cTn>
                                        <p:tgtEl>
                                          <p:spTgt spid="107"/>
                                        </p:tgtEl>
                                      </p:cBhvr>
                                      <p:to x="100000" y="80000"/>
                                    </p:animScale>
                                    <p:animScale>
                                      <p:cBhvr>
                                        <p:cTn id="104" dur="166" decel="50000">
                                          <p:stCondLst>
                                            <p:cond delay="1338"/>
                                          </p:stCondLst>
                                        </p:cTn>
                                        <p:tgtEl>
                                          <p:spTgt spid="107"/>
                                        </p:tgtEl>
                                      </p:cBhvr>
                                      <p:to x="100000" y="100000"/>
                                    </p:animScale>
                                    <p:animScale>
                                      <p:cBhvr>
                                        <p:cTn id="105" dur="26">
                                          <p:stCondLst>
                                            <p:cond delay="1642"/>
                                          </p:stCondLst>
                                        </p:cTn>
                                        <p:tgtEl>
                                          <p:spTgt spid="107"/>
                                        </p:tgtEl>
                                      </p:cBhvr>
                                      <p:to x="100000" y="90000"/>
                                    </p:animScale>
                                    <p:animScale>
                                      <p:cBhvr>
                                        <p:cTn id="106" dur="166" decel="50000">
                                          <p:stCondLst>
                                            <p:cond delay="1668"/>
                                          </p:stCondLst>
                                        </p:cTn>
                                        <p:tgtEl>
                                          <p:spTgt spid="107"/>
                                        </p:tgtEl>
                                      </p:cBhvr>
                                      <p:to x="100000" y="100000"/>
                                    </p:animScale>
                                    <p:animScale>
                                      <p:cBhvr>
                                        <p:cTn id="107" dur="26">
                                          <p:stCondLst>
                                            <p:cond delay="1808"/>
                                          </p:stCondLst>
                                        </p:cTn>
                                        <p:tgtEl>
                                          <p:spTgt spid="107"/>
                                        </p:tgtEl>
                                      </p:cBhvr>
                                      <p:to x="100000" y="95000"/>
                                    </p:animScale>
                                    <p:animScale>
                                      <p:cBhvr>
                                        <p:cTn id="108" dur="166" decel="50000">
                                          <p:stCondLst>
                                            <p:cond delay="1834"/>
                                          </p:stCondLst>
                                        </p:cTn>
                                        <p:tgtEl>
                                          <p:spTgt spid="107"/>
                                        </p:tgtEl>
                                      </p:cBhvr>
                                      <p:to x="100000" y="100000"/>
                                    </p:animScale>
                                  </p:childTnLst>
                                </p:cTn>
                              </p:par>
                              <p:par>
                                <p:cTn id="109" presetID="1" presetClass="exit" presetSubtype="0" fill="hold" nodeType="withEffect">
                                  <p:stCondLst>
                                    <p:cond delay="0"/>
                                  </p:stCondLst>
                                  <p:childTnLst>
                                    <p:set>
                                      <p:cBhvr>
                                        <p:cTn id="110" dur="1" fill="hold">
                                          <p:stCondLst>
                                            <p:cond delay="0"/>
                                          </p:stCondLst>
                                        </p:cTn>
                                        <p:tgtEl>
                                          <p:spTgt spid="9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8" presetClass="entr" presetSubtype="12" fill="hold" nodeType="clickEffect">
                                  <p:stCondLst>
                                    <p:cond delay="0"/>
                                  </p:stCondLst>
                                  <p:childTnLst>
                                    <p:set>
                                      <p:cBhvr>
                                        <p:cTn id="114" dur="1" fill="hold">
                                          <p:stCondLst>
                                            <p:cond delay="0"/>
                                          </p:stCondLst>
                                        </p:cTn>
                                        <p:tgtEl>
                                          <p:spTgt spid="108"/>
                                        </p:tgtEl>
                                        <p:attrNameLst>
                                          <p:attrName>style.visibility</p:attrName>
                                        </p:attrNameLst>
                                      </p:cBhvr>
                                      <p:to>
                                        <p:strVal val="visible"/>
                                      </p:to>
                                    </p:set>
                                    <p:animEffect transition="in" filter="strips(downLeft)">
                                      <p:cBhvr>
                                        <p:cTn id="115" dur="500"/>
                                        <p:tgtEl>
                                          <p:spTgt spid="10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2" nodeType="clickEffect">
                                  <p:stCondLst>
                                    <p:cond delay="0"/>
                                  </p:stCondLst>
                                  <p:childTnLst>
                                    <p:set>
                                      <p:cBhvr>
                                        <p:cTn id="119" dur="1" fill="hold">
                                          <p:stCondLst>
                                            <p:cond delay="0"/>
                                          </p:stCondLst>
                                        </p:cTn>
                                        <p:tgtEl>
                                          <p:spTgt spid="96"/>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90"/>
                                        </p:tgtEl>
                                        <p:attrNameLst>
                                          <p:attrName>style.visibility</p:attrName>
                                        </p:attrNameLst>
                                      </p:cBhvr>
                                      <p:to>
                                        <p:strVal val="hidden"/>
                                      </p:to>
                                    </p:set>
                                  </p:childTnLst>
                                </p:cTn>
                              </p:par>
                              <p:par>
                                <p:cTn id="122" presetID="1" presetClass="exit" presetSubtype="0" fill="hold" grpId="0" nodeType="withEffect">
                                  <p:stCondLst>
                                    <p:cond delay="0"/>
                                  </p:stCondLst>
                                  <p:childTnLst>
                                    <p:set>
                                      <p:cBhvr>
                                        <p:cTn id="123" dur="1" fill="hold">
                                          <p:stCondLst>
                                            <p:cond delay="0"/>
                                          </p:stCondLst>
                                        </p:cTn>
                                        <p:tgtEl>
                                          <p:spTgt spid="68"/>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76"/>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86"/>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1" fill="hold" nodeType="clickEffect">
                                  <p:stCondLst>
                                    <p:cond delay="0"/>
                                  </p:stCondLst>
                                  <p:childTnLst>
                                    <p:set>
                                      <p:cBhvr>
                                        <p:cTn id="131" dur="1" fill="hold">
                                          <p:stCondLst>
                                            <p:cond delay="0"/>
                                          </p:stCondLst>
                                        </p:cTn>
                                        <p:tgtEl>
                                          <p:spTgt spid="111"/>
                                        </p:tgtEl>
                                        <p:attrNameLst>
                                          <p:attrName>style.visibility</p:attrName>
                                        </p:attrNameLst>
                                      </p:cBhvr>
                                      <p:to>
                                        <p:strVal val="visible"/>
                                      </p:to>
                                    </p:set>
                                    <p:anim calcmode="lin" valueType="num">
                                      <p:cBhvr additive="base">
                                        <p:cTn id="132" dur="500" fill="hold"/>
                                        <p:tgtEl>
                                          <p:spTgt spid="111"/>
                                        </p:tgtEl>
                                        <p:attrNameLst>
                                          <p:attrName>ppt_x</p:attrName>
                                        </p:attrNameLst>
                                      </p:cBhvr>
                                      <p:tavLst>
                                        <p:tav tm="0">
                                          <p:val>
                                            <p:strVal val="#ppt_x"/>
                                          </p:val>
                                        </p:tav>
                                        <p:tav tm="100000">
                                          <p:val>
                                            <p:strVal val="#ppt_x"/>
                                          </p:val>
                                        </p:tav>
                                      </p:tavLst>
                                    </p:anim>
                                    <p:anim calcmode="lin" valueType="num">
                                      <p:cBhvr additive="base">
                                        <p:cTn id="133" dur="500" fill="hold"/>
                                        <p:tgtEl>
                                          <p:spTgt spid="111"/>
                                        </p:tgtEl>
                                        <p:attrNameLst>
                                          <p:attrName>ppt_y</p:attrName>
                                        </p:attrNameLst>
                                      </p:cBhvr>
                                      <p:tavLst>
                                        <p:tav tm="0">
                                          <p:val>
                                            <p:strVal val="0-#ppt_h/2"/>
                                          </p:val>
                                        </p:tav>
                                        <p:tav tm="100000">
                                          <p:val>
                                            <p:strVal val="#ppt_y"/>
                                          </p:val>
                                        </p:tav>
                                      </p:tavLst>
                                    </p:anim>
                                  </p:childTnLst>
                                </p:cTn>
                              </p:par>
                              <p:par>
                                <p:cTn id="134" presetID="1" presetClass="exit" presetSubtype="0" fill="hold" nodeType="withEffect">
                                  <p:stCondLst>
                                    <p:cond delay="0"/>
                                  </p:stCondLst>
                                  <p:childTnLst>
                                    <p:set>
                                      <p:cBhvr>
                                        <p:cTn id="135" dur="1" fill="hold">
                                          <p:stCondLst>
                                            <p:cond delay="0"/>
                                          </p:stCondLst>
                                        </p:cTn>
                                        <p:tgtEl>
                                          <p:spTgt spid="104"/>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64"/>
                                        </p:tgtEl>
                                        <p:attrNameLst>
                                          <p:attrName>style.visibility</p:attrName>
                                        </p:attrNameLst>
                                      </p:cBhvr>
                                      <p:to>
                                        <p:strVal val="visible"/>
                                      </p:to>
                                    </p:set>
                                  </p:childTnLst>
                                </p:cTn>
                              </p:par>
                              <p:par>
                                <p:cTn id="140" presetID="1" presetClass="exit" presetSubtype="0" fill="hold" grpId="1" nodeType="withEffect">
                                  <p:stCondLst>
                                    <p:cond delay="0"/>
                                  </p:stCondLst>
                                  <p:childTnLst>
                                    <p:set>
                                      <p:cBhvr>
                                        <p:cTn id="141" dur="1" fill="hold">
                                          <p:stCondLst>
                                            <p:cond delay="0"/>
                                          </p:stCondLst>
                                        </p:cTn>
                                        <p:tgtEl>
                                          <p:spTgt spid="67"/>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2" presetClass="entr" presetSubtype="1" fill="hold" nodeType="clickEffect">
                                  <p:stCondLst>
                                    <p:cond delay="0"/>
                                  </p:stCondLst>
                                  <p:childTnLst>
                                    <p:set>
                                      <p:cBhvr>
                                        <p:cTn id="145" dur="1" fill="hold">
                                          <p:stCondLst>
                                            <p:cond delay="0"/>
                                          </p:stCondLst>
                                        </p:cTn>
                                        <p:tgtEl>
                                          <p:spTgt spid="114"/>
                                        </p:tgtEl>
                                        <p:attrNameLst>
                                          <p:attrName>style.visibility</p:attrName>
                                        </p:attrNameLst>
                                      </p:cBhvr>
                                      <p:to>
                                        <p:strVal val="visible"/>
                                      </p:to>
                                    </p:set>
                                    <p:anim calcmode="lin" valueType="num">
                                      <p:cBhvr additive="base">
                                        <p:cTn id="146" dur="500" fill="hold"/>
                                        <p:tgtEl>
                                          <p:spTgt spid="114"/>
                                        </p:tgtEl>
                                        <p:attrNameLst>
                                          <p:attrName>ppt_x</p:attrName>
                                        </p:attrNameLst>
                                      </p:cBhvr>
                                      <p:tavLst>
                                        <p:tav tm="0">
                                          <p:val>
                                            <p:strVal val="#ppt_x"/>
                                          </p:val>
                                        </p:tav>
                                        <p:tav tm="100000">
                                          <p:val>
                                            <p:strVal val="#ppt_x"/>
                                          </p:val>
                                        </p:tav>
                                      </p:tavLst>
                                    </p:anim>
                                    <p:anim calcmode="lin" valueType="num">
                                      <p:cBhvr additive="base">
                                        <p:cTn id="147" dur="5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8" presetClass="emph" presetSubtype="0" fill="hold" nodeType="clickEffect">
                                  <p:stCondLst>
                                    <p:cond delay="0"/>
                                  </p:stCondLst>
                                  <p:childTnLst>
                                    <p:animRot by="21600000">
                                      <p:cBhvr>
                                        <p:cTn id="151" dur="2000" fill="hold"/>
                                        <p:tgtEl>
                                          <p:spTgt spid="107"/>
                                        </p:tgtEl>
                                        <p:attrNameLst>
                                          <p:attrName>r</p:attrName>
                                        </p:attrNameLst>
                                      </p:cBhvr>
                                    </p:animRot>
                                  </p:childTnLst>
                                </p:cTn>
                              </p:par>
                            </p:childTnLst>
                          </p:cTn>
                        </p:par>
                      </p:childTnLst>
                    </p:cTn>
                  </p:par>
                  <p:par>
                    <p:cTn id="152" fill="hold">
                      <p:stCondLst>
                        <p:cond delay="indefinite"/>
                      </p:stCondLst>
                      <p:childTnLst>
                        <p:par>
                          <p:cTn id="153" fill="hold">
                            <p:stCondLst>
                              <p:cond delay="0"/>
                            </p:stCondLst>
                            <p:childTnLst>
                              <p:par>
                                <p:cTn id="154" presetID="18" presetClass="entr" presetSubtype="12" fill="hold" nodeType="clickEffect">
                                  <p:stCondLst>
                                    <p:cond delay="0"/>
                                  </p:stCondLst>
                                  <p:childTnLst>
                                    <p:set>
                                      <p:cBhvr>
                                        <p:cTn id="155" dur="1" fill="hold">
                                          <p:stCondLst>
                                            <p:cond delay="0"/>
                                          </p:stCondLst>
                                        </p:cTn>
                                        <p:tgtEl>
                                          <p:spTgt spid="117"/>
                                        </p:tgtEl>
                                        <p:attrNameLst>
                                          <p:attrName>style.visibility</p:attrName>
                                        </p:attrNameLst>
                                      </p:cBhvr>
                                      <p:to>
                                        <p:strVal val="visible"/>
                                      </p:to>
                                    </p:set>
                                    <p:animEffect transition="in" filter="strips(downLeft)">
                                      <p:cBhvr>
                                        <p:cTn id="156" dur="500"/>
                                        <p:tgtEl>
                                          <p:spTgt spid="117"/>
                                        </p:tgtEl>
                                      </p:cBhvr>
                                    </p:animEffec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108"/>
                                        </p:tgtEl>
                                        <p:attrNameLst>
                                          <p:attrName>style.visibility</p:attrName>
                                        </p:attrNameLst>
                                      </p:cBhvr>
                                      <p:to>
                                        <p:strVal val="hidden"/>
                                      </p:to>
                                    </p:set>
                                  </p:childTnLst>
                                </p:cTn>
                              </p:par>
                              <p:par>
                                <p:cTn id="161" presetID="1" presetClass="exit" presetSubtype="0" fill="hold" grpId="0" nodeType="withEffect">
                                  <p:stCondLst>
                                    <p:cond delay="0"/>
                                  </p:stCondLst>
                                  <p:childTnLst>
                                    <p:set>
                                      <p:cBhvr>
                                        <p:cTn id="162" dur="1" fill="hold">
                                          <p:stCondLst>
                                            <p:cond delay="0"/>
                                          </p:stCondLst>
                                        </p:cTn>
                                        <p:tgtEl>
                                          <p:spTgt spid="70"/>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77"/>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114"/>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64"/>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1"/>
                                        </p:tgtEl>
                                        <p:attrNameLst>
                                          <p:attrName>style.visibility</p:attrName>
                                        </p:attrNameLst>
                                      </p:cBhvr>
                                      <p:to>
                                        <p:strVal val="visible"/>
                                      </p:to>
                                    </p:set>
                                    <p:anim calcmode="lin" valueType="num">
                                      <p:cBhvr additive="base">
                                        <p:cTn id="175" dur="500" fill="hold"/>
                                        <p:tgtEl>
                                          <p:spTgt spid="11"/>
                                        </p:tgtEl>
                                        <p:attrNameLst>
                                          <p:attrName>ppt_x</p:attrName>
                                        </p:attrNameLst>
                                      </p:cBhvr>
                                      <p:tavLst>
                                        <p:tav tm="0">
                                          <p:val>
                                            <p:strVal val="#ppt_x"/>
                                          </p:val>
                                        </p:tav>
                                        <p:tav tm="100000">
                                          <p:val>
                                            <p:strVal val="#ppt_x"/>
                                          </p:val>
                                        </p:tav>
                                      </p:tavLst>
                                    </p:anim>
                                    <p:anim calcmode="lin" valueType="num">
                                      <p:cBhvr additive="base">
                                        <p:cTn id="17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4" grpId="0" animBg="1"/>
      <p:bldP spid="64" grpId="1" animBg="1"/>
      <p:bldP spid="65" grpId="0" animBg="1"/>
      <p:bldP spid="65" grpId="1" animBg="1"/>
      <p:bldP spid="66" grpId="0" animBg="1"/>
      <p:bldP spid="66" grpId="1" animBg="1"/>
      <p:bldP spid="67" grpId="0" animBg="1"/>
      <p:bldP spid="67" grpId="1" animBg="1"/>
      <p:bldP spid="68" grpId="0" animBg="1"/>
      <p:bldP spid="70" grpId="0" animBg="1"/>
      <p:bldP spid="96" grpId="0" animBg="1"/>
      <p:bldP spid="96" grpId="1" animBg="1"/>
      <p:bldP spid="96" grpId="2"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回顾：有序向量唯一化</a:t>
            </a:r>
          </a:p>
        </p:txBody>
      </p:sp>
      <p:sp>
        <p:nvSpPr>
          <p:cNvPr id="36" name="文本框 35"/>
          <p:cNvSpPr txBox="1"/>
          <p:nvPr/>
        </p:nvSpPr>
        <p:spPr>
          <a:xfrm>
            <a:off x="207792" y="1160347"/>
            <a:ext cx="3644128"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唯一化</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高效版</a:t>
            </a:r>
            <a:r>
              <a:rPr lang="en-US" altLang="zh-CN" sz="2400" b="1" dirty="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167" name="TextBox 9"/>
          <p:cNvSpPr txBox="1"/>
          <p:nvPr/>
        </p:nvSpPr>
        <p:spPr>
          <a:xfrm>
            <a:off x="4283968" y="1217381"/>
            <a:ext cx="3154212" cy="369332"/>
          </a:xfrm>
          <a:prstGeom prst="rect">
            <a:avLst/>
          </a:prstGeom>
          <a:solidFill>
            <a:srgbClr val="C00000"/>
          </a:solidFill>
          <a:ln w="31750">
            <a:noFill/>
          </a:ln>
        </p:spPr>
        <p:txBody>
          <a:bodyPr wrap="square" rtlCol="0">
            <a:spAutoFit/>
          </a:bodyPr>
          <a:lstStyle>
            <a:defPPr>
              <a:defRPr lang="zh-CN"/>
            </a:defPPr>
            <a:lvl1pPr algn="ctr">
              <a:defRPr kumimoji="1" b="1">
                <a:solidFill>
                  <a:schemeClr val="bg1"/>
                </a:solidFill>
                <a:latin typeface="Microsoft YaHei" charset="0"/>
                <a:ea typeface="Microsoft YaHei" charset="0"/>
                <a:cs typeface="Microsoft YaHei" charset="0"/>
              </a:defRPr>
            </a:lvl1pPr>
          </a:lstStyle>
          <a:p>
            <a:r>
              <a:rPr lang="zh-CN" altLang="en-US" dirty="0"/>
              <a:t>如何实现时间复杂度</a:t>
            </a:r>
            <a:r>
              <a:rPr lang="en-US" altLang="zh-CN" dirty="0"/>
              <a:t>O(n)</a:t>
            </a:r>
            <a:r>
              <a:rPr lang="zh-CN" altLang="en-US" dirty="0"/>
              <a:t>？</a:t>
            </a:r>
            <a:endParaRPr lang="en-US" altLang="zh-CN" dirty="0"/>
          </a:p>
        </p:txBody>
      </p:sp>
      <p:sp>
        <p:nvSpPr>
          <p:cNvPr id="46" name="矩形 45"/>
          <p:cNvSpPr/>
          <p:nvPr/>
        </p:nvSpPr>
        <p:spPr>
          <a:xfrm>
            <a:off x="395536" y="1633520"/>
            <a:ext cx="8612680" cy="2554545"/>
          </a:xfrm>
          <a:prstGeom prst="rect">
            <a:avLst/>
          </a:prstGeom>
        </p:spPr>
        <p:txBody>
          <a:bodyPr wrap="square">
            <a:spAutoFit/>
          </a:bodyPr>
          <a:lstStyle/>
          <a:p>
            <a:r>
              <a:rPr lang="en-US" altLang="zh-CN" sz="1600" kern="0" dirty="0">
                <a:solidFill>
                  <a:srgbClr val="8000FF"/>
                </a:solidFill>
                <a:latin typeface="Consolas" panose="020B0609020204030204" pitchFamily="49" charset="0"/>
                <a:ea typeface="宋体"/>
                <a:cs typeface="Times New Roman"/>
              </a:rPr>
              <a:t>template</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&lt;</a:t>
            </a:r>
            <a:r>
              <a:rPr lang="en-US" altLang="zh-CN" sz="1600" kern="0" dirty="0" err="1">
                <a:solidFill>
                  <a:srgbClr val="8000FF"/>
                </a:solidFill>
                <a:latin typeface="Consolas" panose="020B0609020204030204" pitchFamily="49" charset="0"/>
                <a:ea typeface="宋体"/>
                <a:cs typeface="Times New Roman"/>
              </a:rPr>
              <a:t>typename</a:t>
            </a:r>
            <a:r>
              <a:rPr lang="en-US" altLang="zh-CN" sz="1600" kern="0" dirty="0">
                <a:solidFill>
                  <a:srgbClr val="000000"/>
                </a:solidFill>
                <a:latin typeface="Consolas" panose="020B0609020204030204" pitchFamily="49" charset="0"/>
                <a:ea typeface="宋体"/>
                <a:cs typeface="Times New Roman"/>
              </a:rPr>
              <a:t> T</a:t>
            </a:r>
            <a:r>
              <a:rPr lang="en-US" altLang="zh-CN" sz="1600" b="1" kern="0" dirty="0">
                <a:solidFill>
                  <a:srgbClr val="000080"/>
                </a:solidFill>
                <a:latin typeface="Consolas" panose="020B0609020204030204" pitchFamily="49" charset="0"/>
                <a:ea typeface="宋体"/>
                <a:cs typeface="Times New Roman"/>
              </a:rPr>
              <a:t>&gt;</a:t>
            </a:r>
            <a:r>
              <a:rPr lang="en-US" altLang="zh-CN" sz="1600" kern="0" dirty="0">
                <a:solidFill>
                  <a:srgbClr val="000000"/>
                </a:solidFill>
                <a:latin typeface="Consolas" panose="020B0609020204030204" pitchFamily="49" charset="0"/>
                <a:ea typeface="宋体"/>
                <a:cs typeface="Times New Roman"/>
              </a:rPr>
              <a:t> </a:t>
            </a:r>
          </a:p>
          <a:p>
            <a:r>
              <a:rPr lang="en-US" altLang="zh-CN" sz="1600" kern="0" dirty="0" err="1">
                <a:solidFill>
                  <a:srgbClr val="8000FF"/>
                </a:solidFill>
                <a:latin typeface="Consolas" panose="020B0609020204030204" pitchFamily="49" charset="0"/>
                <a:ea typeface="宋体"/>
                <a:cs typeface="Times New Roman"/>
              </a:rPr>
              <a:t>int</a:t>
            </a:r>
            <a:r>
              <a:rPr lang="en-US" altLang="zh-CN" sz="1600" kern="0" dirty="0">
                <a:solidFill>
                  <a:srgbClr val="000000"/>
                </a:solidFill>
                <a:latin typeface="Consolas" panose="020B0609020204030204" pitchFamily="49" charset="0"/>
                <a:ea typeface="宋体"/>
                <a:cs typeface="Times New Roman"/>
              </a:rPr>
              <a:t> Vector</a:t>
            </a:r>
            <a:r>
              <a:rPr lang="en-US" altLang="zh-CN" sz="1600" b="1" kern="0" dirty="0">
                <a:solidFill>
                  <a:srgbClr val="000080"/>
                </a:solidFill>
                <a:latin typeface="Consolas" panose="020B0609020204030204" pitchFamily="49" charset="0"/>
                <a:ea typeface="宋体"/>
                <a:cs typeface="Times New Roman"/>
              </a:rPr>
              <a:t>&lt;</a:t>
            </a:r>
            <a:r>
              <a:rPr lang="en-US" altLang="zh-CN" sz="1600" kern="0" dirty="0">
                <a:solidFill>
                  <a:srgbClr val="000000"/>
                </a:solidFill>
                <a:latin typeface="Consolas" panose="020B0609020204030204" pitchFamily="49" charset="0"/>
                <a:ea typeface="宋体"/>
                <a:cs typeface="Times New Roman"/>
              </a:rPr>
              <a:t>T</a:t>
            </a:r>
            <a:r>
              <a:rPr lang="en-US" altLang="zh-CN" sz="1600" b="1" kern="0" dirty="0">
                <a:solidFill>
                  <a:srgbClr val="000080"/>
                </a:solidFill>
                <a:latin typeface="Consolas" panose="020B0609020204030204" pitchFamily="49" charset="0"/>
                <a:ea typeface="宋体"/>
                <a:cs typeface="Times New Roman"/>
              </a:rPr>
              <a:t>&gt;::</a:t>
            </a:r>
            <a:r>
              <a:rPr lang="en-US" altLang="zh-CN" sz="1600" kern="0" dirty="0" err="1">
                <a:solidFill>
                  <a:srgbClr val="000000"/>
                </a:solidFill>
                <a:latin typeface="Consolas" panose="020B0609020204030204" pitchFamily="49" charset="0"/>
                <a:ea typeface="宋体"/>
                <a:cs typeface="Times New Roman"/>
              </a:rPr>
              <a:t>uniquify</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a:solidFill>
                  <a:srgbClr val="CC0000"/>
                </a:solidFill>
                <a:latin typeface="Consolas" panose="020B0609020204030204" pitchFamily="49" charset="0"/>
                <a:ea typeface="隶书" pitchFamily="49" charset="-122"/>
              </a:rPr>
              <a:t>//</a:t>
            </a:r>
            <a:r>
              <a:rPr lang="zh-CN" altLang="zh-CN" sz="1600" kern="0" dirty="0">
                <a:solidFill>
                  <a:srgbClr val="CC0000"/>
                </a:solidFill>
                <a:latin typeface="Consolas" panose="020B0609020204030204" pitchFamily="49" charset="0"/>
                <a:ea typeface="隶书" pitchFamily="49" charset="-122"/>
              </a:rPr>
              <a:t>有序向量重复元素剔除算法（高效版）</a:t>
            </a:r>
          </a:p>
          <a:p>
            <a:r>
              <a:rPr lang="en-US" altLang="zh-CN" sz="1600" kern="0" dirty="0">
                <a:solidFill>
                  <a:srgbClr val="000000"/>
                </a:solidFill>
                <a:latin typeface="Consolas" panose="020B0609020204030204" pitchFamily="49" charset="0"/>
                <a:ea typeface="宋体"/>
                <a:cs typeface="Times New Roman"/>
              </a:rPr>
              <a:t>   Rank </a:t>
            </a:r>
            <a:r>
              <a:rPr lang="en-US" altLang="zh-CN" sz="1600" kern="0" dirty="0" err="1">
                <a:solidFill>
                  <a:srgbClr val="000000"/>
                </a:solidFill>
                <a:latin typeface="Consolas" panose="020B0609020204030204" pitchFamily="49" charset="0"/>
                <a:ea typeface="宋体"/>
                <a:cs typeface="Times New Roman"/>
              </a:rPr>
              <a:t>i</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a:solidFill>
                  <a:srgbClr val="FF8000"/>
                </a:solidFill>
                <a:latin typeface="Consolas" panose="020B0609020204030204" pitchFamily="49" charset="0"/>
                <a:ea typeface="宋体"/>
                <a:cs typeface="Times New Roman"/>
              </a:rPr>
              <a:t>0</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j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a:solidFill>
                  <a:srgbClr val="FF8000"/>
                </a:solidFill>
                <a:latin typeface="Consolas" panose="020B0609020204030204" pitchFamily="49" charset="0"/>
                <a:ea typeface="宋体"/>
                <a:cs typeface="Times New Roman"/>
              </a:rPr>
              <a:t>0</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a:solidFill>
                  <a:srgbClr val="CC0000"/>
                </a:solidFill>
                <a:latin typeface="Consolas" panose="020B0609020204030204" pitchFamily="49" charset="0"/>
                <a:ea typeface="隶书" pitchFamily="49" charset="-122"/>
              </a:rPr>
              <a:t>//</a:t>
            </a:r>
            <a:r>
              <a:rPr lang="zh-CN" altLang="zh-CN" sz="1600" kern="0" dirty="0">
                <a:solidFill>
                  <a:srgbClr val="CC0000"/>
                </a:solidFill>
                <a:latin typeface="Consolas" panose="020B0609020204030204" pitchFamily="49" charset="0"/>
                <a:ea typeface="隶书" pitchFamily="49" charset="-122"/>
              </a:rPr>
              <a:t>各对互异</a:t>
            </a:r>
            <a:r>
              <a:rPr lang="en-US" altLang="zh-CN" sz="1600" kern="0" dirty="0">
                <a:solidFill>
                  <a:srgbClr val="CC0000"/>
                </a:solidFill>
                <a:latin typeface="Consolas" panose="020B0609020204030204" pitchFamily="49" charset="0"/>
                <a:ea typeface="隶书" pitchFamily="49" charset="-122"/>
              </a:rPr>
              <a:t>“</a:t>
            </a:r>
            <a:r>
              <a:rPr lang="zh-CN" altLang="zh-CN" sz="1600" kern="0" dirty="0">
                <a:solidFill>
                  <a:srgbClr val="CC0000"/>
                </a:solidFill>
                <a:latin typeface="Consolas" panose="020B0609020204030204" pitchFamily="49" charset="0"/>
                <a:ea typeface="隶书" pitchFamily="49" charset="-122"/>
              </a:rPr>
              <a:t>相邻</a:t>
            </a:r>
            <a:r>
              <a:rPr lang="en-US" altLang="zh-CN" sz="1600" kern="0" dirty="0">
                <a:solidFill>
                  <a:srgbClr val="CC0000"/>
                </a:solidFill>
                <a:latin typeface="Consolas" panose="020B0609020204030204" pitchFamily="49" charset="0"/>
                <a:ea typeface="隶书" pitchFamily="49" charset="-122"/>
              </a:rPr>
              <a:t>”</a:t>
            </a:r>
            <a:r>
              <a:rPr lang="zh-CN" altLang="zh-CN" sz="1600" kern="0" dirty="0">
                <a:solidFill>
                  <a:srgbClr val="CC0000"/>
                </a:solidFill>
                <a:latin typeface="Consolas" panose="020B0609020204030204" pitchFamily="49" charset="0"/>
                <a:ea typeface="隶书" pitchFamily="49" charset="-122"/>
              </a:rPr>
              <a:t>元素的秩</a:t>
            </a:r>
          </a:p>
          <a:p>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FF"/>
                </a:solidFill>
                <a:latin typeface="Consolas" panose="020B0609020204030204" pitchFamily="49" charset="0"/>
                <a:ea typeface="宋体"/>
                <a:cs typeface="Times New Roman"/>
              </a:rPr>
              <a:t>while</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j </a:t>
            </a:r>
            <a:r>
              <a:rPr lang="en-US" altLang="zh-CN" sz="1600" b="1" kern="0" dirty="0">
                <a:solidFill>
                  <a:srgbClr val="000080"/>
                </a:solidFill>
                <a:latin typeface="Consolas" panose="020B0609020204030204" pitchFamily="49" charset="0"/>
                <a:ea typeface="宋体"/>
                <a:cs typeface="Times New Roman"/>
              </a:rPr>
              <a:t>&lt;</a:t>
            </a:r>
            <a:r>
              <a:rPr lang="en-US" altLang="zh-CN" sz="1600" kern="0" dirty="0">
                <a:solidFill>
                  <a:srgbClr val="000000"/>
                </a:solidFill>
                <a:latin typeface="Consolas" panose="020B0609020204030204" pitchFamily="49" charset="0"/>
                <a:ea typeface="宋体"/>
                <a:cs typeface="Times New Roman"/>
              </a:rPr>
              <a:t> _size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a:solidFill>
                  <a:srgbClr val="CC0000"/>
                </a:solidFill>
                <a:latin typeface="Consolas" panose="020B0609020204030204" pitchFamily="49" charset="0"/>
                <a:ea typeface="隶书" pitchFamily="49" charset="-122"/>
              </a:rPr>
              <a:t>//</a:t>
            </a:r>
            <a:r>
              <a:rPr lang="zh-CN" altLang="zh-CN" sz="1600" kern="0" dirty="0">
                <a:solidFill>
                  <a:srgbClr val="CC0000"/>
                </a:solidFill>
                <a:latin typeface="Consolas" panose="020B0609020204030204" pitchFamily="49" charset="0"/>
                <a:ea typeface="隶书" pitchFamily="49" charset="-122"/>
              </a:rPr>
              <a:t>逐一扫描，直至末元素</a:t>
            </a:r>
          </a:p>
          <a:p>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FF"/>
                </a:solidFill>
                <a:latin typeface="Consolas" panose="020B0609020204030204" pitchFamily="49" charset="0"/>
                <a:ea typeface="宋体"/>
                <a:cs typeface="Times New Roman"/>
              </a:rPr>
              <a:t>if</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_</a:t>
            </a:r>
            <a:r>
              <a:rPr lang="en-US" altLang="zh-CN" sz="1600" kern="0" dirty="0" err="1">
                <a:solidFill>
                  <a:srgbClr val="000000"/>
                </a:solidFill>
                <a:latin typeface="Consolas" panose="020B0609020204030204" pitchFamily="49" charset="0"/>
                <a:ea typeface="宋体"/>
                <a:cs typeface="Times New Roman"/>
              </a:rPr>
              <a:t>elem</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err="1">
                <a:solidFill>
                  <a:srgbClr val="000000"/>
                </a:solidFill>
                <a:latin typeface="Consolas" panose="020B0609020204030204" pitchFamily="49" charset="0"/>
                <a:ea typeface="宋体"/>
                <a:cs typeface="Times New Roman"/>
              </a:rPr>
              <a:t>i</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_</a:t>
            </a:r>
            <a:r>
              <a:rPr lang="en-US" altLang="zh-CN" sz="1600" kern="0" dirty="0" err="1">
                <a:solidFill>
                  <a:srgbClr val="000000"/>
                </a:solidFill>
                <a:latin typeface="Consolas" panose="020B0609020204030204" pitchFamily="49" charset="0"/>
                <a:ea typeface="宋体"/>
                <a:cs typeface="Times New Roman"/>
              </a:rPr>
              <a:t>elem</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j</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a:solidFill>
                  <a:srgbClr val="CC0000"/>
                </a:solidFill>
                <a:latin typeface="Consolas" panose="020B0609020204030204" pitchFamily="49" charset="0"/>
                <a:ea typeface="隶书" pitchFamily="49" charset="-122"/>
              </a:rPr>
              <a:t>//</a:t>
            </a:r>
            <a:r>
              <a:rPr lang="zh-CN" altLang="zh-CN" sz="1600" kern="0" dirty="0">
                <a:solidFill>
                  <a:srgbClr val="CC0000"/>
                </a:solidFill>
                <a:latin typeface="Consolas" panose="020B0609020204030204" pitchFamily="49" charset="0"/>
                <a:ea typeface="隶书" pitchFamily="49" charset="-122"/>
              </a:rPr>
              <a:t>跳过雷同者</a:t>
            </a:r>
          </a:p>
          <a:p>
            <a:r>
              <a:rPr lang="en-US" altLang="zh-CN" sz="1600" kern="0" dirty="0">
                <a:solidFill>
                  <a:srgbClr val="000000"/>
                </a:solidFill>
                <a:latin typeface="Consolas" panose="020B0609020204030204" pitchFamily="49" charset="0"/>
                <a:ea typeface="宋体"/>
                <a:cs typeface="Times New Roman"/>
              </a:rPr>
              <a:t>         _</a:t>
            </a:r>
            <a:r>
              <a:rPr lang="en-US" altLang="zh-CN" sz="1600" kern="0" dirty="0" err="1">
                <a:solidFill>
                  <a:srgbClr val="000000"/>
                </a:solidFill>
                <a:latin typeface="Consolas" panose="020B0609020204030204" pitchFamily="49" charset="0"/>
                <a:ea typeface="宋体"/>
                <a:cs typeface="Times New Roman"/>
              </a:rPr>
              <a:t>elem</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err="1">
                <a:solidFill>
                  <a:srgbClr val="000000"/>
                </a:solidFill>
                <a:latin typeface="Consolas" panose="020B0609020204030204" pitchFamily="49" charset="0"/>
                <a:ea typeface="宋体"/>
                <a:cs typeface="Times New Roman"/>
              </a:rPr>
              <a:t>i</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_</a:t>
            </a:r>
            <a:r>
              <a:rPr lang="en-US" altLang="zh-CN" sz="1600" kern="0" dirty="0" err="1">
                <a:solidFill>
                  <a:srgbClr val="000000"/>
                </a:solidFill>
                <a:latin typeface="Consolas" panose="020B0609020204030204" pitchFamily="49" charset="0"/>
                <a:ea typeface="宋体"/>
                <a:cs typeface="Times New Roman"/>
              </a:rPr>
              <a:t>elem</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j</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a:solidFill>
                  <a:srgbClr val="CC0000"/>
                </a:solidFill>
                <a:latin typeface="Consolas" panose="020B0609020204030204" pitchFamily="49" charset="0"/>
                <a:ea typeface="隶书" pitchFamily="49" charset="-122"/>
              </a:rPr>
              <a:t>//</a:t>
            </a:r>
            <a:r>
              <a:rPr lang="zh-CN" altLang="zh-CN" sz="1600" kern="0" dirty="0">
                <a:solidFill>
                  <a:srgbClr val="CC0000"/>
                </a:solidFill>
                <a:latin typeface="Consolas" panose="020B0609020204030204" pitchFamily="49" charset="0"/>
                <a:ea typeface="隶书" pitchFamily="49" charset="-122"/>
              </a:rPr>
              <a:t>发现不同元素时，向前移至紧邻于前者右侧</a:t>
            </a:r>
          </a:p>
          <a:p>
            <a:r>
              <a:rPr lang="en-US" altLang="zh-CN" sz="1600" kern="0" dirty="0">
                <a:solidFill>
                  <a:srgbClr val="000000"/>
                </a:solidFill>
                <a:latin typeface="Consolas" panose="020B0609020204030204" pitchFamily="49" charset="0"/>
                <a:ea typeface="宋体"/>
                <a:cs typeface="Times New Roman"/>
              </a:rPr>
              <a:t>   _size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err="1">
                <a:solidFill>
                  <a:srgbClr val="000000"/>
                </a:solidFill>
                <a:latin typeface="Consolas" panose="020B0609020204030204" pitchFamily="49" charset="0"/>
                <a:ea typeface="宋体"/>
                <a:cs typeface="Times New Roman"/>
              </a:rPr>
              <a:t>i</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p>
          <a:p>
            <a:r>
              <a:rPr lang="en-US" altLang="zh-CN" sz="1600" kern="0" dirty="0">
                <a:solidFill>
                  <a:srgbClr val="000000"/>
                </a:solidFill>
                <a:latin typeface="Consolas" panose="020B0609020204030204" pitchFamily="49" charset="0"/>
                <a:ea typeface="宋体"/>
                <a:cs typeface="Times New Roman"/>
              </a:rPr>
              <a:t>   shrink</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a:solidFill>
                  <a:srgbClr val="CC0000"/>
                </a:solidFill>
                <a:latin typeface="Consolas" panose="020B0609020204030204" pitchFamily="49" charset="0"/>
                <a:ea typeface="隶书" pitchFamily="49" charset="-122"/>
              </a:rPr>
              <a:t>//</a:t>
            </a:r>
            <a:r>
              <a:rPr lang="zh-CN" altLang="zh-CN" sz="1600" kern="0" dirty="0">
                <a:solidFill>
                  <a:srgbClr val="CC0000"/>
                </a:solidFill>
                <a:latin typeface="Consolas" panose="020B0609020204030204" pitchFamily="49" charset="0"/>
                <a:ea typeface="隶书" pitchFamily="49" charset="-122"/>
              </a:rPr>
              <a:t>直接截除尾部多余元素</a:t>
            </a:r>
          </a:p>
          <a:p>
            <a:r>
              <a:rPr lang="en-US" altLang="zh-CN" sz="1600" kern="0" dirty="0">
                <a:solidFill>
                  <a:srgbClr val="000000"/>
                </a:solidFill>
                <a:latin typeface="Consolas" panose="020B0609020204030204" pitchFamily="49" charset="0"/>
                <a:ea typeface="宋体"/>
                <a:cs typeface="Times New Roman"/>
              </a:rPr>
              <a:t>   </a:t>
            </a:r>
            <a:r>
              <a:rPr lang="en-US" altLang="zh-CN" sz="1600" b="1" kern="0" dirty="0">
                <a:solidFill>
                  <a:srgbClr val="0000FF"/>
                </a:solidFill>
                <a:latin typeface="Consolas" panose="020B0609020204030204" pitchFamily="49" charset="0"/>
                <a:ea typeface="宋体"/>
                <a:cs typeface="Times New Roman"/>
              </a:rPr>
              <a:t>return</a:t>
            </a:r>
            <a:r>
              <a:rPr lang="en-US" altLang="zh-CN" sz="1600" kern="0" dirty="0">
                <a:solidFill>
                  <a:srgbClr val="000000"/>
                </a:solidFill>
                <a:latin typeface="Consolas" panose="020B0609020204030204" pitchFamily="49" charset="0"/>
                <a:ea typeface="宋体"/>
                <a:cs typeface="Times New Roman"/>
              </a:rPr>
              <a:t> j </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err="1">
                <a:solidFill>
                  <a:srgbClr val="000000"/>
                </a:solidFill>
                <a:latin typeface="Consolas" panose="020B0609020204030204" pitchFamily="49" charset="0"/>
                <a:ea typeface="宋体"/>
                <a:cs typeface="Times New Roman"/>
              </a:rPr>
              <a:t>i</a:t>
            </a:r>
            <a:r>
              <a:rPr lang="en-US" altLang="zh-CN" sz="1600" b="1" kern="0" dirty="0">
                <a:solidFill>
                  <a:srgbClr val="000080"/>
                </a:solidFill>
                <a:latin typeface="Consolas" panose="020B0609020204030204" pitchFamily="49" charset="0"/>
                <a:ea typeface="宋体"/>
                <a:cs typeface="Times New Roman"/>
              </a:rPr>
              <a:t>;</a:t>
            </a:r>
            <a:r>
              <a:rPr lang="en-US" altLang="zh-CN" sz="1600" kern="0" dirty="0">
                <a:solidFill>
                  <a:srgbClr val="000000"/>
                </a:solidFill>
                <a:latin typeface="Consolas" panose="020B0609020204030204" pitchFamily="49" charset="0"/>
                <a:ea typeface="宋体"/>
                <a:cs typeface="Times New Roman"/>
              </a:rPr>
              <a:t>                    </a:t>
            </a:r>
            <a:r>
              <a:rPr lang="en-US" altLang="zh-CN" sz="1600" kern="0" dirty="0">
                <a:solidFill>
                  <a:srgbClr val="CC0000"/>
                </a:solidFill>
                <a:latin typeface="Consolas" panose="020B0609020204030204" pitchFamily="49" charset="0"/>
                <a:ea typeface="隶书" pitchFamily="49" charset="-122"/>
              </a:rPr>
              <a:t>//</a:t>
            </a:r>
            <a:r>
              <a:rPr lang="zh-CN" altLang="zh-CN" sz="1600" kern="0" dirty="0">
                <a:solidFill>
                  <a:srgbClr val="CC0000"/>
                </a:solidFill>
                <a:latin typeface="Consolas" panose="020B0609020204030204" pitchFamily="49" charset="0"/>
                <a:ea typeface="隶书" pitchFamily="49" charset="-122"/>
              </a:rPr>
              <a:t>向量规模变化量，即被删除元素总数</a:t>
            </a:r>
          </a:p>
          <a:p>
            <a:r>
              <a:rPr lang="en-US" altLang="zh-CN" sz="1600" b="1" kern="0" dirty="0">
                <a:solidFill>
                  <a:srgbClr val="000080"/>
                </a:solidFill>
                <a:latin typeface="Consolas" panose="020B0609020204030204" pitchFamily="49" charset="0"/>
                <a:ea typeface="宋体"/>
                <a:cs typeface="Times New Roman"/>
              </a:rPr>
              <a:t>}</a:t>
            </a:r>
            <a:endParaRPr lang="zh-CN" altLang="zh-CN" kern="100" dirty="0">
              <a:effectLst/>
              <a:latin typeface="Consolas" panose="020B0609020204030204" pitchFamily="49" charset="0"/>
              <a:ea typeface="宋体"/>
              <a:cs typeface="Times New Roman"/>
            </a:endParaRPr>
          </a:p>
        </p:txBody>
      </p:sp>
      <p:grpSp>
        <p:nvGrpSpPr>
          <p:cNvPr id="4" name="组合 3"/>
          <p:cNvGrpSpPr/>
          <p:nvPr/>
        </p:nvGrpSpPr>
        <p:grpSpPr>
          <a:xfrm>
            <a:off x="495689" y="4005064"/>
            <a:ext cx="8346056" cy="2745596"/>
            <a:chOff x="402408" y="4005064"/>
            <a:chExt cx="8346056" cy="2745596"/>
          </a:xfrm>
        </p:grpSpPr>
        <p:sp>
          <p:nvSpPr>
            <p:cNvPr id="63" name="圆角矩形 62"/>
            <p:cNvSpPr/>
            <p:nvPr/>
          </p:nvSpPr>
          <p:spPr bwMode="auto">
            <a:xfrm>
              <a:off x="1019492" y="4226123"/>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64" name="圆角矩形 63"/>
            <p:cNvSpPr/>
            <p:nvPr/>
          </p:nvSpPr>
          <p:spPr bwMode="auto">
            <a:xfrm>
              <a:off x="8316416" y="4005064"/>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65" name="圆角矩形 64"/>
            <p:cNvSpPr/>
            <p:nvPr/>
          </p:nvSpPr>
          <p:spPr bwMode="auto">
            <a:xfrm>
              <a:off x="2965340" y="4154115"/>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66" name="圆角矩形 65"/>
            <p:cNvSpPr/>
            <p:nvPr/>
          </p:nvSpPr>
          <p:spPr bwMode="auto">
            <a:xfrm>
              <a:off x="5884112" y="4082107"/>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67" name="圆角矩形 66"/>
            <p:cNvSpPr/>
            <p:nvPr/>
          </p:nvSpPr>
          <p:spPr bwMode="auto">
            <a:xfrm>
              <a:off x="1505954" y="4226123"/>
              <a:ext cx="432048" cy="202338"/>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68" name="圆角矩形 67"/>
            <p:cNvSpPr/>
            <p:nvPr/>
          </p:nvSpPr>
          <p:spPr bwMode="auto">
            <a:xfrm>
              <a:off x="1992416" y="4226123"/>
              <a:ext cx="432048" cy="202338"/>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69" name="圆角矩形 68"/>
            <p:cNvSpPr/>
            <p:nvPr/>
          </p:nvSpPr>
          <p:spPr bwMode="auto">
            <a:xfrm>
              <a:off x="2478878" y="4226123"/>
              <a:ext cx="432048" cy="202338"/>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70" name="圆角矩形 69"/>
            <p:cNvSpPr/>
            <p:nvPr/>
          </p:nvSpPr>
          <p:spPr bwMode="auto">
            <a:xfrm>
              <a:off x="3451802" y="4154115"/>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71" name="圆角矩形 70"/>
            <p:cNvSpPr/>
            <p:nvPr/>
          </p:nvSpPr>
          <p:spPr bwMode="auto">
            <a:xfrm>
              <a:off x="3938264" y="4154115"/>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72" name="圆角矩形 71"/>
            <p:cNvSpPr/>
            <p:nvPr/>
          </p:nvSpPr>
          <p:spPr bwMode="auto">
            <a:xfrm>
              <a:off x="4424726" y="4154115"/>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73" name="圆角矩形 72"/>
            <p:cNvSpPr/>
            <p:nvPr/>
          </p:nvSpPr>
          <p:spPr bwMode="auto">
            <a:xfrm>
              <a:off x="4911188" y="4154115"/>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74" name="圆角矩形 73"/>
            <p:cNvSpPr/>
            <p:nvPr/>
          </p:nvSpPr>
          <p:spPr bwMode="auto">
            <a:xfrm>
              <a:off x="5397650" y="4082107"/>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75" name="圆角矩形 74"/>
            <p:cNvSpPr/>
            <p:nvPr/>
          </p:nvSpPr>
          <p:spPr bwMode="auto">
            <a:xfrm>
              <a:off x="6370574" y="4082107"/>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76" name="圆角矩形 75"/>
            <p:cNvSpPr/>
            <p:nvPr/>
          </p:nvSpPr>
          <p:spPr bwMode="auto">
            <a:xfrm>
              <a:off x="6857036" y="4005064"/>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77" name="圆角矩形 76"/>
            <p:cNvSpPr/>
            <p:nvPr/>
          </p:nvSpPr>
          <p:spPr bwMode="auto">
            <a:xfrm>
              <a:off x="7343498" y="4005064"/>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78" name="圆角矩形 77"/>
            <p:cNvSpPr/>
            <p:nvPr/>
          </p:nvSpPr>
          <p:spPr bwMode="auto">
            <a:xfrm>
              <a:off x="7829960" y="4005064"/>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79" name="圆角矩形 78"/>
            <p:cNvSpPr/>
            <p:nvPr/>
          </p:nvSpPr>
          <p:spPr bwMode="auto">
            <a:xfrm>
              <a:off x="1019492" y="4740294"/>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3</a:t>
              </a:r>
              <a:endParaRPr lang="zh-CN" altLang="en-US" sz="1600" b="1" dirty="0">
                <a:latin typeface="黑体" pitchFamily="2" charset="-122"/>
                <a:ea typeface="黑体" pitchFamily="2" charset="-122"/>
              </a:endParaRPr>
            </a:p>
          </p:txBody>
        </p:sp>
        <p:sp>
          <p:nvSpPr>
            <p:cNvPr id="80" name="圆角矩形 79"/>
            <p:cNvSpPr/>
            <p:nvPr/>
          </p:nvSpPr>
          <p:spPr bwMode="auto">
            <a:xfrm>
              <a:off x="8316416" y="4519235"/>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81" name="圆角矩形 80"/>
            <p:cNvSpPr/>
            <p:nvPr/>
          </p:nvSpPr>
          <p:spPr bwMode="auto">
            <a:xfrm>
              <a:off x="2965340" y="4668286"/>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82" name="圆角矩形 81"/>
            <p:cNvSpPr/>
            <p:nvPr/>
          </p:nvSpPr>
          <p:spPr bwMode="auto">
            <a:xfrm>
              <a:off x="5884112" y="4596278"/>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83" name="圆角矩形 82"/>
            <p:cNvSpPr/>
            <p:nvPr/>
          </p:nvSpPr>
          <p:spPr bwMode="auto">
            <a:xfrm>
              <a:off x="1505954" y="4740294"/>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84" name="圆角矩形 83"/>
            <p:cNvSpPr/>
            <p:nvPr/>
          </p:nvSpPr>
          <p:spPr bwMode="auto">
            <a:xfrm>
              <a:off x="1992416" y="4740294"/>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85" name="圆角矩形 84"/>
            <p:cNvSpPr/>
            <p:nvPr/>
          </p:nvSpPr>
          <p:spPr bwMode="auto">
            <a:xfrm>
              <a:off x="2478878" y="4740294"/>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86" name="圆角矩形 85"/>
            <p:cNvSpPr/>
            <p:nvPr/>
          </p:nvSpPr>
          <p:spPr bwMode="auto">
            <a:xfrm>
              <a:off x="3451802" y="4668286"/>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87" name="圆角矩形 86"/>
            <p:cNvSpPr/>
            <p:nvPr/>
          </p:nvSpPr>
          <p:spPr bwMode="auto">
            <a:xfrm>
              <a:off x="3938264" y="4668286"/>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88" name="圆角矩形 87"/>
            <p:cNvSpPr/>
            <p:nvPr/>
          </p:nvSpPr>
          <p:spPr bwMode="auto">
            <a:xfrm>
              <a:off x="4424726" y="4668286"/>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89" name="圆角矩形 88"/>
            <p:cNvSpPr/>
            <p:nvPr/>
          </p:nvSpPr>
          <p:spPr bwMode="auto">
            <a:xfrm>
              <a:off x="4911188" y="4668286"/>
              <a:ext cx="432048" cy="274346"/>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90" name="圆角矩形 89"/>
            <p:cNvSpPr/>
            <p:nvPr/>
          </p:nvSpPr>
          <p:spPr bwMode="auto">
            <a:xfrm>
              <a:off x="5397650" y="4596278"/>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8</a:t>
              </a:r>
              <a:endParaRPr lang="zh-CN" altLang="en-US" sz="1600" b="1" dirty="0">
                <a:latin typeface="黑体" pitchFamily="2" charset="-122"/>
                <a:ea typeface="黑体" pitchFamily="2" charset="-122"/>
              </a:endParaRPr>
            </a:p>
          </p:txBody>
        </p:sp>
        <p:sp>
          <p:nvSpPr>
            <p:cNvPr id="91" name="圆角矩形 90"/>
            <p:cNvSpPr/>
            <p:nvPr/>
          </p:nvSpPr>
          <p:spPr bwMode="auto">
            <a:xfrm>
              <a:off x="6370574" y="4596278"/>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92" name="圆角矩形 91"/>
            <p:cNvSpPr/>
            <p:nvPr/>
          </p:nvSpPr>
          <p:spPr bwMode="auto">
            <a:xfrm>
              <a:off x="6857036" y="4519235"/>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13</a:t>
              </a:r>
              <a:endParaRPr lang="zh-CN" altLang="en-US" sz="1600" b="1" dirty="0">
                <a:latin typeface="黑体" pitchFamily="2" charset="-122"/>
                <a:ea typeface="黑体" pitchFamily="2" charset="-122"/>
              </a:endParaRPr>
            </a:p>
          </p:txBody>
        </p:sp>
        <p:sp>
          <p:nvSpPr>
            <p:cNvPr id="93" name="圆角矩形 92"/>
            <p:cNvSpPr/>
            <p:nvPr/>
          </p:nvSpPr>
          <p:spPr bwMode="auto">
            <a:xfrm>
              <a:off x="7343498" y="4519235"/>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94" name="圆角矩形 93"/>
            <p:cNvSpPr/>
            <p:nvPr/>
          </p:nvSpPr>
          <p:spPr bwMode="auto">
            <a:xfrm>
              <a:off x="7829960" y="4519235"/>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95" name="圆角矩形 94"/>
            <p:cNvSpPr/>
            <p:nvPr/>
          </p:nvSpPr>
          <p:spPr bwMode="auto">
            <a:xfrm>
              <a:off x="1019492" y="5244350"/>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3</a:t>
              </a:r>
              <a:endParaRPr lang="zh-CN" altLang="en-US" sz="1600" b="1" dirty="0">
                <a:latin typeface="黑体" pitchFamily="2" charset="-122"/>
                <a:ea typeface="黑体" pitchFamily="2" charset="-122"/>
              </a:endParaRPr>
            </a:p>
          </p:txBody>
        </p:sp>
        <p:sp>
          <p:nvSpPr>
            <p:cNvPr id="96" name="圆角矩形 95"/>
            <p:cNvSpPr/>
            <p:nvPr/>
          </p:nvSpPr>
          <p:spPr bwMode="auto">
            <a:xfrm>
              <a:off x="8316416" y="5023291"/>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97" name="圆角矩形 96"/>
            <p:cNvSpPr/>
            <p:nvPr/>
          </p:nvSpPr>
          <p:spPr bwMode="auto">
            <a:xfrm>
              <a:off x="2965340"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98" name="圆角矩形 97"/>
            <p:cNvSpPr/>
            <p:nvPr/>
          </p:nvSpPr>
          <p:spPr bwMode="auto">
            <a:xfrm>
              <a:off x="5884112" y="5100334"/>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00" name="圆角矩形 99"/>
            <p:cNvSpPr/>
            <p:nvPr/>
          </p:nvSpPr>
          <p:spPr bwMode="auto">
            <a:xfrm>
              <a:off x="1992416" y="5244350"/>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101" name="圆角矩形 100"/>
            <p:cNvSpPr/>
            <p:nvPr/>
          </p:nvSpPr>
          <p:spPr bwMode="auto">
            <a:xfrm>
              <a:off x="2478878" y="5244350"/>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102" name="圆角矩形 101"/>
            <p:cNvSpPr/>
            <p:nvPr/>
          </p:nvSpPr>
          <p:spPr bwMode="auto">
            <a:xfrm>
              <a:off x="3451802"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03" name="圆角矩形 102"/>
            <p:cNvSpPr/>
            <p:nvPr/>
          </p:nvSpPr>
          <p:spPr bwMode="auto">
            <a:xfrm>
              <a:off x="3938264"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04" name="圆角矩形 103"/>
            <p:cNvSpPr/>
            <p:nvPr/>
          </p:nvSpPr>
          <p:spPr bwMode="auto">
            <a:xfrm>
              <a:off x="4424726"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05" name="圆角矩形 104"/>
            <p:cNvSpPr/>
            <p:nvPr/>
          </p:nvSpPr>
          <p:spPr bwMode="auto">
            <a:xfrm>
              <a:off x="4911188" y="5172342"/>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06" name="圆角矩形 105"/>
            <p:cNvSpPr/>
            <p:nvPr/>
          </p:nvSpPr>
          <p:spPr bwMode="auto">
            <a:xfrm>
              <a:off x="5397650" y="5100334"/>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8</a:t>
              </a:r>
              <a:endParaRPr lang="zh-CN" altLang="en-US" sz="1600" b="1" dirty="0">
                <a:latin typeface="黑体" pitchFamily="2" charset="-122"/>
                <a:ea typeface="黑体" pitchFamily="2" charset="-122"/>
              </a:endParaRPr>
            </a:p>
          </p:txBody>
        </p:sp>
        <p:sp>
          <p:nvSpPr>
            <p:cNvPr id="107" name="圆角矩形 106"/>
            <p:cNvSpPr/>
            <p:nvPr/>
          </p:nvSpPr>
          <p:spPr bwMode="auto">
            <a:xfrm>
              <a:off x="6370574" y="5100334"/>
              <a:ext cx="432048" cy="346354"/>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08" name="圆角矩形 107"/>
            <p:cNvSpPr/>
            <p:nvPr/>
          </p:nvSpPr>
          <p:spPr bwMode="auto">
            <a:xfrm>
              <a:off x="6857036" y="5023291"/>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13</a:t>
              </a:r>
              <a:endParaRPr lang="zh-CN" altLang="en-US" sz="1600" b="1" dirty="0">
                <a:latin typeface="黑体" pitchFamily="2" charset="-122"/>
                <a:ea typeface="黑体" pitchFamily="2" charset="-122"/>
              </a:endParaRPr>
            </a:p>
          </p:txBody>
        </p:sp>
        <p:sp>
          <p:nvSpPr>
            <p:cNvPr id="109" name="圆角矩形 108"/>
            <p:cNvSpPr/>
            <p:nvPr/>
          </p:nvSpPr>
          <p:spPr bwMode="auto">
            <a:xfrm>
              <a:off x="7343498" y="5023291"/>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10" name="圆角矩形 109"/>
            <p:cNvSpPr/>
            <p:nvPr/>
          </p:nvSpPr>
          <p:spPr bwMode="auto">
            <a:xfrm>
              <a:off x="7829960" y="5023291"/>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11" name="圆角矩形 110"/>
            <p:cNvSpPr/>
            <p:nvPr/>
          </p:nvSpPr>
          <p:spPr bwMode="auto">
            <a:xfrm>
              <a:off x="1019492" y="5758521"/>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3</a:t>
              </a:r>
              <a:endParaRPr lang="zh-CN" altLang="en-US" sz="1600" b="1" dirty="0">
                <a:latin typeface="黑体" pitchFamily="2" charset="-122"/>
                <a:ea typeface="黑体" pitchFamily="2" charset="-122"/>
              </a:endParaRPr>
            </a:p>
          </p:txBody>
        </p:sp>
        <p:sp>
          <p:nvSpPr>
            <p:cNvPr id="113" name="圆角矩形 112"/>
            <p:cNvSpPr/>
            <p:nvPr/>
          </p:nvSpPr>
          <p:spPr bwMode="auto">
            <a:xfrm>
              <a:off x="8316416" y="5537462"/>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14" name="圆角矩形 113"/>
            <p:cNvSpPr/>
            <p:nvPr/>
          </p:nvSpPr>
          <p:spPr bwMode="auto">
            <a:xfrm>
              <a:off x="2965340"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15" name="圆角矩形 114"/>
            <p:cNvSpPr/>
            <p:nvPr/>
          </p:nvSpPr>
          <p:spPr bwMode="auto">
            <a:xfrm>
              <a:off x="5884112" y="5614505"/>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18" name="圆角矩形 117"/>
            <p:cNvSpPr/>
            <p:nvPr/>
          </p:nvSpPr>
          <p:spPr bwMode="auto">
            <a:xfrm>
              <a:off x="2478878" y="5758521"/>
              <a:ext cx="432048" cy="202338"/>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119" name="圆角矩形 118"/>
            <p:cNvSpPr/>
            <p:nvPr/>
          </p:nvSpPr>
          <p:spPr bwMode="auto">
            <a:xfrm>
              <a:off x="3451802"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20" name="圆角矩形 119"/>
            <p:cNvSpPr/>
            <p:nvPr/>
          </p:nvSpPr>
          <p:spPr bwMode="auto">
            <a:xfrm>
              <a:off x="3938264"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21" name="圆角矩形 120"/>
            <p:cNvSpPr/>
            <p:nvPr/>
          </p:nvSpPr>
          <p:spPr bwMode="auto">
            <a:xfrm>
              <a:off x="4424726"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28" name="圆角矩形 127"/>
            <p:cNvSpPr/>
            <p:nvPr/>
          </p:nvSpPr>
          <p:spPr bwMode="auto">
            <a:xfrm>
              <a:off x="4911188" y="5686513"/>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40" name="圆角矩形 139"/>
            <p:cNvSpPr/>
            <p:nvPr/>
          </p:nvSpPr>
          <p:spPr bwMode="auto">
            <a:xfrm>
              <a:off x="5397650" y="5614505"/>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50" name="圆角矩形 149"/>
            <p:cNvSpPr/>
            <p:nvPr/>
          </p:nvSpPr>
          <p:spPr bwMode="auto">
            <a:xfrm>
              <a:off x="6370574" y="5614505"/>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57" name="圆角矩形 156"/>
            <p:cNvSpPr/>
            <p:nvPr/>
          </p:nvSpPr>
          <p:spPr bwMode="auto">
            <a:xfrm>
              <a:off x="6857036" y="5537462"/>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13</a:t>
              </a:r>
              <a:endParaRPr lang="zh-CN" altLang="en-US" sz="1600" b="1" dirty="0">
                <a:latin typeface="黑体" pitchFamily="2" charset="-122"/>
                <a:ea typeface="黑体" pitchFamily="2" charset="-122"/>
              </a:endParaRPr>
            </a:p>
          </p:txBody>
        </p:sp>
        <p:sp>
          <p:nvSpPr>
            <p:cNvPr id="159" name="圆角矩形 158"/>
            <p:cNvSpPr/>
            <p:nvPr/>
          </p:nvSpPr>
          <p:spPr bwMode="auto">
            <a:xfrm>
              <a:off x="7343498" y="5537462"/>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68" name="圆角矩形 167"/>
            <p:cNvSpPr/>
            <p:nvPr/>
          </p:nvSpPr>
          <p:spPr bwMode="auto">
            <a:xfrm>
              <a:off x="7829960" y="5537462"/>
              <a:ext cx="432048" cy="423397"/>
            </a:xfrm>
            <a:prstGeom prst="roundRect">
              <a:avLst/>
            </a:prstGeom>
            <a:ln>
              <a:solidFill>
                <a:srgbClr val="7030A0"/>
              </a:solidFill>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69" name="圆角矩形 168"/>
            <p:cNvSpPr/>
            <p:nvPr/>
          </p:nvSpPr>
          <p:spPr bwMode="auto">
            <a:xfrm>
              <a:off x="1019492" y="6252462"/>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3</a:t>
              </a:r>
              <a:endParaRPr lang="zh-CN" altLang="en-US" sz="1600" b="1" dirty="0">
                <a:latin typeface="黑体" pitchFamily="2" charset="-122"/>
                <a:ea typeface="黑体" pitchFamily="2" charset="-122"/>
              </a:endParaRPr>
            </a:p>
          </p:txBody>
        </p:sp>
        <p:sp>
          <p:nvSpPr>
            <p:cNvPr id="170" name="圆角矩形 169"/>
            <p:cNvSpPr/>
            <p:nvPr/>
          </p:nvSpPr>
          <p:spPr bwMode="auto">
            <a:xfrm>
              <a:off x="8316416" y="6031403"/>
              <a:ext cx="432048" cy="423397"/>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71" name="圆角矩形 170"/>
            <p:cNvSpPr/>
            <p:nvPr/>
          </p:nvSpPr>
          <p:spPr bwMode="auto">
            <a:xfrm>
              <a:off x="2965340"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72" name="圆角矩形 171"/>
            <p:cNvSpPr/>
            <p:nvPr/>
          </p:nvSpPr>
          <p:spPr bwMode="auto">
            <a:xfrm>
              <a:off x="5884112" y="6108446"/>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76" name="圆角矩形 175"/>
            <p:cNvSpPr/>
            <p:nvPr/>
          </p:nvSpPr>
          <p:spPr bwMode="auto">
            <a:xfrm>
              <a:off x="3451802"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77" name="圆角矩形 176"/>
            <p:cNvSpPr/>
            <p:nvPr/>
          </p:nvSpPr>
          <p:spPr bwMode="auto">
            <a:xfrm>
              <a:off x="3938264"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78" name="圆角矩形 177"/>
            <p:cNvSpPr/>
            <p:nvPr/>
          </p:nvSpPr>
          <p:spPr bwMode="auto">
            <a:xfrm>
              <a:off x="4424726"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79" name="圆角矩形 178"/>
            <p:cNvSpPr/>
            <p:nvPr/>
          </p:nvSpPr>
          <p:spPr bwMode="auto">
            <a:xfrm>
              <a:off x="4911188" y="6180454"/>
              <a:ext cx="432048" cy="274346"/>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180" name="圆角矩形 179"/>
            <p:cNvSpPr/>
            <p:nvPr/>
          </p:nvSpPr>
          <p:spPr bwMode="auto">
            <a:xfrm>
              <a:off x="5397650" y="6108446"/>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81" name="圆角矩形 180"/>
            <p:cNvSpPr/>
            <p:nvPr/>
          </p:nvSpPr>
          <p:spPr bwMode="auto">
            <a:xfrm>
              <a:off x="6370574" y="6108446"/>
              <a:ext cx="432048" cy="346354"/>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182" name="圆角矩形 181"/>
            <p:cNvSpPr/>
            <p:nvPr/>
          </p:nvSpPr>
          <p:spPr bwMode="auto">
            <a:xfrm>
              <a:off x="6857036" y="6031403"/>
              <a:ext cx="432048" cy="423397"/>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83" name="圆角矩形 182"/>
            <p:cNvSpPr/>
            <p:nvPr/>
          </p:nvSpPr>
          <p:spPr bwMode="auto">
            <a:xfrm>
              <a:off x="7343498" y="6031403"/>
              <a:ext cx="432048" cy="423397"/>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184" name="圆角矩形 183"/>
            <p:cNvSpPr/>
            <p:nvPr/>
          </p:nvSpPr>
          <p:spPr bwMode="auto">
            <a:xfrm>
              <a:off x="7829960" y="6031403"/>
              <a:ext cx="432048" cy="423397"/>
            </a:xfrm>
            <a:prstGeom prst="roundRect">
              <a:avLst/>
            </a:prstGeom>
            <a:ln>
              <a:solidFill>
                <a:srgbClr val="7030A0"/>
              </a:solidFill>
              <a:prstDash val="sysDot"/>
              <a:headEnd/>
              <a:tailEnd/>
            </a:ln>
          </p:spPr>
          <p:style>
            <a:lnRef idx="2">
              <a:schemeClr val="accent2"/>
            </a:lnRef>
            <a:fillRef idx="1">
              <a:schemeClr val="lt1"/>
            </a:fillRef>
            <a:effectRef idx="0">
              <a:schemeClr val="accent2"/>
            </a:effectRef>
            <a:fontRef idx="minor">
              <a:schemeClr val="dk1"/>
            </a:fontRef>
          </p:style>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2" name="矩形 1"/>
            <p:cNvSpPr/>
            <p:nvPr/>
          </p:nvSpPr>
          <p:spPr>
            <a:xfrm>
              <a:off x="1111123" y="4367749"/>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1" name="矩形 200"/>
            <p:cNvSpPr/>
            <p:nvPr/>
          </p:nvSpPr>
          <p:spPr>
            <a:xfrm>
              <a:off x="1617208" y="4360847"/>
              <a:ext cx="266380" cy="369332"/>
            </a:xfrm>
            <a:prstGeom prst="rect">
              <a:avLst/>
            </a:prstGeom>
          </p:spPr>
          <p:txBody>
            <a:bodyPr wrap="square">
              <a:spAutoFit/>
            </a:bodyPr>
            <a:lstStyle/>
            <a:p>
              <a:r>
                <a:rPr lang="en-US" altLang="zh-CN" i="1" kern="0" dirty="0">
                  <a:solidFill>
                    <a:srgbClr val="C00000"/>
                  </a:solidFill>
                  <a:latin typeface="Times New Roman" panose="02020603050405020304" pitchFamily="18" charset="0"/>
                  <a:ea typeface="宋体"/>
                  <a:cs typeface="Times New Roman" panose="02020603050405020304" pitchFamily="18" charset="0"/>
                </a:rPr>
                <a:t>j</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2" name="矩形 201"/>
            <p:cNvSpPr/>
            <p:nvPr/>
          </p:nvSpPr>
          <p:spPr>
            <a:xfrm>
              <a:off x="1091500" y="4869160"/>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3" name="矩形 202"/>
            <p:cNvSpPr/>
            <p:nvPr/>
          </p:nvSpPr>
          <p:spPr>
            <a:xfrm>
              <a:off x="3057368" y="4859868"/>
              <a:ext cx="266380" cy="369332"/>
            </a:xfrm>
            <a:prstGeom prst="rect">
              <a:avLst/>
            </a:prstGeom>
          </p:spPr>
          <p:txBody>
            <a:bodyPr wrap="square">
              <a:spAutoFit/>
            </a:bodyPr>
            <a:lstStyle/>
            <a:p>
              <a:r>
                <a:rPr lang="en-US" altLang="zh-CN" i="1" kern="0" dirty="0">
                  <a:solidFill>
                    <a:srgbClr val="C00000"/>
                  </a:solidFill>
                  <a:latin typeface="Times New Roman" panose="02020603050405020304" pitchFamily="18" charset="0"/>
                  <a:ea typeface="宋体"/>
                  <a:cs typeface="Times New Roman" panose="02020603050405020304" pitchFamily="18" charset="0"/>
                </a:rPr>
                <a:t>j</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4" name="圆角矩形 203"/>
            <p:cNvSpPr/>
            <p:nvPr/>
          </p:nvSpPr>
          <p:spPr bwMode="auto">
            <a:xfrm>
              <a:off x="1495294" y="5172342"/>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3" name="弧形 2"/>
            <p:cNvSpPr/>
            <p:nvPr/>
          </p:nvSpPr>
          <p:spPr bwMode="auto">
            <a:xfrm rot="5400000">
              <a:off x="2207622" y="4224088"/>
              <a:ext cx="388320" cy="1402546"/>
            </a:xfrm>
            <a:prstGeom prst="arc">
              <a:avLst>
                <a:gd name="adj1" fmla="val 16365143"/>
                <a:gd name="adj2" fmla="val 5253182"/>
              </a:avLst>
            </a:prstGeom>
            <a:noFill/>
            <a:ln w="9525" cap="flat" cmpd="sng" algn="ctr">
              <a:solidFill>
                <a:schemeClr val="tx1"/>
              </a:solidFill>
              <a:prstDash val="sysDash"/>
              <a:round/>
              <a:headEnd type="none"/>
              <a:tailEnd type="arrow"/>
            </a:ln>
            <a:effectLst/>
          </p:spPr>
          <p:txBody>
            <a:bodyPr rtlCol="0" anchor="ctr"/>
            <a:lstStyle/>
            <a:p>
              <a:pPr algn="ctr"/>
              <a:endParaRPr lang="zh-CN" altLang="en-US"/>
            </a:p>
          </p:txBody>
        </p:sp>
        <p:sp>
          <p:nvSpPr>
            <p:cNvPr id="205" name="弧形 204"/>
            <p:cNvSpPr/>
            <p:nvPr/>
          </p:nvSpPr>
          <p:spPr bwMode="auto">
            <a:xfrm rot="5400000">
              <a:off x="3705727" y="3576154"/>
              <a:ext cx="356245" cy="3672408"/>
            </a:xfrm>
            <a:prstGeom prst="arc">
              <a:avLst>
                <a:gd name="adj1" fmla="val 16261329"/>
                <a:gd name="adj2" fmla="val 5253182"/>
              </a:avLst>
            </a:prstGeom>
            <a:noFill/>
            <a:ln w="9525" cap="flat" cmpd="sng" algn="ctr">
              <a:solidFill>
                <a:schemeClr val="tx1"/>
              </a:solidFill>
              <a:prstDash val="sysDash"/>
              <a:round/>
              <a:headEnd type="none"/>
              <a:tailEnd type="arrow"/>
            </a:ln>
            <a:effectLst/>
          </p:spPr>
          <p:txBody>
            <a:bodyPr rtlCol="0" anchor="ctr"/>
            <a:lstStyle/>
            <a:p>
              <a:pPr algn="ctr"/>
              <a:endParaRPr lang="zh-CN" altLang="en-US"/>
            </a:p>
          </p:txBody>
        </p:sp>
        <p:sp>
          <p:nvSpPr>
            <p:cNvPr id="206" name="矩形 205"/>
            <p:cNvSpPr/>
            <p:nvPr/>
          </p:nvSpPr>
          <p:spPr>
            <a:xfrm>
              <a:off x="1597585" y="5352309"/>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08" name="圆角矩形 207"/>
            <p:cNvSpPr/>
            <p:nvPr/>
          </p:nvSpPr>
          <p:spPr bwMode="auto">
            <a:xfrm>
              <a:off x="1495294" y="5686513"/>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209" name="圆角矩形 208"/>
            <p:cNvSpPr/>
            <p:nvPr/>
          </p:nvSpPr>
          <p:spPr bwMode="auto">
            <a:xfrm>
              <a:off x="1981750" y="5608325"/>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8</a:t>
              </a:r>
              <a:endParaRPr lang="zh-CN" altLang="en-US" sz="1600" b="1" dirty="0">
                <a:latin typeface="黑体" pitchFamily="2" charset="-122"/>
                <a:ea typeface="黑体" pitchFamily="2" charset="-122"/>
              </a:endParaRPr>
            </a:p>
          </p:txBody>
        </p:sp>
        <p:sp>
          <p:nvSpPr>
            <p:cNvPr id="210" name="矩形 209"/>
            <p:cNvSpPr/>
            <p:nvPr/>
          </p:nvSpPr>
          <p:spPr>
            <a:xfrm>
              <a:off x="2575839" y="6381328"/>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11" name="圆角矩形 210"/>
            <p:cNvSpPr/>
            <p:nvPr/>
          </p:nvSpPr>
          <p:spPr bwMode="auto">
            <a:xfrm>
              <a:off x="1495294" y="6182628"/>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212" name="圆角矩形 211"/>
            <p:cNvSpPr/>
            <p:nvPr/>
          </p:nvSpPr>
          <p:spPr bwMode="auto">
            <a:xfrm>
              <a:off x="1981750" y="6105443"/>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8</a:t>
              </a:r>
              <a:endParaRPr lang="zh-CN" altLang="en-US" sz="1600" b="1" dirty="0">
                <a:latin typeface="黑体" pitchFamily="2" charset="-122"/>
                <a:ea typeface="黑体" pitchFamily="2" charset="-122"/>
              </a:endParaRPr>
            </a:p>
          </p:txBody>
        </p:sp>
        <p:sp>
          <p:nvSpPr>
            <p:cNvPr id="207" name="矩形 206"/>
            <p:cNvSpPr/>
            <p:nvPr/>
          </p:nvSpPr>
          <p:spPr>
            <a:xfrm>
              <a:off x="2066850" y="5805264"/>
              <a:ext cx="248786" cy="369332"/>
            </a:xfrm>
            <a:prstGeom prst="rect">
              <a:avLst/>
            </a:prstGeom>
          </p:spPr>
          <p:txBody>
            <a:bodyPr wrap="none">
              <a:spAutoFit/>
            </a:bodyPr>
            <a:lstStyle/>
            <a:p>
              <a:r>
                <a:rPr lang="en-US" altLang="zh-CN" i="1" kern="0" dirty="0" err="1">
                  <a:solidFill>
                    <a:srgbClr val="C00000"/>
                  </a:solidFill>
                  <a:latin typeface="Times New Roman" panose="02020603050405020304" pitchFamily="18" charset="0"/>
                  <a:ea typeface="宋体"/>
                  <a:cs typeface="Times New Roman" panose="02020603050405020304" pitchFamily="18" charset="0"/>
                </a:rPr>
                <a:t>i</a:t>
              </a:r>
              <a:endParaRPr lang="zh-CN" altLang="en-US" i="1" dirty="0">
                <a:solidFill>
                  <a:srgbClr val="C00000"/>
                </a:solidFill>
                <a:latin typeface="Times New Roman" panose="02020603050405020304" pitchFamily="18" charset="0"/>
                <a:cs typeface="Times New Roman" panose="02020603050405020304" pitchFamily="18" charset="0"/>
              </a:endParaRPr>
            </a:p>
          </p:txBody>
        </p:sp>
        <p:sp>
          <p:nvSpPr>
            <p:cNvPr id="213" name="矩形 212"/>
            <p:cNvSpPr/>
            <p:nvPr/>
          </p:nvSpPr>
          <p:spPr>
            <a:xfrm>
              <a:off x="5628004" y="5219908"/>
              <a:ext cx="266380" cy="369332"/>
            </a:xfrm>
            <a:prstGeom prst="rect">
              <a:avLst/>
            </a:prstGeom>
          </p:spPr>
          <p:txBody>
            <a:bodyPr wrap="square">
              <a:spAutoFit/>
            </a:bodyPr>
            <a:lstStyle/>
            <a:p>
              <a:r>
                <a:rPr lang="en-US" altLang="zh-CN" i="1" kern="0" dirty="0">
                  <a:solidFill>
                    <a:srgbClr val="C00000"/>
                  </a:solidFill>
                  <a:latin typeface="Times New Roman" panose="02020603050405020304" pitchFamily="18" charset="0"/>
                  <a:ea typeface="宋体"/>
                  <a:cs typeface="Times New Roman" panose="02020603050405020304" pitchFamily="18" charset="0"/>
                </a:rPr>
                <a:t>j</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14" name="矩形 213"/>
            <p:cNvSpPr/>
            <p:nvPr/>
          </p:nvSpPr>
          <p:spPr>
            <a:xfrm>
              <a:off x="7089816" y="5661248"/>
              <a:ext cx="266380" cy="369332"/>
            </a:xfrm>
            <a:prstGeom prst="rect">
              <a:avLst/>
            </a:prstGeom>
          </p:spPr>
          <p:txBody>
            <a:bodyPr wrap="square">
              <a:spAutoFit/>
            </a:bodyPr>
            <a:lstStyle/>
            <a:p>
              <a:r>
                <a:rPr lang="en-US" altLang="zh-CN" i="1" kern="0" dirty="0">
                  <a:solidFill>
                    <a:srgbClr val="C00000"/>
                  </a:solidFill>
                  <a:latin typeface="Times New Roman" panose="02020603050405020304" pitchFamily="18" charset="0"/>
                  <a:ea typeface="宋体"/>
                  <a:cs typeface="Times New Roman" panose="02020603050405020304" pitchFamily="18" charset="0"/>
                </a:rPr>
                <a:t>j</a:t>
              </a:r>
              <a:endParaRPr lang="zh-CN" altLang="en-US" i="1" kern="0" dirty="0">
                <a:solidFill>
                  <a:srgbClr val="C00000"/>
                </a:solidFill>
                <a:latin typeface="Times New Roman" panose="02020603050405020304" pitchFamily="18" charset="0"/>
                <a:ea typeface="宋体"/>
                <a:cs typeface="Times New Roman" panose="02020603050405020304" pitchFamily="18" charset="0"/>
              </a:endParaRPr>
            </a:p>
          </p:txBody>
        </p:sp>
        <p:sp>
          <p:nvSpPr>
            <p:cNvPr id="215" name="圆角矩形 214"/>
            <p:cNvSpPr/>
            <p:nvPr/>
          </p:nvSpPr>
          <p:spPr bwMode="auto">
            <a:xfrm>
              <a:off x="2468206" y="6023492"/>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latin typeface="黑体" pitchFamily="2" charset="-122"/>
                  <a:ea typeface="黑体" pitchFamily="2" charset="-122"/>
                </a:rPr>
                <a:t>13</a:t>
              </a:r>
              <a:endParaRPr lang="zh-CN" altLang="en-US" sz="1600" b="1" dirty="0">
                <a:latin typeface="黑体" pitchFamily="2" charset="-122"/>
                <a:ea typeface="黑体" pitchFamily="2" charset="-122"/>
              </a:endParaRPr>
            </a:p>
          </p:txBody>
        </p:sp>
        <p:sp>
          <p:nvSpPr>
            <p:cNvPr id="216" name="弧形 215"/>
            <p:cNvSpPr/>
            <p:nvPr/>
          </p:nvSpPr>
          <p:spPr bwMode="auto">
            <a:xfrm rot="5400000">
              <a:off x="4664022" y="3637154"/>
              <a:ext cx="356245" cy="4596054"/>
            </a:xfrm>
            <a:prstGeom prst="arc">
              <a:avLst>
                <a:gd name="adj1" fmla="val 16261329"/>
                <a:gd name="adj2" fmla="val 5253182"/>
              </a:avLst>
            </a:prstGeom>
            <a:noFill/>
            <a:ln w="9525" cap="flat" cmpd="sng" algn="ctr">
              <a:solidFill>
                <a:schemeClr val="tx1"/>
              </a:solidFill>
              <a:prstDash val="sysDash"/>
              <a:round/>
              <a:headEnd type="none"/>
              <a:tailEnd type="arrow"/>
            </a:ln>
            <a:effectLst/>
          </p:spPr>
          <p:txBody>
            <a:bodyPr rtlCol="0" anchor="ctr"/>
            <a:lstStyle/>
            <a:p>
              <a:pPr algn="ctr"/>
              <a:endParaRPr lang="zh-CN" altLang="en-US"/>
            </a:p>
          </p:txBody>
        </p:sp>
        <p:sp>
          <p:nvSpPr>
            <p:cNvPr id="217" name="TextBox 7"/>
            <p:cNvSpPr txBox="1"/>
            <p:nvPr/>
          </p:nvSpPr>
          <p:spPr>
            <a:xfrm>
              <a:off x="407932" y="4127440"/>
              <a:ext cx="611560" cy="369332"/>
            </a:xfrm>
            <a:prstGeom prst="rect">
              <a:avLst/>
            </a:prstGeom>
            <a:noFill/>
          </p:spPr>
          <p:txBody>
            <a:bodyPr wrap="square" rtlCol="0">
              <a:spAutoFit/>
            </a:bodyPr>
            <a:lstStyle/>
            <a:p>
              <a:r>
                <a:rPr lang="en-US" altLang="zh-CN" dirty="0"/>
                <a:t>(a)</a:t>
              </a:r>
              <a:endParaRPr lang="zh-CN" altLang="en-US" dirty="0"/>
            </a:p>
          </p:txBody>
        </p:sp>
        <p:sp>
          <p:nvSpPr>
            <p:cNvPr id="218" name="TextBox 23"/>
            <p:cNvSpPr txBox="1"/>
            <p:nvPr/>
          </p:nvSpPr>
          <p:spPr>
            <a:xfrm>
              <a:off x="406719" y="4635447"/>
              <a:ext cx="611560" cy="369332"/>
            </a:xfrm>
            <a:prstGeom prst="rect">
              <a:avLst/>
            </a:prstGeom>
            <a:noFill/>
          </p:spPr>
          <p:txBody>
            <a:bodyPr wrap="square" rtlCol="0">
              <a:spAutoFit/>
            </a:bodyPr>
            <a:lstStyle/>
            <a:p>
              <a:r>
                <a:rPr lang="en-US" altLang="zh-CN" dirty="0"/>
                <a:t>(b)</a:t>
              </a:r>
              <a:endParaRPr lang="zh-CN" altLang="en-US" dirty="0"/>
            </a:p>
          </p:txBody>
        </p:sp>
        <p:sp>
          <p:nvSpPr>
            <p:cNvPr id="219" name="TextBox 48"/>
            <p:cNvSpPr txBox="1"/>
            <p:nvPr/>
          </p:nvSpPr>
          <p:spPr>
            <a:xfrm>
              <a:off x="406719" y="5124849"/>
              <a:ext cx="611560" cy="369332"/>
            </a:xfrm>
            <a:prstGeom prst="rect">
              <a:avLst/>
            </a:prstGeom>
            <a:noFill/>
          </p:spPr>
          <p:txBody>
            <a:bodyPr wrap="square" rtlCol="0">
              <a:spAutoFit/>
            </a:bodyPr>
            <a:lstStyle/>
            <a:p>
              <a:r>
                <a:rPr lang="en-US" altLang="zh-CN" dirty="0"/>
                <a:t>(c)</a:t>
              </a:r>
              <a:endParaRPr lang="zh-CN" altLang="en-US" dirty="0"/>
            </a:p>
          </p:txBody>
        </p:sp>
        <p:sp>
          <p:nvSpPr>
            <p:cNvPr id="220" name="TextBox 60"/>
            <p:cNvSpPr txBox="1"/>
            <p:nvPr/>
          </p:nvSpPr>
          <p:spPr>
            <a:xfrm>
              <a:off x="402408" y="5644712"/>
              <a:ext cx="611560" cy="369332"/>
            </a:xfrm>
            <a:prstGeom prst="rect">
              <a:avLst/>
            </a:prstGeom>
            <a:noFill/>
          </p:spPr>
          <p:txBody>
            <a:bodyPr wrap="square" rtlCol="0">
              <a:spAutoFit/>
            </a:bodyPr>
            <a:lstStyle/>
            <a:p>
              <a:r>
                <a:rPr lang="en-US" altLang="zh-CN" dirty="0"/>
                <a:t>(d)</a:t>
              </a:r>
              <a:endParaRPr lang="zh-CN" altLang="en-US" dirty="0"/>
            </a:p>
          </p:txBody>
        </p:sp>
        <p:sp>
          <p:nvSpPr>
            <p:cNvPr id="221" name="TextBox 64"/>
            <p:cNvSpPr txBox="1"/>
            <p:nvPr/>
          </p:nvSpPr>
          <p:spPr>
            <a:xfrm>
              <a:off x="402408" y="6132961"/>
              <a:ext cx="611560" cy="369332"/>
            </a:xfrm>
            <a:prstGeom prst="rect">
              <a:avLst/>
            </a:prstGeom>
            <a:noFill/>
          </p:spPr>
          <p:txBody>
            <a:bodyPr wrap="square" rtlCol="0">
              <a:spAutoFit/>
            </a:bodyPr>
            <a:lstStyle/>
            <a:p>
              <a:r>
                <a:rPr lang="en-US" altLang="zh-CN" dirty="0"/>
                <a:t>(e)</a:t>
              </a:r>
              <a:endParaRPr lang="zh-CN" altLang="en-US" dirty="0"/>
            </a:p>
          </p:txBody>
        </p:sp>
      </p:grpSp>
    </p:spTree>
    <p:extLst>
      <p:ext uri="{BB962C8B-B14F-4D97-AF65-F5344CB8AC3E}">
        <p14:creationId xmlns:p14="http://schemas.microsoft.com/office/powerpoint/2010/main" val="4095489876"/>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唯一化</a:t>
            </a:r>
          </a:p>
        </p:txBody>
      </p:sp>
      <p:sp>
        <p:nvSpPr>
          <p:cNvPr id="39" name="TextBox 20"/>
          <p:cNvSpPr txBox="1">
            <a:spLocks noChangeArrowheads="1"/>
          </p:cNvSpPr>
          <p:nvPr/>
        </p:nvSpPr>
        <p:spPr bwMode="auto">
          <a:xfrm>
            <a:off x="263501" y="109646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有序列表唯一化</a:t>
            </a:r>
            <a:endParaRPr lang="en-US" altLang="zh-CN" sz="2800" b="1" dirty="0">
              <a:latin typeface="微软雅黑" panose="020B0503020204020204" pitchFamily="34" charset="-122"/>
              <a:ea typeface="微软雅黑" panose="020B0503020204020204" pitchFamily="34" charset="-122"/>
            </a:endParaRPr>
          </a:p>
        </p:txBody>
      </p:sp>
      <p:sp>
        <p:nvSpPr>
          <p:cNvPr id="11" name="矩形 10"/>
          <p:cNvSpPr/>
          <p:nvPr/>
        </p:nvSpPr>
        <p:spPr>
          <a:xfrm>
            <a:off x="65786" y="6086317"/>
            <a:ext cx="8937240" cy="707886"/>
          </a:xfrm>
          <a:prstGeom prst="rect">
            <a:avLst/>
          </a:prstGeom>
          <a:solidFill>
            <a:srgbClr val="C00000"/>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比较相邻两元素是否一致，指针</a:t>
            </a:r>
            <a:r>
              <a:rPr kumimoji="1" lang="en-US" altLang="zh-CN" sz="2000" b="1" dirty="0">
                <a:solidFill>
                  <a:schemeClr val="bg1"/>
                </a:solidFill>
                <a:latin typeface="Microsoft YaHei" charset="0"/>
                <a:ea typeface="Microsoft YaHei" charset="0"/>
                <a:cs typeface="Microsoft YaHei" charset="0"/>
              </a:rPr>
              <a:t>p</a:t>
            </a:r>
            <a:r>
              <a:rPr kumimoji="1" lang="zh-CN" altLang="en-US" sz="2000" b="1" dirty="0">
                <a:solidFill>
                  <a:schemeClr val="bg1"/>
                </a:solidFill>
                <a:latin typeface="Microsoft YaHei" charset="0"/>
                <a:ea typeface="Microsoft YaHei" charset="0"/>
                <a:cs typeface="Microsoft YaHei" charset="0"/>
              </a:rPr>
              <a:t>和</a:t>
            </a:r>
            <a:r>
              <a:rPr kumimoji="1" lang="en-US" altLang="zh-CN" sz="2000" b="1" dirty="0">
                <a:solidFill>
                  <a:schemeClr val="bg1"/>
                </a:solidFill>
                <a:latin typeface="Microsoft YaHei" charset="0"/>
                <a:ea typeface="Microsoft YaHei" charset="0"/>
                <a:cs typeface="Microsoft YaHei" charset="0"/>
              </a:rPr>
              <a:t>q</a:t>
            </a:r>
            <a:r>
              <a:rPr kumimoji="1" lang="zh-CN" altLang="en-US" sz="2000" b="1" dirty="0">
                <a:solidFill>
                  <a:schemeClr val="bg1"/>
                </a:solidFill>
                <a:latin typeface="Microsoft YaHei" charset="0"/>
                <a:ea typeface="Microsoft YaHei" charset="0"/>
                <a:cs typeface="Microsoft YaHei" charset="0"/>
              </a:rPr>
              <a:t>分别指向相邻节点，若二者相同则删除</a:t>
            </a:r>
            <a:r>
              <a:rPr kumimoji="1" lang="en-US" altLang="zh-CN" sz="2000" b="1" dirty="0">
                <a:solidFill>
                  <a:schemeClr val="bg1"/>
                </a:solidFill>
                <a:latin typeface="Microsoft YaHei" charset="0"/>
                <a:ea typeface="Microsoft YaHei" charset="0"/>
                <a:cs typeface="Microsoft YaHei" charset="0"/>
              </a:rPr>
              <a:t>q</a:t>
            </a:r>
            <a:r>
              <a:rPr kumimoji="1" lang="zh-CN" altLang="en-US" sz="2000" b="1" dirty="0">
                <a:solidFill>
                  <a:schemeClr val="bg1"/>
                </a:solidFill>
                <a:latin typeface="Microsoft YaHei" charset="0"/>
                <a:ea typeface="Microsoft YaHei" charset="0"/>
                <a:cs typeface="Microsoft YaHei" charset="0"/>
              </a:rPr>
              <a:t>，否则转向下一对邻节点，</a:t>
            </a:r>
            <a:r>
              <a:rPr kumimoji="1" lang="en-US" altLang="zh-CN" sz="2000" b="1" dirty="0">
                <a:solidFill>
                  <a:schemeClr val="bg1"/>
                </a:solidFill>
                <a:latin typeface="Microsoft YaHei" charset="0"/>
                <a:ea typeface="Microsoft YaHei" charset="0"/>
                <a:cs typeface="Microsoft YaHei" charset="0"/>
              </a:rPr>
              <a:t>O(n)</a:t>
            </a:r>
            <a:r>
              <a:rPr kumimoji="1" lang="zh-CN" altLang="en-US" sz="2000" b="1" dirty="0">
                <a:solidFill>
                  <a:schemeClr val="bg1"/>
                </a:solidFill>
                <a:latin typeface="Microsoft YaHei" charset="0"/>
                <a:ea typeface="Microsoft YaHei" charset="0"/>
                <a:cs typeface="Microsoft YaHei" charset="0"/>
              </a:rPr>
              <a:t>复杂度</a:t>
            </a:r>
            <a:endParaRPr kumimoji="1" lang="en-US" altLang="zh-CN" sz="2000" b="1" dirty="0">
              <a:solidFill>
                <a:schemeClr val="bg1"/>
              </a:solidFill>
              <a:latin typeface="Microsoft YaHei" charset="0"/>
              <a:ea typeface="Microsoft YaHei" charset="0"/>
              <a:cs typeface="Microsoft YaHei" charset="0"/>
            </a:endParaRPr>
          </a:p>
        </p:txBody>
      </p:sp>
      <p:sp>
        <p:nvSpPr>
          <p:cNvPr id="6" name="矩形 5"/>
          <p:cNvSpPr/>
          <p:nvPr/>
        </p:nvSpPr>
        <p:spPr>
          <a:xfrm>
            <a:off x="345782" y="1619685"/>
            <a:ext cx="8690714" cy="3139321"/>
          </a:xfrm>
          <a:prstGeom prst="rect">
            <a:avLst/>
          </a:prstGeom>
        </p:spPr>
        <p:txBody>
          <a:bodyPr wrap="square">
            <a:spAutoFit/>
          </a:bodyPr>
          <a:lstStyle/>
          <a:p>
            <a:r>
              <a:rPr lang="fr-FR"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&lt;</a:t>
            </a:r>
            <a:r>
              <a:rPr lang="fr-FR" altLang="zh-CN" dirty="0">
                <a:solidFill>
                  <a:srgbClr val="0000FF"/>
                </a:solidFill>
                <a:highlight>
                  <a:srgbClr val="FFFFFF"/>
                </a:highlight>
                <a:latin typeface="Consolas" panose="020B0609020204030204" pitchFamily="49" charset="0"/>
                <a:ea typeface="新宋体" panose="02010609030101010101" pitchFamily="49" charset="-122"/>
              </a:rPr>
              <a:t>typename</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fr-FR" altLang="zh-CN" dirty="0">
                <a:solidFill>
                  <a:srgbClr val="0000FF"/>
                </a:solidFill>
                <a:highlight>
                  <a:srgbClr val="FFFFFF"/>
                </a:highlight>
                <a:latin typeface="Consolas" panose="020B0609020204030204" pitchFamily="49" charset="0"/>
                <a:ea typeface="新宋体" panose="02010609030101010101" pitchFamily="49" charset="-122"/>
              </a:rPr>
              <a:t>int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&gt;::uniquify() {               </a:t>
            </a:r>
            <a:r>
              <a:rPr lang="fr-FR" altLang="zh-CN" sz="1600" kern="0" dirty="0">
                <a:solidFill>
                  <a:srgbClr val="CC0000"/>
                </a:solidFill>
                <a:latin typeface="Consolas" panose="020B0609020204030204" pitchFamily="49" charset="0"/>
                <a:ea typeface="隶书" pitchFamily="49" charset="-122"/>
              </a:rPr>
              <a:t>//</a:t>
            </a:r>
            <a:r>
              <a:rPr lang="zh-CN" altLang="fr-FR" sz="1600" kern="0" dirty="0">
                <a:solidFill>
                  <a:srgbClr val="CC0000"/>
                </a:solidFill>
                <a:latin typeface="Consolas" panose="020B0609020204030204" pitchFamily="49" charset="0"/>
                <a:ea typeface="隶书" pitchFamily="49" charset="-122"/>
              </a:rPr>
              <a:t>成批剔除重复元素，效率更高</a:t>
            </a:r>
            <a:endParaRPr lang="fr-FR" altLang="zh-CN" sz="1600"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_size &lt; 2 )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0;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平凡列表自然无重复</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oldSize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_size;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记录原规模</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 = first();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q;                   </a:t>
            </a:r>
            <a:r>
              <a:rPr lang="en-US" altLang="zh-CN" kern="0" dirty="0">
                <a:solidFill>
                  <a:srgbClr val="CC0000"/>
                </a:solidFill>
                <a:latin typeface="Consolas" panose="020B0609020204030204" pitchFamily="49" charset="0"/>
                <a:ea typeface="隶书" pitchFamily="49" charset="-122"/>
              </a:rPr>
              <a:t>//</a:t>
            </a:r>
            <a:r>
              <a:rPr lang="en-US" altLang="zh-CN" sz="1600" kern="0" dirty="0">
                <a:solidFill>
                  <a:srgbClr val="CC0000"/>
                </a:solidFill>
                <a:latin typeface="Consolas" panose="020B0609020204030204" pitchFamily="49" charset="0"/>
                <a:ea typeface="隶书" pitchFamily="49" charset="-122"/>
              </a:rPr>
              <a:t>p</a:t>
            </a:r>
            <a:r>
              <a:rPr lang="zh-CN" altLang="en-US" sz="1600" kern="0" dirty="0">
                <a:solidFill>
                  <a:srgbClr val="CC0000"/>
                </a:solidFill>
                <a:latin typeface="Consolas" panose="020B0609020204030204" pitchFamily="49" charset="0"/>
                <a:ea typeface="隶书" pitchFamily="49" charset="-122"/>
              </a:rPr>
              <a:t>为各区段起点，</a:t>
            </a:r>
            <a:r>
              <a:rPr lang="en-US" altLang="zh-CN" sz="1600" kern="0" dirty="0">
                <a:solidFill>
                  <a:srgbClr val="CC0000"/>
                </a:solidFill>
                <a:latin typeface="Consolas" panose="020B0609020204030204" pitchFamily="49" charset="0"/>
                <a:ea typeface="隶书" pitchFamily="49" charset="-122"/>
              </a:rPr>
              <a:t>q</a:t>
            </a:r>
            <a:r>
              <a:rPr lang="zh-CN" altLang="en-US" sz="1600" kern="0" dirty="0">
                <a:solidFill>
                  <a:srgbClr val="CC0000"/>
                </a:solidFill>
                <a:latin typeface="Consolas" panose="020B0609020204030204" pitchFamily="49" charset="0"/>
                <a:ea typeface="隶书" pitchFamily="49" charset="-122"/>
              </a:rPr>
              <a:t>为其后继</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   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trailer != ( q = p-&gt;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反复考查紧邻的节点对</a:t>
            </a:r>
            <a:r>
              <a:rPr lang="en-US" altLang="zh-CN" sz="1600" kern="0" dirty="0">
                <a:solidFill>
                  <a:srgbClr val="CC0000"/>
                </a:solidFill>
                <a:latin typeface="Consolas" panose="020B0609020204030204" pitchFamily="49" charset="0"/>
                <a:ea typeface="隶书" pitchFamily="49" charset="-122"/>
              </a:rPr>
              <a:t>(p, q)</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p-&gt;data != q-&gt;data ) p = q;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若互异，则转向下一区段</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remove ( q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否则（雷同），删除后者</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oldSize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_size;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列表规模变化量，即被删除元素总数</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24" name="圆角矩形 23"/>
          <p:cNvSpPr/>
          <p:nvPr/>
        </p:nvSpPr>
        <p:spPr bwMode="auto">
          <a:xfrm>
            <a:off x="1156381" y="5367183"/>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25" name="圆角矩形 24"/>
          <p:cNvSpPr/>
          <p:nvPr/>
        </p:nvSpPr>
        <p:spPr bwMode="auto">
          <a:xfrm>
            <a:off x="2963239" y="5295175"/>
            <a:ext cx="432048" cy="274346"/>
          </a:xfrm>
          <a:prstGeom prst="round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5</a:t>
            </a:r>
            <a:endParaRPr lang="zh-CN" altLang="en-US" sz="1600" b="1" dirty="0">
              <a:solidFill>
                <a:schemeClr val="tx1"/>
              </a:solidFill>
              <a:latin typeface="黑体" pitchFamily="2" charset="-122"/>
              <a:ea typeface="黑体" pitchFamily="2" charset="-122"/>
            </a:endParaRPr>
          </a:p>
        </p:txBody>
      </p:sp>
      <p:sp>
        <p:nvSpPr>
          <p:cNvPr id="26" name="圆角矩形 25"/>
          <p:cNvSpPr/>
          <p:nvPr/>
        </p:nvSpPr>
        <p:spPr bwMode="auto">
          <a:xfrm>
            <a:off x="4770097" y="5223167"/>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27" name="圆角矩形 26"/>
          <p:cNvSpPr/>
          <p:nvPr/>
        </p:nvSpPr>
        <p:spPr bwMode="auto">
          <a:xfrm>
            <a:off x="2059810" y="5367183"/>
            <a:ext cx="432048" cy="202338"/>
          </a:xfrm>
          <a:prstGeom prst="roundRect">
            <a:avLst/>
          </a:prstGeom>
          <a:solidFill>
            <a:srgbClr val="FFCCCC"/>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3</a:t>
            </a:r>
            <a:endParaRPr lang="zh-CN" altLang="en-US" sz="1600" b="1" dirty="0">
              <a:solidFill>
                <a:schemeClr val="tx1"/>
              </a:solidFill>
              <a:latin typeface="黑体" pitchFamily="2" charset="-122"/>
              <a:ea typeface="黑体" pitchFamily="2" charset="-122"/>
            </a:endParaRPr>
          </a:p>
        </p:txBody>
      </p:sp>
      <p:sp>
        <p:nvSpPr>
          <p:cNvPr id="28" name="圆角矩形 27"/>
          <p:cNvSpPr/>
          <p:nvPr/>
        </p:nvSpPr>
        <p:spPr bwMode="auto">
          <a:xfrm>
            <a:off x="3866668" y="5223167"/>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29" name="圆角矩形 28"/>
          <p:cNvSpPr/>
          <p:nvPr/>
        </p:nvSpPr>
        <p:spPr bwMode="auto">
          <a:xfrm>
            <a:off x="5673526" y="5223167"/>
            <a:ext cx="432048" cy="346354"/>
          </a:xfrm>
          <a:prstGeom prst="roundRect">
            <a:avLst/>
          </a:prstGeom>
          <a:solidFill>
            <a:schemeClr val="accent3">
              <a:lumMod val="85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8</a:t>
            </a:r>
            <a:endParaRPr lang="zh-CN" altLang="en-US" sz="1600" b="1" dirty="0">
              <a:solidFill>
                <a:schemeClr val="tx1"/>
              </a:solidFill>
              <a:latin typeface="黑体" pitchFamily="2" charset="-122"/>
              <a:ea typeface="黑体" pitchFamily="2" charset="-122"/>
            </a:endParaRPr>
          </a:p>
        </p:txBody>
      </p:sp>
      <p:sp>
        <p:nvSpPr>
          <p:cNvPr id="30" name="圆角矩形 29"/>
          <p:cNvSpPr/>
          <p:nvPr/>
        </p:nvSpPr>
        <p:spPr bwMode="auto">
          <a:xfrm>
            <a:off x="6576955" y="5146124"/>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sp>
        <p:nvSpPr>
          <p:cNvPr id="31" name="圆角矩形 30"/>
          <p:cNvSpPr/>
          <p:nvPr/>
        </p:nvSpPr>
        <p:spPr bwMode="auto">
          <a:xfrm>
            <a:off x="7480387" y="5146124"/>
            <a:ext cx="432048" cy="423397"/>
          </a:xfrm>
          <a:prstGeom prst="roundRect">
            <a:avLst/>
          </a:prstGeom>
          <a:solidFill>
            <a:schemeClr val="accent6">
              <a:lumMod val="40000"/>
              <a:lumOff val="60000"/>
            </a:schemeClr>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tx1"/>
                </a:solidFill>
                <a:latin typeface="黑体" pitchFamily="2" charset="-122"/>
                <a:ea typeface="黑体" pitchFamily="2" charset="-122"/>
              </a:rPr>
              <a:t>13</a:t>
            </a:r>
            <a:endParaRPr lang="zh-CN" altLang="en-US" sz="1600" b="1" dirty="0">
              <a:solidFill>
                <a:schemeClr val="tx1"/>
              </a:solidFill>
              <a:latin typeface="黑体" pitchFamily="2" charset="-122"/>
              <a:ea typeface="黑体" pitchFamily="2" charset="-122"/>
            </a:endParaRPr>
          </a:p>
        </p:txBody>
      </p:sp>
      <p:cxnSp>
        <p:nvCxnSpPr>
          <p:cNvPr id="32" name="直接箭头连接符 31"/>
          <p:cNvCxnSpPr>
            <a:stCxn id="24" idx="3"/>
            <a:endCxn id="27" idx="1"/>
          </p:cNvCxnSpPr>
          <p:nvPr/>
        </p:nvCxnSpPr>
        <p:spPr bwMode="auto">
          <a:xfrm>
            <a:off x="1588429" y="5468352"/>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33" name="直接箭头连接符 32"/>
          <p:cNvCxnSpPr/>
          <p:nvPr/>
        </p:nvCxnSpPr>
        <p:spPr bwMode="auto">
          <a:xfrm>
            <a:off x="2491858" y="5468352"/>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34" name="直接箭头连接符 33"/>
          <p:cNvCxnSpPr/>
          <p:nvPr/>
        </p:nvCxnSpPr>
        <p:spPr bwMode="auto">
          <a:xfrm>
            <a:off x="3395287" y="5468352"/>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35" name="直接箭头连接符 34"/>
          <p:cNvCxnSpPr/>
          <p:nvPr/>
        </p:nvCxnSpPr>
        <p:spPr bwMode="auto">
          <a:xfrm>
            <a:off x="4298716" y="5466836"/>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36" name="直接箭头连接符 35"/>
          <p:cNvCxnSpPr/>
          <p:nvPr/>
        </p:nvCxnSpPr>
        <p:spPr bwMode="auto">
          <a:xfrm>
            <a:off x="5202145" y="5466836"/>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37" name="直接箭头连接符 36"/>
          <p:cNvCxnSpPr/>
          <p:nvPr/>
        </p:nvCxnSpPr>
        <p:spPr bwMode="auto">
          <a:xfrm>
            <a:off x="6105574" y="5466836"/>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38" name="直接箭头连接符 37"/>
          <p:cNvCxnSpPr/>
          <p:nvPr/>
        </p:nvCxnSpPr>
        <p:spPr bwMode="auto">
          <a:xfrm>
            <a:off x="7009006" y="5460182"/>
            <a:ext cx="471381"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40" name="圆角矩形 39"/>
          <p:cNvSpPr/>
          <p:nvPr/>
        </p:nvSpPr>
        <p:spPr bwMode="auto">
          <a:xfrm>
            <a:off x="220274" y="5286936"/>
            <a:ext cx="648072" cy="288032"/>
          </a:xfrm>
          <a:prstGeom prst="roundRect">
            <a:avLst/>
          </a:prstGeom>
          <a:solidFill>
            <a:schemeClr val="tx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bg1"/>
                </a:solidFill>
                <a:latin typeface="黑体" pitchFamily="2" charset="-122"/>
                <a:ea typeface="黑体" pitchFamily="2" charset="-122"/>
              </a:rPr>
              <a:t>Head</a:t>
            </a:r>
            <a:endParaRPr lang="zh-CN" altLang="en-US" sz="1600" b="1" dirty="0">
              <a:solidFill>
                <a:schemeClr val="bg1"/>
              </a:solidFill>
              <a:latin typeface="黑体" pitchFamily="2" charset="-122"/>
              <a:ea typeface="黑体" pitchFamily="2" charset="-122"/>
            </a:endParaRPr>
          </a:p>
        </p:txBody>
      </p:sp>
      <p:sp>
        <p:nvSpPr>
          <p:cNvPr id="41" name="圆角矩形 40"/>
          <p:cNvSpPr/>
          <p:nvPr/>
        </p:nvSpPr>
        <p:spPr bwMode="auto">
          <a:xfrm>
            <a:off x="8245283" y="5281489"/>
            <a:ext cx="778772" cy="288032"/>
          </a:xfrm>
          <a:prstGeom prst="roundRect">
            <a:avLst/>
          </a:prstGeom>
          <a:solidFill>
            <a:schemeClr val="tx1"/>
          </a:solidFill>
          <a:ln w="3175" algn="ctr">
            <a:solidFill>
              <a:schemeClr val="tx1"/>
            </a:solidFill>
            <a:miter lim="800000"/>
            <a:headEnd/>
            <a:tailEnd/>
          </a:ln>
          <a:effectLst/>
        </p:spPr>
        <p:txBody>
          <a:bodyPr lIns="91446" tIns="91446" rIns="91446" bIns="91446" rtlCol="0" anchor="ctr"/>
          <a:lstStyle/>
          <a:p>
            <a:pPr algn="ctr"/>
            <a:r>
              <a:rPr lang="en-US" altLang="zh-CN" sz="1600" b="1" dirty="0">
                <a:solidFill>
                  <a:schemeClr val="bg1"/>
                </a:solidFill>
                <a:latin typeface="黑体" pitchFamily="2" charset="-122"/>
                <a:ea typeface="黑体" pitchFamily="2" charset="-122"/>
              </a:rPr>
              <a:t>Trail</a:t>
            </a:r>
            <a:endParaRPr lang="zh-CN" altLang="en-US" sz="1600" b="1" dirty="0">
              <a:solidFill>
                <a:schemeClr val="bg1"/>
              </a:solidFill>
              <a:latin typeface="黑体" pitchFamily="2" charset="-122"/>
              <a:ea typeface="黑体" pitchFamily="2" charset="-122"/>
            </a:endParaRPr>
          </a:p>
        </p:txBody>
      </p:sp>
      <p:cxnSp>
        <p:nvCxnSpPr>
          <p:cNvPr id="42" name="直接箭头连接符 41"/>
          <p:cNvCxnSpPr/>
          <p:nvPr/>
        </p:nvCxnSpPr>
        <p:spPr bwMode="auto">
          <a:xfrm>
            <a:off x="7912435" y="5432348"/>
            <a:ext cx="332848"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43" name="直接箭头连接符 42"/>
          <p:cNvCxnSpPr/>
          <p:nvPr/>
        </p:nvCxnSpPr>
        <p:spPr bwMode="auto">
          <a:xfrm>
            <a:off x="868349" y="5475342"/>
            <a:ext cx="288032" cy="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grpSp>
        <p:nvGrpSpPr>
          <p:cNvPr id="44" name="组合 43"/>
          <p:cNvGrpSpPr/>
          <p:nvPr/>
        </p:nvGrpSpPr>
        <p:grpSpPr>
          <a:xfrm>
            <a:off x="1048054" y="4708044"/>
            <a:ext cx="332142" cy="649778"/>
            <a:chOff x="5752026" y="4074425"/>
            <a:chExt cx="332142" cy="649778"/>
          </a:xfrm>
        </p:grpSpPr>
        <p:sp>
          <p:nvSpPr>
            <p:cNvPr id="45" name="矩形 44"/>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46" name="直接箭头连接符 45"/>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47" name="组合 46"/>
          <p:cNvGrpSpPr/>
          <p:nvPr/>
        </p:nvGrpSpPr>
        <p:grpSpPr>
          <a:xfrm>
            <a:off x="2231126" y="4779631"/>
            <a:ext cx="357064" cy="575025"/>
            <a:chOff x="6084168" y="4149178"/>
            <a:chExt cx="357064" cy="575025"/>
          </a:xfrm>
        </p:grpSpPr>
        <p:sp>
          <p:nvSpPr>
            <p:cNvPr id="48" name="矩形 47"/>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p:txBody>
        </p:sp>
        <p:cxnSp>
          <p:nvCxnSpPr>
            <p:cNvPr id="49" name="直接箭头连接符 48"/>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50" name="组合 49"/>
          <p:cNvGrpSpPr/>
          <p:nvPr/>
        </p:nvGrpSpPr>
        <p:grpSpPr>
          <a:xfrm>
            <a:off x="1559232" y="5536116"/>
            <a:ext cx="1404004" cy="413164"/>
            <a:chOff x="5385453" y="5544532"/>
            <a:chExt cx="1692646" cy="413164"/>
          </a:xfrm>
        </p:grpSpPr>
        <p:cxnSp>
          <p:nvCxnSpPr>
            <p:cNvPr id="51" name="曲线连接符 50"/>
            <p:cNvCxnSpPr/>
            <p:nvPr/>
          </p:nvCxnSpPr>
          <p:spPr bwMode="auto">
            <a:xfrm rot="10800000">
              <a:off x="5385453" y="5553714"/>
              <a:ext cx="757976" cy="403982"/>
            </a:xfrm>
            <a:prstGeom prst="curvedConnector3">
              <a:avLst/>
            </a:prstGeom>
            <a:solidFill>
              <a:schemeClr val="accent1"/>
            </a:solidFill>
            <a:ln w="19050" cap="flat" cmpd="sng" algn="ctr">
              <a:solidFill>
                <a:schemeClr val="tx1"/>
              </a:solidFill>
              <a:prstDash val="solid"/>
              <a:round/>
              <a:headEnd type="none"/>
              <a:tailEnd type="stealth" w="lg" len="lg"/>
            </a:ln>
            <a:effectLst/>
          </p:spPr>
        </p:cxnSp>
        <p:cxnSp>
          <p:nvCxnSpPr>
            <p:cNvPr id="52" name="曲线连接符 51"/>
            <p:cNvCxnSpPr/>
            <p:nvPr/>
          </p:nvCxnSpPr>
          <p:spPr bwMode="auto">
            <a:xfrm flipV="1">
              <a:off x="6139900" y="5544532"/>
              <a:ext cx="938199" cy="405097"/>
            </a:xfrm>
            <a:prstGeom prst="curvedConnector3">
              <a:avLst/>
            </a:prstGeom>
            <a:solidFill>
              <a:schemeClr val="accent1"/>
            </a:solidFill>
            <a:ln w="19050" cap="flat" cmpd="sng" algn="ctr">
              <a:solidFill>
                <a:schemeClr val="tx1"/>
              </a:solidFill>
              <a:prstDash val="solid"/>
              <a:round/>
              <a:headEnd type="none"/>
              <a:tailEnd type="stealth" w="lg" len="lg"/>
            </a:ln>
            <a:effectLst/>
          </p:spPr>
        </p:cxnSp>
      </p:grpSp>
      <p:grpSp>
        <p:nvGrpSpPr>
          <p:cNvPr id="53" name="组合 52"/>
          <p:cNvGrpSpPr/>
          <p:nvPr/>
        </p:nvGrpSpPr>
        <p:grpSpPr>
          <a:xfrm>
            <a:off x="3257929" y="4708044"/>
            <a:ext cx="357064" cy="575025"/>
            <a:chOff x="6084168" y="4149178"/>
            <a:chExt cx="357064" cy="575025"/>
          </a:xfrm>
        </p:grpSpPr>
        <p:sp>
          <p:nvSpPr>
            <p:cNvPr id="54" name="矩形 53"/>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p:txBody>
        </p:sp>
        <p:cxnSp>
          <p:nvCxnSpPr>
            <p:cNvPr id="55" name="直接箭头连接符 54"/>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56" name="组合 55"/>
          <p:cNvGrpSpPr/>
          <p:nvPr/>
        </p:nvGrpSpPr>
        <p:grpSpPr>
          <a:xfrm>
            <a:off x="2786545" y="4639746"/>
            <a:ext cx="332142" cy="649778"/>
            <a:chOff x="5752026" y="4074425"/>
            <a:chExt cx="332142" cy="649778"/>
          </a:xfrm>
        </p:grpSpPr>
        <p:sp>
          <p:nvSpPr>
            <p:cNvPr id="57" name="矩形 56"/>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58" name="直接箭头连接符 57"/>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59" name="组合 58"/>
          <p:cNvGrpSpPr/>
          <p:nvPr/>
        </p:nvGrpSpPr>
        <p:grpSpPr>
          <a:xfrm>
            <a:off x="4151324" y="4636457"/>
            <a:ext cx="357064" cy="575025"/>
            <a:chOff x="6084168" y="4149178"/>
            <a:chExt cx="357064" cy="575025"/>
          </a:xfrm>
        </p:grpSpPr>
        <p:sp>
          <p:nvSpPr>
            <p:cNvPr id="60" name="矩形 59"/>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p:txBody>
        </p:sp>
        <p:cxnSp>
          <p:nvCxnSpPr>
            <p:cNvPr id="61" name="直接箭头连接符 60"/>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62" name="组合 61"/>
          <p:cNvGrpSpPr/>
          <p:nvPr/>
        </p:nvGrpSpPr>
        <p:grpSpPr>
          <a:xfrm>
            <a:off x="3704627" y="4561704"/>
            <a:ext cx="332142" cy="649778"/>
            <a:chOff x="5752026" y="4074425"/>
            <a:chExt cx="332142" cy="649778"/>
          </a:xfrm>
        </p:grpSpPr>
        <p:sp>
          <p:nvSpPr>
            <p:cNvPr id="63" name="矩形 62"/>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64" name="直接箭头连接符 63"/>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65" name="组合 64"/>
          <p:cNvGrpSpPr/>
          <p:nvPr/>
        </p:nvGrpSpPr>
        <p:grpSpPr>
          <a:xfrm>
            <a:off x="5060720" y="4636457"/>
            <a:ext cx="357064" cy="575025"/>
            <a:chOff x="6084168" y="4149178"/>
            <a:chExt cx="357064" cy="575025"/>
          </a:xfrm>
        </p:grpSpPr>
        <p:sp>
          <p:nvSpPr>
            <p:cNvPr id="66" name="矩形 65"/>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p:txBody>
        </p:sp>
        <p:cxnSp>
          <p:nvCxnSpPr>
            <p:cNvPr id="67" name="直接箭头连接符 66"/>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68" name="组合 67"/>
          <p:cNvGrpSpPr/>
          <p:nvPr/>
        </p:nvGrpSpPr>
        <p:grpSpPr>
          <a:xfrm>
            <a:off x="4269519" y="5503613"/>
            <a:ext cx="1404004" cy="413164"/>
            <a:chOff x="5385453" y="5544532"/>
            <a:chExt cx="1692646" cy="413164"/>
          </a:xfrm>
        </p:grpSpPr>
        <p:cxnSp>
          <p:nvCxnSpPr>
            <p:cNvPr id="69" name="曲线连接符 68"/>
            <p:cNvCxnSpPr/>
            <p:nvPr/>
          </p:nvCxnSpPr>
          <p:spPr bwMode="auto">
            <a:xfrm rot="10800000">
              <a:off x="5385453" y="5553714"/>
              <a:ext cx="757976" cy="403982"/>
            </a:xfrm>
            <a:prstGeom prst="curvedConnector3">
              <a:avLst/>
            </a:prstGeom>
            <a:solidFill>
              <a:schemeClr val="accent1"/>
            </a:solidFill>
            <a:ln w="19050" cap="flat" cmpd="sng" algn="ctr">
              <a:solidFill>
                <a:schemeClr val="tx1"/>
              </a:solidFill>
              <a:prstDash val="solid"/>
              <a:round/>
              <a:headEnd type="none"/>
              <a:tailEnd type="stealth" w="lg" len="lg"/>
            </a:ln>
            <a:effectLst/>
          </p:spPr>
        </p:cxnSp>
        <p:cxnSp>
          <p:nvCxnSpPr>
            <p:cNvPr id="70" name="曲线连接符 69"/>
            <p:cNvCxnSpPr/>
            <p:nvPr/>
          </p:nvCxnSpPr>
          <p:spPr bwMode="auto">
            <a:xfrm flipV="1">
              <a:off x="6139900" y="5544532"/>
              <a:ext cx="938199" cy="405097"/>
            </a:xfrm>
            <a:prstGeom prst="curvedConnector3">
              <a:avLst/>
            </a:prstGeom>
            <a:solidFill>
              <a:schemeClr val="accent1"/>
            </a:solidFill>
            <a:ln w="19050" cap="flat" cmpd="sng" algn="ctr">
              <a:solidFill>
                <a:schemeClr val="tx1"/>
              </a:solidFill>
              <a:prstDash val="solid"/>
              <a:round/>
              <a:headEnd type="none"/>
              <a:tailEnd type="stealth" w="lg" len="lg"/>
            </a:ln>
            <a:effectLst/>
          </p:spPr>
        </p:cxnSp>
      </p:grpSp>
      <p:grpSp>
        <p:nvGrpSpPr>
          <p:cNvPr id="71" name="组合 70"/>
          <p:cNvGrpSpPr/>
          <p:nvPr/>
        </p:nvGrpSpPr>
        <p:grpSpPr>
          <a:xfrm>
            <a:off x="5984199" y="4626393"/>
            <a:ext cx="357064" cy="575025"/>
            <a:chOff x="6084168" y="4149178"/>
            <a:chExt cx="357064" cy="575025"/>
          </a:xfrm>
        </p:grpSpPr>
        <p:sp>
          <p:nvSpPr>
            <p:cNvPr id="72" name="矩形 71"/>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p:txBody>
        </p:sp>
        <p:cxnSp>
          <p:nvCxnSpPr>
            <p:cNvPr id="73" name="直接箭头连接符 72"/>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74" name="组合 73"/>
          <p:cNvGrpSpPr/>
          <p:nvPr/>
        </p:nvGrpSpPr>
        <p:grpSpPr>
          <a:xfrm>
            <a:off x="4298716" y="5516900"/>
            <a:ext cx="2278236" cy="413164"/>
            <a:chOff x="5385453" y="5544532"/>
            <a:chExt cx="1692646" cy="413164"/>
          </a:xfrm>
        </p:grpSpPr>
        <p:cxnSp>
          <p:nvCxnSpPr>
            <p:cNvPr id="75" name="曲线连接符 74"/>
            <p:cNvCxnSpPr/>
            <p:nvPr/>
          </p:nvCxnSpPr>
          <p:spPr bwMode="auto">
            <a:xfrm rot="10800000">
              <a:off x="5385453" y="5553714"/>
              <a:ext cx="757976" cy="403982"/>
            </a:xfrm>
            <a:prstGeom prst="curvedConnector3">
              <a:avLst/>
            </a:prstGeom>
            <a:solidFill>
              <a:schemeClr val="accent1"/>
            </a:solidFill>
            <a:ln w="19050" cap="flat" cmpd="sng" algn="ctr">
              <a:solidFill>
                <a:schemeClr val="tx1"/>
              </a:solidFill>
              <a:prstDash val="solid"/>
              <a:round/>
              <a:headEnd type="none"/>
              <a:tailEnd type="stealth" w="lg" len="lg"/>
            </a:ln>
            <a:effectLst/>
          </p:spPr>
        </p:cxnSp>
        <p:cxnSp>
          <p:nvCxnSpPr>
            <p:cNvPr id="76" name="曲线连接符 75"/>
            <p:cNvCxnSpPr/>
            <p:nvPr/>
          </p:nvCxnSpPr>
          <p:spPr bwMode="auto">
            <a:xfrm flipV="1">
              <a:off x="6139900" y="5544532"/>
              <a:ext cx="938199" cy="405097"/>
            </a:xfrm>
            <a:prstGeom prst="curvedConnector3">
              <a:avLst/>
            </a:prstGeom>
            <a:solidFill>
              <a:schemeClr val="accent1"/>
            </a:solidFill>
            <a:ln w="19050" cap="flat" cmpd="sng" algn="ctr">
              <a:solidFill>
                <a:schemeClr val="tx1"/>
              </a:solidFill>
              <a:prstDash val="solid"/>
              <a:round/>
              <a:headEnd type="none"/>
              <a:tailEnd type="stealth" w="lg" len="lg"/>
            </a:ln>
            <a:effectLst/>
          </p:spPr>
        </p:cxnSp>
      </p:grpSp>
      <p:grpSp>
        <p:nvGrpSpPr>
          <p:cNvPr id="77" name="组合 76"/>
          <p:cNvGrpSpPr/>
          <p:nvPr/>
        </p:nvGrpSpPr>
        <p:grpSpPr>
          <a:xfrm>
            <a:off x="6887631" y="4571099"/>
            <a:ext cx="357064" cy="575025"/>
            <a:chOff x="6084168" y="4149178"/>
            <a:chExt cx="357064" cy="575025"/>
          </a:xfrm>
        </p:grpSpPr>
        <p:sp>
          <p:nvSpPr>
            <p:cNvPr id="78" name="矩形 77"/>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p:txBody>
        </p:sp>
        <p:cxnSp>
          <p:nvCxnSpPr>
            <p:cNvPr id="79" name="直接箭头连接符 78"/>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80" name="组合 79"/>
          <p:cNvGrpSpPr/>
          <p:nvPr/>
        </p:nvGrpSpPr>
        <p:grpSpPr>
          <a:xfrm>
            <a:off x="6409466" y="4485526"/>
            <a:ext cx="332142" cy="649778"/>
            <a:chOff x="5752026" y="4074425"/>
            <a:chExt cx="332142" cy="649778"/>
          </a:xfrm>
        </p:grpSpPr>
        <p:sp>
          <p:nvSpPr>
            <p:cNvPr id="81" name="矩形 80"/>
            <p:cNvSpPr/>
            <p:nvPr/>
          </p:nvSpPr>
          <p:spPr>
            <a:xfrm>
              <a:off x="5752026" y="4074425"/>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82" name="直接箭头连接符 81"/>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83" name="组合 82"/>
          <p:cNvGrpSpPr/>
          <p:nvPr/>
        </p:nvGrpSpPr>
        <p:grpSpPr>
          <a:xfrm>
            <a:off x="7778020" y="4564870"/>
            <a:ext cx="357064" cy="575025"/>
            <a:chOff x="6084168" y="4149178"/>
            <a:chExt cx="357064" cy="575025"/>
          </a:xfrm>
        </p:grpSpPr>
        <p:sp>
          <p:nvSpPr>
            <p:cNvPr id="84" name="矩形 83"/>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q</a:t>
              </a:r>
              <a:endParaRPr lang="zh-CN" altLang="en-US" dirty="0">
                <a:latin typeface="微软雅黑" panose="020B0503020204020204" pitchFamily="34" charset="-122"/>
                <a:ea typeface="微软雅黑" panose="020B0503020204020204" pitchFamily="34" charset="-122"/>
              </a:endParaRPr>
            </a:p>
          </p:txBody>
        </p:sp>
        <p:cxnSp>
          <p:nvCxnSpPr>
            <p:cNvPr id="85" name="直接箭头连接符 84"/>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grpSp>
        <p:nvGrpSpPr>
          <p:cNvPr id="86" name="组合 85"/>
          <p:cNvGrpSpPr/>
          <p:nvPr/>
        </p:nvGrpSpPr>
        <p:grpSpPr>
          <a:xfrm>
            <a:off x="6976814" y="5486151"/>
            <a:ext cx="1268469" cy="413164"/>
            <a:chOff x="5385453" y="5544532"/>
            <a:chExt cx="1692646" cy="413164"/>
          </a:xfrm>
        </p:grpSpPr>
        <p:cxnSp>
          <p:nvCxnSpPr>
            <p:cNvPr id="87" name="曲线连接符 86"/>
            <p:cNvCxnSpPr/>
            <p:nvPr/>
          </p:nvCxnSpPr>
          <p:spPr bwMode="auto">
            <a:xfrm rot="10800000">
              <a:off x="5385453" y="5553714"/>
              <a:ext cx="757976" cy="403982"/>
            </a:xfrm>
            <a:prstGeom prst="curvedConnector3">
              <a:avLst/>
            </a:prstGeom>
            <a:solidFill>
              <a:schemeClr val="accent1"/>
            </a:solidFill>
            <a:ln w="19050" cap="flat" cmpd="sng" algn="ctr">
              <a:solidFill>
                <a:schemeClr val="tx1"/>
              </a:solidFill>
              <a:prstDash val="solid"/>
              <a:round/>
              <a:headEnd type="none"/>
              <a:tailEnd type="stealth" w="lg" len="lg"/>
            </a:ln>
            <a:effectLst/>
          </p:spPr>
        </p:cxnSp>
        <p:cxnSp>
          <p:nvCxnSpPr>
            <p:cNvPr id="88" name="曲线连接符 87"/>
            <p:cNvCxnSpPr/>
            <p:nvPr/>
          </p:nvCxnSpPr>
          <p:spPr bwMode="auto">
            <a:xfrm flipV="1">
              <a:off x="6139900" y="5544532"/>
              <a:ext cx="938199" cy="405097"/>
            </a:xfrm>
            <a:prstGeom prst="curvedConnector3">
              <a:avLst/>
            </a:prstGeom>
            <a:solidFill>
              <a:schemeClr val="accent1"/>
            </a:solidFill>
            <a:ln w="19050" cap="flat" cmpd="sng" algn="ctr">
              <a:solidFill>
                <a:schemeClr val="tx1"/>
              </a:solidFill>
              <a:prstDash val="solid"/>
              <a:round/>
              <a:headEnd type="none"/>
              <a:tailEnd type="stealth" w="lg" len="lg"/>
            </a:ln>
            <a:effectLst/>
          </p:spPr>
        </p:cxnSp>
      </p:grpSp>
    </p:spTree>
    <p:extLst>
      <p:ext uri="{BB962C8B-B14F-4D97-AF65-F5344CB8AC3E}">
        <p14:creationId xmlns:p14="http://schemas.microsoft.com/office/powerpoint/2010/main" val="271555686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ppt_x"/>
                                          </p:val>
                                        </p:tav>
                                        <p:tav tm="100000">
                                          <p:val>
                                            <p:strVal val="#ppt_x"/>
                                          </p:val>
                                        </p:tav>
                                      </p:tavLst>
                                    </p:anim>
                                    <p:anim calcmode="lin" valueType="num">
                                      <p:cBhvr additive="base">
                                        <p:cTn id="1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strips(downLeft)">
                                      <p:cBhvr>
                                        <p:cTn id="19" dur="500"/>
                                        <p:tgtEl>
                                          <p:spTgt spid="5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32"/>
                                        </p:tgtEl>
                                      </p:cBhvr>
                                    </p:animEffect>
                                    <p:set>
                                      <p:cBhvr>
                                        <p:cTn id="24" dur="1" fill="hold">
                                          <p:stCondLst>
                                            <p:cond delay="499"/>
                                          </p:stCondLst>
                                        </p:cTn>
                                        <p:tgtEl>
                                          <p:spTgt spid="32"/>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27"/>
                                        </p:tgtEl>
                                      </p:cBhvr>
                                    </p:animEffect>
                                    <p:set>
                                      <p:cBhvr>
                                        <p:cTn id="27" dur="1" fill="hold">
                                          <p:stCondLst>
                                            <p:cond delay="499"/>
                                          </p:stCondLst>
                                        </p:cTn>
                                        <p:tgtEl>
                                          <p:spTgt spid="2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3"/>
                                        </p:tgtEl>
                                      </p:cBhvr>
                                    </p:animEffect>
                                    <p:set>
                                      <p:cBhvr>
                                        <p:cTn id="30" dur="1" fill="hold">
                                          <p:stCondLst>
                                            <p:cond delay="499"/>
                                          </p:stCondLst>
                                        </p:cTn>
                                        <p:tgtEl>
                                          <p:spTgt spid="33"/>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47"/>
                                        </p:tgtEl>
                                      </p:cBhvr>
                                    </p:animEffect>
                                    <p:set>
                                      <p:cBhvr>
                                        <p:cTn id="33" dur="1" fill="hold">
                                          <p:stCondLst>
                                            <p:cond delay="499"/>
                                          </p:stCondLst>
                                        </p:cTn>
                                        <p:tgtEl>
                                          <p:spTgt spid="4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nodeType="click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ppt_x"/>
                                          </p:val>
                                        </p:tav>
                                        <p:tav tm="100000">
                                          <p:val>
                                            <p:strVal val="#ppt_x"/>
                                          </p:val>
                                        </p:tav>
                                      </p:tavLst>
                                    </p:anim>
                                    <p:anim calcmode="lin" valueType="num">
                                      <p:cBhvr additive="base">
                                        <p:cTn id="39" dur="500" fill="hold"/>
                                        <p:tgtEl>
                                          <p:spTgt spid="53"/>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44"/>
                                        </p:tgtEl>
                                        <p:attrNameLst>
                                          <p:attrName>style.visibility</p:attrName>
                                        </p:attrNameLst>
                                      </p:cBhvr>
                                      <p:to>
                                        <p:strVal val="hidden"/>
                                      </p:to>
                                    </p:set>
                                  </p:childTnLst>
                                </p:cTn>
                              </p:par>
                            </p:childTnLst>
                          </p:cTn>
                        </p:par>
                        <p:par>
                          <p:cTn id="44" fill="hold">
                            <p:stCondLst>
                              <p:cond delay="0"/>
                            </p:stCondLst>
                            <p:childTnLst>
                              <p:par>
                                <p:cTn id="45" presetID="2" presetClass="entr" presetSubtype="1"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ppt_x"/>
                                          </p:val>
                                        </p:tav>
                                        <p:tav tm="100000">
                                          <p:val>
                                            <p:strVal val="#ppt_x"/>
                                          </p:val>
                                        </p:tav>
                                      </p:tavLst>
                                    </p:anim>
                                    <p:anim calcmode="lin" valueType="num">
                                      <p:cBhvr additive="base">
                                        <p:cTn id="48" dur="500" fill="hold"/>
                                        <p:tgtEl>
                                          <p:spTgt spid="56"/>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53"/>
                                        </p:tgtEl>
                                        <p:attrNameLst>
                                          <p:attrName>style.visibility</p:attrName>
                                        </p:attrNameLst>
                                      </p:cBhvr>
                                      <p:to>
                                        <p:strVal val="hidden"/>
                                      </p:to>
                                    </p:set>
                                  </p:childTnLst>
                                </p:cTn>
                              </p:par>
                            </p:childTnLst>
                          </p:cTn>
                        </p:par>
                        <p:par>
                          <p:cTn id="53" fill="hold">
                            <p:stCondLst>
                              <p:cond delay="0"/>
                            </p:stCondLst>
                            <p:childTnLst>
                              <p:par>
                                <p:cTn id="54" presetID="2" presetClass="entr" presetSubtype="1" fill="hold" nodeType="afterEffect">
                                  <p:stCondLst>
                                    <p:cond delay="0"/>
                                  </p:stCondLst>
                                  <p:childTnLst>
                                    <p:set>
                                      <p:cBhvr>
                                        <p:cTn id="55" dur="1" fill="hold">
                                          <p:stCondLst>
                                            <p:cond delay="0"/>
                                          </p:stCondLst>
                                        </p:cTn>
                                        <p:tgtEl>
                                          <p:spTgt spid="59"/>
                                        </p:tgtEl>
                                        <p:attrNameLst>
                                          <p:attrName>style.visibility</p:attrName>
                                        </p:attrNameLst>
                                      </p:cBhvr>
                                      <p:to>
                                        <p:strVal val="visible"/>
                                      </p:to>
                                    </p:set>
                                    <p:anim calcmode="lin" valueType="num">
                                      <p:cBhvr additive="base">
                                        <p:cTn id="56" dur="500" fill="hold"/>
                                        <p:tgtEl>
                                          <p:spTgt spid="59"/>
                                        </p:tgtEl>
                                        <p:attrNameLst>
                                          <p:attrName>ppt_x</p:attrName>
                                        </p:attrNameLst>
                                      </p:cBhvr>
                                      <p:tavLst>
                                        <p:tav tm="0">
                                          <p:val>
                                            <p:strVal val="#ppt_x"/>
                                          </p:val>
                                        </p:tav>
                                        <p:tav tm="100000">
                                          <p:val>
                                            <p:strVal val="#ppt_x"/>
                                          </p:val>
                                        </p:tav>
                                      </p:tavLst>
                                    </p:anim>
                                    <p:anim calcmode="lin" valueType="num">
                                      <p:cBhvr additive="base">
                                        <p:cTn id="57" dur="500" fill="hold"/>
                                        <p:tgtEl>
                                          <p:spTgt spid="59"/>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56"/>
                                        </p:tgtEl>
                                        <p:attrNameLst>
                                          <p:attrName>style.visibility</p:attrName>
                                        </p:attrNameLst>
                                      </p:cBhvr>
                                      <p:to>
                                        <p:strVal val="hidden"/>
                                      </p:to>
                                    </p:set>
                                  </p:childTnLst>
                                </p:cTn>
                              </p:par>
                            </p:childTnLst>
                          </p:cTn>
                        </p:par>
                        <p:par>
                          <p:cTn id="62" fill="hold">
                            <p:stCondLst>
                              <p:cond delay="0"/>
                            </p:stCondLst>
                            <p:childTnLst>
                              <p:par>
                                <p:cTn id="63" presetID="2" presetClass="entr" presetSubtype="1" fill="hold" nodeType="afterEffect">
                                  <p:stCondLst>
                                    <p:cond delay="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fill="hold"/>
                                        <p:tgtEl>
                                          <p:spTgt spid="62"/>
                                        </p:tgtEl>
                                        <p:attrNameLst>
                                          <p:attrName>ppt_x</p:attrName>
                                        </p:attrNameLst>
                                      </p:cBhvr>
                                      <p:tavLst>
                                        <p:tav tm="0">
                                          <p:val>
                                            <p:strVal val="#ppt_x"/>
                                          </p:val>
                                        </p:tav>
                                        <p:tav tm="100000">
                                          <p:val>
                                            <p:strVal val="#ppt_x"/>
                                          </p:val>
                                        </p:tav>
                                      </p:tavLst>
                                    </p:anim>
                                    <p:anim calcmode="lin" valueType="num">
                                      <p:cBhvr additive="base">
                                        <p:cTn id="66"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59"/>
                                        </p:tgtEl>
                                        <p:attrNameLst>
                                          <p:attrName>style.visibility</p:attrName>
                                        </p:attrNameLst>
                                      </p:cBhvr>
                                      <p:to>
                                        <p:strVal val="hidden"/>
                                      </p:to>
                                    </p:set>
                                  </p:childTnLst>
                                </p:cTn>
                              </p:par>
                            </p:childTnLst>
                          </p:cTn>
                        </p:par>
                        <p:par>
                          <p:cTn id="71" fill="hold">
                            <p:stCondLst>
                              <p:cond delay="0"/>
                            </p:stCondLst>
                            <p:childTnLst>
                              <p:par>
                                <p:cTn id="72" presetID="2" presetClass="entr" presetSubtype="1" fill="hold" nodeType="afterEffect">
                                  <p:stCondLst>
                                    <p:cond delay="0"/>
                                  </p:stCondLst>
                                  <p:childTnLst>
                                    <p:set>
                                      <p:cBhvr>
                                        <p:cTn id="73" dur="1" fill="hold">
                                          <p:stCondLst>
                                            <p:cond delay="0"/>
                                          </p:stCondLst>
                                        </p:cTn>
                                        <p:tgtEl>
                                          <p:spTgt spid="65"/>
                                        </p:tgtEl>
                                        <p:attrNameLst>
                                          <p:attrName>style.visibility</p:attrName>
                                        </p:attrNameLst>
                                      </p:cBhvr>
                                      <p:to>
                                        <p:strVal val="visible"/>
                                      </p:to>
                                    </p:set>
                                    <p:anim calcmode="lin" valueType="num">
                                      <p:cBhvr additive="base">
                                        <p:cTn id="74" dur="500" fill="hold"/>
                                        <p:tgtEl>
                                          <p:spTgt spid="65"/>
                                        </p:tgtEl>
                                        <p:attrNameLst>
                                          <p:attrName>ppt_x</p:attrName>
                                        </p:attrNameLst>
                                      </p:cBhvr>
                                      <p:tavLst>
                                        <p:tav tm="0">
                                          <p:val>
                                            <p:strVal val="#ppt_x"/>
                                          </p:val>
                                        </p:tav>
                                        <p:tav tm="100000">
                                          <p:val>
                                            <p:strVal val="#ppt_x"/>
                                          </p:val>
                                        </p:tav>
                                      </p:tavLst>
                                    </p:anim>
                                    <p:anim calcmode="lin" valueType="num">
                                      <p:cBhvr additive="base">
                                        <p:cTn id="75"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strips(downLeft)">
                                      <p:cBhvr>
                                        <p:cTn id="80" dur="500"/>
                                        <p:tgtEl>
                                          <p:spTgt spid="68"/>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5"/>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3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3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 presetClass="entr" presetSubtype="1" fill="hold" nodeType="clickEffect">
                                  <p:stCondLst>
                                    <p:cond delay="0"/>
                                  </p:stCondLst>
                                  <p:childTnLst>
                                    <p:set>
                                      <p:cBhvr>
                                        <p:cTn id="94" dur="1" fill="hold">
                                          <p:stCondLst>
                                            <p:cond delay="0"/>
                                          </p:stCondLst>
                                        </p:cTn>
                                        <p:tgtEl>
                                          <p:spTgt spid="71"/>
                                        </p:tgtEl>
                                        <p:attrNameLst>
                                          <p:attrName>style.visibility</p:attrName>
                                        </p:attrNameLst>
                                      </p:cBhvr>
                                      <p:to>
                                        <p:strVal val="visible"/>
                                      </p:to>
                                    </p:set>
                                    <p:anim calcmode="lin" valueType="num">
                                      <p:cBhvr additive="base">
                                        <p:cTn id="95" dur="500" fill="hold"/>
                                        <p:tgtEl>
                                          <p:spTgt spid="71"/>
                                        </p:tgtEl>
                                        <p:attrNameLst>
                                          <p:attrName>ppt_x</p:attrName>
                                        </p:attrNameLst>
                                      </p:cBhvr>
                                      <p:tavLst>
                                        <p:tav tm="0">
                                          <p:val>
                                            <p:strVal val="#ppt_x"/>
                                          </p:val>
                                        </p:tav>
                                        <p:tav tm="100000">
                                          <p:val>
                                            <p:strVal val="#ppt_x"/>
                                          </p:val>
                                        </p:tav>
                                      </p:tavLst>
                                    </p:anim>
                                    <p:anim calcmode="lin" valueType="num">
                                      <p:cBhvr additive="base">
                                        <p:cTn id="96" dur="500" fill="hold"/>
                                        <p:tgtEl>
                                          <p:spTgt spid="71"/>
                                        </p:tgtEl>
                                        <p:attrNameLst>
                                          <p:attrName>ppt_y</p:attrName>
                                        </p:attrNameLst>
                                      </p:cBhvr>
                                      <p:tavLst>
                                        <p:tav tm="0">
                                          <p:val>
                                            <p:strVal val="0-#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8" presetClass="entr" presetSubtype="12"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animEffect transition="in" filter="strips(downLeft)">
                                      <p:cBhvr>
                                        <p:cTn id="101" dur="500"/>
                                        <p:tgtEl>
                                          <p:spTgt spid="7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68"/>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71"/>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37"/>
                                        </p:tgtEl>
                                        <p:attrNameLst>
                                          <p:attrName>style.visibility</p:attrName>
                                        </p:attrNameLst>
                                      </p:cBhvr>
                                      <p:to>
                                        <p:strVal val="hidden"/>
                                      </p:to>
                                    </p:set>
                                  </p:childTnLst>
                                </p:cTn>
                              </p:par>
                              <p:par>
                                <p:cTn id="110" presetID="1" presetClass="exit" presetSubtype="0" fill="hold" grpId="0" nodeType="withEffect">
                                  <p:stCondLst>
                                    <p:cond delay="0"/>
                                  </p:stCondLst>
                                  <p:childTnLst>
                                    <p:set>
                                      <p:cBhvr>
                                        <p:cTn id="111" dur="1" fill="hold">
                                          <p:stCondLst>
                                            <p:cond delay="0"/>
                                          </p:stCondLst>
                                        </p:cTn>
                                        <p:tgtEl>
                                          <p:spTgt spid="29"/>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 presetClass="entr" presetSubtype="1" fill="hold" nodeType="clickEffect">
                                  <p:stCondLst>
                                    <p:cond delay="0"/>
                                  </p:stCondLst>
                                  <p:childTnLst>
                                    <p:set>
                                      <p:cBhvr>
                                        <p:cTn id="115" dur="1" fill="hold">
                                          <p:stCondLst>
                                            <p:cond delay="0"/>
                                          </p:stCondLst>
                                        </p:cTn>
                                        <p:tgtEl>
                                          <p:spTgt spid="77"/>
                                        </p:tgtEl>
                                        <p:attrNameLst>
                                          <p:attrName>style.visibility</p:attrName>
                                        </p:attrNameLst>
                                      </p:cBhvr>
                                      <p:to>
                                        <p:strVal val="visible"/>
                                      </p:to>
                                    </p:set>
                                    <p:anim calcmode="lin" valueType="num">
                                      <p:cBhvr additive="base">
                                        <p:cTn id="116" dur="500" fill="hold"/>
                                        <p:tgtEl>
                                          <p:spTgt spid="77"/>
                                        </p:tgtEl>
                                        <p:attrNameLst>
                                          <p:attrName>ppt_x</p:attrName>
                                        </p:attrNameLst>
                                      </p:cBhvr>
                                      <p:tavLst>
                                        <p:tav tm="0">
                                          <p:val>
                                            <p:strVal val="#ppt_x"/>
                                          </p:val>
                                        </p:tav>
                                        <p:tav tm="100000">
                                          <p:val>
                                            <p:strVal val="#ppt_x"/>
                                          </p:val>
                                        </p:tav>
                                      </p:tavLst>
                                    </p:anim>
                                    <p:anim calcmode="lin" valueType="num">
                                      <p:cBhvr additive="base">
                                        <p:cTn id="117" dur="500" fill="hold"/>
                                        <p:tgtEl>
                                          <p:spTgt spid="77"/>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62"/>
                                        </p:tgtEl>
                                        <p:attrNameLst>
                                          <p:attrName>style.visibility</p:attrName>
                                        </p:attrNameLst>
                                      </p:cBhvr>
                                      <p:to>
                                        <p:strVal val="hidden"/>
                                      </p:to>
                                    </p:set>
                                  </p:childTnLst>
                                </p:cTn>
                              </p:par>
                              <p:par>
                                <p:cTn id="122" presetID="2" presetClass="entr" presetSubtype="1" fill="hold" nodeType="withEffect">
                                  <p:stCondLst>
                                    <p:cond delay="0"/>
                                  </p:stCondLst>
                                  <p:childTnLst>
                                    <p:set>
                                      <p:cBhvr>
                                        <p:cTn id="123" dur="1" fill="hold">
                                          <p:stCondLst>
                                            <p:cond delay="0"/>
                                          </p:stCondLst>
                                        </p:cTn>
                                        <p:tgtEl>
                                          <p:spTgt spid="80"/>
                                        </p:tgtEl>
                                        <p:attrNameLst>
                                          <p:attrName>style.visibility</p:attrName>
                                        </p:attrNameLst>
                                      </p:cBhvr>
                                      <p:to>
                                        <p:strVal val="visible"/>
                                      </p:to>
                                    </p:set>
                                    <p:anim calcmode="lin" valueType="num">
                                      <p:cBhvr additive="base">
                                        <p:cTn id="124" dur="500" fill="hold"/>
                                        <p:tgtEl>
                                          <p:spTgt spid="80"/>
                                        </p:tgtEl>
                                        <p:attrNameLst>
                                          <p:attrName>ppt_x</p:attrName>
                                        </p:attrNameLst>
                                      </p:cBhvr>
                                      <p:tavLst>
                                        <p:tav tm="0">
                                          <p:val>
                                            <p:strVal val="#ppt_x"/>
                                          </p:val>
                                        </p:tav>
                                        <p:tav tm="100000">
                                          <p:val>
                                            <p:strVal val="#ppt_x"/>
                                          </p:val>
                                        </p:tav>
                                      </p:tavLst>
                                    </p:anim>
                                    <p:anim calcmode="lin" valueType="num">
                                      <p:cBhvr additive="base">
                                        <p:cTn id="125" dur="500" fill="hold"/>
                                        <p:tgtEl>
                                          <p:spTgt spid="80"/>
                                        </p:tgtEl>
                                        <p:attrNameLst>
                                          <p:attrName>ppt_y</p:attrName>
                                        </p:attrNameLst>
                                      </p:cBhvr>
                                      <p:tavLst>
                                        <p:tav tm="0">
                                          <p:val>
                                            <p:strVal val="0-#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1" fill="hold" nodeType="clickEffect">
                                  <p:stCondLst>
                                    <p:cond delay="0"/>
                                  </p:stCondLst>
                                  <p:childTnLst>
                                    <p:set>
                                      <p:cBhvr>
                                        <p:cTn id="129" dur="1" fill="hold">
                                          <p:stCondLst>
                                            <p:cond delay="0"/>
                                          </p:stCondLst>
                                        </p:cTn>
                                        <p:tgtEl>
                                          <p:spTgt spid="83"/>
                                        </p:tgtEl>
                                        <p:attrNameLst>
                                          <p:attrName>style.visibility</p:attrName>
                                        </p:attrNameLst>
                                      </p:cBhvr>
                                      <p:to>
                                        <p:strVal val="visible"/>
                                      </p:to>
                                    </p:set>
                                    <p:anim calcmode="lin" valueType="num">
                                      <p:cBhvr additive="base">
                                        <p:cTn id="130" dur="500" fill="hold"/>
                                        <p:tgtEl>
                                          <p:spTgt spid="83"/>
                                        </p:tgtEl>
                                        <p:attrNameLst>
                                          <p:attrName>ppt_x</p:attrName>
                                        </p:attrNameLst>
                                      </p:cBhvr>
                                      <p:tavLst>
                                        <p:tav tm="0">
                                          <p:val>
                                            <p:strVal val="#ppt_x"/>
                                          </p:val>
                                        </p:tav>
                                        <p:tav tm="100000">
                                          <p:val>
                                            <p:strVal val="#ppt_x"/>
                                          </p:val>
                                        </p:tav>
                                      </p:tavLst>
                                    </p:anim>
                                    <p:anim calcmode="lin" valueType="num">
                                      <p:cBhvr additive="base">
                                        <p:cTn id="131" dur="500" fill="hold"/>
                                        <p:tgtEl>
                                          <p:spTgt spid="83"/>
                                        </p:tgtEl>
                                        <p:attrNameLst>
                                          <p:attrName>ppt_y</p:attrName>
                                        </p:attrNameLst>
                                      </p:cBhvr>
                                      <p:tavLst>
                                        <p:tav tm="0">
                                          <p:val>
                                            <p:strVal val="0-#ppt_h/2"/>
                                          </p:val>
                                        </p:tav>
                                        <p:tav tm="100000">
                                          <p:val>
                                            <p:strVal val="#ppt_y"/>
                                          </p:val>
                                        </p:tav>
                                      </p:tavLst>
                                    </p:anim>
                                  </p:childTnLst>
                                </p:cTn>
                              </p:par>
                              <p:par>
                                <p:cTn id="132" presetID="1" presetClass="exit" presetSubtype="0" fill="hold" nodeType="withEffect">
                                  <p:stCondLst>
                                    <p:cond delay="0"/>
                                  </p:stCondLst>
                                  <p:childTnLst>
                                    <p:set>
                                      <p:cBhvr>
                                        <p:cTn id="133" dur="1" fill="hold">
                                          <p:stCondLst>
                                            <p:cond delay="0"/>
                                          </p:stCondLst>
                                        </p:cTn>
                                        <p:tgtEl>
                                          <p:spTgt spid="77"/>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8" presetClass="entr" presetSubtype="12" fill="hold" nodeType="clickEffect">
                                  <p:stCondLst>
                                    <p:cond delay="0"/>
                                  </p:stCondLst>
                                  <p:childTnLst>
                                    <p:set>
                                      <p:cBhvr>
                                        <p:cTn id="137" dur="1" fill="hold">
                                          <p:stCondLst>
                                            <p:cond delay="0"/>
                                          </p:stCondLst>
                                        </p:cTn>
                                        <p:tgtEl>
                                          <p:spTgt spid="86"/>
                                        </p:tgtEl>
                                        <p:attrNameLst>
                                          <p:attrName>style.visibility</p:attrName>
                                        </p:attrNameLst>
                                      </p:cBhvr>
                                      <p:to>
                                        <p:strVal val="visible"/>
                                      </p:to>
                                    </p:set>
                                    <p:animEffect transition="in" filter="strips(downLeft)">
                                      <p:cBhvr>
                                        <p:cTn id="138" dur="500"/>
                                        <p:tgtEl>
                                          <p:spTgt spid="86"/>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8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38"/>
                                        </p:tgtEl>
                                        <p:attrNameLst>
                                          <p:attrName>style.visibility</p:attrName>
                                        </p:attrNameLst>
                                      </p:cBhvr>
                                      <p:to>
                                        <p:strVal val="hidden"/>
                                      </p:to>
                                    </p:set>
                                  </p:childTnLst>
                                </p:cTn>
                              </p:par>
                              <p:par>
                                <p:cTn id="145" presetID="1" presetClass="exit" presetSubtype="0" fill="hold" grpId="0" nodeType="withEffect">
                                  <p:stCondLst>
                                    <p:cond delay="0"/>
                                  </p:stCondLst>
                                  <p:childTnLst>
                                    <p:set>
                                      <p:cBhvr>
                                        <p:cTn id="146" dur="1" fill="hold">
                                          <p:stCondLst>
                                            <p:cond delay="0"/>
                                          </p:stCondLst>
                                        </p:cTn>
                                        <p:tgtEl>
                                          <p:spTgt spid="31"/>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6" grpId="0" animBg="1"/>
      <p:bldP spid="27" grpId="0" animBg="1"/>
      <p:bldP spid="29" grpId="0" animBg="1"/>
      <p:bldP spid="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39" name="TextBox 20"/>
          <p:cNvSpPr txBox="1">
            <a:spLocks noChangeArrowheads="1"/>
          </p:cNvSpPr>
          <p:nvPr/>
        </p:nvSpPr>
        <p:spPr bwMode="auto">
          <a:xfrm>
            <a:off x="263501" y="109646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插入排序</a:t>
            </a:r>
            <a:endParaRPr lang="en-US" altLang="zh-CN" sz="2800" b="1" dirty="0">
              <a:latin typeface="微软雅黑" panose="020B0503020204020204" pitchFamily="34" charset="-122"/>
              <a:ea typeface="微软雅黑" panose="020B0503020204020204" pitchFamily="34" charset="-122"/>
            </a:endParaRPr>
          </a:p>
        </p:txBody>
      </p:sp>
      <p:sp>
        <p:nvSpPr>
          <p:cNvPr id="3" name="下箭头 2"/>
          <p:cNvSpPr/>
          <p:nvPr/>
        </p:nvSpPr>
        <p:spPr bwMode="auto">
          <a:xfrm>
            <a:off x="6732240" y="4945229"/>
            <a:ext cx="743198" cy="504056"/>
          </a:xfrm>
          <a:prstGeom prst="downArrow">
            <a:avLst/>
          </a:prstGeom>
          <a:solidFill>
            <a:srgbClr val="009242"/>
          </a:solidFill>
          <a:ln w="3175" algn="ctr">
            <a:no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4" name="矩形 3"/>
          <p:cNvSpPr/>
          <p:nvPr/>
        </p:nvSpPr>
        <p:spPr>
          <a:xfrm>
            <a:off x="420292" y="1624349"/>
            <a:ext cx="8412954" cy="255454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列表的插入排序算法：对起始于位置</a:t>
            </a:r>
            <a:r>
              <a:rPr lang="en-US" altLang="zh-CN" sz="1600" kern="0" dirty="0">
                <a:solidFill>
                  <a:srgbClr val="CC0000"/>
                </a:solidFill>
                <a:latin typeface="Consolas" panose="020B0609020204030204" pitchFamily="49" charset="0"/>
                <a:ea typeface="隶书" pitchFamily="49" charset="-122"/>
              </a:rPr>
              <a:t>p</a:t>
            </a:r>
            <a:r>
              <a:rPr lang="zh-CN" altLang="en-US" sz="1600" kern="0" dirty="0">
                <a:solidFill>
                  <a:srgbClr val="CC0000"/>
                </a:solidFill>
                <a:latin typeface="Consolas" panose="020B0609020204030204" pitchFamily="49" charset="0"/>
                <a:ea typeface="隶书" pitchFamily="49" charset="-122"/>
              </a:rPr>
              <a:t>的</a:t>
            </a:r>
            <a:r>
              <a:rPr lang="en-US" altLang="zh-CN" sz="1600" kern="0" dirty="0">
                <a:solidFill>
                  <a:srgbClr val="CC0000"/>
                </a:solidFill>
                <a:latin typeface="Consolas" panose="020B0609020204030204" pitchFamily="49" charset="0"/>
                <a:ea typeface="隶书" pitchFamily="49" charset="-122"/>
              </a:rPr>
              <a:t>n</a:t>
            </a:r>
            <a:r>
              <a:rPr lang="zh-CN" altLang="en-US" sz="1600" kern="0" dirty="0">
                <a:solidFill>
                  <a:srgbClr val="CC0000"/>
                </a:solidFill>
                <a:latin typeface="Consolas" panose="020B0609020204030204" pitchFamily="49" charset="0"/>
                <a:ea typeface="隶书" pitchFamily="49" charset="-122"/>
              </a:rPr>
              <a:t>个元素排序</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insertionSort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 = 0; r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 )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逐一为各节点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search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r,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 </a:t>
            </a:r>
          </a:p>
          <a:p>
            <a:r>
              <a:rPr lang="en-US" altLang="zh-CN" sz="1600"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查找适当的位置并插入</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remove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sz="1600" kern="0" dirty="0">
                <a:solidFill>
                  <a:srgbClr val="CC0000"/>
                </a:solidFill>
                <a:latin typeface="Consolas" panose="020B0609020204030204" pitchFamily="49" charset="0"/>
                <a:ea typeface="隶书" pitchFamily="49" charset="-122"/>
              </a:rPr>
              <a:t>//</a:t>
            </a:r>
            <a:r>
              <a:rPr lang="zh-CN" altLang="en-US" sz="1600" kern="0" dirty="0">
                <a:solidFill>
                  <a:srgbClr val="CC0000"/>
                </a:solidFill>
                <a:latin typeface="Consolas" panose="020B0609020204030204" pitchFamily="49" charset="0"/>
                <a:ea typeface="隶书" pitchFamily="49" charset="-122"/>
              </a:rPr>
              <a:t>转向下一节点</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5168" y="3665471"/>
            <a:ext cx="4032448" cy="1168256"/>
          </a:xfrm>
          <a:prstGeom prst="rect">
            <a:avLst/>
          </a:prstGeom>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35397" y="5453287"/>
            <a:ext cx="3951990" cy="1149538"/>
          </a:xfrm>
          <a:prstGeom prst="rect">
            <a:avLst/>
          </a:prstGeom>
        </p:spPr>
      </p:pic>
      <p:sp>
        <p:nvSpPr>
          <p:cNvPr id="27" name="文本框 26"/>
          <p:cNvSpPr txBox="1"/>
          <p:nvPr/>
        </p:nvSpPr>
        <p:spPr>
          <a:xfrm>
            <a:off x="263501" y="4365104"/>
            <a:ext cx="4536504" cy="2031325"/>
          </a:xfrm>
          <a:prstGeom prst="rect">
            <a:avLst/>
          </a:prstGeom>
          <a:solidFill>
            <a:srgbClr val="C00000"/>
          </a:solidFill>
        </p:spPr>
        <p:txBody>
          <a:bodyPr wrap="square" rtlCol="0">
            <a:spAutoFit/>
          </a:bodyPr>
          <a:lstStyle/>
          <a:p>
            <a:pPr marL="285750" indent="-285750">
              <a:buFont typeface="Wingdings" panose="05000000000000000000" pitchFamily="2" charset="2"/>
              <a:buChar char="ü"/>
            </a:pPr>
            <a:r>
              <a:rPr lang="zh-CN" altLang="en-US" b="1" dirty="0">
                <a:solidFill>
                  <a:schemeClr val="bg1"/>
                </a:solidFill>
                <a:latin typeface="微软雅黑" panose="020B0503020204020204" pitchFamily="34" charset="-122"/>
                <a:ea typeface="微软雅黑" panose="020B0503020204020204" pitchFamily="34" charset="-122"/>
              </a:rPr>
              <a:t>有多个元素命中时，</a:t>
            </a:r>
            <a:r>
              <a:rPr lang="en-US" altLang="zh-CN" b="1" dirty="0">
                <a:solidFill>
                  <a:schemeClr val="bg1"/>
                </a:solidFill>
                <a:latin typeface="微软雅黑" panose="020B0503020204020204" pitchFamily="34" charset="-122"/>
                <a:ea typeface="微软雅黑" panose="020B0503020204020204" pitchFamily="34" charset="-122"/>
              </a:rPr>
              <a:t>search</a:t>
            </a:r>
            <a:r>
              <a:rPr lang="zh-CN" altLang="en-US" b="1" dirty="0">
                <a:solidFill>
                  <a:schemeClr val="bg1"/>
                </a:solidFill>
                <a:latin typeface="微软雅黑" panose="020B0503020204020204" pitchFamily="34" charset="-122"/>
                <a:ea typeface="微软雅黑" panose="020B0503020204020204" pitchFamily="34" charset="-122"/>
              </a:rPr>
              <a:t>接口总返回其中最大者，故排序之后重复元素保持其顺序，属稳定算法</a:t>
            </a:r>
            <a:endParaRPr lang="en-US" altLang="zh-CN" b="1"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b="1" dirty="0">
                <a:solidFill>
                  <a:schemeClr val="bg1"/>
                </a:solidFill>
                <a:latin typeface="微软雅黑" panose="020B0503020204020204" pitchFamily="34" charset="-122"/>
                <a:ea typeface="微软雅黑" panose="020B0503020204020204" pitchFamily="34" charset="-122"/>
              </a:rPr>
              <a:t>查找算法所需复杂度在</a:t>
            </a:r>
            <a:r>
              <a:rPr lang="en-US" altLang="zh-CN" b="1" dirty="0">
                <a:solidFill>
                  <a:schemeClr val="bg1"/>
                </a:solidFill>
                <a:latin typeface="微软雅黑" panose="020B0503020204020204" pitchFamily="34" charset="-122"/>
                <a:ea typeface="微软雅黑" panose="020B0503020204020204" pitchFamily="34" charset="-122"/>
              </a:rPr>
              <a:t>O(1)</a:t>
            </a:r>
            <a:r>
              <a:rPr lang="zh-CN" altLang="en-US" b="1" dirty="0">
                <a:solidFill>
                  <a:schemeClr val="bg1"/>
                </a:solidFill>
                <a:latin typeface="微软雅黑" panose="020B0503020204020204" pitchFamily="34" charset="-122"/>
                <a:ea typeface="微软雅黑" panose="020B0503020204020204" pitchFamily="34" charset="-122"/>
              </a:rPr>
              <a:t>到</a:t>
            </a:r>
            <a:r>
              <a:rPr lang="en-US" altLang="zh-CN" b="1" dirty="0">
                <a:solidFill>
                  <a:schemeClr val="bg1"/>
                </a:solidFill>
                <a:latin typeface="微软雅黑" panose="020B0503020204020204" pitchFamily="34" charset="-122"/>
                <a:ea typeface="微软雅黑" panose="020B0503020204020204" pitchFamily="34" charset="-122"/>
              </a:rPr>
              <a:t>O(n)</a:t>
            </a:r>
            <a:r>
              <a:rPr lang="zh-CN" altLang="en-US" b="1" dirty="0">
                <a:solidFill>
                  <a:schemeClr val="bg1"/>
                </a:solidFill>
                <a:latin typeface="微软雅黑" panose="020B0503020204020204" pitchFamily="34" charset="-122"/>
                <a:ea typeface="微软雅黑" panose="020B0503020204020204" pitchFamily="34" charset="-122"/>
              </a:rPr>
              <a:t>间浮动</a:t>
            </a:r>
            <a:endParaRPr lang="en-US" altLang="zh-CN" b="1"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b="1" dirty="0">
                <a:solidFill>
                  <a:schemeClr val="bg1"/>
                </a:solidFill>
                <a:latin typeface="微软雅黑" panose="020B0503020204020204" pitchFamily="34" charset="-122"/>
                <a:ea typeface="微软雅黑" panose="020B0503020204020204" pitchFamily="34" charset="-122"/>
              </a:rPr>
              <a:t>最好情况</a:t>
            </a:r>
            <a:r>
              <a:rPr lang="en-US" altLang="zh-CN" b="1" dirty="0">
                <a:solidFill>
                  <a:schemeClr val="bg1"/>
                </a:solidFill>
                <a:latin typeface="微软雅黑" panose="020B0503020204020204" pitchFamily="34" charset="-122"/>
                <a:ea typeface="微软雅黑" panose="020B0503020204020204" pitchFamily="34" charset="-122"/>
              </a:rPr>
              <a:t>O(n)</a:t>
            </a:r>
            <a:r>
              <a:rPr lang="zh-CN" altLang="en-US" b="1" dirty="0">
                <a:solidFill>
                  <a:schemeClr val="bg1"/>
                </a:solidFill>
                <a:latin typeface="微软雅黑" panose="020B0503020204020204" pitchFamily="34" charset="-122"/>
                <a:ea typeface="微软雅黑" panose="020B0503020204020204" pitchFamily="34" charset="-122"/>
              </a:rPr>
              <a:t>，最坏情况</a:t>
            </a:r>
            <a:r>
              <a:rPr lang="en-US" altLang="zh-CN" b="1" dirty="0">
                <a:solidFill>
                  <a:schemeClr val="bg1"/>
                </a:solidFill>
                <a:latin typeface="微软雅黑" panose="020B0503020204020204" pitchFamily="34" charset="-122"/>
                <a:ea typeface="微软雅黑" panose="020B0503020204020204" pitchFamily="34" charset="-122"/>
              </a:rPr>
              <a:t>O(n</a:t>
            </a:r>
            <a:r>
              <a:rPr lang="en-US" altLang="zh-CN" b="1" baseline="30000" dirty="0">
                <a:solidFill>
                  <a:schemeClr val="bg1"/>
                </a:solidFill>
                <a:latin typeface="微软雅黑" panose="020B0503020204020204" pitchFamily="34" charset="-122"/>
                <a:ea typeface="微软雅黑" panose="020B0503020204020204" pitchFamily="34" charset="-122"/>
              </a:rPr>
              <a:t>2</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总体复杂度</a:t>
            </a:r>
            <a:r>
              <a:rPr lang="en-US" altLang="zh-CN" b="1" dirty="0">
                <a:solidFill>
                  <a:schemeClr val="bg1"/>
                </a:solidFill>
                <a:latin typeface="微软雅黑" panose="020B0503020204020204" pitchFamily="34" charset="-122"/>
                <a:ea typeface="微软雅黑" panose="020B0503020204020204" pitchFamily="34" charset="-122"/>
              </a:rPr>
              <a:t>O(n</a:t>
            </a:r>
            <a:r>
              <a:rPr lang="en-US" altLang="zh-CN" b="1" baseline="30000" dirty="0">
                <a:solidFill>
                  <a:schemeClr val="bg1"/>
                </a:solidFill>
                <a:latin typeface="微软雅黑" panose="020B0503020204020204" pitchFamily="34" charset="-122"/>
                <a:ea typeface="微软雅黑" panose="020B0503020204020204" pitchFamily="34" charset="-122"/>
              </a:rPr>
              <a:t>2</a:t>
            </a:r>
            <a:r>
              <a:rPr lang="en-US" altLang="zh-CN"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7026075" y="3211399"/>
            <a:ext cx="432048" cy="646331"/>
          </a:xfrm>
          <a:prstGeom prst="rect">
            <a:avLst/>
          </a:prstGeom>
          <a:noFill/>
        </p:spPr>
        <p:txBody>
          <a:bodyPr wrap="square" rtlCol="0">
            <a:spAutoFit/>
          </a:bodyPr>
          <a:lstStyle/>
          <a:p>
            <a:r>
              <a:rPr lang="en-US" altLang="zh-CN" sz="3600" b="1" dirty="0"/>
              <a:t>r</a:t>
            </a:r>
            <a:endParaRPr lang="zh-CN" altLang="en-US" b="1" dirty="0"/>
          </a:p>
        </p:txBody>
      </p:sp>
    </p:spTree>
    <p:extLst>
      <p:ext uri="{BB962C8B-B14F-4D97-AF65-F5344CB8AC3E}">
        <p14:creationId xmlns:p14="http://schemas.microsoft.com/office/powerpoint/2010/main" val="2805040961"/>
      </p:ext>
    </p:extLst>
  </p:cSld>
  <p:clrMapOvr>
    <a:masterClrMapping/>
  </p:clrMapOvr>
  <p:transition advTm="157">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bwMode="auto">
          <a:xfrm>
            <a:off x="948169" y="4984777"/>
            <a:ext cx="4697101" cy="1044927"/>
          </a:xfrm>
          <a:prstGeom prst="ellipse">
            <a:avLst/>
          </a:prstGeom>
          <a:solidFill>
            <a:srgbClr val="92D050">
              <a:alpha val="48000"/>
            </a:srgb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39" name="TextBox 20"/>
          <p:cNvSpPr txBox="1">
            <a:spLocks noChangeArrowheads="1"/>
          </p:cNvSpPr>
          <p:nvPr/>
        </p:nvSpPr>
        <p:spPr bwMode="auto">
          <a:xfrm>
            <a:off x="263501" y="109646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插入排序</a:t>
            </a:r>
            <a:endParaRPr lang="en-US" altLang="zh-CN" sz="2800" b="1" dirty="0">
              <a:latin typeface="微软雅黑" panose="020B0503020204020204" pitchFamily="34" charset="-122"/>
              <a:ea typeface="微软雅黑" panose="020B0503020204020204" pitchFamily="34" charset="-122"/>
            </a:endParaRPr>
          </a:p>
        </p:txBody>
      </p:sp>
      <p:sp>
        <p:nvSpPr>
          <p:cNvPr id="10" name="矩形 9"/>
          <p:cNvSpPr/>
          <p:nvPr/>
        </p:nvSpPr>
        <p:spPr bwMode="auto">
          <a:xfrm>
            <a:off x="1180667" y="5374699"/>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1" name="矩形 10"/>
          <p:cNvSpPr/>
          <p:nvPr/>
        </p:nvSpPr>
        <p:spPr bwMode="auto">
          <a:xfrm>
            <a:off x="1671613" y="5377224"/>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V="1">
            <a:off x="678816" y="5542051"/>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20" name="矩形 19"/>
          <p:cNvSpPr/>
          <p:nvPr/>
        </p:nvSpPr>
        <p:spPr bwMode="auto">
          <a:xfrm>
            <a:off x="3540544" y="5381632"/>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 name="矩形 20"/>
          <p:cNvSpPr/>
          <p:nvPr/>
        </p:nvSpPr>
        <p:spPr bwMode="auto">
          <a:xfrm>
            <a:off x="2851756" y="5380691"/>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22" name="直接箭头连接符 21"/>
          <p:cNvCxnSpPr/>
          <p:nvPr/>
        </p:nvCxnSpPr>
        <p:spPr bwMode="auto">
          <a:xfrm flipV="1">
            <a:off x="1858959" y="5545518"/>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24" name="矩形 23"/>
          <p:cNvSpPr/>
          <p:nvPr/>
        </p:nvSpPr>
        <p:spPr bwMode="auto">
          <a:xfrm>
            <a:off x="2369261" y="5380645"/>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bwMode="auto">
          <a:xfrm>
            <a:off x="4031899" y="5384157"/>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26" name="直接箭头连接符 25"/>
          <p:cNvCxnSpPr/>
          <p:nvPr/>
        </p:nvCxnSpPr>
        <p:spPr bwMode="auto">
          <a:xfrm flipV="1">
            <a:off x="3039102" y="5548984"/>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28" name="矩形 27"/>
          <p:cNvSpPr/>
          <p:nvPr/>
        </p:nvSpPr>
        <p:spPr bwMode="auto">
          <a:xfrm>
            <a:off x="4721096" y="5385099"/>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9" name="矩形 28"/>
          <p:cNvSpPr/>
          <p:nvPr/>
        </p:nvSpPr>
        <p:spPr bwMode="auto">
          <a:xfrm>
            <a:off x="5212042" y="5387624"/>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30" name="直接箭头连接符 29"/>
          <p:cNvCxnSpPr/>
          <p:nvPr/>
        </p:nvCxnSpPr>
        <p:spPr bwMode="auto">
          <a:xfrm flipV="1">
            <a:off x="4219245" y="5552451"/>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31" name="矩形 30"/>
          <p:cNvSpPr/>
          <p:nvPr/>
        </p:nvSpPr>
        <p:spPr bwMode="auto">
          <a:xfrm>
            <a:off x="5897956" y="5373712"/>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bwMode="auto">
          <a:xfrm>
            <a:off x="6388902" y="5376237"/>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33" name="直接箭头连接符 32"/>
          <p:cNvCxnSpPr/>
          <p:nvPr/>
        </p:nvCxnSpPr>
        <p:spPr bwMode="auto">
          <a:xfrm flipV="1">
            <a:off x="5396105" y="5541064"/>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34" name="矩形 33"/>
          <p:cNvSpPr/>
          <p:nvPr/>
        </p:nvSpPr>
        <p:spPr bwMode="auto">
          <a:xfrm>
            <a:off x="7078099" y="5377179"/>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7569045" y="5379704"/>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V="1">
            <a:off x="6576248" y="5544531"/>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37" name="直接箭头连接符 36"/>
          <p:cNvCxnSpPr/>
          <p:nvPr/>
        </p:nvCxnSpPr>
        <p:spPr bwMode="auto">
          <a:xfrm flipV="1">
            <a:off x="7742456" y="5541064"/>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38" name="直接箭头连接符 37"/>
          <p:cNvCxnSpPr/>
          <p:nvPr/>
        </p:nvCxnSpPr>
        <p:spPr bwMode="auto">
          <a:xfrm>
            <a:off x="5701193" y="4998822"/>
            <a:ext cx="3065" cy="359099"/>
          </a:xfrm>
          <a:prstGeom prst="straightConnector1">
            <a:avLst/>
          </a:prstGeom>
          <a:solidFill>
            <a:schemeClr val="accent1"/>
          </a:solidFill>
          <a:ln w="25400" cap="flat" cmpd="sng" algn="ctr">
            <a:solidFill>
              <a:schemeClr val="accent2">
                <a:lumMod val="50000"/>
              </a:schemeClr>
            </a:solidFill>
            <a:prstDash val="sysDash"/>
            <a:round/>
            <a:headEnd type="none" w="lg" len="lg"/>
            <a:tailEnd type="stealth" w="lg" len="lg"/>
          </a:ln>
          <a:effectLst/>
        </p:spPr>
      </p:cxnSp>
      <p:sp>
        <p:nvSpPr>
          <p:cNvPr id="40" name="矩形 39"/>
          <p:cNvSpPr/>
          <p:nvPr/>
        </p:nvSpPr>
        <p:spPr>
          <a:xfrm>
            <a:off x="216747" y="1835532"/>
            <a:ext cx="3477234"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search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r,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endParaRPr lang="zh-CN" altLang="en-US" dirty="0"/>
          </a:p>
        </p:txBody>
      </p:sp>
      <p:sp>
        <p:nvSpPr>
          <p:cNvPr id="42" name="矩形 41"/>
          <p:cNvSpPr/>
          <p:nvPr/>
        </p:nvSpPr>
        <p:spPr>
          <a:xfrm>
            <a:off x="2362286" y="5850272"/>
            <a:ext cx="2424062"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个已排序，从小至大</a:t>
            </a:r>
          </a:p>
        </p:txBody>
      </p:sp>
      <p:sp>
        <p:nvSpPr>
          <p:cNvPr id="44" name="矩形 43"/>
          <p:cNvSpPr/>
          <p:nvPr/>
        </p:nvSpPr>
        <p:spPr>
          <a:xfrm>
            <a:off x="3964468" y="1563166"/>
            <a:ext cx="5241556" cy="646331"/>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从</a:t>
            </a:r>
            <a:r>
              <a:rPr lang="en-US" altLang="zh-CN" b="1" dirty="0">
                <a:latin typeface="微软雅黑" panose="020B0503020204020204" pitchFamily="34" charset="-122"/>
                <a:ea typeface="微软雅黑" panose="020B0503020204020204" pitchFamily="34" charset="-122"/>
              </a:rPr>
              <a:t>p</a:t>
            </a:r>
            <a:r>
              <a:rPr lang="zh-CN" altLang="en-US" b="1" dirty="0">
                <a:latin typeface="微软雅黑" panose="020B0503020204020204" pitchFamily="34" charset="-122"/>
                <a:ea typeface="微软雅黑" panose="020B0503020204020204" pitchFamily="34" charset="-122"/>
              </a:rPr>
              <a:t>节点开始往前搜索</a:t>
            </a:r>
            <a:r>
              <a:rPr lang="en-US" altLang="zh-CN" b="1" dirty="0">
                <a:latin typeface="微软雅黑" panose="020B0503020204020204" pitchFamily="34" charset="-122"/>
                <a:ea typeface="微软雅黑" panose="020B0503020204020204" pitchFamily="34" charset="-122"/>
              </a:rPr>
              <a:t>r</a:t>
            </a:r>
            <a:r>
              <a:rPr lang="zh-CN" altLang="en-US" b="1" dirty="0">
                <a:latin typeface="微软雅黑" panose="020B0503020204020204" pitchFamily="34" charset="-122"/>
                <a:ea typeface="微软雅黑" panose="020B0503020204020204" pitchFamily="34" charset="-122"/>
              </a:rPr>
              <a:t>个，返回</a:t>
            </a:r>
            <a:r>
              <a:rPr lang="en-US" altLang="zh-CN" b="1" dirty="0">
                <a:latin typeface="微软雅黑" panose="020B0503020204020204" pitchFamily="34" charset="-122"/>
                <a:ea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rPr>
              <a:t>为最早得到的小于等于</a:t>
            </a:r>
            <a:r>
              <a:rPr lang="en-US" altLang="zh-CN" b="1" dirty="0">
                <a:latin typeface="微软雅黑" panose="020B0503020204020204" pitchFamily="34" charset="-122"/>
                <a:ea typeface="微软雅黑" panose="020B0503020204020204" pitchFamily="34" charset="-122"/>
              </a:rPr>
              <a:t>k=p-&gt;data</a:t>
            </a:r>
            <a:r>
              <a:rPr lang="zh-CN" altLang="en-US" b="1" dirty="0">
                <a:latin typeface="微软雅黑" panose="020B0503020204020204" pitchFamily="34" charset="-122"/>
                <a:ea typeface="微软雅黑" panose="020B0503020204020204" pitchFamily="34" charset="-122"/>
              </a:rPr>
              <a:t>的最大元素</a:t>
            </a:r>
          </a:p>
        </p:txBody>
      </p:sp>
      <p:grpSp>
        <p:nvGrpSpPr>
          <p:cNvPr id="61" name="组合 60"/>
          <p:cNvGrpSpPr/>
          <p:nvPr/>
        </p:nvGrpSpPr>
        <p:grpSpPr>
          <a:xfrm>
            <a:off x="6205249" y="4805666"/>
            <a:ext cx="357064" cy="575025"/>
            <a:chOff x="6084168" y="4149178"/>
            <a:chExt cx="357064" cy="575025"/>
          </a:xfrm>
        </p:grpSpPr>
        <p:sp>
          <p:nvSpPr>
            <p:cNvPr id="9" name="矩形 8"/>
            <p:cNvSpPr/>
            <p:nvPr/>
          </p:nvSpPr>
          <p:spPr>
            <a:xfrm>
              <a:off x="6109090" y="4149178"/>
              <a:ext cx="332142"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p</a:t>
              </a:r>
              <a:endParaRPr lang="zh-CN" altLang="en-US" dirty="0">
                <a:latin typeface="微软雅黑" panose="020B0503020204020204" pitchFamily="34" charset="-122"/>
                <a:ea typeface="微软雅黑" panose="020B0503020204020204" pitchFamily="34" charset="-122"/>
              </a:endParaRPr>
            </a:p>
          </p:txBody>
        </p:sp>
        <p:cxnSp>
          <p:nvCxnSpPr>
            <p:cNvPr id="45" name="直接箭头连接符 44"/>
            <p:cNvCxnSpPr/>
            <p:nvPr/>
          </p:nvCxnSpPr>
          <p:spPr bwMode="auto">
            <a:xfrm>
              <a:off x="6084168" y="436510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sp>
        <p:nvSpPr>
          <p:cNvPr id="50" name="矩形 49"/>
          <p:cNvSpPr/>
          <p:nvPr/>
        </p:nvSpPr>
        <p:spPr>
          <a:xfrm>
            <a:off x="216747" y="2358073"/>
            <a:ext cx="3603872" cy="369332"/>
          </a:xfrm>
          <a:prstGeom prst="rect">
            <a:avLst/>
          </a:prstGeom>
        </p:spPr>
        <p:txBody>
          <a:bodyPr wrap="none">
            <a:spAutoFit/>
          </a:bodyPr>
          <a:lstStyle/>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insertA</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(search(…),p-&gt;data)</a:t>
            </a:r>
            <a:endParaRPr lang="zh-CN" altLang="en-US" dirty="0"/>
          </a:p>
        </p:txBody>
      </p:sp>
      <p:sp>
        <p:nvSpPr>
          <p:cNvPr id="51" name="矩形 50"/>
          <p:cNvSpPr/>
          <p:nvPr/>
        </p:nvSpPr>
        <p:spPr bwMode="auto">
          <a:xfrm>
            <a:off x="3025149" y="4648809"/>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2" name="矩形 51"/>
          <p:cNvSpPr/>
          <p:nvPr/>
        </p:nvSpPr>
        <p:spPr bwMode="auto">
          <a:xfrm>
            <a:off x="3516095" y="4651334"/>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53" name="直接箭头连接符 52"/>
          <p:cNvCxnSpPr>
            <a:endCxn id="51" idx="1"/>
          </p:cNvCxnSpPr>
          <p:nvPr/>
        </p:nvCxnSpPr>
        <p:spPr bwMode="auto">
          <a:xfrm flipV="1">
            <a:off x="2938461" y="4816162"/>
            <a:ext cx="86688" cy="561018"/>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55" name="直接箭头连接符 54"/>
          <p:cNvCxnSpPr/>
          <p:nvPr/>
        </p:nvCxnSpPr>
        <p:spPr bwMode="auto">
          <a:xfrm flipH="1" flipV="1">
            <a:off x="3692880" y="4793091"/>
            <a:ext cx="120355" cy="561018"/>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57" name="矩形 56"/>
          <p:cNvSpPr/>
          <p:nvPr/>
        </p:nvSpPr>
        <p:spPr>
          <a:xfrm>
            <a:off x="3964468" y="2375861"/>
            <a:ext cx="4216219"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已排序结果中插入节点元素</a:t>
            </a:r>
            <a:r>
              <a:rPr lang="en-US" altLang="zh-CN" b="1" dirty="0">
                <a:latin typeface="微软雅黑" panose="020B0503020204020204" pitchFamily="34" charset="-122"/>
                <a:ea typeface="微软雅黑" panose="020B0503020204020204" pitchFamily="34" charset="-122"/>
              </a:rPr>
              <a:t>k=p-&gt;data</a:t>
            </a:r>
            <a:endParaRPr lang="zh-CN" altLang="en-US" b="1" dirty="0">
              <a:latin typeface="微软雅黑" panose="020B0503020204020204" pitchFamily="34" charset="-122"/>
              <a:ea typeface="微软雅黑" panose="020B0503020204020204" pitchFamily="34" charset="-122"/>
            </a:endParaRPr>
          </a:p>
        </p:txBody>
      </p:sp>
      <p:sp>
        <p:nvSpPr>
          <p:cNvPr id="58" name="矩形 57"/>
          <p:cNvSpPr/>
          <p:nvPr/>
        </p:nvSpPr>
        <p:spPr>
          <a:xfrm>
            <a:off x="216747" y="2880614"/>
            <a:ext cx="564578"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r++</a:t>
            </a:r>
            <a:endParaRPr lang="zh-CN" altLang="en-US" dirty="0"/>
          </a:p>
        </p:txBody>
      </p:sp>
      <p:sp>
        <p:nvSpPr>
          <p:cNvPr id="59" name="矩形 58"/>
          <p:cNvSpPr/>
          <p:nvPr/>
        </p:nvSpPr>
        <p:spPr>
          <a:xfrm>
            <a:off x="3964468" y="2911557"/>
            <a:ext cx="240482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已排序元素个数增加</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60" name="矩形 59"/>
          <p:cNvSpPr/>
          <p:nvPr/>
        </p:nvSpPr>
        <p:spPr>
          <a:xfrm>
            <a:off x="216747" y="3403155"/>
            <a:ext cx="1577676" cy="369332"/>
          </a:xfrm>
          <a:prstGeom prst="rect">
            <a:avLst/>
          </a:prstGeom>
        </p:spPr>
        <p:txBody>
          <a:bodyPr wrap="none">
            <a:spAutoFit/>
          </a:bodyPr>
          <a:lstStyle/>
          <a:p>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endParaRPr lang="zh-CN" altLang="en-US" dirty="0"/>
          </a:p>
        </p:txBody>
      </p:sp>
      <p:sp>
        <p:nvSpPr>
          <p:cNvPr id="62" name="矩形 61"/>
          <p:cNvSpPr/>
          <p:nvPr/>
        </p:nvSpPr>
        <p:spPr>
          <a:xfrm>
            <a:off x="3964468" y="3447253"/>
            <a:ext cx="3801041"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p</a:t>
            </a:r>
            <a:r>
              <a:rPr lang="zh-CN" altLang="en-US" b="1" dirty="0">
                <a:latin typeface="微软雅黑" panose="020B0503020204020204" pitchFamily="34" charset="-122"/>
                <a:ea typeface="微软雅黑" panose="020B0503020204020204" pitchFamily="34" charset="-122"/>
              </a:rPr>
              <a:t>指针（未排序指针外后移动一个）</a:t>
            </a:r>
          </a:p>
        </p:txBody>
      </p:sp>
      <p:sp>
        <p:nvSpPr>
          <p:cNvPr id="63" name="矩形 62"/>
          <p:cNvSpPr/>
          <p:nvPr/>
        </p:nvSpPr>
        <p:spPr>
          <a:xfrm>
            <a:off x="216747" y="3925697"/>
            <a:ext cx="2464136"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remove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dirty="0"/>
          </a:p>
        </p:txBody>
      </p:sp>
      <p:grpSp>
        <p:nvGrpSpPr>
          <p:cNvPr id="73" name="组合 72"/>
          <p:cNvGrpSpPr/>
          <p:nvPr/>
        </p:nvGrpSpPr>
        <p:grpSpPr>
          <a:xfrm>
            <a:off x="5379958" y="5604341"/>
            <a:ext cx="1692646" cy="413164"/>
            <a:chOff x="5385453" y="5544532"/>
            <a:chExt cx="1692646" cy="413164"/>
          </a:xfrm>
        </p:grpSpPr>
        <p:cxnSp>
          <p:nvCxnSpPr>
            <p:cNvPr id="68" name="曲线连接符 67"/>
            <p:cNvCxnSpPr>
              <a:endCxn id="29" idx="3"/>
            </p:cNvCxnSpPr>
            <p:nvPr/>
          </p:nvCxnSpPr>
          <p:spPr bwMode="auto">
            <a:xfrm rot="10800000">
              <a:off x="5385453" y="5553714"/>
              <a:ext cx="757976" cy="403982"/>
            </a:xfrm>
            <a:prstGeom prst="curvedConnector3">
              <a:avLst/>
            </a:prstGeom>
            <a:solidFill>
              <a:schemeClr val="accent1"/>
            </a:solidFill>
            <a:ln w="19050" cap="flat" cmpd="sng" algn="ctr">
              <a:solidFill>
                <a:schemeClr val="tx1"/>
              </a:solidFill>
              <a:prstDash val="solid"/>
              <a:round/>
              <a:headEnd type="none"/>
              <a:tailEnd type="stealth" w="lg" len="lg"/>
            </a:ln>
            <a:effectLst/>
          </p:spPr>
        </p:cxnSp>
        <p:cxnSp>
          <p:nvCxnSpPr>
            <p:cNvPr id="70" name="曲线连接符 69"/>
            <p:cNvCxnSpPr>
              <a:endCxn id="34" idx="1"/>
            </p:cNvCxnSpPr>
            <p:nvPr/>
          </p:nvCxnSpPr>
          <p:spPr bwMode="auto">
            <a:xfrm flipV="1">
              <a:off x="6139900" y="5544532"/>
              <a:ext cx="938199" cy="405097"/>
            </a:xfrm>
            <a:prstGeom prst="curvedConnector3">
              <a:avLst/>
            </a:prstGeom>
            <a:solidFill>
              <a:schemeClr val="accent1"/>
            </a:solidFill>
            <a:ln w="19050" cap="flat" cmpd="sng" algn="ctr">
              <a:solidFill>
                <a:schemeClr val="tx1"/>
              </a:solidFill>
              <a:prstDash val="solid"/>
              <a:round/>
              <a:headEnd type="none"/>
              <a:tailEnd type="stealth" w="lg" len="lg"/>
            </a:ln>
            <a:effectLst/>
          </p:spPr>
        </p:cxnSp>
      </p:grpSp>
      <p:sp>
        <p:nvSpPr>
          <p:cNvPr id="74" name="矩形 73"/>
          <p:cNvSpPr/>
          <p:nvPr/>
        </p:nvSpPr>
        <p:spPr>
          <a:xfrm>
            <a:off x="3964468" y="3982948"/>
            <a:ext cx="18004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删除已插入节点</a:t>
            </a:r>
          </a:p>
        </p:txBody>
      </p:sp>
    </p:spTree>
    <p:extLst>
      <p:ext uri="{BB962C8B-B14F-4D97-AF65-F5344CB8AC3E}">
        <p14:creationId xmlns:p14="http://schemas.microsoft.com/office/powerpoint/2010/main" val="2207786550"/>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1.11111E-6 -2.59259E-6 L -0.33038 -0.00046 " pathEditMode="relative" rAng="0" ptsTypes="AA">
                                      <p:cBhvr>
                                        <p:cTn id="16" dur="2000" fill="hold"/>
                                        <p:tgtEl>
                                          <p:spTgt spid="38"/>
                                        </p:tgtEl>
                                        <p:attrNameLst>
                                          <p:attrName>ppt_x</p:attrName>
                                          <p:attrName>ppt_y</p:attrName>
                                        </p:attrNameLst>
                                      </p:cBhvr>
                                      <p:rCtr x="-16528" y="-23"/>
                                    </p:animMotion>
                                  </p:childTnLst>
                                </p:cTn>
                              </p:par>
                            </p:childTnLst>
                          </p:cTn>
                        </p:par>
                        <p:par>
                          <p:cTn id="17" fill="hold">
                            <p:stCondLst>
                              <p:cond delay="2000"/>
                            </p:stCondLst>
                            <p:childTnLst>
                              <p:par>
                                <p:cTn id="18" presetID="18" presetClass="entr" presetSubtype="12" fill="hold" nodeType="after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Effect transition="in" filter="strips(downLeft)">
                                      <p:cBhvr>
                                        <p:cTn id="20" dur="500"/>
                                        <p:tgtEl>
                                          <p:spTgt spid="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ppt_x"/>
                                          </p:val>
                                        </p:tav>
                                        <p:tav tm="100000">
                                          <p:val>
                                            <p:strVal val="#ppt_x"/>
                                          </p:val>
                                        </p:tav>
                                      </p:tavLst>
                                    </p:anim>
                                    <p:anim calcmode="lin" valueType="num">
                                      <p:cBhvr additive="base">
                                        <p:cTn id="3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strips(downLeft)">
                                      <p:cBhvr>
                                        <p:cTn id="35" dur="500"/>
                                        <p:tgtEl>
                                          <p:spTgt spid="53"/>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strips(downLeft)">
                                      <p:cBhvr>
                                        <p:cTn id="38" dur="500"/>
                                        <p:tgtEl>
                                          <p:spTgt spid="51"/>
                                        </p:tgtEl>
                                      </p:cBhvr>
                                    </p:animEffect>
                                  </p:childTnLst>
                                </p:cTn>
                              </p:par>
                              <p:par>
                                <p:cTn id="39" presetID="18" presetClass="entr" presetSubtype="12"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strips(downLeft)">
                                      <p:cBhvr>
                                        <p:cTn id="41" dur="500"/>
                                        <p:tgtEl>
                                          <p:spTgt spid="55"/>
                                        </p:tgtEl>
                                      </p:cBhvr>
                                    </p:animEffect>
                                  </p:childTnLst>
                                </p:cTn>
                              </p:par>
                              <p:par>
                                <p:cTn id="42" presetID="18" presetClass="entr" presetSubtype="12"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strips(downLeft)">
                                      <p:cBhvr>
                                        <p:cTn id="44" dur="500"/>
                                        <p:tgtEl>
                                          <p:spTgt spid="52"/>
                                        </p:tgtEl>
                                      </p:cBhvr>
                                    </p:animEffec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2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ppt_x"/>
                                          </p:val>
                                        </p:tav>
                                        <p:tav tm="100000">
                                          <p:val>
                                            <p:strVal val="#ppt_x"/>
                                          </p:val>
                                        </p:tav>
                                      </p:tavLst>
                                    </p:anim>
                                    <p:anim calcmode="lin" valueType="num">
                                      <p:cBhvr additive="base">
                                        <p:cTn id="53" dur="500" fill="hold"/>
                                        <p:tgtEl>
                                          <p:spTgt spid="5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 calcmode="lin" valueType="num">
                                      <p:cBhvr additive="base">
                                        <p:cTn id="56" dur="500" fill="hold"/>
                                        <p:tgtEl>
                                          <p:spTgt spid="59"/>
                                        </p:tgtEl>
                                        <p:attrNameLst>
                                          <p:attrName>ppt_x</p:attrName>
                                        </p:attrNameLst>
                                      </p:cBhvr>
                                      <p:tavLst>
                                        <p:tav tm="0">
                                          <p:val>
                                            <p:strVal val="#ppt_x"/>
                                          </p:val>
                                        </p:tav>
                                        <p:tav tm="100000">
                                          <p:val>
                                            <p:strVal val="#ppt_x"/>
                                          </p:val>
                                        </p:tav>
                                      </p:tavLst>
                                    </p:anim>
                                    <p:anim calcmode="lin" valueType="num">
                                      <p:cBhvr additive="base">
                                        <p:cTn id="5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 calcmode="lin" valueType="num">
                                      <p:cBhvr additive="base">
                                        <p:cTn id="62" dur="500" fill="hold"/>
                                        <p:tgtEl>
                                          <p:spTgt spid="60"/>
                                        </p:tgtEl>
                                        <p:attrNameLst>
                                          <p:attrName>ppt_x</p:attrName>
                                        </p:attrNameLst>
                                      </p:cBhvr>
                                      <p:tavLst>
                                        <p:tav tm="0">
                                          <p:val>
                                            <p:strVal val="#ppt_x"/>
                                          </p:val>
                                        </p:tav>
                                        <p:tav tm="100000">
                                          <p:val>
                                            <p:strVal val="#ppt_x"/>
                                          </p:val>
                                        </p:tav>
                                      </p:tavLst>
                                    </p:anim>
                                    <p:anim calcmode="lin" valueType="num">
                                      <p:cBhvr additive="base">
                                        <p:cTn id="63" dur="500" fill="hold"/>
                                        <p:tgtEl>
                                          <p:spTgt spid="60"/>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 calcmode="lin" valueType="num">
                                      <p:cBhvr additive="base">
                                        <p:cTn id="66" dur="500" fill="hold"/>
                                        <p:tgtEl>
                                          <p:spTgt spid="62"/>
                                        </p:tgtEl>
                                        <p:attrNameLst>
                                          <p:attrName>ppt_x</p:attrName>
                                        </p:attrNameLst>
                                      </p:cBhvr>
                                      <p:tavLst>
                                        <p:tav tm="0">
                                          <p:val>
                                            <p:strVal val="#ppt_x"/>
                                          </p:val>
                                        </p:tav>
                                        <p:tav tm="100000">
                                          <p:val>
                                            <p:strVal val="#ppt_x"/>
                                          </p:val>
                                        </p:tav>
                                      </p:tavLst>
                                    </p:anim>
                                    <p:anim calcmode="lin" valueType="num">
                                      <p:cBhvr additive="base">
                                        <p:cTn id="67"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63" presetClass="path" presetSubtype="0" accel="50000" decel="50000" fill="hold" nodeType="clickEffect">
                                  <p:stCondLst>
                                    <p:cond delay="0"/>
                                  </p:stCondLst>
                                  <p:childTnLst>
                                    <p:animMotion origin="layout" path="M -2.77778E-7 -2.59259E-6 L 0.12222 0.00255 " pathEditMode="relative" rAng="0" ptsTypes="AA">
                                      <p:cBhvr>
                                        <p:cTn id="71" dur="2000" fill="hold"/>
                                        <p:tgtEl>
                                          <p:spTgt spid="61"/>
                                        </p:tgtEl>
                                        <p:attrNameLst>
                                          <p:attrName>ppt_x</p:attrName>
                                          <p:attrName>ppt_y</p:attrName>
                                        </p:attrNameLst>
                                      </p:cBhvr>
                                      <p:rCtr x="6111" y="116"/>
                                    </p:animMotion>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63"/>
                                        </p:tgtEl>
                                        <p:attrNameLst>
                                          <p:attrName>style.visibility</p:attrName>
                                        </p:attrNameLst>
                                      </p:cBhvr>
                                      <p:to>
                                        <p:strVal val="visible"/>
                                      </p:to>
                                    </p:set>
                                    <p:anim calcmode="lin" valueType="num">
                                      <p:cBhvr additive="base">
                                        <p:cTn id="76" dur="500" fill="hold"/>
                                        <p:tgtEl>
                                          <p:spTgt spid="63"/>
                                        </p:tgtEl>
                                        <p:attrNameLst>
                                          <p:attrName>ppt_x</p:attrName>
                                        </p:attrNameLst>
                                      </p:cBhvr>
                                      <p:tavLst>
                                        <p:tav tm="0">
                                          <p:val>
                                            <p:strVal val="#ppt_x"/>
                                          </p:val>
                                        </p:tav>
                                        <p:tav tm="100000">
                                          <p:val>
                                            <p:strVal val="#ppt_x"/>
                                          </p:val>
                                        </p:tav>
                                      </p:tavLst>
                                    </p:anim>
                                    <p:anim calcmode="lin" valueType="num">
                                      <p:cBhvr additive="base">
                                        <p:cTn id="77" dur="500" fill="hold"/>
                                        <p:tgtEl>
                                          <p:spTgt spid="63"/>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74"/>
                                        </p:tgtEl>
                                        <p:attrNameLst>
                                          <p:attrName>style.visibility</p:attrName>
                                        </p:attrNameLst>
                                      </p:cBhvr>
                                      <p:to>
                                        <p:strVal val="visible"/>
                                      </p:to>
                                    </p:set>
                                    <p:anim calcmode="lin" valueType="num">
                                      <p:cBhvr additive="base">
                                        <p:cTn id="80" dur="500" fill="hold"/>
                                        <p:tgtEl>
                                          <p:spTgt spid="74"/>
                                        </p:tgtEl>
                                        <p:attrNameLst>
                                          <p:attrName>ppt_x</p:attrName>
                                        </p:attrNameLst>
                                      </p:cBhvr>
                                      <p:tavLst>
                                        <p:tav tm="0">
                                          <p:val>
                                            <p:strVal val="#ppt_x"/>
                                          </p:val>
                                        </p:tav>
                                        <p:tav tm="100000">
                                          <p:val>
                                            <p:strVal val="#ppt_x"/>
                                          </p:val>
                                        </p:tav>
                                      </p:tavLst>
                                    </p:anim>
                                    <p:anim calcmode="lin" valueType="num">
                                      <p:cBhvr additive="base">
                                        <p:cTn id="81"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nodeType="clickEffect">
                                  <p:stCondLst>
                                    <p:cond delay="0"/>
                                  </p:stCondLst>
                                  <p:childTnLst>
                                    <p:set>
                                      <p:cBhvr>
                                        <p:cTn id="85" dur="1" fill="hold">
                                          <p:stCondLst>
                                            <p:cond delay="0"/>
                                          </p:stCondLst>
                                        </p:cTn>
                                        <p:tgtEl>
                                          <p:spTgt spid="73"/>
                                        </p:tgtEl>
                                        <p:attrNameLst>
                                          <p:attrName>style.visibility</p:attrName>
                                        </p:attrNameLst>
                                      </p:cBhvr>
                                      <p:to>
                                        <p:strVal val="visible"/>
                                      </p:to>
                                    </p:set>
                                    <p:animEffect transition="in" filter="strips(downLeft)">
                                      <p:cBhvr>
                                        <p:cTn id="86" dur="500"/>
                                        <p:tgtEl>
                                          <p:spTgt spid="73"/>
                                        </p:tgtEl>
                                      </p:cBhvr>
                                    </p:animEffect>
                                  </p:childTnLst>
                                </p:cTn>
                              </p:par>
                            </p:childTnLst>
                          </p:cTn>
                        </p:par>
                        <p:par>
                          <p:cTn id="87" fill="hold">
                            <p:stCondLst>
                              <p:cond delay="500"/>
                            </p:stCondLst>
                            <p:childTnLst>
                              <p:par>
                                <p:cTn id="88" presetID="1" presetClass="exit" presetSubtype="0" fill="hold" nodeType="afterEffect">
                                  <p:stCondLst>
                                    <p:cond delay="0"/>
                                  </p:stCondLst>
                                  <p:childTnLst>
                                    <p:set>
                                      <p:cBhvr>
                                        <p:cTn id="89" dur="1" fill="hold">
                                          <p:stCondLst>
                                            <p:cond delay="0"/>
                                          </p:stCondLst>
                                        </p:cTn>
                                        <p:tgtEl>
                                          <p:spTgt spid="33"/>
                                        </p:tgtEl>
                                        <p:attrNameLst>
                                          <p:attrName>style.visibility</p:attrName>
                                        </p:attrNameLst>
                                      </p:cBhvr>
                                      <p:to>
                                        <p:strVal val="hidden"/>
                                      </p:to>
                                    </p:set>
                                  </p:childTnLst>
                                </p:cTn>
                              </p:par>
                            </p:childTnLst>
                          </p:cTn>
                        </p:par>
                        <p:par>
                          <p:cTn id="90" fill="hold">
                            <p:stCondLst>
                              <p:cond delay="500"/>
                            </p:stCondLst>
                            <p:childTnLst>
                              <p:par>
                                <p:cTn id="91" presetID="1" presetClass="exit" presetSubtype="0" fill="hold" grpId="0" nodeType="afterEffect">
                                  <p:stCondLst>
                                    <p:cond delay="0"/>
                                  </p:stCondLst>
                                  <p:childTnLst>
                                    <p:set>
                                      <p:cBhvr>
                                        <p:cTn id="92" dur="1" fill="hold">
                                          <p:stCondLst>
                                            <p:cond delay="0"/>
                                          </p:stCondLst>
                                        </p:cTn>
                                        <p:tgtEl>
                                          <p:spTgt spid="31"/>
                                        </p:tgtEl>
                                        <p:attrNameLst>
                                          <p:attrName>style.visibility</p:attrName>
                                        </p:attrNameLst>
                                      </p:cBhvr>
                                      <p:to>
                                        <p:strVal val="hidden"/>
                                      </p:to>
                                    </p:set>
                                  </p:childTnLst>
                                </p:cTn>
                              </p:par>
                            </p:childTnLst>
                          </p:cTn>
                        </p:par>
                        <p:par>
                          <p:cTn id="93" fill="hold">
                            <p:stCondLst>
                              <p:cond delay="500"/>
                            </p:stCondLst>
                            <p:childTnLst>
                              <p:par>
                                <p:cTn id="94" presetID="1" presetClass="exit" presetSubtype="0" fill="hold" grpId="0" nodeType="afterEffect">
                                  <p:stCondLst>
                                    <p:cond delay="0"/>
                                  </p:stCondLst>
                                  <p:childTnLst>
                                    <p:set>
                                      <p:cBhvr>
                                        <p:cTn id="95" dur="1" fill="hold">
                                          <p:stCondLst>
                                            <p:cond delay="0"/>
                                          </p:stCondLst>
                                        </p:cTn>
                                        <p:tgtEl>
                                          <p:spTgt spid="32"/>
                                        </p:tgtEl>
                                        <p:attrNameLst>
                                          <p:attrName>style.visibility</p:attrName>
                                        </p:attrNameLst>
                                      </p:cBhvr>
                                      <p:to>
                                        <p:strVal val="hidden"/>
                                      </p:to>
                                    </p:set>
                                  </p:childTnLst>
                                </p:cTn>
                              </p:par>
                            </p:childTnLst>
                          </p:cTn>
                        </p:par>
                        <p:par>
                          <p:cTn id="96" fill="hold">
                            <p:stCondLst>
                              <p:cond delay="500"/>
                            </p:stCondLst>
                            <p:childTnLst>
                              <p:par>
                                <p:cTn id="97" presetID="1" presetClass="exit" presetSubtype="0" fill="hold" nodeType="afterEffect">
                                  <p:stCondLst>
                                    <p:cond delay="0"/>
                                  </p:stCondLst>
                                  <p:childTnLst>
                                    <p:set>
                                      <p:cBhvr>
                                        <p:cTn id="98"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40" grpId="0"/>
      <p:bldP spid="44" grpId="0"/>
      <p:bldP spid="50" grpId="0"/>
      <p:bldP spid="51" grpId="0" animBg="1"/>
      <p:bldP spid="52" grpId="0" animBg="1"/>
      <p:bldP spid="57" grpId="0"/>
      <p:bldP spid="58" grpId="0"/>
      <p:bldP spid="59" grpId="0"/>
      <p:bldP spid="60" grpId="0"/>
      <p:bldP spid="62" grpId="0"/>
      <p:bldP spid="63" grpId="0"/>
      <p:bldP spid="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7"/>
          <p:cNvSpPr/>
          <p:nvPr/>
        </p:nvSpPr>
        <p:spPr bwMode="auto">
          <a:xfrm>
            <a:off x="1352797" y="5025573"/>
            <a:ext cx="5930247" cy="1044927"/>
          </a:xfrm>
          <a:prstGeom prst="ellipse">
            <a:avLst/>
          </a:prstGeom>
          <a:solidFill>
            <a:schemeClr val="accent5">
              <a:lumMod val="90000"/>
              <a:alpha val="48000"/>
            </a:schemeClr>
          </a:solidFill>
          <a:ln w="3175" algn="ctr">
            <a:noFill/>
            <a:miter lim="800000"/>
            <a:headEnd/>
            <a:tailEnd/>
          </a:ln>
          <a:effectLst/>
        </p:spPr>
        <p:txBody>
          <a:bodyPr lIns="91446" tIns="91446" rIns="91446" bIns="91446" rtlCol="0" anchor="ctr"/>
          <a:lstStyle/>
          <a:p>
            <a:pPr algn="ctr"/>
            <a:endParaRPr lang="zh-CN" altLang="en-US" sz="280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39" name="TextBox 20"/>
          <p:cNvSpPr txBox="1">
            <a:spLocks noChangeArrowheads="1"/>
          </p:cNvSpPr>
          <p:nvPr/>
        </p:nvSpPr>
        <p:spPr bwMode="auto">
          <a:xfrm>
            <a:off x="263501" y="109646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800" b="1" dirty="0">
              <a:latin typeface="微软雅黑" panose="020B0503020204020204" pitchFamily="34" charset="-122"/>
              <a:ea typeface="微软雅黑" panose="020B0503020204020204" pitchFamily="34" charset="-122"/>
            </a:endParaRPr>
          </a:p>
        </p:txBody>
      </p:sp>
      <p:sp>
        <p:nvSpPr>
          <p:cNvPr id="10" name="矩形 9"/>
          <p:cNvSpPr/>
          <p:nvPr/>
        </p:nvSpPr>
        <p:spPr bwMode="auto">
          <a:xfrm>
            <a:off x="1646088" y="5367224"/>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11" name="矩形 10"/>
          <p:cNvSpPr/>
          <p:nvPr/>
        </p:nvSpPr>
        <p:spPr bwMode="auto">
          <a:xfrm>
            <a:off x="2137034" y="5369749"/>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15" name="直接箭头连接符 14"/>
          <p:cNvCxnSpPr/>
          <p:nvPr/>
        </p:nvCxnSpPr>
        <p:spPr bwMode="auto">
          <a:xfrm flipV="1">
            <a:off x="1144237" y="5534576"/>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20" name="矩形 19"/>
          <p:cNvSpPr/>
          <p:nvPr/>
        </p:nvSpPr>
        <p:spPr bwMode="auto">
          <a:xfrm>
            <a:off x="2826231" y="5370691"/>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1" name="矩形 20"/>
          <p:cNvSpPr/>
          <p:nvPr/>
        </p:nvSpPr>
        <p:spPr bwMode="auto">
          <a:xfrm>
            <a:off x="3317177" y="5373216"/>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22" name="直接箭头连接符 21"/>
          <p:cNvCxnSpPr/>
          <p:nvPr/>
        </p:nvCxnSpPr>
        <p:spPr bwMode="auto">
          <a:xfrm flipV="1">
            <a:off x="2324380" y="5538043"/>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24" name="矩形 23"/>
          <p:cNvSpPr/>
          <p:nvPr/>
        </p:nvSpPr>
        <p:spPr bwMode="auto">
          <a:xfrm>
            <a:off x="4006374" y="5374157"/>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p:cNvSpPr/>
          <p:nvPr/>
        </p:nvSpPr>
        <p:spPr bwMode="auto">
          <a:xfrm>
            <a:off x="4497320" y="5376682"/>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26" name="直接箭头连接符 25"/>
          <p:cNvCxnSpPr/>
          <p:nvPr/>
        </p:nvCxnSpPr>
        <p:spPr bwMode="auto">
          <a:xfrm flipV="1">
            <a:off x="3504523" y="5541509"/>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28" name="矩形 27"/>
          <p:cNvSpPr/>
          <p:nvPr/>
        </p:nvSpPr>
        <p:spPr bwMode="auto">
          <a:xfrm>
            <a:off x="5186517" y="5377624"/>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29" name="矩形 28"/>
          <p:cNvSpPr/>
          <p:nvPr/>
        </p:nvSpPr>
        <p:spPr bwMode="auto">
          <a:xfrm>
            <a:off x="5677463" y="5380149"/>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30" name="直接箭头连接符 29"/>
          <p:cNvCxnSpPr/>
          <p:nvPr/>
        </p:nvCxnSpPr>
        <p:spPr bwMode="auto">
          <a:xfrm flipV="1">
            <a:off x="4684666" y="5544976"/>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31" name="矩形 30"/>
          <p:cNvSpPr/>
          <p:nvPr/>
        </p:nvSpPr>
        <p:spPr bwMode="auto">
          <a:xfrm>
            <a:off x="6363377" y="5366237"/>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p:nvPr/>
        </p:nvSpPr>
        <p:spPr bwMode="auto">
          <a:xfrm>
            <a:off x="6854323" y="5368762"/>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33" name="直接箭头连接符 32"/>
          <p:cNvCxnSpPr/>
          <p:nvPr/>
        </p:nvCxnSpPr>
        <p:spPr bwMode="auto">
          <a:xfrm flipV="1">
            <a:off x="5861526" y="5533589"/>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34" name="矩形 33"/>
          <p:cNvSpPr/>
          <p:nvPr/>
        </p:nvSpPr>
        <p:spPr bwMode="auto">
          <a:xfrm>
            <a:off x="7543520" y="5369704"/>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5" name="矩形 34"/>
          <p:cNvSpPr/>
          <p:nvPr/>
        </p:nvSpPr>
        <p:spPr bwMode="auto">
          <a:xfrm>
            <a:off x="8034467" y="5366237"/>
            <a:ext cx="171198" cy="338172"/>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36" name="直接箭头连接符 35"/>
          <p:cNvCxnSpPr/>
          <p:nvPr/>
        </p:nvCxnSpPr>
        <p:spPr bwMode="auto">
          <a:xfrm flipV="1">
            <a:off x="7041669" y="5537056"/>
            <a:ext cx="498330" cy="3467"/>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40" name="矩形 39"/>
          <p:cNvSpPr/>
          <p:nvPr/>
        </p:nvSpPr>
        <p:spPr>
          <a:xfrm>
            <a:off x="216747" y="1630541"/>
            <a:ext cx="3603872" cy="646331"/>
          </a:xfrm>
          <a:prstGeom prst="rect">
            <a:avLst/>
          </a:prstGeom>
        </p:spPr>
        <p:txBody>
          <a:bodyPr wrap="none">
            <a:spAutoFit/>
          </a:bodyPr>
          <a:lstStyle/>
          <a:p>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max = </a:t>
            </a:r>
          </a:p>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selectMax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head-&gt;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endParaRPr lang="zh-CN" altLang="en-US" dirty="0"/>
          </a:p>
        </p:txBody>
      </p:sp>
      <p:sp>
        <p:nvSpPr>
          <p:cNvPr id="42" name="矩形 41"/>
          <p:cNvSpPr/>
          <p:nvPr/>
        </p:nvSpPr>
        <p:spPr>
          <a:xfrm>
            <a:off x="3203848" y="5904784"/>
            <a:ext cx="2642070"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个未排序，从中选最大</a:t>
            </a:r>
          </a:p>
        </p:txBody>
      </p:sp>
      <p:sp>
        <p:nvSpPr>
          <p:cNvPr id="44" name="矩形 43"/>
          <p:cNvSpPr/>
          <p:nvPr/>
        </p:nvSpPr>
        <p:spPr>
          <a:xfrm>
            <a:off x="3947255" y="1613090"/>
            <a:ext cx="5241556" cy="646331"/>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从</a:t>
            </a:r>
            <a:r>
              <a:rPr lang="en-US" altLang="zh-CN" b="1" dirty="0">
                <a:latin typeface="微软雅黑" panose="020B0503020204020204" pitchFamily="34" charset="-122"/>
                <a:ea typeface="微软雅黑" panose="020B0503020204020204" pitchFamily="34" charset="-122"/>
              </a:rPr>
              <a:t>head</a:t>
            </a:r>
            <a:r>
              <a:rPr lang="zh-CN" altLang="en-US" b="1" dirty="0">
                <a:latin typeface="微软雅黑" panose="020B0503020204020204" pitchFamily="34" charset="-122"/>
                <a:ea typeface="微软雅黑" panose="020B0503020204020204" pitchFamily="34" charset="-122"/>
              </a:rPr>
              <a:t>后的</a:t>
            </a:r>
            <a:r>
              <a:rPr lang="en-US" altLang="zh-CN" b="1"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个（</a:t>
            </a:r>
            <a:r>
              <a:rPr lang="en-US" altLang="zh-CN" b="1" dirty="0">
                <a:latin typeface="微软雅黑" panose="020B0503020204020204" pitchFamily="34" charset="-122"/>
                <a:ea typeface="微软雅黑" panose="020B0503020204020204" pitchFamily="34" charset="-122"/>
              </a:rPr>
              <a:t>tail</a:t>
            </a:r>
            <a:r>
              <a:rPr lang="zh-CN" altLang="en-US" b="1" dirty="0">
                <a:latin typeface="微软雅黑" panose="020B0503020204020204" pitchFamily="34" charset="-122"/>
                <a:ea typeface="微软雅黑" panose="020B0503020204020204" pitchFamily="34" charset="-122"/>
              </a:rPr>
              <a:t>之前）找最大，返回最大元素指针</a:t>
            </a:r>
          </a:p>
        </p:txBody>
      </p:sp>
      <p:grpSp>
        <p:nvGrpSpPr>
          <p:cNvPr id="14" name="组合 13"/>
          <p:cNvGrpSpPr/>
          <p:nvPr/>
        </p:nvGrpSpPr>
        <p:grpSpPr>
          <a:xfrm>
            <a:off x="7788993" y="4810506"/>
            <a:ext cx="575383" cy="558256"/>
            <a:chOff x="7788993" y="4810506"/>
            <a:chExt cx="575383" cy="558256"/>
          </a:xfrm>
        </p:grpSpPr>
        <p:sp>
          <p:nvSpPr>
            <p:cNvPr id="9" name="矩形 8"/>
            <p:cNvSpPr/>
            <p:nvPr/>
          </p:nvSpPr>
          <p:spPr>
            <a:xfrm>
              <a:off x="7843079" y="4810506"/>
              <a:ext cx="521297"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tail</a:t>
              </a:r>
              <a:endParaRPr lang="zh-CN" altLang="en-US" dirty="0">
                <a:latin typeface="微软雅黑" panose="020B0503020204020204" pitchFamily="34" charset="-122"/>
                <a:ea typeface="微软雅黑" panose="020B0503020204020204" pitchFamily="34" charset="-122"/>
              </a:endParaRPr>
            </a:p>
          </p:txBody>
        </p:sp>
        <p:cxnSp>
          <p:nvCxnSpPr>
            <p:cNvPr id="45" name="直接箭头连接符 44"/>
            <p:cNvCxnSpPr/>
            <p:nvPr/>
          </p:nvCxnSpPr>
          <p:spPr bwMode="auto">
            <a:xfrm>
              <a:off x="7788993" y="5009663"/>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sp>
        <p:nvSpPr>
          <p:cNvPr id="50" name="矩形 49"/>
          <p:cNvSpPr/>
          <p:nvPr/>
        </p:nvSpPr>
        <p:spPr>
          <a:xfrm>
            <a:off x="216747" y="2358073"/>
            <a:ext cx="2210862"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m = remove (max)</a:t>
            </a:r>
            <a:endParaRPr lang="zh-CN" altLang="en-US" dirty="0"/>
          </a:p>
        </p:txBody>
      </p:sp>
      <p:sp>
        <p:nvSpPr>
          <p:cNvPr id="57" name="矩形 56"/>
          <p:cNvSpPr/>
          <p:nvPr/>
        </p:nvSpPr>
        <p:spPr>
          <a:xfrm>
            <a:off x="3964468" y="2375861"/>
            <a:ext cx="2816797"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删除</a:t>
            </a:r>
            <a:r>
              <a:rPr lang="en-US" altLang="zh-CN" b="1" dirty="0">
                <a:latin typeface="微软雅黑" panose="020B0503020204020204" pitchFamily="34" charset="-122"/>
                <a:ea typeface="微软雅黑" panose="020B0503020204020204" pitchFamily="34" charset="-122"/>
              </a:rPr>
              <a:t>max</a:t>
            </a:r>
            <a:r>
              <a:rPr lang="zh-CN" altLang="en-US" b="1" dirty="0">
                <a:latin typeface="微软雅黑" panose="020B0503020204020204" pitchFamily="34" charset="-122"/>
                <a:ea typeface="微软雅黑" panose="020B0503020204020204" pitchFamily="34" charset="-122"/>
              </a:rPr>
              <a:t>元素</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返回其值</a:t>
            </a:r>
            <a:r>
              <a:rPr lang="en-US" altLang="zh-CN" b="1" dirty="0">
                <a:latin typeface="微软雅黑" panose="020B0503020204020204" pitchFamily="34" charset="-122"/>
                <a:ea typeface="微软雅黑" panose="020B0503020204020204" pitchFamily="34" charset="-122"/>
              </a:rPr>
              <a:t>m</a:t>
            </a:r>
            <a:endParaRPr lang="zh-CN" altLang="en-US" b="1" dirty="0">
              <a:latin typeface="微软雅黑" panose="020B0503020204020204" pitchFamily="34" charset="-122"/>
              <a:ea typeface="微软雅黑" panose="020B0503020204020204" pitchFamily="34" charset="-122"/>
            </a:endParaRPr>
          </a:p>
        </p:txBody>
      </p:sp>
      <p:sp>
        <p:nvSpPr>
          <p:cNvPr id="58" name="矩形 57"/>
          <p:cNvSpPr/>
          <p:nvPr/>
        </p:nvSpPr>
        <p:spPr>
          <a:xfrm>
            <a:off x="216747" y="2880614"/>
            <a:ext cx="2464136" cy="369332"/>
          </a:xfrm>
          <a:prstGeom prst="rect">
            <a:avLst/>
          </a:prstGeom>
        </p:spPr>
        <p:txBody>
          <a:bodyPr wrap="none">
            <a:spAutoFit/>
          </a:bodyPr>
          <a:lstStyle/>
          <a:p>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insertB</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tail, m)</a:t>
            </a:r>
            <a:endParaRPr lang="zh-CN" altLang="en-US" dirty="0"/>
          </a:p>
        </p:txBody>
      </p:sp>
      <p:sp>
        <p:nvSpPr>
          <p:cNvPr id="59" name="矩形 58"/>
          <p:cNvSpPr/>
          <p:nvPr/>
        </p:nvSpPr>
        <p:spPr>
          <a:xfrm>
            <a:off x="3964468" y="2911557"/>
            <a:ext cx="2393604"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在</a:t>
            </a:r>
            <a:r>
              <a:rPr lang="en-US" altLang="zh-CN" b="1" dirty="0">
                <a:latin typeface="微软雅黑" panose="020B0503020204020204" pitchFamily="34" charset="-122"/>
                <a:ea typeface="微软雅黑" panose="020B0503020204020204" pitchFamily="34" charset="-122"/>
              </a:rPr>
              <a:t>tail</a:t>
            </a:r>
            <a:r>
              <a:rPr lang="zh-CN" altLang="en-US" b="1" dirty="0">
                <a:latin typeface="微软雅黑" panose="020B0503020204020204" pitchFamily="34" charset="-122"/>
                <a:ea typeface="微软雅黑" panose="020B0503020204020204" pitchFamily="34" charset="-122"/>
              </a:rPr>
              <a:t>前加入最大值</a:t>
            </a:r>
            <a:r>
              <a:rPr lang="en-US" altLang="zh-CN" b="1" dirty="0">
                <a:latin typeface="微软雅黑" panose="020B0503020204020204" pitchFamily="34" charset="-122"/>
                <a:ea typeface="微软雅黑" panose="020B0503020204020204" pitchFamily="34" charset="-122"/>
              </a:rPr>
              <a:t>m</a:t>
            </a:r>
            <a:endParaRPr lang="zh-CN" altLang="en-US" b="1" dirty="0">
              <a:latin typeface="微软雅黑" panose="020B0503020204020204" pitchFamily="34" charset="-122"/>
              <a:ea typeface="微软雅黑" panose="020B0503020204020204" pitchFamily="34" charset="-122"/>
            </a:endParaRPr>
          </a:p>
        </p:txBody>
      </p:sp>
      <p:sp>
        <p:nvSpPr>
          <p:cNvPr id="60" name="矩形 59"/>
          <p:cNvSpPr/>
          <p:nvPr/>
        </p:nvSpPr>
        <p:spPr>
          <a:xfrm>
            <a:off x="216747" y="3403155"/>
            <a:ext cx="2337499" cy="369332"/>
          </a:xfrm>
          <a:prstGeom prst="rect">
            <a:avLst/>
          </a:prstGeom>
        </p:spPr>
        <p:txBody>
          <a:bodyPr wrap="none">
            <a:spAutoFit/>
          </a:bodyPr>
          <a:lstStyle/>
          <a:p>
            <a:r>
              <a:rPr lang="en-US" altLang="zh-CN" dirty="0">
                <a:solidFill>
                  <a:srgbClr val="000000"/>
                </a:solidFill>
                <a:highlight>
                  <a:srgbClr val="FFFFFF"/>
                </a:highlight>
                <a:latin typeface="Consolas" panose="020B0609020204030204" pitchFamily="49" charset="0"/>
                <a:ea typeface="新宋体" panose="02010609030101010101" pitchFamily="49" charset="-122"/>
              </a:rPr>
              <a:t>tail = tail-&gt;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endParaRPr lang="zh-CN" altLang="en-US" dirty="0"/>
          </a:p>
        </p:txBody>
      </p:sp>
      <p:sp>
        <p:nvSpPr>
          <p:cNvPr id="62" name="矩形 61"/>
          <p:cNvSpPr/>
          <p:nvPr/>
        </p:nvSpPr>
        <p:spPr>
          <a:xfrm>
            <a:off x="3964468" y="3447253"/>
            <a:ext cx="3578928" cy="369332"/>
          </a:xfrm>
          <a:prstGeom prst="rect">
            <a:avLst/>
          </a:prstGeom>
        </p:spPr>
        <p:txBody>
          <a:bodyPr wrap="none">
            <a:spAutoFit/>
          </a:bodyPr>
          <a:lstStyle/>
          <a:p>
            <a:r>
              <a:rPr lang="en-US" altLang="zh-CN" b="1" dirty="0">
                <a:latin typeface="微软雅黑" panose="020B0503020204020204" pitchFamily="34" charset="-122"/>
                <a:ea typeface="微软雅黑" panose="020B0503020204020204" pitchFamily="34" charset="-122"/>
              </a:rPr>
              <a:t>tail</a:t>
            </a:r>
            <a:r>
              <a:rPr lang="zh-CN" altLang="en-US" b="1" dirty="0">
                <a:latin typeface="微软雅黑" panose="020B0503020204020204" pitchFamily="34" charset="-122"/>
                <a:ea typeface="微软雅黑" panose="020B0503020204020204" pitchFamily="34" charset="-122"/>
              </a:rPr>
              <a:t>指针前移，已排序元素多一个</a:t>
            </a:r>
          </a:p>
        </p:txBody>
      </p:sp>
      <p:sp>
        <p:nvSpPr>
          <p:cNvPr id="63" name="矩形 62"/>
          <p:cNvSpPr/>
          <p:nvPr/>
        </p:nvSpPr>
        <p:spPr>
          <a:xfrm>
            <a:off x="216747" y="3925697"/>
            <a:ext cx="564578" cy="369332"/>
          </a:xfrm>
          <a:prstGeom prst="rect">
            <a:avLst/>
          </a:prstGeom>
        </p:spPr>
        <p:txBody>
          <a:bodyPr wrap="none">
            <a:spAutoFit/>
          </a:bodyPr>
          <a:lstStyle/>
          <a:p>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p:txBody>
      </p:sp>
      <p:sp>
        <p:nvSpPr>
          <p:cNvPr id="74" name="矩形 73"/>
          <p:cNvSpPr/>
          <p:nvPr/>
        </p:nvSpPr>
        <p:spPr>
          <a:xfrm>
            <a:off x="3964468" y="3982948"/>
            <a:ext cx="2173993"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未排序元素个数减</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75" name="矩形 74"/>
          <p:cNvSpPr/>
          <p:nvPr/>
        </p:nvSpPr>
        <p:spPr bwMode="auto">
          <a:xfrm>
            <a:off x="465944" y="5374157"/>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76" name="矩形 75"/>
          <p:cNvSpPr/>
          <p:nvPr/>
        </p:nvSpPr>
        <p:spPr bwMode="auto">
          <a:xfrm>
            <a:off x="956890" y="5376682"/>
            <a:ext cx="173411" cy="332180"/>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sp>
        <p:nvSpPr>
          <p:cNvPr id="38" name="矩形 37"/>
          <p:cNvSpPr/>
          <p:nvPr/>
        </p:nvSpPr>
        <p:spPr>
          <a:xfrm>
            <a:off x="611560" y="4786113"/>
            <a:ext cx="734496"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head</a:t>
            </a:r>
            <a:endParaRPr lang="zh-CN" altLang="en-US" dirty="0">
              <a:latin typeface="微软雅黑" panose="020B0503020204020204" pitchFamily="34" charset="-122"/>
              <a:ea typeface="微软雅黑" panose="020B0503020204020204" pitchFamily="34" charset="-122"/>
            </a:endParaRPr>
          </a:p>
        </p:txBody>
      </p:sp>
      <p:cxnSp>
        <p:nvCxnSpPr>
          <p:cNvPr id="43" name="直接箭头连接符 42"/>
          <p:cNvCxnSpPr/>
          <p:nvPr/>
        </p:nvCxnSpPr>
        <p:spPr bwMode="auto">
          <a:xfrm>
            <a:off x="586638" y="5002039"/>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sp>
        <p:nvSpPr>
          <p:cNvPr id="49" name="矩形 48"/>
          <p:cNvSpPr/>
          <p:nvPr/>
        </p:nvSpPr>
        <p:spPr>
          <a:xfrm>
            <a:off x="4174154" y="4656241"/>
            <a:ext cx="646331" cy="369332"/>
          </a:xfrm>
          <a:prstGeom prst="rect">
            <a:avLst/>
          </a:prstGeom>
        </p:spPr>
        <p:txBody>
          <a:bodyPr wrap="none">
            <a:spAutoFit/>
          </a:bodyPr>
          <a:lstStyle/>
          <a:p>
            <a:r>
              <a:rPr lang="en-US" altLang="zh-CN" dirty="0">
                <a:highlight>
                  <a:srgbClr val="FFFFFF"/>
                </a:highlight>
                <a:latin typeface="微软雅黑" panose="020B0503020204020204" pitchFamily="34" charset="-122"/>
                <a:ea typeface="微软雅黑" panose="020B0503020204020204" pitchFamily="34" charset="-122"/>
              </a:rPr>
              <a:t>max</a:t>
            </a:r>
            <a:endParaRPr lang="zh-CN" altLang="en-US" dirty="0">
              <a:latin typeface="微软雅黑" panose="020B0503020204020204" pitchFamily="34" charset="-122"/>
              <a:ea typeface="微软雅黑" panose="020B0503020204020204" pitchFamily="34" charset="-122"/>
            </a:endParaRPr>
          </a:p>
        </p:txBody>
      </p:sp>
      <p:cxnSp>
        <p:nvCxnSpPr>
          <p:cNvPr id="51" name="直接箭头连接符 50"/>
          <p:cNvCxnSpPr/>
          <p:nvPr/>
        </p:nvCxnSpPr>
        <p:spPr bwMode="auto">
          <a:xfrm>
            <a:off x="4214822" y="5018054"/>
            <a:ext cx="0" cy="359099"/>
          </a:xfrm>
          <a:prstGeom prst="straightConnector1">
            <a:avLst/>
          </a:prstGeom>
          <a:solidFill>
            <a:schemeClr val="accent1"/>
          </a:solidFill>
          <a:ln w="25400" cap="flat" cmpd="sng" algn="ctr">
            <a:solidFill>
              <a:schemeClr val="tx1"/>
            </a:solidFill>
            <a:prstDash val="solid"/>
            <a:round/>
            <a:headEnd type="none" w="lg" len="lg"/>
            <a:tailEnd type="stealth" w="lg" len="lg"/>
          </a:ln>
          <a:effectLst/>
        </p:spPr>
      </p:cxnSp>
      <p:grpSp>
        <p:nvGrpSpPr>
          <p:cNvPr id="52" name="组合 51"/>
          <p:cNvGrpSpPr/>
          <p:nvPr/>
        </p:nvGrpSpPr>
        <p:grpSpPr>
          <a:xfrm flipV="1">
            <a:off x="3494862" y="4941167"/>
            <a:ext cx="1692646" cy="578812"/>
            <a:chOff x="5385453" y="5544532"/>
            <a:chExt cx="1692646" cy="413164"/>
          </a:xfrm>
        </p:grpSpPr>
        <p:cxnSp>
          <p:nvCxnSpPr>
            <p:cNvPr id="53" name="曲线连接符 52"/>
            <p:cNvCxnSpPr/>
            <p:nvPr/>
          </p:nvCxnSpPr>
          <p:spPr bwMode="auto">
            <a:xfrm rot="10800000">
              <a:off x="5385453" y="5553714"/>
              <a:ext cx="757976" cy="403982"/>
            </a:xfrm>
            <a:prstGeom prst="curvedConnector3">
              <a:avLst/>
            </a:prstGeom>
            <a:solidFill>
              <a:schemeClr val="accent1"/>
            </a:solidFill>
            <a:ln w="19050" cap="flat" cmpd="sng" algn="ctr">
              <a:solidFill>
                <a:schemeClr val="tx1"/>
              </a:solidFill>
              <a:prstDash val="solid"/>
              <a:round/>
              <a:headEnd type="none"/>
              <a:tailEnd type="stealth" w="lg" len="lg"/>
            </a:ln>
            <a:effectLst/>
          </p:spPr>
        </p:cxnSp>
        <p:cxnSp>
          <p:nvCxnSpPr>
            <p:cNvPr id="54" name="曲线连接符 53"/>
            <p:cNvCxnSpPr/>
            <p:nvPr/>
          </p:nvCxnSpPr>
          <p:spPr bwMode="auto">
            <a:xfrm flipV="1">
              <a:off x="6139900" y="5544532"/>
              <a:ext cx="938199" cy="405097"/>
            </a:xfrm>
            <a:prstGeom prst="curvedConnector3">
              <a:avLst/>
            </a:prstGeom>
            <a:solidFill>
              <a:schemeClr val="accent1"/>
            </a:solidFill>
            <a:ln w="19050" cap="flat" cmpd="sng" algn="ctr">
              <a:solidFill>
                <a:schemeClr val="tx1"/>
              </a:solidFill>
              <a:prstDash val="solid"/>
              <a:round/>
              <a:headEnd type="none"/>
              <a:tailEnd type="stealth" w="lg" len="lg"/>
            </a:ln>
            <a:effectLst/>
          </p:spPr>
        </p:cxnSp>
      </p:grpSp>
      <p:sp>
        <p:nvSpPr>
          <p:cNvPr id="55" name="矩形 54"/>
          <p:cNvSpPr/>
          <p:nvPr/>
        </p:nvSpPr>
        <p:spPr bwMode="auto">
          <a:xfrm>
            <a:off x="7216622" y="4554921"/>
            <a:ext cx="490947" cy="334705"/>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m</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6" name="矩形 55"/>
          <p:cNvSpPr/>
          <p:nvPr/>
        </p:nvSpPr>
        <p:spPr bwMode="auto">
          <a:xfrm>
            <a:off x="7714717" y="4554921"/>
            <a:ext cx="171198" cy="338172"/>
          </a:xfrm>
          <a:prstGeom prst="rect">
            <a:avLst/>
          </a:prstGeom>
          <a:solidFill>
            <a:srgbClr val="FFC000">
              <a:alpha val="73000"/>
            </a:srgbClr>
          </a:solidFill>
          <a:ln w="19050" algn="ctr">
            <a:solidFill>
              <a:srgbClr val="FF0000"/>
            </a:solidFill>
            <a:miter lim="800000"/>
            <a:headEnd/>
            <a:tailEnd/>
          </a:ln>
          <a:effectLst/>
        </p:spPr>
        <p:txBody>
          <a:bodyPr lIns="91446" tIns="91446" rIns="91446" bIns="91446" rtlCol="0" anchor="ctr"/>
          <a:lstStyle/>
          <a:p>
            <a:pPr algn="ctr"/>
            <a:endParaRPr lang="zh-CN" altLang="en-US" sz="2800">
              <a:latin typeface="Times New Roman" panose="02020603050405020304" pitchFamily="18" charset="0"/>
              <a:ea typeface="黑体" pitchFamily="2" charset="-122"/>
              <a:cs typeface="Times New Roman" panose="02020603050405020304" pitchFamily="18" charset="0"/>
            </a:endParaRPr>
          </a:p>
        </p:txBody>
      </p:sp>
      <p:cxnSp>
        <p:nvCxnSpPr>
          <p:cNvPr id="61" name="直接箭头连接符 60"/>
          <p:cNvCxnSpPr>
            <a:stCxn id="32" idx="3"/>
          </p:cNvCxnSpPr>
          <p:nvPr/>
        </p:nvCxnSpPr>
        <p:spPr bwMode="auto">
          <a:xfrm flipV="1">
            <a:off x="7027734" y="4656241"/>
            <a:ext cx="181740" cy="878611"/>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cxnSp>
        <p:nvCxnSpPr>
          <p:cNvPr id="64" name="直接箭头连接符 63"/>
          <p:cNvCxnSpPr>
            <a:stCxn id="34" idx="1"/>
            <a:endCxn id="56" idx="3"/>
          </p:cNvCxnSpPr>
          <p:nvPr/>
        </p:nvCxnSpPr>
        <p:spPr bwMode="auto">
          <a:xfrm flipV="1">
            <a:off x="7543520" y="4724007"/>
            <a:ext cx="342395" cy="813050"/>
          </a:xfrm>
          <a:prstGeom prst="straightConnector1">
            <a:avLst/>
          </a:prstGeom>
          <a:solidFill>
            <a:schemeClr val="accent1"/>
          </a:solidFill>
          <a:ln w="25400" cap="flat" cmpd="sng" algn="ctr">
            <a:solidFill>
              <a:schemeClr val="tx1"/>
            </a:solidFill>
            <a:prstDash val="solid"/>
            <a:round/>
            <a:headEnd type="stealth" w="lg" len="lg"/>
            <a:tailEnd type="stealth" w="lg" len="lg"/>
          </a:ln>
          <a:effectLst/>
        </p:spPr>
      </p:cxnSp>
      <p:sp>
        <p:nvSpPr>
          <p:cNvPr id="65" name="矩形 64"/>
          <p:cNvSpPr/>
          <p:nvPr/>
        </p:nvSpPr>
        <p:spPr>
          <a:xfrm>
            <a:off x="1442873" y="6321133"/>
            <a:ext cx="6264696" cy="400110"/>
          </a:xfrm>
          <a:prstGeom prst="rect">
            <a:avLst/>
          </a:prstGeom>
          <a:solidFill>
            <a:srgbClr val="C00000"/>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不存在交换，为稳定算法</a:t>
            </a:r>
            <a:endParaRPr kumimoji="1" lang="en-US" altLang="zh-CN" sz="2000"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90573004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ppt_x"/>
                                          </p:val>
                                        </p:tav>
                                        <p:tav tm="100000">
                                          <p:val>
                                            <p:strVal val="#ppt_x"/>
                                          </p:val>
                                        </p:tav>
                                      </p:tavLst>
                                    </p:anim>
                                    <p:anim calcmode="lin" valueType="num">
                                      <p:cBhvr additive="base">
                                        <p:cTn id="18" dur="500" fill="hold"/>
                                        <p:tgtEl>
                                          <p:spTgt spid="4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ppt_x"/>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ppt_x"/>
                                          </p:val>
                                        </p:tav>
                                        <p:tav tm="100000">
                                          <p:val>
                                            <p:strVal val="#ppt_x"/>
                                          </p:val>
                                        </p:tav>
                                      </p:tavLst>
                                    </p:anim>
                                    <p:anim calcmode="lin" valueType="num">
                                      <p:cBhvr additive="base">
                                        <p:cTn id="26" dur="500" fill="hold"/>
                                        <p:tgtEl>
                                          <p:spTgt spid="5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0"/>
                                        </p:tgtEl>
                                        <p:attrNameLst>
                                          <p:attrName>style.visibility</p:attrName>
                                        </p:attrNameLst>
                                      </p:cBhvr>
                                      <p:to>
                                        <p:strVal val="visible"/>
                                      </p:to>
                                    </p:set>
                                    <p:anim calcmode="lin" valueType="num">
                                      <p:cBhvr additive="base">
                                        <p:cTn id="40" dur="500" fill="hold"/>
                                        <p:tgtEl>
                                          <p:spTgt spid="50"/>
                                        </p:tgtEl>
                                        <p:attrNameLst>
                                          <p:attrName>ppt_x</p:attrName>
                                        </p:attrNameLst>
                                      </p:cBhvr>
                                      <p:tavLst>
                                        <p:tav tm="0">
                                          <p:val>
                                            <p:strVal val="#ppt_x"/>
                                          </p:val>
                                        </p:tav>
                                        <p:tav tm="100000">
                                          <p:val>
                                            <p:strVal val="#ppt_x"/>
                                          </p:val>
                                        </p:tav>
                                      </p:tavLst>
                                    </p:anim>
                                    <p:anim calcmode="lin" valueType="num">
                                      <p:cBhvr additive="base">
                                        <p:cTn id="41" dur="500" fill="hold"/>
                                        <p:tgtEl>
                                          <p:spTgt spid="5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fill="hold"/>
                                        <p:tgtEl>
                                          <p:spTgt spid="57"/>
                                        </p:tgtEl>
                                        <p:attrNameLst>
                                          <p:attrName>ppt_x</p:attrName>
                                        </p:attrNameLst>
                                      </p:cBhvr>
                                      <p:tavLst>
                                        <p:tav tm="0">
                                          <p:val>
                                            <p:strVal val="#ppt_x"/>
                                          </p:val>
                                        </p:tav>
                                        <p:tav tm="100000">
                                          <p:val>
                                            <p:strVal val="#ppt_x"/>
                                          </p:val>
                                        </p:tav>
                                      </p:tavLst>
                                    </p:anim>
                                    <p:anim calcmode="lin" valueType="num">
                                      <p:cBhvr additive="base">
                                        <p:cTn id="45"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strips(downLeft)">
                                      <p:cBhvr>
                                        <p:cTn id="50" dur="500"/>
                                        <p:tgtEl>
                                          <p:spTgt spid="52"/>
                                        </p:tgtEl>
                                      </p:cBhvr>
                                    </p:animEffect>
                                  </p:childTnLst>
                                </p:cTn>
                              </p:par>
                            </p:childTnLst>
                          </p:cTn>
                        </p:par>
                        <p:par>
                          <p:cTn id="51" fill="hold">
                            <p:stCondLst>
                              <p:cond delay="500"/>
                            </p:stCondLst>
                            <p:childTnLst>
                              <p:par>
                                <p:cTn id="52" presetID="1" presetClass="exit" presetSubtype="0" fill="hold" nodeType="afterEffect">
                                  <p:stCondLst>
                                    <p:cond delay="0"/>
                                  </p:stCondLst>
                                  <p:childTnLst>
                                    <p:set>
                                      <p:cBhvr>
                                        <p:cTn id="53" dur="1" fill="hold">
                                          <p:stCondLst>
                                            <p:cond delay="0"/>
                                          </p:stCondLst>
                                        </p:cTn>
                                        <p:tgtEl>
                                          <p:spTgt spid="51"/>
                                        </p:tgtEl>
                                        <p:attrNameLst>
                                          <p:attrName>style.visibility</p:attrName>
                                        </p:attrNameLst>
                                      </p:cBhvr>
                                      <p:to>
                                        <p:strVal val="hidden"/>
                                      </p:to>
                                    </p:set>
                                  </p:childTnLst>
                                </p:cTn>
                              </p:par>
                            </p:childTnLst>
                          </p:cTn>
                        </p:par>
                        <p:par>
                          <p:cTn id="54" fill="hold">
                            <p:stCondLst>
                              <p:cond delay="500"/>
                            </p:stCondLst>
                            <p:childTnLst>
                              <p:par>
                                <p:cTn id="55" presetID="1" presetClass="exit" presetSubtype="0" fill="hold" grpId="0" nodeType="afterEffect">
                                  <p:stCondLst>
                                    <p:cond delay="0"/>
                                  </p:stCondLst>
                                  <p:childTnLst>
                                    <p:set>
                                      <p:cBhvr>
                                        <p:cTn id="56" dur="1" fill="hold">
                                          <p:stCondLst>
                                            <p:cond delay="0"/>
                                          </p:stCondLst>
                                        </p:cTn>
                                        <p:tgtEl>
                                          <p:spTgt spid="24">
                                            <p:txEl>
                                              <p:pRg st="0" end="0"/>
                                            </p:txEl>
                                          </p:spTgt>
                                        </p:tgtEl>
                                        <p:attrNameLst>
                                          <p:attrName>style.visibility</p:attrName>
                                        </p:attrNameLst>
                                      </p:cBhvr>
                                      <p:to>
                                        <p:strVal val="hidden"/>
                                      </p:to>
                                    </p:set>
                                  </p:childTnLst>
                                </p:cTn>
                              </p:par>
                            </p:childTnLst>
                          </p:cTn>
                        </p:par>
                        <p:par>
                          <p:cTn id="57" fill="hold">
                            <p:stCondLst>
                              <p:cond delay="500"/>
                            </p:stCondLst>
                            <p:childTnLst>
                              <p:par>
                                <p:cTn id="58" presetID="1" presetClass="exit" presetSubtype="0" fill="hold" grpId="0" nodeType="afterEffect">
                                  <p:stCondLst>
                                    <p:cond delay="0"/>
                                  </p:stCondLst>
                                  <p:childTnLst>
                                    <p:set>
                                      <p:cBhvr>
                                        <p:cTn id="59" dur="1" fill="hold">
                                          <p:stCondLst>
                                            <p:cond delay="0"/>
                                          </p:stCondLst>
                                        </p:cTn>
                                        <p:tgtEl>
                                          <p:spTgt spid="24">
                                            <p:bg/>
                                          </p:spTgt>
                                        </p:tgtEl>
                                        <p:attrNameLst>
                                          <p:attrName>style.visibility</p:attrName>
                                        </p:attrNameLst>
                                      </p:cBhvr>
                                      <p:to>
                                        <p:strVal val="hidden"/>
                                      </p:to>
                                    </p:set>
                                  </p:childTnLst>
                                </p:cTn>
                              </p:par>
                            </p:childTnLst>
                          </p:cTn>
                        </p:par>
                        <p:par>
                          <p:cTn id="60" fill="hold">
                            <p:stCondLst>
                              <p:cond delay="500"/>
                            </p:stCondLst>
                            <p:childTnLst>
                              <p:par>
                                <p:cTn id="61" presetID="1" presetClass="exit" presetSubtype="0" fill="hold" nodeType="afterEffect">
                                  <p:stCondLst>
                                    <p:cond delay="0"/>
                                  </p:stCondLst>
                                  <p:childTnLst>
                                    <p:set>
                                      <p:cBhvr>
                                        <p:cTn id="62" dur="1" fill="hold">
                                          <p:stCondLst>
                                            <p:cond delay="0"/>
                                          </p:stCondLst>
                                        </p:cTn>
                                        <p:tgtEl>
                                          <p:spTgt spid="26"/>
                                        </p:tgtEl>
                                        <p:attrNameLst>
                                          <p:attrName>style.visibility</p:attrName>
                                        </p:attrNameLst>
                                      </p:cBhvr>
                                      <p:to>
                                        <p:strVal val="hidden"/>
                                      </p:to>
                                    </p:set>
                                  </p:childTnLst>
                                </p:cTn>
                              </p:par>
                            </p:childTnLst>
                          </p:cTn>
                        </p:par>
                        <p:par>
                          <p:cTn id="63" fill="hold">
                            <p:stCondLst>
                              <p:cond delay="500"/>
                            </p:stCondLst>
                            <p:childTnLst>
                              <p:par>
                                <p:cTn id="64" presetID="1" presetClass="exit" presetSubtype="0" fill="hold" nodeType="afterEffect">
                                  <p:stCondLst>
                                    <p:cond delay="0"/>
                                  </p:stCondLst>
                                  <p:childTnLst>
                                    <p:set>
                                      <p:cBhvr>
                                        <p:cTn id="65" dur="1" fill="hold">
                                          <p:stCondLst>
                                            <p:cond delay="0"/>
                                          </p:stCondLst>
                                        </p:cTn>
                                        <p:tgtEl>
                                          <p:spTgt spid="30"/>
                                        </p:tgtEl>
                                        <p:attrNameLst>
                                          <p:attrName>style.visibility</p:attrName>
                                        </p:attrNameLst>
                                      </p:cBhvr>
                                      <p:to>
                                        <p:strVal val="hidden"/>
                                      </p:to>
                                    </p:set>
                                  </p:childTnLst>
                                </p:cTn>
                              </p:par>
                            </p:childTnLst>
                          </p:cTn>
                        </p:par>
                        <p:par>
                          <p:cTn id="66" fill="hold">
                            <p:stCondLst>
                              <p:cond delay="500"/>
                            </p:stCondLst>
                            <p:childTnLst>
                              <p:par>
                                <p:cTn id="67" presetID="1" presetClass="exit" presetSubtype="0" fill="hold" grpId="0" nodeType="after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8"/>
                                        </p:tgtEl>
                                        <p:attrNameLst>
                                          <p:attrName>style.visibility</p:attrName>
                                        </p:attrNameLst>
                                      </p:cBhvr>
                                      <p:to>
                                        <p:strVal val="visible"/>
                                      </p:to>
                                    </p:set>
                                    <p:anim calcmode="lin" valueType="num">
                                      <p:cBhvr additive="base">
                                        <p:cTn id="75" dur="500" fill="hold"/>
                                        <p:tgtEl>
                                          <p:spTgt spid="58"/>
                                        </p:tgtEl>
                                        <p:attrNameLst>
                                          <p:attrName>ppt_x</p:attrName>
                                        </p:attrNameLst>
                                      </p:cBhvr>
                                      <p:tavLst>
                                        <p:tav tm="0">
                                          <p:val>
                                            <p:strVal val="#ppt_x"/>
                                          </p:val>
                                        </p:tav>
                                        <p:tav tm="100000">
                                          <p:val>
                                            <p:strVal val="#ppt_x"/>
                                          </p:val>
                                        </p:tav>
                                      </p:tavLst>
                                    </p:anim>
                                    <p:anim calcmode="lin" valueType="num">
                                      <p:cBhvr additive="base">
                                        <p:cTn id="76" dur="500" fill="hold"/>
                                        <p:tgtEl>
                                          <p:spTgt spid="5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 calcmode="lin" valueType="num">
                                      <p:cBhvr additive="base">
                                        <p:cTn id="79" dur="500" fill="hold"/>
                                        <p:tgtEl>
                                          <p:spTgt spid="59"/>
                                        </p:tgtEl>
                                        <p:attrNameLst>
                                          <p:attrName>ppt_x</p:attrName>
                                        </p:attrNameLst>
                                      </p:cBhvr>
                                      <p:tavLst>
                                        <p:tav tm="0">
                                          <p:val>
                                            <p:strVal val="#ppt_x"/>
                                          </p:val>
                                        </p:tav>
                                        <p:tav tm="100000">
                                          <p:val>
                                            <p:strVal val="#ppt_x"/>
                                          </p:val>
                                        </p:tav>
                                      </p:tavLst>
                                    </p:anim>
                                    <p:anim calcmode="lin" valueType="num">
                                      <p:cBhvr additive="base">
                                        <p:cTn id="8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nodeType="click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strips(downLeft)">
                                      <p:cBhvr>
                                        <p:cTn id="85" dur="500"/>
                                        <p:tgtEl>
                                          <p:spTgt spid="64"/>
                                        </p:tgtEl>
                                      </p:cBhvr>
                                    </p:animEffect>
                                  </p:childTnLst>
                                </p:cTn>
                              </p:par>
                              <p:par>
                                <p:cTn id="86" presetID="18" presetClass="entr" presetSubtype="12" fill="hold" nodeType="withEffect">
                                  <p:stCondLst>
                                    <p:cond delay="0"/>
                                  </p:stCondLst>
                                  <p:childTnLst>
                                    <p:set>
                                      <p:cBhvr>
                                        <p:cTn id="87" dur="1" fill="hold">
                                          <p:stCondLst>
                                            <p:cond delay="0"/>
                                          </p:stCondLst>
                                        </p:cTn>
                                        <p:tgtEl>
                                          <p:spTgt spid="61"/>
                                        </p:tgtEl>
                                        <p:attrNameLst>
                                          <p:attrName>style.visibility</p:attrName>
                                        </p:attrNameLst>
                                      </p:cBhvr>
                                      <p:to>
                                        <p:strVal val="visible"/>
                                      </p:to>
                                    </p:set>
                                    <p:animEffect transition="in" filter="strips(downLeft)">
                                      <p:cBhvr>
                                        <p:cTn id="88" dur="500"/>
                                        <p:tgtEl>
                                          <p:spTgt spid="61"/>
                                        </p:tgtEl>
                                      </p:cBhvr>
                                    </p:animEffect>
                                  </p:childTnLst>
                                </p:cTn>
                              </p:par>
                              <p:par>
                                <p:cTn id="89" presetID="18" presetClass="entr" presetSubtype="12"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strips(downLeft)">
                                      <p:cBhvr>
                                        <p:cTn id="91" dur="500"/>
                                        <p:tgtEl>
                                          <p:spTgt spid="55"/>
                                        </p:tgtEl>
                                      </p:cBhvr>
                                    </p:animEffect>
                                  </p:childTnLst>
                                </p:cTn>
                              </p:par>
                              <p:par>
                                <p:cTn id="92" presetID="18" presetClass="entr" presetSubtype="12" fill="hold" grpId="0" nodeType="with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strips(downLeft)">
                                      <p:cBhvr>
                                        <p:cTn id="94" dur="500"/>
                                        <p:tgtEl>
                                          <p:spTgt spid="56"/>
                                        </p:tgtEl>
                                      </p:cBhvr>
                                    </p:animEffect>
                                  </p:childTnLst>
                                </p:cTn>
                              </p:par>
                            </p:childTnLst>
                          </p:cTn>
                        </p:par>
                        <p:par>
                          <p:cTn id="95" fill="hold">
                            <p:stCondLst>
                              <p:cond delay="500"/>
                            </p:stCondLst>
                            <p:childTnLst>
                              <p:par>
                                <p:cTn id="96" presetID="1" presetClass="exit" presetSubtype="0" fill="hold" nodeType="afterEffect">
                                  <p:stCondLst>
                                    <p:cond delay="0"/>
                                  </p:stCondLst>
                                  <p:childTnLst>
                                    <p:set>
                                      <p:cBhvr>
                                        <p:cTn id="97" dur="1" fill="hold">
                                          <p:stCondLst>
                                            <p:cond delay="0"/>
                                          </p:stCondLst>
                                        </p:cTn>
                                        <p:tgtEl>
                                          <p:spTgt spid="3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60"/>
                                        </p:tgtEl>
                                        <p:attrNameLst>
                                          <p:attrName>style.visibility</p:attrName>
                                        </p:attrNameLst>
                                      </p:cBhvr>
                                      <p:to>
                                        <p:strVal val="visible"/>
                                      </p:to>
                                    </p:set>
                                    <p:anim calcmode="lin" valueType="num">
                                      <p:cBhvr additive="base">
                                        <p:cTn id="102" dur="500" fill="hold"/>
                                        <p:tgtEl>
                                          <p:spTgt spid="60"/>
                                        </p:tgtEl>
                                        <p:attrNameLst>
                                          <p:attrName>ppt_x</p:attrName>
                                        </p:attrNameLst>
                                      </p:cBhvr>
                                      <p:tavLst>
                                        <p:tav tm="0">
                                          <p:val>
                                            <p:strVal val="#ppt_x"/>
                                          </p:val>
                                        </p:tav>
                                        <p:tav tm="100000">
                                          <p:val>
                                            <p:strVal val="#ppt_x"/>
                                          </p:val>
                                        </p:tav>
                                      </p:tavLst>
                                    </p:anim>
                                    <p:anim calcmode="lin" valueType="num">
                                      <p:cBhvr additive="base">
                                        <p:cTn id="103" dur="500" fill="hold"/>
                                        <p:tgtEl>
                                          <p:spTgt spid="60"/>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 calcmode="lin" valueType="num">
                                      <p:cBhvr additive="base">
                                        <p:cTn id="106" dur="500" fill="hold"/>
                                        <p:tgtEl>
                                          <p:spTgt spid="62"/>
                                        </p:tgtEl>
                                        <p:attrNameLst>
                                          <p:attrName>ppt_x</p:attrName>
                                        </p:attrNameLst>
                                      </p:cBhvr>
                                      <p:tavLst>
                                        <p:tav tm="0">
                                          <p:val>
                                            <p:strVal val="#ppt_x"/>
                                          </p:val>
                                        </p:tav>
                                        <p:tav tm="100000">
                                          <p:val>
                                            <p:strVal val="#ppt_x"/>
                                          </p:val>
                                        </p:tav>
                                      </p:tavLst>
                                    </p:anim>
                                    <p:anim calcmode="lin" valueType="num">
                                      <p:cBhvr additive="base">
                                        <p:cTn id="107"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35" presetClass="path" presetSubtype="0" accel="50000" decel="50000" fill="hold" nodeType="clickEffect">
                                  <p:stCondLst>
                                    <p:cond delay="0"/>
                                  </p:stCondLst>
                                  <p:childTnLst>
                                    <p:animMotion origin="layout" path="M 2.77778E-7 3.7037E-7 L -0.03663 -0.11574 " pathEditMode="relative" rAng="0" ptsTypes="AA">
                                      <p:cBhvr>
                                        <p:cTn id="111" dur="2000" fill="hold"/>
                                        <p:tgtEl>
                                          <p:spTgt spid="14"/>
                                        </p:tgtEl>
                                        <p:attrNameLst>
                                          <p:attrName>ppt_x</p:attrName>
                                          <p:attrName>ppt_y</p:attrName>
                                        </p:attrNameLst>
                                      </p:cBhvr>
                                      <p:rCtr x="-1840" y="-5787"/>
                                    </p:animMotion>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63"/>
                                        </p:tgtEl>
                                        <p:attrNameLst>
                                          <p:attrName>style.visibility</p:attrName>
                                        </p:attrNameLst>
                                      </p:cBhvr>
                                      <p:to>
                                        <p:strVal val="visible"/>
                                      </p:to>
                                    </p:set>
                                    <p:anim calcmode="lin" valueType="num">
                                      <p:cBhvr additive="base">
                                        <p:cTn id="116" dur="500" fill="hold"/>
                                        <p:tgtEl>
                                          <p:spTgt spid="63"/>
                                        </p:tgtEl>
                                        <p:attrNameLst>
                                          <p:attrName>ppt_x</p:attrName>
                                        </p:attrNameLst>
                                      </p:cBhvr>
                                      <p:tavLst>
                                        <p:tav tm="0">
                                          <p:val>
                                            <p:strVal val="#ppt_x"/>
                                          </p:val>
                                        </p:tav>
                                        <p:tav tm="100000">
                                          <p:val>
                                            <p:strVal val="#ppt_x"/>
                                          </p:val>
                                        </p:tav>
                                      </p:tavLst>
                                    </p:anim>
                                    <p:anim calcmode="lin" valueType="num">
                                      <p:cBhvr additive="base">
                                        <p:cTn id="117" dur="500" fill="hold"/>
                                        <p:tgtEl>
                                          <p:spTgt spid="63"/>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74"/>
                                        </p:tgtEl>
                                        <p:attrNameLst>
                                          <p:attrName>style.visibility</p:attrName>
                                        </p:attrNameLst>
                                      </p:cBhvr>
                                      <p:to>
                                        <p:strVal val="visible"/>
                                      </p:to>
                                    </p:set>
                                    <p:anim calcmode="lin" valueType="num">
                                      <p:cBhvr additive="base">
                                        <p:cTn id="120" dur="500" fill="hold"/>
                                        <p:tgtEl>
                                          <p:spTgt spid="74"/>
                                        </p:tgtEl>
                                        <p:attrNameLst>
                                          <p:attrName>ppt_x</p:attrName>
                                        </p:attrNameLst>
                                      </p:cBhvr>
                                      <p:tavLst>
                                        <p:tav tm="0">
                                          <p:val>
                                            <p:strVal val="#ppt_x"/>
                                          </p:val>
                                        </p:tav>
                                        <p:tav tm="100000">
                                          <p:val>
                                            <p:strVal val="#ppt_x"/>
                                          </p:val>
                                        </p:tav>
                                      </p:tavLst>
                                    </p:anim>
                                    <p:anim calcmode="lin" valueType="num">
                                      <p:cBhvr additive="base">
                                        <p:cTn id="121"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65"/>
                                        </p:tgtEl>
                                        <p:attrNameLst>
                                          <p:attrName>style.visibility</p:attrName>
                                        </p:attrNameLst>
                                      </p:cBhvr>
                                      <p:to>
                                        <p:strVal val="visible"/>
                                      </p:to>
                                    </p:set>
                                    <p:anim calcmode="lin" valueType="num">
                                      <p:cBhvr additive="base">
                                        <p:cTn id="126" dur="500" fill="hold"/>
                                        <p:tgtEl>
                                          <p:spTgt spid="65"/>
                                        </p:tgtEl>
                                        <p:attrNameLst>
                                          <p:attrName>ppt_x</p:attrName>
                                        </p:attrNameLst>
                                      </p:cBhvr>
                                      <p:tavLst>
                                        <p:tav tm="0">
                                          <p:val>
                                            <p:strVal val="#ppt_x"/>
                                          </p:val>
                                        </p:tav>
                                        <p:tav tm="100000">
                                          <p:val>
                                            <p:strVal val="#ppt_x"/>
                                          </p:val>
                                        </p:tav>
                                      </p:tavLst>
                                    </p:anim>
                                    <p:anim calcmode="lin" valueType="num">
                                      <p:cBhvr additive="base">
                                        <p:cTn id="127"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4" grpId="0" build="allAtOnce" animBg="1"/>
      <p:bldP spid="25" grpId="0" animBg="1"/>
      <p:bldP spid="40" grpId="0"/>
      <p:bldP spid="42" grpId="0"/>
      <p:bldP spid="44" grpId="0"/>
      <p:bldP spid="50" grpId="0"/>
      <p:bldP spid="57" grpId="0"/>
      <p:bldP spid="58" grpId="0"/>
      <p:bldP spid="59" grpId="0"/>
      <p:bldP spid="60" grpId="0"/>
      <p:bldP spid="62" grpId="0"/>
      <p:bldP spid="63" grpId="0"/>
      <p:bldP spid="74" grpId="0"/>
      <p:bldP spid="49" grpId="0"/>
      <p:bldP spid="49" grpId="1"/>
      <p:bldP spid="55" grpId="0" animBg="1"/>
      <p:bldP spid="56" grpId="0" animBg="1"/>
      <p:bldP spid="6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84673" y="1546631"/>
            <a:ext cx="8741110" cy="3970318"/>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列表的选择排序算法：对起始于位置</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的</a:t>
            </a:r>
            <a:r>
              <a:rPr lang="en-US" altLang="zh-CN" kern="0" dirty="0">
                <a:solidFill>
                  <a:srgbClr val="CC0000"/>
                </a:solidFill>
                <a:latin typeface="Consolas" panose="020B0609020204030204" pitchFamily="49" charset="0"/>
                <a:ea typeface="隶书" pitchFamily="49" charset="-122"/>
              </a:rPr>
              <a:t>n</a:t>
            </a:r>
            <a:r>
              <a:rPr lang="zh-CN" altLang="en-US" kern="0" dirty="0">
                <a:solidFill>
                  <a:srgbClr val="CC0000"/>
                </a:solidFill>
                <a:latin typeface="Consolas" panose="020B0609020204030204" pitchFamily="49" charset="0"/>
                <a:ea typeface="隶书" pitchFamily="49" charset="-122"/>
              </a:rPr>
              <a:t>个元素排序</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selectionSort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head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tail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tail = tail-&gt;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待排序区间为</a:t>
            </a:r>
            <a:r>
              <a:rPr lang="en-US" altLang="zh-CN" kern="0" dirty="0">
                <a:solidFill>
                  <a:srgbClr val="CC0000"/>
                </a:solidFill>
                <a:latin typeface="Consolas" panose="020B0609020204030204" pitchFamily="49" charset="0"/>
                <a:ea typeface="隶书" pitchFamily="49" charset="-122"/>
              </a:rPr>
              <a:t>(head, tail)</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( 1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 //</a:t>
            </a:r>
            <a:r>
              <a:rPr lang="zh-CN" altLang="en-US" kern="0" dirty="0">
                <a:solidFill>
                  <a:srgbClr val="CC0000"/>
                </a:solidFill>
                <a:latin typeface="Consolas" panose="020B0609020204030204" pitchFamily="49" charset="0"/>
                <a:ea typeface="隶书" pitchFamily="49" charset="-122"/>
              </a:rPr>
              <a:t>在至少还剩两个节点之前，在待排序区间内</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max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selectMax</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head-&gt;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找出最大者（歧义时后者优先）</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insertB</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tail, remove ( max )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将其移至无序区间末尾（作为有序区间新的首元素）</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tail = tail-&gt;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39" name="TextBox 20"/>
          <p:cNvSpPr txBox="1">
            <a:spLocks noChangeArrowheads="1"/>
          </p:cNvSpPr>
          <p:nvPr/>
        </p:nvSpPr>
        <p:spPr bwMode="auto">
          <a:xfrm>
            <a:off x="263501" y="109646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选择排序</a:t>
            </a:r>
            <a:endParaRPr lang="en-US" altLang="zh-CN" sz="2800" b="1" dirty="0">
              <a:latin typeface="微软雅黑" panose="020B0503020204020204" pitchFamily="34" charset="-122"/>
              <a:ea typeface="微软雅黑" panose="020B0503020204020204" pitchFamily="34" charset="-122"/>
            </a:endParaRPr>
          </a:p>
        </p:txBody>
      </p:sp>
      <p:sp>
        <p:nvSpPr>
          <p:cNvPr id="3" name="下箭头 2"/>
          <p:cNvSpPr/>
          <p:nvPr/>
        </p:nvSpPr>
        <p:spPr bwMode="auto">
          <a:xfrm rot="16200000">
            <a:off x="4647397" y="5213137"/>
            <a:ext cx="587827" cy="320185"/>
          </a:xfrm>
          <a:prstGeom prst="downArrow">
            <a:avLst/>
          </a:prstGeom>
          <a:solidFill>
            <a:srgbClr val="009242"/>
          </a:solidFill>
          <a:ln w="3175" algn="ctr">
            <a:noFill/>
            <a:miter lim="800000"/>
            <a:headEnd/>
            <a:tailEnd/>
          </a:ln>
          <a:effectLst/>
        </p:spPr>
        <p:txBody>
          <a:bodyPr lIns="91446" tIns="91446" rIns="91446" bIns="91446" rtlCol="0" anchor="ctr"/>
          <a:lstStyle/>
          <a:p>
            <a:pPr algn="ctr"/>
            <a:endParaRPr lang="zh-CN" altLang="en-US" sz="2800" dirty="0">
              <a:solidFill>
                <a:schemeClr val="bg1"/>
              </a:solidFill>
              <a:effectLst>
                <a:outerShdw blurRad="38100" dist="38100" dir="2700000" algn="tl">
                  <a:srgbClr val="000000">
                    <a:alpha val="43137"/>
                  </a:srgbClr>
                </a:outerShdw>
              </a:effectLst>
              <a:latin typeface="黑体" pitchFamily="2" charset="-122"/>
              <a:ea typeface="黑体" pitchFamily="2" charset="-122"/>
            </a:endParaRPr>
          </a:p>
        </p:txBody>
      </p:sp>
      <p:sp>
        <p:nvSpPr>
          <p:cNvPr id="12" name="矩形 11"/>
          <p:cNvSpPr/>
          <p:nvPr/>
        </p:nvSpPr>
        <p:spPr>
          <a:xfrm>
            <a:off x="107504" y="6021288"/>
            <a:ext cx="8911753" cy="707886"/>
          </a:xfrm>
          <a:prstGeom prst="rect">
            <a:avLst/>
          </a:prstGeom>
          <a:solidFill>
            <a:srgbClr val="C00000"/>
          </a:solidFill>
          <a:ln w="31750">
            <a:noFill/>
          </a:ln>
        </p:spPr>
        <p:txBody>
          <a:bodyPr wrap="square" rtlCol="0">
            <a:spAutoFit/>
          </a:bodyPr>
          <a:lstStyle/>
          <a:p>
            <a:pPr algn="ctr"/>
            <a:r>
              <a:rPr kumimoji="1" lang="en-US" altLang="zh-CN" sz="2000" b="1" dirty="0" err="1">
                <a:solidFill>
                  <a:schemeClr val="bg1"/>
                </a:solidFill>
                <a:latin typeface="Microsoft YaHei" charset="0"/>
                <a:ea typeface="Microsoft YaHei" charset="0"/>
                <a:cs typeface="Microsoft YaHei" charset="0"/>
              </a:rPr>
              <a:t>SelectMax</a:t>
            </a:r>
            <a:r>
              <a:rPr kumimoji="1" lang="zh-CN" altLang="en-US" sz="2000" b="1" dirty="0">
                <a:solidFill>
                  <a:schemeClr val="bg1"/>
                </a:solidFill>
                <a:latin typeface="Microsoft YaHei" charset="0"/>
                <a:ea typeface="Microsoft YaHei" charset="0"/>
                <a:cs typeface="Microsoft YaHei" charset="0"/>
              </a:rPr>
              <a:t>需遍历整个无序前缀，故复杂度为</a:t>
            </a:r>
            <a:r>
              <a:rPr kumimoji="1" lang="en-US" altLang="zh-CN" sz="2000" b="1" dirty="0">
                <a:solidFill>
                  <a:schemeClr val="bg1"/>
                </a:solidFill>
                <a:latin typeface="Microsoft YaHei" charset="0"/>
                <a:ea typeface="Microsoft YaHei" charset="0"/>
                <a:cs typeface="Microsoft YaHei" charset="0"/>
              </a:rPr>
              <a:t>O(n)</a:t>
            </a:r>
            <a:r>
              <a:rPr kumimoji="1" lang="zh-CN" altLang="en-US" sz="2000" b="1" dirty="0">
                <a:solidFill>
                  <a:schemeClr val="bg1"/>
                </a:solidFill>
                <a:latin typeface="Microsoft YaHei" charset="0"/>
                <a:ea typeface="Microsoft YaHei" charset="0"/>
                <a:cs typeface="Microsoft YaHei" charset="0"/>
              </a:rPr>
              <a:t>，加上常数复杂度的移位，外层再进行</a:t>
            </a:r>
            <a:r>
              <a:rPr kumimoji="1" lang="en-US" altLang="zh-CN" sz="2000" b="1" dirty="0">
                <a:solidFill>
                  <a:schemeClr val="bg1"/>
                </a:solidFill>
                <a:latin typeface="Microsoft YaHei" charset="0"/>
                <a:ea typeface="Microsoft YaHei" charset="0"/>
                <a:cs typeface="Microsoft YaHei" charset="0"/>
              </a:rPr>
              <a:t>n</a:t>
            </a:r>
            <a:r>
              <a:rPr kumimoji="1" lang="zh-CN" altLang="en-US" sz="2000" b="1" dirty="0">
                <a:solidFill>
                  <a:schemeClr val="bg1"/>
                </a:solidFill>
                <a:latin typeface="Microsoft YaHei" charset="0"/>
                <a:ea typeface="Microsoft YaHei" charset="0"/>
                <a:cs typeface="Microsoft YaHei" charset="0"/>
              </a:rPr>
              <a:t>次的循环，总复杂度为</a:t>
            </a:r>
            <a:r>
              <a:rPr kumimoji="1" lang="en-US" altLang="zh-CN" sz="2000" b="1" dirty="0">
                <a:solidFill>
                  <a:schemeClr val="bg1"/>
                </a:solidFill>
                <a:latin typeface="Microsoft YaHei" charset="0"/>
                <a:ea typeface="Microsoft YaHei" charset="0"/>
                <a:cs typeface="Microsoft YaHei" charset="0"/>
              </a:rPr>
              <a:t>O(n</a:t>
            </a:r>
            <a:r>
              <a:rPr kumimoji="1" lang="en-US" altLang="zh-CN" sz="2000" b="1" baseline="30000" dirty="0">
                <a:solidFill>
                  <a:schemeClr val="bg1"/>
                </a:solidFill>
                <a:latin typeface="Microsoft YaHei" charset="0"/>
                <a:ea typeface="Microsoft YaHei" charset="0"/>
                <a:cs typeface="Microsoft YaHei" charset="0"/>
              </a:rPr>
              <a:t>2</a:t>
            </a:r>
            <a:r>
              <a:rPr kumimoji="1" lang="en-US" altLang="zh-CN" sz="2000" b="1" dirty="0">
                <a:solidFill>
                  <a:schemeClr val="bg1"/>
                </a:solidFill>
                <a:latin typeface="Microsoft YaHei" charset="0"/>
                <a:ea typeface="Microsoft YaHei" charset="0"/>
                <a:cs typeface="Microsoft YaHei" charset="0"/>
              </a:rPr>
              <a:t>)</a:t>
            </a:r>
          </a:p>
        </p:txBody>
      </p:sp>
      <p:pic>
        <p:nvPicPr>
          <p:cNvPr id="4" name="图片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6830" y="4692907"/>
            <a:ext cx="3801846" cy="1178187"/>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6711" y="4667658"/>
            <a:ext cx="3801846" cy="1176558"/>
          </a:xfrm>
          <a:prstGeom prst="rect">
            <a:avLst/>
          </a:prstGeom>
        </p:spPr>
      </p:pic>
    </p:spTree>
    <p:extLst>
      <p:ext uri="{BB962C8B-B14F-4D97-AF65-F5344CB8AC3E}">
        <p14:creationId xmlns:p14="http://schemas.microsoft.com/office/powerpoint/2010/main" val="4242845987"/>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向量排序（归并排序）</a:t>
            </a:r>
            <a:r>
              <a:rPr lang="en-US" altLang="zh-CN" sz="3600" dirty="0">
                <a:solidFill>
                  <a:srgbClr val="003366"/>
                </a:solidFill>
                <a:latin typeface="微软雅黑" pitchFamily="34" charset="-122"/>
                <a:ea typeface="微软雅黑" pitchFamily="34" charset="-122"/>
              </a:rPr>
              <a:t>-</a:t>
            </a:r>
            <a:r>
              <a:rPr lang="zh-CN" altLang="en-US" sz="3600" dirty="0">
                <a:solidFill>
                  <a:srgbClr val="003366"/>
                </a:solidFill>
                <a:latin typeface="微软雅黑" pitchFamily="34" charset="-122"/>
                <a:ea typeface="微软雅黑" pitchFamily="34" charset="-122"/>
              </a:rPr>
              <a:t>回顾</a:t>
            </a:r>
          </a:p>
        </p:txBody>
      </p:sp>
      <p:sp>
        <p:nvSpPr>
          <p:cNvPr id="5" name="TextBox 20"/>
          <p:cNvSpPr txBox="1">
            <a:spLocks noChangeArrowheads="1"/>
          </p:cNvSpPr>
          <p:nvPr/>
        </p:nvSpPr>
        <p:spPr bwMode="auto">
          <a:xfrm>
            <a:off x="179512" y="1124744"/>
            <a:ext cx="8640960" cy="5847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3200" b="1" dirty="0">
                <a:latin typeface="微软雅黑" panose="020B0503020204020204" pitchFamily="34" charset="-122"/>
                <a:ea typeface="微软雅黑" panose="020B0503020204020204" pitchFamily="34" charset="-122"/>
              </a:rPr>
              <a:t> 归并排序</a:t>
            </a:r>
            <a:endParaRPr lang="en-US" altLang="zh-CN" sz="3200" b="1" dirty="0">
              <a:latin typeface="微软雅黑" panose="020B0503020204020204" pitchFamily="34" charset="-122"/>
              <a:ea typeface="微软雅黑" panose="020B0503020204020204" pitchFamily="34" charset="-122"/>
            </a:endParaRPr>
          </a:p>
        </p:txBody>
      </p:sp>
      <p:cxnSp>
        <p:nvCxnSpPr>
          <p:cNvPr id="76" name="直接连接符 75"/>
          <p:cNvCxnSpPr/>
          <p:nvPr/>
        </p:nvCxnSpPr>
        <p:spPr bwMode="auto">
          <a:xfrm flipV="1">
            <a:off x="1016839" y="5648637"/>
            <a:ext cx="7693566" cy="34237"/>
          </a:xfrm>
          <a:prstGeom prst="line">
            <a:avLst/>
          </a:prstGeom>
          <a:solidFill>
            <a:schemeClr val="accent1"/>
          </a:solidFill>
          <a:ln w="34925" cap="flat" cmpd="sng" algn="ctr">
            <a:solidFill>
              <a:srgbClr val="7030A0"/>
            </a:solidFill>
            <a:prstDash val="solid"/>
            <a:round/>
            <a:headEnd type="none" w="lg" len="lg"/>
            <a:tailEnd type="none" w="lg" len="lg"/>
          </a:ln>
          <a:effectLst/>
        </p:spPr>
      </p:cxnSp>
      <p:sp>
        <p:nvSpPr>
          <p:cNvPr id="78" name="矩形 77"/>
          <p:cNvSpPr/>
          <p:nvPr/>
        </p:nvSpPr>
        <p:spPr bwMode="auto">
          <a:xfrm>
            <a:off x="4996169"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3682247" y="4833088"/>
            <a:ext cx="432000" cy="720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6967052" y="4401088"/>
            <a:ext cx="432000" cy="115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1" name="矩形 80"/>
          <p:cNvSpPr/>
          <p:nvPr/>
        </p:nvSpPr>
        <p:spPr bwMode="auto">
          <a:xfrm>
            <a:off x="2368325" y="4977088"/>
            <a:ext cx="432000" cy="57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16</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bwMode="auto">
          <a:xfrm>
            <a:off x="5653130" y="4617088"/>
            <a:ext cx="432000" cy="936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26</a:t>
            </a:r>
          </a:p>
          <a:p>
            <a:pPr algn="ctr"/>
            <a:r>
              <a:rPr lang="en-US" altLang="zh-CN" b="1" dirty="0">
                <a:solidFill>
                  <a:schemeClr val="bg1"/>
                </a:solidFill>
                <a:latin typeface="微软雅黑" panose="020B0503020204020204" pitchFamily="34" charset="-122"/>
                <a:ea typeface="微软雅黑" panose="020B0503020204020204" pitchFamily="34" charset="-122"/>
              </a:rPr>
              <a:t>b</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bwMode="auto">
          <a:xfrm>
            <a:off x="4339208" y="4725088"/>
            <a:ext cx="432000" cy="82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bwMode="auto">
          <a:xfrm>
            <a:off x="3025286" y="4905088"/>
            <a:ext cx="432000" cy="648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18</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9" name="矩形 98"/>
          <p:cNvSpPr/>
          <p:nvPr/>
        </p:nvSpPr>
        <p:spPr bwMode="auto">
          <a:xfrm>
            <a:off x="1711364" y="5049088"/>
            <a:ext cx="432000" cy="50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0" name="矩形 99"/>
          <p:cNvSpPr/>
          <p:nvPr/>
        </p:nvSpPr>
        <p:spPr bwMode="auto">
          <a:xfrm>
            <a:off x="1054403" y="5193130"/>
            <a:ext cx="432000" cy="359958"/>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10</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1" name="矩形 100"/>
          <p:cNvSpPr/>
          <p:nvPr/>
        </p:nvSpPr>
        <p:spPr bwMode="auto">
          <a:xfrm>
            <a:off x="6310091" y="4509088"/>
            <a:ext cx="432000" cy="1044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29</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2" name="矩形 101"/>
          <p:cNvSpPr/>
          <p:nvPr/>
        </p:nvSpPr>
        <p:spPr bwMode="auto">
          <a:xfrm>
            <a:off x="8269051" y="4221088"/>
            <a:ext cx="432000" cy="1332000"/>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37</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3" name="矩形 102"/>
          <p:cNvSpPr/>
          <p:nvPr/>
        </p:nvSpPr>
        <p:spPr bwMode="auto">
          <a:xfrm>
            <a:off x="7612092" y="4293096"/>
            <a:ext cx="432000" cy="1259992"/>
          </a:xfrm>
          <a:prstGeom prst="rect">
            <a:avLst/>
          </a:prstGeom>
          <a:solidFill>
            <a:srgbClr val="C00000"/>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3077449" y="2063484"/>
            <a:ext cx="432000" cy="104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29</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2421049"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1764648" y="2404953"/>
            <a:ext cx="432000" cy="720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1129558" y="2752271"/>
            <a:ext cx="432000" cy="359958"/>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10</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bwMode="auto">
          <a:xfrm>
            <a:off x="4353020" y="1792953"/>
            <a:ext cx="432000" cy="133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37</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bwMode="auto">
          <a:xfrm>
            <a:off x="3707364" y="1960229"/>
            <a:ext cx="432000" cy="1152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4" name="矩形 23"/>
          <p:cNvSpPr/>
          <p:nvPr/>
        </p:nvSpPr>
        <p:spPr bwMode="auto">
          <a:xfrm>
            <a:off x="5696256" y="2548953"/>
            <a:ext cx="432000" cy="57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16</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5" name="矩形 24"/>
          <p:cNvSpPr/>
          <p:nvPr/>
        </p:nvSpPr>
        <p:spPr bwMode="auto">
          <a:xfrm>
            <a:off x="7666340" y="2188953"/>
            <a:ext cx="432000" cy="936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26</a:t>
            </a:r>
          </a:p>
          <a:p>
            <a:pPr algn="ctr"/>
            <a:r>
              <a:rPr lang="en-US" altLang="zh-CN" b="1" dirty="0">
                <a:solidFill>
                  <a:srgbClr val="C00000"/>
                </a:solidFill>
                <a:latin typeface="微软雅黑" panose="020B0503020204020204" pitchFamily="34" charset="-122"/>
                <a:ea typeface="微软雅黑" panose="020B0503020204020204" pitchFamily="34" charset="-122"/>
              </a:rPr>
              <a:t>b</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6" name="矩形 25"/>
          <p:cNvSpPr/>
          <p:nvPr/>
        </p:nvSpPr>
        <p:spPr bwMode="auto">
          <a:xfrm>
            <a:off x="7015769" y="2296953"/>
            <a:ext cx="432000" cy="82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23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7" name="矩形 26"/>
          <p:cNvSpPr/>
          <p:nvPr/>
        </p:nvSpPr>
        <p:spPr bwMode="auto">
          <a:xfrm>
            <a:off x="6313278" y="2476953"/>
            <a:ext cx="432000" cy="648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18</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8" name="矩形 27"/>
          <p:cNvSpPr/>
          <p:nvPr/>
        </p:nvSpPr>
        <p:spPr bwMode="auto">
          <a:xfrm>
            <a:off x="5008309" y="2620953"/>
            <a:ext cx="432000" cy="504000"/>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14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29" name="矩形 28"/>
          <p:cNvSpPr/>
          <p:nvPr/>
        </p:nvSpPr>
        <p:spPr bwMode="auto">
          <a:xfrm>
            <a:off x="8302170" y="1864961"/>
            <a:ext cx="432000" cy="1259992"/>
          </a:xfrm>
          <a:prstGeom prst="rect">
            <a:avLst/>
          </a:prstGeom>
          <a:solidFill>
            <a:schemeClr val="accent1">
              <a:lumMod val="90000"/>
            </a:schemeClr>
          </a:solidFill>
          <a:ln w="3175" algn="ctr">
            <a:noFill/>
            <a:miter lim="800000"/>
            <a:headEnd/>
            <a:tailEnd/>
          </a:ln>
          <a:effectLst/>
          <a:scene3d>
            <a:camera prst="orthographicFront"/>
            <a:lightRig rig="threePt" dir="t"/>
          </a:scene3d>
          <a:sp3d extrusionH="38100" prstMaterial="matte"/>
        </p:spPr>
        <p:txBody>
          <a:bodyPr lIns="0" tIns="91446" rIns="0" bIns="91446" rtlCol="0" anchor="ctr"/>
          <a:lstStyle/>
          <a:p>
            <a:pPr algn="ctr"/>
            <a:r>
              <a:rPr lang="en-US" altLang="zh-CN" sz="2400" b="1" dirty="0">
                <a:solidFill>
                  <a:srgbClr val="C00000"/>
                </a:solidFill>
                <a:latin typeface="微软雅黑" panose="020B0503020204020204" pitchFamily="34" charset="-122"/>
                <a:ea typeface="微软雅黑" panose="020B0503020204020204" pitchFamily="34" charset="-122"/>
              </a:rPr>
              <a:t>35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bwMode="auto">
          <a:xfrm>
            <a:off x="1040604" y="3253857"/>
            <a:ext cx="3764989"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cxnSp>
        <p:nvCxnSpPr>
          <p:cNvPr id="31" name="直接连接符 30"/>
          <p:cNvCxnSpPr/>
          <p:nvPr/>
        </p:nvCxnSpPr>
        <p:spPr bwMode="auto">
          <a:xfrm>
            <a:off x="5008309" y="3253857"/>
            <a:ext cx="3746434" cy="9289"/>
          </a:xfrm>
          <a:prstGeom prst="line">
            <a:avLst/>
          </a:prstGeom>
          <a:solidFill>
            <a:schemeClr val="accent1"/>
          </a:solidFill>
          <a:ln w="34925" cap="flat" cmpd="sng" algn="ctr">
            <a:solidFill>
              <a:srgbClr val="7030A0"/>
            </a:solidFill>
            <a:prstDash val="solid"/>
            <a:round/>
            <a:headEnd type="none" w="lg" len="lg"/>
            <a:tailEnd type="none" w="lg" len="lg"/>
          </a:ln>
          <a:effectLst/>
        </p:spPr>
      </p:cxnSp>
      <p:grpSp>
        <p:nvGrpSpPr>
          <p:cNvPr id="8" name="组合 7"/>
          <p:cNvGrpSpPr/>
          <p:nvPr/>
        </p:nvGrpSpPr>
        <p:grpSpPr>
          <a:xfrm>
            <a:off x="1293231" y="3284984"/>
            <a:ext cx="354584" cy="568300"/>
            <a:chOff x="1293231" y="3284984"/>
            <a:chExt cx="354584" cy="568300"/>
          </a:xfrm>
        </p:grpSpPr>
        <p:sp>
          <p:nvSpPr>
            <p:cNvPr id="3" name="矩形 2"/>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6" name="直接箭头连接符 5"/>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7" name="组合 6"/>
          <p:cNvGrpSpPr/>
          <p:nvPr/>
        </p:nvGrpSpPr>
        <p:grpSpPr>
          <a:xfrm>
            <a:off x="5232056" y="3267307"/>
            <a:ext cx="354584" cy="568300"/>
            <a:chOff x="5232056" y="3267307"/>
            <a:chExt cx="354584" cy="568300"/>
          </a:xfrm>
        </p:grpSpPr>
        <p:sp>
          <p:nvSpPr>
            <p:cNvPr id="36" name="矩形 3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37" name="直接箭头连接符 3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0" name="组合 39"/>
          <p:cNvGrpSpPr/>
          <p:nvPr/>
        </p:nvGrpSpPr>
        <p:grpSpPr>
          <a:xfrm>
            <a:off x="1277798" y="5733256"/>
            <a:ext cx="354584" cy="568300"/>
            <a:chOff x="5232056" y="3267307"/>
            <a:chExt cx="354584" cy="568300"/>
          </a:xfrm>
        </p:grpSpPr>
        <p:sp>
          <p:nvSpPr>
            <p:cNvPr id="41" name="矩形 40"/>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2" name="直接箭头连接符 41"/>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3" name="组合 42"/>
          <p:cNvGrpSpPr/>
          <p:nvPr/>
        </p:nvGrpSpPr>
        <p:grpSpPr>
          <a:xfrm>
            <a:off x="1921461" y="3280340"/>
            <a:ext cx="354584" cy="568300"/>
            <a:chOff x="1293231" y="3284984"/>
            <a:chExt cx="354584" cy="568300"/>
          </a:xfrm>
        </p:grpSpPr>
        <p:sp>
          <p:nvSpPr>
            <p:cNvPr id="44" name="矩形 43"/>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45" name="直接箭头连接符 44"/>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6" name="组合 45"/>
          <p:cNvGrpSpPr/>
          <p:nvPr/>
        </p:nvGrpSpPr>
        <p:grpSpPr>
          <a:xfrm>
            <a:off x="1903198" y="5733256"/>
            <a:ext cx="354584" cy="568300"/>
            <a:chOff x="5232056" y="3267307"/>
            <a:chExt cx="354584" cy="568300"/>
          </a:xfrm>
        </p:grpSpPr>
        <p:sp>
          <p:nvSpPr>
            <p:cNvPr id="47" name="矩形 46"/>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48" name="直接箭头连接符 47"/>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49" name="组合 48"/>
          <p:cNvGrpSpPr/>
          <p:nvPr/>
        </p:nvGrpSpPr>
        <p:grpSpPr>
          <a:xfrm>
            <a:off x="2578448" y="5733256"/>
            <a:ext cx="354584" cy="568300"/>
            <a:chOff x="5232056" y="3267307"/>
            <a:chExt cx="354584" cy="568300"/>
          </a:xfrm>
        </p:grpSpPr>
        <p:sp>
          <p:nvSpPr>
            <p:cNvPr id="50" name="矩形 49"/>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1" name="直接箭头连接符 50"/>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2" name="组合 51"/>
          <p:cNvGrpSpPr/>
          <p:nvPr/>
        </p:nvGrpSpPr>
        <p:grpSpPr>
          <a:xfrm>
            <a:off x="3203848" y="5733256"/>
            <a:ext cx="354584" cy="568300"/>
            <a:chOff x="5232056" y="3267307"/>
            <a:chExt cx="354584" cy="568300"/>
          </a:xfrm>
        </p:grpSpPr>
        <p:sp>
          <p:nvSpPr>
            <p:cNvPr id="53" name="矩形 52"/>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4" name="直接箭头连接符 53"/>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5" name="组合 54"/>
          <p:cNvGrpSpPr/>
          <p:nvPr/>
        </p:nvGrpSpPr>
        <p:grpSpPr>
          <a:xfrm>
            <a:off x="3879098" y="5733256"/>
            <a:ext cx="354584" cy="568300"/>
            <a:chOff x="5232056" y="3267307"/>
            <a:chExt cx="354584" cy="568300"/>
          </a:xfrm>
        </p:grpSpPr>
        <p:sp>
          <p:nvSpPr>
            <p:cNvPr id="56" name="矩形 55"/>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57" name="直接箭头连接符 56"/>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58" name="组合 57"/>
          <p:cNvGrpSpPr/>
          <p:nvPr/>
        </p:nvGrpSpPr>
        <p:grpSpPr>
          <a:xfrm>
            <a:off x="4504498" y="5733256"/>
            <a:ext cx="354584" cy="568300"/>
            <a:chOff x="5232056" y="3267307"/>
            <a:chExt cx="354584" cy="568300"/>
          </a:xfrm>
        </p:grpSpPr>
        <p:sp>
          <p:nvSpPr>
            <p:cNvPr id="59" name="矩形 58"/>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0" name="直接箭头连接符 59"/>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61" name="组合 60"/>
          <p:cNvGrpSpPr/>
          <p:nvPr/>
        </p:nvGrpSpPr>
        <p:grpSpPr>
          <a:xfrm>
            <a:off x="5179748" y="5733256"/>
            <a:ext cx="354584" cy="568300"/>
            <a:chOff x="5232056" y="3267307"/>
            <a:chExt cx="354584" cy="568300"/>
          </a:xfrm>
        </p:grpSpPr>
        <p:sp>
          <p:nvSpPr>
            <p:cNvPr id="62" name="矩形 61"/>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3" name="直接箭头连接符 62"/>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64" name="组合 63"/>
          <p:cNvGrpSpPr/>
          <p:nvPr/>
        </p:nvGrpSpPr>
        <p:grpSpPr>
          <a:xfrm>
            <a:off x="5805148" y="5733256"/>
            <a:ext cx="354584" cy="568300"/>
            <a:chOff x="5232056" y="3267307"/>
            <a:chExt cx="354584" cy="568300"/>
          </a:xfrm>
        </p:grpSpPr>
        <p:sp>
          <p:nvSpPr>
            <p:cNvPr id="65" name="矩形 64"/>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k</a:t>
              </a:r>
              <a:endParaRPr lang="zh-CN" altLang="en-US" sz="2400" dirty="0"/>
            </a:p>
          </p:txBody>
        </p:sp>
        <p:cxnSp>
          <p:nvCxnSpPr>
            <p:cNvPr id="66" name="直接箭头连接符 6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4" name="组合 83"/>
          <p:cNvGrpSpPr/>
          <p:nvPr/>
        </p:nvGrpSpPr>
        <p:grpSpPr>
          <a:xfrm>
            <a:off x="5869130" y="3293251"/>
            <a:ext cx="354584" cy="568300"/>
            <a:chOff x="5232056" y="3267307"/>
            <a:chExt cx="354584" cy="568300"/>
          </a:xfrm>
        </p:grpSpPr>
        <p:sp>
          <p:nvSpPr>
            <p:cNvPr id="85" name="矩形 84"/>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6" name="直接箭头连接符 8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87" name="组合 86"/>
          <p:cNvGrpSpPr/>
          <p:nvPr/>
        </p:nvGrpSpPr>
        <p:grpSpPr>
          <a:xfrm>
            <a:off x="6554691" y="3273538"/>
            <a:ext cx="354584" cy="568300"/>
            <a:chOff x="5232056" y="3267307"/>
            <a:chExt cx="354584" cy="568300"/>
          </a:xfrm>
        </p:grpSpPr>
        <p:sp>
          <p:nvSpPr>
            <p:cNvPr id="88" name="矩形 87"/>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89" name="直接箭头连接符 88"/>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108" name="组合 107"/>
          <p:cNvGrpSpPr/>
          <p:nvPr/>
        </p:nvGrpSpPr>
        <p:grpSpPr>
          <a:xfrm>
            <a:off x="2598366" y="3267833"/>
            <a:ext cx="354584" cy="568300"/>
            <a:chOff x="1293231" y="3284984"/>
            <a:chExt cx="354584" cy="568300"/>
          </a:xfrm>
        </p:grpSpPr>
        <p:sp>
          <p:nvSpPr>
            <p:cNvPr id="109" name="矩形 108"/>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110" name="直接箭头连接符 109"/>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90" name="组合 89"/>
          <p:cNvGrpSpPr/>
          <p:nvPr/>
        </p:nvGrpSpPr>
        <p:grpSpPr>
          <a:xfrm>
            <a:off x="7234303" y="3263146"/>
            <a:ext cx="354584" cy="568300"/>
            <a:chOff x="5232056" y="3267307"/>
            <a:chExt cx="354584" cy="568300"/>
          </a:xfrm>
        </p:grpSpPr>
        <p:sp>
          <p:nvSpPr>
            <p:cNvPr id="91" name="矩形 90"/>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92" name="直接箭头连接符 91"/>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93" name="组合 92"/>
          <p:cNvGrpSpPr/>
          <p:nvPr/>
        </p:nvGrpSpPr>
        <p:grpSpPr>
          <a:xfrm>
            <a:off x="7852556" y="3280340"/>
            <a:ext cx="354584" cy="568300"/>
            <a:chOff x="5232056" y="3267307"/>
            <a:chExt cx="354584" cy="568300"/>
          </a:xfrm>
        </p:grpSpPr>
        <p:sp>
          <p:nvSpPr>
            <p:cNvPr id="94" name="矩形 93"/>
            <p:cNvSpPr/>
            <p:nvPr/>
          </p:nvSpPr>
          <p:spPr>
            <a:xfrm>
              <a:off x="5232056" y="3373942"/>
              <a:ext cx="354584" cy="461665"/>
            </a:xfrm>
            <a:prstGeom prst="rect">
              <a:avLst/>
            </a:prstGeom>
          </p:spPr>
          <p:txBody>
            <a:bodyPr wrap="none">
              <a:spAutoFit/>
            </a:bodyPr>
            <a:lstStyle/>
            <a:p>
              <a:r>
                <a:rPr lang="en-US" altLang="zh-CN" sz="2400" dirty="0">
                  <a:solidFill>
                    <a:srgbClr val="000000"/>
                  </a:solidFill>
                  <a:highlight>
                    <a:srgbClr val="FFFFFF"/>
                  </a:highlight>
                  <a:latin typeface="Consolas" panose="020B0609020204030204" pitchFamily="49" charset="0"/>
                  <a:ea typeface="新宋体" panose="02010609030101010101" pitchFamily="49" charset="-122"/>
                </a:rPr>
                <a:t>j</a:t>
              </a:r>
              <a:endParaRPr lang="zh-CN" altLang="en-US" sz="2400" dirty="0"/>
            </a:p>
          </p:txBody>
        </p:sp>
        <p:cxnSp>
          <p:nvCxnSpPr>
            <p:cNvPr id="96" name="直接箭头连接符 95"/>
            <p:cNvCxnSpPr/>
            <p:nvPr/>
          </p:nvCxnSpPr>
          <p:spPr bwMode="auto">
            <a:xfrm flipV="1">
              <a:off x="5248109" y="3267307"/>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grpSp>
        <p:nvGrpSpPr>
          <p:cNvPr id="104" name="组合 103"/>
          <p:cNvGrpSpPr/>
          <p:nvPr/>
        </p:nvGrpSpPr>
        <p:grpSpPr>
          <a:xfrm>
            <a:off x="3248630" y="3263146"/>
            <a:ext cx="354584" cy="568300"/>
            <a:chOff x="1293231" y="3284984"/>
            <a:chExt cx="354584" cy="568300"/>
          </a:xfrm>
        </p:grpSpPr>
        <p:sp>
          <p:nvSpPr>
            <p:cNvPr id="105" name="矩形 104"/>
            <p:cNvSpPr/>
            <p:nvPr/>
          </p:nvSpPr>
          <p:spPr>
            <a:xfrm>
              <a:off x="1293231" y="3391619"/>
              <a:ext cx="354584" cy="461665"/>
            </a:xfrm>
            <a:prstGeom prst="rect">
              <a:avLst/>
            </a:prstGeom>
          </p:spPr>
          <p:txBody>
            <a:bodyPr wrap="none">
              <a:spAutoFit/>
            </a:bodyPr>
            <a:lstStyle/>
            <a:p>
              <a:r>
                <a:rPr lang="en-US" altLang="zh-CN" sz="2400" dirty="0" err="1">
                  <a:solidFill>
                    <a:srgbClr val="000000"/>
                  </a:solidFill>
                  <a:highlight>
                    <a:srgbClr val="FFFFFF"/>
                  </a:highlight>
                  <a:latin typeface="Consolas" panose="020B0609020204030204" pitchFamily="49" charset="0"/>
                  <a:ea typeface="新宋体" panose="02010609030101010101" pitchFamily="49" charset="-122"/>
                </a:rPr>
                <a:t>i</a:t>
              </a:r>
              <a:endParaRPr lang="zh-CN" altLang="en-US" sz="2400" dirty="0"/>
            </a:p>
          </p:txBody>
        </p:sp>
        <p:cxnSp>
          <p:nvCxnSpPr>
            <p:cNvPr id="106" name="直接箭头连接符 105"/>
            <p:cNvCxnSpPr/>
            <p:nvPr/>
          </p:nvCxnSpPr>
          <p:spPr bwMode="auto">
            <a:xfrm flipV="1">
              <a:off x="1309284" y="3284984"/>
              <a:ext cx="0" cy="373467"/>
            </a:xfrm>
            <a:prstGeom prst="straightConnector1">
              <a:avLst/>
            </a:prstGeom>
            <a:solidFill>
              <a:schemeClr val="accent1"/>
            </a:solidFill>
            <a:ln w="9525" cap="flat" cmpd="sng" algn="ctr">
              <a:solidFill>
                <a:schemeClr val="tx1"/>
              </a:solidFill>
              <a:prstDash val="sysDash"/>
              <a:round/>
              <a:headEnd type="none"/>
              <a:tailEnd type="stealth" w="lg" len="lg"/>
            </a:ln>
            <a:effectLst/>
          </p:spPr>
        </p:cxnSp>
      </p:grpSp>
    </p:spTree>
    <p:extLst>
      <p:ext uri="{BB962C8B-B14F-4D97-AF65-F5344CB8AC3E}">
        <p14:creationId xmlns:p14="http://schemas.microsoft.com/office/powerpoint/2010/main" val="1780848816"/>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0"/>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8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7"/>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8"/>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43"/>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90"/>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58"/>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4"/>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10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78"/>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61"/>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9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par>
                                <p:cTn id="103" presetID="1" presetClass="exit" presetSubtype="0" fill="hold" nodeType="withEffect">
                                  <p:stCondLst>
                                    <p:cond delay="0"/>
                                  </p:stCondLst>
                                  <p:childTnLst>
                                    <p:set>
                                      <p:cBhvr>
                                        <p:cTn id="104" dur="1" fill="hold">
                                          <p:stCondLst>
                                            <p:cond delay="0"/>
                                          </p:stCondLst>
                                        </p:cTn>
                                        <p:tgtEl>
                                          <p:spTgt spid="64"/>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95" grpId="0" animBg="1"/>
      <p:bldP spid="97" grpId="0" animBg="1"/>
      <p:bldP spid="98" grpId="0" animBg="1"/>
      <p:bldP spid="99" grpId="0" animBg="1"/>
      <p:bldP spid="100" grpId="0" animBg="1"/>
      <p:bldP spid="101" grpId="0" animBg="1"/>
      <p:bldP spid="102" grpId="0" animBg="1"/>
      <p:bldP spid="10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39" name="TextBox 20"/>
          <p:cNvSpPr txBox="1">
            <a:spLocks noChangeArrowheads="1"/>
          </p:cNvSpPr>
          <p:nvPr/>
        </p:nvSpPr>
        <p:spPr bwMode="auto">
          <a:xfrm>
            <a:off x="263501" y="1096465"/>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归并排序</a:t>
            </a:r>
            <a:r>
              <a:rPr lang="en-US" altLang="zh-CN" sz="2800" b="1" dirty="0">
                <a:latin typeface="微软雅黑" panose="020B0503020204020204" pitchFamily="34" charset="-122"/>
                <a:ea typeface="微软雅黑" panose="020B0503020204020204" pitchFamily="34" charset="-122"/>
              </a:rPr>
              <a:t> : </a:t>
            </a:r>
            <a:r>
              <a:rPr lang="zh-CN" altLang="en-US" sz="2800" b="1" dirty="0">
                <a:latin typeface="微软雅黑" panose="020B0503020204020204" pitchFamily="34" charset="-122"/>
                <a:ea typeface="微软雅黑" panose="020B0503020204020204" pitchFamily="34" charset="-122"/>
              </a:rPr>
              <a:t>归并函数部分</a:t>
            </a:r>
            <a:endParaRPr lang="en-US" altLang="zh-CN" sz="2800" b="1" dirty="0">
              <a:latin typeface="微软雅黑" panose="020B0503020204020204" pitchFamily="34" charset="-122"/>
              <a:ea typeface="微软雅黑" panose="020B0503020204020204" pitchFamily="34" charset="-122"/>
            </a:endParaRPr>
          </a:p>
        </p:txBody>
      </p:sp>
      <p:sp>
        <p:nvSpPr>
          <p:cNvPr id="12" name="矩形 11"/>
          <p:cNvSpPr/>
          <p:nvPr/>
        </p:nvSpPr>
        <p:spPr>
          <a:xfrm>
            <a:off x="234281" y="6021288"/>
            <a:ext cx="8784976" cy="707886"/>
          </a:xfrm>
          <a:prstGeom prst="rect">
            <a:avLst/>
          </a:prstGeom>
          <a:solidFill>
            <a:schemeClr val="accent2">
              <a:lumMod val="50000"/>
            </a:schemeClr>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将一有序列表</a:t>
            </a:r>
            <a:r>
              <a:rPr kumimoji="1" lang="en-US" altLang="zh-CN" sz="2000" b="1" dirty="0">
                <a:solidFill>
                  <a:schemeClr val="bg1"/>
                </a:solidFill>
                <a:latin typeface="Microsoft YaHei" charset="0"/>
                <a:ea typeface="Microsoft YaHei" charset="0"/>
                <a:cs typeface="Microsoft YaHei" charset="0"/>
              </a:rPr>
              <a:t>L</a:t>
            </a:r>
            <a:r>
              <a:rPr kumimoji="1" lang="zh-CN" altLang="en-US" sz="2000" b="1" dirty="0">
                <a:solidFill>
                  <a:schemeClr val="bg1"/>
                </a:solidFill>
                <a:latin typeface="Microsoft YaHei" charset="0"/>
                <a:ea typeface="Microsoft YaHei" charset="0"/>
                <a:cs typeface="Microsoft YaHei" charset="0"/>
              </a:rPr>
              <a:t>中起始于节点</a:t>
            </a:r>
            <a:r>
              <a:rPr kumimoji="1" lang="en-US" altLang="zh-CN" sz="2000" b="1" dirty="0">
                <a:solidFill>
                  <a:schemeClr val="bg1"/>
                </a:solidFill>
                <a:latin typeface="Microsoft YaHei" charset="0"/>
                <a:ea typeface="Microsoft YaHei" charset="0"/>
                <a:cs typeface="Microsoft YaHei" charset="0"/>
              </a:rPr>
              <a:t>q,</a:t>
            </a:r>
            <a:r>
              <a:rPr kumimoji="1" lang="zh-CN" altLang="en-US" sz="2000" b="1" dirty="0">
                <a:solidFill>
                  <a:schemeClr val="bg1"/>
                </a:solidFill>
                <a:latin typeface="Microsoft YaHei" charset="0"/>
                <a:ea typeface="Microsoft YaHei" charset="0"/>
                <a:cs typeface="Microsoft YaHei" charset="0"/>
              </a:rPr>
              <a:t>长度为</a:t>
            </a:r>
            <a:r>
              <a:rPr kumimoji="1" lang="en-US" altLang="zh-CN" sz="2000" b="1" dirty="0">
                <a:solidFill>
                  <a:schemeClr val="bg1"/>
                </a:solidFill>
                <a:latin typeface="Microsoft YaHei" charset="0"/>
                <a:ea typeface="Microsoft YaHei" charset="0"/>
                <a:cs typeface="Microsoft YaHei" charset="0"/>
              </a:rPr>
              <a:t>m</a:t>
            </a:r>
            <a:r>
              <a:rPr kumimoji="1" lang="zh-CN" altLang="en-US" sz="2000" b="1" dirty="0">
                <a:solidFill>
                  <a:schemeClr val="bg1"/>
                </a:solidFill>
                <a:latin typeface="Microsoft YaHei" charset="0"/>
                <a:ea typeface="Microsoft YaHei" charset="0"/>
                <a:cs typeface="Microsoft YaHei" charset="0"/>
              </a:rPr>
              <a:t>的子序列，与当前有序列表中起始于节点</a:t>
            </a:r>
            <a:r>
              <a:rPr kumimoji="1" lang="en-US" altLang="zh-CN" sz="2000" b="1" dirty="0">
                <a:solidFill>
                  <a:schemeClr val="bg1"/>
                </a:solidFill>
                <a:latin typeface="Microsoft YaHei" charset="0"/>
                <a:ea typeface="Microsoft YaHei" charset="0"/>
                <a:cs typeface="Microsoft YaHei" charset="0"/>
              </a:rPr>
              <a:t>p</a:t>
            </a:r>
            <a:r>
              <a:rPr kumimoji="1" lang="zh-CN" altLang="en-US" sz="2000" b="1" dirty="0">
                <a:solidFill>
                  <a:schemeClr val="bg1"/>
                </a:solidFill>
                <a:latin typeface="Microsoft YaHei" charset="0"/>
                <a:ea typeface="Microsoft YaHei" charset="0"/>
                <a:cs typeface="Microsoft YaHei" charset="0"/>
              </a:rPr>
              <a:t>，长度为</a:t>
            </a:r>
            <a:r>
              <a:rPr kumimoji="1" lang="en-US" altLang="zh-CN" sz="2000" b="1" dirty="0">
                <a:solidFill>
                  <a:schemeClr val="bg1"/>
                </a:solidFill>
                <a:latin typeface="Microsoft YaHei" charset="0"/>
                <a:ea typeface="Microsoft YaHei" charset="0"/>
                <a:cs typeface="Microsoft YaHei" charset="0"/>
              </a:rPr>
              <a:t>n</a:t>
            </a:r>
            <a:r>
              <a:rPr kumimoji="1" lang="zh-CN" altLang="en-US" sz="2000" b="1" dirty="0">
                <a:solidFill>
                  <a:schemeClr val="bg1"/>
                </a:solidFill>
                <a:latin typeface="Microsoft YaHei" charset="0"/>
                <a:ea typeface="Microsoft YaHei" charset="0"/>
                <a:cs typeface="Microsoft YaHei" charset="0"/>
              </a:rPr>
              <a:t>的子列表做二路归并。复杂度</a:t>
            </a:r>
            <a:r>
              <a:rPr kumimoji="1" lang="en-US" altLang="zh-CN" sz="2000" b="1" dirty="0">
                <a:solidFill>
                  <a:schemeClr val="bg1"/>
                </a:solidFill>
                <a:latin typeface="Microsoft YaHei" charset="0"/>
                <a:ea typeface="Microsoft YaHei" charset="0"/>
                <a:cs typeface="Microsoft YaHei" charset="0"/>
              </a:rPr>
              <a:t>O</a:t>
            </a:r>
            <a:r>
              <a:rPr kumimoji="1" lang="zh-CN" altLang="en-US" sz="2000" b="1" dirty="0">
                <a:solidFill>
                  <a:schemeClr val="bg1"/>
                </a:solidFill>
                <a:latin typeface="Microsoft YaHei" charset="0"/>
                <a:ea typeface="Microsoft YaHei" charset="0"/>
                <a:cs typeface="Microsoft YaHei" charset="0"/>
              </a:rPr>
              <a:t>（</a:t>
            </a:r>
            <a:r>
              <a:rPr kumimoji="1" lang="en-US" altLang="zh-CN" sz="2000" b="1" dirty="0" err="1">
                <a:solidFill>
                  <a:schemeClr val="bg1"/>
                </a:solidFill>
                <a:latin typeface="Microsoft YaHei" charset="0"/>
                <a:ea typeface="Microsoft YaHei" charset="0"/>
                <a:cs typeface="Microsoft YaHei" charset="0"/>
              </a:rPr>
              <a:t>m+n</a:t>
            </a:r>
            <a:r>
              <a:rPr kumimoji="1" lang="zh-CN" altLang="en-US" sz="2000" b="1" dirty="0">
                <a:solidFill>
                  <a:schemeClr val="bg1"/>
                </a:solidFill>
                <a:latin typeface="Microsoft YaHei" charset="0"/>
                <a:ea typeface="Microsoft YaHei" charset="0"/>
                <a:cs typeface="Microsoft YaHei" charset="0"/>
              </a:rPr>
              <a:t>）</a:t>
            </a:r>
            <a:endParaRPr kumimoji="1" lang="en-US" altLang="zh-CN" sz="2000" b="1" dirty="0">
              <a:solidFill>
                <a:schemeClr val="bg1"/>
              </a:solidFill>
              <a:latin typeface="Microsoft YaHei" charset="0"/>
              <a:ea typeface="Microsoft YaHei" charset="0"/>
              <a:cs typeface="Microsoft YaHei" charset="0"/>
            </a:endParaRPr>
          </a:p>
        </p:txBody>
      </p:sp>
      <p:sp>
        <p:nvSpPr>
          <p:cNvPr id="4" name="矩形 3"/>
          <p:cNvSpPr/>
          <p:nvPr/>
        </p:nvSpPr>
        <p:spPr>
          <a:xfrm>
            <a:off x="263502" y="1558329"/>
            <a:ext cx="8755756" cy="4524315"/>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p>
          <a:p>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有序列表的归并：当前列表中自</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起的</a:t>
            </a:r>
            <a:r>
              <a:rPr lang="en-US" altLang="zh-CN" kern="0" dirty="0">
                <a:solidFill>
                  <a:srgbClr val="CC0000"/>
                </a:solidFill>
                <a:latin typeface="Consolas" panose="020B0609020204030204" pitchFamily="49" charset="0"/>
                <a:ea typeface="隶书" pitchFamily="49" charset="-122"/>
              </a:rPr>
              <a:t>n</a:t>
            </a:r>
            <a:r>
              <a:rPr lang="zh-CN" altLang="en-US" kern="0" dirty="0">
                <a:solidFill>
                  <a:srgbClr val="CC0000"/>
                </a:solidFill>
                <a:latin typeface="Consolas" panose="020B0609020204030204" pitchFamily="49" charset="0"/>
                <a:ea typeface="隶书" pitchFamily="49" charset="-122"/>
              </a:rPr>
              <a:t>个元素，与列表</a:t>
            </a:r>
            <a:r>
              <a:rPr lang="en-US" altLang="zh-CN" kern="0" dirty="0">
                <a:solidFill>
                  <a:srgbClr val="CC0000"/>
                </a:solidFill>
                <a:latin typeface="Consolas" panose="020B0609020204030204" pitchFamily="49" charset="0"/>
                <a:ea typeface="隶书" pitchFamily="49" charset="-122"/>
              </a:rPr>
              <a:t>L</a:t>
            </a:r>
            <a:r>
              <a:rPr lang="zh-CN" altLang="en-US" kern="0" dirty="0">
                <a:solidFill>
                  <a:srgbClr val="CC0000"/>
                </a:solidFill>
                <a:latin typeface="Consolas" panose="020B0609020204030204" pitchFamily="49" charset="0"/>
                <a:ea typeface="隶书" pitchFamily="49" charset="-122"/>
              </a:rPr>
              <a:t>中自</a:t>
            </a:r>
            <a:r>
              <a:rPr lang="en-US" altLang="zh-CN" kern="0" dirty="0">
                <a:solidFill>
                  <a:srgbClr val="CC0000"/>
                </a:solidFill>
                <a:latin typeface="Consolas" panose="020B0609020204030204" pitchFamily="49" charset="0"/>
                <a:ea typeface="隶书" pitchFamily="49" charset="-122"/>
              </a:rPr>
              <a:t>q</a:t>
            </a:r>
            <a:r>
              <a:rPr lang="zh-CN" altLang="en-US" kern="0" dirty="0">
                <a:solidFill>
                  <a:srgbClr val="CC0000"/>
                </a:solidFill>
                <a:latin typeface="Consolas" panose="020B0609020204030204" pitchFamily="49" charset="0"/>
                <a:ea typeface="隶书" pitchFamily="49" charset="-122"/>
              </a:rPr>
              <a:t>起的</a:t>
            </a:r>
            <a:r>
              <a:rPr lang="en-US" altLang="zh-CN" kern="0" dirty="0">
                <a:solidFill>
                  <a:srgbClr val="CC0000"/>
                </a:solidFill>
                <a:latin typeface="Consolas" panose="020B0609020204030204" pitchFamily="49" charset="0"/>
                <a:ea typeface="隶书" pitchFamily="49" charset="-122"/>
              </a:rPr>
              <a:t>m</a:t>
            </a:r>
            <a:r>
              <a:rPr lang="zh-CN" altLang="en-US" kern="0" dirty="0">
                <a:solidFill>
                  <a:srgbClr val="CC0000"/>
                </a:solidFill>
                <a:latin typeface="Consolas" panose="020B0609020204030204" pitchFamily="49" charset="0"/>
                <a:ea typeface="隶书" pitchFamily="49" charset="-122"/>
              </a:rPr>
              <a:t>个元素归并</a:t>
            </a:r>
          </a:p>
          <a:p>
            <a:r>
              <a:rPr lang="fr-FR" altLang="zh-CN" dirty="0">
                <a:solidFill>
                  <a:srgbClr val="0000FF"/>
                </a:solidFill>
                <a:highlight>
                  <a:srgbClr val="FFFFFF"/>
                </a:highlight>
                <a:latin typeface="Consolas" panose="020B0609020204030204" pitchFamily="49" charset="0"/>
                <a:ea typeface="新宋体" panose="02010609030101010101" pitchFamily="49" charset="-122"/>
              </a:rPr>
              <a:t>void</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&gt;::merge ( </a:t>
            </a:r>
            <a:r>
              <a:rPr lang="fr-FR" altLang="zh-CN" dirty="0">
                <a:solidFill>
                  <a:srgbClr val="6F008A"/>
                </a:solidFill>
                <a:highlight>
                  <a:srgbClr val="FFFFFF"/>
                </a:highlight>
                <a:latin typeface="Consolas" panose="020B0609020204030204" pitchFamily="49" charset="0"/>
                <a:ea typeface="新宋体" panose="02010609030101010101" pitchFamily="49" charset="-122"/>
              </a:rPr>
              <a:t>Lis</a:t>
            </a:r>
          </a:p>
          <a:p>
            <a:r>
              <a:rPr lang="fr-FR" altLang="zh-CN" dirty="0">
                <a:solidFill>
                  <a:srgbClr val="6F008A"/>
                </a:solidFill>
                <a:highlight>
                  <a:srgbClr val="FFFFFF"/>
                </a:highlight>
                <a:latin typeface="Consolas" panose="020B0609020204030204" pitchFamily="49" charset="0"/>
                <a:ea typeface="新宋体" panose="02010609030101010101" pitchFamily="49" charset="-122"/>
              </a:rPr>
              <a:t>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p</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int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n</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2B91AF"/>
                </a:solidFill>
                <a:highlight>
                  <a:srgbClr val="FFFFFF"/>
                </a:highlight>
                <a:latin typeface="Consolas" panose="020B0609020204030204" pitchFamily="49" charset="0"/>
                <a:ea typeface="新宋体" panose="02010609030101010101" pitchFamily="49" charset="-122"/>
              </a:rPr>
              <a:t>List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&lt;</a:t>
            </a:r>
            <a:r>
              <a:rPr lang="fr-FR" altLang="zh-CN" dirty="0">
                <a:solidFill>
                  <a:srgbClr val="2B91AF"/>
                </a:solidFill>
                <a:highlight>
                  <a:srgbClr val="FFFFFF"/>
                </a:highlight>
                <a:latin typeface="Consolas" panose="020B0609020204030204" pitchFamily="49" charset="0"/>
                <a:ea typeface="新宋体" panose="02010609030101010101" pitchFamily="49" charset="-122"/>
              </a:rPr>
              <a:t>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&gt;&amp;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L</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6F008A"/>
                </a:solidFill>
                <a:highlight>
                  <a:srgbClr val="FFFFFF"/>
                </a:highlight>
                <a:latin typeface="Consolas" panose="020B0609020204030204" pitchFamily="49" charset="0"/>
                <a:ea typeface="新宋体" panose="02010609030101010101" pitchFamily="49" charset="-122"/>
              </a:rPr>
              <a:t>ListNodePosi</a:t>
            </a:r>
            <a:r>
              <a:rPr lang="fr-FR" altLang="zh-CN" dirty="0">
                <a:solidFill>
                  <a:srgbClr val="000000"/>
                </a:solidFill>
                <a:highlight>
                  <a:srgbClr val="FFFFFF"/>
                </a:highlight>
                <a:latin typeface="Consolas" panose="020B0609020204030204" pitchFamily="49" charset="0"/>
                <a:ea typeface="新宋体" panose="02010609030101010101" pitchFamily="49" charset="-122"/>
              </a:rPr>
              <a:t>(T)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q</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0000FF"/>
                </a:solidFill>
                <a:highlight>
                  <a:srgbClr val="FFFFFF"/>
                </a:highlight>
                <a:latin typeface="Consolas" panose="020B0609020204030204" pitchFamily="49" charset="0"/>
                <a:ea typeface="新宋体" panose="02010609030101010101" pitchFamily="49" charset="-122"/>
              </a:rPr>
              <a:t>int</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a:t>
            </a:r>
            <a:r>
              <a:rPr lang="fr-FR" altLang="zh-CN" dirty="0">
                <a:solidFill>
                  <a:srgbClr val="808080"/>
                </a:solidFill>
                <a:highlight>
                  <a:srgbClr val="FFFFFF"/>
                </a:highlight>
                <a:latin typeface="Consolas" panose="020B0609020204030204" pitchFamily="49" charset="0"/>
                <a:ea typeface="新宋体" panose="02010609030101010101" pitchFamily="49" charset="-122"/>
              </a:rPr>
              <a:t>m</a:t>
            </a:r>
            <a:r>
              <a:rPr lang="fr-FR"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6F008A"/>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pp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借助前驱（可能是</a:t>
            </a:r>
            <a:r>
              <a:rPr lang="en-US" altLang="zh-CN" kern="0" dirty="0">
                <a:solidFill>
                  <a:srgbClr val="CC0000"/>
                </a:solidFill>
                <a:latin typeface="Consolas" panose="020B0609020204030204" pitchFamily="49" charset="0"/>
                <a:ea typeface="隶书" pitchFamily="49" charset="-122"/>
              </a:rPr>
              <a:t>header</a:t>
            </a:r>
            <a:r>
              <a:rPr lang="zh-CN" altLang="en-US" kern="0" dirty="0">
                <a:solidFill>
                  <a:srgbClr val="CC0000"/>
                </a:solidFill>
                <a:latin typeface="Consolas" panose="020B0609020204030204" pitchFamily="49" charset="0"/>
                <a:ea typeface="隶书" pitchFamily="49" charset="-122"/>
              </a:rPr>
              <a:t>），以便返回前 </a:t>
            </a:r>
            <a:r>
              <a:rPr lang="en-US" altLang="zh-CN" kern="0" dirty="0">
                <a:solidFill>
                  <a:srgbClr val="CC0000"/>
                </a:solidFill>
                <a:latin typeface="Consolas" panose="020B0609020204030204" pitchFamily="49" charset="0"/>
                <a:ea typeface="隶书" pitchFamily="49" charset="-122"/>
              </a:rPr>
              <a:t>...</a:t>
            </a:r>
            <a:endParaRPr lang="zh-CN" altLang="en-US"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while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在</a:t>
            </a:r>
            <a:r>
              <a:rPr lang="en-US" altLang="zh-CN" kern="0" dirty="0">
                <a:solidFill>
                  <a:srgbClr val="CC0000"/>
                </a:solidFill>
                <a:latin typeface="Consolas" panose="020B0609020204030204" pitchFamily="49" charset="0"/>
                <a:ea typeface="隶书" pitchFamily="49" charset="-122"/>
              </a:rPr>
              <a:t>q</a:t>
            </a:r>
            <a:r>
              <a:rPr lang="zh-CN" altLang="en-US" kern="0" dirty="0">
                <a:solidFill>
                  <a:srgbClr val="CC0000"/>
                </a:solidFill>
                <a:latin typeface="Consolas" panose="020B0609020204030204" pitchFamily="49" charset="0"/>
                <a:ea typeface="隶书" pitchFamily="49" charset="-122"/>
              </a:rPr>
              <a:t>尚未移出区间之前</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( 0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&amp;&amp;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&lt;=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-&gt;data ) )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仍在区间内且</a:t>
            </a:r>
            <a:r>
              <a:rPr lang="en-US" altLang="zh-CN" kern="0" dirty="0">
                <a:solidFill>
                  <a:srgbClr val="CC0000"/>
                </a:solidFill>
                <a:latin typeface="Consolas" panose="020B0609020204030204" pitchFamily="49" charset="0"/>
                <a:ea typeface="隶书" pitchFamily="49" charset="-122"/>
              </a:rPr>
              <a:t>v(p) &lt;= v(q)</a:t>
            </a:r>
            <a:r>
              <a:rPr lang="zh-CN" altLang="en-US" kern="0" dirty="0">
                <a:solidFill>
                  <a:srgbClr val="CC0000"/>
                </a:solidFill>
                <a:latin typeface="Consolas" panose="020B0609020204030204" pitchFamily="49" charset="0"/>
                <a:ea typeface="隶书" pitchFamily="49" charset="-122"/>
              </a:rPr>
              <a:t>，则</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break</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归入合并的列表，并替换为其直接后继</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else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已超出右界或</a:t>
            </a:r>
            <a:r>
              <a:rPr lang="en-US" altLang="zh-CN" kern="0" dirty="0">
                <a:solidFill>
                  <a:srgbClr val="CC0000"/>
                </a:solidFill>
                <a:latin typeface="Consolas" panose="020B0609020204030204" pitchFamily="49" charset="0"/>
                <a:ea typeface="隶书" pitchFamily="49" charset="-122"/>
              </a:rPr>
              <a:t>v(q) &lt; v(p)</a:t>
            </a:r>
            <a:r>
              <a:rPr lang="zh-CN" altLang="en-US" kern="0" dirty="0">
                <a:solidFill>
                  <a:srgbClr val="CC0000"/>
                </a:solidFill>
                <a:latin typeface="Consolas" panose="020B0609020204030204" pitchFamily="49" charset="0"/>
                <a:ea typeface="隶书" pitchFamily="49" charset="-122"/>
              </a:rPr>
              <a:t>，则</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insertB</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808080"/>
                </a:solidFill>
                <a:highlight>
                  <a:srgbClr val="FFFFFF"/>
                </a:highlight>
                <a:latin typeface="Consolas" panose="020B0609020204030204" pitchFamily="49" charset="0"/>
                <a:ea typeface="新宋体" panose="02010609030101010101" pitchFamily="49" charset="-122"/>
              </a:rPr>
              <a:t>L</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.remove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q</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pred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m</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kern="0"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将</a:t>
            </a:r>
            <a:r>
              <a:rPr lang="en-US" altLang="zh-CN" kern="0" dirty="0">
                <a:solidFill>
                  <a:srgbClr val="CC0000"/>
                </a:solidFill>
                <a:latin typeface="Consolas" panose="020B0609020204030204" pitchFamily="49" charset="0"/>
                <a:ea typeface="隶书" pitchFamily="49" charset="-122"/>
              </a:rPr>
              <a:t>q</a:t>
            </a:r>
            <a:r>
              <a:rPr lang="zh-CN" altLang="en-US" kern="0" dirty="0">
                <a:solidFill>
                  <a:srgbClr val="CC0000"/>
                </a:solidFill>
                <a:latin typeface="Consolas" panose="020B0609020204030204" pitchFamily="49" charset="0"/>
                <a:ea typeface="隶书" pitchFamily="49" charset="-122"/>
              </a:rPr>
              <a:t>转移至</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之前</a:t>
            </a:r>
          </a:p>
          <a:p>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zh-CN" altLang="en-US"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pp-&gt;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确定归并后区间的（新）起点</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
        <p:nvSpPr>
          <p:cNvPr id="6" name="矩形 5"/>
          <p:cNvSpPr/>
          <p:nvPr/>
        </p:nvSpPr>
        <p:spPr>
          <a:xfrm>
            <a:off x="4920060" y="1219575"/>
            <a:ext cx="3888432" cy="400110"/>
          </a:xfrm>
          <a:prstGeom prst="rect">
            <a:avLst/>
          </a:prstGeom>
          <a:solidFill>
            <a:srgbClr val="C00000"/>
          </a:solidFill>
          <a:ln w="31750">
            <a:noFill/>
          </a:ln>
        </p:spPr>
        <p:txBody>
          <a:bodyPr wrap="square" rtlCol="0">
            <a:spAutoFit/>
          </a:bodyPr>
          <a:lstStyle/>
          <a:p>
            <a:pPr algn="ctr"/>
            <a:r>
              <a:rPr kumimoji="1" lang="zh-CN" altLang="en-US" sz="2000" b="1" dirty="0">
                <a:solidFill>
                  <a:schemeClr val="bg1"/>
                </a:solidFill>
                <a:latin typeface="Microsoft YaHei" charset="0"/>
                <a:ea typeface="Microsoft YaHei" charset="0"/>
                <a:cs typeface="Microsoft YaHei" charset="0"/>
              </a:rPr>
              <a:t>不需额外空间，属于就地排序</a:t>
            </a:r>
            <a:endParaRPr kumimoji="1" lang="en-US" altLang="zh-CN" sz="2000" b="1"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632499212"/>
      </p:ext>
    </p:extLst>
  </p:cSld>
  <p:clrMapOvr>
    <a:masterClrMapping/>
  </p:clrMapOvr>
  <p:transition advTm="157">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回顾：排 序</a:t>
            </a:r>
          </a:p>
        </p:txBody>
      </p:sp>
      <p:sp>
        <p:nvSpPr>
          <p:cNvPr id="4" name="文本框 3"/>
          <p:cNvSpPr txBox="1"/>
          <p:nvPr/>
        </p:nvSpPr>
        <p:spPr>
          <a:xfrm>
            <a:off x="0" y="4746754"/>
            <a:ext cx="864096" cy="1077218"/>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排序</a:t>
            </a:r>
          </a:p>
        </p:txBody>
      </p:sp>
      <p:sp>
        <p:nvSpPr>
          <p:cNvPr id="20" name="左大括号 19"/>
          <p:cNvSpPr/>
          <p:nvPr/>
        </p:nvSpPr>
        <p:spPr bwMode="auto">
          <a:xfrm>
            <a:off x="504552" y="3924544"/>
            <a:ext cx="355845" cy="2672807"/>
          </a:xfrm>
          <a:prstGeom prst="leftBrace">
            <a:avLst>
              <a:gd name="adj1" fmla="val 37037"/>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6" name="文本框 35"/>
          <p:cNvSpPr txBox="1"/>
          <p:nvPr/>
        </p:nvSpPr>
        <p:spPr>
          <a:xfrm>
            <a:off x="801121" y="2909262"/>
            <a:ext cx="864096" cy="1815882"/>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内部排序</a:t>
            </a:r>
            <a:endParaRPr lang="zh-CN" altLang="en-US" sz="3200" b="1" dirty="0">
              <a:latin typeface="微软雅黑" panose="020B0503020204020204" pitchFamily="34" charset="-122"/>
              <a:ea typeface="微软雅黑" panose="020B0503020204020204" pitchFamily="34" charset="-122"/>
            </a:endParaRPr>
          </a:p>
        </p:txBody>
      </p:sp>
      <p:sp>
        <p:nvSpPr>
          <p:cNvPr id="37" name="文本框 36"/>
          <p:cNvSpPr txBox="1"/>
          <p:nvPr/>
        </p:nvSpPr>
        <p:spPr>
          <a:xfrm>
            <a:off x="827584" y="6310481"/>
            <a:ext cx="2088232"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外部排序</a:t>
            </a:r>
          </a:p>
        </p:txBody>
      </p:sp>
      <p:sp>
        <p:nvSpPr>
          <p:cNvPr id="38" name="左大括号 37"/>
          <p:cNvSpPr/>
          <p:nvPr/>
        </p:nvSpPr>
        <p:spPr bwMode="auto">
          <a:xfrm>
            <a:off x="1259632" y="1628800"/>
            <a:ext cx="373036" cy="4320479"/>
          </a:xfrm>
          <a:prstGeom prst="leftBrace">
            <a:avLst>
              <a:gd name="adj1" fmla="val 46145"/>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1584824" y="1340968"/>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0" name="文本框 39"/>
          <p:cNvSpPr txBox="1"/>
          <p:nvPr/>
        </p:nvSpPr>
        <p:spPr>
          <a:xfrm>
            <a:off x="1584824" y="2763706"/>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1" name="文本框 40"/>
          <p:cNvSpPr txBox="1"/>
          <p:nvPr/>
        </p:nvSpPr>
        <p:spPr>
          <a:xfrm>
            <a:off x="1584824" y="4059850"/>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交换排序</a:t>
            </a:r>
          </a:p>
        </p:txBody>
      </p:sp>
      <p:sp>
        <p:nvSpPr>
          <p:cNvPr id="42" name="文本框 41"/>
          <p:cNvSpPr txBox="1"/>
          <p:nvPr/>
        </p:nvSpPr>
        <p:spPr>
          <a:xfrm>
            <a:off x="1578821" y="5004665"/>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43" name="文本框 42"/>
          <p:cNvSpPr txBox="1"/>
          <p:nvPr/>
        </p:nvSpPr>
        <p:spPr>
          <a:xfrm>
            <a:off x="1594554" y="5644026"/>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基数排序</a:t>
            </a:r>
          </a:p>
        </p:txBody>
      </p:sp>
      <p:sp>
        <p:nvSpPr>
          <p:cNvPr id="44" name="左大括号 43"/>
          <p:cNvSpPr/>
          <p:nvPr/>
        </p:nvSpPr>
        <p:spPr bwMode="auto">
          <a:xfrm>
            <a:off x="3208597" y="1232668"/>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45" name="文本框 44"/>
          <p:cNvSpPr txBox="1"/>
          <p:nvPr/>
        </p:nvSpPr>
        <p:spPr>
          <a:xfrm>
            <a:off x="3495868" y="1077248"/>
            <a:ext cx="1938974"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插入排序</a:t>
            </a:r>
          </a:p>
        </p:txBody>
      </p:sp>
      <p:sp>
        <p:nvSpPr>
          <p:cNvPr id="46" name="文本框 45"/>
          <p:cNvSpPr txBox="1"/>
          <p:nvPr/>
        </p:nvSpPr>
        <p:spPr>
          <a:xfrm>
            <a:off x="3485037" y="1729645"/>
            <a:ext cx="194980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希尔排序</a:t>
            </a:r>
          </a:p>
        </p:txBody>
      </p:sp>
      <p:sp>
        <p:nvSpPr>
          <p:cNvPr id="47" name="文本框 46"/>
          <p:cNvSpPr txBox="1"/>
          <p:nvPr/>
        </p:nvSpPr>
        <p:spPr>
          <a:xfrm>
            <a:off x="3463617" y="2382042"/>
            <a:ext cx="14420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选择排序</a:t>
            </a:r>
          </a:p>
        </p:txBody>
      </p:sp>
      <p:sp>
        <p:nvSpPr>
          <p:cNvPr id="48" name="文本框 47"/>
          <p:cNvSpPr txBox="1"/>
          <p:nvPr/>
        </p:nvSpPr>
        <p:spPr>
          <a:xfrm>
            <a:off x="3452786" y="3686836"/>
            <a:ext cx="1437003" cy="461665"/>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sz="2400" dirty="0"/>
              <a:t>冒泡排序</a:t>
            </a:r>
          </a:p>
        </p:txBody>
      </p:sp>
      <p:sp>
        <p:nvSpPr>
          <p:cNvPr id="49" name="文本框 48"/>
          <p:cNvSpPr txBox="1"/>
          <p:nvPr/>
        </p:nvSpPr>
        <p:spPr>
          <a:xfrm>
            <a:off x="3468444" y="4339233"/>
            <a:ext cx="1421345"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快速排序</a:t>
            </a:r>
          </a:p>
        </p:txBody>
      </p:sp>
      <p:sp>
        <p:nvSpPr>
          <p:cNvPr id="51" name="文本框 50"/>
          <p:cNvSpPr txBox="1"/>
          <p:nvPr/>
        </p:nvSpPr>
        <p:spPr>
          <a:xfrm>
            <a:off x="3739061" y="3034439"/>
            <a:ext cx="1150728"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堆排序</a:t>
            </a:r>
          </a:p>
        </p:txBody>
      </p:sp>
      <p:sp>
        <p:nvSpPr>
          <p:cNvPr id="54" name="文本框 53"/>
          <p:cNvSpPr txBox="1"/>
          <p:nvPr/>
        </p:nvSpPr>
        <p:spPr>
          <a:xfrm>
            <a:off x="2280845" y="6366518"/>
            <a:ext cx="2983441" cy="461665"/>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内外存结合使用</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69169" y="2124319"/>
            <a:ext cx="916038" cy="830997"/>
          </a:xfrm>
          <a:prstGeom prst="rect">
            <a:avLst/>
          </a:prstGeom>
          <a:noFill/>
        </p:spPr>
        <p:txBody>
          <a:bodyPr wrap="square" rtlCol="0">
            <a:spAutoFit/>
          </a:bodyPr>
          <a:lstStyle/>
          <a:p>
            <a:r>
              <a:rPr lang="en-US" altLang="zh-CN" sz="2400" b="1" dirty="0">
                <a:solidFill>
                  <a:srgbClr val="00823B"/>
                </a:solidFill>
                <a:latin typeface="微软雅黑" panose="020B0503020204020204" pitchFamily="34" charset="-122"/>
                <a:ea typeface="微软雅黑" panose="020B0503020204020204" pitchFamily="34" charset="-122"/>
              </a:rPr>
              <a:t>(</a:t>
            </a:r>
            <a:r>
              <a:rPr lang="zh-CN" altLang="en-US" sz="2400" b="1" dirty="0">
                <a:solidFill>
                  <a:srgbClr val="00823B"/>
                </a:solidFill>
                <a:latin typeface="微软雅黑" panose="020B0503020204020204" pitchFamily="34" charset="-122"/>
                <a:ea typeface="微软雅黑" panose="020B0503020204020204" pitchFamily="34" charset="-122"/>
              </a:rPr>
              <a:t>使用内存</a:t>
            </a:r>
            <a:r>
              <a:rPr lang="en-US" altLang="zh-CN" sz="2400" b="1" dirty="0">
                <a:solidFill>
                  <a:srgbClr val="00823B"/>
                </a:solidFill>
                <a:latin typeface="微软雅黑" panose="020B0503020204020204" pitchFamily="34" charset="-122"/>
                <a:ea typeface="微软雅黑" panose="020B0503020204020204" pitchFamily="34" charset="-122"/>
              </a:rPr>
              <a:t>)</a:t>
            </a:r>
            <a:endParaRPr lang="zh-CN" altLang="en-US" sz="2400" b="1" dirty="0">
              <a:solidFill>
                <a:srgbClr val="00823B"/>
              </a:solidFill>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7728" y="1128460"/>
            <a:ext cx="1053985" cy="564741"/>
          </a:xfrm>
          <a:prstGeom prst="rect">
            <a:avLst/>
          </a:prstGeom>
        </p:spPr>
      </p:pic>
      <p:sp>
        <p:nvSpPr>
          <p:cNvPr id="57" name="文本框 56"/>
          <p:cNvSpPr txBox="1"/>
          <p:nvPr/>
        </p:nvSpPr>
        <p:spPr>
          <a:xfrm>
            <a:off x="3452786" y="5013176"/>
            <a:ext cx="1437003"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归并排序</a:t>
            </a:r>
          </a:p>
        </p:txBody>
      </p:sp>
      <p:sp>
        <p:nvSpPr>
          <p:cNvPr id="59" name="文本框 58"/>
          <p:cNvSpPr txBox="1"/>
          <p:nvPr/>
        </p:nvSpPr>
        <p:spPr>
          <a:xfrm>
            <a:off x="3463617" y="5679949"/>
            <a:ext cx="1531559" cy="461665"/>
          </a:xfrm>
          <a:prstGeom prst="rect">
            <a:avLst/>
          </a:prstGeom>
          <a:noFill/>
        </p:spPr>
        <p:txBody>
          <a:bodyPr wrap="square" rtlCol="0">
            <a:spAutoFit/>
          </a:bodyPr>
          <a:lstStyle>
            <a:defPPr>
              <a:defRPr lang="zh-CN"/>
            </a:defPPr>
            <a:lvl1pPr>
              <a:defRPr sz="2400" b="1">
                <a:latin typeface="微软雅黑" panose="020B0503020204020204" pitchFamily="34" charset="-122"/>
                <a:ea typeface="微软雅黑" panose="020B0503020204020204" pitchFamily="34" charset="-122"/>
              </a:defRPr>
            </a:lvl1pPr>
          </a:lstStyle>
          <a:p>
            <a:r>
              <a:rPr lang="zh-CN" altLang="en-US" dirty="0"/>
              <a:t>基数排序</a:t>
            </a:r>
          </a:p>
        </p:txBody>
      </p:sp>
      <p:cxnSp>
        <p:nvCxnSpPr>
          <p:cNvPr id="31" name="直接箭头连接符 30"/>
          <p:cNvCxnSpPr/>
          <p:nvPr/>
        </p:nvCxnSpPr>
        <p:spPr bwMode="auto">
          <a:xfrm flipV="1">
            <a:off x="3203848" y="5243078"/>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cxnSp>
        <p:nvCxnSpPr>
          <p:cNvPr id="65" name="直接箭头连接符 64"/>
          <p:cNvCxnSpPr/>
          <p:nvPr/>
        </p:nvCxnSpPr>
        <p:spPr bwMode="auto">
          <a:xfrm flipV="1">
            <a:off x="3203848" y="5877272"/>
            <a:ext cx="294737" cy="11940"/>
          </a:xfrm>
          <a:prstGeom prst="straightConnector1">
            <a:avLst/>
          </a:prstGeom>
          <a:solidFill>
            <a:schemeClr val="bg1"/>
          </a:solidFill>
          <a:ln w="41275" cap="flat" cmpd="sng" algn="ctr">
            <a:solidFill>
              <a:schemeClr val="tx1"/>
            </a:solidFill>
            <a:prstDash val="solid"/>
            <a:round/>
            <a:headEnd type="none" w="lg" len="lg"/>
            <a:tailEnd type="stealth" w="lg" len="lg"/>
          </a:ln>
          <a:effectLst/>
        </p:spPr>
      </p:cxnSp>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63197" y="1763817"/>
            <a:ext cx="1063049" cy="551555"/>
          </a:xfrm>
          <a:prstGeom prst="rect">
            <a:avLst/>
          </a:prstGeom>
        </p:spPr>
      </p:pic>
      <p:pic>
        <p:nvPicPr>
          <p:cNvPr id="68" name="图片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85202" y="3049777"/>
            <a:ext cx="1041046" cy="553005"/>
          </a:xfrm>
          <a:prstGeom prst="rect">
            <a:avLst/>
          </a:prstGeom>
        </p:spPr>
      </p:pic>
      <p:sp>
        <p:nvSpPr>
          <p:cNvPr id="70" name="文本框 69"/>
          <p:cNvSpPr txBox="1"/>
          <p:nvPr/>
        </p:nvSpPr>
        <p:spPr>
          <a:xfrm>
            <a:off x="5902945" y="1225126"/>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r>
              <a:rPr lang="en-US" altLang="zh-CN" sz="2000" baseline="30000" dirty="0"/>
              <a:t>2</a:t>
            </a:r>
            <a:r>
              <a:rPr lang="en-US" altLang="zh-CN" sz="2000" dirty="0"/>
              <a:t>)</a:t>
            </a:r>
            <a:endParaRPr lang="zh-CN" altLang="en-US" sz="2000" dirty="0"/>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80674" y="3673398"/>
            <a:ext cx="1046076" cy="584942"/>
          </a:xfrm>
          <a:prstGeom prst="rect">
            <a:avLst/>
          </a:prstGeom>
        </p:spPr>
      </p:pic>
      <p:pic>
        <p:nvPicPr>
          <p:cNvPr id="7" name="图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72187" y="4929235"/>
            <a:ext cx="1063049" cy="622378"/>
          </a:xfrm>
          <a:prstGeom prst="rect">
            <a:avLst/>
          </a:prstGeom>
        </p:spPr>
      </p:pic>
      <p:sp>
        <p:nvSpPr>
          <p:cNvPr id="50" name="文本框 49"/>
          <p:cNvSpPr txBox="1"/>
          <p:nvPr/>
        </p:nvSpPr>
        <p:spPr>
          <a:xfrm>
            <a:off x="7729805" y="184558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60" name="文本框 59"/>
          <p:cNvSpPr txBox="1"/>
          <p:nvPr/>
        </p:nvSpPr>
        <p:spPr>
          <a:xfrm>
            <a:off x="7729805" y="443736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13</a:t>
            </a:r>
            <a:r>
              <a:rPr lang="zh-CN" altLang="en-US" sz="2000" dirty="0">
                <a:solidFill>
                  <a:srgbClr val="7030A0"/>
                </a:solidFill>
              </a:rPr>
              <a:t>讲</a:t>
            </a:r>
          </a:p>
        </p:txBody>
      </p:sp>
      <p:sp>
        <p:nvSpPr>
          <p:cNvPr id="61" name="文本框 60"/>
          <p:cNvSpPr txBox="1"/>
          <p:nvPr/>
        </p:nvSpPr>
        <p:spPr>
          <a:xfrm>
            <a:off x="7729805" y="3141473"/>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12</a:t>
            </a:r>
            <a:r>
              <a:rPr lang="zh-CN" altLang="en-US" sz="2000" dirty="0">
                <a:solidFill>
                  <a:srgbClr val="7030A0"/>
                </a:solidFill>
              </a:rPr>
              <a:t>讲</a:t>
            </a:r>
          </a:p>
        </p:txBody>
      </p:sp>
      <p:sp>
        <p:nvSpPr>
          <p:cNvPr id="62" name="文本框 61"/>
          <p:cNvSpPr txBox="1"/>
          <p:nvPr/>
        </p:nvSpPr>
        <p:spPr>
          <a:xfrm>
            <a:off x="7359219" y="1225126"/>
            <a:ext cx="1749285"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1,2,3 </a:t>
            </a:r>
            <a:r>
              <a:rPr lang="zh-CN" altLang="en-US" sz="2000" dirty="0">
                <a:solidFill>
                  <a:srgbClr val="7030A0"/>
                </a:solidFill>
              </a:rPr>
              <a:t>讲</a:t>
            </a:r>
          </a:p>
        </p:txBody>
      </p:sp>
      <p:sp>
        <p:nvSpPr>
          <p:cNvPr id="63" name="文本框 62"/>
          <p:cNvSpPr txBox="1"/>
          <p:nvPr/>
        </p:nvSpPr>
        <p:spPr>
          <a:xfrm>
            <a:off x="7585789" y="378941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64" name="文本框 63"/>
          <p:cNvSpPr txBox="1"/>
          <p:nvPr/>
        </p:nvSpPr>
        <p:spPr>
          <a:xfrm>
            <a:off x="7585789" y="508530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66" name="文本框 65"/>
          <p:cNvSpPr txBox="1"/>
          <p:nvPr/>
        </p:nvSpPr>
        <p:spPr>
          <a:xfrm>
            <a:off x="7585789" y="249352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 </a:t>
            </a:r>
            <a:r>
              <a:rPr lang="en-US" altLang="zh-CN" sz="2000" dirty="0">
                <a:solidFill>
                  <a:srgbClr val="7030A0"/>
                </a:solidFill>
              </a:rPr>
              <a:t>2,3 </a:t>
            </a:r>
            <a:r>
              <a:rPr lang="zh-CN" altLang="en-US" sz="2000" dirty="0">
                <a:solidFill>
                  <a:srgbClr val="7030A0"/>
                </a:solidFill>
              </a:rPr>
              <a:t>讲</a:t>
            </a:r>
          </a:p>
        </p:txBody>
      </p:sp>
      <p:sp>
        <p:nvSpPr>
          <p:cNvPr id="78" name="左大括号 77"/>
          <p:cNvSpPr/>
          <p:nvPr/>
        </p:nvSpPr>
        <p:spPr bwMode="auto">
          <a:xfrm>
            <a:off x="3172383" y="2609071"/>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79" name="左大括号 78"/>
          <p:cNvSpPr/>
          <p:nvPr/>
        </p:nvSpPr>
        <p:spPr bwMode="auto">
          <a:xfrm>
            <a:off x="3158225" y="3886465"/>
            <a:ext cx="316197" cy="789395"/>
          </a:xfrm>
          <a:prstGeom prst="leftBrace">
            <a:avLst>
              <a:gd name="adj1" fmla="val 36021"/>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t="10133" b="20469"/>
          <a:stretch/>
        </p:blipFill>
        <p:spPr>
          <a:xfrm>
            <a:off x="4980673" y="4292350"/>
            <a:ext cx="1041039" cy="545123"/>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58252" y="5616366"/>
            <a:ext cx="1071426" cy="659689"/>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58252" y="2361140"/>
            <a:ext cx="1063460" cy="633441"/>
          </a:xfrm>
          <a:prstGeom prst="rect">
            <a:avLst/>
          </a:prstGeom>
        </p:spPr>
      </p:pic>
      <p:sp>
        <p:nvSpPr>
          <p:cNvPr id="52" name="文本框 51"/>
          <p:cNvSpPr txBox="1"/>
          <p:nvPr/>
        </p:nvSpPr>
        <p:spPr>
          <a:xfrm>
            <a:off x="6079829" y="3805914"/>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53" name="文本框 52"/>
          <p:cNvSpPr txBox="1"/>
          <p:nvPr/>
        </p:nvSpPr>
        <p:spPr>
          <a:xfrm>
            <a:off x="6079829" y="5096307"/>
            <a:ext cx="1419075" cy="400110"/>
          </a:xfrm>
          <a:prstGeom prst="rect">
            <a:avLst/>
          </a:prstGeom>
          <a:noFill/>
        </p:spPr>
        <p:txBody>
          <a:bodyPr wrap="square" rtlCol="0">
            <a:spAutoFit/>
          </a:bodyPr>
          <a:lstStyle>
            <a:defPPr>
              <a:defRPr lang="zh-CN"/>
            </a:defPPr>
            <a:lvl1pPr>
              <a:defRPr sz="20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dirty="0"/>
              <a:t>O(</a:t>
            </a:r>
            <a:r>
              <a:rPr lang="en-US" altLang="zh-CN" dirty="0" err="1"/>
              <a:t>nlogn</a:t>
            </a:r>
            <a:r>
              <a:rPr lang="en-US" altLang="zh-CN" dirty="0"/>
              <a:t>)</a:t>
            </a:r>
            <a:endParaRPr lang="zh-CN" altLang="en-US" dirty="0"/>
          </a:p>
        </p:txBody>
      </p:sp>
      <p:sp>
        <p:nvSpPr>
          <p:cNvPr id="58" name="文本框 57"/>
          <p:cNvSpPr txBox="1"/>
          <p:nvPr/>
        </p:nvSpPr>
        <p:spPr>
          <a:xfrm>
            <a:off x="6079829" y="2515520"/>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O(n</a:t>
            </a:r>
            <a:r>
              <a:rPr lang="en-US" altLang="zh-CN" sz="2000" baseline="30000" dirty="0"/>
              <a:t>2</a:t>
            </a:r>
            <a:r>
              <a:rPr lang="en-US" altLang="zh-CN" sz="2000" dirty="0"/>
              <a:t>)</a:t>
            </a:r>
            <a:endParaRPr lang="zh-CN" altLang="en-US" sz="2000" dirty="0"/>
          </a:p>
        </p:txBody>
      </p:sp>
      <p:sp>
        <p:nvSpPr>
          <p:cNvPr id="71" name="文本框 70"/>
          <p:cNvSpPr txBox="1"/>
          <p:nvPr/>
        </p:nvSpPr>
        <p:spPr>
          <a:xfrm>
            <a:off x="7729805" y="5765194"/>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zh-CN" altLang="en-US" sz="2000" dirty="0">
                <a:solidFill>
                  <a:srgbClr val="7030A0"/>
                </a:solidFill>
              </a:rPr>
              <a:t>第</a:t>
            </a:r>
            <a:r>
              <a:rPr lang="en-US" altLang="zh-CN" sz="2000" dirty="0">
                <a:solidFill>
                  <a:srgbClr val="7030A0"/>
                </a:solidFill>
              </a:rPr>
              <a:t>11</a:t>
            </a:r>
            <a:r>
              <a:rPr lang="zh-CN" altLang="en-US" sz="2000" dirty="0">
                <a:solidFill>
                  <a:srgbClr val="7030A0"/>
                </a:solidFill>
              </a:rPr>
              <a:t>讲</a:t>
            </a:r>
          </a:p>
        </p:txBody>
      </p:sp>
    </p:spTree>
    <p:extLst>
      <p:ext uri="{BB962C8B-B14F-4D97-AF65-F5344CB8AC3E}">
        <p14:creationId xmlns:p14="http://schemas.microsoft.com/office/powerpoint/2010/main" val="3697868802"/>
      </p:ext>
    </p:extLst>
  </p:cSld>
  <p:clrMapOvr>
    <a:masterClrMapping/>
  </p:clrMapOvr>
  <p:transition advTm="157">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排 序</a:t>
            </a:r>
          </a:p>
        </p:txBody>
      </p:sp>
      <p:sp>
        <p:nvSpPr>
          <p:cNvPr id="39" name="TextBox 20"/>
          <p:cNvSpPr txBox="1">
            <a:spLocks noChangeArrowheads="1"/>
          </p:cNvSpPr>
          <p:nvPr/>
        </p:nvSpPr>
        <p:spPr bwMode="auto">
          <a:xfrm>
            <a:off x="324291" y="1115472"/>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归并排序</a:t>
            </a:r>
            <a:endParaRPr lang="en-US" altLang="zh-CN" sz="2800" b="1" dirty="0">
              <a:latin typeface="微软雅黑" panose="020B0503020204020204" pitchFamily="34" charset="-122"/>
              <a:ea typeface="微软雅黑" panose="020B0503020204020204" pitchFamily="34" charset="-122"/>
            </a:endParaRPr>
          </a:p>
        </p:txBody>
      </p:sp>
      <p:sp>
        <p:nvSpPr>
          <p:cNvPr id="3" name="矩形 2"/>
          <p:cNvSpPr/>
          <p:nvPr/>
        </p:nvSpPr>
        <p:spPr>
          <a:xfrm>
            <a:off x="324291" y="1583388"/>
            <a:ext cx="8604956" cy="2862322"/>
          </a:xfrm>
          <a:prstGeom prst="rect">
            <a:avLst/>
          </a:prstGeom>
        </p:spPr>
        <p:txBody>
          <a:bodyPr wrap="square">
            <a:spAutoFit/>
          </a:bodyPr>
          <a:lstStyle/>
          <a:p>
            <a:r>
              <a:rPr lang="en-US" altLang="zh-CN" dirty="0">
                <a:solidFill>
                  <a:srgbClr val="0000FF"/>
                </a:solidFill>
                <a:highlight>
                  <a:srgbClr val="FFFFFF"/>
                </a:highlight>
                <a:latin typeface="Consolas" panose="020B0609020204030204" pitchFamily="49" charset="0"/>
                <a:ea typeface="新宋体" panose="02010609030101010101" pitchFamily="49" charset="-122"/>
              </a:rPr>
              <a:t>template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typename</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列表的归并排序算法：对起始于位置</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的</a:t>
            </a:r>
            <a:r>
              <a:rPr lang="en-US" altLang="zh-CN" kern="0" dirty="0">
                <a:solidFill>
                  <a:srgbClr val="CC0000"/>
                </a:solidFill>
                <a:latin typeface="Consolas" panose="020B0609020204030204" pitchFamily="49" charset="0"/>
                <a:ea typeface="隶书" pitchFamily="49" charset="-122"/>
              </a:rPr>
              <a:t>n</a:t>
            </a:r>
            <a:r>
              <a:rPr lang="zh-CN" altLang="en-US" kern="0" dirty="0">
                <a:solidFill>
                  <a:srgbClr val="CC0000"/>
                </a:solidFill>
                <a:latin typeface="Consolas" panose="020B0609020204030204" pitchFamily="49" charset="0"/>
                <a:ea typeface="隶书" pitchFamily="49" charset="-122"/>
              </a:rPr>
              <a:t>个元素排序</a:t>
            </a:r>
          </a:p>
          <a:p>
            <a:r>
              <a:rPr lang="en-US" altLang="zh-CN" dirty="0">
                <a:solidFill>
                  <a:srgbClr val="0000FF"/>
                </a:solidFill>
                <a:highlight>
                  <a:srgbClr val="FFFFFF"/>
                </a:highlight>
                <a:latin typeface="Consolas" panose="020B0609020204030204" pitchFamily="49" charset="0"/>
                <a:ea typeface="新宋体" panose="02010609030101010101" pitchFamily="49" charset="-122"/>
              </a:rPr>
              <a:t>void</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2B91AF"/>
                </a:solidFill>
                <a:highlight>
                  <a:srgbClr val="FFFFFF"/>
                </a:highlight>
                <a:latin typeface="Consolas" panose="020B0609020204030204" pitchFamily="49" charset="0"/>
                <a:ea typeface="新宋体" panose="02010609030101010101" pitchFamily="49" charset="-122"/>
              </a:rPr>
              <a:t>List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&lt;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(T) &amp;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if</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2 )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return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若待排序范围已足够小，则直接返回；否则</a:t>
            </a:r>
            <a:r>
              <a:rPr lang="en-US" altLang="zh-CN" kern="0" dirty="0">
                <a:solidFill>
                  <a:srgbClr val="CC0000"/>
                </a:solidFill>
                <a:latin typeface="Consolas" panose="020B0609020204030204" pitchFamily="49" charset="0"/>
                <a:ea typeface="隶书" pitchFamily="49" charset="-122"/>
              </a:rPr>
              <a:t>...</a:t>
            </a:r>
            <a:endParaRPr lang="zh-CN" altLang="en-US" kern="0" dirty="0">
              <a:solidFill>
                <a:srgbClr val="CC0000"/>
              </a:solidFill>
              <a:latin typeface="Consolas" panose="020B0609020204030204" pitchFamily="49" charset="0"/>
              <a:ea typeface="隶书" pitchFamily="49" charset="-122"/>
            </a:endParaRP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&gt;&gt; 1;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以中点为界</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6F008A"/>
                </a:solidFill>
                <a:highlight>
                  <a:srgbClr val="FFFFFF"/>
                </a:highlight>
                <a:latin typeface="Consolas" panose="020B0609020204030204" pitchFamily="49" charset="0"/>
                <a:ea typeface="新宋体" panose="02010609030101010101" pitchFamily="49" charset="-122"/>
              </a:rPr>
              <a:t>ListNodePosi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a:t>
            </a:r>
            <a:r>
              <a:rPr lang="en-US" altLang="zh-CN" dirty="0">
                <a:solidFill>
                  <a:srgbClr val="2B91AF"/>
                </a:solidFill>
                <a:highlight>
                  <a:srgbClr val="FFFFFF"/>
                </a:highlight>
                <a:latin typeface="Consolas" panose="020B0609020204030204" pitchFamily="49" charset="0"/>
                <a:ea typeface="新宋体" panose="02010609030101010101" pitchFamily="49" charset="-122"/>
              </a:rPr>
              <a:t>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q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for</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err="1">
                <a:solidFill>
                  <a:srgbClr val="0000FF"/>
                </a:solidFill>
                <a:highlight>
                  <a:srgbClr val="FFFFFF"/>
                </a:highlight>
                <a:latin typeface="Consolas" panose="020B0609020204030204" pitchFamily="49" charset="0"/>
                <a:ea typeface="新宋体" panose="02010609030101010101" pitchFamily="49" charset="-122"/>
              </a:rPr>
              <a:t>int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0;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&lt; m;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i</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q = q-&gt;</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succ</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均分列表</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 ); </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dirty="0" err="1">
                <a:solidFill>
                  <a:srgbClr val="000000"/>
                </a:solidFill>
                <a:highlight>
                  <a:srgbClr val="FFFFFF"/>
                </a:highlight>
                <a:latin typeface="Consolas" panose="020B0609020204030204" pitchFamily="49" charset="0"/>
                <a:ea typeface="新宋体" panose="02010609030101010101" pitchFamily="49" charset="-122"/>
              </a:rPr>
              <a:t>mergeSort</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q,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m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对前、后子列表分别排序</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merge (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p</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m, *</a:t>
            </a:r>
            <a:r>
              <a:rPr lang="en-US" altLang="zh-CN" dirty="0">
                <a:solidFill>
                  <a:srgbClr val="0000FF"/>
                </a:solidFill>
                <a:highlight>
                  <a:srgbClr val="FFFFFF"/>
                </a:highlight>
                <a:latin typeface="Consolas" panose="020B0609020204030204" pitchFamily="49" charset="0"/>
                <a:ea typeface="新宋体" panose="02010609030101010101" pitchFamily="49" charset="-122"/>
              </a:rPr>
              <a:t>this</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q, </a:t>
            </a:r>
            <a:r>
              <a:rPr lang="en-US" altLang="zh-CN" dirty="0">
                <a:solidFill>
                  <a:srgbClr val="808080"/>
                </a:solidFill>
                <a:highlight>
                  <a:srgbClr val="FFFFFF"/>
                </a:highlight>
                <a:latin typeface="Consolas" panose="020B0609020204030204" pitchFamily="49" charset="0"/>
                <a:ea typeface="新宋体" panose="02010609030101010101" pitchFamily="49" charset="-122"/>
              </a:rPr>
              <a:t>n</a:t>
            </a:r>
            <a:r>
              <a:rPr lang="en-US" altLang="zh-CN" dirty="0">
                <a:solidFill>
                  <a:srgbClr val="000000"/>
                </a:solidFill>
                <a:highlight>
                  <a:srgbClr val="FFFFFF"/>
                </a:highlight>
                <a:latin typeface="Consolas" panose="020B0609020204030204" pitchFamily="49" charset="0"/>
                <a:ea typeface="新宋体" panose="02010609030101010101" pitchFamily="49" charset="-122"/>
              </a:rPr>
              <a:t> - m );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归并</a:t>
            </a:r>
          </a:p>
          <a:p>
            <a:r>
              <a:rPr lang="en-US" altLang="zh-CN" dirty="0">
                <a:solidFill>
                  <a:srgbClr val="000000"/>
                </a:solidFill>
                <a:highlight>
                  <a:srgbClr val="FFFFFF"/>
                </a:highlight>
                <a:latin typeface="Consolas" panose="020B0609020204030204" pitchFamily="49" charset="0"/>
                <a:ea typeface="新宋体" panose="02010609030101010101" pitchFamily="49" charset="-122"/>
              </a:rPr>
              <a:t>}                       </a:t>
            </a:r>
            <a:r>
              <a:rPr lang="en-US" altLang="zh-CN" kern="0" dirty="0">
                <a:solidFill>
                  <a:srgbClr val="CC0000"/>
                </a:solidFill>
                <a:latin typeface="Consolas" panose="020B0609020204030204" pitchFamily="49" charset="0"/>
                <a:ea typeface="隶书" pitchFamily="49" charset="-122"/>
              </a:rPr>
              <a:t>//</a:t>
            </a:r>
            <a:r>
              <a:rPr lang="zh-CN" altLang="en-US" kern="0" dirty="0">
                <a:solidFill>
                  <a:srgbClr val="CC0000"/>
                </a:solidFill>
                <a:latin typeface="Consolas" panose="020B0609020204030204" pitchFamily="49" charset="0"/>
                <a:ea typeface="隶书" pitchFamily="49" charset="-122"/>
              </a:rPr>
              <a:t>注意：排序后，</a:t>
            </a:r>
            <a:r>
              <a:rPr lang="en-US" altLang="zh-CN" kern="0" dirty="0">
                <a:solidFill>
                  <a:srgbClr val="CC0000"/>
                </a:solidFill>
                <a:latin typeface="Consolas" panose="020B0609020204030204" pitchFamily="49" charset="0"/>
                <a:ea typeface="隶书" pitchFamily="49" charset="-122"/>
              </a:rPr>
              <a:t>p</a:t>
            </a:r>
            <a:r>
              <a:rPr lang="zh-CN" altLang="en-US" kern="0" dirty="0">
                <a:solidFill>
                  <a:srgbClr val="CC0000"/>
                </a:solidFill>
                <a:latin typeface="Consolas" panose="020B0609020204030204" pitchFamily="49" charset="0"/>
                <a:ea typeface="隶书" pitchFamily="49" charset="-122"/>
              </a:rPr>
              <a:t>依然指向归并后区间的（新）起点</a:t>
            </a:r>
          </a:p>
        </p:txBody>
      </p:sp>
      <p:sp>
        <p:nvSpPr>
          <p:cNvPr id="5" name="TextBox 2"/>
          <p:cNvSpPr txBox="1"/>
          <p:nvPr/>
        </p:nvSpPr>
        <p:spPr>
          <a:xfrm>
            <a:off x="179512" y="4504412"/>
            <a:ext cx="4680520" cy="2246769"/>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两路归并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merge</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时间复杂度：</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a:t>
            </a:r>
          </a:p>
          <a:p>
            <a:pPr marL="285750" indent="-285750">
              <a:buClr>
                <a:srgbClr val="FF0000"/>
              </a:buClr>
              <a:buFont typeface="Wingdings" panose="05000000000000000000" pitchFamily="2" charset="2"/>
              <a:buChar char="ü"/>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均分列表复杂度：</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a:t>
            </a:r>
          </a:p>
          <a:p>
            <a:pPr marL="285750" indent="-285750">
              <a:buClr>
                <a:srgbClr val="FF0000"/>
              </a:buClr>
              <a:buFont typeface="Wingdings" panose="05000000000000000000" pitchFamily="2" charset="2"/>
              <a:buChar char="ü"/>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对长度为</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的向量归并排序，需完成</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2</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长度为</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n/2</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向量的归并排序，一两路归并，一均分操作：</a:t>
            </a:r>
            <a:endParaRPr lang="en-US" altLang="zh-CN" sz="2000" b="1" dirty="0">
              <a:solidFill>
                <a:schemeClr val="accent2">
                  <a:lumMod val="50000"/>
                </a:schemeClr>
              </a:solidFill>
              <a:latin typeface="微软雅黑" panose="020B0503020204020204" pitchFamily="34" charset="-122"/>
              <a:ea typeface="微软雅黑" panose="020B0503020204020204" pitchFamily="34" charset="-122"/>
            </a:endParaRPr>
          </a:p>
          <a:p>
            <a:pPr algn="ct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T(n) = 2*T(n/2) + </a:t>
            </a:r>
            <a:r>
              <a:rPr lang="en-US" altLang="zh-CN" sz="2000" b="1" dirty="0" err="1">
                <a:solidFill>
                  <a:srgbClr val="FF0000"/>
                </a:solidFill>
                <a:latin typeface="微软雅黑" panose="020B0503020204020204" pitchFamily="34" charset="-122"/>
                <a:ea typeface="微软雅黑" panose="020B0503020204020204" pitchFamily="34" charset="-122"/>
              </a:rPr>
              <a:t>mO</a:t>
            </a:r>
            <a:r>
              <a:rPr lang="en-US" altLang="zh-CN" sz="2000" b="1" dirty="0">
                <a:solidFill>
                  <a:srgbClr val="FF0000"/>
                </a:solidFill>
                <a:latin typeface="微软雅黑" panose="020B0503020204020204" pitchFamily="34" charset="-122"/>
                <a:ea typeface="微软雅黑" panose="020B0503020204020204" pitchFamily="34" charset="-122"/>
              </a:rPr>
              <a:t>(n)</a:t>
            </a:r>
          </a:p>
          <a:p>
            <a:pPr marL="285750" indent="-285750">
              <a:buClr>
                <a:srgbClr val="FF0000"/>
              </a:buClr>
              <a:buFont typeface="Wingdings" panose="05000000000000000000" pitchFamily="2" charset="2"/>
              <a:buChar char="ü"/>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边界条件：</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T(1) = 1</a:t>
            </a:r>
          </a:p>
        </p:txBody>
      </p:sp>
      <p:sp>
        <p:nvSpPr>
          <p:cNvPr id="6" name="矩形 5"/>
          <p:cNvSpPr/>
          <p:nvPr/>
        </p:nvSpPr>
        <p:spPr>
          <a:xfrm>
            <a:off x="5076056" y="4479959"/>
            <a:ext cx="3569395" cy="2426305"/>
          </a:xfrm>
          <a:prstGeom prst="rect">
            <a:avLst/>
          </a:prstGeom>
        </p:spPr>
        <p:txBody>
          <a:bodyPr wrap="square">
            <a:spAutoFit/>
          </a:bodyPr>
          <a:lstStyle/>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 = 2*T(n/2) + </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mO</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a:t>
            </a: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T(n)/n=T(n/2)/(n/2)+O(m)</a:t>
            </a: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=T(n/4)/(n/4)+O(2m)</a:t>
            </a: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=T(n/2</a:t>
            </a:r>
            <a:r>
              <a:rPr lang="en-US" altLang="zh-CN" b="1" baseline="30000" dirty="0">
                <a:solidFill>
                  <a:schemeClr val="accent2">
                    <a:lumMod val="50000"/>
                  </a:schemeClr>
                </a:solidFill>
                <a:latin typeface="微软雅黑" panose="020B0503020204020204" pitchFamily="34" charset="-122"/>
                <a:ea typeface="微软雅黑" panose="020B0503020204020204" pitchFamily="34" charset="-122"/>
              </a:rPr>
              <a:t>k</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)/(n/2</a:t>
            </a:r>
            <a:r>
              <a:rPr lang="en-US" altLang="zh-CN" b="1" baseline="30000" dirty="0">
                <a:solidFill>
                  <a:schemeClr val="accent2">
                    <a:lumMod val="50000"/>
                  </a:schemeClr>
                </a:solidFill>
                <a:latin typeface="微软雅黑" panose="020B0503020204020204" pitchFamily="34" charset="-122"/>
                <a:ea typeface="微软雅黑" panose="020B0503020204020204" pitchFamily="34" charset="-122"/>
              </a:rPr>
              <a:t>k</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)+O(km)</a:t>
            </a:r>
          </a:p>
          <a:p>
            <a:pPr algn="ctr">
              <a:lnSpc>
                <a:spcPts val="2600"/>
              </a:lnSpc>
            </a:pPr>
            <a:r>
              <a:rPr lang="zh-CN" altLang="en-US" b="1" dirty="0">
                <a:solidFill>
                  <a:schemeClr val="accent2">
                    <a:lumMod val="50000"/>
                  </a:schemeClr>
                </a:solidFill>
                <a:latin typeface="微软雅黑" panose="020B0503020204020204" pitchFamily="34" charset="-122"/>
                <a:ea typeface="微软雅黑" panose="020B0503020204020204" pitchFamily="34" charset="-122"/>
              </a:rPr>
              <a:t>当</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n=2</a:t>
            </a:r>
            <a:r>
              <a:rPr lang="en-US" altLang="zh-CN" b="1" baseline="30000" dirty="0">
                <a:solidFill>
                  <a:schemeClr val="accent2">
                    <a:lumMod val="50000"/>
                  </a:schemeClr>
                </a:solidFill>
                <a:latin typeface="微软雅黑" panose="020B0503020204020204" pitchFamily="34" charset="-122"/>
                <a:ea typeface="微软雅黑" panose="020B0503020204020204" pitchFamily="34" charset="-122"/>
              </a:rPr>
              <a:t>k</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时，</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k=</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T(n)/n=</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mO</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),m</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为常数</a:t>
            </a:r>
            <a:endParaRPr lang="en-US" altLang="zh-CN" b="1" dirty="0">
              <a:solidFill>
                <a:schemeClr val="accent2">
                  <a:lumMod val="50000"/>
                </a:schemeClr>
              </a:solidFill>
              <a:latin typeface="微软雅黑" panose="020B0503020204020204" pitchFamily="34" charset="-122"/>
              <a:ea typeface="微软雅黑" panose="020B0503020204020204" pitchFamily="34" charset="-122"/>
            </a:endParaRPr>
          </a:p>
          <a:p>
            <a:pPr algn="ctr">
              <a:lnSpc>
                <a:spcPts val="2600"/>
              </a:lnSpc>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T(n)=O(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nlogn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7625863"/>
      </p:ext>
    </p:extLst>
  </p:cSld>
  <p:clrMapOvr>
    <a:masterClrMapping/>
  </p:clrMapOvr>
  <p:transition advTm="157">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总结：列表排序</a:t>
            </a:r>
          </a:p>
        </p:txBody>
      </p:sp>
      <p:graphicFrame>
        <p:nvGraphicFramePr>
          <p:cNvPr id="3" name="表格 2"/>
          <p:cNvGraphicFramePr>
            <a:graphicFrameLocks noGrp="1"/>
          </p:cNvGraphicFramePr>
          <p:nvPr>
            <p:extLst>
              <p:ext uri="{D42A27DB-BD31-4B8C-83A1-F6EECF244321}">
                <p14:modId xmlns:p14="http://schemas.microsoft.com/office/powerpoint/2010/main" val="1011589712"/>
              </p:ext>
            </p:extLst>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2"/>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3"/>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4"/>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5"/>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6"/>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7"/>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8"/>
                <a:stretch>
                  <a:fillRect l="-14634" r="-17073" b="-3922"/>
                </a:stretch>
              </a:blipFill>
            </p:spPr>
            <p:txBody>
              <a:bodyPr/>
              <a:lstStyle/>
              <a:p>
                <a:r>
                  <a:rPr lang="zh-CN" altLang="en-US">
                    <a:noFill/>
                  </a:rPr>
                  <a:t> </a:t>
                </a:r>
              </a:p>
            </p:txBody>
          </p:sp>
        </mc:Fallback>
      </mc:AlternateContent>
      <p:cxnSp>
        <p:nvCxnSpPr>
          <p:cNvPr id="18" name="直接连接符 17"/>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9" name="矩形 18"/>
          <p:cNvSpPr/>
          <p:nvPr/>
        </p:nvSpPr>
        <p:spPr>
          <a:xfrm>
            <a:off x="3433194" y="3837345"/>
            <a:ext cx="3155031" cy="369332"/>
          </a:xfrm>
          <a:prstGeom prst="rect">
            <a:avLst/>
          </a:prstGeom>
        </p:spPr>
        <p:txBody>
          <a:bodyPr wrap="none">
            <a:spAutoFit/>
          </a:bodyPr>
          <a:lstStyle/>
          <a:p>
            <a:pPr algn="ctr"/>
            <a:r>
              <a:rPr lang="zh-CN" altLang="en-US" b="1" dirty="0">
                <a:solidFill>
                  <a:schemeClr val="accent2">
                    <a:lumMod val="50000"/>
                  </a:schemeClr>
                </a:solidFill>
                <a:latin typeface="微软雅黑" panose="020B0503020204020204" pitchFamily="34" charset="-122"/>
                <a:ea typeface="微软雅黑" panose="020B0503020204020204" pitchFamily="34" charset="-122"/>
              </a:rPr>
              <a:t>二分查找无法降低至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1" name="矩形 20"/>
          <p:cNvSpPr/>
          <p:nvPr/>
        </p:nvSpPr>
        <p:spPr>
          <a:xfrm>
            <a:off x="6510541" y="3861048"/>
            <a:ext cx="2031326"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插入后无移动代价</a:t>
            </a:r>
          </a:p>
        </p:txBody>
      </p:sp>
      <p:sp>
        <p:nvSpPr>
          <p:cNvPr id="22" name="矩形 21"/>
          <p:cNvSpPr/>
          <p:nvPr/>
        </p:nvSpPr>
        <p:spPr>
          <a:xfrm>
            <a:off x="5996843" y="5878082"/>
            <a:ext cx="3198985" cy="646331"/>
          </a:xfrm>
          <a:prstGeom prst="rect">
            <a:avLst/>
          </a:prstGeom>
        </p:spPr>
        <p:txBody>
          <a:bodyPr wrap="squar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就地排序，</a:t>
            </a:r>
            <a:endParaRPr lang="en-US" altLang="zh-CN" b="1" dirty="0">
              <a:solidFill>
                <a:srgbClr val="C00000"/>
              </a:solidFill>
              <a:latin typeface="微软雅黑" panose="020B0503020204020204" pitchFamily="34" charset="-122"/>
              <a:ea typeface="微软雅黑" panose="020B0503020204020204" pitchFamily="34" charset="-122"/>
            </a:endParaRPr>
          </a:p>
          <a:p>
            <a:pPr algn="ctr"/>
            <a:r>
              <a:rPr lang="zh-CN" altLang="en-US" b="1" dirty="0">
                <a:solidFill>
                  <a:srgbClr val="C00000"/>
                </a:solidFill>
                <a:latin typeface="微软雅黑" panose="020B0503020204020204" pitchFamily="34" charset="-122"/>
                <a:ea typeface="微软雅黑" panose="020B0503020204020204" pitchFamily="34" charset="-122"/>
              </a:rPr>
              <a:t>归并排序更适合用列表实现</a:t>
            </a:r>
          </a:p>
        </p:txBody>
      </p:sp>
    </p:spTree>
    <p:extLst>
      <p:ext uri="{BB962C8B-B14F-4D97-AF65-F5344CB8AC3E}">
        <p14:creationId xmlns:p14="http://schemas.microsoft.com/office/powerpoint/2010/main" val="3346483076"/>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回顾：向量排序</a:t>
            </a:r>
          </a:p>
        </p:txBody>
      </p:sp>
      <p:graphicFrame>
        <p:nvGraphicFramePr>
          <p:cNvPr id="3" name="表格 2"/>
          <p:cNvGraphicFramePr>
            <a:graphicFrameLocks noGrp="1"/>
          </p:cNvGraphicFramePr>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不稳定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2"/>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3"/>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4"/>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5"/>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6"/>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7"/>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8"/>
                <a:stretch>
                  <a:fillRect l="-14634" r="-17073" b="-3922"/>
                </a:stretch>
              </a:blipFill>
            </p:spPr>
            <p:txBody>
              <a:bodyPr/>
              <a:lstStyle/>
              <a:p>
                <a:r>
                  <a:rPr lang="zh-CN" altLang="en-US">
                    <a:noFill/>
                  </a:rPr>
                  <a:t> </a:t>
                </a:r>
              </a:p>
            </p:txBody>
          </p:sp>
        </mc:Fallback>
      </mc:AlternateContent>
      <p:cxnSp>
        <p:nvCxnSpPr>
          <p:cNvPr id="13" name="直接连接符 12"/>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4" name="矩形 13"/>
          <p:cNvSpPr/>
          <p:nvPr/>
        </p:nvSpPr>
        <p:spPr>
          <a:xfrm>
            <a:off x="3433193" y="3837345"/>
            <a:ext cx="3155031" cy="369332"/>
          </a:xfrm>
          <a:prstGeom prst="rect">
            <a:avLst/>
          </a:prstGeom>
        </p:spPr>
        <p:txBody>
          <a:bodyPr wrap="none">
            <a:spAutoFit/>
          </a:bodyPr>
          <a:lstStyle/>
          <a:p>
            <a:pPr algn="ctr"/>
            <a:r>
              <a:rPr lang="zh-CN" altLang="en-US" b="1" dirty="0">
                <a:solidFill>
                  <a:schemeClr val="accent2">
                    <a:lumMod val="50000"/>
                  </a:schemeClr>
                </a:solidFill>
                <a:latin typeface="微软雅黑" panose="020B0503020204020204" pitchFamily="34" charset="-122"/>
                <a:ea typeface="微软雅黑" panose="020B0503020204020204" pitchFamily="34" charset="-122"/>
              </a:rPr>
              <a:t>可用归并排序降低至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0" name="矩形 19"/>
          <p:cNvSpPr/>
          <p:nvPr/>
        </p:nvSpPr>
        <p:spPr>
          <a:xfrm>
            <a:off x="6625957" y="3861048"/>
            <a:ext cx="1800493"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插入后移动代价</a:t>
            </a:r>
          </a:p>
        </p:txBody>
      </p:sp>
    </p:spTree>
    <p:extLst>
      <p:ext uri="{BB962C8B-B14F-4D97-AF65-F5344CB8AC3E}">
        <p14:creationId xmlns:p14="http://schemas.microsoft.com/office/powerpoint/2010/main" val="2067427098"/>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79912" y="2852936"/>
            <a:ext cx="1569660"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谢谢</a:t>
            </a:r>
          </a:p>
        </p:txBody>
      </p:sp>
    </p:spTree>
    <p:extLst>
      <p:ext uri="{BB962C8B-B14F-4D97-AF65-F5344CB8AC3E}">
        <p14:creationId xmlns:p14="http://schemas.microsoft.com/office/powerpoint/2010/main" val="2137197899"/>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课外学习：</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标准模板库</a:t>
            </a:r>
          </a:p>
        </p:txBody>
      </p:sp>
      <p:sp>
        <p:nvSpPr>
          <p:cNvPr id="5" name="TextBox 20"/>
          <p:cNvSpPr txBox="1">
            <a:spLocks noChangeArrowheads="1"/>
          </p:cNvSpPr>
          <p:nvPr/>
        </p:nvSpPr>
        <p:spPr bwMode="auto">
          <a:xfrm>
            <a:off x="179512" y="1196752"/>
            <a:ext cx="8544990" cy="4985980"/>
          </a:xfrm>
          <a:prstGeom prst="rect">
            <a:avLst/>
          </a:prstGeom>
          <a:noFill/>
          <a:ln w="9525">
            <a:noFill/>
            <a:miter lim="800000"/>
            <a:headEnd/>
            <a:tailEnd/>
          </a:ln>
        </p:spPr>
        <p:txBody>
          <a:bodyPr wrap="square">
            <a:spAutoFit/>
          </a:bodyPr>
          <a:lstStyle/>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一个具有工业强度的，高效的</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程序库</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它被容纳于</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标准程序库（</a:t>
            </a:r>
            <a:r>
              <a:rPr lang="en-US" altLang="zh-CN" sz="2400" b="1" dirty="0">
                <a:latin typeface="微软雅黑" panose="020B0503020204020204" pitchFamily="34" charset="-122"/>
                <a:ea typeface="微软雅黑" panose="020B0503020204020204" pitchFamily="34" charset="-122"/>
              </a:rPr>
              <a:t>C++ Standard Library</a:t>
            </a:r>
            <a:r>
              <a:rPr lang="zh-CN" altLang="en-US" sz="2400" b="1" dirty="0">
                <a:latin typeface="微软雅黑" panose="020B0503020204020204" pitchFamily="34" charset="-122"/>
                <a:ea typeface="微软雅黑" panose="020B0503020204020204" pitchFamily="34" charset="-122"/>
              </a:rPr>
              <a:t>）中，是</a:t>
            </a:r>
            <a:r>
              <a:rPr lang="en-US" altLang="zh-CN" sz="2400" b="1" dirty="0">
                <a:latin typeface="微软雅黑" panose="020B0503020204020204" pitchFamily="34" charset="-122"/>
                <a:ea typeface="微软雅黑" panose="020B0503020204020204" pitchFamily="34" charset="-122"/>
              </a:rPr>
              <a:t>ANSI/ISO C++</a:t>
            </a:r>
            <a:r>
              <a:rPr lang="zh-CN" altLang="en-US" sz="2400" b="1" dirty="0">
                <a:latin typeface="微软雅黑" panose="020B0503020204020204" pitchFamily="34" charset="-122"/>
                <a:ea typeface="微软雅黑" panose="020B0503020204020204" pitchFamily="34" charset="-122"/>
              </a:rPr>
              <a:t>标准中最新的也是极具革命性的一部分</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该库包含了诸多在计算机科学领域里所常用的基本数据结构和基本算法</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为广大</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程序员们提供了一个可扩展的应用框架，高度体现了软件的可复用性 </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有了</a:t>
            </a:r>
            <a:r>
              <a:rPr lang="en-US" altLang="zh-CN" sz="2400" b="1" dirty="0">
                <a:latin typeface="微软雅黑" panose="020B0503020204020204" pitchFamily="34" charset="-122"/>
                <a:ea typeface="微软雅黑" panose="020B0503020204020204" pitchFamily="34" charset="-122"/>
              </a:rPr>
              <a:t>STL</a:t>
            </a:r>
            <a:r>
              <a:rPr lang="zh-CN" altLang="en-US" sz="2400" b="1" dirty="0">
                <a:latin typeface="微软雅黑" panose="020B0503020204020204" pitchFamily="34" charset="-122"/>
                <a:ea typeface="微软雅黑" panose="020B0503020204020204" pitchFamily="34" charset="-122"/>
              </a:rPr>
              <a:t>，不必再从头写大多的标准数据结构和算法，并且可获得非常高的性能</a:t>
            </a:r>
          </a:p>
          <a:p>
            <a:pPr lvl="1">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2918335"/>
      </p:ext>
    </p:extLst>
  </p:cSld>
  <p:clrMapOvr>
    <a:masterClrMapping/>
  </p:clrMapOvr>
  <p:transition advTm="157">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课外学习：</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标准模板库</a:t>
            </a:r>
          </a:p>
        </p:txBody>
      </p:sp>
      <p:sp>
        <p:nvSpPr>
          <p:cNvPr id="5" name="TextBox 20"/>
          <p:cNvSpPr txBox="1">
            <a:spLocks noChangeArrowheads="1"/>
          </p:cNvSpPr>
          <p:nvPr/>
        </p:nvSpPr>
        <p:spPr bwMode="auto">
          <a:xfrm>
            <a:off x="179512" y="1196752"/>
            <a:ext cx="8544990" cy="3477875"/>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en-US" altLang="zh-CN" sz="2800" b="1" dirty="0">
                <a:latin typeface="微软雅黑" panose="020B0503020204020204" pitchFamily="34" charset="-122"/>
                <a:ea typeface="微软雅黑" panose="020B0503020204020204" pitchFamily="34" charset="-122"/>
              </a:rPr>
              <a:t>STL</a:t>
            </a:r>
            <a:r>
              <a:rPr lang="zh-CN" altLang="en-US" sz="2800" b="1" dirty="0">
                <a:latin typeface="微软雅黑" panose="020B0503020204020204" pitchFamily="34" charset="-122"/>
                <a:ea typeface="微软雅黑" panose="020B0503020204020204" pitchFamily="34" charset="-122"/>
              </a:rPr>
              <a:t>就是建立在模板函数和模板类基础之上的功能强大的库</a:t>
            </a:r>
            <a:endParaRPr lang="en-US" altLang="zh-CN" sz="28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模板函数可以实现一般化的常用算法（如统计、排序、查找等）</a:t>
            </a:r>
            <a:endParaRPr lang="en-US" altLang="zh-CN"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r>
              <a:rPr lang="zh-CN" altLang="en-US" sz="2400" b="1" dirty="0">
                <a:latin typeface="微软雅黑" panose="020B0503020204020204" pitchFamily="34" charset="-122"/>
                <a:ea typeface="微软雅黑" panose="020B0503020204020204" pitchFamily="34" charset="-122"/>
              </a:rPr>
              <a:t>模板类可以实现支持几乎所有类型的容器，用来实现常用的数据结构（如链表、栈、队列、平衡二叉树等）</a:t>
            </a:r>
            <a:endParaRPr lang="en-US" altLang="zh-CN" sz="2400" b="1" dirty="0">
              <a:latin typeface="微软雅黑" panose="020B0503020204020204" pitchFamily="34" charset="-122"/>
              <a:ea typeface="微软雅黑" panose="020B0503020204020204" pitchFamily="34" charset="-122"/>
            </a:endParaRPr>
          </a:p>
          <a:p>
            <a:pPr lvl="1">
              <a:spcAft>
                <a:spcPts val="600"/>
              </a:spcAft>
              <a:buClr>
                <a:srgbClr val="C00000"/>
              </a:buClr>
              <a:defRPr/>
            </a:pPr>
            <a:endParaRPr lang="zh-CN" altLang="en-US" sz="2400" b="1" dirty="0">
              <a:latin typeface="微软雅黑" panose="020B0503020204020204" pitchFamily="34" charset="-122"/>
              <a:ea typeface="微软雅黑" panose="020B0503020204020204" pitchFamily="34" charset="-122"/>
            </a:endParaRPr>
          </a:p>
          <a:p>
            <a:pPr marL="800100" lvl="1" indent="-342900">
              <a:spcAft>
                <a:spcPts val="600"/>
              </a:spcAft>
              <a:buClr>
                <a:srgbClr val="C00000"/>
              </a:buClr>
              <a:buFont typeface="Wingdings" panose="05000000000000000000" pitchFamily="2" charset="2"/>
              <a:buChar char="ü"/>
              <a:defRPr/>
            </a:pP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9565438"/>
      </p:ext>
    </p:extLst>
  </p:cSld>
  <p:clrMapOvr>
    <a:masterClrMapping/>
  </p:clrMapOvr>
  <p:transition advTm="157">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课外学习：</a:t>
            </a: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的几个基本概念</a:t>
            </a:r>
          </a:p>
        </p:txBody>
      </p:sp>
      <p:sp>
        <p:nvSpPr>
          <p:cNvPr id="5" name="TextBox 20"/>
          <p:cNvSpPr txBox="1">
            <a:spLocks noChangeArrowheads="1"/>
          </p:cNvSpPr>
          <p:nvPr/>
        </p:nvSpPr>
        <p:spPr bwMode="auto">
          <a:xfrm>
            <a:off x="179512" y="1196752"/>
            <a:ext cx="8544990" cy="3277820"/>
          </a:xfrm>
          <a:prstGeom prst="rect">
            <a:avLst/>
          </a:prstGeom>
          <a:noFill/>
          <a:ln w="9525">
            <a:noFill/>
            <a:miter lim="800000"/>
            <a:headEnd/>
            <a:tailEnd/>
          </a:ln>
        </p:spPr>
        <p:txBody>
          <a:bodyPr wrap="square">
            <a:spAutoFit/>
          </a:bodyPr>
          <a:lstStyle/>
          <a:p>
            <a:pPr marL="3429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容器</a:t>
            </a:r>
            <a:r>
              <a:rPr lang="zh-CN" altLang="en-US" sz="2400" b="1" dirty="0">
                <a:latin typeface="微软雅黑" panose="020B0503020204020204" pitchFamily="34" charset="-122"/>
                <a:ea typeface="微软雅黑" panose="020B0503020204020204" pitchFamily="34" charset="-122"/>
              </a:rPr>
              <a:t>：可容纳各种数据类型的多元素数据结构</a:t>
            </a:r>
            <a:endParaRPr lang="en-US" altLang="zh-CN" sz="2400" b="1" dirty="0">
              <a:latin typeface="微软雅黑" panose="020B0503020204020204" pitchFamily="34" charset="-122"/>
              <a:ea typeface="微软雅黑" panose="020B0503020204020204" pitchFamily="34" charset="-122"/>
            </a:endParaRPr>
          </a:p>
          <a:p>
            <a:pPr marL="3429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迭代器</a:t>
            </a:r>
            <a:r>
              <a:rPr lang="zh-CN" altLang="en-US" sz="2400" b="1" dirty="0">
                <a:latin typeface="微软雅黑" panose="020B0503020204020204" pitchFamily="34" charset="-122"/>
                <a:ea typeface="微软雅黑" panose="020B0503020204020204" pitchFamily="34" charset="-122"/>
              </a:rPr>
              <a:t>：可依次存取容器中元素的指针</a:t>
            </a:r>
            <a:endParaRPr lang="en-US" altLang="zh-CN" sz="2400" b="1" dirty="0">
              <a:latin typeface="微软雅黑" panose="020B0503020204020204" pitchFamily="34" charset="-122"/>
              <a:ea typeface="微软雅黑" panose="020B0503020204020204" pitchFamily="34" charset="-122"/>
            </a:endParaRPr>
          </a:p>
          <a:p>
            <a:pPr marL="342900" lvl="1" indent="-342900">
              <a:spcAft>
                <a:spcPts val="600"/>
              </a:spcAft>
              <a:buClr>
                <a:srgbClr val="C00000"/>
              </a:buClr>
              <a:buFont typeface="Wingdings" panose="05000000000000000000" pitchFamily="2" charset="2"/>
              <a:buChar char="n"/>
              <a:defRPr/>
            </a:pPr>
            <a:r>
              <a:rPr lang="zh-CN" altLang="en-US" sz="2400" b="1" dirty="0">
                <a:solidFill>
                  <a:srgbClr val="FF0000"/>
                </a:solidFill>
                <a:latin typeface="微软雅黑" panose="020B0503020204020204" pitchFamily="34" charset="-122"/>
                <a:ea typeface="微软雅黑" panose="020B0503020204020204" pitchFamily="34" charset="-122"/>
              </a:rPr>
              <a:t>算法</a:t>
            </a:r>
            <a:r>
              <a:rPr lang="zh-CN" altLang="en-US" sz="2400" b="1" dirty="0">
                <a:latin typeface="微软雅黑" panose="020B0503020204020204" pitchFamily="34" charset="-122"/>
                <a:ea typeface="微软雅黑" panose="020B0503020204020204" pitchFamily="34" charset="-122"/>
              </a:rPr>
              <a:t>：用来操作容器中的元素的函数模板。例如，</a:t>
            </a:r>
            <a:r>
              <a:rPr lang="en-US" altLang="zh-CN" sz="2400" b="1" dirty="0">
                <a:latin typeface="微软雅黑" panose="020B0503020204020204" pitchFamily="34" charset="-122"/>
                <a:ea typeface="微软雅黑" panose="020B0503020204020204" pitchFamily="34" charset="-122"/>
              </a:rPr>
              <a:t>STL</a:t>
            </a:r>
            <a:r>
              <a:rPr lang="zh-CN" altLang="en-US" sz="2400" b="1" dirty="0">
                <a:latin typeface="微软雅黑" panose="020B0503020204020204" pitchFamily="34" charset="-122"/>
                <a:ea typeface="微软雅黑" panose="020B0503020204020204" pitchFamily="34" charset="-122"/>
              </a:rPr>
              <a:t>用</a:t>
            </a:r>
            <a:r>
              <a:rPr lang="en-US" altLang="zh-CN" sz="2400" b="1" dirty="0">
                <a:latin typeface="微软雅黑" panose="020B0503020204020204" pitchFamily="34" charset="-122"/>
                <a:ea typeface="微软雅黑" panose="020B0503020204020204" pitchFamily="34" charset="-122"/>
              </a:rPr>
              <a:t>sort()</a:t>
            </a:r>
            <a:r>
              <a:rPr lang="zh-CN" altLang="en-US" sz="2400" b="1" dirty="0">
                <a:latin typeface="微软雅黑" panose="020B0503020204020204" pitchFamily="34" charset="-122"/>
                <a:ea typeface="微软雅黑" panose="020B0503020204020204" pitchFamily="34" charset="-122"/>
              </a:rPr>
              <a:t>来对一个</a:t>
            </a:r>
            <a:r>
              <a:rPr lang="en-US" altLang="zh-CN" sz="2400" b="1" dirty="0">
                <a:latin typeface="微软雅黑" panose="020B0503020204020204" pitchFamily="34" charset="-122"/>
                <a:ea typeface="微软雅黑" panose="020B0503020204020204" pitchFamily="34" charset="-122"/>
              </a:rPr>
              <a:t>vector</a:t>
            </a:r>
            <a:r>
              <a:rPr lang="zh-CN" altLang="en-US" sz="2400" b="1" dirty="0">
                <a:latin typeface="微软雅黑" panose="020B0503020204020204" pitchFamily="34" charset="-122"/>
                <a:ea typeface="微软雅黑" panose="020B0503020204020204" pitchFamily="34" charset="-122"/>
              </a:rPr>
              <a:t>中的数据进行排序，用</a:t>
            </a:r>
            <a:r>
              <a:rPr lang="en-US" altLang="zh-CN" sz="2400" b="1" dirty="0">
                <a:latin typeface="微软雅黑" panose="020B0503020204020204" pitchFamily="34" charset="-122"/>
                <a:ea typeface="微软雅黑" panose="020B0503020204020204" pitchFamily="34" charset="-122"/>
              </a:rPr>
              <a:t>find()</a:t>
            </a:r>
            <a:r>
              <a:rPr lang="zh-CN" altLang="en-US" sz="2400" b="1" dirty="0">
                <a:latin typeface="微软雅黑" panose="020B0503020204020204" pitchFamily="34" charset="-122"/>
                <a:ea typeface="微软雅黑" panose="020B0503020204020204" pitchFamily="34" charset="-122"/>
              </a:rPr>
              <a:t>来搜索一个</a:t>
            </a:r>
            <a:r>
              <a:rPr lang="en-US" altLang="zh-CN" sz="2400" b="1" dirty="0">
                <a:latin typeface="微软雅黑" panose="020B0503020204020204" pitchFamily="34" charset="-122"/>
                <a:ea typeface="微软雅黑" panose="020B0503020204020204" pitchFamily="34" charset="-122"/>
              </a:rPr>
              <a:t>list</a:t>
            </a:r>
            <a:r>
              <a:rPr lang="zh-CN" altLang="en-US" sz="2400" b="1" dirty="0">
                <a:latin typeface="微软雅黑" panose="020B0503020204020204" pitchFamily="34" charset="-122"/>
                <a:ea typeface="微软雅黑" panose="020B0503020204020204" pitchFamily="34" charset="-122"/>
              </a:rPr>
              <a:t>中的对象</a:t>
            </a:r>
            <a:endParaRPr lang="en-US" altLang="zh-CN" sz="2400" b="1" dirty="0">
              <a:latin typeface="微软雅黑" panose="020B0503020204020204" pitchFamily="34" charset="-122"/>
              <a:ea typeface="微软雅黑" panose="020B0503020204020204" pitchFamily="34" charset="-122"/>
            </a:endParaRPr>
          </a:p>
          <a:p>
            <a:pPr marL="342900" lvl="1"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比如，数组</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array[100]</a:t>
            </a:r>
            <a:r>
              <a:rPr lang="zh-CN" altLang="en-US" sz="2400" b="1" dirty="0">
                <a:latin typeface="微软雅黑" panose="020B0503020204020204" pitchFamily="34" charset="-122"/>
                <a:ea typeface="微软雅黑" panose="020B0503020204020204" pitchFamily="34" charset="-122"/>
              </a:rPr>
              <a:t>就是个容器，而 </a:t>
            </a:r>
            <a:r>
              <a:rPr lang="en-US" altLang="zh-CN" sz="2400" b="1" dirty="0" err="1">
                <a:latin typeface="微软雅黑" panose="020B0503020204020204" pitchFamily="34" charset="-122"/>
                <a:ea typeface="微软雅黑" panose="020B0503020204020204" pitchFamily="34" charset="-122"/>
              </a:rPr>
              <a:t>int</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类型的指针变量就可以作为迭代器，可以为这个容器编写一个排序的算法</a:t>
            </a:r>
          </a:p>
        </p:txBody>
      </p:sp>
    </p:spTree>
    <p:extLst>
      <p:ext uri="{BB962C8B-B14F-4D97-AF65-F5344CB8AC3E}">
        <p14:creationId xmlns:p14="http://schemas.microsoft.com/office/powerpoint/2010/main" val="747798669"/>
      </p:ext>
    </p:extLst>
  </p:cSld>
  <p:clrMapOvr>
    <a:masterClrMapping/>
  </p:clrMapOvr>
  <p:transition advTm="157">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容器</a:t>
            </a:r>
            <a:r>
              <a:rPr lang="en-US" altLang="zh-CN" sz="3600" dirty="0">
                <a:solidFill>
                  <a:srgbClr val="003366"/>
                </a:solidFill>
                <a:latin typeface="微软雅黑" pitchFamily="34" charset="-122"/>
                <a:ea typeface="微软雅黑" pitchFamily="34" charset="-122"/>
              </a:rPr>
              <a:t>Vector</a:t>
            </a:r>
            <a:r>
              <a:rPr lang="zh-CN" altLang="en-US" sz="3600" dirty="0">
                <a:solidFill>
                  <a:srgbClr val="003366"/>
                </a:solidFill>
                <a:latin typeface="微软雅黑" pitchFamily="34" charset="-122"/>
                <a:ea typeface="微软雅黑" pitchFamily="34" charset="-122"/>
              </a:rPr>
              <a:t>与</a:t>
            </a:r>
            <a:r>
              <a:rPr lang="en-US" altLang="zh-CN" sz="3600" dirty="0">
                <a:solidFill>
                  <a:srgbClr val="003366"/>
                </a:solidFill>
                <a:latin typeface="微软雅黑" pitchFamily="34" charset="-122"/>
                <a:ea typeface="微软雅黑" pitchFamily="34" charset="-122"/>
              </a:rPr>
              <a:t>List</a:t>
            </a:r>
            <a:r>
              <a:rPr lang="zh-CN" altLang="en-US" sz="3600" dirty="0">
                <a:solidFill>
                  <a:srgbClr val="003366"/>
                </a:solidFill>
                <a:latin typeface="微软雅黑" pitchFamily="34" charset="-122"/>
                <a:ea typeface="微软雅黑" pitchFamily="34" charset="-122"/>
              </a:rPr>
              <a:t>比较</a:t>
            </a:r>
          </a:p>
        </p:txBody>
      </p:sp>
      <p:sp>
        <p:nvSpPr>
          <p:cNvPr id="39" name="TextBox 20"/>
          <p:cNvSpPr txBox="1">
            <a:spLocks noChangeArrowheads="1"/>
          </p:cNvSpPr>
          <p:nvPr/>
        </p:nvSpPr>
        <p:spPr bwMode="auto">
          <a:xfrm>
            <a:off x="324291" y="1115472"/>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Vector</a:t>
            </a:r>
          </a:p>
        </p:txBody>
      </p:sp>
      <p:sp>
        <p:nvSpPr>
          <p:cNvPr id="3" name="矩形 2"/>
          <p:cNvSpPr/>
          <p:nvPr/>
        </p:nvSpPr>
        <p:spPr>
          <a:xfrm>
            <a:off x="324291" y="1583388"/>
            <a:ext cx="8604956" cy="4708981"/>
          </a:xfrm>
          <a:prstGeom prst="rect">
            <a:avLst/>
          </a:prstGeom>
        </p:spPr>
        <p:txBody>
          <a:bodyPr wrap="square">
            <a:spAutoFit/>
          </a:bodyPr>
          <a:lstStyle/>
          <a:p>
            <a:pPr marL="285750" indent="-285750">
              <a:spcBef>
                <a:spcPts val="600"/>
              </a:spcBef>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vector</a:t>
            </a:r>
            <a:r>
              <a:rPr lang="zh-CN" altLang="en-US" sz="2000" b="1" dirty="0">
                <a:latin typeface="微软雅黑" panose="020B0503020204020204" pitchFamily="34" charset="-122"/>
                <a:ea typeface="微软雅黑" panose="020B0503020204020204" pitchFamily="34" charset="-122"/>
              </a:rPr>
              <a:t>又称为向量数组，他是</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为解决数组不能动态改变大小这个缺点而出现</a:t>
            </a:r>
            <a:r>
              <a:rPr lang="zh-CN" altLang="en-US" sz="2000" b="1" dirty="0">
                <a:latin typeface="微软雅黑" panose="020B0503020204020204" pitchFamily="34" charset="-122"/>
                <a:ea typeface="微软雅黑" panose="020B0503020204020204" pitchFamily="34" charset="-122"/>
              </a:rPr>
              <a:t>的。</a:t>
            </a:r>
            <a:endParaRPr lang="en-US" altLang="zh-CN" sz="2000" b="1" dirty="0">
              <a:latin typeface="微软雅黑" panose="020B0503020204020204" pitchFamily="34" charset="-122"/>
              <a:ea typeface="微软雅黑" panose="020B0503020204020204" pitchFamily="34" charset="-122"/>
            </a:endParaRPr>
          </a:p>
          <a:p>
            <a:pPr marL="285750" indent="-285750">
              <a:spcBef>
                <a:spcPts val="6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随着数据不断被写入，一旦数组被填满，则</a:t>
            </a:r>
            <a:r>
              <a:rPr lang="zh-CN" altLang="en-US" sz="2000" b="1" dirty="0">
                <a:solidFill>
                  <a:srgbClr val="FF0000"/>
                </a:solidFill>
                <a:latin typeface="微软雅黑" panose="020B0503020204020204" pitchFamily="34" charset="-122"/>
                <a:ea typeface="微软雅黑" panose="020B0503020204020204" pitchFamily="34" charset="-122"/>
              </a:rPr>
              <a:t>重新开辟一块更大的内存区</a:t>
            </a:r>
            <a:r>
              <a:rPr lang="zh-CN" altLang="en-US" sz="2000" b="1" dirty="0">
                <a:latin typeface="微软雅黑" panose="020B0503020204020204" pitchFamily="34" charset="-122"/>
                <a:ea typeface="微软雅黑" panose="020B0503020204020204" pitchFamily="34" charset="-122"/>
              </a:rPr>
              <a:t>，把原有的数据复制到新的内存区，抛弃原有的内存，如此反复。</a:t>
            </a:r>
            <a:endParaRPr lang="en-US" altLang="zh-CN" sz="2000" b="1" dirty="0">
              <a:latin typeface="微软雅黑" panose="020B0503020204020204" pitchFamily="34" charset="-122"/>
              <a:ea typeface="微软雅黑" panose="020B0503020204020204" pitchFamily="34" charset="-122"/>
            </a:endParaRPr>
          </a:p>
          <a:p>
            <a:pPr marL="285750" indent="-285750">
              <a:spcBef>
                <a:spcPts val="600"/>
              </a:spcBef>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vector</a:t>
            </a:r>
            <a:r>
              <a:rPr lang="zh-CN" altLang="en-US" sz="2000" b="1" dirty="0">
                <a:latin typeface="微软雅黑" panose="020B0503020204020204" pitchFamily="34" charset="-122"/>
                <a:ea typeface="微软雅黑" panose="020B0503020204020204" pitchFamily="34" charset="-122"/>
              </a:rPr>
              <a:t>由于数组的增长只能向前，所以也只提供了后端插入和后端删除，也是可以的，用也就是</a:t>
            </a:r>
            <a:r>
              <a:rPr lang="en-US" altLang="zh-CN" sz="2000" b="1" dirty="0" err="1">
                <a:latin typeface="微软雅黑" panose="020B0503020204020204" pitchFamily="34" charset="-122"/>
                <a:ea typeface="微软雅黑" panose="020B0503020204020204" pitchFamily="34" charset="-122"/>
              </a:rPr>
              <a:t>push_back</a:t>
            </a:r>
            <a:r>
              <a:rPr lang="zh-CN" altLang="en-US" sz="2000" b="1" dirty="0">
                <a:latin typeface="微软雅黑" panose="020B0503020204020204" pitchFamily="34" charset="-122"/>
                <a:ea typeface="微软雅黑" panose="020B0503020204020204" pitchFamily="34" charset="-122"/>
              </a:rPr>
              <a:t>和</a:t>
            </a:r>
            <a:r>
              <a:rPr lang="en-US" altLang="zh-CN" sz="2000" b="1" dirty="0" err="1">
                <a:latin typeface="微软雅黑" panose="020B0503020204020204" pitchFamily="34" charset="-122"/>
                <a:ea typeface="微软雅黑" panose="020B0503020204020204" pitchFamily="34" charset="-122"/>
              </a:rPr>
              <a:t>pop_back</a:t>
            </a:r>
            <a:r>
              <a:rPr lang="zh-CN" altLang="en-US" sz="2000" b="1" dirty="0">
                <a:latin typeface="微软雅黑" panose="020B0503020204020204" pitchFamily="34" charset="-122"/>
                <a:ea typeface="微软雅黑" panose="020B0503020204020204" pitchFamily="34" charset="-122"/>
              </a:rPr>
              <a:t>。在前端和中间要操作数据用</a:t>
            </a:r>
            <a:r>
              <a:rPr lang="en-US" altLang="zh-CN" sz="2000" b="1" dirty="0">
                <a:latin typeface="微软雅黑" panose="020B0503020204020204" pitchFamily="34" charset="-122"/>
                <a:ea typeface="微软雅黑" panose="020B0503020204020204" pitchFamily="34" charset="-122"/>
              </a:rPr>
              <a:t>insert</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erase</a:t>
            </a:r>
            <a:r>
              <a:rPr lang="zh-CN" altLang="en-US" sz="2000" b="1" dirty="0">
                <a:latin typeface="微软雅黑" panose="020B0503020204020204" pitchFamily="34" charset="-122"/>
                <a:ea typeface="微软雅黑" panose="020B0503020204020204" pitchFamily="34" charset="-122"/>
              </a:rPr>
              <a:t>，但是</a:t>
            </a:r>
            <a:r>
              <a:rPr lang="zh-CN" altLang="en-US" sz="2000" b="1" dirty="0">
                <a:solidFill>
                  <a:srgbClr val="FF0000"/>
                </a:solidFill>
                <a:latin typeface="微软雅黑" panose="020B0503020204020204" pitchFamily="34" charset="-122"/>
                <a:ea typeface="微软雅黑" panose="020B0503020204020204" pitchFamily="34" charset="-122"/>
              </a:rPr>
              <a:t>前端和中间的插入带来数据块移动</a:t>
            </a:r>
            <a:r>
              <a:rPr lang="zh-CN" altLang="en-US" sz="2000" b="1" dirty="0">
                <a:latin typeface="微软雅黑" panose="020B0503020204020204" pitchFamily="34" charset="-122"/>
                <a:ea typeface="微软雅黑" panose="020B0503020204020204" pitchFamily="34" charset="-122"/>
              </a:rPr>
              <a:t>，代价高。</a:t>
            </a:r>
            <a:endParaRPr lang="en-US" altLang="zh-CN" sz="2000" b="1" dirty="0">
              <a:latin typeface="微软雅黑" panose="020B0503020204020204" pitchFamily="34" charset="-122"/>
              <a:ea typeface="微软雅黑" panose="020B0503020204020204" pitchFamily="34" charset="-122"/>
            </a:endParaRPr>
          </a:p>
          <a:p>
            <a:pPr marL="285750" indent="-285750">
              <a:spcBef>
                <a:spcPts val="6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对于所有数组来说，</a:t>
            </a:r>
            <a:r>
              <a:rPr lang="zh-CN" altLang="en-US" sz="2000" b="1" dirty="0">
                <a:solidFill>
                  <a:srgbClr val="FF0000"/>
                </a:solidFill>
                <a:latin typeface="微软雅黑" panose="020B0503020204020204" pitchFamily="34" charset="-122"/>
                <a:ea typeface="微软雅黑" panose="020B0503020204020204" pitchFamily="34" charset="-122"/>
              </a:rPr>
              <a:t>最大的优势就是随机访问的能力</a:t>
            </a:r>
            <a:r>
              <a:rPr lang="zh-CN" altLang="en-US" sz="2000" b="1" dirty="0">
                <a:latin typeface="微软雅黑" panose="020B0503020204020204" pitchFamily="34" charset="-122"/>
                <a:ea typeface="微软雅黑" panose="020B0503020204020204" pitchFamily="34" charset="-122"/>
              </a:rPr>
              <a:t>。在</a:t>
            </a:r>
            <a:r>
              <a:rPr lang="en-US" altLang="zh-CN" sz="2000" b="1" dirty="0">
                <a:latin typeface="微软雅黑" panose="020B0503020204020204" pitchFamily="34" charset="-122"/>
                <a:ea typeface="微软雅黑" panose="020B0503020204020204" pitchFamily="34" charset="-122"/>
              </a:rPr>
              <a:t>vector</a:t>
            </a:r>
            <a:r>
              <a:rPr lang="zh-CN" altLang="en-US" sz="2000" b="1" dirty="0">
                <a:latin typeface="微软雅黑" panose="020B0503020204020204" pitchFamily="34" charset="-122"/>
                <a:ea typeface="微软雅黑" panose="020B0503020204020204" pitchFamily="34" charset="-122"/>
              </a:rPr>
              <a:t>中，提供了</a:t>
            </a:r>
            <a:r>
              <a:rPr lang="en-US" altLang="zh-CN" sz="2000" b="1" dirty="0">
                <a:latin typeface="微软雅黑" panose="020B0503020204020204" pitchFamily="34" charset="-122"/>
                <a:ea typeface="微软雅黑" panose="020B0503020204020204" pitchFamily="34" charset="-122"/>
              </a:rPr>
              <a:t>at</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运算符这两个方法来进行随机访问。由于每个数据大小相同，并且无间隔地排列在内存中，所以要对某一个数据操作，只需要用一个表达式就能直接计算出地址：</a:t>
            </a:r>
            <a:br>
              <a:rPr lang="zh-CN" altLang="en-US" sz="2000" b="1" dirty="0">
                <a:latin typeface="微软雅黑" panose="020B0503020204020204" pitchFamily="34" charset="-122"/>
                <a:ea typeface="微软雅黑" panose="020B0503020204020204" pitchFamily="34" charset="-122"/>
              </a:rPr>
            </a:br>
            <a:r>
              <a:rPr lang="en-US" altLang="zh-CN" sz="2000" b="1" dirty="0">
                <a:latin typeface="微软雅黑" panose="020B0503020204020204" pitchFamily="34" charset="-122"/>
                <a:ea typeface="微软雅黑" panose="020B0503020204020204" pitchFamily="34" charset="-122"/>
              </a:rPr>
              <a:t>address = base + index * </a:t>
            </a:r>
            <a:r>
              <a:rPr lang="en-US" altLang="zh-CN" sz="2000" b="1" dirty="0" err="1">
                <a:latin typeface="微软雅黑" panose="020B0503020204020204" pitchFamily="34" charset="-122"/>
                <a:ea typeface="微软雅黑" panose="020B0503020204020204" pitchFamily="34" charset="-122"/>
              </a:rPr>
              <a:t>datasize</a:t>
            </a:r>
            <a:endParaRPr lang="en-US" altLang="zh-CN" sz="2000" b="1" dirty="0">
              <a:latin typeface="微软雅黑" panose="020B0503020204020204" pitchFamily="34" charset="-122"/>
              <a:ea typeface="微软雅黑" panose="020B0503020204020204" pitchFamily="34" charset="-122"/>
            </a:endParaRPr>
          </a:p>
          <a:p>
            <a:pPr marL="285750" indent="-285750">
              <a:spcBef>
                <a:spcPts val="6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同样，对</a:t>
            </a:r>
            <a:r>
              <a:rPr lang="en-US" altLang="zh-CN" sz="2000" b="1" dirty="0">
                <a:latin typeface="微软雅黑" panose="020B0503020204020204" pitchFamily="34" charset="-122"/>
                <a:ea typeface="微软雅黑" panose="020B0503020204020204" pitchFamily="34" charset="-122"/>
              </a:rPr>
              <a:t>vector</a:t>
            </a:r>
            <a:r>
              <a:rPr lang="zh-CN" altLang="en-US" sz="2000" b="1" dirty="0">
                <a:latin typeface="微软雅黑" panose="020B0503020204020204" pitchFamily="34" charset="-122"/>
                <a:ea typeface="微软雅黑" panose="020B0503020204020204" pitchFamily="34" charset="-122"/>
              </a:rPr>
              <a:t>进行内存开辟，初始化，</a:t>
            </a:r>
            <a:r>
              <a:rPr lang="zh-CN" altLang="en-US" sz="2000" b="1" dirty="0">
                <a:solidFill>
                  <a:srgbClr val="FF0000"/>
                </a:solidFill>
                <a:latin typeface="微软雅黑" panose="020B0503020204020204" pitchFamily="34" charset="-122"/>
                <a:ea typeface="微软雅黑" panose="020B0503020204020204" pitchFamily="34" charset="-122"/>
              </a:rPr>
              <a:t>清除不需花大力气</a:t>
            </a:r>
            <a:r>
              <a:rPr lang="zh-CN" altLang="en-US" sz="2000" b="1" dirty="0">
                <a:latin typeface="微软雅黑" panose="020B0503020204020204" pitchFamily="34" charset="-122"/>
                <a:ea typeface="微软雅黑" panose="020B0503020204020204" pitchFamily="34" charset="-122"/>
              </a:rPr>
              <a:t>，从头到尾都只有一块内存。</a:t>
            </a:r>
            <a:endParaRPr lang="zh-CN" altLang="en-US" sz="2000" b="1" kern="0" dirty="0">
              <a:solidFill>
                <a:srgbClr val="CC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8807933"/>
      </p:ext>
    </p:extLst>
  </p:cSld>
  <p:clrMapOvr>
    <a:masterClrMapping/>
  </p:clrMapOvr>
  <p:transition advTm="157">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en-US" altLang="zh-CN" sz="3600" dirty="0">
                <a:solidFill>
                  <a:srgbClr val="003366"/>
                </a:solidFill>
                <a:latin typeface="微软雅黑" pitchFamily="34" charset="-122"/>
                <a:ea typeface="微软雅黑" pitchFamily="34" charset="-122"/>
              </a:rPr>
              <a:t>STL</a:t>
            </a:r>
            <a:r>
              <a:rPr lang="zh-CN" altLang="en-US" sz="3600" dirty="0">
                <a:solidFill>
                  <a:srgbClr val="003366"/>
                </a:solidFill>
                <a:latin typeface="微软雅黑" pitchFamily="34" charset="-122"/>
                <a:ea typeface="微软雅黑" pitchFamily="34" charset="-122"/>
              </a:rPr>
              <a:t>容器</a:t>
            </a:r>
            <a:r>
              <a:rPr lang="en-US" altLang="zh-CN" sz="3600" dirty="0">
                <a:solidFill>
                  <a:srgbClr val="003366"/>
                </a:solidFill>
                <a:latin typeface="微软雅黑" pitchFamily="34" charset="-122"/>
                <a:ea typeface="微软雅黑" pitchFamily="34" charset="-122"/>
              </a:rPr>
              <a:t>Vector</a:t>
            </a:r>
            <a:r>
              <a:rPr lang="zh-CN" altLang="en-US" sz="3600" dirty="0">
                <a:solidFill>
                  <a:srgbClr val="003366"/>
                </a:solidFill>
                <a:latin typeface="微软雅黑" pitchFamily="34" charset="-122"/>
                <a:ea typeface="微软雅黑" pitchFamily="34" charset="-122"/>
              </a:rPr>
              <a:t>与</a:t>
            </a:r>
            <a:r>
              <a:rPr lang="en-US" altLang="zh-CN" sz="3600" dirty="0">
                <a:solidFill>
                  <a:srgbClr val="003366"/>
                </a:solidFill>
                <a:latin typeface="微软雅黑" pitchFamily="34" charset="-122"/>
                <a:ea typeface="微软雅黑" pitchFamily="34" charset="-122"/>
              </a:rPr>
              <a:t>List</a:t>
            </a:r>
            <a:r>
              <a:rPr lang="zh-CN" altLang="en-US" sz="3600" dirty="0">
                <a:solidFill>
                  <a:srgbClr val="003366"/>
                </a:solidFill>
                <a:latin typeface="微软雅黑" pitchFamily="34" charset="-122"/>
                <a:ea typeface="微软雅黑" pitchFamily="34" charset="-122"/>
              </a:rPr>
              <a:t>比较</a:t>
            </a:r>
          </a:p>
        </p:txBody>
      </p:sp>
      <p:sp>
        <p:nvSpPr>
          <p:cNvPr id="39" name="TextBox 20"/>
          <p:cNvSpPr txBox="1">
            <a:spLocks noChangeArrowheads="1"/>
          </p:cNvSpPr>
          <p:nvPr/>
        </p:nvSpPr>
        <p:spPr bwMode="auto">
          <a:xfrm>
            <a:off x="324291" y="1115472"/>
            <a:ext cx="8544990" cy="523220"/>
          </a:xfrm>
          <a:prstGeom prst="rect">
            <a:avLst/>
          </a:prstGeom>
          <a:no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800" b="1" dirty="0">
                <a:latin typeface="微软雅黑" panose="020B0503020204020204" pitchFamily="34" charset="-122"/>
                <a:ea typeface="微软雅黑" panose="020B0503020204020204" pitchFamily="34" charset="-122"/>
              </a:rPr>
              <a:t> </a:t>
            </a:r>
            <a:r>
              <a:rPr lang="en-US" altLang="zh-CN" sz="2800" b="1" dirty="0">
                <a:latin typeface="微软雅黑" panose="020B0503020204020204" pitchFamily="34" charset="-122"/>
                <a:ea typeface="微软雅黑" panose="020B0503020204020204" pitchFamily="34" charset="-122"/>
              </a:rPr>
              <a:t>List</a:t>
            </a:r>
          </a:p>
        </p:txBody>
      </p:sp>
      <p:sp>
        <p:nvSpPr>
          <p:cNvPr id="3" name="矩形 2"/>
          <p:cNvSpPr/>
          <p:nvPr/>
        </p:nvSpPr>
        <p:spPr>
          <a:xfrm>
            <a:off x="324291" y="1583388"/>
            <a:ext cx="8604956" cy="4170372"/>
          </a:xfrm>
          <a:prstGeom prst="rect">
            <a:avLst/>
          </a:prstGeom>
        </p:spPr>
        <p:txBody>
          <a:bodyPr wrap="square">
            <a:spAutoFit/>
          </a:bodyPr>
          <a:lstStyle/>
          <a:p>
            <a:pPr marL="285750" indent="-285750">
              <a:spcBef>
                <a:spcPts val="1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链表对于数组来说就是相反的存在。数组本身是没有动态增长能力的（须重新开辟内存实现），而</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链表强悍在于动态增长和删除能力</a:t>
            </a:r>
            <a:r>
              <a:rPr lang="zh-CN" altLang="en-US" sz="2000" b="1" dirty="0">
                <a:latin typeface="微软雅黑" panose="020B0503020204020204" pitchFamily="34" charset="-122"/>
                <a:ea typeface="微软雅黑" panose="020B0503020204020204" pitchFamily="34" charset="-122"/>
              </a:rPr>
              <a:t>。但对于数组强悍的随机访问能力来说的话，</a:t>
            </a:r>
            <a:r>
              <a:rPr lang="zh-CN" altLang="en-US" sz="2000" b="1" dirty="0">
                <a:solidFill>
                  <a:srgbClr val="FF0000"/>
                </a:solidFill>
                <a:latin typeface="微软雅黑" panose="020B0503020204020204" pitchFamily="34" charset="-122"/>
                <a:ea typeface="微软雅黑" panose="020B0503020204020204" pitchFamily="34" charset="-122"/>
              </a:rPr>
              <a:t>链表随机访问能力很弱</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pPr marL="285750" indent="-285750">
              <a:spcBef>
                <a:spcPts val="1800"/>
              </a:spcBef>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是一个双向链表的实现。为了提供双向遍历的能力，</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要比一般的数据单元多出两个指向前后的指针。</a:t>
            </a:r>
            <a:endParaRPr lang="en-US" altLang="zh-CN" sz="2000" b="1" dirty="0">
              <a:latin typeface="微软雅黑" panose="020B0503020204020204" pitchFamily="34" charset="-122"/>
              <a:ea typeface="微软雅黑" panose="020B0503020204020204" pitchFamily="34" charset="-122"/>
            </a:endParaRPr>
          </a:p>
          <a:p>
            <a:pPr marL="285750" indent="-285750">
              <a:spcBef>
                <a:spcPts val="1800"/>
              </a:spcBef>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提供了</a:t>
            </a:r>
            <a:r>
              <a:rPr lang="en-US" altLang="zh-CN" sz="2000" b="1" dirty="0" err="1">
                <a:latin typeface="微软雅黑" panose="020B0503020204020204" pitchFamily="34" charset="-122"/>
                <a:ea typeface="微软雅黑" panose="020B0503020204020204" pitchFamily="34" charset="-122"/>
              </a:rPr>
              <a:t>push_back</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push_front</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pop_back</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pop_front</a:t>
            </a:r>
            <a:r>
              <a:rPr lang="zh-CN" altLang="en-US" sz="2000" b="1" dirty="0">
                <a:latin typeface="微软雅黑" panose="020B0503020204020204" pitchFamily="34" charset="-122"/>
                <a:ea typeface="微软雅黑" panose="020B0503020204020204" pitchFamily="34" charset="-122"/>
              </a:rPr>
              <a:t>四个方法来方便操作</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的两端数据的增加和删除，不</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过少了</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vector</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的</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和</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运算符的随机访问数据的方法</a:t>
            </a:r>
            <a:r>
              <a:rPr lang="zh-CN" altLang="en-US" sz="2000" b="1" dirty="0">
                <a:latin typeface="微软雅黑" panose="020B0503020204020204" pitchFamily="34" charset="-122"/>
                <a:ea typeface="微软雅黑" panose="020B0503020204020204" pitchFamily="34" charset="-122"/>
              </a:rPr>
              <a:t>。并不是不能实现，而是</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的设计者并不想让</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去做那些事情，因为他们会做得非常差劲。</a:t>
            </a:r>
            <a:endParaRPr lang="en-US" altLang="zh-CN" sz="2000" b="1" dirty="0">
              <a:latin typeface="微软雅黑" panose="020B0503020204020204" pitchFamily="34" charset="-122"/>
              <a:ea typeface="微软雅黑" panose="020B0503020204020204" pitchFamily="34" charset="-122"/>
            </a:endParaRPr>
          </a:p>
          <a:p>
            <a:pPr marL="285750" indent="-285750">
              <a:spcBef>
                <a:spcPts val="1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对于</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来说，</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清除容器内所有元素是一件苦力活</a:t>
            </a:r>
            <a:r>
              <a:rPr lang="zh-CN" altLang="en-US" sz="2000" b="1" dirty="0">
                <a:latin typeface="微软雅黑" panose="020B0503020204020204" pitchFamily="34" charset="-122"/>
                <a:ea typeface="微软雅黑" panose="020B0503020204020204" pitchFamily="34" charset="-122"/>
              </a:rPr>
              <a:t>，因为所有数据单元的内存都不连续，</a:t>
            </a:r>
            <a:r>
              <a:rPr lang="en-US" altLang="zh-CN" sz="2000" b="1" dirty="0">
                <a:latin typeface="微软雅黑" panose="020B0503020204020204" pitchFamily="34" charset="-122"/>
                <a:ea typeface="微软雅黑" panose="020B0503020204020204" pitchFamily="34" charset="-122"/>
              </a:rPr>
              <a:t>list</a:t>
            </a:r>
            <a:r>
              <a:rPr lang="zh-CN" altLang="en-US" sz="2000" b="1" dirty="0">
                <a:latin typeface="微软雅黑" panose="020B0503020204020204" pitchFamily="34" charset="-122"/>
                <a:ea typeface="微软雅黑" panose="020B0503020204020204" pitchFamily="34" charset="-122"/>
              </a:rPr>
              <a:t>只有一个一个遍历来删除。</a:t>
            </a:r>
          </a:p>
        </p:txBody>
      </p:sp>
    </p:spTree>
    <p:extLst>
      <p:ext uri="{BB962C8B-B14F-4D97-AF65-F5344CB8AC3E}">
        <p14:creationId xmlns:p14="http://schemas.microsoft.com/office/powerpoint/2010/main" val="492820152"/>
      </p:ext>
    </p:extLst>
  </p:cSld>
  <p:clrMapOvr>
    <a:masterClrMapping/>
  </p:clrMapOvr>
  <p:transition advTm="157">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回顾：查 找</a:t>
            </a:r>
          </a:p>
        </p:txBody>
      </p:sp>
      <p:sp>
        <p:nvSpPr>
          <p:cNvPr id="36" name="文本框 35"/>
          <p:cNvSpPr txBox="1"/>
          <p:nvPr/>
        </p:nvSpPr>
        <p:spPr>
          <a:xfrm>
            <a:off x="444801" y="3213930"/>
            <a:ext cx="1578663" cy="954107"/>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查找</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（搜索）</a:t>
            </a:r>
            <a:endParaRPr lang="zh-CN" altLang="en-US" sz="3200" b="1" dirty="0">
              <a:latin typeface="微软雅黑" panose="020B0503020204020204" pitchFamily="34" charset="-122"/>
              <a:ea typeface="微软雅黑" panose="020B0503020204020204" pitchFamily="34" charset="-122"/>
            </a:endParaRPr>
          </a:p>
        </p:txBody>
      </p:sp>
      <p:sp>
        <p:nvSpPr>
          <p:cNvPr id="38" name="左大括号 37"/>
          <p:cNvSpPr/>
          <p:nvPr/>
        </p:nvSpPr>
        <p:spPr bwMode="auto">
          <a:xfrm>
            <a:off x="1810820" y="1484785"/>
            <a:ext cx="373036" cy="4399872"/>
          </a:xfrm>
          <a:prstGeom prst="leftBrace">
            <a:avLst>
              <a:gd name="adj1" fmla="val 31802"/>
              <a:gd name="adj2" fmla="val 50000"/>
            </a:avLst>
          </a:prstGeom>
          <a:solidFill>
            <a:schemeClr val="bg1"/>
          </a:solidFill>
          <a:ln w="41275" cap="flat" cmpd="sng" algn="ctr">
            <a:solidFill>
              <a:schemeClr val="tx1"/>
            </a:solidFill>
            <a:prstDash val="solid"/>
            <a:round/>
            <a:headEnd type="none"/>
            <a:tailEnd type="none"/>
          </a:ln>
          <a:effectLst/>
        </p:spPr>
        <p:txBody>
          <a:bodyPr rtlCol="0" anchor="ctr"/>
          <a:lstStyle/>
          <a:p>
            <a:pPr algn="ctr"/>
            <a:endParaRPr lang="zh-CN" altLang="en-US"/>
          </a:p>
        </p:txBody>
      </p:sp>
      <p:sp>
        <p:nvSpPr>
          <p:cNvPr id="39" name="文本框 38"/>
          <p:cNvSpPr txBox="1"/>
          <p:nvPr/>
        </p:nvSpPr>
        <p:spPr>
          <a:xfrm>
            <a:off x="2195736" y="1223894"/>
            <a:ext cx="180770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顺序查找</a:t>
            </a:r>
          </a:p>
        </p:txBody>
      </p:sp>
      <p:sp>
        <p:nvSpPr>
          <p:cNvPr id="42" name="文本框 41"/>
          <p:cNvSpPr txBox="1"/>
          <p:nvPr/>
        </p:nvSpPr>
        <p:spPr>
          <a:xfrm>
            <a:off x="2195736" y="5645021"/>
            <a:ext cx="2304256"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哈希查找</a:t>
            </a:r>
          </a:p>
        </p:txBody>
      </p:sp>
      <p:sp>
        <p:nvSpPr>
          <p:cNvPr id="47" name="文本框 46"/>
          <p:cNvSpPr txBox="1"/>
          <p:nvPr/>
        </p:nvSpPr>
        <p:spPr>
          <a:xfrm>
            <a:off x="2195736" y="2329176"/>
            <a:ext cx="170867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二分查找</a:t>
            </a:r>
          </a:p>
        </p:txBody>
      </p:sp>
      <p:sp>
        <p:nvSpPr>
          <p:cNvPr id="51" name="文本框 50"/>
          <p:cNvSpPr txBox="1"/>
          <p:nvPr/>
        </p:nvSpPr>
        <p:spPr>
          <a:xfrm>
            <a:off x="2195736" y="3434458"/>
            <a:ext cx="1975807"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二叉树查找</a:t>
            </a:r>
          </a:p>
        </p:txBody>
      </p:sp>
      <p:sp>
        <p:nvSpPr>
          <p:cNvPr id="70" name="文本框 69"/>
          <p:cNvSpPr txBox="1"/>
          <p:nvPr/>
        </p:nvSpPr>
        <p:spPr>
          <a:xfrm>
            <a:off x="4932040" y="1300698"/>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pPr algn="ctr"/>
            <a:r>
              <a:rPr lang="en-US" altLang="zh-CN" sz="2000" dirty="0"/>
              <a:t>O(n)</a:t>
            </a:r>
            <a:endParaRPr lang="zh-CN" altLang="en-US" sz="2000" dirty="0"/>
          </a:p>
        </p:txBody>
      </p:sp>
      <p:sp>
        <p:nvSpPr>
          <p:cNvPr id="50" name="文本框 49"/>
          <p:cNvSpPr txBox="1"/>
          <p:nvPr/>
        </p:nvSpPr>
        <p:spPr>
          <a:xfrm>
            <a:off x="2195736" y="4539740"/>
            <a:ext cx="1908193" cy="523220"/>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r>
              <a:rPr lang="zh-CN" altLang="en-US" dirty="0"/>
              <a:t>分块查找</a:t>
            </a:r>
          </a:p>
        </p:txBody>
      </p:sp>
      <p:sp>
        <p:nvSpPr>
          <p:cNvPr id="60" name="文本框 59"/>
          <p:cNvSpPr txBox="1"/>
          <p:nvPr/>
        </p:nvSpPr>
        <p:spPr>
          <a:xfrm>
            <a:off x="2047955" y="1624750"/>
            <a:ext cx="2363163" cy="400110"/>
          </a:xfrm>
          <a:prstGeom prst="rect">
            <a:avLst/>
          </a:prstGeom>
          <a:noFill/>
        </p:spPr>
        <p:txBody>
          <a:bodyPr wrap="square" rtlCol="0">
            <a:spAutoFit/>
          </a:bodyPr>
          <a:lstStyle/>
          <a:p>
            <a:r>
              <a:rPr lang="en-US" altLang="zh-CN" sz="2000" b="1" dirty="0">
                <a:solidFill>
                  <a:srgbClr val="00823B"/>
                </a:solidFill>
                <a:latin typeface="微软雅黑" panose="020B0503020204020204" pitchFamily="34" charset="-122"/>
                <a:ea typeface="微软雅黑" panose="020B0503020204020204" pitchFamily="34" charset="-122"/>
              </a:rPr>
              <a:t>(</a:t>
            </a:r>
            <a:r>
              <a:rPr lang="zh-CN" altLang="en-US" sz="2000" b="1" dirty="0">
                <a:solidFill>
                  <a:srgbClr val="00823B"/>
                </a:solidFill>
                <a:latin typeface="微软雅黑" panose="020B0503020204020204" pitchFamily="34" charset="-122"/>
                <a:ea typeface="微软雅黑" panose="020B0503020204020204" pitchFamily="34" charset="-122"/>
              </a:rPr>
              <a:t>适合无序序列</a:t>
            </a:r>
            <a:r>
              <a:rPr lang="en-US" altLang="zh-CN" sz="2000" b="1" dirty="0">
                <a:solidFill>
                  <a:srgbClr val="00823B"/>
                </a:solidFill>
                <a:latin typeface="微软雅黑" panose="020B0503020204020204" pitchFamily="34" charset="-122"/>
                <a:ea typeface="微软雅黑" panose="020B0503020204020204" pitchFamily="34" charset="-122"/>
              </a:rPr>
              <a:t>)</a:t>
            </a:r>
            <a:endParaRPr lang="zh-CN" altLang="en-US" sz="2000" b="1" dirty="0">
              <a:solidFill>
                <a:srgbClr val="00823B"/>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2047955" y="2743316"/>
            <a:ext cx="2363163" cy="400110"/>
          </a:xfrm>
          <a:prstGeom prst="rect">
            <a:avLst/>
          </a:prstGeom>
          <a:noFill/>
        </p:spPr>
        <p:txBody>
          <a:bodyPr wrap="square" rtlCol="0">
            <a:spAutoFit/>
          </a:bodyPr>
          <a:lstStyle/>
          <a:p>
            <a:r>
              <a:rPr lang="en-US" altLang="zh-CN" sz="2000" b="1" dirty="0">
                <a:solidFill>
                  <a:srgbClr val="00823B"/>
                </a:solidFill>
                <a:latin typeface="微软雅黑" panose="020B0503020204020204" pitchFamily="34" charset="-122"/>
                <a:ea typeface="微软雅黑" panose="020B0503020204020204" pitchFamily="34" charset="-122"/>
              </a:rPr>
              <a:t>(</a:t>
            </a:r>
            <a:r>
              <a:rPr lang="zh-CN" altLang="en-US" sz="2000" b="1" dirty="0">
                <a:solidFill>
                  <a:srgbClr val="00823B"/>
                </a:solidFill>
                <a:latin typeface="微软雅黑" panose="020B0503020204020204" pitchFamily="34" charset="-122"/>
                <a:ea typeface="微软雅黑" panose="020B0503020204020204" pitchFamily="34" charset="-122"/>
              </a:rPr>
              <a:t>针对有序序列</a:t>
            </a:r>
            <a:r>
              <a:rPr lang="en-US" altLang="zh-CN" sz="2000" b="1" dirty="0">
                <a:solidFill>
                  <a:srgbClr val="00823B"/>
                </a:solidFill>
                <a:latin typeface="微软雅黑" panose="020B0503020204020204" pitchFamily="34" charset="-122"/>
                <a:ea typeface="微软雅黑" panose="020B0503020204020204" pitchFamily="34" charset="-122"/>
              </a:rPr>
              <a:t>)</a:t>
            </a:r>
            <a:endParaRPr lang="zh-CN" altLang="en-US" sz="2000" b="1" dirty="0">
              <a:solidFill>
                <a:srgbClr val="00823B"/>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137097" y="2363610"/>
            <a:ext cx="1305777"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en-US" altLang="zh-CN" sz="2000" dirty="0"/>
              <a:t>O(</a:t>
            </a:r>
            <a:r>
              <a:rPr lang="en-US" altLang="zh-CN" sz="2000" dirty="0" err="1"/>
              <a:t>logn</a:t>
            </a:r>
            <a:r>
              <a:rPr lang="en-US" altLang="zh-CN" sz="2000" dirty="0"/>
              <a:t>)</a:t>
            </a:r>
            <a:endParaRPr lang="zh-CN" altLang="en-US" sz="2000" dirty="0"/>
          </a:p>
        </p:txBody>
      </p:sp>
      <p:sp>
        <p:nvSpPr>
          <p:cNvPr id="20" name="文本框 19"/>
          <p:cNvSpPr txBox="1"/>
          <p:nvPr/>
        </p:nvSpPr>
        <p:spPr>
          <a:xfrm>
            <a:off x="7370056" y="2420888"/>
            <a:ext cx="1008112"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2 </a:t>
            </a:r>
            <a:r>
              <a:rPr lang="zh-CN" altLang="en-US" sz="2000" dirty="0">
                <a:solidFill>
                  <a:srgbClr val="7030A0"/>
                </a:solidFill>
              </a:rPr>
              <a:t>讲</a:t>
            </a:r>
          </a:p>
        </p:txBody>
      </p:sp>
      <p:sp>
        <p:nvSpPr>
          <p:cNvPr id="21" name="文本框 20"/>
          <p:cNvSpPr txBox="1"/>
          <p:nvPr/>
        </p:nvSpPr>
        <p:spPr>
          <a:xfrm>
            <a:off x="7344931" y="1340768"/>
            <a:ext cx="1296144"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 </a:t>
            </a:r>
            <a:r>
              <a:rPr lang="en-US" altLang="zh-CN" sz="2000" dirty="0">
                <a:solidFill>
                  <a:srgbClr val="7030A0"/>
                </a:solidFill>
              </a:rPr>
              <a:t>2 </a:t>
            </a:r>
            <a:r>
              <a:rPr lang="zh-CN" altLang="en-US" sz="2000" dirty="0">
                <a:solidFill>
                  <a:srgbClr val="7030A0"/>
                </a:solidFill>
              </a:rPr>
              <a:t>讲</a:t>
            </a:r>
          </a:p>
        </p:txBody>
      </p:sp>
      <p:sp>
        <p:nvSpPr>
          <p:cNvPr id="22" name="文本框 21"/>
          <p:cNvSpPr txBox="1"/>
          <p:nvPr/>
        </p:nvSpPr>
        <p:spPr>
          <a:xfrm>
            <a:off x="6948264" y="3526469"/>
            <a:ext cx="151216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7,8,9 </a:t>
            </a:r>
            <a:r>
              <a:rPr lang="zh-CN" altLang="en-US" sz="2000" dirty="0">
                <a:solidFill>
                  <a:srgbClr val="7030A0"/>
                </a:solidFill>
              </a:rPr>
              <a:t>讲</a:t>
            </a:r>
          </a:p>
        </p:txBody>
      </p:sp>
      <p:sp>
        <p:nvSpPr>
          <p:cNvPr id="24" name="文本框 23"/>
          <p:cNvSpPr txBox="1"/>
          <p:nvPr/>
        </p:nvSpPr>
        <p:spPr>
          <a:xfrm>
            <a:off x="7092280" y="5693186"/>
            <a:ext cx="1285888" cy="400110"/>
          </a:xfrm>
          <a:prstGeom prst="rect">
            <a:avLst/>
          </a:prstGeom>
          <a:noFill/>
        </p:spPr>
        <p:txBody>
          <a:bodyPr wrap="square" rtlCol="0">
            <a:spAutoFit/>
          </a:bodyPr>
          <a:lstStyle>
            <a:defPPr>
              <a:defRPr lang="zh-CN"/>
            </a:defPPr>
            <a:lvl1pPr>
              <a:defRPr sz="2400" b="1">
                <a:solidFill>
                  <a:schemeClr val="accent2">
                    <a:lumMod val="50000"/>
                  </a:schemeClr>
                </a:solidFill>
                <a:latin typeface="微软雅黑" panose="020B0503020204020204" pitchFamily="34" charset="-122"/>
                <a:ea typeface="微软雅黑" panose="020B0503020204020204" pitchFamily="34" charset="-122"/>
              </a:defRPr>
            </a:lvl1pPr>
          </a:lstStyle>
          <a:p>
            <a:r>
              <a:rPr lang="zh-CN" altLang="en-US" sz="2000" dirty="0">
                <a:solidFill>
                  <a:srgbClr val="7030A0"/>
                </a:solidFill>
              </a:rPr>
              <a:t>第</a:t>
            </a:r>
            <a:r>
              <a:rPr lang="en-US" altLang="zh-CN" sz="2000" dirty="0">
                <a:solidFill>
                  <a:srgbClr val="7030A0"/>
                </a:solidFill>
              </a:rPr>
              <a:t> 11 </a:t>
            </a:r>
            <a:r>
              <a:rPr lang="zh-CN" altLang="en-US" sz="2000" dirty="0">
                <a:solidFill>
                  <a:srgbClr val="7030A0"/>
                </a:solidFill>
              </a:rPr>
              <a:t>讲</a:t>
            </a:r>
          </a:p>
        </p:txBody>
      </p:sp>
    </p:spTree>
    <p:extLst>
      <p:ext uri="{BB962C8B-B14F-4D97-AF65-F5344CB8AC3E}">
        <p14:creationId xmlns:p14="http://schemas.microsoft.com/office/powerpoint/2010/main" val="4009931392"/>
      </p:ext>
    </p:extLst>
  </p:cSld>
  <p:clrMapOvr>
    <a:masterClrMapping/>
  </p:clrMapOvr>
  <p:transition advTm="157">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回顾：向量排序</a:t>
            </a:r>
          </a:p>
        </p:txBody>
      </p:sp>
      <p:graphicFrame>
        <p:nvGraphicFramePr>
          <p:cNvPr id="3" name="表格 2"/>
          <p:cNvGraphicFramePr>
            <a:graphicFrameLocks noGrp="1"/>
          </p:cNvGraphicFramePr>
          <p:nvPr>
            <p:extLst>
              <p:ext uri="{D42A27DB-BD31-4B8C-83A1-F6EECF244321}">
                <p14:modId xmlns:p14="http://schemas.microsoft.com/office/powerpoint/2010/main" val="3281696314"/>
              </p:ext>
            </p:extLst>
          </p:nvPr>
        </p:nvGraphicFramePr>
        <p:xfrm>
          <a:off x="251520" y="1168921"/>
          <a:ext cx="8640960" cy="20421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440160">
                  <a:extLst>
                    <a:ext uri="{9D8B030D-6E8A-4147-A177-3AD203B41FA5}">
                      <a16:colId xmlns:a16="http://schemas.microsoft.com/office/drawing/2014/main" val="20005"/>
                    </a:ext>
                  </a:extLst>
                </a:gridCol>
              </a:tblGrid>
              <a:tr h="370840">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排序方法</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最好时间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平均时间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最坏时间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辅助空间</a:t>
                      </a:r>
                    </a:p>
                  </a:txBody>
                  <a:tcPr anchor="ctr"/>
                </a:tc>
                <a:tc>
                  <a:txBody>
                    <a:bodyPr/>
                    <a:lstStyle/>
                    <a:p>
                      <a:pPr algn="ctr"/>
                      <a:r>
                        <a:rPr lang="zh-CN" altLang="en-US" sz="2400" dirty="0">
                          <a:solidFill>
                            <a:srgbClr val="FF0000"/>
                          </a:solidFill>
                          <a:latin typeface="微软雅黑" panose="020B0503020204020204" pitchFamily="34" charset="-122"/>
                          <a:ea typeface="微软雅黑" panose="020B0503020204020204" pitchFamily="34" charset="-122"/>
                        </a:rPr>
                        <a:t>稳定性</a:t>
                      </a:r>
                    </a:p>
                  </a:txBody>
                  <a:tcPr anchor="ctr"/>
                </a:tc>
                <a:extLst>
                  <a:ext uri="{0D108BD9-81ED-4DB2-BD59-A6C34878D82A}">
                    <a16:rowId xmlns:a16="http://schemas.microsoft.com/office/drawing/2014/main" val="10000"/>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插入</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1"/>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冒泡</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2"/>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选择</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O(n</a:t>
                      </a:r>
                      <a:r>
                        <a:rPr lang="en-US" altLang="zh-CN" sz="2000" b="1" baseline="30000" dirty="0">
                          <a:latin typeface="微软雅黑" panose="020B0503020204020204" pitchFamily="34" charset="-122"/>
                          <a:ea typeface="微软雅黑" panose="020B0503020204020204" pitchFamily="34" charset="-122"/>
                        </a:rPr>
                        <a:t>2</a:t>
                      </a:r>
                      <a:r>
                        <a:rPr lang="en-US" altLang="zh-CN" sz="2000" b="1" baseline="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O(1)</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不稳定</a:t>
                      </a:r>
                    </a:p>
                  </a:txBody>
                  <a:tcPr anchor="ctr"/>
                </a:tc>
                <a:extLst>
                  <a:ext uri="{0D108BD9-81ED-4DB2-BD59-A6C34878D82A}">
                    <a16:rowId xmlns:a16="http://schemas.microsoft.com/office/drawing/2014/main" val="10003"/>
                  </a:ext>
                </a:extLst>
              </a:tr>
              <a:tr h="370840">
                <a:tc>
                  <a:txBody>
                    <a:bodyPr/>
                    <a:lstStyle/>
                    <a:p>
                      <a:pPr algn="ctr"/>
                      <a:r>
                        <a:rPr lang="zh-CN" altLang="en-US" sz="2000" b="1" dirty="0">
                          <a:latin typeface="微软雅黑" panose="020B0503020204020204" pitchFamily="34" charset="-122"/>
                          <a:ea typeface="微软雅黑" panose="020B0503020204020204" pitchFamily="34" charset="-122"/>
                        </a:rPr>
                        <a:t>归并</a:t>
                      </a: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solidFill>
                      <a:srgbClr val="FFC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微软雅黑" panose="020B0503020204020204" pitchFamily="34" charset="-122"/>
                          <a:ea typeface="微软雅黑" panose="020B0503020204020204" pitchFamily="34" charset="-122"/>
                        </a:rPr>
                        <a:t>O(</a:t>
                      </a:r>
                      <a:r>
                        <a:rPr lang="en-US" altLang="zh-CN" sz="2000" b="1" dirty="0" err="1">
                          <a:latin typeface="微软雅黑" panose="020B0503020204020204" pitchFamily="34" charset="-122"/>
                          <a:ea typeface="微软雅黑" panose="020B0503020204020204" pitchFamily="34" charset="-122"/>
                        </a:rPr>
                        <a:t>nlgn</a:t>
                      </a:r>
                      <a:r>
                        <a:rPr lang="en-US" altLang="zh-CN"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b="1" dirty="0">
                          <a:latin typeface="微软雅黑" panose="020B0503020204020204" pitchFamily="34" charset="-122"/>
                          <a:ea typeface="微软雅黑" panose="020B0503020204020204" pitchFamily="34" charset="-122"/>
                        </a:rPr>
                        <a:t>O(n)</a:t>
                      </a:r>
                      <a:endParaRPr lang="zh-CN" altLang="en-US" sz="2000" b="1"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b="1" dirty="0">
                          <a:latin typeface="微软雅黑" panose="020B0503020204020204" pitchFamily="34" charset="-122"/>
                          <a:ea typeface="微软雅黑" panose="020B0503020204020204" pitchFamily="34" charset="-122"/>
                        </a:rPr>
                        <a:t>稳定</a:t>
                      </a:r>
                    </a:p>
                  </a:txBody>
                  <a:tcPr anchor="ctr"/>
                </a:tc>
                <a:extLst>
                  <a:ext uri="{0D108BD9-81ED-4DB2-BD59-A6C34878D82A}">
                    <a16:rowId xmlns:a16="http://schemas.microsoft.com/office/drawing/2014/main" val="10004"/>
                  </a:ext>
                </a:extLst>
              </a:tr>
            </a:tbl>
          </a:graphicData>
        </a:graphic>
      </p:graphicFrame>
      <p:grpSp>
        <p:nvGrpSpPr>
          <p:cNvPr id="17" name="组合 16"/>
          <p:cNvGrpSpPr/>
          <p:nvPr/>
        </p:nvGrpSpPr>
        <p:grpSpPr>
          <a:xfrm>
            <a:off x="102977" y="3429000"/>
            <a:ext cx="8909720" cy="461665"/>
            <a:chOff x="123573" y="3379877"/>
            <a:chExt cx="8909720" cy="461665"/>
          </a:xfrm>
        </p:grpSpPr>
        <mc:AlternateContent xmlns:mc="http://schemas.openxmlformats.org/markup-compatibility/2006" xmlns:a14="http://schemas.microsoft.com/office/drawing/2010/main">
          <mc:Choice Requires="a14">
            <p:sp>
              <p:nvSpPr>
                <p:cNvPr id="7" name="TextBox 20"/>
                <p:cNvSpPr txBox="1">
                  <a:spLocks noChangeArrowheads="1"/>
                </p:cNvSpPr>
                <p:nvPr/>
              </p:nvSpPr>
              <p:spPr bwMode="auto">
                <a:xfrm>
                  <a:off x="123573" y="3379877"/>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插入排序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查找</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插入</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b="1" dirty="0">
                      <a:solidFill>
                        <a:srgbClr val="C00000"/>
                      </a:solidFill>
                      <a:latin typeface="微软雅黑" panose="020B0503020204020204" pitchFamily="34" charset="-122"/>
                      <a:ea typeface="微软雅黑" panose="020B0503020204020204" pitchFamily="34" charset="-122"/>
                      <a:sym typeface="Wingdings" panose="05000000000000000000" pitchFamily="2" charset="2"/>
                    </a:rPr>
                    <a:t>O(n)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7" name="TextBox 20"/>
                <p:cNvSpPr txBox="1">
                  <a:spLocks noRot="1" noChangeAspect="1" noMove="1" noResize="1" noEditPoints="1" noAdjustHandles="1" noChangeArrowheads="1" noChangeShapeType="1" noTextEdit="1"/>
                </p:cNvSpPr>
                <p:nvPr/>
              </p:nvSpPr>
              <p:spPr bwMode="auto">
                <a:xfrm>
                  <a:off x="123573" y="3379877"/>
                  <a:ext cx="8909720" cy="461665"/>
                </a:xfrm>
                <a:prstGeom prst="rect">
                  <a:avLst/>
                </a:prstGeom>
                <a:blipFill>
                  <a:blip r:embed="rId3"/>
                  <a:stretch>
                    <a:fillRect l="-958" t="-10667" b="-29333"/>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p:cNvSpPr txBox="1"/>
                <p:nvPr/>
              </p:nvSpPr>
              <p:spPr>
                <a:xfrm>
                  <a:off x="2706223" y="3427796"/>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2706223" y="3427796"/>
                  <a:ext cx="253274" cy="307777"/>
                </a:xfrm>
                <a:prstGeom prst="rect">
                  <a:avLst/>
                </a:prstGeom>
                <a:blipFill>
                  <a:blip r:embed="rId4"/>
                  <a:stretch>
                    <a:fillRect l="-14634" r="-17073" b="-3922"/>
                  </a:stretch>
                </a:blipFill>
              </p:spPr>
              <p:txBody>
                <a:bodyPr/>
                <a:lstStyle/>
                <a:p>
                  <a:r>
                    <a:rPr lang="zh-CN" altLang="en-US">
                      <a:noFill/>
                    </a:rPr>
                    <a:t> </a:t>
                  </a:r>
                </a:p>
              </p:txBody>
            </p:sp>
          </mc:Fallback>
        </mc:AlternateContent>
      </p:grpSp>
      <p:grpSp>
        <p:nvGrpSpPr>
          <p:cNvPr id="16" name="组合 15"/>
          <p:cNvGrpSpPr/>
          <p:nvPr/>
        </p:nvGrpSpPr>
        <p:grpSpPr>
          <a:xfrm>
            <a:off x="102977" y="4276139"/>
            <a:ext cx="8909720" cy="461665"/>
            <a:chOff x="94134" y="4281090"/>
            <a:chExt cx="8909720" cy="461665"/>
          </a:xfrm>
        </p:grpSpPr>
        <mc:AlternateContent xmlns:mc="http://schemas.openxmlformats.org/markup-compatibility/2006" xmlns:a14="http://schemas.microsoft.com/office/drawing/2010/main">
          <mc:Choice Requires="a14">
            <p:sp>
              <p:nvSpPr>
                <p:cNvPr id="8" name="TextBox 20"/>
                <p:cNvSpPr txBox="1">
                  <a:spLocks noChangeArrowheads="1"/>
                </p:cNvSpPr>
                <p:nvPr/>
              </p:nvSpPr>
              <p:spPr bwMode="auto">
                <a:xfrm>
                  <a:off x="94134" y="4281090"/>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选择排序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：逐个   </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选择</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8" name="TextBox 20"/>
                <p:cNvSpPr txBox="1">
                  <a:spLocks noRot="1" noChangeAspect="1" noMove="1" noResize="1" noEditPoints="1" noAdjustHandles="1" noChangeArrowheads="1" noChangeShapeType="1" noTextEdit="1"/>
                </p:cNvSpPr>
                <p:nvPr/>
              </p:nvSpPr>
              <p:spPr bwMode="auto">
                <a:xfrm>
                  <a:off x="94134" y="4281090"/>
                  <a:ext cx="8909720" cy="461665"/>
                </a:xfrm>
                <a:prstGeom prst="rect">
                  <a:avLst/>
                </a:prstGeom>
                <a:blipFill>
                  <a:blip r:embed="rId5"/>
                  <a:stretch>
                    <a:fillRect l="-958"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676784" y="4339139"/>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9" name="文本框 8"/>
                <p:cNvSpPr txBox="1">
                  <a:spLocks noRot="1" noChangeAspect="1" noMove="1" noResize="1" noEditPoints="1" noAdjustHandles="1" noChangeArrowheads="1" noChangeShapeType="1" noTextEdit="1"/>
                </p:cNvSpPr>
                <p:nvPr/>
              </p:nvSpPr>
              <p:spPr>
                <a:xfrm>
                  <a:off x="2676784" y="4339139"/>
                  <a:ext cx="253274" cy="307777"/>
                </a:xfrm>
                <a:prstGeom prst="rect">
                  <a:avLst/>
                </a:prstGeom>
                <a:blipFill>
                  <a:blip r:embed="rId6"/>
                  <a:stretch>
                    <a:fillRect l="-14634" r="-17073" b="-6000"/>
                  </a:stretch>
                </a:blipFill>
              </p:spPr>
              <p:txBody>
                <a:bodyPr/>
                <a:lstStyle/>
                <a:p>
                  <a:r>
                    <a:rPr lang="zh-CN" altLang="en-US">
                      <a:noFill/>
                    </a:rPr>
                    <a:t> </a:t>
                  </a:r>
                </a:p>
              </p:txBody>
            </p:sp>
          </mc:Fallback>
        </mc:AlternateContent>
      </p:grpSp>
      <p:grpSp>
        <p:nvGrpSpPr>
          <p:cNvPr id="4" name="组合 3"/>
          <p:cNvGrpSpPr/>
          <p:nvPr/>
        </p:nvGrpSpPr>
        <p:grpSpPr>
          <a:xfrm>
            <a:off x="102977" y="5123278"/>
            <a:ext cx="9049866" cy="461665"/>
            <a:chOff x="94134" y="5098807"/>
            <a:chExt cx="9049866" cy="461665"/>
          </a:xfrm>
        </p:grpSpPr>
        <mc:AlternateContent xmlns:mc="http://schemas.openxmlformats.org/markup-compatibility/2006" xmlns:a14="http://schemas.microsoft.com/office/drawing/2010/main">
          <mc:Choice Requires="a14">
            <p:sp>
              <p:nvSpPr>
                <p:cNvPr id="10" name="TextBox 20"/>
                <p:cNvSpPr txBox="1">
                  <a:spLocks noChangeArrowheads="1"/>
                </p:cNvSpPr>
                <p:nvPr/>
              </p:nvSpPr>
              <p:spPr bwMode="auto">
                <a:xfrm>
                  <a:off x="94134" y="5098807"/>
                  <a:ext cx="9049866"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冒泡排序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：逐遍   逐个   相邻交换</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O(n)</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oMath>
                  </a14:m>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O(1) = O(n</a:t>
                  </a:r>
                  <a:r>
                    <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rPr>
                    <a:t>2</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Choice>
          <mc:Fallback xmlns="">
            <p:sp>
              <p:nvSpPr>
                <p:cNvPr id="10" name="TextBox 20"/>
                <p:cNvSpPr txBox="1">
                  <a:spLocks noRot="1" noChangeAspect="1" noMove="1" noResize="1" noEditPoints="1" noAdjustHandles="1" noChangeArrowheads="1" noChangeShapeType="1" noTextEdit="1"/>
                </p:cNvSpPr>
                <p:nvPr/>
              </p:nvSpPr>
              <p:spPr bwMode="auto">
                <a:xfrm>
                  <a:off x="94134" y="5098807"/>
                  <a:ext cx="9049866" cy="461665"/>
                </a:xfrm>
                <a:prstGeom prst="rect">
                  <a:avLst/>
                </a:prstGeom>
                <a:blipFill>
                  <a:blip r:embed="rId7"/>
                  <a:stretch>
                    <a:fillRect l="-943" t="-10526" b="-28947"/>
                  </a:stretch>
                </a:blipFill>
                <a:ln w="9525">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679877" y="5175750"/>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79877" y="5175750"/>
                  <a:ext cx="253274" cy="307777"/>
                </a:xfrm>
                <a:prstGeom prst="rect">
                  <a:avLst/>
                </a:prstGeom>
                <a:blipFill>
                  <a:blip r:embed="rId8"/>
                  <a:stretch>
                    <a:fillRect l="-14286" r="-14286" b="-3922"/>
                  </a:stretch>
                </a:blipFill>
              </p:spPr>
              <p:txBody>
                <a:bodyPr/>
                <a:lstStyle/>
                <a:p>
                  <a:r>
                    <a:rPr lang="zh-CN" altLang="en-US">
                      <a:noFill/>
                    </a:rPr>
                    <a:t> </a:t>
                  </a:r>
                </a:p>
              </p:txBody>
            </p:sp>
          </mc:Fallback>
        </mc:AlternateContent>
      </p:grpSp>
      <p:sp>
        <p:nvSpPr>
          <p:cNvPr id="12" name="TextBox 20"/>
          <p:cNvSpPr txBox="1">
            <a:spLocks noChangeArrowheads="1"/>
          </p:cNvSpPr>
          <p:nvPr/>
        </p:nvSpPr>
        <p:spPr bwMode="auto">
          <a:xfrm>
            <a:off x="102977" y="5970416"/>
            <a:ext cx="8909720" cy="461665"/>
          </a:xfrm>
          <a:prstGeom prst="rect">
            <a:avLst/>
          </a:prstGeom>
          <a:solidFill>
            <a:schemeClr val="bg1"/>
          </a:solidFill>
          <a:ln w="9525">
            <a:noFill/>
            <a:miter lim="800000"/>
            <a:headEnd/>
            <a:tailEnd/>
          </a:ln>
        </p:spPr>
        <p:txBody>
          <a:bodyPr wrap="square">
            <a:spAutoFit/>
          </a:bodyPr>
          <a:lstStyle/>
          <a:p>
            <a:pPr marL="342900" indent="-342900">
              <a:spcAft>
                <a:spcPts val="600"/>
              </a:spcAft>
              <a:buClr>
                <a:srgbClr val="C00000"/>
              </a:buClr>
              <a:buFont typeface="Wingdings" panose="05000000000000000000" pitchFamily="2" charset="2"/>
              <a:buChar char="n"/>
              <a:defRPr/>
            </a:pPr>
            <a:r>
              <a:rPr lang="zh-CN" altLang="en-US" sz="2400" b="1" dirty="0">
                <a:latin typeface="微软雅黑" panose="020B0503020204020204" pitchFamily="34" charset="-122"/>
                <a:ea typeface="微软雅黑" panose="020B0503020204020204" pitchFamily="34" charset="-122"/>
              </a:rPr>
              <a:t>归并排序</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：递归复杂度公式证明</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O(</a:t>
            </a:r>
            <a:r>
              <a:rPr lang="en-US" altLang="zh-CN" sz="2400" b="1" dirty="0" err="1">
                <a:latin typeface="微软雅黑" panose="020B0503020204020204" pitchFamily="34" charset="-122"/>
                <a:ea typeface="微软雅黑" panose="020B0503020204020204" pitchFamily="34" charset="-122"/>
                <a:sym typeface="Wingdings" panose="05000000000000000000" pitchFamily="2" charset="2"/>
              </a:rPr>
              <a:t>nlogn</a:t>
            </a:r>
            <a:r>
              <a:rPr lang="en-US" altLang="zh-CN" sz="2400" b="1"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b="1" baseline="30000" dirty="0">
              <a:latin typeface="微软雅黑" panose="020B0503020204020204" pitchFamily="34" charset="-122"/>
              <a:ea typeface="微软雅黑" panose="020B0503020204020204" pitchFamily="34" charset="-122"/>
              <a:sym typeface="Wingdings" panose="05000000000000000000" pitchFamily="2" charset="2"/>
            </a:endParaRPr>
          </a:p>
        </p:txBody>
      </p:sp>
      <mc:AlternateContent xmlns:mc="http://schemas.openxmlformats.org/markup-compatibility/2006" xmlns:a14="http://schemas.microsoft.com/office/drawing/2010/main">
        <mc:Choice Requires="a14">
          <p:sp>
            <p:nvSpPr>
              <p:cNvPr id="15" name="文本框 14"/>
              <p:cNvSpPr txBox="1"/>
              <p:nvPr/>
            </p:nvSpPr>
            <p:spPr>
              <a:xfrm>
                <a:off x="3571182" y="5220065"/>
                <a:ext cx="25327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ea typeface="Cambria Math" panose="02040503050406030204" pitchFamily="18" charset="0"/>
                        </a:rPr>
                        <m:t>×</m:t>
                      </m:r>
                    </m:oMath>
                  </m:oMathPara>
                </a14:m>
                <a:endParaRPr lang="zh-CN" altLang="en-US" sz="20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3571182" y="5220065"/>
                <a:ext cx="253274" cy="307777"/>
              </a:xfrm>
              <a:prstGeom prst="rect">
                <a:avLst/>
              </a:prstGeom>
              <a:blipFill>
                <a:blip r:embed="rId9"/>
                <a:stretch>
                  <a:fillRect l="-14634" r="-17073" b="-3922"/>
                </a:stretch>
              </a:blipFill>
            </p:spPr>
            <p:txBody>
              <a:bodyPr/>
              <a:lstStyle/>
              <a:p>
                <a:r>
                  <a:rPr lang="zh-CN" altLang="en-US">
                    <a:noFill/>
                  </a:rPr>
                  <a:t> </a:t>
                </a:r>
              </a:p>
            </p:txBody>
          </p:sp>
        </mc:Fallback>
      </mc:AlternateContent>
      <p:cxnSp>
        <p:nvCxnSpPr>
          <p:cNvPr id="13" name="直接连接符 12"/>
          <p:cNvCxnSpPr/>
          <p:nvPr/>
        </p:nvCxnSpPr>
        <p:spPr bwMode="auto">
          <a:xfrm>
            <a:off x="5796136"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14" name="矩形 13"/>
          <p:cNvSpPr/>
          <p:nvPr/>
        </p:nvSpPr>
        <p:spPr>
          <a:xfrm>
            <a:off x="3433193" y="3837345"/>
            <a:ext cx="3155031" cy="369332"/>
          </a:xfrm>
          <a:prstGeom prst="rect">
            <a:avLst/>
          </a:prstGeom>
        </p:spPr>
        <p:txBody>
          <a:bodyPr wrap="none">
            <a:spAutoFit/>
          </a:bodyPr>
          <a:lstStyle/>
          <a:p>
            <a:pPr algn="ctr"/>
            <a:r>
              <a:rPr lang="zh-CN" altLang="en-US" b="1">
                <a:solidFill>
                  <a:schemeClr val="accent2">
                    <a:lumMod val="50000"/>
                  </a:schemeClr>
                </a:solidFill>
                <a:latin typeface="微软雅黑" panose="020B0503020204020204" pitchFamily="34" charset="-122"/>
                <a:ea typeface="微软雅黑" panose="020B0503020204020204" pitchFamily="34" charset="-122"/>
              </a:rPr>
              <a:t>可用二分查找降低</a:t>
            </a:r>
            <a:r>
              <a:rPr lang="zh-CN" altLang="en-US" b="1" dirty="0">
                <a:solidFill>
                  <a:schemeClr val="accent2">
                    <a:lumMod val="50000"/>
                  </a:schemeClr>
                </a:solidFill>
                <a:latin typeface="微软雅黑" panose="020B0503020204020204" pitchFamily="34" charset="-122"/>
                <a:ea typeface="微软雅黑" panose="020B0503020204020204" pitchFamily="34" charset="-122"/>
              </a:rPr>
              <a:t>至</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O(</a:t>
            </a:r>
            <a:r>
              <a:rPr lang="en-US" altLang="zh-CN" b="1" dirty="0" err="1">
                <a:solidFill>
                  <a:schemeClr val="accent2">
                    <a:lumMod val="50000"/>
                  </a:schemeClr>
                </a:solidFill>
                <a:latin typeface="微软雅黑" panose="020B0503020204020204" pitchFamily="34" charset="-122"/>
                <a:ea typeface="微软雅黑" panose="020B0503020204020204" pitchFamily="34" charset="-122"/>
              </a:rPr>
              <a:t>logn</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bwMode="auto">
          <a:xfrm>
            <a:off x="6804248" y="3861048"/>
            <a:ext cx="792088" cy="0"/>
          </a:xfrm>
          <a:prstGeom prst="line">
            <a:avLst/>
          </a:prstGeom>
          <a:ln w="25400">
            <a:headEnd type="none"/>
            <a:tailEnd type="none"/>
          </a:ln>
        </p:spPr>
        <p:style>
          <a:lnRef idx="1">
            <a:schemeClr val="accent4"/>
          </a:lnRef>
          <a:fillRef idx="0">
            <a:schemeClr val="accent4"/>
          </a:fillRef>
          <a:effectRef idx="0">
            <a:schemeClr val="accent4"/>
          </a:effectRef>
          <a:fontRef idx="minor">
            <a:schemeClr val="tx1"/>
          </a:fontRef>
        </p:style>
      </p:cxnSp>
      <p:sp>
        <p:nvSpPr>
          <p:cNvPr id="20" name="矩形 19"/>
          <p:cNvSpPr/>
          <p:nvPr/>
        </p:nvSpPr>
        <p:spPr>
          <a:xfrm>
            <a:off x="6625957" y="3861048"/>
            <a:ext cx="1800493" cy="369332"/>
          </a:xfrm>
          <a:prstGeom prst="rect">
            <a:avLst/>
          </a:prstGeom>
        </p:spPr>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插入后移动代价</a:t>
            </a:r>
          </a:p>
        </p:txBody>
      </p:sp>
    </p:spTree>
    <p:extLst>
      <p:ext uri="{BB962C8B-B14F-4D97-AF65-F5344CB8AC3E}">
        <p14:creationId xmlns:p14="http://schemas.microsoft.com/office/powerpoint/2010/main" val="289294644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有序向量查找</a:t>
            </a:r>
          </a:p>
        </p:txBody>
      </p:sp>
      <p:sp>
        <p:nvSpPr>
          <p:cNvPr id="8" name="圆角矩形 7"/>
          <p:cNvSpPr/>
          <p:nvPr/>
        </p:nvSpPr>
        <p:spPr bwMode="auto">
          <a:xfrm>
            <a:off x="1301452" y="4177392"/>
            <a:ext cx="678260" cy="28803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9" name="圆角矩形 8"/>
          <p:cNvSpPr/>
          <p:nvPr/>
        </p:nvSpPr>
        <p:spPr bwMode="auto">
          <a:xfrm>
            <a:off x="4283968" y="4177392"/>
            <a:ext cx="360040" cy="288032"/>
          </a:xfrm>
          <a:prstGeom prst="roundRect">
            <a:avLst/>
          </a:prstGeom>
          <a:solidFill>
            <a:srgbClr val="C00000"/>
          </a:solidFill>
          <a:ln w="3175" algn="ctr">
            <a:solidFill>
              <a:schemeClr val="tx1"/>
            </a:solidFill>
            <a:miter lim="800000"/>
            <a:headEnd/>
            <a:tailEnd/>
          </a:ln>
          <a:effectLst/>
        </p:spPr>
        <p:txBody>
          <a:bodyPr lIns="91446" tIns="91446" rIns="91446" bIns="91446" rtlCol="0" anchor="ctr"/>
          <a:lstStyle/>
          <a:p>
            <a:pPr algn="ctr"/>
            <a:r>
              <a:rPr lang="en-US" altLang="zh-CN" sz="2000" b="1" dirty="0">
                <a:solidFill>
                  <a:schemeClr val="bg1"/>
                </a:solidFill>
                <a:latin typeface="Times New Roman" panose="02020603050405020304" pitchFamily="18" charset="0"/>
                <a:ea typeface="黑体" pitchFamily="2" charset="-122"/>
                <a:cs typeface="Times New Roman" panose="02020603050405020304" pitchFamily="18" charset="0"/>
              </a:rPr>
              <a:t>x</a:t>
            </a:r>
            <a:endParaRPr lang="zh-CN" altLang="en-US" sz="2000" b="1" dirty="0">
              <a:solidFill>
                <a:schemeClr val="bg1"/>
              </a:solidFill>
              <a:latin typeface="Times New Roman" panose="02020603050405020304" pitchFamily="18" charset="0"/>
              <a:ea typeface="黑体"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圆角矩形 9"/>
              <p:cNvSpPr/>
              <p:nvPr/>
            </p:nvSpPr>
            <p:spPr bwMode="auto">
              <a:xfrm>
                <a:off x="1979712" y="4177392"/>
                <a:ext cx="2304256" cy="288032"/>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ctrlPr>
                            <a:rPr lang="en-US" altLang="zh-CN" sz="2000" b="1" i="1" smtClean="0">
                              <a:solidFill>
                                <a:schemeClr val="tx1"/>
                              </a:solidFill>
                              <a:latin typeface="Cambria Math" panose="02040503050406030204" pitchFamily="18" charset="0"/>
                              <a:ea typeface="Cambria Math" panose="02040503050406030204" pitchFamily="18" charset="0"/>
                            </a:rPr>
                          </m:ctrlPr>
                        </m:dPr>
                        <m:e>
                          <m:r>
                            <a:rPr lang="en-US" altLang="zh-CN" sz="2000" b="1" i="1" smtClean="0">
                              <a:solidFill>
                                <a:schemeClr val="tx1"/>
                              </a:solidFill>
                              <a:latin typeface="Cambria Math" panose="02040503050406030204" pitchFamily="18" charset="0"/>
                              <a:ea typeface="Cambria Math" panose="02040503050406030204" pitchFamily="18" charset="0"/>
                            </a:rPr>
                            <m:t>𝒍𝒐</m:t>
                          </m:r>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smtClean="0">
                              <a:solidFill>
                                <a:schemeClr val="tx1"/>
                              </a:solidFill>
                              <a:latin typeface="Cambria Math" panose="02040503050406030204" pitchFamily="18" charset="0"/>
                              <a:ea typeface="Cambria Math" panose="02040503050406030204" pitchFamily="18" charset="0"/>
                            </a:rPr>
                            <m:t>𝒎𝒊</m:t>
                          </m:r>
                        </m:e>
                      </m:d>
                      <m:r>
                        <a:rPr lang="en-US" altLang="zh-CN" sz="2000" b="1" i="1" smtClean="0">
                          <a:solidFill>
                            <a:schemeClr val="tx1"/>
                          </a:solidFill>
                          <a:latin typeface="Cambria Math" panose="02040503050406030204" pitchFamily="18" charset="0"/>
                          <a:ea typeface="Cambria Math" panose="02040503050406030204" pitchFamily="18" charset="0"/>
                        </a:rPr>
                        <m:t>&lt;</m:t>
                      </m:r>
                      <m:r>
                        <a:rPr lang="en-US" altLang="zh-CN" sz="2000" b="1" i="1" smtClean="0">
                          <a:solidFill>
                            <a:schemeClr val="tx1"/>
                          </a:solidFill>
                          <a:latin typeface="Cambria Math" panose="02040503050406030204" pitchFamily="18" charset="0"/>
                          <a:ea typeface="Cambria Math" panose="02040503050406030204" pitchFamily="18" charset="0"/>
                        </a:rPr>
                        <m:t>𝒙</m:t>
                      </m:r>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0" name="圆角矩形 9"/>
              <p:cNvSpPr>
                <a:spLocks noRot="1" noChangeAspect="1" noMove="1" noResize="1" noEditPoints="1" noAdjustHandles="1" noChangeArrowheads="1" noChangeShapeType="1" noTextEdit="1"/>
              </p:cNvSpPr>
              <p:nvPr/>
            </p:nvSpPr>
            <p:spPr bwMode="auto">
              <a:xfrm>
                <a:off x="1979712" y="4177392"/>
                <a:ext cx="2304256" cy="288032"/>
              </a:xfrm>
              <a:prstGeom prst="roundRect">
                <a:avLst/>
              </a:prstGeom>
              <a:blipFill>
                <a:blip r:embed="rId3"/>
                <a:stretch>
                  <a:fillRect b="-9615"/>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圆角矩形 10"/>
              <p:cNvSpPr/>
              <p:nvPr/>
            </p:nvSpPr>
            <p:spPr bwMode="auto">
              <a:xfrm>
                <a:off x="4644008" y="4177392"/>
                <a:ext cx="2304256"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𝒙</m:t>
                      </m:r>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smtClean="0">
                          <a:solidFill>
                            <a:schemeClr val="tx1"/>
                          </a:solidFill>
                          <a:latin typeface="Cambria Math" panose="02040503050406030204" pitchFamily="18" charset="0"/>
                          <a:ea typeface="Cambria Math" panose="02040503050406030204" pitchFamily="18" charset="0"/>
                        </a:rPr>
                        <m:t>𝒎𝒊</m:t>
                      </m:r>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smtClean="0">
                          <a:solidFill>
                            <a:schemeClr val="tx1"/>
                          </a:solidFill>
                          <a:latin typeface="Cambria Math" panose="02040503050406030204" pitchFamily="18" charset="0"/>
                          <a:ea typeface="Cambria Math" panose="02040503050406030204" pitchFamily="18" charset="0"/>
                        </a:rPr>
                        <m:t>𝒉𝒊</m:t>
                      </m:r>
                      <m:r>
                        <a:rPr lang="en-US" altLang="zh-CN" sz="2000" b="1" i="1" smtClean="0">
                          <a:solidFill>
                            <a:schemeClr val="tx1"/>
                          </a:solidFill>
                          <a:latin typeface="Cambria Math" panose="02040503050406030204" pitchFamily="18" charset="0"/>
                          <a:ea typeface="Cambria Math" panose="02040503050406030204" pitchFamily="18" charset="0"/>
                        </a:rPr>
                        <m:t>)</m:t>
                      </m:r>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1" name="圆角矩形 10"/>
              <p:cNvSpPr>
                <a:spLocks noRot="1" noChangeAspect="1" noMove="1" noResize="1" noEditPoints="1" noAdjustHandles="1" noChangeArrowheads="1" noChangeShapeType="1" noTextEdit="1"/>
              </p:cNvSpPr>
              <p:nvPr/>
            </p:nvSpPr>
            <p:spPr bwMode="auto">
              <a:xfrm>
                <a:off x="4644008" y="4177392"/>
                <a:ext cx="2304256" cy="288032"/>
              </a:xfrm>
              <a:prstGeom prst="roundRect">
                <a:avLst/>
              </a:prstGeom>
              <a:blipFill>
                <a:blip r:embed="rId4"/>
                <a:stretch>
                  <a:fillRect b="-36538"/>
                </a:stretch>
              </a:blipFill>
              <a:ln>
                <a:headEnd/>
                <a:tailEnd/>
              </a:ln>
            </p:spPr>
            <p:txBody>
              <a:bodyPr/>
              <a:lstStyle/>
              <a:p>
                <a:r>
                  <a:rPr lang="zh-CN" altLang="en-US">
                    <a:noFill/>
                  </a:rPr>
                  <a:t> </a:t>
                </a:r>
              </a:p>
            </p:txBody>
          </p:sp>
        </mc:Fallback>
      </mc:AlternateContent>
      <p:sp>
        <p:nvSpPr>
          <p:cNvPr id="12" name="圆角矩形 11"/>
          <p:cNvSpPr/>
          <p:nvPr/>
        </p:nvSpPr>
        <p:spPr bwMode="auto">
          <a:xfrm>
            <a:off x="6951820" y="4177392"/>
            <a:ext cx="785623" cy="288031"/>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endParaRPr lang="zh-CN" altLang="en-US" sz="2000" b="1" i="1">
              <a:solidFill>
                <a:schemeClr val="dk1"/>
              </a:solidFill>
              <a:latin typeface="Cambria Math" panose="02040503050406030204" pitchFamily="18" charset="0"/>
              <a:ea typeface="Cambria Math" panose="02040503050406030204" pitchFamily="18" charset="0"/>
            </a:endParaRPr>
          </a:p>
        </p:txBody>
      </p:sp>
      <p:sp>
        <p:nvSpPr>
          <p:cNvPr id="13" name="TextBox 12"/>
          <p:cNvSpPr txBox="1"/>
          <p:nvPr/>
        </p:nvSpPr>
        <p:spPr>
          <a:xfrm>
            <a:off x="1224136" y="3817352"/>
            <a:ext cx="611560" cy="338554"/>
          </a:xfrm>
          <a:prstGeom prst="rect">
            <a:avLst/>
          </a:prstGeom>
          <a:noFill/>
        </p:spPr>
        <p:txBody>
          <a:bodyPr wrap="square" rtlCol="0">
            <a:spAutoFit/>
          </a:bodyPr>
          <a:lstStyle>
            <a:defPPr>
              <a:defRPr lang="zh-CN"/>
            </a:defPPr>
            <a:lvl1pPr>
              <a:defRPr sz="1600" b="1"/>
            </a:lvl1pPr>
          </a:lstStyle>
          <a:p>
            <a:r>
              <a:rPr lang="en-US" altLang="zh-CN" dirty="0"/>
              <a:t>0</a:t>
            </a:r>
            <a:endParaRPr lang="zh-CN" altLang="en-US" dirty="0"/>
          </a:p>
        </p:txBody>
      </p:sp>
      <p:sp>
        <p:nvSpPr>
          <p:cNvPr id="14" name="TextBox 13"/>
          <p:cNvSpPr txBox="1"/>
          <p:nvPr/>
        </p:nvSpPr>
        <p:spPr>
          <a:xfrm>
            <a:off x="1944216" y="3817352"/>
            <a:ext cx="611560" cy="338554"/>
          </a:xfrm>
          <a:prstGeom prst="rect">
            <a:avLst/>
          </a:prstGeom>
          <a:noFill/>
        </p:spPr>
        <p:txBody>
          <a:bodyPr wrap="square" rtlCol="0">
            <a:spAutoFit/>
          </a:bodyPr>
          <a:lstStyle>
            <a:defPPr>
              <a:defRPr lang="zh-CN"/>
            </a:defPPr>
            <a:lvl1pPr>
              <a:defRPr sz="1600" b="1"/>
            </a:lvl1pPr>
          </a:lstStyle>
          <a:p>
            <a:r>
              <a:rPr lang="en-US" altLang="zh-CN" dirty="0"/>
              <a:t>lo</a:t>
            </a:r>
            <a:endParaRPr lang="zh-CN" altLang="en-US" dirty="0"/>
          </a:p>
        </p:txBody>
      </p:sp>
      <p:sp>
        <p:nvSpPr>
          <p:cNvPr id="15" name="TextBox 14"/>
          <p:cNvSpPr txBox="1"/>
          <p:nvPr/>
        </p:nvSpPr>
        <p:spPr>
          <a:xfrm>
            <a:off x="4248472" y="3817352"/>
            <a:ext cx="611560" cy="338554"/>
          </a:xfrm>
          <a:prstGeom prst="rect">
            <a:avLst/>
          </a:prstGeom>
          <a:noFill/>
        </p:spPr>
        <p:txBody>
          <a:bodyPr wrap="square" rtlCol="0">
            <a:spAutoFit/>
          </a:bodyPr>
          <a:lstStyle>
            <a:defPPr>
              <a:defRPr lang="zh-CN"/>
            </a:defPPr>
            <a:lvl1pPr>
              <a:defRPr sz="1600" b="1"/>
            </a:lvl1pPr>
          </a:lstStyle>
          <a:p>
            <a:r>
              <a:rPr lang="en-US" altLang="zh-CN" dirty="0"/>
              <a:t>mi</a:t>
            </a:r>
            <a:endParaRPr lang="zh-CN" altLang="en-US" dirty="0"/>
          </a:p>
        </p:txBody>
      </p:sp>
      <p:sp>
        <p:nvSpPr>
          <p:cNvPr id="16" name="TextBox 15"/>
          <p:cNvSpPr txBox="1"/>
          <p:nvPr/>
        </p:nvSpPr>
        <p:spPr>
          <a:xfrm>
            <a:off x="6912768" y="3817352"/>
            <a:ext cx="611560" cy="338554"/>
          </a:xfrm>
          <a:prstGeom prst="rect">
            <a:avLst/>
          </a:prstGeom>
          <a:noFill/>
        </p:spPr>
        <p:txBody>
          <a:bodyPr wrap="square" rtlCol="0">
            <a:spAutoFit/>
          </a:bodyPr>
          <a:lstStyle>
            <a:defPPr>
              <a:defRPr lang="zh-CN"/>
            </a:defPPr>
            <a:lvl1pPr>
              <a:defRPr sz="1600" b="1"/>
            </a:lvl1pPr>
          </a:lstStyle>
          <a:p>
            <a:r>
              <a:rPr lang="en-US" altLang="zh-CN" dirty="0"/>
              <a:t>hi</a:t>
            </a:r>
            <a:endParaRPr lang="zh-CN" altLang="en-US" dirty="0"/>
          </a:p>
        </p:txBody>
      </p:sp>
      <p:sp>
        <p:nvSpPr>
          <p:cNvPr id="17" name="TextBox 16"/>
          <p:cNvSpPr txBox="1"/>
          <p:nvPr/>
        </p:nvSpPr>
        <p:spPr>
          <a:xfrm>
            <a:off x="7632848" y="3817352"/>
            <a:ext cx="611560" cy="338554"/>
          </a:xfrm>
          <a:prstGeom prst="rect">
            <a:avLst/>
          </a:prstGeom>
          <a:noFill/>
        </p:spPr>
        <p:txBody>
          <a:bodyPr wrap="square" rtlCol="0">
            <a:spAutoFit/>
          </a:bodyPr>
          <a:lstStyle>
            <a:defPPr>
              <a:defRPr lang="zh-CN"/>
            </a:defPPr>
            <a:lvl1pPr>
              <a:defRPr sz="1600" b="1"/>
            </a:lvl1pPr>
          </a:lstStyle>
          <a:p>
            <a:r>
              <a:rPr lang="en-US" altLang="zh-CN" dirty="0"/>
              <a:t>n</a:t>
            </a:r>
            <a:endParaRPr lang="zh-CN" altLang="en-US" dirty="0"/>
          </a:p>
        </p:txBody>
      </p:sp>
      <mc:AlternateContent xmlns:mc="http://schemas.openxmlformats.org/markup-compatibility/2006" xmlns:a14="http://schemas.microsoft.com/office/drawing/2010/main">
        <mc:Choice Requires="a14">
          <p:sp>
            <p:nvSpPr>
              <p:cNvPr id="18" name="圆角矩形 17"/>
              <p:cNvSpPr/>
              <p:nvPr/>
            </p:nvSpPr>
            <p:spPr bwMode="auto">
              <a:xfrm>
                <a:off x="1979712" y="5039829"/>
                <a:ext cx="2304256" cy="288032"/>
              </a:xfrm>
              <a:prstGeom prst="roundRect">
                <a:avLst/>
              </a:prstGeom>
              <a:solidFill>
                <a:schemeClr val="accent1">
                  <a:lumMod val="90000"/>
                </a:schemeClr>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d>
                        <m:dPr>
                          <m:begChr m:val="["/>
                          <m:ctrlPr>
                            <a:rPr lang="en-US" altLang="zh-CN" sz="2000" b="1" i="1">
                              <a:solidFill>
                                <a:schemeClr val="tx1"/>
                              </a:solidFill>
                              <a:latin typeface="Cambria Math" panose="02040503050406030204" pitchFamily="18" charset="0"/>
                              <a:ea typeface="Cambria Math" panose="02040503050406030204" pitchFamily="18" charset="0"/>
                            </a:rPr>
                          </m:ctrlPr>
                        </m:dPr>
                        <m:e>
                          <m:r>
                            <a:rPr lang="en-US" altLang="zh-CN" sz="2000" b="1" i="1">
                              <a:solidFill>
                                <a:schemeClr val="tx1"/>
                              </a:solidFill>
                              <a:latin typeface="Cambria Math" panose="02040503050406030204" pitchFamily="18" charset="0"/>
                              <a:ea typeface="Cambria Math" panose="02040503050406030204" pitchFamily="18" charset="0"/>
                            </a:rPr>
                            <m:t>𝒍𝒐</m:t>
                          </m:r>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𝒎𝒊</m:t>
                          </m:r>
                        </m:e>
                      </m:d>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8" name="圆角矩形 17"/>
              <p:cNvSpPr>
                <a:spLocks noRot="1" noChangeAspect="1" noMove="1" noResize="1" noEditPoints="1" noAdjustHandles="1" noChangeArrowheads="1" noChangeShapeType="1" noTextEdit="1"/>
              </p:cNvSpPr>
              <p:nvPr/>
            </p:nvSpPr>
            <p:spPr bwMode="auto">
              <a:xfrm>
                <a:off x="1979712" y="5039829"/>
                <a:ext cx="2304256" cy="288032"/>
              </a:xfrm>
              <a:prstGeom prst="roundRect">
                <a:avLst/>
              </a:prstGeom>
              <a:blipFill>
                <a:blip r:embed="rId5"/>
                <a:stretch>
                  <a:fillRect b="-11765"/>
                </a:stretch>
              </a:blipFill>
              <a:ln>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圆角矩形 18"/>
              <p:cNvSpPr/>
              <p:nvPr/>
            </p:nvSpPr>
            <p:spPr bwMode="auto">
              <a:xfrm>
                <a:off x="4283968" y="5039829"/>
                <a:ext cx="2664296" cy="288032"/>
              </a:xfrm>
              <a:prstGeom prst="roundRect">
                <a:avLst/>
              </a:prstGeom>
              <a:solidFill>
                <a:srgbClr val="92D050"/>
              </a:solidFill>
              <a:ln>
                <a:headEnd/>
                <a:tailEnd/>
              </a:ln>
            </p:spPr>
            <p:style>
              <a:lnRef idx="2">
                <a:schemeClr val="accent6"/>
              </a:lnRef>
              <a:fillRef idx="1">
                <a:schemeClr val="lt1"/>
              </a:fillRef>
              <a:effectRef idx="0">
                <a:schemeClr val="accent6"/>
              </a:effectRef>
              <a:fontRef idx="minor">
                <a:schemeClr val="dk1"/>
              </a:fontRef>
            </p:style>
            <p:txBody>
              <a:bodyPr lIns="91446" tIns="91446" rIns="91446" bIns="91446" rtlCol="0" anchor="ctr"/>
              <a:lstStyle/>
              <a:p>
                <a:pPr algn="ctr"/>
                <a14:m>
                  <m:oMathPara xmlns:m="http://schemas.openxmlformats.org/officeDocument/2006/math">
                    <m:oMathParaPr>
                      <m:jc m:val="centerGroup"/>
                    </m:oMathParaPr>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𝒎𝒊</m:t>
                      </m:r>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𝒉𝒊</m:t>
                      </m:r>
                      <m:r>
                        <a:rPr lang="en-US" altLang="zh-CN" sz="2000" b="1" i="1">
                          <a:solidFill>
                            <a:schemeClr val="tx1"/>
                          </a:solidFill>
                          <a:latin typeface="Cambria Math" panose="02040503050406030204" pitchFamily="18" charset="0"/>
                          <a:ea typeface="Cambria Math" panose="02040503050406030204" pitchFamily="18" charset="0"/>
                        </a:rPr>
                        <m:t>)</m:t>
                      </m:r>
                    </m:oMath>
                  </m:oMathPara>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9" name="圆角矩形 18"/>
              <p:cNvSpPr>
                <a:spLocks noRot="1" noChangeAspect="1" noMove="1" noResize="1" noEditPoints="1" noAdjustHandles="1" noChangeArrowheads="1" noChangeShapeType="1" noTextEdit="1"/>
              </p:cNvSpPr>
              <p:nvPr/>
            </p:nvSpPr>
            <p:spPr bwMode="auto">
              <a:xfrm>
                <a:off x="4283968" y="5039829"/>
                <a:ext cx="2664296" cy="288032"/>
              </a:xfrm>
              <a:prstGeom prst="roundRect">
                <a:avLst/>
              </a:prstGeom>
              <a:blipFill>
                <a:blip r:embed="rId6"/>
                <a:stretch>
                  <a:fillRect b="-37255"/>
                </a:stretch>
              </a:blipFill>
              <a:ln>
                <a:headEnd/>
                <a:tailEnd/>
              </a:ln>
            </p:spPr>
            <p:txBody>
              <a:bodyPr/>
              <a:lstStyle/>
              <a:p>
                <a:r>
                  <a:rPr lang="zh-CN" altLang="en-US">
                    <a:noFill/>
                  </a:rPr>
                  <a:t> </a:t>
                </a:r>
              </a:p>
            </p:txBody>
          </p:sp>
        </mc:Fallback>
      </mc:AlternateContent>
      <p:cxnSp>
        <p:nvCxnSpPr>
          <p:cNvPr id="20" name="曲线连接符 19"/>
          <p:cNvCxnSpPr>
            <a:stCxn id="9" idx="2"/>
            <a:endCxn id="18" idx="0"/>
          </p:cNvCxnSpPr>
          <p:nvPr/>
        </p:nvCxnSpPr>
        <p:spPr bwMode="auto">
          <a:xfrm rot="5400000">
            <a:off x="3510712" y="4086552"/>
            <a:ext cx="574405" cy="1332148"/>
          </a:xfrm>
          <a:prstGeom prst="curvedConnector3">
            <a:avLst/>
          </a:prstGeom>
          <a:solidFill>
            <a:schemeClr val="accent1"/>
          </a:solidFill>
          <a:ln w="9525" cap="flat" cmpd="sng" algn="ctr">
            <a:solidFill>
              <a:schemeClr val="tx1"/>
            </a:solidFill>
            <a:prstDash val="sysDash"/>
            <a:round/>
            <a:headEnd type="none"/>
            <a:tailEnd type="arrow"/>
          </a:ln>
          <a:effectLst/>
        </p:spPr>
      </p:cxnSp>
      <p:cxnSp>
        <p:nvCxnSpPr>
          <p:cNvPr id="21" name="曲线连接符 20"/>
          <p:cNvCxnSpPr>
            <a:stCxn id="9" idx="2"/>
            <a:endCxn id="19" idx="0"/>
          </p:cNvCxnSpPr>
          <p:nvPr/>
        </p:nvCxnSpPr>
        <p:spPr bwMode="auto">
          <a:xfrm rot="16200000" flipH="1">
            <a:off x="4752850" y="4176562"/>
            <a:ext cx="574405" cy="1152128"/>
          </a:xfrm>
          <a:prstGeom prst="curvedConnector3">
            <a:avLst/>
          </a:prstGeom>
          <a:solidFill>
            <a:schemeClr val="accent1"/>
          </a:solidFill>
          <a:ln w="9525" cap="flat" cmpd="sng" algn="ctr">
            <a:solidFill>
              <a:schemeClr val="tx1"/>
            </a:solidFill>
            <a:prstDash val="sysDash"/>
            <a:round/>
            <a:headEnd type="none"/>
            <a:tailEnd type="arrow"/>
          </a:ln>
          <a:effectLst/>
        </p:spPr>
      </p:cxnSp>
      <p:sp>
        <p:nvSpPr>
          <p:cNvPr id="22" name="TextBox 21"/>
          <p:cNvSpPr txBox="1"/>
          <p:nvPr/>
        </p:nvSpPr>
        <p:spPr>
          <a:xfrm>
            <a:off x="1730592" y="4519429"/>
            <a:ext cx="2157332" cy="338554"/>
          </a:xfrm>
          <a:prstGeom prst="rect">
            <a:avLst/>
          </a:prstGeom>
          <a:noFill/>
        </p:spPr>
        <p:txBody>
          <a:bodyPr wrap="square" rtlCol="0">
            <a:spAutoFit/>
          </a:bodyPr>
          <a:lstStyle/>
          <a:p>
            <a:r>
              <a:rPr lang="en-US" altLang="zh-CN" sz="1600" b="1" dirty="0"/>
              <a:t>comparison x 1</a:t>
            </a:r>
            <a:endParaRPr lang="zh-CN" altLang="en-US" sz="1600" b="1" dirty="0"/>
          </a:p>
        </p:txBody>
      </p:sp>
      <p:sp>
        <p:nvSpPr>
          <p:cNvPr id="23" name="TextBox 22"/>
          <p:cNvSpPr txBox="1"/>
          <p:nvPr/>
        </p:nvSpPr>
        <p:spPr>
          <a:xfrm>
            <a:off x="5318603" y="4541405"/>
            <a:ext cx="2157332" cy="338554"/>
          </a:xfrm>
          <a:prstGeom prst="rect">
            <a:avLst/>
          </a:prstGeom>
          <a:noFill/>
        </p:spPr>
        <p:txBody>
          <a:bodyPr wrap="square" rtlCol="0">
            <a:spAutoFit/>
          </a:bodyPr>
          <a:lstStyle/>
          <a:p>
            <a:r>
              <a:rPr lang="en-US" altLang="zh-CN" sz="1600" b="1" dirty="0"/>
              <a:t>comparison x 1</a:t>
            </a:r>
            <a:endParaRPr lang="zh-CN" altLang="en-US" sz="1600" b="1" dirty="0"/>
          </a:p>
        </p:txBody>
      </p:sp>
      <p:sp>
        <p:nvSpPr>
          <p:cNvPr id="3" name="矩形 2"/>
          <p:cNvSpPr/>
          <p:nvPr/>
        </p:nvSpPr>
        <p:spPr>
          <a:xfrm>
            <a:off x="207792" y="1624172"/>
            <a:ext cx="8910228" cy="2185214"/>
          </a:xfrm>
          <a:prstGeom prst="rect">
            <a:avLst/>
          </a:prstGeom>
        </p:spPr>
        <p:txBody>
          <a:bodyPr wrap="square">
            <a:spAutoFit/>
          </a:bodyPr>
          <a:lstStyle/>
          <a:p>
            <a:r>
              <a:rPr lang="en-US" altLang="zh-CN" sz="1600" b="1" kern="0" dirty="0">
                <a:solidFill>
                  <a:srgbClr val="CC0000"/>
                </a:solidFill>
                <a:latin typeface="Times New Roman" pitchFamily="18" charset="0"/>
                <a:ea typeface="隶书" pitchFamily="49" charset="-122"/>
              </a:rPr>
              <a:t>// </a:t>
            </a:r>
            <a:r>
              <a:rPr lang="zh-CN" altLang="zh-CN" sz="1600" b="1" kern="0" dirty="0">
                <a:solidFill>
                  <a:srgbClr val="CC0000"/>
                </a:solidFill>
                <a:latin typeface="Times New Roman" pitchFamily="18" charset="0"/>
                <a:ea typeface="隶书" pitchFamily="49" charset="-122"/>
              </a:rPr>
              <a:t>二分查找算法（版本</a:t>
            </a:r>
            <a:r>
              <a:rPr lang="en-US" altLang="zh-CN" sz="1600" b="1" kern="0" dirty="0">
                <a:solidFill>
                  <a:srgbClr val="CC0000"/>
                </a:solidFill>
                <a:latin typeface="Times New Roman" pitchFamily="18" charset="0"/>
                <a:ea typeface="隶书" pitchFamily="49" charset="-122"/>
              </a:rPr>
              <a:t>B</a:t>
            </a:r>
            <a:r>
              <a:rPr lang="zh-CN" altLang="zh-CN" sz="1600" b="1" kern="0" dirty="0">
                <a:solidFill>
                  <a:srgbClr val="CC0000"/>
                </a:solidFill>
                <a:latin typeface="Times New Roman" pitchFamily="18" charset="0"/>
                <a:ea typeface="隶书" pitchFamily="49" charset="-122"/>
              </a:rPr>
              <a:t>）：在有序向量的区间</a:t>
            </a:r>
            <a:r>
              <a:rPr lang="en-US" altLang="zh-CN" sz="1600" b="1" kern="0" dirty="0">
                <a:solidFill>
                  <a:srgbClr val="CC0000"/>
                </a:solidFill>
                <a:latin typeface="Times New Roman" pitchFamily="18" charset="0"/>
                <a:ea typeface="隶书" pitchFamily="49" charset="-122"/>
              </a:rPr>
              <a:t>[lo, hi)</a:t>
            </a:r>
            <a:r>
              <a:rPr lang="zh-CN" altLang="zh-CN" sz="1600" b="1" kern="0" dirty="0">
                <a:solidFill>
                  <a:srgbClr val="CC0000"/>
                </a:solidFill>
                <a:latin typeface="Times New Roman" pitchFamily="18" charset="0"/>
                <a:ea typeface="隶书" pitchFamily="49" charset="-122"/>
              </a:rPr>
              <a:t>内查找元素</a:t>
            </a:r>
            <a:r>
              <a:rPr lang="en-US" altLang="zh-CN" sz="1600" b="1" kern="0" dirty="0">
                <a:solidFill>
                  <a:srgbClr val="CC0000"/>
                </a:solidFill>
                <a:latin typeface="Times New Roman" pitchFamily="18" charset="0"/>
                <a:ea typeface="隶书" pitchFamily="49" charset="-122"/>
              </a:rPr>
              <a:t>e</a:t>
            </a:r>
            <a:r>
              <a:rPr lang="zh-CN" altLang="zh-CN" sz="1600" b="1" kern="0" dirty="0">
                <a:solidFill>
                  <a:srgbClr val="CC0000"/>
                </a:solidFill>
                <a:latin typeface="Times New Roman" pitchFamily="18" charset="0"/>
                <a:ea typeface="隶书" pitchFamily="49" charset="-122"/>
              </a:rPr>
              <a:t>，</a:t>
            </a:r>
            <a:r>
              <a:rPr lang="en-US" altLang="zh-CN" sz="1600" b="1" kern="0" dirty="0">
                <a:solidFill>
                  <a:srgbClr val="CC0000"/>
                </a:solidFill>
                <a:latin typeface="Times New Roman" pitchFamily="18" charset="0"/>
                <a:ea typeface="隶书" pitchFamily="49" charset="-122"/>
              </a:rPr>
              <a:t>0 &lt;= lo &lt;= hi &lt;= _size</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8000FF"/>
                </a:solidFill>
                <a:latin typeface="Courier New"/>
                <a:ea typeface="宋体"/>
                <a:cs typeface="Times New Roman"/>
              </a:rPr>
              <a:t>template</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b="1" kern="0" dirty="0" err="1">
                <a:solidFill>
                  <a:srgbClr val="8000FF"/>
                </a:solidFill>
                <a:latin typeface="Courier New"/>
                <a:ea typeface="宋体"/>
                <a:cs typeface="Times New Roman"/>
              </a:rPr>
              <a:t>typename</a:t>
            </a:r>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&gt;</a:t>
            </a:r>
            <a:r>
              <a:rPr lang="en-US" altLang="zh-CN" sz="1400" b="1" kern="0" dirty="0">
                <a:solidFill>
                  <a:srgbClr val="000000"/>
                </a:solidFill>
                <a:latin typeface="Courier New"/>
                <a:ea typeface="宋体"/>
                <a:cs typeface="Times New Roman"/>
              </a:rPr>
              <a:t> </a:t>
            </a:r>
          </a:p>
          <a:p>
            <a:r>
              <a:rPr lang="en-US" altLang="zh-CN" sz="1400" b="1" kern="0" dirty="0">
                <a:solidFill>
                  <a:srgbClr val="8000FF"/>
                </a:solidFill>
                <a:latin typeface="Courier New"/>
                <a:ea typeface="宋体"/>
                <a:cs typeface="Times New Roman"/>
              </a:rPr>
              <a:t>static</a:t>
            </a:r>
            <a:r>
              <a:rPr lang="en-US" altLang="zh-CN" sz="1400" b="1" kern="0" dirty="0">
                <a:solidFill>
                  <a:srgbClr val="000000"/>
                </a:solidFill>
                <a:latin typeface="Courier New"/>
                <a:ea typeface="宋体"/>
                <a:cs typeface="Times New Roman"/>
              </a:rPr>
              <a:t> Rank </a:t>
            </a:r>
            <a:r>
              <a:rPr lang="en-US" altLang="zh-CN" sz="1400" b="1" kern="0" dirty="0" err="1">
                <a:solidFill>
                  <a:srgbClr val="000000"/>
                </a:solidFill>
                <a:latin typeface="Courier New"/>
                <a:ea typeface="宋体"/>
                <a:cs typeface="Times New Roman"/>
              </a:rPr>
              <a:t>binSearch</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T</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T </a:t>
            </a:r>
            <a:r>
              <a:rPr lang="en-US" altLang="zh-CN" sz="1400" b="1" kern="0" dirty="0" err="1">
                <a:solidFill>
                  <a:srgbClr val="8000FF"/>
                </a:solidFill>
                <a:latin typeface="Courier New"/>
                <a:ea typeface="宋体"/>
                <a:cs typeface="Times New Roman"/>
              </a:rPr>
              <a:t>const</a:t>
            </a:r>
            <a:r>
              <a:rPr lang="en-US" altLang="zh-CN" sz="1400" b="1" kern="0" dirty="0">
                <a:solidFill>
                  <a:srgbClr val="000080"/>
                </a:solidFill>
                <a:latin typeface="Courier New"/>
                <a:ea typeface="宋体"/>
                <a:cs typeface="Times New Roman"/>
              </a:rPr>
              <a:t>&amp;</a:t>
            </a:r>
            <a:r>
              <a:rPr lang="en-US" altLang="zh-CN" sz="1400" b="1" kern="0" dirty="0">
                <a:solidFill>
                  <a:srgbClr val="000000"/>
                </a:solidFill>
                <a:latin typeface="Courier New"/>
                <a:ea typeface="宋体"/>
                <a:cs typeface="Times New Roman"/>
              </a:rPr>
              <a:t> e</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Rank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endParaRPr lang="zh-CN" altLang="zh-CN" sz="1600" b="1" kern="100" dirty="0">
              <a:latin typeface="Calibri"/>
              <a:ea typeface="宋体"/>
              <a:cs typeface="Times New Roman"/>
            </a:endParaRPr>
          </a:p>
          <a:p>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while</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1</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      </a:t>
            </a:r>
            <a:r>
              <a:rPr lang="en-US" altLang="zh-CN" sz="1400" b="1" kern="0" dirty="0">
                <a:solidFill>
                  <a:srgbClr val="CC0000"/>
                </a:solidFill>
                <a:latin typeface="Times New Roman" pitchFamily="18" charset="0"/>
                <a:ea typeface="隶书" pitchFamily="49" charset="-122"/>
              </a:rPr>
              <a:t>//</a:t>
            </a:r>
            <a:r>
              <a:rPr lang="zh-CN" altLang="zh-CN" sz="1400" b="1" kern="0" dirty="0">
                <a:solidFill>
                  <a:srgbClr val="CC0000"/>
                </a:solidFill>
                <a:latin typeface="Times New Roman" pitchFamily="18" charset="0"/>
                <a:ea typeface="隶书" pitchFamily="49" charset="-122"/>
              </a:rPr>
              <a:t>每步迭代仅有两个分支；成功查找不能提前终止</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Rank mi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&gt;&gt;</a:t>
            </a:r>
            <a:r>
              <a:rPr lang="en-US" altLang="zh-CN" sz="1400" b="1" kern="0" dirty="0">
                <a:solidFill>
                  <a:srgbClr val="000000"/>
                </a:solidFill>
                <a:latin typeface="Courier New"/>
                <a:ea typeface="宋体"/>
                <a:cs typeface="Times New Roman"/>
              </a:rPr>
              <a:t> </a:t>
            </a:r>
            <a:r>
              <a:rPr lang="en-US" altLang="zh-CN" sz="1400" b="1" kern="0" dirty="0">
                <a:solidFill>
                  <a:srgbClr val="FF8000"/>
                </a:solidFill>
                <a:latin typeface="Courier New"/>
                <a:ea typeface="宋体"/>
                <a:cs typeface="Times New Roman"/>
              </a:rPr>
              <a:t>1</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以中点为轴点</a:t>
            </a:r>
          </a:p>
          <a:p>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e </a:t>
            </a:r>
            <a:r>
              <a:rPr lang="en-US" altLang="zh-CN" sz="1400" b="1" kern="0" dirty="0">
                <a:solidFill>
                  <a:srgbClr val="000080"/>
                </a:solidFill>
                <a:latin typeface="Courier New"/>
                <a:ea typeface="宋体"/>
                <a:cs typeface="Times New Roman"/>
              </a:rPr>
              <a:t>&lt;</a:t>
            </a:r>
            <a:r>
              <a:rPr lang="en-US" altLang="zh-CN" sz="1400" b="1"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mi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hi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mi</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经比较后确定深入</a:t>
            </a:r>
            <a:r>
              <a:rPr lang="en-US" altLang="zh-CN" sz="1600" b="1" kern="0" dirty="0">
                <a:solidFill>
                  <a:srgbClr val="CC0000"/>
                </a:solidFill>
                <a:latin typeface="Times New Roman" pitchFamily="18" charset="0"/>
                <a:ea typeface="隶书" pitchFamily="49" charset="-122"/>
              </a:rPr>
              <a:t>[lo, mi)</a:t>
            </a:r>
            <a:r>
              <a:rPr lang="zh-CN" altLang="zh-CN" sz="1600" b="1" kern="0" dirty="0">
                <a:solidFill>
                  <a:srgbClr val="CC0000"/>
                </a:solidFill>
                <a:latin typeface="Times New Roman" pitchFamily="18" charset="0"/>
                <a:ea typeface="隶书" pitchFamily="49" charset="-122"/>
              </a:rPr>
              <a:t>或</a:t>
            </a:r>
            <a:r>
              <a:rPr lang="en-US" altLang="zh-CN" sz="1600" b="1" kern="0" dirty="0">
                <a:solidFill>
                  <a:srgbClr val="CC0000"/>
                </a:solidFill>
                <a:latin typeface="Times New Roman" pitchFamily="18" charset="0"/>
                <a:ea typeface="隶书" pitchFamily="49" charset="-122"/>
              </a:rPr>
              <a:t>[mi, hi)</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出口时</a:t>
            </a:r>
            <a:r>
              <a:rPr lang="en-US" altLang="zh-CN" sz="1600" b="1" kern="0" dirty="0">
                <a:solidFill>
                  <a:srgbClr val="CC0000"/>
                </a:solidFill>
                <a:latin typeface="Times New Roman" pitchFamily="18" charset="0"/>
                <a:ea typeface="隶书" pitchFamily="49" charset="-122"/>
              </a:rPr>
              <a:t>hi = lo + 1</a:t>
            </a:r>
            <a:r>
              <a:rPr lang="zh-CN" altLang="zh-CN" sz="1600" b="1" kern="0" dirty="0">
                <a:solidFill>
                  <a:srgbClr val="CC0000"/>
                </a:solidFill>
                <a:latin typeface="Times New Roman" pitchFamily="18" charset="0"/>
                <a:ea typeface="隶书" pitchFamily="49" charset="-122"/>
              </a:rPr>
              <a:t>，查找区间仅含一个元素</a:t>
            </a:r>
            <a:r>
              <a:rPr lang="en-US" altLang="zh-CN" sz="1600" b="1" kern="0" dirty="0">
                <a:solidFill>
                  <a:srgbClr val="CC0000"/>
                </a:solidFill>
                <a:latin typeface="Times New Roman" pitchFamily="18" charset="0"/>
                <a:ea typeface="隶书" pitchFamily="49" charset="-122"/>
              </a:rPr>
              <a:t>A[lo]</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000000"/>
                </a:solidFill>
                <a:latin typeface="Courier New"/>
                <a:ea typeface="宋体"/>
                <a:cs typeface="Times New Roman"/>
              </a:rPr>
              <a:t>         </a:t>
            </a:r>
            <a:r>
              <a:rPr lang="en-US" altLang="zh-CN" sz="1400" b="1" kern="0" dirty="0">
                <a:solidFill>
                  <a:srgbClr val="0000FF"/>
                </a:solidFill>
                <a:latin typeface="Courier New"/>
                <a:ea typeface="宋体"/>
                <a:cs typeface="Times New Roman"/>
              </a:rPr>
              <a:t>return</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e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lo</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lo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FF8000"/>
                </a:solidFill>
                <a:latin typeface="Courier New"/>
                <a:ea typeface="宋体"/>
                <a:cs typeface="Times New Roman"/>
              </a:rPr>
              <a:t>1</a:t>
            </a:r>
            <a:r>
              <a:rPr lang="en-US" altLang="zh-CN" sz="1400" b="1" kern="0" dirty="0">
                <a:solidFill>
                  <a:srgbClr val="000000"/>
                </a:solidFill>
                <a:latin typeface="Courier New"/>
                <a:ea typeface="宋体"/>
                <a:cs typeface="Times New Roman"/>
              </a:rPr>
              <a:t> </a:t>
            </a:r>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r>
              <a:rPr lang="en-US" altLang="zh-CN" sz="1600" b="1" kern="0" dirty="0">
                <a:solidFill>
                  <a:srgbClr val="CC0000"/>
                </a:solidFill>
                <a:latin typeface="Times New Roman" pitchFamily="18" charset="0"/>
                <a:ea typeface="隶书" pitchFamily="49" charset="-122"/>
              </a:rPr>
              <a:t>//</a:t>
            </a:r>
            <a:r>
              <a:rPr lang="zh-CN" altLang="zh-CN" sz="1600" b="1" kern="0" dirty="0">
                <a:solidFill>
                  <a:srgbClr val="CC0000"/>
                </a:solidFill>
                <a:latin typeface="Times New Roman" pitchFamily="18" charset="0"/>
                <a:ea typeface="隶书" pitchFamily="49" charset="-122"/>
              </a:rPr>
              <a:t>查找成功时返回对应的秩；否则统一返回</a:t>
            </a:r>
            <a:r>
              <a:rPr lang="en-US" altLang="zh-CN" sz="1600" b="1" kern="0" dirty="0">
                <a:solidFill>
                  <a:srgbClr val="CC0000"/>
                </a:solidFill>
                <a:latin typeface="Times New Roman" pitchFamily="18" charset="0"/>
                <a:ea typeface="隶书" pitchFamily="49" charset="-122"/>
              </a:rPr>
              <a:t>-1</a:t>
            </a:r>
            <a:endParaRPr lang="zh-CN" altLang="zh-CN" sz="1600" b="1" kern="0" dirty="0">
              <a:solidFill>
                <a:srgbClr val="CC0000"/>
              </a:solidFill>
              <a:latin typeface="Times New Roman" pitchFamily="18" charset="0"/>
              <a:ea typeface="隶书" pitchFamily="49" charset="-122"/>
            </a:endParaRPr>
          </a:p>
          <a:p>
            <a:r>
              <a:rPr lang="en-US" altLang="zh-CN" sz="1400" b="1" kern="0" dirty="0">
                <a:solidFill>
                  <a:srgbClr val="000080"/>
                </a:solidFill>
                <a:latin typeface="Courier New"/>
                <a:ea typeface="宋体"/>
                <a:cs typeface="Times New Roman"/>
              </a:rPr>
              <a:t>}</a:t>
            </a:r>
            <a:r>
              <a:rPr lang="en-US" altLang="zh-CN" sz="1400" b="1" kern="0" dirty="0">
                <a:solidFill>
                  <a:srgbClr val="000000"/>
                </a:solidFill>
                <a:latin typeface="Courier New"/>
                <a:ea typeface="宋体"/>
                <a:cs typeface="Times New Roman"/>
              </a:rPr>
              <a:t> </a:t>
            </a:r>
          </a:p>
        </p:txBody>
      </p:sp>
      <p:sp>
        <p:nvSpPr>
          <p:cNvPr id="27" name="文本框 26"/>
          <p:cNvSpPr txBox="1"/>
          <p:nvPr/>
        </p:nvSpPr>
        <p:spPr>
          <a:xfrm>
            <a:off x="207792" y="1160347"/>
            <a:ext cx="2636016" cy="461665"/>
          </a:xfrm>
          <a:prstGeom prst="rect">
            <a:avLst/>
          </a:prstGeom>
          <a:noFill/>
        </p:spPr>
        <p:txBody>
          <a:bodyPr wrap="square" rtlCol="0">
            <a:spAutoFit/>
          </a:bodyPr>
          <a:lstStyle/>
          <a:p>
            <a:pPr marL="342900" indent="-342900">
              <a:spcAft>
                <a:spcPts val="600"/>
              </a:spcAft>
              <a:buClr>
                <a:srgbClr val="C00000"/>
              </a:buClr>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二分查找改进</a:t>
            </a:r>
          </a:p>
        </p:txBody>
      </p:sp>
      <p:sp>
        <p:nvSpPr>
          <p:cNvPr id="4" name="矩形 3"/>
          <p:cNvSpPr/>
          <p:nvPr/>
        </p:nvSpPr>
        <p:spPr>
          <a:xfrm>
            <a:off x="2812660" y="1191124"/>
            <a:ext cx="6007812" cy="400110"/>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2000" b="1" dirty="0">
                <a:latin typeface="微软雅黑" panose="020B0503020204020204" pitchFamily="34" charset="-122"/>
                <a:ea typeface="微软雅黑" panose="020B0503020204020204" pitchFamily="34" charset="-122"/>
              </a:rPr>
              <a:t>：统一两个深入方向比较次数，三分支变两分支</a:t>
            </a:r>
          </a:p>
        </p:txBody>
      </p:sp>
      <p:sp>
        <p:nvSpPr>
          <p:cNvPr id="28" name="矩形 27"/>
          <p:cNvSpPr/>
          <p:nvPr/>
        </p:nvSpPr>
        <p:spPr>
          <a:xfrm>
            <a:off x="97988" y="5541587"/>
            <a:ext cx="8722484"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b="1" dirty="0">
                <a:latin typeface="微软雅黑" panose="020B0503020204020204" pitchFamily="34" charset="-122"/>
                <a:ea typeface="微软雅黑" panose="020B0503020204020204" pitchFamily="34" charset="-122"/>
              </a:rPr>
              <a:t>相比于三分支结构，最好情况的效率有所下降，最坏情况效率提升。整体更加稳定。</a:t>
            </a:r>
          </a:p>
        </p:txBody>
      </p:sp>
      <p:sp>
        <p:nvSpPr>
          <p:cNvPr id="6" name="矩形 5"/>
          <p:cNvSpPr/>
          <p:nvPr/>
        </p:nvSpPr>
        <p:spPr>
          <a:xfrm>
            <a:off x="97988" y="5961718"/>
            <a:ext cx="8722484" cy="369332"/>
          </a:xfrm>
          <a:prstGeom prst="rect">
            <a:avLst/>
          </a:prstGeom>
        </p:spPr>
        <p:txBody>
          <a:bodyPr wrap="square">
            <a:spAutoFit/>
          </a:bodyPr>
          <a:lstStyle/>
          <a:p>
            <a:pPr marL="285750" indent="-285750">
              <a:buClr>
                <a:srgbClr val="FF0000"/>
              </a:buClr>
              <a:buFont typeface="Wingdings" panose="05000000000000000000" pitchFamily="2" charset="2"/>
              <a:buChar char="ü"/>
            </a:pPr>
            <a:r>
              <a:rPr lang="zh-CN" altLang="zh-CN" b="1" dirty="0">
                <a:latin typeface="微软雅黑" panose="020B0503020204020204" pitchFamily="34" charset="-122"/>
                <a:ea typeface="微软雅黑" panose="020B0503020204020204" pitchFamily="34" charset="-122"/>
              </a:rPr>
              <a:t>查找失败时，简单地返回</a:t>
            </a:r>
            <a:r>
              <a:rPr lang="en-US" altLang="zh-CN" b="1" dirty="0">
                <a:latin typeface="微软雅黑" panose="020B0503020204020204" pitchFamily="34" charset="-122"/>
                <a:ea typeface="微软雅黑" panose="020B0503020204020204" pitchFamily="34" charset="-122"/>
              </a:rPr>
              <a:t>-1</a:t>
            </a:r>
            <a:r>
              <a:rPr lang="zh-CN" altLang="zh-CN" b="1" dirty="0">
                <a:latin typeface="微软雅黑" panose="020B0503020204020204" pitchFamily="34" charset="-122"/>
                <a:ea typeface="微软雅黑" panose="020B0503020204020204" pitchFamily="34" charset="-122"/>
              </a:rPr>
              <a:t>，不能指示失败的位置</a:t>
            </a:r>
          </a:p>
        </p:txBody>
      </p:sp>
    </p:spTree>
    <p:extLst>
      <p:ext uri="{BB962C8B-B14F-4D97-AF65-F5344CB8AC3E}">
        <p14:creationId xmlns:p14="http://schemas.microsoft.com/office/powerpoint/2010/main" val="238312280"/>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088" y="85725"/>
            <a:ext cx="7599362" cy="914400"/>
          </a:xfrm>
        </p:spPr>
        <p:txBody>
          <a:bodyPr/>
          <a:lstStyle/>
          <a:p>
            <a:pPr>
              <a:defRPr/>
            </a:pPr>
            <a:r>
              <a:rPr lang="zh-CN" altLang="en-US" sz="3600" dirty="0">
                <a:solidFill>
                  <a:srgbClr val="003366"/>
                </a:solidFill>
                <a:latin typeface="微软雅黑" pitchFamily="34" charset="-122"/>
                <a:ea typeface="微软雅黑" pitchFamily="34" charset="-122"/>
              </a:rPr>
              <a:t>数据结构分类</a:t>
            </a:r>
          </a:p>
        </p:txBody>
      </p:sp>
      <p:sp>
        <p:nvSpPr>
          <p:cNvPr id="5" name="矩形 4"/>
          <p:cNvSpPr/>
          <p:nvPr/>
        </p:nvSpPr>
        <p:spPr bwMode="auto">
          <a:xfrm>
            <a:off x="199775" y="3284984"/>
            <a:ext cx="1080120" cy="136815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数据结构</a:t>
            </a:r>
          </a:p>
        </p:txBody>
      </p:sp>
      <p:sp>
        <p:nvSpPr>
          <p:cNvPr id="6" name="左大括号 5"/>
          <p:cNvSpPr/>
          <p:nvPr/>
        </p:nvSpPr>
        <p:spPr bwMode="auto">
          <a:xfrm>
            <a:off x="1329180" y="2262377"/>
            <a:ext cx="576064" cy="3413366"/>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sp>
        <p:nvSpPr>
          <p:cNvPr id="7" name="矩形 6"/>
          <p:cNvSpPr/>
          <p:nvPr/>
        </p:nvSpPr>
        <p:spPr bwMode="auto">
          <a:xfrm>
            <a:off x="1867320" y="1912665"/>
            <a:ext cx="1296144"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线性</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结构</a:t>
            </a:r>
          </a:p>
        </p:txBody>
      </p:sp>
      <p:sp>
        <p:nvSpPr>
          <p:cNvPr id="8" name="矩形 7"/>
          <p:cNvSpPr/>
          <p:nvPr/>
        </p:nvSpPr>
        <p:spPr bwMode="auto">
          <a:xfrm>
            <a:off x="1867320" y="3427816"/>
            <a:ext cx="1296144"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半线性结构</a:t>
            </a:r>
          </a:p>
        </p:txBody>
      </p:sp>
      <p:sp>
        <p:nvSpPr>
          <p:cNvPr id="9" name="矩形 8"/>
          <p:cNvSpPr/>
          <p:nvPr/>
        </p:nvSpPr>
        <p:spPr bwMode="auto">
          <a:xfrm>
            <a:off x="1873796" y="4939984"/>
            <a:ext cx="1289668" cy="1008112"/>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非线性结构</a:t>
            </a:r>
          </a:p>
        </p:txBody>
      </p:sp>
      <p:sp>
        <p:nvSpPr>
          <p:cNvPr id="10" name="左大括号 9"/>
          <p:cNvSpPr/>
          <p:nvPr/>
        </p:nvSpPr>
        <p:spPr bwMode="auto">
          <a:xfrm>
            <a:off x="5482976" y="1643380"/>
            <a:ext cx="576064" cy="1546681"/>
          </a:xfrm>
          <a:prstGeom prst="leftBrace">
            <a:avLst>
              <a:gd name="adj1" fmla="val 42199"/>
              <a:gd name="adj2" fmla="val 50000"/>
            </a:avLst>
          </a:prstGeom>
          <a:noFill/>
          <a:ln w="25400" cap="flat" cmpd="sng" algn="ctr">
            <a:solidFill>
              <a:srgbClr val="FF0000"/>
            </a:solidFill>
            <a:prstDash val="solid"/>
            <a:round/>
            <a:headEnd type="none"/>
            <a:tailEnd type="none"/>
          </a:ln>
          <a:effectLst/>
        </p:spPr>
        <p:txBody>
          <a:bodyPr rtlCol="0" anchor="ctr"/>
          <a:lstStyle/>
          <a:p>
            <a:pPr algn="ctr"/>
            <a:endParaRPr lang="zh-CN" altLang="en-US"/>
          </a:p>
        </p:txBody>
      </p:sp>
      <p:cxnSp>
        <p:nvCxnSpPr>
          <p:cNvPr id="12" name="直接连接符 11"/>
          <p:cNvCxnSpPr>
            <a:stCxn id="7" idx="3"/>
            <a:endCxn id="13" idx="1"/>
          </p:cNvCxnSpPr>
          <p:nvPr/>
        </p:nvCxnSpPr>
        <p:spPr bwMode="auto">
          <a:xfrm>
            <a:off x="3163464" y="2418213"/>
            <a:ext cx="600275" cy="0"/>
          </a:xfrm>
          <a:prstGeom prst="line">
            <a:avLst/>
          </a:prstGeom>
          <a:noFill/>
          <a:ln w="25400" cap="flat" cmpd="sng" algn="ctr">
            <a:solidFill>
              <a:srgbClr val="FF0000"/>
            </a:solidFill>
            <a:prstDash val="dash"/>
            <a:round/>
            <a:headEnd type="none"/>
            <a:tailEnd type="none"/>
          </a:ln>
          <a:effectLst/>
        </p:spPr>
      </p:cxnSp>
      <p:sp>
        <p:nvSpPr>
          <p:cNvPr id="13" name="矩形 12"/>
          <p:cNvSpPr/>
          <p:nvPr/>
        </p:nvSpPr>
        <p:spPr bwMode="auto">
          <a:xfrm>
            <a:off x="3763739" y="1912665"/>
            <a:ext cx="1707930" cy="1011095"/>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   序列</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（线性表）</a:t>
            </a:r>
          </a:p>
        </p:txBody>
      </p:sp>
      <p:sp>
        <p:nvSpPr>
          <p:cNvPr id="14" name="矩形 13"/>
          <p:cNvSpPr/>
          <p:nvPr/>
        </p:nvSpPr>
        <p:spPr bwMode="auto">
          <a:xfrm>
            <a:off x="6093123" y="1342135"/>
            <a:ext cx="2799357"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latin typeface="微软雅黑" panose="020B0503020204020204" pitchFamily="34" charset="-122"/>
                <a:ea typeface="微软雅黑" panose="020B0503020204020204" pitchFamily="34" charset="-122"/>
              </a:rPr>
              <a:t>向量（顺序表）</a:t>
            </a:r>
          </a:p>
        </p:txBody>
      </p:sp>
      <p:sp>
        <p:nvSpPr>
          <p:cNvPr id="15" name="矩形 14"/>
          <p:cNvSpPr/>
          <p:nvPr/>
        </p:nvSpPr>
        <p:spPr bwMode="auto">
          <a:xfrm>
            <a:off x="6093124" y="2825326"/>
            <a:ext cx="2799355" cy="602490"/>
          </a:xfrm>
          <a:prstGeom prst="rect">
            <a:avLst/>
          </a:prstGeom>
          <a:solidFill>
            <a:schemeClr val="accent1"/>
          </a:solidFill>
          <a:ln w="3175" algn="ctr">
            <a:solidFill>
              <a:schemeClr val="tx1"/>
            </a:solidFill>
            <a:miter lim="800000"/>
            <a:headEnd/>
            <a:tailEnd/>
          </a:ln>
          <a:effectLst/>
        </p:spPr>
        <p:txBody>
          <a:bodyPr lIns="91446" tIns="91446" rIns="91446" bIns="91446" rtlCol="0" anchor="ctr"/>
          <a:lstStyle/>
          <a:p>
            <a:pPr algn="ctr"/>
            <a:r>
              <a:rPr lang="zh-CN" altLang="en-US" sz="2800" b="1" dirty="0">
                <a:solidFill>
                  <a:srgbClr val="FF0000"/>
                </a:solidFill>
                <a:latin typeface="微软雅黑" panose="020B0503020204020204" pitchFamily="34" charset="-122"/>
                <a:ea typeface="微软雅黑" panose="020B0503020204020204" pitchFamily="34" charset="-122"/>
              </a:rPr>
              <a:t>列表（链表）</a:t>
            </a:r>
          </a:p>
        </p:txBody>
      </p:sp>
      <p:sp>
        <p:nvSpPr>
          <p:cNvPr id="17" name="矩形 16"/>
          <p:cNvSpPr/>
          <p:nvPr/>
        </p:nvSpPr>
        <p:spPr bwMode="auto">
          <a:xfrm>
            <a:off x="1257412" y="6038962"/>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逻辑结构分类</a:t>
            </a:r>
          </a:p>
        </p:txBody>
      </p:sp>
      <p:sp>
        <p:nvSpPr>
          <p:cNvPr id="18" name="矩形 17"/>
          <p:cNvSpPr/>
          <p:nvPr/>
        </p:nvSpPr>
        <p:spPr bwMode="auto">
          <a:xfrm>
            <a:off x="6134864" y="2117498"/>
            <a:ext cx="2291586" cy="598444"/>
          </a:xfrm>
          <a:prstGeom prst="rect">
            <a:avLst/>
          </a:prstGeom>
          <a:noFill/>
          <a:ln w="3175" algn="ctr">
            <a:noFill/>
            <a:miter lim="800000"/>
            <a:headEnd/>
            <a:tailEnd/>
          </a:ln>
          <a:effectLst/>
        </p:spPr>
        <p:txBody>
          <a:bodyPr lIns="91446" tIns="91446" rIns="91446" bIns="91446" rtlCol="0" anchor="ctr"/>
          <a:lstStyle/>
          <a:p>
            <a:pPr algn="ctr"/>
            <a:r>
              <a:rPr lang="zh-CN" altLang="en-US" sz="2400" b="1" dirty="0">
                <a:latin typeface="微软雅黑" panose="020B0503020204020204" pitchFamily="34" charset="-122"/>
                <a:ea typeface="微软雅黑" panose="020B0503020204020204" pitchFamily="34" charset="-122"/>
              </a:rPr>
              <a:t>   存储结构分类</a:t>
            </a:r>
          </a:p>
        </p:txBody>
      </p:sp>
      <p:pic>
        <p:nvPicPr>
          <p:cNvPr id="3" name="图片 2"/>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57645"/>
          <a:stretch/>
        </p:blipFill>
        <p:spPr>
          <a:xfrm>
            <a:off x="2707620" y="1189952"/>
            <a:ext cx="2256793" cy="460358"/>
          </a:xfrm>
          <a:prstGeom prst="rect">
            <a:avLst/>
          </a:prstGeom>
          <a:noFill/>
          <a:ln>
            <a:noFill/>
          </a:ln>
        </p:spPr>
      </p:pic>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b="17920"/>
          <a:stretch/>
        </p:blipFill>
        <p:spPr>
          <a:xfrm>
            <a:off x="3463601" y="3263012"/>
            <a:ext cx="1792599" cy="1497632"/>
          </a:xfrm>
          <a:prstGeom prst="rect">
            <a:avLst/>
          </a:prstGeom>
          <a:solidFill>
            <a:schemeClr val="accent1"/>
          </a:solidFill>
          <a:ln>
            <a:noFill/>
          </a:ln>
        </p:spPr>
      </p:pic>
      <p:pic>
        <p:nvPicPr>
          <p:cNvPr id="11" name="图片 10"/>
          <p:cNvPicPr>
            <a:picLocks noChangeAspect="1"/>
          </p:cNvPicPr>
          <p:nvPr/>
        </p:nvPicPr>
        <p:blipFill rotWithShape="1">
          <a:blip r:embed="rId5" cstate="print">
            <a:extLst>
              <a:ext uri="{28A0092B-C50C-407E-A947-70E740481C1C}">
                <a14:useLocalDpi xmlns:a14="http://schemas.microsoft.com/office/drawing/2010/main" val="0"/>
              </a:ext>
            </a:extLst>
          </a:blip>
          <a:srcRect b="20728"/>
          <a:stretch/>
        </p:blipFill>
        <p:spPr>
          <a:xfrm>
            <a:off x="3763739" y="4891323"/>
            <a:ext cx="1819348" cy="1446861"/>
          </a:xfrm>
          <a:prstGeom prst="rect">
            <a:avLst/>
          </a:prstGeom>
          <a:solidFill>
            <a:schemeClr val="accent1"/>
          </a:solidFill>
          <a:ln>
            <a:noFill/>
          </a:ln>
        </p:spPr>
      </p:pic>
      <p:sp>
        <p:nvSpPr>
          <p:cNvPr id="16" name="矩形 15"/>
          <p:cNvSpPr/>
          <p:nvPr/>
        </p:nvSpPr>
        <p:spPr bwMode="auto">
          <a:xfrm>
            <a:off x="6303911" y="3965859"/>
            <a:ext cx="2377779" cy="1047317"/>
          </a:xfrm>
          <a:prstGeom prst="rect">
            <a:avLst/>
          </a:prstGeom>
          <a:noFill/>
          <a:ln w="3175" algn="ctr">
            <a:noFill/>
            <a:miter lim="800000"/>
            <a:headEnd/>
            <a:tailEnd/>
          </a:ln>
          <a:effectLst/>
        </p:spPr>
        <p:txBody>
          <a:bodyPr lIns="91446" tIns="91446" rIns="91446" bIns="91446" rtlCol="0" anchor="ctr"/>
          <a:lstStyle/>
          <a:p>
            <a:pPr algn="ctr"/>
            <a:r>
              <a:rPr lang="zh-CN" altLang="en-US" sz="2000" b="1" dirty="0">
                <a:solidFill>
                  <a:srgbClr val="FF0000"/>
                </a:solidFill>
                <a:latin typeface="微软雅黑" panose="020B0503020204020204" pitchFamily="34" charset="-122"/>
                <a:ea typeface="微软雅黑" panose="020B0503020204020204" pitchFamily="34" charset="-122"/>
              </a:rPr>
              <a:t>数据元素的物理存放位置不是线性，可以任意</a:t>
            </a:r>
          </a:p>
        </p:txBody>
      </p:sp>
      <p:cxnSp>
        <p:nvCxnSpPr>
          <p:cNvPr id="20" name="直接箭头连接符 19"/>
          <p:cNvCxnSpPr/>
          <p:nvPr/>
        </p:nvCxnSpPr>
        <p:spPr bwMode="auto">
          <a:xfrm flipV="1">
            <a:off x="7473754" y="3473785"/>
            <a:ext cx="1" cy="538043"/>
          </a:xfrm>
          <a:prstGeom prst="straightConnector1">
            <a:avLst/>
          </a:prstGeom>
          <a:solidFill>
            <a:schemeClr val="accent1"/>
          </a:solidFill>
          <a:ln w="31750" cap="flat" cmpd="sng" algn="ctr">
            <a:solidFill>
              <a:srgbClr val="FF0000"/>
            </a:solidFill>
            <a:prstDash val="solid"/>
            <a:round/>
            <a:headEnd type="none" w="lg" len="lg"/>
            <a:tailEnd type="stealth" w="lg" len="lg"/>
          </a:ln>
          <a:effectLst/>
        </p:spPr>
      </p:cxnSp>
    </p:spTree>
    <p:extLst>
      <p:ext uri="{BB962C8B-B14F-4D97-AF65-F5344CB8AC3E}">
        <p14:creationId xmlns:p14="http://schemas.microsoft.com/office/powerpoint/2010/main" val="864292318"/>
      </p:ext>
    </p:extLst>
  </p:cSld>
  <p:clrMapOvr>
    <a:masterClrMapping/>
  </p:clrMapOvr>
  <p:transition advTm="157">
    <p:zoom/>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Tsinghua">
  <a:themeElements>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Tsinghua">
      <a:majorFont>
        <a:latin typeface="Arial"/>
        <a:ea typeface="黑体"/>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3175" algn="ctr">
          <a:solidFill>
            <a:schemeClr val="tx1"/>
          </a:solidFill>
          <a:miter lim="800000"/>
          <a:headEnd/>
          <a:tailEnd/>
        </a:ln>
        <a:effectLst>
          <a:outerShdw dist="57150" dir="2700000" algn="ctr" rotWithShape="0">
            <a:srgbClr val="888888">
              <a:alpha val="50000"/>
            </a:srgbClr>
          </a:outerShdw>
        </a:effectLst>
      </a:spPr>
      <a:bodyPr lIns="91446" tIns="91446" rIns="91446" bIns="91446" anchor="ctr"/>
      <a:lstStyle>
        <a:defPPr algn="ctr">
          <a:defRPr sz="2800" smtClean="0">
            <a:solidFill>
              <a:schemeClr val="bg1"/>
            </a:solidFill>
            <a:effectLst>
              <a:outerShdw blurRad="38100" dist="38100" dir="2700000" algn="tl">
                <a:srgbClr val="000000">
                  <a:alpha val="43137"/>
                </a:srgbClr>
              </a:outerShdw>
            </a:effectLst>
            <a:latin typeface="黑体" pitchFamily="2" charset="-122"/>
            <a:ea typeface="黑体" pitchFamily="2" charset="-122"/>
          </a:defRPr>
        </a:defPPr>
      </a:lstStyle>
    </a:spDef>
    <a:lnDef>
      <a:spPr bwMode="auto">
        <a:solidFill>
          <a:schemeClr val="accent1"/>
        </a:solidFill>
        <a:ln w="9525" cap="flat" cmpd="sng" algn="ctr">
          <a:solidFill>
            <a:schemeClr val="tx1"/>
          </a:solidFill>
          <a:prstDash val="sysDash"/>
          <a:round/>
          <a:headEnd type="none"/>
          <a:tailEnd type="arrow"/>
        </a:ln>
        <a:effectLst/>
      </a:spPr>
      <a:bodyPr/>
      <a:lstStyle/>
    </a:lnDef>
  </a:objectDefaults>
  <a:extraClrSchemeLst>
    <a:extraClrScheme>
      <a:clrScheme name="Tsinghua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Tsinghua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Tsinghua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Tsinghua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Tsinghua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Tsinghua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Tsinghua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Tsinghua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Tsinghua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Tsinghua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清华PPT</Template>
  <TotalTime>12545</TotalTime>
  <Words>7855</Words>
  <Application>Microsoft Office PowerPoint</Application>
  <PresentationFormat>全屏显示(4:3)</PresentationFormat>
  <Paragraphs>1230</Paragraphs>
  <Slides>58</Slides>
  <Notes>50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58</vt:i4>
      </vt:variant>
    </vt:vector>
  </HeadingPairs>
  <TitlesOfParts>
    <vt:vector size="73" baseType="lpstr">
      <vt:lpstr>黑体</vt:lpstr>
      <vt:lpstr>隶书</vt:lpstr>
      <vt:lpstr>Microsoft YaHei</vt:lpstr>
      <vt:lpstr>Microsoft YaHei</vt:lpstr>
      <vt:lpstr>Microsoft YaHei</vt:lpstr>
      <vt:lpstr>Arial</vt:lpstr>
      <vt:lpstr>Arial Black</vt:lpstr>
      <vt:lpstr>Calibri</vt:lpstr>
      <vt:lpstr>Cambria Math</vt:lpstr>
      <vt:lpstr>Consolas</vt:lpstr>
      <vt:lpstr>Courier New</vt:lpstr>
      <vt:lpstr>Tahoma</vt:lpstr>
      <vt:lpstr>Times New Roman</vt:lpstr>
      <vt:lpstr>Wingdings</vt:lpstr>
      <vt:lpstr>Tsinghua</vt:lpstr>
      <vt:lpstr>PowerPoint 演示文稿</vt:lpstr>
      <vt:lpstr>OJ系统使用</vt:lpstr>
      <vt:lpstr>回顾：数据结构分类</vt:lpstr>
      <vt:lpstr>回顾：向量的基本运算</vt:lpstr>
      <vt:lpstr>回顾：排 序</vt:lpstr>
      <vt:lpstr>回顾：查 找</vt:lpstr>
      <vt:lpstr>回顾：向量排序</vt:lpstr>
      <vt:lpstr>有序向量查找</vt:lpstr>
      <vt:lpstr>数据结构分类</vt:lpstr>
      <vt:lpstr>列表基础介绍</vt:lpstr>
      <vt:lpstr>列表基础介绍</vt:lpstr>
      <vt:lpstr>列表基础介绍</vt:lpstr>
      <vt:lpstr>向量与列表比较</vt:lpstr>
      <vt:lpstr>向量与列表比较</vt:lpstr>
      <vt:lpstr>向量与列表比较</vt:lpstr>
      <vt:lpstr>列表的定义</vt:lpstr>
      <vt:lpstr>单向列表的插入</vt:lpstr>
      <vt:lpstr>单向列表的插入</vt:lpstr>
      <vt:lpstr>单向列表的插入</vt:lpstr>
      <vt:lpstr>单向列表的插入</vt:lpstr>
      <vt:lpstr>列表的定义2</vt:lpstr>
      <vt:lpstr>单向列表的插入2</vt:lpstr>
      <vt:lpstr>单向列表的插入实现2</vt:lpstr>
      <vt:lpstr>单向列表的删除实现</vt:lpstr>
      <vt:lpstr>单向列表的删除实现2</vt:lpstr>
      <vt:lpstr>单向列表的删除实现2</vt:lpstr>
      <vt:lpstr>随堂习题</vt:lpstr>
      <vt:lpstr>列表的定义3（教材方法）</vt:lpstr>
      <vt:lpstr>列表的定义3（教材方法）</vt:lpstr>
      <vt:lpstr>头、尾、首、末节点</vt:lpstr>
      <vt:lpstr>列表的基本运算接口</vt:lpstr>
      <vt:lpstr>默认构造函数</vt:lpstr>
      <vt:lpstr>数据元素访问</vt:lpstr>
      <vt:lpstr>插 入</vt:lpstr>
      <vt:lpstr>插 入</vt:lpstr>
      <vt:lpstr>PowerPoint 演示文稿</vt:lpstr>
      <vt:lpstr>删 除</vt:lpstr>
      <vt:lpstr>析构函数</vt:lpstr>
      <vt:lpstr>查 找</vt:lpstr>
      <vt:lpstr>回顾：向量唯一化</vt:lpstr>
      <vt:lpstr>唯一化</vt:lpstr>
      <vt:lpstr>回顾：有序向量唯一化</vt:lpstr>
      <vt:lpstr>唯一化</vt:lpstr>
      <vt:lpstr>排 序</vt:lpstr>
      <vt:lpstr>排 序</vt:lpstr>
      <vt:lpstr>排 序</vt:lpstr>
      <vt:lpstr>排 序</vt:lpstr>
      <vt:lpstr>向量排序（归并排序）-回顾</vt:lpstr>
      <vt:lpstr>排 序</vt:lpstr>
      <vt:lpstr>排 序</vt:lpstr>
      <vt:lpstr>总结：列表排序</vt:lpstr>
      <vt:lpstr>回顾：向量排序</vt:lpstr>
      <vt:lpstr>PowerPoint 演示文稿</vt:lpstr>
      <vt:lpstr>课外学习：STL标准模板库</vt:lpstr>
      <vt:lpstr>课外学习：STL标准模板库</vt:lpstr>
      <vt:lpstr>课外学习：STL的几个基本概念</vt:lpstr>
      <vt:lpstr>STL容器Vector与List比较</vt:lpstr>
      <vt:lpstr>STL容器Vector与List比较</vt:lpstr>
    </vt:vector>
  </TitlesOfParts>
  <Company>江苏大丰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计算摄像学专题第一讲</dc:title>
  <dc:creator>邹涛</dc:creator>
  <cp:lastModifiedBy>华坤</cp:lastModifiedBy>
  <cp:revision>1100</cp:revision>
  <dcterms:created xsi:type="dcterms:W3CDTF">2011-01-31T10:16:12Z</dcterms:created>
  <dcterms:modified xsi:type="dcterms:W3CDTF">2021-11-29T07:33:04Z</dcterms:modified>
</cp:coreProperties>
</file>