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609" r:id="rId3"/>
    <p:sldId id="596" r:id="rId4"/>
    <p:sldId id="613" r:id="rId5"/>
    <p:sldId id="618" r:id="rId6"/>
    <p:sldId id="622" r:id="rId7"/>
    <p:sldId id="764" r:id="rId8"/>
    <p:sldId id="700" r:id="rId9"/>
    <p:sldId id="624" r:id="rId10"/>
    <p:sldId id="628" r:id="rId11"/>
    <p:sldId id="634" r:id="rId12"/>
    <p:sldId id="665" r:id="rId13"/>
    <p:sldId id="656" r:id="rId14"/>
    <p:sldId id="657" r:id="rId15"/>
    <p:sldId id="713" r:id="rId16"/>
    <p:sldId id="672" r:id="rId17"/>
    <p:sldId id="719" r:id="rId18"/>
    <p:sldId id="674" r:id="rId19"/>
    <p:sldId id="685" r:id="rId20"/>
    <p:sldId id="686" r:id="rId21"/>
    <p:sldId id="687" r:id="rId22"/>
    <p:sldId id="688" r:id="rId23"/>
    <p:sldId id="689" r:id="rId24"/>
    <p:sldId id="690" r:id="rId25"/>
    <p:sldId id="691" r:id="rId26"/>
    <p:sldId id="692" r:id="rId27"/>
    <p:sldId id="693" r:id="rId28"/>
    <p:sldId id="748" r:id="rId29"/>
    <p:sldId id="766" r:id="rId30"/>
    <p:sldId id="694" r:id="rId31"/>
    <p:sldId id="695" r:id="rId32"/>
    <p:sldId id="696" r:id="rId33"/>
    <p:sldId id="697" r:id="rId34"/>
    <p:sldId id="765" r:id="rId35"/>
    <p:sldId id="698" r:id="rId36"/>
    <p:sldId id="699" r:id="rId37"/>
    <p:sldId id="749" r:id="rId38"/>
    <p:sldId id="750" r:id="rId39"/>
    <p:sldId id="751" r:id="rId40"/>
    <p:sldId id="752" r:id="rId41"/>
    <p:sldId id="754" r:id="rId42"/>
    <p:sldId id="755" r:id="rId43"/>
    <p:sldId id="756" r:id="rId44"/>
    <p:sldId id="758" r:id="rId45"/>
    <p:sldId id="759" r:id="rId46"/>
    <p:sldId id="760" r:id="rId47"/>
    <p:sldId id="761" r:id="rId48"/>
    <p:sldId id="762" r:id="rId49"/>
    <p:sldId id="721" r:id="rId50"/>
    <p:sldId id="722" r:id="rId51"/>
    <p:sldId id="763" r:id="rId52"/>
    <p:sldId id="712" r:id="rId5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CCFF"/>
    <a:srgbClr val="FFFF99"/>
    <a:srgbClr val="00823B"/>
    <a:srgbClr val="CCFF33"/>
    <a:srgbClr val="FFFFCC"/>
    <a:srgbClr val="99FF33"/>
    <a:srgbClr val="009242"/>
    <a:srgbClr val="99CC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5" autoAdjust="0"/>
    <p:restoredTop sz="84290" autoAdjust="0"/>
  </p:normalViewPr>
  <p:slideViewPr>
    <p:cSldViewPr>
      <p:cViewPr varScale="1">
        <p:scale>
          <a:sx n="72" d="100"/>
          <a:sy n="72" d="100"/>
        </p:scale>
        <p:origin x="195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692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641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814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867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二项式系数平方的和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430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𝒏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p>
                      </m:sSubSup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)!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)!×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1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〖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𝒉(𝒏)=</a:t>
                </a:r>
                <a:r>
                  <a:rPr lang="en-US" altLang="zh-CN" b="1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𝑪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〗_</a:t>
                </a:r>
                <a:r>
                  <a:rPr lang="en-US" altLang="zh-CN" b="1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𝟐𝒏^𝒏</a:t>
                </a:r>
                <a:r>
                  <a:rPr lang="en-US" altLang="zh-CN" b="0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𝑪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_</a:t>
                </a:r>
                <a:r>
                  <a:rPr lang="en-US" altLang="zh-CN" b="1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𝟐𝒏^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𝒏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+𝟏)</a:t>
                </a:r>
                <a:r>
                  <a:rPr lang="en-US" altLang="zh-CN" b="1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=((𝟐𝒏)!)/(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𝒏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+𝟏)!×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𝒏!)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491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662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401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945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88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436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841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953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49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106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373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每删除一个元素，队首指针：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front=(front+1)%6,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每插入一个元素，队尾指针：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rear=(rear+1)%6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。上述操作后，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front=0,rear=3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78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O(n), O(1)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27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248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3544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20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359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586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        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2        2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75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0302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374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AAA1E-1B64-4117-93DD-4723CF3C8330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8597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048EF-C00C-4736-AA37-CECC8D457C79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6566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88530-64FA-4EB3-9DAB-D08CAE86E79C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744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483F96-25CF-46A9-AD29-1676A0D985B0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80821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AC269-0E9C-49EE-BE0D-6DD0A0EA80BD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z="1600" dirty="0">
                <a:ea typeface="楷体_GB2312" pitchFamily="49" charset="-122"/>
              </a:rPr>
              <a:t> </a:t>
            </a:r>
            <a:endParaRPr lang="zh-CN" altLang="en-US" sz="16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1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186B5-060B-4BD6-B379-BB97F1EE3AB3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162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5540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56A0C3-39A6-4A9B-B9E5-D286D51BBB79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25615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B928B-9561-4D67-85F4-B553A2AB0C4C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79947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043C2E-C85B-4DE5-A5F6-DC7809B2EF24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25734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948D44-7AF3-47AE-B7F9-590325C98428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35352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7A9243-BAF2-4B19-B8BC-D96976EB67B8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68215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BC9C54-AFE2-480E-B033-D40BD66CA405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75759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13103-8F63-40E3-8CB8-CE3FC3486589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94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96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62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2,5,5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44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687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81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8" Type="http://schemas.openxmlformats.org/officeDocument/2006/relationships/image" Target="../media/image84.png"/><Relationship Id="rId26" Type="http://schemas.openxmlformats.org/officeDocument/2006/relationships/image" Target="../media/image102.png"/><Relationship Id="rId3" Type="http://schemas.openxmlformats.org/officeDocument/2006/relationships/image" Target="../media/image88.png"/><Relationship Id="rId21" Type="http://schemas.openxmlformats.org/officeDocument/2006/relationships/image" Target="../media/image87.png"/><Relationship Id="rId17" Type="http://schemas.openxmlformats.org/officeDocument/2006/relationships/image" Target="../media/image83.png"/><Relationship Id="rId25" Type="http://schemas.openxmlformats.org/officeDocument/2006/relationships/image" Target="../media/image10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01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96.png"/><Relationship Id="rId24" Type="http://schemas.openxmlformats.org/officeDocument/2006/relationships/image" Target="../media/image92.png"/><Relationship Id="rId5" Type="http://schemas.openxmlformats.org/officeDocument/2006/relationships/image" Target="../media/image11.png"/><Relationship Id="rId15" Type="http://schemas.openxmlformats.org/officeDocument/2006/relationships/image" Target="../media/image100.png"/><Relationship Id="rId23" Type="http://schemas.openxmlformats.org/officeDocument/2006/relationships/image" Target="../media/image91.png"/><Relationship Id="rId10" Type="http://schemas.openxmlformats.org/officeDocument/2006/relationships/image" Target="../media/image95.png"/><Relationship Id="rId19" Type="http://schemas.openxmlformats.org/officeDocument/2006/relationships/image" Target="../media/image85.png"/><Relationship Id="rId4" Type="http://schemas.openxmlformats.org/officeDocument/2006/relationships/image" Target="../media/image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g"/><Relationship Id="rId9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0.png"/><Relationship Id="rId4" Type="http://schemas.openxmlformats.org/officeDocument/2006/relationships/image" Target="../media/image29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第五讲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栈与队列</a:t>
            </a:r>
            <a:r>
              <a:rPr lang="en-US" altLang="zh-CN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2</a:t>
            </a: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丁贵广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清华大学软件学院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栈的应用：括号匹配</a:t>
            </a: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8595" y="1171698"/>
            <a:ext cx="44481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括号：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;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;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395536" y="1916833"/>
              <a:ext cx="4824536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表达式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匹配？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>
                              <a:latin typeface="+mn-lt"/>
                            </a:rPr>
                            <a:t>（ </a:t>
                          </a:r>
                          <a:r>
                            <a:rPr lang="en-US" altLang="zh-CN" sz="2400" b="1" dirty="0">
                              <a:latin typeface="+mn-lt"/>
                            </a:rPr>
                            <a:t>A + B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{ ( A + B 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( C + D )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{ ( x + y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[ 2 + 3 ] + 4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{ a + z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447395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5 + 6 )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 ( 4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348967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[ ( )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0909106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[ ( ]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701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395536" y="1916833"/>
              <a:ext cx="4824536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表达式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匹配？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latin typeface="+mn-lt"/>
                            </a:rPr>
                            <a:t>（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+ B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210667" r="-46507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310667" r="-46507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[ 2 + 3 ] + 4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a + z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4473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612000" r="-4650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3489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)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09091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]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7016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本框 8"/>
          <p:cNvSpPr txBox="1"/>
          <p:nvPr/>
        </p:nvSpPr>
        <p:spPr>
          <a:xfrm>
            <a:off x="3986529" y="2380793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995936" y="2836389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995936" y="3291985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95936" y="3747581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995936" y="4203177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995936" y="4658773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995936" y="5114369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995936" y="5569968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5292080" y="1212893"/>
            <a:ext cx="15121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876256" y="1212893"/>
            <a:ext cx="20882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后开先闭！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623515" y="4100306"/>
                <a:ext cx="31322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{ ( A + B )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( C + D ) }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15" y="4100306"/>
                <a:ext cx="3132204" cy="461665"/>
              </a:xfrm>
              <a:prstGeom prst="rect">
                <a:avLst/>
              </a:prstGeom>
              <a:blipFill>
                <a:blip r:embed="rId4"/>
                <a:stretch>
                  <a:fillRect l="-2529" t="-9333" r="-252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 rot="16200000">
            <a:off x="6533706" y="4080290"/>
            <a:ext cx="483873" cy="2304256"/>
            <a:chOff x="2687016" y="2568365"/>
            <a:chExt cx="483873" cy="3172194"/>
          </a:xfrm>
        </p:grpSpPr>
        <p:grpSp>
          <p:nvGrpSpPr>
            <p:cNvPr id="21" name="组合 20"/>
            <p:cNvGrpSpPr/>
            <p:nvPr/>
          </p:nvGrpSpPr>
          <p:grpSpPr>
            <a:xfrm>
              <a:off x="2687016" y="2568365"/>
              <a:ext cx="483873" cy="3172194"/>
              <a:chOff x="2693325" y="2777086"/>
              <a:chExt cx="483873" cy="3172194"/>
            </a:xfrm>
          </p:grpSpPr>
          <p:cxnSp>
            <p:nvCxnSpPr>
              <p:cNvPr id="23" name="直接连接符 22"/>
              <p:cNvCxnSpPr/>
              <p:nvPr/>
            </p:nvCxnSpPr>
            <p:spPr bwMode="auto">
              <a:xfrm>
                <a:off x="2699792" y="2790220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3177198" y="2777086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 bwMode="auto">
              <a:xfrm flipV="1">
                <a:off x="2693325" y="2781211"/>
                <a:ext cx="483873" cy="2069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 bwMode="auto">
            <a:xfrm>
              <a:off x="2691065" y="2579201"/>
              <a:ext cx="479823" cy="3148224"/>
            </a:xfrm>
            <a:prstGeom prst="rect">
              <a:avLst/>
            </a:prstGeom>
            <a:solidFill>
              <a:srgbClr val="FFFF00">
                <a:alpha val="11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 bwMode="auto">
          <a:xfrm>
            <a:off x="5631011" y="4996896"/>
            <a:ext cx="468000" cy="466942"/>
          </a:xfrm>
          <a:prstGeom prst="rect">
            <a:avLst/>
          </a:prstGeom>
          <a:solidFill>
            <a:srgbClr val="FFC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chemeClr val="accent4"/>
                </a:solidFill>
                <a:latin typeface="+mj-lt"/>
                <a:ea typeface="黑体" pitchFamily="2" charset="-122"/>
              </a:rPr>
              <a:t>{</a:t>
            </a:r>
            <a:endParaRPr lang="zh-CN" altLang="en-US" sz="2400" b="1" dirty="0">
              <a:solidFill>
                <a:schemeClr val="accent4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099011" y="4996896"/>
            <a:ext cx="468000" cy="466942"/>
          </a:xfrm>
          <a:prstGeom prst="rect">
            <a:avLst/>
          </a:prstGeom>
          <a:solidFill>
            <a:srgbClr val="FFC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chemeClr val="accent4"/>
                </a:solidFill>
                <a:latin typeface="+mj-lt"/>
                <a:ea typeface="黑体" pitchFamily="2" charset="-122"/>
              </a:rPr>
              <a:t>(</a:t>
            </a:r>
            <a:endParaRPr lang="zh-CN" altLang="en-US" sz="2400" b="1" dirty="0">
              <a:solidFill>
                <a:schemeClr val="accent4"/>
              </a:solidFill>
              <a:latin typeface="+mj-lt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695523" y="4599778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890255" y="4599778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6847651" y="4606675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>
            <a:off x="7207691" y="4599778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8215803" y="4606675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8503835" y="4606675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5652120" y="1760149"/>
            <a:ext cx="2952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从左往右扫描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5652120" y="2164645"/>
            <a:ext cx="3491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碰到开（左）括号，入栈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5652120" y="2571970"/>
            <a:ext cx="34918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碰到闭（右）括号，若栈顶不是对应的开括号，返回错误；若是，则出栈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5630998" y="3539093"/>
            <a:ext cx="3009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最后必须栈空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3716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5" grpId="0" animBg="1"/>
      <p:bldP spid="5" grpId="1" animBg="1"/>
      <p:bldP spid="27" grpId="0" animBg="1"/>
      <p:bldP spid="27" grpId="1" animBg="1"/>
      <p:bldP spid="27" grpId="2" animBg="1"/>
      <p:bldP spid="27" grpId="3" animBg="1"/>
      <p:bldP spid="38" grpId="0"/>
      <p:bldP spid="39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逆波兰（后缀）表达式求值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32563" y="1737679"/>
                <a:ext cx="82060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dirty="0"/>
                  <a:t>0 ! 1</a:t>
                </a:r>
                <a14:m>
                  <m:oMath xmlns:m="http://schemas.openxmlformats.org/officeDocument/2006/math">
                    <m:r>
                      <a:rPr lang="en-US" altLang="zh-CN" sz="3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3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b="1" dirty="0"/>
                  <a:t>2 3 ! 4 </a:t>
                </a:r>
                <a14:m>
                  <m:oMath xmlns:m="http://schemas.openxmlformats.org/officeDocument/2006/math">
                    <m:r>
                      <a:rPr lang="en-US" altLang="zh-CN" sz="3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600" b="1" dirty="0"/>
                  <a:t> ^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3600" b="1" dirty="0"/>
                  <a:t> 5 !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b="1" dirty="0"/>
                  <a:t>67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b="1" dirty="0"/>
                  <a:t>8 9 </a:t>
                </a:r>
                <a14:m>
                  <m:oMath xmlns:m="http://schemas.openxmlformats.org/officeDocument/2006/math">
                    <m:r>
                      <a:rPr lang="en-US" altLang="zh-CN" sz="3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36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36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63" y="1737679"/>
                <a:ext cx="8206093" cy="646331"/>
              </a:xfrm>
              <a:prstGeom prst="rect">
                <a:avLst/>
              </a:prstGeom>
              <a:blipFill>
                <a:blip r:embed="rId3"/>
                <a:stretch>
                  <a:fillRect l="-1857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734952" y="2852937"/>
            <a:ext cx="2163626" cy="3168352"/>
            <a:chOff x="680182" y="2492896"/>
            <a:chExt cx="2163626" cy="3168352"/>
          </a:xfrm>
        </p:grpSpPr>
        <p:cxnSp>
          <p:nvCxnSpPr>
            <p:cNvPr id="50" name="直接连接符 49"/>
            <p:cNvCxnSpPr/>
            <p:nvPr/>
          </p:nvCxnSpPr>
          <p:spPr bwMode="auto">
            <a:xfrm>
              <a:off x="683568" y="2492896"/>
              <a:ext cx="0" cy="316835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843808" y="2492896"/>
              <a:ext cx="0" cy="316835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H="1">
              <a:off x="680182" y="5661248"/>
              <a:ext cx="2163626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589360" y="6146381"/>
            <a:ext cx="504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38577" y="5661250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38577" y="5301211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738577" y="5657731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738577" y="5661248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38577" y="5301208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738577" y="4937649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38577" y="4941167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TextBox 20"/>
          <p:cNvSpPr txBox="1">
            <a:spLocks noChangeArrowheads="1"/>
          </p:cNvSpPr>
          <p:nvPr/>
        </p:nvSpPr>
        <p:spPr bwMode="auto">
          <a:xfrm>
            <a:off x="11836" y="5648439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632563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971600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1331640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>
            <a:off x="1702745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>
            <a:off x="2117554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>
            <a:off x="2483768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2825741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/>
          <p:nvPr/>
        </p:nvCxnSpPr>
        <p:spPr bwMode="auto">
          <a:xfrm>
            <a:off x="3185781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98" name="矩形 97"/>
          <p:cNvSpPr/>
          <p:nvPr/>
        </p:nvSpPr>
        <p:spPr bwMode="auto">
          <a:xfrm>
            <a:off x="738577" y="4581125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3600590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738577" y="4938011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连接符 100"/>
          <p:cNvCxnSpPr/>
          <p:nvPr/>
        </p:nvCxnSpPr>
        <p:spPr bwMode="auto">
          <a:xfrm>
            <a:off x="4015399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2" name="矩形 101"/>
          <p:cNvSpPr/>
          <p:nvPr/>
        </p:nvSpPr>
        <p:spPr bwMode="auto">
          <a:xfrm>
            <a:off x="738577" y="5293785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1024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4235" y="2492896"/>
            <a:ext cx="59766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rpnEvaluation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(expr)</a:t>
            </a:r>
          </a:p>
          <a:p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输入：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RPN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Expr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（假定语法正确）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输出：表达式数值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引入栈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，用以存操作数；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while(expr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尚未扫描完毕，从左至右扫描）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expr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中读入下一元素；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if(x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是操作数）将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压入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else{</a:t>
            </a: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	 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从栈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中弹出运算符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所需数目的操作数；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	 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对弹出的操作数实施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运算，将结果重新入栈；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} // else</a:t>
            </a: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}// while</a:t>
            </a:r>
          </a:p>
          <a:p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返回栈顶；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也是栈底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3690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98" grpId="0" animBg="1"/>
      <p:bldP spid="98" grpId="1" animBg="1"/>
      <p:bldP spid="100" grpId="0" animBg="1"/>
      <p:bldP spid="100" grpId="1" animBg="1"/>
      <p:bldP spid="10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3705" y="109386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中缀表达式直接求值并输出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（结合前两算法）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0"/>
              <p:cNvSpPr txBox="1">
                <a:spLocks noChangeArrowheads="1"/>
              </p:cNvSpPr>
              <p:nvPr/>
            </p:nvSpPr>
            <p:spPr bwMode="auto">
              <a:xfrm>
                <a:off x="-363993" y="1738165"/>
                <a:ext cx="563867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</a:t>
                </a:r>
              </a:p>
            </p:txBody>
          </p:sp>
        </mc:Choice>
        <mc:Fallback xmlns="">
          <p:sp>
            <p:nvSpPr>
              <p:cNvPr id="1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3993" y="1738165"/>
                <a:ext cx="5638676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-402963" y="5959484"/>
            <a:ext cx="22413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5243" y="5903945"/>
            <a:ext cx="494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27785" y="5905952"/>
            <a:ext cx="465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01452" y="5879687"/>
            <a:ext cx="460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3244581" y="585724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581" y="5857243"/>
                <a:ext cx="35937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2578701" y="585724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01" y="5857243"/>
                <a:ext cx="3593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467032" y="5879686"/>
            <a:ext cx="510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40599" y="5879685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3898228" y="585609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228" y="5856093"/>
                <a:ext cx="3593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/>
          <p:cNvCxnSpPr/>
          <p:nvPr/>
        </p:nvCxnSpPr>
        <p:spPr bwMode="auto">
          <a:xfrm flipH="1">
            <a:off x="1516647" y="2924943"/>
            <a:ext cx="511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3676887" y="2924943"/>
            <a:ext cx="744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1512000" y="5229199"/>
            <a:ext cx="216362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 bwMode="auto">
              <a:xfrm>
                <a:off x="1513261" y="4869160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(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869160"/>
                <a:ext cx="2160000" cy="360040"/>
              </a:xfrm>
              <a:prstGeom prst="rect">
                <a:avLst/>
              </a:prstGeom>
              <a:blipFill>
                <a:blip r:embed="rId8"/>
                <a:stretch>
                  <a:fillRect b="-31746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764626" y="4859867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V="1">
            <a:off x="1153898" y="2258522"/>
            <a:ext cx="326235" cy="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1408125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 bwMode="auto">
              <a:xfrm>
                <a:off x="1513261" y="4513589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(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13589"/>
                <a:ext cx="2160000" cy="360040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连接符 52"/>
          <p:cNvCxnSpPr/>
          <p:nvPr/>
        </p:nvCxnSpPr>
        <p:spPr bwMode="auto">
          <a:xfrm>
            <a:off x="1726703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1978731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 bwMode="auto">
              <a:xfrm>
                <a:off x="1513261" y="4149081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149081"/>
                <a:ext cx="2160000" cy="360040"/>
              </a:xfrm>
              <a:prstGeom prst="rect">
                <a:avLst/>
              </a:prstGeom>
              <a:blipFill>
                <a:blip r:embed="rId10"/>
                <a:stretch>
                  <a:fillRect b="-6349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/>
          <p:cNvCxnSpPr/>
          <p:nvPr/>
        </p:nvCxnSpPr>
        <p:spPr bwMode="auto">
          <a:xfrm>
            <a:off x="223919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2533460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>
            <a:off x="2842049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 bwMode="auto">
              <a:xfrm>
                <a:off x="1513261" y="4508837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08837"/>
                <a:ext cx="2160000" cy="360040"/>
              </a:xfrm>
              <a:prstGeom prst="rect">
                <a:avLst/>
              </a:prstGeom>
              <a:blipFill>
                <a:blip r:embed="rId11"/>
                <a:stretch>
                  <a:fillRect b="-3175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连接符 80"/>
          <p:cNvCxnSpPr/>
          <p:nvPr/>
        </p:nvCxnSpPr>
        <p:spPr bwMode="auto">
          <a:xfrm>
            <a:off x="319938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>
            <a:off x="3454420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 bwMode="auto">
              <a:xfrm>
                <a:off x="1513261" y="4501655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01655"/>
                <a:ext cx="2160000" cy="3600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连接符 84"/>
          <p:cNvCxnSpPr/>
          <p:nvPr/>
        </p:nvCxnSpPr>
        <p:spPr bwMode="auto">
          <a:xfrm>
            <a:off x="370957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>
            <a:off x="398114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4328519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 bwMode="auto">
              <a:xfrm>
                <a:off x="1520609" y="4860366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0609" y="4860366"/>
                <a:ext cx="2160000" cy="360040"/>
              </a:xfrm>
              <a:prstGeom prst="rect">
                <a:avLst/>
              </a:prstGeom>
              <a:blipFill>
                <a:blip r:embed="rId15"/>
                <a:stretch>
                  <a:fillRect b="-3175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4500660" y="5856092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60" y="5856092"/>
                <a:ext cx="359372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1715243" y="5275476"/>
            <a:ext cx="188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操作符栈 </a:t>
            </a:r>
            <a:r>
              <a:rPr lang="en-US" altLang="zh-CN" b="1" dirty="0" err="1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optr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 flipH="1">
            <a:off x="5627725" y="2924943"/>
            <a:ext cx="511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7787965" y="2924943"/>
            <a:ext cx="744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 flipH="1">
            <a:off x="5623078" y="5229199"/>
            <a:ext cx="216362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 bwMode="auto">
              <a:xfrm>
                <a:off x="5624339" y="4869160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339" y="4869160"/>
                <a:ext cx="2160000" cy="360040"/>
              </a:xfrm>
              <a:prstGeom prst="rect">
                <a:avLst/>
              </a:prstGeom>
              <a:blipFill>
                <a:blip r:embed="rId17"/>
                <a:stretch>
                  <a:fillRect b="-6349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20"/>
          <p:cNvSpPr txBox="1">
            <a:spLocks noChangeArrowheads="1"/>
          </p:cNvSpPr>
          <p:nvPr/>
        </p:nvSpPr>
        <p:spPr bwMode="auto">
          <a:xfrm>
            <a:off x="4875704" y="4859867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 bwMode="auto">
              <a:xfrm>
                <a:off x="5624339" y="4513589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339" y="4513589"/>
                <a:ext cx="2160000" cy="360040"/>
              </a:xfrm>
              <a:prstGeom prst="rect">
                <a:avLst/>
              </a:prstGeom>
              <a:blipFill>
                <a:blip r:embed="rId18"/>
                <a:stretch>
                  <a:fillRect b="-6349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 bwMode="auto">
              <a:xfrm>
                <a:off x="5627485" y="4513589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7485" y="4513589"/>
                <a:ext cx="2160000" cy="360040"/>
              </a:xfrm>
              <a:prstGeom prst="rect">
                <a:avLst/>
              </a:prstGeom>
              <a:blipFill>
                <a:blip r:embed="rId19"/>
                <a:stretch>
                  <a:fillRect b="-7937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 bwMode="auto">
              <a:xfrm>
                <a:off x="5627725" y="4870871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7725" y="4870871"/>
                <a:ext cx="2160000" cy="360040"/>
              </a:xfrm>
              <a:prstGeom prst="rect">
                <a:avLst/>
              </a:prstGeom>
              <a:blipFill>
                <a:blip r:embed="rId20"/>
                <a:stretch>
                  <a:fillRect b="-7937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5826321" y="5275476"/>
            <a:ext cx="1770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操作数栈 </a:t>
            </a:r>
            <a:r>
              <a:rPr lang="en-US" altLang="zh-CN" b="1" dirty="0" err="1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opnd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 bwMode="auto">
              <a:xfrm>
                <a:off x="5628789" y="4869160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8789" y="4869160"/>
                <a:ext cx="2160000" cy="360040"/>
              </a:xfrm>
              <a:prstGeom prst="rect">
                <a:avLst/>
              </a:prstGeom>
              <a:blipFill>
                <a:blip r:embed="rId21"/>
                <a:stretch>
                  <a:fillRect b="-34921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 bwMode="auto">
              <a:xfrm>
                <a:off x="5630795" y="4519697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D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0795" y="4519697"/>
                <a:ext cx="2160000" cy="360040"/>
              </a:xfrm>
              <a:prstGeom prst="rect">
                <a:avLst/>
              </a:prstGeom>
              <a:blipFill>
                <a:blip r:embed="rId22"/>
                <a:stretch>
                  <a:fillRect b="-7937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 bwMode="auto">
              <a:xfrm>
                <a:off x="5625680" y="4881448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B</m:t>
                          </m:r>
                        </m:e>
                      </m:d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sz="20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5680" y="4881448"/>
                <a:ext cx="2160000" cy="36004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连接符 91"/>
          <p:cNvCxnSpPr/>
          <p:nvPr/>
        </p:nvCxnSpPr>
        <p:spPr bwMode="auto">
          <a:xfrm>
            <a:off x="468034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>
            <a:off x="5004048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/>
              <p:cNvSpPr/>
              <p:nvPr/>
            </p:nvSpPr>
            <p:spPr bwMode="auto">
              <a:xfrm>
                <a:off x="5624339" y="4514408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339" y="4514408"/>
                <a:ext cx="2160000" cy="360040"/>
              </a:xfrm>
              <a:prstGeom prst="rect">
                <a:avLst/>
              </a:prstGeom>
              <a:blipFill>
                <a:blip r:embed="rId24"/>
                <a:stretch>
                  <a:fillRect b="-7937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 bwMode="auto">
              <a:xfrm>
                <a:off x="5624339" y="4883159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B</m:t>
                          </m:r>
                        </m:e>
                      </m:d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E</m:t>
                      </m:r>
                    </m:oMath>
                  </m:oMathPara>
                </a14:m>
                <a:endParaRPr lang="zh-CN" altLang="en-US" sz="16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339" y="4883159"/>
                <a:ext cx="2160000" cy="360040"/>
              </a:xfrm>
              <a:prstGeom prst="rect">
                <a:avLst/>
              </a:prstGeom>
              <a:blipFill>
                <a:blip r:embed="rId25"/>
                <a:stretch>
                  <a:fillRect b="-4762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192816" y="5953938"/>
                <a:ext cx="2405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B</m:t>
                          </m:r>
                        </m:e>
                      </m:d>
                      <m:r>
                        <a:rPr lang="en-US" altLang="zh-C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  <m:r>
                        <a:rPr lang="en-US" altLang="zh-C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E</m:t>
                      </m:r>
                    </m:oMath>
                  </m:oMathPara>
                </a14:m>
                <a:endParaRPr lang="zh-CN" altLang="en-US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16" y="5953938"/>
                <a:ext cx="2405659" cy="369332"/>
              </a:xfrm>
              <a:prstGeom prst="rect">
                <a:avLst/>
              </a:prstGeom>
              <a:blipFill>
                <a:blip r:embed="rId2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20"/>
          <p:cNvSpPr txBox="1">
            <a:spLocks noChangeArrowheads="1"/>
          </p:cNvSpPr>
          <p:nvPr/>
        </p:nvSpPr>
        <p:spPr bwMode="auto">
          <a:xfrm>
            <a:off x="5144927" y="5961800"/>
            <a:ext cx="11998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40530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52" grpId="0"/>
      <p:bldP spid="59" grpId="0"/>
      <p:bldP spid="61" grpId="0"/>
      <p:bldP spid="63" grpId="0"/>
      <p:bldP spid="67" grpId="0"/>
      <p:bldP spid="68" grpId="0"/>
      <p:bldP spid="34" grpId="0" animBg="1"/>
      <p:bldP spid="34" grpId="1" animBg="1"/>
      <p:bldP spid="50" grpId="0" animBg="1"/>
      <p:bldP spid="50" grpId="1" animBg="1"/>
      <p:bldP spid="75" grpId="0" animBg="1"/>
      <p:bldP spid="75" grpId="1" animBg="1"/>
      <p:bldP spid="79" grpId="0" animBg="1"/>
      <p:bldP spid="79" grpId="1" animBg="1"/>
      <p:bldP spid="84" grpId="0" animBg="1"/>
      <p:bldP spid="84" grpId="1" animBg="1"/>
      <p:bldP spid="89" grpId="0" animBg="1"/>
      <p:bldP spid="89" grpId="1" animBg="1"/>
      <p:bldP spid="91" grpId="0"/>
      <p:bldP spid="60" grpId="0" animBg="1"/>
      <p:bldP spid="60" grpId="1" animBg="1"/>
      <p:bldP spid="64" grpId="0" animBg="1"/>
      <p:bldP spid="64" grpId="1" animBg="1"/>
      <p:bldP spid="66" grpId="0" animBg="1"/>
      <p:bldP spid="66" grpId="1" animBg="1"/>
      <p:bldP spid="70" grpId="0" animBg="1"/>
      <p:bldP spid="70" grpId="1" animBg="1"/>
      <p:bldP spid="74" grpId="0" animBg="1"/>
      <p:bldP spid="74" grpId="1" animBg="1"/>
      <p:bldP spid="65" grpId="0" animBg="1"/>
      <p:bldP spid="65" grpId="1" animBg="1"/>
      <p:bldP spid="87" grpId="0" animBg="1"/>
      <p:bldP spid="87" grpId="1" animBg="1"/>
      <p:bldP spid="94" grpId="0" animBg="1"/>
      <p:bldP spid="94" grpId="1" animBg="1"/>
      <p:bldP spid="95" grpId="0" animBg="1"/>
      <p:bldP spid="95" grpId="1" animBg="1"/>
      <p:bldP spid="3" grpId="0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77588"/>
            <a:ext cx="87779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个对象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..., 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的序列，经一系列入、出栈后，其出栈序列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k1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...,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即为一种混洗</a:t>
            </a:r>
          </a:p>
        </p:txBody>
      </p:sp>
      <p:cxnSp>
        <p:nvCxnSpPr>
          <p:cNvPr id="38" name="直接连接符 37"/>
          <p:cNvCxnSpPr/>
          <p:nvPr/>
        </p:nvCxnSpPr>
        <p:spPr bwMode="auto">
          <a:xfrm flipH="1">
            <a:off x="4139714" y="3603380"/>
            <a:ext cx="2641" cy="200497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4912227" y="3603380"/>
            <a:ext cx="3212" cy="200321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flipH="1">
            <a:off x="4136327" y="5604836"/>
            <a:ext cx="776707" cy="351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4374741" y="5647103"/>
            <a:ext cx="504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168093" y="2574005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220072" y="3130391"/>
            <a:ext cx="3535400" cy="910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>
            <a:off x="251520" y="3139493"/>
            <a:ext cx="331236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4144996" y="4475181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4142355" y="5041987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853458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083586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313714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7618552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95536" y="2574006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4142355" y="4473422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937965" y="25740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143663" y="5036271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2710522" y="25740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TextBox 20"/>
          <p:cNvSpPr txBox="1">
            <a:spLocks noChangeArrowheads="1"/>
          </p:cNvSpPr>
          <p:nvPr/>
        </p:nvSpPr>
        <p:spPr bwMode="auto">
          <a:xfrm>
            <a:off x="219020" y="4522663"/>
            <a:ext cx="3377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86" name="TextBox 20"/>
          <p:cNvSpPr txBox="1">
            <a:spLocks noChangeArrowheads="1"/>
          </p:cNvSpPr>
          <p:nvPr/>
        </p:nvSpPr>
        <p:spPr bwMode="auto">
          <a:xfrm>
            <a:off x="254283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push</a:t>
            </a:r>
          </a:p>
        </p:txBody>
      </p:sp>
      <p:sp>
        <p:nvSpPr>
          <p:cNvPr id="87" name="TextBox 20"/>
          <p:cNvSpPr txBox="1">
            <a:spLocks noChangeArrowheads="1"/>
          </p:cNvSpPr>
          <p:nvPr/>
        </p:nvSpPr>
        <p:spPr bwMode="auto">
          <a:xfrm>
            <a:off x="1310208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</a:p>
        </p:txBody>
      </p:sp>
      <p:sp>
        <p:nvSpPr>
          <p:cNvPr id="88" name="TextBox 20"/>
          <p:cNvSpPr txBox="1">
            <a:spLocks noChangeArrowheads="1"/>
          </p:cNvSpPr>
          <p:nvPr/>
        </p:nvSpPr>
        <p:spPr bwMode="auto">
          <a:xfrm>
            <a:off x="2464532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</a:p>
        </p:txBody>
      </p:sp>
      <p:sp>
        <p:nvSpPr>
          <p:cNvPr id="89" name="TextBox 20"/>
          <p:cNvSpPr txBox="1">
            <a:spLocks noChangeArrowheads="1"/>
          </p:cNvSpPr>
          <p:nvPr/>
        </p:nvSpPr>
        <p:spPr bwMode="auto">
          <a:xfrm>
            <a:off x="3422058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push</a:t>
            </a:r>
          </a:p>
        </p:txBody>
      </p:sp>
      <p:sp>
        <p:nvSpPr>
          <p:cNvPr id="91" name="TextBox 20"/>
          <p:cNvSpPr txBox="1">
            <a:spLocks noChangeArrowheads="1"/>
          </p:cNvSpPr>
          <p:nvPr/>
        </p:nvSpPr>
        <p:spPr bwMode="auto">
          <a:xfrm>
            <a:off x="5508104" y="4522663"/>
            <a:ext cx="3377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92" name="TextBox 20"/>
          <p:cNvSpPr txBox="1">
            <a:spLocks noChangeArrowheads="1"/>
          </p:cNvSpPr>
          <p:nvPr/>
        </p:nvSpPr>
        <p:spPr bwMode="auto">
          <a:xfrm>
            <a:off x="4552764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pop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5632884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pop</a:t>
            </a:r>
          </a:p>
        </p:txBody>
      </p:sp>
      <p:sp>
        <p:nvSpPr>
          <p:cNvPr id="94" name="TextBox 20"/>
          <p:cNvSpPr txBox="1">
            <a:spLocks noChangeArrowheads="1"/>
          </p:cNvSpPr>
          <p:nvPr/>
        </p:nvSpPr>
        <p:spPr bwMode="auto">
          <a:xfrm>
            <a:off x="6589833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push</a:t>
            </a: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7645759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39731000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22222E-6 L -0.06389 2.22222E-6 C -0.09253 2.22222E-6 -0.1276 0.09977 -0.1276 0.18102 L -0.1276 0.3622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2.22222E-6 L -0.10764 2.22222E-6 C -0.1559 2.22222E-6 -0.2151 0.07662 -0.2151 0.13912 L -0.2151 0.27824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4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7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2.22045E-16 L -2.5E-6 -0.13796 C -2.5E-6 -0.19954 -0.11319 -0.27523 -0.20503 -0.27523 L -0.40955 -0.2752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86" y="-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5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39 0.00023 L -0.14757 0.00023 C -0.21441 0.00023 -0.29618 0.07592 -0.29618 0.13866 L -0.29618 0.27847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78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57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1.48148E-6 L 4.72222E-6 -0.13773 C 4.72222E-6 -0.19931 -0.08907 -0.27523 -0.16181 -0.27523 L -0.32292 -0.27523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-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0"/>
                            </p:stCondLst>
                            <p:childTnLst>
                              <p:par>
                                <p:cTn id="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6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75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4.72222E-6 -0.17986 C 4.72222E-6 -0.26042 -0.06615 -0.35926 -0.1198 -0.35926 L -0.23907 -0.35926 " pathEditMode="relative" rAng="0" ptsTypes="AAAA">
                                      <p:cBhvr>
                                        <p:cTn id="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62" y="-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5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8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9000"/>
                            </p:stCondLst>
                            <p:childTnLst>
                              <p:par>
                                <p:cTn id="8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116 L -0.18906 -0.00116 C -0.27517 -0.00116 -0.3802 0.09838 -0.3802 0.17986 L -0.3802 0.36111 " pathEditMode="relative" rAng="0" ptsTypes="AAAA">
                                      <p:cBhvr>
                                        <p:cTn id="9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1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10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3" presetID="57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35 0.00185 L 0.00035 -0.17801 C 0.00035 -0.25879 -0.04236 -0.3574 -0.07656 -0.3574 L -0.15226 -0.3574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9" y="-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45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8" grpId="0" animBg="1"/>
      <p:bldP spid="65" grpId="0" animBg="1"/>
      <p:bldP spid="65" grpId="1" animBg="1"/>
      <p:bldP spid="65" grpId="2" animBg="1"/>
      <p:bldP spid="80" grpId="0" animBg="1"/>
      <p:bldP spid="81" grpId="0" animBg="1"/>
      <p:bldP spid="81" grpId="1" animBg="1"/>
      <p:bldP spid="81" grpId="2" animBg="1"/>
      <p:bldP spid="84" grpId="0" animBg="1"/>
      <p:bldP spid="85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栈混洗不唯一（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时共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种可能结果）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41982" y="1764026"/>
          <a:ext cx="8436636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583">
                  <a:extLst>
                    <a:ext uri="{9D8B030D-6E8A-4147-A177-3AD203B41FA5}">
                      <a16:colId xmlns:a16="http://schemas.microsoft.com/office/drawing/2014/main" val="458886581"/>
                    </a:ext>
                  </a:extLst>
                </a:gridCol>
                <a:gridCol w="2178312">
                  <a:extLst>
                    <a:ext uri="{9D8B030D-6E8A-4147-A177-3AD203B41FA5}">
                      <a16:colId xmlns:a16="http://schemas.microsoft.com/office/drawing/2014/main" val="705415917"/>
                    </a:ext>
                  </a:extLst>
                </a:gridCol>
                <a:gridCol w="2040006">
                  <a:extLst>
                    <a:ext uri="{9D8B030D-6E8A-4147-A177-3AD203B41FA5}">
                      <a16:colId xmlns:a16="http://schemas.microsoft.com/office/drawing/2014/main" val="3124186768"/>
                    </a:ext>
                  </a:extLst>
                </a:gridCol>
                <a:gridCol w="2143735">
                  <a:extLst>
                    <a:ext uri="{9D8B030D-6E8A-4147-A177-3AD203B41FA5}">
                      <a16:colId xmlns:a16="http://schemas.microsoft.com/office/drawing/2014/main" val="3590470013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混洗结果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对应操作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混洗结果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对应操作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5095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4321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IIIIOOOO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2143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IIOOIIOO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25481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3421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IIIOIOOO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2134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IIOOIOIO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8734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3241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IIIOOIOO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1432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IOIIIOOO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1167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3214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IIIOOOIO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1342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IOIIOIOO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75092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2431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IIOIIOOO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1324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IOIIOOIO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0430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2341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IIOIOIOO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1243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IOIOIIOO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3971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2314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IIOIOOIO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1234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IOIOIOIO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2457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37658" y="5661248"/>
                <a:ext cx="8845284" cy="1007905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所有操作（共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sub>
                          <m:sup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𝐧</m:t>
                            </m:r>
                          </m:sup>
                        </m:sSub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𝟖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𝟒</m:t>
                        </m:r>
                      </m:sup>
                    </m:sSubSup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70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）哪些是可行的？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所有序列 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n! = 4! = 24)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哪些是可能的混洗结果？</a:t>
                </a: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8" y="5661248"/>
                <a:ext cx="8845284" cy="1007905"/>
              </a:xfrm>
              <a:prstGeom prst="rect">
                <a:avLst/>
              </a:prstGeom>
              <a:blipFill>
                <a:blip r:embed="rId3"/>
                <a:stretch>
                  <a:fillRect t="-2941" b="-11765"/>
                </a:stretch>
              </a:blipFill>
              <a:ln w="317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 bwMode="auto">
          <a:xfrm>
            <a:off x="6972673" y="3212976"/>
            <a:ext cx="263623" cy="360040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 flipV="1">
            <a:off x="6666216" y="2824416"/>
            <a:ext cx="400042" cy="38856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</p:cxnSp>
      <p:sp>
        <p:nvSpPr>
          <p:cNvPr id="8" name="矩形 7"/>
          <p:cNvSpPr/>
          <p:nvPr/>
        </p:nvSpPr>
        <p:spPr>
          <a:xfrm>
            <a:off x="6272748" y="24536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7183587" y="3653814"/>
            <a:ext cx="196725" cy="360040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 flipV="1">
            <a:off x="6760537" y="3588888"/>
            <a:ext cx="467183" cy="8339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6413447" y="3249850"/>
            <a:ext cx="414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71124363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8699446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入栈出栈可行操作序列分析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卡特兰数问题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条件：操作序列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的任意前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位，入栈数不比出栈数少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121026" y="2531512"/>
            <a:ext cx="8699446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相同的组合数学问题：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买票找零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个人排成一行进入剧场，入场费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元。其中只有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个人有一张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元钞票，另外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人只有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元钞票，剧院无其它钞票，问有多少种排队方法使得售票处总能找零？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元者到达视作将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元入栈，持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元者到达视作使栈中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元出栈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上三角路径规划：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律师在住所以北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个街区和以东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个街区处工作，每天走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个街区去上班。如果她不穿越（但可以碰到）从家到办公室的对角线，有多少条可能道路？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借还书问题，多边形分割三角形问题</a:t>
            </a:r>
          </a:p>
        </p:txBody>
      </p:sp>
    </p:spTree>
    <p:extLst>
      <p:ext uri="{BB962C8B-B14F-4D97-AF65-F5344CB8AC3E}">
        <p14:creationId xmlns:p14="http://schemas.microsoft.com/office/powerpoint/2010/main" val="2900122562"/>
      </p:ext>
    </p:extLst>
  </p:cSld>
  <p:clrMapOvr>
    <a:masterClrMapping/>
  </p:clrMapOvr>
  <p:transition advTm="157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栈的应用：试探与回溯</a:t>
            </a: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179512" y="1214517"/>
            <a:ext cx="8856984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迷宫寻径问题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路径规划：找到起点到终点之间的一条通路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使用栈记录从起点到当前点经过的路径，用于回溯与试探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某位置无路可走，需标记该位置为死路，并回溯一步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118762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1423500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1659376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1895252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2131128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236700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602880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2838756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3074632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3310508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354638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378226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1187624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1423500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1659376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1895252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2131128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367004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2602880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2838756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3074632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3310508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3546384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3782264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1187624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423500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1659376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1895252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2131128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2367004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2602880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2838756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3074632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310508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3546384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3782264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1187624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1423500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1659376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1895252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2131128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2367004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2602880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2838756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3074632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3310508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3546384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3782264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1187089" y="4358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1422965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1658841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1894717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2130593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2366469" y="4358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2602345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2838221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3074097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3309973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rPr>
              <a:t>S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3545849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3781729" y="4358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1187089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1422965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1658841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1894717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2130593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2366469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2602345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2838221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3074097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3309973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3545849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3781729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1187089" y="4860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1422965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1658841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1894717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2130593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2366469" y="4860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2602345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2838221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3074097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3309973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3545849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3781729" y="4860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1187089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1422965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1658841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1894717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2130593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2366469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2602345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2838221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3074097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3309973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3545849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3781729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1187089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1422965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1658841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1894717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2130593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2366469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2602345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2838221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3074097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3309973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3545849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3781729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1187089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1422965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1658841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1894717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2130593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2366469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2602345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2838221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3074097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3309973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3545849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3781729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1187089" y="586191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1422965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1658841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1894717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2130593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2366469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2602345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2838221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3074097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5" name="矩形 254"/>
          <p:cNvSpPr/>
          <p:nvPr/>
        </p:nvSpPr>
        <p:spPr bwMode="auto">
          <a:xfrm>
            <a:off x="3309973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3545849" y="586191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3781729" y="586191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8" name="矩形 257"/>
          <p:cNvSpPr/>
          <p:nvPr/>
        </p:nvSpPr>
        <p:spPr bwMode="auto">
          <a:xfrm>
            <a:off x="118708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1422965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0" name="矩形 259"/>
          <p:cNvSpPr/>
          <p:nvPr/>
        </p:nvSpPr>
        <p:spPr bwMode="auto">
          <a:xfrm>
            <a:off x="1658841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1894717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2130593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236646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4" name="矩形 263"/>
          <p:cNvSpPr/>
          <p:nvPr/>
        </p:nvSpPr>
        <p:spPr bwMode="auto">
          <a:xfrm>
            <a:off x="2602345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2838221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3074097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3309973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354584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378172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70" name="组合 269"/>
          <p:cNvGrpSpPr/>
          <p:nvPr/>
        </p:nvGrpSpPr>
        <p:grpSpPr>
          <a:xfrm>
            <a:off x="4643473" y="3356992"/>
            <a:ext cx="2811199" cy="2970919"/>
            <a:chOff x="3345512" y="1842869"/>
            <a:chExt cx="2811199" cy="2970919"/>
          </a:xfrm>
        </p:grpSpPr>
        <p:sp>
          <p:nvSpPr>
            <p:cNvPr id="271" name="矩形 270"/>
            <p:cNvSpPr/>
            <p:nvPr/>
          </p:nvSpPr>
          <p:spPr bwMode="auto">
            <a:xfrm>
              <a:off x="334604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2" name="矩形 271"/>
            <p:cNvSpPr/>
            <p:nvPr/>
          </p:nvSpPr>
          <p:spPr bwMode="auto">
            <a:xfrm>
              <a:off x="3581923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3" name="矩形 272"/>
            <p:cNvSpPr/>
            <p:nvPr/>
          </p:nvSpPr>
          <p:spPr bwMode="auto">
            <a:xfrm>
              <a:off x="3817799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4" name="矩形 273"/>
            <p:cNvSpPr/>
            <p:nvPr/>
          </p:nvSpPr>
          <p:spPr bwMode="auto">
            <a:xfrm>
              <a:off x="4053675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4289551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" name="矩形 275"/>
            <p:cNvSpPr/>
            <p:nvPr/>
          </p:nvSpPr>
          <p:spPr bwMode="auto">
            <a:xfrm>
              <a:off x="452542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7" name="矩形 276"/>
            <p:cNvSpPr/>
            <p:nvPr/>
          </p:nvSpPr>
          <p:spPr bwMode="auto">
            <a:xfrm>
              <a:off x="4761303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8" name="矩形 277"/>
            <p:cNvSpPr/>
            <p:nvPr/>
          </p:nvSpPr>
          <p:spPr bwMode="auto">
            <a:xfrm>
              <a:off x="4997179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9" name="矩形 278"/>
            <p:cNvSpPr/>
            <p:nvPr/>
          </p:nvSpPr>
          <p:spPr bwMode="auto">
            <a:xfrm>
              <a:off x="5233055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0" name="矩形 279"/>
            <p:cNvSpPr/>
            <p:nvPr/>
          </p:nvSpPr>
          <p:spPr bwMode="auto">
            <a:xfrm>
              <a:off x="5468931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1" name="矩形 280"/>
            <p:cNvSpPr/>
            <p:nvPr/>
          </p:nvSpPr>
          <p:spPr bwMode="auto">
            <a:xfrm>
              <a:off x="570480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2" name="矩形 281"/>
            <p:cNvSpPr/>
            <p:nvPr/>
          </p:nvSpPr>
          <p:spPr bwMode="auto">
            <a:xfrm>
              <a:off x="594068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3" name="矩形 282"/>
            <p:cNvSpPr/>
            <p:nvPr/>
          </p:nvSpPr>
          <p:spPr bwMode="auto">
            <a:xfrm>
              <a:off x="3346047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4" name="矩形 283"/>
            <p:cNvSpPr/>
            <p:nvPr/>
          </p:nvSpPr>
          <p:spPr bwMode="auto">
            <a:xfrm>
              <a:off x="3581923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5" name="矩形 284"/>
            <p:cNvSpPr/>
            <p:nvPr/>
          </p:nvSpPr>
          <p:spPr bwMode="auto">
            <a:xfrm>
              <a:off x="3817799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6" name="矩形 285"/>
            <p:cNvSpPr/>
            <p:nvPr/>
          </p:nvSpPr>
          <p:spPr bwMode="auto">
            <a:xfrm>
              <a:off x="4053675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7" name="矩形 286"/>
            <p:cNvSpPr/>
            <p:nvPr/>
          </p:nvSpPr>
          <p:spPr bwMode="auto">
            <a:xfrm>
              <a:off x="4289551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8" name="矩形 287"/>
            <p:cNvSpPr/>
            <p:nvPr/>
          </p:nvSpPr>
          <p:spPr bwMode="auto">
            <a:xfrm>
              <a:off x="4525427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9" name="矩形 288"/>
            <p:cNvSpPr/>
            <p:nvPr/>
          </p:nvSpPr>
          <p:spPr bwMode="auto">
            <a:xfrm>
              <a:off x="4761303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0" name="矩形 289"/>
            <p:cNvSpPr/>
            <p:nvPr/>
          </p:nvSpPr>
          <p:spPr bwMode="auto">
            <a:xfrm>
              <a:off x="4997179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1" name="矩形 290"/>
            <p:cNvSpPr/>
            <p:nvPr/>
          </p:nvSpPr>
          <p:spPr bwMode="auto">
            <a:xfrm>
              <a:off x="5233055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2" name="矩形 291"/>
            <p:cNvSpPr/>
            <p:nvPr/>
          </p:nvSpPr>
          <p:spPr bwMode="auto">
            <a:xfrm>
              <a:off x="5468931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3" name="矩形 292"/>
            <p:cNvSpPr/>
            <p:nvPr/>
          </p:nvSpPr>
          <p:spPr bwMode="auto">
            <a:xfrm>
              <a:off x="5704807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4" name="矩形 293"/>
            <p:cNvSpPr/>
            <p:nvPr/>
          </p:nvSpPr>
          <p:spPr bwMode="auto">
            <a:xfrm>
              <a:off x="5940687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5" name="矩形 294"/>
            <p:cNvSpPr/>
            <p:nvPr/>
          </p:nvSpPr>
          <p:spPr bwMode="auto">
            <a:xfrm>
              <a:off x="3346047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6" name="矩形 295"/>
            <p:cNvSpPr/>
            <p:nvPr/>
          </p:nvSpPr>
          <p:spPr bwMode="auto">
            <a:xfrm>
              <a:off x="3581923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7" name="矩形 296"/>
            <p:cNvSpPr/>
            <p:nvPr/>
          </p:nvSpPr>
          <p:spPr bwMode="auto">
            <a:xfrm>
              <a:off x="3817799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8" name="矩形 297"/>
            <p:cNvSpPr/>
            <p:nvPr/>
          </p:nvSpPr>
          <p:spPr bwMode="auto">
            <a:xfrm>
              <a:off x="4053675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9" name="矩形 298"/>
            <p:cNvSpPr/>
            <p:nvPr/>
          </p:nvSpPr>
          <p:spPr bwMode="auto">
            <a:xfrm>
              <a:off x="4289551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0" name="矩形 299"/>
            <p:cNvSpPr/>
            <p:nvPr/>
          </p:nvSpPr>
          <p:spPr bwMode="auto">
            <a:xfrm>
              <a:off x="4525427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1" name="矩形 300"/>
            <p:cNvSpPr/>
            <p:nvPr/>
          </p:nvSpPr>
          <p:spPr bwMode="auto">
            <a:xfrm>
              <a:off x="4761303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2" name="矩形 301"/>
            <p:cNvSpPr/>
            <p:nvPr/>
          </p:nvSpPr>
          <p:spPr bwMode="auto">
            <a:xfrm>
              <a:off x="4997179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3" name="矩形 302"/>
            <p:cNvSpPr/>
            <p:nvPr/>
          </p:nvSpPr>
          <p:spPr bwMode="auto">
            <a:xfrm>
              <a:off x="5233055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" name="矩形 303"/>
            <p:cNvSpPr/>
            <p:nvPr/>
          </p:nvSpPr>
          <p:spPr bwMode="auto">
            <a:xfrm>
              <a:off x="5468931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5" name="矩形 304"/>
            <p:cNvSpPr/>
            <p:nvPr/>
          </p:nvSpPr>
          <p:spPr bwMode="auto">
            <a:xfrm>
              <a:off x="5704807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6" name="矩形 305"/>
            <p:cNvSpPr/>
            <p:nvPr/>
          </p:nvSpPr>
          <p:spPr bwMode="auto">
            <a:xfrm>
              <a:off x="5940687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7" name="矩形 306"/>
            <p:cNvSpPr/>
            <p:nvPr/>
          </p:nvSpPr>
          <p:spPr bwMode="auto">
            <a:xfrm>
              <a:off x="334604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8" name="矩形 307"/>
            <p:cNvSpPr/>
            <p:nvPr/>
          </p:nvSpPr>
          <p:spPr bwMode="auto">
            <a:xfrm>
              <a:off x="3581923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9" name="矩形 308"/>
            <p:cNvSpPr/>
            <p:nvPr/>
          </p:nvSpPr>
          <p:spPr bwMode="auto">
            <a:xfrm>
              <a:off x="3817799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0" name="矩形 309"/>
            <p:cNvSpPr/>
            <p:nvPr/>
          </p:nvSpPr>
          <p:spPr bwMode="auto">
            <a:xfrm>
              <a:off x="4053675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1" name="矩形 310"/>
            <p:cNvSpPr/>
            <p:nvPr/>
          </p:nvSpPr>
          <p:spPr bwMode="auto">
            <a:xfrm>
              <a:off x="4289551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2" name="矩形 311"/>
            <p:cNvSpPr/>
            <p:nvPr/>
          </p:nvSpPr>
          <p:spPr bwMode="auto">
            <a:xfrm>
              <a:off x="452542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3" name="矩形 312"/>
            <p:cNvSpPr/>
            <p:nvPr/>
          </p:nvSpPr>
          <p:spPr bwMode="auto">
            <a:xfrm>
              <a:off x="4761303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4" name="矩形 313"/>
            <p:cNvSpPr/>
            <p:nvPr/>
          </p:nvSpPr>
          <p:spPr bwMode="auto">
            <a:xfrm>
              <a:off x="4997179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5" name="矩形 314"/>
            <p:cNvSpPr/>
            <p:nvPr/>
          </p:nvSpPr>
          <p:spPr bwMode="auto">
            <a:xfrm>
              <a:off x="5233055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6" name="矩形 315"/>
            <p:cNvSpPr/>
            <p:nvPr/>
          </p:nvSpPr>
          <p:spPr bwMode="auto">
            <a:xfrm>
              <a:off x="5468931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7" name="矩形 316"/>
            <p:cNvSpPr/>
            <p:nvPr/>
          </p:nvSpPr>
          <p:spPr bwMode="auto">
            <a:xfrm>
              <a:off x="5704807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8" name="矩形 317"/>
            <p:cNvSpPr/>
            <p:nvPr/>
          </p:nvSpPr>
          <p:spPr bwMode="auto">
            <a:xfrm>
              <a:off x="594068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9" name="矩形 318"/>
            <p:cNvSpPr/>
            <p:nvPr/>
          </p:nvSpPr>
          <p:spPr bwMode="auto">
            <a:xfrm>
              <a:off x="334551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0" name="矩形 319"/>
            <p:cNvSpPr/>
            <p:nvPr/>
          </p:nvSpPr>
          <p:spPr bwMode="auto">
            <a:xfrm>
              <a:off x="3581388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ea typeface="黑体" pitchFamily="2" charset="-122"/>
                </a:rPr>
                <a:t>E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321" name="矩形 320"/>
            <p:cNvSpPr/>
            <p:nvPr/>
          </p:nvSpPr>
          <p:spPr bwMode="auto">
            <a:xfrm>
              <a:off x="3817264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2" name="矩形 321"/>
            <p:cNvSpPr/>
            <p:nvPr/>
          </p:nvSpPr>
          <p:spPr bwMode="auto">
            <a:xfrm>
              <a:off x="4053140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3" name="矩形 322"/>
            <p:cNvSpPr/>
            <p:nvPr/>
          </p:nvSpPr>
          <p:spPr bwMode="auto">
            <a:xfrm>
              <a:off x="4289016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4" name="矩形 323"/>
            <p:cNvSpPr/>
            <p:nvPr/>
          </p:nvSpPr>
          <p:spPr bwMode="auto">
            <a:xfrm>
              <a:off x="452489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5" name="矩形 324"/>
            <p:cNvSpPr/>
            <p:nvPr/>
          </p:nvSpPr>
          <p:spPr bwMode="auto">
            <a:xfrm>
              <a:off x="4760768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6" name="矩形 325"/>
            <p:cNvSpPr/>
            <p:nvPr/>
          </p:nvSpPr>
          <p:spPr bwMode="auto">
            <a:xfrm>
              <a:off x="4996644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7" name="矩形 326"/>
            <p:cNvSpPr/>
            <p:nvPr/>
          </p:nvSpPr>
          <p:spPr bwMode="auto">
            <a:xfrm>
              <a:off x="5232520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8" name="矩形 327"/>
            <p:cNvSpPr/>
            <p:nvPr/>
          </p:nvSpPr>
          <p:spPr bwMode="auto">
            <a:xfrm>
              <a:off x="5468396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ea typeface="黑体" pitchFamily="2" charset="-122"/>
                </a:rPr>
                <a:t>S</a:t>
              </a:r>
              <a:endParaRPr lang="zh-CN" altLang="en-US" sz="2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329" name="矩形 328"/>
            <p:cNvSpPr/>
            <p:nvPr/>
          </p:nvSpPr>
          <p:spPr bwMode="auto">
            <a:xfrm>
              <a:off x="5704272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0" name="矩形 329"/>
            <p:cNvSpPr/>
            <p:nvPr/>
          </p:nvSpPr>
          <p:spPr bwMode="auto">
            <a:xfrm>
              <a:off x="594015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1" name="矩形 330"/>
            <p:cNvSpPr/>
            <p:nvPr/>
          </p:nvSpPr>
          <p:spPr bwMode="auto">
            <a:xfrm>
              <a:off x="334551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2" name="矩形 331"/>
            <p:cNvSpPr/>
            <p:nvPr/>
          </p:nvSpPr>
          <p:spPr bwMode="auto">
            <a:xfrm>
              <a:off x="3581388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3" name="矩形 332"/>
            <p:cNvSpPr/>
            <p:nvPr/>
          </p:nvSpPr>
          <p:spPr bwMode="auto">
            <a:xfrm>
              <a:off x="3817264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4" name="矩形 333"/>
            <p:cNvSpPr/>
            <p:nvPr/>
          </p:nvSpPr>
          <p:spPr bwMode="auto">
            <a:xfrm>
              <a:off x="4053140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5" name="矩形 334"/>
            <p:cNvSpPr/>
            <p:nvPr/>
          </p:nvSpPr>
          <p:spPr bwMode="auto">
            <a:xfrm>
              <a:off x="4289016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6" name="矩形 335"/>
            <p:cNvSpPr/>
            <p:nvPr/>
          </p:nvSpPr>
          <p:spPr bwMode="auto">
            <a:xfrm>
              <a:off x="452489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7" name="矩形 336"/>
            <p:cNvSpPr/>
            <p:nvPr/>
          </p:nvSpPr>
          <p:spPr bwMode="auto">
            <a:xfrm>
              <a:off x="4760768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8" name="矩形 337"/>
            <p:cNvSpPr/>
            <p:nvPr/>
          </p:nvSpPr>
          <p:spPr bwMode="auto">
            <a:xfrm>
              <a:off x="4996644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9" name="矩形 338"/>
            <p:cNvSpPr/>
            <p:nvPr/>
          </p:nvSpPr>
          <p:spPr bwMode="auto">
            <a:xfrm>
              <a:off x="5232520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0" name="矩形 339"/>
            <p:cNvSpPr/>
            <p:nvPr/>
          </p:nvSpPr>
          <p:spPr bwMode="auto">
            <a:xfrm>
              <a:off x="5468396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1" name="矩形 340"/>
            <p:cNvSpPr/>
            <p:nvPr/>
          </p:nvSpPr>
          <p:spPr bwMode="auto">
            <a:xfrm>
              <a:off x="5704272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2" name="矩形 341"/>
            <p:cNvSpPr/>
            <p:nvPr/>
          </p:nvSpPr>
          <p:spPr bwMode="auto">
            <a:xfrm>
              <a:off x="594015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3" name="矩形 342"/>
            <p:cNvSpPr/>
            <p:nvPr/>
          </p:nvSpPr>
          <p:spPr bwMode="auto">
            <a:xfrm>
              <a:off x="334551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4" name="矩形 343"/>
            <p:cNvSpPr/>
            <p:nvPr/>
          </p:nvSpPr>
          <p:spPr bwMode="auto">
            <a:xfrm>
              <a:off x="3581388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5" name="矩形 344"/>
            <p:cNvSpPr/>
            <p:nvPr/>
          </p:nvSpPr>
          <p:spPr bwMode="auto">
            <a:xfrm>
              <a:off x="3817264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6" name="矩形 345"/>
            <p:cNvSpPr/>
            <p:nvPr/>
          </p:nvSpPr>
          <p:spPr bwMode="auto">
            <a:xfrm>
              <a:off x="4053140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7" name="矩形 346"/>
            <p:cNvSpPr/>
            <p:nvPr/>
          </p:nvSpPr>
          <p:spPr bwMode="auto">
            <a:xfrm>
              <a:off x="4289016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8" name="矩形 347"/>
            <p:cNvSpPr/>
            <p:nvPr/>
          </p:nvSpPr>
          <p:spPr bwMode="auto">
            <a:xfrm>
              <a:off x="452489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9" name="矩形 348"/>
            <p:cNvSpPr/>
            <p:nvPr/>
          </p:nvSpPr>
          <p:spPr bwMode="auto">
            <a:xfrm>
              <a:off x="4760768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0" name="矩形 349"/>
            <p:cNvSpPr/>
            <p:nvPr/>
          </p:nvSpPr>
          <p:spPr bwMode="auto">
            <a:xfrm>
              <a:off x="4996644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1" name="矩形 350"/>
            <p:cNvSpPr/>
            <p:nvPr/>
          </p:nvSpPr>
          <p:spPr bwMode="auto">
            <a:xfrm>
              <a:off x="5232520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2" name="矩形 351"/>
            <p:cNvSpPr/>
            <p:nvPr/>
          </p:nvSpPr>
          <p:spPr bwMode="auto">
            <a:xfrm>
              <a:off x="5468396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3" name="矩形 352"/>
            <p:cNvSpPr/>
            <p:nvPr/>
          </p:nvSpPr>
          <p:spPr bwMode="auto">
            <a:xfrm>
              <a:off x="5704272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4" name="矩形 353"/>
            <p:cNvSpPr/>
            <p:nvPr/>
          </p:nvSpPr>
          <p:spPr bwMode="auto">
            <a:xfrm>
              <a:off x="594015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5" name="矩形 354"/>
            <p:cNvSpPr/>
            <p:nvPr/>
          </p:nvSpPr>
          <p:spPr bwMode="auto">
            <a:xfrm>
              <a:off x="3345512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6" name="矩形 355"/>
            <p:cNvSpPr/>
            <p:nvPr/>
          </p:nvSpPr>
          <p:spPr bwMode="auto">
            <a:xfrm>
              <a:off x="3581388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7" name="矩形 356"/>
            <p:cNvSpPr/>
            <p:nvPr/>
          </p:nvSpPr>
          <p:spPr bwMode="auto">
            <a:xfrm>
              <a:off x="3817264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8" name="矩形 357"/>
            <p:cNvSpPr/>
            <p:nvPr/>
          </p:nvSpPr>
          <p:spPr bwMode="auto">
            <a:xfrm>
              <a:off x="4053140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9" name="矩形 358"/>
            <p:cNvSpPr/>
            <p:nvPr/>
          </p:nvSpPr>
          <p:spPr bwMode="auto">
            <a:xfrm>
              <a:off x="4289016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0" name="矩形 359"/>
            <p:cNvSpPr/>
            <p:nvPr/>
          </p:nvSpPr>
          <p:spPr bwMode="auto">
            <a:xfrm>
              <a:off x="4524892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1" name="矩形 360"/>
            <p:cNvSpPr/>
            <p:nvPr/>
          </p:nvSpPr>
          <p:spPr bwMode="auto">
            <a:xfrm>
              <a:off x="4760768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2" name="矩形 361"/>
            <p:cNvSpPr/>
            <p:nvPr/>
          </p:nvSpPr>
          <p:spPr bwMode="auto">
            <a:xfrm>
              <a:off x="4996644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3" name="矩形 362"/>
            <p:cNvSpPr/>
            <p:nvPr/>
          </p:nvSpPr>
          <p:spPr bwMode="auto">
            <a:xfrm>
              <a:off x="5232520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4" name="矩形 363"/>
            <p:cNvSpPr/>
            <p:nvPr/>
          </p:nvSpPr>
          <p:spPr bwMode="auto">
            <a:xfrm>
              <a:off x="5468396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5" name="矩形 364"/>
            <p:cNvSpPr/>
            <p:nvPr/>
          </p:nvSpPr>
          <p:spPr bwMode="auto">
            <a:xfrm>
              <a:off x="5704272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6" name="矩形 365"/>
            <p:cNvSpPr/>
            <p:nvPr/>
          </p:nvSpPr>
          <p:spPr bwMode="auto">
            <a:xfrm>
              <a:off x="5940152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7" name="矩形 366"/>
            <p:cNvSpPr/>
            <p:nvPr/>
          </p:nvSpPr>
          <p:spPr bwMode="auto">
            <a:xfrm>
              <a:off x="3345512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8" name="矩形 367"/>
            <p:cNvSpPr/>
            <p:nvPr/>
          </p:nvSpPr>
          <p:spPr bwMode="auto">
            <a:xfrm>
              <a:off x="3581388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9" name="矩形 368"/>
            <p:cNvSpPr/>
            <p:nvPr/>
          </p:nvSpPr>
          <p:spPr bwMode="auto">
            <a:xfrm>
              <a:off x="3817264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0" name="矩形 369"/>
            <p:cNvSpPr/>
            <p:nvPr/>
          </p:nvSpPr>
          <p:spPr bwMode="auto">
            <a:xfrm>
              <a:off x="4053140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1" name="矩形 370"/>
            <p:cNvSpPr/>
            <p:nvPr/>
          </p:nvSpPr>
          <p:spPr bwMode="auto">
            <a:xfrm>
              <a:off x="4289016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2" name="矩形 371"/>
            <p:cNvSpPr/>
            <p:nvPr/>
          </p:nvSpPr>
          <p:spPr bwMode="auto">
            <a:xfrm>
              <a:off x="4524892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3" name="矩形 372"/>
            <p:cNvSpPr/>
            <p:nvPr/>
          </p:nvSpPr>
          <p:spPr bwMode="auto">
            <a:xfrm>
              <a:off x="4760768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4" name="矩形 373"/>
            <p:cNvSpPr/>
            <p:nvPr/>
          </p:nvSpPr>
          <p:spPr bwMode="auto">
            <a:xfrm>
              <a:off x="4996644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5" name="矩形 374"/>
            <p:cNvSpPr/>
            <p:nvPr/>
          </p:nvSpPr>
          <p:spPr bwMode="auto">
            <a:xfrm>
              <a:off x="5232520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6" name="矩形 375"/>
            <p:cNvSpPr/>
            <p:nvPr/>
          </p:nvSpPr>
          <p:spPr bwMode="auto">
            <a:xfrm>
              <a:off x="5468396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7" name="矩形 376"/>
            <p:cNvSpPr/>
            <p:nvPr/>
          </p:nvSpPr>
          <p:spPr bwMode="auto">
            <a:xfrm>
              <a:off x="5704272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8" name="矩形 377"/>
            <p:cNvSpPr/>
            <p:nvPr/>
          </p:nvSpPr>
          <p:spPr bwMode="auto">
            <a:xfrm>
              <a:off x="5940152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9" name="矩形 378"/>
            <p:cNvSpPr/>
            <p:nvPr/>
          </p:nvSpPr>
          <p:spPr bwMode="auto">
            <a:xfrm>
              <a:off x="3345512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0" name="矩形 379"/>
            <p:cNvSpPr/>
            <p:nvPr/>
          </p:nvSpPr>
          <p:spPr bwMode="auto">
            <a:xfrm>
              <a:off x="3581388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1" name="矩形 380"/>
            <p:cNvSpPr/>
            <p:nvPr/>
          </p:nvSpPr>
          <p:spPr bwMode="auto">
            <a:xfrm>
              <a:off x="3817264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2" name="矩形 381"/>
            <p:cNvSpPr/>
            <p:nvPr/>
          </p:nvSpPr>
          <p:spPr bwMode="auto">
            <a:xfrm>
              <a:off x="4053140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3" name="矩形 382"/>
            <p:cNvSpPr/>
            <p:nvPr/>
          </p:nvSpPr>
          <p:spPr bwMode="auto">
            <a:xfrm>
              <a:off x="4289016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4" name="矩形 383"/>
            <p:cNvSpPr/>
            <p:nvPr/>
          </p:nvSpPr>
          <p:spPr bwMode="auto">
            <a:xfrm>
              <a:off x="4524892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5" name="矩形 384"/>
            <p:cNvSpPr/>
            <p:nvPr/>
          </p:nvSpPr>
          <p:spPr bwMode="auto">
            <a:xfrm>
              <a:off x="4760768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6" name="矩形 385"/>
            <p:cNvSpPr/>
            <p:nvPr/>
          </p:nvSpPr>
          <p:spPr bwMode="auto">
            <a:xfrm>
              <a:off x="4996644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7" name="矩形 386"/>
            <p:cNvSpPr/>
            <p:nvPr/>
          </p:nvSpPr>
          <p:spPr bwMode="auto">
            <a:xfrm>
              <a:off x="5232520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8" name="矩形 387"/>
            <p:cNvSpPr/>
            <p:nvPr/>
          </p:nvSpPr>
          <p:spPr bwMode="auto">
            <a:xfrm>
              <a:off x="5468396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9" name="矩形 388"/>
            <p:cNvSpPr/>
            <p:nvPr/>
          </p:nvSpPr>
          <p:spPr bwMode="auto">
            <a:xfrm>
              <a:off x="5704272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0" name="矩形 389"/>
            <p:cNvSpPr/>
            <p:nvPr/>
          </p:nvSpPr>
          <p:spPr bwMode="auto">
            <a:xfrm>
              <a:off x="5940152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1" name="矩形 390"/>
            <p:cNvSpPr/>
            <p:nvPr/>
          </p:nvSpPr>
          <p:spPr bwMode="auto">
            <a:xfrm>
              <a:off x="334551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2" name="矩形 391"/>
            <p:cNvSpPr/>
            <p:nvPr/>
          </p:nvSpPr>
          <p:spPr bwMode="auto">
            <a:xfrm>
              <a:off x="3581388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3" name="矩形 392"/>
            <p:cNvSpPr/>
            <p:nvPr/>
          </p:nvSpPr>
          <p:spPr bwMode="auto">
            <a:xfrm>
              <a:off x="3817264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4" name="矩形 393"/>
            <p:cNvSpPr/>
            <p:nvPr/>
          </p:nvSpPr>
          <p:spPr bwMode="auto">
            <a:xfrm>
              <a:off x="4053140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5" name="矩形 394"/>
            <p:cNvSpPr/>
            <p:nvPr/>
          </p:nvSpPr>
          <p:spPr bwMode="auto">
            <a:xfrm>
              <a:off x="4289016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6" name="矩形 395"/>
            <p:cNvSpPr/>
            <p:nvPr/>
          </p:nvSpPr>
          <p:spPr bwMode="auto">
            <a:xfrm>
              <a:off x="4524892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7" name="矩形 396"/>
            <p:cNvSpPr/>
            <p:nvPr/>
          </p:nvSpPr>
          <p:spPr bwMode="auto">
            <a:xfrm>
              <a:off x="4760768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8" name="矩形 397"/>
            <p:cNvSpPr/>
            <p:nvPr/>
          </p:nvSpPr>
          <p:spPr bwMode="auto">
            <a:xfrm>
              <a:off x="4996644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9" name="矩形 398"/>
            <p:cNvSpPr/>
            <p:nvPr/>
          </p:nvSpPr>
          <p:spPr bwMode="auto">
            <a:xfrm>
              <a:off x="5232520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0" name="矩形 399"/>
            <p:cNvSpPr/>
            <p:nvPr/>
          </p:nvSpPr>
          <p:spPr bwMode="auto">
            <a:xfrm>
              <a:off x="5468396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1" name="矩形 400"/>
            <p:cNvSpPr/>
            <p:nvPr/>
          </p:nvSpPr>
          <p:spPr bwMode="auto">
            <a:xfrm>
              <a:off x="570427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2" name="矩形 401"/>
            <p:cNvSpPr/>
            <p:nvPr/>
          </p:nvSpPr>
          <p:spPr bwMode="auto">
            <a:xfrm>
              <a:off x="594015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3" name="矩形 402"/>
            <p:cNvSpPr/>
            <p:nvPr/>
          </p:nvSpPr>
          <p:spPr bwMode="auto">
            <a:xfrm>
              <a:off x="334551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4" name="矩形 403"/>
            <p:cNvSpPr/>
            <p:nvPr/>
          </p:nvSpPr>
          <p:spPr bwMode="auto">
            <a:xfrm>
              <a:off x="3581388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5" name="矩形 404"/>
            <p:cNvSpPr/>
            <p:nvPr/>
          </p:nvSpPr>
          <p:spPr bwMode="auto">
            <a:xfrm>
              <a:off x="3817264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6" name="矩形 405"/>
            <p:cNvSpPr/>
            <p:nvPr/>
          </p:nvSpPr>
          <p:spPr bwMode="auto">
            <a:xfrm>
              <a:off x="4053140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7" name="矩形 406"/>
            <p:cNvSpPr/>
            <p:nvPr/>
          </p:nvSpPr>
          <p:spPr bwMode="auto">
            <a:xfrm>
              <a:off x="4289016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8" name="矩形 407"/>
            <p:cNvSpPr/>
            <p:nvPr/>
          </p:nvSpPr>
          <p:spPr bwMode="auto">
            <a:xfrm>
              <a:off x="452489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9" name="矩形 408"/>
            <p:cNvSpPr/>
            <p:nvPr/>
          </p:nvSpPr>
          <p:spPr bwMode="auto">
            <a:xfrm>
              <a:off x="4760768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0" name="矩形 409"/>
            <p:cNvSpPr/>
            <p:nvPr/>
          </p:nvSpPr>
          <p:spPr bwMode="auto">
            <a:xfrm>
              <a:off x="4996644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1" name="矩形 410"/>
            <p:cNvSpPr/>
            <p:nvPr/>
          </p:nvSpPr>
          <p:spPr bwMode="auto">
            <a:xfrm>
              <a:off x="5232520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2" name="矩形 411"/>
            <p:cNvSpPr/>
            <p:nvPr/>
          </p:nvSpPr>
          <p:spPr bwMode="auto">
            <a:xfrm>
              <a:off x="5468396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3" name="矩形 412"/>
            <p:cNvSpPr/>
            <p:nvPr/>
          </p:nvSpPr>
          <p:spPr bwMode="auto">
            <a:xfrm>
              <a:off x="570427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4" name="矩形 413"/>
            <p:cNvSpPr/>
            <p:nvPr/>
          </p:nvSpPr>
          <p:spPr bwMode="auto">
            <a:xfrm>
              <a:off x="594015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415" name="直接连接符 414"/>
          <p:cNvCxnSpPr/>
          <p:nvPr/>
        </p:nvCxnSpPr>
        <p:spPr bwMode="auto">
          <a:xfrm>
            <a:off x="6988876" y="4477052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6" name="直接连接符 415"/>
          <p:cNvCxnSpPr/>
          <p:nvPr/>
        </p:nvCxnSpPr>
        <p:spPr bwMode="auto">
          <a:xfrm flipH="1">
            <a:off x="7126932" y="4466611"/>
            <a:ext cx="1817" cy="10016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7" name="直接连接符 416"/>
          <p:cNvCxnSpPr/>
          <p:nvPr/>
        </p:nvCxnSpPr>
        <p:spPr bwMode="auto">
          <a:xfrm>
            <a:off x="6629766" y="5464426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8" name="直接连接符 417"/>
          <p:cNvCxnSpPr/>
          <p:nvPr/>
        </p:nvCxnSpPr>
        <p:spPr bwMode="auto">
          <a:xfrm flipV="1">
            <a:off x="6641630" y="5465442"/>
            <a:ext cx="0" cy="5054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9" name="直接连接符 418"/>
          <p:cNvCxnSpPr/>
          <p:nvPr/>
        </p:nvCxnSpPr>
        <p:spPr bwMode="auto">
          <a:xfrm>
            <a:off x="5231964" y="5969925"/>
            <a:ext cx="14065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0" name="直接连接符 419"/>
          <p:cNvCxnSpPr/>
          <p:nvPr/>
        </p:nvCxnSpPr>
        <p:spPr bwMode="auto">
          <a:xfrm flipV="1">
            <a:off x="5235980" y="5465441"/>
            <a:ext cx="0" cy="5054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1" name="直接连接符 420"/>
          <p:cNvCxnSpPr/>
          <p:nvPr/>
        </p:nvCxnSpPr>
        <p:spPr bwMode="auto">
          <a:xfrm>
            <a:off x="5223237" y="5467098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2" name="直接连接符 421"/>
          <p:cNvCxnSpPr/>
          <p:nvPr/>
        </p:nvCxnSpPr>
        <p:spPr bwMode="auto">
          <a:xfrm>
            <a:off x="5730729" y="5001650"/>
            <a:ext cx="0" cy="4627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3" name="直接连接符 422"/>
          <p:cNvCxnSpPr/>
          <p:nvPr/>
        </p:nvCxnSpPr>
        <p:spPr bwMode="auto">
          <a:xfrm>
            <a:off x="5232280" y="5004322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4" name="直接连接符 423"/>
          <p:cNvCxnSpPr/>
          <p:nvPr/>
        </p:nvCxnSpPr>
        <p:spPr bwMode="auto">
          <a:xfrm>
            <a:off x="5231964" y="4749917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5" name="直接连接符 424"/>
          <p:cNvCxnSpPr/>
          <p:nvPr/>
        </p:nvCxnSpPr>
        <p:spPr bwMode="auto">
          <a:xfrm>
            <a:off x="5229386" y="4749917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6" name="直接连接符 425"/>
          <p:cNvCxnSpPr/>
          <p:nvPr/>
        </p:nvCxnSpPr>
        <p:spPr bwMode="auto">
          <a:xfrm>
            <a:off x="5727934" y="4176925"/>
            <a:ext cx="0" cy="5623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7" name="直接连接符 426"/>
          <p:cNvCxnSpPr/>
          <p:nvPr/>
        </p:nvCxnSpPr>
        <p:spPr bwMode="auto">
          <a:xfrm>
            <a:off x="4987360" y="4184995"/>
            <a:ext cx="7248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8" name="直接连接符 427"/>
          <p:cNvCxnSpPr/>
          <p:nvPr/>
        </p:nvCxnSpPr>
        <p:spPr bwMode="auto">
          <a:xfrm>
            <a:off x="4987360" y="4180719"/>
            <a:ext cx="1" cy="1773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9" name="直接连接符 428"/>
          <p:cNvCxnSpPr/>
          <p:nvPr/>
        </p:nvCxnSpPr>
        <p:spPr bwMode="auto">
          <a:xfrm>
            <a:off x="7126932" y="5464426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0" name="直接连接符 429"/>
          <p:cNvCxnSpPr/>
          <p:nvPr/>
        </p:nvCxnSpPr>
        <p:spPr bwMode="auto">
          <a:xfrm>
            <a:off x="6638489" y="5965829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1" name="直接连接符 430"/>
          <p:cNvCxnSpPr/>
          <p:nvPr/>
        </p:nvCxnSpPr>
        <p:spPr bwMode="auto">
          <a:xfrm>
            <a:off x="5010351" y="5728826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2" name="直接连接符 431"/>
          <p:cNvCxnSpPr/>
          <p:nvPr/>
        </p:nvCxnSpPr>
        <p:spPr bwMode="auto">
          <a:xfrm>
            <a:off x="5010351" y="5716159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3" name="直接连接符 432"/>
          <p:cNvCxnSpPr/>
          <p:nvPr/>
        </p:nvCxnSpPr>
        <p:spPr bwMode="auto">
          <a:xfrm>
            <a:off x="5011870" y="4999678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4" name="直接连接符 433"/>
          <p:cNvCxnSpPr/>
          <p:nvPr/>
        </p:nvCxnSpPr>
        <p:spPr bwMode="auto">
          <a:xfrm>
            <a:off x="5018017" y="4999678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54977980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09730" y="3194578"/>
            <a:ext cx="1054028" cy="1054643"/>
            <a:chOff x="1160617" y="3616370"/>
            <a:chExt cx="2880001" cy="288168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接连接符 3"/>
          <p:cNvCxnSpPr/>
          <p:nvPr/>
        </p:nvCxnSpPr>
        <p:spPr>
          <a:xfrm>
            <a:off x="2236212" y="3168107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499748" y="3168107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36212" y="4248606"/>
            <a:ext cx="26353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93791" y="3960195"/>
            <a:ext cx="10540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(a)</a:t>
            </a:r>
            <a:endParaRPr lang="zh-CN" altLang="en-US" sz="1350" dirty="0"/>
          </a:p>
        </p:txBody>
      </p:sp>
      <p:sp>
        <p:nvSpPr>
          <p:cNvPr id="8" name="椭圆 7"/>
          <p:cNvSpPr/>
          <p:nvPr/>
        </p:nvSpPr>
        <p:spPr>
          <a:xfrm>
            <a:off x="1009730" y="3985560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2262565" y="4011365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98065" y="3193513"/>
            <a:ext cx="1054029" cy="1054643"/>
            <a:chOff x="1160617" y="3616370"/>
            <a:chExt cx="2880001" cy="288168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连接符 21"/>
          <p:cNvCxnSpPr/>
          <p:nvPr/>
        </p:nvCxnSpPr>
        <p:spPr>
          <a:xfrm>
            <a:off x="4124546" y="3167042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388083" y="3167042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124546" y="4247541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982126" y="3959130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(b)</a:t>
            </a:r>
            <a:endParaRPr lang="zh-CN" altLang="en-US" sz="1350" dirty="0"/>
          </a:p>
        </p:txBody>
      </p:sp>
      <p:sp>
        <p:nvSpPr>
          <p:cNvPr id="26" name="椭圆 25"/>
          <p:cNvSpPr/>
          <p:nvPr/>
        </p:nvSpPr>
        <p:spPr>
          <a:xfrm>
            <a:off x="2898065" y="3984495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4150901" y="4010300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8" name="乘号 37"/>
          <p:cNvSpPr/>
          <p:nvPr/>
        </p:nvSpPr>
        <p:spPr>
          <a:xfrm>
            <a:off x="2898065" y="3720834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9" name="乘号 38"/>
          <p:cNvSpPr/>
          <p:nvPr/>
        </p:nvSpPr>
        <p:spPr>
          <a:xfrm>
            <a:off x="3158485" y="372021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椭圆 39"/>
          <p:cNvSpPr/>
          <p:nvPr/>
        </p:nvSpPr>
        <p:spPr>
          <a:xfrm>
            <a:off x="3419926" y="371960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4150901" y="3745943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843796" y="3219984"/>
            <a:ext cx="1054029" cy="1054643"/>
            <a:chOff x="1160617" y="3616370"/>
            <a:chExt cx="2880001" cy="2881680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6070277" y="319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333814" y="319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070277" y="4274012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927857" y="3985601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(c)</a:t>
            </a:r>
            <a:endParaRPr lang="zh-CN" altLang="en-US" sz="1350" dirty="0"/>
          </a:p>
        </p:txBody>
      </p:sp>
      <p:sp>
        <p:nvSpPr>
          <p:cNvPr id="49" name="椭圆 48"/>
          <p:cNvSpPr/>
          <p:nvPr/>
        </p:nvSpPr>
        <p:spPr>
          <a:xfrm>
            <a:off x="4843796" y="4010966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6096632" y="403677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51" name="乘号 50"/>
          <p:cNvSpPr/>
          <p:nvPr/>
        </p:nvSpPr>
        <p:spPr>
          <a:xfrm>
            <a:off x="4843796" y="374730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乘号 51"/>
          <p:cNvSpPr/>
          <p:nvPr/>
        </p:nvSpPr>
        <p:spPr>
          <a:xfrm>
            <a:off x="5104216" y="374669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3" name="椭圆 52"/>
          <p:cNvSpPr/>
          <p:nvPr/>
        </p:nvSpPr>
        <p:spPr>
          <a:xfrm>
            <a:off x="5365657" y="3746075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6096632" y="3772414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65" name="乘号 64"/>
          <p:cNvSpPr/>
          <p:nvPr/>
        </p:nvSpPr>
        <p:spPr>
          <a:xfrm>
            <a:off x="4849915" y="348572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" name="乘号 65"/>
          <p:cNvSpPr/>
          <p:nvPr/>
        </p:nvSpPr>
        <p:spPr>
          <a:xfrm>
            <a:off x="5628682" y="348572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7" name="乘号 66"/>
          <p:cNvSpPr/>
          <p:nvPr/>
        </p:nvSpPr>
        <p:spPr>
          <a:xfrm>
            <a:off x="5109504" y="348572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8" name="乘号 67"/>
          <p:cNvSpPr/>
          <p:nvPr/>
        </p:nvSpPr>
        <p:spPr>
          <a:xfrm>
            <a:off x="5369093" y="348572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0" name="组合 69"/>
          <p:cNvGrpSpPr/>
          <p:nvPr/>
        </p:nvGrpSpPr>
        <p:grpSpPr>
          <a:xfrm>
            <a:off x="6826398" y="3219984"/>
            <a:ext cx="1054029" cy="1054643"/>
            <a:chOff x="1160617" y="3616370"/>
            <a:chExt cx="2880001" cy="2881680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接连接符 70"/>
          <p:cNvCxnSpPr/>
          <p:nvPr/>
        </p:nvCxnSpPr>
        <p:spPr>
          <a:xfrm>
            <a:off x="8052879" y="319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316416" y="319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052879" y="4274012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910459" y="3985601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(d)</a:t>
            </a:r>
            <a:endParaRPr lang="zh-CN" altLang="en-US" sz="1350" dirty="0"/>
          </a:p>
        </p:txBody>
      </p:sp>
      <p:sp>
        <p:nvSpPr>
          <p:cNvPr id="75" name="椭圆 74"/>
          <p:cNvSpPr/>
          <p:nvPr/>
        </p:nvSpPr>
        <p:spPr>
          <a:xfrm>
            <a:off x="6826398" y="4010966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6" name="矩形 75"/>
          <p:cNvSpPr/>
          <p:nvPr/>
        </p:nvSpPr>
        <p:spPr>
          <a:xfrm>
            <a:off x="8079234" y="403677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77" name="乘号 76"/>
          <p:cNvSpPr/>
          <p:nvPr/>
        </p:nvSpPr>
        <p:spPr>
          <a:xfrm>
            <a:off x="6826398" y="374730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8" name="乘号 77"/>
          <p:cNvSpPr/>
          <p:nvPr/>
        </p:nvSpPr>
        <p:spPr>
          <a:xfrm>
            <a:off x="7086818" y="374669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9" name="椭圆 78"/>
          <p:cNvSpPr/>
          <p:nvPr/>
        </p:nvSpPr>
        <p:spPr>
          <a:xfrm>
            <a:off x="7616889" y="374290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0" name="矩形 79"/>
          <p:cNvSpPr/>
          <p:nvPr/>
        </p:nvSpPr>
        <p:spPr>
          <a:xfrm>
            <a:off x="8079234" y="3772414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93" name="乘号 92"/>
          <p:cNvSpPr/>
          <p:nvPr/>
        </p:nvSpPr>
        <p:spPr>
          <a:xfrm>
            <a:off x="7348229" y="373754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96" name="组合 95"/>
          <p:cNvGrpSpPr/>
          <p:nvPr/>
        </p:nvGrpSpPr>
        <p:grpSpPr>
          <a:xfrm>
            <a:off x="993750" y="4412116"/>
            <a:ext cx="1054029" cy="1054643"/>
            <a:chOff x="1160617" y="3616370"/>
            <a:chExt cx="2880001" cy="2881680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直接连接符 96"/>
          <p:cNvCxnSpPr/>
          <p:nvPr/>
        </p:nvCxnSpPr>
        <p:spPr>
          <a:xfrm>
            <a:off x="2220231" y="4385645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2483768" y="4385645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2220231" y="5466144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077811" y="5177733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(e)</a:t>
            </a:r>
            <a:endParaRPr lang="zh-CN" altLang="en-US" sz="1350" dirty="0"/>
          </a:p>
        </p:txBody>
      </p:sp>
      <p:sp>
        <p:nvSpPr>
          <p:cNvPr id="101" name="椭圆 100"/>
          <p:cNvSpPr/>
          <p:nvPr/>
        </p:nvSpPr>
        <p:spPr>
          <a:xfrm>
            <a:off x="993750" y="520309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2" name="矩形 101"/>
          <p:cNvSpPr/>
          <p:nvPr/>
        </p:nvSpPr>
        <p:spPr>
          <a:xfrm>
            <a:off x="2246586" y="5228903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03" name="乘号 102"/>
          <p:cNvSpPr/>
          <p:nvPr/>
        </p:nvSpPr>
        <p:spPr>
          <a:xfrm>
            <a:off x="993750" y="493943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4" name="乘号 103"/>
          <p:cNvSpPr/>
          <p:nvPr/>
        </p:nvSpPr>
        <p:spPr>
          <a:xfrm>
            <a:off x="1254170" y="493882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5" name="椭圆 104"/>
          <p:cNvSpPr/>
          <p:nvPr/>
        </p:nvSpPr>
        <p:spPr>
          <a:xfrm>
            <a:off x="1784241" y="493503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6" name="矩形 105"/>
          <p:cNvSpPr/>
          <p:nvPr/>
        </p:nvSpPr>
        <p:spPr>
          <a:xfrm>
            <a:off x="2246586" y="4964546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07" name="乘号 106"/>
          <p:cNvSpPr/>
          <p:nvPr/>
        </p:nvSpPr>
        <p:spPr>
          <a:xfrm>
            <a:off x="1515581" y="492967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8" name="椭圆 117"/>
          <p:cNvSpPr/>
          <p:nvPr/>
        </p:nvSpPr>
        <p:spPr>
          <a:xfrm>
            <a:off x="1255713" y="467489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9" name="乘号 118"/>
          <p:cNvSpPr/>
          <p:nvPr/>
        </p:nvSpPr>
        <p:spPr>
          <a:xfrm>
            <a:off x="999101" y="466985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0" name="矩形 119"/>
          <p:cNvSpPr/>
          <p:nvPr/>
        </p:nvSpPr>
        <p:spPr>
          <a:xfrm>
            <a:off x="2246586" y="472695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2878741" y="4421556"/>
            <a:ext cx="1054029" cy="1054643"/>
            <a:chOff x="1160617" y="3616370"/>
            <a:chExt cx="2880001" cy="2881680"/>
          </a:xfrm>
        </p:grpSpPr>
        <p:cxnSp>
          <p:nvCxnSpPr>
            <p:cNvPr id="139" name="直接连接符 138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直接连接符 124"/>
          <p:cNvCxnSpPr/>
          <p:nvPr/>
        </p:nvCxnSpPr>
        <p:spPr>
          <a:xfrm>
            <a:off x="4105222" y="4395085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4368759" y="4395085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4105222" y="5475584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3962802" y="5187173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(f)</a:t>
            </a:r>
            <a:endParaRPr lang="zh-CN" altLang="en-US" sz="1350" dirty="0"/>
          </a:p>
        </p:txBody>
      </p:sp>
      <p:sp>
        <p:nvSpPr>
          <p:cNvPr id="129" name="椭圆 128"/>
          <p:cNvSpPr/>
          <p:nvPr/>
        </p:nvSpPr>
        <p:spPr>
          <a:xfrm>
            <a:off x="2878741" y="521253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0" name="矩形 129"/>
          <p:cNvSpPr/>
          <p:nvPr/>
        </p:nvSpPr>
        <p:spPr>
          <a:xfrm>
            <a:off x="4131577" y="5238343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31" name="乘号 130"/>
          <p:cNvSpPr/>
          <p:nvPr/>
        </p:nvSpPr>
        <p:spPr>
          <a:xfrm>
            <a:off x="2878741" y="494887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2" name="乘号 131"/>
          <p:cNvSpPr/>
          <p:nvPr/>
        </p:nvSpPr>
        <p:spPr>
          <a:xfrm>
            <a:off x="3139161" y="494826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3" name="椭圆 132"/>
          <p:cNvSpPr/>
          <p:nvPr/>
        </p:nvSpPr>
        <p:spPr>
          <a:xfrm>
            <a:off x="3669232" y="494447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4" name="矩形 133"/>
          <p:cNvSpPr/>
          <p:nvPr/>
        </p:nvSpPr>
        <p:spPr>
          <a:xfrm>
            <a:off x="4131577" y="4973986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35" name="乘号 134"/>
          <p:cNvSpPr/>
          <p:nvPr/>
        </p:nvSpPr>
        <p:spPr>
          <a:xfrm>
            <a:off x="3400572" y="493911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6" name="椭圆 135"/>
          <p:cNvSpPr/>
          <p:nvPr/>
        </p:nvSpPr>
        <p:spPr>
          <a:xfrm>
            <a:off x="3140704" y="468433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7" name="乘号 136"/>
          <p:cNvSpPr/>
          <p:nvPr/>
        </p:nvSpPr>
        <p:spPr>
          <a:xfrm>
            <a:off x="2884092" y="467929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8" name="矩形 137"/>
          <p:cNvSpPr/>
          <p:nvPr/>
        </p:nvSpPr>
        <p:spPr>
          <a:xfrm>
            <a:off x="4131577" y="473639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49" name="乘号 148"/>
          <p:cNvSpPr/>
          <p:nvPr/>
        </p:nvSpPr>
        <p:spPr>
          <a:xfrm>
            <a:off x="2888592" y="442444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0" name="乘号 149"/>
          <p:cNvSpPr/>
          <p:nvPr/>
        </p:nvSpPr>
        <p:spPr>
          <a:xfrm>
            <a:off x="3129071" y="4425396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1" name="乘号 150"/>
          <p:cNvSpPr/>
          <p:nvPr/>
        </p:nvSpPr>
        <p:spPr>
          <a:xfrm>
            <a:off x="3391034" y="442939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2" name="乘号 151"/>
          <p:cNvSpPr/>
          <p:nvPr/>
        </p:nvSpPr>
        <p:spPr>
          <a:xfrm>
            <a:off x="3664338" y="442691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5" name="组合 154"/>
          <p:cNvGrpSpPr/>
          <p:nvPr/>
        </p:nvGrpSpPr>
        <p:grpSpPr>
          <a:xfrm>
            <a:off x="4848193" y="4384162"/>
            <a:ext cx="1054029" cy="1054643"/>
            <a:chOff x="1160617" y="3616370"/>
            <a:chExt cx="2880001" cy="2881680"/>
          </a:xfrm>
        </p:grpSpPr>
        <p:cxnSp>
          <p:nvCxnSpPr>
            <p:cNvPr id="174" name="直接连接符 173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 w="63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接连接符 155"/>
          <p:cNvCxnSpPr/>
          <p:nvPr/>
        </p:nvCxnSpPr>
        <p:spPr>
          <a:xfrm>
            <a:off x="6074674" y="4357691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6338211" y="4357691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6074674" y="5438190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5932254" y="5149779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(g)</a:t>
            </a:r>
            <a:endParaRPr lang="zh-CN" altLang="en-US" sz="1350" dirty="0"/>
          </a:p>
        </p:txBody>
      </p:sp>
      <p:sp>
        <p:nvSpPr>
          <p:cNvPr id="160" name="椭圆 159"/>
          <p:cNvSpPr/>
          <p:nvPr/>
        </p:nvSpPr>
        <p:spPr>
          <a:xfrm>
            <a:off x="4848193" y="517514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1" name="矩形 160"/>
          <p:cNvSpPr/>
          <p:nvPr/>
        </p:nvSpPr>
        <p:spPr>
          <a:xfrm>
            <a:off x="6101029" y="5200949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62" name="乘号 161"/>
          <p:cNvSpPr/>
          <p:nvPr/>
        </p:nvSpPr>
        <p:spPr>
          <a:xfrm>
            <a:off x="4848193" y="491148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3" name="乘号 162"/>
          <p:cNvSpPr/>
          <p:nvPr/>
        </p:nvSpPr>
        <p:spPr>
          <a:xfrm>
            <a:off x="5108613" y="491086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4" name="椭圆 163"/>
          <p:cNvSpPr/>
          <p:nvPr/>
        </p:nvSpPr>
        <p:spPr>
          <a:xfrm>
            <a:off x="5638684" y="4907080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5" name="矩形 164"/>
          <p:cNvSpPr/>
          <p:nvPr/>
        </p:nvSpPr>
        <p:spPr>
          <a:xfrm>
            <a:off x="6101029" y="493659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66" name="乘号 165"/>
          <p:cNvSpPr/>
          <p:nvPr/>
        </p:nvSpPr>
        <p:spPr>
          <a:xfrm>
            <a:off x="5370024" y="490172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4" name="乘号 183"/>
          <p:cNvSpPr/>
          <p:nvPr/>
        </p:nvSpPr>
        <p:spPr>
          <a:xfrm>
            <a:off x="4852530" y="464474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5" name="乘号 184"/>
          <p:cNvSpPr/>
          <p:nvPr/>
        </p:nvSpPr>
        <p:spPr>
          <a:xfrm>
            <a:off x="5102181" y="464503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6" name="乘号 185"/>
          <p:cNvSpPr/>
          <p:nvPr/>
        </p:nvSpPr>
        <p:spPr>
          <a:xfrm>
            <a:off x="5364144" y="464903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7" name="乘号 186"/>
          <p:cNvSpPr/>
          <p:nvPr/>
        </p:nvSpPr>
        <p:spPr>
          <a:xfrm>
            <a:off x="5637448" y="464655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06" name="直接连接符 205"/>
          <p:cNvCxnSpPr/>
          <p:nvPr/>
        </p:nvCxnSpPr>
        <p:spPr>
          <a:xfrm>
            <a:off x="6826398" y="4333427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6826398" y="4669095"/>
            <a:ext cx="1054029" cy="0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>
            <a:off x="6826398" y="4932756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>
            <a:off x="6826398" y="5196417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6826398" y="5460078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 rot="16200000">
            <a:off x="6299384" y="4932756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/>
          <p:nvPr/>
        </p:nvCxnSpPr>
        <p:spPr>
          <a:xfrm rot="16200000">
            <a:off x="6562891" y="4933064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/>
          <p:nvPr/>
        </p:nvCxnSpPr>
        <p:spPr>
          <a:xfrm rot="16200000">
            <a:off x="6826398" y="4933064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 rot="16200000">
            <a:off x="7089905" y="4933064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rot="16200000">
            <a:off x="7353413" y="4932449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8052879" y="4378964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8316416" y="4378964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052879" y="5459463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7910459" y="5171052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(h)</a:t>
            </a:r>
            <a:endParaRPr lang="zh-CN" altLang="en-US" sz="1350" dirty="0"/>
          </a:p>
        </p:txBody>
      </p:sp>
      <p:sp>
        <p:nvSpPr>
          <p:cNvPr id="195" name="椭圆 194"/>
          <p:cNvSpPr/>
          <p:nvPr/>
        </p:nvSpPr>
        <p:spPr>
          <a:xfrm>
            <a:off x="6826398" y="5196417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6" name="矩形 195"/>
          <p:cNvSpPr/>
          <p:nvPr/>
        </p:nvSpPr>
        <p:spPr>
          <a:xfrm>
            <a:off x="8079234" y="522222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02" name="乘号 201"/>
          <p:cNvSpPr/>
          <p:nvPr/>
        </p:nvSpPr>
        <p:spPr>
          <a:xfrm>
            <a:off x="6830604" y="493577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3" name="乘号 202"/>
          <p:cNvSpPr/>
          <p:nvPr/>
        </p:nvSpPr>
        <p:spPr>
          <a:xfrm>
            <a:off x="7091420" y="493700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4" name="乘号 203"/>
          <p:cNvSpPr/>
          <p:nvPr/>
        </p:nvSpPr>
        <p:spPr>
          <a:xfrm>
            <a:off x="7353383" y="494101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5" name="乘号 204"/>
          <p:cNvSpPr/>
          <p:nvPr/>
        </p:nvSpPr>
        <p:spPr>
          <a:xfrm>
            <a:off x="7626687" y="4938524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18" name="组合 217"/>
          <p:cNvGrpSpPr/>
          <p:nvPr/>
        </p:nvGrpSpPr>
        <p:grpSpPr>
          <a:xfrm>
            <a:off x="1001613" y="5576725"/>
            <a:ext cx="1054029" cy="1054643"/>
            <a:chOff x="1160617" y="3616370"/>
            <a:chExt cx="2880001" cy="2881680"/>
          </a:xfrm>
        </p:grpSpPr>
        <p:cxnSp>
          <p:nvCxnSpPr>
            <p:cNvPr id="225" name="直接连接符 224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直接连接符 218"/>
          <p:cNvCxnSpPr/>
          <p:nvPr/>
        </p:nvCxnSpPr>
        <p:spPr>
          <a:xfrm>
            <a:off x="2228094" y="5550254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/>
        </p:nvCxnSpPr>
        <p:spPr>
          <a:xfrm>
            <a:off x="2491631" y="5550254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>
          <a:xfrm>
            <a:off x="2228094" y="6630753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/>
          <p:cNvSpPr txBox="1"/>
          <p:nvPr/>
        </p:nvSpPr>
        <p:spPr>
          <a:xfrm>
            <a:off x="2051720" y="6342342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(l)</a:t>
            </a:r>
            <a:endParaRPr lang="zh-CN" altLang="en-US" sz="1350" dirty="0"/>
          </a:p>
        </p:txBody>
      </p:sp>
      <p:sp>
        <p:nvSpPr>
          <p:cNvPr id="223" name="椭圆 222"/>
          <p:cNvSpPr/>
          <p:nvPr/>
        </p:nvSpPr>
        <p:spPr>
          <a:xfrm>
            <a:off x="1262344" y="636717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4" name="矩形 223"/>
          <p:cNvSpPr/>
          <p:nvPr/>
        </p:nvSpPr>
        <p:spPr>
          <a:xfrm>
            <a:off x="2254449" y="639351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35" name="乘号 234"/>
          <p:cNvSpPr/>
          <p:nvPr/>
        </p:nvSpPr>
        <p:spPr>
          <a:xfrm>
            <a:off x="1009730" y="635660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46" name="直接连接符 245"/>
          <p:cNvCxnSpPr/>
          <p:nvPr/>
        </p:nvCxnSpPr>
        <p:spPr>
          <a:xfrm>
            <a:off x="2865958" y="5569777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/>
          <p:nvPr/>
        </p:nvCxnSpPr>
        <p:spPr>
          <a:xfrm>
            <a:off x="2865958" y="5833437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2865958" y="6097098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2865958" y="6360759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2865958" y="6624420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/>
          <p:nvPr/>
        </p:nvCxnSpPr>
        <p:spPr>
          <a:xfrm rot="16200000">
            <a:off x="2338944" y="6097098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 rot="16200000">
            <a:off x="2602451" y="6097406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 rot="16200000">
            <a:off x="2865958" y="6097406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 rot="16200000">
            <a:off x="3129465" y="6097406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/>
          <p:nvPr/>
        </p:nvCxnSpPr>
        <p:spPr>
          <a:xfrm rot="16200000">
            <a:off x="3392973" y="6096791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>
            <a:off x="4092439" y="5543306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>
            <a:off x="4355976" y="5543306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>
            <a:off x="4092439" y="6623805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本框 241"/>
          <p:cNvSpPr txBox="1"/>
          <p:nvPr/>
        </p:nvSpPr>
        <p:spPr>
          <a:xfrm>
            <a:off x="3916065" y="6335394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(j)</a:t>
            </a:r>
            <a:endParaRPr lang="zh-CN" altLang="en-US" sz="1350" dirty="0"/>
          </a:p>
        </p:txBody>
      </p:sp>
      <p:sp>
        <p:nvSpPr>
          <p:cNvPr id="243" name="椭圆 242"/>
          <p:cNvSpPr/>
          <p:nvPr/>
        </p:nvSpPr>
        <p:spPr>
          <a:xfrm>
            <a:off x="3126689" y="636022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4" name="矩形 243"/>
          <p:cNvSpPr/>
          <p:nvPr/>
        </p:nvSpPr>
        <p:spPr>
          <a:xfrm>
            <a:off x="4118794" y="6386564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45" name="乘号 244"/>
          <p:cNvSpPr/>
          <p:nvPr/>
        </p:nvSpPr>
        <p:spPr>
          <a:xfrm>
            <a:off x="2874075" y="634965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6" name="乘号 255"/>
          <p:cNvSpPr/>
          <p:nvPr/>
        </p:nvSpPr>
        <p:spPr>
          <a:xfrm>
            <a:off x="2863153" y="608305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8" name="乘号 257"/>
          <p:cNvSpPr/>
          <p:nvPr/>
        </p:nvSpPr>
        <p:spPr>
          <a:xfrm>
            <a:off x="3125042" y="608305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9" name="乘号 258"/>
          <p:cNvSpPr/>
          <p:nvPr/>
        </p:nvSpPr>
        <p:spPr>
          <a:xfrm>
            <a:off x="3386931" y="608305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0" name="椭圆 259"/>
          <p:cNvSpPr/>
          <p:nvPr/>
        </p:nvSpPr>
        <p:spPr>
          <a:xfrm>
            <a:off x="3648319" y="609408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1" name="矩形 260"/>
          <p:cNvSpPr/>
          <p:nvPr/>
        </p:nvSpPr>
        <p:spPr>
          <a:xfrm>
            <a:off x="4118794" y="6120427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cxnSp>
        <p:nvCxnSpPr>
          <p:cNvPr id="264" name="直接连接符 263"/>
          <p:cNvCxnSpPr/>
          <p:nvPr/>
        </p:nvCxnSpPr>
        <p:spPr>
          <a:xfrm>
            <a:off x="4862837" y="5577191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>
            <a:off x="4862837" y="5840851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4862837" y="6104512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4862837" y="6368173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>
            <a:off x="4862837" y="6631834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 rot="16200000">
            <a:off x="4335823" y="6104512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 rot="16200000">
            <a:off x="4599330" y="610482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 rot="16200000">
            <a:off x="4862837" y="610482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 rot="16200000">
            <a:off x="5126344" y="610482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/>
          <p:nvPr/>
        </p:nvCxnSpPr>
        <p:spPr>
          <a:xfrm rot="16200000">
            <a:off x="5389852" y="6104205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6089318" y="555072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6352855" y="555072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/>
          <p:nvPr/>
        </p:nvCxnSpPr>
        <p:spPr>
          <a:xfrm>
            <a:off x="6089318" y="6631219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/>
          <p:cNvSpPr txBox="1"/>
          <p:nvPr/>
        </p:nvSpPr>
        <p:spPr>
          <a:xfrm>
            <a:off x="5912944" y="6342808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(k)</a:t>
            </a:r>
            <a:endParaRPr lang="zh-CN" altLang="en-US" sz="1350" dirty="0"/>
          </a:p>
        </p:txBody>
      </p:sp>
      <p:sp>
        <p:nvSpPr>
          <p:cNvPr id="278" name="椭圆 277"/>
          <p:cNvSpPr/>
          <p:nvPr/>
        </p:nvSpPr>
        <p:spPr>
          <a:xfrm>
            <a:off x="5123568" y="636763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9" name="矩形 278"/>
          <p:cNvSpPr/>
          <p:nvPr/>
        </p:nvSpPr>
        <p:spPr>
          <a:xfrm>
            <a:off x="6115673" y="6393978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80" name="乘号 279"/>
          <p:cNvSpPr/>
          <p:nvPr/>
        </p:nvSpPr>
        <p:spPr>
          <a:xfrm>
            <a:off x="4870954" y="635706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1" name="乘号 280"/>
          <p:cNvSpPr/>
          <p:nvPr/>
        </p:nvSpPr>
        <p:spPr>
          <a:xfrm>
            <a:off x="4860032" y="609047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2" name="乘号 281"/>
          <p:cNvSpPr/>
          <p:nvPr/>
        </p:nvSpPr>
        <p:spPr>
          <a:xfrm>
            <a:off x="5121921" y="609047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3" name="乘号 282"/>
          <p:cNvSpPr/>
          <p:nvPr/>
        </p:nvSpPr>
        <p:spPr>
          <a:xfrm>
            <a:off x="5383810" y="609047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4" name="椭圆 283"/>
          <p:cNvSpPr/>
          <p:nvPr/>
        </p:nvSpPr>
        <p:spPr>
          <a:xfrm>
            <a:off x="5645198" y="610150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5" name="矩形 284"/>
          <p:cNvSpPr/>
          <p:nvPr/>
        </p:nvSpPr>
        <p:spPr>
          <a:xfrm>
            <a:off x="6115673" y="612784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4861590" y="5843737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7" name="矩形 286"/>
          <p:cNvSpPr/>
          <p:nvPr/>
        </p:nvSpPr>
        <p:spPr>
          <a:xfrm>
            <a:off x="6113813" y="5844729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cxnSp>
        <p:nvCxnSpPr>
          <p:cNvPr id="290" name="直接连接符 289"/>
          <p:cNvCxnSpPr/>
          <p:nvPr/>
        </p:nvCxnSpPr>
        <p:spPr>
          <a:xfrm>
            <a:off x="6826398" y="5603661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6826398" y="5867321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6826398" y="6130982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6826398" y="6394643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/>
          <p:nvPr/>
        </p:nvCxnSpPr>
        <p:spPr>
          <a:xfrm>
            <a:off x="6826398" y="6658304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 rot="16200000">
            <a:off x="6299384" y="6130982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/>
          <p:nvPr/>
        </p:nvCxnSpPr>
        <p:spPr>
          <a:xfrm rot="16200000">
            <a:off x="6562891" y="613129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/>
          <p:nvPr/>
        </p:nvCxnSpPr>
        <p:spPr>
          <a:xfrm rot="16200000">
            <a:off x="6826398" y="613129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/>
          <p:nvPr/>
        </p:nvCxnSpPr>
        <p:spPr>
          <a:xfrm rot="16200000">
            <a:off x="7089905" y="613129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/>
          <p:nvPr/>
        </p:nvCxnSpPr>
        <p:spPr>
          <a:xfrm rot="16200000">
            <a:off x="7353413" y="6130675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/>
          <p:cNvCxnSpPr/>
          <p:nvPr/>
        </p:nvCxnSpPr>
        <p:spPr>
          <a:xfrm>
            <a:off x="8052879" y="557719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/>
          <p:nvPr/>
        </p:nvCxnSpPr>
        <p:spPr>
          <a:xfrm>
            <a:off x="8316416" y="557719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/>
          <p:nvPr/>
        </p:nvCxnSpPr>
        <p:spPr>
          <a:xfrm>
            <a:off x="8052879" y="6657689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文本框 302"/>
          <p:cNvSpPr txBox="1"/>
          <p:nvPr/>
        </p:nvSpPr>
        <p:spPr>
          <a:xfrm>
            <a:off x="7876505" y="6369278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(k)</a:t>
            </a:r>
            <a:endParaRPr lang="zh-CN" altLang="en-US" sz="1350" dirty="0"/>
          </a:p>
        </p:txBody>
      </p:sp>
      <p:sp>
        <p:nvSpPr>
          <p:cNvPr id="304" name="椭圆 303"/>
          <p:cNvSpPr/>
          <p:nvPr/>
        </p:nvSpPr>
        <p:spPr>
          <a:xfrm>
            <a:off x="7087129" y="639410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5" name="矩形 304"/>
          <p:cNvSpPr/>
          <p:nvPr/>
        </p:nvSpPr>
        <p:spPr>
          <a:xfrm>
            <a:off x="8079234" y="6420448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06" name="乘号 305"/>
          <p:cNvSpPr/>
          <p:nvPr/>
        </p:nvSpPr>
        <p:spPr>
          <a:xfrm>
            <a:off x="6834515" y="638353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7" name="乘号 306"/>
          <p:cNvSpPr/>
          <p:nvPr/>
        </p:nvSpPr>
        <p:spPr>
          <a:xfrm>
            <a:off x="6823593" y="611694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8" name="乘号 307"/>
          <p:cNvSpPr/>
          <p:nvPr/>
        </p:nvSpPr>
        <p:spPr>
          <a:xfrm>
            <a:off x="7085482" y="611694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9" name="乘号 308"/>
          <p:cNvSpPr/>
          <p:nvPr/>
        </p:nvSpPr>
        <p:spPr>
          <a:xfrm>
            <a:off x="7347371" y="611694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0" name="椭圆 309"/>
          <p:cNvSpPr/>
          <p:nvPr/>
        </p:nvSpPr>
        <p:spPr>
          <a:xfrm>
            <a:off x="7608759" y="612797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1" name="矩形 310"/>
          <p:cNvSpPr/>
          <p:nvPr/>
        </p:nvSpPr>
        <p:spPr>
          <a:xfrm>
            <a:off x="8079234" y="615431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6825151" y="5870207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3" name="矩形 312"/>
          <p:cNvSpPr/>
          <p:nvPr/>
        </p:nvSpPr>
        <p:spPr>
          <a:xfrm>
            <a:off x="8077418" y="588275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14" name="乘号 313"/>
          <p:cNvSpPr/>
          <p:nvPr/>
        </p:nvSpPr>
        <p:spPr>
          <a:xfrm>
            <a:off x="6828348" y="561422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5" name="乘号 314"/>
          <p:cNvSpPr/>
          <p:nvPr/>
        </p:nvSpPr>
        <p:spPr>
          <a:xfrm>
            <a:off x="7090237" y="561422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6" name="椭圆 315"/>
          <p:cNvSpPr/>
          <p:nvPr/>
        </p:nvSpPr>
        <p:spPr>
          <a:xfrm>
            <a:off x="7350215" y="5608313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7" name="矩形 316"/>
          <p:cNvSpPr/>
          <p:nvPr/>
        </p:nvSpPr>
        <p:spPr>
          <a:xfrm>
            <a:off x="8076429" y="560973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19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栈的应用：八皇后</a:t>
            </a:r>
          </a:p>
        </p:txBody>
      </p:sp>
      <p:sp>
        <p:nvSpPr>
          <p:cNvPr id="320" name="TextBox 20"/>
          <p:cNvSpPr txBox="1">
            <a:spLocks noChangeArrowheads="1"/>
          </p:cNvSpPr>
          <p:nvPr/>
        </p:nvSpPr>
        <p:spPr bwMode="auto">
          <a:xfrm>
            <a:off x="179512" y="1105580"/>
            <a:ext cx="9073008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试探回溯策略：逐个试探，出错回溯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每次在一行上布棋，每完成一行布棋对应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迷宫问题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的向前走一步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试探某一行所有位置发现不可行（对应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迷宫问题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的无路可走），即需要回溯，上一行所布棋需悔棋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最大绳索长度（栈中元素个数）为行数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060545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栈的应用：迷宫寻径</a:t>
            </a: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107504" y="112474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8" y="1658242"/>
            <a:ext cx="2448272" cy="24854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55" y="1670885"/>
            <a:ext cx="2448272" cy="24454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52" y="1670885"/>
            <a:ext cx="2448270" cy="2448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02" y="4203421"/>
            <a:ext cx="2452132" cy="24720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06" y="4189350"/>
            <a:ext cx="2448272" cy="24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42610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数据结构分类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数据结构三元素：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逻辑结构、存储结构、运算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67544" y="1844824"/>
          <a:ext cx="8064896" cy="3490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12268162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68911823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04552166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438710096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操作、接口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8743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查找、排序等，访问无约束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42274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查找、排序等，访问无约束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2152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顺序或链式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访问约束：后进先出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711706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队列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顺序或链式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访问约束：先进先出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37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547071"/>
      </p:ext>
    </p:extLst>
  </p:cSld>
  <p:clrMapOvr>
    <a:masterClrMapping/>
  </p:clrMapOvr>
  <p:transition advTm="157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回顾：数据结构分类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数据结构三元素：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逻辑结构、存储结构、运算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42862"/>
              </p:ext>
            </p:extLst>
          </p:nvPr>
        </p:nvGraphicFramePr>
        <p:xfrm>
          <a:off x="467544" y="1844824"/>
          <a:ext cx="8064896" cy="3490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12268162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68911823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04552166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438710096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操作、接口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8743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查找、排序等，访问无约束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42274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查找、排序等，访问无约束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2152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顺序或链式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访问约束：后进先出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711706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队列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顺序或链式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访问约束：先进先出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37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06921"/>
      </p:ext>
    </p:extLst>
  </p:cSld>
  <p:clrMapOvr>
    <a:masterClrMapping/>
  </p:clrMapOvr>
  <p:transition advTm="157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 列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生活中的队列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20"/>
          <p:cNvSpPr txBox="1">
            <a:spLocks noChangeArrowheads="1"/>
          </p:cNvSpPr>
          <p:nvPr/>
        </p:nvSpPr>
        <p:spPr bwMode="auto">
          <a:xfrm>
            <a:off x="1187624" y="6126763"/>
            <a:ext cx="6552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从一端进入，另一端出，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先进先出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3F3F1"/>
              </a:clrFrom>
              <a:clrTo>
                <a:srgbClr val="F3F3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03" y="3408829"/>
            <a:ext cx="3909730" cy="23458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03" y="1463569"/>
            <a:ext cx="4180306" cy="1759212"/>
          </a:xfrm>
          <a:prstGeom prst="rect">
            <a:avLst/>
          </a:prstGeom>
        </p:spPr>
      </p:pic>
      <p:pic>
        <p:nvPicPr>
          <p:cNvPr id="1026" name="Picture 2" descr="http://www.microsolus.com/image/data/Printer/HP%20LASER%20JET(P1007)%20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0" b="14951"/>
          <a:stretch/>
        </p:blipFill>
        <p:spPr bwMode="auto">
          <a:xfrm>
            <a:off x="1480510" y="2933126"/>
            <a:ext cx="1794102" cy="125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officeclipart.com/office_clipart_images/laptop_computer_flipped_open_0515-0909-2120-0442_SMU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3" y="4662157"/>
            <a:ext cx="1177260" cy="102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iu.edu/academics/majors/business_and_technology/images/desktop_computer_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612" y="1456310"/>
            <a:ext cx="1197645" cy="119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hefixitspot.com/images/computer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612" y="4365962"/>
            <a:ext cx="1320412" cy="132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i7hosting.net/images/rack-server.pn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3" y="1806206"/>
            <a:ext cx="1248073" cy="83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箭头连接符 10"/>
          <p:cNvCxnSpPr/>
          <p:nvPr/>
        </p:nvCxnSpPr>
        <p:spPr bwMode="auto">
          <a:xfrm flipV="1">
            <a:off x="1024281" y="4077072"/>
            <a:ext cx="548515" cy="50467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1298538" y="2467096"/>
            <a:ext cx="274258" cy="47581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 flipH="1">
            <a:off x="2987824" y="2547732"/>
            <a:ext cx="546072" cy="45365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 flipV="1">
            <a:off x="3247648" y="3992051"/>
            <a:ext cx="611711" cy="29402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54430245"/>
      </p:ext>
    </p:extLst>
  </p:cSld>
  <p:clrMapOvr>
    <a:masterClrMapping/>
  </p:clrMapOvr>
  <p:transition advTm="157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 列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287524" y="1196752"/>
            <a:ext cx="28083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队列：数据元素在一端进入在另一端输出的（访问受限）的线性表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3563888" y="1196752"/>
            <a:ext cx="4891551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支持的操作（接口、运算）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 </a:t>
            </a:r>
            <a:r>
              <a:rPr lang="en-US" altLang="zh-CN" sz="28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enqueue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(x)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 </a:t>
            </a:r>
            <a:r>
              <a:rPr lang="en-US" altLang="zh-CN" sz="28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dequeue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 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判空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求长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大括号 14"/>
          <p:cNvSpPr/>
          <p:nvPr/>
        </p:nvSpPr>
        <p:spPr bwMode="auto">
          <a:xfrm>
            <a:off x="7596336" y="1916832"/>
            <a:ext cx="576064" cy="2376264"/>
          </a:xfrm>
          <a:prstGeom prst="rightBrace">
            <a:avLst>
              <a:gd name="adj1" fmla="val 38335"/>
              <a:gd name="adj2" fmla="val 5000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093139" y="2276872"/>
            <a:ext cx="7843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39760" y="3689976"/>
            <a:ext cx="5883247" cy="2755549"/>
            <a:chOff x="511041" y="3776500"/>
            <a:chExt cx="5883247" cy="2755549"/>
          </a:xfrm>
        </p:grpSpPr>
        <p:grpSp>
          <p:nvGrpSpPr>
            <p:cNvPr id="25" name="组合 24"/>
            <p:cNvGrpSpPr/>
            <p:nvPr/>
          </p:nvGrpSpPr>
          <p:grpSpPr>
            <a:xfrm>
              <a:off x="733488" y="4280637"/>
              <a:ext cx="5660800" cy="2251412"/>
              <a:chOff x="855416" y="4437112"/>
              <a:chExt cx="5660800" cy="2251412"/>
            </a:xfrm>
          </p:grpSpPr>
          <p:cxnSp>
            <p:nvCxnSpPr>
              <p:cNvPr id="19" name="直接连接符 18"/>
              <p:cNvCxnSpPr/>
              <p:nvPr/>
            </p:nvCxnSpPr>
            <p:spPr bwMode="auto">
              <a:xfrm>
                <a:off x="1835696" y="6093296"/>
                <a:ext cx="3744416" cy="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21" name="左弧形箭头 20"/>
              <p:cNvSpPr/>
              <p:nvPr/>
            </p:nvSpPr>
            <p:spPr bwMode="auto">
              <a:xfrm>
                <a:off x="855416" y="4437112"/>
                <a:ext cx="720080" cy="1440160"/>
              </a:xfrm>
              <a:prstGeom prst="curvedRightArrow">
                <a:avLst>
                  <a:gd name="adj1" fmla="val 17273"/>
                  <a:gd name="adj2" fmla="val 50000"/>
                  <a:gd name="adj3" fmla="val 54149"/>
                </a:avLst>
              </a:prstGeom>
              <a:solidFill>
                <a:srgbClr val="00823B"/>
              </a:solidFill>
              <a:ln w="3175" algn="ctr">
                <a:noFill/>
                <a:miter lim="800000"/>
                <a:headEnd/>
                <a:tailEnd/>
              </a:ln>
              <a:effectLst>
                <a:outerShdw dist="57150" dir="2700000" algn="ctr" rotWithShape="0">
                  <a:srgbClr val="888888">
                    <a:alpha val="50000"/>
                  </a:srgbClr>
                </a:outerShdw>
              </a:effectLst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2" name="下弧形箭头 21"/>
              <p:cNvSpPr/>
              <p:nvPr/>
            </p:nvSpPr>
            <p:spPr bwMode="auto">
              <a:xfrm>
                <a:off x="4716016" y="4961696"/>
                <a:ext cx="1800200" cy="792088"/>
              </a:xfrm>
              <a:prstGeom prst="curvedUpArrow">
                <a:avLst/>
              </a:prstGeom>
              <a:solidFill>
                <a:srgbClr val="00823B"/>
              </a:solidFill>
              <a:ln w="3175" algn="ctr">
                <a:noFill/>
                <a:miter lim="800000"/>
                <a:headEnd/>
                <a:tailEnd/>
              </a:ln>
              <a:effectLst>
                <a:outerShdw dist="57150" dir="2700000" algn="ctr" rotWithShape="0">
                  <a:srgbClr val="888888">
                    <a:alpha val="50000"/>
                  </a:srgbClr>
                </a:outerShdw>
              </a:effectLst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4427984" y="4725144"/>
                <a:ext cx="1152128" cy="1152128"/>
              </a:xfrm>
              <a:prstGeom prst="rect">
                <a:avLst/>
              </a:prstGeom>
              <a:solidFill>
                <a:schemeClr val="tx2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5" name="直接连接符 4"/>
              <p:cNvCxnSpPr/>
              <p:nvPr/>
            </p:nvCxnSpPr>
            <p:spPr bwMode="auto">
              <a:xfrm>
                <a:off x="1835696" y="5157192"/>
                <a:ext cx="3672408" cy="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27" name="TextBox 20"/>
              <p:cNvSpPr txBox="1">
                <a:spLocks noChangeArrowheads="1"/>
              </p:cNvSpPr>
              <p:nvPr/>
            </p:nvSpPr>
            <p:spPr bwMode="auto">
              <a:xfrm>
                <a:off x="3455876" y="6165304"/>
                <a:ext cx="50405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endPara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 bwMode="auto">
            <a:xfrm>
              <a:off x="511041" y="3776500"/>
              <a:ext cx="1152128" cy="1152128"/>
            </a:xfrm>
            <a:prstGeom prst="rect">
              <a:avLst/>
            </a:prstGeom>
            <a:solidFill>
              <a:schemeClr val="tx2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5868144" y="593793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队首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58435" y="592214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111131"/>
      </p:ext>
    </p:extLst>
  </p:cSld>
  <p:clrMapOvr>
    <a:masterClrMapping/>
  </p:clrMapOvr>
  <p:transition advTm="157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队列的基本操作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9289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队列：一端进入另一端输出的（访问受限）的线性表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520" y="1700808"/>
          <a:ext cx="849694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462080995"/>
                    </a:ext>
                  </a:extLst>
                </a:gridCol>
                <a:gridCol w="1248138">
                  <a:extLst>
                    <a:ext uri="{9D8B030D-6E8A-4147-A177-3AD203B41FA5}">
                      <a16:colId xmlns:a16="http://schemas.microsoft.com/office/drawing/2014/main" val="3959826651"/>
                    </a:ext>
                  </a:extLst>
                </a:gridCol>
                <a:gridCol w="1560174">
                  <a:extLst>
                    <a:ext uri="{9D8B030D-6E8A-4147-A177-3AD203B41FA5}">
                      <a16:colId xmlns:a16="http://schemas.microsoft.com/office/drawing/2014/main" val="3956614546"/>
                    </a:ext>
                  </a:extLst>
                </a:gridCol>
                <a:gridCol w="1272140">
                  <a:extLst>
                    <a:ext uri="{9D8B030D-6E8A-4147-A177-3AD203B41FA5}">
                      <a16:colId xmlns:a16="http://schemas.microsoft.com/office/drawing/2014/main" val="1639987019"/>
                    </a:ext>
                  </a:extLst>
                </a:gridCol>
                <a:gridCol w="1536172">
                  <a:extLst>
                    <a:ext uri="{9D8B030D-6E8A-4147-A177-3AD203B41FA5}">
                      <a16:colId xmlns:a16="http://schemas.microsoft.com/office/drawing/2014/main" val="3315887093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val="390086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Queue()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(3)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6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front()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(7)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(5)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0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(11)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7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(3)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size()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front()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09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(7)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(6)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size()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552918"/>
                  </a:ext>
                </a:extLst>
              </a:tr>
            </a:tbl>
          </a:graphicData>
        </a:graphic>
      </p:graphicFrame>
      <p:cxnSp>
        <p:nvCxnSpPr>
          <p:cNvPr id="39" name="直接连接符 38"/>
          <p:cNvCxnSpPr/>
          <p:nvPr/>
        </p:nvCxnSpPr>
        <p:spPr bwMode="auto">
          <a:xfrm>
            <a:off x="1583667" y="5877272"/>
            <a:ext cx="6156685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直接连接符 56"/>
          <p:cNvCxnSpPr/>
          <p:nvPr/>
        </p:nvCxnSpPr>
        <p:spPr bwMode="auto">
          <a:xfrm>
            <a:off x="1583667" y="4939737"/>
            <a:ext cx="6156685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8" name="TextBox 20"/>
          <p:cNvSpPr txBox="1">
            <a:spLocks noChangeArrowheads="1"/>
          </p:cNvSpPr>
          <p:nvPr/>
        </p:nvSpPr>
        <p:spPr bwMode="auto">
          <a:xfrm>
            <a:off x="3522107" y="6089831"/>
            <a:ext cx="504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372200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51520" y="2060848"/>
            <a:ext cx="2808312" cy="360040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49119" y="2445342"/>
            <a:ext cx="2808312" cy="360040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51520" y="2831567"/>
            <a:ext cx="2808312" cy="360040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249119" y="3203268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45379" y="3573403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6372200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45379" y="3943538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436096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091583" y="2070465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499165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3100682" y="2438471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417283" y="5877272"/>
            <a:ext cx="845937" cy="795283"/>
            <a:chOff x="6417283" y="5877272"/>
            <a:chExt cx="845937" cy="795283"/>
          </a:xfrm>
        </p:grpSpPr>
        <p:cxnSp>
          <p:nvCxnSpPr>
            <p:cNvPr id="73" name="直接箭头连接符 72"/>
            <p:cNvCxnSpPr/>
            <p:nvPr/>
          </p:nvCxnSpPr>
          <p:spPr bwMode="auto">
            <a:xfrm rot="10800000">
              <a:off x="6845203" y="587727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6417283" y="6210890"/>
              <a:ext cx="8459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823B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</a:t>
              </a:r>
              <a:endParaRPr lang="zh-CN" altLang="en-US" sz="2400" b="1" dirty="0">
                <a:solidFill>
                  <a:srgbClr val="00823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矩形 74"/>
          <p:cNvSpPr/>
          <p:nvPr/>
        </p:nvSpPr>
        <p:spPr bwMode="auto">
          <a:xfrm>
            <a:off x="3100854" y="2808128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100682" y="3203268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3558111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11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100682" y="3572854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100682" y="3962696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617057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5931646" y="2080690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931646" y="2445342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676003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5940150" y="2815548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5485302" y="5877272"/>
            <a:ext cx="845937" cy="795283"/>
            <a:chOff x="6417283" y="5877272"/>
            <a:chExt cx="845937" cy="795283"/>
          </a:xfrm>
        </p:grpSpPr>
        <p:cxnSp>
          <p:nvCxnSpPr>
            <p:cNvPr id="86" name="直接箭头连接符 85"/>
            <p:cNvCxnSpPr/>
            <p:nvPr/>
          </p:nvCxnSpPr>
          <p:spPr bwMode="auto">
            <a:xfrm rot="10800000">
              <a:off x="6845203" y="587727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7" name="矩形 86"/>
            <p:cNvSpPr/>
            <p:nvPr/>
          </p:nvSpPr>
          <p:spPr>
            <a:xfrm>
              <a:off x="6417283" y="6210890"/>
              <a:ext cx="8459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823B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</a:t>
              </a:r>
              <a:endParaRPr lang="zh-CN" altLang="en-US" sz="2400" b="1" dirty="0">
                <a:solidFill>
                  <a:srgbClr val="00823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8" name="矩形 87"/>
          <p:cNvSpPr/>
          <p:nvPr/>
        </p:nvSpPr>
        <p:spPr bwMode="auto">
          <a:xfrm>
            <a:off x="5931935" y="3202692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580258" y="5877272"/>
            <a:ext cx="845937" cy="795283"/>
            <a:chOff x="6417283" y="5877272"/>
            <a:chExt cx="845937" cy="795283"/>
          </a:xfrm>
        </p:grpSpPr>
        <p:cxnSp>
          <p:nvCxnSpPr>
            <p:cNvPr id="90" name="直接箭头连接符 89"/>
            <p:cNvCxnSpPr/>
            <p:nvPr/>
          </p:nvCxnSpPr>
          <p:spPr bwMode="auto">
            <a:xfrm rot="10800000">
              <a:off x="6845203" y="587727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1" name="矩形 90"/>
            <p:cNvSpPr/>
            <p:nvPr/>
          </p:nvSpPr>
          <p:spPr>
            <a:xfrm>
              <a:off x="6417283" y="6210890"/>
              <a:ext cx="8459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823B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</a:t>
              </a:r>
              <a:endParaRPr lang="zh-CN" altLang="en-US" sz="2400" b="1" dirty="0">
                <a:solidFill>
                  <a:srgbClr val="00823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矩形 91"/>
          <p:cNvSpPr/>
          <p:nvPr/>
        </p:nvSpPr>
        <p:spPr bwMode="auto">
          <a:xfrm>
            <a:off x="5924572" y="3560082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931646" y="3962696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3272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1" grpId="0" animBg="1"/>
      <p:bldP spid="71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4" grpId="0" animBg="1"/>
      <p:bldP spid="84" grpId="1" animBg="1"/>
      <p:bldP spid="88" grpId="0" animBg="1"/>
      <p:bldP spid="88" grpId="1" animBg="1"/>
      <p:bldP spid="92" grpId="0" animBg="1"/>
      <p:bldP spid="92" grpId="1" animBg="1"/>
      <p:bldP spid="9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1728" y="4077072"/>
            <a:ext cx="7918593" cy="2677656"/>
            <a:chOff x="471728" y="4077072"/>
            <a:chExt cx="7918593" cy="2677656"/>
          </a:xfrm>
        </p:grpSpPr>
        <p:sp>
          <p:nvSpPr>
            <p:cNvPr id="79" name="矩形 78"/>
            <p:cNvSpPr/>
            <p:nvPr/>
          </p:nvSpPr>
          <p:spPr>
            <a:xfrm>
              <a:off x="471728" y="4077072"/>
              <a:ext cx="7918593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enqueue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(x){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if(rear==size(A)-1)   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printf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(“Full\n”);return;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else if empty()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rear  front  0; A[rear]  x;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else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rear  rear+1; A[rear]  x;}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3760143" y="5588067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143" y="5588067"/>
                  <a:ext cx="34304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714" r="-8929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5809506" y="5577573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506" y="5577573"/>
                  <a:ext cx="34304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929" r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2595525" y="6335332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525" y="6335332"/>
                  <a:ext cx="34304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714" r="-8929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/>
                <p:cNvSpPr txBox="1"/>
                <p:nvPr/>
              </p:nvSpPr>
              <p:spPr>
                <a:xfrm>
                  <a:off x="2555776" y="5609464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3" name="文本框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5609464"/>
                  <a:ext cx="34304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772" r="-8772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/>
                <p:cNvSpPr txBox="1"/>
                <p:nvPr/>
              </p:nvSpPr>
              <p:spPr>
                <a:xfrm>
                  <a:off x="5439239" y="6303381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239" y="6303381"/>
                  <a:ext cx="34304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8772" r="-8772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矩形 54"/>
          <p:cNvSpPr/>
          <p:nvPr/>
        </p:nvSpPr>
        <p:spPr bwMode="auto">
          <a:xfrm>
            <a:off x="6868044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365025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862006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358987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队列的数组实现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队列的实现（伪代码）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47864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51412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356866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855968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362056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865604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67246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1834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9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3088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8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443420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7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55956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6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68492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5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98102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4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9356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3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87157" y="1346890"/>
            <a:ext cx="691215" cy="750908"/>
            <a:chOff x="4211960" y="1309940"/>
            <a:chExt cx="691215" cy="750908"/>
          </a:xfrm>
        </p:grpSpPr>
        <p:cxnSp>
          <p:nvCxnSpPr>
            <p:cNvPr id="38" name="直接箭头连接符 37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9" name="矩形 38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46740" y="1346890"/>
            <a:ext cx="817853" cy="750908"/>
            <a:chOff x="4211960" y="1309940"/>
            <a:chExt cx="817853" cy="750908"/>
          </a:xfrm>
        </p:grpSpPr>
        <p:cxnSp>
          <p:nvCxnSpPr>
            <p:cNvPr id="42" name="直接箭头连接符 41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43" name="矩形 42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矩形 47"/>
          <p:cNvSpPr/>
          <p:nvPr/>
        </p:nvSpPr>
        <p:spPr bwMode="auto">
          <a:xfrm>
            <a:off x="6868888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371063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874078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75324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2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487860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1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000396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0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67544" y="160001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A[10];</a:t>
            </a:r>
          </a:p>
        </p:txBody>
      </p:sp>
      <p:sp>
        <p:nvSpPr>
          <p:cNvPr id="59" name="矩形 58"/>
          <p:cNvSpPr/>
          <p:nvPr/>
        </p:nvSpPr>
        <p:spPr bwMode="auto">
          <a:xfrm>
            <a:off x="4859461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846344" y="1346890"/>
            <a:ext cx="691215" cy="750908"/>
            <a:chOff x="4211960" y="1309940"/>
            <a:chExt cx="691215" cy="750908"/>
          </a:xfrm>
        </p:grpSpPr>
        <p:cxnSp>
          <p:nvCxnSpPr>
            <p:cNvPr id="61" name="直接箭头连接符 60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2" name="矩形 61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296025" y="1355530"/>
            <a:ext cx="817853" cy="750908"/>
            <a:chOff x="4211960" y="1309940"/>
            <a:chExt cx="817853" cy="750908"/>
          </a:xfrm>
        </p:grpSpPr>
        <p:cxnSp>
          <p:nvCxnSpPr>
            <p:cNvPr id="64" name="直接箭头连接符 63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5" name="矩形 64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390322" y="1340768"/>
            <a:ext cx="817853" cy="750908"/>
            <a:chOff x="4211960" y="1309940"/>
            <a:chExt cx="817853" cy="750908"/>
          </a:xfrm>
        </p:grpSpPr>
        <p:cxnSp>
          <p:nvCxnSpPr>
            <p:cNvPr id="67" name="直接箭头连接符 66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8" name="矩形 67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390322" y="2665392"/>
            <a:ext cx="691215" cy="685872"/>
            <a:chOff x="4211960" y="993400"/>
            <a:chExt cx="691215" cy="685872"/>
          </a:xfrm>
        </p:grpSpPr>
        <p:cxnSp>
          <p:nvCxnSpPr>
            <p:cNvPr id="71" name="直接箭头连接符 70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2" name="矩形 71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475915" y="1982849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86435" y="2027089"/>
                <a:ext cx="343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435" y="2027089"/>
                <a:ext cx="343043" cy="369332"/>
              </a:xfrm>
              <a:prstGeom prst="rect">
                <a:avLst/>
              </a:prstGeom>
              <a:blipFill>
                <a:blip r:embed="rId8"/>
                <a:stretch>
                  <a:fillRect l="-8772" r="-8772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/>
          <p:cNvSpPr/>
          <p:nvPr/>
        </p:nvSpPr>
        <p:spPr>
          <a:xfrm>
            <a:off x="1919062" y="1980922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-1;</a:t>
            </a:r>
          </a:p>
        </p:txBody>
      </p:sp>
      <p:sp>
        <p:nvSpPr>
          <p:cNvPr id="75" name="矩形 74"/>
          <p:cNvSpPr/>
          <p:nvPr/>
        </p:nvSpPr>
        <p:spPr>
          <a:xfrm>
            <a:off x="483189" y="2347516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1568477" y="2387129"/>
                <a:ext cx="343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77" y="2387129"/>
                <a:ext cx="343043" cy="369332"/>
              </a:xfrm>
              <a:prstGeom prst="rect">
                <a:avLst/>
              </a:prstGeom>
              <a:blipFill>
                <a:blip r:embed="rId9"/>
                <a:stretch>
                  <a:fillRect l="-8772" r="-8772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1901104" y="2340962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-1;</a:t>
            </a:r>
          </a:p>
        </p:txBody>
      </p:sp>
      <p:sp>
        <p:nvSpPr>
          <p:cNvPr id="78" name="矩形 77"/>
          <p:cNvSpPr/>
          <p:nvPr/>
        </p:nvSpPr>
        <p:spPr>
          <a:xfrm>
            <a:off x="466463" y="2688761"/>
            <a:ext cx="63966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empty(){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if(rear==front==-1) return true;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 return false;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5" name="矩形 84"/>
          <p:cNvSpPr/>
          <p:nvPr/>
        </p:nvSpPr>
        <p:spPr bwMode="auto">
          <a:xfrm>
            <a:off x="7870484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7865753" y="1340768"/>
            <a:ext cx="817853" cy="750908"/>
            <a:chOff x="4211960" y="1309940"/>
            <a:chExt cx="817853" cy="750908"/>
          </a:xfrm>
        </p:grpSpPr>
        <p:cxnSp>
          <p:nvCxnSpPr>
            <p:cNvPr id="87" name="直接箭头连接符 86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8" name="矩形 87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796310" y="2665392"/>
            <a:ext cx="691215" cy="685872"/>
            <a:chOff x="4211960" y="993400"/>
            <a:chExt cx="691215" cy="685872"/>
          </a:xfrm>
        </p:grpSpPr>
        <p:cxnSp>
          <p:nvCxnSpPr>
            <p:cNvPr id="90" name="直接箭头连接符 89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1" name="矩形 90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070410" y="3632452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070410" y="404043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7372860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7303340" y="2668583"/>
            <a:ext cx="691215" cy="685872"/>
            <a:chOff x="4211960" y="993400"/>
            <a:chExt cx="691215" cy="685872"/>
          </a:xfrm>
        </p:grpSpPr>
        <p:cxnSp>
          <p:nvCxnSpPr>
            <p:cNvPr id="99" name="直接箭头连接符 98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0" name="矩形 99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7070410" y="442198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6783612" y="2670206"/>
            <a:ext cx="691215" cy="685872"/>
            <a:chOff x="4211960" y="993400"/>
            <a:chExt cx="691215" cy="685872"/>
          </a:xfrm>
        </p:grpSpPr>
        <p:cxnSp>
          <p:nvCxnSpPr>
            <p:cNvPr id="103" name="直接箭头连接符 102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4" name="矩形 103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6870545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94735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48" grpId="0" animBg="1"/>
      <p:bldP spid="48" grpId="1" animBg="1"/>
      <p:bldP spid="59" grpId="0" animBg="1"/>
      <p:bldP spid="59" grpId="1" animBg="1"/>
      <p:bldP spid="59" grpId="2" animBg="1"/>
      <p:bldP spid="73" grpId="0"/>
      <p:bldP spid="4" grpId="0"/>
      <p:bldP spid="74" grpId="0"/>
      <p:bldP spid="75" grpId="0"/>
      <p:bldP spid="76" grpId="0"/>
      <p:bldP spid="77" grpId="0"/>
      <p:bldP spid="78" grpId="0"/>
      <p:bldP spid="85" grpId="0" animBg="1"/>
      <p:bldP spid="15" grpId="0"/>
      <p:bldP spid="92" grpId="0"/>
      <p:bldP spid="93" grpId="0" animBg="1"/>
      <p:bldP spid="101" grpId="0"/>
      <p:bldP spid="10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 bwMode="auto">
          <a:xfrm>
            <a:off x="6868044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365025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862006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358987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队列的数组实现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队列的实现（伪代码）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47864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51412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356866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85596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1834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9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3088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8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443420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7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55956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6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68492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5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98102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4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9356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3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868888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371063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87407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75324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2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487860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1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000396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0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870484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7865753" y="1340768"/>
            <a:ext cx="817853" cy="750908"/>
            <a:chOff x="4211960" y="1309940"/>
            <a:chExt cx="817853" cy="750908"/>
          </a:xfrm>
        </p:grpSpPr>
        <p:cxnSp>
          <p:nvCxnSpPr>
            <p:cNvPr id="87" name="直接箭头连接符 86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8" name="矩形 87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3" name="矩形 92"/>
          <p:cNvSpPr/>
          <p:nvPr/>
        </p:nvSpPr>
        <p:spPr bwMode="auto">
          <a:xfrm>
            <a:off x="7372860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6783612" y="2670206"/>
            <a:ext cx="691215" cy="685872"/>
            <a:chOff x="4211960" y="993400"/>
            <a:chExt cx="691215" cy="685872"/>
          </a:xfrm>
        </p:grpSpPr>
        <p:cxnSp>
          <p:nvCxnSpPr>
            <p:cNvPr id="103" name="直接箭头连接符 102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4" name="矩形 103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6870545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6086" y="2806970"/>
            <a:ext cx="4644517" cy="4154984"/>
            <a:chOff x="356086" y="2806970"/>
            <a:chExt cx="4644517" cy="4154984"/>
          </a:xfrm>
        </p:grpSpPr>
        <p:sp>
          <p:nvSpPr>
            <p:cNvPr id="94" name="矩形 93"/>
            <p:cNvSpPr/>
            <p:nvPr/>
          </p:nvSpPr>
          <p:spPr>
            <a:xfrm>
              <a:off x="356086" y="2806970"/>
              <a:ext cx="4644517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dequeue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(){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if empty()  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return;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else if (front==rear){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return A[front];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rear  front  -1;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else{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return A[front];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front  front+1;}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/>
                <p:cNvSpPr txBox="1"/>
                <p:nvPr/>
              </p:nvSpPr>
              <p:spPr>
                <a:xfrm>
                  <a:off x="2500765" y="4643844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5" name="文本框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765" y="4643844"/>
                  <a:ext cx="34304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772" r="-8772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/>
                <p:cNvSpPr txBox="1"/>
                <p:nvPr/>
              </p:nvSpPr>
              <p:spPr>
                <a:xfrm>
                  <a:off x="3652893" y="4653136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6" name="文本框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2893" y="4653136"/>
                  <a:ext cx="34304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772" r="-8772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2656853" y="6093296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853" y="6093296"/>
                  <a:ext cx="34304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714" r="-8929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6" name="矩形 105"/>
          <p:cNvSpPr/>
          <p:nvPr/>
        </p:nvSpPr>
        <p:spPr>
          <a:xfrm>
            <a:off x="5091475" y="3800998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7381761" y="1353219"/>
            <a:ext cx="817853" cy="750908"/>
            <a:chOff x="4211960" y="1309940"/>
            <a:chExt cx="817853" cy="750908"/>
          </a:xfrm>
        </p:grpSpPr>
        <p:cxnSp>
          <p:nvCxnSpPr>
            <p:cNvPr id="108" name="直接箭头连接符 107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9" name="矩形 108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矩形 109"/>
          <p:cNvSpPr/>
          <p:nvPr/>
        </p:nvSpPr>
        <p:spPr bwMode="auto">
          <a:xfrm>
            <a:off x="787407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091475" y="4234444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6308422" y="2669785"/>
            <a:ext cx="691215" cy="685872"/>
            <a:chOff x="4211960" y="993400"/>
            <a:chExt cx="691215" cy="685872"/>
          </a:xfrm>
        </p:grpSpPr>
        <p:cxnSp>
          <p:nvCxnSpPr>
            <p:cNvPr id="113" name="直接箭头连接符 112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14" name="矩形 113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矩形 114"/>
          <p:cNvSpPr/>
          <p:nvPr/>
        </p:nvSpPr>
        <p:spPr bwMode="auto">
          <a:xfrm>
            <a:off x="6368919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5859769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5363463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862637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4360147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3845953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091475" y="4667890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091475" y="510133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091475" y="5534783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956103" y="4236270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956103" y="466440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3761161" y="2671120"/>
            <a:ext cx="691215" cy="685872"/>
            <a:chOff x="4211960" y="993400"/>
            <a:chExt cx="691215" cy="685872"/>
          </a:xfrm>
        </p:grpSpPr>
        <p:cxnSp>
          <p:nvCxnSpPr>
            <p:cNvPr id="127" name="直接箭头连接符 126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28" name="矩形 127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矩形 128"/>
          <p:cNvSpPr/>
          <p:nvPr/>
        </p:nvSpPr>
        <p:spPr>
          <a:xfrm>
            <a:off x="6956103" y="5092540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7368733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6884081" y="1359644"/>
            <a:ext cx="817853" cy="750908"/>
            <a:chOff x="4211960" y="1309940"/>
            <a:chExt cx="817853" cy="750908"/>
          </a:xfrm>
        </p:grpSpPr>
        <p:cxnSp>
          <p:nvCxnSpPr>
            <p:cNvPr id="132" name="直接箭头连接符 131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33" name="矩形 132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4" name="矩形 133"/>
          <p:cNvSpPr/>
          <p:nvPr/>
        </p:nvSpPr>
        <p:spPr>
          <a:xfrm>
            <a:off x="6956103" y="552067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3340598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3219988" y="2669785"/>
            <a:ext cx="691215" cy="685872"/>
            <a:chOff x="4211960" y="993400"/>
            <a:chExt cx="691215" cy="685872"/>
          </a:xfrm>
        </p:grpSpPr>
        <p:cxnSp>
          <p:nvCxnSpPr>
            <p:cNvPr id="137" name="直接箭头连接符 136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38" name="矩形 137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5509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0" grpId="0" animBg="1"/>
      <p:bldP spid="111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/>
      <p:bldP spid="123" grpId="0"/>
      <p:bldP spid="124" grpId="0"/>
      <p:bldP spid="125" grpId="0"/>
      <p:bldP spid="129" grpId="0"/>
      <p:bldP spid="130" grpId="0" animBg="1"/>
      <p:bldP spid="130" grpId="1" animBg="1"/>
      <p:bldP spid="134" grpId="0"/>
      <p:bldP spid="1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 bwMode="auto">
          <a:xfrm>
            <a:off x="6868044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365025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862006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358987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队列的数组实现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55143" y="1202112"/>
            <a:ext cx="23042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47864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51412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356866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85596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1834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9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3088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8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443420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7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55956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6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68492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5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98102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4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9356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3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868888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371063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87407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75324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2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487860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1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000396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0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cxnSp>
        <p:nvCxnSpPr>
          <p:cNvPr id="103" name="直接箭头连接符 102"/>
          <p:cNvCxnSpPr/>
          <p:nvPr/>
        </p:nvCxnSpPr>
        <p:spPr bwMode="auto">
          <a:xfrm flipH="1" flipV="1">
            <a:off x="6999637" y="2670206"/>
            <a:ext cx="1" cy="4484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05" name="矩形 104"/>
          <p:cNvSpPr/>
          <p:nvPr/>
        </p:nvSpPr>
        <p:spPr bwMode="auto">
          <a:xfrm>
            <a:off x="6870545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368919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5859769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5363463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862637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4360147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3845953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6884081" y="1359644"/>
            <a:ext cx="817853" cy="750908"/>
            <a:chOff x="4211960" y="1309940"/>
            <a:chExt cx="817853" cy="750908"/>
          </a:xfrm>
        </p:grpSpPr>
        <p:cxnSp>
          <p:nvCxnSpPr>
            <p:cNvPr id="132" name="直接箭头连接符 131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33" name="矩形 132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5" name="矩形 134"/>
          <p:cNvSpPr/>
          <p:nvPr/>
        </p:nvSpPr>
        <p:spPr bwMode="auto">
          <a:xfrm>
            <a:off x="3340598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3219988" y="2669785"/>
            <a:ext cx="691215" cy="685872"/>
            <a:chOff x="4211960" y="993400"/>
            <a:chExt cx="691215" cy="685872"/>
          </a:xfrm>
        </p:grpSpPr>
        <p:cxnSp>
          <p:nvCxnSpPr>
            <p:cNvPr id="137" name="直接箭头连接符 136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38" name="矩形 137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47356" y="3241611"/>
            <a:ext cx="3625125" cy="3524531"/>
            <a:chOff x="4947356" y="3241611"/>
            <a:chExt cx="3625125" cy="3524531"/>
          </a:xfrm>
        </p:grpSpPr>
        <p:grpSp>
          <p:nvGrpSpPr>
            <p:cNvPr id="25" name="组合 24"/>
            <p:cNvGrpSpPr/>
            <p:nvPr/>
          </p:nvGrpSpPr>
          <p:grpSpPr>
            <a:xfrm>
              <a:off x="5382291" y="3573016"/>
              <a:ext cx="2880000" cy="2880000"/>
              <a:chOff x="5137145" y="3429000"/>
              <a:chExt cx="2880000" cy="2880000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5137145" y="3429000"/>
                <a:ext cx="2880000" cy="2880000"/>
              </a:xfrm>
              <a:prstGeom prst="ellipse">
                <a:avLst/>
              </a:prstGeom>
              <a:solidFill>
                <a:srgbClr val="FFFFCC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0"/>
                <a:endCxn id="4" idx="4"/>
              </p:cNvCxnSpPr>
              <p:nvPr/>
            </p:nvCxnSpPr>
            <p:spPr bwMode="auto">
              <a:xfrm>
                <a:off x="6577145" y="3429000"/>
                <a:ext cx="0" cy="2880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4" name="直接连接符 83"/>
              <p:cNvCxnSpPr/>
              <p:nvPr/>
            </p:nvCxnSpPr>
            <p:spPr bwMode="auto">
              <a:xfrm>
                <a:off x="5220072" y="4437112"/>
                <a:ext cx="2736304" cy="8811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5724128" y="371703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H="1">
                <a:off x="5724128" y="371687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 flipH="1">
                <a:off x="5224596" y="4437112"/>
                <a:ext cx="2731780" cy="88113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73" name="椭圆 72"/>
              <p:cNvSpPr/>
              <p:nvPr/>
            </p:nvSpPr>
            <p:spPr bwMode="auto">
              <a:xfrm>
                <a:off x="5852742" y="414900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6097888" y="32606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0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203390" y="324161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1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06242" y="38028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2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284449" y="482164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3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047063" y="573301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4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7270251" y="634822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5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6075285" y="6366032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6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232528" y="578548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7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947356" y="4801397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8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79460" y="379658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9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5" name="矩形 144"/>
          <p:cNvSpPr/>
          <p:nvPr/>
        </p:nvSpPr>
        <p:spPr bwMode="auto">
          <a:xfrm>
            <a:off x="7452603" y="4163398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684791" y="4760988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7487860" y="5358578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6885673" y="5774637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6261741" y="5776509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699211" y="539057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443568" y="472864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675844" y="412422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4684087" y="3707709"/>
            <a:ext cx="793244" cy="598423"/>
            <a:chOff x="4329960" y="1440466"/>
            <a:chExt cx="793244" cy="598423"/>
          </a:xfrm>
        </p:grpSpPr>
        <p:cxnSp>
          <p:nvCxnSpPr>
            <p:cNvPr id="154" name="直接箭头连接符 153"/>
            <p:cNvCxnSpPr/>
            <p:nvPr/>
          </p:nvCxnSpPr>
          <p:spPr bwMode="auto">
            <a:xfrm>
              <a:off x="4723258" y="1832713"/>
              <a:ext cx="399946" cy="2061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5" name="矩形 154"/>
            <p:cNvSpPr/>
            <p:nvPr/>
          </p:nvSpPr>
          <p:spPr>
            <a:xfrm>
              <a:off x="4329960" y="1440466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7925052" y="3388350"/>
            <a:ext cx="1217632" cy="591633"/>
            <a:chOff x="4240468" y="1556789"/>
            <a:chExt cx="1217632" cy="591633"/>
          </a:xfrm>
        </p:grpSpPr>
        <p:cxnSp>
          <p:nvCxnSpPr>
            <p:cNvPr id="157" name="直接箭头连接符 156"/>
            <p:cNvCxnSpPr/>
            <p:nvPr/>
          </p:nvCxnSpPr>
          <p:spPr bwMode="auto">
            <a:xfrm flipH="1">
              <a:off x="4240468" y="1809798"/>
              <a:ext cx="401600" cy="3386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8" name="矩形 157"/>
            <p:cNvSpPr/>
            <p:nvPr/>
          </p:nvSpPr>
          <p:spPr>
            <a:xfrm>
              <a:off x="4640247" y="1556789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313887" y="3766055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 position </a:t>
            </a:r>
            <a:r>
              <a:rPr lang="en-US" altLang="zh-CN" sz="2800" b="1" dirty="0" err="1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endParaRPr lang="en-US" altLang="zh-CN" sz="28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53611" y="4463822"/>
            <a:ext cx="31620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 position (i+1)%N</a:t>
            </a:r>
          </a:p>
        </p:txBody>
      </p:sp>
      <p:sp>
        <p:nvSpPr>
          <p:cNvPr id="160" name="矩形 159"/>
          <p:cNvSpPr/>
          <p:nvPr/>
        </p:nvSpPr>
        <p:spPr>
          <a:xfrm>
            <a:off x="180613" y="5477278"/>
            <a:ext cx="4193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Previous position (i-1+N)%N</a:t>
            </a:r>
          </a:p>
        </p:txBody>
      </p:sp>
    </p:spTree>
    <p:extLst>
      <p:ext uri="{BB962C8B-B14F-4D97-AF65-F5344CB8AC3E}">
        <p14:creationId xmlns:p14="http://schemas.microsoft.com/office/powerpoint/2010/main" val="3802646982"/>
      </p:ext>
    </p:extLst>
  </p:cSld>
  <p:clrMapOvr>
    <a:masterClrMapping/>
  </p:clrMapOvr>
  <p:transition advTm="157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队列的数组实现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146273" y="2144913"/>
            <a:ext cx="3625125" cy="3524531"/>
            <a:chOff x="4947356" y="3241611"/>
            <a:chExt cx="3625125" cy="3524531"/>
          </a:xfrm>
        </p:grpSpPr>
        <p:grpSp>
          <p:nvGrpSpPr>
            <p:cNvPr id="25" name="组合 24"/>
            <p:cNvGrpSpPr/>
            <p:nvPr/>
          </p:nvGrpSpPr>
          <p:grpSpPr>
            <a:xfrm>
              <a:off x="5382291" y="3573016"/>
              <a:ext cx="2880000" cy="2880000"/>
              <a:chOff x="5137145" y="3429000"/>
              <a:chExt cx="2880000" cy="2880000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5137145" y="3429000"/>
                <a:ext cx="2880000" cy="2880000"/>
              </a:xfrm>
              <a:prstGeom prst="ellipse">
                <a:avLst/>
              </a:prstGeom>
              <a:solidFill>
                <a:srgbClr val="FFFFCC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0"/>
                <a:endCxn id="4" idx="4"/>
              </p:cNvCxnSpPr>
              <p:nvPr/>
            </p:nvCxnSpPr>
            <p:spPr bwMode="auto">
              <a:xfrm>
                <a:off x="6577145" y="3429000"/>
                <a:ext cx="0" cy="2880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4" name="直接连接符 83"/>
              <p:cNvCxnSpPr/>
              <p:nvPr/>
            </p:nvCxnSpPr>
            <p:spPr bwMode="auto">
              <a:xfrm>
                <a:off x="5220072" y="4437112"/>
                <a:ext cx="2736304" cy="8811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5724128" y="371703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H="1">
                <a:off x="5724128" y="371687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 flipH="1">
                <a:off x="5224596" y="4437112"/>
                <a:ext cx="2731780" cy="88113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73" name="椭圆 72"/>
              <p:cNvSpPr/>
              <p:nvPr/>
            </p:nvSpPr>
            <p:spPr bwMode="auto">
              <a:xfrm>
                <a:off x="5852742" y="414900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6097888" y="32606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0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203390" y="324161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1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06242" y="38028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2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284449" y="482164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3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047063" y="573301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4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7270251" y="634822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5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6075285" y="6366032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6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232528" y="578548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7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947356" y="4801397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8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79460" y="379658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9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5" name="矩形 144"/>
          <p:cNvSpPr/>
          <p:nvPr/>
        </p:nvSpPr>
        <p:spPr bwMode="auto">
          <a:xfrm>
            <a:off x="7651520" y="306670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883708" y="366429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7686777" y="426188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7084590" y="4677939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6460658" y="4679811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898128" y="429387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642485" y="363194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874761" y="302752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4930034" y="2513953"/>
            <a:ext cx="746214" cy="695481"/>
            <a:chOff x="4376990" y="1343408"/>
            <a:chExt cx="746214" cy="695481"/>
          </a:xfrm>
        </p:grpSpPr>
        <p:cxnSp>
          <p:nvCxnSpPr>
            <p:cNvPr id="154" name="直接箭头连接符 153"/>
            <p:cNvCxnSpPr>
              <a:stCxn id="155" idx="2"/>
            </p:cNvCxnSpPr>
            <p:nvPr/>
          </p:nvCxnSpPr>
          <p:spPr bwMode="auto">
            <a:xfrm>
              <a:off x="4722598" y="1712740"/>
              <a:ext cx="400606" cy="3261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5" name="矩形 154"/>
            <p:cNvSpPr/>
            <p:nvPr/>
          </p:nvSpPr>
          <p:spPr>
            <a:xfrm>
              <a:off x="4376990" y="1343408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8123969" y="2171111"/>
            <a:ext cx="821748" cy="712174"/>
            <a:chOff x="4240468" y="1436248"/>
            <a:chExt cx="821748" cy="712174"/>
          </a:xfrm>
        </p:grpSpPr>
        <p:cxnSp>
          <p:nvCxnSpPr>
            <p:cNvPr id="157" name="直接箭头连接符 156"/>
            <p:cNvCxnSpPr/>
            <p:nvPr/>
          </p:nvCxnSpPr>
          <p:spPr bwMode="auto">
            <a:xfrm flipH="1">
              <a:off x="4240468" y="1810160"/>
              <a:ext cx="231388" cy="3382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8" name="矩形 157"/>
            <p:cNvSpPr/>
            <p:nvPr/>
          </p:nvSpPr>
          <p:spPr>
            <a:xfrm>
              <a:off x="4244363" y="1436248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5441" y="2157279"/>
            <a:ext cx="4325011" cy="3785652"/>
            <a:chOff x="234149" y="2292178"/>
            <a:chExt cx="4325011" cy="3785652"/>
          </a:xfrm>
        </p:grpSpPr>
        <p:sp>
          <p:nvSpPr>
            <p:cNvPr id="40" name="矩形 39"/>
            <p:cNvSpPr/>
            <p:nvPr/>
          </p:nvSpPr>
          <p:spPr>
            <a:xfrm>
              <a:off x="234149" y="2292178"/>
              <a:ext cx="4325011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enqueue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(x){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if (rear+1)%N==front   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return; 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else if empty()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rear  front  0; 	  A[rear]  x;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else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altLang="zh-CN" sz="2400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rear  (rear+1)%N;  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A[rear]  x;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2180052" y="3797127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052" y="3797127"/>
                  <a:ext cx="34304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772" r="-8772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3339623" y="3780769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9623" y="3780769"/>
                  <a:ext cx="34304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714" r="-8929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2704171" y="4150708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71" y="4150708"/>
                  <a:ext cx="34304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772" r="-8772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2351573" y="4913500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573" y="4913500"/>
                  <a:ext cx="34304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714" r="-8929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2857327" y="5282832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27" y="5282832"/>
                  <a:ext cx="34304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8772" r="-8772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矩形 48"/>
          <p:cNvSpPr/>
          <p:nvPr/>
        </p:nvSpPr>
        <p:spPr>
          <a:xfrm>
            <a:off x="3275856" y="123729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454279" y="262798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9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800425" y="1762473"/>
            <a:ext cx="691215" cy="814780"/>
            <a:chOff x="4571475" y="1224109"/>
            <a:chExt cx="691215" cy="814780"/>
          </a:xfrm>
        </p:grpSpPr>
        <p:cxnSp>
          <p:nvCxnSpPr>
            <p:cNvPr id="52" name="直接箭头连接符 51"/>
            <p:cNvCxnSpPr/>
            <p:nvPr/>
          </p:nvCxnSpPr>
          <p:spPr bwMode="auto">
            <a:xfrm>
              <a:off x="4935840" y="1541638"/>
              <a:ext cx="187364" cy="4972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3" name="矩形 52"/>
            <p:cNvSpPr/>
            <p:nvPr/>
          </p:nvSpPr>
          <p:spPr>
            <a:xfrm>
              <a:off x="4571475" y="1224109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155143" y="1202112"/>
            <a:ext cx="23042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97003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队列的数组实现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146273" y="2144913"/>
            <a:ext cx="3625125" cy="3524531"/>
            <a:chOff x="4947356" y="3241611"/>
            <a:chExt cx="3625125" cy="3524531"/>
          </a:xfrm>
        </p:grpSpPr>
        <p:grpSp>
          <p:nvGrpSpPr>
            <p:cNvPr id="25" name="组合 24"/>
            <p:cNvGrpSpPr/>
            <p:nvPr/>
          </p:nvGrpSpPr>
          <p:grpSpPr>
            <a:xfrm>
              <a:off x="5382291" y="3573016"/>
              <a:ext cx="2880000" cy="2880000"/>
              <a:chOff x="5137145" y="3429000"/>
              <a:chExt cx="2880000" cy="2880000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5137145" y="3429000"/>
                <a:ext cx="2880000" cy="2880000"/>
              </a:xfrm>
              <a:prstGeom prst="ellipse">
                <a:avLst/>
              </a:prstGeom>
              <a:solidFill>
                <a:srgbClr val="FFFFCC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0"/>
                <a:endCxn id="4" idx="4"/>
              </p:cNvCxnSpPr>
              <p:nvPr/>
            </p:nvCxnSpPr>
            <p:spPr bwMode="auto">
              <a:xfrm>
                <a:off x="6577145" y="3429000"/>
                <a:ext cx="0" cy="2880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4" name="直接连接符 83"/>
              <p:cNvCxnSpPr/>
              <p:nvPr/>
            </p:nvCxnSpPr>
            <p:spPr bwMode="auto">
              <a:xfrm>
                <a:off x="5220072" y="4437112"/>
                <a:ext cx="2736304" cy="8811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5724128" y="371703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H="1">
                <a:off x="5724128" y="371687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 flipH="1">
                <a:off x="5224596" y="4437112"/>
                <a:ext cx="2731780" cy="88113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73" name="椭圆 72"/>
              <p:cNvSpPr/>
              <p:nvPr/>
            </p:nvSpPr>
            <p:spPr bwMode="auto">
              <a:xfrm>
                <a:off x="5852742" y="414900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6097888" y="32606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0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203390" y="324161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1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06242" y="38028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2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284449" y="482164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3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047063" y="573301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4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7270251" y="634822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5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6075285" y="6366032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6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232528" y="578548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7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947356" y="4801397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8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79460" y="379658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9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5" name="矩形 144"/>
          <p:cNvSpPr/>
          <p:nvPr/>
        </p:nvSpPr>
        <p:spPr bwMode="auto">
          <a:xfrm>
            <a:off x="7651520" y="306670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883708" y="366429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7686777" y="426188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7084590" y="4677939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6460658" y="4679811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898128" y="429387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642485" y="363194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874761" y="302752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8123969" y="2171111"/>
            <a:ext cx="821748" cy="712174"/>
            <a:chOff x="4240468" y="1436248"/>
            <a:chExt cx="821748" cy="712174"/>
          </a:xfrm>
        </p:grpSpPr>
        <p:cxnSp>
          <p:nvCxnSpPr>
            <p:cNvPr id="157" name="直接箭头连接符 156"/>
            <p:cNvCxnSpPr/>
            <p:nvPr/>
          </p:nvCxnSpPr>
          <p:spPr bwMode="auto">
            <a:xfrm flipH="1">
              <a:off x="4240468" y="1810160"/>
              <a:ext cx="231388" cy="3382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8" name="矩形 157"/>
            <p:cNvSpPr/>
            <p:nvPr/>
          </p:nvSpPr>
          <p:spPr>
            <a:xfrm>
              <a:off x="4244363" y="1436248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3237219" y="1248057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454279" y="262798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9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800425" y="1762473"/>
            <a:ext cx="691215" cy="814780"/>
            <a:chOff x="4571475" y="1224109"/>
            <a:chExt cx="691215" cy="814780"/>
          </a:xfrm>
        </p:grpSpPr>
        <p:cxnSp>
          <p:nvCxnSpPr>
            <p:cNvPr id="52" name="直接箭头连接符 51"/>
            <p:cNvCxnSpPr/>
            <p:nvPr/>
          </p:nvCxnSpPr>
          <p:spPr bwMode="auto">
            <a:xfrm>
              <a:off x="4935840" y="1541638"/>
              <a:ext cx="187364" cy="4972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3" name="矩形 52"/>
            <p:cNvSpPr/>
            <p:nvPr/>
          </p:nvSpPr>
          <p:spPr>
            <a:xfrm>
              <a:off x="4571475" y="1224109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260901" y="2235318"/>
            <a:ext cx="48125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(x){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 empty()  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 if (front==rear)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rear  front  -1;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else{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A[front];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front  (front+1)%N;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3563888" y="3731652"/>
                <a:ext cx="343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731652"/>
                <a:ext cx="343043" cy="369332"/>
              </a:xfrm>
              <a:prstGeom prst="rect">
                <a:avLst/>
              </a:prstGeom>
              <a:blipFill>
                <a:blip r:embed="rId3"/>
                <a:stretch>
                  <a:fillRect l="-10714" r="-8929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2356202" y="3722572"/>
                <a:ext cx="343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202" y="3722572"/>
                <a:ext cx="343043" cy="369332"/>
              </a:xfrm>
              <a:prstGeom prst="rect">
                <a:avLst/>
              </a:prstGeom>
              <a:blipFill>
                <a:blip r:embed="rId4"/>
                <a:stretch>
                  <a:fillRect l="-10714" r="-8929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2555776" y="4821790"/>
                <a:ext cx="343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821790"/>
                <a:ext cx="343043" cy="369332"/>
              </a:xfrm>
              <a:prstGeom prst="rect">
                <a:avLst/>
              </a:prstGeom>
              <a:blipFill>
                <a:blip r:embed="rId5"/>
                <a:stretch>
                  <a:fillRect l="-8772" r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/>
          <p:cNvGrpSpPr/>
          <p:nvPr/>
        </p:nvGrpSpPr>
        <p:grpSpPr>
          <a:xfrm>
            <a:off x="8339118" y="3011963"/>
            <a:ext cx="817853" cy="688630"/>
            <a:chOff x="4080538" y="1459792"/>
            <a:chExt cx="817853" cy="688630"/>
          </a:xfrm>
        </p:grpSpPr>
        <p:cxnSp>
          <p:nvCxnSpPr>
            <p:cNvPr id="59" name="直接箭头连接符 58"/>
            <p:cNvCxnSpPr/>
            <p:nvPr/>
          </p:nvCxnSpPr>
          <p:spPr bwMode="auto">
            <a:xfrm flipH="1">
              <a:off x="4240468" y="1810160"/>
              <a:ext cx="231388" cy="3382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0" name="矩形 59"/>
            <p:cNvSpPr/>
            <p:nvPr/>
          </p:nvSpPr>
          <p:spPr>
            <a:xfrm>
              <a:off x="4080538" y="1459792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155143" y="1202112"/>
            <a:ext cx="23042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95091" y="1249240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135912" y="264470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237354" y="1705359"/>
            <a:ext cx="691215" cy="791500"/>
            <a:chOff x="4974375" y="1247389"/>
            <a:chExt cx="691215" cy="791500"/>
          </a:xfrm>
        </p:grpSpPr>
        <p:cxnSp>
          <p:nvCxnSpPr>
            <p:cNvPr id="62" name="直接箭头连接符 61"/>
            <p:cNvCxnSpPr/>
            <p:nvPr/>
          </p:nvCxnSpPr>
          <p:spPr bwMode="auto">
            <a:xfrm flipH="1">
              <a:off x="5123204" y="1568280"/>
              <a:ext cx="82985" cy="47060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3" name="矩形 62"/>
            <p:cNvSpPr/>
            <p:nvPr/>
          </p:nvSpPr>
          <p:spPr>
            <a:xfrm>
              <a:off x="4974375" y="1247389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6902688" y="1254347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659743" y="3043315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8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080433" y="2268161"/>
            <a:ext cx="691215" cy="791500"/>
            <a:chOff x="4974375" y="1247389"/>
            <a:chExt cx="691215" cy="791500"/>
          </a:xfrm>
        </p:grpSpPr>
        <p:cxnSp>
          <p:nvCxnSpPr>
            <p:cNvPr id="67" name="直接箭头连接符 66"/>
            <p:cNvCxnSpPr/>
            <p:nvPr/>
          </p:nvCxnSpPr>
          <p:spPr bwMode="auto">
            <a:xfrm flipH="1">
              <a:off x="5123204" y="1568280"/>
              <a:ext cx="82985" cy="47060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8" name="矩形 67"/>
            <p:cNvSpPr/>
            <p:nvPr/>
          </p:nvSpPr>
          <p:spPr>
            <a:xfrm>
              <a:off x="4974375" y="1247389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414755" y="5834560"/>
            <a:ext cx="8424027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循环队列极大提高内存利用率，但仍无法解决内存满溢问题，类似栈的数组实现，仍需重新申请内存空间</a:t>
            </a:r>
            <a:endParaRPr kumimoji="1" lang="zh-CN" altLang="en-US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5222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9" grpId="0"/>
      <p:bldP spid="46" grpId="0"/>
      <p:bldP spid="47" grpId="0"/>
      <p:bldP spid="64" grpId="0"/>
      <p:bldP spid="65" grpId="0"/>
      <p:bldP spid="65" grpId="1"/>
      <p:bldP spid="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队列的数组实现</a:t>
            </a:r>
            <a:r>
              <a: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习题：</a:t>
            </a:r>
            <a:endParaRPr lang="en-US" altLang="zh-CN" dirty="0"/>
          </a:p>
          <a:p>
            <a:pPr lvl="1"/>
            <a:r>
              <a:rPr lang="zh-CN" altLang="en-US" dirty="0"/>
              <a:t>若用数组</a:t>
            </a:r>
            <a:r>
              <a:rPr lang="en-US" altLang="zh-CN" dirty="0"/>
              <a:t>A[0..5]</a:t>
            </a:r>
            <a:r>
              <a:rPr lang="zh-CN" altLang="en-US" dirty="0"/>
              <a:t>来实现循环队列，且当前</a:t>
            </a:r>
            <a:r>
              <a:rPr lang="en-US" altLang="zh-CN" dirty="0"/>
              <a:t>rear</a:t>
            </a:r>
            <a:r>
              <a:rPr lang="zh-CN" altLang="en-US" dirty="0"/>
              <a:t>和</a:t>
            </a:r>
            <a:r>
              <a:rPr lang="en-US" altLang="zh-CN" dirty="0"/>
              <a:t>front</a:t>
            </a:r>
            <a:r>
              <a:rPr lang="zh-CN" altLang="en-US" dirty="0"/>
              <a:t>的值分别为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，当从队列中删除一个元素，再加入两个元素后，</a:t>
            </a:r>
            <a:r>
              <a:rPr lang="en-US" altLang="zh-CN" dirty="0"/>
              <a:t>rear</a:t>
            </a:r>
            <a:r>
              <a:rPr lang="zh-CN" altLang="en-US" dirty="0"/>
              <a:t>和</a:t>
            </a:r>
            <a:r>
              <a:rPr lang="en-US" altLang="zh-CN" dirty="0"/>
              <a:t>front</a:t>
            </a:r>
            <a:r>
              <a:rPr lang="zh-CN" altLang="en-US" dirty="0"/>
              <a:t>的值分别为</a:t>
            </a:r>
          </a:p>
        </p:txBody>
      </p:sp>
    </p:spTree>
    <p:extLst>
      <p:ext uri="{BB962C8B-B14F-4D97-AF65-F5344CB8AC3E}">
        <p14:creationId xmlns:p14="http://schemas.microsoft.com/office/powerpoint/2010/main" val="3289851518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下面是队列的一种基于向量的实现</a:t>
            </a:r>
          </a:p>
          <a:p>
            <a:endParaRPr lang="zh-CN" altLang="en-US" dirty="0"/>
          </a:p>
        </p:txBody>
      </p:sp>
      <p:pic>
        <p:nvPicPr>
          <p:cNvPr id="4" name="图片 3" descr="http://www.xuetangx.com/asset-v1:TsinghuaX+30240184+sp+type@asset+block/PS4_Q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5274310" cy="21221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67544" y="4740608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对于规模为</a:t>
            </a:r>
            <a:r>
              <a:rPr lang="en-US" altLang="zh-CN" sz="2400" dirty="0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的该队列，</a:t>
            </a:r>
            <a:r>
              <a:rPr lang="en-US" altLang="zh-CN" sz="2400" dirty="0" err="1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enqueue</a:t>
            </a:r>
            <a:r>
              <a:rPr lang="en-US" altLang="zh-CN" sz="2400" dirty="0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dequeue</a:t>
            </a:r>
            <a:r>
              <a:rPr lang="en-US" altLang="zh-CN" sz="2400" dirty="0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solidFill>
                  <a:srgbClr val="3C3C3C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的最坏时间复杂度分别为：</a:t>
            </a:r>
            <a:endParaRPr lang="zh-CN" altLang="en-US" sz="24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队列的实现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216477972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回顾：栈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生活中的栈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13655" r="35188" b="11837"/>
          <a:stretch/>
        </p:blipFill>
        <p:spPr>
          <a:xfrm>
            <a:off x="3851920" y="1880050"/>
            <a:ext cx="1489336" cy="3816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1143"/>
            <a:ext cx="2346960" cy="3121152"/>
          </a:xfrm>
          <a:prstGeom prst="rect">
            <a:avLst/>
          </a:prstGeom>
        </p:spPr>
      </p:pic>
      <p:sp>
        <p:nvSpPr>
          <p:cNvPr id="71" name="TextBox 20"/>
          <p:cNvSpPr txBox="1">
            <a:spLocks noChangeArrowheads="1"/>
          </p:cNvSpPr>
          <p:nvPr/>
        </p:nvSpPr>
        <p:spPr bwMode="auto">
          <a:xfrm>
            <a:off x="1103635" y="5875002"/>
            <a:ext cx="6552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只能从一端（顶端）进出，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后进先出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73529"/>
            <a:ext cx="280831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50397"/>
      </p:ext>
    </p:extLst>
  </p:cSld>
  <p:clrMapOvr>
    <a:masterClrMapping/>
  </p:clrMapOvr>
  <p:transition advTm="157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队列的链表实现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05580"/>
            <a:ext cx="34563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队列单链表实现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42769" y="2503650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018768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43152" y="2503650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519152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229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454759" y="2503650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030759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238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58002" y="2503650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34002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Nul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2630206" y="2768665"/>
            <a:ext cx="324169" cy="66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4138630" y="2755650"/>
            <a:ext cx="3240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7131401" y="2762252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7394613" y="2762252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7250613" y="3164737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>
            <a:off x="7322613" y="3236745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7322613" y="3308753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1130225" y="2759045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5658292" y="2755838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9" name="矩形 48"/>
          <p:cNvSpPr/>
          <p:nvPr/>
        </p:nvSpPr>
        <p:spPr bwMode="auto">
          <a:xfrm>
            <a:off x="508029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100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74144" y="299455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head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 bwMode="auto">
          <a:xfrm flipV="1">
            <a:off x="3249152" y="2980337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2738913" y="312072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 bwMode="auto">
          <a:xfrm flipV="1">
            <a:off x="3819033" y="2994554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3572310" y="3123986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address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457996" y="209148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100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43152" y="2085461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62630" y="2093909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229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60681" y="2125729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238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20803" y="3925166"/>
            <a:ext cx="3335742" cy="83099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需在链表的一端插入，在另一端删除</a:t>
            </a: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3663074" y="3848222"/>
            <a:ext cx="3681709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 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(x)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取出 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</a:p>
        </p:txBody>
      </p:sp>
      <p:sp>
        <p:nvSpPr>
          <p:cNvPr id="74" name="右大括号 73"/>
          <p:cNvSpPr/>
          <p:nvPr/>
        </p:nvSpPr>
        <p:spPr bwMode="auto">
          <a:xfrm>
            <a:off x="7319936" y="3919380"/>
            <a:ext cx="337656" cy="826402"/>
          </a:xfrm>
          <a:prstGeom prst="rightBrace">
            <a:avLst>
              <a:gd name="adj1" fmla="val 38335"/>
              <a:gd name="adj2" fmla="val 50000"/>
            </a:avLst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657592" y="3926739"/>
            <a:ext cx="1130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21359" y="5041367"/>
            <a:ext cx="8233732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单链表的头端插入删除复杂度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，尾端的插入删除的复杂度为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，如何实现入队和出队复杂度都为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O(1)?</a:t>
            </a:r>
            <a:endParaRPr kumimoji="1" lang="zh-CN" altLang="en-US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TextBox 20"/>
          <p:cNvSpPr txBox="1">
            <a:spLocks noChangeArrowheads="1"/>
          </p:cNvSpPr>
          <p:nvPr/>
        </p:nvSpPr>
        <p:spPr bwMode="auto">
          <a:xfrm>
            <a:off x="3059832" y="1105580"/>
            <a:ext cx="6432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引入尾指针，在尾部入队，头部出队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7464315" y="2501547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8040315" y="2501547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Nul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47194" y="1744230"/>
            <a:ext cx="1290580" cy="739215"/>
            <a:chOff x="6336507" y="1488320"/>
            <a:chExt cx="1290580" cy="739215"/>
          </a:xfrm>
        </p:grpSpPr>
        <p:grpSp>
          <p:nvGrpSpPr>
            <p:cNvPr id="20" name="组合 19"/>
            <p:cNvGrpSpPr/>
            <p:nvPr/>
          </p:nvGrpSpPr>
          <p:grpSpPr>
            <a:xfrm>
              <a:off x="6622440" y="1488320"/>
              <a:ext cx="1004647" cy="739215"/>
              <a:chOff x="6609245" y="1339373"/>
              <a:chExt cx="1004647" cy="739215"/>
            </a:xfrm>
          </p:grpSpPr>
          <p:cxnSp>
            <p:nvCxnSpPr>
              <p:cNvPr id="83" name="直接箭头连接符 82"/>
              <p:cNvCxnSpPr/>
              <p:nvPr/>
            </p:nvCxnSpPr>
            <p:spPr bwMode="auto">
              <a:xfrm>
                <a:off x="6609245" y="1677295"/>
                <a:ext cx="0" cy="401293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  <p:sp>
            <p:nvSpPr>
              <p:cNvPr id="90" name="矩形 89"/>
              <p:cNvSpPr/>
              <p:nvPr/>
            </p:nvSpPr>
            <p:spPr>
              <a:xfrm>
                <a:off x="6922677" y="1339373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ea typeface="新宋体" panose="02010609030101010101" pitchFamily="49" charset="-122"/>
                  </a:rPr>
                  <a:t>rear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 bwMode="auto">
            <a:xfrm>
              <a:off x="6336507" y="1526010"/>
              <a:ext cx="612000" cy="308689"/>
            </a:xfrm>
            <a:prstGeom prst="rect">
              <a:avLst/>
            </a:prstGeom>
            <a:solidFill>
              <a:schemeClr val="accent3">
                <a:lumMod val="85000"/>
                <a:alpha val="73000"/>
              </a:schemeClr>
            </a:solidFill>
            <a:ln w="19050" algn="ctr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238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7380163" y="2142944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300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8653080" y="2753547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8916292" y="2753547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8772292" y="3156032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8844292" y="3228040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>
            <a:off x="8844292" y="3300048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sp>
        <p:nvSpPr>
          <p:cNvPr id="62" name="矩形 61"/>
          <p:cNvSpPr/>
          <p:nvPr/>
        </p:nvSpPr>
        <p:spPr bwMode="auto">
          <a:xfrm>
            <a:off x="6526702" y="2507044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300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 flipV="1">
            <a:off x="7140157" y="2757824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64" name="组合 63"/>
          <p:cNvGrpSpPr/>
          <p:nvPr/>
        </p:nvGrpSpPr>
        <p:grpSpPr>
          <a:xfrm>
            <a:off x="7583444" y="1763769"/>
            <a:ext cx="1290580" cy="739215"/>
            <a:chOff x="6336507" y="1488320"/>
            <a:chExt cx="1290580" cy="739215"/>
          </a:xfrm>
        </p:grpSpPr>
        <p:grpSp>
          <p:nvGrpSpPr>
            <p:cNvPr id="65" name="组合 64"/>
            <p:cNvGrpSpPr/>
            <p:nvPr/>
          </p:nvGrpSpPr>
          <p:grpSpPr>
            <a:xfrm>
              <a:off x="6622440" y="1488320"/>
              <a:ext cx="1004647" cy="739215"/>
              <a:chOff x="6609245" y="1339373"/>
              <a:chExt cx="1004647" cy="739215"/>
            </a:xfrm>
          </p:grpSpPr>
          <p:cxnSp>
            <p:nvCxnSpPr>
              <p:cNvPr id="67" name="直接箭头连接符 66"/>
              <p:cNvCxnSpPr/>
              <p:nvPr/>
            </p:nvCxnSpPr>
            <p:spPr bwMode="auto">
              <a:xfrm>
                <a:off x="6609245" y="1677295"/>
                <a:ext cx="0" cy="401293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  <p:sp>
            <p:nvSpPr>
              <p:cNvPr id="70" name="矩形 69"/>
              <p:cNvSpPr/>
              <p:nvPr/>
            </p:nvSpPr>
            <p:spPr>
              <a:xfrm>
                <a:off x="6922677" y="1339373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ea typeface="新宋体" panose="02010609030101010101" pitchFamily="49" charset="-122"/>
                  </a:rPr>
                  <a:t>rear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6" name="矩形 65"/>
            <p:cNvSpPr/>
            <p:nvPr/>
          </p:nvSpPr>
          <p:spPr bwMode="auto">
            <a:xfrm>
              <a:off x="6336507" y="1526010"/>
              <a:ext cx="612000" cy="308689"/>
            </a:xfrm>
            <a:prstGeom prst="rect">
              <a:avLst/>
            </a:prstGeom>
            <a:solidFill>
              <a:schemeClr val="accent3">
                <a:lumMod val="85000"/>
                <a:alpha val="73000"/>
              </a:schemeClr>
            </a:solidFill>
            <a:ln w="19050" algn="ctr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300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395536" y="21101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2" name="直接箭头连接符 71"/>
          <p:cNvCxnSpPr>
            <a:stCxn id="77" idx="0"/>
            <a:endCxn id="7" idx="2"/>
          </p:cNvCxnSpPr>
          <p:nvPr/>
        </p:nvCxnSpPr>
        <p:spPr bwMode="auto">
          <a:xfrm flipH="1" flipV="1">
            <a:off x="1730769" y="3007650"/>
            <a:ext cx="5710" cy="1960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7" name="矩形 76"/>
          <p:cNvSpPr/>
          <p:nvPr/>
        </p:nvSpPr>
        <p:spPr>
          <a:xfrm>
            <a:off x="1454190" y="320368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</a:t>
            </a:r>
            <a:endParaRPr lang="zh-CN" altLang="en-US" dirty="0"/>
          </a:p>
        </p:txBody>
      </p:sp>
      <p:grpSp>
        <p:nvGrpSpPr>
          <p:cNvPr id="78" name="组合 77"/>
          <p:cNvGrpSpPr/>
          <p:nvPr/>
        </p:nvGrpSpPr>
        <p:grpSpPr>
          <a:xfrm flipV="1">
            <a:off x="1098300" y="2028459"/>
            <a:ext cx="1823123" cy="720771"/>
            <a:chOff x="2642700" y="2218533"/>
            <a:chExt cx="1823123" cy="665761"/>
          </a:xfrm>
        </p:grpSpPr>
        <p:cxnSp>
          <p:nvCxnSpPr>
            <p:cNvPr id="79" name="曲线连接符 78"/>
            <p:cNvCxnSpPr/>
            <p:nvPr/>
          </p:nvCxnSpPr>
          <p:spPr bwMode="auto">
            <a:xfrm>
              <a:off x="2642700" y="2218533"/>
              <a:ext cx="861700" cy="665761"/>
            </a:xfrm>
            <a:prstGeom prst="curvedConnector3">
              <a:avLst>
                <a:gd name="adj1" fmla="val 2994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曲线连接符 79"/>
            <p:cNvCxnSpPr/>
            <p:nvPr/>
          </p:nvCxnSpPr>
          <p:spPr bwMode="auto">
            <a:xfrm flipV="1">
              <a:off x="3504400" y="2218533"/>
              <a:ext cx="961423" cy="665761"/>
            </a:xfrm>
            <a:prstGeom prst="curvedConnector3">
              <a:avLst>
                <a:gd name="adj1" fmla="val 7904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81" name="矩形 80"/>
          <p:cNvSpPr/>
          <p:nvPr/>
        </p:nvSpPr>
        <p:spPr bwMode="auto">
          <a:xfrm>
            <a:off x="505484" y="249723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21359" y="6058262"/>
            <a:ext cx="8233732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能否在尾部出队，在头部入队呢？</a:t>
            </a:r>
            <a:endParaRPr kumimoji="1" lang="zh-CN" altLang="en-US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2781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  <p:bldP spid="49" grpId="0" animBg="1"/>
      <p:bldP spid="52" grpId="0"/>
      <p:bldP spid="53" grpId="0"/>
      <p:bldP spid="82" grpId="0"/>
      <p:bldP spid="99" grpId="0" animBg="1"/>
      <p:bldP spid="106" grpId="0" animBg="1"/>
      <p:bldP spid="44" grpId="0"/>
      <p:bldP spid="62" grpId="0" animBg="1"/>
      <p:bldP spid="71" grpId="0"/>
      <p:bldP spid="77" grpId="0"/>
      <p:bldP spid="77" grpId="1"/>
      <p:bldP spid="81" grpId="0" animBg="1"/>
      <p:bldP spid="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队列的单链表实现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816" y="1536528"/>
            <a:ext cx="4421598" cy="535531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</a:t>
            </a: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next;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front = </a:t>
            </a:r>
            <a:r>
              <a:rPr lang="en-US" altLang="zh-CN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rear  = </a:t>
            </a:r>
            <a:r>
              <a:rPr lang="en-US" altLang="zh-CN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b="1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temp-&gt;data =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temp-&gt;next = NULL;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(front==NULL&amp;&amp;rear==NULL)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{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front = rear = temp;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return;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rear-&gt;next = temp;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rear = temp;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4614898" y="1124744"/>
            <a:ext cx="4525607" cy="59093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dequeue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(front == </a:t>
            </a:r>
            <a:r>
              <a:rPr lang="en-US" altLang="zh-CN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del=front; 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(front == rear) 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front = rear = NULL;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front = front-&gt;next;</a:t>
            </a:r>
          </a:p>
          <a:p>
            <a:r>
              <a:rPr lang="en-US" altLang="zh-CN" b="1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delete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del;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print(){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“Queue: 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front;</a:t>
            </a: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(temp){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temp-&gt;data);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 = temp-&gt;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next;}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"\n"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main(){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(3);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(6); 	print();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dequeue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print();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98366"/>
      </p:ext>
    </p:extLst>
  </p:cSld>
  <p:clrMapOvr>
    <a:masterClrMapping/>
  </p:clrMapOvr>
  <p:transition advTm="157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回顾：列表模板类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77588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双向列表、带表头节点方式、节点成员函数插入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2293" y="1700808"/>
            <a:ext cx="85689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秩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&lt;T&gt;*   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列表节点位置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</a:p>
          <a:p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                             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列表节点模板类（以双向链表形式实现）</a:t>
            </a: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数值、前驱、后继</a:t>
            </a:r>
          </a:p>
          <a:p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构造函数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{}        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header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trailer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的构造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: data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{}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默认构造器</a:t>
            </a:r>
          </a:p>
          <a:p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操作接口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紧靠当前节点之前插入新节点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紧随当前节点之后插入新节点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5" name="TextBox 20"/>
          <p:cNvSpPr txBox="1">
            <a:spLocks noChangeArrowheads="1"/>
          </p:cNvSpPr>
          <p:nvPr/>
        </p:nvSpPr>
        <p:spPr bwMode="auto">
          <a:xfrm>
            <a:off x="3861232" y="624919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可见部分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405047" y="5337281"/>
            <a:ext cx="4430231" cy="857220"/>
          </a:xfrm>
          <a:prstGeom prst="roundRect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215340" y="5452143"/>
            <a:ext cx="1519882" cy="580296"/>
            <a:chOff x="-296438" y="2122984"/>
            <a:chExt cx="1519882" cy="580296"/>
          </a:xfrm>
        </p:grpSpPr>
        <p:sp>
          <p:nvSpPr>
            <p:cNvPr id="79" name="平行四边形 78"/>
            <p:cNvSpPr/>
            <p:nvPr/>
          </p:nvSpPr>
          <p:spPr>
            <a:xfrm flipH="1">
              <a:off x="-267863" y="2122987"/>
              <a:ext cx="1470711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header</a:t>
              </a:r>
              <a:endParaRPr lang="zh-CN" altLang="en-US" b="1" dirty="0"/>
            </a:p>
          </p:txBody>
        </p:sp>
        <p:sp>
          <p:nvSpPr>
            <p:cNvPr id="82" name="直角三角形 81"/>
            <p:cNvSpPr/>
            <p:nvPr/>
          </p:nvSpPr>
          <p:spPr>
            <a:xfrm>
              <a:off x="-296438" y="212298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直角三角形 82"/>
            <p:cNvSpPr/>
            <p:nvPr/>
          </p:nvSpPr>
          <p:spPr>
            <a:xfrm rot="10800000">
              <a:off x="899593" y="2122984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0" name="直接箭头连接符 89"/>
          <p:cNvCxnSpPr/>
          <p:nvPr/>
        </p:nvCxnSpPr>
        <p:spPr>
          <a:xfrm>
            <a:off x="1526370" y="5691004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1697819" y="5843404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741083" y="530659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succ</a:t>
            </a:r>
            <a:endParaRPr lang="zh-CN" altLang="en-US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1770446" y="581812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pred</a:t>
            </a:r>
            <a:endParaRPr lang="zh-CN" altLang="en-US" b="1" dirty="0"/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6482491" y="5661639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6695702" y="5818121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6806340" y="530120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succ</a:t>
            </a:r>
            <a:endParaRPr lang="zh-CN" altLang="en-US" b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898504" y="58004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pred</a:t>
            </a:r>
            <a:endParaRPr lang="zh-CN" altLang="en-US" b="1" dirty="0"/>
          </a:p>
        </p:txBody>
      </p:sp>
      <p:grpSp>
        <p:nvGrpSpPr>
          <p:cNvPr id="112" name="组合 111"/>
          <p:cNvGrpSpPr/>
          <p:nvPr/>
        </p:nvGrpSpPr>
        <p:grpSpPr>
          <a:xfrm>
            <a:off x="2649594" y="5452138"/>
            <a:ext cx="1316127" cy="580301"/>
            <a:chOff x="2621193" y="1737339"/>
            <a:chExt cx="1316127" cy="580301"/>
          </a:xfrm>
        </p:grpSpPr>
        <p:sp>
          <p:nvSpPr>
            <p:cNvPr id="113" name="直角三角形 112"/>
            <p:cNvSpPr/>
            <p:nvPr/>
          </p:nvSpPr>
          <p:spPr>
            <a:xfrm>
              <a:off x="2621193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直角三角形 113"/>
            <p:cNvSpPr/>
            <p:nvPr/>
          </p:nvSpPr>
          <p:spPr>
            <a:xfrm rot="10800000">
              <a:off x="3613469" y="1737340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平行四边形 115"/>
            <p:cNvSpPr/>
            <p:nvPr/>
          </p:nvSpPr>
          <p:spPr>
            <a:xfrm flipH="1">
              <a:off x="2631443" y="1737347"/>
              <a:ext cx="1302367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first</a:t>
              </a:r>
              <a:endParaRPr lang="zh-CN" altLang="en-US" sz="2000" b="1" dirty="0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364088" y="5452137"/>
            <a:ext cx="1334427" cy="580295"/>
            <a:chOff x="5335687" y="1737338"/>
            <a:chExt cx="1334427" cy="580295"/>
          </a:xfrm>
        </p:grpSpPr>
        <p:sp>
          <p:nvSpPr>
            <p:cNvPr id="123" name="直角三角形 122"/>
            <p:cNvSpPr/>
            <p:nvPr/>
          </p:nvSpPr>
          <p:spPr>
            <a:xfrm>
              <a:off x="5335687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直角三角形 123"/>
            <p:cNvSpPr/>
            <p:nvPr/>
          </p:nvSpPr>
          <p:spPr>
            <a:xfrm rot="10800000">
              <a:off x="6346263" y="1737338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平行四边形 126"/>
            <p:cNvSpPr/>
            <p:nvPr/>
          </p:nvSpPr>
          <p:spPr>
            <a:xfrm flipH="1">
              <a:off x="5336615" y="1737340"/>
              <a:ext cx="1333499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last</a:t>
              </a:r>
              <a:endParaRPr lang="zh-CN" altLang="en-US" sz="2000" b="1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615961" y="5415594"/>
            <a:ext cx="1448936" cy="580932"/>
            <a:chOff x="7433662" y="2086435"/>
            <a:chExt cx="1448936" cy="580932"/>
          </a:xfrm>
        </p:grpSpPr>
        <p:sp>
          <p:nvSpPr>
            <p:cNvPr id="129" name="直角三角形 128"/>
            <p:cNvSpPr/>
            <p:nvPr/>
          </p:nvSpPr>
          <p:spPr>
            <a:xfrm>
              <a:off x="7435356" y="208643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直角三角形 129"/>
            <p:cNvSpPr/>
            <p:nvPr/>
          </p:nvSpPr>
          <p:spPr>
            <a:xfrm rot="10800000">
              <a:off x="8558747" y="2087073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平行四边形 130"/>
            <p:cNvSpPr/>
            <p:nvPr/>
          </p:nvSpPr>
          <p:spPr>
            <a:xfrm flipH="1">
              <a:off x="7433662" y="2087074"/>
              <a:ext cx="1448935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trailer</a:t>
              </a:r>
              <a:endParaRPr lang="zh-CN" altLang="en-US" sz="2000" b="1" dirty="0"/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>
            <a:off x="3895885" y="5681479"/>
            <a:ext cx="1471614" cy="9525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 flipV="1">
            <a:off x="3933982" y="5837537"/>
            <a:ext cx="1407321" cy="5867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20"/>
          <p:cNvSpPr txBox="1">
            <a:spLocks noChangeArrowheads="1"/>
          </p:cNvSpPr>
          <p:nvPr/>
        </p:nvSpPr>
        <p:spPr bwMode="auto">
          <a:xfrm>
            <a:off x="692186" y="6063679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3069144" y="6250086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20"/>
          <p:cNvSpPr txBox="1">
            <a:spLocks noChangeArrowheads="1"/>
          </p:cNvSpPr>
          <p:nvPr/>
        </p:nvSpPr>
        <p:spPr bwMode="auto">
          <a:xfrm>
            <a:off x="5877456" y="6250086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Box 20"/>
          <p:cNvSpPr txBox="1">
            <a:spLocks noChangeArrowheads="1"/>
          </p:cNvSpPr>
          <p:nvPr/>
        </p:nvSpPr>
        <p:spPr bwMode="auto">
          <a:xfrm>
            <a:off x="8109704" y="6034062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358695"/>
      </p:ext>
    </p:extLst>
  </p:cSld>
  <p:clrMapOvr>
    <a:masterClrMapping/>
  </p:clrMapOvr>
  <p:transition advTm="157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队列的列表实现</a:t>
            </a:r>
          </a:p>
        </p:txBody>
      </p:sp>
      <p:sp>
        <p:nvSpPr>
          <p:cNvPr id="68" name="矩形 67"/>
          <p:cNvSpPr/>
          <p:nvPr/>
        </p:nvSpPr>
        <p:spPr>
          <a:xfrm>
            <a:off x="323528" y="4653136"/>
            <a:ext cx="8264598" cy="95410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双向列表在首元素出队，在尾元素入队，</a:t>
            </a:r>
            <a:endParaRPr kumimoji="1" lang="en-US" altLang="zh-CN" sz="2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endParaRPr kumimoji="1" lang="zh-CN" altLang="en-US" sz="28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实现（直接从列表派生）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864909"/>
            <a:ext cx="85227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队列模板类（继承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List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原有接口）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//size()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empty()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以及其它开放接口均可直接沿用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insertAsLast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入队：尾部插入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dequeue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first() ); }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出队：首部删除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front()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first()-&gt;data; }     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队首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45997"/>
      </p:ext>
    </p:extLst>
  </p:cSld>
  <p:clrMapOvr>
    <a:masterClrMapping/>
  </p:clrMapOvr>
  <p:transition advTm="157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下面是某种数据结构，它用</a:t>
            </a:r>
            <a:r>
              <a:rPr lang="en-US" altLang="zh-CN" dirty="0"/>
              <a:t>2</a:t>
            </a:r>
            <a:r>
              <a:rPr lang="zh-CN" altLang="zh-CN" dirty="0"/>
              <a:t>个队列实现，支持添加、删除元素的操作：</a:t>
            </a:r>
          </a:p>
          <a:p>
            <a:endParaRPr lang="en-US" altLang="zh-CN" dirty="0"/>
          </a:p>
        </p:txBody>
      </p:sp>
      <p:pic>
        <p:nvPicPr>
          <p:cNvPr id="4" name="图片 3" descr="http://www.xuetangx.com/asset-v1:TsinghuaX+30240184+sp+type@asset+block/PS4_Q4_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4695190" cy="41795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932040" y="2204864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为整数时，对初始为空的以上数据结构依次执行以下操作：</a:t>
            </a:r>
          </a:p>
        </p:txBody>
      </p:sp>
      <p:pic>
        <p:nvPicPr>
          <p:cNvPr id="6" name="图片 5" descr="http://www.xuetangx.com/asset-v1:TsinghuaX+30240184+sp+type@asset+block/PS4_Q4_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48" y="3056236"/>
            <a:ext cx="2010410" cy="19697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788024" y="5564620"/>
            <a:ext cx="4512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此时</a:t>
            </a:r>
            <a:r>
              <a:rPr lang="en-US" altLang="zh-CN" sz="2400" kern="1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XXX</a:t>
            </a:r>
            <a:r>
              <a:rPr lang="zh-CN" altLang="zh-CN" sz="2400" kern="1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中唯一剩下的元素是：</a:t>
            </a:r>
            <a:endParaRPr lang="zh-CN" altLang="zh-CN" sz="2400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626780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模拟银行队列运行：实现顾客服务调度与优化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3366" y="1737800"/>
            <a:ext cx="87129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Customer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window;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time; }; 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定义顾客类：所属窗口（队列）、服务时长，以记录顾客所属的队列及其所办业务的服务时长</a:t>
            </a:r>
          </a:p>
        </p:txBody>
      </p:sp>
      <p:sp>
        <p:nvSpPr>
          <p:cNvPr id="5" name="矩形 4"/>
          <p:cNvSpPr/>
          <p:nvPr/>
        </p:nvSpPr>
        <p:spPr>
          <a:xfrm>
            <a:off x="306289" y="2492896"/>
            <a:ext cx="86409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simulate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servTime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按指定窗口数、服务总时间模拟银行业务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Customer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windows = 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Customer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为每一窗口创建一个队列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now = 0; now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servTime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now++ ) {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在下班之前，每隔一个单位时间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rand() % ( 1 +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{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新顾客以</a:t>
            </a:r>
            <a:r>
              <a:rPr lang="en-US" altLang="zh-CN" sz="1600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nWin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/(</a:t>
            </a:r>
            <a:r>
              <a:rPr lang="en-US" altLang="zh-CN" sz="1600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nWin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+ 1)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的概率到达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Customer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 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c.time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 + rand() % 98;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新顾客到达，服务时长随机确定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c.window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bestWindow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windows,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找出最佳（最短）的服务窗口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	windows[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c.window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c );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新顾客加入对应的队列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分别检查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!windows[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].empty() )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各非空队列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-- windows[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].front().time &lt;= 0 )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队首顾客的服务时长减少一个单位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windows[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dequeue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服务完毕的顾客出列，由后继顾客接替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/*DSA*/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displayProgress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windows,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now );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显示当前各（窗口）队列情况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//for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 []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windows;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释放所有队列（此前，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~List()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会自动清空队列）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01586"/>
      </p:ext>
    </p:extLst>
  </p:cSld>
  <p:clrMapOvr>
    <a:masterClrMapping/>
  </p:clrMapOvr>
  <p:transition advTm="157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模拟银行队列运行：实现顾客服务调度与优化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909" y="1647964"/>
            <a:ext cx="821753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bestWindow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Customer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windows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   </a:t>
            </a:r>
            <a:r>
              <a:rPr lang="en-US" altLang="zh-CN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为新到顾客确定最佳队列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minSize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windows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[0].size(),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optiWin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           </a:t>
            </a:r>
            <a:r>
              <a:rPr lang="en-US" altLang="zh-CN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最优队列（窗口）</a:t>
            </a: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1; i &lt; 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i++ )                         </a:t>
            </a:r>
            <a:r>
              <a:rPr lang="nn-NO" altLang="zh-CN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nn-NO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在所有窗口中</a:t>
            </a:r>
            <a:endParaRPr lang="nn-NO" altLang="zh-CN" sz="1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minSize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windows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].size() )                    </a:t>
            </a:r>
            <a:r>
              <a:rPr lang="en-US" altLang="zh-CN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挑选出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minSize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windows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].size();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optiWin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     </a:t>
            </a:r>
            <a:r>
              <a:rPr lang="en-US" altLang="zh-CN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队列最短者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optiWin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                </a:t>
            </a:r>
            <a:r>
              <a:rPr lang="en-US" altLang="zh-CN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返回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195834" y="4725144"/>
            <a:ext cx="820891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应用：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研究不同到达模型下队列长度的影响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窗口个数对队列长度的影响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为每个客户确定排队队列的策略影响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9" y="3284984"/>
            <a:ext cx="8352928" cy="13308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72200" y="5301208"/>
            <a:ext cx="2520280" cy="1200329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队列和栈在树与图的计算中有广泛的应用</a:t>
            </a:r>
          </a:p>
        </p:txBody>
      </p:sp>
    </p:spTree>
    <p:extLst>
      <p:ext uri="{BB962C8B-B14F-4D97-AF65-F5344CB8AC3E}">
        <p14:creationId xmlns:p14="http://schemas.microsoft.com/office/powerpoint/2010/main" val="8280160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03225" y="1038763"/>
            <a:ext cx="86487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800" b="1" dirty="0">
                <a:solidFill>
                  <a:srgbClr val="3333FF"/>
                </a:solidFill>
                <a:ea typeface="楷体_GB2312" pitchFamily="49" charset="-122"/>
              </a:rPr>
              <a:t>问题</a:t>
            </a:r>
            <a:r>
              <a:rPr lang="zh-CN" altLang="en-US" sz="2800" b="1" dirty="0">
                <a:ea typeface="楷体_GB2312" pitchFamily="49" charset="-122"/>
              </a:rPr>
              <a:t>：</a:t>
            </a:r>
            <a:r>
              <a:rPr lang="en-US" altLang="zh-CN" sz="2800" b="1" dirty="0">
                <a:ea typeface="楷体_GB2312" pitchFamily="49" charset="-122"/>
              </a:rPr>
              <a:t>1). </a:t>
            </a:r>
            <a:r>
              <a:rPr lang="zh-CN" altLang="en-US" sz="2400" b="1" dirty="0">
                <a:ea typeface="楷体_GB2312" pitchFamily="49" charset="-122"/>
              </a:rPr>
              <a:t>编制一个程序</a:t>
            </a:r>
            <a:r>
              <a:rPr lang="zh-CN" altLang="en-US" sz="2400" b="1" dirty="0">
                <a:solidFill>
                  <a:srgbClr val="FF33CC"/>
                </a:solidFill>
                <a:ea typeface="楷体_GB2312" pitchFamily="49" charset="-122"/>
              </a:rPr>
              <a:t>模拟</a:t>
            </a:r>
            <a:r>
              <a:rPr lang="zh-CN" altLang="en-US" sz="2400" b="1" dirty="0">
                <a:ea typeface="楷体_GB2312" pitchFamily="49" charset="-122"/>
              </a:rPr>
              <a:t>银行一天的业务活动。</a:t>
            </a:r>
          </a:p>
          <a:p>
            <a:pPr algn="just">
              <a:lnSpc>
                <a:spcPct val="90000"/>
              </a:lnSpc>
            </a:pPr>
            <a:r>
              <a:rPr lang="zh-CN" altLang="en-US" sz="2400" b="1" dirty="0">
                <a:ea typeface="楷体_GB2312" pitchFamily="49" charset="-122"/>
              </a:rPr>
              <a:t>              </a:t>
            </a:r>
            <a:r>
              <a:rPr lang="en-US" altLang="zh-CN" sz="2400" b="1" dirty="0">
                <a:ea typeface="楷体_GB2312" pitchFamily="49" charset="-122"/>
              </a:rPr>
              <a:t>2). </a:t>
            </a:r>
            <a:r>
              <a:rPr lang="zh-CN" altLang="en-US" sz="2400" b="1" dirty="0">
                <a:ea typeface="楷体_GB2312" pitchFamily="49" charset="-122"/>
              </a:rPr>
              <a:t>计算一天中客户在银行逗留的平均时间。</a:t>
            </a:r>
          </a:p>
        </p:txBody>
      </p:sp>
      <p:sp>
        <p:nvSpPr>
          <p:cNvPr id="274467" name="Text Box 35"/>
          <p:cNvSpPr txBox="1">
            <a:spLocks noChangeArrowheads="1"/>
          </p:cNvSpPr>
          <p:nvPr/>
        </p:nvSpPr>
        <p:spPr bwMode="auto">
          <a:xfrm>
            <a:off x="795338" y="4408488"/>
            <a:ext cx="754221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银行开门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初始化</a:t>
            </a:r>
            <a:r>
              <a:rPr lang="zh-CN" altLang="en-US" b="1" dirty="0">
                <a:solidFill>
                  <a:srgbClr val="FF33CC"/>
                </a:solidFill>
              </a:rPr>
              <a:t>（</a:t>
            </a:r>
            <a:r>
              <a:rPr lang="en-US" altLang="zh-CN" b="1" dirty="0" err="1">
                <a:solidFill>
                  <a:srgbClr val="FF33CC"/>
                </a:solidFill>
              </a:rPr>
              <a:t>OpenForDay</a:t>
            </a:r>
            <a:r>
              <a:rPr lang="zh-CN" altLang="en-US" b="1" dirty="0">
                <a:solidFill>
                  <a:srgbClr val="FF33CC"/>
                </a:solidFill>
              </a:rPr>
              <a:t>）；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2.while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（事件）</a:t>
            </a:r>
          </a:p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客户到达事件</a:t>
            </a:r>
            <a:r>
              <a:rPr lang="en-US" altLang="zh-CN" b="1" dirty="0">
                <a:solidFill>
                  <a:srgbClr val="FF33CC"/>
                </a:solidFill>
              </a:rPr>
              <a:t>(</a:t>
            </a:r>
            <a:r>
              <a:rPr lang="en-US" altLang="zh-CN" b="1" dirty="0" err="1">
                <a:solidFill>
                  <a:srgbClr val="FF33CC"/>
                </a:solidFill>
              </a:rPr>
              <a:t>CustomerArrived</a:t>
            </a:r>
            <a:r>
              <a:rPr lang="en-US" altLang="zh-CN" b="1" dirty="0">
                <a:solidFill>
                  <a:srgbClr val="FF33CC"/>
                </a:solidFill>
              </a:rPr>
              <a:t>)</a:t>
            </a:r>
            <a:r>
              <a:rPr lang="zh-CN" altLang="en-US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客户离开事件</a:t>
            </a:r>
            <a:r>
              <a:rPr lang="en-US" altLang="zh-CN" b="1" dirty="0">
                <a:solidFill>
                  <a:srgbClr val="FF33CC"/>
                </a:solidFill>
              </a:rPr>
              <a:t>(</a:t>
            </a:r>
            <a:r>
              <a:rPr lang="en-US" altLang="zh-CN" b="1" dirty="0" err="1">
                <a:solidFill>
                  <a:srgbClr val="FF33CC"/>
                </a:solidFill>
              </a:rPr>
              <a:t>CustomerDeparture</a:t>
            </a:r>
            <a:r>
              <a:rPr lang="en-US" altLang="zh-CN" b="1" dirty="0">
                <a:solidFill>
                  <a:srgbClr val="FF33CC"/>
                </a:solidFill>
              </a:rPr>
              <a:t>)</a:t>
            </a:r>
            <a:r>
              <a:rPr lang="zh-CN" altLang="en-US" b="1" dirty="0">
                <a:solidFill>
                  <a:srgbClr val="FF33CC"/>
                </a:solidFill>
              </a:rPr>
              <a:t>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银行关门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计算平均逗留时间</a:t>
            </a:r>
          </a:p>
        </p:txBody>
      </p:sp>
      <p:sp>
        <p:nvSpPr>
          <p:cNvPr id="274469" name="Text Box 37"/>
          <p:cNvSpPr txBox="1">
            <a:spLocks noChangeArrowheads="1"/>
          </p:cNvSpPr>
          <p:nvPr/>
        </p:nvSpPr>
        <p:spPr bwMode="auto">
          <a:xfrm>
            <a:off x="4311651" y="5616906"/>
            <a:ext cx="4141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＝总的逗留时间</a:t>
            </a:r>
            <a:r>
              <a:rPr lang="en-US" altLang="zh-CN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客户人数</a:t>
            </a:r>
          </a:p>
        </p:txBody>
      </p:sp>
      <p:sp>
        <p:nvSpPr>
          <p:cNvPr id="274470" name="Text Box 38"/>
          <p:cNvSpPr txBox="1">
            <a:spLocks noChangeArrowheads="1"/>
          </p:cNvSpPr>
          <p:nvPr/>
        </p:nvSpPr>
        <p:spPr bwMode="auto">
          <a:xfrm>
            <a:off x="2178050" y="6321425"/>
            <a:ext cx="6275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每个客户逗留时间＝到达时间－离开时间</a:t>
            </a:r>
          </a:p>
        </p:txBody>
      </p:sp>
      <p:grpSp>
        <p:nvGrpSpPr>
          <p:cNvPr id="35847" name="Group 43"/>
          <p:cNvGrpSpPr>
            <a:grpSpLocks/>
          </p:cNvGrpSpPr>
          <p:nvPr/>
        </p:nvGrpSpPr>
        <p:grpSpPr bwMode="auto">
          <a:xfrm>
            <a:off x="1514475" y="1833563"/>
            <a:ext cx="6351588" cy="2316162"/>
            <a:chOff x="862" y="1155"/>
            <a:chExt cx="4093" cy="1551"/>
          </a:xfrm>
        </p:grpSpPr>
        <p:grpSp>
          <p:nvGrpSpPr>
            <p:cNvPr id="35849" name="Group 4"/>
            <p:cNvGrpSpPr>
              <a:grpSpLocks/>
            </p:cNvGrpSpPr>
            <p:nvPr/>
          </p:nvGrpSpPr>
          <p:grpSpPr bwMode="auto">
            <a:xfrm>
              <a:off x="862" y="1155"/>
              <a:ext cx="4093" cy="1551"/>
              <a:chOff x="786" y="1364"/>
              <a:chExt cx="4254" cy="2094"/>
            </a:xfrm>
          </p:grpSpPr>
          <p:sp>
            <p:nvSpPr>
              <p:cNvPr id="35854" name="Rectangle 5"/>
              <p:cNvSpPr>
                <a:spLocks noChangeArrowheads="1"/>
              </p:cNvSpPr>
              <p:nvPr/>
            </p:nvSpPr>
            <p:spPr bwMode="auto">
              <a:xfrm>
                <a:off x="786" y="1364"/>
                <a:ext cx="4254" cy="177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5" name="Rectangle 6"/>
              <p:cNvSpPr>
                <a:spLocks noChangeArrowheads="1"/>
              </p:cNvSpPr>
              <p:nvPr/>
            </p:nvSpPr>
            <p:spPr bwMode="auto">
              <a:xfrm>
                <a:off x="1196" y="1497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6" name="Rectangle 7"/>
              <p:cNvSpPr>
                <a:spLocks noChangeArrowheads="1"/>
              </p:cNvSpPr>
              <p:nvPr/>
            </p:nvSpPr>
            <p:spPr bwMode="auto">
              <a:xfrm>
                <a:off x="2115" y="1508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7" name="Rectangle 8"/>
              <p:cNvSpPr>
                <a:spLocks noChangeArrowheads="1"/>
              </p:cNvSpPr>
              <p:nvPr/>
            </p:nvSpPr>
            <p:spPr bwMode="auto">
              <a:xfrm>
                <a:off x="2990" y="1519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8" name="Rectangle 9"/>
              <p:cNvSpPr>
                <a:spLocks noChangeArrowheads="1"/>
              </p:cNvSpPr>
              <p:nvPr/>
            </p:nvSpPr>
            <p:spPr bwMode="auto">
              <a:xfrm>
                <a:off x="3931" y="1519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859" name="Group 10"/>
              <p:cNvGrpSpPr>
                <a:grpSpLocks/>
              </p:cNvGrpSpPr>
              <p:nvPr/>
            </p:nvGrpSpPr>
            <p:grpSpPr bwMode="auto">
              <a:xfrm>
                <a:off x="1340" y="1907"/>
                <a:ext cx="288" cy="443"/>
                <a:chOff x="1340" y="2193"/>
                <a:chExt cx="288" cy="443"/>
              </a:xfrm>
            </p:grpSpPr>
            <p:sp>
              <p:nvSpPr>
                <p:cNvPr id="35877" name="Rectangle 11"/>
                <p:cNvSpPr>
                  <a:spLocks noChangeArrowheads="1"/>
                </p:cNvSpPr>
                <p:nvPr/>
              </p:nvSpPr>
              <p:spPr bwMode="auto">
                <a:xfrm>
                  <a:off x="1340" y="219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8" name="Rectangle 12"/>
                <p:cNvSpPr>
                  <a:spLocks noChangeArrowheads="1"/>
                </p:cNvSpPr>
                <p:nvPr/>
              </p:nvSpPr>
              <p:spPr bwMode="auto">
                <a:xfrm>
                  <a:off x="1340" y="250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484" y="2304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5860" name="Rectangle 14"/>
              <p:cNvSpPr>
                <a:spLocks noChangeArrowheads="1"/>
              </p:cNvSpPr>
              <p:nvPr/>
            </p:nvSpPr>
            <p:spPr bwMode="auto">
              <a:xfrm>
                <a:off x="2270" y="1918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861" name="Group 15"/>
              <p:cNvGrpSpPr>
                <a:grpSpLocks/>
              </p:cNvGrpSpPr>
              <p:nvPr/>
            </p:nvGrpSpPr>
            <p:grpSpPr bwMode="auto">
              <a:xfrm>
                <a:off x="3178" y="1907"/>
                <a:ext cx="288" cy="443"/>
                <a:chOff x="1340" y="2193"/>
                <a:chExt cx="288" cy="443"/>
              </a:xfrm>
            </p:grpSpPr>
            <p:sp>
              <p:nvSpPr>
                <p:cNvPr id="35874" name="Rectangle 16"/>
                <p:cNvSpPr>
                  <a:spLocks noChangeArrowheads="1"/>
                </p:cNvSpPr>
                <p:nvPr/>
              </p:nvSpPr>
              <p:spPr bwMode="auto">
                <a:xfrm>
                  <a:off x="1340" y="219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5" name="Rectangle 17"/>
                <p:cNvSpPr>
                  <a:spLocks noChangeArrowheads="1"/>
                </p:cNvSpPr>
                <p:nvPr/>
              </p:nvSpPr>
              <p:spPr bwMode="auto">
                <a:xfrm>
                  <a:off x="1340" y="250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484" y="2304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862" name="Group 19"/>
              <p:cNvGrpSpPr>
                <a:grpSpLocks/>
              </p:cNvGrpSpPr>
              <p:nvPr/>
            </p:nvGrpSpPr>
            <p:grpSpPr bwMode="auto">
              <a:xfrm>
                <a:off x="4098" y="1918"/>
                <a:ext cx="288" cy="443"/>
                <a:chOff x="1340" y="2193"/>
                <a:chExt cx="288" cy="443"/>
              </a:xfrm>
            </p:grpSpPr>
            <p:sp>
              <p:nvSpPr>
                <p:cNvPr id="35871" name="Rectangle 20"/>
                <p:cNvSpPr>
                  <a:spLocks noChangeArrowheads="1"/>
                </p:cNvSpPr>
                <p:nvPr/>
              </p:nvSpPr>
              <p:spPr bwMode="auto">
                <a:xfrm>
                  <a:off x="1340" y="219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2" name="Rectangle 21"/>
                <p:cNvSpPr>
                  <a:spLocks noChangeArrowheads="1"/>
                </p:cNvSpPr>
                <p:nvPr/>
              </p:nvSpPr>
              <p:spPr bwMode="auto">
                <a:xfrm>
                  <a:off x="1340" y="250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484" y="2304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5863" name="Line 23"/>
              <p:cNvSpPr>
                <a:spLocks noChangeShapeType="1"/>
              </p:cNvSpPr>
              <p:nvPr/>
            </p:nvSpPr>
            <p:spPr bwMode="auto">
              <a:xfrm>
                <a:off x="1283" y="3070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4" name="Line 24"/>
              <p:cNvSpPr>
                <a:spLocks noChangeShapeType="1"/>
              </p:cNvSpPr>
              <p:nvPr/>
            </p:nvSpPr>
            <p:spPr bwMode="auto">
              <a:xfrm>
                <a:off x="2080" y="3070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5" name="Rectangle 25"/>
              <p:cNvSpPr>
                <a:spLocks noChangeArrowheads="1"/>
              </p:cNvSpPr>
              <p:nvPr/>
            </p:nvSpPr>
            <p:spPr bwMode="auto">
              <a:xfrm>
                <a:off x="3577" y="3115"/>
                <a:ext cx="797" cy="6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4458" name="Text Box 26"/>
              <p:cNvSpPr txBox="1">
                <a:spLocks noChangeArrowheads="1"/>
              </p:cNvSpPr>
              <p:nvPr/>
            </p:nvSpPr>
            <p:spPr bwMode="auto">
              <a:xfrm>
                <a:off x="1825" y="2705"/>
                <a:ext cx="941" cy="359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000" b="1">
                    <a:solidFill>
                      <a:srgbClr val="FF5050"/>
                    </a:solidFill>
                    <a:ea typeface="楷体_GB2312" pitchFamily="49" charset="-122"/>
                  </a:rPr>
                  <a:t>到达事件</a:t>
                </a:r>
              </a:p>
            </p:txBody>
          </p:sp>
          <p:sp>
            <p:nvSpPr>
              <p:cNvPr id="35867" name="Rectangle 27"/>
              <p:cNvSpPr>
                <a:spLocks noChangeArrowheads="1"/>
              </p:cNvSpPr>
              <p:nvPr/>
            </p:nvSpPr>
            <p:spPr bwMode="auto">
              <a:xfrm>
                <a:off x="1272" y="3115"/>
                <a:ext cx="797" cy="6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8" name="AutoShape 28"/>
              <p:cNvSpPr>
                <a:spLocks noChangeArrowheads="1"/>
              </p:cNvSpPr>
              <p:nvPr/>
            </p:nvSpPr>
            <p:spPr bwMode="auto">
              <a:xfrm>
                <a:off x="1593" y="2893"/>
                <a:ext cx="154" cy="432"/>
              </a:xfrm>
              <a:prstGeom prst="upArrow">
                <a:avLst>
                  <a:gd name="adj1" fmla="val 34722"/>
                  <a:gd name="adj2" fmla="val 7002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9" name="AutoShape 29"/>
              <p:cNvSpPr>
                <a:spLocks noChangeArrowheads="1"/>
              </p:cNvSpPr>
              <p:nvPr/>
            </p:nvSpPr>
            <p:spPr bwMode="auto">
              <a:xfrm>
                <a:off x="3890" y="2993"/>
                <a:ext cx="133" cy="465"/>
              </a:xfrm>
              <a:prstGeom prst="downArrow">
                <a:avLst>
                  <a:gd name="adj1" fmla="val 50000"/>
                  <a:gd name="adj2" fmla="val 8740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4462" name="Text Box 30"/>
              <p:cNvSpPr txBox="1">
                <a:spLocks noChangeArrowheads="1"/>
              </p:cNvSpPr>
              <p:nvPr/>
            </p:nvSpPr>
            <p:spPr bwMode="auto">
              <a:xfrm>
                <a:off x="3942" y="2661"/>
                <a:ext cx="941" cy="359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000" b="1">
                    <a:solidFill>
                      <a:srgbClr val="FF5050"/>
                    </a:solidFill>
                    <a:ea typeface="楷体_GB2312" pitchFamily="49" charset="-122"/>
                  </a:rPr>
                  <a:t>离开事件</a:t>
                </a:r>
              </a:p>
            </p:txBody>
          </p:sp>
        </p:grpSp>
        <p:sp>
          <p:nvSpPr>
            <p:cNvPr id="35850" name="Text Box 39"/>
            <p:cNvSpPr txBox="1">
              <a:spLocks noChangeArrowheads="1"/>
            </p:cNvSpPr>
            <p:nvPr/>
          </p:nvSpPr>
          <p:spPr bwMode="auto">
            <a:xfrm>
              <a:off x="1270" y="1236"/>
              <a:ext cx="7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851" name="Text Box 40"/>
            <p:cNvSpPr txBox="1">
              <a:spLocks noChangeArrowheads="1"/>
            </p:cNvSpPr>
            <p:nvPr/>
          </p:nvSpPr>
          <p:spPr bwMode="auto">
            <a:xfrm>
              <a:off x="2156" y="1244"/>
              <a:ext cx="7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5852" name="Text Box 41"/>
            <p:cNvSpPr txBox="1">
              <a:spLocks noChangeArrowheads="1"/>
            </p:cNvSpPr>
            <p:nvPr/>
          </p:nvSpPr>
          <p:spPr bwMode="auto">
            <a:xfrm>
              <a:off x="2994" y="1244"/>
              <a:ext cx="73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35853" name="Text Box 42"/>
            <p:cNvSpPr txBox="1">
              <a:spLocks noChangeArrowheads="1"/>
            </p:cNvSpPr>
            <p:nvPr/>
          </p:nvSpPr>
          <p:spPr bwMode="auto">
            <a:xfrm>
              <a:off x="3899" y="1260"/>
              <a:ext cx="7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4</a:t>
              </a:r>
            </a:p>
          </p:txBody>
        </p:sp>
      </p:grpSp>
      <p:sp>
        <p:nvSpPr>
          <p:cNvPr id="274476" name="Text Box 44"/>
          <p:cNvSpPr txBox="1">
            <a:spLocks noChangeArrowheads="1"/>
          </p:cNvSpPr>
          <p:nvPr/>
        </p:nvSpPr>
        <p:spPr bwMode="auto">
          <a:xfrm>
            <a:off x="296863" y="4010025"/>
            <a:ext cx="5859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主程序</a:t>
            </a:r>
            <a:r>
              <a:rPr lang="zh-CN" altLang="en-US" sz="20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err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Bank_Simulation</a:t>
            </a:r>
            <a:r>
              <a:rPr lang="en-US" altLang="zh-CN" sz="20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095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67" grpId="0"/>
      <p:bldP spid="274469" grpId="0"/>
      <p:bldP spid="274470" grpId="0"/>
      <p:bldP spid="2744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34"/>
          <p:cNvGrpSpPr>
            <a:grpSpLocks/>
          </p:cNvGrpSpPr>
          <p:nvPr/>
        </p:nvGrpSpPr>
        <p:grpSpPr bwMode="auto">
          <a:xfrm>
            <a:off x="5616575" y="1196752"/>
            <a:ext cx="3203575" cy="1627187"/>
            <a:chOff x="3047" y="241"/>
            <a:chExt cx="2509" cy="1381"/>
          </a:xfrm>
        </p:grpSpPr>
        <p:sp>
          <p:nvSpPr>
            <p:cNvPr id="36937" name="Rectangle 5"/>
            <p:cNvSpPr>
              <a:spLocks noChangeArrowheads="1"/>
            </p:cNvSpPr>
            <p:nvPr/>
          </p:nvSpPr>
          <p:spPr bwMode="auto">
            <a:xfrm>
              <a:off x="3047" y="241"/>
              <a:ext cx="2509" cy="116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8" name="Rectangle 6"/>
            <p:cNvSpPr>
              <a:spLocks noChangeArrowheads="1"/>
            </p:cNvSpPr>
            <p:nvPr/>
          </p:nvSpPr>
          <p:spPr bwMode="auto">
            <a:xfrm>
              <a:off x="3289" y="329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9" name="Rectangle 7"/>
            <p:cNvSpPr>
              <a:spLocks noChangeArrowheads="1"/>
            </p:cNvSpPr>
            <p:nvPr/>
          </p:nvSpPr>
          <p:spPr bwMode="auto">
            <a:xfrm>
              <a:off x="3831" y="336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0" name="Rectangle 8"/>
            <p:cNvSpPr>
              <a:spLocks noChangeArrowheads="1"/>
            </p:cNvSpPr>
            <p:nvPr/>
          </p:nvSpPr>
          <p:spPr bwMode="auto">
            <a:xfrm>
              <a:off x="4347" y="343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1" name="Rectangle 9"/>
            <p:cNvSpPr>
              <a:spLocks noChangeArrowheads="1"/>
            </p:cNvSpPr>
            <p:nvPr/>
          </p:nvSpPr>
          <p:spPr bwMode="auto">
            <a:xfrm>
              <a:off x="4902" y="343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42" name="Group 10"/>
            <p:cNvGrpSpPr>
              <a:grpSpLocks/>
            </p:cNvGrpSpPr>
            <p:nvPr/>
          </p:nvGrpSpPr>
          <p:grpSpPr bwMode="auto">
            <a:xfrm>
              <a:off x="3374" y="599"/>
              <a:ext cx="170" cy="292"/>
              <a:chOff x="1340" y="2193"/>
              <a:chExt cx="288" cy="443"/>
            </a:xfrm>
          </p:grpSpPr>
          <p:sp>
            <p:nvSpPr>
              <p:cNvPr id="36960" name="Rectangle 11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61" name="Rectangle 12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62" name="Line 13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943" name="Rectangle 14"/>
            <p:cNvSpPr>
              <a:spLocks noChangeArrowheads="1"/>
            </p:cNvSpPr>
            <p:nvPr/>
          </p:nvSpPr>
          <p:spPr bwMode="auto">
            <a:xfrm>
              <a:off x="3922" y="606"/>
              <a:ext cx="170" cy="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44" name="Group 15"/>
            <p:cNvGrpSpPr>
              <a:grpSpLocks/>
            </p:cNvGrpSpPr>
            <p:nvPr/>
          </p:nvGrpSpPr>
          <p:grpSpPr bwMode="auto">
            <a:xfrm>
              <a:off x="4458" y="599"/>
              <a:ext cx="170" cy="292"/>
              <a:chOff x="1340" y="2193"/>
              <a:chExt cx="288" cy="443"/>
            </a:xfrm>
          </p:grpSpPr>
          <p:sp>
            <p:nvSpPr>
              <p:cNvPr id="36957" name="Rectangle 16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8" name="Rectangle 17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9" name="Line 18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45" name="Group 19"/>
            <p:cNvGrpSpPr>
              <a:grpSpLocks/>
            </p:cNvGrpSpPr>
            <p:nvPr/>
          </p:nvGrpSpPr>
          <p:grpSpPr bwMode="auto">
            <a:xfrm>
              <a:off x="5000" y="606"/>
              <a:ext cx="170" cy="293"/>
              <a:chOff x="1340" y="2193"/>
              <a:chExt cx="288" cy="443"/>
            </a:xfrm>
          </p:grpSpPr>
          <p:sp>
            <p:nvSpPr>
              <p:cNvPr id="36954" name="Rectangle 20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5" name="Rectangle 21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6" name="Line 22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946" name="Line 23"/>
            <p:cNvSpPr>
              <a:spLocks noChangeShapeType="1"/>
            </p:cNvSpPr>
            <p:nvPr/>
          </p:nvSpPr>
          <p:spPr bwMode="auto">
            <a:xfrm>
              <a:off x="3340" y="1366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7" name="Line 24"/>
            <p:cNvSpPr>
              <a:spLocks noChangeShapeType="1"/>
            </p:cNvSpPr>
            <p:nvPr/>
          </p:nvSpPr>
          <p:spPr bwMode="auto">
            <a:xfrm>
              <a:off x="3810" y="1366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8" name="Rectangle 25"/>
            <p:cNvSpPr>
              <a:spLocks noChangeArrowheads="1"/>
            </p:cNvSpPr>
            <p:nvPr/>
          </p:nvSpPr>
          <p:spPr bwMode="auto">
            <a:xfrm>
              <a:off x="4693" y="1396"/>
              <a:ext cx="470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54" name="Text Box 26"/>
            <p:cNvSpPr txBox="1">
              <a:spLocks noChangeArrowheads="1"/>
            </p:cNvSpPr>
            <p:nvPr/>
          </p:nvSpPr>
          <p:spPr bwMode="auto">
            <a:xfrm>
              <a:off x="3661" y="1125"/>
              <a:ext cx="553" cy="207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000" b="1">
                  <a:solidFill>
                    <a:srgbClr val="FF5050"/>
                  </a:solidFill>
                  <a:ea typeface="楷体_GB2312" pitchFamily="49" charset="-122"/>
                </a:rPr>
                <a:t>到达事件</a:t>
              </a:r>
            </a:p>
          </p:txBody>
        </p:sp>
        <p:sp>
          <p:nvSpPr>
            <p:cNvPr id="36950" name="Rectangle 27"/>
            <p:cNvSpPr>
              <a:spLocks noChangeArrowheads="1"/>
            </p:cNvSpPr>
            <p:nvPr/>
          </p:nvSpPr>
          <p:spPr bwMode="auto">
            <a:xfrm>
              <a:off x="3334" y="1396"/>
              <a:ext cx="470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1" name="AutoShape 28"/>
            <p:cNvSpPr>
              <a:spLocks noChangeArrowheads="1"/>
            </p:cNvSpPr>
            <p:nvPr/>
          </p:nvSpPr>
          <p:spPr bwMode="auto">
            <a:xfrm>
              <a:off x="3523" y="1249"/>
              <a:ext cx="91" cy="285"/>
            </a:xfrm>
            <a:prstGeom prst="upArrow">
              <a:avLst>
                <a:gd name="adj1" fmla="val 34722"/>
                <a:gd name="adj2" fmla="val 781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2" name="AutoShape 29"/>
            <p:cNvSpPr>
              <a:spLocks noChangeArrowheads="1"/>
            </p:cNvSpPr>
            <p:nvPr/>
          </p:nvSpPr>
          <p:spPr bwMode="auto">
            <a:xfrm>
              <a:off x="4878" y="1315"/>
              <a:ext cx="78" cy="307"/>
            </a:xfrm>
            <a:prstGeom prst="downArrow">
              <a:avLst>
                <a:gd name="adj1" fmla="val 50000"/>
                <a:gd name="adj2" fmla="val 9839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58" name="Text Box 30"/>
            <p:cNvSpPr txBox="1">
              <a:spLocks noChangeArrowheads="1"/>
            </p:cNvSpPr>
            <p:nvPr/>
          </p:nvSpPr>
          <p:spPr bwMode="auto">
            <a:xfrm>
              <a:off x="4908" y="1111"/>
              <a:ext cx="555" cy="20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000" b="1">
                  <a:solidFill>
                    <a:srgbClr val="FF5050"/>
                  </a:solidFill>
                  <a:ea typeface="楷体_GB2312" pitchFamily="49" charset="-122"/>
                </a:rPr>
                <a:t>离开事件</a:t>
              </a:r>
            </a:p>
          </p:txBody>
        </p:sp>
      </p:grpSp>
      <p:sp>
        <p:nvSpPr>
          <p:cNvPr id="36867" name="Text Box 31"/>
          <p:cNvSpPr txBox="1">
            <a:spLocks noChangeArrowheads="1"/>
          </p:cNvSpPr>
          <p:nvPr/>
        </p:nvSpPr>
        <p:spPr bwMode="auto">
          <a:xfrm>
            <a:off x="179388" y="1288827"/>
            <a:ext cx="14176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3200" b="1" dirty="0">
                <a:solidFill>
                  <a:srgbClr val="3333FF"/>
                </a:solidFill>
                <a:ea typeface="楷体_GB2312" pitchFamily="49" charset="-122"/>
              </a:rPr>
              <a:t>分析：</a:t>
            </a:r>
          </a:p>
        </p:txBody>
      </p:sp>
      <p:sp>
        <p:nvSpPr>
          <p:cNvPr id="36868" name="Text Box 35"/>
          <p:cNvSpPr txBox="1">
            <a:spLocks noChangeArrowheads="1"/>
          </p:cNvSpPr>
          <p:nvPr/>
        </p:nvSpPr>
        <p:spPr bwMode="auto">
          <a:xfrm>
            <a:off x="366713" y="1906364"/>
            <a:ext cx="4929187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银行业务活动是通过事件驱动的，</a:t>
            </a:r>
          </a:p>
          <a:p>
            <a:pPr>
              <a:spcBef>
                <a:spcPct val="1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怎样模拟事件的产生？</a:t>
            </a:r>
          </a:p>
        </p:txBody>
      </p:sp>
      <p:sp>
        <p:nvSpPr>
          <p:cNvPr id="278565" name="Text Box 37"/>
          <p:cNvSpPr txBox="1">
            <a:spLocks noChangeArrowheads="1"/>
          </p:cNvSpPr>
          <p:nvPr/>
        </p:nvSpPr>
        <p:spPr bwMode="auto">
          <a:xfrm>
            <a:off x="4576763" y="3004914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65100" y="2846164"/>
            <a:ext cx="3960813" cy="1770063"/>
            <a:chOff x="104" y="1244"/>
            <a:chExt cx="2495" cy="1115"/>
          </a:xfrm>
        </p:grpSpPr>
        <p:sp>
          <p:nvSpPr>
            <p:cNvPr id="36935" name="Text Box 36"/>
            <p:cNvSpPr txBox="1">
              <a:spLocks noChangeArrowheads="1"/>
            </p:cNvSpPr>
            <p:nvPr/>
          </p:nvSpPr>
          <p:spPr bwMode="auto">
            <a:xfrm>
              <a:off x="104" y="1244"/>
              <a:ext cx="11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 b="1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到达事件：</a:t>
              </a:r>
            </a:p>
          </p:txBody>
        </p:sp>
        <p:sp>
          <p:nvSpPr>
            <p:cNvPr id="36936" name="Text Box 46"/>
            <p:cNvSpPr txBox="1">
              <a:spLocks noChangeArrowheads="1"/>
            </p:cNvSpPr>
            <p:nvPr/>
          </p:nvSpPr>
          <p:spPr bwMode="auto">
            <a:xfrm>
              <a:off x="197" y="1533"/>
              <a:ext cx="2402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设定第</a:t>
              </a: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个客户在银行开门时间（</a:t>
              </a: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）到达。</a:t>
              </a:r>
              <a:r>
                <a:rPr lang="zh-CN" altLang="en-US" sz="20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随机产生</a:t>
              </a: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一个时间间隔，确定第</a:t>
              </a: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个客户的到达时间。触发到达事件。依次类推。</a:t>
              </a:r>
            </a:p>
          </p:txBody>
        </p:sp>
      </p:grp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158750" y="4867052"/>
            <a:ext cx="3832225" cy="1778000"/>
            <a:chOff x="100" y="2517"/>
            <a:chExt cx="2414" cy="1120"/>
          </a:xfrm>
        </p:grpSpPr>
        <p:sp>
          <p:nvSpPr>
            <p:cNvPr id="36933" name="Text Box 47"/>
            <p:cNvSpPr txBox="1">
              <a:spLocks noChangeArrowheads="1"/>
            </p:cNvSpPr>
            <p:nvPr/>
          </p:nvSpPr>
          <p:spPr bwMode="auto">
            <a:xfrm>
              <a:off x="100" y="2517"/>
              <a:ext cx="11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 b="1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离开事件：</a:t>
              </a:r>
            </a:p>
          </p:txBody>
        </p:sp>
        <p:sp>
          <p:nvSpPr>
            <p:cNvPr id="36934" name="Text Box 48"/>
            <p:cNvSpPr txBox="1">
              <a:spLocks noChangeArrowheads="1"/>
            </p:cNvSpPr>
            <p:nvPr/>
          </p:nvSpPr>
          <p:spPr bwMode="auto">
            <a:xfrm>
              <a:off x="198" y="2811"/>
              <a:ext cx="231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当客户到达后，</a:t>
              </a:r>
              <a:r>
                <a:rPr lang="zh-CN" altLang="en-US" sz="20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随机产生</a:t>
              </a: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一个该客户所需事务处理的时间长度。由此可确定该客户的离开时间，触发离开事件。</a:t>
              </a:r>
            </a:p>
          </p:txBody>
        </p:sp>
      </p:grpSp>
      <p:grpSp>
        <p:nvGrpSpPr>
          <p:cNvPr id="8" name="Group 104"/>
          <p:cNvGrpSpPr>
            <a:grpSpLocks/>
          </p:cNvGrpSpPr>
          <p:nvPr/>
        </p:nvGrpSpPr>
        <p:grpSpPr bwMode="auto">
          <a:xfrm>
            <a:off x="3956050" y="3314477"/>
            <a:ext cx="1720850" cy="665162"/>
            <a:chOff x="2604" y="1539"/>
            <a:chExt cx="1084" cy="419"/>
          </a:xfrm>
        </p:grpSpPr>
        <p:sp>
          <p:nvSpPr>
            <p:cNvPr id="36929" name="Text Box 49"/>
            <p:cNvSpPr txBox="1">
              <a:spLocks noChangeArrowheads="1"/>
            </p:cNvSpPr>
            <p:nvPr/>
          </p:nvSpPr>
          <p:spPr bwMode="auto">
            <a:xfrm>
              <a:off x="2994" y="1760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2</a:t>
              </a:r>
            </a:p>
          </p:txBody>
        </p:sp>
        <p:grpSp>
          <p:nvGrpSpPr>
            <p:cNvPr id="36930" name="Group 103"/>
            <p:cNvGrpSpPr>
              <a:grpSpLocks/>
            </p:cNvGrpSpPr>
            <p:nvPr/>
          </p:nvGrpSpPr>
          <p:grpSpPr bwMode="auto">
            <a:xfrm>
              <a:off x="2604" y="1539"/>
              <a:ext cx="1084" cy="221"/>
              <a:chOff x="2604" y="1539"/>
              <a:chExt cx="1084" cy="221"/>
            </a:xfrm>
          </p:grpSpPr>
          <p:sp>
            <p:nvSpPr>
              <p:cNvPr id="36931" name="Line 54"/>
              <p:cNvSpPr>
                <a:spLocks noChangeShapeType="1"/>
              </p:cNvSpPr>
              <p:nvPr/>
            </p:nvSpPr>
            <p:spPr bwMode="auto">
              <a:xfrm>
                <a:off x="3332" y="1539"/>
                <a:ext cx="0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2" name="Text Box 59"/>
              <p:cNvSpPr txBox="1">
                <a:spLocks noChangeArrowheads="1"/>
              </p:cNvSpPr>
              <p:nvPr/>
            </p:nvSpPr>
            <p:spPr bwMode="auto">
              <a:xfrm>
                <a:off x="2604" y="1556"/>
                <a:ext cx="10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/>
                  <a:t>+ intertime1</a:t>
                </a:r>
              </a:p>
            </p:txBody>
          </p:sp>
        </p:grpSp>
      </p:grpSp>
      <p:grpSp>
        <p:nvGrpSpPr>
          <p:cNvPr id="10" name="Group 105"/>
          <p:cNvGrpSpPr>
            <a:grpSpLocks/>
          </p:cNvGrpSpPr>
          <p:nvPr/>
        </p:nvGrpSpPr>
        <p:grpSpPr bwMode="auto">
          <a:xfrm>
            <a:off x="3995738" y="3973289"/>
            <a:ext cx="1720850" cy="719138"/>
            <a:chOff x="2629" y="1954"/>
            <a:chExt cx="1084" cy="453"/>
          </a:xfrm>
        </p:grpSpPr>
        <p:sp>
          <p:nvSpPr>
            <p:cNvPr id="36926" name="Text Box 50"/>
            <p:cNvSpPr txBox="1">
              <a:spLocks noChangeArrowheads="1"/>
            </p:cNvSpPr>
            <p:nvPr/>
          </p:nvSpPr>
          <p:spPr bwMode="auto">
            <a:xfrm>
              <a:off x="3002" y="2209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36927" name="Line 55"/>
            <p:cNvSpPr>
              <a:spLocks noChangeShapeType="1"/>
            </p:cNvSpPr>
            <p:nvPr/>
          </p:nvSpPr>
          <p:spPr bwMode="auto">
            <a:xfrm>
              <a:off x="3332" y="196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8" name="Text Box 60"/>
            <p:cNvSpPr txBox="1">
              <a:spLocks noChangeArrowheads="1"/>
            </p:cNvSpPr>
            <p:nvPr/>
          </p:nvSpPr>
          <p:spPr bwMode="auto">
            <a:xfrm>
              <a:off x="2629" y="1954"/>
              <a:ext cx="10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intertime2</a:t>
              </a:r>
            </a:p>
          </p:txBody>
        </p:sp>
      </p:grpSp>
      <p:grpSp>
        <p:nvGrpSpPr>
          <p:cNvPr id="11" name="Group 106"/>
          <p:cNvGrpSpPr>
            <a:grpSpLocks/>
          </p:cNvGrpSpPr>
          <p:nvPr/>
        </p:nvGrpSpPr>
        <p:grpSpPr bwMode="auto">
          <a:xfrm>
            <a:off x="3995738" y="4687664"/>
            <a:ext cx="1720850" cy="703263"/>
            <a:chOff x="2629" y="2404"/>
            <a:chExt cx="1084" cy="443"/>
          </a:xfrm>
        </p:grpSpPr>
        <p:sp>
          <p:nvSpPr>
            <p:cNvPr id="36923" name="Text Box 51"/>
            <p:cNvSpPr txBox="1">
              <a:spLocks noChangeArrowheads="1"/>
            </p:cNvSpPr>
            <p:nvPr/>
          </p:nvSpPr>
          <p:spPr bwMode="auto">
            <a:xfrm>
              <a:off x="3019" y="2649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4</a:t>
              </a:r>
            </a:p>
          </p:txBody>
        </p:sp>
        <p:sp>
          <p:nvSpPr>
            <p:cNvPr id="36924" name="Line 56"/>
            <p:cNvSpPr>
              <a:spLocks noChangeShapeType="1"/>
            </p:cNvSpPr>
            <p:nvPr/>
          </p:nvSpPr>
          <p:spPr bwMode="auto">
            <a:xfrm>
              <a:off x="3332" y="2404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5" name="Text Box 61"/>
            <p:cNvSpPr txBox="1">
              <a:spLocks noChangeArrowheads="1"/>
            </p:cNvSpPr>
            <p:nvPr/>
          </p:nvSpPr>
          <p:spPr bwMode="auto">
            <a:xfrm>
              <a:off x="2629" y="2420"/>
              <a:ext cx="10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intertime3</a:t>
              </a:r>
            </a:p>
          </p:txBody>
        </p:sp>
      </p:grp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3983038" y="5386164"/>
            <a:ext cx="1720850" cy="690563"/>
            <a:chOff x="2621" y="2844"/>
            <a:chExt cx="1084" cy="435"/>
          </a:xfrm>
        </p:grpSpPr>
        <p:sp>
          <p:nvSpPr>
            <p:cNvPr id="36920" name="Text Box 52"/>
            <p:cNvSpPr txBox="1">
              <a:spLocks noChangeArrowheads="1"/>
            </p:cNvSpPr>
            <p:nvPr/>
          </p:nvSpPr>
          <p:spPr bwMode="auto">
            <a:xfrm>
              <a:off x="3011" y="3081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FF0000"/>
                  </a:solidFill>
                  <a:ea typeface="楷体_GB2312" pitchFamily="49" charset="-122"/>
                </a:rPr>
                <a:t>到达事件</a:t>
              </a:r>
              <a:r>
                <a:rPr lang="en-US" altLang="zh-CN" sz="1400" b="1" dirty="0">
                  <a:solidFill>
                    <a:srgbClr val="FF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36921" name="Line 57"/>
            <p:cNvSpPr>
              <a:spLocks noChangeShapeType="1"/>
            </p:cNvSpPr>
            <p:nvPr/>
          </p:nvSpPr>
          <p:spPr bwMode="auto">
            <a:xfrm>
              <a:off x="3332" y="285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2" name="Text Box 62"/>
            <p:cNvSpPr txBox="1">
              <a:spLocks noChangeArrowheads="1"/>
            </p:cNvSpPr>
            <p:nvPr/>
          </p:nvSpPr>
          <p:spPr bwMode="auto">
            <a:xfrm>
              <a:off x="2621" y="2844"/>
              <a:ext cx="10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intertime4</a:t>
              </a:r>
            </a:p>
          </p:txBody>
        </p:sp>
      </p:grpSp>
      <p:grpSp>
        <p:nvGrpSpPr>
          <p:cNvPr id="13" name="Group 108"/>
          <p:cNvGrpSpPr>
            <a:grpSpLocks/>
          </p:cNvGrpSpPr>
          <p:nvPr/>
        </p:nvGrpSpPr>
        <p:grpSpPr bwMode="auto">
          <a:xfrm>
            <a:off x="3941763" y="6073552"/>
            <a:ext cx="1720850" cy="701675"/>
            <a:chOff x="2595" y="3277"/>
            <a:chExt cx="1084" cy="442"/>
          </a:xfrm>
        </p:grpSpPr>
        <p:sp>
          <p:nvSpPr>
            <p:cNvPr id="36917" name="Text Box 53"/>
            <p:cNvSpPr txBox="1">
              <a:spLocks noChangeArrowheads="1"/>
            </p:cNvSpPr>
            <p:nvPr/>
          </p:nvSpPr>
          <p:spPr bwMode="auto">
            <a:xfrm>
              <a:off x="3011" y="3521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ea typeface="楷体_GB2312" pitchFamily="49" charset="-122"/>
                </a:rPr>
                <a:t>到达事件</a:t>
              </a:r>
              <a:r>
                <a:rPr lang="en-US" altLang="zh-CN" sz="1400" b="1" dirty="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36918" name="Line 58"/>
            <p:cNvSpPr>
              <a:spLocks noChangeShapeType="1"/>
            </p:cNvSpPr>
            <p:nvPr/>
          </p:nvSpPr>
          <p:spPr bwMode="auto">
            <a:xfrm>
              <a:off x="3333" y="3277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9" name="Text Box 63"/>
            <p:cNvSpPr txBox="1">
              <a:spLocks noChangeArrowheads="1"/>
            </p:cNvSpPr>
            <p:nvPr/>
          </p:nvSpPr>
          <p:spPr bwMode="auto">
            <a:xfrm>
              <a:off x="2595" y="3284"/>
              <a:ext cx="10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intertime5</a:t>
              </a:r>
            </a:p>
          </p:txBody>
        </p:sp>
      </p:grpSp>
      <p:grpSp>
        <p:nvGrpSpPr>
          <p:cNvPr id="14" name="Group 109"/>
          <p:cNvGrpSpPr>
            <a:grpSpLocks/>
          </p:cNvGrpSpPr>
          <p:nvPr/>
        </p:nvGrpSpPr>
        <p:grpSpPr bwMode="auto">
          <a:xfrm>
            <a:off x="5673725" y="3033489"/>
            <a:ext cx="2132013" cy="882650"/>
            <a:chOff x="3686" y="1362"/>
            <a:chExt cx="1343" cy="556"/>
          </a:xfrm>
        </p:grpSpPr>
        <p:sp>
          <p:nvSpPr>
            <p:cNvPr id="36914" name="Text Box 64"/>
            <p:cNvSpPr txBox="1">
              <a:spLocks noChangeArrowheads="1"/>
            </p:cNvSpPr>
            <p:nvPr/>
          </p:nvSpPr>
          <p:spPr bwMode="auto">
            <a:xfrm>
              <a:off x="4361" y="1720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915" name="Text Box 75"/>
            <p:cNvSpPr txBox="1">
              <a:spLocks noChangeArrowheads="1"/>
            </p:cNvSpPr>
            <p:nvPr/>
          </p:nvSpPr>
          <p:spPr bwMode="auto">
            <a:xfrm>
              <a:off x="3746" y="1362"/>
              <a:ext cx="6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durtime1</a:t>
              </a:r>
            </a:p>
          </p:txBody>
        </p:sp>
        <p:sp>
          <p:nvSpPr>
            <p:cNvPr id="36916" name="Line 81"/>
            <p:cNvSpPr>
              <a:spLocks noChangeShapeType="1"/>
            </p:cNvSpPr>
            <p:nvPr/>
          </p:nvSpPr>
          <p:spPr bwMode="auto">
            <a:xfrm>
              <a:off x="3686" y="1441"/>
              <a:ext cx="644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110"/>
          <p:cNvGrpSpPr>
            <a:grpSpLocks/>
          </p:cNvGrpSpPr>
          <p:nvPr/>
        </p:nvGrpSpPr>
        <p:grpSpPr bwMode="auto">
          <a:xfrm>
            <a:off x="5659438" y="3705002"/>
            <a:ext cx="2144712" cy="871537"/>
            <a:chOff x="3677" y="1785"/>
            <a:chExt cx="1351" cy="549"/>
          </a:xfrm>
        </p:grpSpPr>
        <p:sp>
          <p:nvSpPr>
            <p:cNvPr id="36909" name="Text Box 65"/>
            <p:cNvSpPr txBox="1">
              <a:spLocks noChangeArrowheads="1"/>
            </p:cNvSpPr>
            <p:nvPr/>
          </p:nvSpPr>
          <p:spPr bwMode="auto">
            <a:xfrm>
              <a:off x="4360" y="2136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6910" name="Line 70"/>
            <p:cNvSpPr>
              <a:spLocks noChangeShapeType="1"/>
            </p:cNvSpPr>
            <p:nvPr/>
          </p:nvSpPr>
          <p:spPr bwMode="auto">
            <a:xfrm>
              <a:off x="4698" y="1915"/>
              <a:ext cx="0" cy="2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911" name="Group 83"/>
            <p:cNvGrpSpPr>
              <a:grpSpLocks/>
            </p:cNvGrpSpPr>
            <p:nvPr/>
          </p:nvGrpSpPr>
          <p:grpSpPr bwMode="auto">
            <a:xfrm>
              <a:off x="3677" y="1785"/>
              <a:ext cx="734" cy="385"/>
              <a:chOff x="4125" y="1945"/>
              <a:chExt cx="734" cy="385"/>
            </a:xfrm>
          </p:grpSpPr>
          <p:sp>
            <p:nvSpPr>
              <p:cNvPr id="36912" name="Line 80"/>
              <p:cNvSpPr>
                <a:spLocks noChangeShapeType="1"/>
              </p:cNvSpPr>
              <p:nvPr/>
            </p:nvSpPr>
            <p:spPr bwMode="auto">
              <a:xfrm>
                <a:off x="4125" y="2050"/>
                <a:ext cx="661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3" name="Text Box 82"/>
              <p:cNvSpPr txBox="1">
                <a:spLocks noChangeArrowheads="1"/>
              </p:cNvSpPr>
              <p:nvPr/>
            </p:nvSpPr>
            <p:spPr bwMode="auto">
              <a:xfrm>
                <a:off x="4165" y="1945"/>
                <a:ext cx="69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/>
                  <a:t>+ durtime2</a:t>
                </a:r>
              </a:p>
            </p:txBody>
          </p:sp>
        </p:grpSp>
      </p:grp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5659438" y="4403502"/>
            <a:ext cx="2157412" cy="885825"/>
            <a:chOff x="3677" y="2225"/>
            <a:chExt cx="1359" cy="558"/>
          </a:xfrm>
        </p:grpSpPr>
        <p:sp>
          <p:nvSpPr>
            <p:cNvPr id="36904" name="Text Box 66"/>
            <p:cNvSpPr txBox="1">
              <a:spLocks noChangeArrowheads="1"/>
            </p:cNvSpPr>
            <p:nvPr/>
          </p:nvSpPr>
          <p:spPr bwMode="auto">
            <a:xfrm>
              <a:off x="4368" y="258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36905" name="Line 71"/>
            <p:cNvSpPr>
              <a:spLocks noChangeShapeType="1"/>
            </p:cNvSpPr>
            <p:nvPr/>
          </p:nvSpPr>
          <p:spPr bwMode="auto">
            <a:xfrm>
              <a:off x="4698" y="2339"/>
              <a:ext cx="0" cy="2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906" name="Group 84"/>
            <p:cNvGrpSpPr>
              <a:grpSpLocks/>
            </p:cNvGrpSpPr>
            <p:nvPr/>
          </p:nvGrpSpPr>
          <p:grpSpPr bwMode="auto">
            <a:xfrm>
              <a:off x="3677" y="2225"/>
              <a:ext cx="734" cy="385"/>
              <a:chOff x="4125" y="1945"/>
              <a:chExt cx="734" cy="385"/>
            </a:xfrm>
          </p:grpSpPr>
          <p:sp>
            <p:nvSpPr>
              <p:cNvPr id="36907" name="Line 85"/>
              <p:cNvSpPr>
                <a:spLocks noChangeShapeType="1"/>
              </p:cNvSpPr>
              <p:nvPr/>
            </p:nvSpPr>
            <p:spPr bwMode="auto">
              <a:xfrm>
                <a:off x="4125" y="2050"/>
                <a:ext cx="661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08" name="Text Box 86"/>
              <p:cNvSpPr txBox="1">
                <a:spLocks noChangeArrowheads="1"/>
              </p:cNvSpPr>
              <p:nvPr/>
            </p:nvSpPr>
            <p:spPr bwMode="auto">
              <a:xfrm>
                <a:off x="4165" y="1945"/>
                <a:ext cx="69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/>
                  <a:t>+ durtime3</a:t>
                </a:r>
              </a:p>
            </p:txBody>
          </p:sp>
        </p:grpSp>
      </p:grpSp>
      <p:grpSp>
        <p:nvGrpSpPr>
          <p:cNvPr id="19" name="Group 112"/>
          <p:cNvGrpSpPr>
            <a:grpSpLocks/>
          </p:cNvGrpSpPr>
          <p:nvPr/>
        </p:nvGrpSpPr>
        <p:grpSpPr bwMode="auto">
          <a:xfrm>
            <a:off x="5711825" y="5075014"/>
            <a:ext cx="2132013" cy="912813"/>
            <a:chOff x="3710" y="2648"/>
            <a:chExt cx="1343" cy="575"/>
          </a:xfrm>
        </p:grpSpPr>
        <p:sp>
          <p:nvSpPr>
            <p:cNvPr id="36899" name="Text Box 67"/>
            <p:cNvSpPr txBox="1">
              <a:spLocks noChangeArrowheads="1"/>
            </p:cNvSpPr>
            <p:nvPr/>
          </p:nvSpPr>
          <p:spPr bwMode="auto">
            <a:xfrm>
              <a:off x="4385" y="302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36900" name="Line 72"/>
            <p:cNvSpPr>
              <a:spLocks noChangeShapeType="1"/>
            </p:cNvSpPr>
            <p:nvPr/>
          </p:nvSpPr>
          <p:spPr bwMode="auto">
            <a:xfrm>
              <a:off x="4698" y="2780"/>
              <a:ext cx="0" cy="2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901" name="Group 87"/>
            <p:cNvGrpSpPr>
              <a:grpSpLocks/>
            </p:cNvGrpSpPr>
            <p:nvPr/>
          </p:nvGrpSpPr>
          <p:grpSpPr bwMode="auto">
            <a:xfrm>
              <a:off x="3710" y="2648"/>
              <a:ext cx="734" cy="385"/>
              <a:chOff x="4125" y="1945"/>
              <a:chExt cx="734" cy="385"/>
            </a:xfrm>
          </p:grpSpPr>
          <p:sp>
            <p:nvSpPr>
              <p:cNvPr id="36902" name="Line 88"/>
              <p:cNvSpPr>
                <a:spLocks noChangeShapeType="1"/>
              </p:cNvSpPr>
              <p:nvPr/>
            </p:nvSpPr>
            <p:spPr bwMode="auto">
              <a:xfrm>
                <a:off x="4125" y="2050"/>
                <a:ext cx="661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03" name="Text Box 89"/>
              <p:cNvSpPr txBox="1">
                <a:spLocks noChangeArrowheads="1"/>
              </p:cNvSpPr>
              <p:nvPr/>
            </p:nvSpPr>
            <p:spPr bwMode="auto">
              <a:xfrm>
                <a:off x="4165" y="1945"/>
                <a:ext cx="69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/>
                  <a:t>+ durtime4</a:t>
                </a:r>
              </a:p>
            </p:txBody>
          </p:sp>
        </p:grpSp>
      </p:grpSp>
      <p:grpSp>
        <p:nvGrpSpPr>
          <p:cNvPr id="21" name="Group 117"/>
          <p:cNvGrpSpPr>
            <a:grpSpLocks/>
          </p:cNvGrpSpPr>
          <p:nvPr/>
        </p:nvGrpSpPr>
        <p:grpSpPr bwMode="auto">
          <a:xfrm>
            <a:off x="6770688" y="3766914"/>
            <a:ext cx="2344737" cy="2906713"/>
            <a:chOff x="4377" y="1824"/>
            <a:chExt cx="1477" cy="1831"/>
          </a:xfrm>
        </p:grpSpPr>
        <p:grpSp>
          <p:nvGrpSpPr>
            <p:cNvPr id="36893" name="Group 115"/>
            <p:cNvGrpSpPr>
              <a:grpSpLocks/>
            </p:cNvGrpSpPr>
            <p:nvPr/>
          </p:nvGrpSpPr>
          <p:grpSpPr bwMode="auto">
            <a:xfrm>
              <a:off x="4377" y="1824"/>
              <a:ext cx="882" cy="1831"/>
              <a:chOff x="4377" y="1824"/>
              <a:chExt cx="882" cy="1831"/>
            </a:xfrm>
          </p:grpSpPr>
          <p:sp>
            <p:nvSpPr>
              <p:cNvPr id="36895" name="Line 73"/>
              <p:cNvSpPr>
                <a:spLocks noChangeShapeType="1"/>
              </p:cNvSpPr>
              <p:nvPr/>
            </p:nvSpPr>
            <p:spPr bwMode="auto">
              <a:xfrm>
                <a:off x="4698" y="3229"/>
                <a:ext cx="0" cy="22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6896" name="Group 113"/>
              <p:cNvGrpSpPr>
                <a:grpSpLocks/>
              </p:cNvGrpSpPr>
              <p:nvPr/>
            </p:nvGrpSpPr>
            <p:grpSpPr bwMode="auto">
              <a:xfrm>
                <a:off x="4377" y="1824"/>
                <a:ext cx="882" cy="1831"/>
                <a:chOff x="4377" y="1824"/>
                <a:chExt cx="882" cy="1831"/>
              </a:xfrm>
            </p:grpSpPr>
            <p:sp>
              <p:nvSpPr>
                <p:cNvPr id="36897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377" y="3457"/>
                  <a:ext cx="668" cy="1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400" b="1" dirty="0">
                      <a:solidFill>
                        <a:srgbClr val="0000FF"/>
                      </a:solidFill>
                      <a:ea typeface="楷体_GB2312" pitchFamily="49" charset="-122"/>
                    </a:rPr>
                    <a:t>离开事件</a:t>
                  </a:r>
                  <a:r>
                    <a:rPr lang="en-US" altLang="zh-CN" sz="1400" b="1" dirty="0">
                      <a:solidFill>
                        <a:srgbClr val="0000FF"/>
                      </a:solidFill>
                      <a:ea typeface="楷体_GB2312" pitchFamily="49" charset="-122"/>
                    </a:rPr>
                    <a:t>5</a:t>
                  </a:r>
                </a:p>
              </p:txBody>
            </p:sp>
            <p:sp>
              <p:nvSpPr>
                <p:cNvPr id="36898" name="Freeform 97"/>
                <p:cNvSpPr>
                  <a:spLocks/>
                </p:cNvSpPr>
                <p:nvPr/>
              </p:nvSpPr>
              <p:spPr bwMode="auto">
                <a:xfrm>
                  <a:off x="5024" y="1824"/>
                  <a:ext cx="235" cy="1634"/>
                </a:xfrm>
                <a:custGeom>
                  <a:avLst/>
                  <a:gdLst>
                    <a:gd name="T0" fmla="*/ 0 w 193"/>
                    <a:gd name="T1" fmla="*/ 0 h 1634"/>
                    <a:gd name="T2" fmla="*/ 175 w 193"/>
                    <a:gd name="T3" fmla="*/ 245 h 1634"/>
                    <a:gd name="T4" fmla="*/ 206 w 193"/>
                    <a:gd name="T5" fmla="*/ 999 h 1634"/>
                    <a:gd name="T6" fmla="*/ 0 w 193"/>
                    <a:gd name="T7" fmla="*/ 1634 h 163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3"/>
                    <a:gd name="T13" fmla="*/ 0 h 1634"/>
                    <a:gd name="T14" fmla="*/ 193 w 193"/>
                    <a:gd name="T15" fmla="*/ 1634 h 163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3" h="1634">
                      <a:moveTo>
                        <a:pt x="0" y="0"/>
                      </a:moveTo>
                      <a:cubicBezTo>
                        <a:pt x="58" y="39"/>
                        <a:pt x="116" y="79"/>
                        <a:pt x="144" y="245"/>
                      </a:cubicBezTo>
                      <a:cubicBezTo>
                        <a:pt x="172" y="411"/>
                        <a:pt x="193" y="768"/>
                        <a:pt x="169" y="999"/>
                      </a:cubicBezTo>
                      <a:cubicBezTo>
                        <a:pt x="145" y="1230"/>
                        <a:pt x="28" y="1530"/>
                        <a:pt x="0" y="1634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6894" name="Text Box 99"/>
            <p:cNvSpPr txBox="1">
              <a:spLocks noChangeArrowheads="1"/>
            </p:cNvSpPr>
            <p:nvPr/>
          </p:nvSpPr>
          <p:spPr bwMode="auto">
            <a:xfrm>
              <a:off x="5160" y="1955"/>
              <a:ext cx="6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accent2"/>
                  </a:solidFill>
                </a:rPr>
                <a:t>+ durtime5</a:t>
              </a:r>
            </a:p>
          </p:txBody>
        </p:sp>
      </p:grpSp>
      <p:sp>
        <p:nvSpPr>
          <p:cNvPr id="88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</a:p>
        </p:txBody>
      </p:sp>
    </p:spTree>
    <p:extLst>
      <p:ext uri="{BB962C8B-B14F-4D97-AF65-F5344CB8AC3E}">
        <p14:creationId xmlns:p14="http://schemas.microsoft.com/office/powerpoint/2010/main" val="4159373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2"/>
          <p:cNvSpPr txBox="1">
            <a:spLocks noChangeArrowheads="1"/>
          </p:cNvSpPr>
          <p:nvPr/>
        </p:nvSpPr>
        <p:spPr bwMode="auto">
          <a:xfrm>
            <a:off x="4754563" y="213360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sp>
        <p:nvSpPr>
          <p:cNvPr id="37891" name="Text Box 36"/>
          <p:cNvSpPr txBox="1">
            <a:spLocks noChangeArrowheads="1"/>
          </p:cNvSpPr>
          <p:nvPr/>
        </p:nvSpPr>
        <p:spPr bwMode="auto">
          <a:xfrm>
            <a:off x="4752975" y="279400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2</a:t>
            </a:r>
          </a:p>
        </p:txBody>
      </p:sp>
      <p:sp>
        <p:nvSpPr>
          <p:cNvPr id="37892" name="Text Box 37"/>
          <p:cNvSpPr txBox="1">
            <a:spLocks noChangeArrowheads="1"/>
          </p:cNvSpPr>
          <p:nvPr/>
        </p:nvSpPr>
        <p:spPr bwMode="auto">
          <a:xfrm>
            <a:off x="4765675" y="35067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3</a:t>
            </a:r>
          </a:p>
        </p:txBody>
      </p:sp>
      <p:sp>
        <p:nvSpPr>
          <p:cNvPr id="37893" name="Text Box 38"/>
          <p:cNvSpPr txBox="1">
            <a:spLocks noChangeArrowheads="1"/>
          </p:cNvSpPr>
          <p:nvPr/>
        </p:nvSpPr>
        <p:spPr bwMode="auto">
          <a:xfrm>
            <a:off x="4792663" y="42052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4</a:t>
            </a:r>
          </a:p>
        </p:txBody>
      </p:sp>
      <p:sp>
        <p:nvSpPr>
          <p:cNvPr id="37894" name="Text Box 39"/>
          <p:cNvSpPr txBox="1">
            <a:spLocks noChangeArrowheads="1"/>
          </p:cNvSpPr>
          <p:nvPr/>
        </p:nvSpPr>
        <p:spPr bwMode="auto">
          <a:xfrm>
            <a:off x="4779963" y="48910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FF0000"/>
                </a:solidFill>
                <a:ea typeface="楷体_GB2312" pitchFamily="49" charset="-122"/>
              </a:rPr>
              <a:t>到达事件</a:t>
            </a:r>
            <a:r>
              <a:rPr lang="en-US" altLang="zh-CN" sz="1400" b="1" dirty="0">
                <a:solidFill>
                  <a:srgbClr val="FF000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37895" name="Text Box 40"/>
          <p:cNvSpPr txBox="1">
            <a:spLocks noChangeArrowheads="1"/>
          </p:cNvSpPr>
          <p:nvPr/>
        </p:nvSpPr>
        <p:spPr bwMode="auto">
          <a:xfrm>
            <a:off x="4779963" y="55895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6</a:t>
            </a:r>
          </a:p>
        </p:txBody>
      </p:sp>
      <p:sp>
        <p:nvSpPr>
          <p:cNvPr id="37896" name="Line 41"/>
          <p:cNvSpPr>
            <a:spLocks noChangeShapeType="1"/>
          </p:cNvSpPr>
          <p:nvPr/>
        </p:nvSpPr>
        <p:spPr bwMode="auto">
          <a:xfrm>
            <a:off x="5289550" y="2443163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7" name="Line 42"/>
          <p:cNvSpPr>
            <a:spLocks noChangeShapeType="1"/>
          </p:cNvSpPr>
          <p:nvPr/>
        </p:nvSpPr>
        <p:spPr bwMode="auto">
          <a:xfrm>
            <a:off x="5289550" y="3116263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8" name="Line 43"/>
          <p:cNvSpPr>
            <a:spLocks noChangeShapeType="1"/>
          </p:cNvSpPr>
          <p:nvPr/>
        </p:nvSpPr>
        <p:spPr bwMode="auto">
          <a:xfrm>
            <a:off x="5289550" y="3816350"/>
            <a:ext cx="0" cy="3508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9" name="Line 44"/>
          <p:cNvSpPr>
            <a:spLocks noChangeShapeType="1"/>
          </p:cNvSpPr>
          <p:nvPr/>
        </p:nvSpPr>
        <p:spPr bwMode="auto">
          <a:xfrm>
            <a:off x="5289550" y="4529138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0" name="Line 45"/>
          <p:cNvSpPr>
            <a:spLocks noChangeShapeType="1"/>
          </p:cNvSpPr>
          <p:nvPr/>
        </p:nvSpPr>
        <p:spPr bwMode="auto">
          <a:xfrm>
            <a:off x="5291138" y="5202238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1" name="Text Box 46"/>
          <p:cNvSpPr txBox="1">
            <a:spLocks noChangeArrowheads="1"/>
          </p:cNvSpPr>
          <p:nvPr/>
        </p:nvSpPr>
        <p:spPr bwMode="auto">
          <a:xfrm>
            <a:off x="4133850" y="2470150"/>
            <a:ext cx="172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intertime1</a:t>
            </a:r>
          </a:p>
        </p:txBody>
      </p:sp>
      <p:sp>
        <p:nvSpPr>
          <p:cNvPr id="37902" name="Text Box 47"/>
          <p:cNvSpPr txBox="1">
            <a:spLocks noChangeArrowheads="1"/>
          </p:cNvSpPr>
          <p:nvPr/>
        </p:nvSpPr>
        <p:spPr bwMode="auto">
          <a:xfrm>
            <a:off x="4173538" y="3101975"/>
            <a:ext cx="172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intertime2</a:t>
            </a:r>
          </a:p>
        </p:txBody>
      </p:sp>
      <p:sp>
        <p:nvSpPr>
          <p:cNvPr id="37903" name="Text Box 48"/>
          <p:cNvSpPr txBox="1">
            <a:spLocks noChangeArrowheads="1"/>
          </p:cNvSpPr>
          <p:nvPr/>
        </p:nvSpPr>
        <p:spPr bwMode="auto">
          <a:xfrm>
            <a:off x="4173538" y="3841750"/>
            <a:ext cx="172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intertime3</a:t>
            </a:r>
          </a:p>
        </p:txBody>
      </p:sp>
      <p:sp>
        <p:nvSpPr>
          <p:cNvPr id="37904" name="Text Box 49"/>
          <p:cNvSpPr txBox="1">
            <a:spLocks noChangeArrowheads="1"/>
          </p:cNvSpPr>
          <p:nvPr/>
        </p:nvSpPr>
        <p:spPr bwMode="auto">
          <a:xfrm>
            <a:off x="4160838" y="4514850"/>
            <a:ext cx="172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intertime4</a:t>
            </a:r>
          </a:p>
        </p:txBody>
      </p:sp>
      <p:sp>
        <p:nvSpPr>
          <p:cNvPr id="37905" name="Text Box 50"/>
          <p:cNvSpPr txBox="1">
            <a:spLocks noChangeArrowheads="1"/>
          </p:cNvSpPr>
          <p:nvPr/>
        </p:nvSpPr>
        <p:spPr bwMode="auto">
          <a:xfrm>
            <a:off x="4119563" y="5213350"/>
            <a:ext cx="172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intertime5</a:t>
            </a:r>
          </a:p>
        </p:txBody>
      </p:sp>
      <p:sp>
        <p:nvSpPr>
          <p:cNvPr id="37906" name="Text Box 51"/>
          <p:cNvSpPr txBox="1">
            <a:spLocks noChangeArrowheads="1"/>
          </p:cNvSpPr>
          <p:nvPr/>
        </p:nvSpPr>
        <p:spPr bwMode="auto">
          <a:xfrm>
            <a:off x="6923088" y="273050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0000FF"/>
                </a:solidFill>
                <a:ea typeface="楷体_GB2312" pitchFamily="49" charset="-122"/>
              </a:rPr>
              <a:t>离开事件</a:t>
            </a:r>
            <a:r>
              <a:rPr lang="en-US" altLang="zh-CN" sz="1400" b="1" dirty="0">
                <a:solidFill>
                  <a:srgbClr val="0000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7907" name="Text Box 52"/>
          <p:cNvSpPr txBox="1">
            <a:spLocks noChangeArrowheads="1"/>
          </p:cNvSpPr>
          <p:nvPr/>
        </p:nvSpPr>
        <p:spPr bwMode="auto">
          <a:xfrm>
            <a:off x="6921500" y="339090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0000FF"/>
                </a:solidFill>
                <a:ea typeface="楷体_GB2312" pitchFamily="49" charset="-122"/>
              </a:rPr>
              <a:t>离开事件</a:t>
            </a:r>
            <a:r>
              <a:rPr lang="en-US" altLang="zh-CN" sz="1400" b="1" dirty="0">
                <a:solidFill>
                  <a:srgbClr val="0000FF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7908" name="Text Box 53"/>
          <p:cNvSpPr txBox="1">
            <a:spLocks noChangeArrowheads="1"/>
          </p:cNvSpPr>
          <p:nvPr/>
        </p:nvSpPr>
        <p:spPr bwMode="auto">
          <a:xfrm>
            <a:off x="6934200" y="41036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0000FF"/>
                </a:solidFill>
                <a:ea typeface="楷体_GB2312" pitchFamily="49" charset="-122"/>
              </a:rPr>
              <a:t>离开事件</a:t>
            </a:r>
            <a:r>
              <a:rPr lang="en-US" altLang="zh-CN" sz="1400" b="1" dirty="0">
                <a:solidFill>
                  <a:srgbClr val="0000FF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37909" name="Text Box 54"/>
          <p:cNvSpPr txBox="1">
            <a:spLocks noChangeArrowheads="1"/>
          </p:cNvSpPr>
          <p:nvPr/>
        </p:nvSpPr>
        <p:spPr bwMode="auto">
          <a:xfrm>
            <a:off x="6961188" y="48021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0000FF"/>
                </a:solidFill>
                <a:ea typeface="楷体_GB2312" pitchFamily="49" charset="-122"/>
              </a:rPr>
              <a:t>离开事件</a:t>
            </a:r>
            <a:r>
              <a:rPr lang="en-US" altLang="zh-CN" sz="1400" b="1" dirty="0">
                <a:solidFill>
                  <a:srgbClr val="0000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37910" name="Text Box 55"/>
          <p:cNvSpPr txBox="1">
            <a:spLocks noChangeArrowheads="1"/>
          </p:cNvSpPr>
          <p:nvPr/>
        </p:nvSpPr>
        <p:spPr bwMode="auto">
          <a:xfrm>
            <a:off x="6948488" y="54879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0000FF"/>
                </a:solidFill>
                <a:ea typeface="楷体_GB2312" pitchFamily="49" charset="-122"/>
              </a:rPr>
              <a:t>离开事件</a:t>
            </a:r>
            <a:r>
              <a:rPr lang="en-US" altLang="zh-CN" sz="1400" b="1" dirty="0">
                <a:solidFill>
                  <a:srgbClr val="0000FF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37912" name="Text Box 62"/>
          <p:cNvSpPr txBox="1">
            <a:spLocks noChangeArrowheads="1"/>
          </p:cNvSpPr>
          <p:nvPr/>
        </p:nvSpPr>
        <p:spPr bwMode="auto">
          <a:xfrm>
            <a:off x="5946775" y="2162175"/>
            <a:ext cx="1101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durtime1</a:t>
            </a:r>
          </a:p>
        </p:txBody>
      </p:sp>
      <p:sp>
        <p:nvSpPr>
          <p:cNvPr id="37913" name="Line 63"/>
          <p:cNvSpPr>
            <a:spLocks noChangeShapeType="1"/>
          </p:cNvSpPr>
          <p:nvPr/>
        </p:nvSpPr>
        <p:spPr bwMode="auto">
          <a:xfrm>
            <a:off x="5851525" y="2287588"/>
            <a:ext cx="1022350" cy="444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7914" name="Group 64"/>
          <p:cNvGrpSpPr>
            <a:grpSpLocks/>
          </p:cNvGrpSpPr>
          <p:nvPr/>
        </p:nvGrpSpPr>
        <p:grpSpPr bwMode="auto">
          <a:xfrm>
            <a:off x="5837238" y="2833688"/>
            <a:ext cx="1165225" cy="611187"/>
            <a:chOff x="4125" y="1945"/>
            <a:chExt cx="734" cy="385"/>
          </a:xfrm>
        </p:grpSpPr>
        <p:sp>
          <p:nvSpPr>
            <p:cNvPr id="37985" name="Line 65"/>
            <p:cNvSpPr>
              <a:spLocks noChangeShapeType="1"/>
            </p:cNvSpPr>
            <p:nvPr/>
          </p:nvSpPr>
          <p:spPr bwMode="auto">
            <a:xfrm>
              <a:off x="4125" y="2050"/>
              <a:ext cx="661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86" name="Text Box 66"/>
            <p:cNvSpPr txBox="1">
              <a:spLocks noChangeArrowheads="1"/>
            </p:cNvSpPr>
            <p:nvPr/>
          </p:nvSpPr>
          <p:spPr bwMode="auto">
            <a:xfrm>
              <a:off x="4165" y="1945"/>
              <a:ext cx="6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durtime2</a:t>
              </a:r>
            </a:p>
          </p:txBody>
        </p:sp>
      </p:grpSp>
      <p:grpSp>
        <p:nvGrpSpPr>
          <p:cNvPr id="37915" name="Group 67"/>
          <p:cNvGrpSpPr>
            <a:grpSpLocks/>
          </p:cNvGrpSpPr>
          <p:nvPr/>
        </p:nvGrpSpPr>
        <p:grpSpPr bwMode="auto">
          <a:xfrm>
            <a:off x="5837238" y="3532188"/>
            <a:ext cx="1165225" cy="611187"/>
            <a:chOff x="4125" y="1945"/>
            <a:chExt cx="734" cy="385"/>
          </a:xfrm>
        </p:grpSpPr>
        <p:sp>
          <p:nvSpPr>
            <p:cNvPr id="37983" name="Line 68"/>
            <p:cNvSpPr>
              <a:spLocks noChangeShapeType="1"/>
            </p:cNvSpPr>
            <p:nvPr/>
          </p:nvSpPr>
          <p:spPr bwMode="auto">
            <a:xfrm>
              <a:off x="4125" y="2050"/>
              <a:ext cx="661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84" name="Text Box 69"/>
            <p:cNvSpPr txBox="1">
              <a:spLocks noChangeArrowheads="1"/>
            </p:cNvSpPr>
            <p:nvPr/>
          </p:nvSpPr>
          <p:spPr bwMode="auto">
            <a:xfrm>
              <a:off x="4165" y="1945"/>
              <a:ext cx="6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durtime3</a:t>
              </a:r>
            </a:p>
          </p:txBody>
        </p:sp>
      </p:grpSp>
      <p:grpSp>
        <p:nvGrpSpPr>
          <p:cNvPr id="37916" name="Group 70"/>
          <p:cNvGrpSpPr>
            <a:grpSpLocks/>
          </p:cNvGrpSpPr>
          <p:nvPr/>
        </p:nvGrpSpPr>
        <p:grpSpPr bwMode="auto">
          <a:xfrm>
            <a:off x="5889625" y="4203700"/>
            <a:ext cx="1165225" cy="611188"/>
            <a:chOff x="4125" y="1945"/>
            <a:chExt cx="734" cy="385"/>
          </a:xfrm>
        </p:grpSpPr>
        <p:sp>
          <p:nvSpPr>
            <p:cNvPr id="37981" name="Line 71"/>
            <p:cNvSpPr>
              <a:spLocks noChangeShapeType="1"/>
            </p:cNvSpPr>
            <p:nvPr/>
          </p:nvSpPr>
          <p:spPr bwMode="auto">
            <a:xfrm>
              <a:off x="4125" y="2050"/>
              <a:ext cx="661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82" name="Text Box 72"/>
            <p:cNvSpPr txBox="1">
              <a:spLocks noChangeArrowheads="1"/>
            </p:cNvSpPr>
            <p:nvPr/>
          </p:nvSpPr>
          <p:spPr bwMode="auto">
            <a:xfrm>
              <a:off x="4165" y="1945"/>
              <a:ext cx="6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durtime4</a:t>
              </a:r>
            </a:p>
          </p:txBody>
        </p:sp>
      </p:grpSp>
      <p:sp>
        <p:nvSpPr>
          <p:cNvPr id="280711" name="Text Box 135"/>
          <p:cNvSpPr txBox="1">
            <a:spLocks noChangeArrowheads="1"/>
          </p:cNvSpPr>
          <p:nvPr/>
        </p:nvSpPr>
        <p:spPr bwMode="auto">
          <a:xfrm>
            <a:off x="1116241" y="76432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grpSp>
        <p:nvGrpSpPr>
          <p:cNvPr id="9" name="Group 136"/>
          <p:cNvGrpSpPr>
            <a:grpSpLocks/>
          </p:cNvGrpSpPr>
          <p:nvPr/>
        </p:nvGrpSpPr>
        <p:grpSpPr bwMode="auto">
          <a:xfrm>
            <a:off x="1114653" y="385997"/>
            <a:ext cx="1060450" cy="630238"/>
            <a:chOff x="690" y="455"/>
            <a:chExt cx="668" cy="397"/>
          </a:xfrm>
        </p:grpSpPr>
        <p:sp>
          <p:nvSpPr>
            <p:cNvPr id="37953" name="Text Box 137"/>
            <p:cNvSpPr txBox="1">
              <a:spLocks noChangeArrowheads="1"/>
            </p:cNvSpPr>
            <p:nvPr/>
          </p:nvSpPr>
          <p:spPr bwMode="auto">
            <a:xfrm>
              <a:off x="690" y="654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ea typeface="楷体_GB2312" pitchFamily="49" charset="-122"/>
                </a:rPr>
                <a:t>到达事件</a:t>
              </a:r>
              <a:r>
                <a:rPr lang="en-US" altLang="zh-CN" sz="1400" b="1" dirty="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7954" name="Line 138"/>
            <p:cNvSpPr>
              <a:spLocks noChangeShapeType="1"/>
            </p:cNvSpPr>
            <p:nvPr/>
          </p:nvSpPr>
          <p:spPr bwMode="auto">
            <a:xfrm>
              <a:off x="1028" y="455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1127353" y="1006341"/>
            <a:ext cx="1060450" cy="617538"/>
            <a:chOff x="698" y="879"/>
            <a:chExt cx="668" cy="389"/>
          </a:xfrm>
        </p:grpSpPr>
        <p:sp>
          <p:nvSpPr>
            <p:cNvPr id="37951" name="Text Box 140"/>
            <p:cNvSpPr txBox="1">
              <a:spLocks noChangeArrowheads="1"/>
            </p:cNvSpPr>
            <p:nvPr/>
          </p:nvSpPr>
          <p:spPr bwMode="auto">
            <a:xfrm>
              <a:off x="698" y="1070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7952" name="Line 141"/>
            <p:cNvSpPr>
              <a:spLocks noChangeShapeType="1"/>
            </p:cNvSpPr>
            <p:nvPr/>
          </p:nvSpPr>
          <p:spPr bwMode="auto">
            <a:xfrm>
              <a:off x="1028" y="87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142"/>
          <p:cNvGrpSpPr>
            <a:grpSpLocks/>
          </p:cNvGrpSpPr>
          <p:nvPr/>
        </p:nvGrpSpPr>
        <p:grpSpPr bwMode="auto">
          <a:xfrm>
            <a:off x="1154341" y="1600918"/>
            <a:ext cx="1060450" cy="633413"/>
            <a:chOff x="715" y="1320"/>
            <a:chExt cx="668" cy="399"/>
          </a:xfrm>
        </p:grpSpPr>
        <p:sp>
          <p:nvSpPr>
            <p:cNvPr id="37949" name="Text Box 143"/>
            <p:cNvSpPr txBox="1">
              <a:spLocks noChangeArrowheads="1"/>
            </p:cNvSpPr>
            <p:nvPr/>
          </p:nvSpPr>
          <p:spPr bwMode="auto">
            <a:xfrm>
              <a:off x="715" y="1521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ea typeface="楷体_GB2312" pitchFamily="49" charset="-122"/>
                </a:rPr>
                <a:t>到达事件</a:t>
              </a:r>
              <a:r>
                <a:rPr lang="en-US" altLang="zh-CN" sz="1400" b="1" dirty="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37950" name="Line 144"/>
            <p:cNvSpPr>
              <a:spLocks noChangeShapeType="1"/>
            </p:cNvSpPr>
            <p:nvPr/>
          </p:nvSpPr>
          <p:spPr bwMode="auto">
            <a:xfrm>
              <a:off x="1028" y="1320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145"/>
          <p:cNvGrpSpPr>
            <a:grpSpLocks/>
          </p:cNvGrpSpPr>
          <p:nvPr/>
        </p:nvGrpSpPr>
        <p:grpSpPr bwMode="auto">
          <a:xfrm>
            <a:off x="1141641" y="2173638"/>
            <a:ext cx="1060450" cy="658813"/>
            <a:chOff x="707" y="1714"/>
            <a:chExt cx="668" cy="415"/>
          </a:xfrm>
        </p:grpSpPr>
        <p:sp>
          <p:nvSpPr>
            <p:cNvPr id="37947" name="Text Box 146"/>
            <p:cNvSpPr txBox="1">
              <a:spLocks noChangeArrowheads="1"/>
            </p:cNvSpPr>
            <p:nvPr/>
          </p:nvSpPr>
          <p:spPr bwMode="auto">
            <a:xfrm>
              <a:off x="707" y="1931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7948" name="Line 147"/>
            <p:cNvSpPr>
              <a:spLocks noChangeShapeType="1"/>
            </p:cNvSpPr>
            <p:nvPr/>
          </p:nvSpPr>
          <p:spPr bwMode="auto">
            <a:xfrm>
              <a:off x="1028" y="1714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1141641" y="2810958"/>
            <a:ext cx="1060450" cy="614363"/>
            <a:chOff x="707" y="2193"/>
            <a:chExt cx="668" cy="387"/>
          </a:xfrm>
        </p:grpSpPr>
        <p:sp>
          <p:nvSpPr>
            <p:cNvPr id="37945" name="Text Box 149"/>
            <p:cNvSpPr txBox="1">
              <a:spLocks noChangeArrowheads="1"/>
            </p:cNvSpPr>
            <p:nvPr/>
          </p:nvSpPr>
          <p:spPr bwMode="auto">
            <a:xfrm>
              <a:off x="707" y="2382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4</a:t>
              </a:r>
            </a:p>
          </p:txBody>
        </p:sp>
        <p:sp>
          <p:nvSpPr>
            <p:cNvPr id="37946" name="Line 150"/>
            <p:cNvSpPr>
              <a:spLocks noChangeShapeType="1"/>
            </p:cNvSpPr>
            <p:nvPr/>
          </p:nvSpPr>
          <p:spPr bwMode="auto">
            <a:xfrm>
              <a:off x="1029" y="219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0732" name="Text Box 156"/>
          <p:cNvSpPr txBox="1">
            <a:spLocks noChangeArrowheads="1"/>
          </p:cNvSpPr>
          <p:nvPr/>
        </p:nvSpPr>
        <p:spPr bwMode="auto">
          <a:xfrm>
            <a:off x="2497009" y="255465"/>
            <a:ext cx="3036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_GB2312" pitchFamily="49" charset="-122"/>
              </a:rPr>
              <a:t>优先队列</a:t>
            </a:r>
          </a:p>
        </p:txBody>
      </p:sp>
      <p:sp>
        <p:nvSpPr>
          <p:cNvPr id="37930" name="TextBox 92"/>
          <p:cNvSpPr txBox="1">
            <a:spLocks noChangeArrowheads="1"/>
          </p:cNvSpPr>
          <p:nvPr/>
        </p:nvSpPr>
        <p:spPr bwMode="auto">
          <a:xfrm>
            <a:off x="3806825" y="2378075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+2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931" name="TextBox 93"/>
          <p:cNvSpPr txBox="1">
            <a:spLocks noChangeArrowheads="1"/>
          </p:cNvSpPr>
          <p:nvPr/>
        </p:nvSpPr>
        <p:spPr bwMode="auto">
          <a:xfrm>
            <a:off x="4451233" y="1878013"/>
            <a:ext cx="946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7932" name="TextBox 94"/>
          <p:cNvSpPr txBox="1">
            <a:spLocks noChangeArrowheads="1"/>
          </p:cNvSpPr>
          <p:nvPr/>
        </p:nvSpPr>
        <p:spPr bwMode="auto">
          <a:xfrm>
            <a:off x="6816725" y="2111375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+15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933" name="TextBox 95"/>
          <p:cNvSpPr txBox="1">
            <a:spLocks noChangeArrowheads="1"/>
          </p:cNvSpPr>
          <p:nvPr/>
        </p:nvSpPr>
        <p:spPr bwMode="auto">
          <a:xfrm>
            <a:off x="6400800" y="2996103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+9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934" name="TextBox 96"/>
          <p:cNvSpPr txBox="1">
            <a:spLocks noChangeArrowheads="1"/>
          </p:cNvSpPr>
          <p:nvPr/>
        </p:nvSpPr>
        <p:spPr bwMode="auto">
          <a:xfrm>
            <a:off x="3829785" y="3025775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+2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935" name="TextBox 97"/>
          <p:cNvSpPr txBox="1">
            <a:spLocks noChangeArrowheads="1"/>
          </p:cNvSpPr>
          <p:nvPr/>
        </p:nvSpPr>
        <p:spPr bwMode="auto">
          <a:xfrm>
            <a:off x="3778985" y="3740150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+4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936" name="TextBox 98"/>
          <p:cNvSpPr txBox="1">
            <a:spLocks noChangeArrowheads="1"/>
          </p:cNvSpPr>
          <p:nvPr/>
        </p:nvSpPr>
        <p:spPr bwMode="auto">
          <a:xfrm>
            <a:off x="6318250" y="3659433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+8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05088" y="1695852"/>
            <a:ext cx="553998" cy="42409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事件被计算机处理的顺序？</a:t>
            </a:r>
          </a:p>
        </p:txBody>
      </p:sp>
      <p:sp>
        <p:nvSpPr>
          <p:cNvPr id="102" name="TextBox 93"/>
          <p:cNvSpPr txBox="1">
            <a:spLocks noChangeArrowheads="1"/>
          </p:cNvSpPr>
          <p:nvPr/>
        </p:nvSpPr>
        <p:spPr bwMode="auto">
          <a:xfrm>
            <a:off x="2184507" y="-5752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3" name="TextBox 93"/>
          <p:cNvSpPr txBox="1">
            <a:spLocks noChangeArrowheads="1"/>
          </p:cNvSpPr>
          <p:nvPr/>
        </p:nvSpPr>
        <p:spPr bwMode="auto">
          <a:xfrm>
            <a:off x="2166922" y="662464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" name="TextBox 93"/>
          <p:cNvSpPr txBox="1">
            <a:spLocks noChangeArrowheads="1"/>
          </p:cNvSpPr>
          <p:nvPr/>
        </p:nvSpPr>
        <p:spPr bwMode="auto">
          <a:xfrm>
            <a:off x="2184506" y="1172413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6" name="TextBox 93"/>
          <p:cNvSpPr txBox="1">
            <a:spLocks noChangeArrowheads="1"/>
          </p:cNvSpPr>
          <p:nvPr/>
        </p:nvSpPr>
        <p:spPr bwMode="auto">
          <a:xfrm>
            <a:off x="2184506" y="1805458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7" name="TextBox 93"/>
          <p:cNvSpPr txBox="1">
            <a:spLocks noChangeArrowheads="1"/>
          </p:cNvSpPr>
          <p:nvPr/>
        </p:nvSpPr>
        <p:spPr bwMode="auto">
          <a:xfrm>
            <a:off x="2166922" y="2403332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8" name="TextBox 93"/>
          <p:cNvSpPr txBox="1">
            <a:spLocks noChangeArrowheads="1"/>
          </p:cNvSpPr>
          <p:nvPr/>
        </p:nvSpPr>
        <p:spPr bwMode="auto">
          <a:xfrm>
            <a:off x="2202091" y="3001207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9" name="TextBox 98"/>
          <p:cNvSpPr txBox="1">
            <a:spLocks noChangeArrowheads="1"/>
          </p:cNvSpPr>
          <p:nvPr/>
        </p:nvSpPr>
        <p:spPr bwMode="auto">
          <a:xfrm>
            <a:off x="6318250" y="4362816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+5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10" name="Group 148"/>
          <p:cNvGrpSpPr>
            <a:grpSpLocks/>
          </p:cNvGrpSpPr>
          <p:nvPr/>
        </p:nvGrpSpPr>
        <p:grpSpPr bwMode="auto">
          <a:xfrm>
            <a:off x="1141641" y="3391617"/>
            <a:ext cx="1060450" cy="630239"/>
            <a:chOff x="707" y="2160"/>
            <a:chExt cx="668" cy="397"/>
          </a:xfrm>
        </p:grpSpPr>
        <p:sp>
          <p:nvSpPr>
            <p:cNvPr id="111" name="Text Box 149"/>
            <p:cNvSpPr txBox="1">
              <a:spLocks noChangeArrowheads="1"/>
            </p:cNvSpPr>
            <p:nvPr/>
          </p:nvSpPr>
          <p:spPr bwMode="auto">
            <a:xfrm>
              <a:off x="707" y="2359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12" name="Line 150"/>
            <p:cNvSpPr>
              <a:spLocks noChangeShapeType="1"/>
            </p:cNvSpPr>
            <p:nvPr/>
          </p:nvSpPr>
          <p:spPr bwMode="auto">
            <a:xfrm>
              <a:off x="1029" y="2160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3" name="TextBox 93"/>
          <p:cNvSpPr txBox="1">
            <a:spLocks noChangeArrowheads="1"/>
          </p:cNvSpPr>
          <p:nvPr/>
        </p:nvSpPr>
        <p:spPr bwMode="auto">
          <a:xfrm>
            <a:off x="2219676" y="3616669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4" name="TextBox 97"/>
          <p:cNvSpPr txBox="1">
            <a:spLocks noChangeArrowheads="1"/>
          </p:cNvSpPr>
          <p:nvPr/>
        </p:nvSpPr>
        <p:spPr bwMode="auto">
          <a:xfrm>
            <a:off x="3814154" y="4408365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+5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8" name="TextBox 97"/>
          <p:cNvSpPr txBox="1">
            <a:spLocks noChangeArrowheads="1"/>
          </p:cNvSpPr>
          <p:nvPr/>
        </p:nvSpPr>
        <p:spPr bwMode="auto">
          <a:xfrm>
            <a:off x="3761399" y="5146919"/>
            <a:ext cx="947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+2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6" name="Line 71"/>
          <p:cNvSpPr>
            <a:spLocks noChangeShapeType="1"/>
          </p:cNvSpPr>
          <p:nvPr/>
        </p:nvSpPr>
        <p:spPr bwMode="auto">
          <a:xfrm>
            <a:off x="5819286" y="5091357"/>
            <a:ext cx="1049338" cy="4445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1" name="组合 120"/>
          <p:cNvGrpSpPr/>
          <p:nvPr/>
        </p:nvGrpSpPr>
        <p:grpSpPr>
          <a:xfrm>
            <a:off x="5882786" y="4924669"/>
            <a:ext cx="1400787" cy="541640"/>
            <a:chOff x="5882786" y="4924669"/>
            <a:chExt cx="1400787" cy="541640"/>
          </a:xfrm>
        </p:grpSpPr>
        <p:sp>
          <p:nvSpPr>
            <p:cNvPr id="117" name="Text Box 72"/>
            <p:cNvSpPr txBox="1">
              <a:spLocks noChangeArrowheads="1"/>
            </p:cNvSpPr>
            <p:nvPr/>
          </p:nvSpPr>
          <p:spPr bwMode="auto">
            <a:xfrm>
              <a:off x="5882786" y="4924669"/>
              <a:ext cx="1101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+ durtime5</a:t>
              </a:r>
            </a:p>
          </p:txBody>
        </p:sp>
        <p:sp>
          <p:nvSpPr>
            <p:cNvPr id="119" name="TextBox 98"/>
            <p:cNvSpPr txBox="1">
              <a:spLocks noChangeArrowheads="1"/>
            </p:cNvSpPr>
            <p:nvPr/>
          </p:nvSpPr>
          <p:spPr bwMode="auto">
            <a:xfrm>
              <a:off x="6335835" y="5066199"/>
              <a:ext cx="9477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+6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2" name="Group 148"/>
          <p:cNvGrpSpPr>
            <a:grpSpLocks/>
          </p:cNvGrpSpPr>
          <p:nvPr/>
        </p:nvGrpSpPr>
        <p:grpSpPr bwMode="auto">
          <a:xfrm>
            <a:off x="1141641" y="3989117"/>
            <a:ext cx="1060450" cy="701675"/>
            <a:chOff x="707" y="2193"/>
            <a:chExt cx="668" cy="442"/>
          </a:xfrm>
        </p:grpSpPr>
        <p:sp>
          <p:nvSpPr>
            <p:cNvPr id="123" name="Text Box 149"/>
            <p:cNvSpPr txBox="1">
              <a:spLocks noChangeArrowheads="1"/>
            </p:cNvSpPr>
            <p:nvPr/>
          </p:nvSpPr>
          <p:spPr bwMode="auto">
            <a:xfrm>
              <a:off x="707" y="243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FF0000"/>
                  </a:solidFill>
                  <a:ea typeface="楷体_GB2312" pitchFamily="49" charset="-122"/>
                </a:rPr>
                <a:t>到达事件</a:t>
              </a:r>
              <a:r>
                <a:rPr lang="en-US" altLang="zh-CN" sz="1400" b="1" dirty="0">
                  <a:solidFill>
                    <a:srgbClr val="FF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24" name="Line 150"/>
            <p:cNvSpPr>
              <a:spLocks noChangeShapeType="1"/>
            </p:cNvSpPr>
            <p:nvPr/>
          </p:nvSpPr>
          <p:spPr bwMode="auto">
            <a:xfrm>
              <a:off x="1029" y="219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5" name="Group 148"/>
          <p:cNvGrpSpPr>
            <a:grpSpLocks/>
          </p:cNvGrpSpPr>
          <p:nvPr/>
        </p:nvGrpSpPr>
        <p:grpSpPr bwMode="auto">
          <a:xfrm>
            <a:off x="1141641" y="4674335"/>
            <a:ext cx="1060450" cy="625480"/>
            <a:chOff x="707" y="2104"/>
            <a:chExt cx="668" cy="394"/>
          </a:xfrm>
        </p:grpSpPr>
        <p:sp>
          <p:nvSpPr>
            <p:cNvPr id="126" name="Text Box 149"/>
            <p:cNvSpPr txBox="1">
              <a:spLocks noChangeArrowheads="1"/>
            </p:cNvSpPr>
            <p:nvPr/>
          </p:nvSpPr>
          <p:spPr bwMode="auto">
            <a:xfrm>
              <a:off x="707" y="2304"/>
              <a:ext cx="668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27" name="Line 150"/>
            <p:cNvSpPr>
              <a:spLocks noChangeShapeType="1"/>
            </p:cNvSpPr>
            <p:nvPr/>
          </p:nvSpPr>
          <p:spPr bwMode="auto">
            <a:xfrm>
              <a:off x="1029" y="2104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8" name="TextBox 93"/>
          <p:cNvSpPr txBox="1">
            <a:spLocks noChangeArrowheads="1"/>
          </p:cNvSpPr>
          <p:nvPr/>
        </p:nvSpPr>
        <p:spPr bwMode="auto">
          <a:xfrm>
            <a:off x="2237262" y="4267301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9" name="TextBox 93"/>
          <p:cNvSpPr txBox="1">
            <a:spLocks noChangeArrowheads="1"/>
          </p:cNvSpPr>
          <p:nvPr/>
        </p:nvSpPr>
        <p:spPr bwMode="auto">
          <a:xfrm>
            <a:off x="2202092" y="4953102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130" name="Group 148"/>
          <p:cNvGrpSpPr>
            <a:grpSpLocks/>
          </p:cNvGrpSpPr>
          <p:nvPr/>
        </p:nvGrpSpPr>
        <p:grpSpPr bwMode="auto">
          <a:xfrm>
            <a:off x="1124056" y="5254627"/>
            <a:ext cx="1060450" cy="625480"/>
            <a:chOff x="707" y="2104"/>
            <a:chExt cx="668" cy="394"/>
          </a:xfrm>
        </p:grpSpPr>
        <p:sp>
          <p:nvSpPr>
            <p:cNvPr id="131" name="Text Box 149"/>
            <p:cNvSpPr txBox="1">
              <a:spLocks noChangeArrowheads="1"/>
            </p:cNvSpPr>
            <p:nvPr/>
          </p:nvSpPr>
          <p:spPr bwMode="auto">
            <a:xfrm>
              <a:off x="707" y="2304"/>
              <a:ext cx="668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ea typeface="楷体_GB2312" pitchFamily="49" charset="-122"/>
                </a:rPr>
                <a:t>到达事件</a:t>
              </a:r>
              <a:r>
                <a:rPr lang="en-US" altLang="zh-CN" sz="1400" b="1" dirty="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132" name="Line 150"/>
            <p:cNvSpPr>
              <a:spLocks noChangeShapeType="1"/>
            </p:cNvSpPr>
            <p:nvPr/>
          </p:nvSpPr>
          <p:spPr bwMode="auto">
            <a:xfrm>
              <a:off x="1029" y="2104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3" name="TextBox 93"/>
          <p:cNvSpPr txBox="1">
            <a:spLocks noChangeArrowheads="1"/>
          </p:cNvSpPr>
          <p:nvPr/>
        </p:nvSpPr>
        <p:spPr bwMode="auto">
          <a:xfrm>
            <a:off x="2149338" y="5532168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120" name="Group 148"/>
          <p:cNvGrpSpPr>
            <a:grpSpLocks/>
          </p:cNvGrpSpPr>
          <p:nvPr/>
        </p:nvGrpSpPr>
        <p:grpSpPr bwMode="auto">
          <a:xfrm>
            <a:off x="1124056" y="5896812"/>
            <a:ext cx="1060450" cy="625480"/>
            <a:chOff x="707" y="2049"/>
            <a:chExt cx="668" cy="394"/>
          </a:xfrm>
        </p:grpSpPr>
        <p:sp>
          <p:nvSpPr>
            <p:cNvPr id="134" name="Text Box 149"/>
            <p:cNvSpPr txBox="1">
              <a:spLocks noChangeArrowheads="1"/>
            </p:cNvSpPr>
            <p:nvPr/>
          </p:nvSpPr>
          <p:spPr bwMode="auto">
            <a:xfrm>
              <a:off x="707" y="2249"/>
              <a:ext cx="668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35" name="Line 150"/>
            <p:cNvSpPr>
              <a:spLocks noChangeShapeType="1"/>
            </p:cNvSpPr>
            <p:nvPr/>
          </p:nvSpPr>
          <p:spPr bwMode="auto">
            <a:xfrm>
              <a:off x="1051" y="204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6" name="TextBox 93"/>
          <p:cNvSpPr txBox="1">
            <a:spLocks noChangeArrowheads="1"/>
          </p:cNvSpPr>
          <p:nvPr/>
        </p:nvSpPr>
        <p:spPr bwMode="auto">
          <a:xfrm>
            <a:off x="2202092" y="6147643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标题 1"/>
          <p:cNvSpPr txBox="1">
            <a:spLocks/>
          </p:cNvSpPr>
          <p:nvPr/>
        </p:nvSpPr>
        <p:spPr>
          <a:xfrm>
            <a:off x="2082007" y="415176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离散事件模拟</a:t>
            </a:r>
          </a:p>
        </p:txBody>
      </p:sp>
    </p:spTree>
    <p:extLst>
      <p:ext uri="{BB962C8B-B14F-4D97-AF65-F5344CB8AC3E}">
        <p14:creationId xmlns:p14="http://schemas.microsoft.com/office/powerpoint/2010/main" val="1698966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8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711" grpId="0" animBg="1"/>
      <p:bldP spid="280732" grpId="0"/>
      <p:bldP spid="105" grpId="0"/>
      <p:bldP spid="102" grpId="0"/>
      <p:bldP spid="103" grpId="0"/>
      <p:bldP spid="104" grpId="0"/>
      <p:bldP spid="106" grpId="0"/>
      <p:bldP spid="107" grpId="0"/>
      <p:bldP spid="108" grpId="0"/>
      <p:bldP spid="113" grpId="0"/>
      <p:bldP spid="116" grpId="0" animBg="1"/>
      <p:bldP spid="128" grpId="0"/>
      <p:bldP spid="129" grpId="0"/>
      <p:bldP spid="133" grpId="0"/>
      <p:bldP spid="1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回顾：栈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栈：只能在表的顶端进出（访问受限）的线性表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165864" y="2348880"/>
            <a:ext cx="2163626" cy="3691572"/>
            <a:chOff x="6012160" y="2348880"/>
            <a:chExt cx="2163626" cy="3691572"/>
          </a:xfrm>
        </p:grpSpPr>
        <p:grpSp>
          <p:nvGrpSpPr>
            <p:cNvPr id="13" name="组合 12"/>
            <p:cNvGrpSpPr/>
            <p:nvPr/>
          </p:nvGrpSpPr>
          <p:grpSpPr>
            <a:xfrm>
              <a:off x="6012160" y="2348880"/>
              <a:ext cx="2163626" cy="3168352"/>
              <a:chOff x="680182" y="2492896"/>
              <a:chExt cx="2163626" cy="3168352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683568" y="2492896"/>
                <a:ext cx="0" cy="3168352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2843808" y="2492896"/>
                <a:ext cx="0" cy="3168352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" name="直接连接符 11"/>
              <p:cNvCxnSpPr/>
              <p:nvPr/>
            </p:nvCxnSpPr>
            <p:spPr bwMode="auto">
              <a:xfrm flipH="1">
                <a:off x="680182" y="5661248"/>
                <a:ext cx="2163626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</p:grpSp>
        <p:sp>
          <p:nvSpPr>
            <p:cNvPr id="16" name="TextBox 20"/>
            <p:cNvSpPr txBox="1">
              <a:spLocks noChangeArrowheads="1"/>
            </p:cNvSpPr>
            <p:nvPr/>
          </p:nvSpPr>
          <p:spPr bwMode="auto">
            <a:xfrm>
              <a:off x="6841945" y="5517232"/>
              <a:ext cx="50405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107504" y="1916832"/>
            <a:ext cx="4891551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支持的操作（接口、运算）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push(x)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删除（取出）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判空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求长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大括号 14"/>
          <p:cNvSpPr/>
          <p:nvPr/>
        </p:nvSpPr>
        <p:spPr bwMode="auto">
          <a:xfrm>
            <a:off x="4139952" y="2636912"/>
            <a:ext cx="576064" cy="2376264"/>
          </a:xfrm>
          <a:prstGeom prst="rightBrace">
            <a:avLst>
              <a:gd name="adj1" fmla="val 38335"/>
              <a:gd name="adj2" fmla="val 5000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36755" y="2996952"/>
            <a:ext cx="7843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03372"/>
      </p:ext>
    </p:extLst>
  </p:cSld>
  <p:clrMapOvr>
    <a:masterClrMapping/>
  </p:clrMapOvr>
  <p:transition advTm="157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11560" y="24208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609972" y="2730451"/>
            <a:ext cx="1060450" cy="665162"/>
            <a:chOff x="690" y="455"/>
            <a:chExt cx="668" cy="419"/>
          </a:xfrm>
        </p:grpSpPr>
        <p:sp>
          <p:nvSpPr>
            <p:cNvPr id="41103" name="Text Box 4"/>
            <p:cNvSpPr txBox="1">
              <a:spLocks noChangeArrowheads="1"/>
            </p:cNvSpPr>
            <p:nvPr/>
          </p:nvSpPr>
          <p:spPr bwMode="auto">
            <a:xfrm>
              <a:off x="690" y="676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1104" name="Line 5"/>
            <p:cNvSpPr>
              <a:spLocks noChangeShapeType="1"/>
            </p:cNvSpPr>
            <p:nvPr/>
          </p:nvSpPr>
          <p:spPr bwMode="auto">
            <a:xfrm>
              <a:off x="1028" y="455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64" name="Group 6"/>
          <p:cNvGrpSpPr>
            <a:grpSpLocks/>
          </p:cNvGrpSpPr>
          <p:nvPr/>
        </p:nvGrpSpPr>
        <p:grpSpPr bwMode="auto">
          <a:xfrm>
            <a:off x="622672" y="3403551"/>
            <a:ext cx="1060450" cy="704850"/>
            <a:chOff x="698" y="879"/>
            <a:chExt cx="668" cy="444"/>
          </a:xfrm>
        </p:grpSpPr>
        <p:sp>
          <p:nvSpPr>
            <p:cNvPr id="41101" name="Text Box 7"/>
            <p:cNvSpPr txBox="1">
              <a:spLocks noChangeArrowheads="1"/>
            </p:cNvSpPr>
            <p:nvPr/>
          </p:nvSpPr>
          <p:spPr bwMode="auto">
            <a:xfrm>
              <a:off x="698" y="112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102" name="Line 8"/>
            <p:cNvSpPr>
              <a:spLocks noChangeShapeType="1"/>
            </p:cNvSpPr>
            <p:nvPr/>
          </p:nvSpPr>
          <p:spPr bwMode="auto">
            <a:xfrm>
              <a:off x="1028" y="87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65" name="Group 9"/>
          <p:cNvGrpSpPr>
            <a:grpSpLocks/>
          </p:cNvGrpSpPr>
          <p:nvPr/>
        </p:nvGrpSpPr>
        <p:grpSpPr bwMode="auto">
          <a:xfrm>
            <a:off x="649660" y="4103638"/>
            <a:ext cx="1060450" cy="703263"/>
            <a:chOff x="715" y="1320"/>
            <a:chExt cx="668" cy="443"/>
          </a:xfrm>
        </p:grpSpPr>
        <p:sp>
          <p:nvSpPr>
            <p:cNvPr id="41099" name="Text Box 10"/>
            <p:cNvSpPr txBox="1">
              <a:spLocks noChangeArrowheads="1"/>
            </p:cNvSpPr>
            <p:nvPr/>
          </p:nvSpPr>
          <p:spPr bwMode="auto">
            <a:xfrm>
              <a:off x="715" y="156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41100" name="Line 11"/>
            <p:cNvSpPr>
              <a:spLocks noChangeShapeType="1"/>
            </p:cNvSpPr>
            <p:nvPr/>
          </p:nvSpPr>
          <p:spPr bwMode="auto">
            <a:xfrm>
              <a:off x="1028" y="1320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66" name="Group 12"/>
          <p:cNvGrpSpPr>
            <a:grpSpLocks/>
          </p:cNvGrpSpPr>
          <p:nvPr/>
        </p:nvGrpSpPr>
        <p:grpSpPr bwMode="auto">
          <a:xfrm>
            <a:off x="636960" y="4816426"/>
            <a:ext cx="1060450" cy="676275"/>
            <a:chOff x="707" y="1769"/>
            <a:chExt cx="668" cy="426"/>
          </a:xfrm>
        </p:grpSpPr>
        <p:sp>
          <p:nvSpPr>
            <p:cNvPr id="41097" name="Text Box 13"/>
            <p:cNvSpPr txBox="1">
              <a:spLocks noChangeArrowheads="1"/>
            </p:cNvSpPr>
            <p:nvPr/>
          </p:nvSpPr>
          <p:spPr bwMode="auto">
            <a:xfrm>
              <a:off x="707" y="199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41098" name="Line 14"/>
            <p:cNvSpPr>
              <a:spLocks noChangeShapeType="1"/>
            </p:cNvSpPr>
            <p:nvPr/>
          </p:nvSpPr>
          <p:spPr bwMode="auto">
            <a:xfrm>
              <a:off x="1028" y="176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67" name="Group 15"/>
          <p:cNvGrpSpPr>
            <a:grpSpLocks/>
          </p:cNvGrpSpPr>
          <p:nvPr/>
        </p:nvGrpSpPr>
        <p:grpSpPr bwMode="auto">
          <a:xfrm>
            <a:off x="636960" y="5489526"/>
            <a:ext cx="1060450" cy="701675"/>
            <a:chOff x="707" y="2193"/>
            <a:chExt cx="668" cy="442"/>
          </a:xfrm>
        </p:grpSpPr>
        <p:sp>
          <p:nvSpPr>
            <p:cNvPr id="41095" name="Text Box 16"/>
            <p:cNvSpPr txBox="1">
              <a:spLocks noChangeArrowheads="1"/>
            </p:cNvSpPr>
            <p:nvPr/>
          </p:nvSpPr>
          <p:spPr bwMode="auto">
            <a:xfrm>
              <a:off x="707" y="243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4</a:t>
              </a:r>
            </a:p>
          </p:txBody>
        </p:sp>
        <p:sp>
          <p:nvSpPr>
            <p:cNvPr id="41096" name="Line 17"/>
            <p:cNvSpPr>
              <a:spLocks noChangeShapeType="1"/>
            </p:cNvSpPr>
            <p:nvPr/>
          </p:nvSpPr>
          <p:spPr bwMode="auto">
            <a:xfrm>
              <a:off x="1029" y="219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68" name="Group 18"/>
          <p:cNvGrpSpPr>
            <a:grpSpLocks/>
          </p:cNvGrpSpPr>
          <p:nvPr/>
        </p:nvGrpSpPr>
        <p:grpSpPr bwMode="auto">
          <a:xfrm>
            <a:off x="240085" y="1581101"/>
            <a:ext cx="2768600" cy="376237"/>
            <a:chOff x="508" y="347"/>
            <a:chExt cx="1372" cy="237"/>
          </a:xfrm>
        </p:grpSpPr>
        <p:sp>
          <p:nvSpPr>
            <p:cNvPr id="41093" name="Text Box 19"/>
            <p:cNvSpPr txBox="1">
              <a:spLocks noChangeArrowheads="1"/>
            </p:cNvSpPr>
            <p:nvPr/>
          </p:nvSpPr>
          <p:spPr bwMode="auto">
            <a:xfrm>
              <a:off x="508" y="347"/>
              <a:ext cx="1372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 </a:t>
              </a:r>
              <a:r>
                <a:rPr lang="zh-CN" altLang="en-US" sz="1800" b="1">
                  <a:latin typeface="楷体_GB2312" pitchFamily="49" charset="-122"/>
                  <a:ea typeface="楷体_GB2312" pitchFamily="49" charset="-122"/>
                </a:rPr>
                <a:t>发生时间    事件类型</a:t>
              </a:r>
            </a:p>
          </p:txBody>
        </p:sp>
        <p:sp>
          <p:nvSpPr>
            <p:cNvPr id="41094" name="Line 20"/>
            <p:cNvSpPr>
              <a:spLocks noChangeShapeType="1"/>
            </p:cNvSpPr>
            <p:nvPr/>
          </p:nvSpPr>
          <p:spPr bwMode="auto">
            <a:xfrm>
              <a:off x="1185" y="347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969" name="Text Box 21"/>
          <p:cNvSpPr txBox="1">
            <a:spLocks noChangeArrowheads="1"/>
          </p:cNvSpPr>
          <p:nvPr/>
        </p:nvSpPr>
        <p:spPr bwMode="auto">
          <a:xfrm>
            <a:off x="422647" y="1936701"/>
            <a:ext cx="2327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Occurtime         Ntype</a:t>
            </a:r>
          </a:p>
        </p:txBody>
      </p:sp>
      <p:sp>
        <p:nvSpPr>
          <p:cNvPr id="40970" name="Text Box 24"/>
          <p:cNvSpPr txBox="1">
            <a:spLocks noChangeArrowheads="1"/>
          </p:cNvSpPr>
          <p:nvPr/>
        </p:nvSpPr>
        <p:spPr bwMode="auto">
          <a:xfrm>
            <a:off x="225797" y="1084213"/>
            <a:ext cx="363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事件处理队列数据结构</a:t>
            </a:r>
          </a:p>
        </p:txBody>
      </p:sp>
      <p:grpSp>
        <p:nvGrpSpPr>
          <p:cNvPr id="40971" name="Group 29"/>
          <p:cNvGrpSpPr>
            <a:grpSpLocks/>
          </p:cNvGrpSpPr>
          <p:nvPr/>
        </p:nvGrpSpPr>
        <p:grpSpPr bwMode="auto">
          <a:xfrm>
            <a:off x="3654797" y="2417713"/>
            <a:ext cx="4235450" cy="504825"/>
            <a:chOff x="2338" y="978"/>
            <a:chExt cx="2668" cy="318"/>
          </a:xfrm>
        </p:grpSpPr>
        <p:grpSp>
          <p:nvGrpSpPr>
            <p:cNvPr id="41074" name="Group 30"/>
            <p:cNvGrpSpPr>
              <a:grpSpLocks/>
            </p:cNvGrpSpPr>
            <p:nvPr/>
          </p:nvGrpSpPr>
          <p:grpSpPr bwMode="auto">
            <a:xfrm>
              <a:off x="2338" y="983"/>
              <a:ext cx="330" cy="313"/>
              <a:chOff x="2338" y="983"/>
              <a:chExt cx="415" cy="279"/>
            </a:xfrm>
          </p:grpSpPr>
          <p:sp>
            <p:nvSpPr>
              <p:cNvPr id="41091" name="Rectangle 31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92" name="Line 32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75" name="Group 33"/>
            <p:cNvGrpSpPr>
              <a:grpSpLocks/>
            </p:cNvGrpSpPr>
            <p:nvPr/>
          </p:nvGrpSpPr>
          <p:grpSpPr bwMode="auto">
            <a:xfrm>
              <a:off x="2880" y="978"/>
              <a:ext cx="576" cy="186"/>
              <a:chOff x="2880" y="1042"/>
              <a:chExt cx="576" cy="186"/>
            </a:xfrm>
          </p:grpSpPr>
          <p:sp>
            <p:nvSpPr>
              <p:cNvPr id="41088" name="Rectangle 34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9" name="Line 35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90" name="Line 36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76" name="Group 37"/>
            <p:cNvGrpSpPr>
              <a:grpSpLocks/>
            </p:cNvGrpSpPr>
            <p:nvPr/>
          </p:nvGrpSpPr>
          <p:grpSpPr bwMode="auto">
            <a:xfrm>
              <a:off x="3651" y="978"/>
              <a:ext cx="576" cy="186"/>
              <a:chOff x="2880" y="1042"/>
              <a:chExt cx="576" cy="186"/>
            </a:xfrm>
          </p:grpSpPr>
          <p:sp>
            <p:nvSpPr>
              <p:cNvPr id="41085" name="Rectangle 38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6" name="Line 39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87" name="Line 40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77" name="Group 41"/>
            <p:cNvGrpSpPr>
              <a:grpSpLocks/>
            </p:cNvGrpSpPr>
            <p:nvPr/>
          </p:nvGrpSpPr>
          <p:grpSpPr bwMode="auto">
            <a:xfrm>
              <a:off x="4430" y="986"/>
              <a:ext cx="576" cy="186"/>
              <a:chOff x="2880" y="1042"/>
              <a:chExt cx="576" cy="186"/>
            </a:xfrm>
          </p:grpSpPr>
          <p:sp>
            <p:nvSpPr>
              <p:cNvPr id="41082" name="Rectangle 42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3" name="Line 43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84" name="Line 44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1078" name="Line 45"/>
            <p:cNvSpPr>
              <a:spLocks noChangeShapeType="1"/>
            </p:cNvSpPr>
            <p:nvPr/>
          </p:nvSpPr>
          <p:spPr bwMode="auto">
            <a:xfrm>
              <a:off x="2660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79" name="Freeform 46"/>
            <p:cNvSpPr>
              <a:spLocks/>
            </p:cNvSpPr>
            <p:nvPr/>
          </p:nvSpPr>
          <p:spPr bwMode="auto">
            <a:xfrm>
              <a:off x="2660" y="1167"/>
              <a:ext cx="2058" cy="93"/>
            </a:xfrm>
            <a:custGeom>
              <a:avLst/>
              <a:gdLst>
                <a:gd name="T0" fmla="*/ 0 w 2109"/>
                <a:gd name="T1" fmla="*/ 93 h 398"/>
                <a:gd name="T2" fmla="*/ 2058 w 2109"/>
                <a:gd name="T3" fmla="*/ 93 h 398"/>
                <a:gd name="T4" fmla="*/ 2058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80" name="Line 47"/>
            <p:cNvSpPr>
              <a:spLocks noChangeShapeType="1"/>
            </p:cNvSpPr>
            <p:nvPr/>
          </p:nvSpPr>
          <p:spPr bwMode="auto">
            <a:xfrm>
              <a:off x="3431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81" name="Line 48"/>
            <p:cNvSpPr>
              <a:spLocks noChangeShapeType="1"/>
            </p:cNvSpPr>
            <p:nvPr/>
          </p:nvSpPr>
          <p:spPr bwMode="auto">
            <a:xfrm>
              <a:off x="4202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72" name="Group 49"/>
          <p:cNvGrpSpPr>
            <a:grpSpLocks/>
          </p:cNvGrpSpPr>
          <p:nvPr/>
        </p:nvGrpSpPr>
        <p:grpSpPr bwMode="auto">
          <a:xfrm>
            <a:off x="3654797" y="3063826"/>
            <a:ext cx="4235450" cy="504825"/>
            <a:chOff x="2338" y="978"/>
            <a:chExt cx="2668" cy="318"/>
          </a:xfrm>
        </p:grpSpPr>
        <p:grpSp>
          <p:nvGrpSpPr>
            <p:cNvPr id="41055" name="Group 50"/>
            <p:cNvGrpSpPr>
              <a:grpSpLocks/>
            </p:cNvGrpSpPr>
            <p:nvPr/>
          </p:nvGrpSpPr>
          <p:grpSpPr bwMode="auto">
            <a:xfrm>
              <a:off x="2338" y="983"/>
              <a:ext cx="330" cy="313"/>
              <a:chOff x="2338" y="983"/>
              <a:chExt cx="415" cy="279"/>
            </a:xfrm>
          </p:grpSpPr>
          <p:sp>
            <p:nvSpPr>
              <p:cNvPr id="41072" name="Rectangle 51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3" name="Line 52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56" name="Group 53"/>
            <p:cNvGrpSpPr>
              <a:grpSpLocks/>
            </p:cNvGrpSpPr>
            <p:nvPr/>
          </p:nvGrpSpPr>
          <p:grpSpPr bwMode="auto">
            <a:xfrm>
              <a:off x="2880" y="978"/>
              <a:ext cx="576" cy="186"/>
              <a:chOff x="2880" y="1042"/>
              <a:chExt cx="576" cy="186"/>
            </a:xfrm>
          </p:grpSpPr>
          <p:sp>
            <p:nvSpPr>
              <p:cNvPr id="41069" name="Rectangle 54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0" name="Line 55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71" name="Line 56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57" name="Group 57"/>
            <p:cNvGrpSpPr>
              <a:grpSpLocks/>
            </p:cNvGrpSpPr>
            <p:nvPr/>
          </p:nvGrpSpPr>
          <p:grpSpPr bwMode="auto">
            <a:xfrm>
              <a:off x="3651" y="978"/>
              <a:ext cx="576" cy="186"/>
              <a:chOff x="2880" y="1042"/>
              <a:chExt cx="576" cy="186"/>
            </a:xfrm>
          </p:grpSpPr>
          <p:sp>
            <p:nvSpPr>
              <p:cNvPr id="41066" name="Rectangle 58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7" name="Line 59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68" name="Line 60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58" name="Group 61"/>
            <p:cNvGrpSpPr>
              <a:grpSpLocks/>
            </p:cNvGrpSpPr>
            <p:nvPr/>
          </p:nvGrpSpPr>
          <p:grpSpPr bwMode="auto">
            <a:xfrm>
              <a:off x="4430" y="986"/>
              <a:ext cx="576" cy="186"/>
              <a:chOff x="2880" y="1042"/>
              <a:chExt cx="576" cy="186"/>
            </a:xfrm>
          </p:grpSpPr>
          <p:sp>
            <p:nvSpPr>
              <p:cNvPr id="41063" name="Rectangle 62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4" name="Line 63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65" name="Line 64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1059" name="Line 65"/>
            <p:cNvSpPr>
              <a:spLocks noChangeShapeType="1"/>
            </p:cNvSpPr>
            <p:nvPr/>
          </p:nvSpPr>
          <p:spPr bwMode="auto">
            <a:xfrm>
              <a:off x="2660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0" name="Freeform 66"/>
            <p:cNvSpPr>
              <a:spLocks/>
            </p:cNvSpPr>
            <p:nvPr/>
          </p:nvSpPr>
          <p:spPr bwMode="auto">
            <a:xfrm>
              <a:off x="2660" y="1167"/>
              <a:ext cx="2058" cy="93"/>
            </a:xfrm>
            <a:custGeom>
              <a:avLst/>
              <a:gdLst>
                <a:gd name="T0" fmla="*/ 0 w 2109"/>
                <a:gd name="T1" fmla="*/ 93 h 398"/>
                <a:gd name="T2" fmla="*/ 2058 w 2109"/>
                <a:gd name="T3" fmla="*/ 93 h 398"/>
                <a:gd name="T4" fmla="*/ 2058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1" name="Line 67"/>
            <p:cNvSpPr>
              <a:spLocks noChangeShapeType="1"/>
            </p:cNvSpPr>
            <p:nvPr/>
          </p:nvSpPr>
          <p:spPr bwMode="auto">
            <a:xfrm>
              <a:off x="3431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2" name="Line 68"/>
            <p:cNvSpPr>
              <a:spLocks noChangeShapeType="1"/>
            </p:cNvSpPr>
            <p:nvPr/>
          </p:nvSpPr>
          <p:spPr bwMode="auto">
            <a:xfrm>
              <a:off x="4202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973" name="Text Box 69"/>
          <p:cNvSpPr txBox="1">
            <a:spLocks noChangeArrowheads="1"/>
          </p:cNvSpPr>
          <p:nvPr/>
        </p:nvSpPr>
        <p:spPr bwMode="auto">
          <a:xfrm>
            <a:off x="2834060" y="2439938"/>
            <a:ext cx="96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窗口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40974" name="Text Box 70"/>
          <p:cNvSpPr txBox="1">
            <a:spLocks noChangeArrowheads="1"/>
          </p:cNvSpPr>
          <p:nvPr/>
        </p:nvSpPr>
        <p:spPr bwMode="auto">
          <a:xfrm>
            <a:off x="2859460" y="3071763"/>
            <a:ext cx="96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窗口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grpSp>
        <p:nvGrpSpPr>
          <p:cNvPr id="18" name="Group 147"/>
          <p:cNvGrpSpPr>
            <a:grpSpLocks/>
          </p:cNvGrpSpPr>
          <p:nvPr/>
        </p:nvGrpSpPr>
        <p:grpSpPr bwMode="auto">
          <a:xfrm>
            <a:off x="2449885" y="4502101"/>
            <a:ext cx="2090737" cy="846137"/>
            <a:chOff x="1579" y="2291"/>
            <a:chExt cx="1317" cy="533"/>
          </a:xfrm>
        </p:grpSpPr>
        <p:grpSp>
          <p:nvGrpSpPr>
            <p:cNvPr id="41045" name="Group 78"/>
            <p:cNvGrpSpPr>
              <a:grpSpLocks/>
            </p:cNvGrpSpPr>
            <p:nvPr/>
          </p:nvGrpSpPr>
          <p:grpSpPr bwMode="auto">
            <a:xfrm>
              <a:off x="2116" y="2583"/>
              <a:ext cx="780" cy="237"/>
              <a:chOff x="1660" y="1025"/>
              <a:chExt cx="780" cy="237"/>
            </a:xfrm>
          </p:grpSpPr>
          <p:grpSp>
            <p:nvGrpSpPr>
              <p:cNvPr id="41048" name="Group 79"/>
              <p:cNvGrpSpPr>
                <a:grpSpLocks/>
              </p:cNvGrpSpPr>
              <p:nvPr/>
            </p:nvGrpSpPr>
            <p:grpSpPr bwMode="auto">
              <a:xfrm>
                <a:off x="1660" y="1025"/>
                <a:ext cx="780" cy="237"/>
                <a:chOff x="1660" y="654"/>
                <a:chExt cx="780" cy="237"/>
              </a:xfrm>
            </p:grpSpPr>
            <p:sp>
              <p:nvSpPr>
                <p:cNvPr id="4105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0     0   </a:t>
                  </a:r>
                </a:p>
              </p:txBody>
            </p:sp>
            <p:sp>
              <p:nvSpPr>
                <p:cNvPr id="41053" name="Line 81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54" name="Line 82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49" name="Group 83"/>
              <p:cNvGrpSpPr>
                <a:grpSpLocks/>
              </p:cNvGrpSpPr>
              <p:nvPr/>
            </p:nvGrpSpPr>
            <p:grpSpPr bwMode="auto">
              <a:xfrm>
                <a:off x="2275" y="1065"/>
                <a:ext cx="59" cy="147"/>
                <a:chOff x="1191" y="1904"/>
                <a:chExt cx="137" cy="166"/>
              </a:xfrm>
            </p:grpSpPr>
            <p:sp>
              <p:nvSpPr>
                <p:cNvPr id="41050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51" name="Line 8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046" name="Line 86"/>
            <p:cNvSpPr>
              <a:spLocks noChangeShapeType="1"/>
            </p:cNvSpPr>
            <p:nvPr/>
          </p:nvSpPr>
          <p:spPr bwMode="auto">
            <a:xfrm>
              <a:off x="2780" y="2291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7" name="Text Box 87"/>
            <p:cNvSpPr txBox="1">
              <a:spLocks noChangeArrowheads="1"/>
            </p:cNvSpPr>
            <p:nvPr/>
          </p:nvSpPr>
          <p:spPr bwMode="auto">
            <a:xfrm>
              <a:off x="1579" y="2574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22" name="Group 148"/>
          <p:cNvGrpSpPr>
            <a:grpSpLocks/>
          </p:cNvGrpSpPr>
          <p:nvPr/>
        </p:nvGrpSpPr>
        <p:grpSpPr bwMode="auto">
          <a:xfrm>
            <a:off x="2897560" y="3770263"/>
            <a:ext cx="2284412" cy="860425"/>
            <a:chOff x="1861" y="1830"/>
            <a:chExt cx="1439" cy="542"/>
          </a:xfrm>
        </p:grpSpPr>
        <p:grpSp>
          <p:nvGrpSpPr>
            <p:cNvPr id="41040" name="Group 74"/>
            <p:cNvGrpSpPr>
              <a:grpSpLocks/>
            </p:cNvGrpSpPr>
            <p:nvPr/>
          </p:nvGrpSpPr>
          <p:grpSpPr bwMode="auto">
            <a:xfrm>
              <a:off x="2116" y="2135"/>
              <a:ext cx="780" cy="237"/>
              <a:chOff x="1660" y="654"/>
              <a:chExt cx="780" cy="237"/>
            </a:xfrm>
          </p:grpSpPr>
          <p:sp>
            <p:nvSpPr>
              <p:cNvPr id="41042" name="Text Box 75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        </a:t>
                </a:r>
              </a:p>
            </p:txBody>
          </p:sp>
          <p:sp>
            <p:nvSpPr>
              <p:cNvPr id="41043" name="Line 76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44" name="Line 77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1041" name="Text Box 88"/>
            <p:cNvSpPr txBox="1">
              <a:spLocks noChangeArrowheads="1"/>
            </p:cNvSpPr>
            <p:nvPr/>
          </p:nvSpPr>
          <p:spPr bwMode="auto">
            <a:xfrm>
              <a:off x="1861" y="1830"/>
              <a:ext cx="14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发生时间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,</a:t>
              </a: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类型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)</a:t>
              </a:r>
            </a:p>
          </p:txBody>
        </p:sp>
      </p:grpSp>
      <p:sp>
        <p:nvSpPr>
          <p:cNvPr id="288857" name="Text Box 89"/>
          <p:cNvSpPr txBox="1">
            <a:spLocks noChangeArrowheads="1"/>
          </p:cNvSpPr>
          <p:nvPr/>
        </p:nvSpPr>
        <p:spPr bwMode="auto">
          <a:xfrm>
            <a:off x="1756323" y="5286325"/>
            <a:ext cx="39147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初始化（</a:t>
            </a:r>
            <a:r>
              <a:rPr lang="en-US" altLang="zh-CN" b="1" dirty="0" err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OpenForDay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）：</a:t>
            </a:r>
          </a:p>
        </p:txBody>
      </p:sp>
      <p:sp>
        <p:nvSpPr>
          <p:cNvPr id="288858" name="Text Box 90"/>
          <p:cNvSpPr txBox="1">
            <a:spLocks noChangeArrowheads="1"/>
          </p:cNvSpPr>
          <p:nvPr/>
        </p:nvSpPr>
        <p:spPr bwMode="auto">
          <a:xfrm>
            <a:off x="2709441" y="5625192"/>
            <a:ext cx="4460875" cy="128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。初始化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个窗口队列；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。初始化事件队列；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。设置第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个客户到达事件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。插入事件优先队列；</a:t>
            </a:r>
          </a:p>
        </p:txBody>
      </p:sp>
      <p:grpSp>
        <p:nvGrpSpPr>
          <p:cNvPr id="24" name="Group 145"/>
          <p:cNvGrpSpPr>
            <a:grpSpLocks/>
          </p:cNvGrpSpPr>
          <p:nvPr/>
        </p:nvGrpSpPr>
        <p:grpSpPr bwMode="auto">
          <a:xfrm>
            <a:off x="5505822" y="3725813"/>
            <a:ext cx="2779713" cy="2601913"/>
            <a:chOff x="3504" y="1802"/>
            <a:chExt cx="1751" cy="1639"/>
          </a:xfrm>
        </p:grpSpPr>
        <p:grpSp>
          <p:nvGrpSpPr>
            <p:cNvPr id="40986" name="Group 91"/>
            <p:cNvGrpSpPr>
              <a:grpSpLocks/>
            </p:cNvGrpSpPr>
            <p:nvPr/>
          </p:nvGrpSpPr>
          <p:grpSpPr bwMode="auto">
            <a:xfrm>
              <a:off x="3865" y="2088"/>
              <a:ext cx="1118" cy="318"/>
              <a:chOff x="2895" y="675"/>
              <a:chExt cx="1118" cy="318"/>
            </a:xfrm>
          </p:grpSpPr>
          <p:grpSp>
            <p:nvGrpSpPr>
              <p:cNvPr id="41028" name="Group 92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1038" name="Rectangle 93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39" name="Line 94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29" name="Group 95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1035" name="Rectangle 96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36" name="Line 97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37" name="Line 98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1030" name="Line 99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31" name="Freeform 100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1032" name="Group 101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1033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34" name="Line 103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987" name="Group 104"/>
            <p:cNvGrpSpPr>
              <a:grpSpLocks/>
            </p:cNvGrpSpPr>
            <p:nvPr/>
          </p:nvGrpSpPr>
          <p:grpSpPr bwMode="auto">
            <a:xfrm>
              <a:off x="3865" y="2430"/>
              <a:ext cx="1118" cy="318"/>
              <a:chOff x="2895" y="675"/>
              <a:chExt cx="1118" cy="318"/>
            </a:xfrm>
          </p:grpSpPr>
          <p:grpSp>
            <p:nvGrpSpPr>
              <p:cNvPr id="41016" name="Group 105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1026" name="Rectangle 106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7" name="Line 107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17" name="Group 108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1023" name="Rectangle 109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4" name="Line 110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25" name="Line 111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1018" name="Line 112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19" name="Freeform 113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1020" name="Group 114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1021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22" name="Line 116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988" name="Group 117"/>
            <p:cNvGrpSpPr>
              <a:grpSpLocks/>
            </p:cNvGrpSpPr>
            <p:nvPr/>
          </p:nvGrpSpPr>
          <p:grpSpPr bwMode="auto">
            <a:xfrm>
              <a:off x="3865" y="2771"/>
              <a:ext cx="1118" cy="318"/>
              <a:chOff x="2895" y="675"/>
              <a:chExt cx="1118" cy="318"/>
            </a:xfrm>
          </p:grpSpPr>
          <p:grpSp>
            <p:nvGrpSpPr>
              <p:cNvPr id="41004" name="Group 118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1014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15" name="Line 120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05" name="Group 121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1011" name="Rectangle 122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12" name="Line 123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13" name="Line 124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1006" name="Line 125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07" name="Freeform 126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1008" name="Group 127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1009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10" name="Line 129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989" name="Group 130"/>
            <p:cNvGrpSpPr>
              <a:grpSpLocks/>
            </p:cNvGrpSpPr>
            <p:nvPr/>
          </p:nvGrpSpPr>
          <p:grpSpPr bwMode="auto">
            <a:xfrm>
              <a:off x="3865" y="3123"/>
              <a:ext cx="1118" cy="318"/>
              <a:chOff x="2895" y="675"/>
              <a:chExt cx="1118" cy="318"/>
            </a:xfrm>
          </p:grpSpPr>
          <p:grpSp>
            <p:nvGrpSpPr>
              <p:cNvPr id="40992" name="Group 13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1002" name="Rectangle 13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3" name="Line 13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3" name="Group 13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0999" name="Rectangle 13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0" name="Line 13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01" name="Line 13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0994" name="Line 13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995" name="Freeform 13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0996" name="Group 14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0997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998" name="Line 14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0990" name="Text Box 143"/>
            <p:cNvSpPr txBox="1">
              <a:spLocks noChangeArrowheads="1"/>
            </p:cNvSpPr>
            <p:nvPr/>
          </p:nvSpPr>
          <p:spPr bwMode="auto">
            <a:xfrm>
              <a:off x="3666" y="2156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40991" name="Text Box 144"/>
            <p:cNvSpPr txBox="1">
              <a:spLocks noChangeArrowheads="1"/>
            </p:cNvSpPr>
            <p:nvPr/>
          </p:nvSpPr>
          <p:spPr bwMode="auto">
            <a:xfrm>
              <a:off x="3504" y="1802"/>
              <a:ext cx="17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                 </a:t>
              </a: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（到达时间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,</a:t>
              </a: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所需时间）</a:t>
              </a:r>
            </a:p>
          </p:txBody>
        </p:sp>
      </p:grpSp>
      <p:grpSp>
        <p:nvGrpSpPr>
          <p:cNvPr id="40980" name="Group 149"/>
          <p:cNvGrpSpPr>
            <a:grpSpLocks/>
          </p:cNvGrpSpPr>
          <p:nvPr/>
        </p:nvGrpSpPr>
        <p:grpSpPr bwMode="auto">
          <a:xfrm>
            <a:off x="3086472" y="1060401"/>
            <a:ext cx="5518162" cy="1274763"/>
            <a:chOff x="2220" y="123"/>
            <a:chExt cx="3476" cy="803"/>
          </a:xfrm>
        </p:grpSpPr>
        <p:sp>
          <p:nvSpPr>
            <p:cNvPr id="40981" name="Text Box 150"/>
            <p:cNvSpPr txBox="1">
              <a:spLocks noChangeArrowheads="1"/>
            </p:cNvSpPr>
            <p:nvPr/>
          </p:nvSpPr>
          <p:spPr bwMode="auto">
            <a:xfrm>
              <a:off x="3408" y="123"/>
              <a:ext cx="2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ea typeface="楷体_GB2312" pitchFamily="49" charset="-122"/>
                </a:rPr>
                <a:t>窗口客户队列数据结构</a:t>
              </a:r>
            </a:p>
          </p:txBody>
        </p:sp>
        <p:sp>
          <p:nvSpPr>
            <p:cNvPr id="40982" name="Text Box 151"/>
            <p:cNvSpPr txBox="1">
              <a:spLocks noChangeArrowheads="1"/>
            </p:cNvSpPr>
            <p:nvPr/>
          </p:nvSpPr>
          <p:spPr bwMode="auto">
            <a:xfrm>
              <a:off x="3672" y="503"/>
              <a:ext cx="176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/>
                <a:t> </a:t>
              </a:r>
              <a:r>
                <a:rPr lang="zh-CN" altLang="en-US" sz="1800" b="1" dirty="0">
                  <a:latin typeface="楷体_GB2312" pitchFamily="49" charset="-122"/>
                  <a:ea typeface="楷体_GB2312" pitchFamily="49" charset="-122"/>
                </a:rPr>
                <a:t>到达时间 事务所需时间</a:t>
              </a:r>
            </a:p>
          </p:txBody>
        </p:sp>
        <p:sp>
          <p:nvSpPr>
            <p:cNvPr id="40983" name="Line 152"/>
            <p:cNvSpPr>
              <a:spLocks noChangeShapeType="1"/>
            </p:cNvSpPr>
            <p:nvPr/>
          </p:nvSpPr>
          <p:spPr bwMode="auto">
            <a:xfrm>
              <a:off x="4410" y="50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4" name="Text Box 153"/>
            <p:cNvSpPr txBox="1">
              <a:spLocks noChangeArrowheads="1"/>
            </p:cNvSpPr>
            <p:nvPr/>
          </p:nvSpPr>
          <p:spPr bwMode="auto">
            <a:xfrm>
              <a:off x="3609" y="714"/>
              <a:ext cx="17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err="1"/>
                <a:t>Arrivetime</a:t>
              </a:r>
              <a:r>
                <a:rPr lang="en-US" altLang="zh-CN" sz="1600" b="1" dirty="0"/>
                <a:t>         Duration</a:t>
              </a:r>
            </a:p>
          </p:txBody>
        </p:sp>
        <p:sp>
          <p:nvSpPr>
            <p:cNvPr id="40985" name="Rectangle 154"/>
            <p:cNvSpPr>
              <a:spLocks noChangeArrowheads="1"/>
            </p:cNvSpPr>
            <p:nvPr/>
          </p:nvSpPr>
          <p:spPr bwMode="auto">
            <a:xfrm>
              <a:off x="2220" y="408"/>
              <a:ext cx="12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1" dirty="0"/>
                <a:t>0</a:t>
              </a:r>
              <a:r>
                <a:rPr lang="zh-CN" altLang="en-US" sz="1400" b="1" dirty="0"/>
                <a:t>：到达事件；</a:t>
              </a:r>
            </a:p>
            <a:p>
              <a:r>
                <a:rPr lang="en-US" altLang="zh-CN" sz="1400" b="1" dirty="0"/>
                <a:t>1-4</a:t>
              </a:r>
              <a:r>
                <a:rPr lang="zh-CN" altLang="en-US" sz="1400" b="1" dirty="0"/>
                <a:t>：离开事件的窗口；</a:t>
              </a:r>
            </a:p>
          </p:txBody>
        </p:sp>
      </p:grpSp>
      <p:sp>
        <p:nvSpPr>
          <p:cNvPr id="145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85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8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8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8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5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136042" y="1888981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1134454" y="2198544"/>
            <a:ext cx="1060450" cy="665162"/>
            <a:chOff x="690" y="455"/>
            <a:chExt cx="668" cy="419"/>
          </a:xfrm>
        </p:grpSpPr>
        <p:sp>
          <p:nvSpPr>
            <p:cNvPr id="39009" name="Text Box 4"/>
            <p:cNvSpPr txBox="1">
              <a:spLocks noChangeArrowheads="1"/>
            </p:cNvSpPr>
            <p:nvPr/>
          </p:nvSpPr>
          <p:spPr bwMode="auto">
            <a:xfrm>
              <a:off x="690" y="676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9010" name="Line 5"/>
            <p:cNvSpPr>
              <a:spLocks noChangeShapeType="1"/>
            </p:cNvSpPr>
            <p:nvPr/>
          </p:nvSpPr>
          <p:spPr bwMode="auto">
            <a:xfrm>
              <a:off x="1028" y="455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16" name="Group 6"/>
          <p:cNvGrpSpPr>
            <a:grpSpLocks/>
          </p:cNvGrpSpPr>
          <p:nvPr/>
        </p:nvGrpSpPr>
        <p:grpSpPr bwMode="auto">
          <a:xfrm>
            <a:off x="1147154" y="2871644"/>
            <a:ext cx="1060450" cy="704850"/>
            <a:chOff x="698" y="879"/>
            <a:chExt cx="668" cy="444"/>
          </a:xfrm>
        </p:grpSpPr>
        <p:sp>
          <p:nvSpPr>
            <p:cNvPr id="39007" name="Text Box 7"/>
            <p:cNvSpPr txBox="1">
              <a:spLocks noChangeArrowheads="1"/>
            </p:cNvSpPr>
            <p:nvPr/>
          </p:nvSpPr>
          <p:spPr bwMode="auto">
            <a:xfrm>
              <a:off x="698" y="112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008" name="Line 8"/>
            <p:cNvSpPr>
              <a:spLocks noChangeShapeType="1"/>
            </p:cNvSpPr>
            <p:nvPr/>
          </p:nvSpPr>
          <p:spPr bwMode="auto">
            <a:xfrm>
              <a:off x="1028" y="87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17" name="Group 9"/>
          <p:cNvGrpSpPr>
            <a:grpSpLocks/>
          </p:cNvGrpSpPr>
          <p:nvPr/>
        </p:nvGrpSpPr>
        <p:grpSpPr bwMode="auto">
          <a:xfrm>
            <a:off x="1174142" y="3571731"/>
            <a:ext cx="1060450" cy="703263"/>
            <a:chOff x="715" y="1320"/>
            <a:chExt cx="668" cy="443"/>
          </a:xfrm>
        </p:grpSpPr>
        <p:sp>
          <p:nvSpPr>
            <p:cNvPr id="39005" name="Text Box 10"/>
            <p:cNvSpPr txBox="1">
              <a:spLocks noChangeArrowheads="1"/>
            </p:cNvSpPr>
            <p:nvPr/>
          </p:nvSpPr>
          <p:spPr bwMode="auto">
            <a:xfrm>
              <a:off x="715" y="156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39006" name="Line 11"/>
            <p:cNvSpPr>
              <a:spLocks noChangeShapeType="1"/>
            </p:cNvSpPr>
            <p:nvPr/>
          </p:nvSpPr>
          <p:spPr bwMode="auto">
            <a:xfrm>
              <a:off x="1028" y="1320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18" name="Group 12"/>
          <p:cNvGrpSpPr>
            <a:grpSpLocks/>
          </p:cNvGrpSpPr>
          <p:nvPr/>
        </p:nvGrpSpPr>
        <p:grpSpPr bwMode="auto">
          <a:xfrm>
            <a:off x="1161442" y="4284519"/>
            <a:ext cx="1060450" cy="676275"/>
            <a:chOff x="707" y="1769"/>
            <a:chExt cx="668" cy="426"/>
          </a:xfrm>
        </p:grpSpPr>
        <p:sp>
          <p:nvSpPr>
            <p:cNvPr id="39003" name="Text Box 13"/>
            <p:cNvSpPr txBox="1">
              <a:spLocks noChangeArrowheads="1"/>
            </p:cNvSpPr>
            <p:nvPr/>
          </p:nvSpPr>
          <p:spPr bwMode="auto">
            <a:xfrm>
              <a:off x="707" y="199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9004" name="Line 14"/>
            <p:cNvSpPr>
              <a:spLocks noChangeShapeType="1"/>
            </p:cNvSpPr>
            <p:nvPr/>
          </p:nvSpPr>
          <p:spPr bwMode="auto">
            <a:xfrm>
              <a:off x="1028" y="176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19" name="Group 15"/>
          <p:cNvGrpSpPr>
            <a:grpSpLocks/>
          </p:cNvGrpSpPr>
          <p:nvPr/>
        </p:nvGrpSpPr>
        <p:grpSpPr bwMode="auto">
          <a:xfrm>
            <a:off x="1122363" y="4624388"/>
            <a:ext cx="1060450" cy="701675"/>
            <a:chOff x="707" y="2193"/>
            <a:chExt cx="668" cy="442"/>
          </a:xfrm>
        </p:grpSpPr>
        <p:sp>
          <p:nvSpPr>
            <p:cNvPr id="39001" name="Text Box 16"/>
            <p:cNvSpPr txBox="1">
              <a:spLocks noChangeArrowheads="1"/>
            </p:cNvSpPr>
            <p:nvPr/>
          </p:nvSpPr>
          <p:spPr bwMode="auto">
            <a:xfrm>
              <a:off x="707" y="243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4</a:t>
              </a:r>
            </a:p>
          </p:txBody>
        </p:sp>
        <p:sp>
          <p:nvSpPr>
            <p:cNvPr id="39002" name="Line 17"/>
            <p:cNvSpPr>
              <a:spLocks noChangeShapeType="1"/>
            </p:cNvSpPr>
            <p:nvPr/>
          </p:nvSpPr>
          <p:spPr bwMode="auto">
            <a:xfrm>
              <a:off x="1029" y="2193"/>
              <a:ext cx="0" cy="221"/>
            </a:xfrm>
            <a:prstGeom prst="line">
              <a:avLst/>
            </a:prstGeom>
            <a:noFill/>
            <a:ln w="9525">
              <a:noFill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20" name="Group 18"/>
          <p:cNvGrpSpPr>
            <a:grpSpLocks/>
          </p:cNvGrpSpPr>
          <p:nvPr/>
        </p:nvGrpSpPr>
        <p:grpSpPr bwMode="auto">
          <a:xfrm>
            <a:off x="1716822" y="1132278"/>
            <a:ext cx="2768600" cy="376237"/>
            <a:chOff x="508" y="347"/>
            <a:chExt cx="1372" cy="237"/>
          </a:xfrm>
        </p:grpSpPr>
        <p:sp>
          <p:nvSpPr>
            <p:cNvPr id="38999" name="Text Box 19"/>
            <p:cNvSpPr txBox="1">
              <a:spLocks noChangeArrowheads="1"/>
            </p:cNvSpPr>
            <p:nvPr/>
          </p:nvSpPr>
          <p:spPr bwMode="auto">
            <a:xfrm>
              <a:off x="508" y="347"/>
              <a:ext cx="1372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 </a:t>
              </a:r>
              <a:r>
                <a:rPr lang="zh-CN" altLang="en-US" sz="1800" b="1">
                  <a:latin typeface="楷体_GB2312" pitchFamily="49" charset="-122"/>
                  <a:ea typeface="楷体_GB2312" pitchFamily="49" charset="-122"/>
                </a:rPr>
                <a:t>发生时间    事件类型</a:t>
              </a:r>
            </a:p>
          </p:txBody>
        </p:sp>
        <p:sp>
          <p:nvSpPr>
            <p:cNvPr id="39000" name="Line 20"/>
            <p:cNvSpPr>
              <a:spLocks noChangeShapeType="1"/>
            </p:cNvSpPr>
            <p:nvPr/>
          </p:nvSpPr>
          <p:spPr bwMode="auto">
            <a:xfrm>
              <a:off x="1185" y="347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921" name="Text Box 21"/>
          <p:cNvSpPr txBox="1">
            <a:spLocks noChangeArrowheads="1"/>
          </p:cNvSpPr>
          <p:nvPr/>
        </p:nvSpPr>
        <p:spPr bwMode="auto">
          <a:xfrm>
            <a:off x="1899384" y="1487878"/>
            <a:ext cx="2327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Occurtime         Ntype</a:t>
            </a:r>
          </a:p>
        </p:txBody>
      </p:sp>
      <p:sp>
        <p:nvSpPr>
          <p:cNvPr id="286742" name="Text Box 22"/>
          <p:cNvSpPr txBox="1">
            <a:spLocks noChangeArrowheads="1"/>
          </p:cNvSpPr>
          <p:nvPr/>
        </p:nvSpPr>
        <p:spPr bwMode="auto">
          <a:xfrm>
            <a:off x="3438442" y="3863157"/>
            <a:ext cx="47150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到达事件功能（</a:t>
            </a:r>
            <a:r>
              <a:rPr lang="en-US" altLang="zh-CN" sz="2000" b="1" dirty="0" err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CustomerArrived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）：</a:t>
            </a:r>
          </a:p>
        </p:txBody>
      </p:sp>
      <p:sp>
        <p:nvSpPr>
          <p:cNvPr id="286743" name="Text Box 23"/>
          <p:cNvSpPr txBox="1">
            <a:spLocks noChangeArrowheads="1"/>
          </p:cNvSpPr>
          <p:nvPr/>
        </p:nvSpPr>
        <p:spPr bwMode="auto">
          <a:xfrm>
            <a:off x="3473742" y="4275766"/>
            <a:ext cx="5331916" cy="250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产生两个随机数：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durtime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intertime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确定下一个客户的到达时间；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将下一个客户到达事件插入</a:t>
            </a:r>
            <a:r>
              <a:rPr lang="zh-CN" altLang="en-US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事件优先队列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spcBef>
                <a:spcPct val="1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到达事件发生时间＝当前时间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到达间隔时间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将当前客户插入最短的</a:t>
            </a: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窗口客户队列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窗口客户队列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为空，</a:t>
            </a:r>
          </a:p>
          <a:p>
            <a:pPr>
              <a:spcBef>
                <a:spcPct val="1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将该客户的</a:t>
            </a:r>
            <a:r>
              <a:rPr lang="zh-CN" altLang="en-US" b="1" dirty="0"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离开事件</a:t>
            </a:r>
            <a:r>
              <a:rPr lang="zh-CN" altLang="en-US" b="1" dirty="0"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插入</a:t>
            </a:r>
            <a:r>
              <a:rPr lang="zh-CN" altLang="en-US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事件优先队</a:t>
            </a:r>
          </a:p>
          <a:p>
            <a:pPr>
              <a:spcBef>
                <a:spcPct val="1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离开事件发生时间＝当前时间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事务所需时间</a:t>
            </a:r>
          </a:p>
        </p:txBody>
      </p:sp>
      <p:sp>
        <p:nvSpPr>
          <p:cNvPr id="38924" name="Text Box 24"/>
          <p:cNvSpPr txBox="1">
            <a:spLocks noChangeArrowheads="1"/>
          </p:cNvSpPr>
          <p:nvPr/>
        </p:nvSpPr>
        <p:spPr bwMode="auto">
          <a:xfrm>
            <a:off x="166568" y="1113234"/>
            <a:ext cx="17328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楷体_GB2312" pitchFamily="49" charset="-122"/>
              </a:rPr>
              <a:t>事件处理队列数据结构</a:t>
            </a:r>
          </a:p>
        </p:txBody>
      </p:sp>
      <p:sp>
        <p:nvSpPr>
          <p:cNvPr id="38925" name="Text Box 27"/>
          <p:cNvSpPr txBox="1">
            <a:spLocks noChangeArrowheads="1"/>
          </p:cNvSpPr>
          <p:nvPr/>
        </p:nvSpPr>
        <p:spPr bwMode="auto">
          <a:xfrm>
            <a:off x="5268913" y="1139472"/>
            <a:ext cx="363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窗口客户队列数据结构</a:t>
            </a:r>
          </a:p>
        </p:txBody>
      </p:sp>
      <p:sp>
        <p:nvSpPr>
          <p:cNvPr id="38926" name="Text Box 29"/>
          <p:cNvSpPr txBox="1">
            <a:spLocks noChangeArrowheads="1"/>
          </p:cNvSpPr>
          <p:nvPr/>
        </p:nvSpPr>
        <p:spPr bwMode="auto">
          <a:xfrm>
            <a:off x="5683251" y="1690335"/>
            <a:ext cx="27940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/>
              <a:t>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到达时间 事务所需时间</a:t>
            </a:r>
          </a:p>
        </p:txBody>
      </p:sp>
      <p:sp>
        <p:nvSpPr>
          <p:cNvPr id="38927" name="Line 30"/>
          <p:cNvSpPr>
            <a:spLocks noChangeShapeType="1"/>
          </p:cNvSpPr>
          <p:nvPr/>
        </p:nvSpPr>
        <p:spPr bwMode="auto">
          <a:xfrm>
            <a:off x="6855071" y="1690335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8" name="Text Box 31"/>
          <p:cNvSpPr txBox="1">
            <a:spLocks noChangeArrowheads="1"/>
          </p:cNvSpPr>
          <p:nvPr/>
        </p:nvSpPr>
        <p:spPr bwMode="auto">
          <a:xfrm>
            <a:off x="5857876" y="2025297"/>
            <a:ext cx="2514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Arrivetime         Duration</a:t>
            </a:r>
          </a:p>
        </p:txBody>
      </p:sp>
      <p:grpSp>
        <p:nvGrpSpPr>
          <p:cNvPr id="38929" name="Group 54"/>
          <p:cNvGrpSpPr>
            <a:grpSpLocks/>
          </p:cNvGrpSpPr>
          <p:nvPr/>
        </p:nvGrpSpPr>
        <p:grpSpPr bwMode="auto">
          <a:xfrm>
            <a:off x="3494088" y="2580606"/>
            <a:ext cx="4235450" cy="504825"/>
            <a:chOff x="2338" y="978"/>
            <a:chExt cx="2668" cy="318"/>
          </a:xfrm>
        </p:grpSpPr>
        <p:grpSp>
          <p:nvGrpSpPr>
            <p:cNvPr id="38980" name="Group 34"/>
            <p:cNvGrpSpPr>
              <a:grpSpLocks/>
            </p:cNvGrpSpPr>
            <p:nvPr/>
          </p:nvGrpSpPr>
          <p:grpSpPr bwMode="auto">
            <a:xfrm>
              <a:off x="2338" y="983"/>
              <a:ext cx="330" cy="313"/>
              <a:chOff x="2338" y="983"/>
              <a:chExt cx="415" cy="279"/>
            </a:xfrm>
          </p:grpSpPr>
          <p:sp>
            <p:nvSpPr>
              <p:cNvPr id="38997" name="Rectangle 3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98" name="Line 3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81" name="Group 38"/>
            <p:cNvGrpSpPr>
              <a:grpSpLocks/>
            </p:cNvGrpSpPr>
            <p:nvPr/>
          </p:nvGrpSpPr>
          <p:grpSpPr bwMode="auto">
            <a:xfrm>
              <a:off x="2880" y="978"/>
              <a:ext cx="576" cy="186"/>
              <a:chOff x="2880" y="1042"/>
              <a:chExt cx="576" cy="186"/>
            </a:xfrm>
          </p:grpSpPr>
          <p:sp>
            <p:nvSpPr>
              <p:cNvPr id="38994" name="Rectangle 35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95" name="Line 36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96" name="Line 37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82" name="Group 39"/>
            <p:cNvGrpSpPr>
              <a:grpSpLocks/>
            </p:cNvGrpSpPr>
            <p:nvPr/>
          </p:nvGrpSpPr>
          <p:grpSpPr bwMode="auto">
            <a:xfrm>
              <a:off x="3651" y="978"/>
              <a:ext cx="576" cy="186"/>
              <a:chOff x="2880" y="1042"/>
              <a:chExt cx="576" cy="186"/>
            </a:xfrm>
          </p:grpSpPr>
          <p:sp>
            <p:nvSpPr>
              <p:cNvPr id="38991" name="Rectangle 40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92" name="Line 41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93" name="Line 42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83" name="Group 43"/>
            <p:cNvGrpSpPr>
              <a:grpSpLocks/>
            </p:cNvGrpSpPr>
            <p:nvPr/>
          </p:nvGrpSpPr>
          <p:grpSpPr bwMode="auto">
            <a:xfrm>
              <a:off x="4430" y="986"/>
              <a:ext cx="576" cy="186"/>
              <a:chOff x="2880" y="1042"/>
              <a:chExt cx="576" cy="186"/>
            </a:xfrm>
          </p:grpSpPr>
          <p:sp>
            <p:nvSpPr>
              <p:cNvPr id="38988" name="Rectangle 44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89" name="Line 45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90" name="Line 46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84" name="Line 50"/>
            <p:cNvSpPr>
              <a:spLocks noChangeShapeType="1"/>
            </p:cNvSpPr>
            <p:nvPr/>
          </p:nvSpPr>
          <p:spPr bwMode="auto">
            <a:xfrm>
              <a:off x="2660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5" name="Freeform 51"/>
            <p:cNvSpPr>
              <a:spLocks/>
            </p:cNvSpPr>
            <p:nvPr/>
          </p:nvSpPr>
          <p:spPr bwMode="auto">
            <a:xfrm>
              <a:off x="2660" y="1167"/>
              <a:ext cx="2058" cy="93"/>
            </a:xfrm>
            <a:custGeom>
              <a:avLst/>
              <a:gdLst>
                <a:gd name="T0" fmla="*/ 0 w 2109"/>
                <a:gd name="T1" fmla="*/ 93 h 398"/>
                <a:gd name="T2" fmla="*/ 2058 w 2109"/>
                <a:gd name="T3" fmla="*/ 93 h 398"/>
                <a:gd name="T4" fmla="*/ 2058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6" name="Line 52"/>
            <p:cNvSpPr>
              <a:spLocks noChangeShapeType="1"/>
            </p:cNvSpPr>
            <p:nvPr/>
          </p:nvSpPr>
          <p:spPr bwMode="auto">
            <a:xfrm>
              <a:off x="3431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7" name="Line 53"/>
            <p:cNvSpPr>
              <a:spLocks noChangeShapeType="1"/>
            </p:cNvSpPr>
            <p:nvPr/>
          </p:nvSpPr>
          <p:spPr bwMode="auto">
            <a:xfrm>
              <a:off x="4202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30" name="Group 55"/>
          <p:cNvGrpSpPr>
            <a:grpSpLocks/>
          </p:cNvGrpSpPr>
          <p:nvPr/>
        </p:nvGrpSpPr>
        <p:grpSpPr bwMode="auto">
          <a:xfrm>
            <a:off x="3494088" y="3226719"/>
            <a:ext cx="4235450" cy="504825"/>
            <a:chOff x="2338" y="978"/>
            <a:chExt cx="2668" cy="318"/>
          </a:xfrm>
        </p:grpSpPr>
        <p:grpSp>
          <p:nvGrpSpPr>
            <p:cNvPr id="38961" name="Group 56"/>
            <p:cNvGrpSpPr>
              <a:grpSpLocks/>
            </p:cNvGrpSpPr>
            <p:nvPr/>
          </p:nvGrpSpPr>
          <p:grpSpPr bwMode="auto">
            <a:xfrm>
              <a:off x="2338" y="983"/>
              <a:ext cx="330" cy="313"/>
              <a:chOff x="2338" y="983"/>
              <a:chExt cx="415" cy="279"/>
            </a:xfrm>
          </p:grpSpPr>
          <p:sp>
            <p:nvSpPr>
              <p:cNvPr id="38978" name="Rectangle 57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9" name="Line 58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62" name="Group 59"/>
            <p:cNvGrpSpPr>
              <a:grpSpLocks/>
            </p:cNvGrpSpPr>
            <p:nvPr/>
          </p:nvGrpSpPr>
          <p:grpSpPr bwMode="auto">
            <a:xfrm>
              <a:off x="2880" y="978"/>
              <a:ext cx="576" cy="186"/>
              <a:chOff x="2880" y="1042"/>
              <a:chExt cx="576" cy="186"/>
            </a:xfrm>
          </p:grpSpPr>
          <p:sp>
            <p:nvSpPr>
              <p:cNvPr id="38975" name="Rectangle 60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6" name="Line 61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77" name="Line 62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63" name="Group 63"/>
            <p:cNvGrpSpPr>
              <a:grpSpLocks/>
            </p:cNvGrpSpPr>
            <p:nvPr/>
          </p:nvGrpSpPr>
          <p:grpSpPr bwMode="auto">
            <a:xfrm>
              <a:off x="3651" y="978"/>
              <a:ext cx="576" cy="186"/>
              <a:chOff x="2880" y="1042"/>
              <a:chExt cx="576" cy="186"/>
            </a:xfrm>
          </p:grpSpPr>
          <p:sp>
            <p:nvSpPr>
              <p:cNvPr id="38972" name="Rectangle 64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3" name="Line 65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74" name="Line 66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64" name="Group 67"/>
            <p:cNvGrpSpPr>
              <a:grpSpLocks/>
            </p:cNvGrpSpPr>
            <p:nvPr/>
          </p:nvGrpSpPr>
          <p:grpSpPr bwMode="auto">
            <a:xfrm>
              <a:off x="4430" y="986"/>
              <a:ext cx="576" cy="186"/>
              <a:chOff x="2880" y="1042"/>
              <a:chExt cx="576" cy="186"/>
            </a:xfrm>
          </p:grpSpPr>
          <p:sp>
            <p:nvSpPr>
              <p:cNvPr id="38969" name="Rectangle 68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0" name="Line 69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71" name="Line 70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65" name="Line 71"/>
            <p:cNvSpPr>
              <a:spLocks noChangeShapeType="1"/>
            </p:cNvSpPr>
            <p:nvPr/>
          </p:nvSpPr>
          <p:spPr bwMode="auto">
            <a:xfrm>
              <a:off x="2660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6" name="Freeform 72"/>
            <p:cNvSpPr>
              <a:spLocks/>
            </p:cNvSpPr>
            <p:nvPr/>
          </p:nvSpPr>
          <p:spPr bwMode="auto">
            <a:xfrm>
              <a:off x="2660" y="1167"/>
              <a:ext cx="2058" cy="93"/>
            </a:xfrm>
            <a:custGeom>
              <a:avLst/>
              <a:gdLst>
                <a:gd name="T0" fmla="*/ 0 w 2109"/>
                <a:gd name="T1" fmla="*/ 93 h 398"/>
                <a:gd name="T2" fmla="*/ 2058 w 2109"/>
                <a:gd name="T3" fmla="*/ 93 h 398"/>
                <a:gd name="T4" fmla="*/ 2058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7" name="Line 73"/>
            <p:cNvSpPr>
              <a:spLocks noChangeShapeType="1"/>
            </p:cNvSpPr>
            <p:nvPr/>
          </p:nvSpPr>
          <p:spPr bwMode="auto">
            <a:xfrm>
              <a:off x="3431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8" name="Line 74"/>
            <p:cNvSpPr>
              <a:spLocks noChangeShapeType="1"/>
            </p:cNvSpPr>
            <p:nvPr/>
          </p:nvSpPr>
          <p:spPr bwMode="auto">
            <a:xfrm>
              <a:off x="4202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931" name="Text Box 75"/>
          <p:cNvSpPr txBox="1">
            <a:spLocks noChangeArrowheads="1"/>
          </p:cNvSpPr>
          <p:nvPr/>
        </p:nvSpPr>
        <p:spPr bwMode="auto">
          <a:xfrm>
            <a:off x="2673351" y="2602831"/>
            <a:ext cx="96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窗口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8932" name="Text Box 76"/>
          <p:cNvSpPr txBox="1">
            <a:spLocks noChangeArrowheads="1"/>
          </p:cNvSpPr>
          <p:nvPr/>
        </p:nvSpPr>
        <p:spPr bwMode="auto">
          <a:xfrm>
            <a:off x="2698751" y="3234656"/>
            <a:ext cx="96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窗口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grpSp>
        <p:nvGrpSpPr>
          <p:cNvPr id="38933" name="Group 121"/>
          <p:cNvGrpSpPr>
            <a:grpSpLocks/>
          </p:cNvGrpSpPr>
          <p:nvPr/>
        </p:nvGrpSpPr>
        <p:grpSpPr bwMode="auto">
          <a:xfrm>
            <a:off x="179512" y="5347494"/>
            <a:ext cx="3203575" cy="1627187"/>
            <a:chOff x="3047" y="241"/>
            <a:chExt cx="2509" cy="1381"/>
          </a:xfrm>
        </p:grpSpPr>
        <p:sp>
          <p:nvSpPr>
            <p:cNvPr id="38935" name="Rectangle 122"/>
            <p:cNvSpPr>
              <a:spLocks noChangeArrowheads="1"/>
            </p:cNvSpPr>
            <p:nvPr/>
          </p:nvSpPr>
          <p:spPr bwMode="auto">
            <a:xfrm>
              <a:off x="3047" y="241"/>
              <a:ext cx="2509" cy="116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Rectangle 123"/>
            <p:cNvSpPr>
              <a:spLocks noChangeArrowheads="1"/>
            </p:cNvSpPr>
            <p:nvPr/>
          </p:nvSpPr>
          <p:spPr bwMode="auto">
            <a:xfrm>
              <a:off x="3289" y="329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Rectangle 124"/>
            <p:cNvSpPr>
              <a:spLocks noChangeArrowheads="1"/>
            </p:cNvSpPr>
            <p:nvPr/>
          </p:nvSpPr>
          <p:spPr bwMode="auto">
            <a:xfrm>
              <a:off x="3831" y="336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Rectangle 125"/>
            <p:cNvSpPr>
              <a:spLocks noChangeArrowheads="1"/>
            </p:cNvSpPr>
            <p:nvPr/>
          </p:nvSpPr>
          <p:spPr bwMode="auto">
            <a:xfrm>
              <a:off x="4347" y="343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9" name="Rectangle 126"/>
            <p:cNvSpPr>
              <a:spLocks noChangeArrowheads="1"/>
            </p:cNvSpPr>
            <p:nvPr/>
          </p:nvSpPr>
          <p:spPr bwMode="auto">
            <a:xfrm>
              <a:off x="4902" y="343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40" name="Group 127"/>
            <p:cNvGrpSpPr>
              <a:grpSpLocks/>
            </p:cNvGrpSpPr>
            <p:nvPr/>
          </p:nvGrpSpPr>
          <p:grpSpPr bwMode="auto">
            <a:xfrm>
              <a:off x="3374" y="599"/>
              <a:ext cx="170" cy="292"/>
              <a:chOff x="1340" y="2193"/>
              <a:chExt cx="288" cy="443"/>
            </a:xfrm>
          </p:grpSpPr>
          <p:sp>
            <p:nvSpPr>
              <p:cNvPr id="38958" name="Rectangle 128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9" name="Rectangle 129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0" name="Line 130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41" name="Rectangle 131"/>
            <p:cNvSpPr>
              <a:spLocks noChangeArrowheads="1"/>
            </p:cNvSpPr>
            <p:nvPr/>
          </p:nvSpPr>
          <p:spPr bwMode="auto">
            <a:xfrm>
              <a:off x="3922" y="606"/>
              <a:ext cx="170" cy="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42" name="Group 132"/>
            <p:cNvGrpSpPr>
              <a:grpSpLocks/>
            </p:cNvGrpSpPr>
            <p:nvPr/>
          </p:nvGrpSpPr>
          <p:grpSpPr bwMode="auto">
            <a:xfrm>
              <a:off x="4458" y="599"/>
              <a:ext cx="170" cy="292"/>
              <a:chOff x="1340" y="2193"/>
              <a:chExt cx="288" cy="443"/>
            </a:xfrm>
          </p:grpSpPr>
          <p:sp>
            <p:nvSpPr>
              <p:cNvPr id="38955" name="Rectangle 133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6" name="Rectangle 134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7" name="Line 135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43" name="Group 136"/>
            <p:cNvGrpSpPr>
              <a:grpSpLocks/>
            </p:cNvGrpSpPr>
            <p:nvPr/>
          </p:nvGrpSpPr>
          <p:grpSpPr bwMode="auto">
            <a:xfrm>
              <a:off x="5000" y="606"/>
              <a:ext cx="170" cy="293"/>
              <a:chOff x="1340" y="2193"/>
              <a:chExt cx="288" cy="443"/>
            </a:xfrm>
          </p:grpSpPr>
          <p:sp>
            <p:nvSpPr>
              <p:cNvPr id="38952" name="Rectangle 137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3" name="Rectangle 138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4" name="Line 139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44" name="Line 140"/>
            <p:cNvSpPr>
              <a:spLocks noChangeShapeType="1"/>
            </p:cNvSpPr>
            <p:nvPr/>
          </p:nvSpPr>
          <p:spPr bwMode="auto">
            <a:xfrm>
              <a:off x="3340" y="1366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5" name="Line 141"/>
            <p:cNvSpPr>
              <a:spLocks noChangeShapeType="1"/>
            </p:cNvSpPr>
            <p:nvPr/>
          </p:nvSpPr>
          <p:spPr bwMode="auto">
            <a:xfrm>
              <a:off x="3810" y="1366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Rectangle 142"/>
            <p:cNvSpPr>
              <a:spLocks noChangeArrowheads="1"/>
            </p:cNvSpPr>
            <p:nvPr/>
          </p:nvSpPr>
          <p:spPr bwMode="auto">
            <a:xfrm>
              <a:off x="4693" y="1396"/>
              <a:ext cx="470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3" name="Text Box 143"/>
            <p:cNvSpPr txBox="1">
              <a:spLocks noChangeArrowheads="1"/>
            </p:cNvSpPr>
            <p:nvPr/>
          </p:nvSpPr>
          <p:spPr bwMode="auto">
            <a:xfrm>
              <a:off x="3661" y="1125"/>
              <a:ext cx="552" cy="207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000" b="1">
                  <a:solidFill>
                    <a:srgbClr val="FF5050"/>
                  </a:solidFill>
                  <a:ea typeface="楷体_GB2312" pitchFamily="49" charset="-122"/>
                </a:rPr>
                <a:t>到达事件</a:t>
              </a:r>
            </a:p>
          </p:txBody>
        </p:sp>
        <p:sp>
          <p:nvSpPr>
            <p:cNvPr id="38948" name="Rectangle 144"/>
            <p:cNvSpPr>
              <a:spLocks noChangeArrowheads="1"/>
            </p:cNvSpPr>
            <p:nvPr/>
          </p:nvSpPr>
          <p:spPr bwMode="auto">
            <a:xfrm>
              <a:off x="3334" y="1396"/>
              <a:ext cx="470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AutoShape 145"/>
            <p:cNvSpPr>
              <a:spLocks noChangeArrowheads="1"/>
            </p:cNvSpPr>
            <p:nvPr/>
          </p:nvSpPr>
          <p:spPr bwMode="auto">
            <a:xfrm>
              <a:off x="3523" y="1249"/>
              <a:ext cx="91" cy="285"/>
            </a:xfrm>
            <a:prstGeom prst="upArrow">
              <a:avLst>
                <a:gd name="adj1" fmla="val 34722"/>
                <a:gd name="adj2" fmla="val 781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AutoShape 146"/>
            <p:cNvSpPr>
              <a:spLocks noChangeArrowheads="1"/>
            </p:cNvSpPr>
            <p:nvPr/>
          </p:nvSpPr>
          <p:spPr bwMode="auto">
            <a:xfrm>
              <a:off x="4878" y="1315"/>
              <a:ext cx="78" cy="307"/>
            </a:xfrm>
            <a:prstGeom prst="downArrow">
              <a:avLst>
                <a:gd name="adj1" fmla="val 50000"/>
                <a:gd name="adj2" fmla="val 9839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7" name="Text Box 147"/>
            <p:cNvSpPr txBox="1">
              <a:spLocks noChangeArrowheads="1"/>
            </p:cNvSpPr>
            <p:nvPr/>
          </p:nvSpPr>
          <p:spPr bwMode="auto">
            <a:xfrm>
              <a:off x="4908" y="1111"/>
              <a:ext cx="555" cy="20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000" b="1">
                  <a:solidFill>
                    <a:srgbClr val="FF5050"/>
                  </a:solidFill>
                  <a:ea typeface="楷体_GB2312" pitchFamily="49" charset="-122"/>
                </a:rPr>
                <a:t>离开事件</a:t>
              </a:r>
            </a:p>
          </p:txBody>
        </p:sp>
      </p:grpSp>
      <p:sp>
        <p:nvSpPr>
          <p:cNvPr id="38934" name="Rectangle 156"/>
          <p:cNvSpPr>
            <a:spLocks noChangeArrowheads="1"/>
          </p:cNvSpPr>
          <p:nvPr/>
        </p:nvSpPr>
        <p:spPr bwMode="auto">
          <a:xfrm>
            <a:off x="3763475" y="1713328"/>
            <a:ext cx="2032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b="1" dirty="0"/>
              <a:t>0</a:t>
            </a:r>
            <a:r>
              <a:rPr lang="zh-CN" altLang="en-US" sz="1400" b="1" dirty="0"/>
              <a:t>：到达事件；</a:t>
            </a:r>
          </a:p>
          <a:p>
            <a:r>
              <a:rPr lang="en-US" altLang="zh-CN" sz="1400" b="1" dirty="0"/>
              <a:t>1-4</a:t>
            </a:r>
            <a:r>
              <a:rPr lang="zh-CN" altLang="en-US" sz="1400" b="1" dirty="0"/>
              <a:t>：离开事件的窗口；</a:t>
            </a:r>
          </a:p>
        </p:txBody>
      </p:sp>
      <p:sp>
        <p:nvSpPr>
          <p:cNvPr id="99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</a:p>
        </p:txBody>
      </p:sp>
    </p:spTree>
    <p:extLst>
      <p:ext uri="{BB962C8B-B14F-4D97-AF65-F5344CB8AC3E}">
        <p14:creationId xmlns:p14="http://schemas.microsoft.com/office/powerpoint/2010/main" val="3384243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7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7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67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7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3"/>
          <p:cNvSpPr txBox="1">
            <a:spLocks noChangeArrowheads="1"/>
          </p:cNvSpPr>
          <p:nvPr/>
        </p:nvSpPr>
        <p:spPr bwMode="auto">
          <a:xfrm>
            <a:off x="620713" y="1143843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楷体_GB2312" pitchFamily="49" charset="-122"/>
              </a:rPr>
              <a:t>  </a:t>
            </a:r>
            <a:r>
              <a:rPr lang="zh-CN" altLang="en-US" sz="2400" b="1">
                <a:ea typeface="楷体_GB2312" pitchFamily="49" charset="-122"/>
              </a:rPr>
              <a:t>随机数          事件处理队列            客户队列状态</a:t>
            </a:r>
          </a:p>
        </p:txBody>
      </p:sp>
      <p:grpSp>
        <p:nvGrpSpPr>
          <p:cNvPr id="41987" name="Group 77"/>
          <p:cNvGrpSpPr>
            <a:grpSpLocks/>
          </p:cNvGrpSpPr>
          <p:nvPr/>
        </p:nvGrpSpPr>
        <p:grpSpPr bwMode="auto">
          <a:xfrm>
            <a:off x="2968625" y="2182068"/>
            <a:ext cx="1238250" cy="376238"/>
            <a:chOff x="1660" y="654"/>
            <a:chExt cx="780" cy="237"/>
          </a:xfrm>
        </p:grpSpPr>
        <p:sp>
          <p:nvSpPr>
            <p:cNvPr id="42187" name="Text Box 74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2188" name="Line 75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89" name="Line 76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988" name="Group 88"/>
          <p:cNvGrpSpPr>
            <a:grpSpLocks/>
          </p:cNvGrpSpPr>
          <p:nvPr/>
        </p:nvGrpSpPr>
        <p:grpSpPr bwMode="auto">
          <a:xfrm>
            <a:off x="2968625" y="2893268"/>
            <a:ext cx="1238250" cy="376238"/>
            <a:chOff x="1660" y="1025"/>
            <a:chExt cx="780" cy="237"/>
          </a:xfrm>
        </p:grpSpPr>
        <p:grpSp>
          <p:nvGrpSpPr>
            <p:cNvPr id="42180" name="Group 78"/>
            <p:cNvGrpSpPr>
              <a:grpSpLocks/>
            </p:cNvGrpSpPr>
            <p:nvPr/>
          </p:nvGrpSpPr>
          <p:grpSpPr bwMode="auto">
            <a:xfrm>
              <a:off x="1660" y="1025"/>
              <a:ext cx="780" cy="237"/>
              <a:chOff x="1660" y="654"/>
              <a:chExt cx="780" cy="237"/>
            </a:xfrm>
          </p:grpSpPr>
          <p:sp>
            <p:nvSpPr>
              <p:cNvPr id="42184" name="Text Box 79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0     0   </a:t>
                </a:r>
              </a:p>
            </p:txBody>
          </p:sp>
          <p:sp>
            <p:nvSpPr>
              <p:cNvPr id="42185" name="Line 80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86" name="Line 81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181" name="Group 85"/>
            <p:cNvGrpSpPr>
              <a:grpSpLocks/>
            </p:cNvGrpSpPr>
            <p:nvPr/>
          </p:nvGrpSpPr>
          <p:grpSpPr bwMode="auto">
            <a:xfrm>
              <a:off x="2275" y="1065"/>
              <a:ext cx="59" cy="147"/>
              <a:chOff x="1191" y="1904"/>
              <a:chExt cx="137" cy="166"/>
            </a:xfrm>
          </p:grpSpPr>
          <p:sp>
            <p:nvSpPr>
              <p:cNvPr id="42182" name="Line 86"/>
              <p:cNvSpPr>
                <a:spLocks noChangeShapeType="1"/>
              </p:cNvSpPr>
              <p:nvPr/>
            </p:nvSpPr>
            <p:spPr bwMode="auto">
              <a:xfrm flipV="1">
                <a:off x="1191" y="1904"/>
                <a:ext cx="98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83" name="Line 87"/>
              <p:cNvSpPr>
                <a:spLocks noChangeShapeType="1"/>
              </p:cNvSpPr>
              <p:nvPr/>
            </p:nvSpPr>
            <p:spPr bwMode="auto">
              <a:xfrm>
                <a:off x="1279" y="1913"/>
                <a:ext cx="49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1989" name="Line 89"/>
          <p:cNvSpPr>
            <a:spLocks noChangeShapeType="1"/>
          </p:cNvSpPr>
          <p:nvPr/>
        </p:nvSpPr>
        <p:spPr bwMode="auto">
          <a:xfrm>
            <a:off x="4022725" y="2429718"/>
            <a:ext cx="0" cy="449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1990" name="Group 121"/>
          <p:cNvGrpSpPr>
            <a:grpSpLocks/>
          </p:cNvGrpSpPr>
          <p:nvPr/>
        </p:nvGrpSpPr>
        <p:grpSpPr bwMode="auto">
          <a:xfrm>
            <a:off x="5208588" y="2123331"/>
            <a:ext cx="1774825" cy="504825"/>
            <a:chOff x="2895" y="675"/>
            <a:chExt cx="1118" cy="318"/>
          </a:xfrm>
        </p:grpSpPr>
        <p:grpSp>
          <p:nvGrpSpPr>
            <p:cNvPr id="42168" name="Group 91"/>
            <p:cNvGrpSpPr>
              <a:grpSpLocks/>
            </p:cNvGrpSpPr>
            <p:nvPr/>
          </p:nvGrpSpPr>
          <p:grpSpPr bwMode="auto">
            <a:xfrm>
              <a:off x="2895" y="680"/>
              <a:ext cx="330" cy="313"/>
              <a:chOff x="2338" y="983"/>
              <a:chExt cx="415" cy="279"/>
            </a:xfrm>
          </p:grpSpPr>
          <p:sp>
            <p:nvSpPr>
              <p:cNvPr id="42178" name="Rectangle 9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79" name="Line 9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169" name="Group 94"/>
            <p:cNvGrpSpPr>
              <a:grpSpLocks/>
            </p:cNvGrpSpPr>
            <p:nvPr/>
          </p:nvGrpSpPr>
          <p:grpSpPr bwMode="auto">
            <a:xfrm>
              <a:off x="3437" y="675"/>
              <a:ext cx="576" cy="186"/>
              <a:chOff x="2880" y="1042"/>
              <a:chExt cx="576" cy="186"/>
            </a:xfrm>
          </p:grpSpPr>
          <p:sp>
            <p:nvSpPr>
              <p:cNvPr id="42175" name="Rectangle 95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76" name="Line 96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77" name="Line 97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170" name="Line 106"/>
            <p:cNvSpPr>
              <a:spLocks noChangeShapeType="1"/>
            </p:cNvSpPr>
            <p:nvPr/>
          </p:nvSpPr>
          <p:spPr bwMode="auto">
            <a:xfrm>
              <a:off x="3217" y="771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71" name="Freeform 107"/>
            <p:cNvSpPr>
              <a:spLocks/>
            </p:cNvSpPr>
            <p:nvPr/>
          </p:nvSpPr>
          <p:spPr bwMode="auto">
            <a:xfrm>
              <a:off x="3217" y="834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172" name="Group 118"/>
            <p:cNvGrpSpPr>
              <a:grpSpLocks/>
            </p:cNvGrpSpPr>
            <p:nvPr/>
          </p:nvGrpSpPr>
          <p:grpSpPr bwMode="auto">
            <a:xfrm>
              <a:off x="3866" y="693"/>
              <a:ext cx="59" cy="147"/>
              <a:chOff x="1191" y="1904"/>
              <a:chExt cx="137" cy="166"/>
            </a:xfrm>
          </p:grpSpPr>
          <p:sp>
            <p:nvSpPr>
              <p:cNvPr id="42173" name="Line 119"/>
              <p:cNvSpPr>
                <a:spLocks noChangeShapeType="1"/>
              </p:cNvSpPr>
              <p:nvPr/>
            </p:nvSpPr>
            <p:spPr bwMode="auto">
              <a:xfrm flipV="1">
                <a:off x="1191" y="1904"/>
                <a:ext cx="98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74" name="Line 120"/>
              <p:cNvSpPr>
                <a:spLocks noChangeShapeType="1"/>
              </p:cNvSpPr>
              <p:nvPr/>
            </p:nvSpPr>
            <p:spPr bwMode="auto">
              <a:xfrm>
                <a:off x="1279" y="1913"/>
                <a:ext cx="49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1991" name="Group 122"/>
          <p:cNvGrpSpPr>
            <a:grpSpLocks/>
          </p:cNvGrpSpPr>
          <p:nvPr/>
        </p:nvGrpSpPr>
        <p:grpSpPr bwMode="auto">
          <a:xfrm>
            <a:off x="5208588" y="2666256"/>
            <a:ext cx="1774825" cy="504825"/>
            <a:chOff x="2895" y="675"/>
            <a:chExt cx="1118" cy="318"/>
          </a:xfrm>
        </p:grpSpPr>
        <p:grpSp>
          <p:nvGrpSpPr>
            <p:cNvPr id="42156" name="Group 123"/>
            <p:cNvGrpSpPr>
              <a:grpSpLocks/>
            </p:cNvGrpSpPr>
            <p:nvPr/>
          </p:nvGrpSpPr>
          <p:grpSpPr bwMode="auto">
            <a:xfrm>
              <a:off x="2895" y="680"/>
              <a:ext cx="330" cy="313"/>
              <a:chOff x="2338" y="983"/>
              <a:chExt cx="415" cy="279"/>
            </a:xfrm>
          </p:grpSpPr>
          <p:sp>
            <p:nvSpPr>
              <p:cNvPr id="42166" name="Rectangle 124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67" name="Line 125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157" name="Group 126"/>
            <p:cNvGrpSpPr>
              <a:grpSpLocks/>
            </p:cNvGrpSpPr>
            <p:nvPr/>
          </p:nvGrpSpPr>
          <p:grpSpPr bwMode="auto">
            <a:xfrm>
              <a:off x="3437" y="675"/>
              <a:ext cx="576" cy="186"/>
              <a:chOff x="2880" y="1042"/>
              <a:chExt cx="576" cy="186"/>
            </a:xfrm>
          </p:grpSpPr>
          <p:sp>
            <p:nvSpPr>
              <p:cNvPr id="42163" name="Rectangle 127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64" name="Line 128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65" name="Line 129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158" name="Line 130"/>
            <p:cNvSpPr>
              <a:spLocks noChangeShapeType="1"/>
            </p:cNvSpPr>
            <p:nvPr/>
          </p:nvSpPr>
          <p:spPr bwMode="auto">
            <a:xfrm>
              <a:off x="3217" y="771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59" name="Freeform 131"/>
            <p:cNvSpPr>
              <a:spLocks/>
            </p:cNvSpPr>
            <p:nvPr/>
          </p:nvSpPr>
          <p:spPr bwMode="auto">
            <a:xfrm>
              <a:off x="3217" y="834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160" name="Group 132"/>
            <p:cNvGrpSpPr>
              <a:grpSpLocks/>
            </p:cNvGrpSpPr>
            <p:nvPr/>
          </p:nvGrpSpPr>
          <p:grpSpPr bwMode="auto">
            <a:xfrm>
              <a:off x="3866" y="693"/>
              <a:ext cx="59" cy="147"/>
              <a:chOff x="1191" y="1904"/>
              <a:chExt cx="137" cy="166"/>
            </a:xfrm>
          </p:grpSpPr>
          <p:sp>
            <p:nvSpPr>
              <p:cNvPr id="42161" name="Line 133"/>
              <p:cNvSpPr>
                <a:spLocks noChangeShapeType="1"/>
              </p:cNvSpPr>
              <p:nvPr/>
            </p:nvSpPr>
            <p:spPr bwMode="auto">
              <a:xfrm flipV="1">
                <a:off x="1191" y="1904"/>
                <a:ext cx="98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62" name="Line 134"/>
              <p:cNvSpPr>
                <a:spLocks noChangeShapeType="1"/>
              </p:cNvSpPr>
              <p:nvPr/>
            </p:nvSpPr>
            <p:spPr bwMode="auto">
              <a:xfrm>
                <a:off x="1279" y="1913"/>
                <a:ext cx="49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1992" name="Group 135"/>
          <p:cNvGrpSpPr>
            <a:grpSpLocks/>
          </p:cNvGrpSpPr>
          <p:nvPr/>
        </p:nvGrpSpPr>
        <p:grpSpPr bwMode="auto">
          <a:xfrm>
            <a:off x="5208588" y="3207593"/>
            <a:ext cx="1774825" cy="504825"/>
            <a:chOff x="2895" y="675"/>
            <a:chExt cx="1118" cy="318"/>
          </a:xfrm>
        </p:grpSpPr>
        <p:grpSp>
          <p:nvGrpSpPr>
            <p:cNvPr id="42144" name="Group 136"/>
            <p:cNvGrpSpPr>
              <a:grpSpLocks/>
            </p:cNvGrpSpPr>
            <p:nvPr/>
          </p:nvGrpSpPr>
          <p:grpSpPr bwMode="auto">
            <a:xfrm>
              <a:off x="2895" y="680"/>
              <a:ext cx="330" cy="313"/>
              <a:chOff x="2338" y="983"/>
              <a:chExt cx="415" cy="279"/>
            </a:xfrm>
          </p:grpSpPr>
          <p:sp>
            <p:nvSpPr>
              <p:cNvPr id="42154" name="Rectangle 137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55" name="Line 138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145" name="Group 139"/>
            <p:cNvGrpSpPr>
              <a:grpSpLocks/>
            </p:cNvGrpSpPr>
            <p:nvPr/>
          </p:nvGrpSpPr>
          <p:grpSpPr bwMode="auto">
            <a:xfrm>
              <a:off x="3437" y="675"/>
              <a:ext cx="576" cy="186"/>
              <a:chOff x="2880" y="1042"/>
              <a:chExt cx="576" cy="186"/>
            </a:xfrm>
          </p:grpSpPr>
          <p:sp>
            <p:nvSpPr>
              <p:cNvPr id="42151" name="Rectangle 140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52" name="Line 141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53" name="Line 142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146" name="Line 143"/>
            <p:cNvSpPr>
              <a:spLocks noChangeShapeType="1"/>
            </p:cNvSpPr>
            <p:nvPr/>
          </p:nvSpPr>
          <p:spPr bwMode="auto">
            <a:xfrm>
              <a:off x="3217" y="771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47" name="Freeform 144"/>
            <p:cNvSpPr>
              <a:spLocks/>
            </p:cNvSpPr>
            <p:nvPr/>
          </p:nvSpPr>
          <p:spPr bwMode="auto">
            <a:xfrm>
              <a:off x="3217" y="834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148" name="Group 145"/>
            <p:cNvGrpSpPr>
              <a:grpSpLocks/>
            </p:cNvGrpSpPr>
            <p:nvPr/>
          </p:nvGrpSpPr>
          <p:grpSpPr bwMode="auto">
            <a:xfrm>
              <a:off x="3866" y="693"/>
              <a:ext cx="59" cy="147"/>
              <a:chOff x="1191" y="1904"/>
              <a:chExt cx="137" cy="166"/>
            </a:xfrm>
          </p:grpSpPr>
          <p:sp>
            <p:nvSpPr>
              <p:cNvPr id="42149" name="Line 146"/>
              <p:cNvSpPr>
                <a:spLocks noChangeShapeType="1"/>
              </p:cNvSpPr>
              <p:nvPr/>
            </p:nvSpPr>
            <p:spPr bwMode="auto">
              <a:xfrm flipV="1">
                <a:off x="1191" y="1904"/>
                <a:ext cx="98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50" name="Line 147"/>
              <p:cNvSpPr>
                <a:spLocks noChangeShapeType="1"/>
              </p:cNvSpPr>
              <p:nvPr/>
            </p:nvSpPr>
            <p:spPr bwMode="auto">
              <a:xfrm>
                <a:off x="1279" y="1913"/>
                <a:ext cx="49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1993" name="Group 148"/>
          <p:cNvGrpSpPr>
            <a:grpSpLocks/>
          </p:cNvGrpSpPr>
          <p:nvPr/>
        </p:nvGrpSpPr>
        <p:grpSpPr bwMode="auto">
          <a:xfrm>
            <a:off x="5208588" y="3766393"/>
            <a:ext cx="1774825" cy="504825"/>
            <a:chOff x="2895" y="675"/>
            <a:chExt cx="1118" cy="318"/>
          </a:xfrm>
        </p:grpSpPr>
        <p:grpSp>
          <p:nvGrpSpPr>
            <p:cNvPr id="42132" name="Group 149"/>
            <p:cNvGrpSpPr>
              <a:grpSpLocks/>
            </p:cNvGrpSpPr>
            <p:nvPr/>
          </p:nvGrpSpPr>
          <p:grpSpPr bwMode="auto">
            <a:xfrm>
              <a:off x="2895" y="680"/>
              <a:ext cx="330" cy="313"/>
              <a:chOff x="2338" y="983"/>
              <a:chExt cx="415" cy="279"/>
            </a:xfrm>
          </p:grpSpPr>
          <p:sp>
            <p:nvSpPr>
              <p:cNvPr id="42142" name="Rectangle 150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43" name="Line 151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133" name="Group 152"/>
            <p:cNvGrpSpPr>
              <a:grpSpLocks/>
            </p:cNvGrpSpPr>
            <p:nvPr/>
          </p:nvGrpSpPr>
          <p:grpSpPr bwMode="auto">
            <a:xfrm>
              <a:off x="3437" y="675"/>
              <a:ext cx="576" cy="186"/>
              <a:chOff x="2880" y="1042"/>
              <a:chExt cx="576" cy="186"/>
            </a:xfrm>
          </p:grpSpPr>
          <p:sp>
            <p:nvSpPr>
              <p:cNvPr id="42139" name="Rectangle 153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40" name="Line 154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41" name="Line 155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134" name="Line 156"/>
            <p:cNvSpPr>
              <a:spLocks noChangeShapeType="1"/>
            </p:cNvSpPr>
            <p:nvPr/>
          </p:nvSpPr>
          <p:spPr bwMode="auto">
            <a:xfrm>
              <a:off x="3217" y="771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35" name="Freeform 157"/>
            <p:cNvSpPr>
              <a:spLocks/>
            </p:cNvSpPr>
            <p:nvPr/>
          </p:nvSpPr>
          <p:spPr bwMode="auto">
            <a:xfrm>
              <a:off x="3217" y="834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136" name="Group 158"/>
            <p:cNvGrpSpPr>
              <a:grpSpLocks/>
            </p:cNvGrpSpPr>
            <p:nvPr/>
          </p:nvGrpSpPr>
          <p:grpSpPr bwMode="auto">
            <a:xfrm>
              <a:off x="3866" y="693"/>
              <a:ext cx="59" cy="147"/>
              <a:chOff x="1191" y="1904"/>
              <a:chExt cx="137" cy="166"/>
            </a:xfrm>
          </p:grpSpPr>
          <p:sp>
            <p:nvSpPr>
              <p:cNvPr id="42137" name="Line 159"/>
              <p:cNvSpPr>
                <a:spLocks noChangeShapeType="1"/>
              </p:cNvSpPr>
              <p:nvPr/>
            </p:nvSpPr>
            <p:spPr bwMode="auto">
              <a:xfrm flipV="1">
                <a:off x="1191" y="1904"/>
                <a:ext cx="98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38" name="Line 160"/>
              <p:cNvSpPr>
                <a:spLocks noChangeShapeType="1"/>
              </p:cNvSpPr>
              <p:nvPr/>
            </p:nvSpPr>
            <p:spPr bwMode="auto">
              <a:xfrm>
                <a:off x="1279" y="1913"/>
                <a:ext cx="49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1994" name="Text Box 161"/>
          <p:cNvSpPr txBox="1">
            <a:spLocks noChangeArrowheads="1"/>
          </p:cNvSpPr>
          <p:nvPr/>
        </p:nvSpPr>
        <p:spPr bwMode="auto">
          <a:xfrm>
            <a:off x="4892675" y="2231281"/>
            <a:ext cx="434975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70000"/>
              </a:spcBef>
            </a:pPr>
            <a:r>
              <a:rPr lang="en-US" altLang="zh-CN" sz="2000" b="1"/>
              <a:t>1</a:t>
            </a:r>
          </a:p>
          <a:p>
            <a:pPr>
              <a:spcBef>
                <a:spcPct val="70000"/>
              </a:spcBef>
            </a:pPr>
            <a:r>
              <a:rPr lang="en-US" altLang="zh-CN" sz="2000" b="1"/>
              <a:t>2</a:t>
            </a:r>
          </a:p>
          <a:p>
            <a:pPr>
              <a:spcBef>
                <a:spcPct val="70000"/>
              </a:spcBef>
            </a:pPr>
            <a:r>
              <a:rPr lang="en-US" altLang="zh-CN" sz="2000" b="1"/>
              <a:t>3</a:t>
            </a:r>
          </a:p>
          <a:p>
            <a:pPr>
              <a:spcBef>
                <a:spcPct val="70000"/>
              </a:spcBef>
            </a:pPr>
            <a:r>
              <a:rPr lang="en-US" altLang="zh-CN" sz="2000" b="1"/>
              <a:t>4</a:t>
            </a:r>
          </a:p>
        </p:txBody>
      </p:sp>
      <p:sp>
        <p:nvSpPr>
          <p:cNvPr id="41995" name="Text Box 162"/>
          <p:cNvSpPr txBox="1">
            <a:spLocks noChangeArrowheads="1"/>
          </p:cNvSpPr>
          <p:nvPr/>
        </p:nvSpPr>
        <p:spPr bwMode="auto">
          <a:xfrm>
            <a:off x="2116138" y="2878981"/>
            <a:ext cx="102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到达</a:t>
            </a:r>
          </a:p>
        </p:txBody>
      </p:sp>
      <p:sp>
        <p:nvSpPr>
          <p:cNvPr id="290979" name="Text Box 163"/>
          <p:cNvSpPr txBox="1">
            <a:spLocks noChangeArrowheads="1"/>
          </p:cNvSpPr>
          <p:nvPr/>
        </p:nvSpPr>
        <p:spPr bwMode="auto">
          <a:xfrm>
            <a:off x="571500" y="4663331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 </a:t>
            </a:r>
            <a:r>
              <a:rPr lang="en-US" altLang="zh-CN" sz="2400" b="1">
                <a:ea typeface="楷体_GB2312" pitchFamily="49" charset="-122"/>
              </a:rPr>
              <a:t>4 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23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22" name="Group 164"/>
          <p:cNvGrpSpPr>
            <a:grpSpLocks/>
          </p:cNvGrpSpPr>
          <p:nvPr/>
        </p:nvGrpSpPr>
        <p:grpSpPr bwMode="auto">
          <a:xfrm>
            <a:off x="2965450" y="4366468"/>
            <a:ext cx="1238250" cy="376238"/>
            <a:chOff x="1660" y="654"/>
            <a:chExt cx="780" cy="237"/>
          </a:xfrm>
        </p:grpSpPr>
        <p:sp>
          <p:nvSpPr>
            <p:cNvPr id="42129" name="Text Box 165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2130" name="Line 166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31" name="Line 167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" name="Group 280"/>
          <p:cNvGrpSpPr>
            <a:grpSpLocks/>
          </p:cNvGrpSpPr>
          <p:nvPr/>
        </p:nvGrpSpPr>
        <p:grpSpPr bwMode="auto">
          <a:xfrm>
            <a:off x="2112963" y="4550618"/>
            <a:ext cx="2090737" cy="909638"/>
            <a:chOff x="1331" y="2146"/>
            <a:chExt cx="1317" cy="573"/>
          </a:xfrm>
        </p:grpSpPr>
        <p:grpSp>
          <p:nvGrpSpPr>
            <p:cNvPr id="42123" name="Group 169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2126" name="Text Box 170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4     0   </a:t>
                </a:r>
              </a:p>
            </p:txBody>
          </p:sp>
          <p:sp>
            <p:nvSpPr>
              <p:cNvPr id="42127" name="Line 171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28" name="Line 172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124" name="Line 176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25" name="Text Box 177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sp>
        <p:nvSpPr>
          <p:cNvPr id="41999" name="Text Box 179"/>
          <p:cNvSpPr txBox="1">
            <a:spLocks noChangeArrowheads="1"/>
          </p:cNvSpPr>
          <p:nvPr/>
        </p:nvSpPr>
        <p:spPr bwMode="auto">
          <a:xfrm>
            <a:off x="104775" y="1642318"/>
            <a:ext cx="2719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2000" name="Text Box 180"/>
          <p:cNvSpPr txBox="1">
            <a:spLocks noChangeArrowheads="1"/>
          </p:cNvSpPr>
          <p:nvPr/>
        </p:nvSpPr>
        <p:spPr bwMode="auto">
          <a:xfrm>
            <a:off x="2549525" y="1610568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2001" name="Text Box 181"/>
          <p:cNvSpPr txBox="1">
            <a:spLocks noChangeArrowheads="1"/>
          </p:cNvSpPr>
          <p:nvPr/>
        </p:nvSpPr>
        <p:spPr bwMode="auto">
          <a:xfrm>
            <a:off x="5229225" y="1596281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25" name="Group 279"/>
          <p:cNvGrpSpPr>
            <a:grpSpLocks/>
          </p:cNvGrpSpPr>
          <p:nvPr/>
        </p:nvGrpSpPr>
        <p:grpSpPr bwMode="auto">
          <a:xfrm>
            <a:off x="2112963" y="5368181"/>
            <a:ext cx="2090737" cy="706437"/>
            <a:chOff x="1331" y="2811"/>
            <a:chExt cx="1317" cy="445"/>
          </a:xfrm>
        </p:grpSpPr>
        <p:grpSp>
          <p:nvGrpSpPr>
            <p:cNvPr id="42113" name="Group 183"/>
            <p:cNvGrpSpPr>
              <a:grpSpLocks/>
            </p:cNvGrpSpPr>
            <p:nvPr/>
          </p:nvGrpSpPr>
          <p:grpSpPr bwMode="auto">
            <a:xfrm>
              <a:off x="1868" y="3015"/>
              <a:ext cx="780" cy="237"/>
              <a:chOff x="1660" y="1025"/>
              <a:chExt cx="780" cy="237"/>
            </a:xfrm>
          </p:grpSpPr>
          <p:grpSp>
            <p:nvGrpSpPr>
              <p:cNvPr id="42116" name="Group 184"/>
              <p:cNvGrpSpPr>
                <a:grpSpLocks/>
              </p:cNvGrpSpPr>
              <p:nvPr/>
            </p:nvGrpSpPr>
            <p:grpSpPr bwMode="auto">
              <a:xfrm>
                <a:off x="1660" y="1025"/>
                <a:ext cx="780" cy="237"/>
                <a:chOff x="1660" y="654"/>
                <a:chExt cx="780" cy="237"/>
              </a:xfrm>
            </p:grpSpPr>
            <p:sp>
              <p:nvSpPr>
                <p:cNvPr id="42120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23     1   </a:t>
                  </a:r>
                </a:p>
              </p:txBody>
            </p:sp>
            <p:sp>
              <p:nvSpPr>
                <p:cNvPr id="42121" name="Line 186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22" name="Line 187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117" name="Group 188"/>
              <p:cNvGrpSpPr>
                <a:grpSpLocks/>
              </p:cNvGrpSpPr>
              <p:nvPr/>
            </p:nvGrpSpPr>
            <p:grpSpPr bwMode="auto">
              <a:xfrm>
                <a:off x="2275" y="1065"/>
                <a:ext cx="59" cy="147"/>
                <a:chOff x="1191" y="1904"/>
                <a:chExt cx="137" cy="166"/>
              </a:xfrm>
            </p:grpSpPr>
            <p:sp>
              <p:nvSpPr>
                <p:cNvPr id="42118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19" name="Line 190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114" name="Line 191"/>
            <p:cNvSpPr>
              <a:spLocks noChangeShapeType="1"/>
            </p:cNvSpPr>
            <p:nvPr/>
          </p:nvSpPr>
          <p:spPr bwMode="auto">
            <a:xfrm flipH="1">
              <a:off x="2532" y="2811"/>
              <a:ext cx="1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15" name="Text Box 192"/>
            <p:cNvSpPr txBox="1">
              <a:spLocks noChangeArrowheads="1"/>
            </p:cNvSpPr>
            <p:nvPr/>
          </p:nvSpPr>
          <p:spPr bwMode="auto">
            <a:xfrm>
              <a:off x="1331" y="3006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grpSp>
        <p:nvGrpSpPr>
          <p:cNvPr id="29" name="Group 281"/>
          <p:cNvGrpSpPr>
            <a:grpSpLocks/>
          </p:cNvGrpSpPr>
          <p:nvPr/>
        </p:nvGrpSpPr>
        <p:grpSpPr bwMode="auto">
          <a:xfrm>
            <a:off x="4876800" y="4517281"/>
            <a:ext cx="3360738" cy="2155825"/>
            <a:chOff x="3072" y="2125"/>
            <a:chExt cx="2117" cy="1358"/>
          </a:xfrm>
        </p:grpSpPr>
        <p:grpSp>
          <p:nvGrpSpPr>
            <p:cNvPr id="42050" name="Group 195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2111" name="Rectangle 196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12" name="Line 197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51" name="Freeform 203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52" name="Group 198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2108" name="Rectangle 199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09" name="Line 200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10" name="Line 201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53" name="Line 202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54" name="Group 207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42096" name="Group 208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2106" name="Rectangle 209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107" name="Line 210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097" name="Group 211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2103" name="Rectangle 212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104" name="Line 213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05" name="Line 214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2098" name="Line 215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99" name="Freeform 216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2100" name="Group 217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2101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02" name="Line 219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2055" name="Group 220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42084" name="Group 22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2094" name="Rectangle 22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5" name="Line 22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085" name="Group 22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2091" name="Rectangle 22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2" name="Line 22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93" name="Line 22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2086" name="Line 22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87" name="Freeform 22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2088" name="Group 23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2089" name="Line 23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90" name="Line 23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2056" name="Group 233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42072" name="Group 234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2082" name="Rectangle 235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83" name="Line 236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073" name="Group 237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2079" name="Rectangle 238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80" name="Line 239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81" name="Line 240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2074" name="Line 241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75" name="Freeform 242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2076" name="Group 243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2077" name="Line 24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78" name="Line 24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057" name="Text Box 246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42058" name="Group 278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42059" name="Group 268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2064" name="Group 269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2069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70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71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2065" name="Line 273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2066" name="Group 274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2067" name="Line 2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68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60" name="Group 259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2061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2062" name="Line 261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63" name="Line 262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1099" name="Text Box 283"/>
          <p:cNvSpPr txBox="1">
            <a:spLocks noChangeArrowheads="1"/>
          </p:cNvSpPr>
          <p:nvPr/>
        </p:nvSpPr>
        <p:spPr bwMode="auto">
          <a:xfrm>
            <a:off x="571500" y="5096718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3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42009" name="Group 284"/>
          <p:cNvGrpSpPr>
            <a:grpSpLocks/>
          </p:cNvGrpSpPr>
          <p:nvPr/>
        </p:nvGrpSpPr>
        <p:grpSpPr bwMode="auto">
          <a:xfrm>
            <a:off x="2114550" y="4550618"/>
            <a:ext cx="2090738" cy="909638"/>
            <a:chOff x="1331" y="2146"/>
            <a:chExt cx="1317" cy="573"/>
          </a:xfrm>
        </p:grpSpPr>
        <p:grpSp>
          <p:nvGrpSpPr>
            <p:cNvPr id="42044" name="Group 285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2047" name="Text Box 286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5     0   </a:t>
                </a:r>
              </a:p>
            </p:txBody>
          </p:sp>
          <p:sp>
            <p:nvSpPr>
              <p:cNvPr id="42048" name="Line 287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49" name="Line 288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45" name="Line 289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6" name="Text Box 290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42011" name="Group 306"/>
          <p:cNvGrpSpPr>
            <a:grpSpLocks/>
          </p:cNvGrpSpPr>
          <p:nvPr/>
        </p:nvGrpSpPr>
        <p:grpSpPr bwMode="auto">
          <a:xfrm>
            <a:off x="6680200" y="5028456"/>
            <a:ext cx="1557338" cy="366712"/>
            <a:chOff x="4208" y="2457"/>
            <a:chExt cx="981" cy="231"/>
          </a:xfrm>
        </p:grpSpPr>
        <p:grpSp>
          <p:nvGrpSpPr>
            <p:cNvPr id="2" name="Group 291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2031" name="Group 292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2036" name="Group 293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2041" name="Rectangle 29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42" name="Line 295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43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2037" name="Line 297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2038" name="Group 298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2039" name="Line 2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40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32" name="Group 301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2033" name="Text Box 302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4   3   </a:t>
                  </a:r>
                </a:p>
              </p:txBody>
            </p:sp>
            <p:sp>
              <p:nvSpPr>
                <p:cNvPr id="42034" name="Line 303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35" name="Line 304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030" name="Rectangle 305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29" name="Group 336"/>
          <p:cNvGrpSpPr>
            <a:grpSpLocks/>
          </p:cNvGrpSpPr>
          <p:nvPr/>
        </p:nvGrpSpPr>
        <p:grpSpPr bwMode="auto">
          <a:xfrm>
            <a:off x="2082800" y="5215781"/>
            <a:ext cx="2106613" cy="1525587"/>
            <a:chOff x="2630" y="3581"/>
            <a:chExt cx="1327" cy="961"/>
          </a:xfrm>
        </p:grpSpPr>
        <p:grpSp>
          <p:nvGrpSpPr>
            <p:cNvPr id="3" name="Group 307"/>
            <p:cNvGrpSpPr>
              <a:grpSpLocks/>
            </p:cNvGrpSpPr>
            <p:nvPr/>
          </p:nvGrpSpPr>
          <p:grpSpPr bwMode="auto">
            <a:xfrm>
              <a:off x="2630" y="4097"/>
              <a:ext cx="1317" cy="445"/>
              <a:chOff x="1331" y="2811"/>
              <a:chExt cx="1317" cy="445"/>
            </a:xfrm>
          </p:grpSpPr>
          <p:grpSp>
            <p:nvGrpSpPr>
              <p:cNvPr id="42019" name="Group 308"/>
              <p:cNvGrpSpPr>
                <a:grpSpLocks/>
              </p:cNvGrpSpPr>
              <p:nvPr/>
            </p:nvGrpSpPr>
            <p:grpSpPr bwMode="auto">
              <a:xfrm>
                <a:off x="1868" y="3015"/>
                <a:ext cx="780" cy="237"/>
                <a:chOff x="1660" y="1025"/>
                <a:chExt cx="780" cy="237"/>
              </a:xfrm>
            </p:grpSpPr>
            <p:grpSp>
              <p:nvGrpSpPr>
                <p:cNvPr id="42022" name="Group 309"/>
                <p:cNvGrpSpPr>
                  <a:grpSpLocks/>
                </p:cNvGrpSpPr>
                <p:nvPr/>
              </p:nvGrpSpPr>
              <p:grpSpPr bwMode="auto">
                <a:xfrm>
                  <a:off x="1660" y="1025"/>
                  <a:ext cx="780" cy="237"/>
                  <a:chOff x="1660" y="654"/>
                  <a:chExt cx="780" cy="237"/>
                </a:xfrm>
              </p:grpSpPr>
              <p:sp>
                <p:nvSpPr>
                  <p:cNvPr id="42026" name="Text Box 3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23     1   </a:t>
                    </a:r>
                  </a:p>
                </p:txBody>
              </p:sp>
              <p:sp>
                <p:nvSpPr>
                  <p:cNvPr id="42027" name="Line 311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28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023" name="Group 313"/>
                <p:cNvGrpSpPr>
                  <a:grpSpLocks/>
                </p:cNvGrpSpPr>
                <p:nvPr/>
              </p:nvGrpSpPr>
              <p:grpSpPr bwMode="auto">
                <a:xfrm>
                  <a:off x="2275" y="1065"/>
                  <a:ext cx="59" cy="147"/>
                  <a:chOff x="1191" y="1904"/>
                  <a:chExt cx="137" cy="166"/>
                </a:xfrm>
              </p:grpSpPr>
              <p:sp>
                <p:nvSpPr>
                  <p:cNvPr id="42024" name="Line 3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25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2020" name="Line 316"/>
              <p:cNvSpPr>
                <a:spLocks noChangeShapeType="1"/>
              </p:cNvSpPr>
              <p:nvPr/>
            </p:nvSpPr>
            <p:spPr bwMode="auto">
              <a:xfrm flipH="1">
                <a:off x="2532" y="2811"/>
                <a:ext cx="1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21" name="Text Box 317"/>
              <p:cNvSpPr txBox="1">
                <a:spLocks noChangeArrowheads="1"/>
              </p:cNvSpPr>
              <p:nvPr/>
            </p:nvSpPr>
            <p:spPr bwMode="auto">
              <a:xfrm>
                <a:off x="1331" y="3006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2012" name="Group 329"/>
            <p:cNvGrpSpPr>
              <a:grpSpLocks/>
            </p:cNvGrpSpPr>
            <p:nvPr/>
          </p:nvGrpSpPr>
          <p:grpSpPr bwMode="auto">
            <a:xfrm>
              <a:off x="2640" y="3581"/>
              <a:ext cx="1317" cy="573"/>
              <a:chOff x="1331" y="2146"/>
              <a:chExt cx="1317" cy="573"/>
            </a:xfrm>
          </p:grpSpPr>
          <p:grpSp>
            <p:nvGrpSpPr>
              <p:cNvPr id="42013" name="Group 330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2016" name="Text Box 33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7     2   </a:t>
                  </a:r>
                </a:p>
              </p:txBody>
            </p:sp>
            <p:sp>
              <p:nvSpPr>
                <p:cNvPr id="42017" name="Line 33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18" name="Line 33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2014" name="Line 334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15" name="Text Box 335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</p:grpSp>
      <p:sp>
        <p:nvSpPr>
          <p:cNvPr id="291153" name="Text Box 337"/>
          <p:cNvSpPr txBox="1">
            <a:spLocks noChangeArrowheads="1"/>
          </p:cNvSpPr>
          <p:nvPr/>
        </p:nvSpPr>
        <p:spPr bwMode="auto">
          <a:xfrm>
            <a:off x="666750" y="3637806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291154" name="Text Box 338"/>
          <p:cNvSpPr txBox="1">
            <a:spLocks noChangeArrowheads="1"/>
          </p:cNvSpPr>
          <p:nvPr/>
        </p:nvSpPr>
        <p:spPr bwMode="auto">
          <a:xfrm>
            <a:off x="666750" y="4072781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</p:txBody>
      </p:sp>
      <p:sp>
        <p:nvSpPr>
          <p:cNvPr id="206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</a:p>
        </p:txBody>
      </p:sp>
    </p:spTree>
    <p:extLst>
      <p:ext uri="{BB962C8B-B14F-4D97-AF65-F5344CB8AC3E}">
        <p14:creationId xmlns:p14="http://schemas.microsoft.com/office/powerpoint/2010/main" val="435542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290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29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979" grpId="0"/>
      <p:bldP spid="290979" grpId="1"/>
      <p:bldP spid="291099" grpId="0"/>
      <p:bldP spid="291153" grpId="0"/>
      <p:bldP spid="291153" grpId="1"/>
      <p:bldP spid="2911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71"/>
          <p:cNvGrpSpPr>
            <a:grpSpLocks/>
          </p:cNvGrpSpPr>
          <p:nvPr/>
        </p:nvGrpSpPr>
        <p:grpSpPr bwMode="auto">
          <a:xfrm>
            <a:off x="2520950" y="2374106"/>
            <a:ext cx="1238250" cy="376238"/>
            <a:chOff x="1660" y="654"/>
            <a:chExt cx="780" cy="237"/>
          </a:xfrm>
        </p:grpSpPr>
        <p:sp>
          <p:nvSpPr>
            <p:cNvPr id="43169" name="Text Box 72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3170" name="Line 73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71" name="Line 74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3011" name="Text Box 82"/>
          <p:cNvSpPr txBox="1">
            <a:spLocks noChangeArrowheads="1"/>
          </p:cNvSpPr>
          <p:nvPr/>
        </p:nvSpPr>
        <p:spPr bwMode="auto">
          <a:xfrm>
            <a:off x="-196850" y="1856581"/>
            <a:ext cx="2719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3012" name="Text Box 83"/>
          <p:cNvSpPr txBox="1">
            <a:spLocks noChangeArrowheads="1"/>
          </p:cNvSpPr>
          <p:nvPr/>
        </p:nvSpPr>
        <p:spPr bwMode="auto">
          <a:xfrm>
            <a:off x="2311400" y="1824831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3013" name="Text Box 84"/>
          <p:cNvSpPr txBox="1">
            <a:spLocks noChangeArrowheads="1"/>
          </p:cNvSpPr>
          <p:nvPr/>
        </p:nvSpPr>
        <p:spPr bwMode="auto">
          <a:xfrm>
            <a:off x="4832350" y="1810544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43014" name="Group 96"/>
          <p:cNvGrpSpPr>
            <a:grpSpLocks/>
          </p:cNvGrpSpPr>
          <p:nvPr/>
        </p:nvGrpSpPr>
        <p:grpSpPr bwMode="auto">
          <a:xfrm>
            <a:off x="4432300" y="2524919"/>
            <a:ext cx="3360738" cy="2155825"/>
            <a:chOff x="3072" y="2125"/>
            <a:chExt cx="2117" cy="1358"/>
          </a:xfrm>
        </p:grpSpPr>
        <p:grpSp>
          <p:nvGrpSpPr>
            <p:cNvPr id="43106" name="Group 97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3167" name="Rectangle 98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68" name="Line 99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107" name="Freeform 100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3108" name="Group 101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3164" name="Rectangle 102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65" name="Line 103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66" name="Line 104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109" name="Line 105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3110" name="Group 106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43152" name="Group 107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3162" name="Rectangle 108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63" name="Line 109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53" name="Group 110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3159" name="Rectangle 111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60" name="Line 112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61" name="Line 113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154" name="Line 114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55" name="Freeform 115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3156" name="Group 116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3157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58" name="Line 118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3111" name="Group 119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43140" name="Group 120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3150" name="Rectangle 121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51" name="Line 122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41" name="Group 123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3147" name="Rectangle 124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48" name="Line 125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49" name="Line 126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142" name="Line 127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43" name="Freeform 128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3144" name="Group 129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3145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46" name="Line 131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3112" name="Group 132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43128" name="Group 133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3138" name="Rectangle 134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39" name="Line 135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29" name="Group 136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3135" name="Rectangle 137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36" name="Line 138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37" name="Line 139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130" name="Line 140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31" name="Freeform 141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3132" name="Group 142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3133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34" name="Line 144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113" name="Text Box 145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43114" name="Group 146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43115" name="Group 147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3120" name="Group 148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312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6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7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121" name="Line 152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3122" name="Group 153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3123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4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116" name="Group 156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3117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3118" name="Line 158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19" name="Line 159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3" name="Group 162"/>
          <p:cNvGrpSpPr>
            <a:grpSpLocks/>
          </p:cNvGrpSpPr>
          <p:nvPr/>
        </p:nvGrpSpPr>
        <p:grpSpPr bwMode="auto">
          <a:xfrm>
            <a:off x="1670050" y="2667794"/>
            <a:ext cx="2090738" cy="909637"/>
            <a:chOff x="1331" y="2146"/>
            <a:chExt cx="1317" cy="573"/>
          </a:xfrm>
        </p:grpSpPr>
        <p:grpSp>
          <p:nvGrpSpPr>
            <p:cNvPr id="43100" name="Group 163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3103" name="Text Box 164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5     0   </a:t>
                </a:r>
              </a:p>
            </p:txBody>
          </p:sp>
          <p:sp>
            <p:nvSpPr>
              <p:cNvPr id="43104" name="Line 165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05" name="Line 166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101" name="Line 167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2" name="Text Box 168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43017" name="Group 169"/>
          <p:cNvGrpSpPr>
            <a:grpSpLocks/>
          </p:cNvGrpSpPr>
          <p:nvPr/>
        </p:nvGrpSpPr>
        <p:grpSpPr bwMode="auto">
          <a:xfrm>
            <a:off x="6235700" y="3036094"/>
            <a:ext cx="1557338" cy="366712"/>
            <a:chOff x="4208" y="2457"/>
            <a:chExt cx="981" cy="231"/>
          </a:xfrm>
        </p:grpSpPr>
        <p:grpSp>
          <p:nvGrpSpPr>
            <p:cNvPr id="43085" name="Group 170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3087" name="Group 17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3092" name="Group 17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3097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8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9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93" name="Line 17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3094" name="Group 17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3095" name="Line 1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6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088" name="Group 18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3089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4   3   </a:t>
                  </a:r>
                </a:p>
              </p:txBody>
            </p:sp>
            <p:sp>
              <p:nvSpPr>
                <p:cNvPr id="43090" name="Line 18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91" name="Line 18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086" name="Rectangle 184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186"/>
          <p:cNvGrpSpPr>
            <a:grpSpLocks/>
          </p:cNvGrpSpPr>
          <p:nvPr/>
        </p:nvGrpSpPr>
        <p:grpSpPr bwMode="auto">
          <a:xfrm>
            <a:off x="1654175" y="4233069"/>
            <a:ext cx="2090738" cy="706437"/>
            <a:chOff x="1331" y="2811"/>
            <a:chExt cx="1317" cy="445"/>
          </a:xfrm>
        </p:grpSpPr>
        <p:grpSp>
          <p:nvGrpSpPr>
            <p:cNvPr id="43075" name="Group 187"/>
            <p:cNvGrpSpPr>
              <a:grpSpLocks/>
            </p:cNvGrpSpPr>
            <p:nvPr/>
          </p:nvGrpSpPr>
          <p:grpSpPr bwMode="auto">
            <a:xfrm>
              <a:off x="1868" y="3015"/>
              <a:ext cx="780" cy="237"/>
              <a:chOff x="1660" y="1025"/>
              <a:chExt cx="780" cy="237"/>
            </a:xfrm>
          </p:grpSpPr>
          <p:grpSp>
            <p:nvGrpSpPr>
              <p:cNvPr id="43078" name="Group 188"/>
              <p:cNvGrpSpPr>
                <a:grpSpLocks/>
              </p:cNvGrpSpPr>
              <p:nvPr/>
            </p:nvGrpSpPr>
            <p:grpSpPr bwMode="auto">
              <a:xfrm>
                <a:off x="1660" y="1025"/>
                <a:ext cx="780" cy="237"/>
                <a:chOff x="1660" y="654"/>
                <a:chExt cx="780" cy="237"/>
              </a:xfrm>
            </p:grpSpPr>
            <p:sp>
              <p:nvSpPr>
                <p:cNvPr id="43082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23     1   </a:t>
                  </a:r>
                </a:p>
              </p:txBody>
            </p:sp>
            <p:sp>
              <p:nvSpPr>
                <p:cNvPr id="43083" name="Line 190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84" name="Line 191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079" name="Group 192"/>
              <p:cNvGrpSpPr>
                <a:grpSpLocks/>
              </p:cNvGrpSpPr>
              <p:nvPr/>
            </p:nvGrpSpPr>
            <p:grpSpPr bwMode="auto">
              <a:xfrm>
                <a:off x="2275" y="1065"/>
                <a:ext cx="59" cy="147"/>
                <a:chOff x="1191" y="1904"/>
                <a:chExt cx="137" cy="166"/>
              </a:xfrm>
            </p:grpSpPr>
            <p:sp>
              <p:nvSpPr>
                <p:cNvPr id="4308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81" name="Line 194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076" name="Line 195"/>
            <p:cNvSpPr>
              <a:spLocks noChangeShapeType="1"/>
            </p:cNvSpPr>
            <p:nvPr/>
          </p:nvSpPr>
          <p:spPr bwMode="auto">
            <a:xfrm flipH="1">
              <a:off x="2532" y="2811"/>
              <a:ext cx="1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7" name="Text Box 196"/>
            <p:cNvSpPr txBox="1">
              <a:spLocks noChangeArrowheads="1"/>
            </p:cNvSpPr>
            <p:nvPr/>
          </p:nvSpPr>
          <p:spPr bwMode="auto">
            <a:xfrm>
              <a:off x="1331" y="3006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grpSp>
        <p:nvGrpSpPr>
          <p:cNvPr id="295139" name="Group 197"/>
          <p:cNvGrpSpPr>
            <a:grpSpLocks/>
          </p:cNvGrpSpPr>
          <p:nvPr/>
        </p:nvGrpSpPr>
        <p:grpSpPr bwMode="auto">
          <a:xfrm>
            <a:off x="1670050" y="3413919"/>
            <a:ext cx="2090738" cy="909637"/>
            <a:chOff x="1331" y="2146"/>
            <a:chExt cx="1317" cy="573"/>
          </a:xfrm>
        </p:grpSpPr>
        <p:grpSp>
          <p:nvGrpSpPr>
            <p:cNvPr id="43069" name="Group 198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3072" name="Text Box 199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7     2   </a:t>
                </a:r>
              </a:p>
            </p:txBody>
          </p:sp>
          <p:sp>
            <p:nvSpPr>
              <p:cNvPr id="43073" name="Line 200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74" name="Line 201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070" name="Line 202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1" name="Text Box 203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sp>
        <p:nvSpPr>
          <p:cNvPr id="295116" name="Text Box 204"/>
          <p:cNvSpPr txBox="1">
            <a:spLocks noChangeArrowheads="1"/>
          </p:cNvSpPr>
          <p:nvPr/>
        </p:nvSpPr>
        <p:spPr bwMode="auto">
          <a:xfrm>
            <a:off x="173038" y="2955131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3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11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295141" name="Group 219"/>
          <p:cNvGrpSpPr>
            <a:grpSpLocks/>
          </p:cNvGrpSpPr>
          <p:nvPr/>
        </p:nvGrpSpPr>
        <p:grpSpPr bwMode="auto">
          <a:xfrm>
            <a:off x="1655763" y="2653506"/>
            <a:ext cx="2090737" cy="1655763"/>
            <a:chOff x="2468" y="2251"/>
            <a:chExt cx="1317" cy="1043"/>
          </a:xfrm>
        </p:grpSpPr>
        <p:grpSp>
          <p:nvGrpSpPr>
            <p:cNvPr id="43055" name="Group 205"/>
            <p:cNvGrpSpPr>
              <a:grpSpLocks/>
            </p:cNvGrpSpPr>
            <p:nvPr/>
          </p:nvGrpSpPr>
          <p:grpSpPr bwMode="auto">
            <a:xfrm>
              <a:off x="2468" y="2251"/>
              <a:ext cx="1317" cy="573"/>
              <a:chOff x="1331" y="2146"/>
              <a:chExt cx="1317" cy="573"/>
            </a:xfrm>
          </p:grpSpPr>
          <p:grpSp>
            <p:nvGrpSpPr>
              <p:cNvPr id="43063" name="Group 206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3066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7     2   </a:t>
                  </a:r>
                </a:p>
              </p:txBody>
            </p:sp>
            <p:sp>
              <p:nvSpPr>
                <p:cNvPr id="43067" name="Line 208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68" name="Line 209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064" name="Line 210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65" name="Text Box 211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3056" name="Group 212"/>
            <p:cNvGrpSpPr>
              <a:grpSpLocks/>
            </p:cNvGrpSpPr>
            <p:nvPr/>
          </p:nvGrpSpPr>
          <p:grpSpPr bwMode="auto">
            <a:xfrm>
              <a:off x="2468" y="2721"/>
              <a:ext cx="1317" cy="573"/>
              <a:chOff x="1331" y="2146"/>
              <a:chExt cx="1317" cy="573"/>
            </a:xfrm>
          </p:grpSpPr>
          <p:grpSp>
            <p:nvGrpSpPr>
              <p:cNvPr id="43057" name="Group 213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3060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8    0   </a:t>
                  </a:r>
                </a:p>
              </p:txBody>
            </p:sp>
            <p:sp>
              <p:nvSpPr>
                <p:cNvPr id="43061" name="Line 215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62" name="Line 216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058" name="Line 217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59" name="Text Box 218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到达</a:t>
                </a:r>
              </a:p>
            </p:txBody>
          </p:sp>
        </p:grpSp>
      </p:grpSp>
      <p:grpSp>
        <p:nvGrpSpPr>
          <p:cNvPr id="295146" name="Group 220"/>
          <p:cNvGrpSpPr>
            <a:grpSpLocks/>
          </p:cNvGrpSpPr>
          <p:nvPr/>
        </p:nvGrpSpPr>
        <p:grpSpPr bwMode="auto">
          <a:xfrm>
            <a:off x="6251575" y="3579019"/>
            <a:ext cx="1557338" cy="366712"/>
            <a:chOff x="4208" y="2457"/>
            <a:chExt cx="981" cy="231"/>
          </a:xfrm>
        </p:grpSpPr>
        <p:grpSp>
          <p:nvGrpSpPr>
            <p:cNvPr id="43040" name="Group 221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3042" name="Group 222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3047" name="Group 223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3052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3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4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48" name="Line 227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3049" name="Group 228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3050" name="Line 2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1" name="Line 230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043" name="Group 231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3044" name="Text Box 232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5   11   </a:t>
                  </a:r>
                </a:p>
              </p:txBody>
            </p:sp>
            <p:sp>
              <p:nvSpPr>
                <p:cNvPr id="43045" name="Line 233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46" name="Line 234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041" name="Rectangle 235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5152" name="Group 236"/>
          <p:cNvGrpSpPr>
            <a:grpSpLocks/>
          </p:cNvGrpSpPr>
          <p:nvPr/>
        </p:nvGrpSpPr>
        <p:grpSpPr bwMode="auto">
          <a:xfrm>
            <a:off x="1655763" y="4077494"/>
            <a:ext cx="2090737" cy="1655762"/>
            <a:chOff x="2468" y="2251"/>
            <a:chExt cx="1317" cy="1043"/>
          </a:xfrm>
        </p:grpSpPr>
        <p:grpSp>
          <p:nvGrpSpPr>
            <p:cNvPr id="43026" name="Group 237"/>
            <p:cNvGrpSpPr>
              <a:grpSpLocks/>
            </p:cNvGrpSpPr>
            <p:nvPr/>
          </p:nvGrpSpPr>
          <p:grpSpPr bwMode="auto">
            <a:xfrm>
              <a:off x="2468" y="2251"/>
              <a:ext cx="1317" cy="573"/>
              <a:chOff x="1331" y="2146"/>
              <a:chExt cx="1317" cy="573"/>
            </a:xfrm>
          </p:grpSpPr>
          <p:grpSp>
            <p:nvGrpSpPr>
              <p:cNvPr id="43034" name="Group 238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3037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16     3   </a:t>
                  </a:r>
                </a:p>
              </p:txBody>
            </p:sp>
            <p:sp>
              <p:nvSpPr>
                <p:cNvPr id="43038" name="Line 240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39" name="Line 241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035" name="Line 242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6" name="Text Box 243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3027" name="Group 244"/>
            <p:cNvGrpSpPr>
              <a:grpSpLocks/>
            </p:cNvGrpSpPr>
            <p:nvPr/>
          </p:nvGrpSpPr>
          <p:grpSpPr bwMode="auto">
            <a:xfrm>
              <a:off x="2468" y="2721"/>
              <a:ext cx="1317" cy="573"/>
              <a:chOff x="1331" y="2146"/>
              <a:chExt cx="1317" cy="573"/>
            </a:xfrm>
          </p:grpSpPr>
          <p:grpSp>
            <p:nvGrpSpPr>
              <p:cNvPr id="43028" name="Group 245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3031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23    1   </a:t>
                  </a:r>
                </a:p>
              </p:txBody>
            </p:sp>
            <p:sp>
              <p:nvSpPr>
                <p:cNvPr id="43032" name="Line 247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33" name="Line 248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029" name="Line 249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0" name="Text Box 250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</p:grpSp>
      <p:sp>
        <p:nvSpPr>
          <p:cNvPr id="295163" name="Text Box 251"/>
          <p:cNvSpPr txBox="1">
            <a:spLocks noChangeArrowheads="1"/>
          </p:cNvSpPr>
          <p:nvPr/>
        </p:nvSpPr>
        <p:spPr bwMode="auto">
          <a:xfrm>
            <a:off x="341313" y="2458244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  <p:sp>
        <p:nvSpPr>
          <p:cNvPr id="43025" name="Text Box 252"/>
          <p:cNvSpPr txBox="1">
            <a:spLocks noChangeArrowheads="1"/>
          </p:cNvSpPr>
          <p:nvPr/>
        </p:nvSpPr>
        <p:spPr bwMode="auto">
          <a:xfrm>
            <a:off x="620713" y="1358106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随机数           事件处理队列            客户队列状态</a:t>
            </a:r>
          </a:p>
        </p:txBody>
      </p:sp>
      <p:sp>
        <p:nvSpPr>
          <p:cNvPr id="164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</a:p>
        </p:txBody>
      </p:sp>
    </p:spTree>
    <p:extLst>
      <p:ext uri="{BB962C8B-B14F-4D97-AF65-F5344CB8AC3E}">
        <p14:creationId xmlns:p14="http://schemas.microsoft.com/office/powerpoint/2010/main" val="3770922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95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116" grpId="0"/>
      <p:bldP spid="29516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9552" y="306070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537964" y="3370263"/>
            <a:ext cx="1060450" cy="665162"/>
            <a:chOff x="690" y="455"/>
            <a:chExt cx="668" cy="419"/>
          </a:xfrm>
        </p:grpSpPr>
        <p:sp>
          <p:nvSpPr>
            <p:cNvPr id="40034" name="Text Box 4"/>
            <p:cNvSpPr txBox="1">
              <a:spLocks noChangeArrowheads="1"/>
            </p:cNvSpPr>
            <p:nvPr/>
          </p:nvSpPr>
          <p:spPr bwMode="auto">
            <a:xfrm>
              <a:off x="690" y="676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0035" name="Line 5"/>
            <p:cNvSpPr>
              <a:spLocks noChangeShapeType="1"/>
            </p:cNvSpPr>
            <p:nvPr/>
          </p:nvSpPr>
          <p:spPr bwMode="auto">
            <a:xfrm>
              <a:off x="1028" y="455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0" name="Group 6"/>
          <p:cNvGrpSpPr>
            <a:grpSpLocks/>
          </p:cNvGrpSpPr>
          <p:nvPr/>
        </p:nvGrpSpPr>
        <p:grpSpPr bwMode="auto">
          <a:xfrm>
            <a:off x="550664" y="4043363"/>
            <a:ext cx="1060450" cy="704850"/>
            <a:chOff x="698" y="879"/>
            <a:chExt cx="668" cy="444"/>
          </a:xfrm>
        </p:grpSpPr>
        <p:sp>
          <p:nvSpPr>
            <p:cNvPr id="40032" name="Text Box 7"/>
            <p:cNvSpPr txBox="1">
              <a:spLocks noChangeArrowheads="1"/>
            </p:cNvSpPr>
            <p:nvPr/>
          </p:nvSpPr>
          <p:spPr bwMode="auto">
            <a:xfrm>
              <a:off x="698" y="112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033" name="Line 8"/>
            <p:cNvSpPr>
              <a:spLocks noChangeShapeType="1"/>
            </p:cNvSpPr>
            <p:nvPr/>
          </p:nvSpPr>
          <p:spPr bwMode="auto">
            <a:xfrm>
              <a:off x="1028" y="87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577652" y="4743450"/>
            <a:ext cx="1060450" cy="703263"/>
            <a:chOff x="715" y="1320"/>
            <a:chExt cx="668" cy="443"/>
          </a:xfrm>
        </p:grpSpPr>
        <p:sp>
          <p:nvSpPr>
            <p:cNvPr id="40030" name="Text Box 10"/>
            <p:cNvSpPr txBox="1">
              <a:spLocks noChangeArrowheads="1"/>
            </p:cNvSpPr>
            <p:nvPr/>
          </p:nvSpPr>
          <p:spPr bwMode="auto">
            <a:xfrm>
              <a:off x="715" y="156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40031" name="Line 11"/>
            <p:cNvSpPr>
              <a:spLocks noChangeShapeType="1"/>
            </p:cNvSpPr>
            <p:nvPr/>
          </p:nvSpPr>
          <p:spPr bwMode="auto">
            <a:xfrm>
              <a:off x="1028" y="1320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2" name="Group 12"/>
          <p:cNvGrpSpPr>
            <a:grpSpLocks/>
          </p:cNvGrpSpPr>
          <p:nvPr/>
        </p:nvGrpSpPr>
        <p:grpSpPr bwMode="auto">
          <a:xfrm>
            <a:off x="564952" y="5456238"/>
            <a:ext cx="1060450" cy="676275"/>
            <a:chOff x="707" y="1769"/>
            <a:chExt cx="668" cy="426"/>
          </a:xfrm>
        </p:grpSpPr>
        <p:sp>
          <p:nvSpPr>
            <p:cNvPr id="40028" name="Text Box 13"/>
            <p:cNvSpPr txBox="1">
              <a:spLocks noChangeArrowheads="1"/>
            </p:cNvSpPr>
            <p:nvPr/>
          </p:nvSpPr>
          <p:spPr bwMode="auto">
            <a:xfrm>
              <a:off x="707" y="199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40029" name="Line 14"/>
            <p:cNvSpPr>
              <a:spLocks noChangeShapeType="1"/>
            </p:cNvSpPr>
            <p:nvPr/>
          </p:nvSpPr>
          <p:spPr bwMode="auto">
            <a:xfrm>
              <a:off x="1028" y="176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3" name="Group 15"/>
          <p:cNvGrpSpPr>
            <a:grpSpLocks/>
          </p:cNvGrpSpPr>
          <p:nvPr/>
        </p:nvGrpSpPr>
        <p:grpSpPr bwMode="auto">
          <a:xfrm>
            <a:off x="564952" y="6129338"/>
            <a:ext cx="1060450" cy="701675"/>
            <a:chOff x="707" y="2193"/>
            <a:chExt cx="668" cy="442"/>
          </a:xfrm>
        </p:grpSpPr>
        <p:sp>
          <p:nvSpPr>
            <p:cNvPr id="40026" name="Text Box 16"/>
            <p:cNvSpPr txBox="1">
              <a:spLocks noChangeArrowheads="1"/>
            </p:cNvSpPr>
            <p:nvPr/>
          </p:nvSpPr>
          <p:spPr bwMode="auto">
            <a:xfrm>
              <a:off x="707" y="243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4</a:t>
              </a:r>
            </a:p>
          </p:txBody>
        </p:sp>
        <p:sp>
          <p:nvSpPr>
            <p:cNvPr id="40027" name="Line 17"/>
            <p:cNvSpPr>
              <a:spLocks noChangeShapeType="1"/>
            </p:cNvSpPr>
            <p:nvPr/>
          </p:nvSpPr>
          <p:spPr bwMode="auto">
            <a:xfrm>
              <a:off x="1029" y="2193"/>
              <a:ext cx="0" cy="221"/>
            </a:xfrm>
            <a:prstGeom prst="line">
              <a:avLst/>
            </a:prstGeom>
            <a:noFill/>
            <a:ln w="9525">
              <a:noFill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4" name="Group 18"/>
          <p:cNvGrpSpPr>
            <a:grpSpLocks/>
          </p:cNvGrpSpPr>
          <p:nvPr/>
        </p:nvGrpSpPr>
        <p:grpSpPr bwMode="auto">
          <a:xfrm>
            <a:off x="168077" y="2220913"/>
            <a:ext cx="2768600" cy="376237"/>
            <a:chOff x="508" y="347"/>
            <a:chExt cx="1372" cy="237"/>
          </a:xfrm>
        </p:grpSpPr>
        <p:sp>
          <p:nvSpPr>
            <p:cNvPr id="40024" name="Text Box 19"/>
            <p:cNvSpPr txBox="1">
              <a:spLocks noChangeArrowheads="1"/>
            </p:cNvSpPr>
            <p:nvPr/>
          </p:nvSpPr>
          <p:spPr bwMode="auto">
            <a:xfrm>
              <a:off x="508" y="347"/>
              <a:ext cx="1372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 </a:t>
              </a:r>
              <a:r>
                <a:rPr lang="zh-CN" altLang="en-US" sz="1800" b="1">
                  <a:latin typeface="楷体_GB2312" pitchFamily="49" charset="-122"/>
                  <a:ea typeface="楷体_GB2312" pitchFamily="49" charset="-122"/>
                </a:rPr>
                <a:t>发生时间    事件类型</a:t>
              </a:r>
            </a:p>
          </p:txBody>
        </p:sp>
        <p:sp>
          <p:nvSpPr>
            <p:cNvPr id="40025" name="Line 20"/>
            <p:cNvSpPr>
              <a:spLocks noChangeShapeType="1"/>
            </p:cNvSpPr>
            <p:nvPr/>
          </p:nvSpPr>
          <p:spPr bwMode="auto">
            <a:xfrm>
              <a:off x="1185" y="347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45" name="Text Box 21"/>
          <p:cNvSpPr txBox="1">
            <a:spLocks noChangeArrowheads="1"/>
          </p:cNvSpPr>
          <p:nvPr/>
        </p:nvSpPr>
        <p:spPr bwMode="auto">
          <a:xfrm>
            <a:off x="350639" y="2576513"/>
            <a:ext cx="2327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Occurtime         Ntype</a:t>
            </a:r>
          </a:p>
        </p:txBody>
      </p:sp>
      <p:sp>
        <p:nvSpPr>
          <p:cNvPr id="305174" name="Text Box 22"/>
          <p:cNvSpPr txBox="1">
            <a:spLocks noChangeArrowheads="1"/>
          </p:cNvSpPr>
          <p:nvPr/>
        </p:nvSpPr>
        <p:spPr bwMode="auto">
          <a:xfrm>
            <a:off x="2495550" y="2895600"/>
            <a:ext cx="633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离开事件功能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CustomerDeparture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305175" name="Text Box 23"/>
          <p:cNvSpPr txBox="1">
            <a:spLocks noChangeArrowheads="1"/>
          </p:cNvSpPr>
          <p:nvPr/>
        </p:nvSpPr>
        <p:spPr bwMode="auto">
          <a:xfrm>
            <a:off x="3109913" y="3375025"/>
            <a:ext cx="6516687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删除当前</a:t>
            </a:r>
            <a:r>
              <a:rPr lang="zh-CN" altLang="en-US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窗口客户队列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的队头客户；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计算当前客户的逗留时间；</a:t>
            </a:r>
          </a:p>
          <a:p>
            <a:pPr>
              <a:spcBef>
                <a:spcPct val="1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当前时间－到达时间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累加总逗留时间；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如果该</a:t>
            </a:r>
            <a:r>
              <a:rPr lang="zh-CN" altLang="en-US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窗口客户队列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不空，将新队头客户</a:t>
            </a:r>
          </a:p>
          <a:p>
            <a:pPr>
              <a:spcBef>
                <a:spcPct val="1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的</a:t>
            </a:r>
            <a:r>
              <a:rPr lang="zh-CN" altLang="en-US" sz="2400" b="1">
                <a:ea typeface="楷体_GB2312" pitchFamily="49" charset="-122"/>
              </a:rPr>
              <a:t>“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离开事件</a:t>
            </a:r>
            <a:r>
              <a:rPr lang="zh-CN" altLang="en-US" sz="2400" b="1">
                <a:ea typeface="楷体_GB2312" pitchFamily="49" charset="-122"/>
              </a:rPr>
              <a:t>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插入到</a:t>
            </a:r>
            <a:r>
              <a:rPr lang="zh-CN" altLang="en-US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事件优先队列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>
              <a:spcBef>
                <a:spcPct val="1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离开事件发生时间＝当前</a:t>
            </a:r>
            <a:r>
              <a:rPr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时间</a:t>
            </a:r>
            <a:r>
              <a:rPr lang="en-US" altLang="zh-CN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事务所需时间</a:t>
            </a:r>
          </a:p>
        </p:txBody>
      </p:sp>
      <p:sp>
        <p:nvSpPr>
          <p:cNvPr id="39948" name="Text Box 24"/>
          <p:cNvSpPr txBox="1">
            <a:spLocks noChangeArrowheads="1"/>
          </p:cNvSpPr>
          <p:nvPr/>
        </p:nvSpPr>
        <p:spPr bwMode="auto">
          <a:xfrm>
            <a:off x="35496" y="1435319"/>
            <a:ext cx="363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事件处理队列数据结构</a:t>
            </a:r>
          </a:p>
        </p:txBody>
      </p:sp>
      <p:sp>
        <p:nvSpPr>
          <p:cNvPr id="100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</a:p>
        </p:txBody>
      </p:sp>
    </p:spTree>
    <p:extLst>
      <p:ext uri="{BB962C8B-B14F-4D97-AF65-F5344CB8AC3E}">
        <p14:creationId xmlns:p14="http://schemas.microsoft.com/office/powerpoint/2010/main" val="4202596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5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5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5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5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5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5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3"/>
          <p:cNvGrpSpPr>
            <a:grpSpLocks/>
          </p:cNvGrpSpPr>
          <p:nvPr/>
        </p:nvGrpSpPr>
        <p:grpSpPr bwMode="auto">
          <a:xfrm>
            <a:off x="2748365" y="2636912"/>
            <a:ext cx="1238250" cy="376238"/>
            <a:chOff x="1660" y="654"/>
            <a:chExt cx="780" cy="237"/>
          </a:xfrm>
        </p:grpSpPr>
        <p:sp>
          <p:nvSpPr>
            <p:cNvPr id="44190" name="Text Box 4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4191" name="Line 5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2" name="Line 6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035" name="Text Box 7"/>
          <p:cNvSpPr txBox="1">
            <a:spLocks noChangeArrowheads="1"/>
          </p:cNvSpPr>
          <p:nvPr/>
        </p:nvSpPr>
        <p:spPr bwMode="auto">
          <a:xfrm>
            <a:off x="30565" y="2119387"/>
            <a:ext cx="3081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2538815" y="2087637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4037" name="Text Box 9"/>
          <p:cNvSpPr txBox="1">
            <a:spLocks noChangeArrowheads="1"/>
          </p:cNvSpPr>
          <p:nvPr/>
        </p:nvSpPr>
        <p:spPr bwMode="auto">
          <a:xfrm>
            <a:off x="5059765" y="2073350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44038" name="Group 10"/>
          <p:cNvGrpSpPr>
            <a:grpSpLocks/>
          </p:cNvGrpSpPr>
          <p:nvPr/>
        </p:nvGrpSpPr>
        <p:grpSpPr bwMode="auto">
          <a:xfrm>
            <a:off x="4659715" y="2787725"/>
            <a:ext cx="3360738" cy="2155825"/>
            <a:chOff x="3072" y="2125"/>
            <a:chExt cx="2117" cy="1358"/>
          </a:xfrm>
        </p:grpSpPr>
        <p:grpSp>
          <p:nvGrpSpPr>
            <p:cNvPr id="44127" name="Group 11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4188" name="Rectangle 1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89" name="Line 1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128" name="Freeform 14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4129" name="Group 15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4185" name="Rectangle 16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86" name="Line 17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87" name="Line 18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130" name="Line 19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4131" name="Group 20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44173" name="Group 2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4183" name="Rectangle 2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84" name="Line 2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174" name="Group 2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41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81" name="Line 2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82" name="Line 2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175" name="Line 2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76" name="Freeform 2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4177" name="Group 3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4178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79" name="Line 3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4132" name="Group 33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44161" name="Group 34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4171" name="Rectangle 35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72" name="Line 36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" name="Group 37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4168" name="Rectangle 38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69" name="Line 39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70" name="Line 40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163" name="Line 41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64" name="Freeform 42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4165" name="Group 43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416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67" name="Line 4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4133" name="Group 46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44149" name="Group 47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4159" name="Rectangle 48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60" name="Line 49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150" name="Group 50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4156" name="Rectangle 51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57" name="Line 52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58" name="Line 53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151" name="Line 54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52" name="Freeform 55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4153" name="Group 56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4154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55" name="Line 58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134" name="Text Box 59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44135" name="Group 60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3" name="Group 6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4141" name="Group 6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4146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47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48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142" name="Line 6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4143" name="Group 6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4144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45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137" name="Group 7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413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4139" name="Line 7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40" name="Line 7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3" name="Group 83"/>
          <p:cNvGrpSpPr>
            <a:grpSpLocks/>
          </p:cNvGrpSpPr>
          <p:nvPr/>
        </p:nvGrpSpPr>
        <p:grpSpPr bwMode="auto">
          <a:xfrm>
            <a:off x="6463115" y="3298900"/>
            <a:ext cx="1557338" cy="366712"/>
            <a:chOff x="4208" y="2457"/>
            <a:chExt cx="981" cy="231"/>
          </a:xfrm>
        </p:grpSpPr>
        <p:grpSp>
          <p:nvGrpSpPr>
            <p:cNvPr id="44112" name="Group 84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4114" name="Group 85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4119" name="Group 86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412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25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26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120" name="Line 90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4121" name="Group 91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4122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2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115" name="Group 94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4116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4   3   </a:t>
                  </a:r>
                </a:p>
              </p:txBody>
            </p:sp>
            <p:sp>
              <p:nvSpPr>
                <p:cNvPr id="44117" name="Line 96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18" name="Line 97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113" name="Rectangle 98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119"/>
          <p:cNvGrpSpPr>
            <a:grpSpLocks/>
          </p:cNvGrpSpPr>
          <p:nvPr/>
        </p:nvGrpSpPr>
        <p:grpSpPr bwMode="auto">
          <a:xfrm>
            <a:off x="1913340" y="2884562"/>
            <a:ext cx="2090738" cy="909638"/>
            <a:chOff x="1331" y="2146"/>
            <a:chExt cx="1317" cy="573"/>
          </a:xfrm>
        </p:grpSpPr>
        <p:grpSp>
          <p:nvGrpSpPr>
            <p:cNvPr id="44106" name="Group 120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4109" name="Text Box 121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7     2   </a:t>
                </a:r>
              </a:p>
            </p:txBody>
          </p:sp>
          <p:sp>
            <p:nvSpPr>
              <p:cNvPr id="44110" name="Line 122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11" name="Line 123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107" name="Line 124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08" name="Text Box 125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grpSp>
        <p:nvGrpSpPr>
          <p:cNvPr id="44042" name="Group 133"/>
          <p:cNvGrpSpPr>
            <a:grpSpLocks/>
          </p:cNvGrpSpPr>
          <p:nvPr/>
        </p:nvGrpSpPr>
        <p:grpSpPr bwMode="auto">
          <a:xfrm>
            <a:off x="6478990" y="3841825"/>
            <a:ext cx="1557338" cy="366712"/>
            <a:chOff x="4208" y="2457"/>
            <a:chExt cx="981" cy="231"/>
          </a:xfrm>
        </p:grpSpPr>
        <p:grpSp>
          <p:nvGrpSpPr>
            <p:cNvPr id="44091" name="Group 134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4093" name="Group 135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4098" name="Group 136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4103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04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0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99" name="Line 140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4100" name="Group 141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4101" name="Line 1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02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094" name="Group 144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4095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5   11   </a:t>
                  </a:r>
                </a:p>
              </p:txBody>
            </p:sp>
            <p:sp>
              <p:nvSpPr>
                <p:cNvPr id="44096" name="Line 146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97" name="Line 147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092" name="Rectangle 148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136" name="Group 164"/>
          <p:cNvGrpSpPr>
            <a:grpSpLocks/>
          </p:cNvGrpSpPr>
          <p:nvPr/>
        </p:nvGrpSpPr>
        <p:grpSpPr bwMode="auto">
          <a:xfrm>
            <a:off x="1899053" y="3630687"/>
            <a:ext cx="2105025" cy="2379663"/>
            <a:chOff x="1053" y="1266"/>
            <a:chExt cx="1326" cy="1499"/>
          </a:xfrm>
        </p:grpSpPr>
        <p:grpSp>
          <p:nvGrpSpPr>
            <p:cNvPr id="44069" name="Group 126"/>
            <p:cNvGrpSpPr>
              <a:grpSpLocks/>
            </p:cNvGrpSpPr>
            <p:nvPr/>
          </p:nvGrpSpPr>
          <p:grpSpPr bwMode="auto">
            <a:xfrm>
              <a:off x="1062" y="1266"/>
              <a:ext cx="1317" cy="573"/>
              <a:chOff x="1331" y="2146"/>
              <a:chExt cx="1317" cy="573"/>
            </a:xfrm>
          </p:grpSpPr>
          <p:grpSp>
            <p:nvGrpSpPr>
              <p:cNvPr id="44085" name="Group 127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4088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8    0   </a:t>
                  </a:r>
                </a:p>
              </p:txBody>
            </p:sp>
            <p:sp>
              <p:nvSpPr>
                <p:cNvPr id="44089" name="Line 129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90" name="Line 130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086" name="Line 131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087" name="Text Box 132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到达</a:t>
                </a:r>
              </a:p>
            </p:txBody>
          </p:sp>
        </p:grpSp>
        <p:grpSp>
          <p:nvGrpSpPr>
            <p:cNvPr id="44070" name="Group 149"/>
            <p:cNvGrpSpPr>
              <a:grpSpLocks/>
            </p:cNvGrpSpPr>
            <p:nvPr/>
          </p:nvGrpSpPr>
          <p:grpSpPr bwMode="auto">
            <a:xfrm>
              <a:off x="1053" y="1722"/>
              <a:ext cx="1317" cy="1043"/>
              <a:chOff x="2468" y="2251"/>
              <a:chExt cx="1317" cy="1043"/>
            </a:xfrm>
          </p:grpSpPr>
          <p:grpSp>
            <p:nvGrpSpPr>
              <p:cNvPr id="44071" name="Group 150"/>
              <p:cNvGrpSpPr>
                <a:grpSpLocks/>
              </p:cNvGrpSpPr>
              <p:nvPr/>
            </p:nvGrpSpPr>
            <p:grpSpPr bwMode="auto">
              <a:xfrm>
                <a:off x="2468" y="2251"/>
                <a:ext cx="1317" cy="573"/>
                <a:chOff x="1331" y="2146"/>
                <a:chExt cx="1317" cy="573"/>
              </a:xfrm>
            </p:grpSpPr>
            <p:grpSp>
              <p:nvGrpSpPr>
                <p:cNvPr id="44079" name="Group 151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4082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16     3   </a:t>
                    </a:r>
                  </a:p>
                </p:txBody>
              </p:sp>
              <p:sp>
                <p:nvSpPr>
                  <p:cNvPr id="44083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84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80" name="Line 155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81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  <p:grpSp>
            <p:nvGrpSpPr>
              <p:cNvPr id="44072" name="Group 157"/>
              <p:cNvGrpSpPr>
                <a:grpSpLocks/>
              </p:cNvGrpSpPr>
              <p:nvPr/>
            </p:nvGrpSpPr>
            <p:grpSpPr bwMode="auto">
              <a:xfrm>
                <a:off x="2468" y="2721"/>
                <a:ext cx="1317" cy="573"/>
                <a:chOff x="1331" y="2146"/>
                <a:chExt cx="1317" cy="573"/>
              </a:xfrm>
            </p:grpSpPr>
            <p:grpSp>
              <p:nvGrpSpPr>
                <p:cNvPr id="44073" name="Group 158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4076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23    1   </a:t>
                    </a:r>
                  </a:p>
                </p:txBody>
              </p:sp>
              <p:sp>
                <p:nvSpPr>
                  <p:cNvPr id="44077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78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74" name="Line 162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75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</p:grpSp>
      </p:grpSp>
      <p:grpSp>
        <p:nvGrpSpPr>
          <p:cNvPr id="44162" name="Group 165"/>
          <p:cNvGrpSpPr>
            <a:grpSpLocks/>
          </p:cNvGrpSpPr>
          <p:nvPr/>
        </p:nvGrpSpPr>
        <p:grpSpPr bwMode="auto">
          <a:xfrm>
            <a:off x="1899053" y="2886150"/>
            <a:ext cx="2105025" cy="2379662"/>
            <a:chOff x="1053" y="1266"/>
            <a:chExt cx="1326" cy="1499"/>
          </a:xfrm>
        </p:grpSpPr>
        <p:grpSp>
          <p:nvGrpSpPr>
            <p:cNvPr id="44047" name="Group 166"/>
            <p:cNvGrpSpPr>
              <a:grpSpLocks/>
            </p:cNvGrpSpPr>
            <p:nvPr/>
          </p:nvGrpSpPr>
          <p:grpSpPr bwMode="auto">
            <a:xfrm>
              <a:off x="1062" y="1266"/>
              <a:ext cx="1317" cy="573"/>
              <a:chOff x="1331" y="2146"/>
              <a:chExt cx="1317" cy="573"/>
            </a:xfrm>
          </p:grpSpPr>
          <p:grpSp>
            <p:nvGrpSpPr>
              <p:cNvPr id="44063" name="Group 167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4066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8    0   </a:t>
                  </a:r>
                </a:p>
              </p:txBody>
            </p:sp>
            <p:sp>
              <p:nvSpPr>
                <p:cNvPr id="44067" name="Line 169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68" name="Line 170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064" name="Line 171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065" name="Text Box 172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到达</a:t>
                </a:r>
              </a:p>
            </p:txBody>
          </p:sp>
        </p:grpSp>
        <p:grpSp>
          <p:nvGrpSpPr>
            <p:cNvPr id="44048" name="Group 173"/>
            <p:cNvGrpSpPr>
              <a:grpSpLocks/>
            </p:cNvGrpSpPr>
            <p:nvPr/>
          </p:nvGrpSpPr>
          <p:grpSpPr bwMode="auto">
            <a:xfrm>
              <a:off x="1053" y="1722"/>
              <a:ext cx="1317" cy="1043"/>
              <a:chOff x="2468" y="2251"/>
              <a:chExt cx="1317" cy="1043"/>
            </a:xfrm>
          </p:grpSpPr>
          <p:grpSp>
            <p:nvGrpSpPr>
              <p:cNvPr id="44049" name="Group 174"/>
              <p:cNvGrpSpPr>
                <a:grpSpLocks/>
              </p:cNvGrpSpPr>
              <p:nvPr/>
            </p:nvGrpSpPr>
            <p:grpSpPr bwMode="auto">
              <a:xfrm>
                <a:off x="2468" y="2251"/>
                <a:ext cx="1317" cy="573"/>
                <a:chOff x="1331" y="2146"/>
                <a:chExt cx="1317" cy="573"/>
              </a:xfrm>
            </p:grpSpPr>
            <p:grpSp>
              <p:nvGrpSpPr>
                <p:cNvPr id="44057" name="Group 175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4060" name="Text Box 1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16     3   </a:t>
                    </a:r>
                  </a:p>
                </p:txBody>
              </p:sp>
              <p:sp>
                <p:nvSpPr>
                  <p:cNvPr id="44061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62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58" name="Line 179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59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  <p:grpSp>
            <p:nvGrpSpPr>
              <p:cNvPr id="44050" name="Group 181"/>
              <p:cNvGrpSpPr>
                <a:grpSpLocks/>
              </p:cNvGrpSpPr>
              <p:nvPr/>
            </p:nvGrpSpPr>
            <p:grpSpPr bwMode="auto">
              <a:xfrm>
                <a:off x="2468" y="2721"/>
                <a:ext cx="1317" cy="573"/>
                <a:chOff x="1331" y="2146"/>
                <a:chExt cx="1317" cy="573"/>
              </a:xfrm>
            </p:grpSpPr>
            <p:grpSp>
              <p:nvGrpSpPr>
                <p:cNvPr id="44051" name="Group 182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4054" name="Text Box 1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23    1   </a:t>
                    </a:r>
                  </a:p>
                </p:txBody>
              </p:sp>
              <p:sp>
                <p:nvSpPr>
                  <p:cNvPr id="44055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56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52" name="Line 186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53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</p:grpSp>
      </p:grpSp>
      <p:sp>
        <p:nvSpPr>
          <p:cNvPr id="297149" name="Text Box 189"/>
          <p:cNvSpPr txBox="1">
            <a:spLocks noChangeArrowheads="1"/>
          </p:cNvSpPr>
          <p:nvPr/>
        </p:nvSpPr>
        <p:spPr bwMode="auto">
          <a:xfrm>
            <a:off x="568728" y="2721050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7</a:t>
            </a:r>
          </a:p>
        </p:txBody>
      </p:sp>
      <p:sp>
        <p:nvSpPr>
          <p:cNvPr id="44046" name="Text Box 191"/>
          <p:cNvSpPr txBox="1">
            <a:spLocks noChangeArrowheads="1"/>
          </p:cNvSpPr>
          <p:nvPr/>
        </p:nvSpPr>
        <p:spPr bwMode="auto">
          <a:xfrm>
            <a:off x="848128" y="1620912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随机数           事件处理队列            客户队列状态</a:t>
            </a:r>
          </a:p>
        </p:txBody>
      </p:sp>
      <p:sp>
        <p:nvSpPr>
          <p:cNvPr id="161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</a:p>
        </p:txBody>
      </p:sp>
    </p:spTree>
    <p:extLst>
      <p:ext uri="{BB962C8B-B14F-4D97-AF65-F5344CB8AC3E}">
        <p14:creationId xmlns:p14="http://schemas.microsoft.com/office/powerpoint/2010/main" val="97364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44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4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3"/>
          <p:cNvGrpSpPr>
            <a:grpSpLocks/>
          </p:cNvGrpSpPr>
          <p:nvPr/>
        </p:nvGrpSpPr>
        <p:grpSpPr bwMode="auto">
          <a:xfrm>
            <a:off x="2721402" y="2348880"/>
            <a:ext cx="1238250" cy="376238"/>
            <a:chOff x="1660" y="654"/>
            <a:chExt cx="780" cy="237"/>
          </a:xfrm>
        </p:grpSpPr>
        <p:sp>
          <p:nvSpPr>
            <p:cNvPr id="45198" name="Text Box 4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5199" name="Line 5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00" name="Line 6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059" name="Text Box 7"/>
          <p:cNvSpPr txBox="1">
            <a:spLocks noChangeArrowheads="1"/>
          </p:cNvSpPr>
          <p:nvPr/>
        </p:nvSpPr>
        <p:spPr bwMode="auto">
          <a:xfrm>
            <a:off x="3602" y="1831355"/>
            <a:ext cx="2795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5060" name="Text Box 8"/>
          <p:cNvSpPr txBox="1">
            <a:spLocks noChangeArrowheads="1"/>
          </p:cNvSpPr>
          <p:nvPr/>
        </p:nvSpPr>
        <p:spPr bwMode="auto">
          <a:xfrm>
            <a:off x="2511852" y="1799605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5032802" y="1785318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45062" name="Group 10"/>
          <p:cNvGrpSpPr>
            <a:grpSpLocks/>
          </p:cNvGrpSpPr>
          <p:nvPr/>
        </p:nvGrpSpPr>
        <p:grpSpPr bwMode="auto">
          <a:xfrm>
            <a:off x="4632752" y="2499693"/>
            <a:ext cx="3360738" cy="2155825"/>
            <a:chOff x="3072" y="2125"/>
            <a:chExt cx="2117" cy="1358"/>
          </a:xfrm>
        </p:grpSpPr>
        <p:grpSp>
          <p:nvGrpSpPr>
            <p:cNvPr id="45135" name="Group 11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5196" name="Rectangle 1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97" name="Line 1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136" name="Freeform 14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5137" name="Group 15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5193" name="Rectangle 16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94" name="Line 17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95" name="Line 18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138" name="Line 19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5139" name="Group 20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45181" name="Group 2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5191" name="Rectangle 2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92" name="Line 2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182" name="Group 2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5188" name="Rectangle 2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89" name="Line 2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90" name="Line 2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5183" name="Line 2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84" name="Freeform 2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5185" name="Group 3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518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87" name="Line 3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5140" name="Group 33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45169" name="Group 34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5179" name="Rectangle 35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80" name="Line 36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170" name="Group 37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5176" name="Rectangle 38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77" name="Line 39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78" name="Line 40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5171" name="Line 41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72" name="Freeform 42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5173" name="Group 43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517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75" name="Line 4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5141" name="Group 46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45157" name="Group 47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5167" name="Rectangle 48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68" name="Line 49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158" name="Group 50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5164" name="Rectangle 51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65" name="Line 52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66" name="Line 53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5159" name="Line 54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60" name="Freeform 55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5161" name="Group 56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5162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63" name="Line 58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142" name="Text Box 59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45143" name="Group 60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45144" name="Group 6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5149" name="Group 6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5154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55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56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150" name="Line 6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5151" name="Group 6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5152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5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145" name="Group 7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514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5147" name="Line 7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48" name="Line 7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5064" name="Group 99"/>
          <p:cNvGrpSpPr>
            <a:grpSpLocks/>
          </p:cNvGrpSpPr>
          <p:nvPr/>
        </p:nvGrpSpPr>
        <p:grpSpPr bwMode="auto">
          <a:xfrm>
            <a:off x="6452027" y="3553793"/>
            <a:ext cx="1557338" cy="366712"/>
            <a:chOff x="4208" y="2457"/>
            <a:chExt cx="981" cy="231"/>
          </a:xfrm>
        </p:grpSpPr>
        <p:grpSp>
          <p:nvGrpSpPr>
            <p:cNvPr id="45120" name="Group 100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5122" name="Group 10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5127" name="Group 10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5132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33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34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128" name="Line 10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5129" name="Group 10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5130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31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123" name="Group 11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5124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5   11   </a:t>
                  </a:r>
                </a:p>
              </p:txBody>
            </p:sp>
            <p:sp>
              <p:nvSpPr>
                <p:cNvPr id="45125" name="Line 11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26" name="Line 11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121" name="Rectangle 114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139"/>
          <p:cNvGrpSpPr>
            <a:grpSpLocks/>
          </p:cNvGrpSpPr>
          <p:nvPr/>
        </p:nvGrpSpPr>
        <p:grpSpPr bwMode="auto">
          <a:xfrm>
            <a:off x="1870502" y="2629868"/>
            <a:ext cx="2090738" cy="909637"/>
            <a:chOff x="1331" y="2146"/>
            <a:chExt cx="1317" cy="573"/>
          </a:xfrm>
        </p:grpSpPr>
        <p:grpSp>
          <p:nvGrpSpPr>
            <p:cNvPr id="45114" name="Group 140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5117" name="Text Box 141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8    0   </a:t>
                </a:r>
              </a:p>
            </p:txBody>
          </p:sp>
          <p:sp>
            <p:nvSpPr>
              <p:cNvPr id="45118" name="Line 142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19" name="Line 143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115" name="Line 144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6" name="Text Box 145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45066" name="Group 146"/>
          <p:cNvGrpSpPr>
            <a:grpSpLocks/>
          </p:cNvGrpSpPr>
          <p:nvPr/>
        </p:nvGrpSpPr>
        <p:grpSpPr bwMode="auto">
          <a:xfrm>
            <a:off x="1856215" y="3353768"/>
            <a:ext cx="2090737" cy="1655762"/>
            <a:chOff x="2468" y="2251"/>
            <a:chExt cx="1317" cy="1043"/>
          </a:xfrm>
        </p:grpSpPr>
        <p:grpSp>
          <p:nvGrpSpPr>
            <p:cNvPr id="45100" name="Group 147"/>
            <p:cNvGrpSpPr>
              <a:grpSpLocks/>
            </p:cNvGrpSpPr>
            <p:nvPr/>
          </p:nvGrpSpPr>
          <p:grpSpPr bwMode="auto">
            <a:xfrm>
              <a:off x="2468" y="2251"/>
              <a:ext cx="1317" cy="573"/>
              <a:chOff x="1331" y="2146"/>
              <a:chExt cx="1317" cy="573"/>
            </a:xfrm>
          </p:grpSpPr>
          <p:grpSp>
            <p:nvGrpSpPr>
              <p:cNvPr id="45108" name="Group 148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5111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16     3   </a:t>
                  </a:r>
                </a:p>
              </p:txBody>
            </p:sp>
            <p:sp>
              <p:nvSpPr>
                <p:cNvPr id="45112" name="Line 150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13" name="Line 151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5109" name="Line 152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10" name="Text Box 153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5101" name="Group 154"/>
            <p:cNvGrpSpPr>
              <a:grpSpLocks/>
            </p:cNvGrpSpPr>
            <p:nvPr/>
          </p:nvGrpSpPr>
          <p:grpSpPr bwMode="auto">
            <a:xfrm>
              <a:off x="2468" y="2721"/>
              <a:ext cx="1317" cy="573"/>
              <a:chOff x="1331" y="2146"/>
              <a:chExt cx="1317" cy="573"/>
            </a:xfrm>
          </p:grpSpPr>
          <p:grpSp>
            <p:nvGrpSpPr>
              <p:cNvPr id="45102" name="Group 155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5105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23    1   </a:t>
                  </a:r>
                </a:p>
              </p:txBody>
            </p:sp>
            <p:sp>
              <p:nvSpPr>
                <p:cNvPr id="45106" name="Line 157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07" name="Line 158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5103" name="Line 159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04" name="Text Box 160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</p:grpSp>
      <p:sp>
        <p:nvSpPr>
          <p:cNvPr id="299169" name="Text Box 161"/>
          <p:cNvSpPr txBox="1">
            <a:spLocks noChangeArrowheads="1"/>
          </p:cNvSpPr>
          <p:nvPr/>
        </p:nvSpPr>
        <p:spPr bwMode="auto">
          <a:xfrm>
            <a:off x="389365" y="3410918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29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1870502" y="2629868"/>
            <a:ext cx="2090738" cy="909637"/>
            <a:chOff x="1331" y="2146"/>
            <a:chExt cx="1317" cy="573"/>
          </a:xfrm>
        </p:grpSpPr>
        <p:grpSp>
          <p:nvGrpSpPr>
            <p:cNvPr id="45094" name="Group 163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5097" name="Text Box 164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10    0   </a:t>
                </a:r>
              </a:p>
            </p:txBody>
          </p:sp>
          <p:sp>
            <p:nvSpPr>
              <p:cNvPr id="45098" name="Line 165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9" name="Line 166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095" name="Line 167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6" name="Text Box 168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3" name="Group 169"/>
          <p:cNvGrpSpPr>
            <a:grpSpLocks/>
          </p:cNvGrpSpPr>
          <p:nvPr/>
        </p:nvGrpSpPr>
        <p:grpSpPr bwMode="auto">
          <a:xfrm>
            <a:off x="6402815" y="2994993"/>
            <a:ext cx="1557337" cy="366712"/>
            <a:chOff x="4208" y="2457"/>
            <a:chExt cx="981" cy="231"/>
          </a:xfrm>
        </p:grpSpPr>
        <p:grpSp>
          <p:nvGrpSpPr>
            <p:cNvPr id="45079" name="Group 170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5081" name="Group 17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5086" name="Group 17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5091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92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93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087" name="Line 17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5088" name="Group 17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5089" name="Line 1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90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082" name="Group 18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508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8   29   </a:t>
                  </a:r>
                </a:p>
              </p:txBody>
            </p:sp>
            <p:sp>
              <p:nvSpPr>
                <p:cNvPr id="45084" name="Line 18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085" name="Line 18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080" name="Rectangle 184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73" name="Group 185"/>
          <p:cNvGrpSpPr>
            <a:grpSpLocks/>
          </p:cNvGrpSpPr>
          <p:nvPr/>
        </p:nvGrpSpPr>
        <p:grpSpPr bwMode="auto">
          <a:xfrm>
            <a:off x="1854627" y="4877768"/>
            <a:ext cx="2090738" cy="909637"/>
            <a:chOff x="1331" y="2146"/>
            <a:chExt cx="1317" cy="573"/>
          </a:xfrm>
        </p:grpSpPr>
        <p:grpSp>
          <p:nvGrpSpPr>
            <p:cNvPr id="4" name="Group 186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5076" name="Text Box 187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37    2   </a:t>
                </a:r>
              </a:p>
            </p:txBody>
          </p:sp>
          <p:sp>
            <p:nvSpPr>
              <p:cNvPr id="45077" name="Line 188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8" name="Line 189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074" name="Line 190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5" name="Text Box 191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sp>
        <p:nvSpPr>
          <p:cNvPr id="299201" name="Text Box 193"/>
          <p:cNvSpPr txBox="1">
            <a:spLocks noChangeArrowheads="1"/>
          </p:cNvSpPr>
          <p:nvPr/>
        </p:nvSpPr>
        <p:spPr bwMode="auto">
          <a:xfrm>
            <a:off x="541765" y="2433018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8</a:t>
            </a:r>
          </a:p>
        </p:txBody>
      </p:sp>
      <p:sp>
        <p:nvSpPr>
          <p:cNvPr id="45072" name="Text Box 194"/>
          <p:cNvSpPr txBox="1">
            <a:spLocks noChangeArrowheads="1"/>
          </p:cNvSpPr>
          <p:nvPr/>
        </p:nvSpPr>
        <p:spPr bwMode="auto">
          <a:xfrm>
            <a:off x="821165" y="1332880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随机数           事件处理队列            客户队列状态</a:t>
            </a:r>
          </a:p>
        </p:txBody>
      </p:sp>
      <p:sp>
        <p:nvSpPr>
          <p:cNvPr id="145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</a:p>
        </p:txBody>
      </p:sp>
    </p:spTree>
    <p:extLst>
      <p:ext uri="{BB962C8B-B14F-4D97-AF65-F5344CB8AC3E}">
        <p14:creationId xmlns:p14="http://schemas.microsoft.com/office/powerpoint/2010/main" val="3908333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169" grpId="0"/>
      <p:bldP spid="29920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3"/>
          <p:cNvGrpSpPr>
            <a:grpSpLocks/>
          </p:cNvGrpSpPr>
          <p:nvPr/>
        </p:nvGrpSpPr>
        <p:grpSpPr bwMode="auto">
          <a:xfrm>
            <a:off x="2555776" y="2132856"/>
            <a:ext cx="1238250" cy="376238"/>
            <a:chOff x="1660" y="654"/>
            <a:chExt cx="780" cy="237"/>
          </a:xfrm>
        </p:grpSpPr>
        <p:sp>
          <p:nvSpPr>
            <p:cNvPr id="46262" name="Text Box 4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6263" name="Line 5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264" name="Line 6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083" name="Text Box 7"/>
          <p:cNvSpPr txBox="1">
            <a:spLocks noChangeArrowheads="1"/>
          </p:cNvSpPr>
          <p:nvPr/>
        </p:nvSpPr>
        <p:spPr bwMode="auto">
          <a:xfrm>
            <a:off x="-162024" y="1615331"/>
            <a:ext cx="2852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6084" name="Text Box 8"/>
          <p:cNvSpPr txBox="1">
            <a:spLocks noChangeArrowheads="1"/>
          </p:cNvSpPr>
          <p:nvPr/>
        </p:nvSpPr>
        <p:spPr bwMode="auto">
          <a:xfrm>
            <a:off x="2346226" y="1583581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6085" name="Text Box 9"/>
          <p:cNvSpPr txBox="1">
            <a:spLocks noChangeArrowheads="1"/>
          </p:cNvSpPr>
          <p:nvPr/>
        </p:nvSpPr>
        <p:spPr bwMode="auto">
          <a:xfrm>
            <a:off x="4867176" y="1569294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46086" name="Group 10"/>
          <p:cNvGrpSpPr>
            <a:grpSpLocks/>
          </p:cNvGrpSpPr>
          <p:nvPr/>
        </p:nvGrpSpPr>
        <p:grpSpPr bwMode="auto">
          <a:xfrm>
            <a:off x="4467126" y="2283669"/>
            <a:ext cx="3360738" cy="2155825"/>
            <a:chOff x="3072" y="2125"/>
            <a:chExt cx="2117" cy="1358"/>
          </a:xfrm>
        </p:grpSpPr>
        <p:grpSp>
          <p:nvGrpSpPr>
            <p:cNvPr id="46199" name="Group 11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6260" name="Rectangle 1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61" name="Line 1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200" name="Freeform 14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6201" name="Group 15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6257" name="Rectangle 16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58" name="Line 17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259" name="Line 18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202" name="Line 19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6203" name="Group 20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46245" name="Group 2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6255" name="Rectangle 2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56" name="Line 2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246" name="Group 2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6252" name="Rectangle 2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53" name="Line 2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54" name="Line 2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247" name="Line 2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248" name="Freeform 2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6249" name="Group 3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625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51" name="Line 3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204" name="Group 33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46233" name="Group 34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6243" name="Rectangle 35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44" name="Line 36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234" name="Group 37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6240" name="Rectangle 38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41" name="Line 39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42" name="Line 40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235" name="Line 41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236" name="Freeform 42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6237" name="Group 43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623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39" name="Line 4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205" name="Group 46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46221" name="Group 47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623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32" name="Line 49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222" name="Group 50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6228" name="Rectangle 51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29" name="Line 52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30" name="Line 53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223" name="Line 54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224" name="Freeform 55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6225" name="Group 56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6226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27" name="Line 58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206" name="Text Box 59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2" name="Group 60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46208" name="Group 6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6213" name="Group 6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6218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1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20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214" name="Line 6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6215" name="Group 6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6216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1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209" name="Group 7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621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6211" name="Line 7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12" name="Line 7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6088" name="Group 76"/>
          <p:cNvGrpSpPr>
            <a:grpSpLocks/>
          </p:cNvGrpSpPr>
          <p:nvPr/>
        </p:nvGrpSpPr>
        <p:grpSpPr bwMode="auto">
          <a:xfrm>
            <a:off x="6286401" y="3337769"/>
            <a:ext cx="1557338" cy="366712"/>
            <a:chOff x="4208" y="2457"/>
            <a:chExt cx="981" cy="231"/>
          </a:xfrm>
        </p:grpSpPr>
        <p:grpSp>
          <p:nvGrpSpPr>
            <p:cNvPr id="46184" name="Group 77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6186" name="Group 78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6191" name="Group 79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619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97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9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92" name="Line 83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3" name="Group 84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6194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95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" name="Group 87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618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5   11   </a:t>
                  </a:r>
                </a:p>
              </p:txBody>
            </p:sp>
            <p:sp>
              <p:nvSpPr>
                <p:cNvPr id="46189" name="Line 89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90" name="Line 90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185" name="Rectangle 91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089" name="Group 100"/>
          <p:cNvGrpSpPr>
            <a:grpSpLocks/>
          </p:cNvGrpSpPr>
          <p:nvPr/>
        </p:nvGrpSpPr>
        <p:grpSpPr bwMode="auto">
          <a:xfrm>
            <a:off x="1690589" y="3137744"/>
            <a:ext cx="2090737" cy="909637"/>
            <a:chOff x="1331" y="2146"/>
            <a:chExt cx="1317" cy="573"/>
          </a:xfrm>
        </p:grpSpPr>
        <p:grpSp>
          <p:nvGrpSpPr>
            <p:cNvPr id="46178" name="Group 101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6181" name="Text Box 102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16     3   </a:t>
                </a:r>
              </a:p>
            </p:txBody>
          </p:sp>
          <p:sp>
            <p:nvSpPr>
              <p:cNvPr id="46182" name="Line 103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83" name="Line 104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79" name="Line 105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80" name="Text Box 106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sp>
        <p:nvSpPr>
          <p:cNvPr id="301170" name="Text Box 114"/>
          <p:cNvSpPr txBox="1">
            <a:spLocks noChangeArrowheads="1"/>
          </p:cNvSpPr>
          <p:nvPr/>
        </p:nvSpPr>
        <p:spPr bwMode="auto">
          <a:xfrm>
            <a:off x="223739" y="3194894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29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31" name="Group 115"/>
          <p:cNvGrpSpPr>
            <a:grpSpLocks/>
          </p:cNvGrpSpPr>
          <p:nvPr/>
        </p:nvGrpSpPr>
        <p:grpSpPr bwMode="auto">
          <a:xfrm>
            <a:off x="1689001" y="2397969"/>
            <a:ext cx="2090738" cy="909637"/>
            <a:chOff x="1331" y="2146"/>
            <a:chExt cx="1317" cy="573"/>
          </a:xfrm>
        </p:grpSpPr>
        <p:grpSp>
          <p:nvGrpSpPr>
            <p:cNvPr id="46172" name="Group 116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6175" name="Text Box 117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10    0   </a:t>
                </a:r>
              </a:p>
            </p:txBody>
          </p:sp>
          <p:sp>
            <p:nvSpPr>
              <p:cNvPr id="46176" name="Line 118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77" name="Line 119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73" name="Line 120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74" name="Text Box 121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46092" name="Group 122"/>
          <p:cNvGrpSpPr>
            <a:grpSpLocks/>
          </p:cNvGrpSpPr>
          <p:nvPr/>
        </p:nvGrpSpPr>
        <p:grpSpPr bwMode="auto">
          <a:xfrm>
            <a:off x="6237189" y="2778969"/>
            <a:ext cx="1557337" cy="366712"/>
            <a:chOff x="4208" y="2457"/>
            <a:chExt cx="981" cy="231"/>
          </a:xfrm>
        </p:grpSpPr>
        <p:grpSp>
          <p:nvGrpSpPr>
            <p:cNvPr id="46157" name="Group 123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6159" name="Group 124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6164" name="Group 125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6169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70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71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65" name="Line 129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130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6167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68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160" name="Group 133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6161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8   29   </a:t>
                  </a:r>
                </a:p>
              </p:txBody>
            </p:sp>
            <p:sp>
              <p:nvSpPr>
                <p:cNvPr id="46162" name="Line 135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63" name="Line 136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158" name="Rectangle 137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66" name="Group 169"/>
          <p:cNvGrpSpPr>
            <a:grpSpLocks/>
          </p:cNvGrpSpPr>
          <p:nvPr/>
        </p:nvGrpSpPr>
        <p:grpSpPr bwMode="auto">
          <a:xfrm>
            <a:off x="1689001" y="3883869"/>
            <a:ext cx="2092325" cy="1687512"/>
            <a:chOff x="1042" y="1743"/>
            <a:chExt cx="1318" cy="1063"/>
          </a:xfrm>
        </p:grpSpPr>
        <p:grpSp>
          <p:nvGrpSpPr>
            <p:cNvPr id="46143" name="Group 107"/>
            <p:cNvGrpSpPr>
              <a:grpSpLocks/>
            </p:cNvGrpSpPr>
            <p:nvPr/>
          </p:nvGrpSpPr>
          <p:grpSpPr bwMode="auto">
            <a:xfrm>
              <a:off x="1043" y="1743"/>
              <a:ext cx="1317" cy="573"/>
              <a:chOff x="1331" y="2146"/>
              <a:chExt cx="1317" cy="573"/>
            </a:xfrm>
          </p:grpSpPr>
          <p:grpSp>
            <p:nvGrpSpPr>
              <p:cNvPr id="46151" name="Group 108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6154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23    1   </a:t>
                  </a:r>
                </a:p>
              </p:txBody>
            </p:sp>
            <p:sp>
              <p:nvSpPr>
                <p:cNvPr id="46155" name="Line 110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56" name="Line 111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152" name="Line 112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3" name="Text Box 113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6144" name="Group 138"/>
            <p:cNvGrpSpPr>
              <a:grpSpLocks/>
            </p:cNvGrpSpPr>
            <p:nvPr/>
          </p:nvGrpSpPr>
          <p:grpSpPr bwMode="auto">
            <a:xfrm>
              <a:off x="1042" y="2233"/>
              <a:ext cx="1317" cy="573"/>
              <a:chOff x="1331" y="2146"/>
              <a:chExt cx="1317" cy="573"/>
            </a:xfrm>
          </p:grpSpPr>
          <p:grpSp>
            <p:nvGrpSpPr>
              <p:cNvPr id="46145" name="Group 139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614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37    2   </a:t>
                  </a:r>
                </a:p>
              </p:txBody>
            </p:sp>
            <p:sp>
              <p:nvSpPr>
                <p:cNvPr id="46149" name="Line 141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50" name="Line 142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146" name="Line 143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7" name="Text Box 144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</p:grpSp>
      <p:sp>
        <p:nvSpPr>
          <p:cNvPr id="301201" name="Text Box 145"/>
          <p:cNvSpPr txBox="1">
            <a:spLocks noChangeArrowheads="1"/>
          </p:cNvSpPr>
          <p:nvPr/>
        </p:nvSpPr>
        <p:spPr bwMode="auto">
          <a:xfrm>
            <a:off x="176114" y="2731344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4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18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46187" name="Group 146"/>
          <p:cNvGrpSpPr>
            <a:grpSpLocks/>
          </p:cNvGrpSpPr>
          <p:nvPr/>
        </p:nvGrpSpPr>
        <p:grpSpPr bwMode="auto">
          <a:xfrm>
            <a:off x="1687414" y="2399556"/>
            <a:ext cx="2090737" cy="909638"/>
            <a:chOff x="1331" y="2146"/>
            <a:chExt cx="1317" cy="573"/>
          </a:xfrm>
        </p:grpSpPr>
        <p:grpSp>
          <p:nvGrpSpPr>
            <p:cNvPr id="46137" name="Group 147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6140" name="Text Box 148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14    0   </a:t>
                </a:r>
              </a:p>
            </p:txBody>
          </p:sp>
          <p:sp>
            <p:nvSpPr>
              <p:cNvPr id="46141" name="Line 149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2" name="Line 150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38" name="Line 151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9" name="Text Box 152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46193" name="Group 153"/>
          <p:cNvGrpSpPr>
            <a:grpSpLocks/>
          </p:cNvGrpSpPr>
          <p:nvPr/>
        </p:nvGrpSpPr>
        <p:grpSpPr bwMode="auto">
          <a:xfrm>
            <a:off x="6268939" y="3894981"/>
            <a:ext cx="1557337" cy="366713"/>
            <a:chOff x="4208" y="2457"/>
            <a:chExt cx="981" cy="231"/>
          </a:xfrm>
        </p:grpSpPr>
        <p:grpSp>
          <p:nvGrpSpPr>
            <p:cNvPr id="46122" name="Group 154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6124" name="Group 155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6129" name="Group 156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613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35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36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30" name="Line 160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6131" name="Group 161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6132" name="Line 1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33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125" name="Group 164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6126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10 18   </a:t>
                  </a:r>
                </a:p>
              </p:txBody>
            </p:sp>
            <p:sp>
              <p:nvSpPr>
                <p:cNvPr id="46127" name="Line 166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28" name="Line 167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123" name="Rectangle 168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207" name="Group 192"/>
          <p:cNvGrpSpPr>
            <a:grpSpLocks/>
          </p:cNvGrpSpPr>
          <p:nvPr/>
        </p:nvGrpSpPr>
        <p:grpSpPr bwMode="auto">
          <a:xfrm>
            <a:off x="1689001" y="3882281"/>
            <a:ext cx="2092325" cy="2433638"/>
            <a:chOff x="2858" y="2250"/>
            <a:chExt cx="1318" cy="1533"/>
          </a:xfrm>
        </p:grpSpPr>
        <p:grpSp>
          <p:nvGrpSpPr>
            <p:cNvPr id="46100" name="Group 170"/>
            <p:cNvGrpSpPr>
              <a:grpSpLocks/>
            </p:cNvGrpSpPr>
            <p:nvPr/>
          </p:nvGrpSpPr>
          <p:grpSpPr bwMode="auto">
            <a:xfrm>
              <a:off x="2859" y="2250"/>
              <a:ext cx="1317" cy="573"/>
              <a:chOff x="1331" y="2146"/>
              <a:chExt cx="1317" cy="573"/>
            </a:xfrm>
          </p:grpSpPr>
          <p:grpSp>
            <p:nvGrpSpPr>
              <p:cNvPr id="46116" name="Group 171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6119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23     1   </a:t>
                  </a:r>
                </a:p>
              </p:txBody>
            </p:sp>
            <p:sp>
              <p:nvSpPr>
                <p:cNvPr id="46120" name="Line 173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21" name="Line 174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117" name="Line 175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18" name="Text Box 176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6101" name="Group 177"/>
            <p:cNvGrpSpPr>
              <a:grpSpLocks/>
            </p:cNvGrpSpPr>
            <p:nvPr/>
          </p:nvGrpSpPr>
          <p:grpSpPr bwMode="auto">
            <a:xfrm>
              <a:off x="2858" y="2720"/>
              <a:ext cx="1318" cy="1063"/>
              <a:chOff x="1042" y="1743"/>
              <a:chExt cx="1318" cy="1063"/>
            </a:xfrm>
          </p:grpSpPr>
          <p:grpSp>
            <p:nvGrpSpPr>
              <p:cNvPr id="46102" name="Group 178"/>
              <p:cNvGrpSpPr>
                <a:grpSpLocks/>
              </p:cNvGrpSpPr>
              <p:nvPr/>
            </p:nvGrpSpPr>
            <p:grpSpPr bwMode="auto">
              <a:xfrm>
                <a:off x="1043" y="1743"/>
                <a:ext cx="1317" cy="573"/>
                <a:chOff x="1331" y="2146"/>
                <a:chExt cx="1317" cy="573"/>
              </a:xfrm>
            </p:grpSpPr>
            <p:grpSp>
              <p:nvGrpSpPr>
                <p:cNvPr id="46110" name="Group 179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6113" name="Text Box 1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28    4   </a:t>
                    </a:r>
                  </a:p>
                </p:txBody>
              </p:sp>
              <p:sp>
                <p:nvSpPr>
                  <p:cNvPr id="46114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5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11" name="Line 183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12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  <p:grpSp>
            <p:nvGrpSpPr>
              <p:cNvPr id="46103" name="Group 185"/>
              <p:cNvGrpSpPr>
                <a:grpSpLocks/>
              </p:cNvGrpSpPr>
              <p:nvPr/>
            </p:nvGrpSpPr>
            <p:grpSpPr bwMode="auto">
              <a:xfrm>
                <a:off x="1042" y="2233"/>
                <a:ext cx="1317" cy="573"/>
                <a:chOff x="1331" y="2146"/>
                <a:chExt cx="1317" cy="573"/>
              </a:xfrm>
            </p:grpSpPr>
            <p:grpSp>
              <p:nvGrpSpPr>
                <p:cNvPr id="46104" name="Group 186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6107" name="Text Box 1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37    2   </a:t>
                    </a:r>
                  </a:p>
                </p:txBody>
              </p:sp>
              <p:sp>
                <p:nvSpPr>
                  <p:cNvPr id="46108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09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05" name="Line 190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06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</p:grpSp>
      </p:grpSp>
      <p:sp>
        <p:nvSpPr>
          <p:cNvPr id="301249" name="Text Box 193"/>
          <p:cNvSpPr txBox="1">
            <a:spLocks noChangeArrowheads="1"/>
          </p:cNvSpPr>
          <p:nvPr/>
        </p:nvSpPr>
        <p:spPr bwMode="auto">
          <a:xfrm>
            <a:off x="376139" y="2216994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</a:p>
        </p:txBody>
      </p:sp>
      <p:sp>
        <p:nvSpPr>
          <p:cNvPr id="46099" name="Text Box 194"/>
          <p:cNvSpPr txBox="1">
            <a:spLocks noChangeArrowheads="1"/>
          </p:cNvSpPr>
          <p:nvPr/>
        </p:nvSpPr>
        <p:spPr bwMode="auto">
          <a:xfrm>
            <a:off x="655539" y="1116856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随机数           事件处理队列            客户队列状态</a:t>
            </a:r>
          </a:p>
        </p:txBody>
      </p:sp>
      <p:sp>
        <p:nvSpPr>
          <p:cNvPr id="185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</a:p>
        </p:txBody>
      </p:sp>
    </p:spTree>
    <p:extLst>
      <p:ext uri="{BB962C8B-B14F-4D97-AF65-F5344CB8AC3E}">
        <p14:creationId xmlns:p14="http://schemas.microsoft.com/office/powerpoint/2010/main" val="3947516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301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6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70" grpId="0"/>
      <p:bldP spid="301201" grpId="0"/>
      <p:bldP spid="30124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3"/>
          <p:cNvGrpSpPr>
            <a:grpSpLocks/>
          </p:cNvGrpSpPr>
          <p:nvPr/>
        </p:nvGrpSpPr>
        <p:grpSpPr bwMode="auto">
          <a:xfrm>
            <a:off x="2540708" y="2348880"/>
            <a:ext cx="1238250" cy="376238"/>
            <a:chOff x="1660" y="654"/>
            <a:chExt cx="780" cy="237"/>
          </a:xfrm>
        </p:grpSpPr>
        <p:sp>
          <p:nvSpPr>
            <p:cNvPr id="47295" name="Text Box 4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7296" name="Line 5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97" name="Line 6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107" name="Text Box 7"/>
          <p:cNvSpPr txBox="1">
            <a:spLocks noChangeArrowheads="1"/>
          </p:cNvSpPr>
          <p:nvPr/>
        </p:nvSpPr>
        <p:spPr bwMode="auto">
          <a:xfrm>
            <a:off x="-177092" y="1831355"/>
            <a:ext cx="3233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7108" name="Text Box 8"/>
          <p:cNvSpPr txBox="1">
            <a:spLocks noChangeArrowheads="1"/>
          </p:cNvSpPr>
          <p:nvPr/>
        </p:nvSpPr>
        <p:spPr bwMode="auto">
          <a:xfrm>
            <a:off x="2331158" y="1799605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7109" name="Text Box 9"/>
          <p:cNvSpPr txBox="1">
            <a:spLocks noChangeArrowheads="1"/>
          </p:cNvSpPr>
          <p:nvPr/>
        </p:nvSpPr>
        <p:spPr bwMode="auto">
          <a:xfrm>
            <a:off x="4852108" y="1785318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47110" name="Group 10"/>
          <p:cNvGrpSpPr>
            <a:grpSpLocks/>
          </p:cNvGrpSpPr>
          <p:nvPr/>
        </p:nvGrpSpPr>
        <p:grpSpPr bwMode="auto">
          <a:xfrm>
            <a:off x="4452058" y="2499693"/>
            <a:ext cx="3360738" cy="2155825"/>
            <a:chOff x="3072" y="2125"/>
            <a:chExt cx="2117" cy="1358"/>
          </a:xfrm>
        </p:grpSpPr>
        <p:grpSp>
          <p:nvGrpSpPr>
            <p:cNvPr id="47232" name="Group 11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7293" name="Rectangle 1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94" name="Line 1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233" name="Freeform 14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7234" name="Group 15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7290" name="Rectangle 16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91" name="Line 17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292" name="Line 18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235" name="Line 19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7236" name="Group 20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47278" name="Group 2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7288" name="Rectangle 2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89" name="Line 2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279" name="Group 2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7285" name="Rectangle 2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86" name="Line 2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87" name="Line 2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280" name="Line 2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281" name="Freeform 2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7282" name="Group 3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728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84" name="Line 3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237" name="Group 33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47266" name="Group 34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7276" name="Rectangle 35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77" name="Line 36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267" name="Group 37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7273" name="Rectangle 38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74" name="Line 39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75" name="Line 40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268" name="Line 41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269" name="Freeform 42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7270" name="Group 43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7271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72" name="Line 4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238" name="Group 46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47254" name="Group 47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7264" name="Rectangle 48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65" name="Line 49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255" name="Group 50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7261" name="Rectangle 51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62" name="Line 52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63" name="Line 53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256" name="Line 54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257" name="Freeform 55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7258" name="Group 56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725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60" name="Line 58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239" name="Text Box 59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47240" name="Group 60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47241" name="Group 6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7246" name="Group 6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725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5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5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247" name="Line 6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7248" name="Group 6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7249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50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242" name="Group 7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724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7244" name="Line 7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45" name="Line 7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7112" name="Group 75"/>
          <p:cNvGrpSpPr>
            <a:grpSpLocks/>
          </p:cNvGrpSpPr>
          <p:nvPr/>
        </p:nvGrpSpPr>
        <p:grpSpPr bwMode="auto">
          <a:xfrm>
            <a:off x="6271333" y="3553793"/>
            <a:ext cx="1539875" cy="366712"/>
            <a:chOff x="4208" y="2457"/>
            <a:chExt cx="981" cy="231"/>
          </a:xfrm>
        </p:grpSpPr>
        <p:grpSp>
          <p:nvGrpSpPr>
            <p:cNvPr id="47217" name="Group 76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7219" name="Group 77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7224" name="Group 78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7229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30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31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225" name="Line 82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7226" name="Group 83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7227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28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220" name="Group 86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722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/>
                    <a:t>  5   11   </a:t>
                  </a:r>
                </a:p>
              </p:txBody>
            </p:sp>
            <p:sp>
              <p:nvSpPr>
                <p:cNvPr id="47222" name="Line 88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23" name="Line 89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218" name="Rectangle 90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91"/>
          <p:cNvGrpSpPr>
            <a:grpSpLocks/>
          </p:cNvGrpSpPr>
          <p:nvPr/>
        </p:nvGrpSpPr>
        <p:grpSpPr bwMode="auto">
          <a:xfrm>
            <a:off x="1675521" y="3353768"/>
            <a:ext cx="2090737" cy="909637"/>
            <a:chOff x="1331" y="2146"/>
            <a:chExt cx="1317" cy="573"/>
          </a:xfrm>
        </p:grpSpPr>
        <p:grpSp>
          <p:nvGrpSpPr>
            <p:cNvPr id="47211" name="Group 92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7214" name="Text Box 93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16     3   </a:t>
                </a:r>
              </a:p>
            </p:txBody>
          </p:sp>
          <p:sp>
            <p:nvSpPr>
              <p:cNvPr id="47215" name="Line 94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216" name="Line 95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212" name="Line 96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3" name="Text Box 97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grpSp>
        <p:nvGrpSpPr>
          <p:cNvPr id="47114" name="Group 106"/>
          <p:cNvGrpSpPr>
            <a:grpSpLocks/>
          </p:cNvGrpSpPr>
          <p:nvPr/>
        </p:nvGrpSpPr>
        <p:grpSpPr bwMode="auto">
          <a:xfrm>
            <a:off x="6222121" y="2994993"/>
            <a:ext cx="1557337" cy="366712"/>
            <a:chOff x="4208" y="2457"/>
            <a:chExt cx="981" cy="231"/>
          </a:xfrm>
        </p:grpSpPr>
        <p:grpSp>
          <p:nvGrpSpPr>
            <p:cNvPr id="47196" name="Group 107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7198" name="Group 108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7203" name="Group 109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720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0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1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204" name="Line 113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7205" name="Group 114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7206" name="Line 1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07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99" name="Group 117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7200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8   29   </a:t>
                  </a:r>
                </a:p>
              </p:txBody>
            </p:sp>
            <p:sp>
              <p:nvSpPr>
                <p:cNvPr id="47201" name="Line 119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02" name="Line 120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197" name="Rectangle 121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241" name="Text Box 137"/>
          <p:cNvSpPr txBox="1">
            <a:spLocks noChangeArrowheads="1"/>
          </p:cNvSpPr>
          <p:nvPr/>
        </p:nvSpPr>
        <p:spPr bwMode="auto">
          <a:xfrm>
            <a:off x="161046" y="2947368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4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18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303237" name="Group 138"/>
          <p:cNvGrpSpPr>
            <a:grpSpLocks/>
          </p:cNvGrpSpPr>
          <p:nvPr/>
        </p:nvGrpSpPr>
        <p:grpSpPr bwMode="auto">
          <a:xfrm>
            <a:off x="1673933" y="2585418"/>
            <a:ext cx="2090738" cy="909637"/>
            <a:chOff x="1331" y="2146"/>
            <a:chExt cx="1317" cy="573"/>
          </a:xfrm>
        </p:grpSpPr>
        <p:grpSp>
          <p:nvGrpSpPr>
            <p:cNvPr id="47190" name="Group 139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7193" name="Text Box 140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14    0   </a:t>
                </a:r>
              </a:p>
            </p:txBody>
          </p:sp>
          <p:sp>
            <p:nvSpPr>
              <p:cNvPr id="47194" name="Line 141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95" name="Line 142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91" name="Line 143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92" name="Text Box 144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47117" name="Group 145"/>
          <p:cNvGrpSpPr>
            <a:grpSpLocks/>
          </p:cNvGrpSpPr>
          <p:nvPr/>
        </p:nvGrpSpPr>
        <p:grpSpPr bwMode="auto">
          <a:xfrm>
            <a:off x="6253871" y="4111005"/>
            <a:ext cx="1557337" cy="366713"/>
            <a:chOff x="4208" y="2457"/>
            <a:chExt cx="981" cy="231"/>
          </a:xfrm>
        </p:grpSpPr>
        <p:grpSp>
          <p:nvGrpSpPr>
            <p:cNvPr id="47175" name="Group 146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7177" name="Group 147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7182" name="Group 148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718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8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9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83" name="Line 152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7184" name="Group 153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7185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6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78" name="Group 156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7179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10 18   </a:t>
                  </a:r>
                </a:p>
              </p:txBody>
            </p:sp>
            <p:sp>
              <p:nvSpPr>
                <p:cNvPr id="47180" name="Line 158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81" name="Line 159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176" name="Rectangle 160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18" name="Group 161"/>
          <p:cNvGrpSpPr>
            <a:grpSpLocks/>
          </p:cNvGrpSpPr>
          <p:nvPr/>
        </p:nvGrpSpPr>
        <p:grpSpPr bwMode="auto">
          <a:xfrm>
            <a:off x="1704096" y="4130055"/>
            <a:ext cx="2092325" cy="2433638"/>
            <a:chOff x="2858" y="2250"/>
            <a:chExt cx="1318" cy="1533"/>
          </a:xfrm>
        </p:grpSpPr>
        <p:grpSp>
          <p:nvGrpSpPr>
            <p:cNvPr id="47153" name="Group 162"/>
            <p:cNvGrpSpPr>
              <a:grpSpLocks/>
            </p:cNvGrpSpPr>
            <p:nvPr/>
          </p:nvGrpSpPr>
          <p:grpSpPr bwMode="auto">
            <a:xfrm>
              <a:off x="2859" y="2250"/>
              <a:ext cx="1317" cy="573"/>
              <a:chOff x="1331" y="2146"/>
              <a:chExt cx="1317" cy="573"/>
            </a:xfrm>
          </p:grpSpPr>
          <p:grpSp>
            <p:nvGrpSpPr>
              <p:cNvPr id="47169" name="Group 163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7172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23     1   </a:t>
                  </a:r>
                </a:p>
              </p:txBody>
            </p:sp>
            <p:sp>
              <p:nvSpPr>
                <p:cNvPr id="47173" name="Line 165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74" name="Line 166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170" name="Line 167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71" name="Text Box 168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7154" name="Group 169"/>
            <p:cNvGrpSpPr>
              <a:grpSpLocks/>
            </p:cNvGrpSpPr>
            <p:nvPr/>
          </p:nvGrpSpPr>
          <p:grpSpPr bwMode="auto">
            <a:xfrm>
              <a:off x="2858" y="2720"/>
              <a:ext cx="1318" cy="1063"/>
              <a:chOff x="1042" y="1743"/>
              <a:chExt cx="1318" cy="1063"/>
            </a:xfrm>
          </p:grpSpPr>
          <p:grpSp>
            <p:nvGrpSpPr>
              <p:cNvPr id="47155" name="Group 170"/>
              <p:cNvGrpSpPr>
                <a:grpSpLocks/>
              </p:cNvGrpSpPr>
              <p:nvPr/>
            </p:nvGrpSpPr>
            <p:grpSpPr bwMode="auto">
              <a:xfrm>
                <a:off x="1043" y="1743"/>
                <a:ext cx="1317" cy="573"/>
                <a:chOff x="1331" y="2146"/>
                <a:chExt cx="1317" cy="573"/>
              </a:xfrm>
            </p:grpSpPr>
            <p:grpSp>
              <p:nvGrpSpPr>
                <p:cNvPr id="47163" name="Group 171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7166" name="Text Box 1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28    4   </a:t>
                    </a:r>
                  </a:p>
                </p:txBody>
              </p:sp>
              <p:sp>
                <p:nvSpPr>
                  <p:cNvPr id="47167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8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64" name="Line 175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65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  <p:grpSp>
            <p:nvGrpSpPr>
              <p:cNvPr id="47156" name="Group 177"/>
              <p:cNvGrpSpPr>
                <a:grpSpLocks/>
              </p:cNvGrpSpPr>
              <p:nvPr/>
            </p:nvGrpSpPr>
            <p:grpSpPr bwMode="auto">
              <a:xfrm>
                <a:off x="1042" y="2233"/>
                <a:ext cx="1317" cy="573"/>
                <a:chOff x="1331" y="2146"/>
                <a:chExt cx="1317" cy="573"/>
              </a:xfrm>
            </p:grpSpPr>
            <p:grpSp>
              <p:nvGrpSpPr>
                <p:cNvPr id="47157" name="Group 178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7160" name="Text Box 1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37    2   </a:t>
                    </a:r>
                  </a:p>
                </p:txBody>
              </p:sp>
              <p:sp>
                <p:nvSpPr>
                  <p:cNvPr id="47161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2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58" name="Line 182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59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</p:grpSp>
      </p:grpSp>
      <p:sp>
        <p:nvSpPr>
          <p:cNvPr id="303288" name="Text Box 184"/>
          <p:cNvSpPr txBox="1">
            <a:spLocks noChangeArrowheads="1"/>
          </p:cNvSpPr>
          <p:nvPr/>
        </p:nvSpPr>
        <p:spPr bwMode="auto">
          <a:xfrm>
            <a:off x="19758" y="3568080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5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13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303254" name="Group 199"/>
          <p:cNvGrpSpPr>
            <a:grpSpLocks/>
          </p:cNvGrpSpPr>
          <p:nvPr/>
        </p:nvGrpSpPr>
        <p:grpSpPr bwMode="auto">
          <a:xfrm>
            <a:off x="1675521" y="2585418"/>
            <a:ext cx="2092325" cy="1677987"/>
            <a:chOff x="3366" y="2439"/>
            <a:chExt cx="1318" cy="1057"/>
          </a:xfrm>
        </p:grpSpPr>
        <p:grpSp>
          <p:nvGrpSpPr>
            <p:cNvPr id="47139" name="Group 185"/>
            <p:cNvGrpSpPr>
              <a:grpSpLocks/>
            </p:cNvGrpSpPr>
            <p:nvPr/>
          </p:nvGrpSpPr>
          <p:grpSpPr bwMode="auto">
            <a:xfrm>
              <a:off x="3367" y="2923"/>
              <a:ext cx="1317" cy="573"/>
              <a:chOff x="1331" y="2146"/>
              <a:chExt cx="1317" cy="573"/>
            </a:xfrm>
          </p:grpSpPr>
          <p:grpSp>
            <p:nvGrpSpPr>
              <p:cNvPr id="47147" name="Group 186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7150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19    0   </a:t>
                  </a:r>
                </a:p>
              </p:txBody>
            </p:sp>
            <p:sp>
              <p:nvSpPr>
                <p:cNvPr id="47151" name="Line 188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52" name="Line 189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148" name="Line 190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9" name="Text Box 191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到达</a:t>
                </a:r>
              </a:p>
            </p:txBody>
          </p:sp>
        </p:grpSp>
        <p:grpSp>
          <p:nvGrpSpPr>
            <p:cNvPr id="47140" name="Group 192"/>
            <p:cNvGrpSpPr>
              <a:grpSpLocks/>
            </p:cNvGrpSpPr>
            <p:nvPr/>
          </p:nvGrpSpPr>
          <p:grpSpPr bwMode="auto">
            <a:xfrm>
              <a:off x="3366" y="2439"/>
              <a:ext cx="1317" cy="573"/>
              <a:chOff x="1331" y="2146"/>
              <a:chExt cx="1317" cy="573"/>
            </a:xfrm>
          </p:grpSpPr>
          <p:grpSp>
            <p:nvGrpSpPr>
              <p:cNvPr id="47141" name="Group 193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7144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16    3   </a:t>
                  </a:r>
                </a:p>
              </p:txBody>
            </p:sp>
            <p:sp>
              <p:nvSpPr>
                <p:cNvPr id="47145" name="Line 195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46" name="Line 196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142" name="Line 197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3" name="Text Box 198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</p:grpSp>
      <p:grpSp>
        <p:nvGrpSpPr>
          <p:cNvPr id="303259" name="Group 200"/>
          <p:cNvGrpSpPr>
            <a:grpSpLocks/>
          </p:cNvGrpSpPr>
          <p:nvPr/>
        </p:nvGrpSpPr>
        <p:grpSpPr bwMode="auto">
          <a:xfrm>
            <a:off x="7577846" y="3540322"/>
            <a:ext cx="1557337" cy="366713"/>
            <a:chOff x="4208" y="2457"/>
            <a:chExt cx="981" cy="231"/>
          </a:xfrm>
        </p:grpSpPr>
        <p:grpSp>
          <p:nvGrpSpPr>
            <p:cNvPr id="47124" name="Group 201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7126" name="Group 202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7131" name="Group 203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7136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7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8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32" name="Line 207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7133" name="Group 208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7134" name="Line 2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5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27" name="Group 211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7128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14 13   </a:t>
                  </a:r>
                </a:p>
              </p:txBody>
            </p:sp>
            <p:sp>
              <p:nvSpPr>
                <p:cNvPr id="47129" name="Line 213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30" name="Line 214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125" name="Rectangle 215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320" name="Text Box 216"/>
          <p:cNvSpPr txBox="1">
            <a:spLocks noChangeArrowheads="1"/>
          </p:cNvSpPr>
          <p:nvPr/>
        </p:nvSpPr>
        <p:spPr bwMode="auto">
          <a:xfrm>
            <a:off x="361071" y="2433018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</a:p>
        </p:txBody>
      </p:sp>
      <p:sp>
        <p:nvSpPr>
          <p:cNvPr id="47123" name="Text Box 217"/>
          <p:cNvSpPr txBox="1">
            <a:spLocks noChangeArrowheads="1"/>
          </p:cNvSpPr>
          <p:nvPr/>
        </p:nvSpPr>
        <p:spPr bwMode="auto">
          <a:xfrm>
            <a:off x="640471" y="1332880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随机数           事件处理队列            客户队列状态</a:t>
            </a:r>
          </a:p>
        </p:txBody>
      </p:sp>
      <p:sp>
        <p:nvSpPr>
          <p:cNvPr id="194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队列的应用：离散事件模拟</a:t>
            </a:r>
          </a:p>
        </p:txBody>
      </p:sp>
    </p:spTree>
    <p:extLst>
      <p:ext uri="{BB962C8B-B14F-4D97-AF65-F5344CB8AC3E}">
        <p14:creationId xmlns:p14="http://schemas.microsoft.com/office/powerpoint/2010/main" val="3753643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303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303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241" grpId="0"/>
      <p:bldP spid="303288" grpId="0"/>
      <p:bldP spid="3033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6"/>
          <p:cNvSpPr txBox="1">
            <a:spLocks noChangeArrowheads="1"/>
          </p:cNvSpPr>
          <p:nvPr/>
        </p:nvSpPr>
        <p:spPr bwMode="auto">
          <a:xfrm>
            <a:off x="260350" y="1092200"/>
            <a:ext cx="8883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660033"/>
                </a:solidFill>
                <a:ea typeface="楷体_GB2312" pitchFamily="49" charset="-122"/>
              </a:rPr>
              <a:t>二项式 </a:t>
            </a:r>
            <a:r>
              <a:rPr lang="en-US" altLang="zh-CN" sz="4000" b="1" dirty="0">
                <a:solidFill>
                  <a:srgbClr val="660033"/>
                </a:solidFill>
                <a:ea typeface="楷体_GB2312" pitchFamily="49" charset="-122"/>
              </a:rPr>
              <a:t>(</a:t>
            </a:r>
            <a:r>
              <a:rPr lang="en-US" altLang="zh-CN" sz="4000" b="1" dirty="0" err="1">
                <a:solidFill>
                  <a:srgbClr val="660033"/>
                </a:solidFill>
                <a:ea typeface="楷体_GB2312" pitchFamily="49" charset="-122"/>
              </a:rPr>
              <a:t>a+b</a:t>
            </a:r>
            <a:r>
              <a:rPr lang="en-US" altLang="zh-CN" sz="4000" b="1" dirty="0">
                <a:solidFill>
                  <a:srgbClr val="660033"/>
                </a:solidFill>
                <a:ea typeface="楷体_GB2312" pitchFamily="49" charset="-122"/>
              </a:rPr>
              <a:t>)</a:t>
            </a:r>
            <a:r>
              <a:rPr lang="en-US" altLang="zh-CN" sz="4000" b="1" baseline="30000" dirty="0">
                <a:solidFill>
                  <a:srgbClr val="660033"/>
                </a:solidFill>
                <a:ea typeface="楷体_GB2312" pitchFamily="49" charset="-122"/>
              </a:rPr>
              <a:t> </a:t>
            </a:r>
            <a:r>
              <a:rPr lang="en-US" altLang="zh-CN" sz="4000" b="1" baseline="30000" dirty="0" err="1">
                <a:solidFill>
                  <a:srgbClr val="660033"/>
                </a:solidFill>
                <a:ea typeface="楷体_GB2312" pitchFamily="49" charset="-122"/>
              </a:rPr>
              <a:t>i</a:t>
            </a:r>
            <a:r>
              <a:rPr lang="en-US" altLang="zh-CN" sz="4000" b="1" baseline="30000" dirty="0">
                <a:solidFill>
                  <a:srgbClr val="660033"/>
                </a:solidFill>
                <a:ea typeface="楷体_GB2312" pitchFamily="49" charset="-122"/>
              </a:rPr>
              <a:t> </a:t>
            </a:r>
            <a:r>
              <a:rPr lang="zh-CN" altLang="en-US" sz="4000" b="1" dirty="0">
                <a:solidFill>
                  <a:srgbClr val="660033"/>
                </a:solidFill>
                <a:ea typeface="楷体_GB2312" pitchFamily="49" charset="-122"/>
              </a:rPr>
              <a:t>展开系数值</a:t>
            </a:r>
            <a:r>
              <a:rPr lang="zh-CN" altLang="en-US" sz="2800" b="1" dirty="0">
                <a:solidFill>
                  <a:srgbClr val="660033"/>
                </a:solidFill>
                <a:ea typeface="楷体_GB2312" pitchFamily="49" charset="-122"/>
              </a:rPr>
              <a:t>（杨辉三角）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1103313" y="2393950"/>
            <a:ext cx="7138987" cy="29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4000" dirty="0"/>
              <a:t>(</a:t>
            </a:r>
            <a:r>
              <a:rPr lang="en-US" altLang="zh-CN" sz="4000" dirty="0" err="1"/>
              <a:t>a+b</a:t>
            </a:r>
            <a:r>
              <a:rPr lang="en-US" altLang="zh-CN" sz="4000" dirty="0"/>
              <a:t>) </a:t>
            </a:r>
            <a:r>
              <a:rPr lang="en-US" altLang="zh-CN" sz="4000" baseline="30000" dirty="0"/>
              <a:t>1 </a:t>
            </a:r>
            <a:r>
              <a:rPr lang="zh-CN" altLang="en-US" sz="4000" dirty="0"/>
              <a:t>＝ </a:t>
            </a:r>
            <a:r>
              <a:rPr lang="en-US" altLang="zh-CN" sz="4000" dirty="0"/>
              <a:t>a </a:t>
            </a:r>
            <a:r>
              <a:rPr lang="zh-CN" altLang="en-US" sz="4000" dirty="0"/>
              <a:t>＋ </a:t>
            </a:r>
            <a:r>
              <a:rPr lang="en-US" altLang="zh-CN" sz="4000" dirty="0"/>
              <a:t>b</a:t>
            </a:r>
          </a:p>
          <a:p>
            <a:pPr eaLnBrk="1" hangingPunct="1"/>
            <a:r>
              <a:rPr lang="en-US" altLang="zh-CN" sz="4000" dirty="0"/>
              <a:t>(</a:t>
            </a:r>
            <a:r>
              <a:rPr lang="en-US" altLang="zh-CN" sz="4000" dirty="0" err="1"/>
              <a:t>a+b</a:t>
            </a:r>
            <a:r>
              <a:rPr lang="en-US" altLang="zh-CN" sz="4000" dirty="0"/>
              <a:t>) </a:t>
            </a:r>
            <a:r>
              <a:rPr lang="en-US" altLang="zh-CN" sz="4000" baseline="30000" dirty="0"/>
              <a:t>2 </a:t>
            </a:r>
            <a:r>
              <a:rPr lang="zh-CN" altLang="en-US" sz="4000" dirty="0"/>
              <a:t>＝ </a:t>
            </a:r>
            <a:r>
              <a:rPr lang="en-US" altLang="zh-CN" sz="4000" dirty="0"/>
              <a:t>a</a:t>
            </a:r>
            <a:r>
              <a:rPr lang="en-US" altLang="zh-CN" sz="4000" baseline="30000" dirty="0"/>
              <a:t>2</a:t>
            </a:r>
            <a:r>
              <a:rPr lang="zh-CN" altLang="en-US" sz="4000" dirty="0"/>
              <a:t>＋</a:t>
            </a:r>
            <a:r>
              <a:rPr lang="en-US" altLang="zh-CN" sz="4000" dirty="0"/>
              <a:t>2ab</a:t>
            </a:r>
            <a:r>
              <a:rPr lang="zh-CN" altLang="en-US" sz="4000" dirty="0"/>
              <a:t>＋ </a:t>
            </a:r>
            <a:r>
              <a:rPr lang="en-US" altLang="zh-CN" sz="4000" dirty="0"/>
              <a:t>b</a:t>
            </a:r>
            <a:r>
              <a:rPr lang="en-US" altLang="zh-CN" sz="4000" baseline="30000" dirty="0"/>
              <a:t>2</a:t>
            </a:r>
          </a:p>
          <a:p>
            <a:pPr eaLnBrk="1" hangingPunct="1"/>
            <a:r>
              <a:rPr lang="en-US" altLang="zh-CN" sz="4000" dirty="0"/>
              <a:t>(</a:t>
            </a:r>
            <a:r>
              <a:rPr lang="en-US" altLang="zh-CN" sz="4000" dirty="0" err="1"/>
              <a:t>a+b</a:t>
            </a:r>
            <a:r>
              <a:rPr lang="en-US" altLang="zh-CN" sz="4000" dirty="0"/>
              <a:t>) </a:t>
            </a:r>
            <a:r>
              <a:rPr lang="en-US" altLang="zh-CN" sz="4000" baseline="30000" dirty="0"/>
              <a:t>3 </a:t>
            </a:r>
            <a:r>
              <a:rPr lang="zh-CN" altLang="en-US" sz="4000" dirty="0"/>
              <a:t>＝ </a:t>
            </a:r>
            <a:r>
              <a:rPr lang="en-US" altLang="zh-CN" sz="4000" dirty="0"/>
              <a:t>a</a:t>
            </a:r>
            <a:r>
              <a:rPr lang="en-US" altLang="zh-CN" sz="4000" baseline="30000" dirty="0"/>
              <a:t>3</a:t>
            </a:r>
            <a:r>
              <a:rPr lang="zh-CN" altLang="en-US" sz="4000" dirty="0"/>
              <a:t>＋</a:t>
            </a:r>
            <a:r>
              <a:rPr lang="en-US" altLang="zh-CN" sz="4000" dirty="0"/>
              <a:t>3a</a:t>
            </a:r>
            <a:r>
              <a:rPr lang="en-US" altLang="zh-CN" sz="4000" baseline="30000" dirty="0"/>
              <a:t>2</a:t>
            </a:r>
            <a:r>
              <a:rPr lang="en-US" altLang="zh-CN" sz="4000" dirty="0"/>
              <a:t>b</a:t>
            </a:r>
            <a:r>
              <a:rPr lang="zh-CN" altLang="en-US" sz="4000" dirty="0"/>
              <a:t>＋ </a:t>
            </a:r>
            <a:r>
              <a:rPr lang="en-US" altLang="zh-CN" sz="4000" dirty="0"/>
              <a:t>3ab</a:t>
            </a:r>
            <a:r>
              <a:rPr lang="en-US" altLang="zh-CN" sz="4000" baseline="30000" dirty="0"/>
              <a:t>2</a:t>
            </a:r>
            <a:r>
              <a:rPr lang="zh-CN" altLang="en-US" dirty="0"/>
              <a:t>＋ </a:t>
            </a:r>
            <a:r>
              <a:rPr lang="en-US" altLang="zh-CN" sz="4000" dirty="0"/>
              <a:t>b</a:t>
            </a:r>
            <a:r>
              <a:rPr lang="en-US" altLang="zh-CN" sz="4000" baseline="30000" dirty="0"/>
              <a:t>3</a:t>
            </a:r>
          </a:p>
          <a:p>
            <a:pPr eaLnBrk="1" hangingPunct="1"/>
            <a:r>
              <a:rPr lang="en-US" altLang="zh-CN" sz="4000" dirty="0"/>
              <a:t>(</a:t>
            </a:r>
            <a:r>
              <a:rPr lang="en-US" altLang="zh-CN" sz="4000" dirty="0" err="1"/>
              <a:t>a+b</a:t>
            </a:r>
            <a:r>
              <a:rPr lang="en-US" altLang="zh-CN" sz="4000" dirty="0"/>
              <a:t>) </a:t>
            </a:r>
            <a:r>
              <a:rPr lang="en-US" altLang="zh-CN" sz="4000" baseline="30000" dirty="0"/>
              <a:t>4 </a:t>
            </a:r>
            <a:r>
              <a:rPr lang="zh-CN" altLang="en-US" sz="4000" dirty="0"/>
              <a:t>＝</a:t>
            </a:r>
            <a:endParaRPr lang="zh-CN" altLang="en-US" sz="4000" baseline="30000" dirty="0"/>
          </a:p>
          <a:p>
            <a:pPr eaLnBrk="1" hangingPunct="1"/>
            <a:endParaRPr lang="en-US" altLang="zh-CN" sz="4000" baseline="30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队列的应用：二项式展开系数</a:t>
            </a:r>
          </a:p>
        </p:txBody>
      </p:sp>
    </p:spTree>
    <p:extLst>
      <p:ext uri="{BB962C8B-B14F-4D97-AF65-F5344CB8AC3E}">
        <p14:creationId xmlns:p14="http://schemas.microsoft.com/office/powerpoint/2010/main" val="2618061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回顾：栈的向量实现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实现（直接从向量派生）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6289" y="1666697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将向量的首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末端作为栈底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顶</a:t>
            </a:r>
            <a:endParaRPr lang="zh-CN" altLang="en-US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         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//size()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empty()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以及其它开放接口，均可直接沿用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push (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insert ( size(),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入栈：等效于将新元素作为向量的末元素插入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pop() {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size() - 1 ); }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出栈：等效于删除向量的末元素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top() {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[size() - 1]; }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取顶：直接返回向量的末元素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5229200"/>
            <a:ext cx="8280920" cy="95410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插入、删除、访问都在向量末端进行，所有操作的复杂度为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endParaRPr kumimoji="1" lang="zh-CN" altLang="en-US" sz="28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6181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028825" y="1412776"/>
            <a:ext cx="7367711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                   </a:t>
            </a:r>
            <a:r>
              <a:rPr lang="en-US" altLang="zh-CN" dirty="0"/>
              <a:t>1     1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行                </a:t>
            </a:r>
            <a:r>
              <a:rPr lang="en-US" altLang="zh-CN" dirty="0"/>
              <a:t>1    2     1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行           </a:t>
            </a:r>
            <a:r>
              <a:rPr lang="en-US" altLang="zh-CN" dirty="0"/>
              <a:t>1     3     3     1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行       </a:t>
            </a:r>
            <a:r>
              <a:rPr lang="en-US" altLang="zh-CN" dirty="0"/>
              <a:t>1     4     6     4</a:t>
            </a:r>
            <a:r>
              <a:rPr lang="en-US" altLang="zh-CN" sz="4000" dirty="0"/>
              <a:t> </a:t>
            </a:r>
            <a:r>
              <a:rPr lang="en-US" altLang="zh-CN" sz="2000" dirty="0"/>
              <a:t>1</a:t>
            </a:r>
            <a:r>
              <a:rPr lang="en-US" altLang="zh-CN" sz="4000" dirty="0"/>
              <a:t>     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465138" y="4117975"/>
            <a:ext cx="796083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楷体_GB2312" pitchFamily="49" charset="-122"/>
              </a:rPr>
              <a:t>设第 </a:t>
            </a:r>
            <a:r>
              <a:rPr lang="en-US" altLang="zh-CN" sz="2800" dirty="0" err="1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行的值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srgbClr val="FF5050"/>
                </a:solidFill>
              </a:rPr>
              <a:t>a[0] =0,  </a:t>
            </a:r>
            <a:r>
              <a:rPr lang="en-US" altLang="zh-CN" sz="2800" dirty="0"/>
              <a:t>a[1] … a[i+1] , </a:t>
            </a:r>
            <a:r>
              <a:rPr lang="en-US" altLang="zh-CN" sz="2800" dirty="0">
                <a:solidFill>
                  <a:srgbClr val="FF5050"/>
                </a:solidFill>
              </a:rPr>
              <a:t>a[i+2] =0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楷体_GB2312" pitchFamily="49" charset="-122"/>
              </a:rPr>
              <a:t>则第 </a:t>
            </a:r>
            <a:r>
              <a:rPr lang="en-US" altLang="zh-CN" sz="2800" dirty="0">
                <a:ea typeface="楷体_GB2312" pitchFamily="49" charset="-122"/>
              </a:rPr>
              <a:t>i+1 </a:t>
            </a:r>
            <a:r>
              <a:rPr lang="zh-CN" altLang="en-US" sz="2800" dirty="0">
                <a:ea typeface="楷体_GB2312" pitchFamily="49" charset="-122"/>
              </a:rPr>
              <a:t>行的值</a:t>
            </a:r>
            <a:r>
              <a:rPr lang="zh-CN" altLang="en-US" sz="2800" dirty="0"/>
              <a:t>：</a:t>
            </a:r>
            <a:r>
              <a:rPr lang="en-US" altLang="zh-CN" sz="2800" dirty="0"/>
              <a:t>b[j] = a[j-1]+a[j], j=1,2,…, i+2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5050"/>
                </a:solidFill>
              </a:rPr>
              <a:t>                                                  b[0] =0,  b[i+3] =0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187624" y="1484784"/>
            <a:ext cx="71151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/>
              <a:t>              </a:t>
            </a:r>
            <a:endParaRPr lang="en-US" altLang="zh-CN" sz="4000"/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2930699" y="1524348"/>
            <a:ext cx="4884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2913236" y="1505298"/>
            <a:ext cx="4319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5050"/>
                </a:solidFill>
              </a:rPr>
              <a:t>         0                  0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2771800" y="2322860"/>
            <a:ext cx="4557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5050"/>
                </a:solidFill>
              </a:rPr>
              <a:t>     0                             0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2913236" y="3121373"/>
            <a:ext cx="4454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5050"/>
                </a:solidFill>
              </a:rPr>
              <a:t>0                        </a:t>
            </a:r>
            <a:r>
              <a:rPr lang="en-US" altLang="zh-CN" dirty="0"/>
              <a:t>         </a:t>
            </a:r>
            <a:r>
              <a:rPr lang="en-US" altLang="zh-CN" dirty="0">
                <a:solidFill>
                  <a:srgbClr val="FF5050"/>
                </a:solidFill>
              </a:rPr>
              <a:t> 0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699792" y="1934448"/>
            <a:ext cx="51845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5050"/>
                </a:solidFill>
              </a:rPr>
              <a:t>         0                        0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827088" y="85725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队列的应用：二项式展开系数</a:t>
            </a:r>
          </a:p>
        </p:txBody>
      </p:sp>
    </p:spTree>
    <p:extLst>
      <p:ext uri="{BB962C8B-B14F-4D97-AF65-F5344CB8AC3E}">
        <p14:creationId xmlns:p14="http://schemas.microsoft.com/office/powerpoint/2010/main" val="2338003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19" grpId="0"/>
      <p:bldP spid="115720" grpId="0"/>
      <p:bldP spid="115721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8" name="Text Box 2"/>
          <p:cNvSpPr txBox="1">
            <a:spLocks noChangeArrowheads="1"/>
          </p:cNvSpPr>
          <p:nvPr/>
        </p:nvSpPr>
        <p:spPr bwMode="auto">
          <a:xfrm>
            <a:off x="557213" y="1131888"/>
            <a:ext cx="8301037" cy="65087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0</a:t>
            </a:r>
            <a:r>
              <a:rPr kumimoji="1" lang="en-US" altLang="zh-CN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1   1  </a:t>
            </a:r>
            <a:r>
              <a:rPr kumimoji="1" lang="en-US" altLang="zh-CN" sz="3600" b="0" i="0" u="none" strike="noStrike" kern="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   </a:t>
            </a:r>
            <a:r>
              <a:rPr kumimoji="1" lang="en-US" altLang="zh-CN" sz="3600" b="0" i="0" u="none" strike="noStrike" kern="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          </a:t>
            </a:r>
            <a:endParaRPr kumimoji="1" lang="en-US" altLang="zh-CN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49" name="Group 3"/>
          <p:cNvGrpSpPr>
            <a:grpSpLocks/>
          </p:cNvGrpSpPr>
          <p:nvPr/>
        </p:nvGrpSpPr>
        <p:grpSpPr bwMode="auto">
          <a:xfrm>
            <a:off x="1157288" y="1131888"/>
            <a:ext cx="1693862" cy="639762"/>
            <a:chOff x="729" y="605"/>
            <a:chExt cx="1067" cy="403"/>
          </a:xfrm>
        </p:grpSpPr>
        <p:sp>
          <p:nvSpPr>
            <p:cNvPr id="150" name="Line 4"/>
            <p:cNvSpPr>
              <a:spLocks noChangeShapeType="1"/>
            </p:cNvSpPr>
            <p:nvPr/>
          </p:nvSpPr>
          <p:spPr bwMode="auto">
            <a:xfrm>
              <a:off x="729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1" name="Line 5"/>
            <p:cNvSpPr>
              <a:spLocks noChangeShapeType="1"/>
            </p:cNvSpPr>
            <p:nvPr/>
          </p:nvSpPr>
          <p:spPr bwMode="auto">
            <a:xfrm>
              <a:off x="1085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2" name="Line 6"/>
            <p:cNvSpPr>
              <a:spLocks noChangeShapeType="1"/>
            </p:cNvSpPr>
            <p:nvPr/>
          </p:nvSpPr>
          <p:spPr bwMode="auto">
            <a:xfrm>
              <a:off x="1440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3" name="Line 7"/>
            <p:cNvSpPr>
              <a:spLocks noChangeShapeType="1"/>
            </p:cNvSpPr>
            <p:nvPr/>
          </p:nvSpPr>
          <p:spPr bwMode="auto">
            <a:xfrm>
              <a:off x="1796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54" name="Group 8"/>
          <p:cNvGrpSpPr>
            <a:grpSpLocks/>
          </p:cNvGrpSpPr>
          <p:nvPr/>
        </p:nvGrpSpPr>
        <p:grpSpPr bwMode="auto">
          <a:xfrm>
            <a:off x="3397250" y="1147763"/>
            <a:ext cx="1693863" cy="639762"/>
            <a:chOff x="729" y="605"/>
            <a:chExt cx="1067" cy="403"/>
          </a:xfrm>
        </p:grpSpPr>
        <p:sp>
          <p:nvSpPr>
            <p:cNvPr id="155" name="Line 9"/>
            <p:cNvSpPr>
              <a:spLocks noChangeShapeType="1"/>
            </p:cNvSpPr>
            <p:nvPr/>
          </p:nvSpPr>
          <p:spPr bwMode="auto">
            <a:xfrm>
              <a:off x="729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6" name="Line 10"/>
            <p:cNvSpPr>
              <a:spLocks noChangeShapeType="1"/>
            </p:cNvSpPr>
            <p:nvPr/>
          </p:nvSpPr>
          <p:spPr bwMode="auto">
            <a:xfrm>
              <a:off x="1085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7" name="Line 11"/>
            <p:cNvSpPr>
              <a:spLocks noChangeShapeType="1"/>
            </p:cNvSpPr>
            <p:nvPr/>
          </p:nvSpPr>
          <p:spPr bwMode="auto">
            <a:xfrm>
              <a:off x="1440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1796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59" name="Group 13"/>
          <p:cNvGrpSpPr>
            <a:grpSpLocks/>
          </p:cNvGrpSpPr>
          <p:nvPr/>
        </p:nvGrpSpPr>
        <p:grpSpPr bwMode="auto">
          <a:xfrm>
            <a:off x="5653088" y="1131888"/>
            <a:ext cx="1693862" cy="639762"/>
            <a:chOff x="729" y="605"/>
            <a:chExt cx="1067" cy="403"/>
          </a:xfrm>
        </p:grpSpPr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729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1" name="Line 15"/>
            <p:cNvSpPr>
              <a:spLocks noChangeShapeType="1"/>
            </p:cNvSpPr>
            <p:nvPr/>
          </p:nvSpPr>
          <p:spPr bwMode="auto">
            <a:xfrm>
              <a:off x="1085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2" name="Line 16"/>
            <p:cNvSpPr>
              <a:spLocks noChangeShapeType="1"/>
            </p:cNvSpPr>
            <p:nvPr/>
          </p:nvSpPr>
          <p:spPr bwMode="auto">
            <a:xfrm>
              <a:off x="1440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3" name="Line 17"/>
            <p:cNvSpPr>
              <a:spLocks noChangeShapeType="1"/>
            </p:cNvSpPr>
            <p:nvPr/>
          </p:nvSpPr>
          <p:spPr bwMode="auto">
            <a:xfrm>
              <a:off x="1796" y="60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64" name="Text Box 18"/>
          <p:cNvSpPr txBox="1">
            <a:spLocks noChangeArrowheads="1"/>
          </p:cNvSpPr>
          <p:nvPr/>
        </p:nvSpPr>
        <p:spPr bwMode="auto">
          <a:xfrm>
            <a:off x="2332038" y="1131888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>
                <a:solidFill>
                  <a:srgbClr val="FF5050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grpSp>
        <p:nvGrpSpPr>
          <p:cNvPr id="165" name="Group 19"/>
          <p:cNvGrpSpPr>
            <a:grpSpLocks/>
          </p:cNvGrpSpPr>
          <p:nvPr/>
        </p:nvGrpSpPr>
        <p:grpSpPr bwMode="auto">
          <a:xfrm>
            <a:off x="1476375" y="1588"/>
            <a:ext cx="1663700" cy="1068387"/>
            <a:chOff x="978" y="143"/>
            <a:chExt cx="1048" cy="673"/>
          </a:xfrm>
        </p:grpSpPr>
        <p:sp>
          <p:nvSpPr>
            <p:cNvPr id="166" name="Rectangle 20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67" name="Group 21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168" name="Line 22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9" name="Text Box 23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grpSp>
        <p:nvGrpSpPr>
          <p:cNvPr id="170" name="Group 24"/>
          <p:cNvGrpSpPr>
            <a:grpSpLocks/>
          </p:cNvGrpSpPr>
          <p:nvPr/>
        </p:nvGrpSpPr>
        <p:grpSpPr bwMode="auto">
          <a:xfrm>
            <a:off x="-195263" y="1885950"/>
            <a:ext cx="1571626" cy="1050925"/>
            <a:chOff x="174" y="3044"/>
            <a:chExt cx="990" cy="662"/>
          </a:xfrm>
        </p:grpSpPr>
        <p:sp>
          <p:nvSpPr>
            <p:cNvPr id="171" name="Rectangle 25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72" name="Group 26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173" name="Line 27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4" name="Text Box 28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Front</a:t>
                </a:r>
              </a:p>
            </p:txBody>
          </p:sp>
        </p:grpSp>
      </p:grpSp>
      <p:grpSp>
        <p:nvGrpSpPr>
          <p:cNvPr id="175" name="Group 29"/>
          <p:cNvGrpSpPr>
            <a:grpSpLocks/>
          </p:cNvGrpSpPr>
          <p:nvPr/>
        </p:nvGrpSpPr>
        <p:grpSpPr bwMode="auto">
          <a:xfrm>
            <a:off x="414338" y="1901825"/>
            <a:ext cx="1571625" cy="1050925"/>
            <a:chOff x="174" y="3044"/>
            <a:chExt cx="990" cy="662"/>
          </a:xfrm>
        </p:grpSpPr>
        <p:sp>
          <p:nvSpPr>
            <p:cNvPr id="176" name="Rectangle 30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77" name="Group 31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178" name="Line 32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9" name="Text Box 33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Front</a:t>
                </a:r>
              </a:p>
            </p:txBody>
          </p:sp>
        </p:grpSp>
      </p:grpSp>
      <p:grpSp>
        <p:nvGrpSpPr>
          <p:cNvPr id="180" name="Group 34"/>
          <p:cNvGrpSpPr>
            <a:grpSpLocks/>
          </p:cNvGrpSpPr>
          <p:nvPr/>
        </p:nvGrpSpPr>
        <p:grpSpPr bwMode="auto">
          <a:xfrm>
            <a:off x="2009775" y="17463"/>
            <a:ext cx="1663700" cy="1068387"/>
            <a:chOff x="978" y="143"/>
            <a:chExt cx="1048" cy="673"/>
          </a:xfrm>
        </p:grpSpPr>
        <p:sp>
          <p:nvSpPr>
            <p:cNvPr id="181" name="Rectangle 35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82" name="Group 36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183" name="Line 37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84" name="Text Box 38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sp>
        <p:nvSpPr>
          <p:cNvPr id="185" name="Text Box 39"/>
          <p:cNvSpPr txBox="1">
            <a:spLocks noChangeArrowheads="1"/>
          </p:cNvSpPr>
          <p:nvPr/>
        </p:nvSpPr>
        <p:spPr bwMode="auto">
          <a:xfrm>
            <a:off x="2941638" y="1116013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grpSp>
        <p:nvGrpSpPr>
          <p:cNvPr id="186" name="Group 40"/>
          <p:cNvGrpSpPr>
            <a:grpSpLocks/>
          </p:cNvGrpSpPr>
          <p:nvPr/>
        </p:nvGrpSpPr>
        <p:grpSpPr bwMode="auto">
          <a:xfrm>
            <a:off x="1023938" y="1916113"/>
            <a:ext cx="1571625" cy="1050925"/>
            <a:chOff x="174" y="3044"/>
            <a:chExt cx="990" cy="662"/>
          </a:xfrm>
        </p:grpSpPr>
        <p:sp>
          <p:nvSpPr>
            <p:cNvPr id="187" name="Rectangle 41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88" name="Group 42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189" name="Line 43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90" name="Text Box 44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Front</a:t>
                </a:r>
              </a:p>
            </p:txBody>
          </p:sp>
        </p:grpSp>
      </p:grpSp>
      <p:grpSp>
        <p:nvGrpSpPr>
          <p:cNvPr id="191" name="Group 45"/>
          <p:cNvGrpSpPr>
            <a:grpSpLocks/>
          </p:cNvGrpSpPr>
          <p:nvPr/>
        </p:nvGrpSpPr>
        <p:grpSpPr bwMode="auto">
          <a:xfrm>
            <a:off x="2619375" y="31750"/>
            <a:ext cx="1663700" cy="1068388"/>
            <a:chOff x="978" y="143"/>
            <a:chExt cx="1048" cy="673"/>
          </a:xfrm>
        </p:grpSpPr>
        <p:sp>
          <p:nvSpPr>
            <p:cNvPr id="192" name="Rectangle 46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93" name="Group 47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194" name="Line 48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95" name="Text Box 49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sp>
        <p:nvSpPr>
          <p:cNvPr id="196" name="Text Box 50"/>
          <p:cNvSpPr txBox="1">
            <a:spLocks noChangeArrowheads="1"/>
          </p:cNvSpPr>
          <p:nvPr/>
        </p:nvSpPr>
        <p:spPr bwMode="auto">
          <a:xfrm>
            <a:off x="3430588" y="1116013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grpSp>
        <p:nvGrpSpPr>
          <p:cNvPr id="197" name="Group 51"/>
          <p:cNvGrpSpPr>
            <a:grpSpLocks/>
          </p:cNvGrpSpPr>
          <p:nvPr/>
        </p:nvGrpSpPr>
        <p:grpSpPr bwMode="auto">
          <a:xfrm>
            <a:off x="1512888" y="1916113"/>
            <a:ext cx="1571625" cy="1050925"/>
            <a:chOff x="174" y="3044"/>
            <a:chExt cx="990" cy="662"/>
          </a:xfrm>
        </p:grpSpPr>
        <p:sp>
          <p:nvSpPr>
            <p:cNvPr id="198" name="Rectangle 52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99" name="Group 53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00" name="Line 54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01" name="Text Box 55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Front</a:t>
                </a:r>
              </a:p>
            </p:txBody>
          </p:sp>
        </p:grpSp>
      </p:grpSp>
      <p:grpSp>
        <p:nvGrpSpPr>
          <p:cNvPr id="202" name="Group 56"/>
          <p:cNvGrpSpPr>
            <a:grpSpLocks/>
          </p:cNvGrpSpPr>
          <p:nvPr/>
        </p:nvGrpSpPr>
        <p:grpSpPr bwMode="auto">
          <a:xfrm>
            <a:off x="3108325" y="31750"/>
            <a:ext cx="1663700" cy="1068388"/>
            <a:chOff x="978" y="143"/>
            <a:chExt cx="1048" cy="673"/>
          </a:xfrm>
        </p:grpSpPr>
        <p:sp>
          <p:nvSpPr>
            <p:cNvPr id="203" name="Rectangle 57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04" name="Group 58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05" name="Line 59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06" name="Text Box 60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sp>
        <p:nvSpPr>
          <p:cNvPr id="207" name="Text Box 61"/>
          <p:cNvSpPr txBox="1">
            <a:spLocks noChangeArrowheads="1"/>
          </p:cNvSpPr>
          <p:nvPr/>
        </p:nvSpPr>
        <p:spPr bwMode="auto">
          <a:xfrm>
            <a:off x="3995738" y="1100138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grpSp>
        <p:nvGrpSpPr>
          <p:cNvPr id="208" name="Group 62"/>
          <p:cNvGrpSpPr>
            <a:grpSpLocks/>
          </p:cNvGrpSpPr>
          <p:nvPr/>
        </p:nvGrpSpPr>
        <p:grpSpPr bwMode="auto">
          <a:xfrm>
            <a:off x="2078038" y="1900238"/>
            <a:ext cx="1571625" cy="1050925"/>
            <a:chOff x="174" y="3044"/>
            <a:chExt cx="990" cy="662"/>
          </a:xfrm>
        </p:grpSpPr>
        <p:sp>
          <p:nvSpPr>
            <p:cNvPr id="209" name="Rectangle 63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10" name="Group 64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11" name="Line 65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2" name="Text Box 66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Front</a:t>
                </a:r>
              </a:p>
            </p:txBody>
          </p:sp>
        </p:grpSp>
      </p:grpSp>
      <p:grpSp>
        <p:nvGrpSpPr>
          <p:cNvPr id="213" name="Group 67"/>
          <p:cNvGrpSpPr>
            <a:grpSpLocks/>
          </p:cNvGrpSpPr>
          <p:nvPr/>
        </p:nvGrpSpPr>
        <p:grpSpPr bwMode="auto">
          <a:xfrm>
            <a:off x="3673475" y="15875"/>
            <a:ext cx="1663700" cy="1068388"/>
            <a:chOff x="978" y="143"/>
            <a:chExt cx="1048" cy="673"/>
          </a:xfrm>
        </p:grpSpPr>
        <p:sp>
          <p:nvSpPr>
            <p:cNvPr id="214" name="Rectangle 68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15" name="Group 69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16" name="Line 70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7" name="Text Box 71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sp>
        <p:nvSpPr>
          <p:cNvPr id="218" name="Text Box 72"/>
          <p:cNvSpPr txBox="1">
            <a:spLocks noChangeArrowheads="1"/>
          </p:cNvSpPr>
          <p:nvPr/>
        </p:nvSpPr>
        <p:spPr bwMode="auto">
          <a:xfrm>
            <a:off x="4573588" y="1130300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>
                <a:solidFill>
                  <a:srgbClr val="FF5050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grpSp>
        <p:nvGrpSpPr>
          <p:cNvPr id="219" name="Group 73"/>
          <p:cNvGrpSpPr>
            <a:grpSpLocks/>
          </p:cNvGrpSpPr>
          <p:nvPr/>
        </p:nvGrpSpPr>
        <p:grpSpPr bwMode="auto">
          <a:xfrm>
            <a:off x="4251325" y="46038"/>
            <a:ext cx="1663700" cy="1068387"/>
            <a:chOff x="978" y="143"/>
            <a:chExt cx="1048" cy="673"/>
          </a:xfrm>
        </p:grpSpPr>
        <p:sp>
          <p:nvSpPr>
            <p:cNvPr id="220" name="Rectangle 74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21" name="Group 75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22" name="Line 76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3" name="Text Box 77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grpSp>
        <p:nvGrpSpPr>
          <p:cNvPr id="224" name="Group 78"/>
          <p:cNvGrpSpPr>
            <a:grpSpLocks/>
          </p:cNvGrpSpPr>
          <p:nvPr/>
        </p:nvGrpSpPr>
        <p:grpSpPr bwMode="auto">
          <a:xfrm>
            <a:off x="2641600" y="1870075"/>
            <a:ext cx="1571625" cy="1050925"/>
            <a:chOff x="174" y="3044"/>
            <a:chExt cx="990" cy="662"/>
          </a:xfrm>
        </p:grpSpPr>
        <p:sp>
          <p:nvSpPr>
            <p:cNvPr id="225" name="Rectangle 79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26" name="Group 80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27" name="Line 81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8" name="Text Box 82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Front</a:t>
                </a:r>
              </a:p>
            </p:txBody>
          </p:sp>
        </p:grpSp>
      </p:grpSp>
      <p:sp>
        <p:nvSpPr>
          <p:cNvPr id="229" name="Text Box 83"/>
          <p:cNvSpPr txBox="1">
            <a:spLocks noChangeArrowheads="1"/>
          </p:cNvSpPr>
          <p:nvPr/>
        </p:nvSpPr>
        <p:spPr bwMode="auto">
          <a:xfrm>
            <a:off x="5137150" y="1100138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grpSp>
        <p:nvGrpSpPr>
          <p:cNvPr id="230" name="Group 84"/>
          <p:cNvGrpSpPr>
            <a:grpSpLocks/>
          </p:cNvGrpSpPr>
          <p:nvPr/>
        </p:nvGrpSpPr>
        <p:grpSpPr bwMode="auto">
          <a:xfrm>
            <a:off x="4814888" y="15875"/>
            <a:ext cx="1663700" cy="1068388"/>
            <a:chOff x="978" y="143"/>
            <a:chExt cx="1048" cy="673"/>
          </a:xfrm>
        </p:grpSpPr>
        <p:sp>
          <p:nvSpPr>
            <p:cNvPr id="231" name="Rectangle 85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32" name="Group 86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33" name="Line 87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4" name="Text Box 88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grpSp>
        <p:nvGrpSpPr>
          <p:cNvPr id="235" name="Group 89"/>
          <p:cNvGrpSpPr>
            <a:grpSpLocks/>
          </p:cNvGrpSpPr>
          <p:nvPr/>
        </p:nvGrpSpPr>
        <p:grpSpPr bwMode="auto">
          <a:xfrm>
            <a:off x="3205163" y="1854200"/>
            <a:ext cx="1571625" cy="1050925"/>
            <a:chOff x="174" y="3044"/>
            <a:chExt cx="990" cy="662"/>
          </a:xfrm>
        </p:grpSpPr>
        <p:sp>
          <p:nvSpPr>
            <p:cNvPr id="236" name="Rectangle 90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37" name="Group 91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38" name="Line 92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9" name="Text Box 93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Front</a:t>
                </a:r>
              </a:p>
            </p:txBody>
          </p:sp>
        </p:grpSp>
      </p:grpSp>
      <p:sp>
        <p:nvSpPr>
          <p:cNvPr id="240" name="Text Box 94"/>
          <p:cNvSpPr txBox="1">
            <a:spLocks noChangeArrowheads="1"/>
          </p:cNvSpPr>
          <p:nvPr/>
        </p:nvSpPr>
        <p:spPr bwMode="auto">
          <a:xfrm>
            <a:off x="5700713" y="1084263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grpSp>
        <p:nvGrpSpPr>
          <p:cNvPr id="241" name="Group 95"/>
          <p:cNvGrpSpPr>
            <a:grpSpLocks/>
          </p:cNvGrpSpPr>
          <p:nvPr/>
        </p:nvGrpSpPr>
        <p:grpSpPr bwMode="auto">
          <a:xfrm>
            <a:off x="5378450" y="0"/>
            <a:ext cx="1663700" cy="1068388"/>
            <a:chOff x="978" y="143"/>
            <a:chExt cx="1048" cy="673"/>
          </a:xfrm>
        </p:grpSpPr>
        <p:sp>
          <p:nvSpPr>
            <p:cNvPr id="242" name="Rectangle 96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43" name="Group 97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44" name="Line 98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5" name="Text Box 99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grpSp>
        <p:nvGrpSpPr>
          <p:cNvPr id="246" name="Group 100"/>
          <p:cNvGrpSpPr>
            <a:grpSpLocks/>
          </p:cNvGrpSpPr>
          <p:nvPr/>
        </p:nvGrpSpPr>
        <p:grpSpPr bwMode="auto">
          <a:xfrm>
            <a:off x="3768725" y="1868488"/>
            <a:ext cx="1571625" cy="1050925"/>
            <a:chOff x="174" y="3044"/>
            <a:chExt cx="990" cy="662"/>
          </a:xfrm>
        </p:grpSpPr>
        <p:sp>
          <p:nvSpPr>
            <p:cNvPr id="247" name="Rectangle 101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48" name="Group 102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49" name="Line 103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0" name="Text Box 104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Front</a:t>
                </a:r>
              </a:p>
            </p:txBody>
          </p:sp>
        </p:grpSp>
      </p:grpSp>
      <p:sp>
        <p:nvSpPr>
          <p:cNvPr id="251" name="Text Box 105"/>
          <p:cNvSpPr txBox="1">
            <a:spLocks noChangeArrowheads="1"/>
          </p:cNvSpPr>
          <p:nvPr/>
        </p:nvSpPr>
        <p:spPr bwMode="auto">
          <a:xfrm>
            <a:off x="6264275" y="1098550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grpSp>
        <p:nvGrpSpPr>
          <p:cNvPr id="252" name="Group 106"/>
          <p:cNvGrpSpPr>
            <a:grpSpLocks/>
          </p:cNvGrpSpPr>
          <p:nvPr/>
        </p:nvGrpSpPr>
        <p:grpSpPr bwMode="auto">
          <a:xfrm>
            <a:off x="5942013" y="14288"/>
            <a:ext cx="1663700" cy="1068387"/>
            <a:chOff x="978" y="143"/>
            <a:chExt cx="1048" cy="673"/>
          </a:xfrm>
        </p:grpSpPr>
        <p:sp>
          <p:nvSpPr>
            <p:cNvPr id="253" name="Rectangle 107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54" name="Group 108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55" name="Line 109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6" name="Text Box 110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sp>
        <p:nvSpPr>
          <p:cNvPr id="257" name="Text Box 116"/>
          <p:cNvSpPr txBox="1">
            <a:spLocks noChangeArrowheads="1"/>
          </p:cNvSpPr>
          <p:nvPr/>
        </p:nvSpPr>
        <p:spPr bwMode="auto">
          <a:xfrm>
            <a:off x="6842125" y="1098550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grpSp>
        <p:nvGrpSpPr>
          <p:cNvPr id="258" name="Group 117"/>
          <p:cNvGrpSpPr>
            <a:grpSpLocks/>
          </p:cNvGrpSpPr>
          <p:nvPr/>
        </p:nvGrpSpPr>
        <p:grpSpPr bwMode="auto">
          <a:xfrm>
            <a:off x="6519863" y="14288"/>
            <a:ext cx="1663700" cy="1068387"/>
            <a:chOff x="978" y="143"/>
            <a:chExt cx="1048" cy="673"/>
          </a:xfrm>
        </p:grpSpPr>
        <p:sp>
          <p:nvSpPr>
            <p:cNvPr id="259" name="Rectangle 118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60" name="Group 119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61" name="Line 120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2" name="Text Box 121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66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Rear</a:t>
                </a:r>
              </a:p>
            </p:txBody>
          </p:sp>
        </p:grpSp>
      </p:grpSp>
      <p:sp>
        <p:nvSpPr>
          <p:cNvPr id="263" name="Line 128"/>
          <p:cNvSpPr>
            <a:spLocks noChangeShapeType="1"/>
          </p:cNvSpPr>
          <p:nvPr/>
        </p:nvSpPr>
        <p:spPr bwMode="auto">
          <a:xfrm>
            <a:off x="7878763" y="1116013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4" name="Text Box 129"/>
          <p:cNvSpPr txBox="1">
            <a:spLocks noChangeArrowheads="1"/>
          </p:cNvSpPr>
          <p:nvPr/>
        </p:nvSpPr>
        <p:spPr bwMode="auto">
          <a:xfrm>
            <a:off x="198438" y="3017838"/>
            <a:ext cx="8945562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for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30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30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&lt;=n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30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++) {</a:t>
            </a:r>
            <a:endParaRPr kumimoji="1" lang="en-US" altLang="zh-CN" sz="30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sz="3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enqueue</a:t>
            </a: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( 0);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for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zh-CN" altLang="en-US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1; j&lt;=i+2; j++) {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s=</a:t>
            </a:r>
            <a:r>
              <a:rPr kumimoji="1" lang="en-US" altLang="zh-CN" sz="3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dequeue</a:t>
            </a: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 );	   </a:t>
            </a:r>
            <a:r>
              <a:rPr kumimoji="1"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队头元素给</a:t>
            </a:r>
            <a:r>
              <a:rPr kumimoji="1"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，删除队头元素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e=front( )	   </a:t>
            </a:r>
            <a:r>
              <a:rPr kumimoji="1"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取队头元素给</a:t>
            </a:r>
            <a:r>
              <a:rPr kumimoji="1"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endParaRPr kumimoji="1" lang="en-US" altLang="zh-CN" sz="3000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if</a:t>
            </a: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(e!=0) </a:t>
            </a:r>
            <a:r>
              <a:rPr kumimoji="1" lang="en-US" altLang="zh-CN" sz="30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(“%d”, e);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kumimoji="1" lang="en-US" altLang="zh-CN" sz="3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enqueue</a:t>
            </a: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3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s+e</a:t>
            </a: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	    </a:t>
            </a:r>
            <a:r>
              <a:rPr kumimoji="1"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在队尾插入值 </a:t>
            </a:r>
            <a:r>
              <a:rPr kumimoji="1" lang="en-US" altLang="zh-CN" sz="2800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s+e</a:t>
            </a:r>
            <a:endParaRPr kumimoji="1" lang="en-US" altLang="zh-CN" sz="3000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}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} </a:t>
            </a:r>
          </a:p>
        </p:txBody>
      </p:sp>
      <p:sp>
        <p:nvSpPr>
          <p:cNvPr id="265" name="TextBox 121"/>
          <p:cNvSpPr txBox="1">
            <a:spLocks noChangeArrowheads="1"/>
          </p:cNvSpPr>
          <p:nvPr/>
        </p:nvSpPr>
        <p:spPr bwMode="auto">
          <a:xfrm>
            <a:off x="5870575" y="2289175"/>
            <a:ext cx="877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6" name="TextBox 122"/>
          <p:cNvSpPr txBox="1">
            <a:spLocks noChangeArrowheads="1"/>
          </p:cNvSpPr>
          <p:nvPr/>
        </p:nvSpPr>
        <p:spPr bwMode="auto">
          <a:xfrm>
            <a:off x="6565900" y="2271713"/>
            <a:ext cx="877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7" name="TextBox 124"/>
          <p:cNvSpPr txBox="1">
            <a:spLocks noChangeArrowheads="1"/>
          </p:cNvSpPr>
          <p:nvPr/>
        </p:nvSpPr>
        <p:spPr bwMode="auto">
          <a:xfrm>
            <a:off x="5505450" y="2857500"/>
            <a:ext cx="876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32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8" name="TextBox 125"/>
          <p:cNvSpPr txBox="1">
            <a:spLocks noChangeArrowheads="1"/>
          </p:cNvSpPr>
          <p:nvPr/>
        </p:nvSpPr>
        <p:spPr bwMode="auto">
          <a:xfrm>
            <a:off x="6199188" y="2838450"/>
            <a:ext cx="877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kumimoji="1" lang="zh-CN" altLang="en-US" sz="32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9" name="TextBox 126"/>
          <p:cNvSpPr txBox="1">
            <a:spLocks noChangeArrowheads="1"/>
          </p:cNvSpPr>
          <p:nvPr/>
        </p:nvSpPr>
        <p:spPr bwMode="auto">
          <a:xfrm>
            <a:off x="6913563" y="2857500"/>
            <a:ext cx="877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32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01831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85" grpId="0"/>
      <p:bldP spid="196" grpId="0"/>
      <p:bldP spid="207" grpId="0"/>
      <p:bldP spid="218" grpId="0"/>
      <p:bldP spid="229" grpId="0"/>
      <p:bldP spid="240" grpId="0"/>
      <p:bldP spid="251" grpId="0"/>
      <p:bldP spid="257" grpId="0"/>
      <p:bldP spid="265" grpId="0"/>
      <p:bldP spid="266" grpId="0"/>
      <p:bldP spid="267" grpId="0"/>
      <p:bldP spid="268" grpId="0"/>
      <p:bldP spid="26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2852936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74384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回顾：栈的列表实现</a:t>
            </a:r>
          </a:p>
        </p:txBody>
      </p:sp>
      <p:sp>
        <p:nvSpPr>
          <p:cNvPr id="68" name="矩形 67"/>
          <p:cNvSpPr/>
          <p:nvPr/>
        </p:nvSpPr>
        <p:spPr>
          <a:xfrm>
            <a:off x="195834" y="5013176"/>
            <a:ext cx="8845284" cy="52322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双向列表在末元素插入、删除、访问，实现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endParaRPr kumimoji="1" lang="zh-CN" altLang="en-US" sz="28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495" y="1762712"/>
            <a:ext cx="855196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将列表的首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末端作为栈顶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底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//size()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empty()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以及其它开放接口，均可直接沿用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push (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insertAsLast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入栈：等效于将新元素作为列表的末元素插入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last() ); }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出栈：等效于删除列表的末元素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top()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last()-&gt;data; }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取顶：直接返回列表的末元素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实现（直接从列表派生）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970002"/>
      </p:ext>
    </p:extLst>
  </p:cSld>
  <p:clrMapOvr>
    <a:masterClrMapping/>
  </p:clrMapOvr>
  <p:transition advTm="157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196975"/>
            <a:ext cx="7924800" cy="1799977"/>
          </a:xfrm>
        </p:spPr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4" name="矩形 3"/>
          <p:cNvSpPr/>
          <p:nvPr/>
        </p:nvSpPr>
        <p:spPr>
          <a:xfrm>
            <a:off x="1115616" y="1988840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栈初始为空，依次经过以下操作：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push(5);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push(8);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pop();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push(5);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top();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push(1);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push(3);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pop();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pop();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push(2);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At this point from the top of the stack to the bottom of the stack: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此时从栈顶到栈底依次为：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栈的习题</a:t>
            </a:r>
          </a:p>
        </p:txBody>
      </p:sp>
    </p:spTree>
    <p:extLst>
      <p:ext uri="{BB962C8B-B14F-4D97-AF65-F5344CB8AC3E}">
        <p14:creationId xmlns:p14="http://schemas.microsoft.com/office/powerpoint/2010/main" val="195832674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回顾：栈的应用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栈的应用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9832" y="3356992"/>
            <a:ext cx="2664296" cy="13234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>
                <a:latin typeface="Microsoft YaHei" charset="0"/>
                <a:ea typeface="Microsoft YaHei" charset="0"/>
                <a:cs typeface="Microsoft YaHei" charset="0"/>
              </a:rPr>
              <a:t>暂存历史逆向输出</a:t>
            </a:r>
          </a:p>
        </p:txBody>
      </p:sp>
      <p:sp>
        <p:nvSpPr>
          <p:cNvPr id="7" name="矩形 6"/>
          <p:cNvSpPr/>
          <p:nvPr/>
        </p:nvSpPr>
        <p:spPr>
          <a:xfrm>
            <a:off x="793723" y="5617203"/>
            <a:ext cx="1944216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charset="0"/>
                <a:ea typeface="Microsoft YaHei" charset="0"/>
                <a:cs typeface="Microsoft YaHei" charset="0"/>
              </a:rPr>
              <a:t>逆序输出</a:t>
            </a:r>
          </a:p>
        </p:txBody>
      </p:sp>
      <p:sp>
        <p:nvSpPr>
          <p:cNvPr id="8" name="矩形 7"/>
          <p:cNvSpPr/>
          <p:nvPr/>
        </p:nvSpPr>
        <p:spPr>
          <a:xfrm>
            <a:off x="793723" y="2036868"/>
            <a:ext cx="1944216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charset="0"/>
                <a:ea typeface="Microsoft YaHei" charset="0"/>
                <a:cs typeface="Microsoft YaHei" charset="0"/>
              </a:rPr>
              <a:t>递归嵌套</a:t>
            </a:r>
          </a:p>
        </p:txBody>
      </p:sp>
      <p:sp>
        <p:nvSpPr>
          <p:cNvPr id="9" name="矩形 8"/>
          <p:cNvSpPr/>
          <p:nvPr/>
        </p:nvSpPr>
        <p:spPr>
          <a:xfrm>
            <a:off x="6372200" y="5617203"/>
            <a:ext cx="1944216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charset="0"/>
                <a:ea typeface="Microsoft YaHei" charset="0"/>
                <a:cs typeface="Microsoft YaHei" charset="0"/>
              </a:rPr>
              <a:t>试探回溯</a:t>
            </a:r>
            <a:endParaRPr kumimoji="1" lang="en-US" altLang="zh-CN" sz="2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72200" y="2036868"/>
            <a:ext cx="1944216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charset="0"/>
                <a:ea typeface="Microsoft YaHei" charset="0"/>
                <a:cs typeface="Microsoft YaHei" charset="0"/>
              </a:rPr>
              <a:t>栈式计算</a:t>
            </a:r>
          </a:p>
        </p:txBody>
      </p:sp>
    </p:spTree>
    <p:extLst>
      <p:ext uri="{BB962C8B-B14F-4D97-AF65-F5344CB8AC3E}">
        <p14:creationId xmlns:p14="http://schemas.microsoft.com/office/powerpoint/2010/main" val="2382986424"/>
      </p:ext>
    </p:extLst>
  </p:cSld>
  <p:clrMapOvr>
    <a:masterClrMapping/>
  </p:clrMapOvr>
  <p:transition advTm="157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栈的应用：进制转换</a:t>
            </a: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适合输出次序与处理次序颠倒，处理深度和长度未知情况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6194202" y="6180692"/>
            <a:ext cx="2232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"/>
          <a:stretch/>
        </p:blipFill>
        <p:spPr>
          <a:xfrm>
            <a:off x="5602740" y="1948009"/>
            <a:ext cx="3242311" cy="4032628"/>
          </a:xfrm>
          <a:prstGeom prst="rect">
            <a:avLst/>
          </a:prstGeom>
        </p:spPr>
      </p:pic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2132357" y="6182215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短除法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107504" y="1747491"/>
            <a:ext cx="40324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311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en-US" altLang="zh-CN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242088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311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224228" y="2420888"/>
            <a:ext cx="0" cy="32403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611560" y="2756925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11559" y="309296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77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1560" y="3428999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1560" y="376503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19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1560" y="4101073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9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1560" y="4437110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1560" y="4773147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1560" y="510918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618141" y="275089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18141" y="308768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18141" y="342447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18141" y="376126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18141" y="409805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18141" y="443484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18141" y="477163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18141" y="510843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18141" y="544522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1941" y="544522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0</a:t>
            </a:r>
            <a:endParaRPr lang="zh-CN" altLang="en-US" dirty="0"/>
          </a:p>
        </p:txBody>
      </p:sp>
      <p:sp>
        <p:nvSpPr>
          <p:cNvPr id="33" name="TextBox 20"/>
          <p:cNvSpPr txBox="1">
            <a:spLocks noChangeArrowheads="1"/>
          </p:cNvSpPr>
          <p:nvPr/>
        </p:nvSpPr>
        <p:spPr bwMode="auto">
          <a:xfrm>
            <a:off x="806815" y="5780582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0"/>
          <p:cNvSpPr txBox="1">
            <a:spLocks noChangeArrowheads="1"/>
          </p:cNvSpPr>
          <p:nvPr/>
        </p:nvSpPr>
        <p:spPr bwMode="auto">
          <a:xfrm>
            <a:off x="1573284" y="5780582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2267744" y="2982885"/>
            <a:ext cx="0" cy="27976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1343295" y="1744721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100110111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3538268" y="242088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311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4150936" y="2420888"/>
            <a:ext cx="0" cy="32403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7" name="TextBox 20"/>
          <p:cNvSpPr txBox="1">
            <a:spLocks noChangeArrowheads="1"/>
          </p:cNvSpPr>
          <p:nvPr/>
        </p:nvSpPr>
        <p:spPr bwMode="auto">
          <a:xfrm>
            <a:off x="3733523" y="5780582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4427984" y="5780582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26117" y="277163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38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460690" y="276560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26116" y="3074238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4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460690" y="306896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60690" y="342900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16498" y="3429000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179080" y="1750988"/>
            <a:ext cx="1173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467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endParaRPr lang="zh-CN" altLang="en-US" sz="2000" baseline="-250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551514" y="2605618"/>
            <a:ext cx="483873" cy="3172194"/>
            <a:chOff x="2687016" y="2568365"/>
            <a:chExt cx="483873" cy="3172194"/>
          </a:xfrm>
        </p:grpSpPr>
        <p:grpSp>
          <p:nvGrpSpPr>
            <p:cNvPr id="50" name="组合 49"/>
            <p:cNvGrpSpPr/>
            <p:nvPr/>
          </p:nvGrpSpPr>
          <p:grpSpPr>
            <a:xfrm>
              <a:off x="2687016" y="2568365"/>
              <a:ext cx="483873" cy="3172194"/>
              <a:chOff x="2693325" y="2777086"/>
              <a:chExt cx="483873" cy="3172194"/>
            </a:xfrm>
          </p:grpSpPr>
          <p:cxnSp>
            <p:nvCxnSpPr>
              <p:cNvPr id="13" name="直接连接符 12"/>
              <p:cNvCxnSpPr/>
              <p:nvPr/>
            </p:nvCxnSpPr>
            <p:spPr bwMode="auto">
              <a:xfrm>
                <a:off x="2699792" y="2790220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auto">
              <a:xfrm>
                <a:off x="3177198" y="2777086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 bwMode="auto">
              <a:xfrm flipV="1">
                <a:off x="2693325" y="2781211"/>
                <a:ext cx="483873" cy="2069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 bwMode="auto">
            <a:xfrm>
              <a:off x="2691065" y="2579201"/>
              <a:ext cx="479823" cy="3148224"/>
            </a:xfrm>
            <a:prstGeom prst="rect">
              <a:avLst/>
            </a:prstGeom>
            <a:solidFill>
              <a:srgbClr val="FFFF00">
                <a:alpha val="11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55" name="TextBox 20"/>
          <p:cNvSpPr txBox="1">
            <a:spLocks noChangeArrowheads="1"/>
          </p:cNvSpPr>
          <p:nvPr/>
        </p:nvSpPr>
        <p:spPr bwMode="auto">
          <a:xfrm>
            <a:off x="2038639" y="2444852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86288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8" grpId="0"/>
      <p:bldP spid="35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55" grpId="0"/>
    </p:bldLst>
  </p:timing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12272</TotalTime>
  <Words>5488</Words>
  <Application>Microsoft Office PowerPoint</Application>
  <PresentationFormat>全屏显示(4:3)</PresentationFormat>
  <Paragraphs>1309</Paragraphs>
  <Slides>52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8" baseType="lpstr">
      <vt:lpstr>黑体</vt:lpstr>
      <vt:lpstr>楷体_GB2312</vt:lpstr>
      <vt:lpstr>隶书</vt:lpstr>
      <vt:lpstr>Microsoft YaHei</vt:lpstr>
      <vt:lpstr>Microsoft YaHei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Verdana</vt:lpstr>
      <vt:lpstr>Wingdings</vt:lpstr>
      <vt:lpstr>Tsinghua</vt:lpstr>
      <vt:lpstr>PowerPoint 演示文稿</vt:lpstr>
      <vt:lpstr>回顾：数据结构分类</vt:lpstr>
      <vt:lpstr>回顾：栈</vt:lpstr>
      <vt:lpstr>回顾：栈</vt:lpstr>
      <vt:lpstr>回顾：栈的向量实现</vt:lpstr>
      <vt:lpstr>回顾：栈的列表实现</vt:lpstr>
      <vt:lpstr>栈的习题</vt:lpstr>
      <vt:lpstr>回顾：栈的应用</vt:lpstr>
      <vt:lpstr>栈的应用：进制转换</vt:lpstr>
      <vt:lpstr>栈的应用：括号匹配</vt:lpstr>
      <vt:lpstr>栈的应用：表达式求值</vt:lpstr>
      <vt:lpstr>栈的应用：表达式求值</vt:lpstr>
      <vt:lpstr>栈混洗</vt:lpstr>
      <vt:lpstr>栈混洗</vt:lpstr>
      <vt:lpstr>栈混洗</vt:lpstr>
      <vt:lpstr>PowerPoint 演示文稿</vt:lpstr>
      <vt:lpstr>PowerPoint 演示文稿</vt:lpstr>
      <vt:lpstr>PowerPoint 演示文稿</vt:lpstr>
      <vt:lpstr>数据结构分类</vt:lpstr>
      <vt:lpstr>队 列</vt:lpstr>
      <vt:lpstr>队 列</vt:lpstr>
      <vt:lpstr>队列的基本操作</vt:lpstr>
      <vt:lpstr>队列的数组实现</vt:lpstr>
      <vt:lpstr>队列的数组实现</vt:lpstr>
      <vt:lpstr>队列的数组实现</vt:lpstr>
      <vt:lpstr>队列的数组实现</vt:lpstr>
      <vt:lpstr>队列的数组实现</vt:lpstr>
      <vt:lpstr>队列的数组实现-习题</vt:lpstr>
      <vt:lpstr>队列的实现-习题</vt:lpstr>
      <vt:lpstr>队列的链表实现</vt:lpstr>
      <vt:lpstr>队列的单链表实现</vt:lpstr>
      <vt:lpstr>回顾：列表模板类</vt:lpstr>
      <vt:lpstr>队列的列表实现</vt:lpstr>
      <vt:lpstr>队列习题</vt:lpstr>
      <vt:lpstr>队列的应用：离散事件模拟</vt:lpstr>
      <vt:lpstr>队列的应用：离散事件模拟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刘 文轩</cp:lastModifiedBy>
  <cp:revision>1341</cp:revision>
  <dcterms:created xsi:type="dcterms:W3CDTF">2011-01-31T10:16:12Z</dcterms:created>
  <dcterms:modified xsi:type="dcterms:W3CDTF">2021-01-09T13:21:52Z</dcterms:modified>
</cp:coreProperties>
</file>