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56" r:id="rId2"/>
    <p:sldId id="770" r:id="rId3"/>
    <p:sldId id="771" r:id="rId4"/>
    <p:sldId id="772" r:id="rId5"/>
    <p:sldId id="773" r:id="rId6"/>
    <p:sldId id="774" r:id="rId7"/>
    <p:sldId id="775" r:id="rId8"/>
    <p:sldId id="776" r:id="rId9"/>
    <p:sldId id="777" r:id="rId10"/>
    <p:sldId id="620" r:id="rId11"/>
    <p:sldId id="704" r:id="rId12"/>
    <p:sldId id="609" r:id="rId13"/>
    <p:sldId id="705" r:id="rId14"/>
    <p:sldId id="766" r:id="rId15"/>
    <p:sldId id="706" r:id="rId16"/>
    <p:sldId id="707" r:id="rId17"/>
    <p:sldId id="767" r:id="rId18"/>
    <p:sldId id="708" r:id="rId19"/>
    <p:sldId id="709" r:id="rId20"/>
    <p:sldId id="710" r:id="rId21"/>
    <p:sldId id="711" r:id="rId22"/>
    <p:sldId id="714" r:id="rId23"/>
    <p:sldId id="712" r:id="rId24"/>
    <p:sldId id="715" r:id="rId25"/>
    <p:sldId id="716" r:id="rId26"/>
    <p:sldId id="713" r:id="rId27"/>
    <p:sldId id="718" r:id="rId28"/>
    <p:sldId id="717" r:id="rId29"/>
    <p:sldId id="719" r:id="rId30"/>
    <p:sldId id="720" r:id="rId31"/>
    <p:sldId id="740" r:id="rId32"/>
    <p:sldId id="722" r:id="rId33"/>
    <p:sldId id="723" r:id="rId34"/>
    <p:sldId id="721" r:id="rId35"/>
    <p:sldId id="742" r:id="rId36"/>
    <p:sldId id="724" r:id="rId37"/>
    <p:sldId id="726" r:id="rId38"/>
    <p:sldId id="725" r:id="rId39"/>
    <p:sldId id="727" r:id="rId40"/>
    <p:sldId id="728" r:id="rId41"/>
    <p:sldId id="743" r:id="rId42"/>
    <p:sldId id="744" r:id="rId43"/>
    <p:sldId id="745" r:id="rId44"/>
    <p:sldId id="746" r:id="rId45"/>
    <p:sldId id="747" r:id="rId46"/>
    <p:sldId id="748" r:id="rId47"/>
    <p:sldId id="768" r:id="rId48"/>
    <p:sldId id="749" r:id="rId49"/>
    <p:sldId id="750" r:id="rId50"/>
    <p:sldId id="751" r:id="rId51"/>
    <p:sldId id="752" r:id="rId52"/>
    <p:sldId id="753" r:id="rId53"/>
    <p:sldId id="754" r:id="rId54"/>
    <p:sldId id="755" r:id="rId55"/>
    <p:sldId id="756" r:id="rId56"/>
    <p:sldId id="759" r:id="rId57"/>
    <p:sldId id="760" r:id="rId58"/>
    <p:sldId id="761" r:id="rId59"/>
    <p:sldId id="762" r:id="rId60"/>
    <p:sldId id="763" r:id="rId61"/>
    <p:sldId id="764" r:id="rId62"/>
    <p:sldId id="765" r:id="rId63"/>
    <p:sldId id="757" r:id="rId64"/>
    <p:sldId id="758" r:id="rId65"/>
    <p:sldId id="769" r:id="rId66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CC00"/>
    <a:srgbClr val="FFFFCC"/>
    <a:srgbClr val="FFCCCC"/>
    <a:srgbClr val="99FF33"/>
    <a:srgbClr val="00823B"/>
    <a:srgbClr val="99CC00"/>
    <a:srgbClr val="FF0066"/>
    <a:srgbClr val="A88000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2" autoAdjust="0"/>
    <p:restoredTop sz="81650" autoAdjust="0"/>
  </p:normalViewPr>
  <p:slideViewPr>
    <p:cSldViewPr>
      <p:cViewPr varScale="1">
        <p:scale>
          <a:sx n="67" d="100"/>
          <a:sy n="67" d="100"/>
        </p:scale>
        <p:origin x="38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118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899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43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421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260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278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2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343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682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31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464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895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97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856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562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21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277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683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965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230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62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877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104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391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48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9229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3170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62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2627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9433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9228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20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9033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0880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039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2670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2198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3470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7286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3308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2069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6572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57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6058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991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8850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6378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0692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7649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这里第二层</a:t>
            </a:r>
            <a:r>
              <a:rPr lang="en-US" altLang="zh-CN" dirty="0"/>
              <a:t>if</a:t>
            </a:r>
            <a:r>
              <a:rPr lang="zh-CN" altLang="en-US" dirty="0"/>
              <a:t>里边不仅要更新</a:t>
            </a:r>
            <a:r>
              <a:rPr lang="en-US" altLang="zh-CN" dirty="0"/>
              <a:t>p-&gt;parent, </a:t>
            </a:r>
            <a:r>
              <a:rPr lang="zh-CN" altLang="en-US" dirty="0"/>
              <a:t>还应该更新</a:t>
            </a:r>
            <a:r>
              <a:rPr lang="en-US" altLang="zh-CN" dirty="0"/>
              <a:t>p-&gt;parent-&gt;</a:t>
            </a:r>
            <a:r>
              <a:rPr lang="en-US" altLang="zh-CN" dirty="0" err="1"/>
              <a:t>leftchild</a:t>
            </a:r>
            <a:r>
              <a:rPr lang="zh-CN" altLang="en-US" dirty="0"/>
              <a:t>或者</a:t>
            </a:r>
            <a:r>
              <a:rPr lang="en-US" altLang="zh-CN" dirty="0" err="1"/>
              <a:t>rightchild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4169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5365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8835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1190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06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522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596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8234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3010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2814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32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Npl</a:t>
            </a:r>
            <a:r>
              <a:rPr lang="en-US" altLang="zh-CN" dirty="0"/>
              <a:t> null path</a:t>
            </a:r>
            <a:r>
              <a:rPr lang="en-US" altLang="zh-CN" baseline="0" dirty="0"/>
              <a:t> length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124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24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77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1.xml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第七讲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二叉搜索树</a:t>
            </a:r>
            <a:endParaRPr lang="en-US" altLang="zh-CN" sz="4800" b="1" dirty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丁贵广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清华大学软件学院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>
              <a:buNone/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31451"/>
              </p:ext>
            </p:extLst>
          </p:nvPr>
        </p:nvGraphicFramePr>
        <p:xfrm>
          <a:off x="179512" y="1803543"/>
          <a:ext cx="8795930" cy="364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9073114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2288027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9201272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3863844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143865267"/>
                    </a:ext>
                  </a:extLst>
                </a:gridCol>
                <a:gridCol w="1379106">
                  <a:extLst>
                    <a:ext uri="{9D8B030D-6E8A-4147-A177-3AD203B41FA5}">
                      <a16:colId xmlns:a16="http://schemas.microsoft.com/office/drawing/2014/main" val="3446428657"/>
                    </a:ext>
                  </a:extLst>
                </a:gridCol>
              </a:tblGrid>
              <a:tr h="7712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334483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search(x)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566741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580149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96778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4698777" y="1803543"/>
            <a:ext cx="1457399" cy="3641681"/>
          </a:xfrm>
          <a:prstGeom prst="rect">
            <a:avLst/>
          </a:prstGeom>
          <a:solidFill>
            <a:srgbClr val="FFFF00">
              <a:alpha val="24000"/>
            </a:srgbClr>
          </a:solidFill>
          <a:ln w="476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回顾：算法复杂度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5" y="1178217"/>
            <a:ext cx="53285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查找、插入、删除复杂度分析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23728" y="2865691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41428" y="3634985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末端插入</a:t>
            </a:r>
          </a:p>
        </p:txBody>
      </p:sp>
      <p:sp>
        <p:nvSpPr>
          <p:cNvPr id="22" name="矩形 21"/>
          <p:cNvSpPr/>
          <p:nvPr/>
        </p:nvSpPr>
        <p:spPr>
          <a:xfrm>
            <a:off x="1691725" y="4524342"/>
            <a:ext cx="1781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3" name="矩形 22"/>
          <p:cNvSpPr/>
          <p:nvPr/>
        </p:nvSpPr>
        <p:spPr>
          <a:xfrm>
            <a:off x="3563888" y="2834924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75856" y="3634984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末端插入</a:t>
            </a:r>
          </a:p>
        </p:txBody>
      </p:sp>
      <p:sp>
        <p:nvSpPr>
          <p:cNvPr id="25" name="矩形 24"/>
          <p:cNvSpPr/>
          <p:nvPr/>
        </p:nvSpPr>
        <p:spPr>
          <a:xfrm>
            <a:off x="3363027" y="4540104"/>
            <a:ext cx="12658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26" name="矩形 25"/>
          <p:cNvSpPr/>
          <p:nvPr/>
        </p:nvSpPr>
        <p:spPr>
          <a:xfrm>
            <a:off x="4702631" y="2681026"/>
            <a:ext cx="1453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</a:p>
        </p:txBody>
      </p:sp>
      <p:sp>
        <p:nvSpPr>
          <p:cNvPr id="27" name="矩形 26"/>
          <p:cNvSpPr/>
          <p:nvPr/>
        </p:nvSpPr>
        <p:spPr>
          <a:xfrm>
            <a:off x="4698777" y="3634983"/>
            <a:ext cx="1529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8" name="矩形 27"/>
          <p:cNvSpPr/>
          <p:nvPr/>
        </p:nvSpPr>
        <p:spPr>
          <a:xfrm>
            <a:off x="4698777" y="4531035"/>
            <a:ext cx="1529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9" name="矩形 28"/>
          <p:cNvSpPr/>
          <p:nvPr/>
        </p:nvSpPr>
        <p:spPr>
          <a:xfrm>
            <a:off x="6408205" y="2865691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86641" y="3651579"/>
            <a:ext cx="1093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32" name="矩形 31"/>
          <p:cNvSpPr/>
          <p:nvPr/>
        </p:nvSpPr>
        <p:spPr>
          <a:xfrm>
            <a:off x="6231051" y="4575889"/>
            <a:ext cx="11492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33" name="矩形 32"/>
          <p:cNvSpPr/>
          <p:nvPr/>
        </p:nvSpPr>
        <p:spPr>
          <a:xfrm>
            <a:off x="7569236" y="2865691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4" name="矩形 33"/>
          <p:cNvSpPr/>
          <p:nvPr/>
        </p:nvSpPr>
        <p:spPr>
          <a:xfrm>
            <a:off x="7575875" y="3836244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5" name="矩形 34"/>
          <p:cNvSpPr/>
          <p:nvPr/>
        </p:nvSpPr>
        <p:spPr>
          <a:xfrm>
            <a:off x="7582951" y="4814325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6" name="矩形 35"/>
          <p:cNvSpPr/>
          <p:nvPr/>
        </p:nvSpPr>
        <p:spPr>
          <a:xfrm>
            <a:off x="7723113" y="1776486"/>
            <a:ext cx="1169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 搜索树</a:t>
            </a: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79512" y="5564229"/>
            <a:ext cx="8795930" cy="120032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>
                <a:solidFill>
                  <a:srgbClr val="FFFF00"/>
                </a:solidFill>
              </a:rPr>
              <a:t>可否改进有序向量查找的结构，避免移位操作？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/>
              <a:t>利用二叉搜索树（保持平衡性），</a:t>
            </a:r>
            <a:endParaRPr lang="en-US" altLang="zh-CN" sz="2400" dirty="0"/>
          </a:p>
          <a:p>
            <a:r>
              <a:rPr lang="zh-CN" altLang="en-US" sz="2400" dirty="0"/>
              <a:t>可实现平均复杂度为</a:t>
            </a:r>
            <a:r>
              <a:rPr lang="en-US" altLang="zh-CN" sz="2400" dirty="0">
                <a:solidFill>
                  <a:srgbClr val="FFFF00"/>
                </a:solidFill>
              </a:rPr>
              <a:t>O(</a:t>
            </a:r>
            <a:r>
              <a:rPr lang="en-US" altLang="zh-CN" sz="2400" dirty="0" err="1">
                <a:solidFill>
                  <a:srgbClr val="FFFF00"/>
                </a:solidFill>
              </a:rPr>
              <a:t>logn</a:t>
            </a:r>
            <a:r>
              <a:rPr lang="en-US" altLang="zh-CN" sz="2400" dirty="0">
                <a:solidFill>
                  <a:srgbClr val="FFFF00"/>
                </a:solidFill>
              </a:rPr>
              <a:t>)</a:t>
            </a:r>
            <a:r>
              <a:rPr lang="zh-CN" altLang="en-US" sz="2400" dirty="0"/>
              <a:t>的搜索、插入、删除</a:t>
            </a:r>
            <a:endParaRPr lang="en-US" altLang="zh-CN" sz="2400" dirty="0"/>
          </a:p>
        </p:txBody>
      </p:sp>
      <p:cxnSp>
        <p:nvCxnSpPr>
          <p:cNvPr id="42" name="直接箭头连接符 41"/>
          <p:cNvCxnSpPr>
            <a:stCxn id="39" idx="7"/>
          </p:cNvCxnSpPr>
          <p:nvPr/>
        </p:nvCxnSpPr>
        <p:spPr bwMode="auto">
          <a:xfrm flipV="1">
            <a:off x="5388517" y="1568197"/>
            <a:ext cx="1750921" cy="2431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grpSp>
        <p:nvGrpSpPr>
          <p:cNvPr id="5" name="组合 4"/>
          <p:cNvGrpSpPr/>
          <p:nvPr/>
        </p:nvGrpSpPr>
        <p:grpSpPr>
          <a:xfrm>
            <a:off x="4691511" y="1124744"/>
            <a:ext cx="4441490" cy="4269582"/>
            <a:chOff x="4691511" y="1124744"/>
            <a:chExt cx="4441490" cy="4269582"/>
          </a:xfrm>
        </p:grpSpPr>
        <p:sp>
          <p:nvSpPr>
            <p:cNvPr id="39" name="椭圆 38"/>
            <p:cNvSpPr/>
            <p:nvPr/>
          </p:nvSpPr>
          <p:spPr bwMode="auto">
            <a:xfrm>
              <a:off x="4691511" y="3912969"/>
              <a:ext cx="816593" cy="591999"/>
            </a:xfrm>
            <a:prstGeom prst="ellipse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4698777" y="4802327"/>
              <a:ext cx="816593" cy="591999"/>
            </a:xfrm>
            <a:prstGeom prst="ellipse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 flipV="1">
              <a:off x="5450687" y="1608896"/>
              <a:ext cx="1688751" cy="32871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47" name="TextBox 20"/>
            <p:cNvSpPr txBox="1">
              <a:spLocks noChangeArrowheads="1"/>
            </p:cNvSpPr>
            <p:nvPr/>
          </p:nvSpPr>
          <p:spPr bwMode="auto">
            <a:xfrm>
              <a:off x="6820833" y="1124744"/>
              <a:ext cx="231216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二分查找下复杂度为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O(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logn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 bwMode="auto">
          <a:xfrm>
            <a:off x="1841428" y="2588038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263586" y="2588038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107902" y="2588038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530060" y="2588038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841428" y="355826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263586" y="355826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107902" y="355826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530060" y="355826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829158" y="4530163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3251316" y="4530163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673474" y="4530163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095632" y="4530163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517790" y="4530163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685744" y="2588038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685744" y="355826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41994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 animBg="1"/>
      <p:bldP spid="4" grpId="0" animBg="1"/>
      <p:bldP spid="37" grpId="0" animBg="1"/>
      <p:bldP spid="43" grpId="0" animBg="1"/>
      <p:bldP spid="45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41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3923128"/>
            <a:ext cx="9144000" cy="2924944"/>
          </a:xfrm>
          <a:prstGeom prst="rect">
            <a:avLst/>
          </a:prstGeom>
          <a:solidFill>
            <a:srgbClr val="FF66FF">
              <a:alpha val="6000"/>
            </a:srgb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如何规避移位？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4" y="1124744"/>
            <a:ext cx="90333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为何非要用线性结构？把数据组织成树状结构如何？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357540" y="2271963"/>
            <a:ext cx="5396245" cy="360040"/>
            <a:chOff x="2357540" y="2437746"/>
            <a:chExt cx="5396245" cy="360040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235754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271758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307762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343766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79770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415774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451778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487782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523350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559354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圆角矩形 53"/>
            <p:cNvSpPr/>
            <p:nvPr/>
          </p:nvSpPr>
          <p:spPr bwMode="auto">
            <a:xfrm>
              <a:off x="595358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13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圆角矩形 54"/>
            <p:cNvSpPr/>
            <p:nvPr/>
          </p:nvSpPr>
          <p:spPr bwMode="auto">
            <a:xfrm>
              <a:off x="631362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14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667366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15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703370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739374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18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10470" y="2267317"/>
            <a:ext cx="124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search(3)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029895" y="1717430"/>
            <a:ext cx="388442" cy="538721"/>
            <a:chOff x="5025083" y="1733242"/>
            <a:chExt cx="388442" cy="538721"/>
          </a:xfrm>
        </p:grpSpPr>
        <p:cxnSp>
          <p:nvCxnSpPr>
            <p:cNvPr id="5" name="直接箭头连接符 4"/>
            <p:cNvCxnSpPr>
              <a:endCxn id="51" idx="0"/>
            </p:cNvCxnSpPr>
            <p:nvPr/>
          </p:nvCxnSpPr>
          <p:spPr bwMode="auto">
            <a:xfrm>
              <a:off x="5057839" y="1752125"/>
              <a:ext cx="1" cy="51983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1" name="矩形 60"/>
            <p:cNvSpPr/>
            <p:nvPr/>
          </p:nvSpPr>
          <p:spPr>
            <a:xfrm flipH="1">
              <a:off x="5025083" y="1733242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582513" y="1567459"/>
            <a:ext cx="388442" cy="699858"/>
            <a:chOff x="3582513" y="1733242"/>
            <a:chExt cx="388442" cy="699858"/>
          </a:xfrm>
        </p:grpSpPr>
        <p:cxnSp>
          <p:nvCxnSpPr>
            <p:cNvPr id="62" name="直接箭头连接符 61"/>
            <p:cNvCxnSpPr/>
            <p:nvPr/>
          </p:nvCxnSpPr>
          <p:spPr bwMode="auto">
            <a:xfrm flipH="1">
              <a:off x="3624843" y="2066885"/>
              <a:ext cx="1618" cy="36621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3" name="矩形 62"/>
            <p:cNvSpPr/>
            <p:nvPr/>
          </p:nvSpPr>
          <p:spPr>
            <a:xfrm flipH="1">
              <a:off x="3582513" y="1733242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713410" y="1556792"/>
            <a:ext cx="388442" cy="710525"/>
            <a:chOff x="2713410" y="1722575"/>
            <a:chExt cx="388442" cy="710525"/>
          </a:xfrm>
        </p:grpSpPr>
        <p:cxnSp>
          <p:nvCxnSpPr>
            <p:cNvPr id="64" name="直接箭头连接符 63"/>
            <p:cNvCxnSpPr/>
            <p:nvPr/>
          </p:nvCxnSpPr>
          <p:spPr bwMode="auto">
            <a:xfrm>
              <a:off x="2897600" y="2073060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5" name="矩形 64"/>
            <p:cNvSpPr/>
            <p:nvPr/>
          </p:nvSpPr>
          <p:spPr>
            <a:xfrm flipH="1">
              <a:off x="2713410" y="1722575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066075" y="1556792"/>
            <a:ext cx="388442" cy="710525"/>
            <a:chOff x="3066075" y="1722575"/>
            <a:chExt cx="388442" cy="710525"/>
          </a:xfrm>
        </p:grpSpPr>
        <p:cxnSp>
          <p:nvCxnSpPr>
            <p:cNvPr id="66" name="直接箭头连接符 65"/>
            <p:cNvCxnSpPr/>
            <p:nvPr/>
          </p:nvCxnSpPr>
          <p:spPr bwMode="auto">
            <a:xfrm>
              <a:off x="3253297" y="2183552"/>
              <a:ext cx="0" cy="2495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7" name="矩形 66"/>
            <p:cNvSpPr/>
            <p:nvPr/>
          </p:nvSpPr>
          <p:spPr>
            <a:xfrm flipH="1">
              <a:off x="3066075" y="1722575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310470" y="3352177"/>
            <a:ext cx="117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insert(4)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23718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27319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30919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345199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381203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41720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45321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48921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52478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56078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59679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圆角矩形 79"/>
          <p:cNvSpPr/>
          <p:nvPr/>
        </p:nvSpPr>
        <p:spPr bwMode="auto">
          <a:xfrm>
            <a:off x="632796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668800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70480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74080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5029895" y="2686384"/>
            <a:ext cx="388442" cy="662775"/>
            <a:chOff x="5036209" y="2683000"/>
            <a:chExt cx="388442" cy="662775"/>
          </a:xfrm>
        </p:grpSpPr>
        <p:cxnSp>
          <p:nvCxnSpPr>
            <p:cNvPr id="84" name="直接箭头连接符 83"/>
            <p:cNvCxnSpPr>
              <a:endCxn id="76" idx="0"/>
            </p:cNvCxnSpPr>
            <p:nvPr/>
          </p:nvCxnSpPr>
          <p:spPr bwMode="auto">
            <a:xfrm>
              <a:off x="5065410" y="2758890"/>
              <a:ext cx="6765" cy="58688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5" name="矩形 84"/>
            <p:cNvSpPr/>
            <p:nvPr/>
          </p:nvSpPr>
          <p:spPr>
            <a:xfrm flipH="1">
              <a:off x="5036209" y="2683000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595843" y="2688411"/>
            <a:ext cx="388442" cy="651954"/>
            <a:chOff x="3596014" y="2907148"/>
            <a:chExt cx="388442" cy="651954"/>
          </a:xfrm>
        </p:grpSpPr>
        <p:cxnSp>
          <p:nvCxnSpPr>
            <p:cNvPr id="86" name="直接箭头连接符 85"/>
            <p:cNvCxnSpPr/>
            <p:nvPr/>
          </p:nvCxnSpPr>
          <p:spPr bwMode="auto">
            <a:xfrm>
              <a:off x="3632014" y="3117499"/>
              <a:ext cx="7163" cy="441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7" name="矩形 86"/>
            <p:cNvSpPr/>
            <p:nvPr/>
          </p:nvSpPr>
          <p:spPr>
            <a:xfrm flipH="1">
              <a:off x="3596014" y="2907148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31915" y="2673903"/>
            <a:ext cx="388442" cy="669323"/>
            <a:chOff x="2724359" y="2889779"/>
            <a:chExt cx="388442" cy="669323"/>
          </a:xfrm>
        </p:grpSpPr>
        <p:cxnSp>
          <p:nvCxnSpPr>
            <p:cNvPr id="88" name="直接箭头连接符 87"/>
            <p:cNvCxnSpPr/>
            <p:nvPr/>
          </p:nvCxnSpPr>
          <p:spPr bwMode="auto">
            <a:xfrm>
              <a:off x="2911935" y="319906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9" name="矩形 88"/>
            <p:cNvSpPr/>
            <p:nvPr/>
          </p:nvSpPr>
          <p:spPr>
            <a:xfrm flipH="1">
              <a:off x="2724359" y="2889779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080968" y="2700571"/>
            <a:ext cx="388442" cy="638214"/>
            <a:chOff x="3078474" y="2920888"/>
            <a:chExt cx="388442" cy="638214"/>
          </a:xfrm>
        </p:grpSpPr>
        <p:cxnSp>
          <p:nvCxnSpPr>
            <p:cNvPr id="90" name="直接箭头连接符 89"/>
            <p:cNvCxnSpPr/>
            <p:nvPr/>
          </p:nvCxnSpPr>
          <p:spPr bwMode="auto">
            <a:xfrm>
              <a:off x="3267632" y="3309554"/>
              <a:ext cx="0" cy="2495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1" name="矩形 90"/>
            <p:cNvSpPr/>
            <p:nvPr/>
          </p:nvSpPr>
          <p:spPr>
            <a:xfrm flipH="1">
              <a:off x="3078474" y="2920888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圆角矩形 91"/>
          <p:cNvSpPr/>
          <p:nvPr/>
        </p:nvSpPr>
        <p:spPr bwMode="auto">
          <a:xfrm>
            <a:off x="77681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381203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41720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45321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48921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525219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56078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59679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632796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668800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 bwMode="auto">
          <a:xfrm>
            <a:off x="70480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 bwMode="auto">
          <a:xfrm>
            <a:off x="74080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 bwMode="auto">
          <a:xfrm>
            <a:off x="3451994" y="334811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38149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2741535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 bwMode="auto">
          <a:xfrm>
            <a:off x="310157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3461615" y="461979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382165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 bwMode="auto">
          <a:xfrm>
            <a:off x="4181695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 bwMode="auto">
          <a:xfrm>
            <a:off x="454173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490177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 bwMode="auto">
          <a:xfrm>
            <a:off x="525746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617500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597754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 bwMode="auto">
          <a:xfrm>
            <a:off x="6337580" y="461979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圆角矩形 126"/>
          <p:cNvSpPr/>
          <p:nvPr/>
        </p:nvSpPr>
        <p:spPr bwMode="auto">
          <a:xfrm>
            <a:off x="669762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7057660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圆角矩形 128"/>
          <p:cNvSpPr/>
          <p:nvPr/>
        </p:nvSpPr>
        <p:spPr bwMode="auto">
          <a:xfrm>
            <a:off x="741770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圆角矩形 130"/>
          <p:cNvSpPr/>
          <p:nvPr/>
        </p:nvSpPr>
        <p:spPr bwMode="auto">
          <a:xfrm>
            <a:off x="238149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274153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310157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346161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382165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418169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圆角矩形 136"/>
          <p:cNvSpPr/>
          <p:nvPr/>
        </p:nvSpPr>
        <p:spPr bwMode="auto">
          <a:xfrm>
            <a:off x="454173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圆角矩形 138"/>
          <p:cNvSpPr/>
          <p:nvPr/>
        </p:nvSpPr>
        <p:spPr bwMode="auto">
          <a:xfrm>
            <a:off x="525746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561750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597754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633758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圆角矩形 142"/>
          <p:cNvSpPr/>
          <p:nvPr/>
        </p:nvSpPr>
        <p:spPr bwMode="auto">
          <a:xfrm>
            <a:off x="669762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705766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圆角矩形 144"/>
          <p:cNvSpPr/>
          <p:nvPr/>
        </p:nvSpPr>
        <p:spPr bwMode="auto">
          <a:xfrm>
            <a:off x="741770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32014" y="4403773"/>
            <a:ext cx="1269761" cy="216024"/>
            <a:chOff x="3632014" y="4509120"/>
            <a:chExt cx="1269761" cy="216024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0" name="组合 129"/>
          <p:cNvGrpSpPr/>
          <p:nvPr/>
        </p:nvGrpSpPr>
        <p:grpSpPr>
          <a:xfrm>
            <a:off x="2915816" y="4795879"/>
            <a:ext cx="545799" cy="255965"/>
            <a:chOff x="3632014" y="4509120"/>
            <a:chExt cx="1269761" cy="216024"/>
          </a:xfrm>
        </p:grpSpPr>
        <p:cxnSp>
          <p:nvCxnSpPr>
            <p:cNvPr id="138" name="直接连接符 1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7" name="组合 146"/>
          <p:cNvGrpSpPr/>
          <p:nvPr/>
        </p:nvGrpSpPr>
        <p:grpSpPr>
          <a:xfrm flipH="1">
            <a:off x="3101573" y="5227928"/>
            <a:ext cx="174281" cy="327973"/>
            <a:chOff x="3632014" y="4509120"/>
            <a:chExt cx="1269761" cy="216024"/>
          </a:xfrm>
        </p:grpSpPr>
        <p:cxnSp>
          <p:nvCxnSpPr>
            <p:cNvPr id="148" name="直接连接符 1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" name="组合 15"/>
          <p:cNvGrpSpPr/>
          <p:nvPr/>
        </p:nvGrpSpPr>
        <p:grpSpPr>
          <a:xfrm>
            <a:off x="3457008" y="5735921"/>
            <a:ext cx="106880" cy="367706"/>
            <a:chOff x="3457008" y="5841268"/>
            <a:chExt cx="69966" cy="327973"/>
          </a:xfrm>
        </p:grpSpPr>
        <p:cxnSp>
          <p:nvCxnSpPr>
            <p:cNvPr id="151" name="直接连接符 150"/>
            <p:cNvCxnSpPr/>
            <p:nvPr/>
          </p:nvCxnSpPr>
          <p:spPr bwMode="auto">
            <a:xfrm flipH="1">
              <a:off x="3457008" y="5841268"/>
              <a:ext cx="6996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H="1" flipV="1">
              <a:off x="3526974" y="5841268"/>
              <a:ext cx="0" cy="3279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53" name="圆角矩形 152"/>
          <p:cNvSpPr/>
          <p:nvPr/>
        </p:nvSpPr>
        <p:spPr bwMode="auto">
          <a:xfrm>
            <a:off x="3383868" y="610362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35660" y="4221088"/>
            <a:ext cx="117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insert(4)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25610" y="4911813"/>
            <a:ext cx="1668638" cy="16312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从一维空间拓展至二维空间，动态插入删除无需移位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267744" y="6161628"/>
            <a:ext cx="5680396" cy="435724"/>
            <a:chOff x="2267744" y="6161628"/>
            <a:chExt cx="5680396" cy="435724"/>
          </a:xfrm>
        </p:grpSpPr>
        <p:cxnSp>
          <p:nvCxnSpPr>
            <p:cNvPr id="26" name="直接箭头连接符 25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6" name="文本框 155"/>
            <p:cNvSpPr txBox="1"/>
            <p:nvPr/>
          </p:nvSpPr>
          <p:spPr>
            <a:xfrm>
              <a:off x="4420599" y="616162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从左往右保持有序性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 flipH="1">
            <a:off x="5257460" y="4401744"/>
            <a:ext cx="1258756" cy="216024"/>
            <a:chOff x="3632014" y="4509120"/>
            <a:chExt cx="1269761" cy="216024"/>
          </a:xfrm>
        </p:grpSpPr>
        <p:cxnSp>
          <p:nvCxnSpPr>
            <p:cNvPr id="158" name="直接连接符 1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791781" y="4799817"/>
            <a:ext cx="545799" cy="255965"/>
            <a:chOff x="3632014" y="4509120"/>
            <a:chExt cx="1269761" cy="216024"/>
          </a:xfrm>
        </p:grpSpPr>
        <p:cxnSp>
          <p:nvCxnSpPr>
            <p:cNvPr id="161" name="直接连接符 1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3" name="组合 162"/>
          <p:cNvGrpSpPr/>
          <p:nvPr/>
        </p:nvGrpSpPr>
        <p:grpSpPr>
          <a:xfrm flipH="1">
            <a:off x="6701597" y="4795879"/>
            <a:ext cx="552295" cy="255965"/>
            <a:chOff x="3632014" y="4509120"/>
            <a:chExt cx="1269761" cy="216024"/>
          </a:xfrm>
        </p:grpSpPr>
        <p:cxnSp>
          <p:nvCxnSpPr>
            <p:cNvPr id="164" name="直接连接符 16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6" name="组合 165"/>
          <p:cNvGrpSpPr/>
          <p:nvPr/>
        </p:nvGrpSpPr>
        <p:grpSpPr>
          <a:xfrm flipH="1">
            <a:off x="3823939" y="4792000"/>
            <a:ext cx="552295" cy="255965"/>
            <a:chOff x="3632014" y="4509120"/>
            <a:chExt cx="1269761" cy="216024"/>
          </a:xfrm>
        </p:grpSpPr>
        <p:cxnSp>
          <p:nvCxnSpPr>
            <p:cNvPr id="167" name="直接连接符 16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9" name="组合 168"/>
          <p:cNvGrpSpPr/>
          <p:nvPr/>
        </p:nvGrpSpPr>
        <p:grpSpPr>
          <a:xfrm flipH="1">
            <a:off x="4539628" y="5227927"/>
            <a:ext cx="174281" cy="327973"/>
            <a:chOff x="3632014" y="4509120"/>
            <a:chExt cx="1269761" cy="216024"/>
          </a:xfrm>
        </p:grpSpPr>
        <p:cxnSp>
          <p:nvCxnSpPr>
            <p:cNvPr id="170" name="直接连接符 16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 flipH="1">
            <a:off x="5979136" y="5225792"/>
            <a:ext cx="174281" cy="327973"/>
            <a:chOff x="3632014" y="4509120"/>
            <a:chExt cx="1269761" cy="216024"/>
          </a:xfrm>
        </p:grpSpPr>
        <p:cxnSp>
          <p:nvCxnSpPr>
            <p:cNvPr id="173" name="直接连接符 1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5" name="组合 174"/>
          <p:cNvGrpSpPr/>
          <p:nvPr/>
        </p:nvGrpSpPr>
        <p:grpSpPr>
          <a:xfrm flipH="1">
            <a:off x="7416801" y="5225791"/>
            <a:ext cx="174281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6881131" y="5221614"/>
            <a:ext cx="177658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1" name="组合 180"/>
          <p:cNvGrpSpPr/>
          <p:nvPr/>
        </p:nvGrpSpPr>
        <p:grpSpPr>
          <a:xfrm>
            <a:off x="5438672" y="5238666"/>
            <a:ext cx="177658" cy="327973"/>
            <a:chOff x="3632014" y="4509120"/>
            <a:chExt cx="1269761" cy="216024"/>
          </a:xfrm>
        </p:grpSpPr>
        <p:cxnSp>
          <p:nvCxnSpPr>
            <p:cNvPr id="182" name="直接连接符 18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4" name="组合 183"/>
          <p:cNvGrpSpPr/>
          <p:nvPr/>
        </p:nvGrpSpPr>
        <p:grpSpPr>
          <a:xfrm>
            <a:off x="4004974" y="5225791"/>
            <a:ext cx="177658" cy="327973"/>
            <a:chOff x="3632014" y="4509120"/>
            <a:chExt cx="1269761" cy="216024"/>
          </a:xfrm>
        </p:grpSpPr>
        <p:cxnSp>
          <p:nvCxnSpPr>
            <p:cNvPr id="185" name="直接连接符 1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7" name="组合 186"/>
          <p:cNvGrpSpPr/>
          <p:nvPr/>
        </p:nvGrpSpPr>
        <p:grpSpPr>
          <a:xfrm>
            <a:off x="2566268" y="5231865"/>
            <a:ext cx="177658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0" name="文本框 189"/>
          <p:cNvSpPr txBox="1"/>
          <p:nvPr/>
        </p:nvSpPr>
        <p:spPr>
          <a:xfrm>
            <a:off x="8449255" y="4530412"/>
            <a:ext cx="406109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flipH="1" flipV="1">
            <a:off x="5082653" y="3965123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90707815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/>
      <p:bldP spid="68" grpId="0"/>
      <p:bldP spid="69" grpId="0" animBg="1"/>
      <p:bldP spid="70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92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1" animBg="1"/>
      <p:bldP spid="116" grpId="1" animBg="1"/>
      <p:bldP spid="117" grpId="1" animBg="1"/>
      <p:bldP spid="118" grpId="0" animBg="1"/>
      <p:bldP spid="119" grpId="1" animBg="1"/>
      <p:bldP spid="120" grpId="1" animBg="1"/>
      <p:bldP spid="121" grpId="1" animBg="1"/>
      <p:bldP spid="122" grpId="0" animBg="1"/>
      <p:bldP spid="123" grpId="1" animBg="1"/>
      <p:bldP spid="124" grpId="1" animBg="1"/>
      <p:bldP spid="125" grpId="1" animBg="1"/>
      <p:bldP spid="126" grpId="0" animBg="1"/>
      <p:bldP spid="127" grpId="1" animBg="1"/>
      <p:bldP spid="128" grpId="1" animBg="1"/>
      <p:bldP spid="129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53" grpId="1" animBg="1"/>
      <p:bldP spid="154" grpId="0"/>
      <p:bldP spid="155" grpId="0" animBg="1"/>
      <p:bldP spid="1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二叉搜索树概念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352928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定义：空树，或者是满足以下条件的二叉树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每个节点都有一作为搜索依据的关键码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任意节点的左子树（若非空）的关键码都小于等于该节点关键码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任意节点的右子树（若非空）的关键码都大于等于该节点关键码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3677428" y="4749318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3220228" y="4706456"/>
            <a:ext cx="354013" cy="42386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1848628" y="4673118"/>
            <a:ext cx="342900" cy="4143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1315228" y="4749318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2839228" y="4139718"/>
            <a:ext cx="723900" cy="4349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848628" y="4139718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2496328" y="3868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2091516" y="5282718"/>
            <a:ext cx="176213" cy="4143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1391428" y="5358918"/>
            <a:ext cx="138113" cy="4143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1053291" y="5282718"/>
            <a:ext cx="261938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2448297" y="3804290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24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7637512" y="4820877"/>
            <a:ext cx="3048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 flipH="1">
            <a:off x="7180312" y="4778014"/>
            <a:ext cx="354013" cy="4238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4894312" y="5354277"/>
            <a:ext cx="304800" cy="533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H="1">
            <a:off x="5275312" y="4820877"/>
            <a:ext cx="38100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6799312" y="4211277"/>
            <a:ext cx="723900" cy="4349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H="1">
            <a:off x="5808712" y="4211277"/>
            <a:ext cx="76200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>
            <a:off x="6951712" y="5354277"/>
            <a:ext cx="15240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5351512" y="5430477"/>
            <a:ext cx="138113" cy="41433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H="1">
            <a:off x="7789912" y="5430477"/>
            <a:ext cx="15240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7548612" y="57352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7524633" y="5692742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29</a:t>
            </a:r>
          </a:p>
        </p:txBody>
      </p:sp>
      <p:sp>
        <p:nvSpPr>
          <p:cNvPr id="44" name="Oval 75"/>
          <p:cNvSpPr>
            <a:spLocks noChangeArrowheads="1"/>
          </p:cNvSpPr>
          <p:nvPr/>
        </p:nvSpPr>
        <p:spPr bwMode="auto">
          <a:xfrm>
            <a:off x="1581928" y="44016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Oval 76"/>
          <p:cNvSpPr>
            <a:spLocks noChangeArrowheads="1"/>
          </p:cNvSpPr>
          <p:nvPr/>
        </p:nvSpPr>
        <p:spPr bwMode="auto">
          <a:xfrm>
            <a:off x="1124728" y="5011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77"/>
          <p:cNvSpPr>
            <a:spLocks noChangeArrowheads="1"/>
          </p:cNvSpPr>
          <p:nvPr/>
        </p:nvSpPr>
        <p:spPr bwMode="auto">
          <a:xfrm>
            <a:off x="742141" y="5692293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78"/>
          <p:cNvSpPr>
            <a:spLocks noChangeArrowheads="1"/>
          </p:cNvSpPr>
          <p:nvPr/>
        </p:nvSpPr>
        <p:spPr bwMode="auto">
          <a:xfrm>
            <a:off x="1277128" y="56970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79"/>
          <p:cNvSpPr>
            <a:spLocks noChangeArrowheads="1"/>
          </p:cNvSpPr>
          <p:nvPr/>
        </p:nvSpPr>
        <p:spPr bwMode="auto">
          <a:xfrm>
            <a:off x="1810528" y="56970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80"/>
          <p:cNvSpPr>
            <a:spLocks noChangeArrowheads="1"/>
          </p:cNvSpPr>
          <p:nvPr/>
        </p:nvSpPr>
        <p:spPr bwMode="auto">
          <a:xfrm>
            <a:off x="2039128" y="5011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81"/>
          <p:cNvSpPr txBox="1">
            <a:spLocks noChangeArrowheads="1"/>
          </p:cNvSpPr>
          <p:nvPr/>
        </p:nvSpPr>
        <p:spPr bwMode="auto">
          <a:xfrm>
            <a:off x="1523530" y="4368318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19</a:t>
            </a:r>
          </a:p>
        </p:txBody>
      </p:sp>
      <p:sp>
        <p:nvSpPr>
          <p:cNvPr id="51" name="Text Box 82"/>
          <p:cNvSpPr txBox="1">
            <a:spLocks noChangeArrowheads="1"/>
          </p:cNvSpPr>
          <p:nvPr/>
        </p:nvSpPr>
        <p:spPr bwMode="auto">
          <a:xfrm>
            <a:off x="1172353" y="4949343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4</a:t>
            </a:r>
          </a:p>
        </p:txBody>
      </p:sp>
      <p:sp>
        <p:nvSpPr>
          <p:cNvPr id="52" name="Text Box 83"/>
          <p:cNvSpPr txBox="1">
            <a:spLocks noChangeArrowheads="1"/>
          </p:cNvSpPr>
          <p:nvPr/>
        </p:nvSpPr>
        <p:spPr bwMode="auto">
          <a:xfrm>
            <a:off x="794888" y="5651285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</a:p>
        </p:txBody>
      </p:sp>
      <p:sp>
        <p:nvSpPr>
          <p:cNvPr id="53" name="Text Box 84"/>
          <p:cNvSpPr txBox="1">
            <a:spLocks noChangeArrowheads="1"/>
          </p:cNvSpPr>
          <p:nvPr/>
        </p:nvSpPr>
        <p:spPr bwMode="auto">
          <a:xfrm>
            <a:off x="1315228" y="5657368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</a:p>
        </p:txBody>
      </p:sp>
      <p:sp>
        <p:nvSpPr>
          <p:cNvPr id="54" name="Text Box 85"/>
          <p:cNvSpPr txBox="1">
            <a:spLocks noChangeArrowheads="1"/>
          </p:cNvSpPr>
          <p:nvPr/>
        </p:nvSpPr>
        <p:spPr bwMode="auto">
          <a:xfrm>
            <a:off x="1783950" y="5667460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18</a:t>
            </a:r>
          </a:p>
        </p:txBody>
      </p:sp>
      <p:sp>
        <p:nvSpPr>
          <p:cNvPr id="55" name="Text Box 86"/>
          <p:cNvSpPr txBox="1">
            <a:spLocks noChangeArrowheads="1"/>
          </p:cNvSpPr>
          <p:nvPr/>
        </p:nvSpPr>
        <p:spPr bwMode="auto">
          <a:xfrm>
            <a:off x="1995089" y="4977918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20</a:t>
            </a:r>
          </a:p>
        </p:txBody>
      </p:sp>
      <p:sp>
        <p:nvSpPr>
          <p:cNvPr id="56" name="Oval 87"/>
          <p:cNvSpPr>
            <a:spLocks noChangeArrowheads="1"/>
          </p:cNvSpPr>
          <p:nvPr/>
        </p:nvSpPr>
        <p:spPr bwMode="auto">
          <a:xfrm>
            <a:off x="2953528" y="5011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Oval 88"/>
          <p:cNvSpPr>
            <a:spLocks noChangeArrowheads="1"/>
          </p:cNvSpPr>
          <p:nvPr/>
        </p:nvSpPr>
        <p:spPr bwMode="auto">
          <a:xfrm>
            <a:off x="3410728" y="44016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Oval 89"/>
          <p:cNvSpPr>
            <a:spLocks noChangeArrowheads="1"/>
          </p:cNvSpPr>
          <p:nvPr/>
        </p:nvSpPr>
        <p:spPr bwMode="auto">
          <a:xfrm>
            <a:off x="3791728" y="5011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90"/>
          <p:cNvSpPr txBox="1">
            <a:spLocks noChangeArrowheads="1"/>
          </p:cNvSpPr>
          <p:nvPr/>
        </p:nvSpPr>
        <p:spPr bwMode="auto">
          <a:xfrm>
            <a:off x="2923002" y="4966667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26</a:t>
            </a:r>
          </a:p>
        </p:txBody>
      </p:sp>
      <p:sp>
        <p:nvSpPr>
          <p:cNvPr id="60" name="Text Box 91"/>
          <p:cNvSpPr txBox="1">
            <a:spLocks noChangeArrowheads="1"/>
          </p:cNvSpPr>
          <p:nvPr/>
        </p:nvSpPr>
        <p:spPr bwMode="auto">
          <a:xfrm>
            <a:off x="3763924" y="4973156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37</a:t>
            </a:r>
          </a:p>
        </p:txBody>
      </p:sp>
      <p:sp>
        <p:nvSpPr>
          <p:cNvPr id="61" name="Text Box 92"/>
          <p:cNvSpPr txBox="1">
            <a:spLocks noChangeArrowheads="1"/>
          </p:cNvSpPr>
          <p:nvPr/>
        </p:nvSpPr>
        <p:spPr bwMode="auto">
          <a:xfrm>
            <a:off x="3392740" y="4356273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29</a:t>
            </a:r>
          </a:p>
        </p:txBody>
      </p:sp>
      <p:sp>
        <p:nvSpPr>
          <p:cNvPr id="62" name="Oval 93"/>
          <p:cNvSpPr>
            <a:spLocks noChangeArrowheads="1"/>
          </p:cNvSpPr>
          <p:nvPr/>
        </p:nvSpPr>
        <p:spPr bwMode="auto">
          <a:xfrm>
            <a:off x="6494512" y="39064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Oval 94"/>
          <p:cNvSpPr>
            <a:spLocks noChangeArrowheads="1"/>
          </p:cNvSpPr>
          <p:nvPr/>
        </p:nvSpPr>
        <p:spPr bwMode="auto">
          <a:xfrm>
            <a:off x="5580112" y="44398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95"/>
          <p:cNvSpPr>
            <a:spLocks noChangeArrowheads="1"/>
          </p:cNvSpPr>
          <p:nvPr/>
        </p:nvSpPr>
        <p:spPr bwMode="auto">
          <a:xfrm>
            <a:off x="7332712" y="44398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96"/>
          <p:cNvSpPr txBox="1">
            <a:spLocks noChangeArrowheads="1"/>
          </p:cNvSpPr>
          <p:nvPr/>
        </p:nvSpPr>
        <p:spPr bwMode="auto">
          <a:xfrm>
            <a:off x="6432193" y="3861288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24</a:t>
            </a:r>
          </a:p>
        </p:txBody>
      </p:sp>
      <p:sp>
        <p:nvSpPr>
          <p:cNvPr id="66" name="Text Box 97"/>
          <p:cNvSpPr txBox="1">
            <a:spLocks noChangeArrowheads="1"/>
          </p:cNvSpPr>
          <p:nvPr/>
        </p:nvSpPr>
        <p:spPr bwMode="auto">
          <a:xfrm>
            <a:off x="5539611" y="4408272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20</a:t>
            </a:r>
          </a:p>
        </p:txBody>
      </p:sp>
      <p:sp>
        <p:nvSpPr>
          <p:cNvPr id="67" name="Text Box 98"/>
          <p:cNvSpPr txBox="1">
            <a:spLocks noChangeArrowheads="1"/>
          </p:cNvSpPr>
          <p:nvPr/>
        </p:nvSpPr>
        <p:spPr bwMode="auto">
          <a:xfrm>
            <a:off x="7332712" y="4473512"/>
            <a:ext cx="441146" cy="369332"/>
          </a:xfrm>
          <a:prstGeom prst="rect">
            <a:avLst/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</a:lstStyle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28</a:t>
            </a:r>
          </a:p>
        </p:txBody>
      </p:sp>
      <p:sp>
        <p:nvSpPr>
          <p:cNvPr id="68" name="Oval 99"/>
          <p:cNvSpPr>
            <a:spLocks noChangeArrowheads="1"/>
          </p:cNvSpPr>
          <p:nvPr/>
        </p:nvSpPr>
        <p:spPr bwMode="auto">
          <a:xfrm>
            <a:off x="6951712" y="50494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100"/>
          <p:cNvSpPr>
            <a:spLocks noChangeArrowheads="1"/>
          </p:cNvSpPr>
          <p:nvPr/>
        </p:nvSpPr>
        <p:spPr bwMode="auto">
          <a:xfrm>
            <a:off x="7789912" y="50494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 Box 101"/>
          <p:cNvSpPr txBox="1">
            <a:spLocks noChangeArrowheads="1"/>
          </p:cNvSpPr>
          <p:nvPr/>
        </p:nvSpPr>
        <p:spPr bwMode="auto">
          <a:xfrm>
            <a:off x="7777212" y="5011377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30</a:t>
            </a:r>
          </a:p>
        </p:txBody>
      </p:sp>
      <p:sp>
        <p:nvSpPr>
          <p:cNvPr id="71" name="Text Box 102"/>
          <p:cNvSpPr txBox="1">
            <a:spLocks noChangeArrowheads="1"/>
          </p:cNvSpPr>
          <p:nvPr/>
        </p:nvSpPr>
        <p:spPr bwMode="auto">
          <a:xfrm>
            <a:off x="6951712" y="5093411"/>
            <a:ext cx="441146" cy="369332"/>
          </a:xfrm>
          <a:prstGeom prst="rect">
            <a:avLst/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</a:lstStyle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26</a:t>
            </a:r>
          </a:p>
        </p:txBody>
      </p:sp>
      <p:sp>
        <p:nvSpPr>
          <p:cNvPr id="72" name="Oval 103"/>
          <p:cNvSpPr>
            <a:spLocks noChangeArrowheads="1"/>
          </p:cNvSpPr>
          <p:nvPr/>
        </p:nvSpPr>
        <p:spPr bwMode="auto">
          <a:xfrm>
            <a:off x="5046712" y="50494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 Box 104"/>
          <p:cNvSpPr txBox="1">
            <a:spLocks noChangeArrowheads="1"/>
          </p:cNvSpPr>
          <p:nvPr/>
        </p:nvSpPr>
        <p:spPr bwMode="auto">
          <a:xfrm>
            <a:off x="4989347" y="5002040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</a:p>
        </p:txBody>
      </p:sp>
      <p:sp>
        <p:nvSpPr>
          <p:cNvPr id="74" name="Oval 105"/>
          <p:cNvSpPr>
            <a:spLocks noChangeArrowheads="1"/>
          </p:cNvSpPr>
          <p:nvPr/>
        </p:nvSpPr>
        <p:spPr bwMode="auto">
          <a:xfrm>
            <a:off x="4665712" y="57352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 Box 106"/>
          <p:cNvSpPr txBox="1">
            <a:spLocks noChangeArrowheads="1"/>
          </p:cNvSpPr>
          <p:nvPr/>
        </p:nvSpPr>
        <p:spPr bwMode="auto">
          <a:xfrm>
            <a:off x="4710817" y="5689506"/>
            <a:ext cx="364203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</a:p>
        </p:txBody>
      </p:sp>
      <p:sp>
        <p:nvSpPr>
          <p:cNvPr id="76" name="Oval 107"/>
          <p:cNvSpPr>
            <a:spLocks noChangeArrowheads="1"/>
          </p:cNvSpPr>
          <p:nvPr/>
        </p:nvSpPr>
        <p:spPr bwMode="auto">
          <a:xfrm>
            <a:off x="5275312" y="57352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Text Box 108"/>
          <p:cNvSpPr txBox="1">
            <a:spLocks noChangeArrowheads="1"/>
          </p:cNvSpPr>
          <p:nvPr/>
        </p:nvSpPr>
        <p:spPr bwMode="auto">
          <a:xfrm>
            <a:off x="5215626" y="5692742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</a:p>
        </p:txBody>
      </p:sp>
      <p:sp>
        <p:nvSpPr>
          <p:cNvPr id="78" name="Oval 109"/>
          <p:cNvSpPr>
            <a:spLocks noChangeArrowheads="1"/>
          </p:cNvSpPr>
          <p:nvPr/>
        </p:nvSpPr>
        <p:spPr bwMode="auto">
          <a:xfrm>
            <a:off x="6634212" y="57352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 Box 110"/>
          <p:cNvSpPr txBox="1">
            <a:spLocks noChangeArrowheads="1"/>
          </p:cNvSpPr>
          <p:nvPr/>
        </p:nvSpPr>
        <p:spPr bwMode="auto">
          <a:xfrm>
            <a:off x="6588373" y="5690368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24</a:t>
            </a:r>
          </a:p>
        </p:txBody>
      </p:sp>
      <p:sp>
        <p:nvSpPr>
          <p:cNvPr id="19" name="乘号 18"/>
          <p:cNvSpPr/>
          <p:nvPr/>
        </p:nvSpPr>
        <p:spPr bwMode="auto">
          <a:xfrm>
            <a:off x="1810156" y="4308432"/>
            <a:ext cx="648072" cy="642993"/>
          </a:xfrm>
          <a:prstGeom prst="mathMultiply">
            <a:avLst>
              <a:gd name="adj1" fmla="val 15884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乘号 86"/>
          <p:cNvSpPr/>
          <p:nvPr/>
        </p:nvSpPr>
        <p:spPr bwMode="auto">
          <a:xfrm>
            <a:off x="2063340" y="5666327"/>
            <a:ext cx="648072" cy="642993"/>
          </a:xfrm>
          <a:prstGeom prst="mathMultiply">
            <a:avLst>
              <a:gd name="adj1" fmla="val 15884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685363" y="622099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</a:p>
        </p:txBody>
      </p:sp>
    </p:spTree>
    <p:extLst>
      <p:ext uri="{BB962C8B-B14F-4D97-AF65-F5344CB8AC3E}">
        <p14:creationId xmlns:p14="http://schemas.microsoft.com/office/powerpoint/2010/main" val="16401069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7" grpId="0" animBg="1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二叉搜索树与中序遍历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712968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对一棵二叉搜索树进行中序遍历，可以按从小到大的顺序，将各结点关键码排列起来，所以也称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任意一棵二叉树是二叉搜索树，当且仅当其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序列单调非降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743853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103893" y="42951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63933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186609" y="386307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4664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906689" y="42951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26672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63112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98680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346849" y="42951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70688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066929" y="386307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42696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7147049" y="42951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750708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11084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47088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83092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19096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55100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91104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27108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98680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34684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70688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06692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642696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678700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714704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3357008" y="3647053"/>
            <a:ext cx="12697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V="1">
            <a:off x="3362321" y="3647053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8" name="直接连接符 37"/>
          <p:cNvCxnSpPr>
            <a:endCxn id="7" idx="1"/>
          </p:cNvCxnSpPr>
          <p:nvPr/>
        </p:nvCxnSpPr>
        <p:spPr bwMode="auto">
          <a:xfrm>
            <a:off x="2278174" y="4039159"/>
            <a:ext cx="908435" cy="3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flipV="1">
            <a:off x="2280458" y="4039159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40" name="组合 39"/>
          <p:cNvGrpSpPr/>
          <p:nvPr/>
        </p:nvGrpSpPr>
        <p:grpSpPr>
          <a:xfrm flipH="1">
            <a:off x="2463931" y="4471208"/>
            <a:ext cx="174281" cy="327973"/>
            <a:chOff x="3632014" y="4509120"/>
            <a:chExt cx="1269761" cy="216024"/>
          </a:xfrm>
        </p:grpSpPr>
        <p:cxnSp>
          <p:nvCxnSpPr>
            <p:cNvPr id="41" name="直接连接符 4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0" name="组合 49"/>
          <p:cNvGrpSpPr/>
          <p:nvPr/>
        </p:nvGrpSpPr>
        <p:grpSpPr>
          <a:xfrm flipH="1">
            <a:off x="4986809" y="3645024"/>
            <a:ext cx="1258756" cy="216024"/>
            <a:chOff x="3632014" y="4509120"/>
            <a:chExt cx="1269761" cy="216024"/>
          </a:xfrm>
        </p:grpSpPr>
        <p:cxnSp>
          <p:nvCxnSpPr>
            <p:cNvPr id="51" name="直接连接符 5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>
            <a:off x="5521130" y="4043097"/>
            <a:ext cx="545799" cy="255965"/>
            <a:chOff x="3632014" y="4509120"/>
            <a:chExt cx="1269761" cy="216024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57" name="直接连接符 56"/>
          <p:cNvCxnSpPr/>
          <p:nvPr/>
        </p:nvCxnSpPr>
        <p:spPr bwMode="auto">
          <a:xfrm flipH="1" flipV="1">
            <a:off x="6430947" y="4039160"/>
            <a:ext cx="892667" cy="39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 flipH="1" flipV="1">
            <a:off x="7327069" y="4043096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59" name="组合 58"/>
          <p:cNvGrpSpPr/>
          <p:nvPr/>
        </p:nvGrpSpPr>
        <p:grpSpPr>
          <a:xfrm flipH="1">
            <a:off x="3548933" y="4035280"/>
            <a:ext cx="552295" cy="255965"/>
            <a:chOff x="3632014" y="4509120"/>
            <a:chExt cx="1269761" cy="216024"/>
          </a:xfrm>
        </p:grpSpPr>
        <p:cxnSp>
          <p:nvCxnSpPr>
            <p:cNvPr id="60" name="直接连接符 5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2" name="组合 61"/>
          <p:cNvGrpSpPr/>
          <p:nvPr/>
        </p:nvGrpSpPr>
        <p:grpSpPr>
          <a:xfrm flipH="1">
            <a:off x="4264622" y="4471207"/>
            <a:ext cx="174281" cy="327973"/>
            <a:chOff x="3632014" y="4509120"/>
            <a:chExt cx="1269761" cy="216024"/>
          </a:xfrm>
        </p:grpSpPr>
        <p:cxnSp>
          <p:nvCxnSpPr>
            <p:cNvPr id="63" name="直接连接符 6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5" name="组合 64"/>
          <p:cNvGrpSpPr/>
          <p:nvPr/>
        </p:nvGrpSpPr>
        <p:grpSpPr>
          <a:xfrm flipH="1">
            <a:off x="5708485" y="4469072"/>
            <a:ext cx="174281" cy="327973"/>
            <a:chOff x="3632014" y="4509120"/>
            <a:chExt cx="1269761" cy="216024"/>
          </a:xfrm>
        </p:grpSpPr>
        <p:cxnSp>
          <p:nvCxnSpPr>
            <p:cNvPr id="66" name="直接连接符 6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 flipH="1">
            <a:off x="7506190" y="4469071"/>
            <a:ext cx="174281" cy="327973"/>
            <a:chOff x="3632014" y="4509120"/>
            <a:chExt cx="1269761" cy="216024"/>
          </a:xfrm>
        </p:grpSpPr>
        <p:cxnSp>
          <p:nvCxnSpPr>
            <p:cNvPr id="69" name="直接连接符 6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72" name="直接连接符 71"/>
          <p:cNvCxnSpPr>
            <a:endCxn id="17" idx="1"/>
          </p:cNvCxnSpPr>
          <p:nvPr/>
        </p:nvCxnSpPr>
        <p:spPr bwMode="auto">
          <a:xfrm>
            <a:off x="6610480" y="4464895"/>
            <a:ext cx="536569" cy="10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flipV="1">
            <a:off x="6611223" y="4464894"/>
            <a:ext cx="0" cy="3279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74" name="组合 73"/>
          <p:cNvGrpSpPr/>
          <p:nvPr/>
        </p:nvGrpSpPr>
        <p:grpSpPr>
          <a:xfrm>
            <a:off x="5168021" y="4481946"/>
            <a:ext cx="177658" cy="327973"/>
            <a:chOff x="3632014" y="4509120"/>
            <a:chExt cx="1269761" cy="21602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7" name="组合 76"/>
          <p:cNvGrpSpPr/>
          <p:nvPr/>
        </p:nvGrpSpPr>
        <p:grpSpPr>
          <a:xfrm>
            <a:off x="3729968" y="4469071"/>
            <a:ext cx="177658" cy="327973"/>
            <a:chOff x="3632014" y="4509120"/>
            <a:chExt cx="1269761" cy="216024"/>
          </a:xfrm>
        </p:grpSpPr>
        <p:cxnSp>
          <p:nvCxnSpPr>
            <p:cNvPr id="78" name="直接连接符 7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928626" y="4475145"/>
            <a:ext cx="177658" cy="327973"/>
            <a:chOff x="3632014" y="4509120"/>
            <a:chExt cx="1269761" cy="216024"/>
          </a:xfrm>
        </p:grpSpPr>
        <p:cxnSp>
          <p:nvCxnSpPr>
            <p:cNvPr id="81" name="直接连接符 8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84" name="直接连接符 83"/>
          <p:cNvCxnSpPr/>
          <p:nvPr/>
        </p:nvCxnSpPr>
        <p:spPr bwMode="auto">
          <a:xfrm flipH="1" flipV="1">
            <a:off x="4812002" y="3208403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85" name="圆角矩形 84"/>
          <p:cNvSpPr/>
          <p:nvPr/>
        </p:nvSpPr>
        <p:spPr bwMode="auto">
          <a:xfrm>
            <a:off x="4624473" y="346436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圆角矩形 85"/>
          <p:cNvSpPr/>
          <p:nvPr/>
        </p:nvSpPr>
        <p:spPr bwMode="auto">
          <a:xfrm>
            <a:off x="175080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圆角矩形 86"/>
          <p:cNvSpPr/>
          <p:nvPr/>
        </p:nvSpPr>
        <p:spPr bwMode="auto">
          <a:xfrm>
            <a:off x="2826569" y="530120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 flipH="1">
            <a:off x="2826567" y="4973235"/>
            <a:ext cx="174281" cy="327973"/>
            <a:chOff x="3632014" y="4509120"/>
            <a:chExt cx="1269761" cy="216024"/>
          </a:xfrm>
        </p:grpSpPr>
        <p:cxnSp>
          <p:nvCxnSpPr>
            <p:cNvPr id="89" name="直接连接符 8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1" name="组合 90"/>
          <p:cNvGrpSpPr/>
          <p:nvPr/>
        </p:nvGrpSpPr>
        <p:grpSpPr>
          <a:xfrm flipH="1">
            <a:off x="6787009" y="4973235"/>
            <a:ext cx="174281" cy="327973"/>
            <a:chOff x="3632014" y="4509120"/>
            <a:chExt cx="1269761" cy="21602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4" name="圆角矩形 93"/>
          <p:cNvSpPr/>
          <p:nvPr/>
        </p:nvSpPr>
        <p:spPr bwMode="auto">
          <a:xfrm>
            <a:off x="6787009" y="530120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圆角矩形 95"/>
          <p:cNvSpPr/>
          <p:nvPr/>
        </p:nvSpPr>
        <p:spPr bwMode="auto">
          <a:xfrm>
            <a:off x="751362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-217513" y="5634930"/>
            <a:ext cx="1909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中序遍历序列：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02665"/>
      </p:ext>
    </p:extLst>
  </p:cSld>
  <p:clrMapOvr>
    <a:masterClrMapping/>
  </p:clrMapOvr>
  <p:transition advTm="157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二叉搜索树的递归实现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268760"/>
            <a:ext cx="8280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Function(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7308304" y="1268760"/>
            <a:ext cx="1644508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查找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61653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二叉搜索树的搜索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46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从根结点开始，逐层向下比较判断（递归或迭代均可）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若当前节点为空，返回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若当前节点大于目标关键码，继续搜索右子树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若当前节点小于目标关键码，继续搜索左子树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否则表示命中，返回该节点地址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Line 7"/>
          <p:cNvSpPr>
            <a:spLocks noChangeShapeType="1"/>
          </p:cNvSpPr>
          <p:nvPr/>
        </p:nvSpPr>
        <p:spPr bwMode="auto">
          <a:xfrm flipH="1">
            <a:off x="75963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8"/>
          <p:cNvSpPr>
            <a:spLocks noChangeShapeType="1"/>
          </p:cNvSpPr>
          <p:nvPr/>
        </p:nvSpPr>
        <p:spPr bwMode="auto">
          <a:xfrm>
            <a:off x="6834336" y="3911352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Line 9"/>
          <p:cNvSpPr>
            <a:spLocks noChangeShapeType="1"/>
          </p:cNvSpPr>
          <p:nvPr/>
        </p:nvSpPr>
        <p:spPr bwMode="auto">
          <a:xfrm flipH="1">
            <a:off x="6300936" y="391135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10"/>
          <p:cNvSpPr>
            <a:spLocks noChangeShapeType="1"/>
          </p:cNvSpPr>
          <p:nvPr/>
        </p:nvSpPr>
        <p:spPr bwMode="auto">
          <a:xfrm flipH="1">
            <a:off x="57675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11"/>
          <p:cNvSpPr>
            <a:spLocks noChangeShapeType="1"/>
          </p:cNvSpPr>
          <p:nvPr/>
        </p:nvSpPr>
        <p:spPr bwMode="auto">
          <a:xfrm>
            <a:off x="63009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Oval 12"/>
          <p:cNvSpPr>
            <a:spLocks noChangeArrowheads="1"/>
          </p:cNvSpPr>
          <p:nvPr/>
        </p:nvSpPr>
        <p:spPr bwMode="auto">
          <a:xfrm>
            <a:off x="6819611" y="1777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131" name="Oval 15"/>
          <p:cNvSpPr>
            <a:spLocks noChangeArrowheads="1"/>
          </p:cNvSpPr>
          <p:nvPr/>
        </p:nvSpPr>
        <p:spPr bwMode="auto">
          <a:xfrm>
            <a:off x="82821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132" name="Oval 16"/>
          <p:cNvSpPr>
            <a:spLocks noChangeArrowheads="1"/>
          </p:cNvSpPr>
          <p:nvPr/>
        </p:nvSpPr>
        <p:spPr bwMode="auto">
          <a:xfrm>
            <a:off x="7215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134" name="Oval 18"/>
          <p:cNvSpPr>
            <a:spLocks noChangeArrowheads="1"/>
          </p:cNvSpPr>
          <p:nvPr/>
        </p:nvSpPr>
        <p:spPr bwMode="auto">
          <a:xfrm>
            <a:off x="53865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10</a:t>
            </a:r>
          </a:p>
        </p:txBody>
      </p:sp>
      <p:sp>
        <p:nvSpPr>
          <p:cNvPr id="135" name="Oval 19"/>
          <p:cNvSpPr>
            <a:spLocks noChangeArrowheads="1"/>
          </p:cNvSpPr>
          <p:nvPr/>
        </p:nvSpPr>
        <p:spPr bwMode="auto">
          <a:xfrm>
            <a:off x="59199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20</a:t>
            </a:r>
          </a:p>
        </p:txBody>
      </p:sp>
      <p:sp>
        <p:nvSpPr>
          <p:cNvPr id="136" name="Oval 20"/>
          <p:cNvSpPr>
            <a:spLocks noChangeArrowheads="1"/>
          </p:cNvSpPr>
          <p:nvPr/>
        </p:nvSpPr>
        <p:spPr bwMode="auto">
          <a:xfrm>
            <a:off x="69105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30</a:t>
            </a:r>
          </a:p>
        </p:txBody>
      </p:sp>
      <p:sp>
        <p:nvSpPr>
          <p:cNvPr id="137" name="Line 21"/>
          <p:cNvSpPr>
            <a:spLocks noChangeShapeType="1"/>
          </p:cNvSpPr>
          <p:nvPr/>
        </p:nvSpPr>
        <p:spPr bwMode="auto">
          <a:xfrm flipH="1">
            <a:off x="6377136" y="2234952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Line 23"/>
          <p:cNvSpPr>
            <a:spLocks noChangeShapeType="1"/>
          </p:cNvSpPr>
          <p:nvPr/>
        </p:nvSpPr>
        <p:spPr bwMode="auto">
          <a:xfrm>
            <a:off x="8129736" y="2996952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28"/>
          <p:cNvSpPr>
            <a:spLocks noChangeShapeType="1"/>
          </p:cNvSpPr>
          <p:nvPr/>
        </p:nvSpPr>
        <p:spPr bwMode="auto">
          <a:xfrm flipH="1">
            <a:off x="6826399" y="5017839"/>
            <a:ext cx="192088" cy="431800"/>
          </a:xfrm>
          <a:prstGeom prst="line">
            <a:avLst/>
          </a:prstGeom>
          <a:noFill/>
          <a:ln w="38100">
            <a:solidFill>
              <a:srgbClr val="00823B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Oval 14"/>
          <p:cNvSpPr>
            <a:spLocks noChangeArrowheads="1"/>
          </p:cNvSpPr>
          <p:nvPr/>
        </p:nvSpPr>
        <p:spPr bwMode="auto">
          <a:xfrm>
            <a:off x="77487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45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090706" y="1254378"/>
            <a:ext cx="441147" cy="513348"/>
            <a:chOff x="8028383" y="5651956"/>
            <a:chExt cx="441147" cy="513348"/>
          </a:xfrm>
        </p:grpSpPr>
        <p:sp>
          <p:nvSpPr>
            <p:cNvPr id="145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45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8053536" y="2036430"/>
            <a:ext cx="441147" cy="513348"/>
            <a:chOff x="8028383" y="5651956"/>
            <a:chExt cx="441147" cy="513348"/>
          </a:xfrm>
        </p:grpSpPr>
        <p:sp>
          <p:nvSpPr>
            <p:cNvPr id="147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45</a:t>
              </a:r>
            </a:p>
          </p:txBody>
        </p:sp>
      </p:grpSp>
      <p:sp>
        <p:nvSpPr>
          <p:cNvPr id="149" name="Line 23"/>
          <p:cNvSpPr>
            <a:spLocks noChangeShapeType="1"/>
          </p:cNvSpPr>
          <p:nvPr/>
        </p:nvSpPr>
        <p:spPr bwMode="auto">
          <a:xfrm>
            <a:off x="7293277" y="2216289"/>
            <a:ext cx="531659" cy="39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7275070" y="2129649"/>
            <a:ext cx="626066" cy="486302"/>
            <a:chOff x="7296030" y="1960481"/>
            <a:chExt cx="626066" cy="486302"/>
          </a:xfrm>
        </p:grpSpPr>
        <p:sp>
          <p:nvSpPr>
            <p:cNvPr id="140" name="Line 24"/>
            <p:cNvSpPr>
              <a:spLocks noChangeShapeType="1"/>
            </p:cNvSpPr>
            <p:nvPr/>
          </p:nvSpPr>
          <p:spPr bwMode="auto">
            <a:xfrm>
              <a:off x="7464896" y="1960481"/>
              <a:ext cx="457200" cy="33226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22"/>
            <p:cNvSpPr>
              <a:spLocks noChangeShapeType="1"/>
            </p:cNvSpPr>
            <p:nvPr/>
          </p:nvSpPr>
          <p:spPr bwMode="auto">
            <a:xfrm>
              <a:off x="7296030" y="2041646"/>
              <a:ext cx="533400" cy="405137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7104577" y="1254378"/>
            <a:ext cx="441147" cy="513348"/>
            <a:chOff x="8028383" y="5651956"/>
            <a:chExt cx="441147" cy="513348"/>
          </a:xfrm>
        </p:grpSpPr>
        <p:sp>
          <p:nvSpPr>
            <p:cNvPr id="151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671748" y="2052693"/>
            <a:ext cx="495675" cy="467007"/>
            <a:chOff x="7532709" y="5698297"/>
            <a:chExt cx="495675" cy="467007"/>
          </a:xfrm>
        </p:grpSpPr>
        <p:sp>
          <p:nvSpPr>
            <p:cNvPr id="155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7532709" y="569829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259008" y="2141937"/>
            <a:ext cx="626066" cy="490830"/>
            <a:chOff x="6302720" y="1974211"/>
            <a:chExt cx="626066" cy="490830"/>
          </a:xfrm>
        </p:grpSpPr>
        <p:sp>
          <p:nvSpPr>
            <p:cNvPr id="141" name="Line 25"/>
            <p:cNvSpPr>
              <a:spLocks noChangeShapeType="1"/>
            </p:cNvSpPr>
            <p:nvPr/>
          </p:nvSpPr>
          <p:spPr bwMode="auto">
            <a:xfrm flipH="1">
              <a:off x="6302720" y="1974211"/>
              <a:ext cx="457200" cy="3048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21"/>
            <p:cNvSpPr>
              <a:spLocks noChangeShapeType="1"/>
            </p:cNvSpPr>
            <p:nvPr/>
          </p:nvSpPr>
          <p:spPr bwMode="auto">
            <a:xfrm flipH="1">
              <a:off x="6395386" y="2084041"/>
              <a:ext cx="533400" cy="3810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9" name="Oval 13"/>
          <p:cNvSpPr>
            <a:spLocks noChangeArrowheads="1"/>
          </p:cNvSpPr>
          <p:nvPr/>
        </p:nvSpPr>
        <p:spPr bwMode="auto">
          <a:xfrm>
            <a:off x="59199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15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6185825" y="3021908"/>
            <a:ext cx="445280" cy="533400"/>
            <a:chOff x="6206785" y="2852740"/>
            <a:chExt cx="445280" cy="533400"/>
          </a:xfrm>
        </p:grpSpPr>
        <p:sp>
          <p:nvSpPr>
            <p:cNvPr id="142" name="Line 26"/>
            <p:cNvSpPr>
              <a:spLocks noChangeShapeType="1"/>
            </p:cNvSpPr>
            <p:nvPr/>
          </p:nvSpPr>
          <p:spPr bwMode="auto">
            <a:xfrm>
              <a:off x="6206785" y="2963369"/>
              <a:ext cx="242141" cy="41463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11"/>
            <p:cNvSpPr>
              <a:spLocks noChangeShapeType="1"/>
            </p:cNvSpPr>
            <p:nvPr/>
          </p:nvSpPr>
          <p:spPr bwMode="auto">
            <a:xfrm>
              <a:off x="6347265" y="2852740"/>
              <a:ext cx="3048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" name="Oval 17"/>
          <p:cNvSpPr>
            <a:spLocks noChangeArrowheads="1"/>
          </p:cNvSpPr>
          <p:nvPr/>
        </p:nvSpPr>
        <p:spPr bwMode="auto">
          <a:xfrm>
            <a:off x="6453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25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6747978" y="3945161"/>
            <a:ext cx="337406" cy="546134"/>
            <a:chOff x="6768938" y="3775993"/>
            <a:chExt cx="337406" cy="546134"/>
          </a:xfrm>
        </p:grpSpPr>
        <p:sp>
          <p:nvSpPr>
            <p:cNvPr id="143" name="Line 27"/>
            <p:cNvSpPr>
              <a:spLocks noChangeShapeType="1"/>
            </p:cNvSpPr>
            <p:nvPr/>
          </p:nvSpPr>
          <p:spPr bwMode="auto">
            <a:xfrm>
              <a:off x="6768938" y="3915825"/>
              <a:ext cx="172716" cy="406302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8"/>
            <p:cNvSpPr>
              <a:spLocks noChangeShapeType="1"/>
            </p:cNvSpPr>
            <p:nvPr/>
          </p:nvSpPr>
          <p:spPr bwMode="auto">
            <a:xfrm>
              <a:off x="6877744" y="3775993"/>
              <a:ext cx="2286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6720410" y="2987379"/>
            <a:ext cx="444095" cy="454295"/>
            <a:chOff x="8028383" y="5711009"/>
            <a:chExt cx="444095" cy="454295"/>
          </a:xfrm>
        </p:grpSpPr>
        <p:sp>
          <p:nvSpPr>
            <p:cNvPr id="160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85461" y="3990457"/>
            <a:ext cx="444095" cy="454295"/>
            <a:chOff x="8028383" y="5711009"/>
            <a:chExt cx="444095" cy="454295"/>
          </a:xfrm>
        </p:grpSpPr>
        <p:sp>
          <p:nvSpPr>
            <p:cNvPr id="163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6300936" y="5010339"/>
            <a:ext cx="441146" cy="439300"/>
            <a:chOff x="7587383" y="5726004"/>
            <a:chExt cx="441146" cy="439300"/>
          </a:xfrm>
        </p:grpSpPr>
        <p:sp>
          <p:nvSpPr>
            <p:cNvPr id="16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7587383" y="5759190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6361095" y="547774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67351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二叉搜索树的搜索实现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21602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580112" y="1385292"/>
            <a:ext cx="3429000" cy="4069323"/>
            <a:chOff x="5623520" y="1248544"/>
            <a:chExt cx="3429000" cy="4069323"/>
          </a:xfrm>
        </p:grpSpPr>
        <p:sp>
          <p:nvSpPr>
            <p:cNvPr id="123" name="Line 7"/>
            <p:cNvSpPr>
              <a:spLocks noChangeShapeType="1"/>
            </p:cNvSpPr>
            <p:nvPr/>
          </p:nvSpPr>
          <p:spPr bwMode="auto">
            <a:xfrm flipH="1">
              <a:off x="7833320" y="2467744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8"/>
            <p:cNvSpPr>
              <a:spLocks noChangeShapeType="1"/>
            </p:cNvSpPr>
            <p:nvPr/>
          </p:nvSpPr>
          <p:spPr bwMode="auto">
            <a:xfrm>
              <a:off x="7071320" y="3382144"/>
              <a:ext cx="2286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 flipH="1">
              <a:off x="6537920" y="3382144"/>
              <a:ext cx="3048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10"/>
            <p:cNvSpPr>
              <a:spLocks noChangeShapeType="1"/>
            </p:cNvSpPr>
            <p:nvPr/>
          </p:nvSpPr>
          <p:spPr bwMode="auto">
            <a:xfrm flipH="1">
              <a:off x="6004520" y="2467744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11"/>
            <p:cNvSpPr>
              <a:spLocks noChangeShapeType="1"/>
            </p:cNvSpPr>
            <p:nvPr/>
          </p:nvSpPr>
          <p:spPr bwMode="auto">
            <a:xfrm>
              <a:off x="6537920" y="2467744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Oval 12"/>
            <p:cNvSpPr>
              <a:spLocks noChangeArrowheads="1"/>
            </p:cNvSpPr>
            <p:nvPr/>
          </p:nvSpPr>
          <p:spPr bwMode="auto">
            <a:xfrm>
              <a:off x="7056595" y="1248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35</a:t>
              </a:r>
            </a:p>
          </p:txBody>
        </p:sp>
        <p:sp>
          <p:nvSpPr>
            <p:cNvPr id="131" name="Oval 15"/>
            <p:cNvSpPr>
              <a:spLocks noChangeArrowheads="1"/>
            </p:cNvSpPr>
            <p:nvPr/>
          </p:nvSpPr>
          <p:spPr bwMode="auto">
            <a:xfrm>
              <a:off x="8519120" y="29249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50</a:t>
              </a:r>
            </a:p>
          </p:txBody>
        </p:sp>
        <p:sp>
          <p:nvSpPr>
            <p:cNvPr id="132" name="Oval 16"/>
            <p:cNvSpPr>
              <a:spLocks noChangeArrowheads="1"/>
            </p:cNvSpPr>
            <p:nvPr/>
          </p:nvSpPr>
          <p:spPr bwMode="auto">
            <a:xfrm>
              <a:off x="7452320" y="29249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40</a:t>
              </a:r>
            </a:p>
          </p:txBody>
        </p:sp>
        <p:sp>
          <p:nvSpPr>
            <p:cNvPr id="134" name="Oval 18"/>
            <p:cNvSpPr>
              <a:spLocks noChangeArrowheads="1"/>
            </p:cNvSpPr>
            <p:nvPr/>
          </p:nvSpPr>
          <p:spPr bwMode="auto">
            <a:xfrm>
              <a:off x="5623520" y="29249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10</a:t>
              </a:r>
            </a:p>
          </p:txBody>
        </p:sp>
        <p:sp>
          <p:nvSpPr>
            <p:cNvPr id="135" name="Oval 19"/>
            <p:cNvSpPr>
              <a:spLocks noChangeArrowheads="1"/>
            </p:cNvSpPr>
            <p:nvPr/>
          </p:nvSpPr>
          <p:spPr bwMode="auto">
            <a:xfrm>
              <a:off x="6156920" y="3915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20</a:t>
              </a:r>
            </a:p>
          </p:txBody>
        </p:sp>
        <p:sp>
          <p:nvSpPr>
            <p:cNvPr id="136" name="Oval 20"/>
            <p:cNvSpPr>
              <a:spLocks noChangeArrowheads="1"/>
            </p:cNvSpPr>
            <p:nvPr/>
          </p:nvSpPr>
          <p:spPr bwMode="auto">
            <a:xfrm>
              <a:off x="7147520" y="3915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30</a:t>
              </a:r>
            </a:p>
          </p:txBody>
        </p:sp>
        <p:sp>
          <p:nvSpPr>
            <p:cNvPr id="137" name="Line 21"/>
            <p:cNvSpPr>
              <a:spLocks noChangeShapeType="1"/>
            </p:cNvSpPr>
            <p:nvPr/>
          </p:nvSpPr>
          <p:spPr bwMode="auto">
            <a:xfrm flipH="1">
              <a:off x="6614120" y="1705744"/>
              <a:ext cx="5334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23"/>
            <p:cNvSpPr>
              <a:spLocks noChangeShapeType="1"/>
            </p:cNvSpPr>
            <p:nvPr/>
          </p:nvSpPr>
          <p:spPr bwMode="auto">
            <a:xfrm>
              <a:off x="8366720" y="2467744"/>
              <a:ext cx="3048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Line 28"/>
            <p:cNvSpPr>
              <a:spLocks noChangeShapeType="1"/>
            </p:cNvSpPr>
            <p:nvPr/>
          </p:nvSpPr>
          <p:spPr bwMode="auto">
            <a:xfrm flipH="1">
              <a:off x="7063383" y="4488631"/>
              <a:ext cx="192088" cy="4318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Oval 14"/>
            <p:cNvSpPr>
              <a:spLocks noChangeArrowheads="1"/>
            </p:cNvSpPr>
            <p:nvPr/>
          </p:nvSpPr>
          <p:spPr bwMode="auto">
            <a:xfrm>
              <a:off x="7985720" y="2010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45</a:t>
              </a:r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8290520" y="1507222"/>
              <a:ext cx="441147" cy="513348"/>
              <a:chOff x="8028383" y="5651956"/>
              <a:chExt cx="441147" cy="513348"/>
            </a:xfrm>
          </p:grpSpPr>
          <p:sp>
            <p:nvSpPr>
              <p:cNvPr id="147" name="Line 24"/>
              <p:cNvSpPr>
                <a:spLocks noChangeShapeType="1"/>
              </p:cNvSpPr>
              <p:nvPr/>
            </p:nvSpPr>
            <p:spPr bwMode="auto">
              <a:xfrm flipH="1">
                <a:off x="8028383" y="5726004"/>
                <a:ext cx="1" cy="43930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8028384" y="5651956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45</a:t>
                </a:r>
              </a:p>
            </p:txBody>
          </p:sp>
        </p:grpSp>
        <p:sp>
          <p:nvSpPr>
            <p:cNvPr id="149" name="Line 23"/>
            <p:cNvSpPr>
              <a:spLocks noChangeShapeType="1"/>
            </p:cNvSpPr>
            <p:nvPr/>
          </p:nvSpPr>
          <p:spPr bwMode="auto">
            <a:xfrm>
              <a:off x="7530261" y="1687081"/>
              <a:ext cx="531659" cy="3996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512054" y="1600441"/>
              <a:ext cx="626066" cy="486302"/>
              <a:chOff x="7296030" y="1960481"/>
              <a:chExt cx="626066" cy="486302"/>
            </a:xfrm>
          </p:grpSpPr>
          <p:sp>
            <p:nvSpPr>
              <p:cNvPr id="140" name="Line 24"/>
              <p:cNvSpPr>
                <a:spLocks noChangeShapeType="1"/>
              </p:cNvSpPr>
              <p:nvPr/>
            </p:nvSpPr>
            <p:spPr bwMode="auto">
              <a:xfrm>
                <a:off x="7464896" y="1960481"/>
                <a:ext cx="457200" cy="332261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" name="Line 22"/>
              <p:cNvSpPr>
                <a:spLocks noChangeShapeType="1"/>
              </p:cNvSpPr>
              <p:nvPr/>
            </p:nvSpPr>
            <p:spPr bwMode="auto">
              <a:xfrm>
                <a:off x="7296030" y="2041646"/>
                <a:ext cx="533400" cy="405137"/>
              </a:xfrm>
              <a:prstGeom prst="line">
                <a:avLst/>
              </a:prstGeom>
              <a:noFill/>
              <a:ln w="5715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495992" y="1612729"/>
              <a:ext cx="626066" cy="490830"/>
              <a:chOff x="6302720" y="1974211"/>
              <a:chExt cx="626066" cy="490830"/>
            </a:xfrm>
          </p:grpSpPr>
          <p:sp>
            <p:nvSpPr>
              <p:cNvPr id="141" name="Line 25"/>
              <p:cNvSpPr>
                <a:spLocks noChangeShapeType="1"/>
              </p:cNvSpPr>
              <p:nvPr/>
            </p:nvSpPr>
            <p:spPr bwMode="auto">
              <a:xfrm flipH="1">
                <a:off x="6302720" y="1974211"/>
                <a:ext cx="457200" cy="30480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Line 21"/>
              <p:cNvSpPr>
                <a:spLocks noChangeShapeType="1"/>
              </p:cNvSpPr>
              <p:nvPr/>
            </p:nvSpPr>
            <p:spPr bwMode="auto">
              <a:xfrm flipH="1">
                <a:off x="6395386" y="2084041"/>
                <a:ext cx="533400" cy="38100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9" name="Oval 13"/>
            <p:cNvSpPr>
              <a:spLocks noChangeArrowheads="1"/>
            </p:cNvSpPr>
            <p:nvPr/>
          </p:nvSpPr>
          <p:spPr bwMode="auto">
            <a:xfrm>
              <a:off x="6156920" y="2010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15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6422809" y="2492700"/>
              <a:ext cx="445280" cy="533400"/>
              <a:chOff x="6206785" y="2852740"/>
              <a:chExt cx="445280" cy="533400"/>
            </a:xfrm>
          </p:grpSpPr>
          <p:sp>
            <p:nvSpPr>
              <p:cNvPr id="142" name="Line 26"/>
              <p:cNvSpPr>
                <a:spLocks noChangeShapeType="1"/>
              </p:cNvSpPr>
              <p:nvPr/>
            </p:nvSpPr>
            <p:spPr bwMode="auto">
              <a:xfrm>
                <a:off x="6206785" y="2963369"/>
                <a:ext cx="242141" cy="41463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Line 11"/>
              <p:cNvSpPr>
                <a:spLocks noChangeShapeType="1"/>
              </p:cNvSpPr>
              <p:nvPr/>
            </p:nvSpPr>
            <p:spPr bwMode="auto">
              <a:xfrm>
                <a:off x="6347265" y="2852740"/>
                <a:ext cx="304800" cy="53340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" name="Oval 17"/>
            <p:cNvSpPr>
              <a:spLocks noChangeArrowheads="1"/>
            </p:cNvSpPr>
            <p:nvPr/>
          </p:nvSpPr>
          <p:spPr bwMode="auto">
            <a:xfrm>
              <a:off x="6690320" y="29249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25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984962" y="3415953"/>
              <a:ext cx="337406" cy="546134"/>
              <a:chOff x="6768938" y="3775993"/>
              <a:chExt cx="337406" cy="546134"/>
            </a:xfrm>
          </p:grpSpPr>
          <p:sp>
            <p:nvSpPr>
              <p:cNvPr id="143" name="Line 27"/>
              <p:cNvSpPr>
                <a:spLocks noChangeShapeType="1"/>
              </p:cNvSpPr>
              <p:nvPr/>
            </p:nvSpPr>
            <p:spPr bwMode="auto">
              <a:xfrm>
                <a:off x="6768938" y="3915825"/>
                <a:ext cx="172716" cy="406302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Line 8"/>
              <p:cNvSpPr>
                <a:spLocks noChangeShapeType="1"/>
              </p:cNvSpPr>
              <p:nvPr/>
            </p:nvSpPr>
            <p:spPr bwMode="auto">
              <a:xfrm>
                <a:off x="6877744" y="3775993"/>
                <a:ext cx="228600" cy="53340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537920" y="4481131"/>
              <a:ext cx="441146" cy="439300"/>
              <a:chOff x="7587383" y="5726004"/>
              <a:chExt cx="441146" cy="439300"/>
            </a:xfrm>
          </p:grpSpPr>
          <p:sp>
            <p:nvSpPr>
              <p:cNvPr id="166" name="Line 24"/>
              <p:cNvSpPr>
                <a:spLocks noChangeShapeType="1"/>
              </p:cNvSpPr>
              <p:nvPr/>
            </p:nvSpPr>
            <p:spPr bwMode="auto">
              <a:xfrm flipH="1">
                <a:off x="8028383" y="5726004"/>
                <a:ext cx="1" cy="43930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7587383" y="5759190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27</a:t>
                </a:r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6598079" y="4948535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86909" y="5057802"/>
            <a:ext cx="8280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Search(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Search(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Search(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8203" y="4601341"/>
            <a:ext cx="21602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956" y="1529401"/>
            <a:ext cx="68098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Search(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(temp !=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temp-&gt;data)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temp-&gt;data)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temp = temp-&gt;left;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 = temp-&gt;right;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7272458" y="5614808"/>
            <a:ext cx="1644508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时间复杂度为</a:t>
            </a:r>
            <a:r>
              <a:rPr lang="en-US" altLang="zh-CN" sz="2400" dirty="0"/>
              <a:t>O(h)</a:t>
            </a:r>
          </a:p>
        </p:txBody>
      </p:sp>
    </p:spTree>
    <p:extLst>
      <p:ext uri="{BB962C8B-B14F-4D97-AF65-F5344CB8AC3E}">
        <p14:creationId xmlns:p14="http://schemas.microsoft.com/office/powerpoint/2010/main" val="15411216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二叉搜索树的递归实现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268760"/>
            <a:ext cx="8280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Function(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38510" y="3023086"/>
            <a:ext cx="77618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7308304" y="1268760"/>
            <a:ext cx="1644508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查找</a:t>
            </a:r>
            <a:endParaRPr lang="en-US" altLang="zh-CN" sz="2400" dirty="0"/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7278138" y="3212976"/>
            <a:ext cx="1644508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插入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1997953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二叉搜索树的插入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46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插入新元素前须搜索该元素是否已存在，若是则不再插入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若搜索不成功，把新节点加到搜索停止的地方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新元素的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插入总是作为叶子节点插入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插入总能保证二叉搜索树特性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75963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6834336" y="3911352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H="1">
            <a:off x="6300936" y="391135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57675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63009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6819611" y="1777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82821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7215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58" name="Oval 18"/>
          <p:cNvSpPr>
            <a:spLocks noChangeArrowheads="1"/>
          </p:cNvSpPr>
          <p:nvPr/>
        </p:nvSpPr>
        <p:spPr bwMode="auto">
          <a:xfrm>
            <a:off x="53865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10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59199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20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69105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30</a:t>
            </a: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 flipH="1">
            <a:off x="6377136" y="2234952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8129736" y="2996952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H="1">
            <a:off x="6847888" y="4950351"/>
            <a:ext cx="192088" cy="431800"/>
          </a:xfrm>
          <a:prstGeom prst="line">
            <a:avLst/>
          </a:prstGeom>
          <a:noFill/>
          <a:ln w="38100">
            <a:solidFill>
              <a:srgbClr val="00823B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14"/>
          <p:cNvSpPr>
            <a:spLocks noChangeArrowheads="1"/>
          </p:cNvSpPr>
          <p:nvPr/>
        </p:nvSpPr>
        <p:spPr bwMode="auto">
          <a:xfrm>
            <a:off x="77487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45</a:t>
            </a: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7293277" y="2216289"/>
            <a:ext cx="531659" cy="39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7094724" y="1250352"/>
            <a:ext cx="441147" cy="513348"/>
            <a:chOff x="8028383" y="5651956"/>
            <a:chExt cx="441147" cy="513348"/>
          </a:xfrm>
        </p:grpSpPr>
        <p:sp>
          <p:nvSpPr>
            <p:cNvPr id="7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671748" y="2052693"/>
            <a:ext cx="495675" cy="467007"/>
            <a:chOff x="7532709" y="5698297"/>
            <a:chExt cx="495675" cy="467007"/>
          </a:xfrm>
        </p:grpSpPr>
        <p:sp>
          <p:nvSpPr>
            <p:cNvPr id="79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32709" y="569829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259008" y="2141937"/>
            <a:ext cx="626066" cy="490830"/>
            <a:chOff x="6302720" y="1974211"/>
            <a:chExt cx="626066" cy="490830"/>
          </a:xfrm>
        </p:grpSpPr>
        <p:sp>
          <p:nvSpPr>
            <p:cNvPr id="82" name="Line 25"/>
            <p:cNvSpPr>
              <a:spLocks noChangeShapeType="1"/>
            </p:cNvSpPr>
            <p:nvPr/>
          </p:nvSpPr>
          <p:spPr bwMode="auto">
            <a:xfrm flipH="1">
              <a:off x="6302720" y="1974211"/>
              <a:ext cx="457200" cy="3048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 flipH="1">
              <a:off x="6395386" y="2084041"/>
              <a:ext cx="533400" cy="3810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59199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15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6185825" y="3021908"/>
            <a:ext cx="445280" cy="533400"/>
            <a:chOff x="6206785" y="2852740"/>
            <a:chExt cx="445280" cy="533400"/>
          </a:xfrm>
        </p:grpSpPr>
        <p:sp>
          <p:nvSpPr>
            <p:cNvPr id="86" name="Line 26"/>
            <p:cNvSpPr>
              <a:spLocks noChangeShapeType="1"/>
            </p:cNvSpPr>
            <p:nvPr/>
          </p:nvSpPr>
          <p:spPr bwMode="auto">
            <a:xfrm>
              <a:off x="6206785" y="2963369"/>
              <a:ext cx="242141" cy="41463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>
              <a:off x="6347265" y="2852740"/>
              <a:ext cx="3048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Oval 17"/>
          <p:cNvSpPr>
            <a:spLocks noChangeArrowheads="1"/>
          </p:cNvSpPr>
          <p:nvPr/>
        </p:nvSpPr>
        <p:spPr bwMode="auto">
          <a:xfrm>
            <a:off x="6453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25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6747978" y="3945161"/>
            <a:ext cx="337406" cy="546134"/>
            <a:chOff x="6768938" y="3775993"/>
            <a:chExt cx="337406" cy="546134"/>
          </a:xfrm>
        </p:grpSpPr>
        <p:sp>
          <p:nvSpPr>
            <p:cNvPr id="90" name="Line 27"/>
            <p:cNvSpPr>
              <a:spLocks noChangeShapeType="1"/>
            </p:cNvSpPr>
            <p:nvPr/>
          </p:nvSpPr>
          <p:spPr bwMode="auto">
            <a:xfrm>
              <a:off x="6768938" y="3915825"/>
              <a:ext cx="172716" cy="406302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8"/>
            <p:cNvSpPr>
              <a:spLocks noChangeShapeType="1"/>
            </p:cNvSpPr>
            <p:nvPr/>
          </p:nvSpPr>
          <p:spPr bwMode="auto">
            <a:xfrm>
              <a:off x="6877744" y="3775993"/>
              <a:ext cx="2286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20410" y="2987379"/>
            <a:ext cx="444095" cy="454295"/>
            <a:chOff x="8028383" y="5711009"/>
            <a:chExt cx="444095" cy="454295"/>
          </a:xfrm>
        </p:grpSpPr>
        <p:sp>
          <p:nvSpPr>
            <p:cNvPr id="93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185461" y="3990457"/>
            <a:ext cx="444095" cy="454295"/>
            <a:chOff x="8028383" y="5711009"/>
            <a:chExt cx="444095" cy="454295"/>
          </a:xfrm>
        </p:grpSpPr>
        <p:sp>
          <p:nvSpPr>
            <p:cNvPr id="9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286515" y="4892817"/>
            <a:ext cx="441146" cy="439300"/>
            <a:chOff x="7587383" y="5726004"/>
            <a:chExt cx="441146" cy="439300"/>
          </a:xfrm>
        </p:grpSpPr>
        <p:sp>
          <p:nvSpPr>
            <p:cNvPr id="99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587383" y="5759190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sp>
        <p:nvSpPr>
          <p:cNvPr id="101" name="矩形 100"/>
          <p:cNvSpPr/>
          <p:nvPr/>
        </p:nvSpPr>
        <p:spPr>
          <a:xfrm>
            <a:off x="6361095" y="547774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dirty="0"/>
          </a:p>
        </p:txBody>
      </p:sp>
      <p:sp>
        <p:nvSpPr>
          <p:cNvPr id="102" name="Oval 19"/>
          <p:cNvSpPr>
            <a:spLocks noChangeArrowheads="1"/>
          </p:cNvSpPr>
          <p:nvPr/>
        </p:nvSpPr>
        <p:spPr bwMode="auto">
          <a:xfrm>
            <a:off x="6456659" y="5343428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7809240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01" grpId="0"/>
      <p:bldP spid="101" grpId="1"/>
      <p:bldP spid="1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二叉搜索树的插入实现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75963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6834336" y="3911352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H="1">
            <a:off x="6300936" y="391135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57675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63009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6819611" y="1777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82821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7215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58" name="Oval 18"/>
          <p:cNvSpPr>
            <a:spLocks noChangeArrowheads="1"/>
          </p:cNvSpPr>
          <p:nvPr/>
        </p:nvSpPr>
        <p:spPr bwMode="auto">
          <a:xfrm>
            <a:off x="53865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10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59199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20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69105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30</a:t>
            </a: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 flipH="1">
            <a:off x="6377136" y="2234952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8129736" y="2996952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H="1">
            <a:off x="6847888" y="4950351"/>
            <a:ext cx="192088" cy="431800"/>
          </a:xfrm>
          <a:prstGeom prst="line">
            <a:avLst/>
          </a:prstGeom>
          <a:noFill/>
          <a:ln w="38100">
            <a:solidFill>
              <a:srgbClr val="00823B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14"/>
          <p:cNvSpPr>
            <a:spLocks noChangeArrowheads="1"/>
          </p:cNvSpPr>
          <p:nvPr/>
        </p:nvSpPr>
        <p:spPr bwMode="auto">
          <a:xfrm>
            <a:off x="77487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45</a:t>
            </a: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7293277" y="2216289"/>
            <a:ext cx="531659" cy="39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7094724" y="1250352"/>
            <a:ext cx="441147" cy="513348"/>
            <a:chOff x="8028383" y="5651956"/>
            <a:chExt cx="441147" cy="513348"/>
          </a:xfrm>
        </p:grpSpPr>
        <p:sp>
          <p:nvSpPr>
            <p:cNvPr id="7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671748" y="2052693"/>
            <a:ext cx="495675" cy="467007"/>
            <a:chOff x="7532709" y="5698297"/>
            <a:chExt cx="495675" cy="467007"/>
          </a:xfrm>
        </p:grpSpPr>
        <p:sp>
          <p:nvSpPr>
            <p:cNvPr id="79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32709" y="569829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259008" y="2141937"/>
            <a:ext cx="626066" cy="490830"/>
            <a:chOff x="6302720" y="1974211"/>
            <a:chExt cx="626066" cy="490830"/>
          </a:xfrm>
        </p:grpSpPr>
        <p:sp>
          <p:nvSpPr>
            <p:cNvPr id="82" name="Line 25"/>
            <p:cNvSpPr>
              <a:spLocks noChangeShapeType="1"/>
            </p:cNvSpPr>
            <p:nvPr/>
          </p:nvSpPr>
          <p:spPr bwMode="auto">
            <a:xfrm flipH="1">
              <a:off x="6302720" y="1974211"/>
              <a:ext cx="457200" cy="3048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 flipH="1">
              <a:off x="6395386" y="2084041"/>
              <a:ext cx="533400" cy="3810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59199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15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6185825" y="3021908"/>
            <a:ext cx="445280" cy="533400"/>
            <a:chOff x="6206785" y="2852740"/>
            <a:chExt cx="445280" cy="533400"/>
          </a:xfrm>
        </p:grpSpPr>
        <p:sp>
          <p:nvSpPr>
            <p:cNvPr id="86" name="Line 26"/>
            <p:cNvSpPr>
              <a:spLocks noChangeShapeType="1"/>
            </p:cNvSpPr>
            <p:nvPr/>
          </p:nvSpPr>
          <p:spPr bwMode="auto">
            <a:xfrm>
              <a:off x="6206785" y="2963369"/>
              <a:ext cx="242141" cy="41463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>
              <a:off x="6347265" y="2852740"/>
              <a:ext cx="3048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Oval 17"/>
          <p:cNvSpPr>
            <a:spLocks noChangeArrowheads="1"/>
          </p:cNvSpPr>
          <p:nvPr/>
        </p:nvSpPr>
        <p:spPr bwMode="auto">
          <a:xfrm>
            <a:off x="6453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25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6747978" y="3945161"/>
            <a:ext cx="337406" cy="546134"/>
            <a:chOff x="6768938" y="3775993"/>
            <a:chExt cx="337406" cy="546134"/>
          </a:xfrm>
        </p:grpSpPr>
        <p:sp>
          <p:nvSpPr>
            <p:cNvPr id="90" name="Line 27"/>
            <p:cNvSpPr>
              <a:spLocks noChangeShapeType="1"/>
            </p:cNvSpPr>
            <p:nvPr/>
          </p:nvSpPr>
          <p:spPr bwMode="auto">
            <a:xfrm>
              <a:off x="6768938" y="3915825"/>
              <a:ext cx="172716" cy="406302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8"/>
            <p:cNvSpPr>
              <a:spLocks noChangeShapeType="1"/>
            </p:cNvSpPr>
            <p:nvPr/>
          </p:nvSpPr>
          <p:spPr bwMode="auto">
            <a:xfrm>
              <a:off x="6877744" y="3775993"/>
              <a:ext cx="2286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20410" y="2987379"/>
            <a:ext cx="444095" cy="454295"/>
            <a:chOff x="8028383" y="5711009"/>
            <a:chExt cx="444095" cy="454295"/>
          </a:xfrm>
        </p:grpSpPr>
        <p:sp>
          <p:nvSpPr>
            <p:cNvPr id="93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185461" y="3990457"/>
            <a:ext cx="444095" cy="454295"/>
            <a:chOff x="8028383" y="5711009"/>
            <a:chExt cx="444095" cy="454295"/>
          </a:xfrm>
        </p:grpSpPr>
        <p:sp>
          <p:nvSpPr>
            <p:cNvPr id="9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286515" y="4892817"/>
            <a:ext cx="441146" cy="439300"/>
            <a:chOff x="7587383" y="5726004"/>
            <a:chExt cx="441146" cy="439300"/>
          </a:xfrm>
        </p:grpSpPr>
        <p:sp>
          <p:nvSpPr>
            <p:cNvPr id="99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587383" y="5759190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sp>
        <p:nvSpPr>
          <p:cNvPr id="102" name="Oval 19"/>
          <p:cNvSpPr>
            <a:spLocks noChangeArrowheads="1"/>
          </p:cNvSpPr>
          <p:nvPr/>
        </p:nvSpPr>
        <p:spPr bwMode="auto">
          <a:xfrm>
            <a:off x="6456659" y="5343428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3" name="矩形 2"/>
          <p:cNvSpPr/>
          <p:nvPr/>
        </p:nvSpPr>
        <p:spPr>
          <a:xfrm>
            <a:off x="302598" y="1645749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Insert(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Insert(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386213" y="6094477"/>
            <a:ext cx="7488832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时间复杂度为</a:t>
            </a:r>
            <a:r>
              <a:rPr lang="en-US" altLang="zh-CN" sz="2400" dirty="0"/>
              <a:t>O(h)</a:t>
            </a:r>
            <a:r>
              <a:rPr lang="zh-CN" altLang="en-US" sz="2400" dirty="0"/>
              <a:t>，利用插入可构建二叉搜索树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0890567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28448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树的逻辑结构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回顾：树的基本概念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1968796" y="2280659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4" name="直接箭头连接符 53"/>
          <p:cNvCxnSpPr>
            <a:endCxn id="56" idx="7"/>
          </p:cNvCxnSpPr>
          <p:nvPr/>
        </p:nvCxnSpPr>
        <p:spPr bwMode="auto">
          <a:xfrm flipH="1">
            <a:off x="1544974" y="2721278"/>
            <a:ext cx="495831" cy="42678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55" name="直接箭头连接符 54"/>
          <p:cNvCxnSpPr>
            <a:endCxn id="57" idx="1"/>
          </p:cNvCxnSpPr>
          <p:nvPr/>
        </p:nvCxnSpPr>
        <p:spPr bwMode="auto">
          <a:xfrm>
            <a:off x="2443531" y="2693003"/>
            <a:ext cx="546102" cy="46063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6" name="椭圆 55"/>
          <p:cNvSpPr/>
          <p:nvPr/>
        </p:nvSpPr>
        <p:spPr bwMode="auto">
          <a:xfrm>
            <a:off x="1114735" y="3073964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2915816" y="3079542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441445" y="3998712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1070111" y="3998517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1697222" y="3998517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2462907" y="4001496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3041357" y="3980708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3614214" y="3998517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676984" y="5083264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1475656" y="5083264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2462907" y="5083264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0" name="直接箭头连接符 79"/>
          <p:cNvCxnSpPr>
            <a:stCxn id="56" idx="3"/>
            <a:endCxn id="58" idx="0"/>
          </p:cNvCxnSpPr>
          <p:nvPr/>
        </p:nvCxnSpPr>
        <p:spPr bwMode="auto">
          <a:xfrm flipH="1">
            <a:off x="693473" y="3505842"/>
            <a:ext cx="495079" cy="49287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5" name="直接箭头连接符 84"/>
          <p:cNvCxnSpPr>
            <a:stCxn id="56" idx="4"/>
            <a:endCxn id="59" idx="0"/>
          </p:cNvCxnSpPr>
          <p:nvPr/>
        </p:nvCxnSpPr>
        <p:spPr bwMode="auto">
          <a:xfrm flipH="1">
            <a:off x="1322139" y="3579940"/>
            <a:ext cx="44624" cy="41857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6" name="直接箭头连接符 85"/>
          <p:cNvCxnSpPr>
            <a:stCxn id="56" idx="5"/>
            <a:endCxn id="60" idx="0"/>
          </p:cNvCxnSpPr>
          <p:nvPr/>
        </p:nvCxnSpPr>
        <p:spPr bwMode="auto">
          <a:xfrm>
            <a:off x="1544974" y="3505842"/>
            <a:ext cx="404276" cy="4926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8" name="直接箭头连接符 87"/>
          <p:cNvCxnSpPr>
            <a:stCxn id="57" idx="5"/>
            <a:endCxn id="64" idx="0"/>
          </p:cNvCxnSpPr>
          <p:nvPr/>
        </p:nvCxnSpPr>
        <p:spPr bwMode="auto">
          <a:xfrm>
            <a:off x="3346055" y="3511420"/>
            <a:ext cx="520187" cy="48709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9" name="直接箭头连接符 88"/>
          <p:cNvCxnSpPr>
            <a:stCxn id="57" idx="3"/>
            <a:endCxn id="62" idx="0"/>
          </p:cNvCxnSpPr>
          <p:nvPr/>
        </p:nvCxnSpPr>
        <p:spPr bwMode="auto">
          <a:xfrm flipH="1">
            <a:off x="2714935" y="3511420"/>
            <a:ext cx="274698" cy="49007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0" name="直接箭头连接符 89"/>
          <p:cNvCxnSpPr>
            <a:stCxn id="57" idx="4"/>
            <a:endCxn id="63" idx="0"/>
          </p:cNvCxnSpPr>
          <p:nvPr/>
        </p:nvCxnSpPr>
        <p:spPr bwMode="auto">
          <a:xfrm>
            <a:off x="3167844" y="3585518"/>
            <a:ext cx="125541" cy="39519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5" name="直接箭头连接符 94"/>
          <p:cNvCxnSpPr>
            <a:stCxn id="59" idx="3"/>
            <a:endCxn id="66" idx="0"/>
          </p:cNvCxnSpPr>
          <p:nvPr/>
        </p:nvCxnSpPr>
        <p:spPr bwMode="auto">
          <a:xfrm flipH="1">
            <a:off x="929012" y="4430395"/>
            <a:ext cx="214916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7" name="直接箭头连接符 96"/>
          <p:cNvCxnSpPr>
            <a:stCxn id="59" idx="5"/>
            <a:endCxn id="74" idx="0"/>
          </p:cNvCxnSpPr>
          <p:nvPr/>
        </p:nvCxnSpPr>
        <p:spPr bwMode="auto">
          <a:xfrm>
            <a:off x="1500350" y="4430395"/>
            <a:ext cx="227334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02" name="直接箭头连接符 101"/>
          <p:cNvCxnSpPr>
            <a:stCxn id="62" idx="4"/>
            <a:endCxn id="77" idx="0"/>
          </p:cNvCxnSpPr>
          <p:nvPr/>
        </p:nvCxnSpPr>
        <p:spPr bwMode="auto">
          <a:xfrm>
            <a:off x="2714935" y="4507472"/>
            <a:ext cx="0" cy="5757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130" name="组合 129"/>
          <p:cNvGrpSpPr/>
          <p:nvPr/>
        </p:nvGrpSpPr>
        <p:grpSpPr>
          <a:xfrm>
            <a:off x="3365200" y="2533647"/>
            <a:ext cx="2598270" cy="1505219"/>
            <a:chOff x="3365200" y="2533647"/>
            <a:chExt cx="2598270" cy="1505219"/>
          </a:xfrm>
        </p:grpSpPr>
        <p:cxnSp>
          <p:nvCxnSpPr>
            <p:cNvPr id="119" name="直接箭头连接符 118"/>
            <p:cNvCxnSpPr/>
            <p:nvPr/>
          </p:nvCxnSpPr>
          <p:spPr bwMode="auto">
            <a:xfrm flipV="1">
              <a:off x="3365200" y="2884144"/>
              <a:ext cx="702744" cy="27975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50000"/>
                </a:schemeClr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flipV="1">
              <a:off x="4005437" y="3011035"/>
              <a:ext cx="321274" cy="102783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50000"/>
                </a:schemeClr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sp>
          <p:nvSpPr>
            <p:cNvPr id="123" name="文本框 122"/>
            <p:cNvSpPr txBox="1"/>
            <p:nvPr/>
          </p:nvSpPr>
          <p:spPr>
            <a:xfrm>
              <a:off x="4004100" y="2533647"/>
              <a:ext cx="1959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(nodes)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2382616" y="1646683"/>
            <a:ext cx="1819585" cy="643758"/>
            <a:chOff x="2382616" y="1646683"/>
            <a:chExt cx="1819585" cy="643758"/>
          </a:xfrm>
        </p:grpSpPr>
        <p:cxnSp>
          <p:nvCxnSpPr>
            <p:cNvPr id="125" name="直接箭头连接符 124"/>
            <p:cNvCxnSpPr/>
            <p:nvPr/>
          </p:nvCxnSpPr>
          <p:spPr bwMode="auto">
            <a:xfrm flipV="1">
              <a:off x="2382616" y="1875527"/>
              <a:ext cx="513177" cy="41491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50000"/>
                </a:schemeClr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sp>
          <p:nvSpPr>
            <p:cNvPr id="131" name="文本框 130"/>
            <p:cNvSpPr txBox="1"/>
            <p:nvPr/>
          </p:nvSpPr>
          <p:spPr>
            <a:xfrm>
              <a:off x="2906057" y="1646683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(root)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" name="矩形 132"/>
          <p:cNvSpPr/>
          <p:nvPr/>
        </p:nvSpPr>
        <p:spPr bwMode="auto">
          <a:xfrm>
            <a:off x="1603899" y="228859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87734" y="3131676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587934" y="3131676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51520" y="3779748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931750" y="3779748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1507814" y="378904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2299902" y="378904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2885415" y="3775717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3461479" y="3785009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412893" y="4797152"/>
            <a:ext cx="52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204981" y="4797152"/>
            <a:ext cx="4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154500" y="4806444"/>
            <a:ext cx="47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2697324" y="2130551"/>
            <a:ext cx="1504877" cy="1503262"/>
            <a:chOff x="2697324" y="2130551"/>
            <a:chExt cx="1504877" cy="1503262"/>
          </a:xfrm>
        </p:grpSpPr>
        <p:cxnSp>
          <p:nvCxnSpPr>
            <p:cNvPr id="151" name="直接箭头连接符 150"/>
            <p:cNvCxnSpPr/>
            <p:nvPr/>
          </p:nvCxnSpPr>
          <p:spPr bwMode="auto">
            <a:xfrm flipV="1">
              <a:off x="2697324" y="2427347"/>
              <a:ext cx="678426" cy="33140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7030A0"/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52" name="直接箭头连接符 151"/>
            <p:cNvCxnSpPr/>
            <p:nvPr/>
          </p:nvCxnSpPr>
          <p:spPr bwMode="auto">
            <a:xfrm flipH="1" flipV="1">
              <a:off x="3586400" y="2536740"/>
              <a:ext cx="45803" cy="109707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7030A0"/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sp>
          <p:nvSpPr>
            <p:cNvPr id="153" name="文本框 152"/>
            <p:cNvSpPr txBox="1"/>
            <p:nvPr/>
          </p:nvSpPr>
          <p:spPr>
            <a:xfrm>
              <a:off x="3419872" y="2130551"/>
              <a:ext cx="782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链路</a:t>
              </a:r>
            </a:p>
          </p:txBody>
        </p:sp>
      </p:grpSp>
      <p:sp>
        <p:nvSpPr>
          <p:cNvPr id="157" name="椭圆 156"/>
          <p:cNvSpPr/>
          <p:nvPr/>
        </p:nvSpPr>
        <p:spPr bwMode="auto">
          <a:xfrm>
            <a:off x="1968796" y="2280659"/>
            <a:ext cx="504056" cy="505976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1114735" y="3073964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2912861" y="3083556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0" name="TextBox 20"/>
          <p:cNvSpPr txBox="1">
            <a:spLocks noChangeArrowheads="1"/>
          </p:cNvSpPr>
          <p:nvPr/>
        </p:nvSpPr>
        <p:spPr bwMode="auto">
          <a:xfrm>
            <a:off x="5134436" y="1124744"/>
            <a:ext cx="42621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(root)</a:t>
            </a:r>
          </a:p>
        </p:txBody>
      </p:sp>
      <p:sp>
        <p:nvSpPr>
          <p:cNvPr id="161" name="TextBox 20"/>
          <p:cNvSpPr txBox="1">
            <a:spLocks noChangeArrowheads="1"/>
          </p:cNvSpPr>
          <p:nvPr/>
        </p:nvSpPr>
        <p:spPr bwMode="auto">
          <a:xfrm>
            <a:off x="5134436" y="1988840"/>
            <a:ext cx="42621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(degree)</a:t>
            </a:r>
          </a:p>
        </p:txBody>
      </p:sp>
      <p:sp>
        <p:nvSpPr>
          <p:cNvPr id="164" name="TextBox 20"/>
          <p:cNvSpPr txBox="1">
            <a:spLocks noChangeArrowheads="1"/>
          </p:cNvSpPr>
          <p:nvPr/>
        </p:nvSpPr>
        <p:spPr bwMode="auto">
          <a:xfrm>
            <a:off x="5134436" y="2420888"/>
            <a:ext cx="42621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兄弟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(sibling)</a:t>
            </a: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具有相同的父亲</a:t>
            </a:r>
            <a:endParaRPr lang="en-US" altLang="zh-CN" sz="2000" b="1" u="sng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椭圆 164"/>
          <p:cNvSpPr/>
          <p:nvPr/>
        </p:nvSpPr>
        <p:spPr bwMode="auto">
          <a:xfrm>
            <a:off x="1697222" y="3998517"/>
            <a:ext cx="504056" cy="50597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" name="椭圆 165"/>
          <p:cNvSpPr/>
          <p:nvPr/>
        </p:nvSpPr>
        <p:spPr bwMode="auto">
          <a:xfrm>
            <a:off x="1070111" y="3998517"/>
            <a:ext cx="504056" cy="50597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" name="椭圆 166"/>
          <p:cNvSpPr/>
          <p:nvPr/>
        </p:nvSpPr>
        <p:spPr bwMode="auto">
          <a:xfrm>
            <a:off x="441445" y="3998712"/>
            <a:ext cx="504056" cy="50597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椭圆 167"/>
          <p:cNvSpPr/>
          <p:nvPr/>
        </p:nvSpPr>
        <p:spPr bwMode="auto">
          <a:xfrm>
            <a:off x="2462907" y="4001496"/>
            <a:ext cx="504056" cy="505976"/>
          </a:xfrm>
          <a:prstGeom prst="ellipse">
            <a:avLst/>
          </a:prstGeom>
          <a:solidFill>
            <a:srgbClr val="CCFF33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9" name="椭圆 168"/>
          <p:cNvSpPr/>
          <p:nvPr/>
        </p:nvSpPr>
        <p:spPr bwMode="auto">
          <a:xfrm>
            <a:off x="3041357" y="3980708"/>
            <a:ext cx="504056" cy="505976"/>
          </a:xfrm>
          <a:prstGeom prst="ellipse">
            <a:avLst/>
          </a:prstGeom>
          <a:solidFill>
            <a:srgbClr val="CCFF33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0" name="椭圆 169"/>
          <p:cNvSpPr/>
          <p:nvPr/>
        </p:nvSpPr>
        <p:spPr bwMode="auto">
          <a:xfrm>
            <a:off x="3614214" y="3998517"/>
            <a:ext cx="504056" cy="505976"/>
          </a:xfrm>
          <a:prstGeom prst="ellipse">
            <a:avLst/>
          </a:prstGeom>
          <a:solidFill>
            <a:srgbClr val="CCFF33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1" name="椭圆 170"/>
          <p:cNvSpPr/>
          <p:nvPr/>
        </p:nvSpPr>
        <p:spPr bwMode="auto">
          <a:xfrm>
            <a:off x="676984" y="50832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" name="椭圆 171"/>
          <p:cNvSpPr/>
          <p:nvPr/>
        </p:nvSpPr>
        <p:spPr bwMode="auto">
          <a:xfrm>
            <a:off x="1475656" y="50832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椭圆 172"/>
          <p:cNvSpPr/>
          <p:nvPr/>
        </p:nvSpPr>
        <p:spPr bwMode="auto">
          <a:xfrm>
            <a:off x="2462907" y="5083264"/>
            <a:ext cx="504056" cy="505976"/>
          </a:xfrm>
          <a:prstGeom prst="ellipse">
            <a:avLst/>
          </a:prstGeom>
          <a:solidFill>
            <a:srgbClr val="7030A0">
              <a:alpha val="25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3614214" y="3998517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5" name="椭圆 174"/>
          <p:cNvSpPr/>
          <p:nvPr/>
        </p:nvSpPr>
        <p:spPr bwMode="auto">
          <a:xfrm>
            <a:off x="1697222" y="3998517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6" name="椭圆 175"/>
          <p:cNvSpPr/>
          <p:nvPr/>
        </p:nvSpPr>
        <p:spPr bwMode="auto">
          <a:xfrm>
            <a:off x="3041357" y="3980708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7" name="椭圆 176"/>
          <p:cNvSpPr/>
          <p:nvPr/>
        </p:nvSpPr>
        <p:spPr bwMode="auto">
          <a:xfrm>
            <a:off x="441445" y="3998712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8" name="椭圆 177"/>
          <p:cNvSpPr/>
          <p:nvPr/>
        </p:nvSpPr>
        <p:spPr bwMode="auto">
          <a:xfrm>
            <a:off x="2462907" y="5083264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9" name="椭圆 178"/>
          <p:cNvSpPr/>
          <p:nvPr/>
        </p:nvSpPr>
        <p:spPr bwMode="auto">
          <a:xfrm>
            <a:off x="1473797" y="5086845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0" name="椭圆 179"/>
          <p:cNvSpPr/>
          <p:nvPr/>
        </p:nvSpPr>
        <p:spPr bwMode="auto">
          <a:xfrm>
            <a:off x="676984" y="5083264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1" name="TextBox 20"/>
          <p:cNvSpPr txBox="1">
            <a:spLocks noChangeArrowheads="1"/>
          </p:cNvSpPr>
          <p:nvPr/>
        </p:nvSpPr>
        <p:spPr bwMode="auto">
          <a:xfrm>
            <a:off x="5134436" y="3140968"/>
            <a:ext cx="42621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叶节点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(leaf)</a:t>
            </a: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没有孩子</a:t>
            </a:r>
            <a:endParaRPr lang="en-US" altLang="zh-CN" sz="2000" b="1" u="sng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TextBox 20"/>
          <p:cNvSpPr txBox="1">
            <a:spLocks noChangeArrowheads="1"/>
          </p:cNvSpPr>
          <p:nvPr/>
        </p:nvSpPr>
        <p:spPr bwMode="auto">
          <a:xfrm>
            <a:off x="5134436" y="3842464"/>
            <a:ext cx="42621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内部节点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(internal node)</a:t>
            </a: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叶子节点外所有节点</a:t>
            </a:r>
            <a:endParaRPr lang="en-US" altLang="zh-CN" sz="2000" b="1" u="sng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 bwMode="auto">
          <a:xfrm>
            <a:off x="1968796" y="2280659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5" name="椭圆 184"/>
          <p:cNvSpPr/>
          <p:nvPr/>
        </p:nvSpPr>
        <p:spPr bwMode="auto">
          <a:xfrm>
            <a:off x="2916697" y="3083786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6" name="椭圆 185"/>
          <p:cNvSpPr/>
          <p:nvPr/>
        </p:nvSpPr>
        <p:spPr bwMode="auto">
          <a:xfrm>
            <a:off x="2462907" y="4001496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7" name="椭圆 186"/>
          <p:cNvSpPr/>
          <p:nvPr/>
        </p:nvSpPr>
        <p:spPr bwMode="auto">
          <a:xfrm>
            <a:off x="1114735" y="3073964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8" name="椭圆 187"/>
          <p:cNvSpPr/>
          <p:nvPr/>
        </p:nvSpPr>
        <p:spPr bwMode="auto">
          <a:xfrm>
            <a:off x="1070111" y="3998517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3042722" y="4491743"/>
            <a:ext cx="2177350" cy="908357"/>
            <a:chOff x="2729249" y="2513477"/>
            <a:chExt cx="2177350" cy="908357"/>
          </a:xfrm>
        </p:grpSpPr>
        <p:cxnSp>
          <p:nvCxnSpPr>
            <p:cNvPr id="190" name="直接箭头连接符 189"/>
            <p:cNvCxnSpPr/>
            <p:nvPr/>
          </p:nvCxnSpPr>
          <p:spPr bwMode="auto">
            <a:xfrm>
              <a:off x="3124605" y="2513477"/>
              <a:ext cx="224821" cy="20342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50000"/>
                </a:schemeClr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91" name="直接箭头连接符 190"/>
            <p:cNvCxnSpPr/>
            <p:nvPr/>
          </p:nvCxnSpPr>
          <p:spPr bwMode="auto">
            <a:xfrm flipV="1">
              <a:off x="2729249" y="2973265"/>
              <a:ext cx="579282" cy="448569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50000"/>
                </a:schemeClr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sp>
          <p:nvSpPr>
            <p:cNvPr id="192" name="文本框 191"/>
            <p:cNvSpPr txBox="1"/>
            <p:nvPr/>
          </p:nvSpPr>
          <p:spPr>
            <a:xfrm>
              <a:off x="3295828" y="2667637"/>
              <a:ext cx="16107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叶节点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(leaf)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9" name="TextBox 20"/>
          <p:cNvSpPr txBox="1">
            <a:spLocks noChangeArrowheads="1"/>
          </p:cNvSpPr>
          <p:nvPr/>
        </p:nvSpPr>
        <p:spPr bwMode="auto">
          <a:xfrm>
            <a:off x="5134436" y="5356373"/>
            <a:ext cx="42621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祖先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(ancestor)</a:t>
            </a:r>
          </a:p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后代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(descendent)</a:t>
            </a:r>
          </a:p>
          <a:p>
            <a:pPr algn="ctr">
              <a:buClr>
                <a:srgbClr val="C00000"/>
              </a:buClr>
              <a:defRPr/>
            </a:pP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通往链路可以从</a:t>
            </a:r>
            <a:r>
              <a:rPr lang="en-US" altLang="zh-CN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到达</a:t>
            </a:r>
            <a:r>
              <a:rPr lang="en-US" altLang="zh-CN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b="1" u="sng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的祖先，</a:t>
            </a:r>
            <a:r>
              <a:rPr lang="en-US" altLang="zh-CN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的后代</a:t>
            </a:r>
            <a:endParaRPr lang="en-US" altLang="zh-CN" sz="2000" b="1" u="sng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TextBox 20"/>
          <p:cNvSpPr txBox="1">
            <a:spLocks noChangeArrowheads="1"/>
          </p:cNvSpPr>
          <p:nvPr/>
        </p:nvSpPr>
        <p:spPr bwMode="auto">
          <a:xfrm>
            <a:off x="5134436" y="4581128"/>
            <a:ext cx="42621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祖父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grandparant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父亲的父亲</a:t>
            </a:r>
            <a:endParaRPr lang="en-US" altLang="zh-CN" sz="2000" b="1" u="sng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TextBox 20"/>
          <p:cNvSpPr txBox="1">
            <a:spLocks noChangeArrowheads="1"/>
          </p:cNvSpPr>
          <p:nvPr/>
        </p:nvSpPr>
        <p:spPr bwMode="auto">
          <a:xfrm>
            <a:off x="4067944" y="1557953"/>
            <a:ext cx="542177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父亲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(parent)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、孩子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(child, children)</a:t>
            </a:r>
          </a:p>
        </p:txBody>
      </p:sp>
      <p:sp>
        <p:nvSpPr>
          <p:cNvPr id="205" name="椭圆 204"/>
          <p:cNvSpPr/>
          <p:nvPr/>
        </p:nvSpPr>
        <p:spPr bwMode="auto">
          <a:xfrm>
            <a:off x="1114735" y="307396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" name="椭圆 206"/>
          <p:cNvSpPr/>
          <p:nvPr/>
        </p:nvSpPr>
        <p:spPr bwMode="auto">
          <a:xfrm>
            <a:off x="2915532" y="3083786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8" name="椭圆 207"/>
          <p:cNvSpPr/>
          <p:nvPr/>
        </p:nvSpPr>
        <p:spPr bwMode="auto">
          <a:xfrm>
            <a:off x="1070111" y="3998517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9" name="椭圆 208"/>
          <p:cNvSpPr/>
          <p:nvPr/>
        </p:nvSpPr>
        <p:spPr bwMode="auto">
          <a:xfrm>
            <a:off x="1697222" y="3998517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0" name="椭圆 209"/>
          <p:cNvSpPr/>
          <p:nvPr/>
        </p:nvSpPr>
        <p:spPr bwMode="auto">
          <a:xfrm>
            <a:off x="2462907" y="4001496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1" name="椭圆 210"/>
          <p:cNvSpPr/>
          <p:nvPr/>
        </p:nvSpPr>
        <p:spPr bwMode="auto">
          <a:xfrm>
            <a:off x="3041357" y="3980708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2" name="椭圆 211"/>
          <p:cNvSpPr/>
          <p:nvPr/>
        </p:nvSpPr>
        <p:spPr bwMode="auto">
          <a:xfrm>
            <a:off x="3614214" y="3998517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3" name="椭圆 212"/>
          <p:cNvSpPr/>
          <p:nvPr/>
        </p:nvSpPr>
        <p:spPr bwMode="auto">
          <a:xfrm>
            <a:off x="676984" y="508326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4" name="椭圆 213"/>
          <p:cNvSpPr/>
          <p:nvPr/>
        </p:nvSpPr>
        <p:spPr bwMode="auto">
          <a:xfrm>
            <a:off x="1475809" y="5086030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" name="椭圆 214"/>
          <p:cNvSpPr/>
          <p:nvPr/>
        </p:nvSpPr>
        <p:spPr bwMode="auto">
          <a:xfrm>
            <a:off x="2462907" y="508326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6" name="椭圆 215"/>
          <p:cNvSpPr/>
          <p:nvPr/>
        </p:nvSpPr>
        <p:spPr bwMode="auto">
          <a:xfrm>
            <a:off x="1070111" y="3998517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7" name="椭圆 216"/>
          <p:cNvSpPr/>
          <p:nvPr/>
        </p:nvSpPr>
        <p:spPr bwMode="auto">
          <a:xfrm>
            <a:off x="1114735" y="3073964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8" name="椭圆 217"/>
          <p:cNvSpPr/>
          <p:nvPr/>
        </p:nvSpPr>
        <p:spPr bwMode="auto">
          <a:xfrm>
            <a:off x="1968796" y="2280659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9" name="椭圆 218"/>
          <p:cNvSpPr/>
          <p:nvPr/>
        </p:nvSpPr>
        <p:spPr bwMode="auto">
          <a:xfrm>
            <a:off x="441445" y="3998712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0" name="TextBox 20"/>
          <p:cNvSpPr txBox="1">
            <a:spLocks noChangeArrowheads="1"/>
          </p:cNvSpPr>
          <p:nvPr/>
        </p:nvSpPr>
        <p:spPr bwMode="auto">
          <a:xfrm>
            <a:off x="228617" y="5812284"/>
            <a:ext cx="33806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的共有祖先为？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441445" y="3998712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2" name="椭圆 221"/>
          <p:cNvSpPr/>
          <p:nvPr/>
        </p:nvSpPr>
        <p:spPr bwMode="auto">
          <a:xfrm>
            <a:off x="676984" y="5083264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3" name="椭圆 222"/>
          <p:cNvSpPr/>
          <p:nvPr/>
        </p:nvSpPr>
        <p:spPr bwMode="auto">
          <a:xfrm>
            <a:off x="1070111" y="3998517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4" name="椭圆 223"/>
          <p:cNvSpPr/>
          <p:nvPr/>
        </p:nvSpPr>
        <p:spPr bwMode="auto">
          <a:xfrm>
            <a:off x="1114735" y="307396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" name="椭圆 224"/>
          <p:cNvSpPr/>
          <p:nvPr/>
        </p:nvSpPr>
        <p:spPr bwMode="auto">
          <a:xfrm>
            <a:off x="1970115" y="2279539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6" name="TextBox 20"/>
          <p:cNvSpPr txBox="1">
            <a:spLocks noChangeArrowheads="1"/>
          </p:cNvSpPr>
          <p:nvPr/>
        </p:nvSpPr>
        <p:spPr bwMode="auto">
          <a:xfrm>
            <a:off x="205716" y="6280773"/>
            <a:ext cx="26900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是兄弟吗？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椭圆 226"/>
          <p:cNvSpPr/>
          <p:nvPr/>
        </p:nvSpPr>
        <p:spPr bwMode="auto">
          <a:xfrm>
            <a:off x="1697222" y="3998517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8" name="椭圆 227"/>
          <p:cNvSpPr/>
          <p:nvPr/>
        </p:nvSpPr>
        <p:spPr bwMode="auto">
          <a:xfrm>
            <a:off x="2462907" y="4001496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9" name="TextBox 20"/>
          <p:cNvSpPr txBox="1">
            <a:spLocks noChangeArrowheads="1"/>
          </p:cNvSpPr>
          <p:nvPr/>
        </p:nvSpPr>
        <p:spPr bwMode="auto">
          <a:xfrm>
            <a:off x="2299902" y="5966248"/>
            <a:ext cx="42621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堂兄弟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(cousin)</a:t>
            </a: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具有相同的祖父</a:t>
            </a:r>
            <a:endParaRPr lang="en-US" altLang="zh-CN" sz="2000" b="1" u="sng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05774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57" grpId="0" animBg="1"/>
      <p:bldP spid="158" grpId="0" animBg="1"/>
      <p:bldP spid="159" grpId="0" animBg="1"/>
      <p:bldP spid="160" grpId="0"/>
      <p:bldP spid="161" grpId="0"/>
      <p:bldP spid="164" grpId="0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/>
      <p:bldP spid="182" grpId="0"/>
      <p:bldP spid="183" grpId="0" animBg="1"/>
      <p:bldP spid="183" grpId="1" animBg="1"/>
      <p:bldP spid="185" grpId="0" animBg="1"/>
      <p:bldP spid="186" grpId="0" animBg="1"/>
      <p:bldP spid="187" grpId="0" animBg="1"/>
      <p:bldP spid="188" grpId="0" animBg="1"/>
      <p:bldP spid="199" grpId="0"/>
      <p:bldP spid="203" grpId="0"/>
      <p:bldP spid="204" grpId="0"/>
      <p:bldP spid="205" grpId="0" animBg="1"/>
      <p:bldP spid="207" grpId="0" animBg="1"/>
      <p:bldP spid="207" grpId="1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4" grpId="1" animBg="1"/>
      <p:bldP spid="214" grpId="2" animBg="1"/>
      <p:bldP spid="215" grpId="0" animBg="1"/>
      <p:bldP spid="216" grpId="0" animBg="1"/>
      <p:bldP spid="217" grpId="0" animBg="1"/>
      <p:bldP spid="218" grpId="0" animBg="1"/>
      <p:bldP spid="218" grpId="1" animBg="1"/>
      <p:bldP spid="219" grpId="0" animBg="1"/>
      <p:bldP spid="220" grpId="0"/>
      <p:bldP spid="221" grpId="0" animBg="1"/>
      <p:bldP spid="221" grpId="1" animBg="1"/>
      <p:bldP spid="222" grpId="0" animBg="1"/>
      <p:bldP spid="222" grpId="1" animBg="1"/>
      <p:bldP spid="223" grpId="0" animBg="1"/>
      <p:bldP spid="224" grpId="0" animBg="1"/>
      <p:bldP spid="225" grpId="0" animBg="1"/>
      <p:bldP spid="225" grpId="1" animBg="1"/>
      <p:bldP spid="225" grpId="2" animBg="1"/>
      <p:bldP spid="226" grpId="0"/>
      <p:bldP spid="227" grpId="0" animBg="1"/>
      <p:bldP spid="228" grpId="0" animBg="1"/>
      <p:bldP spid="228" grpId="1" animBg="1"/>
      <p:bldP spid="2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二叉搜索树的构建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784976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二叉搜索树构建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例如：输入数据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18, 26, 22, 6, 29, 3, 27, 5 }</a:t>
            </a:r>
          </a:p>
        </p:txBody>
      </p:sp>
      <p:sp>
        <p:nvSpPr>
          <p:cNvPr id="103" name="Oval 12"/>
          <p:cNvSpPr>
            <a:spLocks noChangeArrowheads="1"/>
          </p:cNvSpPr>
          <p:nvPr/>
        </p:nvSpPr>
        <p:spPr bwMode="auto">
          <a:xfrm>
            <a:off x="323528" y="228340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18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33449" y="2283402"/>
            <a:ext cx="1494335" cy="1143000"/>
            <a:chOff x="1133449" y="2283402"/>
            <a:chExt cx="1494335" cy="1143000"/>
          </a:xfrm>
        </p:grpSpPr>
        <p:sp>
          <p:nvSpPr>
            <p:cNvPr id="101" name="Line 9"/>
            <p:cNvSpPr>
              <a:spLocks noChangeShapeType="1"/>
            </p:cNvSpPr>
            <p:nvPr/>
          </p:nvSpPr>
          <p:spPr bwMode="auto">
            <a:xfrm>
              <a:off x="2018184" y="2664402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Oval 13"/>
            <p:cNvSpPr>
              <a:spLocks noChangeArrowheads="1"/>
            </p:cNvSpPr>
            <p:nvPr/>
          </p:nvSpPr>
          <p:spPr bwMode="auto">
            <a:xfrm>
              <a:off x="1713384" y="22834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05" name="Oval 14"/>
            <p:cNvSpPr>
              <a:spLocks noChangeArrowheads="1"/>
            </p:cNvSpPr>
            <p:nvPr/>
          </p:nvSpPr>
          <p:spPr bwMode="auto">
            <a:xfrm>
              <a:off x="2170584" y="2969202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71" name="右箭头 70"/>
            <p:cNvSpPr/>
            <p:nvPr/>
          </p:nvSpPr>
          <p:spPr bwMode="auto">
            <a:xfrm>
              <a:off x="1133449" y="2868066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62329" y="2283402"/>
            <a:ext cx="1321639" cy="1905000"/>
            <a:chOff x="2962329" y="2283402"/>
            <a:chExt cx="1321639" cy="1905000"/>
          </a:xfrm>
        </p:grpSpPr>
        <p:sp>
          <p:nvSpPr>
            <p:cNvPr id="74" name="Line 8"/>
            <p:cNvSpPr>
              <a:spLocks noChangeShapeType="1"/>
            </p:cNvSpPr>
            <p:nvPr/>
          </p:nvSpPr>
          <p:spPr bwMode="auto">
            <a:xfrm flipH="1">
              <a:off x="3674368" y="3350202"/>
              <a:ext cx="304800" cy="533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15"/>
            <p:cNvSpPr>
              <a:spLocks noChangeShapeType="1"/>
            </p:cNvSpPr>
            <p:nvPr/>
          </p:nvSpPr>
          <p:spPr bwMode="auto">
            <a:xfrm>
              <a:off x="3674368" y="2664402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Oval 16"/>
            <p:cNvSpPr>
              <a:spLocks noChangeArrowheads="1"/>
            </p:cNvSpPr>
            <p:nvPr/>
          </p:nvSpPr>
          <p:spPr bwMode="auto">
            <a:xfrm>
              <a:off x="3369568" y="22834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08" name="Oval 17"/>
            <p:cNvSpPr>
              <a:spLocks noChangeArrowheads="1"/>
            </p:cNvSpPr>
            <p:nvPr/>
          </p:nvSpPr>
          <p:spPr bwMode="auto">
            <a:xfrm>
              <a:off x="3826768" y="2969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09" name="Oval 18"/>
            <p:cNvSpPr>
              <a:spLocks noChangeArrowheads="1"/>
            </p:cNvSpPr>
            <p:nvPr/>
          </p:nvSpPr>
          <p:spPr bwMode="auto">
            <a:xfrm>
              <a:off x="3445768" y="3731202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75" name="右箭头 74"/>
            <p:cNvSpPr/>
            <p:nvPr/>
          </p:nvSpPr>
          <p:spPr bwMode="auto">
            <a:xfrm>
              <a:off x="2962329" y="2868066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06495" y="2283402"/>
            <a:ext cx="1937713" cy="1905000"/>
            <a:chOff x="4506495" y="2283402"/>
            <a:chExt cx="1937713" cy="1905000"/>
          </a:xfrm>
        </p:grpSpPr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H="1">
              <a:off x="5377408" y="2664402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19"/>
            <p:cNvSpPr>
              <a:spLocks noChangeShapeType="1"/>
            </p:cNvSpPr>
            <p:nvPr/>
          </p:nvSpPr>
          <p:spPr bwMode="auto">
            <a:xfrm flipH="1">
              <a:off x="5834608" y="3350202"/>
              <a:ext cx="304800" cy="533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20"/>
            <p:cNvSpPr>
              <a:spLocks noChangeShapeType="1"/>
            </p:cNvSpPr>
            <p:nvPr/>
          </p:nvSpPr>
          <p:spPr bwMode="auto">
            <a:xfrm>
              <a:off x="5834608" y="2664402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Oval 21"/>
            <p:cNvSpPr>
              <a:spLocks noChangeArrowheads="1"/>
            </p:cNvSpPr>
            <p:nvPr/>
          </p:nvSpPr>
          <p:spPr bwMode="auto">
            <a:xfrm>
              <a:off x="5529808" y="22834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13" name="Oval 22"/>
            <p:cNvSpPr>
              <a:spLocks noChangeArrowheads="1"/>
            </p:cNvSpPr>
            <p:nvPr/>
          </p:nvSpPr>
          <p:spPr bwMode="auto">
            <a:xfrm>
              <a:off x="5987008" y="2969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14" name="Oval 23"/>
            <p:cNvSpPr>
              <a:spLocks noChangeArrowheads="1"/>
            </p:cNvSpPr>
            <p:nvPr/>
          </p:nvSpPr>
          <p:spPr bwMode="auto">
            <a:xfrm>
              <a:off x="5606008" y="3731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15" name="Oval 24"/>
            <p:cNvSpPr>
              <a:spLocks noChangeArrowheads="1"/>
            </p:cNvSpPr>
            <p:nvPr/>
          </p:nvSpPr>
          <p:spPr bwMode="auto">
            <a:xfrm>
              <a:off x="5072608" y="2969202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76" name="右箭头 75"/>
            <p:cNvSpPr/>
            <p:nvPr/>
          </p:nvSpPr>
          <p:spPr bwMode="auto">
            <a:xfrm>
              <a:off x="4506495" y="2851634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10672" y="2283402"/>
            <a:ext cx="2209800" cy="1905000"/>
            <a:chOff x="6610672" y="2283402"/>
            <a:chExt cx="2209800" cy="1905000"/>
          </a:xfrm>
        </p:grpSpPr>
        <p:sp>
          <p:nvSpPr>
            <p:cNvPr id="72" name="Line 6"/>
            <p:cNvSpPr>
              <a:spLocks noChangeShapeType="1"/>
            </p:cNvSpPr>
            <p:nvPr/>
          </p:nvSpPr>
          <p:spPr bwMode="auto">
            <a:xfrm>
              <a:off x="8287072" y="3350202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25"/>
            <p:cNvSpPr>
              <a:spLocks noChangeShapeType="1"/>
            </p:cNvSpPr>
            <p:nvPr/>
          </p:nvSpPr>
          <p:spPr bwMode="auto">
            <a:xfrm flipH="1">
              <a:off x="7372672" y="2664402"/>
              <a:ext cx="3048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26"/>
            <p:cNvSpPr>
              <a:spLocks noChangeShapeType="1"/>
            </p:cNvSpPr>
            <p:nvPr/>
          </p:nvSpPr>
          <p:spPr bwMode="auto">
            <a:xfrm flipH="1">
              <a:off x="7829872" y="3350202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27"/>
            <p:cNvSpPr>
              <a:spLocks noChangeShapeType="1"/>
            </p:cNvSpPr>
            <p:nvPr/>
          </p:nvSpPr>
          <p:spPr bwMode="auto">
            <a:xfrm>
              <a:off x="7829872" y="2664402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Oval 28"/>
            <p:cNvSpPr>
              <a:spLocks noChangeArrowheads="1"/>
            </p:cNvSpPr>
            <p:nvPr/>
          </p:nvSpPr>
          <p:spPr bwMode="auto">
            <a:xfrm>
              <a:off x="7525072" y="22834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20" name="Oval 29"/>
            <p:cNvSpPr>
              <a:spLocks noChangeArrowheads="1"/>
            </p:cNvSpPr>
            <p:nvPr/>
          </p:nvSpPr>
          <p:spPr bwMode="auto">
            <a:xfrm>
              <a:off x="7982272" y="2969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21" name="Oval 30"/>
            <p:cNvSpPr>
              <a:spLocks noChangeArrowheads="1"/>
            </p:cNvSpPr>
            <p:nvPr/>
          </p:nvSpPr>
          <p:spPr bwMode="auto">
            <a:xfrm>
              <a:off x="7601272" y="3731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22" name="Oval 31"/>
            <p:cNvSpPr>
              <a:spLocks noChangeArrowheads="1"/>
            </p:cNvSpPr>
            <p:nvPr/>
          </p:nvSpPr>
          <p:spPr bwMode="auto">
            <a:xfrm>
              <a:off x="8363272" y="3731202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123" name="Oval 32"/>
            <p:cNvSpPr>
              <a:spLocks noChangeArrowheads="1"/>
            </p:cNvSpPr>
            <p:nvPr/>
          </p:nvSpPr>
          <p:spPr bwMode="auto">
            <a:xfrm>
              <a:off x="7067872" y="2969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77" name="右箭头 76"/>
            <p:cNvSpPr/>
            <p:nvPr/>
          </p:nvSpPr>
          <p:spPr bwMode="auto">
            <a:xfrm>
              <a:off x="6610672" y="2847541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06903" y="4002360"/>
            <a:ext cx="2629193" cy="2667000"/>
            <a:chOff x="2806903" y="4002360"/>
            <a:chExt cx="2629193" cy="2667000"/>
          </a:xfrm>
        </p:grpSpPr>
        <p:sp>
          <p:nvSpPr>
            <p:cNvPr id="69" name="Line 4"/>
            <p:cNvSpPr>
              <a:spLocks noChangeShapeType="1"/>
            </p:cNvSpPr>
            <p:nvPr/>
          </p:nvSpPr>
          <p:spPr bwMode="auto">
            <a:xfrm flipH="1">
              <a:off x="3607296" y="5069160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5"/>
            <p:cNvSpPr>
              <a:spLocks noChangeShapeType="1"/>
            </p:cNvSpPr>
            <p:nvPr/>
          </p:nvSpPr>
          <p:spPr bwMode="auto">
            <a:xfrm flipH="1">
              <a:off x="4902696" y="5678760"/>
              <a:ext cx="304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Line 43"/>
            <p:cNvSpPr>
              <a:spLocks noChangeShapeType="1"/>
            </p:cNvSpPr>
            <p:nvPr/>
          </p:nvSpPr>
          <p:spPr bwMode="auto">
            <a:xfrm>
              <a:off x="4902696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44"/>
            <p:cNvSpPr>
              <a:spLocks noChangeShapeType="1"/>
            </p:cNvSpPr>
            <p:nvPr/>
          </p:nvSpPr>
          <p:spPr bwMode="auto">
            <a:xfrm flipH="1">
              <a:off x="3912096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45"/>
            <p:cNvSpPr>
              <a:spLocks noChangeShapeType="1"/>
            </p:cNvSpPr>
            <p:nvPr/>
          </p:nvSpPr>
          <p:spPr bwMode="auto">
            <a:xfrm flipH="1">
              <a:off x="4445496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46"/>
            <p:cNvSpPr>
              <a:spLocks noChangeShapeType="1"/>
            </p:cNvSpPr>
            <p:nvPr/>
          </p:nvSpPr>
          <p:spPr bwMode="auto">
            <a:xfrm>
              <a:off x="4445496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Oval 47"/>
            <p:cNvSpPr>
              <a:spLocks noChangeArrowheads="1"/>
            </p:cNvSpPr>
            <p:nvPr/>
          </p:nvSpPr>
          <p:spPr bwMode="auto">
            <a:xfrm>
              <a:off x="4140696" y="40023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39" name="Oval 48"/>
            <p:cNvSpPr>
              <a:spLocks noChangeArrowheads="1"/>
            </p:cNvSpPr>
            <p:nvPr/>
          </p:nvSpPr>
          <p:spPr bwMode="auto">
            <a:xfrm>
              <a:off x="4597896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40" name="Oval 49"/>
            <p:cNvSpPr>
              <a:spLocks noChangeArrowheads="1"/>
            </p:cNvSpPr>
            <p:nvPr/>
          </p:nvSpPr>
          <p:spPr bwMode="auto">
            <a:xfrm>
              <a:off x="4216896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41" name="Oval 50"/>
            <p:cNvSpPr>
              <a:spLocks noChangeArrowheads="1"/>
            </p:cNvSpPr>
            <p:nvPr/>
          </p:nvSpPr>
          <p:spPr bwMode="auto">
            <a:xfrm>
              <a:off x="4674096" y="62121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27</a:t>
              </a:r>
            </a:p>
          </p:txBody>
        </p:sp>
        <p:sp>
          <p:nvSpPr>
            <p:cNvPr id="142" name="Oval 51"/>
            <p:cNvSpPr>
              <a:spLocks noChangeArrowheads="1"/>
            </p:cNvSpPr>
            <p:nvPr/>
          </p:nvSpPr>
          <p:spPr bwMode="auto">
            <a:xfrm>
              <a:off x="3683496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143" name="Oval 52"/>
            <p:cNvSpPr>
              <a:spLocks noChangeArrowheads="1"/>
            </p:cNvSpPr>
            <p:nvPr/>
          </p:nvSpPr>
          <p:spPr bwMode="auto">
            <a:xfrm>
              <a:off x="4978896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144" name="Oval 53"/>
            <p:cNvSpPr>
              <a:spLocks noChangeArrowheads="1"/>
            </p:cNvSpPr>
            <p:nvPr/>
          </p:nvSpPr>
          <p:spPr bwMode="auto">
            <a:xfrm>
              <a:off x="3302496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</a:t>
              </a:r>
            </a:p>
          </p:txBody>
        </p:sp>
        <p:sp>
          <p:nvSpPr>
            <p:cNvPr id="78" name="右箭头 77"/>
            <p:cNvSpPr/>
            <p:nvPr/>
          </p:nvSpPr>
          <p:spPr bwMode="auto">
            <a:xfrm>
              <a:off x="2806903" y="4688160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48515" y="4002360"/>
            <a:ext cx="2623885" cy="2667000"/>
            <a:chOff x="5548515" y="4002360"/>
            <a:chExt cx="2623885" cy="2667000"/>
          </a:xfrm>
        </p:grpSpPr>
        <p:sp>
          <p:nvSpPr>
            <p:cNvPr id="67" name="Line 2"/>
            <p:cNvSpPr>
              <a:spLocks noChangeShapeType="1"/>
            </p:cNvSpPr>
            <p:nvPr/>
          </p:nvSpPr>
          <p:spPr bwMode="auto">
            <a:xfrm>
              <a:off x="6343600" y="5831160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54"/>
            <p:cNvSpPr>
              <a:spLocks noChangeShapeType="1"/>
            </p:cNvSpPr>
            <p:nvPr/>
          </p:nvSpPr>
          <p:spPr bwMode="auto">
            <a:xfrm flipH="1">
              <a:off x="6343600" y="5069160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55"/>
            <p:cNvSpPr>
              <a:spLocks noChangeShapeType="1"/>
            </p:cNvSpPr>
            <p:nvPr/>
          </p:nvSpPr>
          <p:spPr bwMode="auto">
            <a:xfrm flipH="1">
              <a:off x="7639000" y="5678760"/>
              <a:ext cx="304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56"/>
            <p:cNvSpPr>
              <a:spLocks noChangeShapeType="1"/>
            </p:cNvSpPr>
            <p:nvPr/>
          </p:nvSpPr>
          <p:spPr bwMode="auto">
            <a:xfrm>
              <a:off x="7639000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57"/>
            <p:cNvSpPr>
              <a:spLocks noChangeShapeType="1"/>
            </p:cNvSpPr>
            <p:nvPr/>
          </p:nvSpPr>
          <p:spPr bwMode="auto">
            <a:xfrm flipH="1">
              <a:off x="6648400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58"/>
            <p:cNvSpPr>
              <a:spLocks noChangeShapeType="1"/>
            </p:cNvSpPr>
            <p:nvPr/>
          </p:nvSpPr>
          <p:spPr bwMode="auto">
            <a:xfrm flipH="1">
              <a:off x="7181800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59"/>
            <p:cNvSpPr>
              <a:spLocks noChangeShapeType="1"/>
            </p:cNvSpPr>
            <p:nvPr/>
          </p:nvSpPr>
          <p:spPr bwMode="auto">
            <a:xfrm>
              <a:off x="7181800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Oval 60"/>
            <p:cNvSpPr>
              <a:spLocks noChangeArrowheads="1"/>
            </p:cNvSpPr>
            <p:nvPr/>
          </p:nvSpPr>
          <p:spPr bwMode="auto">
            <a:xfrm>
              <a:off x="6877000" y="40023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52" name="Oval 61"/>
            <p:cNvSpPr>
              <a:spLocks noChangeArrowheads="1"/>
            </p:cNvSpPr>
            <p:nvPr/>
          </p:nvSpPr>
          <p:spPr bwMode="auto">
            <a:xfrm>
              <a:off x="7334200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53" name="Oval 62"/>
            <p:cNvSpPr>
              <a:spLocks noChangeArrowheads="1"/>
            </p:cNvSpPr>
            <p:nvPr/>
          </p:nvSpPr>
          <p:spPr bwMode="auto">
            <a:xfrm>
              <a:off x="6953200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54" name="Oval 63"/>
            <p:cNvSpPr>
              <a:spLocks noChangeArrowheads="1"/>
            </p:cNvSpPr>
            <p:nvPr/>
          </p:nvSpPr>
          <p:spPr bwMode="auto">
            <a:xfrm>
              <a:off x="6419800" y="62121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</a:t>
              </a:r>
            </a:p>
          </p:txBody>
        </p:sp>
        <p:sp>
          <p:nvSpPr>
            <p:cNvPr id="155" name="Oval 64"/>
            <p:cNvSpPr>
              <a:spLocks noChangeArrowheads="1"/>
            </p:cNvSpPr>
            <p:nvPr/>
          </p:nvSpPr>
          <p:spPr bwMode="auto">
            <a:xfrm>
              <a:off x="6419800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156" name="Oval 65"/>
            <p:cNvSpPr>
              <a:spLocks noChangeArrowheads="1"/>
            </p:cNvSpPr>
            <p:nvPr/>
          </p:nvSpPr>
          <p:spPr bwMode="auto">
            <a:xfrm>
              <a:off x="7715200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157" name="Oval 66"/>
            <p:cNvSpPr>
              <a:spLocks noChangeArrowheads="1"/>
            </p:cNvSpPr>
            <p:nvPr/>
          </p:nvSpPr>
          <p:spPr bwMode="auto">
            <a:xfrm>
              <a:off x="6038800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</a:t>
              </a:r>
            </a:p>
          </p:txBody>
        </p:sp>
        <p:sp>
          <p:nvSpPr>
            <p:cNvPr id="158" name="Oval 67"/>
            <p:cNvSpPr>
              <a:spLocks noChangeArrowheads="1"/>
            </p:cNvSpPr>
            <p:nvPr/>
          </p:nvSpPr>
          <p:spPr bwMode="auto">
            <a:xfrm>
              <a:off x="7410400" y="6212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27</a:t>
              </a:r>
            </a:p>
          </p:txBody>
        </p:sp>
        <p:sp>
          <p:nvSpPr>
            <p:cNvPr id="79" name="右箭头 78"/>
            <p:cNvSpPr/>
            <p:nvPr/>
          </p:nvSpPr>
          <p:spPr bwMode="auto">
            <a:xfrm>
              <a:off x="5548515" y="4710140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4432" y="4002360"/>
            <a:ext cx="2506712" cy="1905000"/>
            <a:chOff x="94432" y="4002360"/>
            <a:chExt cx="2506712" cy="1905000"/>
          </a:xfrm>
        </p:grpSpPr>
        <p:sp>
          <p:nvSpPr>
            <p:cNvPr id="68" name="Line 3"/>
            <p:cNvSpPr>
              <a:spLocks noChangeShapeType="1"/>
            </p:cNvSpPr>
            <p:nvPr/>
          </p:nvSpPr>
          <p:spPr bwMode="auto">
            <a:xfrm flipH="1">
              <a:off x="696144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33"/>
            <p:cNvSpPr>
              <a:spLocks noChangeShapeType="1"/>
            </p:cNvSpPr>
            <p:nvPr/>
          </p:nvSpPr>
          <p:spPr bwMode="auto">
            <a:xfrm>
              <a:off x="2067744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34"/>
            <p:cNvSpPr>
              <a:spLocks noChangeShapeType="1"/>
            </p:cNvSpPr>
            <p:nvPr/>
          </p:nvSpPr>
          <p:spPr bwMode="auto">
            <a:xfrm flipH="1">
              <a:off x="1077144" y="4383360"/>
              <a:ext cx="3810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35"/>
            <p:cNvSpPr>
              <a:spLocks noChangeShapeType="1"/>
            </p:cNvSpPr>
            <p:nvPr/>
          </p:nvSpPr>
          <p:spPr bwMode="auto">
            <a:xfrm flipH="1">
              <a:off x="1610544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36"/>
            <p:cNvSpPr>
              <a:spLocks noChangeShapeType="1"/>
            </p:cNvSpPr>
            <p:nvPr/>
          </p:nvSpPr>
          <p:spPr bwMode="auto">
            <a:xfrm>
              <a:off x="1610544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Oval 37"/>
            <p:cNvSpPr>
              <a:spLocks noChangeArrowheads="1"/>
            </p:cNvSpPr>
            <p:nvPr/>
          </p:nvSpPr>
          <p:spPr bwMode="auto">
            <a:xfrm>
              <a:off x="1305744" y="40023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29" name="Oval 38"/>
            <p:cNvSpPr>
              <a:spLocks noChangeArrowheads="1"/>
            </p:cNvSpPr>
            <p:nvPr/>
          </p:nvSpPr>
          <p:spPr bwMode="auto">
            <a:xfrm>
              <a:off x="1762944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30" name="Oval 39"/>
            <p:cNvSpPr>
              <a:spLocks noChangeArrowheads="1"/>
            </p:cNvSpPr>
            <p:nvPr/>
          </p:nvSpPr>
          <p:spPr bwMode="auto">
            <a:xfrm>
              <a:off x="1381944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31" name="Oval 40"/>
            <p:cNvSpPr>
              <a:spLocks noChangeArrowheads="1"/>
            </p:cNvSpPr>
            <p:nvPr/>
          </p:nvSpPr>
          <p:spPr bwMode="auto">
            <a:xfrm>
              <a:off x="467544" y="54501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</a:t>
              </a:r>
            </a:p>
          </p:txBody>
        </p:sp>
        <p:sp>
          <p:nvSpPr>
            <p:cNvPr id="132" name="Oval 41"/>
            <p:cNvSpPr>
              <a:spLocks noChangeArrowheads="1"/>
            </p:cNvSpPr>
            <p:nvPr/>
          </p:nvSpPr>
          <p:spPr bwMode="auto">
            <a:xfrm>
              <a:off x="848544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133" name="Oval 42"/>
            <p:cNvSpPr>
              <a:spLocks noChangeArrowheads="1"/>
            </p:cNvSpPr>
            <p:nvPr/>
          </p:nvSpPr>
          <p:spPr bwMode="auto">
            <a:xfrm>
              <a:off x="2143944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80" name="右箭头 79"/>
            <p:cNvSpPr/>
            <p:nvPr/>
          </p:nvSpPr>
          <p:spPr bwMode="auto">
            <a:xfrm>
              <a:off x="94432" y="4722716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92031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二叉搜索树的构建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784976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二叉搜索树构建的代码实现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例如：输入数据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18, 26, 22, 6, 29, 3, 27, 5 }</a:t>
            </a:r>
          </a:p>
        </p:txBody>
      </p:sp>
      <p:sp>
        <p:nvSpPr>
          <p:cNvPr id="67" name="Line 2"/>
          <p:cNvSpPr>
            <a:spLocks noChangeShapeType="1"/>
          </p:cNvSpPr>
          <p:nvPr/>
        </p:nvSpPr>
        <p:spPr bwMode="auto">
          <a:xfrm>
            <a:off x="6660976" y="447903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Line 54"/>
          <p:cNvSpPr>
            <a:spLocks noChangeShapeType="1"/>
          </p:cNvSpPr>
          <p:nvPr/>
        </p:nvSpPr>
        <p:spPr bwMode="auto">
          <a:xfrm flipH="1">
            <a:off x="6660976" y="371703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Line 55"/>
          <p:cNvSpPr>
            <a:spLocks noChangeShapeType="1"/>
          </p:cNvSpPr>
          <p:nvPr/>
        </p:nvSpPr>
        <p:spPr bwMode="auto">
          <a:xfrm flipH="1">
            <a:off x="7956376" y="4326632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" name="Line 56"/>
          <p:cNvSpPr>
            <a:spLocks noChangeShapeType="1"/>
          </p:cNvSpPr>
          <p:nvPr/>
        </p:nvSpPr>
        <p:spPr bwMode="auto">
          <a:xfrm>
            <a:off x="7956376" y="371703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Line 57"/>
          <p:cNvSpPr>
            <a:spLocks noChangeShapeType="1"/>
          </p:cNvSpPr>
          <p:nvPr/>
        </p:nvSpPr>
        <p:spPr bwMode="auto">
          <a:xfrm flipH="1">
            <a:off x="6965776" y="303123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Line 58"/>
          <p:cNvSpPr>
            <a:spLocks noChangeShapeType="1"/>
          </p:cNvSpPr>
          <p:nvPr/>
        </p:nvSpPr>
        <p:spPr bwMode="auto">
          <a:xfrm flipH="1">
            <a:off x="7499176" y="371703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Line 59"/>
          <p:cNvSpPr>
            <a:spLocks noChangeShapeType="1"/>
          </p:cNvSpPr>
          <p:nvPr/>
        </p:nvSpPr>
        <p:spPr bwMode="auto">
          <a:xfrm>
            <a:off x="7499176" y="303123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Oval 60"/>
          <p:cNvSpPr>
            <a:spLocks noChangeArrowheads="1"/>
          </p:cNvSpPr>
          <p:nvPr/>
        </p:nvSpPr>
        <p:spPr bwMode="auto">
          <a:xfrm>
            <a:off x="7194376" y="26502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18</a:t>
            </a:r>
          </a:p>
        </p:txBody>
      </p:sp>
      <p:sp>
        <p:nvSpPr>
          <p:cNvPr id="152" name="Oval 61"/>
          <p:cNvSpPr>
            <a:spLocks noChangeArrowheads="1"/>
          </p:cNvSpPr>
          <p:nvPr/>
        </p:nvSpPr>
        <p:spPr bwMode="auto">
          <a:xfrm>
            <a:off x="7651576" y="3336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26</a:t>
            </a:r>
          </a:p>
        </p:txBody>
      </p:sp>
      <p:sp>
        <p:nvSpPr>
          <p:cNvPr id="153" name="Oval 62"/>
          <p:cNvSpPr>
            <a:spLocks noChangeArrowheads="1"/>
          </p:cNvSpPr>
          <p:nvPr/>
        </p:nvSpPr>
        <p:spPr bwMode="auto">
          <a:xfrm>
            <a:off x="7270576" y="4098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22</a:t>
            </a:r>
          </a:p>
        </p:txBody>
      </p:sp>
      <p:sp>
        <p:nvSpPr>
          <p:cNvPr id="154" name="Oval 63"/>
          <p:cNvSpPr>
            <a:spLocks noChangeArrowheads="1"/>
          </p:cNvSpPr>
          <p:nvPr/>
        </p:nvSpPr>
        <p:spPr bwMode="auto">
          <a:xfrm>
            <a:off x="6737176" y="48600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</a:t>
            </a:r>
          </a:p>
        </p:txBody>
      </p:sp>
      <p:sp>
        <p:nvSpPr>
          <p:cNvPr id="155" name="Oval 64"/>
          <p:cNvSpPr>
            <a:spLocks noChangeArrowheads="1"/>
          </p:cNvSpPr>
          <p:nvPr/>
        </p:nvSpPr>
        <p:spPr bwMode="auto">
          <a:xfrm>
            <a:off x="6737176" y="3336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</a:p>
        </p:txBody>
      </p:sp>
      <p:sp>
        <p:nvSpPr>
          <p:cNvPr id="156" name="Oval 65"/>
          <p:cNvSpPr>
            <a:spLocks noChangeArrowheads="1"/>
          </p:cNvSpPr>
          <p:nvPr/>
        </p:nvSpPr>
        <p:spPr bwMode="auto">
          <a:xfrm>
            <a:off x="8032576" y="4098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57" name="Oval 66"/>
          <p:cNvSpPr>
            <a:spLocks noChangeArrowheads="1"/>
          </p:cNvSpPr>
          <p:nvPr/>
        </p:nvSpPr>
        <p:spPr bwMode="auto">
          <a:xfrm>
            <a:off x="6356176" y="4098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58" name="Oval 67"/>
          <p:cNvSpPr>
            <a:spLocks noChangeArrowheads="1"/>
          </p:cNvSpPr>
          <p:nvPr/>
        </p:nvSpPr>
        <p:spPr bwMode="auto">
          <a:xfrm>
            <a:off x="7727776" y="4860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4" name="矩形 3"/>
          <p:cNvSpPr/>
          <p:nvPr/>
        </p:nvSpPr>
        <p:spPr>
          <a:xfrm>
            <a:off x="734551" y="2433806"/>
            <a:ext cx="50120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Construct()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</a:t>
            </a:r>
          </a:p>
          <a:p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root =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cin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&gt;&gt;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(x &gt;= 0)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{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Insert(x, root);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cin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&gt;&gt;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5371093"/>
      </p:ext>
    </p:extLst>
  </p:cSld>
  <p:clrMapOvr>
    <a:masterClrMapping/>
  </p:clrMapOvr>
  <p:transition advTm="157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Line 56"/>
          <p:cNvSpPr>
            <a:spLocks noChangeShapeType="1"/>
          </p:cNvSpPr>
          <p:nvPr/>
        </p:nvSpPr>
        <p:spPr bwMode="auto">
          <a:xfrm>
            <a:off x="7165804" y="4267188"/>
            <a:ext cx="263394" cy="55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55"/>
          <p:cNvSpPr>
            <a:spLocks noChangeShapeType="1"/>
          </p:cNvSpPr>
          <p:nvPr/>
        </p:nvSpPr>
        <p:spPr bwMode="auto">
          <a:xfrm flipH="1">
            <a:off x="6008085" y="488888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6885494" y="502328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55"/>
          <p:cNvSpPr>
            <a:spLocks noChangeShapeType="1"/>
          </p:cNvSpPr>
          <p:nvPr/>
        </p:nvSpPr>
        <p:spPr bwMode="auto">
          <a:xfrm flipH="1">
            <a:off x="7893010" y="3274423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58"/>
          <p:cNvSpPr>
            <a:spLocks noChangeShapeType="1"/>
          </p:cNvSpPr>
          <p:nvPr/>
        </p:nvSpPr>
        <p:spPr bwMode="auto">
          <a:xfrm flipH="1">
            <a:off x="7435810" y="2664823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58"/>
          <p:cNvSpPr>
            <a:spLocks noChangeShapeType="1"/>
          </p:cNvSpPr>
          <p:nvPr/>
        </p:nvSpPr>
        <p:spPr bwMode="auto">
          <a:xfrm flipH="1">
            <a:off x="5790809" y="4181806"/>
            <a:ext cx="244429" cy="639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Oval 62"/>
          <p:cNvSpPr>
            <a:spLocks noChangeArrowheads="1"/>
          </p:cNvSpPr>
          <p:nvPr/>
        </p:nvSpPr>
        <p:spPr bwMode="auto">
          <a:xfrm>
            <a:off x="5517930" y="464437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23" name="Oval 67"/>
          <p:cNvSpPr>
            <a:spLocks noChangeArrowheads="1"/>
          </p:cNvSpPr>
          <p:nvPr/>
        </p:nvSpPr>
        <p:spPr bwMode="auto">
          <a:xfrm>
            <a:off x="5779485" y="541946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15" name="Oval 65"/>
          <p:cNvSpPr>
            <a:spLocks noChangeArrowheads="1"/>
          </p:cNvSpPr>
          <p:nvPr/>
        </p:nvSpPr>
        <p:spPr bwMode="auto">
          <a:xfrm>
            <a:off x="6910714" y="543622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112" name="Oval 65"/>
          <p:cNvSpPr>
            <a:spLocks noChangeArrowheads="1"/>
          </p:cNvSpPr>
          <p:nvPr/>
        </p:nvSpPr>
        <p:spPr bwMode="auto">
          <a:xfrm>
            <a:off x="7198759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107" name="Oval 67"/>
          <p:cNvSpPr>
            <a:spLocks noChangeArrowheads="1"/>
          </p:cNvSpPr>
          <p:nvPr/>
        </p:nvSpPr>
        <p:spPr bwMode="auto">
          <a:xfrm>
            <a:off x="7664410" y="3804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93</a:t>
            </a:r>
          </a:p>
        </p:txBody>
      </p:sp>
      <p:sp>
        <p:nvSpPr>
          <p:cNvPr id="74" name="Oval 62"/>
          <p:cNvSpPr>
            <a:spLocks noChangeArrowheads="1"/>
          </p:cNvSpPr>
          <p:nvPr/>
        </p:nvSpPr>
        <p:spPr bwMode="auto">
          <a:xfrm>
            <a:off x="72072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73</a:t>
            </a:r>
          </a:p>
        </p:txBody>
      </p:sp>
      <p:sp>
        <p:nvSpPr>
          <p:cNvPr id="110" name="Line 58"/>
          <p:cNvSpPr>
            <a:spLocks noChangeShapeType="1"/>
          </p:cNvSpPr>
          <p:nvPr/>
        </p:nvSpPr>
        <p:spPr bwMode="auto">
          <a:xfrm flipH="1">
            <a:off x="6896015" y="4208956"/>
            <a:ext cx="134144" cy="5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297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删除节点后要保持二叉搜索树特性难（请神容易送神难）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被删节点位于叶子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，只需将其父节点指向它的指针清零，再释放它即可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2"/>
          <p:cNvSpPr>
            <a:spLocks noChangeShapeType="1"/>
          </p:cNvSpPr>
          <p:nvPr/>
        </p:nvSpPr>
        <p:spPr bwMode="auto">
          <a:xfrm>
            <a:off x="6590998" y="3381005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54"/>
          <p:cNvSpPr>
            <a:spLocks noChangeShapeType="1"/>
          </p:cNvSpPr>
          <p:nvPr/>
        </p:nvSpPr>
        <p:spPr bwMode="auto">
          <a:xfrm flipH="1">
            <a:off x="6597610" y="2664823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7893010" y="2664823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9024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74358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7131010" y="15980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7588210" y="2283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03" name="Oval 63"/>
          <p:cNvSpPr>
            <a:spLocks noChangeArrowheads="1"/>
          </p:cNvSpPr>
          <p:nvPr/>
        </p:nvSpPr>
        <p:spPr bwMode="auto">
          <a:xfrm>
            <a:off x="6822904" y="381988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51</a:t>
            </a:r>
          </a:p>
        </p:txBody>
      </p:sp>
      <p:sp>
        <p:nvSpPr>
          <p:cNvPr id="104" name="Oval 64"/>
          <p:cNvSpPr>
            <a:spLocks noChangeArrowheads="1"/>
          </p:cNvSpPr>
          <p:nvPr/>
        </p:nvSpPr>
        <p:spPr bwMode="auto">
          <a:xfrm>
            <a:off x="6673810" y="2283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105" name="Oval 65"/>
          <p:cNvSpPr>
            <a:spLocks noChangeArrowheads="1"/>
          </p:cNvSpPr>
          <p:nvPr/>
        </p:nvSpPr>
        <p:spPr bwMode="auto">
          <a:xfrm>
            <a:off x="79692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99</a:t>
            </a:r>
          </a:p>
        </p:txBody>
      </p:sp>
      <p:sp>
        <p:nvSpPr>
          <p:cNvPr id="111" name="Oval 62"/>
          <p:cNvSpPr>
            <a:spLocks noChangeArrowheads="1"/>
          </p:cNvSpPr>
          <p:nvPr/>
        </p:nvSpPr>
        <p:spPr bwMode="auto">
          <a:xfrm>
            <a:off x="6605914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117" name="Line 56"/>
          <p:cNvSpPr>
            <a:spLocks noChangeShapeType="1"/>
          </p:cNvSpPr>
          <p:nvPr/>
        </p:nvSpPr>
        <p:spPr bwMode="auto">
          <a:xfrm>
            <a:off x="6095609" y="4181806"/>
            <a:ext cx="197201" cy="544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59"/>
          <p:cNvSpPr>
            <a:spLocks noChangeShapeType="1"/>
          </p:cNvSpPr>
          <p:nvPr/>
        </p:nvSpPr>
        <p:spPr bwMode="auto">
          <a:xfrm flipH="1">
            <a:off x="6140410" y="3418753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Oval 61"/>
          <p:cNvSpPr>
            <a:spLocks noChangeArrowheads="1"/>
          </p:cNvSpPr>
          <p:nvPr/>
        </p:nvSpPr>
        <p:spPr bwMode="auto">
          <a:xfrm>
            <a:off x="5841477" y="380779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122" name="Oval 65"/>
          <p:cNvSpPr>
            <a:spLocks noChangeArrowheads="1"/>
          </p:cNvSpPr>
          <p:nvPr/>
        </p:nvSpPr>
        <p:spPr bwMode="auto">
          <a:xfrm>
            <a:off x="6092358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37</a:t>
            </a:r>
          </a:p>
        </p:txBody>
      </p:sp>
      <p:sp>
        <p:nvSpPr>
          <p:cNvPr id="106" name="Oval 66"/>
          <p:cNvSpPr>
            <a:spLocks noChangeArrowheads="1"/>
          </p:cNvSpPr>
          <p:nvPr/>
        </p:nvSpPr>
        <p:spPr bwMode="auto">
          <a:xfrm>
            <a:off x="62928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4" name="乘号 3"/>
          <p:cNvSpPr/>
          <p:nvPr/>
        </p:nvSpPr>
        <p:spPr bwMode="auto">
          <a:xfrm>
            <a:off x="5661329" y="4246039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乘号 129"/>
          <p:cNvSpPr/>
          <p:nvPr/>
        </p:nvSpPr>
        <p:spPr bwMode="auto">
          <a:xfrm>
            <a:off x="5940152" y="5036160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1" name="乘号 130"/>
          <p:cNvSpPr/>
          <p:nvPr/>
        </p:nvSpPr>
        <p:spPr bwMode="auto">
          <a:xfrm>
            <a:off x="6804248" y="5013176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2" name="乘号 131"/>
          <p:cNvSpPr/>
          <p:nvPr/>
        </p:nvSpPr>
        <p:spPr bwMode="auto">
          <a:xfrm>
            <a:off x="7013935" y="4219802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" name="乘号 132"/>
          <p:cNvSpPr/>
          <p:nvPr/>
        </p:nvSpPr>
        <p:spPr bwMode="auto">
          <a:xfrm>
            <a:off x="7367914" y="2690508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4" name="乘号 133"/>
          <p:cNvSpPr/>
          <p:nvPr/>
        </p:nvSpPr>
        <p:spPr bwMode="auto">
          <a:xfrm>
            <a:off x="7797439" y="3419375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4" name="Oval 62"/>
          <p:cNvSpPr>
            <a:spLocks noChangeArrowheads="1"/>
          </p:cNvSpPr>
          <p:nvPr/>
        </p:nvSpPr>
        <p:spPr bwMode="auto">
          <a:xfrm>
            <a:off x="5517930" y="4644377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25" name="Oval 67"/>
          <p:cNvSpPr>
            <a:spLocks noChangeArrowheads="1"/>
          </p:cNvSpPr>
          <p:nvPr/>
        </p:nvSpPr>
        <p:spPr bwMode="auto">
          <a:xfrm>
            <a:off x="5779485" y="5419468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27" name="Oval 65"/>
          <p:cNvSpPr>
            <a:spLocks noChangeArrowheads="1"/>
          </p:cNvSpPr>
          <p:nvPr/>
        </p:nvSpPr>
        <p:spPr bwMode="auto">
          <a:xfrm>
            <a:off x="7198759" y="4653136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126" name="Oval 65"/>
          <p:cNvSpPr>
            <a:spLocks noChangeArrowheads="1"/>
          </p:cNvSpPr>
          <p:nvPr/>
        </p:nvSpPr>
        <p:spPr bwMode="auto">
          <a:xfrm>
            <a:off x="6910714" y="5436226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128" name="Oval 62"/>
          <p:cNvSpPr>
            <a:spLocks noChangeArrowheads="1"/>
          </p:cNvSpPr>
          <p:nvPr/>
        </p:nvSpPr>
        <p:spPr bwMode="auto">
          <a:xfrm>
            <a:off x="7207210" y="3045823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73</a:t>
            </a:r>
          </a:p>
        </p:txBody>
      </p:sp>
      <p:sp>
        <p:nvSpPr>
          <p:cNvPr id="129" name="Oval 67"/>
          <p:cNvSpPr>
            <a:spLocks noChangeArrowheads="1"/>
          </p:cNvSpPr>
          <p:nvPr/>
        </p:nvSpPr>
        <p:spPr bwMode="auto">
          <a:xfrm>
            <a:off x="7664410" y="3804936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6684353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6" grpId="0" animBg="1"/>
      <p:bldP spid="114" grpId="0" animBg="1"/>
      <p:bldP spid="66" grpId="0" animBg="1"/>
      <p:bldP spid="69" grpId="0" animBg="1"/>
      <p:bldP spid="118" grpId="0" animBg="1"/>
      <p:bldP spid="121" grpId="0" animBg="1"/>
      <p:bldP spid="123" grpId="0" animBg="1"/>
      <p:bldP spid="115" grpId="0" animBg="1"/>
      <p:bldP spid="112" grpId="0" animBg="1"/>
      <p:bldP spid="107" grpId="0" animBg="1"/>
      <p:bldP spid="74" grpId="0" animBg="1"/>
      <p:bldP spid="4" grpId="0" animBg="1"/>
      <p:bldP spid="4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24" grpId="0" animBg="1"/>
      <p:bldP spid="124" grpId="1" animBg="1"/>
      <p:bldP spid="125" grpId="0" animBg="1"/>
      <p:bldP spid="125" grpId="1" animBg="1"/>
      <p:bldP spid="127" grpId="0" animBg="1"/>
      <p:bldP spid="127" grpId="1" animBg="1"/>
      <p:bldP spid="126" grpId="0" animBg="1"/>
      <p:bldP spid="126" grpId="1" animBg="1"/>
      <p:bldP spid="128" grpId="0" animBg="1"/>
      <p:bldP spid="128" grpId="1" animBg="1"/>
      <p:bldP spid="129" grpId="0" animBg="1"/>
      <p:bldP spid="12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ine 58"/>
          <p:cNvSpPr>
            <a:spLocks noChangeShapeType="1"/>
          </p:cNvSpPr>
          <p:nvPr/>
        </p:nvSpPr>
        <p:spPr bwMode="auto">
          <a:xfrm flipH="1">
            <a:off x="6896015" y="4208956"/>
            <a:ext cx="134144" cy="5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删除节点后要保持二叉搜索树特性难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被删节点位于叶子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，只需将其父节点指向它的指针清零，再释放它即可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被删节点左子树为空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，用被删节点右子树顶替，再释放它即可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2"/>
          <p:cNvSpPr>
            <a:spLocks noChangeShapeType="1"/>
          </p:cNvSpPr>
          <p:nvPr/>
        </p:nvSpPr>
        <p:spPr bwMode="auto">
          <a:xfrm>
            <a:off x="6590998" y="3381005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54"/>
          <p:cNvSpPr>
            <a:spLocks noChangeShapeType="1"/>
          </p:cNvSpPr>
          <p:nvPr/>
        </p:nvSpPr>
        <p:spPr bwMode="auto">
          <a:xfrm flipH="1">
            <a:off x="6597610" y="2664823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7893010" y="2664823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9024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74358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7131010" y="15980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7588210" y="2280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03" name="Oval 63"/>
          <p:cNvSpPr>
            <a:spLocks noChangeArrowheads="1"/>
          </p:cNvSpPr>
          <p:nvPr/>
        </p:nvSpPr>
        <p:spPr bwMode="auto">
          <a:xfrm>
            <a:off x="6822904" y="381988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51</a:t>
            </a:r>
          </a:p>
        </p:txBody>
      </p:sp>
      <p:sp>
        <p:nvSpPr>
          <p:cNvPr id="104" name="Oval 64"/>
          <p:cNvSpPr>
            <a:spLocks noChangeArrowheads="1"/>
          </p:cNvSpPr>
          <p:nvPr/>
        </p:nvSpPr>
        <p:spPr bwMode="auto">
          <a:xfrm>
            <a:off x="6673810" y="2283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109" name="Line 56"/>
          <p:cNvSpPr>
            <a:spLocks noChangeShapeType="1"/>
          </p:cNvSpPr>
          <p:nvPr/>
        </p:nvSpPr>
        <p:spPr bwMode="auto">
          <a:xfrm>
            <a:off x="7165804" y="4267188"/>
            <a:ext cx="263394" cy="55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Oval 65"/>
          <p:cNvSpPr>
            <a:spLocks noChangeArrowheads="1"/>
          </p:cNvSpPr>
          <p:nvPr/>
        </p:nvSpPr>
        <p:spPr bwMode="auto">
          <a:xfrm>
            <a:off x="7198759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6885494" y="502328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Oval 62"/>
          <p:cNvSpPr>
            <a:spLocks noChangeArrowheads="1"/>
          </p:cNvSpPr>
          <p:nvPr/>
        </p:nvSpPr>
        <p:spPr bwMode="auto">
          <a:xfrm>
            <a:off x="6600538" y="464771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116" name="Line 55"/>
          <p:cNvSpPr>
            <a:spLocks noChangeShapeType="1"/>
          </p:cNvSpPr>
          <p:nvPr/>
        </p:nvSpPr>
        <p:spPr bwMode="auto">
          <a:xfrm flipH="1">
            <a:off x="6008085" y="488888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56"/>
          <p:cNvSpPr>
            <a:spLocks noChangeShapeType="1"/>
          </p:cNvSpPr>
          <p:nvPr/>
        </p:nvSpPr>
        <p:spPr bwMode="auto">
          <a:xfrm>
            <a:off x="6095609" y="4181806"/>
            <a:ext cx="197201" cy="544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58"/>
          <p:cNvSpPr>
            <a:spLocks noChangeShapeType="1"/>
          </p:cNvSpPr>
          <p:nvPr/>
        </p:nvSpPr>
        <p:spPr bwMode="auto">
          <a:xfrm flipH="1">
            <a:off x="5790809" y="4181806"/>
            <a:ext cx="244429" cy="639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59"/>
          <p:cNvSpPr>
            <a:spLocks noChangeShapeType="1"/>
          </p:cNvSpPr>
          <p:nvPr/>
        </p:nvSpPr>
        <p:spPr bwMode="auto">
          <a:xfrm flipH="1">
            <a:off x="6140410" y="3418753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Oval 61"/>
          <p:cNvSpPr>
            <a:spLocks noChangeArrowheads="1"/>
          </p:cNvSpPr>
          <p:nvPr/>
        </p:nvSpPr>
        <p:spPr bwMode="auto">
          <a:xfrm>
            <a:off x="5841477" y="380779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121" name="Oval 62"/>
          <p:cNvSpPr>
            <a:spLocks noChangeArrowheads="1"/>
          </p:cNvSpPr>
          <p:nvPr/>
        </p:nvSpPr>
        <p:spPr bwMode="auto">
          <a:xfrm>
            <a:off x="5517930" y="464437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22" name="Oval 65"/>
          <p:cNvSpPr>
            <a:spLocks noChangeArrowheads="1"/>
          </p:cNvSpPr>
          <p:nvPr/>
        </p:nvSpPr>
        <p:spPr bwMode="auto">
          <a:xfrm>
            <a:off x="6092358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37</a:t>
            </a:r>
          </a:p>
        </p:txBody>
      </p:sp>
      <p:sp>
        <p:nvSpPr>
          <p:cNvPr id="123" name="Oval 67"/>
          <p:cNvSpPr>
            <a:spLocks noChangeArrowheads="1"/>
          </p:cNvSpPr>
          <p:nvPr/>
        </p:nvSpPr>
        <p:spPr bwMode="auto">
          <a:xfrm>
            <a:off x="5779485" y="541946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06" name="Oval 66"/>
          <p:cNvSpPr>
            <a:spLocks noChangeArrowheads="1"/>
          </p:cNvSpPr>
          <p:nvPr/>
        </p:nvSpPr>
        <p:spPr bwMode="auto">
          <a:xfrm>
            <a:off x="62928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135" name="Oval 65"/>
          <p:cNvSpPr>
            <a:spLocks noChangeArrowheads="1"/>
          </p:cNvSpPr>
          <p:nvPr/>
        </p:nvSpPr>
        <p:spPr bwMode="auto">
          <a:xfrm>
            <a:off x="6600538" y="4647711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138" name="Oval 61"/>
          <p:cNvSpPr>
            <a:spLocks noChangeArrowheads="1"/>
          </p:cNvSpPr>
          <p:nvPr/>
        </p:nvSpPr>
        <p:spPr bwMode="auto">
          <a:xfrm>
            <a:off x="7588210" y="2280936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664410" y="3045823"/>
            <a:ext cx="762000" cy="1216313"/>
            <a:chOff x="7664410" y="3045823"/>
            <a:chExt cx="762000" cy="1216313"/>
          </a:xfrm>
        </p:grpSpPr>
        <p:sp>
          <p:nvSpPr>
            <p:cNvPr id="66" name="Line 55"/>
            <p:cNvSpPr>
              <a:spLocks noChangeShapeType="1"/>
            </p:cNvSpPr>
            <p:nvPr/>
          </p:nvSpPr>
          <p:spPr bwMode="auto">
            <a:xfrm flipH="1">
              <a:off x="7893010" y="3274423"/>
              <a:ext cx="304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Oval 65"/>
            <p:cNvSpPr>
              <a:spLocks noChangeArrowheads="1"/>
            </p:cNvSpPr>
            <p:nvPr/>
          </p:nvSpPr>
          <p:spPr bwMode="auto">
            <a:xfrm>
              <a:off x="7969210" y="304582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99</a:t>
              </a:r>
            </a:p>
          </p:txBody>
        </p:sp>
        <p:sp>
          <p:nvSpPr>
            <p:cNvPr id="107" name="Oval 67"/>
            <p:cNvSpPr>
              <a:spLocks noChangeArrowheads="1"/>
            </p:cNvSpPr>
            <p:nvPr/>
          </p:nvSpPr>
          <p:spPr bwMode="auto">
            <a:xfrm>
              <a:off x="7664410" y="3804936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93</a:t>
              </a:r>
            </a:p>
          </p:txBody>
        </p:sp>
      </p:grpSp>
      <p:sp>
        <p:nvSpPr>
          <p:cNvPr id="115" name="Oval 65"/>
          <p:cNvSpPr>
            <a:spLocks noChangeArrowheads="1"/>
          </p:cNvSpPr>
          <p:nvPr/>
        </p:nvSpPr>
        <p:spPr bwMode="auto">
          <a:xfrm>
            <a:off x="6910714" y="543622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34" name="矩形 33"/>
          <p:cNvSpPr/>
          <p:nvPr/>
        </p:nvSpPr>
        <p:spPr>
          <a:xfrm>
            <a:off x="1264485" y="5116290"/>
            <a:ext cx="4315627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50"/>
              </a:lnSpc>
            </a:pPr>
            <a:r>
              <a:rPr lang="en-US" altLang="zh-CN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</a:p>
          <a:p>
            <a:pPr>
              <a:lnSpc>
                <a:spcPts val="1850"/>
              </a:lnSpc>
            </a:pP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以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temp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指向即将删除节点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      </a:t>
            </a:r>
          </a:p>
          <a:p>
            <a:pPr>
              <a:lnSpc>
                <a:spcPts val="1850"/>
              </a:lnSpc>
            </a:pP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左子树空，地址更新为右孩子地址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temp;       </a:t>
            </a:r>
          </a:p>
          <a:p>
            <a:pPr>
              <a:lnSpc>
                <a:spcPts val="1850"/>
              </a:lnSpc>
            </a:pP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删除节点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051980" y="2432240"/>
            <a:ext cx="775763" cy="420696"/>
            <a:chOff x="8051980" y="2432240"/>
            <a:chExt cx="775763" cy="420696"/>
          </a:xfrm>
        </p:grpSpPr>
        <p:cxnSp>
          <p:nvCxnSpPr>
            <p:cNvPr id="35" name="直接箭头连接符 34"/>
            <p:cNvCxnSpPr/>
            <p:nvPr/>
          </p:nvCxnSpPr>
          <p:spPr bwMode="auto">
            <a:xfrm flipH="1" flipV="1">
              <a:off x="8051980" y="2548971"/>
              <a:ext cx="450630" cy="1158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36" name="Oval 67"/>
            <p:cNvSpPr>
              <a:spLocks noChangeArrowheads="1"/>
            </p:cNvSpPr>
            <p:nvPr/>
          </p:nvSpPr>
          <p:spPr bwMode="auto">
            <a:xfrm>
              <a:off x="8460432" y="2432240"/>
              <a:ext cx="367311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p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948296" y="1598023"/>
            <a:ext cx="879447" cy="685692"/>
            <a:chOff x="7948296" y="1598023"/>
            <a:chExt cx="879447" cy="685692"/>
          </a:xfrm>
        </p:grpSpPr>
        <p:cxnSp>
          <p:nvCxnSpPr>
            <p:cNvPr id="46" name="直接箭头连接符 45"/>
            <p:cNvCxnSpPr/>
            <p:nvPr/>
          </p:nvCxnSpPr>
          <p:spPr bwMode="auto">
            <a:xfrm flipH="1">
              <a:off x="7948296" y="1921077"/>
              <a:ext cx="173314" cy="3626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47" name="Oval 67"/>
            <p:cNvSpPr>
              <a:spLocks noChangeArrowheads="1"/>
            </p:cNvSpPr>
            <p:nvPr/>
          </p:nvSpPr>
          <p:spPr bwMode="auto">
            <a:xfrm>
              <a:off x="8252233" y="1598023"/>
              <a:ext cx="575510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temp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368237" y="3310927"/>
            <a:ext cx="775763" cy="420696"/>
            <a:chOff x="8051980" y="2432240"/>
            <a:chExt cx="775763" cy="420696"/>
          </a:xfrm>
        </p:grpSpPr>
        <p:cxnSp>
          <p:nvCxnSpPr>
            <p:cNvPr id="51" name="直接箭头连接符 50"/>
            <p:cNvCxnSpPr/>
            <p:nvPr/>
          </p:nvCxnSpPr>
          <p:spPr bwMode="auto">
            <a:xfrm flipH="1" flipV="1">
              <a:off x="8051980" y="2548971"/>
              <a:ext cx="450630" cy="1158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52" name="Oval 67"/>
            <p:cNvSpPr>
              <a:spLocks noChangeArrowheads="1"/>
            </p:cNvSpPr>
            <p:nvPr/>
          </p:nvSpPr>
          <p:spPr bwMode="auto">
            <a:xfrm>
              <a:off x="8460432" y="2432240"/>
              <a:ext cx="367311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p</a:t>
              </a:r>
            </a:p>
          </p:txBody>
        </p:sp>
      </p:grp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7414334" y="2046668"/>
            <a:ext cx="637646" cy="1026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1818" y="4762629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&amp;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702626" y="6457890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000" dirty="0"/>
          </a:p>
        </p:txBody>
      </p:sp>
      <p:grpSp>
        <p:nvGrpSpPr>
          <p:cNvPr id="49" name="组合 48"/>
          <p:cNvGrpSpPr/>
          <p:nvPr/>
        </p:nvGrpSpPr>
        <p:grpSpPr>
          <a:xfrm>
            <a:off x="7521255" y="1127088"/>
            <a:ext cx="622422" cy="537890"/>
            <a:chOff x="8205321" y="2432240"/>
            <a:chExt cx="622422" cy="537890"/>
          </a:xfrm>
        </p:grpSpPr>
        <p:cxnSp>
          <p:nvCxnSpPr>
            <p:cNvPr id="54" name="直接箭头连接符 53"/>
            <p:cNvCxnSpPr>
              <a:endCxn id="72" idx="7"/>
            </p:cNvCxnSpPr>
            <p:nvPr/>
          </p:nvCxnSpPr>
          <p:spPr bwMode="auto">
            <a:xfrm flipH="1">
              <a:off x="8205321" y="2674575"/>
              <a:ext cx="134704" cy="2955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56" name="Oval 67"/>
            <p:cNvSpPr>
              <a:spLocks noChangeArrowheads="1"/>
            </p:cNvSpPr>
            <p:nvPr/>
          </p:nvSpPr>
          <p:spPr bwMode="auto">
            <a:xfrm>
              <a:off x="8460432" y="2432240"/>
              <a:ext cx="367311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hot</a:t>
              </a:r>
            </a:p>
          </p:txBody>
        </p:sp>
      </p:grpSp>
      <p:sp>
        <p:nvSpPr>
          <p:cNvPr id="58" name="TextBox 20"/>
          <p:cNvSpPr txBox="1">
            <a:spLocks noChangeArrowheads="1"/>
          </p:cNvSpPr>
          <p:nvPr/>
        </p:nvSpPr>
        <p:spPr bwMode="auto">
          <a:xfrm>
            <a:off x="3321112" y="6252563"/>
            <a:ext cx="5678745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000" dirty="0"/>
              <a:t>调用函数来自父节点</a:t>
            </a:r>
            <a:r>
              <a:rPr lang="en-US" altLang="zh-CN" sz="2000" dirty="0"/>
              <a:t>Remove(</a:t>
            </a:r>
            <a:r>
              <a:rPr lang="en-US" altLang="zh-CN" sz="2000" dirty="0" err="1"/>
              <a:t>x,hot</a:t>
            </a:r>
            <a:r>
              <a:rPr lang="en-US" altLang="zh-CN" sz="2000" dirty="0"/>
              <a:t>-&gt;right)</a:t>
            </a:r>
          </a:p>
        </p:txBody>
      </p:sp>
    </p:spTree>
    <p:extLst>
      <p:ext uri="{BB962C8B-B14F-4D97-AF65-F5344CB8AC3E}">
        <p14:creationId xmlns:p14="http://schemas.microsoft.com/office/powerpoint/2010/main" val="51758135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03333 -0.1159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58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/>
      <p:bldP spid="70" grpId="0" animBg="1"/>
      <p:bldP spid="73" grpId="1" animBg="1"/>
      <p:bldP spid="114" grpId="0" animBg="1"/>
      <p:bldP spid="111" grpId="0" animBg="1"/>
      <p:bldP spid="135" grpId="0" animBg="1"/>
      <p:bldP spid="135" grpId="1" animBg="1"/>
      <p:bldP spid="138" grpId="0" animBg="1"/>
      <p:bldP spid="138" grpId="2" animBg="1"/>
      <p:bldP spid="115" grpId="0" animBg="1"/>
      <p:bldP spid="53" grpId="1" animBg="1"/>
      <p:bldP spid="14" grpId="0"/>
      <p:bldP spid="55" grpId="0"/>
      <p:bldP spid="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ine 54"/>
          <p:cNvSpPr>
            <a:spLocks noChangeShapeType="1"/>
          </p:cNvSpPr>
          <p:nvPr/>
        </p:nvSpPr>
        <p:spPr bwMode="auto">
          <a:xfrm flipH="1">
            <a:off x="6642770" y="2661936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删除节点后要保持二叉搜索树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特性难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被删节点位于叶子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，只需将其父节点指向它的指针清零，再释放它即可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被删节点左子树为空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，用被删节点右子树顶替，再释放它即可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被删节点右子树为空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，用被删节点左子树顶替，再释放它即可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Line 55"/>
          <p:cNvSpPr>
            <a:spLocks noChangeShapeType="1"/>
          </p:cNvSpPr>
          <p:nvPr/>
        </p:nvSpPr>
        <p:spPr bwMode="auto">
          <a:xfrm>
            <a:off x="8243920" y="3296278"/>
            <a:ext cx="336857" cy="5807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7893010" y="2664823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9024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74358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7131010" y="15980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7588210" y="2280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04" name="Oval 64"/>
          <p:cNvSpPr>
            <a:spLocks noChangeArrowheads="1"/>
          </p:cNvSpPr>
          <p:nvPr/>
        </p:nvSpPr>
        <p:spPr bwMode="auto">
          <a:xfrm>
            <a:off x="6673810" y="2283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105" name="Oval 65"/>
          <p:cNvSpPr>
            <a:spLocks noChangeArrowheads="1"/>
          </p:cNvSpPr>
          <p:nvPr/>
        </p:nvSpPr>
        <p:spPr bwMode="auto">
          <a:xfrm>
            <a:off x="79692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98</a:t>
            </a:r>
          </a:p>
        </p:txBody>
      </p:sp>
      <p:sp>
        <p:nvSpPr>
          <p:cNvPr id="107" name="Oval 67"/>
          <p:cNvSpPr>
            <a:spLocks noChangeArrowheads="1"/>
          </p:cNvSpPr>
          <p:nvPr/>
        </p:nvSpPr>
        <p:spPr bwMode="auto">
          <a:xfrm>
            <a:off x="8380094" y="375347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99</a:t>
            </a:r>
          </a:p>
        </p:txBody>
      </p:sp>
      <p:sp>
        <p:nvSpPr>
          <p:cNvPr id="39" name="Oval 64"/>
          <p:cNvSpPr>
            <a:spLocks noChangeArrowheads="1"/>
          </p:cNvSpPr>
          <p:nvPr/>
        </p:nvSpPr>
        <p:spPr bwMode="auto">
          <a:xfrm>
            <a:off x="6673810" y="2283823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63090" y="3042936"/>
            <a:ext cx="2138029" cy="2847603"/>
            <a:chOff x="5563090" y="3042936"/>
            <a:chExt cx="2138029" cy="2847603"/>
          </a:xfrm>
        </p:grpSpPr>
        <p:sp>
          <p:nvSpPr>
            <p:cNvPr id="110" name="Line 58"/>
            <p:cNvSpPr>
              <a:spLocks noChangeShapeType="1"/>
            </p:cNvSpPr>
            <p:nvPr/>
          </p:nvSpPr>
          <p:spPr bwMode="auto">
            <a:xfrm flipH="1">
              <a:off x="6941175" y="4206069"/>
              <a:ext cx="134144" cy="517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6636158" y="3378118"/>
              <a:ext cx="387612" cy="548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Oval 63"/>
            <p:cNvSpPr>
              <a:spLocks noChangeArrowheads="1"/>
            </p:cNvSpPr>
            <p:nvPr/>
          </p:nvSpPr>
          <p:spPr bwMode="auto">
            <a:xfrm>
              <a:off x="6868064" y="381699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51</a:t>
              </a:r>
            </a:p>
          </p:txBody>
        </p:sp>
        <p:sp>
          <p:nvSpPr>
            <p:cNvPr id="109" name="Line 56"/>
            <p:cNvSpPr>
              <a:spLocks noChangeShapeType="1"/>
            </p:cNvSpPr>
            <p:nvPr/>
          </p:nvSpPr>
          <p:spPr bwMode="auto">
            <a:xfrm>
              <a:off x="7210964" y="4264301"/>
              <a:ext cx="263394" cy="554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Oval 65"/>
            <p:cNvSpPr>
              <a:spLocks noChangeArrowheads="1"/>
            </p:cNvSpPr>
            <p:nvPr/>
          </p:nvSpPr>
          <p:spPr bwMode="auto">
            <a:xfrm>
              <a:off x="7243919" y="4650249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56</a:t>
              </a: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6930654" y="5020398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Oval 65"/>
            <p:cNvSpPr>
              <a:spLocks noChangeArrowheads="1"/>
            </p:cNvSpPr>
            <p:nvPr/>
          </p:nvSpPr>
          <p:spPr bwMode="auto">
            <a:xfrm>
              <a:off x="6955874" y="5433339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50</a:t>
              </a:r>
            </a:p>
          </p:txBody>
        </p:sp>
        <p:sp>
          <p:nvSpPr>
            <p:cNvPr id="111" name="Oval 62"/>
            <p:cNvSpPr>
              <a:spLocks noChangeArrowheads="1"/>
            </p:cNvSpPr>
            <p:nvPr/>
          </p:nvSpPr>
          <p:spPr bwMode="auto">
            <a:xfrm>
              <a:off x="6645698" y="4644824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49</a:t>
              </a:r>
            </a:p>
          </p:txBody>
        </p:sp>
        <p:sp>
          <p:nvSpPr>
            <p:cNvPr id="116" name="Line 55"/>
            <p:cNvSpPr>
              <a:spLocks noChangeShapeType="1"/>
            </p:cNvSpPr>
            <p:nvPr/>
          </p:nvSpPr>
          <p:spPr bwMode="auto">
            <a:xfrm flipH="1">
              <a:off x="6053245" y="4885993"/>
              <a:ext cx="304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56"/>
            <p:cNvSpPr>
              <a:spLocks noChangeShapeType="1"/>
            </p:cNvSpPr>
            <p:nvPr/>
          </p:nvSpPr>
          <p:spPr bwMode="auto">
            <a:xfrm>
              <a:off x="6140769" y="4178919"/>
              <a:ext cx="197201" cy="5447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58"/>
            <p:cNvSpPr>
              <a:spLocks noChangeShapeType="1"/>
            </p:cNvSpPr>
            <p:nvPr/>
          </p:nvSpPr>
          <p:spPr bwMode="auto">
            <a:xfrm flipH="1">
              <a:off x="5835969" y="4178919"/>
              <a:ext cx="244429" cy="6399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59"/>
            <p:cNvSpPr>
              <a:spLocks noChangeShapeType="1"/>
            </p:cNvSpPr>
            <p:nvPr/>
          </p:nvSpPr>
          <p:spPr bwMode="auto">
            <a:xfrm flipH="1">
              <a:off x="6185570" y="3415866"/>
              <a:ext cx="298188" cy="541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Oval 61"/>
            <p:cNvSpPr>
              <a:spLocks noChangeArrowheads="1"/>
            </p:cNvSpPr>
            <p:nvPr/>
          </p:nvSpPr>
          <p:spPr bwMode="auto">
            <a:xfrm>
              <a:off x="5886637" y="380490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35</a:t>
              </a:r>
            </a:p>
          </p:txBody>
        </p:sp>
        <p:sp>
          <p:nvSpPr>
            <p:cNvPr id="121" name="Oval 62"/>
            <p:cNvSpPr>
              <a:spLocks noChangeArrowheads="1"/>
            </p:cNvSpPr>
            <p:nvPr/>
          </p:nvSpPr>
          <p:spPr bwMode="auto">
            <a:xfrm>
              <a:off x="5563090" y="464149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122" name="Oval 65"/>
            <p:cNvSpPr>
              <a:spLocks noChangeArrowheads="1"/>
            </p:cNvSpPr>
            <p:nvPr/>
          </p:nvSpPr>
          <p:spPr bwMode="auto">
            <a:xfrm>
              <a:off x="6137518" y="4650249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37</a:t>
              </a:r>
            </a:p>
          </p:txBody>
        </p:sp>
        <p:sp>
          <p:nvSpPr>
            <p:cNvPr id="123" name="Oval 67"/>
            <p:cNvSpPr>
              <a:spLocks noChangeArrowheads="1"/>
            </p:cNvSpPr>
            <p:nvPr/>
          </p:nvSpPr>
          <p:spPr bwMode="auto">
            <a:xfrm>
              <a:off x="5824645" y="5416581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36</a:t>
              </a:r>
            </a:p>
          </p:txBody>
        </p:sp>
        <p:sp>
          <p:nvSpPr>
            <p:cNvPr id="106" name="Oval 66"/>
            <p:cNvSpPr>
              <a:spLocks noChangeArrowheads="1"/>
            </p:cNvSpPr>
            <p:nvPr/>
          </p:nvSpPr>
          <p:spPr bwMode="auto">
            <a:xfrm>
              <a:off x="6337970" y="3042936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24104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0.03629 -0.11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 bwMode="auto">
          <a:xfrm>
            <a:off x="6156176" y="3314912"/>
            <a:ext cx="1310795" cy="2448273"/>
          </a:xfrm>
          <a:custGeom>
            <a:avLst/>
            <a:gdLst>
              <a:gd name="connsiteX0" fmla="*/ 355298 w 1464837"/>
              <a:gd name="connsiteY0" fmla="*/ 139148 h 2723322"/>
              <a:gd name="connsiteX1" fmla="*/ 355298 w 1464837"/>
              <a:gd name="connsiteY1" fmla="*/ 139148 h 2723322"/>
              <a:gd name="connsiteX2" fmla="*/ 401681 w 1464837"/>
              <a:gd name="connsiteY2" fmla="*/ 66261 h 2723322"/>
              <a:gd name="connsiteX3" fmla="*/ 434811 w 1464837"/>
              <a:gd name="connsiteY3" fmla="*/ 53009 h 2723322"/>
              <a:gd name="connsiteX4" fmla="*/ 441437 w 1464837"/>
              <a:gd name="connsiteY4" fmla="*/ 33131 h 2723322"/>
              <a:gd name="connsiteX5" fmla="*/ 467942 w 1464837"/>
              <a:gd name="connsiteY5" fmla="*/ 26505 h 2723322"/>
              <a:gd name="connsiteX6" fmla="*/ 501072 w 1464837"/>
              <a:gd name="connsiteY6" fmla="*/ 19879 h 2723322"/>
              <a:gd name="connsiteX7" fmla="*/ 580585 w 1464837"/>
              <a:gd name="connsiteY7" fmla="*/ 0 h 2723322"/>
              <a:gd name="connsiteX8" fmla="*/ 746237 w 1464837"/>
              <a:gd name="connsiteY8" fmla="*/ 6626 h 2723322"/>
              <a:gd name="connsiteX9" fmla="*/ 772742 w 1464837"/>
              <a:gd name="connsiteY9" fmla="*/ 19879 h 2723322"/>
              <a:gd name="connsiteX10" fmla="*/ 805872 w 1464837"/>
              <a:gd name="connsiteY10" fmla="*/ 39757 h 2723322"/>
              <a:gd name="connsiteX11" fmla="*/ 832376 w 1464837"/>
              <a:gd name="connsiteY11" fmla="*/ 53009 h 2723322"/>
              <a:gd name="connsiteX12" fmla="*/ 878759 w 1464837"/>
              <a:gd name="connsiteY12" fmla="*/ 79513 h 2723322"/>
              <a:gd name="connsiteX13" fmla="*/ 905263 w 1464837"/>
              <a:gd name="connsiteY13" fmla="*/ 119270 h 2723322"/>
              <a:gd name="connsiteX14" fmla="*/ 925142 w 1464837"/>
              <a:gd name="connsiteY14" fmla="*/ 139148 h 2723322"/>
              <a:gd name="connsiteX15" fmla="*/ 964898 w 1464837"/>
              <a:gd name="connsiteY15" fmla="*/ 198783 h 2723322"/>
              <a:gd name="connsiteX16" fmla="*/ 978150 w 1464837"/>
              <a:gd name="connsiteY16" fmla="*/ 245166 h 2723322"/>
              <a:gd name="connsiteX17" fmla="*/ 998028 w 1464837"/>
              <a:gd name="connsiteY17" fmla="*/ 271670 h 2723322"/>
              <a:gd name="connsiteX18" fmla="*/ 1017907 w 1464837"/>
              <a:gd name="connsiteY18" fmla="*/ 318053 h 2723322"/>
              <a:gd name="connsiteX19" fmla="*/ 1024533 w 1464837"/>
              <a:gd name="connsiteY19" fmla="*/ 357809 h 2723322"/>
              <a:gd name="connsiteX20" fmla="*/ 1037785 w 1464837"/>
              <a:gd name="connsiteY20" fmla="*/ 397566 h 2723322"/>
              <a:gd name="connsiteX21" fmla="*/ 1057663 w 1464837"/>
              <a:gd name="connsiteY21" fmla="*/ 457200 h 2723322"/>
              <a:gd name="connsiteX22" fmla="*/ 1084168 w 1464837"/>
              <a:gd name="connsiteY22" fmla="*/ 523461 h 2723322"/>
              <a:gd name="connsiteX23" fmla="*/ 1130550 w 1464837"/>
              <a:gd name="connsiteY23" fmla="*/ 616226 h 2723322"/>
              <a:gd name="connsiteX24" fmla="*/ 1137176 w 1464837"/>
              <a:gd name="connsiteY24" fmla="*/ 642731 h 2723322"/>
              <a:gd name="connsiteX25" fmla="*/ 1143802 w 1464837"/>
              <a:gd name="connsiteY25" fmla="*/ 675861 h 2723322"/>
              <a:gd name="connsiteX26" fmla="*/ 1150428 w 1464837"/>
              <a:gd name="connsiteY26" fmla="*/ 695740 h 2723322"/>
              <a:gd name="connsiteX27" fmla="*/ 1170307 w 1464837"/>
              <a:gd name="connsiteY27" fmla="*/ 715618 h 2723322"/>
              <a:gd name="connsiteX28" fmla="*/ 1190185 w 1464837"/>
              <a:gd name="connsiteY28" fmla="*/ 768626 h 2723322"/>
              <a:gd name="connsiteX29" fmla="*/ 1210063 w 1464837"/>
              <a:gd name="connsiteY29" fmla="*/ 801757 h 2723322"/>
              <a:gd name="connsiteX30" fmla="*/ 1223315 w 1464837"/>
              <a:gd name="connsiteY30" fmla="*/ 848140 h 2723322"/>
              <a:gd name="connsiteX31" fmla="*/ 1249820 w 1464837"/>
              <a:gd name="connsiteY31" fmla="*/ 921026 h 2723322"/>
              <a:gd name="connsiteX32" fmla="*/ 1263072 w 1464837"/>
              <a:gd name="connsiteY32" fmla="*/ 1000540 h 2723322"/>
              <a:gd name="connsiteX33" fmla="*/ 1276324 w 1464837"/>
              <a:gd name="connsiteY33" fmla="*/ 1027044 h 2723322"/>
              <a:gd name="connsiteX34" fmla="*/ 1296202 w 1464837"/>
              <a:gd name="connsiteY34" fmla="*/ 1080053 h 2723322"/>
              <a:gd name="connsiteX35" fmla="*/ 1309455 w 1464837"/>
              <a:gd name="connsiteY35" fmla="*/ 1199322 h 2723322"/>
              <a:gd name="connsiteX36" fmla="*/ 1316081 w 1464837"/>
              <a:gd name="connsiteY36" fmla="*/ 1219200 h 2723322"/>
              <a:gd name="connsiteX37" fmla="*/ 1335959 w 1464837"/>
              <a:gd name="connsiteY37" fmla="*/ 1252331 h 2723322"/>
              <a:gd name="connsiteX38" fmla="*/ 1342585 w 1464837"/>
              <a:gd name="connsiteY38" fmla="*/ 1285461 h 2723322"/>
              <a:gd name="connsiteX39" fmla="*/ 1355837 w 1464837"/>
              <a:gd name="connsiteY39" fmla="*/ 1318592 h 2723322"/>
              <a:gd name="connsiteX40" fmla="*/ 1382342 w 1464837"/>
              <a:gd name="connsiteY40" fmla="*/ 1404731 h 2723322"/>
              <a:gd name="connsiteX41" fmla="*/ 1395594 w 1464837"/>
              <a:gd name="connsiteY41" fmla="*/ 1470992 h 2723322"/>
              <a:gd name="connsiteX42" fmla="*/ 1402220 w 1464837"/>
              <a:gd name="connsiteY42" fmla="*/ 1504122 h 2723322"/>
              <a:gd name="connsiteX43" fmla="*/ 1422098 w 1464837"/>
              <a:gd name="connsiteY43" fmla="*/ 1550505 h 2723322"/>
              <a:gd name="connsiteX44" fmla="*/ 1435350 w 1464837"/>
              <a:gd name="connsiteY44" fmla="*/ 1630018 h 2723322"/>
              <a:gd name="connsiteX45" fmla="*/ 1461855 w 1464837"/>
              <a:gd name="connsiteY45" fmla="*/ 1782418 h 2723322"/>
              <a:gd name="connsiteX46" fmla="*/ 1448602 w 1464837"/>
              <a:gd name="connsiteY46" fmla="*/ 2020957 h 2723322"/>
              <a:gd name="connsiteX47" fmla="*/ 1428724 w 1464837"/>
              <a:gd name="connsiteY47" fmla="*/ 2073966 h 2723322"/>
              <a:gd name="connsiteX48" fmla="*/ 1422098 w 1464837"/>
              <a:gd name="connsiteY48" fmla="*/ 2120348 h 2723322"/>
              <a:gd name="connsiteX49" fmla="*/ 1415472 w 1464837"/>
              <a:gd name="connsiteY49" fmla="*/ 2140226 h 2723322"/>
              <a:gd name="connsiteX50" fmla="*/ 1382342 w 1464837"/>
              <a:gd name="connsiteY50" fmla="*/ 2226366 h 2723322"/>
              <a:gd name="connsiteX51" fmla="*/ 1355837 w 1464837"/>
              <a:gd name="connsiteY51" fmla="*/ 2292626 h 2723322"/>
              <a:gd name="connsiteX52" fmla="*/ 1329333 w 1464837"/>
              <a:gd name="connsiteY52" fmla="*/ 2345635 h 2723322"/>
              <a:gd name="connsiteX53" fmla="*/ 1309455 w 1464837"/>
              <a:gd name="connsiteY53" fmla="*/ 2392018 h 2723322"/>
              <a:gd name="connsiteX54" fmla="*/ 1256446 w 1464837"/>
              <a:gd name="connsiteY54" fmla="*/ 2458279 h 2723322"/>
              <a:gd name="connsiteX55" fmla="*/ 1203437 w 1464837"/>
              <a:gd name="connsiteY55" fmla="*/ 2531166 h 2723322"/>
              <a:gd name="connsiteX56" fmla="*/ 1150428 w 1464837"/>
              <a:gd name="connsiteY56" fmla="*/ 2597426 h 2723322"/>
              <a:gd name="connsiteX57" fmla="*/ 1104046 w 1464837"/>
              <a:gd name="connsiteY57" fmla="*/ 2637183 h 2723322"/>
              <a:gd name="connsiteX58" fmla="*/ 1070915 w 1464837"/>
              <a:gd name="connsiteY58" fmla="*/ 2643809 h 2723322"/>
              <a:gd name="connsiteX59" fmla="*/ 1031159 w 1464837"/>
              <a:gd name="connsiteY59" fmla="*/ 2670313 h 2723322"/>
              <a:gd name="connsiteX60" fmla="*/ 978150 w 1464837"/>
              <a:gd name="connsiteY60" fmla="*/ 2703444 h 2723322"/>
              <a:gd name="connsiteX61" fmla="*/ 858881 w 1464837"/>
              <a:gd name="connsiteY61" fmla="*/ 2716696 h 2723322"/>
              <a:gd name="connsiteX62" fmla="*/ 812498 w 1464837"/>
              <a:gd name="connsiteY62" fmla="*/ 2723322 h 2723322"/>
              <a:gd name="connsiteX63" fmla="*/ 666724 w 1464837"/>
              <a:gd name="connsiteY63" fmla="*/ 2703444 h 2723322"/>
              <a:gd name="connsiteX64" fmla="*/ 640220 w 1464837"/>
              <a:gd name="connsiteY64" fmla="*/ 2683566 h 2723322"/>
              <a:gd name="connsiteX65" fmla="*/ 607089 w 1464837"/>
              <a:gd name="connsiteY65" fmla="*/ 2676940 h 2723322"/>
              <a:gd name="connsiteX66" fmla="*/ 567333 w 1464837"/>
              <a:gd name="connsiteY66" fmla="*/ 2650435 h 2723322"/>
              <a:gd name="connsiteX67" fmla="*/ 547455 w 1464837"/>
              <a:gd name="connsiteY67" fmla="*/ 2630557 h 2723322"/>
              <a:gd name="connsiteX68" fmla="*/ 520950 w 1464837"/>
              <a:gd name="connsiteY68" fmla="*/ 2597426 h 2723322"/>
              <a:gd name="connsiteX69" fmla="*/ 487820 w 1464837"/>
              <a:gd name="connsiteY69" fmla="*/ 2590800 h 2723322"/>
              <a:gd name="connsiteX70" fmla="*/ 414933 w 1464837"/>
              <a:gd name="connsiteY70" fmla="*/ 2524540 h 2723322"/>
              <a:gd name="connsiteX71" fmla="*/ 381802 w 1464837"/>
              <a:gd name="connsiteY71" fmla="*/ 2471531 h 2723322"/>
              <a:gd name="connsiteX72" fmla="*/ 375176 w 1464837"/>
              <a:gd name="connsiteY72" fmla="*/ 2438400 h 2723322"/>
              <a:gd name="connsiteX73" fmla="*/ 348672 w 1464837"/>
              <a:gd name="connsiteY73" fmla="*/ 2372140 h 2723322"/>
              <a:gd name="connsiteX74" fmla="*/ 342046 w 1464837"/>
              <a:gd name="connsiteY74" fmla="*/ 2345635 h 2723322"/>
              <a:gd name="connsiteX75" fmla="*/ 322168 w 1464837"/>
              <a:gd name="connsiteY75" fmla="*/ 2319131 h 2723322"/>
              <a:gd name="connsiteX76" fmla="*/ 315542 w 1464837"/>
              <a:gd name="connsiteY76" fmla="*/ 2286000 h 2723322"/>
              <a:gd name="connsiteX77" fmla="*/ 295663 w 1464837"/>
              <a:gd name="connsiteY77" fmla="*/ 2272748 h 2723322"/>
              <a:gd name="connsiteX78" fmla="*/ 289037 w 1464837"/>
              <a:gd name="connsiteY78" fmla="*/ 2246244 h 2723322"/>
              <a:gd name="connsiteX79" fmla="*/ 282411 w 1464837"/>
              <a:gd name="connsiteY79" fmla="*/ 2226366 h 2723322"/>
              <a:gd name="connsiteX80" fmla="*/ 275785 w 1464837"/>
              <a:gd name="connsiteY80" fmla="*/ 2186609 h 2723322"/>
              <a:gd name="connsiteX81" fmla="*/ 255907 w 1464837"/>
              <a:gd name="connsiteY81" fmla="*/ 2173357 h 2723322"/>
              <a:gd name="connsiteX82" fmla="*/ 249281 w 1464837"/>
              <a:gd name="connsiteY82" fmla="*/ 2140226 h 2723322"/>
              <a:gd name="connsiteX83" fmla="*/ 242655 w 1464837"/>
              <a:gd name="connsiteY83" fmla="*/ 2113722 h 2723322"/>
              <a:gd name="connsiteX84" fmla="*/ 209524 w 1464837"/>
              <a:gd name="connsiteY84" fmla="*/ 2067340 h 2723322"/>
              <a:gd name="connsiteX85" fmla="*/ 189646 w 1464837"/>
              <a:gd name="connsiteY85" fmla="*/ 2007705 h 2723322"/>
              <a:gd name="connsiteX86" fmla="*/ 169768 w 1464837"/>
              <a:gd name="connsiteY86" fmla="*/ 1967948 h 2723322"/>
              <a:gd name="connsiteX87" fmla="*/ 143263 w 1464837"/>
              <a:gd name="connsiteY87" fmla="*/ 1921566 h 2723322"/>
              <a:gd name="connsiteX88" fmla="*/ 130011 w 1464837"/>
              <a:gd name="connsiteY88" fmla="*/ 1868557 h 2723322"/>
              <a:gd name="connsiteX89" fmla="*/ 123385 w 1464837"/>
              <a:gd name="connsiteY89" fmla="*/ 1848679 h 2723322"/>
              <a:gd name="connsiteX90" fmla="*/ 96881 w 1464837"/>
              <a:gd name="connsiteY90" fmla="*/ 1789044 h 2723322"/>
              <a:gd name="connsiteX91" fmla="*/ 90255 w 1464837"/>
              <a:gd name="connsiteY91" fmla="*/ 1742661 h 2723322"/>
              <a:gd name="connsiteX92" fmla="*/ 83628 w 1464837"/>
              <a:gd name="connsiteY92" fmla="*/ 1676400 h 2723322"/>
              <a:gd name="connsiteX93" fmla="*/ 63750 w 1464837"/>
              <a:gd name="connsiteY93" fmla="*/ 1616766 h 2723322"/>
              <a:gd name="connsiteX94" fmla="*/ 50498 w 1464837"/>
              <a:gd name="connsiteY94" fmla="*/ 1557131 h 2723322"/>
              <a:gd name="connsiteX95" fmla="*/ 37246 w 1464837"/>
              <a:gd name="connsiteY95" fmla="*/ 1477618 h 2723322"/>
              <a:gd name="connsiteX96" fmla="*/ 23994 w 1464837"/>
              <a:gd name="connsiteY96" fmla="*/ 1444487 h 2723322"/>
              <a:gd name="connsiteX97" fmla="*/ 4115 w 1464837"/>
              <a:gd name="connsiteY97" fmla="*/ 854766 h 2723322"/>
              <a:gd name="connsiteX98" fmla="*/ 17368 w 1464837"/>
              <a:gd name="connsiteY98" fmla="*/ 609600 h 2723322"/>
              <a:gd name="connsiteX99" fmla="*/ 37246 w 1464837"/>
              <a:gd name="connsiteY99" fmla="*/ 530087 h 2723322"/>
              <a:gd name="connsiteX100" fmla="*/ 43872 w 1464837"/>
              <a:gd name="connsiteY100" fmla="*/ 490331 h 2723322"/>
              <a:gd name="connsiteX101" fmla="*/ 77002 w 1464837"/>
              <a:gd name="connsiteY101" fmla="*/ 417444 h 2723322"/>
              <a:gd name="connsiteX102" fmla="*/ 83628 w 1464837"/>
              <a:gd name="connsiteY102" fmla="*/ 371061 h 2723322"/>
              <a:gd name="connsiteX103" fmla="*/ 96881 w 1464837"/>
              <a:gd name="connsiteY103" fmla="*/ 357809 h 2723322"/>
              <a:gd name="connsiteX104" fmla="*/ 110133 w 1464837"/>
              <a:gd name="connsiteY104" fmla="*/ 324679 h 2723322"/>
              <a:gd name="connsiteX105" fmla="*/ 143263 w 1464837"/>
              <a:gd name="connsiteY105" fmla="*/ 271670 h 2723322"/>
              <a:gd name="connsiteX106" fmla="*/ 169768 w 1464837"/>
              <a:gd name="connsiteY106" fmla="*/ 212035 h 2723322"/>
              <a:gd name="connsiteX107" fmla="*/ 209524 w 1464837"/>
              <a:gd name="connsiteY107" fmla="*/ 165653 h 2723322"/>
              <a:gd name="connsiteX108" fmla="*/ 236028 w 1464837"/>
              <a:gd name="connsiteY108" fmla="*/ 159026 h 2723322"/>
              <a:gd name="connsiteX109" fmla="*/ 262533 w 1464837"/>
              <a:gd name="connsiteY109" fmla="*/ 139148 h 2723322"/>
              <a:gd name="connsiteX110" fmla="*/ 282411 w 1464837"/>
              <a:gd name="connsiteY110" fmla="*/ 119270 h 2723322"/>
              <a:gd name="connsiteX111" fmla="*/ 308915 w 1464837"/>
              <a:gd name="connsiteY111" fmla="*/ 106018 h 2723322"/>
              <a:gd name="connsiteX112" fmla="*/ 348672 w 1464837"/>
              <a:gd name="connsiteY112" fmla="*/ 72887 h 2723322"/>
              <a:gd name="connsiteX113" fmla="*/ 408307 w 1464837"/>
              <a:gd name="connsiteY113" fmla="*/ 39757 h 2723322"/>
              <a:gd name="connsiteX114" fmla="*/ 428185 w 1464837"/>
              <a:gd name="connsiteY114" fmla="*/ 39757 h 2723322"/>
              <a:gd name="connsiteX115" fmla="*/ 428185 w 1464837"/>
              <a:gd name="connsiteY115" fmla="*/ 39757 h 272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64837" h="2723322">
                <a:moveTo>
                  <a:pt x="355298" y="139148"/>
                </a:moveTo>
                <a:lnTo>
                  <a:pt x="355298" y="139148"/>
                </a:lnTo>
                <a:cubicBezTo>
                  <a:pt x="370759" y="114852"/>
                  <a:pt x="382148" y="87422"/>
                  <a:pt x="401681" y="66261"/>
                </a:cubicBezTo>
                <a:cubicBezTo>
                  <a:pt x="409748" y="57521"/>
                  <a:pt x="425674" y="60623"/>
                  <a:pt x="434811" y="53009"/>
                </a:cubicBezTo>
                <a:cubicBezTo>
                  <a:pt x="440177" y="48538"/>
                  <a:pt x="435983" y="37494"/>
                  <a:pt x="441437" y="33131"/>
                </a:cubicBezTo>
                <a:cubicBezTo>
                  <a:pt x="448548" y="27442"/>
                  <a:pt x="459052" y="28481"/>
                  <a:pt x="467942" y="26505"/>
                </a:cubicBezTo>
                <a:cubicBezTo>
                  <a:pt x="478936" y="24062"/>
                  <a:pt x="490109" y="22459"/>
                  <a:pt x="501072" y="19879"/>
                </a:cubicBezTo>
                <a:cubicBezTo>
                  <a:pt x="527666" y="13621"/>
                  <a:pt x="554081" y="6626"/>
                  <a:pt x="580585" y="0"/>
                </a:cubicBezTo>
                <a:cubicBezTo>
                  <a:pt x="635802" y="2209"/>
                  <a:pt x="691269" y="939"/>
                  <a:pt x="746237" y="6626"/>
                </a:cubicBezTo>
                <a:cubicBezTo>
                  <a:pt x="756062" y="7642"/>
                  <a:pt x="764107" y="15082"/>
                  <a:pt x="772742" y="19879"/>
                </a:cubicBezTo>
                <a:cubicBezTo>
                  <a:pt x="784000" y="26133"/>
                  <a:pt x="794614" y="33503"/>
                  <a:pt x="805872" y="39757"/>
                </a:cubicBezTo>
                <a:cubicBezTo>
                  <a:pt x="814506" y="44554"/>
                  <a:pt x="823705" y="48279"/>
                  <a:pt x="832376" y="53009"/>
                </a:cubicBezTo>
                <a:cubicBezTo>
                  <a:pt x="848009" y="61536"/>
                  <a:pt x="863298" y="70678"/>
                  <a:pt x="878759" y="79513"/>
                </a:cubicBezTo>
                <a:cubicBezTo>
                  <a:pt x="887594" y="92765"/>
                  <a:pt x="894000" y="108008"/>
                  <a:pt x="905263" y="119270"/>
                </a:cubicBezTo>
                <a:cubicBezTo>
                  <a:pt x="911889" y="125896"/>
                  <a:pt x="919519" y="131651"/>
                  <a:pt x="925142" y="139148"/>
                </a:cubicBezTo>
                <a:cubicBezTo>
                  <a:pt x="939476" y="158260"/>
                  <a:pt x="951646" y="178905"/>
                  <a:pt x="964898" y="198783"/>
                </a:cubicBezTo>
                <a:cubicBezTo>
                  <a:pt x="969315" y="214244"/>
                  <a:pt x="971496" y="230528"/>
                  <a:pt x="978150" y="245166"/>
                </a:cubicBezTo>
                <a:cubicBezTo>
                  <a:pt x="982720" y="255220"/>
                  <a:pt x="992740" y="261975"/>
                  <a:pt x="998028" y="271670"/>
                </a:cubicBezTo>
                <a:cubicBezTo>
                  <a:pt x="1006083" y="286437"/>
                  <a:pt x="1011281" y="302592"/>
                  <a:pt x="1017907" y="318053"/>
                </a:cubicBezTo>
                <a:cubicBezTo>
                  <a:pt x="1020116" y="331305"/>
                  <a:pt x="1021275" y="344775"/>
                  <a:pt x="1024533" y="357809"/>
                </a:cubicBezTo>
                <a:cubicBezTo>
                  <a:pt x="1027921" y="371361"/>
                  <a:pt x="1034397" y="384014"/>
                  <a:pt x="1037785" y="397566"/>
                </a:cubicBezTo>
                <a:cubicBezTo>
                  <a:pt x="1047296" y="435609"/>
                  <a:pt x="1041029" y="415615"/>
                  <a:pt x="1057663" y="457200"/>
                </a:cubicBezTo>
                <a:cubicBezTo>
                  <a:pt x="1069310" y="515435"/>
                  <a:pt x="1055641" y="466408"/>
                  <a:pt x="1084168" y="523461"/>
                </a:cubicBezTo>
                <a:cubicBezTo>
                  <a:pt x="1146928" y="648980"/>
                  <a:pt x="1057730" y="488791"/>
                  <a:pt x="1130550" y="616226"/>
                </a:cubicBezTo>
                <a:cubicBezTo>
                  <a:pt x="1132759" y="625061"/>
                  <a:pt x="1135200" y="633841"/>
                  <a:pt x="1137176" y="642731"/>
                </a:cubicBezTo>
                <a:cubicBezTo>
                  <a:pt x="1139619" y="653725"/>
                  <a:pt x="1141071" y="664935"/>
                  <a:pt x="1143802" y="675861"/>
                </a:cubicBezTo>
                <a:cubicBezTo>
                  <a:pt x="1145496" y="682637"/>
                  <a:pt x="1146554" y="689928"/>
                  <a:pt x="1150428" y="695740"/>
                </a:cubicBezTo>
                <a:cubicBezTo>
                  <a:pt x="1155626" y="703537"/>
                  <a:pt x="1163681" y="708992"/>
                  <a:pt x="1170307" y="715618"/>
                </a:cubicBezTo>
                <a:cubicBezTo>
                  <a:pt x="1176042" y="732823"/>
                  <a:pt x="1182262" y="752779"/>
                  <a:pt x="1190185" y="768626"/>
                </a:cubicBezTo>
                <a:cubicBezTo>
                  <a:pt x="1195945" y="780145"/>
                  <a:pt x="1204303" y="790238"/>
                  <a:pt x="1210063" y="801757"/>
                </a:cubicBezTo>
                <a:cubicBezTo>
                  <a:pt x="1215360" y="812350"/>
                  <a:pt x="1220483" y="838230"/>
                  <a:pt x="1223315" y="848140"/>
                </a:cubicBezTo>
                <a:cubicBezTo>
                  <a:pt x="1229987" y="871492"/>
                  <a:pt x="1243493" y="900461"/>
                  <a:pt x="1249820" y="921026"/>
                </a:cubicBezTo>
                <a:cubicBezTo>
                  <a:pt x="1266227" y="974351"/>
                  <a:pt x="1245536" y="936242"/>
                  <a:pt x="1263072" y="1000540"/>
                </a:cubicBezTo>
                <a:cubicBezTo>
                  <a:pt x="1265671" y="1010069"/>
                  <a:pt x="1272525" y="1017926"/>
                  <a:pt x="1276324" y="1027044"/>
                </a:cubicBezTo>
                <a:cubicBezTo>
                  <a:pt x="1283582" y="1044464"/>
                  <a:pt x="1289576" y="1062383"/>
                  <a:pt x="1296202" y="1080053"/>
                </a:cubicBezTo>
                <a:cubicBezTo>
                  <a:pt x="1300206" y="1132103"/>
                  <a:pt x="1298543" y="1155676"/>
                  <a:pt x="1309455" y="1199322"/>
                </a:cubicBezTo>
                <a:cubicBezTo>
                  <a:pt x="1311149" y="1206098"/>
                  <a:pt x="1312958" y="1212953"/>
                  <a:pt x="1316081" y="1219200"/>
                </a:cubicBezTo>
                <a:cubicBezTo>
                  <a:pt x="1321841" y="1230719"/>
                  <a:pt x="1329333" y="1241287"/>
                  <a:pt x="1335959" y="1252331"/>
                </a:cubicBezTo>
                <a:cubicBezTo>
                  <a:pt x="1338168" y="1263374"/>
                  <a:pt x="1339349" y="1274674"/>
                  <a:pt x="1342585" y="1285461"/>
                </a:cubicBezTo>
                <a:cubicBezTo>
                  <a:pt x="1346003" y="1296854"/>
                  <a:pt x="1353162" y="1307002"/>
                  <a:pt x="1355837" y="1318592"/>
                </a:cubicBezTo>
                <a:cubicBezTo>
                  <a:pt x="1375367" y="1403224"/>
                  <a:pt x="1345124" y="1342701"/>
                  <a:pt x="1382342" y="1404731"/>
                </a:cubicBezTo>
                <a:cubicBezTo>
                  <a:pt x="1395325" y="1482630"/>
                  <a:pt x="1382415" y="1411687"/>
                  <a:pt x="1395594" y="1470992"/>
                </a:cubicBezTo>
                <a:cubicBezTo>
                  <a:pt x="1398037" y="1481986"/>
                  <a:pt x="1398659" y="1493438"/>
                  <a:pt x="1402220" y="1504122"/>
                </a:cubicBezTo>
                <a:cubicBezTo>
                  <a:pt x="1407539" y="1520080"/>
                  <a:pt x="1415472" y="1535044"/>
                  <a:pt x="1422098" y="1550505"/>
                </a:cubicBezTo>
                <a:cubicBezTo>
                  <a:pt x="1441375" y="1704718"/>
                  <a:pt x="1418513" y="1539100"/>
                  <a:pt x="1435350" y="1630018"/>
                </a:cubicBezTo>
                <a:cubicBezTo>
                  <a:pt x="1444739" y="1680719"/>
                  <a:pt x="1461855" y="1782418"/>
                  <a:pt x="1461855" y="1782418"/>
                </a:cubicBezTo>
                <a:cubicBezTo>
                  <a:pt x="1457578" y="1923546"/>
                  <a:pt x="1478042" y="1939995"/>
                  <a:pt x="1448602" y="2020957"/>
                </a:cubicBezTo>
                <a:cubicBezTo>
                  <a:pt x="1442153" y="2038692"/>
                  <a:pt x="1435350" y="2056296"/>
                  <a:pt x="1428724" y="2073966"/>
                </a:cubicBezTo>
                <a:cubicBezTo>
                  <a:pt x="1426515" y="2089427"/>
                  <a:pt x="1425161" y="2105034"/>
                  <a:pt x="1422098" y="2120348"/>
                </a:cubicBezTo>
                <a:cubicBezTo>
                  <a:pt x="1420728" y="2127197"/>
                  <a:pt x="1417924" y="2133686"/>
                  <a:pt x="1415472" y="2140226"/>
                </a:cubicBezTo>
                <a:cubicBezTo>
                  <a:pt x="1404670" y="2169031"/>
                  <a:pt x="1392072" y="2197181"/>
                  <a:pt x="1382342" y="2226366"/>
                </a:cubicBezTo>
                <a:cubicBezTo>
                  <a:pt x="1372484" y="2255935"/>
                  <a:pt x="1373435" y="2254915"/>
                  <a:pt x="1355837" y="2292626"/>
                </a:cubicBezTo>
                <a:cubicBezTo>
                  <a:pt x="1347483" y="2310528"/>
                  <a:pt x="1337687" y="2327733"/>
                  <a:pt x="1329333" y="2345635"/>
                </a:cubicBezTo>
                <a:cubicBezTo>
                  <a:pt x="1322220" y="2360878"/>
                  <a:pt x="1318593" y="2377896"/>
                  <a:pt x="1309455" y="2392018"/>
                </a:cubicBezTo>
                <a:cubicBezTo>
                  <a:pt x="1294089" y="2415765"/>
                  <a:pt x="1273417" y="2435651"/>
                  <a:pt x="1256446" y="2458279"/>
                </a:cubicBezTo>
                <a:cubicBezTo>
                  <a:pt x="1153401" y="2595671"/>
                  <a:pt x="1300892" y="2409348"/>
                  <a:pt x="1203437" y="2531166"/>
                </a:cubicBezTo>
                <a:cubicBezTo>
                  <a:pt x="1189897" y="2571787"/>
                  <a:pt x="1201750" y="2546104"/>
                  <a:pt x="1150428" y="2597426"/>
                </a:cubicBezTo>
                <a:cubicBezTo>
                  <a:pt x="1140457" y="2607397"/>
                  <a:pt x="1120193" y="2631128"/>
                  <a:pt x="1104046" y="2637183"/>
                </a:cubicBezTo>
                <a:cubicBezTo>
                  <a:pt x="1093501" y="2641137"/>
                  <a:pt x="1081959" y="2641600"/>
                  <a:pt x="1070915" y="2643809"/>
                </a:cubicBezTo>
                <a:cubicBezTo>
                  <a:pt x="1045128" y="2682489"/>
                  <a:pt x="1073946" y="2648919"/>
                  <a:pt x="1031159" y="2670313"/>
                </a:cubicBezTo>
                <a:cubicBezTo>
                  <a:pt x="1012522" y="2679632"/>
                  <a:pt x="998271" y="2698027"/>
                  <a:pt x="978150" y="2703444"/>
                </a:cubicBezTo>
                <a:cubicBezTo>
                  <a:pt x="939524" y="2713843"/>
                  <a:pt x="898597" y="2711930"/>
                  <a:pt x="858881" y="2716696"/>
                </a:cubicBezTo>
                <a:cubicBezTo>
                  <a:pt x="843374" y="2718557"/>
                  <a:pt x="827959" y="2721113"/>
                  <a:pt x="812498" y="2723322"/>
                </a:cubicBezTo>
                <a:cubicBezTo>
                  <a:pt x="763907" y="2716696"/>
                  <a:pt x="714509" y="2714471"/>
                  <a:pt x="666724" y="2703444"/>
                </a:cubicBezTo>
                <a:cubicBezTo>
                  <a:pt x="655963" y="2700961"/>
                  <a:pt x="650312" y="2688051"/>
                  <a:pt x="640220" y="2683566"/>
                </a:cubicBezTo>
                <a:cubicBezTo>
                  <a:pt x="629928" y="2678992"/>
                  <a:pt x="618133" y="2679149"/>
                  <a:pt x="607089" y="2676940"/>
                </a:cubicBezTo>
                <a:cubicBezTo>
                  <a:pt x="543681" y="2613529"/>
                  <a:pt x="624865" y="2688789"/>
                  <a:pt x="567333" y="2650435"/>
                </a:cubicBezTo>
                <a:cubicBezTo>
                  <a:pt x="559536" y="2645237"/>
                  <a:pt x="553626" y="2637609"/>
                  <a:pt x="547455" y="2630557"/>
                </a:cubicBezTo>
                <a:cubicBezTo>
                  <a:pt x="538142" y="2619913"/>
                  <a:pt x="532718" y="2605271"/>
                  <a:pt x="520950" y="2597426"/>
                </a:cubicBezTo>
                <a:cubicBezTo>
                  <a:pt x="511579" y="2591179"/>
                  <a:pt x="498863" y="2593009"/>
                  <a:pt x="487820" y="2590800"/>
                </a:cubicBezTo>
                <a:cubicBezTo>
                  <a:pt x="429180" y="2532161"/>
                  <a:pt x="455603" y="2551653"/>
                  <a:pt x="414933" y="2524540"/>
                </a:cubicBezTo>
                <a:cubicBezTo>
                  <a:pt x="401334" y="2506407"/>
                  <a:pt x="389077" y="2493356"/>
                  <a:pt x="381802" y="2471531"/>
                </a:cubicBezTo>
                <a:cubicBezTo>
                  <a:pt x="378240" y="2460847"/>
                  <a:pt x="378737" y="2449084"/>
                  <a:pt x="375176" y="2438400"/>
                </a:cubicBezTo>
                <a:cubicBezTo>
                  <a:pt x="367654" y="2415833"/>
                  <a:pt x="356673" y="2394542"/>
                  <a:pt x="348672" y="2372140"/>
                </a:cubicBezTo>
                <a:cubicBezTo>
                  <a:pt x="345609" y="2363564"/>
                  <a:pt x="346119" y="2353780"/>
                  <a:pt x="342046" y="2345635"/>
                </a:cubicBezTo>
                <a:cubicBezTo>
                  <a:pt x="337107" y="2335758"/>
                  <a:pt x="328794" y="2327966"/>
                  <a:pt x="322168" y="2319131"/>
                </a:cubicBezTo>
                <a:cubicBezTo>
                  <a:pt x="319959" y="2308087"/>
                  <a:pt x="321130" y="2295778"/>
                  <a:pt x="315542" y="2286000"/>
                </a:cubicBezTo>
                <a:cubicBezTo>
                  <a:pt x="311591" y="2279086"/>
                  <a:pt x="300081" y="2279374"/>
                  <a:pt x="295663" y="2272748"/>
                </a:cubicBezTo>
                <a:cubicBezTo>
                  <a:pt x="290611" y="2265171"/>
                  <a:pt x="291539" y="2255000"/>
                  <a:pt x="289037" y="2246244"/>
                </a:cubicBezTo>
                <a:cubicBezTo>
                  <a:pt x="287118" y="2239528"/>
                  <a:pt x="284620" y="2232992"/>
                  <a:pt x="282411" y="2226366"/>
                </a:cubicBezTo>
                <a:cubicBezTo>
                  <a:pt x="280202" y="2213114"/>
                  <a:pt x="281793" y="2198626"/>
                  <a:pt x="275785" y="2186609"/>
                </a:cubicBezTo>
                <a:cubicBezTo>
                  <a:pt x="272224" y="2179486"/>
                  <a:pt x="259858" y="2180271"/>
                  <a:pt x="255907" y="2173357"/>
                </a:cubicBezTo>
                <a:cubicBezTo>
                  <a:pt x="250319" y="2163578"/>
                  <a:pt x="251724" y="2151220"/>
                  <a:pt x="249281" y="2140226"/>
                </a:cubicBezTo>
                <a:cubicBezTo>
                  <a:pt x="247306" y="2131336"/>
                  <a:pt x="246242" y="2122092"/>
                  <a:pt x="242655" y="2113722"/>
                </a:cubicBezTo>
                <a:cubicBezTo>
                  <a:pt x="239427" y="2106190"/>
                  <a:pt x="211783" y="2070352"/>
                  <a:pt x="209524" y="2067340"/>
                </a:cubicBezTo>
                <a:cubicBezTo>
                  <a:pt x="202136" y="2037786"/>
                  <a:pt x="203508" y="2038202"/>
                  <a:pt x="189646" y="2007705"/>
                </a:cubicBezTo>
                <a:cubicBezTo>
                  <a:pt x="183515" y="1994217"/>
                  <a:pt x="175271" y="1981705"/>
                  <a:pt x="169768" y="1967948"/>
                </a:cubicBezTo>
                <a:cubicBezTo>
                  <a:pt x="151971" y="1923455"/>
                  <a:pt x="178738" y="1957039"/>
                  <a:pt x="143263" y="1921566"/>
                </a:cubicBezTo>
                <a:cubicBezTo>
                  <a:pt x="128116" y="1876123"/>
                  <a:pt x="146004" y="1932528"/>
                  <a:pt x="130011" y="1868557"/>
                </a:cubicBezTo>
                <a:cubicBezTo>
                  <a:pt x="128317" y="1861781"/>
                  <a:pt x="125837" y="1855219"/>
                  <a:pt x="123385" y="1848679"/>
                </a:cubicBezTo>
                <a:cubicBezTo>
                  <a:pt x="110694" y="1814835"/>
                  <a:pt x="111940" y="1819163"/>
                  <a:pt x="96881" y="1789044"/>
                </a:cubicBezTo>
                <a:cubicBezTo>
                  <a:pt x="94672" y="1773583"/>
                  <a:pt x="92080" y="1758172"/>
                  <a:pt x="90255" y="1742661"/>
                </a:cubicBezTo>
                <a:cubicBezTo>
                  <a:pt x="87661" y="1720616"/>
                  <a:pt x="88201" y="1698121"/>
                  <a:pt x="83628" y="1676400"/>
                </a:cubicBezTo>
                <a:cubicBezTo>
                  <a:pt x="79311" y="1655896"/>
                  <a:pt x="69358" y="1636955"/>
                  <a:pt x="63750" y="1616766"/>
                </a:cubicBezTo>
                <a:cubicBezTo>
                  <a:pt x="58300" y="1597146"/>
                  <a:pt x="54251" y="1577145"/>
                  <a:pt x="50498" y="1557131"/>
                </a:cubicBezTo>
                <a:cubicBezTo>
                  <a:pt x="46627" y="1536484"/>
                  <a:pt x="43800" y="1499465"/>
                  <a:pt x="37246" y="1477618"/>
                </a:cubicBezTo>
                <a:cubicBezTo>
                  <a:pt x="33828" y="1466225"/>
                  <a:pt x="28411" y="1455531"/>
                  <a:pt x="23994" y="1444487"/>
                </a:cubicBezTo>
                <a:cubicBezTo>
                  <a:pt x="-8601" y="1200019"/>
                  <a:pt x="143" y="1295637"/>
                  <a:pt x="4115" y="854766"/>
                </a:cubicBezTo>
                <a:cubicBezTo>
                  <a:pt x="4852" y="772928"/>
                  <a:pt x="12155" y="691275"/>
                  <a:pt x="17368" y="609600"/>
                </a:cubicBezTo>
                <a:cubicBezTo>
                  <a:pt x="21816" y="539924"/>
                  <a:pt x="9087" y="558248"/>
                  <a:pt x="37246" y="530087"/>
                </a:cubicBezTo>
                <a:cubicBezTo>
                  <a:pt x="39455" y="516835"/>
                  <a:pt x="39921" y="503172"/>
                  <a:pt x="43872" y="490331"/>
                </a:cubicBezTo>
                <a:cubicBezTo>
                  <a:pt x="50211" y="469729"/>
                  <a:pt x="66462" y="438523"/>
                  <a:pt x="77002" y="417444"/>
                </a:cubicBezTo>
                <a:cubicBezTo>
                  <a:pt x="79211" y="401983"/>
                  <a:pt x="78689" y="385877"/>
                  <a:pt x="83628" y="371061"/>
                </a:cubicBezTo>
                <a:cubicBezTo>
                  <a:pt x="85604" y="365134"/>
                  <a:pt x="93781" y="363233"/>
                  <a:pt x="96881" y="357809"/>
                </a:cubicBezTo>
                <a:cubicBezTo>
                  <a:pt x="102782" y="347482"/>
                  <a:pt x="105716" y="335722"/>
                  <a:pt x="110133" y="324679"/>
                </a:cubicBezTo>
                <a:cubicBezTo>
                  <a:pt x="122861" y="261035"/>
                  <a:pt x="103889" y="317606"/>
                  <a:pt x="143263" y="271670"/>
                </a:cubicBezTo>
                <a:cubicBezTo>
                  <a:pt x="152927" y="260395"/>
                  <a:pt x="163572" y="223187"/>
                  <a:pt x="169768" y="212035"/>
                </a:cubicBezTo>
                <a:cubicBezTo>
                  <a:pt x="174200" y="204057"/>
                  <a:pt x="199714" y="171259"/>
                  <a:pt x="209524" y="165653"/>
                </a:cubicBezTo>
                <a:cubicBezTo>
                  <a:pt x="217431" y="161135"/>
                  <a:pt x="227193" y="161235"/>
                  <a:pt x="236028" y="159026"/>
                </a:cubicBezTo>
                <a:cubicBezTo>
                  <a:pt x="244863" y="152400"/>
                  <a:pt x="254148" y="146335"/>
                  <a:pt x="262533" y="139148"/>
                </a:cubicBezTo>
                <a:cubicBezTo>
                  <a:pt x="269648" y="133050"/>
                  <a:pt x="274786" y="124717"/>
                  <a:pt x="282411" y="119270"/>
                </a:cubicBezTo>
                <a:cubicBezTo>
                  <a:pt x="290449" y="113529"/>
                  <a:pt x="300080" y="110435"/>
                  <a:pt x="308915" y="106018"/>
                </a:cubicBezTo>
                <a:cubicBezTo>
                  <a:pt x="331520" y="72112"/>
                  <a:pt x="310241" y="96907"/>
                  <a:pt x="348672" y="72887"/>
                </a:cubicBezTo>
                <a:cubicBezTo>
                  <a:pt x="380585" y="52941"/>
                  <a:pt x="369345" y="49497"/>
                  <a:pt x="408307" y="39757"/>
                </a:cubicBezTo>
                <a:cubicBezTo>
                  <a:pt x="414735" y="38150"/>
                  <a:pt x="421559" y="39757"/>
                  <a:pt x="428185" y="39757"/>
                </a:cubicBezTo>
                <a:lnTo>
                  <a:pt x="428185" y="39757"/>
                </a:lnTo>
              </a:path>
            </a:pathLst>
          </a:custGeom>
          <a:solidFill>
            <a:srgbClr val="FF66FF">
              <a:alpha val="49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Line 54"/>
          <p:cNvSpPr>
            <a:spLocks noChangeShapeType="1"/>
          </p:cNvSpPr>
          <p:nvPr/>
        </p:nvSpPr>
        <p:spPr bwMode="auto">
          <a:xfrm flipH="1">
            <a:off x="6216731" y="2331825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257661" y="1270955"/>
            <a:ext cx="4702395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被删除节点左右子树都不为空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，可进行以下处理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以在它的右子树中寻找中序下的第一个结点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关键码最小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，用它的值填补到被删节点中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再递归处理该节点的删除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Line 55"/>
          <p:cNvSpPr>
            <a:spLocks noChangeShapeType="1"/>
          </p:cNvSpPr>
          <p:nvPr/>
        </p:nvSpPr>
        <p:spPr bwMode="auto">
          <a:xfrm>
            <a:off x="7817881" y="2966167"/>
            <a:ext cx="336857" cy="5807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7466971" y="233471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476371" y="164891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7009771" y="164891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6704971" y="126791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7162171" y="195082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04" name="Oval 64"/>
          <p:cNvSpPr>
            <a:spLocks noChangeArrowheads="1"/>
          </p:cNvSpPr>
          <p:nvPr/>
        </p:nvSpPr>
        <p:spPr bwMode="auto">
          <a:xfrm>
            <a:off x="6247771" y="195371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105" name="Oval 65"/>
          <p:cNvSpPr>
            <a:spLocks noChangeArrowheads="1"/>
          </p:cNvSpPr>
          <p:nvPr/>
        </p:nvSpPr>
        <p:spPr bwMode="auto">
          <a:xfrm>
            <a:off x="7543171" y="271571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98</a:t>
            </a:r>
          </a:p>
        </p:txBody>
      </p:sp>
      <p:sp>
        <p:nvSpPr>
          <p:cNvPr id="107" name="Oval 67"/>
          <p:cNvSpPr>
            <a:spLocks noChangeArrowheads="1"/>
          </p:cNvSpPr>
          <p:nvPr/>
        </p:nvSpPr>
        <p:spPr bwMode="auto">
          <a:xfrm>
            <a:off x="7954055" y="342336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99</a:t>
            </a:r>
          </a:p>
        </p:txBody>
      </p:sp>
      <p:sp>
        <p:nvSpPr>
          <p:cNvPr id="110" name="Line 58"/>
          <p:cNvSpPr>
            <a:spLocks noChangeShapeType="1"/>
          </p:cNvSpPr>
          <p:nvPr/>
        </p:nvSpPr>
        <p:spPr bwMode="auto">
          <a:xfrm flipH="1">
            <a:off x="6515136" y="3875958"/>
            <a:ext cx="134144" cy="5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2"/>
          <p:cNvSpPr>
            <a:spLocks noChangeShapeType="1"/>
          </p:cNvSpPr>
          <p:nvPr/>
        </p:nvSpPr>
        <p:spPr bwMode="auto">
          <a:xfrm>
            <a:off x="6210119" y="3048007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Oval 63"/>
          <p:cNvSpPr>
            <a:spLocks noChangeArrowheads="1"/>
          </p:cNvSpPr>
          <p:nvPr/>
        </p:nvSpPr>
        <p:spPr bwMode="auto">
          <a:xfrm>
            <a:off x="6442025" y="348688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51</a:t>
            </a:r>
          </a:p>
        </p:txBody>
      </p:sp>
      <p:sp>
        <p:nvSpPr>
          <p:cNvPr id="109" name="Line 56"/>
          <p:cNvSpPr>
            <a:spLocks noChangeShapeType="1"/>
          </p:cNvSpPr>
          <p:nvPr/>
        </p:nvSpPr>
        <p:spPr bwMode="auto">
          <a:xfrm>
            <a:off x="6784925" y="3934190"/>
            <a:ext cx="263394" cy="55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Oval 65"/>
          <p:cNvSpPr>
            <a:spLocks noChangeArrowheads="1"/>
          </p:cNvSpPr>
          <p:nvPr/>
        </p:nvSpPr>
        <p:spPr bwMode="auto">
          <a:xfrm>
            <a:off x="6817880" y="432013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6504615" y="4690287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Oval 65"/>
          <p:cNvSpPr>
            <a:spLocks noChangeArrowheads="1"/>
          </p:cNvSpPr>
          <p:nvPr/>
        </p:nvSpPr>
        <p:spPr bwMode="auto">
          <a:xfrm>
            <a:off x="6529835" y="510322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111" name="Oval 62"/>
          <p:cNvSpPr>
            <a:spLocks noChangeArrowheads="1"/>
          </p:cNvSpPr>
          <p:nvPr/>
        </p:nvSpPr>
        <p:spPr bwMode="auto">
          <a:xfrm>
            <a:off x="6219659" y="431471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116" name="Line 55"/>
          <p:cNvSpPr>
            <a:spLocks noChangeShapeType="1"/>
          </p:cNvSpPr>
          <p:nvPr/>
        </p:nvSpPr>
        <p:spPr bwMode="auto">
          <a:xfrm flipH="1">
            <a:off x="5627206" y="4555882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56"/>
          <p:cNvSpPr>
            <a:spLocks noChangeShapeType="1"/>
          </p:cNvSpPr>
          <p:nvPr/>
        </p:nvSpPr>
        <p:spPr bwMode="auto">
          <a:xfrm>
            <a:off x="5714730" y="3848808"/>
            <a:ext cx="197201" cy="544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58"/>
          <p:cNvSpPr>
            <a:spLocks noChangeShapeType="1"/>
          </p:cNvSpPr>
          <p:nvPr/>
        </p:nvSpPr>
        <p:spPr bwMode="auto">
          <a:xfrm flipH="1">
            <a:off x="5409930" y="3848808"/>
            <a:ext cx="244429" cy="639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59"/>
          <p:cNvSpPr>
            <a:spLocks noChangeShapeType="1"/>
          </p:cNvSpPr>
          <p:nvPr/>
        </p:nvSpPr>
        <p:spPr bwMode="auto">
          <a:xfrm flipH="1">
            <a:off x="5759531" y="3085755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Oval 61"/>
          <p:cNvSpPr>
            <a:spLocks noChangeArrowheads="1"/>
          </p:cNvSpPr>
          <p:nvPr/>
        </p:nvSpPr>
        <p:spPr bwMode="auto">
          <a:xfrm>
            <a:off x="5460598" y="347479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121" name="Oval 62"/>
          <p:cNvSpPr>
            <a:spLocks noChangeArrowheads="1"/>
          </p:cNvSpPr>
          <p:nvPr/>
        </p:nvSpPr>
        <p:spPr bwMode="auto">
          <a:xfrm>
            <a:off x="5137051" y="431137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22" name="Oval 65"/>
          <p:cNvSpPr>
            <a:spLocks noChangeArrowheads="1"/>
          </p:cNvSpPr>
          <p:nvPr/>
        </p:nvSpPr>
        <p:spPr bwMode="auto">
          <a:xfrm>
            <a:off x="5711479" y="432013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37</a:t>
            </a:r>
          </a:p>
        </p:txBody>
      </p:sp>
      <p:sp>
        <p:nvSpPr>
          <p:cNvPr id="123" name="Oval 67"/>
          <p:cNvSpPr>
            <a:spLocks noChangeArrowheads="1"/>
          </p:cNvSpPr>
          <p:nvPr/>
        </p:nvSpPr>
        <p:spPr bwMode="auto">
          <a:xfrm>
            <a:off x="5398606" y="508647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06" name="Oval 66"/>
          <p:cNvSpPr>
            <a:spLocks noChangeArrowheads="1"/>
          </p:cNvSpPr>
          <p:nvPr/>
        </p:nvSpPr>
        <p:spPr bwMode="auto">
          <a:xfrm>
            <a:off x="5911931" y="271282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33" name="Oval 66"/>
          <p:cNvSpPr>
            <a:spLocks noChangeArrowheads="1"/>
          </p:cNvSpPr>
          <p:nvPr/>
        </p:nvSpPr>
        <p:spPr bwMode="auto">
          <a:xfrm>
            <a:off x="5911931" y="2712825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34" name="Oval 66"/>
          <p:cNvSpPr>
            <a:spLocks noChangeArrowheads="1"/>
          </p:cNvSpPr>
          <p:nvPr/>
        </p:nvSpPr>
        <p:spPr bwMode="auto">
          <a:xfrm>
            <a:off x="6219659" y="4309287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35" name="Oval 66"/>
          <p:cNvSpPr>
            <a:spLocks noChangeArrowheads="1"/>
          </p:cNvSpPr>
          <p:nvPr/>
        </p:nvSpPr>
        <p:spPr bwMode="auto">
          <a:xfrm>
            <a:off x="5920839" y="2719969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6" name="矩形 5"/>
          <p:cNvSpPr/>
          <p:nvPr/>
        </p:nvSpPr>
        <p:spPr>
          <a:xfrm>
            <a:off x="7318587" y="4595431"/>
            <a:ext cx="1270935" cy="1015135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递归删除右子树节点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5620" y="5544047"/>
            <a:ext cx="7848872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(temp-&gt;left!=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temp = temp-&gt;left;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递归寻找右孩子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temp-&gt;data;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更新该被删除节点的关键码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Remove(p-&gt;data,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 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6399027" y="2336767"/>
            <a:ext cx="718199" cy="457348"/>
            <a:chOff x="8019025" y="2048113"/>
            <a:chExt cx="718199" cy="457348"/>
          </a:xfrm>
        </p:grpSpPr>
        <p:cxnSp>
          <p:nvCxnSpPr>
            <p:cNvPr id="38" name="直接箭头连接符 37"/>
            <p:cNvCxnSpPr>
              <a:stCxn id="39" idx="2"/>
            </p:cNvCxnSpPr>
            <p:nvPr/>
          </p:nvCxnSpPr>
          <p:spPr bwMode="auto">
            <a:xfrm flipH="1">
              <a:off x="8019025" y="2258461"/>
              <a:ext cx="350888" cy="247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39" name="Oval 67"/>
            <p:cNvSpPr>
              <a:spLocks noChangeArrowheads="1"/>
            </p:cNvSpPr>
            <p:nvPr/>
          </p:nvSpPr>
          <p:spPr bwMode="auto">
            <a:xfrm>
              <a:off x="8369913" y="2048113"/>
              <a:ext cx="367311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000" b="1" dirty="0"/>
                <a:t>p</a:t>
              </a:r>
              <a:endParaRPr kumimoji="1" lang="en-US" altLang="zh-CN" sz="2400" b="1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803454" y="2946254"/>
            <a:ext cx="575510" cy="612280"/>
            <a:chOff x="7768616" y="1458520"/>
            <a:chExt cx="575510" cy="874450"/>
          </a:xfrm>
        </p:grpSpPr>
        <p:cxnSp>
          <p:nvCxnSpPr>
            <p:cNvPr id="44" name="直接箭头连接符 43"/>
            <p:cNvCxnSpPr/>
            <p:nvPr/>
          </p:nvCxnSpPr>
          <p:spPr bwMode="auto">
            <a:xfrm flipH="1">
              <a:off x="7830021" y="1895790"/>
              <a:ext cx="83782" cy="4371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45" name="Oval 67"/>
            <p:cNvSpPr>
              <a:spLocks noChangeArrowheads="1"/>
            </p:cNvSpPr>
            <p:nvPr/>
          </p:nvSpPr>
          <p:spPr bwMode="auto">
            <a:xfrm>
              <a:off x="7768616" y="1458520"/>
              <a:ext cx="575510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000" b="1" dirty="0"/>
                <a:t>temp</a:t>
              </a:r>
              <a:endParaRPr kumimoji="1" lang="en-US" altLang="zh-CN" sz="2400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916490" y="4788187"/>
            <a:ext cx="575510" cy="654959"/>
            <a:chOff x="7762514" y="1300570"/>
            <a:chExt cx="575510" cy="935405"/>
          </a:xfrm>
        </p:grpSpPr>
        <p:cxnSp>
          <p:nvCxnSpPr>
            <p:cNvPr id="49" name="直接箭头连接符 48"/>
            <p:cNvCxnSpPr/>
            <p:nvPr/>
          </p:nvCxnSpPr>
          <p:spPr bwMode="auto">
            <a:xfrm flipV="1">
              <a:off x="8022275" y="1300570"/>
              <a:ext cx="163231" cy="5469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50" name="Oval 67"/>
            <p:cNvSpPr>
              <a:spLocks noChangeArrowheads="1"/>
            </p:cNvSpPr>
            <p:nvPr/>
          </p:nvSpPr>
          <p:spPr bwMode="auto">
            <a:xfrm>
              <a:off x="7762514" y="1815279"/>
              <a:ext cx="575510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000" b="1" dirty="0"/>
                <a:t>temp</a:t>
              </a:r>
              <a:endParaRPr kumimoji="1" lang="en-US" altLang="zh-CN" sz="2400" b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542480" y="5192518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33398" y="642634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50803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4" grpId="0" animBg="1"/>
      <p:bldP spid="35" grpId="0" animBg="1"/>
      <p:bldP spid="6" grpId="0" animBg="1"/>
      <p:bldP spid="3" grpId="0"/>
      <p:bldP spid="12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1556792"/>
            <a:ext cx="9721080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为根节点的树中删除元素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若递归的各层子树不为空，说明顺利删除返回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true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Remove(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递归进入左子树进行删除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Remove(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递归进入右子树删除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||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若至多有一个孩子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temp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指向即将删除节点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若左子树空，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地址更新为其右孩子地址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-&gt;left;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若右子树空，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地址更新为其左孩子地址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delete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temp;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删除节点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左右子树皆存在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(temp-&gt;left!=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temp = temp-&gt;left;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递归寻找右孩子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temp-&gt;data;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更新该被删除节点的关键码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Remove(p-&gt;data,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递归调用删除右子树中的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p-&gt;data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删除成功，返回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true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树中无关键码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，删除失败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043414"/>
      </p:ext>
    </p:extLst>
  </p:cSld>
  <p:clrMapOvr>
    <a:masterClrMapping/>
  </p:clrMapOvr>
  <p:transition advTm="157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模板类定义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475" y="1568822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BinTree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由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BinTree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派生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模板类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protected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_hot;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//“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命中”节点的父亲</a:t>
            </a:r>
          </a:p>
          <a:p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基本接口：以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virtual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修饰，强制要求所有派生类（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变种）根据各自的规则对其重写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search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 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</a:t>
            </a: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insert (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 ); </a:t>
            </a:r>
            <a:r>
              <a:rPr lang="fr-FR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fr-FR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</a:t>
            </a:r>
            <a:endParaRPr lang="fr-FR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 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486309" y="5789689"/>
            <a:ext cx="8280920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sz="2400" dirty="0"/>
              <a:t>BST</a:t>
            </a:r>
            <a:r>
              <a:rPr lang="zh-CN" altLang="en-US" sz="2400" dirty="0"/>
              <a:t>类继承</a:t>
            </a:r>
            <a:r>
              <a:rPr lang="en-US" altLang="zh-CN" sz="2400" dirty="0" err="1"/>
              <a:t>BinTree</a:t>
            </a:r>
            <a:r>
              <a:rPr lang="zh-CN" altLang="en-US" sz="2400" dirty="0"/>
              <a:t>的同时，沿用二叉树节点类</a:t>
            </a:r>
            <a:r>
              <a:rPr lang="en-US" altLang="zh-CN" sz="2400" dirty="0" err="1"/>
              <a:t>BinNode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FF00"/>
                </a:solidFill>
              </a:rPr>
              <a:t>注意</a:t>
            </a:r>
            <a:r>
              <a:rPr lang="en-US" altLang="zh-CN" sz="2400" dirty="0">
                <a:solidFill>
                  <a:srgbClr val="FFFF00"/>
                </a:solidFill>
              </a:rPr>
              <a:t>_hot</a:t>
            </a:r>
            <a:r>
              <a:rPr lang="zh-CN" altLang="en-US" sz="2400" dirty="0">
                <a:solidFill>
                  <a:srgbClr val="FFFF00"/>
                </a:solidFill>
              </a:rPr>
              <a:t>的使用：命中节点的父亲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58667"/>
      </p:ext>
    </p:extLst>
  </p:cSld>
  <p:clrMapOvr>
    <a:masterClrMapping/>
  </p:clrMapOvr>
  <p:transition advTm="157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767" y="1577436"/>
            <a:ext cx="8756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&gt;::search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中查找关键码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_root,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返回目标节点位置的引用，以便后续插入、删除操作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2862063" y="1200179"/>
            <a:ext cx="6362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EQUAL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(e, v)  (!(v) || (e) == (v)-&gt;data)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7C196-05F4-4EB2-8668-9FD58581B19C}"/>
              </a:ext>
            </a:extLst>
          </p:cNvPr>
          <p:cNvSpPr/>
          <p:nvPr/>
        </p:nvSpPr>
        <p:spPr>
          <a:xfrm>
            <a:off x="6038400" y="5360229"/>
            <a:ext cx="2801117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返回时，返回值指向命中节点（或假想的通配哨兵），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_hot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指向其父亲（退化时为初始值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NULL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0BA7CEE-CB93-4D97-A4E4-88C15E0D321F}"/>
              </a:ext>
            </a:extLst>
          </p:cNvPr>
          <p:cNvGrpSpPr/>
          <p:nvPr/>
        </p:nvGrpSpPr>
        <p:grpSpPr>
          <a:xfrm>
            <a:off x="304483" y="5261799"/>
            <a:ext cx="2764023" cy="1677965"/>
            <a:chOff x="611560" y="5157192"/>
            <a:chExt cx="2736304" cy="1944216"/>
          </a:xfrm>
        </p:grpSpPr>
        <p:sp>
          <p:nvSpPr>
            <p:cNvPr id="13" name="流程图: 显示 12">
              <a:extLst>
                <a:ext uri="{FF2B5EF4-FFF2-40B4-BE49-F238E27FC236}">
                  <a16:creationId xmlns:a16="http://schemas.microsoft.com/office/drawing/2014/main" id="{48D95435-925C-40B5-A27E-75F689D7CD2A}"/>
                </a:ext>
              </a:extLst>
            </p:cNvPr>
            <p:cNvSpPr/>
            <p:nvPr/>
          </p:nvSpPr>
          <p:spPr bwMode="auto">
            <a:xfrm rot="16200000">
              <a:off x="1014365" y="4826396"/>
              <a:ext cx="1872208" cy="2533799"/>
            </a:xfrm>
            <a:prstGeom prst="flowChartDisplay">
              <a:avLst/>
            </a:prstGeom>
            <a:solidFill>
              <a:srgbClr val="FFCCCC">
                <a:alpha val="44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2FD107D-37F0-427D-A0A1-10C360D0504D}"/>
                </a:ext>
              </a:extLst>
            </p:cNvPr>
            <p:cNvSpPr/>
            <p:nvPr/>
          </p:nvSpPr>
          <p:spPr bwMode="auto">
            <a:xfrm>
              <a:off x="611560" y="6597352"/>
              <a:ext cx="2736304" cy="504056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5" name="Oval 67">
            <a:extLst>
              <a:ext uri="{FF2B5EF4-FFF2-40B4-BE49-F238E27FC236}">
                <a16:creationId xmlns:a16="http://schemas.microsoft.com/office/drawing/2014/main" id="{521ADFFE-B404-4C51-B27E-1B555CE07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572" y="6071902"/>
            <a:ext cx="252000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16" name="Oval 67">
            <a:extLst>
              <a:ext uri="{FF2B5EF4-FFF2-40B4-BE49-F238E27FC236}">
                <a16:creationId xmlns:a16="http://schemas.microsoft.com/office/drawing/2014/main" id="{94EEAB35-7FE0-4B78-806D-AEB3862B4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393" y="5182854"/>
            <a:ext cx="252000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v</a:t>
            </a:r>
            <a:endParaRPr kumimoji="1" lang="en-US" altLang="zh-CN" sz="2400" b="1" dirty="0"/>
          </a:p>
        </p:txBody>
      </p:sp>
      <p:sp>
        <p:nvSpPr>
          <p:cNvPr id="17" name="任意多边形 57">
            <a:extLst>
              <a:ext uri="{FF2B5EF4-FFF2-40B4-BE49-F238E27FC236}">
                <a16:creationId xmlns:a16="http://schemas.microsoft.com/office/drawing/2014/main" id="{EF74C052-8D6D-4FA0-9DA3-E03072FA2181}"/>
              </a:ext>
            </a:extLst>
          </p:cNvPr>
          <p:cNvSpPr/>
          <p:nvPr/>
        </p:nvSpPr>
        <p:spPr bwMode="auto">
          <a:xfrm>
            <a:off x="838032" y="5449109"/>
            <a:ext cx="1625624" cy="622792"/>
          </a:xfrm>
          <a:custGeom>
            <a:avLst/>
            <a:gdLst>
              <a:gd name="connsiteX0" fmla="*/ 821884 w 1625624"/>
              <a:gd name="connsiteY0" fmla="*/ 0 h 629014"/>
              <a:gd name="connsiteX1" fmla="*/ 856829 w 1625624"/>
              <a:gd name="connsiteY1" fmla="*/ 17472 h 629014"/>
              <a:gd name="connsiteX2" fmla="*/ 868477 w 1625624"/>
              <a:gd name="connsiteY2" fmla="*/ 29121 h 629014"/>
              <a:gd name="connsiteX3" fmla="*/ 891774 w 1625624"/>
              <a:gd name="connsiteY3" fmla="*/ 34945 h 629014"/>
              <a:gd name="connsiteX4" fmla="*/ 1491667 w 1625624"/>
              <a:gd name="connsiteY4" fmla="*/ 46593 h 629014"/>
              <a:gd name="connsiteX5" fmla="*/ 1514964 w 1625624"/>
              <a:gd name="connsiteY5" fmla="*/ 52417 h 629014"/>
              <a:gd name="connsiteX6" fmla="*/ 1544085 w 1625624"/>
              <a:gd name="connsiteY6" fmla="*/ 58242 h 629014"/>
              <a:gd name="connsiteX7" fmla="*/ 1561558 w 1625624"/>
              <a:gd name="connsiteY7" fmla="*/ 75714 h 629014"/>
              <a:gd name="connsiteX8" fmla="*/ 1579030 w 1625624"/>
              <a:gd name="connsiteY8" fmla="*/ 81538 h 629014"/>
              <a:gd name="connsiteX9" fmla="*/ 1590679 w 1625624"/>
              <a:gd name="connsiteY9" fmla="*/ 99011 h 629014"/>
              <a:gd name="connsiteX10" fmla="*/ 1596503 w 1625624"/>
              <a:gd name="connsiteY10" fmla="*/ 116484 h 629014"/>
              <a:gd name="connsiteX11" fmla="*/ 1613976 w 1625624"/>
              <a:gd name="connsiteY11" fmla="*/ 133956 h 629014"/>
              <a:gd name="connsiteX12" fmla="*/ 1625624 w 1625624"/>
              <a:gd name="connsiteY12" fmla="*/ 163077 h 629014"/>
              <a:gd name="connsiteX13" fmla="*/ 1613976 w 1625624"/>
              <a:gd name="connsiteY13" fmla="*/ 186374 h 629014"/>
              <a:gd name="connsiteX14" fmla="*/ 1544085 w 1625624"/>
              <a:gd name="connsiteY14" fmla="*/ 221319 h 629014"/>
              <a:gd name="connsiteX15" fmla="*/ 1491667 w 1625624"/>
              <a:gd name="connsiteY15" fmla="*/ 244616 h 629014"/>
              <a:gd name="connsiteX16" fmla="*/ 1462546 w 1625624"/>
              <a:gd name="connsiteY16" fmla="*/ 250440 h 629014"/>
              <a:gd name="connsiteX17" fmla="*/ 1427601 w 1625624"/>
              <a:gd name="connsiteY17" fmla="*/ 256265 h 629014"/>
              <a:gd name="connsiteX18" fmla="*/ 530674 w 1625624"/>
              <a:gd name="connsiteY18" fmla="*/ 279561 h 629014"/>
              <a:gd name="connsiteX19" fmla="*/ 227815 w 1625624"/>
              <a:gd name="connsiteY19" fmla="*/ 285386 h 629014"/>
              <a:gd name="connsiteX20" fmla="*/ 134628 w 1625624"/>
              <a:gd name="connsiteY20" fmla="*/ 297034 h 629014"/>
              <a:gd name="connsiteX21" fmla="*/ 105507 w 1625624"/>
              <a:gd name="connsiteY21" fmla="*/ 302858 h 629014"/>
              <a:gd name="connsiteX22" fmla="*/ 47265 w 1625624"/>
              <a:gd name="connsiteY22" fmla="*/ 308682 h 629014"/>
              <a:gd name="connsiteX23" fmla="*/ 35616 w 1625624"/>
              <a:gd name="connsiteY23" fmla="*/ 326155 h 629014"/>
              <a:gd name="connsiteX24" fmla="*/ 18144 w 1625624"/>
              <a:gd name="connsiteY24" fmla="*/ 337803 h 629014"/>
              <a:gd name="connsiteX25" fmla="*/ 6495 w 1625624"/>
              <a:gd name="connsiteY25" fmla="*/ 372749 h 629014"/>
              <a:gd name="connsiteX26" fmla="*/ 671 w 1625624"/>
              <a:gd name="connsiteY26" fmla="*/ 390221 h 629014"/>
              <a:gd name="connsiteX27" fmla="*/ 18144 w 1625624"/>
              <a:gd name="connsiteY27" fmla="*/ 477584 h 629014"/>
              <a:gd name="connsiteX28" fmla="*/ 64737 w 1625624"/>
              <a:gd name="connsiteY28" fmla="*/ 506705 h 629014"/>
              <a:gd name="connsiteX29" fmla="*/ 111331 w 1625624"/>
              <a:gd name="connsiteY29" fmla="*/ 518354 h 629014"/>
              <a:gd name="connsiteX30" fmla="*/ 128804 w 1625624"/>
              <a:gd name="connsiteY30" fmla="*/ 530002 h 629014"/>
              <a:gd name="connsiteX31" fmla="*/ 157925 w 1625624"/>
              <a:gd name="connsiteY31" fmla="*/ 541651 h 629014"/>
              <a:gd name="connsiteX32" fmla="*/ 256936 w 1625624"/>
              <a:gd name="connsiteY32" fmla="*/ 553299 h 629014"/>
              <a:gd name="connsiteX33" fmla="*/ 291881 w 1625624"/>
              <a:gd name="connsiteY33" fmla="*/ 570772 h 629014"/>
              <a:gd name="connsiteX34" fmla="*/ 303530 w 1625624"/>
              <a:gd name="connsiteY34" fmla="*/ 582420 h 629014"/>
              <a:gd name="connsiteX35" fmla="*/ 385069 w 1625624"/>
              <a:gd name="connsiteY35" fmla="*/ 605717 h 629014"/>
              <a:gd name="connsiteX36" fmla="*/ 402541 w 1625624"/>
              <a:gd name="connsiteY36" fmla="*/ 629014 h 6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25624" h="629014">
                <a:moveTo>
                  <a:pt x="821884" y="0"/>
                </a:moveTo>
                <a:cubicBezTo>
                  <a:pt x="833532" y="5824"/>
                  <a:pt x="845785" y="10570"/>
                  <a:pt x="856829" y="17472"/>
                </a:cubicBezTo>
                <a:cubicBezTo>
                  <a:pt x="861485" y="20382"/>
                  <a:pt x="863566" y="26665"/>
                  <a:pt x="868477" y="29121"/>
                </a:cubicBezTo>
                <a:cubicBezTo>
                  <a:pt x="875637" y="32701"/>
                  <a:pt x="883772" y="34721"/>
                  <a:pt x="891774" y="34945"/>
                </a:cubicBezTo>
                <a:lnTo>
                  <a:pt x="1491667" y="46593"/>
                </a:lnTo>
                <a:cubicBezTo>
                  <a:pt x="1499433" y="48534"/>
                  <a:pt x="1507150" y="50680"/>
                  <a:pt x="1514964" y="52417"/>
                </a:cubicBezTo>
                <a:cubicBezTo>
                  <a:pt x="1524628" y="54565"/>
                  <a:pt x="1535231" y="53815"/>
                  <a:pt x="1544085" y="58242"/>
                </a:cubicBezTo>
                <a:cubicBezTo>
                  <a:pt x="1551452" y="61926"/>
                  <a:pt x="1554705" y="71145"/>
                  <a:pt x="1561558" y="75714"/>
                </a:cubicBezTo>
                <a:cubicBezTo>
                  <a:pt x="1566666" y="79119"/>
                  <a:pt x="1573206" y="79597"/>
                  <a:pt x="1579030" y="81538"/>
                </a:cubicBezTo>
                <a:cubicBezTo>
                  <a:pt x="1582913" y="87362"/>
                  <a:pt x="1587548" y="92750"/>
                  <a:pt x="1590679" y="99011"/>
                </a:cubicBezTo>
                <a:cubicBezTo>
                  <a:pt x="1593425" y="104502"/>
                  <a:pt x="1593097" y="111376"/>
                  <a:pt x="1596503" y="116484"/>
                </a:cubicBezTo>
                <a:cubicBezTo>
                  <a:pt x="1601072" y="123337"/>
                  <a:pt x="1608152" y="128132"/>
                  <a:pt x="1613976" y="133956"/>
                </a:cubicBezTo>
                <a:cubicBezTo>
                  <a:pt x="1617859" y="143663"/>
                  <a:pt x="1625624" y="152622"/>
                  <a:pt x="1625624" y="163077"/>
                </a:cubicBezTo>
                <a:cubicBezTo>
                  <a:pt x="1625624" y="171759"/>
                  <a:pt x="1620429" y="180566"/>
                  <a:pt x="1613976" y="186374"/>
                </a:cubicBezTo>
                <a:cubicBezTo>
                  <a:pt x="1583179" y="214091"/>
                  <a:pt x="1575280" y="213521"/>
                  <a:pt x="1544085" y="221319"/>
                </a:cubicBezTo>
                <a:cubicBezTo>
                  <a:pt x="1526874" y="229925"/>
                  <a:pt x="1510262" y="239038"/>
                  <a:pt x="1491667" y="244616"/>
                </a:cubicBezTo>
                <a:cubicBezTo>
                  <a:pt x="1482185" y="247460"/>
                  <a:pt x="1472286" y="248669"/>
                  <a:pt x="1462546" y="250440"/>
                </a:cubicBezTo>
                <a:cubicBezTo>
                  <a:pt x="1450927" y="252553"/>
                  <a:pt x="1439404" y="255896"/>
                  <a:pt x="1427601" y="256265"/>
                </a:cubicBezTo>
                <a:lnTo>
                  <a:pt x="530674" y="279561"/>
                </a:lnTo>
                <a:lnTo>
                  <a:pt x="227815" y="285386"/>
                </a:lnTo>
                <a:lnTo>
                  <a:pt x="134628" y="297034"/>
                </a:lnTo>
                <a:cubicBezTo>
                  <a:pt x="124828" y="298434"/>
                  <a:pt x="115319" y="301550"/>
                  <a:pt x="105507" y="302858"/>
                </a:cubicBezTo>
                <a:cubicBezTo>
                  <a:pt x="86167" y="305437"/>
                  <a:pt x="66679" y="306741"/>
                  <a:pt x="47265" y="308682"/>
                </a:cubicBezTo>
                <a:cubicBezTo>
                  <a:pt x="43382" y="314506"/>
                  <a:pt x="40566" y="321205"/>
                  <a:pt x="35616" y="326155"/>
                </a:cubicBezTo>
                <a:cubicBezTo>
                  <a:pt x="30667" y="331104"/>
                  <a:pt x="21854" y="331867"/>
                  <a:pt x="18144" y="337803"/>
                </a:cubicBezTo>
                <a:cubicBezTo>
                  <a:pt x="11636" y="348215"/>
                  <a:pt x="10378" y="361100"/>
                  <a:pt x="6495" y="372749"/>
                </a:cubicBezTo>
                <a:lnTo>
                  <a:pt x="671" y="390221"/>
                </a:lnTo>
                <a:cubicBezTo>
                  <a:pt x="4684" y="442396"/>
                  <a:pt x="-10921" y="454332"/>
                  <a:pt x="18144" y="477584"/>
                </a:cubicBezTo>
                <a:cubicBezTo>
                  <a:pt x="25146" y="483186"/>
                  <a:pt x="61777" y="505567"/>
                  <a:pt x="64737" y="506705"/>
                </a:cubicBezTo>
                <a:cubicBezTo>
                  <a:pt x="79679" y="512452"/>
                  <a:pt x="111331" y="518354"/>
                  <a:pt x="111331" y="518354"/>
                </a:cubicBezTo>
                <a:cubicBezTo>
                  <a:pt x="117155" y="522237"/>
                  <a:pt x="122543" y="526872"/>
                  <a:pt x="128804" y="530002"/>
                </a:cubicBezTo>
                <a:cubicBezTo>
                  <a:pt x="138155" y="534678"/>
                  <a:pt x="147911" y="538647"/>
                  <a:pt x="157925" y="541651"/>
                </a:cubicBezTo>
                <a:cubicBezTo>
                  <a:pt x="185947" y="550058"/>
                  <a:pt x="233912" y="551380"/>
                  <a:pt x="256936" y="553299"/>
                </a:cubicBezTo>
                <a:cubicBezTo>
                  <a:pt x="275394" y="559451"/>
                  <a:pt x="275750" y="557867"/>
                  <a:pt x="291881" y="570772"/>
                </a:cubicBezTo>
                <a:cubicBezTo>
                  <a:pt x="296169" y="574202"/>
                  <a:pt x="298619" y="579964"/>
                  <a:pt x="303530" y="582420"/>
                </a:cubicBezTo>
                <a:cubicBezTo>
                  <a:pt x="320239" y="590774"/>
                  <a:pt x="370143" y="601985"/>
                  <a:pt x="385069" y="605717"/>
                </a:cubicBezTo>
                <a:cubicBezTo>
                  <a:pt x="403914" y="624562"/>
                  <a:pt x="402541" y="614953"/>
                  <a:pt x="402541" y="629014"/>
                </a:cubicBezTo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D599A3-D209-48BD-9286-5FA87A36EFA5}"/>
              </a:ext>
            </a:extLst>
          </p:cNvPr>
          <p:cNvGrpSpPr/>
          <p:nvPr/>
        </p:nvGrpSpPr>
        <p:grpSpPr>
          <a:xfrm>
            <a:off x="3014702" y="5261798"/>
            <a:ext cx="2736304" cy="1944216"/>
            <a:chOff x="611560" y="5157192"/>
            <a:chExt cx="2736304" cy="1944216"/>
          </a:xfrm>
        </p:grpSpPr>
        <p:sp>
          <p:nvSpPr>
            <p:cNvPr id="19" name="流程图: 显示 18">
              <a:extLst>
                <a:ext uri="{FF2B5EF4-FFF2-40B4-BE49-F238E27FC236}">
                  <a16:creationId xmlns:a16="http://schemas.microsoft.com/office/drawing/2014/main" id="{59A5C610-1562-4858-94D8-4B0294F95537}"/>
                </a:ext>
              </a:extLst>
            </p:cNvPr>
            <p:cNvSpPr/>
            <p:nvPr/>
          </p:nvSpPr>
          <p:spPr bwMode="auto">
            <a:xfrm rot="16200000">
              <a:off x="1014365" y="4826396"/>
              <a:ext cx="1872208" cy="2533799"/>
            </a:xfrm>
            <a:prstGeom prst="flowChartDisplay">
              <a:avLst/>
            </a:prstGeom>
            <a:solidFill>
              <a:srgbClr val="FFCCCC">
                <a:alpha val="44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E6530E0-1FE1-4754-8C87-241C79BE6F7E}"/>
                </a:ext>
              </a:extLst>
            </p:cNvPr>
            <p:cNvSpPr/>
            <p:nvPr/>
          </p:nvSpPr>
          <p:spPr bwMode="auto">
            <a:xfrm>
              <a:off x="611560" y="6597352"/>
              <a:ext cx="2736304" cy="504056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737DD9F-2AA3-4A0A-918A-6C197B39C183}"/>
              </a:ext>
            </a:extLst>
          </p:cNvPr>
          <p:cNvCxnSpPr/>
          <p:nvPr/>
        </p:nvCxnSpPr>
        <p:spPr bwMode="auto">
          <a:xfrm>
            <a:off x="1222572" y="6330800"/>
            <a:ext cx="0" cy="21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2" name="Oval 67">
            <a:extLst>
              <a:ext uri="{FF2B5EF4-FFF2-40B4-BE49-F238E27FC236}">
                <a16:creationId xmlns:a16="http://schemas.microsoft.com/office/drawing/2014/main" id="{33007105-C043-4ACD-B504-0F8C84323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572" y="6553736"/>
            <a:ext cx="252000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e</a:t>
            </a:r>
          </a:p>
        </p:txBody>
      </p:sp>
      <p:sp>
        <p:nvSpPr>
          <p:cNvPr id="23" name="Oval 67">
            <a:extLst>
              <a:ext uri="{FF2B5EF4-FFF2-40B4-BE49-F238E27FC236}">
                <a16:creationId xmlns:a16="http://schemas.microsoft.com/office/drawing/2014/main" id="{91FD854C-2FD4-40F4-85F4-367CEC0A5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60" y="5567767"/>
            <a:ext cx="72000" cy="7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24" name="Oval 67">
            <a:extLst>
              <a:ext uri="{FF2B5EF4-FFF2-40B4-BE49-F238E27FC236}">
                <a16:creationId xmlns:a16="http://schemas.microsoft.com/office/drawing/2014/main" id="{60A65DE8-6681-4D63-925A-94E860568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32" y="5784497"/>
            <a:ext cx="72000" cy="7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25" name="Oval 67">
            <a:extLst>
              <a:ext uri="{FF2B5EF4-FFF2-40B4-BE49-F238E27FC236}">
                <a16:creationId xmlns:a16="http://schemas.microsoft.com/office/drawing/2014/main" id="{C02981FC-9F9A-413E-913C-64D260224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384" y="6078839"/>
            <a:ext cx="252000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26" name="Oval 67">
            <a:extLst>
              <a:ext uri="{FF2B5EF4-FFF2-40B4-BE49-F238E27FC236}">
                <a16:creationId xmlns:a16="http://schemas.microsoft.com/office/drawing/2014/main" id="{2C0983C1-AF78-402E-BA38-592E5E30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205" y="5189791"/>
            <a:ext cx="252000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v</a:t>
            </a:r>
            <a:endParaRPr kumimoji="1" lang="en-US" altLang="zh-CN" sz="2400" b="1" dirty="0"/>
          </a:p>
        </p:txBody>
      </p:sp>
      <p:sp>
        <p:nvSpPr>
          <p:cNvPr id="27" name="任意多边形 67">
            <a:extLst>
              <a:ext uri="{FF2B5EF4-FFF2-40B4-BE49-F238E27FC236}">
                <a16:creationId xmlns:a16="http://schemas.microsoft.com/office/drawing/2014/main" id="{966E91DE-3BC0-4405-B40F-7CF123F2C3AB}"/>
              </a:ext>
            </a:extLst>
          </p:cNvPr>
          <p:cNvSpPr/>
          <p:nvPr/>
        </p:nvSpPr>
        <p:spPr bwMode="auto">
          <a:xfrm>
            <a:off x="3580844" y="5456046"/>
            <a:ext cx="1625624" cy="622792"/>
          </a:xfrm>
          <a:custGeom>
            <a:avLst/>
            <a:gdLst>
              <a:gd name="connsiteX0" fmla="*/ 821884 w 1625624"/>
              <a:gd name="connsiteY0" fmla="*/ 0 h 629014"/>
              <a:gd name="connsiteX1" fmla="*/ 856829 w 1625624"/>
              <a:gd name="connsiteY1" fmla="*/ 17472 h 629014"/>
              <a:gd name="connsiteX2" fmla="*/ 868477 w 1625624"/>
              <a:gd name="connsiteY2" fmla="*/ 29121 h 629014"/>
              <a:gd name="connsiteX3" fmla="*/ 891774 w 1625624"/>
              <a:gd name="connsiteY3" fmla="*/ 34945 h 629014"/>
              <a:gd name="connsiteX4" fmla="*/ 1491667 w 1625624"/>
              <a:gd name="connsiteY4" fmla="*/ 46593 h 629014"/>
              <a:gd name="connsiteX5" fmla="*/ 1514964 w 1625624"/>
              <a:gd name="connsiteY5" fmla="*/ 52417 h 629014"/>
              <a:gd name="connsiteX6" fmla="*/ 1544085 w 1625624"/>
              <a:gd name="connsiteY6" fmla="*/ 58242 h 629014"/>
              <a:gd name="connsiteX7" fmla="*/ 1561558 w 1625624"/>
              <a:gd name="connsiteY7" fmla="*/ 75714 h 629014"/>
              <a:gd name="connsiteX8" fmla="*/ 1579030 w 1625624"/>
              <a:gd name="connsiteY8" fmla="*/ 81538 h 629014"/>
              <a:gd name="connsiteX9" fmla="*/ 1590679 w 1625624"/>
              <a:gd name="connsiteY9" fmla="*/ 99011 h 629014"/>
              <a:gd name="connsiteX10" fmla="*/ 1596503 w 1625624"/>
              <a:gd name="connsiteY10" fmla="*/ 116484 h 629014"/>
              <a:gd name="connsiteX11" fmla="*/ 1613976 w 1625624"/>
              <a:gd name="connsiteY11" fmla="*/ 133956 h 629014"/>
              <a:gd name="connsiteX12" fmla="*/ 1625624 w 1625624"/>
              <a:gd name="connsiteY12" fmla="*/ 163077 h 629014"/>
              <a:gd name="connsiteX13" fmla="*/ 1613976 w 1625624"/>
              <a:gd name="connsiteY13" fmla="*/ 186374 h 629014"/>
              <a:gd name="connsiteX14" fmla="*/ 1544085 w 1625624"/>
              <a:gd name="connsiteY14" fmla="*/ 221319 h 629014"/>
              <a:gd name="connsiteX15" fmla="*/ 1491667 w 1625624"/>
              <a:gd name="connsiteY15" fmla="*/ 244616 h 629014"/>
              <a:gd name="connsiteX16" fmla="*/ 1462546 w 1625624"/>
              <a:gd name="connsiteY16" fmla="*/ 250440 h 629014"/>
              <a:gd name="connsiteX17" fmla="*/ 1427601 w 1625624"/>
              <a:gd name="connsiteY17" fmla="*/ 256265 h 629014"/>
              <a:gd name="connsiteX18" fmla="*/ 530674 w 1625624"/>
              <a:gd name="connsiteY18" fmla="*/ 279561 h 629014"/>
              <a:gd name="connsiteX19" fmla="*/ 227815 w 1625624"/>
              <a:gd name="connsiteY19" fmla="*/ 285386 h 629014"/>
              <a:gd name="connsiteX20" fmla="*/ 134628 w 1625624"/>
              <a:gd name="connsiteY20" fmla="*/ 297034 h 629014"/>
              <a:gd name="connsiteX21" fmla="*/ 105507 w 1625624"/>
              <a:gd name="connsiteY21" fmla="*/ 302858 h 629014"/>
              <a:gd name="connsiteX22" fmla="*/ 47265 w 1625624"/>
              <a:gd name="connsiteY22" fmla="*/ 308682 h 629014"/>
              <a:gd name="connsiteX23" fmla="*/ 35616 w 1625624"/>
              <a:gd name="connsiteY23" fmla="*/ 326155 h 629014"/>
              <a:gd name="connsiteX24" fmla="*/ 18144 w 1625624"/>
              <a:gd name="connsiteY24" fmla="*/ 337803 h 629014"/>
              <a:gd name="connsiteX25" fmla="*/ 6495 w 1625624"/>
              <a:gd name="connsiteY25" fmla="*/ 372749 h 629014"/>
              <a:gd name="connsiteX26" fmla="*/ 671 w 1625624"/>
              <a:gd name="connsiteY26" fmla="*/ 390221 h 629014"/>
              <a:gd name="connsiteX27" fmla="*/ 18144 w 1625624"/>
              <a:gd name="connsiteY27" fmla="*/ 477584 h 629014"/>
              <a:gd name="connsiteX28" fmla="*/ 64737 w 1625624"/>
              <a:gd name="connsiteY28" fmla="*/ 506705 h 629014"/>
              <a:gd name="connsiteX29" fmla="*/ 111331 w 1625624"/>
              <a:gd name="connsiteY29" fmla="*/ 518354 h 629014"/>
              <a:gd name="connsiteX30" fmla="*/ 128804 w 1625624"/>
              <a:gd name="connsiteY30" fmla="*/ 530002 h 629014"/>
              <a:gd name="connsiteX31" fmla="*/ 157925 w 1625624"/>
              <a:gd name="connsiteY31" fmla="*/ 541651 h 629014"/>
              <a:gd name="connsiteX32" fmla="*/ 256936 w 1625624"/>
              <a:gd name="connsiteY32" fmla="*/ 553299 h 629014"/>
              <a:gd name="connsiteX33" fmla="*/ 291881 w 1625624"/>
              <a:gd name="connsiteY33" fmla="*/ 570772 h 629014"/>
              <a:gd name="connsiteX34" fmla="*/ 303530 w 1625624"/>
              <a:gd name="connsiteY34" fmla="*/ 582420 h 629014"/>
              <a:gd name="connsiteX35" fmla="*/ 385069 w 1625624"/>
              <a:gd name="connsiteY35" fmla="*/ 605717 h 629014"/>
              <a:gd name="connsiteX36" fmla="*/ 402541 w 1625624"/>
              <a:gd name="connsiteY36" fmla="*/ 629014 h 6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25624" h="629014">
                <a:moveTo>
                  <a:pt x="821884" y="0"/>
                </a:moveTo>
                <a:cubicBezTo>
                  <a:pt x="833532" y="5824"/>
                  <a:pt x="845785" y="10570"/>
                  <a:pt x="856829" y="17472"/>
                </a:cubicBezTo>
                <a:cubicBezTo>
                  <a:pt x="861485" y="20382"/>
                  <a:pt x="863566" y="26665"/>
                  <a:pt x="868477" y="29121"/>
                </a:cubicBezTo>
                <a:cubicBezTo>
                  <a:pt x="875637" y="32701"/>
                  <a:pt x="883772" y="34721"/>
                  <a:pt x="891774" y="34945"/>
                </a:cubicBezTo>
                <a:lnTo>
                  <a:pt x="1491667" y="46593"/>
                </a:lnTo>
                <a:cubicBezTo>
                  <a:pt x="1499433" y="48534"/>
                  <a:pt x="1507150" y="50680"/>
                  <a:pt x="1514964" y="52417"/>
                </a:cubicBezTo>
                <a:cubicBezTo>
                  <a:pt x="1524628" y="54565"/>
                  <a:pt x="1535231" y="53815"/>
                  <a:pt x="1544085" y="58242"/>
                </a:cubicBezTo>
                <a:cubicBezTo>
                  <a:pt x="1551452" y="61926"/>
                  <a:pt x="1554705" y="71145"/>
                  <a:pt x="1561558" y="75714"/>
                </a:cubicBezTo>
                <a:cubicBezTo>
                  <a:pt x="1566666" y="79119"/>
                  <a:pt x="1573206" y="79597"/>
                  <a:pt x="1579030" y="81538"/>
                </a:cubicBezTo>
                <a:cubicBezTo>
                  <a:pt x="1582913" y="87362"/>
                  <a:pt x="1587548" y="92750"/>
                  <a:pt x="1590679" y="99011"/>
                </a:cubicBezTo>
                <a:cubicBezTo>
                  <a:pt x="1593425" y="104502"/>
                  <a:pt x="1593097" y="111376"/>
                  <a:pt x="1596503" y="116484"/>
                </a:cubicBezTo>
                <a:cubicBezTo>
                  <a:pt x="1601072" y="123337"/>
                  <a:pt x="1608152" y="128132"/>
                  <a:pt x="1613976" y="133956"/>
                </a:cubicBezTo>
                <a:cubicBezTo>
                  <a:pt x="1617859" y="143663"/>
                  <a:pt x="1625624" y="152622"/>
                  <a:pt x="1625624" y="163077"/>
                </a:cubicBezTo>
                <a:cubicBezTo>
                  <a:pt x="1625624" y="171759"/>
                  <a:pt x="1620429" y="180566"/>
                  <a:pt x="1613976" y="186374"/>
                </a:cubicBezTo>
                <a:cubicBezTo>
                  <a:pt x="1583179" y="214091"/>
                  <a:pt x="1575280" y="213521"/>
                  <a:pt x="1544085" y="221319"/>
                </a:cubicBezTo>
                <a:cubicBezTo>
                  <a:pt x="1526874" y="229925"/>
                  <a:pt x="1510262" y="239038"/>
                  <a:pt x="1491667" y="244616"/>
                </a:cubicBezTo>
                <a:cubicBezTo>
                  <a:pt x="1482185" y="247460"/>
                  <a:pt x="1472286" y="248669"/>
                  <a:pt x="1462546" y="250440"/>
                </a:cubicBezTo>
                <a:cubicBezTo>
                  <a:pt x="1450927" y="252553"/>
                  <a:pt x="1439404" y="255896"/>
                  <a:pt x="1427601" y="256265"/>
                </a:cubicBezTo>
                <a:lnTo>
                  <a:pt x="530674" y="279561"/>
                </a:lnTo>
                <a:lnTo>
                  <a:pt x="227815" y="285386"/>
                </a:lnTo>
                <a:lnTo>
                  <a:pt x="134628" y="297034"/>
                </a:lnTo>
                <a:cubicBezTo>
                  <a:pt x="124828" y="298434"/>
                  <a:pt x="115319" y="301550"/>
                  <a:pt x="105507" y="302858"/>
                </a:cubicBezTo>
                <a:cubicBezTo>
                  <a:pt x="86167" y="305437"/>
                  <a:pt x="66679" y="306741"/>
                  <a:pt x="47265" y="308682"/>
                </a:cubicBezTo>
                <a:cubicBezTo>
                  <a:pt x="43382" y="314506"/>
                  <a:pt x="40566" y="321205"/>
                  <a:pt x="35616" y="326155"/>
                </a:cubicBezTo>
                <a:cubicBezTo>
                  <a:pt x="30667" y="331104"/>
                  <a:pt x="21854" y="331867"/>
                  <a:pt x="18144" y="337803"/>
                </a:cubicBezTo>
                <a:cubicBezTo>
                  <a:pt x="11636" y="348215"/>
                  <a:pt x="10378" y="361100"/>
                  <a:pt x="6495" y="372749"/>
                </a:cubicBezTo>
                <a:lnTo>
                  <a:pt x="671" y="390221"/>
                </a:lnTo>
                <a:cubicBezTo>
                  <a:pt x="4684" y="442396"/>
                  <a:pt x="-10921" y="454332"/>
                  <a:pt x="18144" y="477584"/>
                </a:cubicBezTo>
                <a:cubicBezTo>
                  <a:pt x="25146" y="483186"/>
                  <a:pt x="61777" y="505567"/>
                  <a:pt x="64737" y="506705"/>
                </a:cubicBezTo>
                <a:cubicBezTo>
                  <a:pt x="79679" y="512452"/>
                  <a:pt x="111331" y="518354"/>
                  <a:pt x="111331" y="518354"/>
                </a:cubicBezTo>
                <a:cubicBezTo>
                  <a:pt x="117155" y="522237"/>
                  <a:pt x="122543" y="526872"/>
                  <a:pt x="128804" y="530002"/>
                </a:cubicBezTo>
                <a:cubicBezTo>
                  <a:pt x="138155" y="534678"/>
                  <a:pt x="147911" y="538647"/>
                  <a:pt x="157925" y="541651"/>
                </a:cubicBezTo>
                <a:cubicBezTo>
                  <a:pt x="185947" y="550058"/>
                  <a:pt x="233912" y="551380"/>
                  <a:pt x="256936" y="553299"/>
                </a:cubicBezTo>
                <a:cubicBezTo>
                  <a:pt x="275394" y="559451"/>
                  <a:pt x="275750" y="557867"/>
                  <a:pt x="291881" y="570772"/>
                </a:cubicBezTo>
                <a:cubicBezTo>
                  <a:pt x="296169" y="574202"/>
                  <a:pt x="298619" y="579964"/>
                  <a:pt x="303530" y="582420"/>
                </a:cubicBezTo>
                <a:cubicBezTo>
                  <a:pt x="320239" y="590774"/>
                  <a:pt x="370143" y="601985"/>
                  <a:pt x="385069" y="605717"/>
                </a:cubicBezTo>
                <a:cubicBezTo>
                  <a:pt x="403914" y="624562"/>
                  <a:pt x="402541" y="614953"/>
                  <a:pt x="402541" y="629014"/>
                </a:cubicBezTo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B3A0936-8A4A-4A92-8F18-1892841F770B}"/>
              </a:ext>
            </a:extLst>
          </p:cNvPr>
          <p:cNvCxnSpPr/>
          <p:nvPr/>
        </p:nvCxnSpPr>
        <p:spPr bwMode="auto">
          <a:xfrm>
            <a:off x="3965384" y="6337737"/>
            <a:ext cx="0" cy="21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9" name="Oval 67">
            <a:extLst>
              <a:ext uri="{FF2B5EF4-FFF2-40B4-BE49-F238E27FC236}">
                <a16:creationId xmlns:a16="http://schemas.microsoft.com/office/drawing/2014/main" id="{506CEAB8-0497-40FD-A6DA-FB813364A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063" y="6579425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1400" b="1" dirty="0"/>
              <a:t>NULL</a:t>
            </a:r>
            <a:endParaRPr kumimoji="1" lang="en-US" altLang="zh-CN" b="1" dirty="0"/>
          </a:p>
        </p:txBody>
      </p:sp>
      <p:sp>
        <p:nvSpPr>
          <p:cNvPr id="30" name="Oval 67">
            <a:extLst>
              <a:ext uri="{FF2B5EF4-FFF2-40B4-BE49-F238E27FC236}">
                <a16:creationId xmlns:a16="http://schemas.microsoft.com/office/drawing/2014/main" id="{75C934E0-8E25-417D-9D4E-B960E4A9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672" y="5574704"/>
            <a:ext cx="72000" cy="7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31" name="Oval 67">
            <a:extLst>
              <a:ext uri="{FF2B5EF4-FFF2-40B4-BE49-F238E27FC236}">
                <a16:creationId xmlns:a16="http://schemas.microsoft.com/office/drawing/2014/main" id="{34BA40BD-C4F4-45C5-B53E-459890E1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44" y="5791434"/>
            <a:ext cx="72000" cy="7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33" name="Oval 67">
            <a:extLst>
              <a:ext uri="{FF2B5EF4-FFF2-40B4-BE49-F238E27FC236}">
                <a16:creationId xmlns:a16="http://schemas.microsoft.com/office/drawing/2014/main" id="{90555307-F8E9-4C61-9481-194A6DAA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689" y="5837863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1400" b="1" dirty="0"/>
              <a:t>_</a:t>
            </a:r>
            <a:r>
              <a:rPr kumimoji="1" lang="en-US" altLang="zh-CN" b="1" dirty="0"/>
              <a:t>hot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99DEAA5-3D6C-4EAE-A41C-3C1DA5DB0A02}"/>
              </a:ext>
            </a:extLst>
          </p:cNvPr>
          <p:cNvCxnSpPr/>
          <p:nvPr/>
        </p:nvCxnSpPr>
        <p:spPr bwMode="auto">
          <a:xfrm>
            <a:off x="2910293" y="6028908"/>
            <a:ext cx="918957" cy="174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7EBDDC4-104E-4230-BD91-649107168991}"/>
              </a:ext>
            </a:extLst>
          </p:cNvPr>
          <p:cNvCxnSpPr/>
          <p:nvPr/>
        </p:nvCxnSpPr>
        <p:spPr bwMode="auto">
          <a:xfrm flipH="1">
            <a:off x="1449391" y="6028908"/>
            <a:ext cx="727301" cy="154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03EB4A3-F02A-40B5-B3C2-E51C6E805108}"/>
              </a:ext>
            </a:extLst>
          </p:cNvPr>
          <p:cNvSpPr/>
          <p:nvPr/>
        </p:nvSpPr>
        <p:spPr>
          <a:xfrm>
            <a:off x="274767" y="2544765"/>
            <a:ext cx="87568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&amp; v,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T&amp; 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&amp; hot 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!v || ( e == v-&gt;data )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hot = v;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一般情况：先记下当前节点，然后再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( e &lt; v-&gt;data ) ? v-&gt;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v-&gt;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e, hot ); 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深入一层，递归查找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返回时，返回值指向命中节点（或假想的通配哨兵），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hot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指向其父亲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0518EA-A1A2-410F-9A02-8D57AB0DCF3D}"/>
              </a:ext>
            </a:extLst>
          </p:cNvPr>
          <p:cNvSpPr/>
          <p:nvPr/>
        </p:nvSpPr>
        <p:spPr bwMode="auto">
          <a:xfrm>
            <a:off x="219241" y="2817490"/>
            <a:ext cx="8900845" cy="2300294"/>
          </a:xfrm>
          <a:prstGeom prst="rect">
            <a:avLst/>
          </a:prstGeom>
          <a:solidFill>
            <a:srgbClr val="99FF33">
              <a:alpha val="12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010354"/>
      </p:ext>
    </p:extLst>
  </p:cSld>
  <p:clrMapOvr>
    <a:masterClrMapping/>
  </p:clrMapOvr>
  <p:transition advTm="157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5383" y="1988840"/>
            <a:ext cx="2246076" cy="3064563"/>
            <a:chOff x="165383" y="1772816"/>
            <a:chExt cx="2246076" cy="3064563"/>
          </a:xfrm>
        </p:grpSpPr>
        <p:sp>
          <p:nvSpPr>
            <p:cNvPr id="32" name="Line 54"/>
            <p:cNvSpPr>
              <a:spLocks noChangeShapeType="1"/>
            </p:cNvSpPr>
            <p:nvPr/>
          </p:nvSpPr>
          <p:spPr bwMode="auto">
            <a:xfrm flipH="1">
              <a:off x="470183" y="3210256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6"/>
            <p:cNvSpPr>
              <a:spLocks noChangeShapeType="1"/>
            </p:cNvSpPr>
            <p:nvPr/>
          </p:nvSpPr>
          <p:spPr bwMode="auto">
            <a:xfrm flipH="1">
              <a:off x="1243022" y="1772816"/>
              <a:ext cx="0" cy="386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57"/>
            <p:cNvSpPr>
              <a:spLocks noChangeShapeType="1"/>
            </p:cNvSpPr>
            <p:nvPr/>
          </p:nvSpPr>
          <p:spPr bwMode="auto">
            <a:xfrm flipH="1">
              <a:off x="775465" y="2441848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>
              <a:off x="1308865" y="2441848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1004065" y="206084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36</a:t>
              </a:r>
            </a:p>
          </p:txBody>
        </p:sp>
        <p:sp>
          <p:nvSpPr>
            <p:cNvPr id="56" name="Oval 61"/>
            <p:cNvSpPr>
              <a:spLocks noChangeArrowheads="1"/>
            </p:cNvSpPr>
            <p:nvPr/>
          </p:nvSpPr>
          <p:spPr bwMode="auto">
            <a:xfrm>
              <a:off x="1461265" y="2743761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58</a:t>
              </a:r>
            </a:p>
          </p:txBody>
        </p:sp>
        <p:sp>
          <p:nvSpPr>
            <p:cNvPr id="58" name="Oval 64"/>
            <p:cNvSpPr>
              <a:spLocks noChangeArrowheads="1"/>
            </p:cNvSpPr>
            <p:nvPr/>
          </p:nvSpPr>
          <p:spPr bwMode="auto">
            <a:xfrm>
              <a:off x="546865" y="274664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27</a:t>
              </a:r>
            </a:p>
          </p:txBody>
        </p:sp>
        <p:sp>
          <p:nvSpPr>
            <p:cNvPr id="61" name="Line 2"/>
            <p:cNvSpPr>
              <a:spLocks noChangeShapeType="1"/>
            </p:cNvSpPr>
            <p:nvPr/>
          </p:nvSpPr>
          <p:spPr bwMode="auto">
            <a:xfrm>
              <a:off x="1780656" y="3164469"/>
              <a:ext cx="387612" cy="548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Oval 63"/>
            <p:cNvSpPr>
              <a:spLocks noChangeArrowheads="1"/>
            </p:cNvSpPr>
            <p:nvPr/>
          </p:nvSpPr>
          <p:spPr bwMode="auto">
            <a:xfrm>
              <a:off x="1954259" y="3588681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69</a:t>
              </a:r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 flipH="1">
              <a:off x="1330068" y="3202217"/>
              <a:ext cx="298188" cy="541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165383" y="357819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 flipH="1">
              <a:off x="982434" y="4012242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Oval 66"/>
            <p:cNvSpPr>
              <a:spLocks noChangeArrowheads="1"/>
            </p:cNvSpPr>
            <p:nvPr/>
          </p:nvSpPr>
          <p:spPr bwMode="auto">
            <a:xfrm>
              <a:off x="677634" y="4380179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46</a:t>
              </a:r>
            </a:p>
          </p:txBody>
        </p:sp>
        <p:sp>
          <p:nvSpPr>
            <p:cNvPr id="64" name="Oval 61"/>
            <p:cNvSpPr>
              <a:spLocks noChangeArrowheads="1"/>
            </p:cNvSpPr>
            <p:nvPr/>
          </p:nvSpPr>
          <p:spPr bwMode="auto">
            <a:xfrm>
              <a:off x="1031135" y="3591256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53</a:t>
              </a:r>
            </a:p>
          </p:txBody>
        </p:sp>
      </p:grpSp>
      <p:cxnSp>
        <p:nvCxnSpPr>
          <p:cNvPr id="52" name="直接箭头连接符 51"/>
          <p:cNvCxnSpPr/>
          <p:nvPr/>
        </p:nvCxnSpPr>
        <p:spPr bwMode="auto">
          <a:xfrm flipV="1">
            <a:off x="3581093" y="4827562"/>
            <a:ext cx="272514" cy="2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0" name="Line 54"/>
          <p:cNvSpPr>
            <a:spLocks noChangeShapeType="1"/>
          </p:cNvSpPr>
          <p:nvPr/>
        </p:nvSpPr>
        <p:spPr bwMode="auto">
          <a:xfrm flipH="1">
            <a:off x="3741877" y="3426279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56"/>
          <p:cNvSpPr>
            <a:spLocks noChangeShapeType="1"/>
          </p:cNvSpPr>
          <p:nvPr/>
        </p:nvSpPr>
        <p:spPr bwMode="auto">
          <a:xfrm flipH="1">
            <a:off x="4514716" y="1988839"/>
            <a:ext cx="0" cy="3864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57"/>
          <p:cNvSpPr>
            <a:spLocks noChangeShapeType="1"/>
          </p:cNvSpPr>
          <p:nvPr/>
        </p:nvSpPr>
        <p:spPr bwMode="auto">
          <a:xfrm flipH="1">
            <a:off x="4047159" y="2657871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59"/>
          <p:cNvSpPr>
            <a:spLocks noChangeShapeType="1"/>
          </p:cNvSpPr>
          <p:nvPr/>
        </p:nvSpPr>
        <p:spPr bwMode="auto">
          <a:xfrm>
            <a:off x="4580559" y="2657871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Oval 60"/>
          <p:cNvSpPr>
            <a:spLocks noChangeArrowheads="1"/>
          </p:cNvSpPr>
          <p:nvPr/>
        </p:nvSpPr>
        <p:spPr bwMode="auto">
          <a:xfrm>
            <a:off x="4275759" y="227687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75" name="Oval 61"/>
          <p:cNvSpPr>
            <a:spLocks noChangeArrowheads="1"/>
          </p:cNvSpPr>
          <p:nvPr/>
        </p:nvSpPr>
        <p:spPr bwMode="auto">
          <a:xfrm>
            <a:off x="4732959" y="295978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76" name="Oval 64"/>
          <p:cNvSpPr>
            <a:spLocks noChangeArrowheads="1"/>
          </p:cNvSpPr>
          <p:nvPr/>
        </p:nvSpPr>
        <p:spPr bwMode="auto">
          <a:xfrm>
            <a:off x="3818559" y="296267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77" name="Line 2"/>
          <p:cNvSpPr>
            <a:spLocks noChangeShapeType="1"/>
          </p:cNvSpPr>
          <p:nvPr/>
        </p:nvSpPr>
        <p:spPr bwMode="auto">
          <a:xfrm>
            <a:off x="5052350" y="3380492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Oval 63"/>
          <p:cNvSpPr>
            <a:spLocks noChangeArrowheads="1"/>
          </p:cNvSpPr>
          <p:nvPr/>
        </p:nvSpPr>
        <p:spPr bwMode="auto">
          <a:xfrm>
            <a:off x="5225953" y="380470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</a:p>
        </p:txBody>
      </p:sp>
      <p:sp>
        <p:nvSpPr>
          <p:cNvPr id="79" name="Line 59"/>
          <p:cNvSpPr>
            <a:spLocks noChangeShapeType="1"/>
          </p:cNvSpPr>
          <p:nvPr/>
        </p:nvSpPr>
        <p:spPr bwMode="auto">
          <a:xfrm flipH="1">
            <a:off x="4601762" y="3418240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Oval 66"/>
          <p:cNvSpPr>
            <a:spLocks noChangeArrowheads="1"/>
          </p:cNvSpPr>
          <p:nvPr/>
        </p:nvSpPr>
        <p:spPr bwMode="auto">
          <a:xfrm>
            <a:off x="3437077" y="379421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 flipH="1">
            <a:off x="4254128" y="4228265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Oval 66"/>
          <p:cNvSpPr>
            <a:spLocks noChangeArrowheads="1"/>
          </p:cNvSpPr>
          <p:nvPr/>
        </p:nvSpPr>
        <p:spPr bwMode="auto">
          <a:xfrm>
            <a:off x="3949328" y="4596202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46</a:t>
            </a:r>
          </a:p>
        </p:txBody>
      </p:sp>
      <p:sp>
        <p:nvSpPr>
          <p:cNvPr id="83" name="Oval 61"/>
          <p:cNvSpPr>
            <a:spLocks noChangeArrowheads="1"/>
          </p:cNvSpPr>
          <p:nvPr/>
        </p:nvSpPr>
        <p:spPr bwMode="auto">
          <a:xfrm>
            <a:off x="4302829" y="380727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53</a:t>
            </a:r>
          </a:p>
        </p:txBody>
      </p:sp>
      <p:sp>
        <p:nvSpPr>
          <p:cNvPr id="84" name="Oval 67"/>
          <p:cNvSpPr>
            <a:spLocks noChangeArrowheads="1"/>
          </p:cNvSpPr>
          <p:nvPr/>
        </p:nvSpPr>
        <p:spPr bwMode="auto">
          <a:xfrm>
            <a:off x="2987824" y="4702270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_</a:t>
            </a:r>
            <a:r>
              <a:rPr kumimoji="1" lang="en-US" altLang="zh-CN" sz="2400" b="1" dirty="0"/>
              <a:t>hot</a:t>
            </a:r>
          </a:p>
        </p:txBody>
      </p:sp>
      <p:sp>
        <p:nvSpPr>
          <p:cNvPr id="86" name="Oval 67"/>
          <p:cNvSpPr>
            <a:spLocks noChangeArrowheads="1"/>
          </p:cNvSpPr>
          <p:nvPr/>
        </p:nvSpPr>
        <p:spPr bwMode="auto">
          <a:xfrm>
            <a:off x="4091656" y="1628800"/>
            <a:ext cx="960693" cy="220678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insert(40)</a:t>
            </a:r>
          </a:p>
        </p:txBody>
      </p:sp>
      <p:sp>
        <p:nvSpPr>
          <p:cNvPr id="87" name="Line 54"/>
          <p:cNvSpPr>
            <a:spLocks noChangeShapeType="1"/>
          </p:cNvSpPr>
          <p:nvPr/>
        </p:nvSpPr>
        <p:spPr bwMode="auto">
          <a:xfrm flipH="1">
            <a:off x="3835028" y="505340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Oval 66"/>
          <p:cNvSpPr>
            <a:spLocks noChangeArrowheads="1"/>
          </p:cNvSpPr>
          <p:nvPr/>
        </p:nvSpPr>
        <p:spPr bwMode="auto">
          <a:xfrm>
            <a:off x="3530228" y="5421339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cxnSp>
        <p:nvCxnSpPr>
          <p:cNvPr id="89" name="直接箭头连接符 88"/>
          <p:cNvCxnSpPr/>
          <p:nvPr/>
        </p:nvCxnSpPr>
        <p:spPr bwMode="auto">
          <a:xfrm flipV="1">
            <a:off x="6825104" y="4202253"/>
            <a:ext cx="532495" cy="289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90" name="Line 54"/>
          <p:cNvSpPr>
            <a:spLocks noChangeShapeType="1"/>
          </p:cNvSpPr>
          <p:nvPr/>
        </p:nvSpPr>
        <p:spPr bwMode="auto">
          <a:xfrm flipH="1">
            <a:off x="6879196" y="342501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56"/>
          <p:cNvSpPr>
            <a:spLocks noChangeShapeType="1"/>
          </p:cNvSpPr>
          <p:nvPr/>
        </p:nvSpPr>
        <p:spPr bwMode="auto">
          <a:xfrm flipH="1">
            <a:off x="7652035" y="1987572"/>
            <a:ext cx="0" cy="3864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57"/>
          <p:cNvSpPr>
            <a:spLocks noChangeShapeType="1"/>
          </p:cNvSpPr>
          <p:nvPr/>
        </p:nvSpPr>
        <p:spPr bwMode="auto">
          <a:xfrm flipH="1">
            <a:off x="7184478" y="2656604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59"/>
          <p:cNvSpPr>
            <a:spLocks noChangeShapeType="1"/>
          </p:cNvSpPr>
          <p:nvPr/>
        </p:nvSpPr>
        <p:spPr bwMode="auto">
          <a:xfrm>
            <a:off x="7717878" y="2656604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Oval 60"/>
          <p:cNvSpPr>
            <a:spLocks noChangeArrowheads="1"/>
          </p:cNvSpPr>
          <p:nvPr/>
        </p:nvSpPr>
        <p:spPr bwMode="auto">
          <a:xfrm>
            <a:off x="7413078" y="227560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95" name="Oval 61"/>
          <p:cNvSpPr>
            <a:spLocks noChangeArrowheads="1"/>
          </p:cNvSpPr>
          <p:nvPr/>
        </p:nvSpPr>
        <p:spPr bwMode="auto">
          <a:xfrm>
            <a:off x="7870278" y="295851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96" name="Oval 64"/>
          <p:cNvSpPr>
            <a:spLocks noChangeArrowheads="1"/>
          </p:cNvSpPr>
          <p:nvPr/>
        </p:nvSpPr>
        <p:spPr bwMode="auto">
          <a:xfrm>
            <a:off x="6955878" y="296140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97" name="Line 2"/>
          <p:cNvSpPr>
            <a:spLocks noChangeShapeType="1"/>
          </p:cNvSpPr>
          <p:nvPr/>
        </p:nvSpPr>
        <p:spPr bwMode="auto">
          <a:xfrm>
            <a:off x="8189669" y="3379225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Oval 63"/>
          <p:cNvSpPr>
            <a:spLocks noChangeArrowheads="1"/>
          </p:cNvSpPr>
          <p:nvPr/>
        </p:nvSpPr>
        <p:spPr bwMode="auto">
          <a:xfrm>
            <a:off x="8363272" y="380343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</a:p>
        </p:txBody>
      </p:sp>
      <p:sp>
        <p:nvSpPr>
          <p:cNvPr id="99" name="Line 59"/>
          <p:cNvSpPr>
            <a:spLocks noChangeShapeType="1"/>
          </p:cNvSpPr>
          <p:nvPr/>
        </p:nvSpPr>
        <p:spPr bwMode="auto">
          <a:xfrm flipH="1">
            <a:off x="7739081" y="3416973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Oval 66"/>
          <p:cNvSpPr>
            <a:spLocks noChangeArrowheads="1"/>
          </p:cNvSpPr>
          <p:nvPr/>
        </p:nvSpPr>
        <p:spPr bwMode="auto">
          <a:xfrm>
            <a:off x="6574396" y="379294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</a:p>
        </p:txBody>
      </p:sp>
      <p:sp>
        <p:nvSpPr>
          <p:cNvPr id="101" name="Line 54"/>
          <p:cNvSpPr>
            <a:spLocks noChangeShapeType="1"/>
          </p:cNvSpPr>
          <p:nvPr/>
        </p:nvSpPr>
        <p:spPr bwMode="auto">
          <a:xfrm flipH="1">
            <a:off x="7391447" y="4226998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Oval 66"/>
          <p:cNvSpPr>
            <a:spLocks noChangeArrowheads="1"/>
          </p:cNvSpPr>
          <p:nvPr/>
        </p:nvSpPr>
        <p:spPr bwMode="auto">
          <a:xfrm>
            <a:off x="7086647" y="459493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46</a:t>
            </a:r>
          </a:p>
        </p:txBody>
      </p:sp>
      <p:sp>
        <p:nvSpPr>
          <p:cNvPr id="104" name="Oval 67"/>
          <p:cNvSpPr>
            <a:spLocks noChangeArrowheads="1"/>
          </p:cNvSpPr>
          <p:nvPr/>
        </p:nvSpPr>
        <p:spPr bwMode="auto">
          <a:xfrm>
            <a:off x="6149670" y="4396143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_</a:t>
            </a:r>
            <a:r>
              <a:rPr kumimoji="1" lang="en-US" altLang="zh-CN" sz="2400" b="1" dirty="0"/>
              <a:t>hot</a:t>
            </a:r>
          </a:p>
        </p:txBody>
      </p:sp>
      <p:sp>
        <p:nvSpPr>
          <p:cNvPr id="105" name="Oval 67"/>
          <p:cNvSpPr>
            <a:spLocks noChangeArrowheads="1"/>
          </p:cNvSpPr>
          <p:nvPr/>
        </p:nvSpPr>
        <p:spPr bwMode="auto">
          <a:xfrm>
            <a:off x="7228975" y="1627533"/>
            <a:ext cx="960693" cy="220678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insert(55)</a:t>
            </a:r>
          </a:p>
        </p:txBody>
      </p:sp>
      <p:sp>
        <p:nvSpPr>
          <p:cNvPr id="106" name="Line 54"/>
          <p:cNvSpPr>
            <a:spLocks noChangeShapeType="1"/>
          </p:cNvSpPr>
          <p:nvPr/>
        </p:nvSpPr>
        <p:spPr bwMode="auto">
          <a:xfrm flipH="1">
            <a:off x="6972347" y="5052135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Oval 66"/>
          <p:cNvSpPr>
            <a:spLocks noChangeArrowheads="1"/>
          </p:cNvSpPr>
          <p:nvPr/>
        </p:nvSpPr>
        <p:spPr bwMode="auto">
          <a:xfrm>
            <a:off x="6667547" y="542007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108" name="Line 2"/>
          <p:cNvSpPr>
            <a:spLocks noChangeShapeType="1"/>
          </p:cNvSpPr>
          <p:nvPr/>
        </p:nvSpPr>
        <p:spPr bwMode="auto">
          <a:xfrm>
            <a:off x="7652225" y="4137144"/>
            <a:ext cx="385044" cy="577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Oval 63"/>
          <p:cNvSpPr>
            <a:spLocks noChangeArrowheads="1"/>
          </p:cNvSpPr>
          <p:nvPr/>
        </p:nvSpPr>
        <p:spPr bwMode="auto">
          <a:xfrm>
            <a:off x="7853679" y="4620017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55</a:t>
            </a:r>
          </a:p>
        </p:txBody>
      </p:sp>
      <p:sp>
        <p:nvSpPr>
          <p:cNvPr id="103" name="Oval 61"/>
          <p:cNvSpPr>
            <a:spLocks noChangeArrowheads="1"/>
          </p:cNvSpPr>
          <p:nvPr/>
        </p:nvSpPr>
        <p:spPr bwMode="auto">
          <a:xfrm>
            <a:off x="7440148" y="3806012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683783957"/>
      </p:ext>
    </p:extLst>
  </p:cSld>
  <p:clrMapOvr>
    <a:masterClrMapping/>
  </p:clrMapOvr>
  <p:transition advTm="157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28448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树的逻辑结构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回顾：树的基本概念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1968796" y="2280659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4" name="直接箭头连接符 53"/>
          <p:cNvCxnSpPr>
            <a:endCxn id="56" idx="7"/>
          </p:cNvCxnSpPr>
          <p:nvPr/>
        </p:nvCxnSpPr>
        <p:spPr bwMode="auto">
          <a:xfrm flipH="1">
            <a:off x="1544974" y="2721278"/>
            <a:ext cx="495831" cy="42678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55" name="直接箭头连接符 54"/>
          <p:cNvCxnSpPr>
            <a:endCxn id="57" idx="1"/>
          </p:cNvCxnSpPr>
          <p:nvPr/>
        </p:nvCxnSpPr>
        <p:spPr bwMode="auto">
          <a:xfrm>
            <a:off x="2443531" y="2693003"/>
            <a:ext cx="540889" cy="45256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6" name="椭圆 55"/>
          <p:cNvSpPr/>
          <p:nvPr/>
        </p:nvSpPr>
        <p:spPr bwMode="auto">
          <a:xfrm>
            <a:off x="1114735" y="30739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2910603" y="3071470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441445" y="399871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1070111" y="399851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1697222" y="399851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2462907" y="4001496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3041357" y="3980708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3604576" y="399851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676984" y="50832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1475656" y="50832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2453665" y="50832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0" name="直接箭头连接符 79"/>
          <p:cNvCxnSpPr>
            <a:stCxn id="56" idx="3"/>
            <a:endCxn id="58" idx="0"/>
          </p:cNvCxnSpPr>
          <p:nvPr/>
        </p:nvCxnSpPr>
        <p:spPr bwMode="auto">
          <a:xfrm flipH="1">
            <a:off x="693473" y="3505842"/>
            <a:ext cx="495079" cy="49287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5" name="直接箭头连接符 84"/>
          <p:cNvCxnSpPr>
            <a:stCxn id="56" idx="4"/>
            <a:endCxn id="59" idx="0"/>
          </p:cNvCxnSpPr>
          <p:nvPr/>
        </p:nvCxnSpPr>
        <p:spPr bwMode="auto">
          <a:xfrm flipH="1">
            <a:off x="1322139" y="3579940"/>
            <a:ext cx="44624" cy="41857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6" name="直接箭头连接符 85"/>
          <p:cNvCxnSpPr>
            <a:stCxn id="56" idx="5"/>
            <a:endCxn id="60" idx="0"/>
          </p:cNvCxnSpPr>
          <p:nvPr/>
        </p:nvCxnSpPr>
        <p:spPr bwMode="auto">
          <a:xfrm>
            <a:off x="1544974" y="3505842"/>
            <a:ext cx="404276" cy="4926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8" name="直接箭头连接符 87"/>
          <p:cNvCxnSpPr>
            <a:stCxn id="57" idx="5"/>
            <a:endCxn id="64" idx="0"/>
          </p:cNvCxnSpPr>
          <p:nvPr/>
        </p:nvCxnSpPr>
        <p:spPr bwMode="auto">
          <a:xfrm>
            <a:off x="3340842" y="3503348"/>
            <a:ext cx="515762" cy="4951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9" name="直接箭头连接符 88"/>
          <p:cNvCxnSpPr>
            <a:stCxn id="57" idx="3"/>
            <a:endCxn id="62" idx="0"/>
          </p:cNvCxnSpPr>
          <p:nvPr/>
        </p:nvCxnSpPr>
        <p:spPr bwMode="auto">
          <a:xfrm flipH="1">
            <a:off x="2714935" y="3503348"/>
            <a:ext cx="269485" cy="4981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0" name="直接箭头连接符 89"/>
          <p:cNvCxnSpPr>
            <a:stCxn id="57" idx="4"/>
            <a:endCxn id="63" idx="0"/>
          </p:cNvCxnSpPr>
          <p:nvPr/>
        </p:nvCxnSpPr>
        <p:spPr bwMode="auto">
          <a:xfrm>
            <a:off x="3162631" y="3577446"/>
            <a:ext cx="130754" cy="4032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5" name="直接箭头连接符 94"/>
          <p:cNvCxnSpPr>
            <a:stCxn id="59" idx="3"/>
            <a:endCxn id="66" idx="0"/>
          </p:cNvCxnSpPr>
          <p:nvPr/>
        </p:nvCxnSpPr>
        <p:spPr bwMode="auto">
          <a:xfrm flipH="1">
            <a:off x="929012" y="4430395"/>
            <a:ext cx="214916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7" name="直接箭头连接符 96"/>
          <p:cNvCxnSpPr>
            <a:stCxn id="59" idx="5"/>
            <a:endCxn id="74" idx="0"/>
          </p:cNvCxnSpPr>
          <p:nvPr/>
        </p:nvCxnSpPr>
        <p:spPr bwMode="auto">
          <a:xfrm>
            <a:off x="1500350" y="4430395"/>
            <a:ext cx="227334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02" name="直接箭头连接符 101"/>
          <p:cNvCxnSpPr>
            <a:stCxn id="62" idx="4"/>
            <a:endCxn id="77" idx="0"/>
          </p:cNvCxnSpPr>
          <p:nvPr/>
        </p:nvCxnSpPr>
        <p:spPr bwMode="auto">
          <a:xfrm flipH="1">
            <a:off x="2705693" y="4507472"/>
            <a:ext cx="9242" cy="5757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3" name="矩形 132"/>
          <p:cNvSpPr/>
          <p:nvPr/>
        </p:nvSpPr>
        <p:spPr bwMode="auto">
          <a:xfrm>
            <a:off x="1603899" y="228859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87734" y="3131676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587934" y="3131676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51520" y="3779748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931750" y="3779748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1507814" y="378904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2299902" y="378904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2885415" y="3775717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3461479" y="3785009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412893" y="4797152"/>
            <a:ext cx="52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204981" y="4797152"/>
            <a:ext cx="4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154500" y="4806444"/>
            <a:ext cx="47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1968796" y="2280659"/>
            <a:ext cx="504056" cy="505976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4735552" y="1269137"/>
            <a:ext cx="1741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节点数：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6607760" y="1269137"/>
            <a:ext cx="25922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(edge)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807560" y="1870899"/>
            <a:ext cx="43204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(depth)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与高度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(height)</a:t>
            </a: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5299749" y="2476177"/>
            <a:ext cx="333610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从根到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所经过的边数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5247769" y="3415446"/>
            <a:ext cx="34400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的叶子节点中所经过的边数最大值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87934" y="2099931"/>
            <a:ext cx="1265267" cy="646331"/>
            <a:chOff x="2587934" y="2099931"/>
            <a:chExt cx="1416105" cy="646331"/>
          </a:xfrm>
        </p:grpSpPr>
        <p:cxnSp>
          <p:nvCxnSpPr>
            <p:cNvPr id="45" name="直接箭头连接符 44"/>
            <p:cNvCxnSpPr/>
            <p:nvPr/>
          </p:nvCxnSpPr>
          <p:spPr bwMode="auto">
            <a:xfrm flipV="1">
              <a:off x="2587934" y="2494762"/>
              <a:ext cx="750341" cy="471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47" name="矩形 46"/>
            <p:cNvSpPr/>
            <p:nvPr/>
          </p:nvSpPr>
          <p:spPr bwMode="auto">
            <a:xfrm>
              <a:off x="3285784" y="2099931"/>
              <a:ext cx="718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497143" y="2961859"/>
            <a:ext cx="1345190" cy="646331"/>
            <a:chOff x="2587934" y="2147949"/>
            <a:chExt cx="1345190" cy="646331"/>
          </a:xfrm>
        </p:grpSpPr>
        <p:cxnSp>
          <p:nvCxnSpPr>
            <p:cNvPr id="50" name="直接箭头连接符 49"/>
            <p:cNvCxnSpPr/>
            <p:nvPr/>
          </p:nvCxnSpPr>
          <p:spPr bwMode="auto">
            <a:xfrm flipV="1">
              <a:off x="2587934" y="2494762"/>
              <a:ext cx="750341" cy="471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1" name="矩形 50"/>
            <p:cNvSpPr/>
            <p:nvPr/>
          </p:nvSpPr>
          <p:spPr bwMode="auto">
            <a:xfrm>
              <a:off x="3269564" y="2147949"/>
              <a:ext cx="663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206041" y="3803476"/>
            <a:ext cx="925944" cy="646331"/>
            <a:chOff x="2587934" y="2077693"/>
            <a:chExt cx="925944" cy="646331"/>
          </a:xfrm>
        </p:grpSpPr>
        <p:cxnSp>
          <p:nvCxnSpPr>
            <p:cNvPr id="53" name="直接箭头连接符 52"/>
            <p:cNvCxnSpPr/>
            <p:nvPr/>
          </p:nvCxnSpPr>
          <p:spPr bwMode="auto">
            <a:xfrm flipV="1">
              <a:off x="2587934" y="2494762"/>
              <a:ext cx="391315" cy="471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1" name="矩形 60"/>
            <p:cNvSpPr/>
            <p:nvPr/>
          </p:nvSpPr>
          <p:spPr bwMode="auto">
            <a:xfrm>
              <a:off x="2839962" y="2077693"/>
              <a:ext cx="673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057749" y="5172531"/>
            <a:ext cx="1238495" cy="369332"/>
            <a:chOff x="2587934" y="2315172"/>
            <a:chExt cx="1238495" cy="369332"/>
          </a:xfrm>
        </p:grpSpPr>
        <p:cxnSp>
          <p:nvCxnSpPr>
            <p:cNvPr id="67" name="直接箭头连接符 66"/>
            <p:cNvCxnSpPr/>
            <p:nvPr/>
          </p:nvCxnSpPr>
          <p:spPr bwMode="auto">
            <a:xfrm flipV="1">
              <a:off x="2587934" y="2494762"/>
              <a:ext cx="391315" cy="471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8" name="矩形 67"/>
            <p:cNvSpPr/>
            <p:nvPr/>
          </p:nvSpPr>
          <p:spPr bwMode="auto">
            <a:xfrm>
              <a:off x="2922438" y="2315172"/>
              <a:ext cx="903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392359" y="2378227"/>
            <a:ext cx="1175786" cy="702390"/>
            <a:chOff x="2686908" y="1838957"/>
            <a:chExt cx="1175786" cy="702390"/>
          </a:xfrm>
        </p:grpSpPr>
        <p:cxnSp>
          <p:nvCxnSpPr>
            <p:cNvPr id="71" name="直接箭头连接符 70"/>
            <p:cNvCxnSpPr/>
            <p:nvPr/>
          </p:nvCxnSpPr>
          <p:spPr bwMode="auto">
            <a:xfrm flipV="1">
              <a:off x="2686908" y="2239130"/>
              <a:ext cx="604507" cy="30221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7030A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2" name="矩形 71"/>
            <p:cNvSpPr/>
            <p:nvPr/>
          </p:nvSpPr>
          <p:spPr bwMode="auto">
            <a:xfrm>
              <a:off x="3188754" y="1838957"/>
              <a:ext cx="6739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高度</a:t>
              </a:r>
              <a:r>
                <a:rPr lang="en-US" altLang="zh-CN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椭圆 72"/>
          <p:cNvSpPr/>
          <p:nvPr/>
        </p:nvSpPr>
        <p:spPr bwMode="auto">
          <a:xfrm>
            <a:off x="2910603" y="3071470"/>
            <a:ext cx="504056" cy="505976"/>
          </a:xfrm>
          <a:prstGeom prst="ellipse">
            <a:avLst/>
          </a:prstGeom>
          <a:solidFill>
            <a:srgbClr val="7030A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31669" y="3461379"/>
            <a:ext cx="343053" cy="1694165"/>
            <a:chOff x="2531669" y="3461379"/>
            <a:chExt cx="343053" cy="1694165"/>
          </a:xfrm>
        </p:grpSpPr>
        <p:cxnSp>
          <p:nvCxnSpPr>
            <p:cNvPr id="12" name="直接连接符 11"/>
            <p:cNvCxnSpPr>
              <a:endCxn id="139" idx="3"/>
            </p:cNvCxnSpPr>
            <p:nvPr/>
          </p:nvCxnSpPr>
          <p:spPr bwMode="auto">
            <a:xfrm flipH="1">
              <a:off x="2627784" y="3461379"/>
              <a:ext cx="246938" cy="512327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7030A0"/>
              </a:solidFill>
              <a:prstDash val="sysDash"/>
              <a:round/>
              <a:headEnd type="none"/>
              <a:tailEnd type="arrow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H="1">
              <a:off x="2531669" y="4449807"/>
              <a:ext cx="35607" cy="705737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7030A0"/>
              </a:solidFill>
              <a:prstDash val="sysDash"/>
              <a:round/>
              <a:headEnd type="none"/>
              <a:tailEnd type="arrow"/>
            </a:ln>
            <a:effectLst/>
          </p:spPr>
        </p:cxnSp>
      </p:grpSp>
      <p:sp>
        <p:nvSpPr>
          <p:cNvPr id="76" name="椭圆 75"/>
          <p:cNvSpPr/>
          <p:nvPr/>
        </p:nvSpPr>
        <p:spPr bwMode="auto">
          <a:xfrm>
            <a:off x="3041357" y="3980708"/>
            <a:ext cx="504056" cy="505976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3604576" y="3998517"/>
            <a:ext cx="504056" cy="505976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2453665" y="5083264"/>
            <a:ext cx="504056" cy="505976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954632" y="4505726"/>
            <a:ext cx="1446178" cy="670050"/>
            <a:chOff x="2954632" y="4505726"/>
            <a:chExt cx="1446178" cy="670050"/>
          </a:xfrm>
        </p:grpSpPr>
        <p:sp>
          <p:nvSpPr>
            <p:cNvPr id="83" name="矩形 82"/>
            <p:cNvSpPr/>
            <p:nvPr/>
          </p:nvSpPr>
          <p:spPr bwMode="auto">
            <a:xfrm>
              <a:off x="3542309" y="4717735"/>
              <a:ext cx="858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高度</a:t>
              </a:r>
              <a:r>
                <a:rPr lang="en-US" altLang="zh-CN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 bwMode="auto">
            <a:xfrm flipV="1">
              <a:off x="2954632" y="4873559"/>
              <a:ext cx="604507" cy="30221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7030A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3373104" y="4505726"/>
              <a:ext cx="260080" cy="20085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7030A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H="1">
              <a:off x="3789360" y="4517149"/>
              <a:ext cx="205781" cy="16766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7030A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92" name="组合 91"/>
          <p:cNvGrpSpPr/>
          <p:nvPr/>
        </p:nvGrpSpPr>
        <p:grpSpPr>
          <a:xfrm>
            <a:off x="359024" y="2214187"/>
            <a:ext cx="1280616" cy="646331"/>
            <a:chOff x="1772807" y="2122810"/>
            <a:chExt cx="1433284" cy="646331"/>
          </a:xfrm>
        </p:grpSpPr>
        <p:cxnSp>
          <p:nvCxnSpPr>
            <p:cNvPr id="93" name="直接箭头连接符 92"/>
            <p:cNvCxnSpPr>
              <a:endCxn id="94" idx="3"/>
            </p:cNvCxnSpPr>
            <p:nvPr/>
          </p:nvCxnSpPr>
          <p:spPr bwMode="auto">
            <a:xfrm flipH="1">
              <a:off x="2491062" y="2443471"/>
              <a:ext cx="715029" cy="250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4" name="矩形 93"/>
            <p:cNvSpPr/>
            <p:nvPr/>
          </p:nvSpPr>
          <p:spPr bwMode="auto">
            <a:xfrm>
              <a:off x="1772807" y="2122810"/>
              <a:ext cx="718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高度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TextBox 20"/>
          <p:cNvSpPr txBox="1">
            <a:spLocks noChangeArrowheads="1"/>
          </p:cNvSpPr>
          <p:nvPr/>
        </p:nvSpPr>
        <p:spPr bwMode="auto">
          <a:xfrm>
            <a:off x="5281749" y="4645408"/>
            <a:ext cx="34400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树的高度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(height(T))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树的根节点的高度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20"/>
          <p:cNvSpPr txBox="1">
            <a:spLocks noChangeArrowheads="1"/>
          </p:cNvSpPr>
          <p:nvPr/>
        </p:nvSpPr>
        <p:spPr bwMode="auto">
          <a:xfrm>
            <a:off x="3904684" y="5553683"/>
            <a:ext cx="529536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单节点的树高度为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，空节点树高度为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20"/>
              <p:cNvSpPr txBox="1">
                <a:spLocks noChangeArrowheads="1"/>
              </p:cNvSpPr>
              <p:nvPr/>
            </p:nvSpPr>
            <p:spPr bwMode="auto">
              <a:xfrm>
                <a:off x="644006" y="6110924"/>
                <a:ext cx="7802963" cy="523220"/>
              </a:xfrm>
              <a:prstGeom prst="rect">
                <a:avLst/>
              </a:prstGeom>
              <a:solidFill>
                <a:srgbClr val="C0000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 sz="2800" b="1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lvl1pPr>
              </a:lstStyle>
              <a:p>
                <a:r>
                  <a:rPr lang="en-US" altLang="zh-CN" dirty="0"/>
                  <a:t>height(T)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height(v)+depth(v)</a:t>
                </a:r>
              </a:p>
            </p:txBody>
          </p:sp>
        </mc:Choice>
        <mc:Fallback xmlns="">
          <p:sp>
            <p:nvSpPr>
              <p:cNvPr id="100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006" y="6110924"/>
                <a:ext cx="7802963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08106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73" grpId="0" animBg="1"/>
      <p:bldP spid="76" grpId="0" animBg="1"/>
      <p:bldP spid="78" grpId="0" animBg="1"/>
      <p:bldP spid="79" grpId="0" animBg="1"/>
      <p:bldP spid="98" grpId="0"/>
      <p:bldP spid="99" grpId="0"/>
      <p:bldP spid="10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757788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 (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将关键码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树中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 )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目标存在则返回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确认目标不存在（留意对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的设置）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x =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(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); </a:t>
            </a: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创建新节点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：以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为关键码，以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为父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_size++;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更新全树规模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updateHeightAbove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 );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及其历代祖先的高度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新插入的节点，必为叶子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无论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是否存在于原树中，返回时总有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x-&gt;data == e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395536" y="5877272"/>
            <a:ext cx="8280920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000" dirty="0"/>
              <a:t>无论插入成功与否都会返回非空的节点位置，此节点所指向内容为目标关键码，复杂度</a:t>
            </a:r>
            <a:r>
              <a:rPr lang="en-US" altLang="zh-CN" sz="2000" dirty="0"/>
              <a:t>O(h)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73090"/>
      </p:ext>
    </p:extLst>
  </p:cSld>
  <p:clrMapOvr>
    <a:masterClrMapping/>
  </p:clrMapOvr>
  <p:transition advTm="157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6776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770539"/>
            <a:ext cx="82588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&gt;::remove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!x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x, _hot ); _size--;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实施删除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updateHeightAbove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_hot );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及其历代祖先的高度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删除成功与否，由返回值指示</a:t>
            </a:r>
          </a:p>
        </p:txBody>
      </p:sp>
      <p:sp>
        <p:nvSpPr>
          <p:cNvPr id="13" name="矩形 12"/>
          <p:cNvSpPr/>
          <p:nvPr/>
        </p:nvSpPr>
        <p:spPr>
          <a:xfrm>
            <a:off x="6444208" y="3284984"/>
            <a:ext cx="1527983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O(h)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94062"/>
      </p:ext>
    </p:extLst>
  </p:cSld>
  <p:clrMapOvr>
    <a:masterClrMapping/>
  </p:clrMapOvr>
  <p:transition advTm="157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val 66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</a:p>
        </p:txBody>
      </p:sp>
      <p:sp>
        <p:nvSpPr>
          <p:cNvPr id="134" name="Oval 66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64</a:t>
            </a:r>
          </a:p>
        </p:txBody>
      </p:sp>
      <p:sp>
        <p:nvSpPr>
          <p:cNvPr id="66" name="Line 54"/>
          <p:cNvSpPr>
            <a:spLocks noChangeShapeType="1"/>
          </p:cNvSpPr>
          <p:nvPr/>
        </p:nvSpPr>
        <p:spPr bwMode="auto">
          <a:xfrm flipH="1">
            <a:off x="1877430" y="435179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572630" y="471972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64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6776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删除的实现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单分支或叶节点情况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4"/>
          <p:cNvSpPr>
            <a:spLocks noChangeShapeType="1"/>
          </p:cNvSpPr>
          <p:nvPr/>
        </p:nvSpPr>
        <p:spPr bwMode="auto">
          <a:xfrm flipH="1">
            <a:off x="470183" y="3551074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56"/>
          <p:cNvSpPr>
            <a:spLocks noChangeShapeType="1"/>
          </p:cNvSpPr>
          <p:nvPr/>
        </p:nvSpPr>
        <p:spPr bwMode="auto">
          <a:xfrm flipH="1">
            <a:off x="1243022" y="2113634"/>
            <a:ext cx="0" cy="3864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57"/>
          <p:cNvSpPr>
            <a:spLocks noChangeShapeType="1"/>
          </p:cNvSpPr>
          <p:nvPr/>
        </p:nvSpPr>
        <p:spPr bwMode="auto">
          <a:xfrm flipH="1">
            <a:off x="775465" y="2782666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1308865" y="2782666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60"/>
          <p:cNvSpPr>
            <a:spLocks noChangeArrowheads="1"/>
          </p:cNvSpPr>
          <p:nvPr/>
        </p:nvSpPr>
        <p:spPr bwMode="auto">
          <a:xfrm>
            <a:off x="1004065" y="240166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56" name="Oval 61"/>
          <p:cNvSpPr>
            <a:spLocks noChangeArrowheads="1"/>
          </p:cNvSpPr>
          <p:nvPr/>
        </p:nvSpPr>
        <p:spPr bwMode="auto">
          <a:xfrm>
            <a:off x="1461265" y="308457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58" name="Oval 64"/>
          <p:cNvSpPr>
            <a:spLocks noChangeArrowheads="1"/>
          </p:cNvSpPr>
          <p:nvPr/>
        </p:nvSpPr>
        <p:spPr bwMode="auto">
          <a:xfrm>
            <a:off x="546865" y="308746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1780656" y="3505287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 flipH="1">
            <a:off x="1330068" y="3543035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165383" y="391901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</a:p>
        </p:txBody>
      </p:sp>
      <p:sp>
        <p:nvSpPr>
          <p:cNvPr id="68" name="Line 54"/>
          <p:cNvSpPr>
            <a:spLocks noChangeShapeType="1"/>
          </p:cNvSpPr>
          <p:nvPr/>
        </p:nvSpPr>
        <p:spPr bwMode="auto">
          <a:xfrm flipH="1">
            <a:off x="982434" y="4353060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61"/>
          <p:cNvSpPr>
            <a:spLocks noChangeArrowheads="1"/>
          </p:cNvSpPr>
          <p:nvPr/>
        </p:nvSpPr>
        <p:spPr bwMode="auto">
          <a:xfrm>
            <a:off x="1031135" y="393207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53</a:t>
            </a:r>
          </a:p>
        </p:txBody>
      </p:sp>
      <p:sp>
        <p:nvSpPr>
          <p:cNvPr id="59" name="Line 2"/>
          <p:cNvSpPr>
            <a:spLocks noChangeShapeType="1"/>
          </p:cNvSpPr>
          <p:nvPr/>
        </p:nvSpPr>
        <p:spPr bwMode="auto">
          <a:xfrm>
            <a:off x="943460" y="5067868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Oval 63"/>
          <p:cNvSpPr>
            <a:spLocks noChangeArrowheads="1"/>
          </p:cNvSpPr>
          <p:nvPr/>
        </p:nvSpPr>
        <p:spPr bwMode="auto">
          <a:xfrm>
            <a:off x="1117063" y="549208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46</a:t>
            </a:r>
          </a:p>
        </p:txBody>
      </p:sp>
      <p:sp>
        <p:nvSpPr>
          <p:cNvPr id="69" name="Oval 66"/>
          <p:cNvSpPr>
            <a:spLocks noChangeArrowheads="1"/>
          </p:cNvSpPr>
          <p:nvPr/>
        </p:nvSpPr>
        <p:spPr bwMode="auto">
          <a:xfrm>
            <a:off x="677634" y="472099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85" name="Oval 67"/>
          <p:cNvSpPr>
            <a:spLocks noChangeArrowheads="1"/>
          </p:cNvSpPr>
          <p:nvPr/>
        </p:nvSpPr>
        <p:spPr bwMode="auto">
          <a:xfrm>
            <a:off x="865316" y="1830911"/>
            <a:ext cx="960693" cy="220678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remove(69)</a:t>
            </a:r>
          </a:p>
        </p:txBody>
      </p:sp>
      <p:cxnSp>
        <p:nvCxnSpPr>
          <p:cNvPr id="132" name="直接箭头连接符 131"/>
          <p:cNvCxnSpPr/>
          <p:nvPr/>
        </p:nvCxnSpPr>
        <p:spPr bwMode="auto">
          <a:xfrm flipH="1">
            <a:off x="1866470" y="2869054"/>
            <a:ext cx="163360" cy="2965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33" name="Oval 67"/>
          <p:cNvSpPr>
            <a:spLocks noChangeArrowheads="1"/>
          </p:cNvSpPr>
          <p:nvPr/>
        </p:nvSpPr>
        <p:spPr bwMode="auto">
          <a:xfrm>
            <a:off x="1971898" y="2473010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_</a:t>
            </a:r>
            <a:r>
              <a:rPr kumimoji="1" lang="en-US" altLang="zh-CN" sz="2400" b="1" dirty="0"/>
              <a:t>hot</a:t>
            </a:r>
          </a:p>
        </p:txBody>
      </p:sp>
      <p:sp>
        <p:nvSpPr>
          <p:cNvPr id="10" name="矩形 9"/>
          <p:cNvSpPr/>
          <p:nvPr/>
        </p:nvSpPr>
        <p:spPr>
          <a:xfrm>
            <a:off x="2623048" y="1653214"/>
            <a:ext cx="65574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w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实际被摘除的节点，初值同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被删除节点接替者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HasLChild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*x ) 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的左子树为空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直接将*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替换为其右子树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HasRChild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*x ) 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若右子树为空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{…}              </a:t>
            </a:r>
            <a:r>
              <a:rPr lang="en-US" altLang="zh-CN" kern="0" dirty="0">
                <a:solidFill>
                  <a:schemeClr val="tx2">
                    <a:lumMod val="6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chemeClr val="tx2">
                    <a:lumMod val="6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双分支部分代码</a:t>
            </a:r>
            <a:endParaRPr lang="en-US" altLang="zh-CN" kern="0" dirty="0">
              <a:solidFill>
                <a:schemeClr val="tx2">
                  <a:lumMod val="65000"/>
                </a:schemeClr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w-&gt;parent;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记录实际被删除节点的父亲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hot; 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并将被删除节点的接替者与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hot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相联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release ( w-&gt;data 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release ( w 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释放被摘除节点，返回接替者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H="1">
            <a:off x="2346072" y="3660902"/>
            <a:ext cx="163360" cy="2965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1" name="Oval 67"/>
          <p:cNvSpPr>
            <a:spLocks noChangeArrowheads="1"/>
          </p:cNvSpPr>
          <p:nvPr/>
        </p:nvSpPr>
        <p:spPr bwMode="auto">
          <a:xfrm>
            <a:off x="2374245" y="3366344"/>
            <a:ext cx="37037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w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 flipH="1" flipV="1">
            <a:off x="1831638" y="5186374"/>
            <a:ext cx="141656" cy="332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4" name="Oval 67"/>
          <p:cNvSpPr>
            <a:spLocks noChangeArrowheads="1"/>
          </p:cNvSpPr>
          <p:nvPr/>
        </p:nvSpPr>
        <p:spPr bwMode="auto">
          <a:xfrm>
            <a:off x="1811756" y="5509959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000" b="1" dirty="0" err="1"/>
              <a:t>succ</a:t>
            </a:r>
            <a:endParaRPr kumimoji="1" lang="en-US" altLang="zh-CN" sz="2000" b="1" dirty="0"/>
          </a:p>
        </p:txBody>
      </p:sp>
      <p:cxnSp>
        <p:nvCxnSpPr>
          <p:cNvPr id="36" name="直接箭头连接符 35"/>
          <p:cNvCxnSpPr>
            <a:stCxn id="37" idx="4"/>
          </p:cNvCxnSpPr>
          <p:nvPr/>
        </p:nvCxnSpPr>
        <p:spPr bwMode="auto">
          <a:xfrm>
            <a:off x="1592661" y="4517919"/>
            <a:ext cx="79821" cy="222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7" name="Oval 67"/>
          <p:cNvSpPr>
            <a:spLocks noChangeArrowheads="1"/>
          </p:cNvSpPr>
          <p:nvPr/>
        </p:nvSpPr>
        <p:spPr bwMode="auto">
          <a:xfrm>
            <a:off x="1418472" y="4272856"/>
            <a:ext cx="348377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x</a:t>
            </a: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2165941" y="3698048"/>
            <a:ext cx="5236" cy="222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41" name="Oval 67"/>
          <p:cNvSpPr>
            <a:spLocks noChangeArrowheads="1"/>
          </p:cNvSpPr>
          <p:nvPr/>
        </p:nvSpPr>
        <p:spPr bwMode="auto">
          <a:xfrm>
            <a:off x="1957550" y="3418092"/>
            <a:ext cx="383760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x</a:t>
            </a:r>
          </a:p>
        </p:txBody>
      </p:sp>
      <p:cxnSp>
        <p:nvCxnSpPr>
          <p:cNvPr id="42" name="直接箭头连接符 41"/>
          <p:cNvCxnSpPr>
            <a:endCxn id="56" idx="4"/>
          </p:cNvCxnSpPr>
          <p:nvPr/>
        </p:nvCxnSpPr>
        <p:spPr bwMode="auto">
          <a:xfrm flipH="1" flipV="1">
            <a:off x="1689865" y="3541779"/>
            <a:ext cx="97595" cy="1172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3851920" y="6254473"/>
            <a:ext cx="4464496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000" dirty="0"/>
              <a:t>父节点（</a:t>
            </a:r>
            <a:r>
              <a:rPr lang="en-US" altLang="zh-CN" sz="2000" dirty="0"/>
              <a:t>_hot</a:t>
            </a:r>
            <a:r>
              <a:rPr lang="zh-CN" altLang="en-US" sz="2000" dirty="0"/>
              <a:t>）的右孩子更新了吗？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0429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134" grpId="0" animBg="1"/>
      <p:bldP spid="66" grpId="0" animBg="1"/>
      <p:bldP spid="61" grpId="0" animBg="1"/>
      <p:bldP spid="62" grpId="0" animBg="1"/>
      <p:bldP spid="133" grpId="0"/>
      <p:bldP spid="31" grpId="0"/>
      <p:bldP spid="31" grpId="1"/>
      <p:bldP spid="34" grpId="0"/>
      <p:bldP spid="37" grpId="0"/>
      <p:bldP spid="41" grpId="0"/>
      <p:bldP spid="41" grpId="1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2"/>
          <p:cNvSpPr>
            <a:spLocks noChangeShapeType="1"/>
          </p:cNvSpPr>
          <p:nvPr/>
        </p:nvSpPr>
        <p:spPr bwMode="auto">
          <a:xfrm>
            <a:off x="943460" y="5067868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4"/>
          <p:cNvSpPr>
            <a:spLocks noChangeShapeType="1"/>
          </p:cNvSpPr>
          <p:nvPr/>
        </p:nvSpPr>
        <p:spPr bwMode="auto">
          <a:xfrm flipH="1">
            <a:off x="982434" y="4353060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66"/>
          <p:cNvSpPr>
            <a:spLocks noChangeArrowheads="1"/>
          </p:cNvSpPr>
          <p:nvPr/>
        </p:nvSpPr>
        <p:spPr bwMode="auto">
          <a:xfrm>
            <a:off x="677634" y="472099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50" name="Oval 66"/>
          <p:cNvSpPr>
            <a:spLocks noChangeArrowheads="1"/>
          </p:cNvSpPr>
          <p:nvPr/>
        </p:nvSpPr>
        <p:spPr bwMode="auto">
          <a:xfrm>
            <a:off x="677227" y="472740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11" name="Oval 66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</a:p>
        </p:txBody>
      </p:sp>
      <p:sp>
        <p:nvSpPr>
          <p:cNvPr id="134" name="Oval 66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64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6776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删除的实现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双分支情况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4"/>
          <p:cNvSpPr>
            <a:spLocks noChangeShapeType="1"/>
          </p:cNvSpPr>
          <p:nvPr/>
        </p:nvSpPr>
        <p:spPr bwMode="auto">
          <a:xfrm flipH="1">
            <a:off x="470183" y="3551074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56"/>
          <p:cNvSpPr>
            <a:spLocks noChangeShapeType="1"/>
          </p:cNvSpPr>
          <p:nvPr/>
        </p:nvSpPr>
        <p:spPr bwMode="auto">
          <a:xfrm flipH="1">
            <a:off x="1243022" y="2113634"/>
            <a:ext cx="0" cy="3864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57"/>
          <p:cNvSpPr>
            <a:spLocks noChangeShapeType="1"/>
          </p:cNvSpPr>
          <p:nvPr/>
        </p:nvSpPr>
        <p:spPr bwMode="auto">
          <a:xfrm flipH="1">
            <a:off x="775465" y="2782666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1308865" y="2782666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60"/>
          <p:cNvSpPr>
            <a:spLocks noChangeArrowheads="1"/>
          </p:cNvSpPr>
          <p:nvPr/>
        </p:nvSpPr>
        <p:spPr bwMode="auto">
          <a:xfrm>
            <a:off x="1004065" y="240166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58" name="Oval 64"/>
          <p:cNvSpPr>
            <a:spLocks noChangeArrowheads="1"/>
          </p:cNvSpPr>
          <p:nvPr/>
        </p:nvSpPr>
        <p:spPr bwMode="auto">
          <a:xfrm>
            <a:off x="546865" y="308746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1780656" y="3505287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64</a:t>
            </a:r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 flipH="1">
            <a:off x="1330068" y="3543035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165383" y="391901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</a:p>
        </p:txBody>
      </p:sp>
      <p:sp>
        <p:nvSpPr>
          <p:cNvPr id="64" name="Oval 61"/>
          <p:cNvSpPr>
            <a:spLocks noChangeArrowheads="1"/>
          </p:cNvSpPr>
          <p:nvPr/>
        </p:nvSpPr>
        <p:spPr bwMode="auto">
          <a:xfrm>
            <a:off x="1031135" y="393207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53</a:t>
            </a:r>
          </a:p>
        </p:txBody>
      </p:sp>
      <p:sp>
        <p:nvSpPr>
          <p:cNvPr id="60" name="Oval 63"/>
          <p:cNvSpPr>
            <a:spLocks noChangeArrowheads="1"/>
          </p:cNvSpPr>
          <p:nvPr/>
        </p:nvSpPr>
        <p:spPr bwMode="auto">
          <a:xfrm>
            <a:off x="1117063" y="549208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46</a:t>
            </a:r>
          </a:p>
        </p:txBody>
      </p:sp>
      <p:sp>
        <p:nvSpPr>
          <p:cNvPr id="85" name="Oval 67"/>
          <p:cNvSpPr>
            <a:spLocks noChangeArrowheads="1"/>
          </p:cNvSpPr>
          <p:nvPr/>
        </p:nvSpPr>
        <p:spPr bwMode="auto">
          <a:xfrm>
            <a:off x="865316" y="1830911"/>
            <a:ext cx="960693" cy="220678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remove(36)</a:t>
            </a:r>
          </a:p>
        </p:txBody>
      </p:sp>
      <p:sp>
        <p:nvSpPr>
          <p:cNvPr id="10" name="矩形 9"/>
          <p:cNvSpPr/>
          <p:nvPr/>
        </p:nvSpPr>
        <p:spPr>
          <a:xfrm>
            <a:off x="2634085" y="1647964"/>
            <a:ext cx="65574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w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实际被摘除的节点，初值同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被删除节点接替者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 ( !</a:t>
            </a:r>
            <a:r>
              <a:rPr lang="en-US" altLang="zh-CN" dirty="0" err="1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HasLChild</a:t>
            </a:r>
            <a:r>
              <a:rPr lang="en-US" altLang="zh-CN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*x ) ) </a:t>
            </a:r>
            <a:r>
              <a:rPr lang="en-US" altLang="zh-CN" kern="0" dirty="0">
                <a:solidFill>
                  <a:schemeClr val="tx2">
                    <a:lumMod val="6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chemeClr val="tx2">
                    <a:lumMod val="6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单分支部分代码</a:t>
            </a:r>
            <a:endParaRPr lang="en-US" altLang="zh-CN" dirty="0">
              <a:solidFill>
                <a:schemeClr val="tx2">
                  <a:lumMod val="6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else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左右子树均存在，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w = w-&gt;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在右子树中找到*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的直接后继*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swap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-&gt;data, w-&gt;data 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交换*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数据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u = w-&gt;parent;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((u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? u-&gt;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u-&gt;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在右子树中找到*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的直接后继*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w-&gt;parent;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记录实际被删除节点的父亲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release ( w-&gt;data 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release ( w 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释放被摘除节点，返回接替者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" name="Oval 60"/>
          <p:cNvSpPr>
            <a:spLocks noChangeArrowheads="1"/>
          </p:cNvSpPr>
          <p:nvPr/>
        </p:nvSpPr>
        <p:spPr bwMode="auto">
          <a:xfrm>
            <a:off x="998907" y="2401666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56" name="Oval 61"/>
          <p:cNvSpPr>
            <a:spLocks noChangeArrowheads="1"/>
          </p:cNvSpPr>
          <p:nvPr/>
        </p:nvSpPr>
        <p:spPr bwMode="auto">
          <a:xfrm>
            <a:off x="1461265" y="308457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cxnSp>
        <p:nvCxnSpPr>
          <p:cNvPr id="44" name="直接箭头连接符 43"/>
          <p:cNvCxnSpPr>
            <a:stCxn id="46" idx="3"/>
          </p:cNvCxnSpPr>
          <p:nvPr/>
        </p:nvCxnSpPr>
        <p:spPr bwMode="auto">
          <a:xfrm flipH="1">
            <a:off x="1466187" y="2442381"/>
            <a:ext cx="329947" cy="1366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46" name="Oval 67"/>
          <p:cNvSpPr>
            <a:spLocks noChangeArrowheads="1"/>
          </p:cNvSpPr>
          <p:nvPr/>
        </p:nvSpPr>
        <p:spPr bwMode="auto">
          <a:xfrm>
            <a:off x="1741893" y="2233207"/>
            <a:ext cx="37037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w</a:t>
            </a: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428120" y="5133088"/>
            <a:ext cx="294874" cy="261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48" name="Oval 67"/>
          <p:cNvSpPr>
            <a:spLocks noChangeArrowheads="1"/>
          </p:cNvSpPr>
          <p:nvPr/>
        </p:nvSpPr>
        <p:spPr bwMode="auto">
          <a:xfrm>
            <a:off x="89386" y="5293516"/>
            <a:ext cx="37037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w</a:t>
            </a:r>
          </a:p>
        </p:txBody>
      </p:sp>
      <p:sp>
        <p:nvSpPr>
          <p:cNvPr id="49" name="Oval 66"/>
          <p:cNvSpPr>
            <a:spLocks noChangeArrowheads="1"/>
          </p:cNvSpPr>
          <p:nvPr/>
        </p:nvSpPr>
        <p:spPr bwMode="auto">
          <a:xfrm>
            <a:off x="1007174" y="240560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1149129" y="3703015"/>
            <a:ext cx="60336" cy="226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2" name="Oval 67"/>
          <p:cNvSpPr>
            <a:spLocks noChangeArrowheads="1"/>
          </p:cNvSpPr>
          <p:nvPr/>
        </p:nvSpPr>
        <p:spPr bwMode="auto">
          <a:xfrm>
            <a:off x="931192" y="3415789"/>
            <a:ext cx="37037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u</a:t>
            </a:r>
          </a:p>
        </p:txBody>
      </p:sp>
      <p:cxnSp>
        <p:nvCxnSpPr>
          <p:cNvPr id="55" name="直接箭头连接符 54"/>
          <p:cNvCxnSpPr/>
          <p:nvPr/>
        </p:nvCxnSpPr>
        <p:spPr bwMode="auto">
          <a:xfrm flipH="1" flipV="1">
            <a:off x="1484019" y="5939578"/>
            <a:ext cx="141656" cy="332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0" name="Oval 67"/>
          <p:cNvSpPr>
            <a:spLocks noChangeArrowheads="1"/>
          </p:cNvSpPr>
          <p:nvPr/>
        </p:nvSpPr>
        <p:spPr bwMode="auto">
          <a:xfrm>
            <a:off x="1464137" y="6263163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000" b="1" dirty="0" err="1"/>
              <a:t>succ</a:t>
            </a:r>
            <a:endParaRPr kumimoji="1" lang="en-US" altLang="zh-CN" sz="2000" b="1" dirty="0"/>
          </a:p>
        </p:txBody>
      </p:sp>
      <p:cxnSp>
        <p:nvCxnSpPr>
          <p:cNvPr id="71" name="直接箭头连接符 70"/>
          <p:cNvCxnSpPr>
            <a:stCxn id="64" idx="4"/>
          </p:cNvCxnSpPr>
          <p:nvPr/>
        </p:nvCxnSpPr>
        <p:spPr bwMode="auto">
          <a:xfrm>
            <a:off x="1259735" y="4389274"/>
            <a:ext cx="99742" cy="1102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flipH="1" flipV="1">
            <a:off x="1486222" y="4285602"/>
            <a:ext cx="169104" cy="306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3" name="Oval 67"/>
          <p:cNvSpPr>
            <a:spLocks noChangeArrowheads="1"/>
          </p:cNvSpPr>
          <p:nvPr/>
        </p:nvSpPr>
        <p:spPr bwMode="auto">
          <a:xfrm>
            <a:off x="1659652" y="4521652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_</a:t>
            </a:r>
            <a:r>
              <a:rPr kumimoji="1" lang="en-US" altLang="zh-CN" sz="2400" b="1" dirty="0"/>
              <a:t>hot</a:t>
            </a:r>
          </a:p>
        </p:txBody>
      </p:sp>
      <p:cxnSp>
        <p:nvCxnSpPr>
          <p:cNvPr id="74" name="直接箭头连接符 73"/>
          <p:cNvCxnSpPr>
            <a:stCxn id="60" idx="7"/>
          </p:cNvCxnSpPr>
          <p:nvPr/>
        </p:nvCxnSpPr>
        <p:spPr bwMode="auto">
          <a:xfrm flipH="1" flipV="1">
            <a:off x="1399536" y="4365176"/>
            <a:ext cx="107772" cy="1193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4943183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8" grpId="0" animBg="1"/>
      <p:bldP spid="69" grpId="0" animBg="1"/>
      <p:bldP spid="50" grpId="0" animBg="1"/>
      <p:bldP spid="50" grpId="1" animBg="1"/>
      <p:bldP spid="43" grpId="0" animBg="1"/>
      <p:bldP spid="46" grpId="0"/>
      <p:bldP spid="46" grpId="1"/>
      <p:bldP spid="48" grpId="0"/>
      <p:bldP spid="48" grpId="1"/>
      <p:bldP spid="49" grpId="0" animBg="1"/>
      <p:bldP spid="52" grpId="0"/>
      <p:bldP spid="70" grpId="0"/>
      <p:bldP spid="7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3960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节点的直接后继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1700808"/>
            <a:ext cx="54726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定位节点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直接后继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s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记录后继的临时变量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若有右孩子，则直接后继必在右子树中，具体地就是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s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右子树中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HasLChild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*s ) 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s = s-&gt;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最靠左（最小）的节点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否则，直接后继应是“将当前节点包含于其左子树中的最低祖先”，具体地就是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*s ) 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s = s-&gt;parent;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逆向地沿右向分支不断朝左上方移动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s = s-&gt;parent; 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最后再朝右上方移动一步，即抵达直接后继（如果存在）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51520" y="1673018"/>
            <a:ext cx="5400600" cy="4996341"/>
          </a:xfrm>
          <a:prstGeom prst="rect">
            <a:avLst/>
          </a:prstGeom>
          <a:solidFill>
            <a:srgbClr val="99FF33">
              <a:alpha val="12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Line 54"/>
          <p:cNvSpPr>
            <a:spLocks noChangeShapeType="1"/>
          </p:cNvSpPr>
          <p:nvPr/>
        </p:nvSpPr>
        <p:spPr bwMode="auto">
          <a:xfrm flipH="1">
            <a:off x="6841972" y="2260665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5"/>
          <p:cNvSpPr>
            <a:spLocks noChangeShapeType="1"/>
          </p:cNvSpPr>
          <p:nvPr/>
        </p:nvSpPr>
        <p:spPr bwMode="auto">
          <a:xfrm>
            <a:off x="8443122" y="2895007"/>
            <a:ext cx="336857" cy="5807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>
            <a:off x="8092212" y="22635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57"/>
          <p:cNvSpPr>
            <a:spLocks noChangeShapeType="1"/>
          </p:cNvSpPr>
          <p:nvPr/>
        </p:nvSpPr>
        <p:spPr bwMode="auto">
          <a:xfrm flipH="1">
            <a:off x="7101612" y="157775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59"/>
          <p:cNvSpPr>
            <a:spLocks noChangeShapeType="1"/>
          </p:cNvSpPr>
          <p:nvPr/>
        </p:nvSpPr>
        <p:spPr bwMode="auto">
          <a:xfrm>
            <a:off x="7635012" y="157775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60"/>
          <p:cNvSpPr>
            <a:spLocks noChangeArrowheads="1"/>
          </p:cNvSpPr>
          <p:nvPr/>
        </p:nvSpPr>
        <p:spPr bwMode="auto">
          <a:xfrm>
            <a:off x="7330212" y="11967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18" name="Oval 61"/>
          <p:cNvSpPr>
            <a:spLocks noChangeArrowheads="1"/>
          </p:cNvSpPr>
          <p:nvPr/>
        </p:nvSpPr>
        <p:spPr bwMode="auto">
          <a:xfrm>
            <a:off x="7787412" y="187966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9" name="Oval 64"/>
          <p:cNvSpPr>
            <a:spLocks noChangeArrowheads="1"/>
          </p:cNvSpPr>
          <p:nvPr/>
        </p:nvSpPr>
        <p:spPr bwMode="auto">
          <a:xfrm>
            <a:off x="6873012" y="18825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20" name="Oval 65"/>
          <p:cNvSpPr>
            <a:spLocks noChangeArrowheads="1"/>
          </p:cNvSpPr>
          <p:nvPr/>
        </p:nvSpPr>
        <p:spPr bwMode="auto">
          <a:xfrm>
            <a:off x="8168412" y="26445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98</a:t>
            </a:r>
          </a:p>
        </p:txBody>
      </p:sp>
      <p:sp>
        <p:nvSpPr>
          <p:cNvPr id="21" name="Oval 67"/>
          <p:cNvSpPr>
            <a:spLocks noChangeArrowheads="1"/>
          </p:cNvSpPr>
          <p:nvPr/>
        </p:nvSpPr>
        <p:spPr bwMode="auto">
          <a:xfrm>
            <a:off x="8579296" y="335220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99</a:t>
            </a:r>
          </a:p>
        </p:txBody>
      </p:sp>
      <p:sp>
        <p:nvSpPr>
          <p:cNvPr id="22" name="Line 58"/>
          <p:cNvSpPr>
            <a:spLocks noChangeShapeType="1"/>
          </p:cNvSpPr>
          <p:nvPr/>
        </p:nvSpPr>
        <p:spPr bwMode="auto">
          <a:xfrm flipH="1">
            <a:off x="7140377" y="3804798"/>
            <a:ext cx="134144" cy="5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"/>
          <p:cNvSpPr>
            <a:spLocks noChangeShapeType="1"/>
          </p:cNvSpPr>
          <p:nvPr/>
        </p:nvSpPr>
        <p:spPr bwMode="auto">
          <a:xfrm>
            <a:off x="6835360" y="2976847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63"/>
          <p:cNvSpPr>
            <a:spLocks noChangeArrowheads="1"/>
          </p:cNvSpPr>
          <p:nvPr/>
        </p:nvSpPr>
        <p:spPr bwMode="auto">
          <a:xfrm>
            <a:off x="7067266" y="341572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51</a:t>
            </a: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7410166" y="3863030"/>
            <a:ext cx="263394" cy="55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65"/>
          <p:cNvSpPr>
            <a:spLocks noChangeArrowheads="1"/>
          </p:cNvSpPr>
          <p:nvPr/>
        </p:nvSpPr>
        <p:spPr bwMode="auto">
          <a:xfrm>
            <a:off x="7443121" y="4248978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27" name="Line 56"/>
          <p:cNvSpPr>
            <a:spLocks noChangeShapeType="1"/>
          </p:cNvSpPr>
          <p:nvPr/>
        </p:nvSpPr>
        <p:spPr bwMode="auto">
          <a:xfrm>
            <a:off x="7129856" y="4619127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65"/>
          <p:cNvSpPr>
            <a:spLocks noChangeArrowheads="1"/>
          </p:cNvSpPr>
          <p:nvPr/>
        </p:nvSpPr>
        <p:spPr bwMode="auto">
          <a:xfrm>
            <a:off x="7155076" y="503206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29" name="Oval 62"/>
          <p:cNvSpPr>
            <a:spLocks noChangeArrowheads="1"/>
          </p:cNvSpPr>
          <p:nvPr/>
        </p:nvSpPr>
        <p:spPr bwMode="auto">
          <a:xfrm>
            <a:off x="6844900" y="424355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 flipH="1">
            <a:off x="6252447" y="4484722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>
            <a:off x="6339971" y="3777648"/>
            <a:ext cx="197201" cy="544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58"/>
          <p:cNvSpPr>
            <a:spLocks noChangeShapeType="1"/>
          </p:cNvSpPr>
          <p:nvPr/>
        </p:nvSpPr>
        <p:spPr bwMode="auto">
          <a:xfrm flipH="1">
            <a:off x="6035171" y="3777648"/>
            <a:ext cx="244429" cy="639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59"/>
          <p:cNvSpPr>
            <a:spLocks noChangeShapeType="1"/>
          </p:cNvSpPr>
          <p:nvPr/>
        </p:nvSpPr>
        <p:spPr bwMode="auto">
          <a:xfrm flipH="1">
            <a:off x="6384772" y="3014595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61"/>
          <p:cNvSpPr>
            <a:spLocks noChangeArrowheads="1"/>
          </p:cNvSpPr>
          <p:nvPr/>
        </p:nvSpPr>
        <p:spPr bwMode="auto">
          <a:xfrm>
            <a:off x="6085839" y="340363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35" name="Oval 62"/>
          <p:cNvSpPr>
            <a:spLocks noChangeArrowheads="1"/>
          </p:cNvSpPr>
          <p:nvPr/>
        </p:nvSpPr>
        <p:spPr bwMode="auto">
          <a:xfrm>
            <a:off x="5762292" y="424021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36" name="Oval 65"/>
          <p:cNvSpPr>
            <a:spLocks noChangeArrowheads="1"/>
          </p:cNvSpPr>
          <p:nvPr/>
        </p:nvSpPr>
        <p:spPr bwMode="auto">
          <a:xfrm>
            <a:off x="6336720" y="424897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37</a:t>
            </a:r>
          </a:p>
        </p:txBody>
      </p:sp>
      <p:sp>
        <p:nvSpPr>
          <p:cNvPr id="37" name="Oval 67"/>
          <p:cNvSpPr>
            <a:spLocks noChangeArrowheads="1"/>
          </p:cNvSpPr>
          <p:nvPr/>
        </p:nvSpPr>
        <p:spPr bwMode="auto">
          <a:xfrm>
            <a:off x="6023847" y="501531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38" name="Oval 66"/>
          <p:cNvSpPr>
            <a:spLocks noChangeArrowheads="1"/>
          </p:cNvSpPr>
          <p:nvPr/>
        </p:nvSpPr>
        <p:spPr bwMode="auto">
          <a:xfrm>
            <a:off x="6537172" y="264166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5742438" y="5634787"/>
            <a:ext cx="3240360" cy="1015663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sz="2000" dirty="0"/>
              <a:t>56</a:t>
            </a:r>
            <a:r>
              <a:rPr lang="zh-CN" altLang="en-US" sz="2000" dirty="0"/>
              <a:t>的直接后继为</a:t>
            </a:r>
            <a:r>
              <a:rPr lang="en-US" altLang="zh-CN" sz="2000" dirty="0"/>
              <a:t>58</a:t>
            </a:r>
            <a:r>
              <a:rPr lang="zh-CN" altLang="en-US" sz="2000" dirty="0"/>
              <a:t>，因</a:t>
            </a:r>
            <a:r>
              <a:rPr lang="en-US" altLang="zh-CN" sz="2000" dirty="0"/>
              <a:t>58</a:t>
            </a:r>
            <a:r>
              <a:rPr lang="zh-CN" altLang="en-US" sz="2000" dirty="0"/>
              <a:t>为祖先中，</a:t>
            </a:r>
            <a:r>
              <a:rPr lang="en-US" altLang="zh-CN" sz="2000" dirty="0"/>
              <a:t>56</a:t>
            </a:r>
            <a:r>
              <a:rPr lang="zh-CN" altLang="en-US" sz="2000" dirty="0"/>
              <a:t>位于其左子树，并且是最低的祖先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2212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回顾：算法复杂度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5" y="1178217"/>
            <a:ext cx="53285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查找、插入、删除复杂度分析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79512" y="1803543"/>
          <a:ext cx="8795930" cy="364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9073114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2288027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9201272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3863844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143865267"/>
                    </a:ext>
                  </a:extLst>
                </a:gridCol>
                <a:gridCol w="1379106">
                  <a:extLst>
                    <a:ext uri="{9D8B030D-6E8A-4147-A177-3AD203B41FA5}">
                      <a16:colId xmlns:a16="http://schemas.microsoft.com/office/drawing/2014/main" val="3446428657"/>
                    </a:ext>
                  </a:extLst>
                </a:gridCol>
              </a:tblGrid>
              <a:tr h="7712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334483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search(x)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566741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580149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96778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2123728" y="2865691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41428" y="3634985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末端插入</a:t>
            </a:r>
          </a:p>
        </p:txBody>
      </p:sp>
      <p:sp>
        <p:nvSpPr>
          <p:cNvPr id="22" name="矩形 21"/>
          <p:cNvSpPr/>
          <p:nvPr/>
        </p:nvSpPr>
        <p:spPr>
          <a:xfrm>
            <a:off x="1691725" y="4524342"/>
            <a:ext cx="1781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3" name="矩形 22"/>
          <p:cNvSpPr/>
          <p:nvPr/>
        </p:nvSpPr>
        <p:spPr>
          <a:xfrm>
            <a:off x="3563888" y="2834924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75856" y="3634984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末端插入</a:t>
            </a:r>
          </a:p>
        </p:txBody>
      </p:sp>
      <p:sp>
        <p:nvSpPr>
          <p:cNvPr id="25" name="矩形 24"/>
          <p:cNvSpPr/>
          <p:nvPr/>
        </p:nvSpPr>
        <p:spPr>
          <a:xfrm>
            <a:off x="3363027" y="4540104"/>
            <a:ext cx="12658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26" name="矩形 25"/>
          <p:cNvSpPr/>
          <p:nvPr/>
        </p:nvSpPr>
        <p:spPr>
          <a:xfrm>
            <a:off x="4702631" y="2681026"/>
            <a:ext cx="1453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</a:p>
        </p:txBody>
      </p:sp>
      <p:sp>
        <p:nvSpPr>
          <p:cNvPr id="27" name="矩形 26"/>
          <p:cNvSpPr/>
          <p:nvPr/>
        </p:nvSpPr>
        <p:spPr>
          <a:xfrm>
            <a:off x="4698777" y="3634983"/>
            <a:ext cx="1529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8" name="矩形 27"/>
          <p:cNvSpPr/>
          <p:nvPr/>
        </p:nvSpPr>
        <p:spPr>
          <a:xfrm>
            <a:off x="4698777" y="4531035"/>
            <a:ext cx="1529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9" name="矩形 28"/>
          <p:cNvSpPr/>
          <p:nvPr/>
        </p:nvSpPr>
        <p:spPr>
          <a:xfrm>
            <a:off x="6408205" y="2865691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86641" y="3651579"/>
            <a:ext cx="1093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32" name="矩形 31"/>
          <p:cNvSpPr/>
          <p:nvPr/>
        </p:nvSpPr>
        <p:spPr>
          <a:xfrm>
            <a:off x="6231051" y="4575889"/>
            <a:ext cx="11492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33" name="矩形 32"/>
          <p:cNvSpPr/>
          <p:nvPr/>
        </p:nvSpPr>
        <p:spPr>
          <a:xfrm>
            <a:off x="7569236" y="2865691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4" name="矩形 33"/>
          <p:cNvSpPr/>
          <p:nvPr/>
        </p:nvSpPr>
        <p:spPr>
          <a:xfrm>
            <a:off x="7575875" y="3836244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5" name="矩形 34"/>
          <p:cNvSpPr/>
          <p:nvPr/>
        </p:nvSpPr>
        <p:spPr>
          <a:xfrm>
            <a:off x="7582951" y="4814325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6" name="矩形 35"/>
          <p:cNvSpPr/>
          <p:nvPr/>
        </p:nvSpPr>
        <p:spPr>
          <a:xfrm>
            <a:off x="7723113" y="1776486"/>
            <a:ext cx="1169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 搜索树</a:t>
            </a: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79512" y="5564229"/>
            <a:ext cx="8795930" cy="120032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>
                <a:solidFill>
                  <a:srgbClr val="FFFF00"/>
                </a:solidFill>
              </a:rPr>
              <a:t>可否改进有序向量查找的结构，避免移位操作？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/>
              <a:t>利用二叉搜索树（保持平衡性），</a:t>
            </a:r>
            <a:endParaRPr lang="en-US" altLang="zh-CN" sz="2400" dirty="0"/>
          </a:p>
          <a:p>
            <a:r>
              <a:rPr lang="zh-CN" altLang="en-US" sz="2400" dirty="0"/>
              <a:t>可实现平均复杂度为</a:t>
            </a:r>
            <a:r>
              <a:rPr lang="en-US" altLang="zh-CN" sz="2400" dirty="0">
                <a:solidFill>
                  <a:srgbClr val="FFFF00"/>
                </a:solidFill>
              </a:rPr>
              <a:t>O(</a:t>
            </a:r>
            <a:r>
              <a:rPr lang="en-US" altLang="zh-CN" sz="2400" dirty="0" err="1">
                <a:solidFill>
                  <a:srgbClr val="FFFF00"/>
                </a:solidFill>
              </a:rPr>
              <a:t>logn</a:t>
            </a:r>
            <a:r>
              <a:rPr lang="en-US" altLang="zh-CN" sz="2400" dirty="0">
                <a:solidFill>
                  <a:srgbClr val="FFFF00"/>
                </a:solidFill>
              </a:rPr>
              <a:t>)</a:t>
            </a:r>
            <a:r>
              <a:rPr lang="zh-CN" altLang="en-US" sz="2400" dirty="0"/>
              <a:t>的搜索、插入、删除</a:t>
            </a:r>
            <a:endParaRPr lang="en-US" altLang="zh-CN" sz="24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4691511" y="1124744"/>
            <a:ext cx="4441490" cy="4269582"/>
            <a:chOff x="4691511" y="1072823"/>
            <a:chExt cx="4441490" cy="4269582"/>
          </a:xfrm>
        </p:grpSpPr>
        <p:grpSp>
          <p:nvGrpSpPr>
            <p:cNvPr id="46" name="组合 45"/>
            <p:cNvGrpSpPr/>
            <p:nvPr/>
          </p:nvGrpSpPr>
          <p:grpSpPr>
            <a:xfrm>
              <a:off x="4691511" y="1516276"/>
              <a:ext cx="2447927" cy="3826129"/>
              <a:chOff x="4691511" y="1516276"/>
              <a:chExt cx="2447927" cy="3826129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4691511" y="3861048"/>
                <a:ext cx="816593" cy="591999"/>
              </a:xfrm>
              <a:prstGeom prst="ellipse">
                <a:avLst/>
              </a:prstGeom>
              <a:noFill/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 bwMode="auto">
              <a:xfrm>
                <a:off x="4698777" y="4750406"/>
                <a:ext cx="816593" cy="591999"/>
              </a:xfrm>
              <a:prstGeom prst="ellipse">
                <a:avLst/>
              </a:prstGeom>
              <a:noFill/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42" name="直接箭头连接符 41"/>
              <p:cNvCxnSpPr>
                <a:stCxn id="39" idx="7"/>
              </p:cNvCxnSpPr>
              <p:nvPr/>
            </p:nvCxnSpPr>
            <p:spPr bwMode="auto">
              <a:xfrm flipV="1">
                <a:off x="5388517" y="1516276"/>
                <a:ext cx="1750921" cy="243146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  <p:cxnSp>
            <p:nvCxnSpPr>
              <p:cNvPr id="44" name="直接箭头连接符 43"/>
              <p:cNvCxnSpPr/>
              <p:nvPr/>
            </p:nvCxnSpPr>
            <p:spPr bwMode="auto">
              <a:xfrm flipV="1">
                <a:off x="5450687" y="1556975"/>
                <a:ext cx="1688751" cy="32871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</p:grpSp>
        <p:sp>
          <p:nvSpPr>
            <p:cNvPr id="47" name="TextBox 20"/>
            <p:cNvSpPr txBox="1">
              <a:spLocks noChangeArrowheads="1"/>
            </p:cNvSpPr>
            <p:nvPr/>
          </p:nvSpPr>
          <p:spPr bwMode="auto">
            <a:xfrm>
              <a:off x="6820833" y="1072823"/>
              <a:ext cx="231216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二分查找下复杂度为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O(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logn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 bwMode="auto">
          <a:xfrm>
            <a:off x="4698777" y="1803543"/>
            <a:ext cx="1457399" cy="3641681"/>
          </a:xfrm>
          <a:prstGeom prst="rect">
            <a:avLst/>
          </a:prstGeom>
          <a:solidFill>
            <a:srgbClr val="FFFF00">
              <a:alpha val="24000"/>
            </a:srgbClr>
          </a:solidFill>
          <a:ln w="476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57900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树高与性能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424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二叉搜索树的搜索（查找）、插入、删除复杂度皆为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O(h)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-36512" y="1716227"/>
            <a:ext cx="9144000" cy="2761240"/>
          </a:xfrm>
          <a:prstGeom prst="rect">
            <a:avLst/>
          </a:prstGeom>
          <a:solidFill>
            <a:srgbClr val="FF66FF">
              <a:alpha val="6000"/>
            </a:srgb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94944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309487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266952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029567" y="241289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38960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749647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10968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469727" y="201418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82541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5185452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54549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905532" y="241289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626557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6625612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698565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199966" y="2196871"/>
            <a:ext cx="1269761" cy="216024"/>
            <a:chOff x="3632014" y="4509120"/>
            <a:chExt cx="1269761" cy="216024"/>
          </a:xfrm>
        </p:grpSpPr>
        <p:cxnSp>
          <p:nvCxnSpPr>
            <p:cNvPr id="42" name="直接连接符 4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4" name="组合 43"/>
          <p:cNvGrpSpPr/>
          <p:nvPr/>
        </p:nvGrpSpPr>
        <p:grpSpPr>
          <a:xfrm>
            <a:off x="2483768" y="2588977"/>
            <a:ext cx="545799" cy="255965"/>
            <a:chOff x="3632014" y="4509120"/>
            <a:chExt cx="1269761" cy="216024"/>
          </a:xfrm>
        </p:grpSpPr>
        <p:cxnSp>
          <p:nvCxnSpPr>
            <p:cNvPr id="45" name="直接连接符 4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7" name="组合 46"/>
          <p:cNvGrpSpPr/>
          <p:nvPr/>
        </p:nvGrpSpPr>
        <p:grpSpPr>
          <a:xfrm flipH="1">
            <a:off x="2669525" y="3021026"/>
            <a:ext cx="174281" cy="327973"/>
            <a:chOff x="3632014" y="4509120"/>
            <a:chExt cx="1269761" cy="216024"/>
          </a:xfrm>
        </p:grpSpPr>
        <p:cxnSp>
          <p:nvCxnSpPr>
            <p:cNvPr id="48" name="直接连接符 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0" name="组合 49"/>
          <p:cNvGrpSpPr/>
          <p:nvPr/>
        </p:nvGrpSpPr>
        <p:grpSpPr>
          <a:xfrm>
            <a:off x="3024960" y="3529019"/>
            <a:ext cx="106880" cy="367706"/>
            <a:chOff x="3457008" y="5841268"/>
            <a:chExt cx="69966" cy="327973"/>
          </a:xfrm>
        </p:grpSpPr>
        <p:cxnSp>
          <p:nvCxnSpPr>
            <p:cNvPr id="51" name="直接连接符 50"/>
            <p:cNvCxnSpPr/>
            <p:nvPr/>
          </p:nvCxnSpPr>
          <p:spPr bwMode="auto">
            <a:xfrm flipH="1">
              <a:off x="3457008" y="5841268"/>
              <a:ext cx="6996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H="1" flipV="1">
              <a:off x="3526974" y="5841268"/>
              <a:ext cx="0" cy="3279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53" name="圆角矩形 52"/>
          <p:cNvSpPr/>
          <p:nvPr/>
        </p:nvSpPr>
        <p:spPr bwMode="auto">
          <a:xfrm>
            <a:off x="2951820" y="38967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56662" y="1800291"/>
            <a:ext cx="1138474" cy="25545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从一维空间拓展至二维空间，动态插入删除无需移位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60264" y="3837759"/>
            <a:ext cx="5680396" cy="511600"/>
            <a:chOff x="2267744" y="6085752"/>
            <a:chExt cx="5680396" cy="511600"/>
          </a:xfrm>
        </p:grpSpPr>
        <p:cxnSp>
          <p:nvCxnSpPr>
            <p:cNvPr id="58" name="直接箭头连接符 57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9" name="文本框 58"/>
            <p:cNvSpPr txBox="1"/>
            <p:nvPr/>
          </p:nvSpPr>
          <p:spPr>
            <a:xfrm>
              <a:off x="4470191" y="6085752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从左往右保持有序性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 flipH="1">
            <a:off x="4825412" y="2194842"/>
            <a:ext cx="1258756" cy="216024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3" name="组合 62"/>
          <p:cNvGrpSpPr/>
          <p:nvPr/>
        </p:nvGrpSpPr>
        <p:grpSpPr>
          <a:xfrm>
            <a:off x="5359733" y="2592915"/>
            <a:ext cx="545799" cy="255965"/>
            <a:chOff x="3632014" y="4509120"/>
            <a:chExt cx="1269761" cy="216024"/>
          </a:xfrm>
        </p:grpSpPr>
        <p:cxnSp>
          <p:nvCxnSpPr>
            <p:cNvPr id="64" name="直接连接符 6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6" name="组合 65"/>
          <p:cNvGrpSpPr/>
          <p:nvPr/>
        </p:nvGrpSpPr>
        <p:grpSpPr>
          <a:xfrm flipH="1">
            <a:off x="6269549" y="2588977"/>
            <a:ext cx="552295" cy="255965"/>
            <a:chOff x="3632014" y="4509120"/>
            <a:chExt cx="1269761" cy="216024"/>
          </a:xfrm>
        </p:grpSpPr>
        <p:cxnSp>
          <p:nvCxnSpPr>
            <p:cNvPr id="67" name="直接连接符 6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9" name="组合 68"/>
          <p:cNvGrpSpPr/>
          <p:nvPr/>
        </p:nvGrpSpPr>
        <p:grpSpPr>
          <a:xfrm flipH="1">
            <a:off x="3391891" y="2585098"/>
            <a:ext cx="552295" cy="255965"/>
            <a:chOff x="3632014" y="4509120"/>
            <a:chExt cx="1269761" cy="216024"/>
          </a:xfrm>
        </p:grpSpPr>
        <p:cxnSp>
          <p:nvCxnSpPr>
            <p:cNvPr id="70" name="直接连接符 6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2" name="组合 71"/>
          <p:cNvGrpSpPr/>
          <p:nvPr/>
        </p:nvGrpSpPr>
        <p:grpSpPr>
          <a:xfrm flipH="1">
            <a:off x="4107580" y="3021025"/>
            <a:ext cx="174281" cy="327973"/>
            <a:chOff x="3632014" y="4509120"/>
            <a:chExt cx="1269761" cy="216024"/>
          </a:xfrm>
        </p:grpSpPr>
        <p:cxnSp>
          <p:nvCxnSpPr>
            <p:cNvPr id="73" name="直接连接符 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5" name="组合 74"/>
          <p:cNvGrpSpPr/>
          <p:nvPr/>
        </p:nvGrpSpPr>
        <p:grpSpPr>
          <a:xfrm flipH="1">
            <a:off x="5547088" y="3018890"/>
            <a:ext cx="174281" cy="327973"/>
            <a:chOff x="3632014" y="4509120"/>
            <a:chExt cx="1269761" cy="216024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8" name="组合 77"/>
          <p:cNvGrpSpPr/>
          <p:nvPr/>
        </p:nvGrpSpPr>
        <p:grpSpPr>
          <a:xfrm flipH="1">
            <a:off x="6984753" y="3018889"/>
            <a:ext cx="174281" cy="327973"/>
            <a:chOff x="3632014" y="4509120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1" name="组合 80"/>
          <p:cNvGrpSpPr/>
          <p:nvPr/>
        </p:nvGrpSpPr>
        <p:grpSpPr>
          <a:xfrm>
            <a:off x="6449083" y="3014712"/>
            <a:ext cx="177658" cy="327973"/>
            <a:chOff x="3632014" y="4509120"/>
            <a:chExt cx="1269761" cy="216024"/>
          </a:xfrm>
        </p:grpSpPr>
        <p:cxnSp>
          <p:nvCxnSpPr>
            <p:cNvPr id="82" name="直接连接符 8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4" name="组合 83"/>
          <p:cNvGrpSpPr/>
          <p:nvPr/>
        </p:nvGrpSpPr>
        <p:grpSpPr>
          <a:xfrm>
            <a:off x="5006624" y="3031764"/>
            <a:ext cx="177658" cy="327973"/>
            <a:chOff x="3632014" y="4509120"/>
            <a:chExt cx="1269761" cy="216024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3572926" y="3018889"/>
            <a:ext cx="177658" cy="327973"/>
            <a:chOff x="3632014" y="4509120"/>
            <a:chExt cx="1269761" cy="216024"/>
          </a:xfrm>
        </p:grpSpPr>
        <p:cxnSp>
          <p:nvCxnSpPr>
            <p:cNvPr id="88" name="直接连接符 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0" name="组合 89"/>
          <p:cNvGrpSpPr/>
          <p:nvPr/>
        </p:nvGrpSpPr>
        <p:grpSpPr>
          <a:xfrm>
            <a:off x="2134220" y="3024963"/>
            <a:ext cx="177658" cy="327973"/>
            <a:chOff x="3632014" y="4509120"/>
            <a:chExt cx="1269761" cy="21602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3" name="文本框 92"/>
          <p:cNvSpPr txBox="1"/>
          <p:nvPr/>
        </p:nvSpPr>
        <p:spPr>
          <a:xfrm>
            <a:off x="8117228" y="2292081"/>
            <a:ext cx="406109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93"/>
          <p:cNvCxnSpPr/>
          <p:nvPr/>
        </p:nvCxnSpPr>
        <p:spPr bwMode="auto">
          <a:xfrm flipH="1" flipV="1">
            <a:off x="4650605" y="175822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20"/>
              <p:cNvSpPr txBox="1">
                <a:spLocks noChangeArrowheads="1"/>
              </p:cNvSpPr>
              <p:nvPr/>
            </p:nvSpPr>
            <p:spPr bwMode="auto">
              <a:xfrm>
                <a:off x="84527" y="4728842"/>
                <a:ext cx="4536504" cy="1800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但树高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是什么关系呢？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最好情况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𝒍𝒐𝒈𝒏</m:t>
                        </m:r>
                      </m:e>
                    </m:d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最坏情况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平均情况？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27" y="4728842"/>
                <a:ext cx="4536504" cy="1800493"/>
              </a:xfrm>
              <a:prstGeom prst="rect">
                <a:avLst/>
              </a:prstGeom>
              <a:blipFill>
                <a:blip r:embed="rId3"/>
                <a:stretch>
                  <a:fillRect l="-1882" t="-2712" b="-711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6512797" y="4595314"/>
            <a:ext cx="2263603" cy="2148776"/>
            <a:chOff x="6754008" y="4570890"/>
            <a:chExt cx="2263603" cy="2148776"/>
          </a:xfrm>
        </p:grpSpPr>
        <p:sp>
          <p:nvSpPr>
            <p:cNvPr id="97" name="Line 59"/>
            <p:cNvSpPr>
              <a:spLocks noChangeShapeType="1"/>
            </p:cNvSpPr>
            <p:nvPr/>
          </p:nvSpPr>
          <p:spPr bwMode="auto">
            <a:xfrm flipH="1">
              <a:off x="6876255" y="4712856"/>
              <a:ext cx="2002366" cy="1898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Oval 61"/>
            <p:cNvSpPr>
              <a:spLocks noChangeArrowheads="1"/>
            </p:cNvSpPr>
            <p:nvPr/>
          </p:nvSpPr>
          <p:spPr bwMode="auto">
            <a:xfrm>
              <a:off x="8706106" y="4570890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1</a:t>
              </a:r>
            </a:p>
          </p:txBody>
        </p:sp>
        <p:sp>
          <p:nvSpPr>
            <p:cNvPr id="100" name="Oval 61"/>
            <p:cNvSpPr>
              <a:spLocks noChangeArrowheads="1"/>
            </p:cNvSpPr>
            <p:nvPr/>
          </p:nvSpPr>
          <p:spPr bwMode="auto">
            <a:xfrm>
              <a:off x="8394601" y="4843663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2</a:t>
              </a:r>
            </a:p>
          </p:txBody>
        </p:sp>
        <p:sp>
          <p:nvSpPr>
            <p:cNvPr id="103" name="Oval 61"/>
            <p:cNvSpPr>
              <a:spLocks noChangeArrowheads="1"/>
            </p:cNvSpPr>
            <p:nvPr/>
          </p:nvSpPr>
          <p:spPr bwMode="auto">
            <a:xfrm>
              <a:off x="8066332" y="5153992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3</a:t>
              </a:r>
            </a:p>
          </p:txBody>
        </p:sp>
        <p:sp>
          <p:nvSpPr>
            <p:cNvPr id="104" name="Oval 61"/>
            <p:cNvSpPr>
              <a:spLocks noChangeArrowheads="1"/>
            </p:cNvSpPr>
            <p:nvPr/>
          </p:nvSpPr>
          <p:spPr bwMode="auto">
            <a:xfrm>
              <a:off x="7754827" y="5464321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4</a:t>
              </a:r>
            </a:p>
          </p:txBody>
        </p:sp>
        <p:sp>
          <p:nvSpPr>
            <p:cNvPr id="105" name="Oval 61"/>
            <p:cNvSpPr>
              <a:spLocks noChangeArrowheads="1"/>
            </p:cNvSpPr>
            <p:nvPr/>
          </p:nvSpPr>
          <p:spPr bwMode="auto">
            <a:xfrm>
              <a:off x="7416954" y="5774650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5</a:t>
              </a:r>
            </a:p>
          </p:txBody>
        </p:sp>
        <p:sp>
          <p:nvSpPr>
            <p:cNvPr id="106" name="Oval 61"/>
            <p:cNvSpPr>
              <a:spLocks noChangeArrowheads="1"/>
            </p:cNvSpPr>
            <p:nvPr/>
          </p:nvSpPr>
          <p:spPr bwMode="auto">
            <a:xfrm>
              <a:off x="7087282" y="609634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6</a:t>
              </a:r>
            </a:p>
          </p:txBody>
        </p:sp>
        <p:sp>
          <p:nvSpPr>
            <p:cNvPr id="107" name="Oval 61"/>
            <p:cNvSpPr>
              <a:spLocks noChangeArrowheads="1"/>
            </p:cNvSpPr>
            <p:nvPr/>
          </p:nvSpPr>
          <p:spPr bwMode="auto">
            <a:xfrm>
              <a:off x="6754008" y="6409337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7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99992" y="4941168"/>
            <a:ext cx="1622150" cy="1078757"/>
            <a:chOff x="4499992" y="4941168"/>
            <a:chExt cx="1622150" cy="1078757"/>
          </a:xfrm>
        </p:grpSpPr>
        <p:sp>
          <p:nvSpPr>
            <p:cNvPr id="111" name="Oval 61"/>
            <p:cNvSpPr>
              <a:spLocks noChangeArrowheads="1"/>
            </p:cNvSpPr>
            <p:nvPr/>
          </p:nvSpPr>
          <p:spPr bwMode="auto">
            <a:xfrm>
              <a:off x="4499992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1</a:t>
              </a:r>
            </a:p>
          </p:txBody>
        </p:sp>
        <p:sp>
          <p:nvSpPr>
            <p:cNvPr id="113" name="Oval 61"/>
            <p:cNvSpPr>
              <a:spLocks noChangeArrowheads="1"/>
            </p:cNvSpPr>
            <p:nvPr/>
          </p:nvSpPr>
          <p:spPr bwMode="auto">
            <a:xfrm>
              <a:off x="4944772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3</a:t>
              </a:r>
            </a:p>
          </p:txBody>
        </p:sp>
        <p:sp>
          <p:nvSpPr>
            <p:cNvPr id="114" name="Oval 61"/>
            <p:cNvSpPr>
              <a:spLocks noChangeArrowheads="1"/>
            </p:cNvSpPr>
            <p:nvPr/>
          </p:nvSpPr>
          <p:spPr bwMode="auto">
            <a:xfrm>
              <a:off x="5151488" y="4941168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4</a:t>
              </a:r>
            </a:p>
          </p:txBody>
        </p:sp>
        <p:sp>
          <p:nvSpPr>
            <p:cNvPr id="115" name="Oval 61"/>
            <p:cNvSpPr>
              <a:spLocks noChangeArrowheads="1"/>
            </p:cNvSpPr>
            <p:nvPr/>
          </p:nvSpPr>
          <p:spPr bwMode="auto">
            <a:xfrm>
              <a:off x="5382688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5</a:t>
              </a:r>
            </a:p>
          </p:txBody>
        </p:sp>
        <p:sp>
          <p:nvSpPr>
            <p:cNvPr id="117" name="Oval 61"/>
            <p:cNvSpPr>
              <a:spLocks noChangeArrowheads="1"/>
            </p:cNvSpPr>
            <p:nvPr/>
          </p:nvSpPr>
          <p:spPr bwMode="auto">
            <a:xfrm>
              <a:off x="5810637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7</a:t>
              </a:r>
            </a:p>
          </p:txBody>
        </p:sp>
        <p:grpSp>
          <p:nvGrpSpPr>
            <p:cNvPr id="118" name="组合 117"/>
            <p:cNvGrpSpPr/>
            <p:nvPr/>
          </p:nvGrpSpPr>
          <p:grpSpPr>
            <a:xfrm flipH="1">
              <a:off x="5477127" y="5096333"/>
              <a:ext cx="243511" cy="225664"/>
              <a:chOff x="3632014" y="4509120"/>
              <a:chExt cx="1269761" cy="216024"/>
            </a:xfrm>
          </p:grpSpPr>
          <p:cxnSp>
            <p:nvCxnSpPr>
              <p:cNvPr id="119" name="直接连接符 11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0" name="直接连接符 11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1" name="组合 120"/>
            <p:cNvGrpSpPr/>
            <p:nvPr/>
          </p:nvGrpSpPr>
          <p:grpSpPr>
            <a:xfrm>
              <a:off x="4892021" y="5096332"/>
              <a:ext cx="253742" cy="228330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4" name="组合 123"/>
            <p:cNvGrpSpPr/>
            <p:nvPr/>
          </p:nvGrpSpPr>
          <p:grpSpPr>
            <a:xfrm flipH="1">
              <a:off x="5889149" y="5447350"/>
              <a:ext cx="87772" cy="262246"/>
              <a:chOff x="3632014" y="4509120"/>
              <a:chExt cx="1269761" cy="216024"/>
            </a:xfrm>
          </p:grpSpPr>
          <p:cxnSp>
            <p:nvCxnSpPr>
              <p:cNvPr id="125" name="直接连接符 12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6" name="直接连接符 12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0" name="组合 129"/>
            <p:cNvGrpSpPr/>
            <p:nvPr/>
          </p:nvGrpSpPr>
          <p:grpSpPr>
            <a:xfrm flipH="1">
              <a:off x="5051536" y="5466920"/>
              <a:ext cx="58703" cy="262246"/>
              <a:chOff x="3632014" y="4509120"/>
              <a:chExt cx="1269761" cy="216024"/>
            </a:xfrm>
          </p:grpSpPr>
          <p:cxnSp>
            <p:nvCxnSpPr>
              <p:cNvPr id="131" name="直接连接符 13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2" name="直接连接符 13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3" name="组合 132"/>
            <p:cNvGrpSpPr/>
            <p:nvPr/>
          </p:nvGrpSpPr>
          <p:grpSpPr>
            <a:xfrm>
              <a:off x="4658648" y="5483878"/>
              <a:ext cx="106701" cy="228330"/>
              <a:chOff x="3632014" y="4509120"/>
              <a:chExt cx="1269761" cy="216024"/>
            </a:xfrm>
          </p:grpSpPr>
          <p:cxnSp>
            <p:nvCxnSpPr>
              <p:cNvPr id="134" name="直接连接符 13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6" name="直接连接符 13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7" name="组合 136"/>
            <p:cNvGrpSpPr/>
            <p:nvPr/>
          </p:nvGrpSpPr>
          <p:grpSpPr>
            <a:xfrm>
              <a:off x="5526389" y="5466920"/>
              <a:ext cx="119848" cy="228330"/>
              <a:chOff x="3632014" y="4509120"/>
              <a:chExt cx="1269761" cy="216024"/>
            </a:xfrm>
          </p:grpSpPr>
          <p:cxnSp>
            <p:nvCxnSpPr>
              <p:cNvPr id="138" name="直接连接符 13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9" name="直接连接符 13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16" name="Oval 61"/>
            <p:cNvSpPr>
              <a:spLocks noChangeArrowheads="1"/>
            </p:cNvSpPr>
            <p:nvPr/>
          </p:nvSpPr>
          <p:spPr bwMode="auto">
            <a:xfrm>
              <a:off x="5586679" y="5326102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6</a:t>
              </a:r>
            </a:p>
          </p:txBody>
        </p:sp>
        <p:sp>
          <p:nvSpPr>
            <p:cNvPr id="112" name="Oval 61"/>
            <p:cNvSpPr>
              <a:spLocks noChangeArrowheads="1"/>
            </p:cNvSpPr>
            <p:nvPr/>
          </p:nvSpPr>
          <p:spPr bwMode="auto">
            <a:xfrm>
              <a:off x="4730517" y="5326103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39062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树高与性能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20"/>
              <p:cNvSpPr txBox="1">
                <a:spLocks noChangeArrowheads="1"/>
              </p:cNvSpPr>
              <p:nvPr/>
            </p:nvSpPr>
            <p:spPr bwMode="auto">
              <a:xfrm>
                <a:off x="179512" y="1196752"/>
                <a:ext cx="8424936" cy="1415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树高与树的构建时关键码的输入次序相关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按关键码大小顺序输入构建二叉搜索树时，树高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按照完全二叉树的层次遍历输入时，树高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𝒍𝒐𝒈𝒏</m:t>
                        </m:r>
                      </m:e>
                    </m:d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424936" cy="1415772"/>
              </a:xfrm>
              <a:prstGeom prst="rect">
                <a:avLst/>
              </a:prstGeom>
              <a:blipFill>
                <a:blip r:embed="rId3"/>
                <a:stretch>
                  <a:fillRect l="-1230" t="-4292" b="-85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0"/>
              <p:cNvSpPr txBox="1">
                <a:spLocks noChangeArrowheads="1"/>
              </p:cNvSpPr>
              <p:nvPr/>
            </p:nvSpPr>
            <p:spPr bwMode="auto">
              <a:xfrm>
                <a:off x="179106" y="2708920"/>
                <a:ext cx="8929398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随机生成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个节点的关键码按照不同顺序有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!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种全排列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按照排列顺序输入构建二叉搜索树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假设各排列概率均等，可证明二叉搜索树平均高度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𝒍𝒐𝒈𝒏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106" y="2708920"/>
                <a:ext cx="8929398" cy="1862048"/>
              </a:xfrm>
              <a:prstGeom prst="rect">
                <a:avLst/>
              </a:prstGeom>
              <a:blipFill>
                <a:blip r:embed="rId4"/>
                <a:stretch>
                  <a:fillRect l="-1160" t="-3268" b="-65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0"/>
              <p:cNvSpPr txBox="1">
                <a:spLocks noChangeArrowheads="1"/>
              </p:cNvSpPr>
              <p:nvPr/>
            </p:nvSpPr>
            <p:spPr bwMode="auto">
              <a:xfrm>
                <a:off x="179106" y="4653136"/>
                <a:ext cx="8929398" cy="14975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随机组成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个节点的二叉搜索树形态共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!/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卡特兰数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假设各形态概率均等，可证明二叉搜索树平均高度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106" y="4653136"/>
                <a:ext cx="8929398" cy="1497589"/>
              </a:xfrm>
              <a:prstGeom prst="rect">
                <a:avLst/>
              </a:prstGeom>
              <a:blipFill>
                <a:blip r:embed="rId5"/>
                <a:stretch>
                  <a:fillRect l="-1160" t="-4472" b="-239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55853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 178"/>
          <p:cNvSpPr/>
          <p:nvPr/>
        </p:nvSpPr>
        <p:spPr bwMode="auto">
          <a:xfrm>
            <a:off x="-57318" y="4002861"/>
            <a:ext cx="9361040" cy="2965323"/>
          </a:xfrm>
          <a:prstGeom prst="rect">
            <a:avLst/>
          </a:prstGeom>
          <a:solidFill>
            <a:schemeClr val="accent5">
              <a:alpha val="46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" name="Line 59"/>
          <p:cNvSpPr>
            <a:spLocks noChangeShapeType="1"/>
          </p:cNvSpPr>
          <p:nvPr/>
        </p:nvSpPr>
        <p:spPr bwMode="auto">
          <a:xfrm>
            <a:off x="6066786" y="2446911"/>
            <a:ext cx="249188" cy="422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Oval 61"/>
          <p:cNvSpPr>
            <a:spLocks noChangeArrowheads="1"/>
          </p:cNvSpPr>
          <p:nvPr/>
        </p:nvSpPr>
        <p:spPr bwMode="auto">
          <a:xfrm>
            <a:off x="6074070" y="277617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153" name="Line 59"/>
          <p:cNvSpPr>
            <a:spLocks noChangeShapeType="1"/>
          </p:cNvSpPr>
          <p:nvPr/>
        </p:nvSpPr>
        <p:spPr bwMode="auto">
          <a:xfrm flipV="1">
            <a:off x="4625444" y="2418452"/>
            <a:ext cx="126300" cy="4700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Oval 61"/>
          <p:cNvSpPr>
            <a:spLocks noChangeArrowheads="1"/>
          </p:cNvSpPr>
          <p:nvPr/>
        </p:nvSpPr>
        <p:spPr bwMode="auto">
          <a:xfrm>
            <a:off x="4384509" y="281448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理想平衡与适度平衡</a:t>
            </a:r>
          </a:p>
        </p:txBody>
      </p:sp>
      <p:sp>
        <p:nvSpPr>
          <p:cNvPr id="135" name="Line 59"/>
          <p:cNvSpPr>
            <a:spLocks noChangeShapeType="1"/>
          </p:cNvSpPr>
          <p:nvPr/>
        </p:nvSpPr>
        <p:spPr bwMode="auto">
          <a:xfrm>
            <a:off x="663919" y="1765264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Oval 60"/>
          <p:cNvSpPr>
            <a:spLocks noChangeArrowheads="1"/>
          </p:cNvSpPr>
          <p:nvPr/>
        </p:nvSpPr>
        <p:spPr bwMode="auto">
          <a:xfrm>
            <a:off x="397219" y="139956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41" name="Oval 61"/>
          <p:cNvSpPr>
            <a:spLocks noChangeArrowheads="1"/>
          </p:cNvSpPr>
          <p:nvPr/>
        </p:nvSpPr>
        <p:spPr bwMode="auto">
          <a:xfrm>
            <a:off x="854419" y="208247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143" name="Line 59"/>
          <p:cNvSpPr>
            <a:spLocks noChangeShapeType="1"/>
          </p:cNvSpPr>
          <p:nvPr/>
        </p:nvSpPr>
        <p:spPr bwMode="auto">
          <a:xfrm>
            <a:off x="1252931" y="2494867"/>
            <a:ext cx="249188" cy="422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Oval 61"/>
          <p:cNvSpPr>
            <a:spLocks noChangeArrowheads="1"/>
          </p:cNvSpPr>
          <p:nvPr/>
        </p:nvSpPr>
        <p:spPr bwMode="auto">
          <a:xfrm>
            <a:off x="1260215" y="2824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45" name="Line 59"/>
          <p:cNvSpPr>
            <a:spLocks noChangeShapeType="1"/>
          </p:cNvSpPr>
          <p:nvPr/>
        </p:nvSpPr>
        <p:spPr bwMode="auto">
          <a:xfrm flipH="1">
            <a:off x="2881536" y="1676229"/>
            <a:ext cx="358202" cy="5372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Oval 60"/>
          <p:cNvSpPr>
            <a:spLocks noChangeArrowheads="1"/>
          </p:cNvSpPr>
          <p:nvPr/>
        </p:nvSpPr>
        <p:spPr bwMode="auto">
          <a:xfrm>
            <a:off x="3040400" y="140263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48" name="Line 59"/>
          <p:cNvSpPr>
            <a:spLocks noChangeShapeType="1"/>
          </p:cNvSpPr>
          <p:nvPr/>
        </p:nvSpPr>
        <p:spPr bwMode="auto">
          <a:xfrm flipV="1">
            <a:off x="2427638" y="2455736"/>
            <a:ext cx="252600" cy="5159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Oval 61"/>
          <p:cNvSpPr>
            <a:spLocks noChangeArrowheads="1"/>
          </p:cNvSpPr>
          <p:nvPr/>
        </p:nvSpPr>
        <p:spPr bwMode="auto">
          <a:xfrm>
            <a:off x="2195736" y="281727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47" name="Oval 61"/>
          <p:cNvSpPr>
            <a:spLocks noChangeArrowheads="1"/>
          </p:cNvSpPr>
          <p:nvPr/>
        </p:nvSpPr>
        <p:spPr bwMode="auto">
          <a:xfrm>
            <a:off x="2553938" y="208554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150" name="Line 59"/>
          <p:cNvSpPr>
            <a:spLocks noChangeShapeType="1"/>
          </p:cNvSpPr>
          <p:nvPr/>
        </p:nvSpPr>
        <p:spPr bwMode="auto">
          <a:xfrm>
            <a:off x="4364873" y="1735539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Oval 60"/>
          <p:cNvSpPr>
            <a:spLocks noChangeArrowheads="1"/>
          </p:cNvSpPr>
          <p:nvPr/>
        </p:nvSpPr>
        <p:spPr bwMode="auto">
          <a:xfrm>
            <a:off x="4098173" y="136983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52" name="Oval 61"/>
          <p:cNvSpPr>
            <a:spLocks noChangeArrowheads="1"/>
          </p:cNvSpPr>
          <p:nvPr/>
        </p:nvSpPr>
        <p:spPr bwMode="auto">
          <a:xfrm>
            <a:off x="4555373" y="20527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55" name="Line 59"/>
          <p:cNvSpPr>
            <a:spLocks noChangeShapeType="1"/>
          </p:cNvSpPr>
          <p:nvPr/>
        </p:nvSpPr>
        <p:spPr bwMode="auto">
          <a:xfrm flipH="1">
            <a:off x="6070651" y="1630887"/>
            <a:ext cx="358202" cy="5372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Oval 60"/>
          <p:cNvSpPr>
            <a:spLocks noChangeArrowheads="1"/>
          </p:cNvSpPr>
          <p:nvPr/>
        </p:nvSpPr>
        <p:spPr bwMode="auto">
          <a:xfrm>
            <a:off x="6229515" y="135729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57" name="Oval 61"/>
          <p:cNvSpPr>
            <a:spLocks noChangeArrowheads="1"/>
          </p:cNvSpPr>
          <p:nvPr/>
        </p:nvSpPr>
        <p:spPr bwMode="auto">
          <a:xfrm>
            <a:off x="5743053" y="204020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60" name="Line 57"/>
          <p:cNvSpPr>
            <a:spLocks noChangeShapeType="1"/>
          </p:cNvSpPr>
          <p:nvPr/>
        </p:nvSpPr>
        <p:spPr bwMode="auto">
          <a:xfrm flipH="1">
            <a:off x="7615292" y="193385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Line 59"/>
          <p:cNvSpPr>
            <a:spLocks noChangeShapeType="1"/>
          </p:cNvSpPr>
          <p:nvPr/>
        </p:nvSpPr>
        <p:spPr bwMode="auto">
          <a:xfrm>
            <a:off x="8148692" y="193385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Oval 64"/>
          <p:cNvSpPr>
            <a:spLocks noChangeArrowheads="1"/>
          </p:cNvSpPr>
          <p:nvPr/>
        </p:nvSpPr>
        <p:spPr bwMode="auto">
          <a:xfrm>
            <a:off x="7386692" y="223865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63" name="Oval 61"/>
          <p:cNvSpPr>
            <a:spLocks noChangeArrowheads="1"/>
          </p:cNvSpPr>
          <p:nvPr/>
        </p:nvSpPr>
        <p:spPr bwMode="auto">
          <a:xfrm>
            <a:off x="8301092" y="223576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64" name="Oval 66"/>
          <p:cNvSpPr>
            <a:spLocks noChangeArrowheads="1"/>
          </p:cNvSpPr>
          <p:nvPr/>
        </p:nvSpPr>
        <p:spPr bwMode="auto">
          <a:xfrm>
            <a:off x="7847001" y="155679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332099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{1,2,3}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2265906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{3,2,1}</a:t>
            </a:r>
            <a:endParaRPr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3995936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{1,3,2}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5736195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{3,1,2}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7456034" y="3140968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{2,1,3}</a:t>
            </a:r>
            <a:endParaRPr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7456034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{2,3,1}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 bwMode="auto">
          <a:xfrm>
            <a:off x="2871238" y="4112064"/>
            <a:ext cx="4574498" cy="1944216"/>
          </a:xfrm>
          <a:prstGeom prst="ellipse">
            <a:avLst/>
          </a:prstGeom>
          <a:solidFill>
            <a:srgbClr val="92D050">
              <a:alpha val="68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0" name="椭圆 169"/>
          <p:cNvSpPr/>
          <p:nvPr/>
        </p:nvSpPr>
        <p:spPr bwMode="auto">
          <a:xfrm>
            <a:off x="3799474" y="4450499"/>
            <a:ext cx="1854544" cy="1171392"/>
          </a:xfrm>
          <a:prstGeom prst="ellipse">
            <a:avLst/>
          </a:prstGeom>
          <a:solidFill>
            <a:schemeClr val="accent1">
              <a:alpha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1" name="椭圆 170"/>
          <p:cNvSpPr/>
          <p:nvPr/>
        </p:nvSpPr>
        <p:spPr bwMode="auto">
          <a:xfrm>
            <a:off x="4139952" y="4921158"/>
            <a:ext cx="126505" cy="164026"/>
          </a:xfrm>
          <a:prstGeom prst="ellipse">
            <a:avLst/>
          </a:prstGeom>
          <a:solidFill>
            <a:srgbClr val="C00000">
              <a:alpha val="68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 flipV="1">
            <a:off x="7080613" y="4659281"/>
            <a:ext cx="725179" cy="4248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886218" y="4087447"/>
            <a:ext cx="733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  <a:endParaRPr lang="zh-CN" altLang="en-US" sz="2400" dirty="0"/>
          </a:p>
        </p:txBody>
      </p:sp>
      <p:sp>
        <p:nvSpPr>
          <p:cNvPr id="175" name="矩形 174"/>
          <p:cNvSpPr/>
          <p:nvPr/>
        </p:nvSpPr>
        <p:spPr>
          <a:xfrm>
            <a:off x="-108520" y="6211304"/>
            <a:ext cx="9505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平衡二叉搜索树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AVL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树、伸展树、红黑树、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（渐进不超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 flipH="1">
            <a:off x="3651222" y="5332557"/>
            <a:ext cx="713650" cy="7599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Line 59"/>
          <p:cNvSpPr>
            <a:spLocks noChangeShapeType="1"/>
          </p:cNvSpPr>
          <p:nvPr/>
        </p:nvSpPr>
        <p:spPr bwMode="auto">
          <a:xfrm flipH="1" flipV="1">
            <a:off x="2834154" y="4762855"/>
            <a:ext cx="1306268" cy="2573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248406" y="4278231"/>
            <a:ext cx="29546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理想平衡二叉搜索树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完全二叉搜索树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满二叉搜索树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（树高恰好为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367795"/>
      </p:ext>
    </p:extLst>
  </p:cSld>
  <p:clrMapOvr>
    <a:masterClrMapping/>
  </p:clrMapOvr>
  <p:transition advTm="157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椭圆 229"/>
          <p:cNvSpPr/>
          <p:nvPr/>
        </p:nvSpPr>
        <p:spPr bwMode="auto">
          <a:xfrm>
            <a:off x="7307382" y="3229270"/>
            <a:ext cx="1758706" cy="1634535"/>
          </a:xfrm>
          <a:prstGeom prst="ellipse">
            <a:avLst/>
          </a:prstGeom>
          <a:solidFill>
            <a:srgbClr val="FFCCCC">
              <a:alpha val="9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9" name="椭圆 228"/>
          <p:cNvSpPr/>
          <p:nvPr/>
        </p:nvSpPr>
        <p:spPr bwMode="auto">
          <a:xfrm>
            <a:off x="2840167" y="3256764"/>
            <a:ext cx="1811465" cy="1634535"/>
          </a:xfrm>
          <a:prstGeom prst="ellipse">
            <a:avLst/>
          </a:prstGeom>
          <a:solidFill>
            <a:srgbClr val="FFCCCC">
              <a:alpha val="9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等价变换与局部调整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54261" y="1176208"/>
            <a:ext cx="91450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等价：两棵二叉搜索树的中序遍历序列相同，则称它们彼此等价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395536" y="295165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949697" y="338370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408003" y="255497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1882610" y="337982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2483768" y="2953685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2987824" y="388978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3792235" y="337692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11560" y="2737661"/>
            <a:ext cx="796443" cy="213996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 flipH="1">
            <a:off x="1763688" y="2735631"/>
            <a:ext cx="864096" cy="226275"/>
            <a:chOff x="3632014" y="4509120"/>
            <a:chExt cx="1269761" cy="216024"/>
          </a:xfrm>
        </p:grpSpPr>
        <p:cxnSp>
          <p:nvCxnSpPr>
            <p:cNvPr id="77" name="直接连接符 7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2051720" y="3133705"/>
            <a:ext cx="432047" cy="265776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2" name="组合 81"/>
          <p:cNvGrpSpPr/>
          <p:nvPr/>
        </p:nvGrpSpPr>
        <p:grpSpPr>
          <a:xfrm flipH="1">
            <a:off x="2847784" y="3129768"/>
            <a:ext cx="1163816" cy="268089"/>
            <a:chOff x="3632014" y="4509120"/>
            <a:chExt cx="1269761" cy="216024"/>
          </a:xfrm>
        </p:grpSpPr>
        <p:cxnSp>
          <p:nvCxnSpPr>
            <p:cNvPr id="83" name="直接连接符 8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 flipH="1">
            <a:off x="757858" y="3123859"/>
            <a:ext cx="373421" cy="265811"/>
            <a:chOff x="3632014" y="4509120"/>
            <a:chExt cx="1269761" cy="216024"/>
          </a:xfrm>
        </p:grpSpPr>
        <p:cxnSp>
          <p:nvCxnSpPr>
            <p:cNvPr id="86" name="直接连接符 8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7" name="组合 96"/>
          <p:cNvGrpSpPr/>
          <p:nvPr/>
        </p:nvGrpSpPr>
        <p:grpSpPr>
          <a:xfrm>
            <a:off x="3162105" y="3555502"/>
            <a:ext cx="615880" cy="327973"/>
            <a:chOff x="3632014" y="4509120"/>
            <a:chExt cx="1269761" cy="216024"/>
          </a:xfrm>
        </p:grpSpPr>
        <p:cxnSp>
          <p:nvCxnSpPr>
            <p:cNvPr id="98" name="直接连接符 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09" name="直接连接符 108"/>
          <p:cNvCxnSpPr/>
          <p:nvPr/>
        </p:nvCxnSpPr>
        <p:spPr bwMode="auto">
          <a:xfrm flipH="1" flipV="1">
            <a:off x="1588881" y="229901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10" name="圆角矩形 109"/>
          <p:cNvSpPr/>
          <p:nvPr/>
        </p:nvSpPr>
        <p:spPr bwMode="auto">
          <a:xfrm>
            <a:off x="3378129" y="439181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1" name="组合 110"/>
          <p:cNvGrpSpPr/>
          <p:nvPr/>
        </p:nvGrpSpPr>
        <p:grpSpPr>
          <a:xfrm flipH="1">
            <a:off x="3347864" y="4061706"/>
            <a:ext cx="174281" cy="327973"/>
            <a:chOff x="3632014" y="4509120"/>
            <a:chExt cx="1269761" cy="216024"/>
          </a:xfrm>
        </p:grpSpPr>
        <p:cxnSp>
          <p:nvCxnSpPr>
            <p:cNvPr id="112" name="直接连接符 11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3" name="圆角矩形 182"/>
          <p:cNvSpPr/>
          <p:nvPr/>
        </p:nvSpPr>
        <p:spPr bwMode="auto">
          <a:xfrm>
            <a:off x="395536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圆角矩形 183"/>
          <p:cNvSpPr/>
          <p:nvPr/>
        </p:nvSpPr>
        <p:spPr bwMode="auto">
          <a:xfrm>
            <a:off x="949697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圆角矩形 184"/>
          <p:cNvSpPr/>
          <p:nvPr/>
        </p:nvSpPr>
        <p:spPr bwMode="auto">
          <a:xfrm>
            <a:off x="1409950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圆角矩形 185"/>
          <p:cNvSpPr/>
          <p:nvPr/>
        </p:nvSpPr>
        <p:spPr bwMode="auto">
          <a:xfrm>
            <a:off x="188323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" name="圆角矩形 186"/>
          <p:cNvSpPr/>
          <p:nvPr/>
        </p:nvSpPr>
        <p:spPr bwMode="auto">
          <a:xfrm>
            <a:off x="2478914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" name="圆角矩形 187"/>
          <p:cNvSpPr/>
          <p:nvPr/>
        </p:nvSpPr>
        <p:spPr bwMode="auto">
          <a:xfrm>
            <a:off x="298208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9" name="圆角矩形 188"/>
          <p:cNvSpPr/>
          <p:nvPr/>
        </p:nvSpPr>
        <p:spPr bwMode="auto">
          <a:xfrm>
            <a:off x="3370934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圆角矩形 189"/>
          <p:cNvSpPr/>
          <p:nvPr/>
        </p:nvSpPr>
        <p:spPr bwMode="auto">
          <a:xfrm>
            <a:off x="3779912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1" name="圆角矩形 190"/>
          <p:cNvSpPr/>
          <p:nvPr/>
        </p:nvSpPr>
        <p:spPr bwMode="auto">
          <a:xfrm>
            <a:off x="5043864" y="295165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圆角矩形 191"/>
          <p:cNvSpPr/>
          <p:nvPr/>
        </p:nvSpPr>
        <p:spPr bwMode="auto">
          <a:xfrm>
            <a:off x="5598025" y="338370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" name="圆角矩形 192"/>
          <p:cNvSpPr/>
          <p:nvPr/>
        </p:nvSpPr>
        <p:spPr bwMode="auto">
          <a:xfrm>
            <a:off x="6056331" y="255497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" name="圆角矩形 193"/>
          <p:cNvSpPr/>
          <p:nvPr/>
        </p:nvSpPr>
        <p:spPr bwMode="auto">
          <a:xfrm>
            <a:off x="6530938" y="337982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7132096" y="2953685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 bwMode="auto">
          <a:xfrm>
            <a:off x="7636152" y="388978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 bwMode="auto">
          <a:xfrm>
            <a:off x="8388424" y="388168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8" name="组合 197"/>
          <p:cNvGrpSpPr/>
          <p:nvPr/>
        </p:nvGrpSpPr>
        <p:grpSpPr>
          <a:xfrm>
            <a:off x="5259888" y="2737661"/>
            <a:ext cx="796443" cy="213996"/>
            <a:chOff x="3632014" y="4509120"/>
            <a:chExt cx="1269761" cy="216024"/>
          </a:xfrm>
        </p:grpSpPr>
        <p:cxnSp>
          <p:nvCxnSpPr>
            <p:cNvPr id="199" name="直接连接符 19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1" name="组合 200"/>
          <p:cNvGrpSpPr/>
          <p:nvPr/>
        </p:nvGrpSpPr>
        <p:grpSpPr>
          <a:xfrm flipH="1">
            <a:off x="6412016" y="2735631"/>
            <a:ext cx="864096" cy="226275"/>
            <a:chOff x="3632014" y="4509120"/>
            <a:chExt cx="1269761" cy="216024"/>
          </a:xfrm>
        </p:grpSpPr>
        <p:cxnSp>
          <p:nvCxnSpPr>
            <p:cNvPr id="202" name="直接连接符 20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4" name="组合 203"/>
          <p:cNvGrpSpPr/>
          <p:nvPr/>
        </p:nvGrpSpPr>
        <p:grpSpPr>
          <a:xfrm>
            <a:off x="6700048" y="3133705"/>
            <a:ext cx="432047" cy="265776"/>
            <a:chOff x="3632014" y="4509120"/>
            <a:chExt cx="1269761" cy="216024"/>
          </a:xfrm>
        </p:grpSpPr>
        <p:cxnSp>
          <p:nvCxnSpPr>
            <p:cNvPr id="205" name="直接连接符 20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7" name="组合 206"/>
          <p:cNvGrpSpPr/>
          <p:nvPr/>
        </p:nvGrpSpPr>
        <p:grpSpPr>
          <a:xfrm flipH="1">
            <a:off x="7496112" y="3129768"/>
            <a:ext cx="673632" cy="268089"/>
            <a:chOff x="3632014" y="4509120"/>
            <a:chExt cx="1269761" cy="216024"/>
          </a:xfrm>
        </p:grpSpPr>
        <p:cxnSp>
          <p:nvCxnSpPr>
            <p:cNvPr id="208" name="直接连接符 20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10" name="组合 209"/>
          <p:cNvGrpSpPr/>
          <p:nvPr/>
        </p:nvGrpSpPr>
        <p:grpSpPr>
          <a:xfrm flipH="1">
            <a:off x="5406186" y="3123859"/>
            <a:ext cx="373421" cy="265811"/>
            <a:chOff x="3632014" y="4509120"/>
            <a:chExt cx="1269761" cy="216024"/>
          </a:xfrm>
        </p:grpSpPr>
        <p:cxnSp>
          <p:nvCxnSpPr>
            <p:cNvPr id="211" name="直接连接符 2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13" name="组合 212"/>
          <p:cNvGrpSpPr/>
          <p:nvPr/>
        </p:nvGrpSpPr>
        <p:grpSpPr>
          <a:xfrm>
            <a:off x="7810433" y="3555502"/>
            <a:ext cx="615880" cy="327973"/>
            <a:chOff x="3632014" y="4509120"/>
            <a:chExt cx="1269761" cy="216024"/>
          </a:xfrm>
        </p:grpSpPr>
        <p:cxnSp>
          <p:nvCxnSpPr>
            <p:cNvPr id="214" name="直接连接符 21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216" name="直接连接符 215"/>
          <p:cNvCxnSpPr/>
          <p:nvPr/>
        </p:nvCxnSpPr>
        <p:spPr bwMode="auto">
          <a:xfrm flipH="1" flipV="1">
            <a:off x="6237209" y="229901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17" name="圆角矩形 216"/>
          <p:cNvSpPr/>
          <p:nvPr/>
        </p:nvSpPr>
        <p:spPr bwMode="auto">
          <a:xfrm>
            <a:off x="7989869" y="3383704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8" name="组合 217"/>
          <p:cNvGrpSpPr/>
          <p:nvPr/>
        </p:nvGrpSpPr>
        <p:grpSpPr>
          <a:xfrm flipH="1">
            <a:off x="8369559" y="3555501"/>
            <a:ext cx="174281" cy="327973"/>
            <a:chOff x="3632014" y="4509120"/>
            <a:chExt cx="1269761" cy="216024"/>
          </a:xfrm>
        </p:grpSpPr>
        <p:cxnSp>
          <p:nvCxnSpPr>
            <p:cNvPr id="219" name="直接连接符 21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21" name="圆角矩形 220"/>
          <p:cNvSpPr/>
          <p:nvPr/>
        </p:nvSpPr>
        <p:spPr bwMode="auto">
          <a:xfrm>
            <a:off x="5048717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圆角矩形 221"/>
          <p:cNvSpPr/>
          <p:nvPr/>
        </p:nvSpPr>
        <p:spPr bwMode="auto">
          <a:xfrm>
            <a:off x="5602878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3" name="圆角矩形 222"/>
          <p:cNvSpPr/>
          <p:nvPr/>
        </p:nvSpPr>
        <p:spPr bwMode="auto">
          <a:xfrm>
            <a:off x="6063131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圆角矩形 223"/>
          <p:cNvSpPr/>
          <p:nvPr/>
        </p:nvSpPr>
        <p:spPr bwMode="auto">
          <a:xfrm>
            <a:off x="6536416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圆角矩形 224"/>
          <p:cNvSpPr/>
          <p:nvPr/>
        </p:nvSpPr>
        <p:spPr bwMode="auto">
          <a:xfrm>
            <a:off x="713209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圆角矩形 225"/>
          <p:cNvSpPr/>
          <p:nvPr/>
        </p:nvSpPr>
        <p:spPr bwMode="auto">
          <a:xfrm>
            <a:off x="7635266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圆角矩形 226"/>
          <p:cNvSpPr/>
          <p:nvPr/>
        </p:nvSpPr>
        <p:spPr bwMode="auto">
          <a:xfrm>
            <a:off x="802411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圆角矩形 227"/>
          <p:cNvSpPr/>
          <p:nvPr/>
        </p:nvSpPr>
        <p:spPr bwMode="auto">
          <a:xfrm>
            <a:off x="8433093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1527257" y="5519911"/>
            <a:ext cx="5680396" cy="513554"/>
            <a:chOff x="2267744" y="6083798"/>
            <a:chExt cx="5680396" cy="513554"/>
          </a:xfrm>
        </p:grpSpPr>
        <p:cxnSp>
          <p:nvCxnSpPr>
            <p:cNvPr id="234" name="直接箭头连接符 233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35" name="文本框 234"/>
            <p:cNvSpPr txBox="1"/>
            <p:nvPr/>
          </p:nvSpPr>
          <p:spPr>
            <a:xfrm>
              <a:off x="3691295" y="608379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上下可变，左右不乱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圆角矩形 87"/>
          <p:cNvSpPr/>
          <p:nvPr/>
        </p:nvSpPr>
        <p:spPr bwMode="auto">
          <a:xfrm>
            <a:off x="1331640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1722541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圆角矩形 89"/>
          <p:cNvSpPr/>
          <p:nvPr/>
        </p:nvSpPr>
        <p:spPr bwMode="auto">
          <a:xfrm>
            <a:off x="2113442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圆角矩形 90"/>
          <p:cNvSpPr/>
          <p:nvPr/>
        </p:nvSpPr>
        <p:spPr bwMode="auto">
          <a:xfrm>
            <a:off x="2504343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圆角矩形 91"/>
          <p:cNvSpPr/>
          <p:nvPr/>
        </p:nvSpPr>
        <p:spPr bwMode="auto">
          <a:xfrm>
            <a:off x="2895244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圆角矩形 92"/>
          <p:cNvSpPr/>
          <p:nvPr/>
        </p:nvSpPr>
        <p:spPr bwMode="auto">
          <a:xfrm>
            <a:off x="3286145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圆角矩形 93"/>
          <p:cNvSpPr/>
          <p:nvPr/>
        </p:nvSpPr>
        <p:spPr bwMode="auto">
          <a:xfrm>
            <a:off x="3677046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圆角矩形 94"/>
          <p:cNvSpPr/>
          <p:nvPr/>
        </p:nvSpPr>
        <p:spPr bwMode="auto">
          <a:xfrm>
            <a:off x="4067944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755" y="17909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输入序列：</a:t>
            </a:r>
            <a:endParaRPr lang="zh-CN" altLang="en-US" dirty="0"/>
          </a:p>
        </p:txBody>
      </p:sp>
      <p:sp>
        <p:nvSpPr>
          <p:cNvPr id="107" name="圆角矩形 106"/>
          <p:cNvSpPr/>
          <p:nvPr/>
        </p:nvSpPr>
        <p:spPr bwMode="auto">
          <a:xfrm>
            <a:off x="5810323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6201224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6592125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6983026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7373927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 bwMode="auto">
          <a:xfrm>
            <a:off x="7764828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8155729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8546627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569438" y="177281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输入序列：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155156" y="45718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中序遍历：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4971545" y="456719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中序遍历：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587583" y="6199766"/>
            <a:ext cx="3570208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身材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：倾斜的高瘦身材</a:t>
            </a:r>
          </a:p>
        </p:txBody>
      </p:sp>
      <p:sp>
        <p:nvSpPr>
          <p:cNvPr id="124" name="矩形 123"/>
          <p:cNvSpPr/>
          <p:nvPr/>
        </p:nvSpPr>
        <p:spPr>
          <a:xfrm>
            <a:off x="5242275" y="6199766"/>
            <a:ext cx="295465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身材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矮胖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的身材</a:t>
            </a:r>
            <a:endParaRPr lang="zh-CN" altLang="en-US" sz="2400" dirty="0"/>
          </a:p>
        </p:txBody>
      </p:sp>
      <p:sp>
        <p:nvSpPr>
          <p:cNvPr id="125" name="TextBox 20"/>
          <p:cNvSpPr txBox="1">
            <a:spLocks noChangeArrowheads="1"/>
          </p:cNvSpPr>
          <p:nvPr/>
        </p:nvSpPr>
        <p:spPr bwMode="auto">
          <a:xfrm>
            <a:off x="1408003" y="5552144"/>
            <a:ext cx="6296147" cy="52322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/>
              <a:t>如何动态调整保持好身材？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13010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1681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回顾：树的基本概念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1968796" y="2280659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4" name="直接箭头连接符 53"/>
          <p:cNvCxnSpPr>
            <a:endCxn id="56" idx="7"/>
          </p:cNvCxnSpPr>
          <p:nvPr/>
        </p:nvCxnSpPr>
        <p:spPr bwMode="auto">
          <a:xfrm flipH="1">
            <a:off x="1544974" y="2721278"/>
            <a:ext cx="495831" cy="42678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55" name="直接箭头连接符 54"/>
          <p:cNvCxnSpPr>
            <a:endCxn id="57" idx="1"/>
          </p:cNvCxnSpPr>
          <p:nvPr/>
        </p:nvCxnSpPr>
        <p:spPr bwMode="auto">
          <a:xfrm>
            <a:off x="2443531" y="2693003"/>
            <a:ext cx="540889" cy="45256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6" name="椭圆 55"/>
          <p:cNvSpPr/>
          <p:nvPr/>
        </p:nvSpPr>
        <p:spPr bwMode="auto">
          <a:xfrm>
            <a:off x="1114735" y="30739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2910603" y="3071470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441445" y="399871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1070111" y="4013295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1697222" y="399851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2462907" y="4001496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3041357" y="3995486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3604576" y="399851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676984" y="50832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1475656" y="50832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2453665" y="50832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0" name="直接箭头连接符 79"/>
          <p:cNvCxnSpPr>
            <a:stCxn id="56" idx="3"/>
            <a:endCxn id="58" idx="0"/>
          </p:cNvCxnSpPr>
          <p:nvPr/>
        </p:nvCxnSpPr>
        <p:spPr bwMode="auto">
          <a:xfrm flipH="1">
            <a:off x="693473" y="3505842"/>
            <a:ext cx="495079" cy="49287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5" name="直接箭头连接符 84"/>
          <p:cNvCxnSpPr>
            <a:endCxn id="59" idx="0"/>
          </p:cNvCxnSpPr>
          <p:nvPr/>
        </p:nvCxnSpPr>
        <p:spPr bwMode="auto">
          <a:xfrm flipH="1">
            <a:off x="1322139" y="3594718"/>
            <a:ext cx="44624" cy="41857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6" name="直接箭头连接符 85"/>
          <p:cNvCxnSpPr>
            <a:stCxn id="56" idx="5"/>
            <a:endCxn id="60" idx="0"/>
          </p:cNvCxnSpPr>
          <p:nvPr/>
        </p:nvCxnSpPr>
        <p:spPr bwMode="auto">
          <a:xfrm>
            <a:off x="1544974" y="3505842"/>
            <a:ext cx="404276" cy="4926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8" name="直接箭头连接符 87"/>
          <p:cNvCxnSpPr>
            <a:stCxn id="57" idx="5"/>
            <a:endCxn id="64" idx="0"/>
          </p:cNvCxnSpPr>
          <p:nvPr/>
        </p:nvCxnSpPr>
        <p:spPr bwMode="auto">
          <a:xfrm>
            <a:off x="3340842" y="3503348"/>
            <a:ext cx="515762" cy="4951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9" name="直接箭头连接符 88"/>
          <p:cNvCxnSpPr>
            <a:stCxn id="57" idx="3"/>
            <a:endCxn id="62" idx="0"/>
          </p:cNvCxnSpPr>
          <p:nvPr/>
        </p:nvCxnSpPr>
        <p:spPr bwMode="auto">
          <a:xfrm flipH="1">
            <a:off x="2714935" y="3503348"/>
            <a:ext cx="269485" cy="4981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0" name="直接箭头连接符 89"/>
          <p:cNvCxnSpPr>
            <a:endCxn id="63" idx="0"/>
          </p:cNvCxnSpPr>
          <p:nvPr/>
        </p:nvCxnSpPr>
        <p:spPr bwMode="auto">
          <a:xfrm>
            <a:off x="3162631" y="3592224"/>
            <a:ext cx="130754" cy="4032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5" name="直接箭头连接符 94"/>
          <p:cNvCxnSpPr>
            <a:stCxn id="59" idx="3"/>
          </p:cNvCxnSpPr>
          <p:nvPr/>
        </p:nvCxnSpPr>
        <p:spPr bwMode="auto">
          <a:xfrm flipH="1">
            <a:off x="929012" y="4445173"/>
            <a:ext cx="214916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7" name="直接箭头连接符 96"/>
          <p:cNvCxnSpPr>
            <a:stCxn id="59" idx="5"/>
            <a:endCxn id="74" idx="0"/>
          </p:cNvCxnSpPr>
          <p:nvPr/>
        </p:nvCxnSpPr>
        <p:spPr bwMode="auto">
          <a:xfrm>
            <a:off x="1500350" y="4430395"/>
            <a:ext cx="227334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02" name="直接箭头连接符 101"/>
          <p:cNvCxnSpPr>
            <a:stCxn id="62" idx="4"/>
            <a:endCxn id="77" idx="0"/>
          </p:cNvCxnSpPr>
          <p:nvPr/>
        </p:nvCxnSpPr>
        <p:spPr bwMode="auto">
          <a:xfrm flipH="1">
            <a:off x="2705693" y="4507472"/>
            <a:ext cx="9242" cy="5757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3" name="矩形 132"/>
          <p:cNvSpPr/>
          <p:nvPr/>
        </p:nvSpPr>
        <p:spPr bwMode="auto">
          <a:xfrm>
            <a:off x="1603899" y="228859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87734" y="3131676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587934" y="3131676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51520" y="3779748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931750" y="3794526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1507814" y="378904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2299902" y="378904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2885415" y="3790495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3461479" y="3785009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412893" y="4811930"/>
            <a:ext cx="52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204981" y="4811930"/>
            <a:ext cx="4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154500" y="4806444"/>
            <a:ext cx="47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1968796" y="2280659"/>
            <a:ext cx="504056" cy="505976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TextBox 20"/>
          <p:cNvSpPr txBox="1">
            <a:spLocks noChangeArrowheads="1"/>
          </p:cNvSpPr>
          <p:nvPr/>
        </p:nvSpPr>
        <p:spPr bwMode="auto">
          <a:xfrm>
            <a:off x="1873084" y="1122495"/>
            <a:ext cx="68033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：每个节点至多有两个孩子节点的树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16216" y="2237612"/>
            <a:ext cx="657394" cy="423225"/>
            <a:chOff x="6485405" y="2377554"/>
            <a:chExt cx="657394" cy="423225"/>
          </a:xfrm>
        </p:grpSpPr>
        <p:sp>
          <p:nvSpPr>
            <p:cNvPr id="82" name="矩形 81"/>
            <p:cNvSpPr/>
            <p:nvPr/>
          </p:nvSpPr>
          <p:spPr bwMode="auto">
            <a:xfrm>
              <a:off x="6643273" y="2377554"/>
              <a:ext cx="3343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6977636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6485405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5141316" y="3075580"/>
            <a:ext cx="657394" cy="423225"/>
            <a:chOff x="6485405" y="2377554"/>
            <a:chExt cx="657394" cy="423225"/>
          </a:xfrm>
        </p:grpSpPr>
        <p:sp>
          <p:nvSpPr>
            <p:cNvPr id="129" name="矩形 128"/>
            <p:cNvSpPr/>
            <p:nvPr/>
          </p:nvSpPr>
          <p:spPr bwMode="auto">
            <a:xfrm>
              <a:off x="6643273" y="2377554"/>
              <a:ext cx="3343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6977636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6485405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7766168" y="3082617"/>
            <a:ext cx="657394" cy="423225"/>
            <a:chOff x="6485405" y="2377554"/>
            <a:chExt cx="657394" cy="423225"/>
          </a:xfrm>
        </p:grpSpPr>
        <p:sp>
          <p:nvSpPr>
            <p:cNvPr id="145" name="矩形 144"/>
            <p:cNvSpPr/>
            <p:nvPr/>
          </p:nvSpPr>
          <p:spPr bwMode="auto">
            <a:xfrm>
              <a:off x="6643273" y="2377554"/>
              <a:ext cx="3343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6977636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6485405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639506" y="4078237"/>
            <a:ext cx="657394" cy="423225"/>
            <a:chOff x="6485405" y="2377554"/>
            <a:chExt cx="657394" cy="423225"/>
          </a:xfrm>
        </p:grpSpPr>
        <p:sp>
          <p:nvSpPr>
            <p:cNvPr id="149" name="矩形 148"/>
            <p:cNvSpPr/>
            <p:nvPr/>
          </p:nvSpPr>
          <p:spPr bwMode="auto">
            <a:xfrm>
              <a:off x="6643273" y="2377554"/>
              <a:ext cx="3343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6977636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6485405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5638489" y="4078237"/>
            <a:ext cx="657394" cy="423225"/>
            <a:chOff x="6485405" y="2377554"/>
            <a:chExt cx="657394" cy="423225"/>
          </a:xfrm>
        </p:grpSpPr>
        <p:sp>
          <p:nvSpPr>
            <p:cNvPr id="153" name="矩形 152"/>
            <p:cNvSpPr/>
            <p:nvPr/>
          </p:nvSpPr>
          <p:spPr bwMode="auto">
            <a:xfrm>
              <a:off x="6643273" y="2377554"/>
              <a:ext cx="3343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6977636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6485405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7273937" y="4078237"/>
            <a:ext cx="657394" cy="423225"/>
            <a:chOff x="6485405" y="2377554"/>
            <a:chExt cx="657394" cy="423225"/>
          </a:xfrm>
        </p:grpSpPr>
        <p:sp>
          <p:nvSpPr>
            <p:cNvPr id="158" name="矩形 157"/>
            <p:cNvSpPr/>
            <p:nvPr/>
          </p:nvSpPr>
          <p:spPr bwMode="auto">
            <a:xfrm>
              <a:off x="6643273" y="2377554"/>
              <a:ext cx="3343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6977636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6485405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8235086" y="4078237"/>
            <a:ext cx="657394" cy="423225"/>
            <a:chOff x="6485405" y="2377554"/>
            <a:chExt cx="657394" cy="423225"/>
          </a:xfrm>
        </p:grpSpPr>
        <p:sp>
          <p:nvSpPr>
            <p:cNvPr id="162" name="矩形 161"/>
            <p:cNvSpPr/>
            <p:nvPr/>
          </p:nvSpPr>
          <p:spPr bwMode="auto">
            <a:xfrm>
              <a:off x="6643273" y="2377554"/>
              <a:ext cx="3343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6977636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6485405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6699124" y="5124639"/>
            <a:ext cx="657394" cy="423225"/>
            <a:chOff x="6485405" y="2377554"/>
            <a:chExt cx="657394" cy="423225"/>
          </a:xfrm>
        </p:grpSpPr>
        <p:sp>
          <p:nvSpPr>
            <p:cNvPr id="166" name="矩形 165"/>
            <p:cNvSpPr/>
            <p:nvPr/>
          </p:nvSpPr>
          <p:spPr bwMode="auto">
            <a:xfrm>
              <a:off x="6643273" y="2377554"/>
              <a:ext cx="3343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6977636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6485405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9" name="直接箭头连接符 168"/>
          <p:cNvCxnSpPr>
            <a:endCxn id="145" idx="0"/>
          </p:cNvCxnSpPr>
          <p:nvPr/>
        </p:nvCxnSpPr>
        <p:spPr bwMode="auto">
          <a:xfrm>
            <a:off x="7003491" y="2662969"/>
            <a:ext cx="1087727" cy="4196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0" name="直接箭头连接符 169"/>
          <p:cNvCxnSpPr>
            <a:endCxn id="129" idx="0"/>
          </p:cNvCxnSpPr>
          <p:nvPr/>
        </p:nvCxnSpPr>
        <p:spPr bwMode="auto">
          <a:xfrm flipH="1">
            <a:off x="5466366" y="2668193"/>
            <a:ext cx="1205239" cy="4073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1" name="直接箭头连接符 170"/>
          <p:cNvCxnSpPr>
            <a:endCxn id="153" idx="0"/>
          </p:cNvCxnSpPr>
          <p:nvPr/>
        </p:nvCxnSpPr>
        <p:spPr bwMode="auto">
          <a:xfrm>
            <a:off x="5640976" y="3505680"/>
            <a:ext cx="322563" cy="57255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2" name="直接箭头连接符 171"/>
          <p:cNvCxnSpPr>
            <a:endCxn id="149" idx="0"/>
          </p:cNvCxnSpPr>
          <p:nvPr/>
        </p:nvCxnSpPr>
        <p:spPr bwMode="auto">
          <a:xfrm flipH="1">
            <a:off x="4964556" y="3510904"/>
            <a:ext cx="344535" cy="56733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3" name="直接箭头连接符 172"/>
          <p:cNvCxnSpPr/>
          <p:nvPr/>
        </p:nvCxnSpPr>
        <p:spPr bwMode="auto">
          <a:xfrm>
            <a:off x="8252063" y="3522209"/>
            <a:ext cx="322563" cy="57255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4" name="直接箭头连接符 173"/>
          <p:cNvCxnSpPr/>
          <p:nvPr/>
        </p:nvCxnSpPr>
        <p:spPr bwMode="auto">
          <a:xfrm flipH="1">
            <a:off x="7575643" y="3527433"/>
            <a:ext cx="344535" cy="56733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5" name="直接箭头连接符 174"/>
          <p:cNvCxnSpPr>
            <a:endCxn id="166" idx="0"/>
          </p:cNvCxnSpPr>
          <p:nvPr/>
        </p:nvCxnSpPr>
        <p:spPr bwMode="auto">
          <a:xfrm flipH="1">
            <a:off x="7024174" y="4519271"/>
            <a:ext cx="422030" cy="60536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15" name="组合 14"/>
          <p:cNvGrpSpPr/>
          <p:nvPr/>
        </p:nvGrpSpPr>
        <p:grpSpPr>
          <a:xfrm>
            <a:off x="6838656" y="1667851"/>
            <a:ext cx="947164" cy="550441"/>
            <a:chOff x="7038896" y="1701446"/>
            <a:chExt cx="947164" cy="550441"/>
          </a:xfrm>
        </p:grpSpPr>
        <p:cxnSp>
          <p:nvCxnSpPr>
            <p:cNvPr id="178" name="直接箭头连接符 177"/>
            <p:cNvCxnSpPr/>
            <p:nvPr/>
          </p:nvCxnSpPr>
          <p:spPr bwMode="auto">
            <a:xfrm flipV="1">
              <a:off x="7038896" y="1984012"/>
              <a:ext cx="185517" cy="26787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50000"/>
                </a:schemeClr>
              </a:solidFill>
              <a:prstDash val="sysDash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80" name="文本框 179"/>
            <p:cNvSpPr txBox="1"/>
            <p:nvPr/>
          </p:nvSpPr>
          <p:spPr>
            <a:xfrm>
              <a:off x="7203731" y="1701446"/>
              <a:ext cx="782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</p:grpSp>
      <p:cxnSp>
        <p:nvCxnSpPr>
          <p:cNvPr id="182" name="直接箭头连接符 181"/>
          <p:cNvCxnSpPr/>
          <p:nvPr/>
        </p:nvCxnSpPr>
        <p:spPr bwMode="auto">
          <a:xfrm>
            <a:off x="7166315" y="2444145"/>
            <a:ext cx="304723" cy="342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83" name="文本框 182"/>
          <p:cNvSpPr txBox="1"/>
          <p:nvPr/>
        </p:nvSpPr>
        <p:spPr>
          <a:xfrm>
            <a:off x="7443029" y="2249946"/>
            <a:ext cx="150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右孩子地址</a:t>
            </a:r>
          </a:p>
        </p:txBody>
      </p:sp>
      <p:cxnSp>
        <p:nvCxnSpPr>
          <p:cNvPr id="184" name="直接箭头连接符 183"/>
          <p:cNvCxnSpPr/>
          <p:nvPr/>
        </p:nvCxnSpPr>
        <p:spPr bwMode="auto">
          <a:xfrm flipH="1">
            <a:off x="6206461" y="2439467"/>
            <a:ext cx="28803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85" name="文本框 184"/>
          <p:cNvSpPr txBox="1"/>
          <p:nvPr/>
        </p:nvSpPr>
        <p:spPr>
          <a:xfrm>
            <a:off x="4886033" y="2252160"/>
            <a:ext cx="150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左孩子地址</a:t>
            </a:r>
          </a:p>
        </p:txBody>
      </p:sp>
      <p:sp>
        <p:nvSpPr>
          <p:cNvPr id="186" name="矩形 185"/>
          <p:cNvSpPr/>
          <p:nvPr/>
        </p:nvSpPr>
        <p:spPr>
          <a:xfrm>
            <a:off x="4163296" y="4744495"/>
            <a:ext cx="26539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highlight>
                  <a:srgbClr val="FFFFFF"/>
                </a:highlight>
                <a:latin typeface="Consolas" panose="020B0609020204030204" pitchFamily="49" charset="0"/>
              </a:rPr>
              <a:t>data; </a:t>
            </a:r>
          </a:p>
          <a:p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Node*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Node*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7" name="椭圆 186"/>
          <p:cNvSpPr/>
          <p:nvPr/>
        </p:nvSpPr>
        <p:spPr bwMode="auto">
          <a:xfrm>
            <a:off x="1121356" y="3073964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" name="椭圆 187"/>
          <p:cNvSpPr/>
          <p:nvPr/>
        </p:nvSpPr>
        <p:spPr bwMode="auto">
          <a:xfrm>
            <a:off x="1968796" y="2273160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9" name="椭圆 188"/>
          <p:cNvSpPr/>
          <p:nvPr/>
        </p:nvSpPr>
        <p:spPr bwMode="auto">
          <a:xfrm>
            <a:off x="1693831" y="3994643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椭圆 189"/>
          <p:cNvSpPr/>
          <p:nvPr/>
        </p:nvSpPr>
        <p:spPr bwMode="auto">
          <a:xfrm>
            <a:off x="2450796" y="5071961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1" name="椭圆 190"/>
          <p:cNvSpPr/>
          <p:nvPr/>
        </p:nvSpPr>
        <p:spPr bwMode="auto">
          <a:xfrm>
            <a:off x="2457213" y="3991330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椭圆 191"/>
          <p:cNvSpPr/>
          <p:nvPr/>
        </p:nvSpPr>
        <p:spPr bwMode="auto">
          <a:xfrm>
            <a:off x="3605605" y="3987710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" name="椭圆 192"/>
          <p:cNvSpPr/>
          <p:nvPr/>
        </p:nvSpPr>
        <p:spPr bwMode="auto">
          <a:xfrm>
            <a:off x="2901749" y="3082617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" name="椭圆 193"/>
          <p:cNvSpPr/>
          <p:nvPr/>
        </p:nvSpPr>
        <p:spPr bwMode="auto">
          <a:xfrm>
            <a:off x="440064" y="4003144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" name="椭圆 194"/>
          <p:cNvSpPr/>
          <p:nvPr/>
        </p:nvSpPr>
        <p:spPr bwMode="auto">
          <a:xfrm>
            <a:off x="8322598" y="4039466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椭圆 195"/>
          <p:cNvSpPr/>
          <p:nvPr/>
        </p:nvSpPr>
        <p:spPr bwMode="auto">
          <a:xfrm>
            <a:off x="7354691" y="4039466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椭圆 196"/>
          <p:cNvSpPr/>
          <p:nvPr/>
        </p:nvSpPr>
        <p:spPr bwMode="auto">
          <a:xfrm>
            <a:off x="5728407" y="4043597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椭圆 197"/>
          <p:cNvSpPr/>
          <p:nvPr/>
        </p:nvSpPr>
        <p:spPr bwMode="auto">
          <a:xfrm>
            <a:off x="4734338" y="4043597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椭圆 198"/>
          <p:cNvSpPr/>
          <p:nvPr/>
        </p:nvSpPr>
        <p:spPr bwMode="auto">
          <a:xfrm>
            <a:off x="6781288" y="5071961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椭圆 199"/>
          <p:cNvSpPr/>
          <p:nvPr/>
        </p:nvSpPr>
        <p:spPr bwMode="auto">
          <a:xfrm>
            <a:off x="7844132" y="3062917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" name="椭圆 200"/>
          <p:cNvSpPr/>
          <p:nvPr/>
        </p:nvSpPr>
        <p:spPr bwMode="auto">
          <a:xfrm>
            <a:off x="5236257" y="3029557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椭圆 201"/>
          <p:cNvSpPr/>
          <p:nvPr/>
        </p:nvSpPr>
        <p:spPr bwMode="auto">
          <a:xfrm>
            <a:off x="6604964" y="2198405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7417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3" grpId="0" animBg="1"/>
      <p:bldP spid="66" grpId="0" animBg="1"/>
      <p:bldP spid="74" grpId="0" animBg="1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81" grpId="0"/>
      <p:bldP spid="183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等价变换与局部调整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4249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局部调整：使二叉搜索树在动态增减过程中保持适度平衡（调整为等价的平衡二叉搜索树）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646639" y="3031987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334637" y="3467720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27087" y="2822049"/>
            <a:ext cx="481383" cy="209938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 flipH="1">
            <a:off x="1622636" y="2820018"/>
            <a:ext cx="213060" cy="290861"/>
            <a:chOff x="3632014" y="4509120"/>
            <a:chExt cx="1269761" cy="216024"/>
          </a:xfrm>
        </p:grpSpPr>
        <p:cxnSp>
          <p:nvCxnSpPr>
            <p:cNvPr id="77" name="直接连接符 7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482760" y="3226146"/>
            <a:ext cx="154523" cy="257896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 flipH="1">
            <a:off x="1008961" y="3204190"/>
            <a:ext cx="195267" cy="279851"/>
            <a:chOff x="3632014" y="4509120"/>
            <a:chExt cx="1269761" cy="216024"/>
          </a:xfrm>
        </p:grpSpPr>
        <p:cxnSp>
          <p:nvCxnSpPr>
            <p:cNvPr id="86" name="直接连接符 8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09" name="直接连接符 108"/>
          <p:cNvCxnSpPr/>
          <p:nvPr/>
        </p:nvCxnSpPr>
        <p:spPr bwMode="auto">
          <a:xfrm flipH="1" flipV="1">
            <a:off x="1457868" y="238339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31" name="TextBox 20"/>
          <p:cNvSpPr txBox="1">
            <a:spLocks noChangeArrowheads="1"/>
          </p:cNvSpPr>
          <p:nvPr/>
        </p:nvSpPr>
        <p:spPr bwMode="auto">
          <a:xfrm>
            <a:off x="249077" y="6021288"/>
            <a:ext cx="8755383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457200" indent="-457200">
              <a:buAutoNum type="arabicPeriod"/>
            </a:pPr>
            <a:r>
              <a:rPr lang="zh-CN" altLang="en-US" sz="2000" dirty="0"/>
              <a:t>经过单次动态修改操作后，至多只有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处局部不再满足平衡条件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可在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时间内，使这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处局部（以至全树）重新满足条件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1834805" y="5298171"/>
            <a:ext cx="5680396" cy="513554"/>
            <a:chOff x="2267744" y="6083798"/>
            <a:chExt cx="5680396" cy="513554"/>
          </a:xfrm>
        </p:grpSpPr>
        <p:cxnSp>
          <p:nvCxnSpPr>
            <p:cNvPr id="234" name="直接箭头连接符 233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35" name="文本框 234"/>
            <p:cNvSpPr txBox="1"/>
            <p:nvPr/>
          </p:nvSpPr>
          <p:spPr>
            <a:xfrm>
              <a:off x="3691295" y="608379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上下可变，左右不乱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圆角矩形 87"/>
          <p:cNvSpPr/>
          <p:nvPr/>
        </p:nvSpPr>
        <p:spPr bwMode="auto">
          <a:xfrm>
            <a:off x="1036863" y="3467721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1702864" y="3110879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260932" y="263899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2776359" y="2838447"/>
            <a:ext cx="375679" cy="272432"/>
            <a:chOff x="3632014" y="4509120"/>
            <a:chExt cx="1269761" cy="21602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 flipH="1">
            <a:off x="3466202" y="2836415"/>
            <a:ext cx="385717" cy="251763"/>
            <a:chOff x="3632014" y="4509120"/>
            <a:chExt cx="1269761" cy="216024"/>
          </a:xfrm>
        </p:grpSpPr>
        <p:cxnSp>
          <p:nvCxnSpPr>
            <p:cNvPr id="94" name="直接连接符 9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96" name="直接连接符 95"/>
          <p:cNvCxnSpPr/>
          <p:nvPr/>
        </p:nvCxnSpPr>
        <p:spPr bwMode="auto">
          <a:xfrm flipH="1" flipV="1">
            <a:off x="3301436" y="2399796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00" name="圆角矩形 99"/>
          <p:cNvSpPr/>
          <p:nvPr/>
        </p:nvSpPr>
        <p:spPr bwMode="auto">
          <a:xfrm>
            <a:off x="3104500" y="2655394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3657830" y="305526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493951" y="3249428"/>
            <a:ext cx="154523" cy="257896"/>
            <a:chOff x="3632014" y="4509120"/>
            <a:chExt cx="1269761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 flipH="1">
            <a:off x="4020152" y="3227472"/>
            <a:ext cx="195267" cy="279851"/>
            <a:chOff x="3632014" y="4509120"/>
            <a:chExt cx="1269761" cy="216024"/>
          </a:xfrm>
        </p:grpSpPr>
        <p:cxnSp>
          <p:nvCxnSpPr>
            <p:cNvPr id="106" name="直接连接符 10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08" name="圆角矩形 107"/>
          <p:cNvSpPr/>
          <p:nvPr/>
        </p:nvSpPr>
        <p:spPr bwMode="auto">
          <a:xfrm>
            <a:off x="3327157" y="3506111"/>
            <a:ext cx="302909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4067944" y="3516552"/>
            <a:ext cx="288032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624642" y="3121432"/>
            <a:ext cx="291174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2194465" y="3467721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080615" y="2866396"/>
            <a:ext cx="375679" cy="272432"/>
            <a:chOff x="3632014" y="4509120"/>
            <a:chExt cx="1269761" cy="216024"/>
          </a:xfrm>
        </p:grpSpPr>
        <p:cxnSp>
          <p:nvCxnSpPr>
            <p:cNvPr id="117" name="直接连接符 11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9" name="组合 118"/>
          <p:cNvGrpSpPr/>
          <p:nvPr/>
        </p:nvGrpSpPr>
        <p:grpSpPr>
          <a:xfrm flipH="1">
            <a:off x="5770458" y="2864364"/>
            <a:ext cx="385717" cy="251763"/>
            <a:chOff x="3632014" y="4509120"/>
            <a:chExt cx="1269761" cy="216024"/>
          </a:xfrm>
        </p:grpSpPr>
        <p:cxnSp>
          <p:nvCxnSpPr>
            <p:cNvPr id="120" name="直接连接符 11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22" name="直接连接符 121"/>
          <p:cNvCxnSpPr/>
          <p:nvPr/>
        </p:nvCxnSpPr>
        <p:spPr bwMode="auto">
          <a:xfrm flipH="1" flipV="1">
            <a:off x="5605692" y="2427745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23" name="圆角矩形 122"/>
          <p:cNvSpPr/>
          <p:nvPr/>
        </p:nvSpPr>
        <p:spPr bwMode="auto">
          <a:xfrm>
            <a:off x="5408756" y="268334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962086" y="308321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5798207" y="3277377"/>
            <a:ext cx="154523" cy="257896"/>
            <a:chOff x="3632014" y="4509120"/>
            <a:chExt cx="1269761" cy="216024"/>
          </a:xfrm>
        </p:grpSpPr>
        <p:cxnSp>
          <p:nvCxnSpPr>
            <p:cNvPr id="126" name="直接连接符 12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28" name="组合 127"/>
          <p:cNvGrpSpPr/>
          <p:nvPr/>
        </p:nvGrpSpPr>
        <p:grpSpPr>
          <a:xfrm flipH="1">
            <a:off x="6324408" y="3255421"/>
            <a:ext cx="195267" cy="279851"/>
            <a:chOff x="3632014" y="4509120"/>
            <a:chExt cx="1269761" cy="216024"/>
          </a:xfrm>
        </p:grpSpPr>
        <p:cxnSp>
          <p:nvCxnSpPr>
            <p:cNvPr id="129" name="直接连接符 12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1" name="圆角矩形 130"/>
          <p:cNvSpPr/>
          <p:nvPr/>
        </p:nvSpPr>
        <p:spPr bwMode="auto">
          <a:xfrm>
            <a:off x="5631413" y="3534060"/>
            <a:ext cx="302909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6372200" y="3544501"/>
            <a:ext cx="288032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4928898" y="3149381"/>
            <a:ext cx="291174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7659442" y="309832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7347440" y="3534059"/>
            <a:ext cx="296245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7839890" y="2888388"/>
            <a:ext cx="481383" cy="209938"/>
            <a:chOff x="3632014" y="4509120"/>
            <a:chExt cx="1269761" cy="216024"/>
          </a:xfrm>
        </p:grpSpPr>
        <p:cxnSp>
          <p:nvCxnSpPr>
            <p:cNvPr id="137" name="直接连接符 13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 flipH="1">
            <a:off x="8635439" y="2886357"/>
            <a:ext cx="213060" cy="290861"/>
            <a:chOff x="3632014" y="4509120"/>
            <a:chExt cx="1269761" cy="216024"/>
          </a:xfrm>
        </p:grpSpPr>
        <p:cxnSp>
          <p:nvCxnSpPr>
            <p:cNvPr id="140" name="直接连接符 13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2" name="组合 141"/>
          <p:cNvGrpSpPr/>
          <p:nvPr/>
        </p:nvGrpSpPr>
        <p:grpSpPr>
          <a:xfrm>
            <a:off x="7495563" y="3292485"/>
            <a:ext cx="154523" cy="257896"/>
            <a:chOff x="3632014" y="4509120"/>
            <a:chExt cx="1269761" cy="216024"/>
          </a:xfrm>
        </p:grpSpPr>
        <p:cxnSp>
          <p:nvCxnSpPr>
            <p:cNvPr id="143" name="直接连接符 14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5" name="组合 144"/>
          <p:cNvGrpSpPr/>
          <p:nvPr/>
        </p:nvGrpSpPr>
        <p:grpSpPr>
          <a:xfrm flipH="1">
            <a:off x="8021764" y="3270529"/>
            <a:ext cx="195267" cy="279851"/>
            <a:chOff x="3632014" y="4509120"/>
            <a:chExt cx="1269761" cy="216024"/>
          </a:xfrm>
        </p:grpSpPr>
        <p:cxnSp>
          <p:nvCxnSpPr>
            <p:cNvPr id="146" name="直接连接符 14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8" name="直接连接符 147"/>
          <p:cNvCxnSpPr/>
          <p:nvPr/>
        </p:nvCxnSpPr>
        <p:spPr bwMode="auto">
          <a:xfrm flipH="1" flipV="1">
            <a:off x="8470671" y="2449737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49" name="圆角矩形 148"/>
          <p:cNvSpPr/>
          <p:nvPr/>
        </p:nvSpPr>
        <p:spPr bwMode="auto">
          <a:xfrm>
            <a:off x="8049666" y="3534060"/>
            <a:ext cx="294777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圆角矩形 149"/>
          <p:cNvSpPr/>
          <p:nvPr/>
        </p:nvSpPr>
        <p:spPr bwMode="auto">
          <a:xfrm>
            <a:off x="8715667" y="3177218"/>
            <a:ext cx="294518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圆角矩形 150"/>
          <p:cNvSpPr/>
          <p:nvPr/>
        </p:nvSpPr>
        <p:spPr bwMode="auto">
          <a:xfrm>
            <a:off x="8273735" y="270533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右箭头 151"/>
          <p:cNvSpPr/>
          <p:nvPr/>
        </p:nvSpPr>
        <p:spPr bwMode="auto">
          <a:xfrm>
            <a:off x="6837109" y="3505390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286" y="4757082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c Y v Z</a:t>
            </a:r>
          </a:p>
        </p:txBody>
      </p:sp>
      <p:sp>
        <p:nvSpPr>
          <p:cNvPr id="153" name="矩形 152"/>
          <p:cNvSpPr/>
          <p:nvPr/>
        </p:nvSpPr>
        <p:spPr>
          <a:xfrm>
            <a:off x="2812270" y="4757082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c Y v Z</a:t>
            </a:r>
          </a:p>
        </p:txBody>
      </p:sp>
      <p:sp>
        <p:nvSpPr>
          <p:cNvPr id="154" name="矩形 153"/>
          <p:cNvSpPr/>
          <p:nvPr/>
        </p:nvSpPr>
        <p:spPr>
          <a:xfrm>
            <a:off x="5101673" y="4757082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v Y c Z</a:t>
            </a:r>
          </a:p>
        </p:txBody>
      </p:sp>
      <p:sp>
        <p:nvSpPr>
          <p:cNvPr id="155" name="矩形 154"/>
          <p:cNvSpPr/>
          <p:nvPr/>
        </p:nvSpPr>
        <p:spPr>
          <a:xfrm>
            <a:off x="7580758" y="4757082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v Y c Z</a:t>
            </a:r>
          </a:p>
        </p:txBody>
      </p:sp>
      <p:sp>
        <p:nvSpPr>
          <p:cNvPr id="5" name="右弧形箭头 4"/>
          <p:cNvSpPr/>
          <p:nvPr/>
        </p:nvSpPr>
        <p:spPr bwMode="auto">
          <a:xfrm rot="16200000">
            <a:off x="1292970" y="2327037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602036" y="2183700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158" name="右弧形箭头 157"/>
          <p:cNvSpPr/>
          <p:nvPr/>
        </p:nvSpPr>
        <p:spPr bwMode="auto">
          <a:xfrm rot="16200000" flipV="1">
            <a:off x="5392416" y="2327994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751851" y="2191891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</p:spTree>
    <p:extLst>
      <p:ext uri="{BB962C8B-B14F-4D97-AF65-F5344CB8AC3E}">
        <p14:creationId xmlns:p14="http://schemas.microsoft.com/office/powerpoint/2010/main" val="2907904410"/>
      </p:ext>
    </p:extLst>
  </p:cSld>
  <p:clrMapOvr>
    <a:masterClrMapping/>
  </p:clrMapOvr>
  <p:transition advTm="157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等价变换与局部调整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4249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局部调整：使二叉搜索树在动态增减过程中保持适度平衡（调整为等价的平衡二叉搜索树）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646639" y="3031987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334637" y="3467720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27087" y="2822049"/>
            <a:ext cx="481383" cy="209938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 flipH="1">
            <a:off x="1622636" y="2820018"/>
            <a:ext cx="213060" cy="290861"/>
            <a:chOff x="3632014" y="4509120"/>
            <a:chExt cx="1269761" cy="216024"/>
          </a:xfrm>
        </p:grpSpPr>
        <p:cxnSp>
          <p:nvCxnSpPr>
            <p:cNvPr id="77" name="直接连接符 7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482760" y="3226146"/>
            <a:ext cx="154523" cy="257896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 flipH="1">
            <a:off x="1008961" y="3204190"/>
            <a:ext cx="195267" cy="279851"/>
            <a:chOff x="3632014" y="4509120"/>
            <a:chExt cx="1269761" cy="216024"/>
          </a:xfrm>
        </p:grpSpPr>
        <p:cxnSp>
          <p:nvCxnSpPr>
            <p:cNvPr id="86" name="直接连接符 8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09" name="直接连接符 108"/>
          <p:cNvCxnSpPr/>
          <p:nvPr/>
        </p:nvCxnSpPr>
        <p:spPr bwMode="auto">
          <a:xfrm flipH="1" flipV="1">
            <a:off x="1457868" y="238339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31" name="TextBox 20"/>
          <p:cNvSpPr txBox="1">
            <a:spLocks noChangeArrowheads="1"/>
          </p:cNvSpPr>
          <p:nvPr/>
        </p:nvSpPr>
        <p:spPr bwMode="auto">
          <a:xfrm>
            <a:off x="249077" y="6021288"/>
            <a:ext cx="8755383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457200" indent="-457200">
              <a:buAutoNum type="arabicPeriod"/>
            </a:pPr>
            <a:r>
              <a:rPr lang="zh-CN" altLang="en-US" sz="2000" dirty="0"/>
              <a:t>经过单次动态修改操作后，至多只有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处局部不再满足平衡条件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可在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时间内，使这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处局部（以至全树）重新满足条件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1834805" y="5298171"/>
            <a:ext cx="5680396" cy="513554"/>
            <a:chOff x="2267744" y="6083798"/>
            <a:chExt cx="5680396" cy="513554"/>
          </a:xfrm>
        </p:grpSpPr>
        <p:cxnSp>
          <p:nvCxnSpPr>
            <p:cNvPr id="234" name="直接箭头连接符 233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35" name="文本框 234"/>
            <p:cNvSpPr txBox="1"/>
            <p:nvPr/>
          </p:nvSpPr>
          <p:spPr>
            <a:xfrm>
              <a:off x="3691295" y="608379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上下可变，左右不乱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圆角矩形 87"/>
          <p:cNvSpPr/>
          <p:nvPr/>
        </p:nvSpPr>
        <p:spPr bwMode="auto">
          <a:xfrm>
            <a:off x="1036863" y="3467721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1702864" y="3110879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260932" y="263899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2776359" y="2838447"/>
            <a:ext cx="375679" cy="272432"/>
            <a:chOff x="3632014" y="4509120"/>
            <a:chExt cx="1269761" cy="21602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 flipH="1">
            <a:off x="3466202" y="2836415"/>
            <a:ext cx="385717" cy="251763"/>
            <a:chOff x="3632014" y="4509120"/>
            <a:chExt cx="1269761" cy="216024"/>
          </a:xfrm>
        </p:grpSpPr>
        <p:cxnSp>
          <p:nvCxnSpPr>
            <p:cNvPr id="94" name="直接连接符 9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96" name="直接连接符 95"/>
          <p:cNvCxnSpPr/>
          <p:nvPr/>
        </p:nvCxnSpPr>
        <p:spPr bwMode="auto">
          <a:xfrm flipH="1" flipV="1">
            <a:off x="3301436" y="2399796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00" name="圆角矩形 99"/>
          <p:cNvSpPr/>
          <p:nvPr/>
        </p:nvSpPr>
        <p:spPr bwMode="auto">
          <a:xfrm>
            <a:off x="3104500" y="2655394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3657830" y="305526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493951" y="3249428"/>
            <a:ext cx="154523" cy="257896"/>
            <a:chOff x="3632014" y="4509120"/>
            <a:chExt cx="1269761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 flipH="1">
            <a:off x="4020152" y="3227472"/>
            <a:ext cx="195267" cy="279851"/>
            <a:chOff x="3632014" y="4509120"/>
            <a:chExt cx="1269761" cy="216024"/>
          </a:xfrm>
        </p:grpSpPr>
        <p:cxnSp>
          <p:nvCxnSpPr>
            <p:cNvPr id="106" name="直接连接符 10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08" name="圆角矩形 107"/>
          <p:cNvSpPr/>
          <p:nvPr/>
        </p:nvSpPr>
        <p:spPr bwMode="auto">
          <a:xfrm>
            <a:off x="3327157" y="3506111"/>
            <a:ext cx="302909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4067944" y="3516552"/>
            <a:ext cx="288032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624642" y="3121432"/>
            <a:ext cx="291174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2194465" y="3467721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080615" y="2866396"/>
            <a:ext cx="375679" cy="272432"/>
            <a:chOff x="3632014" y="4509120"/>
            <a:chExt cx="1269761" cy="216024"/>
          </a:xfrm>
        </p:grpSpPr>
        <p:cxnSp>
          <p:nvCxnSpPr>
            <p:cNvPr id="117" name="直接连接符 11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9" name="组合 118"/>
          <p:cNvGrpSpPr/>
          <p:nvPr/>
        </p:nvGrpSpPr>
        <p:grpSpPr>
          <a:xfrm flipH="1">
            <a:off x="5770458" y="2864364"/>
            <a:ext cx="385717" cy="251763"/>
            <a:chOff x="3632014" y="4509120"/>
            <a:chExt cx="1269761" cy="216024"/>
          </a:xfrm>
        </p:grpSpPr>
        <p:cxnSp>
          <p:nvCxnSpPr>
            <p:cNvPr id="120" name="直接连接符 11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22" name="直接连接符 121"/>
          <p:cNvCxnSpPr/>
          <p:nvPr/>
        </p:nvCxnSpPr>
        <p:spPr bwMode="auto">
          <a:xfrm flipH="1" flipV="1">
            <a:off x="5605692" y="2427745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23" name="圆角矩形 122"/>
          <p:cNvSpPr/>
          <p:nvPr/>
        </p:nvSpPr>
        <p:spPr bwMode="auto">
          <a:xfrm>
            <a:off x="5408756" y="268334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962086" y="308321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5798207" y="3277377"/>
            <a:ext cx="154523" cy="257896"/>
            <a:chOff x="3632014" y="4509120"/>
            <a:chExt cx="1269761" cy="216024"/>
          </a:xfrm>
        </p:grpSpPr>
        <p:cxnSp>
          <p:nvCxnSpPr>
            <p:cNvPr id="126" name="直接连接符 12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28" name="组合 127"/>
          <p:cNvGrpSpPr/>
          <p:nvPr/>
        </p:nvGrpSpPr>
        <p:grpSpPr>
          <a:xfrm flipH="1">
            <a:off x="6324408" y="3255421"/>
            <a:ext cx="195267" cy="279851"/>
            <a:chOff x="3632014" y="4509120"/>
            <a:chExt cx="1269761" cy="216024"/>
          </a:xfrm>
        </p:grpSpPr>
        <p:cxnSp>
          <p:nvCxnSpPr>
            <p:cNvPr id="129" name="直接连接符 12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1" name="圆角矩形 130"/>
          <p:cNvSpPr/>
          <p:nvPr/>
        </p:nvSpPr>
        <p:spPr bwMode="auto">
          <a:xfrm>
            <a:off x="5631413" y="3534060"/>
            <a:ext cx="302909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6372200" y="3544501"/>
            <a:ext cx="288032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4928898" y="3149381"/>
            <a:ext cx="291174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7659442" y="309832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7347440" y="3534059"/>
            <a:ext cx="296245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7839890" y="2888388"/>
            <a:ext cx="481383" cy="209938"/>
            <a:chOff x="3632014" y="4509120"/>
            <a:chExt cx="1269761" cy="216024"/>
          </a:xfrm>
        </p:grpSpPr>
        <p:cxnSp>
          <p:nvCxnSpPr>
            <p:cNvPr id="137" name="直接连接符 13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 flipH="1">
            <a:off x="8635439" y="2886357"/>
            <a:ext cx="213060" cy="290861"/>
            <a:chOff x="3632014" y="4509120"/>
            <a:chExt cx="1269761" cy="216024"/>
          </a:xfrm>
        </p:grpSpPr>
        <p:cxnSp>
          <p:nvCxnSpPr>
            <p:cNvPr id="140" name="直接连接符 13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2" name="组合 141"/>
          <p:cNvGrpSpPr/>
          <p:nvPr/>
        </p:nvGrpSpPr>
        <p:grpSpPr>
          <a:xfrm>
            <a:off x="7495563" y="3292485"/>
            <a:ext cx="154523" cy="257896"/>
            <a:chOff x="3632014" y="4509120"/>
            <a:chExt cx="1269761" cy="216024"/>
          </a:xfrm>
        </p:grpSpPr>
        <p:cxnSp>
          <p:nvCxnSpPr>
            <p:cNvPr id="143" name="直接连接符 14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5" name="组合 144"/>
          <p:cNvGrpSpPr/>
          <p:nvPr/>
        </p:nvGrpSpPr>
        <p:grpSpPr>
          <a:xfrm flipH="1">
            <a:off x="8021764" y="3270529"/>
            <a:ext cx="195267" cy="279851"/>
            <a:chOff x="3632014" y="4509120"/>
            <a:chExt cx="1269761" cy="216024"/>
          </a:xfrm>
        </p:grpSpPr>
        <p:cxnSp>
          <p:nvCxnSpPr>
            <p:cNvPr id="146" name="直接连接符 14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8" name="直接连接符 147"/>
          <p:cNvCxnSpPr/>
          <p:nvPr/>
        </p:nvCxnSpPr>
        <p:spPr bwMode="auto">
          <a:xfrm flipH="1" flipV="1">
            <a:off x="8470671" y="2449737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49" name="圆角矩形 148"/>
          <p:cNvSpPr/>
          <p:nvPr/>
        </p:nvSpPr>
        <p:spPr bwMode="auto">
          <a:xfrm>
            <a:off x="8049666" y="3534060"/>
            <a:ext cx="294777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圆角矩形 149"/>
          <p:cNvSpPr/>
          <p:nvPr/>
        </p:nvSpPr>
        <p:spPr bwMode="auto">
          <a:xfrm>
            <a:off x="8715667" y="3177218"/>
            <a:ext cx="294518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圆角矩形 150"/>
          <p:cNvSpPr/>
          <p:nvPr/>
        </p:nvSpPr>
        <p:spPr bwMode="auto">
          <a:xfrm>
            <a:off x="8273735" y="270533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右箭头 151"/>
          <p:cNvSpPr/>
          <p:nvPr/>
        </p:nvSpPr>
        <p:spPr bwMode="auto">
          <a:xfrm>
            <a:off x="6837109" y="3505390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286" y="4757082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c Y v Z</a:t>
            </a:r>
          </a:p>
        </p:txBody>
      </p:sp>
      <p:sp>
        <p:nvSpPr>
          <p:cNvPr id="153" name="矩形 152"/>
          <p:cNvSpPr/>
          <p:nvPr/>
        </p:nvSpPr>
        <p:spPr>
          <a:xfrm>
            <a:off x="2812270" y="4757082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c Y v Z</a:t>
            </a:r>
          </a:p>
        </p:txBody>
      </p:sp>
      <p:sp>
        <p:nvSpPr>
          <p:cNvPr id="154" name="矩形 153"/>
          <p:cNvSpPr/>
          <p:nvPr/>
        </p:nvSpPr>
        <p:spPr>
          <a:xfrm>
            <a:off x="5101673" y="4757082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v Y c Z</a:t>
            </a:r>
          </a:p>
        </p:txBody>
      </p:sp>
      <p:sp>
        <p:nvSpPr>
          <p:cNvPr id="155" name="矩形 154"/>
          <p:cNvSpPr/>
          <p:nvPr/>
        </p:nvSpPr>
        <p:spPr>
          <a:xfrm>
            <a:off x="7580758" y="4757082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v Y c Z</a:t>
            </a:r>
          </a:p>
        </p:txBody>
      </p:sp>
      <p:sp>
        <p:nvSpPr>
          <p:cNvPr id="5" name="右弧形箭头 4"/>
          <p:cNvSpPr/>
          <p:nvPr/>
        </p:nvSpPr>
        <p:spPr bwMode="auto">
          <a:xfrm rot="16200000">
            <a:off x="1292970" y="2327037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602036" y="2183700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158" name="右弧形箭头 157"/>
          <p:cNvSpPr/>
          <p:nvPr/>
        </p:nvSpPr>
        <p:spPr bwMode="auto">
          <a:xfrm rot="16200000" flipV="1">
            <a:off x="5392416" y="2327994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751851" y="2191891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</p:spTree>
    <p:extLst>
      <p:ext uri="{BB962C8B-B14F-4D97-AF65-F5344CB8AC3E}">
        <p14:creationId xmlns:p14="http://schemas.microsoft.com/office/powerpoint/2010/main" val="355248909"/>
      </p:ext>
    </p:extLst>
  </p:cSld>
  <p:clrMapOvr>
    <a:masterClrMapping/>
  </p:clrMapOvr>
  <p:transition advTm="157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平衡二叉搜索树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90265" y="1124744"/>
            <a:ext cx="9073008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平衡二叉搜索树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Balanced Binary Searching Tree, BBST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也叫平衡二叉树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每个节点左子树和右子树高度差至多等于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平衡因子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左右子树高度差，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balFac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(v)=height(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(v))-height(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(v))</a:t>
            </a: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5583966" y="5390727"/>
            <a:ext cx="380866" cy="7006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9"/>
          <p:cNvSpPr>
            <a:spLocks noChangeShapeType="1"/>
          </p:cNvSpPr>
          <p:nvPr/>
        </p:nvSpPr>
        <p:spPr bwMode="auto">
          <a:xfrm>
            <a:off x="1912640" y="4305755"/>
            <a:ext cx="1800200" cy="18426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 flipH="1">
            <a:off x="2539008" y="5619328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>
            <a:off x="6228184" y="4534355"/>
            <a:ext cx="1191413" cy="15570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13"/>
          <p:cNvSpPr>
            <a:spLocks noChangeArrowheads="1"/>
          </p:cNvSpPr>
          <p:nvPr/>
        </p:nvSpPr>
        <p:spPr bwMode="auto">
          <a:xfrm>
            <a:off x="1624608" y="40191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</a:p>
        </p:txBody>
      </p:sp>
      <p:sp>
        <p:nvSpPr>
          <p:cNvPr id="70" name="Oval 14"/>
          <p:cNvSpPr>
            <a:spLocks noChangeArrowheads="1"/>
          </p:cNvSpPr>
          <p:nvPr/>
        </p:nvSpPr>
        <p:spPr bwMode="auto">
          <a:xfrm>
            <a:off x="2234208" y="46287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/>
              <a:t>B</a:t>
            </a:r>
          </a:p>
        </p:txBody>
      </p:sp>
      <p:sp>
        <p:nvSpPr>
          <p:cNvPr id="71" name="Oval 15"/>
          <p:cNvSpPr>
            <a:spLocks noChangeArrowheads="1"/>
          </p:cNvSpPr>
          <p:nvPr/>
        </p:nvSpPr>
        <p:spPr bwMode="auto">
          <a:xfrm>
            <a:off x="2843808" y="52383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</a:p>
        </p:txBody>
      </p:sp>
      <p:sp>
        <p:nvSpPr>
          <p:cNvPr id="72" name="Line 16"/>
          <p:cNvSpPr>
            <a:spLocks noChangeShapeType="1"/>
          </p:cNvSpPr>
          <p:nvPr/>
        </p:nvSpPr>
        <p:spPr bwMode="auto">
          <a:xfrm flipH="1">
            <a:off x="5625549" y="4704928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Oval 17"/>
          <p:cNvSpPr>
            <a:spLocks noChangeArrowheads="1"/>
          </p:cNvSpPr>
          <p:nvPr/>
        </p:nvSpPr>
        <p:spPr bwMode="auto">
          <a:xfrm>
            <a:off x="5320749" y="507332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/>
              <a:t>A</a:t>
            </a:r>
          </a:p>
        </p:txBody>
      </p:sp>
      <p:sp>
        <p:nvSpPr>
          <p:cNvPr id="74" name="Oval 18"/>
          <p:cNvSpPr>
            <a:spLocks noChangeArrowheads="1"/>
          </p:cNvSpPr>
          <p:nvPr/>
        </p:nvSpPr>
        <p:spPr bwMode="auto">
          <a:xfrm>
            <a:off x="5694784" y="5843646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</a:p>
        </p:txBody>
      </p:sp>
      <p:sp>
        <p:nvSpPr>
          <p:cNvPr id="75" name="Oval 19"/>
          <p:cNvSpPr>
            <a:spLocks noChangeArrowheads="1"/>
          </p:cNvSpPr>
          <p:nvPr/>
        </p:nvSpPr>
        <p:spPr bwMode="auto">
          <a:xfrm>
            <a:off x="5930349" y="42477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/>
              <a:t>C</a:t>
            </a:r>
          </a:p>
        </p:txBody>
      </p:sp>
      <p:sp>
        <p:nvSpPr>
          <p:cNvPr id="76" name="Oval 20"/>
          <p:cNvSpPr>
            <a:spLocks noChangeArrowheads="1"/>
          </p:cNvSpPr>
          <p:nvPr/>
        </p:nvSpPr>
        <p:spPr bwMode="auto">
          <a:xfrm>
            <a:off x="6563410" y="507332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</a:p>
        </p:txBody>
      </p:sp>
      <p:sp>
        <p:nvSpPr>
          <p:cNvPr id="77" name="Oval 21"/>
          <p:cNvSpPr>
            <a:spLocks noChangeArrowheads="1"/>
          </p:cNvSpPr>
          <p:nvPr/>
        </p:nvSpPr>
        <p:spPr bwMode="auto">
          <a:xfrm>
            <a:off x="7149549" y="58479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78" name="Oval 22"/>
          <p:cNvSpPr>
            <a:spLocks noChangeArrowheads="1"/>
          </p:cNvSpPr>
          <p:nvPr/>
        </p:nvSpPr>
        <p:spPr bwMode="auto">
          <a:xfrm>
            <a:off x="2234208" y="58479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</a:p>
        </p:txBody>
      </p:sp>
      <p:sp>
        <p:nvSpPr>
          <p:cNvPr id="80" name="Oval 23"/>
          <p:cNvSpPr>
            <a:spLocks noChangeArrowheads="1"/>
          </p:cNvSpPr>
          <p:nvPr/>
        </p:nvSpPr>
        <p:spPr bwMode="auto">
          <a:xfrm>
            <a:off x="3453408" y="58479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3" name="矩形 2"/>
          <p:cNvSpPr/>
          <p:nvPr/>
        </p:nvSpPr>
        <p:spPr>
          <a:xfrm>
            <a:off x="3347864" y="507486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812618" y="556963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67744" y="550691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627784" y="435478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51720" y="377872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52791" y="487663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29042" y="572396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84168" y="566124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868144" y="494116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372200" y="400506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087" y="51356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非平衡二叉树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06528" y="51079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659069"/>
      </p:ext>
    </p:extLst>
  </p:cSld>
  <p:clrMapOvr>
    <a:masterClrMapping/>
  </p:clrMapOvr>
  <p:transition advTm="157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AVL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90265" y="1124744"/>
            <a:ext cx="9073008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最基本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G.M.Adelson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E.M.Landis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年发明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平衡因子受限的二叉搜索树（各节点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balFac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绝对值不超过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0"/>
              <p:cNvSpPr txBox="1">
                <a:spLocks noChangeArrowheads="1"/>
              </p:cNvSpPr>
              <p:nvPr/>
            </p:nvSpPr>
            <p:spPr bwMode="auto">
              <a:xfrm>
                <a:off x="90264" y="2757432"/>
                <a:ext cx="6701065" cy="1810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AVL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树的适度平衡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规模为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AVL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𝒉𝒆𝒊𝒈𝒉𝒕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𝑨𝑽𝑳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𝑶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𝒍𝒐𝒈𝒏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等价于证明在高度给定下，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AVL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树的节点规模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不至于太少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=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𝛀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𝒉𝒆𝒊𝒈𝒉𝒕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𝑨𝑽𝑳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264" y="2757432"/>
                <a:ext cx="6701065" cy="1810111"/>
              </a:xfrm>
              <a:prstGeom prst="rect">
                <a:avLst/>
              </a:prstGeom>
              <a:blipFill>
                <a:blip r:embed="rId3"/>
                <a:stretch>
                  <a:fillRect l="-1638" t="-3367" r="-637" b="-67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6594630" y="2656986"/>
            <a:ext cx="2510167" cy="2282720"/>
            <a:chOff x="4643176" y="3280263"/>
            <a:chExt cx="2510167" cy="2282720"/>
          </a:xfrm>
        </p:grpSpPr>
        <p:sp>
          <p:nvSpPr>
            <p:cNvPr id="5" name="椭圆 4"/>
            <p:cNvSpPr/>
            <p:nvPr/>
          </p:nvSpPr>
          <p:spPr bwMode="auto">
            <a:xfrm>
              <a:off x="5604257" y="3532476"/>
              <a:ext cx="504056" cy="505976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箭头连接符 7"/>
            <p:cNvCxnSpPr>
              <a:stCxn id="5" idx="5"/>
            </p:cNvCxnSpPr>
            <p:nvPr/>
          </p:nvCxnSpPr>
          <p:spPr bwMode="auto">
            <a:xfrm>
              <a:off x="6034496" y="3964354"/>
              <a:ext cx="512169" cy="30351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5856285" y="3280263"/>
              <a:ext cx="1" cy="24783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0" name="等腰三角形 19"/>
            <p:cNvSpPr/>
            <p:nvPr/>
          </p:nvSpPr>
          <p:spPr bwMode="auto">
            <a:xfrm>
              <a:off x="5940152" y="4267870"/>
              <a:ext cx="1213191" cy="991597"/>
            </a:xfrm>
            <a:prstGeom prst="triangle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009242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S</a:t>
              </a:r>
              <a:r>
                <a:rPr lang="en-US" altLang="zh-CN" sz="2800" b="1" baseline="-25000" dirty="0">
                  <a:solidFill>
                    <a:srgbClr val="009242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h-2</a:t>
              </a:r>
              <a:endParaRPr lang="zh-CN" altLang="en-US" sz="2800" b="1" baseline="-25000" dirty="0">
                <a:solidFill>
                  <a:srgbClr val="009242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6294719" y="4123083"/>
              <a:ext cx="504056" cy="505976"/>
            </a:xfrm>
            <a:prstGeom prst="ellipse">
              <a:avLst/>
            </a:prstGeom>
            <a:solidFill>
              <a:srgbClr val="00924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2400" b="1" baseline="-25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箭头连接符 6"/>
            <p:cNvCxnSpPr>
              <a:stCxn id="5" idx="3"/>
            </p:cNvCxnSpPr>
            <p:nvPr/>
          </p:nvCxnSpPr>
          <p:spPr bwMode="auto">
            <a:xfrm flipH="1">
              <a:off x="5249689" y="3964354"/>
              <a:ext cx="428385" cy="26733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" name="等腰三角形 9"/>
            <p:cNvSpPr/>
            <p:nvPr/>
          </p:nvSpPr>
          <p:spPr bwMode="auto">
            <a:xfrm>
              <a:off x="4643176" y="4231691"/>
              <a:ext cx="1213191" cy="1296144"/>
            </a:xfrm>
            <a:prstGeom prst="triangle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009242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S</a:t>
              </a:r>
              <a:r>
                <a:rPr lang="en-US" altLang="zh-CN" sz="2800" b="1" baseline="-25000" dirty="0">
                  <a:solidFill>
                    <a:srgbClr val="009242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h-1</a:t>
              </a:r>
              <a:endParaRPr lang="zh-CN" altLang="en-US" sz="2800" b="1" baseline="-25000" dirty="0">
                <a:solidFill>
                  <a:srgbClr val="009242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997743" y="4086904"/>
              <a:ext cx="504056" cy="505976"/>
            </a:xfrm>
            <a:prstGeom prst="ellipse">
              <a:avLst/>
            </a:prstGeom>
            <a:solidFill>
              <a:srgbClr val="00924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2400" b="1" baseline="-25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endParaRPr lang="zh-CN" altLang="en-US" sz="2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>
              <a:endCxn id="20" idx="2"/>
            </p:cNvCxnSpPr>
            <p:nvPr/>
          </p:nvCxnSpPr>
          <p:spPr bwMode="auto">
            <a:xfrm>
              <a:off x="5678074" y="5259467"/>
              <a:ext cx="262078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5678074" y="5527835"/>
              <a:ext cx="262078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14" name="矩形 13"/>
            <p:cNvSpPr/>
            <p:nvPr/>
          </p:nvSpPr>
          <p:spPr>
            <a:xfrm>
              <a:off x="5712633" y="519365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</a:t>
              </a:r>
              <a:endParaRPr lang="zh-CN" altLang="en-US" b="1" baseline="-25000" dirty="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325086" y="5008193"/>
                <a:ext cx="29893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086" y="5008193"/>
                <a:ext cx="2989305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663371"/>
      </p:ext>
    </p:extLst>
  </p:cSld>
  <p:clrMapOvr>
    <a:masterClrMapping/>
  </p:clrMapOvr>
  <p:transition advTm="157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 9"/>
          <p:cNvSpPr>
            <a:spLocks noChangeShapeType="1"/>
          </p:cNvSpPr>
          <p:nvPr/>
        </p:nvSpPr>
        <p:spPr bwMode="auto">
          <a:xfrm>
            <a:off x="7042167" y="5757329"/>
            <a:ext cx="347005" cy="6756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AVL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53102" y="1111218"/>
            <a:ext cx="871296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失衡与重平衡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在每插入一个节点或删除一个节点时，检查平衡性，找到插入删除导致的最小失衡子树，并进行局部调整保持平衡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19855" y="2520905"/>
            <a:ext cx="2890181" cy="3500222"/>
            <a:chOff x="3130722" y="2768602"/>
            <a:chExt cx="2890181" cy="3500222"/>
          </a:xfrm>
        </p:grpSpPr>
        <p:sp>
          <p:nvSpPr>
            <p:cNvPr id="40" name="Line 9"/>
            <p:cNvSpPr>
              <a:spLocks noChangeShapeType="1"/>
            </p:cNvSpPr>
            <p:nvPr/>
          </p:nvSpPr>
          <p:spPr bwMode="auto">
            <a:xfrm flipH="1">
              <a:off x="3962111" y="4211804"/>
              <a:ext cx="916685" cy="17839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3383315" y="3225544"/>
              <a:ext cx="961256" cy="188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4351796" y="3237115"/>
              <a:ext cx="1137234" cy="205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4063764" y="2950488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G</a:t>
              </a:r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auto">
            <a:xfrm>
              <a:off x="4626769" y="39330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R</a:t>
              </a: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3130722" y="48489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B</a:t>
              </a:r>
            </a:p>
          </p:txBody>
        </p:sp>
        <p:sp>
          <p:nvSpPr>
            <p:cNvPr id="30" name="Oval 22"/>
            <p:cNvSpPr>
              <a:spLocks noChangeArrowheads="1"/>
            </p:cNvSpPr>
            <p:nvPr/>
          </p:nvSpPr>
          <p:spPr bwMode="auto">
            <a:xfrm>
              <a:off x="4131469" y="485484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N</a:t>
              </a:r>
            </a:p>
          </p:txBody>
        </p: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5160169" y="4870322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Y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228811" y="563545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693569" y="473811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107808" y="382156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515835" y="2768602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3578910" y="39330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E</a:t>
              </a:r>
            </a:p>
          </p:txBody>
        </p:sp>
        <p:sp>
          <p:nvSpPr>
            <p:cNvPr id="41" name="Oval 23"/>
            <p:cNvSpPr>
              <a:spLocks noChangeArrowheads="1"/>
            </p:cNvSpPr>
            <p:nvPr/>
          </p:nvSpPr>
          <p:spPr bwMode="auto">
            <a:xfrm>
              <a:off x="3695411" y="5735424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K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625944" y="472952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044181" y="3842472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02725" y="4698432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6" name="Line 9"/>
          <p:cNvSpPr>
            <a:spLocks noChangeShapeType="1"/>
          </p:cNvSpPr>
          <p:nvPr/>
        </p:nvSpPr>
        <p:spPr bwMode="auto">
          <a:xfrm flipH="1">
            <a:off x="7090420" y="3998995"/>
            <a:ext cx="916685" cy="178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H="1">
            <a:off x="6511624" y="3012735"/>
            <a:ext cx="961256" cy="188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7480105" y="3024306"/>
            <a:ext cx="1137234" cy="20511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7192073" y="2737679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</a:p>
        </p:txBody>
      </p:sp>
      <p:sp>
        <p:nvSpPr>
          <p:cNvPr id="50" name="Oval 14"/>
          <p:cNvSpPr>
            <a:spLocks noChangeArrowheads="1"/>
          </p:cNvSpPr>
          <p:nvPr/>
        </p:nvSpPr>
        <p:spPr bwMode="auto">
          <a:xfrm>
            <a:off x="7755078" y="372024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</a:p>
        </p:txBody>
      </p:sp>
      <p:sp>
        <p:nvSpPr>
          <p:cNvPr id="51" name="Oval 15"/>
          <p:cNvSpPr>
            <a:spLocks noChangeArrowheads="1"/>
          </p:cNvSpPr>
          <p:nvPr/>
        </p:nvSpPr>
        <p:spPr bwMode="auto">
          <a:xfrm>
            <a:off x="6259031" y="463614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7259778" y="4642037"/>
            <a:ext cx="533400" cy="5334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53" name="Oval 23"/>
          <p:cNvSpPr>
            <a:spLocks noChangeArrowheads="1"/>
          </p:cNvSpPr>
          <p:nvPr/>
        </p:nvSpPr>
        <p:spPr bwMode="auto">
          <a:xfrm>
            <a:off x="8288478" y="4657513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Y</a:t>
            </a:r>
          </a:p>
        </p:txBody>
      </p:sp>
      <p:sp>
        <p:nvSpPr>
          <p:cNvPr id="54" name="矩形 53"/>
          <p:cNvSpPr/>
          <p:nvPr/>
        </p:nvSpPr>
        <p:spPr>
          <a:xfrm>
            <a:off x="7357120" y="542264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21878" y="452530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36117" y="360875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644144" y="255579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Oval 14"/>
          <p:cNvSpPr>
            <a:spLocks noChangeArrowheads="1"/>
          </p:cNvSpPr>
          <p:nvPr/>
        </p:nvSpPr>
        <p:spPr bwMode="auto">
          <a:xfrm>
            <a:off x="6707219" y="372024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59" name="Oval 23"/>
          <p:cNvSpPr>
            <a:spLocks noChangeArrowheads="1"/>
          </p:cNvSpPr>
          <p:nvPr/>
        </p:nvSpPr>
        <p:spPr bwMode="auto">
          <a:xfrm>
            <a:off x="6823720" y="5522615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</a:p>
        </p:txBody>
      </p:sp>
      <p:sp>
        <p:nvSpPr>
          <p:cNvPr id="60" name="矩形 59"/>
          <p:cNvSpPr/>
          <p:nvPr/>
        </p:nvSpPr>
        <p:spPr>
          <a:xfrm>
            <a:off x="7754253" y="451671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172490" y="362966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31034" y="448562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Oval 23"/>
          <p:cNvSpPr>
            <a:spLocks noChangeArrowheads="1"/>
          </p:cNvSpPr>
          <p:nvPr/>
        </p:nvSpPr>
        <p:spPr bwMode="auto">
          <a:xfrm>
            <a:off x="7210889" y="626043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</a:p>
        </p:txBody>
      </p:sp>
      <p:sp>
        <p:nvSpPr>
          <p:cNvPr id="66" name="矩形 65"/>
          <p:cNvSpPr/>
          <p:nvPr/>
        </p:nvSpPr>
        <p:spPr>
          <a:xfrm>
            <a:off x="7694444" y="605601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5532935" y="3098184"/>
            <a:ext cx="1044157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64695" y="2740356"/>
            <a:ext cx="123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Insert(M)</a:t>
            </a:r>
            <a:endParaRPr lang="zh-CN" altLang="en-US" b="1" dirty="0"/>
          </a:p>
        </p:txBody>
      </p:sp>
      <p:sp>
        <p:nvSpPr>
          <p:cNvPr id="69" name="右箭头 68"/>
          <p:cNvSpPr/>
          <p:nvPr/>
        </p:nvSpPr>
        <p:spPr bwMode="auto">
          <a:xfrm flipH="1">
            <a:off x="2239796" y="3126326"/>
            <a:ext cx="1061675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195060" y="2724264"/>
            <a:ext cx="13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Remove(Y)</a:t>
            </a:r>
            <a:endParaRPr lang="zh-CN" altLang="en-US" b="1" dirty="0"/>
          </a:p>
        </p:txBody>
      </p:sp>
      <p:sp>
        <p:nvSpPr>
          <p:cNvPr id="72" name="Line 9"/>
          <p:cNvSpPr>
            <a:spLocks noChangeShapeType="1"/>
          </p:cNvSpPr>
          <p:nvPr/>
        </p:nvSpPr>
        <p:spPr bwMode="auto">
          <a:xfrm flipH="1">
            <a:off x="957465" y="3955919"/>
            <a:ext cx="916685" cy="178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9"/>
          <p:cNvSpPr>
            <a:spLocks noChangeShapeType="1"/>
          </p:cNvSpPr>
          <p:nvPr/>
        </p:nvSpPr>
        <p:spPr bwMode="auto">
          <a:xfrm flipH="1">
            <a:off x="378669" y="2969659"/>
            <a:ext cx="961256" cy="188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9"/>
          <p:cNvSpPr>
            <a:spLocks noChangeShapeType="1"/>
          </p:cNvSpPr>
          <p:nvPr/>
        </p:nvSpPr>
        <p:spPr bwMode="auto">
          <a:xfrm>
            <a:off x="1347150" y="2981230"/>
            <a:ext cx="598515" cy="10177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13"/>
          <p:cNvSpPr>
            <a:spLocks noChangeArrowheads="1"/>
          </p:cNvSpPr>
          <p:nvPr/>
        </p:nvSpPr>
        <p:spPr bwMode="auto">
          <a:xfrm>
            <a:off x="1059118" y="2694603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</a:p>
        </p:txBody>
      </p:sp>
      <p:sp>
        <p:nvSpPr>
          <p:cNvPr id="76" name="Oval 14"/>
          <p:cNvSpPr>
            <a:spLocks noChangeArrowheads="1"/>
          </p:cNvSpPr>
          <p:nvPr/>
        </p:nvSpPr>
        <p:spPr bwMode="auto">
          <a:xfrm>
            <a:off x="1622123" y="3677171"/>
            <a:ext cx="533400" cy="5334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77" name="Oval 15"/>
          <p:cNvSpPr>
            <a:spLocks noChangeArrowheads="1"/>
          </p:cNvSpPr>
          <p:nvPr/>
        </p:nvSpPr>
        <p:spPr bwMode="auto">
          <a:xfrm>
            <a:off x="126076" y="4593071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</a:p>
        </p:txBody>
      </p:sp>
      <p:sp>
        <p:nvSpPr>
          <p:cNvPr id="78" name="Oval 22"/>
          <p:cNvSpPr>
            <a:spLocks noChangeArrowheads="1"/>
          </p:cNvSpPr>
          <p:nvPr/>
        </p:nvSpPr>
        <p:spPr bwMode="auto">
          <a:xfrm>
            <a:off x="1126823" y="4598961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</a:p>
        </p:txBody>
      </p:sp>
      <p:sp>
        <p:nvSpPr>
          <p:cNvPr id="80" name="矩形 79"/>
          <p:cNvSpPr/>
          <p:nvPr/>
        </p:nvSpPr>
        <p:spPr>
          <a:xfrm>
            <a:off x="1224165" y="537957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103162" y="356567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511189" y="251271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Oval 14"/>
          <p:cNvSpPr>
            <a:spLocks noChangeArrowheads="1"/>
          </p:cNvSpPr>
          <p:nvPr/>
        </p:nvSpPr>
        <p:spPr bwMode="auto">
          <a:xfrm>
            <a:off x="574264" y="3677171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85" name="Oval 23"/>
          <p:cNvSpPr>
            <a:spLocks noChangeArrowheads="1"/>
          </p:cNvSpPr>
          <p:nvPr/>
        </p:nvSpPr>
        <p:spPr bwMode="auto">
          <a:xfrm>
            <a:off x="690765" y="5479539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</a:p>
        </p:txBody>
      </p:sp>
      <p:sp>
        <p:nvSpPr>
          <p:cNvPr id="86" name="矩形 85"/>
          <p:cNvSpPr/>
          <p:nvPr/>
        </p:nvSpPr>
        <p:spPr>
          <a:xfrm>
            <a:off x="1621298" y="447364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39535" y="358658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8079" y="444254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116119"/>
      </p:ext>
    </p:extLst>
  </p:cSld>
  <p:clrMapOvr>
    <a:masterClrMapping/>
  </p:clrMapOvr>
  <p:transition advTm="157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4037" y="1124744"/>
            <a:ext cx="8605464" cy="49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平衡化旋转分类（四种情况）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左单旋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(zag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旋转，逆时针旋转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右单旋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 ，顺时针旋转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先左后右双旋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zagzig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先右后左双旋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(zigzag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5000"/>
              </a:lnSpc>
              <a:spcBef>
                <a:spcPct val="1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需从变动位置沿通向根的路径回溯，检查各结点的平衡因子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5000"/>
              </a:lnSpc>
              <a:spcBef>
                <a:spcPct val="1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从首次发生不平衡的节点（最小失衡子树）起，沿刚才回溯的路径取直接下两层的节点（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最小失衡节点高度必大于等于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000" b="1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107504" y="5949280"/>
            <a:ext cx="8928992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最小失衡子树根节点记为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grandparent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），其下层节点记为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”(parent)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，孙子节点记为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对插入来说为插入节点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051124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4037" y="1124744"/>
            <a:ext cx="8605464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如果这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三个结点处于一条直线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上，则采用单旋转进行平衡化，单旋转可按其方向分为左单旋转和右单旋转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如果这三个结点处于一条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折线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上，则采用双旋转进行平衡化，双旋转分为先左后右和先右后左两类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5374338" y="3845244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374338" y="3388044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782974" y="3894021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7782974" y="3284421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014464" y="3361184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1109464" y="3361184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947664" y="31325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1414264" y="36659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880864" y="41993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2785864" y="31325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3319264" y="36659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3852664" y="41993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15996" y="4572447"/>
            <a:ext cx="142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右单旋转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  <a:p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</a:t>
            </a: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20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938264" y="4531043"/>
            <a:ext cx="142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左单旋转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(zag</a:t>
            </a: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0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7554374" y="366542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8087774" y="313202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8087774" y="419882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424513" y="4531044"/>
            <a:ext cx="18085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左右双旋转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  <a:p>
            <a:pPr>
              <a:defRPr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zagzig</a:t>
            </a: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0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5679138" y="369284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5145738" y="315944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5145738" y="422624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053838" y="4531044"/>
            <a:ext cx="21602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右左双旋转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(zigzag</a:t>
            </a: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0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8" name="右弧形箭头 27"/>
          <p:cNvSpPr/>
          <p:nvPr/>
        </p:nvSpPr>
        <p:spPr bwMode="auto">
          <a:xfrm rot="16200000">
            <a:off x="1943398" y="2807548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03826" y="2862285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30" name="右弧形箭头 29"/>
          <p:cNvSpPr/>
          <p:nvPr/>
        </p:nvSpPr>
        <p:spPr bwMode="auto">
          <a:xfrm rot="16200000" flipV="1">
            <a:off x="2703657" y="2803554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43064" y="2833501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  <p:sp>
        <p:nvSpPr>
          <p:cNvPr id="32" name="右弧形箭头 31"/>
          <p:cNvSpPr/>
          <p:nvPr/>
        </p:nvSpPr>
        <p:spPr bwMode="auto">
          <a:xfrm rot="16200000" flipV="1">
            <a:off x="7472733" y="3370175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81149" y="3360621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4" name="右弧形箭头 33"/>
          <p:cNvSpPr/>
          <p:nvPr/>
        </p:nvSpPr>
        <p:spPr bwMode="auto">
          <a:xfrm rot="16200000">
            <a:off x="8074578" y="2824749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94617" y="2704788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6" name="右弧形箭头 35"/>
          <p:cNvSpPr/>
          <p:nvPr/>
        </p:nvSpPr>
        <p:spPr bwMode="auto">
          <a:xfrm rot="16200000" flipV="1">
            <a:off x="5060890" y="2819251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9306" y="2809697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8" name="右弧形箭头 37"/>
          <p:cNvSpPr/>
          <p:nvPr/>
        </p:nvSpPr>
        <p:spPr bwMode="auto">
          <a:xfrm rot="16200000">
            <a:off x="5687266" y="3384543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07305" y="3264582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234281" y="6224022"/>
            <a:ext cx="8784976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“旋转”只是称呼，实际进行的是节点位置的交换和拓扑的改变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032BB9-937C-4457-92C6-2CD03E47E2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87" y="3692844"/>
            <a:ext cx="1379798" cy="215537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8446155-EB2C-4C1A-BFEF-1203F47AAD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643" y="3686364"/>
            <a:ext cx="1623822" cy="23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6763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BFD3DB2E-D568-4A2B-BB08-966618D10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4631"/>
            <a:ext cx="8784976" cy="907941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规律：找到失衡节点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后如何确定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孩子中高度更高者，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孩子中高度更高者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3B3881-F2D2-442B-8278-BEBDC934CC12}"/>
              </a:ext>
            </a:extLst>
          </p:cNvPr>
          <p:cNvGrpSpPr/>
          <p:nvPr/>
        </p:nvGrpSpPr>
        <p:grpSpPr>
          <a:xfrm>
            <a:off x="221296" y="2430183"/>
            <a:ext cx="2114659" cy="1973560"/>
            <a:chOff x="2169309" y="2350285"/>
            <a:chExt cx="2114659" cy="1973560"/>
          </a:xfrm>
        </p:grpSpPr>
        <p:sp>
          <p:nvSpPr>
            <p:cNvPr id="44" name="Line 9">
              <a:extLst>
                <a:ext uri="{FF2B5EF4-FFF2-40B4-BE49-F238E27FC236}">
                  <a16:creationId xmlns:a16="http://schemas.microsoft.com/office/drawing/2014/main" id="{275F4746-505E-4AAC-B755-EFCFA76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0596" y="3245130"/>
              <a:ext cx="364758" cy="833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9">
              <a:extLst>
                <a:ext uri="{FF2B5EF4-FFF2-40B4-BE49-F238E27FC236}">
                  <a16:creationId xmlns:a16="http://schemas.microsoft.com/office/drawing/2014/main" id="{7C0D70A4-592B-429C-9844-19EC26191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1902" y="2625341"/>
              <a:ext cx="513068" cy="7075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2425AEF3-4996-42CE-9B57-D645DC492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2195" y="2636913"/>
              <a:ext cx="1070753" cy="1340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27837E55-FEE8-4B5D-81F9-F406FC515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163" y="235028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20</a:t>
              </a:r>
            </a:p>
          </p:txBody>
        </p:sp>
        <p:sp>
          <p:nvSpPr>
            <p:cNvPr id="48" name="Oval 14">
              <a:extLst>
                <a:ext uri="{FF2B5EF4-FFF2-40B4-BE49-F238E27FC236}">
                  <a16:creationId xmlns:a16="http://schemas.microsoft.com/office/drawing/2014/main" id="{376444AC-91C1-44D0-AF2F-1048C1C04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168" y="299835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40</a:t>
              </a:r>
            </a:p>
          </p:txBody>
        </p:sp>
        <p:sp>
          <p:nvSpPr>
            <p:cNvPr id="50" name="Oval 22">
              <a:extLst>
                <a:ext uri="{FF2B5EF4-FFF2-40B4-BE49-F238E27FC236}">
                  <a16:creationId xmlns:a16="http://schemas.microsoft.com/office/drawing/2014/main" id="{E6B4A5FE-719B-4BC9-857F-2F60BD7D4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045" y="379044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30</a:t>
              </a:r>
            </a:p>
          </p:txBody>
        </p:sp>
        <p:sp>
          <p:nvSpPr>
            <p:cNvPr id="51" name="Oval 23">
              <a:extLst>
                <a:ext uri="{FF2B5EF4-FFF2-40B4-BE49-F238E27FC236}">
                  <a16:creationId xmlns:a16="http://schemas.microsoft.com/office/drawing/2014/main" id="{F348CA04-1087-4329-91E8-85C246927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568" y="376110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50</a:t>
              </a:r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37B4C245-C9A7-4204-9655-A6389534F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309" y="299835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10</a:t>
              </a:r>
            </a:p>
          </p:txBody>
        </p:sp>
      </p:grpSp>
      <p:sp>
        <p:nvSpPr>
          <p:cNvPr id="70" name="右箭头 12">
            <a:extLst>
              <a:ext uri="{FF2B5EF4-FFF2-40B4-BE49-F238E27FC236}">
                <a16:creationId xmlns:a16="http://schemas.microsoft.com/office/drawing/2014/main" id="{8482C820-7779-4D53-8F82-766407F688E6}"/>
              </a:ext>
            </a:extLst>
          </p:cNvPr>
          <p:cNvSpPr/>
          <p:nvPr/>
        </p:nvSpPr>
        <p:spPr bwMode="auto">
          <a:xfrm>
            <a:off x="2140865" y="3226760"/>
            <a:ext cx="851775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B9BCF61-B6FD-4D90-AC6C-91B52D078CD4}"/>
              </a:ext>
            </a:extLst>
          </p:cNvPr>
          <p:cNvSpPr/>
          <p:nvPr/>
        </p:nvSpPr>
        <p:spPr>
          <a:xfrm>
            <a:off x="2051720" y="2778917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zh-CN" altLang="en-US" b="1" dirty="0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A706273-C81E-4698-8ABB-478F46204E17}"/>
              </a:ext>
            </a:extLst>
          </p:cNvPr>
          <p:cNvGrpSpPr/>
          <p:nvPr/>
        </p:nvGrpSpPr>
        <p:grpSpPr>
          <a:xfrm>
            <a:off x="3223001" y="2298836"/>
            <a:ext cx="2648059" cy="2685183"/>
            <a:chOff x="3223001" y="2298836"/>
            <a:chExt cx="2648059" cy="268518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2F6BE6AD-0505-43DA-9F07-7DD8FE83D50B}"/>
                </a:ext>
              </a:extLst>
            </p:cNvPr>
            <p:cNvGrpSpPr/>
            <p:nvPr/>
          </p:nvGrpSpPr>
          <p:grpSpPr>
            <a:xfrm>
              <a:off x="3223001" y="2416883"/>
              <a:ext cx="2648059" cy="2567136"/>
              <a:chOff x="5337661" y="2331368"/>
              <a:chExt cx="2648059" cy="2567136"/>
            </a:xfrm>
          </p:grpSpPr>
          <p:sp>
            <p:nvSpPr>
              <p:cNvPr id="72" name="Line 9">
                <a:extLst>
                  <a:ext uri="{FF2B5EF4-FFF2-40B4-BE49-F238E27FC236}">
                    <a16:creationId xmlns:a16="http://schemas.microsoft.com/office/drawing/2014/main" id="{F7030886-230B-4BD1-8A95-5845AFDD1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8948" y="3226213"/>
                <a:ext cx="364758" cy="8333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9">
                <a:extLst>
                  <a:ext uri="{FF2B5EF4-FFF2-40B4-BE49-F238E27FC236}">
                    <a16:creationId xmlns:a16="http://schemas.microsoft.com/office/drawing/2014/main" id="{553C644C-E741-4924-B00F-C3D3C8A87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90254" y="2606424"/>
                <a:ext cx="513068" cy="7075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9">
                <a:extLst>
                  <a:ext uri="{FF2B5EF4-FFF2-40B4-BE49-F238E27FC236}">
                    <a16:creationId xmlns:a16="http://schemas.microsoft.com/office/drawing/2014/main" id="{CA064BD6-4CB2-4339-A504-9BDBABCCC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0547" y="2617996"/>
                <a:ext cx="1552996" cy="19353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Oval 13">
                <a:extLst>
                  <a:ext uri="{FF2B5EF4-FFF2-40B4-BE49-F238E27FC236}">
                    <a16:creationId xmlns:a16="http://schemas.microsoft.com/office/drawing/2014/main" id="{BD16414D-2B56-4B57-A5E6-79ED90F41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515" y="2331368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20</a:t>
                </a:r>
              </a:p>
            </p:txBody>
          </p:sp>
          <p:sp>
            <p:nvSpPr>
              <p:cNvPr id="76" name="Oval 14">
                <a:extLst>
                  <a:ext uri="{FF2B5EF4-FFF2-40B4-BE49-F238E27FC236}">
                    <a16:creationId xmlns:a16="http://schemas.microsoft.com/office/drawing/2014/main" id="{9B854C89-733A-4C97-8600-D42AF06D2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5520" y="2979440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40</a:t>
                </a:r>
              </a:p>
            </p:txBody>
          </p:sp>
          <p:sp>
            <p:nvSpPr>
              <p:cNvPr id="77" name="Oval 22">
                <a:extLst>
                  <a:ext uri="{FF2B5EF4-FFF2-40B4-BE49-F238E27FC236}">
                    <a16:creationId xmlns:a16="http://schemas.microsoft.com/office/drawing/2014/main" id="{22DD400F-B0B4-444A-B89F-185AE3B92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1564" y="3726533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30</a:t>
                </a:r>
              </a:p>
            </p:txBody>
          </p:sp>
          <p:sp>
            <p:nvSpPr>
              <p:cNvPr id="78" name="Oval 23">
                <a:extLst>
                  <a:ext uri="{FF2B5EF4-FFF2-40B4-BE49-F238E27FC236}">
                    <a16:creationId xmlns:a16="http://schemas.microsoft.com/office/drawing/2014/main" id="{2D0D2A25-FA25-43E8-AD51-3327174E4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7077" y="3704798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50</a:t>
                </a:r>
              </a:p>
            </p:txBody>
          </p:sp>
          <p:sp>
            <p:nvSpPr>
              <p:cNvPr id="79" name="Oval 14">
                <a:extLst>
                  <a:ext uri="{FF2B5EF4-FFF2-40B4-BE49-F238E27FC236}">
                    <a16:creationId xmlns:a16="http://schemas.microsoft.com/office/drawing/2014/main" id="{EF2F4CEF-A449-4894-BE1A-3D5E47154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7661" y="2979440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10</a:t>
                </a:r>
              </a:p>
            </p:txBody>
          </p:sp>
          <p:sp>
            <p:nvSpPr>
              <p:cNvPr id="80" name="Oval 23">
                <a:extLst>
                  <a:ext uri="{FF2B5EF4-FFF2-40B4-BE49-F238E27FC236}">
                    <a16:creationId xmlns:a16="http://schemas.microsoft.com/office/drawing/2014/main" id="{DAB4A807-AA61-437C-8556-08D700B2B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2320" y="4365104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60</a:t>
                </a: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77716C5-0F11-4A20-849C-236CE80BEC58}"/>
                </a:ext>
              </a:extLst>
            </p:cNvPr>
            <p:cNvSpPr/>
            <p:nvPr/>
          </p:nvSpPr>
          <p:spPr>
            <a:xfrm>
              <a:off x="4213597" y="229883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39AE8B3-85F0-43AB-9BAD-3C49638EAC5C}"/>
                </a:ext>
              </a:extLst>
            </p:cNvPr>
            <p:cNvSpPr/>
            <p:nvPr/>
          </p:nvSpPr>
          <p:spPr>
            <a:xfrm>
              <a:off x="4750435" y="288486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3C842CD-29CD-4BA4-8B72-20D3B171A97F}"/>
                </a:ext>
              </a:extLst>
            </p:cNvPr>
            <p:cNvSpPr/>
            <p:nvPr/>
          </p:nvSpPr>
          <p:spPr>
            <a:xfrm>
              <a:off x="5226297" y="3575077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E95A6F5-67E6-4897-8627-311F7C85B399}"/>
              </a:ext>
            </a:extLst>
          </p:cNvPr>
          <p:cNvGrpSpPr/>
          <p:nvPr/>
        </p:nvGrpSpPr>
        <p:grpSpPr>
          <a:xfrm>
            <a:off x="5771293" y="2318579"/>
            <a:ext cx="2818921" cy="2621578"/>
            <a:chOff x="5771293" y="2318579"/>
            <a:chExt cx="2818921" cy="2621578"/>
          </a:xfrm>
        </p:grpSpPr>
        <p:sp>
          <p:nvSpPr>
            <p:cNvPr id="86" name="右箭头 12">
              <a:extLst>
                <a:ext uri="{FF2B5EF4-FFF2-40B4-BE49-F238E27FC236}">
                  <a16:creationId xmlns:a16="http://schemas.microsoft.com/office/drawing/2014/main" id="{44E49D7B-20B4-4DDE-A74A-58419B7F97CA}"/>
                </a:ext>
              </a:extLst>
            </p:cNvPr>
            <p:cNvSpPr/>
            <p:nvPr/>
          </p:nvSpPr>
          <p:spPr bwMode="auto">
            <a:xfrm>
              <a:off x="5771293" y="3226250"/>
              <a:ext cx="820090" cy="444932"/>
            </a:xfrm>
            <a:prstGeom prst="rightArrow">
              <a:avLst>
                <a:gd name="adj1" fmla="val 50000"/>
                <a:gd name="adj2" fmla="val 116377"/>
              </a:avLst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0C491EFC-96F2-490C-A195-D5B004CAC7FF}"/>
                </a:ext>
              </a:extLst>
            </p:cNvPr>
            <p:cNvGrpSpPr/>
            <p:nvPr/>
          </p:nvGrpSpPr>
          <p:grpSpPr>
            <a:xfrm>
              <a:off x="6859290" y="2318579"/>
              <a:ext cx="1730924" cy="2621578"/>
              <a:chOff x="2459570" y="2690091"/>
              <a:chExt cx="1730924" cy="2621578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29D7CF3-11E2-462E-ACFD-0686011EE829}"/>
                  </a:ext>
                </a:extLst>
              </p:cNvPr>
              <p:cNvGrpSpPr/>
              <p:nvPr/>
            </p:nvGrpSpPr>
            <p:grpSpPr>
              <a:xfrm>
                <a:off x="2619362" y="3138745"/>
                <a:ext cx="224446" cy="299891"/>
                <a:chOff x="3632014" y="4509120"/>
                <a:chExt cx="1269761" cy="216024"/>
              </a:xfrm>
            </p:grpSpPr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C4DA6390-9395-4FA9-8E6C-26EAB566F73D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847C7C83-37E9-4C38-BBB5-AD0E1A35C09C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0F9CA05C-6A56-4D2E-B3AD-671D29730270}"/>
                  </a:ext>
                </a:extLst>
              </p:cNvPr>
              <p:cNvGrpSpPr/>
              <p:nvPr/>
            </p:nvGrpSpPr>
            <p:grpSpPr>
              <a:xfrm flipH="1">
                <a:off x="3154733" y="3134920"/>
                <a:ext cx="212253" cy="236796"/>
                <a:chOff x="3632014" y="4509120"/>
                <a:chExt cx="1269761" cy="216024"/>
              </a:xfrm>
            </p:grpSpPr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7046ECC6-93DC-4A1C-8D7B-0470DD000360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7782E128-9FD3-42BE-87C7-31007B48986E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90" name="圆角矩形 75">
                <a:extLst>
                  <a:ext uri="{FF2B5EF4-FFF2-40B4-BE49-F238E27FC236}">
                    <a16:creationId xmlns:a16="http://schemas.microsoft.com/office/drawing/2014/main" id="{5F6154C4-9826-4E7A-8BB3-48FBF5169F3D}"/>
                  </a:ext>
                </a:extLst>
              </p:cNvPr>
              <p:cNvSpPr/>
              <p:nvPr/>
            </p:nvSpPr>
            <p:spPr bwMode="auto">
              <a:xfrm>
                <a:off x="2813558" y="2938601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g</a:t>
                </a:r>
                <a:endParaRPr lang="zh-CN" altLang="en-US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562E0A1B-FD8D-4838-8C5E-B9AA802DA9B1}"/>
                  </a:ext>
                </a:extLst>
              </p:cNvPr>
              <p:cNvGrpSpPr/>
              <p:nvPr/>
            </p:nvGrpSpPr>
            <p:grpSpPr>
              <a:xfrm>
                <a:off x="2964494" y="3540045"/>
                <a:ext cx="261371" cy="264210"/>
                <a:chOff x="3632014" y="4509120"/>
                <a:chExt cx="1269761" cy="216024"/>
              </a:xfrm>
            </p:grpSpPr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9C51EB7A-4807-4833-8190-B514890A6E59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8BEB70CF-52C4-4E22-B8BB-C0F9A8D099A2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3EB6CE3C-A8A9-45D6-A89E-BC5A7CAF05C9}"/>
                  </a:ext>
                </a:extLst>
              </p:cNvPr>
              <p:cNvGrpSpPr/>
              <p:nvPr/>
            </p:nvGrpSpPr>
            <p:grpSpPr>
              <a:xfrm flipH="1">
                <a:off x="3540030" y="3538014"/>
                <a:ext cx="167873" cy="237369"/>
                <a:chOff x="3632014" y="4509120"/>
                <a:chExt cx="1269761" cy="216024"/>
              </a:xfrm>
            </p:grpSpPr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B395069A-26F7-485C-BF20-7D647B5A4535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2DA04AF1-A4E5-4553-A7F5-26A9D0FA5D3F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93" name="圆角矩形 82">
                <a:extLst>
                  <a:ext uri="{FF2B5EF4-FFF2-40B4-BE49-F238E27FC236}">
                    <a16:creationId xmlns:a16="http://schemas.microsoft.com/office/drawing/2014/main" id="{53944B4F-BEDF-4764-BA46-018AA2801141}"/>
                  </a:ext>
                </a:extLst>
              </p:cNvPr>
              <p:cNvSpPr/>
              <p:nvPr/>
            </p:nvSpPr>
            <p:spPr bwMode="auto">
              <a:xfrm>
                <a:off x="3178327" y="3356992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p</a:t>
                </a:r>
                <a:endParaRPr lang="zh-CN" altLang="en-US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圆角矩形 83">
                <a:extLst>
                  <a:ext uri="{FF2B5EF4-FFF2-40B4-BE49-F238E27FC236}">
                    <a16:creationId xmlns:a16="http://schemas.microsoft.com/office/drawing/2014/main" id="{851F8B70-104F-47A5-BFCD-B078B311DDD6}"/>
                  </a:ext>
                </a:extLst>
              </p:cNvPr>
              <p:cNvSpPr/>
              <p:nvPr/>
            </p:nvSpPr>
            <p:spPr bwMode="auto">
              <a:xfrm>
                <a:off x="3542450" y="3772994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v</a:t>
                </a:r>
                <a:endParaRPr lang="zh-CN" altLang="en-US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DC95A775-07CB-48CE-B9A7-501EA28E5ACC}"/>
                  </a:ext>
                </a:extLst>
              </p:cNvPr>
              <p:cNvGrpSpPr/>
              <p:nvPr/>
            </p:nvGrpSpPr>
            <p:grpSpPr>
              <a:xfrm>
                <a:off x="3398034" y="3945197"/>
                <a:ext cx="135060" cy="279852"/>
                <a:chOff x="3632014" y="4509120"/>
                <a:chExt cx="1269761" cy="216024"/>
              </a:xfrm>
            </p:grpSpPr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49040A38-9DF3-4784-9E06-EC51D4E48ACA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C0D21272-1152-4133-9DA3-771A631A672E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C2F56EC-386C-4C89-A8A9-EFFBEDA5A19B}"/>
                  </a:ext>
                </a:extLst>
              </p:cNvPr>
              <p:cNvGrpSpPr/>
              <p:nvPr/>
            </p:nvGrpSpPr>
            <p:grpSpPr>
              <a:xfrm flipH="1">
                <a:off x="3904771" y="3945197"/>
                <a:ext cx="154041" cy="279851"/>
                <a:chOff x="3632014" y="4509120"/>
                <a:chExt cx="1269761" cy="216024"/>
              </a:xfrm>
            </p:grpSpPr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10676C4E-E7C8-42F8-99B2-35092D356BC1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D044EFDF-0B3E-4DBB-A312-7B45B6B3D5B7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97" name="圆角矩形 90">
                <a:extLst>
                  <a:ext uri="{FF2B5EF4-FFF2-40B4-BE49-F238E27FC236}">
                    <a16:creationId xmlns:a16="http://schemas.microsoft.com/office/drawing/2014/main" id="{C74B598E-0242-4890-B09E-6B7675FC252C}"/>
                  </a:ext>
                </a:extLst>
              </p:cNvPr>
              <p:cNvSpPr/>
              <p:nvPr/>
            </p:nvSpPr>
            <p:spPr bwMode="auto">
              <a:xfrm>
                <a:off x="3895976" y="4225048"/>
                <a:ext cx="294518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圆角矩形 91">
                <a:extLst>
                  <a:ext uri="{FF2B5EF4-FFF2-40B4-BE49-F238E27FC236}">
                    <a16:creationId xmlns:a16="http://schemas.microsoft.com/office/drawing/2014/main" id="{9F760DE1-87D7-4E47-BCBE-DA108C130FD5}"/>
                  </a:ext>
                </a:extLst>
              </p:cNvPr>
              <p:cNvSpPr/>
              <p:nvPr/>
            </p:nvSpPr>
            <p:spPr bwMode="auto">
              <a:xfrm>
                <a:off x="3265303" y="4228664"/>
                <a:ext cx="294518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圆角矩形 92">
                <a:extLst>
                  <a:ext uri="{FF2B5EF4-FFF2-40B4-BE49-F238E27FC236}">
                    <a16:creationId xmlns:a16="http://schemas.microsoft.com/office/drawing/2014/main" id="{357C3D2C-5AE6-488E-9837-E2EFBEF6A61E}"/>
                  </a:ext>
                </a:extLst>
              </p:cNvPr>
              <p:cNvSpPr/>
              <p:nvPr/>
            </p:nvSpPr>
            <p:spPr bwMode="auto">
              <a:xfrm>
                <a:off x="2848418" y="3795387"/>
                <a:ext cx="294777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圆角矩形 93">
                <a:extLst>
                  <a:ext uri="{FF2B5EF4-FFF2-40B4-BE49-F238E27FC236}">
                    <a16:creationId xmlns:a16="http://schemas.microsoft.com/office/drawing/2014/main" id="{75174B91-C9A9-4732-A3A1-A083A121111D}"/>
                  </a:ext>
                </a:extLst>
              </p:cNvPr>
              <p:cNvSpPr/>
              <p:nvPr/>
            </p:nvSpPr>
            <p:spPr bwMode="auto">
              <a:xfrm>
                <a:off x="2459570" y="3424048"/>
                <a:ext cx="296245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右弧形箭头 94">
                <a:extLst>
                  <a:ext uri="{FF2B5EF4-FFF2-40B4-BE49-F238E27FC236}">
                    <a16:creationId xmlns:a16="http://schemas.microsoft.com/office/drawing/2014/main" id="{D40B8FF2-BC9C-4590-B823-EEDFEF65C257}"/>
                  </a:ext>
                </a:extLst>
              </p:cNvPr>
              <p:cNvSpPr/>
              <p:nvPr/>
            </p:nvSpPr>
            <p:spPr bwMode="auto">
              <a:xfrm rot="16200000" flipV="1">
                <a:off x="2820115" y="2559953"/>
                <a:ext cx="331193" cy="626139"/>
              </a:xfrm>
              <a:prstGeom prst="curvedLeftArrow">
                <a:avLst>
                  <a:gd name="adj1" fmla="val 16019"/>
                  <a:gd name="adj2" fmla="val 50000"/>
                  <a:gd name="adj3" fmla="val 63301"/>
                </a:avLst>
              </a:prstGeom>
              <a:solidFill>
                <a:srgbClr val="FF0000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CF1149E0-DA47-4F8D-B76E-A61962F67E6B}"/>
                  </a:ext>
                </a:extLst>
              </p:cNvPr>
              <p:cNvCxnSpPr/>
              <p:nvPr/>
            </p:nvCxnSpPr>
            <p:spPr bwMode="auto">
              <a:xfrm flipH="1" flipV="1">
                <a:off x="2993578" y="2690091"/>
                <a:ext cx="0" cy="25596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</p:grpSp>
      <p:sp>
        <p:nvSpPr>
          <p:cNvPr id="117" name="右箭头 12">
            <a:extLst>
              <a:ext uri="{FF2B5EF4-FFF2-40B4-BE49-F238E27FC236}">
                <a16:creationId xmlns:a16="http://schemas.microsoft.com/office/drawing/2014/main" id="{1F929356-3451-4D4C-9FAA-2C2DF8EFDFCE}"/>
              </a:ext>
            </a:extLst>
          </p:cNvPr>
          <p:cNvSpPr/>
          <p:nvPr/>
        </p:nvSpPr>
        <p:spPr bwMode="auto">
          <a:xfrm rot="8062416">
            <a:off x="4128986" y="4768610"/>
            <a:ext cx="697800" cy="446868"/>
          </a:xfrm>
          <a:prstGeom prst="rightArrow">
            <a:avLst>
              <a:gd name="adj1" fmla="val 50000"/>
              <a:gd name="adj2" fmla="val 7791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6817799-1772-4DE1-B7B2-31AF71D62FCA}"/>
              </a:ext>
            </a:extLst>
          </p:cNvPr>
          <p:cNvGrpSpPr/>
          <p:nvPr/>
        </p:nvGrpSpPr>
        <p:grpSpPr>
          <a:xfrm>
            <a:off x="1755824" y="4450619"/>
            <a:ext cx="2648059" cy="1978256"/>
            <a:chOff x="1755824" y="4450619"/>
            <a:chExt cx="2648059" cy="1978256"/>
          </a:xfrm>
        </p:grpSpPr>
        <p:sp>
          <p:nvSpPr>
            <p:cNvPr id="129" name="Line 9">
              <a:extLst>
                <a:ext uri="{FF2B5EF4-FFF2-40B4-BE49-F238E27FC236}">
                  <a16:creationId xmlns:a16="http://schemas.microsoft.com/office/drawing/2014/main" id="{0D125456-C464-432D-B050-76CE848CA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091" y="5386924"/>
              <a:ext cx="432550" cy="8052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9">
              <a:extLst>
                <a:ext uri="{FF2B5EF4-FFF2-40B4-BE49-F238E27FC236}">
                  <a16:creationId xmlns:a16="http://schemas.microsoft.com/office/drawing/2014/main" id="{1FFCB20F-293C-4EBD-81EA-ED970BB0F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7559" y="4725674"/>
              <a:ext cx="997326" cy="13517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9">
              <a:extLst>
                <a:ext uri="{FF2B5EF4-FFF2-40B4-BE49-F238E27FC236}">
                  <a16:creationId xmlns:a16="http://schemas.microsoft.com/office/drawing/2014/main" id="{04C877D3-8508-4E7B-8043-6ABE51D29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110" y="4737247"/>
              <a:ext cx="1070753" cy="1340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Oval 13">
              <a:extLst>
                <a:ext uri="{FF2B5EF4-FFF2-40B4-BE49-F238E27FC236}">
                  <a16:creationId xmlns:a16="http://schemas.microsoft.com/office/drawing/2014/main" id="{9B870A99-DEB1-40DE-8CEE-67F408B7C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078" y="4450619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40</a:t>
              </a:r>
            </a:p>
          </p:txBody>
        </p:sp>
        <p:sp>
          <p:nvSpPr>
            <p:cNvPr id="123" name="Oval 14">
              <a:extLst>
                <a:ext uri="{FF2B5EF4-FFF2-40B4-BE49-F238E27FC236}">
                  <a16:creationId xmlns:a16="http://schemas.microsoft.com/office/drawing/2014/main" id="{DB3AB470-983A-4727-B602-8677938D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083" y="509869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50</a:t>
              </a:r>
            </a:p>
          </p:txBody>
        </p:sp>
        <p:sp>
          <p:nvSpPr>
            <p:cNvPr id="125" name="Oval 23">
              <a:extLst>
                <a:ext uri="{FF2B5EF4-FFF2-40B4-BE49-F238E27FC236}">
                  <a16:creationId xmlns:a16="http://schemas.microsoft.com/office/drawing/2014/main" id="{13677F7B-A82C-450B-AF4C-98396B8A6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483" y="586143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60</a:t>
              </a:r>
            </a:p>
          </p:txBody>
        </p:sp>
        <p:sp>
          <p:nvSpPr>
            <p:cNvPr id="126" name="Oval 14">
              <a:extLst>
                <a:ext uri="{FF2B5EF4-FFF2-40B4-BE49-F238E27FC236}">
                  <a16:creationId xmlns:a16="http://schemas.microsoft.com/office/drawing/2014/main" id="{A335D65F-9787-40A6-9CEC-81CF3A753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224" y="509869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20</a:t>
              </a:r>
            </a:p>
          </p:txBody>
        </p:sp>
        <p:sp>
          <p:nvSpPr>
            <p:cNvPr id="127" name="Oval 22">
              <a:extLst>
                <a:ext uri="{FF2B5EF4-FFF2-40B4-BE49-F238E27FC236}">
                  <a16:creationId xmlns:a16="http://schemas.microsoft.com/office/drawing/2014/main" id="{FF52636A-6240-4D7B-A729-EE9265986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824" y="586143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10</a:t>
              </a:r>
            </a:p>
          </p:txBody>
        </p:sp>
        <p:sp>
          <p:nvSpPr>
            <p:cNvPr id="128" name="Oval 23">
              <a:extLst>
                <a:ext uri="{FF2B5EF4-FFF2-40B4-BE49-F238E27FC236}">
                  <a16:creationId xmlns:a16="http://schemas.microsoft.com/office/drawing/2014/main" id="{806DC729-88B7-40F2-B11B-929454ABC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667" y="589547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71982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2" grpId="0"/>
      <p:bldP spid="1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 bwMode="auto">
          <a:xfrm>
            <a:off x="6737951" y="1106086"/>
            <a:ext cx="2401208" cy="5758522"/>
          </a:xfrm>
          <a:prstGeom prst="rect">
            <a:avLst/>
          </a:prstGeom>
          <a:solidFill>
            <a:srgbClr val="99CC00">
              <a:alpha val="21000"/>
            </a:srgbClr>
          </a:solidFill>
          <a:ln w="3175" algn="ctr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369292" y="1106086"/>
            <a:ext cx="2356938" cy="5758522"/>
          </a:xfrm>
          <a:prstGeom prst="rect">
            <a:avLst/>
          </a:prstGeom>
          <a:solidFill>
            <a:srgbClr val="FFCCCC">
              <a:alpha val="47000"/>
            </a:srgb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258406" y="1102048"/>
            <a:ext cx="2105789" cy="5758522"/>
          </a:xfrm>
          <a:prstGeom prst="rect">
            <a:avLst/>
          </a:prstGeom>
          <a:solidFill>
            <a:schemeClr val="accent1">
              <a:alpha val="47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-12247" y="1099478"/>
            <a:ext cx="2267744" cy="575852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7805385" y="213812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7805385" y="168092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5378676" y="2267209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5378676" y="1657609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987824" y="1814465"/>
            <a:ext cx="914400" cy="8314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570748" y="1811847"/>
            <a:ext cx="1045860" cy="840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540408" y="158324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1000421" y="206015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18348" y="253565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2759224" y="158586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3273338" y="206242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3820381" y="253565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07156" y="5920824"/>
            <a:ext cx="162736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右单旋转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421536" y="5911199"/>
            <a:ext cx="168828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左单旋转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(zag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5150076" y="20386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683476" y="15052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5683476" y="25720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470845" y="5920773"/>
            <a:ext cx="207781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左右双旋转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pPr>
              <a:defRPr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zagzig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8110185" y="19857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7576785" y="1452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7576785" y="25191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995553" y="5911199"/>
            <a:ext cx="204094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右左双旋转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(zigzag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8" name="右弧形箭头 27"/>
          <p:cNvSpPr/>
          <p:nvPr/>
        </p:nvSpPr>
        <p:spPr bwMode="auto">
          <a:xfrm rot="16200000">
            <a:off x="1536142" y="1258211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6570" y="1312948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30" name="右弧形箭头 29"/>
          <p:cNvSpPr/>
          <p:nvPr/>
        </p:nvSpPr>
        <p:spPr bwMode="auto">
          <a:xfrm rot="16200000" flipV="1">
            <a:off x="2677017" y="1256835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16424" y="1286782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  <p:sp>
        <p:nvSpPr>
          <p:cNvPr id="32" name="右弧形箭头 31"/>
          <p:cNvSpPr/>
          <p:nvPr/>
        </p:nvSpPr>
        <p:spPr bwMode="auto">
          <a:xfrm rot="16200000" flipV="1">
            <a:off x="5068435" y="1743363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6851" y="1733809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4" name="右弧形箭头 33"/>
          <p:cNvSpPr/>
          <p:nvPr/>
        </p:nvSpPr>
        <p:spPr bwMode="auto">
          <a:xfrm rot="16200000">
            <a:off x="5670280" y="1197937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90319" y="1077976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6" name="右弧形箭头 35"/>
          <p:cNvSpPr/>
          <p:nvPr/>
        </p:nvSpPr>
        <p:spPr bwMode="auto">
          <a:xfrm rot="16200000" flipV="1">
            <a:off x="7491937" y="111213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00353" y="1102578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8" name="右弧形箭头 37"/>
          <p:cNvSpPr/>
          <p:nvPr/>
        </p:nvSpPr>
        <p:spPr bwMode="auto">
          <a:xfrm rot="16200000">
            <a:off x="8118313" y="1677424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438352" y="1557463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145859" y="3236873"/>
            <a:ext cx="1905861" cy="2640399"/>
            <a:chOff x="188802" y="2690092"/>
            <a:chExt cx="1905861" cy="2640399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47" name="直接连接符 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9" name="组合 48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50" name="直接连接符 4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2" name="组合 51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53" name="直接连接符 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6" name="圆角矩形 55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右弧形箭头 59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62" name="直接连接符 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4" name="组合 63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7" name="直接连接符 66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8" name="圆角矩形 67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7474" y="3183686"/>
            <a:ext cx="1730924" cy="2621578"/>
            <a:chOff x="2459570" y="2690091"/>
            <a:chExt cx="1730924" cy="2621578"/>
          </a:xfrm>
        </p:grpSpPr>
        <p:grpSp>
          <p:nvGrpSpPr>
            <p:cNvPr id="70" name="组合 69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71" name="直接连接符 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73" name="组合 72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74" name="直接连接符 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76" name="圆角矩形 75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78" name="直接连接符 7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81" name="直接连接符 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3" name="圆角矩形 82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542450" y="377299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86" name="直接连接符 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8" name="组合 87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89" name="直接连接符 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1" name="圆角矩形 90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右弧形箭头 94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523283" y="3233354"/>
            <a:ext cx="1977907" cy="2632388"/>
            <a:chOff x="4484649" y="3225343"/>
            <a:chExt cx="1977907" cy="2632388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3" name="组合 102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20" name="直接连接符 11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1" name="直接连接符 12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18" name="直接连接符 11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右弧形箭头 107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11" name="直接连接符 110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12" name="圆角矩形 111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右弧形箭头 129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33" name="圆角矩形 132"/>
          <p:cNvSpPr/>
          <p:nvPr/>
        </p:nvSpPr>
        <p:spPr bwMode="auto">
          <a:xfrm>
            <a:off x="7750145" y="4345842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7458548" y="4782737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7931718" y="4065721"/>
            <a:ext cx="368864" cy="26975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6" name="组合 135"/>
          <p:cNvGrpSpPr/>
          <p:nvPr/>
        </p:nvGrpSpPr>
        <p:grpSpPr>
          <a:xfrm flipH="1">
            <a:off x="8588807" y="4079232"/>
            <a:ext cx="303673" cy="318663"/>
            <a:chOff x="3632014" y="4509120"/>
            <a:chExt cx="1269761" cy="216024"/>
          </a:xfrm>
        </p:grpSpPr>
        <p:cxnSp>
          <p:nvCxnSpPr>
            <p:cNvPr id="157" name="直接连接符 15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7612289" y="4514415"/>
            <a:ext cx="135060" cy="279852"/>
            <a:chOff x="3632014" y="4509120"/>
            <a:chExt cx="1269761" cy="216024"/>
          </a:xfrm>
        </p:grpSpPr>
        <p:cxnSp>
          <p:nvCxnSpPr>
            <p:cNvPr id="155" name="直接连接符 15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 flipH="1">
            <a:off x="8102484" y="4507597"/>
            <a:ext cx="154041" cy="279851"/>
            <a:chOff x="3632014" y="4509120"/>
            <a:chExt cx="1269761" cy="216024"/>
          </a:xfrm>
        </p:grpSpPr>
        <p:cxnSp>
          <p:nvCxnSpPr>
            <p:cNvPr id="153" name="直接连接符 15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9" name="圆角矩形 138"/>
          <p:cNvSpPr/>
          <p:nvPr/>
        </p:nvSpPr>
        <p:spPr bwMode="auto">
          <a:xfrm>
            <a:off x="8115197" y="4789879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7019407" y="3925889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8270541" y="390654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右弧形箭头 141"/>
          <p:cNvSpPr/>
          <p:nvPr/>
        </p:nvSpPr>
        <p:spPr bwMode="auto">
          <a:xfrm rot="16200000">
            <a:off x="8318704" y="3446370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7150064" y="3673998"/>
            <a:ext cx="325182" cy="258233"/>
            <a:chOff x="3632014" y="4509120"/>
            <a:chExt cx="1269761" cy="216024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4" name="组合 143"/>
          <p:cNvGrpSpPr/>
          <p:nvPr/>
        </p:nvGrpSpPr>
        <p:grpSpPr>
          <a:xfrm flipH="1">
            <a:off x="7781554" y="3670171"/>
            <a:ext cx="678877" cy="251491"/>
            <a:chOff x="3632014" y="4509120"/>
            <a:chExt cx="1269761" cy="216024"/>
          </a:xfrm>
        </p:grpSpPr>
        <p:cxnSp>
          <p:nvCxnSpPr>
            <p:cNvPr id="149" name="直接连接符 14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5" name="直接连接符 144"/>
          <p:cNvCxnSpPr/>
          <p:nvPr/>
        </p:nvCxnSpPr>
        <p:spPr bwMode="auto">
          <a:xfrm flipH="1" flipV="1">
            <a:off x="7641411" y="324713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46" name="圆角矩形 145"/>
          <p:cNvSpPr/>
          <p:nvPr/>
        </p:nvSpPr>
        <p:spPr bwMode="auto">
          <a:xfrm>
            <a:off x="7440083" y="347275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圆角矩形 146"/>
          <p:cNvSpPr/>
          <p:nvPr/>
        </p:nvSpPr>
        <p:spPr bwMode="auto">
          <a:xfrm>
            <a:off x="8706914" y="4384128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右弧形箭头 147"/>
          <p:cNvSpPr/>
          <p:nvPr/>
        </p:nvSpPr>
        <p:spPr bwMode="auto">
          <a:xfrm rot="16200000" flipV="1">
            <a:off x="7437611" y="301984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281914"/>
      </p:ext>
    </p:extLst>
  </p:cSld>
  <p:clrMapOvr>
    <a:masterClrMapping/>
  </p:clrMapOvr>
  <p:transition advTm="157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 bwMode="auto">
          <a:xfrm>
            <a:off x="6717477" y="1085361"/>
            <a:ext cx="2401208" cy="5758522"/>
          </a:xfrm>
          <a:prstGeom prst="rect">
            <a:avLst/>
          </a:prstGeom>
          <a:solidFill>
            <a:srgbClr val="99CC00">
              <a:alpha val="21000"/>
            </a:srgbClr>
          </a:solidFill>
          <a:ln w="3175" algn="ctr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369292" y="1106086"/>
            <a:ext cx="2356938" cy="5758522"/>
          </a:xfrm>
          <a:prstGeom prst="rect">
            <a:avLst/>
          </a:prstGeom>
          <a:solidFill>
            <a:srgbClr val="FFCCCC">
              <a:alpha val="47000"/>
            </a:srgb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258406" y="1102048"/>
            <a:ext cx="2105789" cy="5758522"/>
          </a:xfrm>
          <a:prstGeom prst="rect">
            <a:avLst/>
          </a:prstGeom>
          <a:solidFill>
            <a:schemeClr val="accent1">
              <a:alpha val="47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-12247" y="1099478"/>
            <a:ext cx="2267744" cy="575852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145859" y="1223099"/>
            <a:ext cx="1905861" cy="2640399"/>
            <a:chOff x="188802" y="2690092"/>
            <a:chExt cx="1905861" cy="2640399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47" name="直接连接符 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9" name="组合 48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50" name="直接连接符 4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2" name="组合 51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53" name="直接连接符 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6" name="圆角矩形 55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右弧形箭头 59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62" name="直接连接符 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4" name="组合 63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7" name="直接连接符 66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8" name="圆角矩形 67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7474" y="1223099"/>
            <a:ext cx="1730924" cy="2621578"/>
            <a:chOff x="2459570" y="2690091"/>
            <a:chExt cx="1730924" cy="2621578"/>
          </a:xfrm>
        </p:grpSpPr>
        <p:grpSp>
          <p:nvGrpSpPr>
            <p:cNvPr id="70" name="组合 69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71" name="直接连接符 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73" name="组合 72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74" name="直接连接符 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76" name="圆角矩形 75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78" name="直接连接符 7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81" name="直接连接符 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3" name="圆角矩形 82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542450" y="377299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86" name="直接连接符 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8" name="组合 87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89" name="直接连接符 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1" name="圆角矩形 90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右弧形箭头 94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523283" y="1223099"/>
            <a:ext cx="1977907" cy="2632388"/>
            <a:chOff x="4484649" y="3225343"/>
            <a:chExt cx="1977907" cy="2632388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3" name="组合 102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20" name="直接连接符 11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1" name="直接连接符 12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18" name="直接连接符 11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右弧形箭头 107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11" name="直接连接符 110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12" name="圆角矩形 111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右弧形箭头 129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48264" y="1223099"/>
            <a:ext cx="1982025" cy="2705569"/>
            <a:chOff x="7019407" y="1151091"/>
            <a:chExt cx="1982025" cy="2705569"/>
          </a:xfrm>
        </p:grpSpPr>
        <p:sp>
          <p:nvSpPr>
            <p:cNvPr id="133" name="圆角矩形 132"/>
            <p:cNvSpPr/>
            <p:nvPr/>
          </p:nvSpPr>
          <p:spPr bwMode="auto">
            <a:xfrm>
              <a:off x="7750145" y="232961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圆角矩形 133"/>
            <p:cNvSpPr/>
            <p:nvPr/>
          </p:nvSpPr>
          <p:spPr bwMode="auto">
            <a:xfrm>
              <a:off x="7458548" y="2766513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7931718" y="2049497"/>
              <a:ext cx="368864" cy="269753"/>
              <a:chOff x="3632014" y="4509120"/>
              <a:chExt cx="1269761" cy="216024"/>
            </a:xfrm>
          </p:grpSpPr>
          <p:cxnSp>
            <p:nvCxnSpPr>
              <p:cNvPr id="159" name="直接连接符 1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0" name="直接连接符 1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6" name="组合 135"/>
            <p:cNvGrpSpPr/>
            <p:nvPr/>
          </p:nvGrpSpPr>
          <p:grpSpPr>
            <a:xfrm flipH="1">
              <a:off x="8588807" y="2063008"/>
              <a:ext cx="303673" cy="318663"/>
              <a:chOff x="3632014" y="4509120"/>
              <a:chExt cx="1269761" cy="216024"/>
            </a:xfrm>
          </p:grpSpPr>
          <p:cxnSp>
            <p:nvCxnSpPr>
              <p:cNvPr id="157" name="直接连接符 15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8" name="直接连接符 15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7" name="组合 136"/>
            <p:cNvGrpSpPr/>
            <p:nvPr/>
          </p:nvGrpSpPr>
          <p:grpSpPr>
            <a:xfrm>
              <a:off x="7612289" y="2498191"/>
              <a:ext cx="135060" cy="279852"/>
              <a:chOff x="3632014" y="4509120"/>
              <a:chExt cx="1269761" cy="216024"/>
            </a:xfrm>
          </p:grpSpPr>
          <p:cxnSp>
            <p:nvCxnSpPr>
              <p:cNvPr id="155" name="直接连接符 1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6" name="直接连接符 1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8" name="组合 137"/>
            <p:cNvGrpSpPr/>
            <p:nvPr/>
          </p:nvGrpSpPr>
          <p:grpSpPr>
            <a:xfrm flipH="1">
              <a:off x="8102484" y="2491373"/>
              <a:ext cx="154041" cy="279851"/>
              <a:chOff x="3632014" y="4509120"/>
              <a:chExt cx="1269761" cy="216024"/>
            </a:xfrm>
          </p:grpSpPr>
          <p:cxnSp>
            <p:nvCxnSpPr>
              <p:cNvPr id="153" name="直接连接符 1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4" name="直接连接符 1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39" name="圆角矩形 138"/>
            <p:cNvSpPr/>
            <p:nvPr/>
          </p:nvSpPr>
          <p:spPr bwMode="auto">
            <a:xfrm>
              <a:off x="8115197" y="2773655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圆角矩形 139"/>
            <p:cNvSpPr/>
            <p:nvPr/>
          </p:nvSpPr>
          <p:spPr bwMode="auto">
            <a:xfrm>
              <a:off x="7019407" y="190966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圆角矩形 140"/>
            <p:cNvSpPr/>
            <p:nvPr/>
          </p:nvSpPr>
          <p:spPr bwMode="auto">
            <a:xfrm>
              <a:off x="8270541" y="1890325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右弧形箭头 141"/>
            <p:cNvSpPr/>
            <p:nvPr/>
          </p:nvSpPr>
          <p:spPr bwMode="auto">
            <a:xfrm rot="16200000">
              <a:off x="8318704" y="1430146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7150064" y="1657774"/>
              <a:ext cx="325182" cy="258233"/>
              <a:chOff x="3632014" y="4509120"/>
              <a:chExt cx="1269761" cy="216024"/>
            </a:xfrm>
          </p:grpSpPr>
          <p:cxnSp>
            <p:nvCxnSpPr>
              <p:cNvPr id="151" name="直接连接符 15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2" name="直接连接符 15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44" name="组合 143"/>
            <p:cNvGrpSpPr/>
            <p:nvPr/>
          </p:nvGrpSpPr>
          <p:grpSpPr>
            <a:xfrm flipH="1">
              <a:off x="7781554" y="1653947"/>
              <a:ext cx="678877" cy="251491"/>
              <a:chOff x="3632014" y="4509120"/>
              <a:chExt cx="1269761" cy="216024"/>
            </a:xfrm>
          </p:grpSpPr>
          <p:cxnSp>
            <p:nvCxnSpPr>
              <p:cNvPr id="149" name="直接连接符 1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45" name="直接连接符 144"/>
            <p:cNvCxnSpPr/>
            <p:nvPr/>
          </p:nvCxnSpPr>
          <p:spPr bwMode="auto">
            <a:xfrm flipH="1" flipV="1">
              <a:off x="7641411" y="123090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46" name="圆角矩形 145"/>
            <p:cNvSpPr/>
            <p:nvPr/>
          </p:nvSpPr>
          <p:spPr bwMode="auto">
            <a:xfrm>
              <a:off x="7440083" y="145653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圆角矩形 146"/>
            <p:cNvSpPr/>
            <p:nvPr/>
          </p:nvSpPr>
          <p:spPr bwMode="auto">
            <a:xfrm>
              <a:off x="8706914" y="236790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右弧形箭头 147"/>
            <p:cNvSpPr/>
            <p:nvPr/>
          </p:nvSpPr>
          <p:spPr bwMode="auto">
            <a:xfrm rot="16200000" flipV="1">
              <a:off x="7437611" y="100361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4110" y="4375128"/>
            <a:ext cx="1905861" cy="2275074"/>
            <a:chOff x="150607" y="4541187"/>
            <a:chExt cx="1905861" cy="2275074"/>
          </a:xfrm>
        </p:grpSpPr>
        <p:sp>
          <p:nvSpPr>
            <p:cNvPr id="162" name="圆角矩形 161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圆角矩形 162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187" name="直接连接符 18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8" name="直接连接符 18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5" name="组合 164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185" name="直接连接符 18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6" name="直接连接符 18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6" name="组合 165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183" name="直接连接符 18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4" name="直接连接符 18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7" name="组合 166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81" name="直接连接符 1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2" name="直接连接符 1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68" name="圆角矩形 167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圆角矩形 168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圆角矩形 169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79" name="直接连接符 17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0" name="直接连接符 17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73" name="组合 172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77" name="直接连接符 17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74" name="直接连接符 173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75" name="圆角矩形 174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圆角矩形 175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9" name="右箭头 188"/>
          <p:cNvSpPr/>
          <p:nvPr/>
        </p:nvSpPr>
        <p:spPr bwMode="auto">
          <a:xfrm rot="16200000" flipH="1">
            <a:off x="578252" y="4050248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1" name="圆角矩形 190"/>
          <p:cNvSpPr/>
          <p:nvPr/>
        </p:nvSpPr>
        <p:spPr bwMode="auto">
          <a:xfrm>
            <a:off x="2692904" y="511704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圆角矩形 191"/>
          <p:cNvSpPr/>
          <p:nvPr/>
        </p:nvSpPr>
        <p:spPr bwMode="auto">
          <a:xfrm>
            <a:off x="2405881" y="555278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2879218" y="4814713"/>
            <a:ext cx="370933" cy="291794"/>
            <a:chOff x="3632014" y="4509120"/>
            <a:chExt cx="1269761" cy="216024"/>
          </a:xfrm>
        </p:grpSpPr>
        <p:cxnSp>
          <p:nvCxnSpPr>
            <p:cNvPr id="215" name="直接连接符 21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4" name="组合 193"/>
          <p:cNvGrpSpPr/>
          <p:nvPr/>
        </p:nvGrpSpPr>
        <p:grpSpPr>
          <a:xfrm flipH="1">
            <a:off x="3617177" y="4814713"/>
            <a:ext cx="276842" cy="286704"/>
            <a:chOff x="3632014" y="4509120"/>
            <a:chExt cx="1269761" cy="216024"/>
          </a:xfrm>
        </p:grpSpPr>
        <p:cxnSp>
          <p:nvCxnSpPr>
            <p:cNvPr id="213" name="直接连接符 21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5" name="组合 194"/>
          <p:cNvGrpSpPr/>
          <p:nvPr/>
        </p:nvGrpSpPr>
        <p:grpSpPr>
          <a:xfrm>
            <a:off x="2548488" y="5289252"/>
            <a:ext cx="135060" cy="279852"/>
            <a:chOff x="3632014" y="4509120"/>
            <a:chExt cx="1269761" cy="216024"/>
          </a:xfrm>
        </p:grpSpPr>
        <p:cxnSp>
          <p:nvCxnSpPr>
            <p:cNvPr id="211" name="直接连接符 2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6" name="组合 195"/>
          <p:cNvGrpSpPr/>
          <p:nvPr/>
        </p:nvGrpSpPr>
        <p:grpSpPr>
          <a:xfrm flipH="1">
            <a:off x="3055225" y="5289252"/>
            <a:ext cx="154041" cy="279851"/>
            <a:chOff x="3632014" y="4509120"/>
            <a:chExt cx="1269761" cy="216024"/>
          </a:xfrm>
        </p:grpSpPr>
        <p:cxnSp>
          <p:nvCxnSpPr>
            <p:cNvPr id="209" name="直接连接符 20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7" name="圆角矩形 196"/>
          <p:cNvSpPr/>
          <p:nvPr/>
        </p:nvSpPr>
        <p:spPr bwMode="auto">
          <a:xfrm>
            <a:off x="3047256" y="5564312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 bwMode="auto">
          <a:xfrm>
            <a:off x="3472473" y="5564312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 bwMode="auto">
          <a:xfrm>
            <a:off x="3240353" y="462502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0" name="组合 199"/>
          <p:cNvGrpSpPr/>
          <p:nvPr/>
        </p:nvGrpSpPr>
        <p:grpSpPr>
          <a:xfrm>
            <a:off x="3592266" y="5277606"/>
            <a:ext cx="135869" cy="284135"/>
            <a:chOff x="3632014" y="4509120"/>
            <a:chExt cx="1269761" cy="216024"/>
          </a:xfrm>
        </p:grpSpPr>
        <p:cxnSp>
          <p:nvCxnSpPr>
            <p:cNvPr id="207" name="直接连接符 20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1" name="组合 200"/>
          <p:cNvGrpSpPr/>
          <p:nvPr/>
        </p:nvGrpSpPr>
        <p:grpSpPr>
          <a:xfrm flipH="1">
            <a:off x="3993158" y="5273780"/>
            <a:ext cx="213060" cy="290861"/>
            <a:chOff x="3632014" y="4509120"/>
            <a:chExt cx="1269761" cy="216024"/>
          </a:xfrm>
        </p:grpSpPr>
        <p:cxnSp>
          <p:nvCxnSpPr>
            <p:cNvPr id="205" name="直接连接符 20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202" name="直接连接符 201"/>
          <p:cNvCxnSpPr/>
          <p:nvPr/>
        </p:nvCxnSpPr>
        <p:spPr bwMode="auto">
          <a:xfrm flipH="1" flipV="1">
            <a:off x="3420373" y="436905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03" name="圆角矩形 202"/>
          <p:cNvSpPr/>
          <p:nvPr/>
        </p:nvSpPr>
        <p:spPr bwMode="auto">
          <a:xfrm>
            <a:off x="3719864" y="5083650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圆角矩形 203"/>
          <p:cNvSpPr/>
          <p:nvPr/>
        </p:nvSpPr>
        <p:spPr bwMode="auto">
          <a:xfrm>
            <a:off x="4017224" y="5567197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右箭头 216"/>
          <p:cNvSpPr/>
          <p:nvPr/>
        </p:nvSpPr>
        <p:spPr bwMode="auto">
          <a:xfrm rot="16200000" flipH="1">
            <a:off x="2696901" y="3990572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4621872" y="4047150"/>
            <a:ext cx="1905861" cy="2640399"/>
            <a:chOff x="188802" y="2690092"/>
            <a:chExt cx="1905861" cy="2640399"/>
          </a:xfrm>
        </p:grpSpPr>
        <p:sp>
          <p:nvSpPr>
            <p:cNvPr id="219" name="圆角矩形 218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0" name="圆角矩形 219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1" name="组合 220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244" name="直接连接符 2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45" name="直接连接符 2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22" name="组合 221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242" name="直接连接符 24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43" name="直接连接符 24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23" name="组合 222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240" name="直接连接符 23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41" name="直接连接符 24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24" name="组合 223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238" name="直接连接符 23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39" name="直接连接符 23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25" name="圆角矩形 224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" name="圆角矩形 225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" name="圆角矩形 226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8" name="右弧形箭头 227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229" name="组合 228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236" name="直接连接符 23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37" name="直接连接符 23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30" name="组合 229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234" name="直接连接符 23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35" name="直接连接符 23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231" name="直接连接符 230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232" name="圆角矩形 231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" name="圆角矩形 232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" name="组合 245"/>
          <p:cNvGrpSpPr/>
          <p:nvPr/>
        </p:nvGrpSpPr>
        <p:grpSpPr>
          <a:xfrm>
            <a:off x="7020272" y="4119790"/>
            <a:ext cx="1730924" cy="2621578"/>
            <a:chOff x="2459570" y="2690091"/>
            <a:chExt cx="1730924" cy="2621578"/>
          </a:xfrm>
        </p:grpSpPr>
        <p:grpSp>
          <p:nvGrpSpPr>
            <p:cNvPr id="247" name="组合 246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272" name="直接连接符 27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73" name="直接连接符 27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48" name="组合 247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270" name="直接连接符 26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71" name="直接连接符 27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49" name="圆角矩形 248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268" name="直接连接符 26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9" name="直接连接符 26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51" name="组合 250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266" name="直接连接符 26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7" name="直接连接符 26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52" name="圆角矩形 251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3" name="圆角矩形 252"/>
            <p:cNvSpPr/>
            <p:nvPr/>
          </p:nvSpPr>
          <p:spPr bwMode="auto">
            <a:xfrm>
              <a:off x="3529190" y="3780016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4" name="组合 253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264" name="直接连接符 26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5" name="直接连接符 26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55" name="组合 254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262" name="直接连接符 2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3" name="直接连接符 2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56" name="圆角矩形 255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7" name="圆角矩形 256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" name="圆角矩形 257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9" name="圆角矩形 258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0" name="右弧形箭头 259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261" name="直接连接符 260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40" name="矩形 39"/>
          <p:cNvSpPr/>
          <p:nvPr/>
        </p:nvSpPr>
        <p:spPr>
          <a:xfrm>
            <a:off x="976982" y="3878757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单步调整完成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3203848" y="3933056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单步调整完成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4499992" y="4150821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第一步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调整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8028384" y="4149080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第一步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调整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491473"/>
      </p:ext>
    </p:extLst>
  </p:cSld>
  <p:clrMapOvr>
    <a:masterClrMapping/>
  </p:clrMapOvr>
  <p:transition advTm="157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回顾：二叉树的基本概念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6054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二叉树：每个节点至多有两个孩子节点的树，并且区分左右孩子节点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871242" y="2445973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箭头连接符 7"/>
          <p:cNvCxnSpPr>
            <a:endCxn id="10" idx="7"/>
          </p:cNvCxnSpPr>
          <p:nvPr/>
        </p:nvCxnSpPr>
        <p:spPr bwMode="auto">
          <a:xfrm flipH="1">
            <a:off x="1447420" y="2886592"/>
            <a:ext cx="495831" cy="42678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" name="直接箭头连接符 8"/>
          <p:cNvCxnSpPr>
            <a:endCxn id="11" idx="1"/>
          </p:cNvCxnSpPr>
          <p:nvPr/>
        </p:nvCxnSpPr>
        <p:spPr bwMode="auto">
          <a:xfrm>
            <a:off x="2345977" y="2858317"/>
            <a:ext cx="540889" cy="45256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0" name="椭圆 9"/>
          <p:cNvSpPr/>
          <p:nvPr/>
        </p:nvSpPr>
        <p:spPr bwMode="auto">
          <a:xfrm>
            <a:off x="1017181" y="3239278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2813049" y="323678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35307" y="412891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599668" y="4163831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365353" y="4166810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3507022" y="4163831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276613" y="52907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1902532" y="52907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1" name="直接箭头连接符 20"/>
          <p:cNvCxnSpPr>
            <a:stCxn id="10" idx="3"/>
            <a:endCxn id="12" idx="0"/>
          </p:cNvCxnSpPr>
          <p:nvPr/>
        </p:nvCxnSpPr>
        <p:spPr bwMode="auto">
          <a:xfrm flipH="1">
            <a:off x="587335" y="3671156"/>
            <a:ext cx="503663" cy="4577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3" name="直接箭头连接符 22"/>
          <p:cNvCxnSpPr>
            <a:stCxn id="10" idx="5"/>
            <a:endCxn id="14" idx="0"/>
          </p:cNvCxnSpPr>
          <p:nvPr/>
        </p:nvCxnSpPr>
        <p:spPr bwMode="auto">
          <a:xfrm>
            <a:off x="1447420" y="3671156"/>
            <a:ext cx="404276" cy="4926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4" name="直接箭头连接符 23"/>
          <p:cNvCxnSpPr>
            <a:stCxn id="11" idx="5"/>
            <a:endCxn id="17" idx="0"/>
          </p:cNvCxnSpPr>
          <p:nvPr/>
        </p:nvCxnSpPr>
        <p:spPr bwMode="auto">
          <a:xfrm>
            <a:off x="3243288" y="3668662"/>
            <a:ext cx="515762" cy="4951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5" name="直接箭头连接符 24"/>
          <p:cNvCxnSpPr>
            <a:stCxn id="11" idx="3"/>
            <a:endCxn id="15" idx="0"/>
          </p:cNvCxnSpPr>
          <p:nvPr/>
        </p:nvCxnSpPr>
        <p:spPr bwMode="auto">
          <a:xfrm flipH="1">
            <a:off x="2617381" y="3668662"/>
            <a:ext cx="269485" cy="4981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7" name="直接箭头连接符 26"/>
          <p:cNvCxnSpPr>
            <a:endCxn id="18" idx="0"/>
          </p:cNvCxnSpPr>
          <p:nvPr/>
        </p:nvCxnSpPr>
        <p:spPr bwMode="auto">
          <a:xfrm flipH="1">
            <a:off x="1528641" y="4637900"/>
            <a:ext cx="182073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19" idx="0"/>
          </p:cNvCxnSpPr>
          <p:nvPr/>
        </p:nvCxnSpPr>
        <p:spPr bwMode="auto">
          <a:xfrm>
            <a:off x="1997112" y="4634888"/>
            <a:ext cx="157448" cy="65588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3" name="椭圆 112"/>
          <p:cNvSpPr/>
          <p:nvPr/>
        </p:nvSpPr>
        <p:spPr bwMode="auto">
          <a:xfrm>
            <a:off x="684238" y="52907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>
            <a:off x="714148" y="4634888"/>
            <a:ext cx="157448" cy="65588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5" name="椭圆 114"/>
          <p:cNvSpPr/>
          <p:nvPr/>
        </p:nvSpPr>
        <p:spPr bwMode="auto">
          <a:xfrm>
            <a:off x="3182543" y="52907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 bwMode="auto">
          <a:xfrm flipH="1">
            <a:off x="3489565" y="4653854"/>
            <a:ext cx="182073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7" name="椭圆 116"/>
          <p:cNvSpPr/>
          <p:nvPr/>
        </p:nvSpPr>
        <p:spPr bwMode="auto">
          <a:xfrm>
            <a:off x="4374741" y="2630052"/>
            <a:ext cx="504056" cy="505976"/>
          </a:xfrm>
          <a:prstGeom prst="ellipse">
            <a:avLst/>
          </a:prstGeom>
          <a:solidFill>
            <a:srgbClr val="7030A0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6633505" y="3952056"/>
            <a:ext cx="1994891" cy="2501280"/>
            <a:chOff x="6758199" y="2743162"/>
            <a:chExt cx="1994891" cy="2501280"/>
          </a:xfrm>
        </p:grpSpPr>
        <p:sp>
          <p:nvSpPr>
            <p:cNvPr id="144" name="椭圆 143"/>
            <p:cNvSpPr/>
            <p:nvPr/>
          </p:nvSpPr>
          <p:spPr bwMode="auto">
            <a:xfrm>
              <a:off x="7337899" y="2743162"/>
              <a:ext cx="504056" cy="505976"/>
            </a:xfrm>
            <a:prstGeom prst="ellipse">
              <a:avLst/>
            </a:prstGeom>
            <a:solidFill>
              <a:srgbClr val="FFFFCC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 bwMode="auto">
            <a:xfrm flipH="1">
              <a:off x="7352137" y="3249138"/>
              <a:ext cx="173611" cy="53990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47" name="椭圆 146"/>
            <p:cNvSpPr/>
            <p:nvPr/>
          </p:nvSpPr>
          <p:spPr bwMode="auto">
            <a:xfrm>
              <a:off x="6758199" y="4738466"/>
              <a:ext cx="504056" cy="505976"/>
            </a:xfrm>
            <a:prstGeom prst="ellipse">
              <a:avLst/>
            </a:prstGeom>
            <a:solidFill>
              <a:srgbClr val="FFFFCC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48" name="直接箭头连接符 147"/>
            <p:cNvCxnSpPr/>
            <p:nvPr/>
          </p:nvCxnSpPr>
          <p:spPr bwMode="auto">
            <a:xfrm flipH="1">
              <a:off x="7059874" y="4280754"/>
              <a:ext cx="137505" cy="45771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46" name="椭圆 145"/>
            <p:cNvSpPr/>
            <p:nvPr/>
          </p:nvSpPr>
          <p:spPr bwMode="auto">
            <a:xfrm>
              <a:off x="7010227" y="3774778"/>
              <a:ext cx="504056" cy="505976"/>
            </a:xfrm>
            <a:prstGeom prst="ellipse">
              <a:avLst/>
            </a:prstGeom>
            <a:solidFill>
              <a:srgbClr val="FFFFCC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61" name="直接箭头连接符 160"/>
            <p:cNvCxnSpPr/>
            <p:nvPr/>
          </p:nvCxnSpPr>
          <p:spPr bwMode="auto">
            <a:xfrm>
              <a:off x="7692306" y="3227389"/>
              <a:ext cx="300849" cy="56165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63" name="椭圆 162"/>
            <p:cNvSpPr/>
            <p:nvPr/>
          </p:nvSpPr>
          <p:spPr bwMode="auto">
            <a:xfrm>
              <a:off x="7841955" y="3763590"/>
              <a:ext cx="504056" cy="505976"/>
            </a:xfrm>
            <a:prstGeom prst="ellipse">
              <a:avLst/>
            </a:prstGeom>
            <a:solidFill>
              <a:srgbClr val="FFFFCC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64" name="直接箭头连接符 163"/>
            <p:cNvCxnSpPr/>
            <p:nvPr/>
          </p:nvCxnSpPr>
          <p:spPr bwMode="auto">
            <a:xfrm>
              <a:off x="8184158" y="4245929"/>
              <a:ext cx="252028" cy="48592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66" name="椭圆 165"/>
            <p:cNvSpPr/>
            <p:nvPr/>
          </p:nvSpPr>
          <p:spPr bwMode="auto">
            <a:xfrm>
              <a:off x="8249034" y="4731852"/>
              <a:ext cx="504056" cy="505976"/>
            </a:xfrm>
            <a:prstGeom prst="ellipse">
              <a:avLst/>
            </a:prstGeom>
            <a:solidFill>
              <a:srgbClr val="FFFFCC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4221871" y="2618191"/>
            <a:ext cx="3232951" cy="3531543"/>
            <a:chOff x="4230834" y="1989049"/>
            <a:chExt cx="3232951" cy="3531543"/>
          </a:xfrm>
        </p:grpSpPr>
        <p:sp>
          <p:nvSpPr>
            <p:cNvPr id="118" name="椭圆 117"/>
            <p:cNvSpPr/>
            <p:nvPr/>
          </p:nvSpPr>
          <p:spPr bwMode="auto">
            <a:xfrm>
              <a:off x="6959729" y="1989049"/>
              <a:ext cx="504056" cy="505976"/>
            </a:xfrm>
            <a:prstGeom prst="ellipse">
              <a:avLst/>
            </a:prstGeom>
            <a:solidFill>
              <a:srgbClr val="92D050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9" name="直接箭头连接符 118"/>
            <p:cNvCxnSpPr>
              <a:endCxn id="120" idx="7"/>
            </p:cNvCxnSpPr>
            <p:nvPr/>
          </p:nvCxnSpPr>
          <p:spPr bwMode="auto">
            <a:xfrm flipH="1">
              <a:off x="6663798" y="2422808"/>
              <a:ext cx="360110" cy="381229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20" name="椭圆 119"/>
            <p:cNvSpPr/>
            <p:nvPr/>
          </p:nvSpPr>
          <p:spPr bwMode="auto">
            <a:xfrm>
              <a:off x="6233559" y="2729939"/>
              <a:ext cx="504056" cy="505976"/>
            </a:xfrm>
            <a:prstGeom prst="ellipse">
              <a:avLst/>
            </a:prstGeom>
            <a:solidFill>
              <a:srgbClr val="92D050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1" name="椭圆 120"/>
            <p:cNvSpPr/>
            <p:nvPr/>
          </p:nvSpPr>
          <p:spPr bwMode="auto">
            <a:xfrm>
              <a:off x="5516949" y="3468948"/>
              <a:ext cx="504056" cy="505976"/>
            </a:xfrm>
            <a:prstGeom prst="ellipse">
              <a:avLst/>
            </a:prstGeom>
            <a:solidFill>
              <a:srgbClr val="92D050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22" name="直接箭头连接符 121"/>
            <p:cNvCxnSpPr>
              <a:stCxn id="120" idx="3"/>
            </p:cNvCxnSpPr>
            <p:nvPr/>
          </p:nvCxnSpPr>
          <p:spPr bwMode="auto">
            <a:xfrm flipH="1">
              <a:off x="5947266" y="3161817"/>
              <a:ext cx="360110" cy="381229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71" name="直接箭头连接符 170"/>
            <p:cNvCxnSpPr/>
            <p:nvPr/>
          </p:nvCxnSpPr>
          <p:spPr bwMode="auto">
            <a:xfrm flipH="1">
              <a:off x="5230578" y="3918999"/>
              <a:ext cx="361982" cy="44610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72" name="椭圆 171"/>
            <p:cNvSpPr/>
            <p:nvPr/>
          </p:nvSpPr>
          <p:spPr bwMode="auto">
            <a:xfrm>
              <a:off x="4791919" y="4295034"/>
              <a:ext cx="504056" cy="505976"/>
            </a:xfrm>
            <a:prstGeom prst="ellipse">
              <a:avLst/>
            </a:prstGeom>
            <a:solidFill>
              <a:srgbClr val="92D050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3" name="椭圆 172"/>
            <p:cNvSpPr/>
            <p:nvPr/>
          </p:nvSpPr>
          <p:spPr bwMode="auto">
            <a:xfrm>
              <a:off x="4230834" y="5014616"/>
              <a:ext cx="504056" cy="505976"/>
            </a:xfrm>
            <a:prstGeom prst="ellipse">
              <a:avLst/>
            </a:prstGeom>
            <a:solidFill>
              <a:srgbClr val="92D050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74" name="直接箭头连接符 173"/>
            <p:cNvCxnSpPr/>
            <p:nvPr/>
          </p:nvCxnSpPr>
          <p:spPr bwMode="auto">
            <a:xfrm flipH="1">
              <a:off x="4643656" y="4761628"/>
              <a:ext cx="251840" cy="31113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915940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 bwMode="auto">
          <a:xfrm>
            <a:off x="6717477" y="1085361"/>
            <a:ext cx="2401208" cy="5758522"/>
          </a:xfrm>
          <a:prstGeom prst="rect">
            <a:avLst/>
          </a:prstGeom>
          <a:solidFill>
            <a:srgbClr val="99CC00">
              <a:alpha val="21000"/>
            </a:srgbClr>
          </a:solidFill>
          <a:ln w="3175" algn="ctr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369292" y="1106086"/>
            <a:ext cx="2356938" cy="5758522"/>
          </a:xfrm>
          <a:prstGeom prst="rect">
            <a:avLst/>
          </a:prstGeom>
          <a:solidFill>
            <a:srgbClr val="FFCCCC">
              <a:alpha val="47000"/>
            </a:srgb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258406" y="1102048"/>
            <a:ext cx="2105789" cy="5758522"/>
          </a:xfrm>
          <a:prstGeom prst="rect">
            <a:avLst/>
          </a:prstGeom>
          <a:solidFill>
            <a:schemeClr val="accent1">
              <a:alpha val="47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-12247" y="1099478"/>
            <a:ext cx="2267744" cy="575852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145859" y="1223099"/>
            <a:ext cx="1905861" cy="2640399"/>
            <a:chOff x="188802" y="2690092"/>
            <a:chExt cx="1905861" cy="2640399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47" name="直接连接符 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9" name="组合 48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50" name="直接连接符 4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2" name="组合 51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53" name="直接连接符 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6" name="圆角矩形 55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右弧形箭头 59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62" name="直接连接符 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4" name="组合 63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7" name="直接连接符 66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8" name="圆角矩形 67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7474" y="1223099"/>
            <a:ext cx="1730924" cy="2621578"/>
            <a:chOff x="2459570" y="2690091"/>
            <a:chExt cx="1730924" cy="2621578"/>
          </a:xfrm>
        </p:grpSpPr>
        <p:grpSp>
          <p:nvGrpSpPr>
            <p:cNvPr id="70" name="组合 69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71" name="直接连接符 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73" name="组合 72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74" name="直接连接符 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76" name="圆角矩形 75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78" name="直接连接符 7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81" name="直接连接符 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3" name="圆角矩形 82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542450" y="377299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86" name="直接连接符 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8" name="组合 87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89" name="直接连接符 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1" name="圆角矩形 90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右弧形箭头 94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523283" y="1223099"/>
            <a:ext cx="1977907" cy="2632388"/>
            <a:chOff x="4484649" y="3225343"/>
            <a:chExt cx="1977907" cy="2632388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3" name="组合 102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20" name="直接连接符 11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1" name="直接连接符 12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18" name="直接连接符 11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右弧形箭头 107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11" name="直接连接符 110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12" name="圆角矩形 111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右弧形箭头 129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48264" y="1223099"/>
            <a:ext cx="1982025" cy="2705569"/>
            <a:chOff x="7019407" y="1151091"/>
            <a:chExt cx="1982025" cy="2705569"/>
          </a:xfrm>
        </p:grpSpPr>
        <p:sp>
          <p:nvSpPr>
            <p:cNvPr id="133" name="圆角矩形 132"/>
            <p:cNvSpPr/>
            <p:nvPr/>
          </p:nvSpPr>
          <p:spPr bwMode="auto">
            <a:xfrm>
              <a:off x="7750145" y="232961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圆角矩形 133"/>
            <p:cNvSpPr/>
            <p:nvPr/>
          </p:nvSpPr>
          <p:spPr bwMode="auto">
            <a:xfrm>
              <a:off x="7458548" y="2766513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7931718" y="2049497"/>
              <a:ext cx="368864" cy="269753"/>
              <a:chOff x="3632014" y="4509120"/>
              <a:chExt cx="1269761" cy="216024"/>
            </a:xfrm>
          </p:grpSpPr>
          <p:cxnSp>
            <p:nvCxnSpPr>
              <p:cNvPr id="159" name="直接连接符 1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0" name="直接连接符 1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6" name="组合 135"/>
            <p:cNvGrpSpPr/>
            <p:nvPr/>
          </p:nvGrpSpPr>
          <p:grpSpPr>
            <a:xfrm flipH="1">
              <a:off x="8588807" y="2063008"/>
              <a:ext cx="303673" cy="318663"/>
              <a:chOff x="3632014" y="4509120"/>
              <a:chExt cx="1269761" cy="216024"/>
            </a:xfrm>
          </p:grpSpPr>
          <p:cxnSp>
            <p:nvCxnSpPr>
              <p:cNvPr id="157" name="直接连接符 15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8" name="直接连接符 15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7" name="组合 136"/>
            <p:cNvGrpSpPr/>
            <p:nvPr/>
          </p:nvGrpSpPr>
          <p:grpSpPr>
            <a:xfrm>
              <a:off x="7612289" y="2498191"/>
              <a:ext cx="135060" cy="279852"/>
              <a:chOff x="3632014" y="4509120"/>
              <a:chExt cx="1269761" cy="216024"/>
            </a:xfrm>
          </p:grpSpPr>
          <p:cxnSp>
            <p:nvCxnSpPr>
              <p:cNvPr id="155" name="直接连接符 1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6" name="直接连接符 1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8" name="组合 137"/>
            <p:cNvGrpSpPr/>
            <p:nvPr/>
          </p:nvGrpSpPr>
          <p:grpSpPr>
            <a:xfrm flipH="1">
              <a:off x="8102484" y="2491373"/>
              <a:ext cx="154041" cy="279851"/>
              <a:chOff x="3632014" y="4509120"/>
              <a:chExt cx="1269761" cy="216024"/>
            </a:xfrm>
          </p:grpSpPr>
          <p:cxnSp>
            <p:nvCxnSpPr>
              <p:cNvPr id="153" name="直接连接符 1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4" name="直接连接符 1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39" name="圆角矩形 138"/>
            <p:cNvSpPr/>
            <p:nvPr/>
          </p:nvSpPr>
          <p:spPr bwMode="auto">
            <a:xfrm>
              <a:off x="8115197" y="2773655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圆角矩形 139"/>
            <p:cNvSpPr/>
            <p:nvPr/>
          </p:nvSpPr>
          <p:spPr bwMode="auto">
            <a:xfrm>
              <a:off x="7019407" y="190966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圆角矩形 140"/>
            <p:cNvSpPr/>
            <p:nvPr/>
          </p:nvSpPr>
          <p:spPr bwMode="auto">
            <a:xfrm>
              <a:off x="8270541" y="1890325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右弧形箭头 141"/>
            <p:cNvSpPr/>
            <p:nvPr/>
          </p:nvSpPr>
          <p:spPr bwMode="auto">
            <a:xfrm rot="16200000">
              <a:off x="8318704" y="1430146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7150064" y="1657774"/>
              <a:ext cx="325182" cy="258233"/>
              <a:chOff x="3632014" y="4509120"/>
              <a:chExt cx="1269761" cy="216024"/>
            </a:xfrm>
          </p:grpSpPr>
          <p:cxnSp>
            <p:nvCxnSpPr>
              <p:cNvPr id="151" name="直接连接符 15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2" name="直接连接符 15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44" name="组合 143"/>
            <p:cNvGrpSpPr/>
            <p:nvPr/>
          </p:nvGrpSpPr>
          <p:grpSpPr>
            <a:xfrm flipH="1">
              <a:off x="7781554" y="1653947"/>
              <a:ext cx="678877" cy="251491"/>
              <a:chOff x="3632014" y="4509120"/>
              <a:chExt cx="1269761" cy="216024"/>
            </a:xfrm>
          </p:grpSpPr>
          <p:cxnSp>
            <p:nvCxnSpPr>
              <p:cNvPr id="149" name="直接连接符 1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45" name="直接连接符 144"/>
            <p:cNvCxnSpPr/>
            <p:nvPr/>
          </p:nvCxnSpPr>
          <p:spPr bwMode="auto">
            <a:xfrm flipH="1" flipV="1">
              <a:off x="7641411" y="123090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46" name="圆角矩形 145"/>
            <p:cNvSpPr/>
            <p:nvPr/>
          </p:nvSpPr>
          <p:spPr bwMode="auto">
            <a:xfrm>
              <a:off x="7440083" y="145653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圆角矩形 146"/>
            <p:cNvSpPr/>
            <p:nvPr/>
          </p:nvSpPr>
          <p:spPr bwMode="auto">
            <a:xfrm>
              <a:off x="8706914" y="236790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右弧形箭头 147"/>
            <p:cNvSpPr/>
            <p:nvPr/>
          </p:nvSpPr>
          <p:spPr bwMode="auto">
            <a:xfrm rot="16200000" flipV="1">
              <a:off x="7437611" y="100361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4110" y="4375128"/>
            <a:ext cx="1905861" cy="2275074"/>
            <a:chOff x="150607" y="4541187"/>
            <a:chExt cx="1905861" cy="2275074"/>
          </a:xfrm>
        </p:grpSpPr>
        <p:sp>
          <p:nvSpPr>
            <p:cNvPr id="162" name="圆角矩形 161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圆角矩形 162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187" name="直接连接符 18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8" name="直接连接符 18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5" name="组合 164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185" name="直接连接符 18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6" name="直接连接符 18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6" name="组合 165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183" name="直接连接符 18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4" name="直接连接符 18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7" name="组合 166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81" name="直接连接符 1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2" name="直接连接符 1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68" name="圆角矩形 167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圆角矩形 168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圆角矩形 169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79" name="直接连接符 17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0" name="直接连接符 17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73" name="组合 172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77" name="直接连接符 17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74" name="直接连接符 173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75" name="圆角矩形 174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圆角矩形 175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9" name="右箭头 188"/>
          <p:cNvSpPr/>
          <p:nvPr/>
        </p:nvSpPr>
        <p:spPr bwMode="auto">
          <a:xfrm rot="16200000" flipH="1">
            <a:off x="578252" y="4050248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1" name="圆角矩形 190"/>
          <p:cNvSpPr/>
          <p:nvPr/>
        </p:nvSpPr>
        <p:spPr bwMode="auto">
          <a:xfrm>
            <a:off x="2692904" y="511704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圆角矩形 191"/>
          <p:cNvSpPr/>
          <p:nvPr/>
        </p:nvSpPr>
        <p:spPr bwMode="auto">
          <a:xfrm>
            <a:off x="2405881" y="555278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2879218" y="4814713"/>
            <a:ext cx="370933" cy="291794"/>
            <a:chOff x="3632014" y="4509120"/>
            <a:chExt cx="1269761" cy="216024"/>
          </a:xfrm>
        </p:grpSpPr>
        <p:cxnSp>
          <p:nvCxnSpPr>
            <p:cNvPr id="215" name="直接连接符 21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4" name="组合 193"/>
          <p:cNvGrpSpPr/>
          <p:nvPr/>
        </p:nvGrpSpPr>
        <p:grpSpPr>
          <a:xfrm flipH="1">
            <a:off x="3617177" y="4814713"/>
            <a:ext cx="276842" cy="286704"/>
            <a:chOff x="3632014" y="4509120"/>
            <a:chExt cx="1269761" cy="216024"/>
          </a:xfrm>
        </p:grpSpPr>
        <p:cxnSp>
          <p:nvCxnSpPr>
            <p:cNvPr id="213" name="直接连接符 21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5" name="组合 194"/>
          <p:cNvGrpSpPr/>
          <p:nvPr/>
        </p:nvGrpSpPr>
        <p:grpSpPr>
          <a:xfrm>
            <a:off x="2548488" y="5289252"/>
            <a:ext cx="135060" cy="279852"/>
            <a:chOff x="3632014" y="4509120"/>
            <a:chExt cx="1269761" cy="216024"/>
          </a:xfrm>
        </p:grpSpPr>
        <p:cxnSp>
          <p:nvCxnSpPr>
            <p:cNvPr id="211" name="直接连接符 2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6" name="组合 195"/>
          <p:cNvGrpSpPr/>
          <p:nvPr/>
        </p:nvGrpSpPr>
        <p:grpSpPr>
          <a:xfrm flipH="1">
            <a:off x="3055225" y="5289252"/>
            <a:ext cx="154041" cy="279851"/>
            <a:chOff x="3632014" y="4509120"/>
            <a:chExt cx="1269761" cy="216024"/>
          </a:xfrm>
        </p:grpSpPr>
        <p:cxnSp>
          <p:nvCxnSpPr>
            <p:cNvPr id="209" name="直接连接符 20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7" name="圆角矩形 196"/>
          <p:cNvSpPr/>
          <p:nvPr/>
        </p:nvSpPr>
        <p:spPr bwMode="auto">
          <a:xfrm>
            <a:off x="3047256" y="5564312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 bwMode="auto">
          <a:xfrm>
            <a:off x="3472473" y="5564312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 bwMode="auto">
          <a:xfrm>
            <a:off x="3240353" y="462502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0" name="组合 199"/>
          <p:cNvGrpSpPr/>
          <p:nvPr/>
        </p:nvGrpSpPr>
        <p:grpSpPr>
          <a:xfrm>
            <a:off x="3592266" y="5277606"/>
            <a:ext cx="135869" cy="284135"/>
            <a:chOff x="3632014" y="4509120"/>
            <a:chExt cx="1269761" cy="216024"/>
          </a:xfrm>
        </p:grpSpPr>
        <p:cxnSp>
          <p:nvCxnSpPr>
            <p:cNvPr id="207" name="直接连接符 20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1" name="组合 200"/>
          <p:cNvGrpSpPr/>
          <p:nvPr/>
        </p:nvGrpSpPr>
        <p:grpSpPr>
          <a:xfrm flipH="1">
            <a:off x="3993158" y="5273780"/>
            <a:ext cx="213060" cy="290861"/>
            <a:chOff x="3632014" y="4509120"/>
            <a:chExt cx="1269761" cy="216024"/>
          </a:xfrm>
        </p:grpSpPr>
        <p:cxnSp>
          <p:nvCxnSpPr>
            <p:cNvPr id="205" name="直接连接符 20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202" name="直接连接符 201"/>
          <p:cNvCxnSpPr/>
          <p:nvPr/>
        </p:nvCxnSpPr>
        <p:spPr bwMode="auto">
          <a:xfrm flipH="1" flipV="1">
            <a:off x="3420373" y="436905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03" name="圆角矩形 202"/>
          <p:cNvSpPr/>
          <p:nvPr/>
        </p:nvSpPr>
        <p:spPr bwMode="auto">
          <a:xfrm>
            <a:off x="3719864" y="5083650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圆角矩形 203"/>
          <p:cNvSpPr/>
          <p:nvPr/>
        </p:nvSpPr>
        <p:spPr bwMode="auto">
          <a:xfrm>
            <a:off x="4017224" y="5567197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右箭头 216"/>
          <p:cNvSpPr/>
          <p:nvPr/>
        </p:nvSpPr>
        <p:spPr bwMode="auto">
          <a:xfrm rot="16200000" flipH="1">
            <a:off x="2696901" y="3990572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4610355" y="4365104"/>
            <a:ext cx="1905861" cy="2275074"/>
            <a:chOff x="150607" y="4541187"/>
            <a:chExt cx="1905861" cy="2275074"/>
          </a:xfrm>
        </p:grpSpPr>
        <p:sp>
          <p:nvSpPr>
            <p:cNvPr id="275" name="圆角矩形 274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" name="圆角矩形 275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7" name="组合 276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299" name="直接连接符 29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00" name="直接连接符 29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78" name="组合 277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297" name="直接连接符 29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8" name="直接连接符 29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79" name="组合 278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295" name="直接连接符 2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6" name="直接连接符 2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80" name="组合 279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293" name="直接连接符 29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4" name="直接连接符 29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81" name="圆角矩形 280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2" name="圆角矩形 281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3" name="圆角矩形 282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4" name="组合 283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291" name="直接连接符 29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2" name="直接连接符 29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85" name="组合 284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289" name="直接连接符 2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0" name="直接连接符 2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286" name="直接连接符 285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287" name="圆角矩形 286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8" name="圆角矩形 287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右箭头 300"/>
          <p:cNvSpPr/>
          <p:nvPr/>
        </p:nvSpPr>
        <p:spPr bwMode="auto">
          <a:xfrm rot="16200000" flipH="1">
            <a:off x="5017269" y="3986603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02" name="组合 301"/>
          <p:cNvGrpSpPr/>
          <p:nvPr/>
        </p:nvGrpSpPr>
        <p:grpSpPr>
          <a:xfrm>
            <a:off x="7009160" y="4365104"/>
            <a:ext cx="1905861" cy="2275074"/>
            <a:chOff x="150607" y="4541187"/>
            <a:chExt cx="1905861" cy="2275074"/>
          </a:xfrm>
        </p:grpSpPr>
        <p:sp>
          <p:nvSpPr>
            <p:cNvPr id="303" name="圆角矩形 302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4" name="圆角矩形 303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5" name="组合 304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327" name="直接连接符 32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8" name="直接连接符 32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06" name="组合 305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325" name="直接连接符 32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6" name="直接连接符 32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07" name="组合 306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323" name="直接连接符 32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4" name="直接连接符 32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08" name="组合 307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321" name="直接连接符 32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2" name="直接连接符 32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309" name="圆角矩形 308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0" name="圆角矩形 309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1" name="圆角矩形 310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2" name="组合 311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319" name="直接连接符 31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0" name="直接连接符 31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13" name="组合 312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317" name="直接连接符 31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18" name="直接连接符 31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314" name="直接连接符 313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315" name="圆角矩形 314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6" name="圆角矩形 315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9" name="右箭头 328"/>
          <p:cNvSpPr/>
          <p:nvPr/>
        </p:nvSpPr>
        <p:spPr bwMode="auto">
          <a:xfrm rot="16200000" flipH="1">
            <a:off x="7371519" y="4048041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5652120" y="4005064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第二步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调整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8161518" y="3981465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第二步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调整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976982" y="3878757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单步调整完成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3203848" y="3933056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单步调整完成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36" name="右箭头 235">
            <a:hlinkClick r:id="rId3" action="ppaction://hlinksldjump"/>
          </p:cNvPr>
          <p:cNvSpPr/>
          <p:nvPr/>
        </p:nvSpPr>
        <p:spPr bwMode="auto">
          <a:xfrm rot="10800000" flipH="1">
            <a:off x="7802888" y="451219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chemeClr val="bg1">
              <a:lumMod val="6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462838"/>
      </p:ext>
    </p:extLst>
  </p:cSld>
  <p:clrMapOvr>
    <a:masterClrMapping/>
  </p:clrMapOvr>
  <p:transition advTm="157"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平衡化旋转核心操作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5725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核心操作：左单旋与右单旋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91439" y="259961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79437" y="303535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71887" y="2389681"/>
            <a:ext cx="481383" cy="209938"/>
            <a:chOff x="3632014" y="4509120"/>
            <a:chExt cx="1269761" cy="216024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4" name="组合 23"/>
          <p:cNvGrpSpPr/>
          <p:nvPr/>
        </p:nvGrpSpPr>
        <p:grpSpPr>
          <a:xfrm flipH="1">
            <a:off x="1467436" y="2387650"/>
            <a:ext cx="213060" cy="290861"/>
            <a:chOff x="3632014" y="4509120"/>
            <a:chExt cx="1269761" cy="216024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327560" y="2793778"/>
            <a:ext cx="154523" cy="257896"/>
            <a:chOff x="3632014" y="4509120"/>
            <a:chExt cx="1269761" cy="216024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 flipH="1">
            <a:off x="853761" y="2771822"/>
            <a:ext cx="170632" cy="322989"/>
            <a:chOff x="3632014" y="4509120"/>
            <a:chExt cx="1269761" cy="216024"/>
          </a:xfrm>
        </p:grpSpPr>
        <p:cxnSp>
          <p:nvCxnSpPr>
            <p:cNvPr id="31" name="直接连接符 3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34" name="圆角矩形 33"/>
          <p:cNvSpPr/>
          <p:nvPr/>
        </p:nvSpPr>
        <p:spPr bwMode="auto">
          <a:xfrm>
            <a:off x="881663" y="3035353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1547664" y="2678511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1105732" y="220662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460312" y="2292018"/>
            <a:ext cx="375679" cy="272432"/>
            <a:chOff x="3632014" y="4509120"/>
            <a:chExt cx="1269761" cy="216024"/>
          </a:xfrm>
        </p:grpSpPr>
        <p:cxnSp>
          <p:nvCxnSpPr>
            <p:cNvPr id="38" name="直接连接符 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 flipH="1">
            <a:off x="8150155" y="2289986"/>
            <a:ext cx="385717" cy="251763"/>
            <a:chOff x="3632014" y="4509120"/>
            <a:chExt cx="1269761" cy="216024"/>
          </a:xfrm>
        </p:grpSpPr>
        <p:cxnSp>
          <p:nvCxnSpPr>
            <p:cNvPr id="41" name="直接连接符 4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43" name="直接连接符 42"/>
          <p:cNvCxnSpPr/>
          <p:nvPr/>
        </p:nvCxnSpPr>
        <p:spPr bwMode="auto">
          <a:xfrm flipH="1" flipV="1">
            <a:off x="7985389" y="1853367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44" name="圆角矩形 43"/>
          <p:cNvSpPr/>
          <p:nvPr/>
        </p:nvSpPr>
        <p:spPr bwMode="auto">
          <a:xfrm>
            <a:off x="7788453" y="210896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8341783" y="2508840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177904" y="2702999"/>
            <a:ext cx="154523" cy="257896"/>
            <a:chOff x="3632014" y="4509120"/>
            <a:chExt cx="1269761" cy="216024"/>
          </a:xfrm>
        </p:grpSpPr>
        <p:cxnSp>
          <p:nvCxnSpPr>
            <p:cNvPr id="48" name="直接连接符 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 flipH="1">
            <a:off x="8704105" y="2681043"/>
            <a:ext cx="195267" cy="279851"/>
            <a:chOff x="3632014" y="4509120"/>
            <a:chExt cx="1269761" cy="216024"/>
          </a:xfrm>
        </p:grpSpPr>
        <p:cxnSp>
          <p:nvCxnSpPr>
            <p:cNvPr id="60" name="直接连接符 5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63" name="圆角矩形 62"/>
          <p:cNvSpPr/>
          <p:nvPr/>
        </p:nvSpPr>
        <p:spPr bwMode="auto">
          <a:xfrm>
            <a:off x="8011110" y="2959682"/>
            <a:ext cx="302909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8751897" y="2970123"/>
            <a:ext cx="288032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圆角矩形 65"/>
          <p:cNvSpPr/>
          <p:nvPr/>
        </p:nvSpPr>
        <p:spPr bwMode="auto">
          <a:xfrm>
            <a:off x="7308595" y="2575003"/>
            <a:ext cx="291174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右箭头 66"/>
          <p:cNvSpPr/>
          <p:nvPr/>
        </p:nvSpPr>
        <p:spPr bwMode="auto">
          <a:xfrm>
            <a:off x="6878418" y="2921292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右弧形箭头 67"/>
          <p:cNvSpPr/>
          <p:nvPr/>
        </p:nvSpPr>
        <p:spPr bwMode="auto">
          <a:xfrm rot="16200000">
            <a:off x="1137770" y="1894792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459072" y="1723727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71" name="右箭头 70"/>
          <p:cNvSpPr/>
          <p:nvPr/>
        </p:nvSpPr>
        <p:spPr bwMode="auto">
          <a:xfrm>
            <a:off x="2056338" y="2949548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2772500" y="259961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2460498" y="303535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390589" y="2389680"/>
            <a:ext cx="202192" cy="661993"/>
            <a:chOff x="3632014" y="4509120"/>
            <a:chExt cx="1269761" cy="21602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7" name="组合 76"/>
          <p:cNvGrpSpPr/>
          <p:nvPr/>
        </p:nvGrpSpPr>
        <p:grpSpPr>
          <a:xfrm flipH="1">
            <a:off x="3837214" y="2387650"/>
            <a:ext cx="213060" cy="290861"/>
            <a:chOff x="3632014" y="4509120"/>
            <a:chExt cx="1269761" cy="216024"/>
          </a:xfrm>
        </p:grpSpPr>
        <p:cxnSp>
          <p:nvCxnSpPr>
            <p:cNvPr id="78" name="直接连接符 7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2608621" y="2793778"/>
            <a:ext cx="154523" cy="257896"/>
            <a:chOff x="3632014" y="4509120"/>
            <a:chExt cx="1269761" cy="216024"/>
          </a:xfrm>
        </p:grpSpPr>
        <p:cxnSp>
          <p:nvCxnSpPr>
            <p:cNvPr id="81" name="直接连接符 8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3" name="组合 82"/>
          <p:cNvGrpSpPr/>
          <p:nvPr/>
        </p:nvGrpSpPr>
        <p:grpSpPr>
          <a:xfrm flipH="1">
            <a:off x="3134821" y="2771822"/>
            <a:ext cx="131943" cy="300967"/>
            <a:chOff x="3632014" y="4509120"/>
            <a:chExt cx="1269761" cy="216024"/>
          </a:xfrm>
        </p:grpSpPr>
        <p:cxnSp>
          <p:nvCxnSpPr>
            <p:cNvPr id="84" name="直接连接符 8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86" name="直接连接符 85"/>
          <p:cNvCxnSpPr>
            <a:cxnSpLocks/>
          </p:cNvCxnSpPr>
          <p:nvPr/>
        </p:nvCxnSpPr>
        <p:spPr bwMode="auto">
          <a:xfrm flipH="1" flipV="1">
            <a:off x="1280767" y="1886663"/>
            <a:ext cx="7257" cy="3145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87" name="圆角矩形 86"/>
          <p:cNvSpPr/>
          <p:nvPr/>
        </p:nvSpPr>
        <p:spPr bwMode="auto">
          <a:xfrm>
            <a:off x="3162724" y="3035353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3917442" y="2678511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3475510" y="220662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右箭头 91"/>
          <p:cNvSpPr/>
          <p:nvPr/>
        </p:nvSpPr>
        <p:spPr bwMode="auto">
          <a:xfrm>
            <a:off x="4337399" y="2949548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6959" y="1616703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2952520" y="171896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subR</a:t>
            </a:r>
            <a:endParaRPr lang="zh-CN" altLang="en-US" dirty="0"/>
          </a:p>
        </p:txBody>
      </p:sp>
      <p:cxnSp>
        <p:nvCxnSpPr>
          <p:cNvPr id="94" name="直接连接符 93"/>
          <p:cNvCxnSpPr/>
          <p:nvPr/>
        </p:nvCxnSpPr>
        <p:spPr bwMode="auto">
          <a:xfrm flipH="1" flipV="1">
            <a:off x="3374520" y="2061865"/>
            <a:ext cx="154338" cy="1514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95" name="直接连接符 94"/>
          <p:cNvCxnSpPr>
            <a:cxnSpLocks/>
          </p:cNvCxnSpPr>
          <p:nvPr/>
        </p:nvCxnSpPr>
        <p:spPr bwMode="auto">
          <a:xfrm flipH="1" flipV="1">
            <a:off x="2956159" y="2315754"/>
            <a:ext cx="1" cy="2804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2454922" y="208353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2906" y="4256926"/>
            <a:ext cx="868907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(Node *&amp;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左子树比右子树高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旋转后新根在</a:t>
            </a:r>
            <a:r>
              <a:rPr lang="en-US" altLang="zh-CN" sz="20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Node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要右旋转的结点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转移</a:t>
            </a:r>
            <a:r>
              <a:rPr lang="en-US" altLang="zh-CN" sz="20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ptr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右边负载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sz="20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ptr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成为新根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-&gt;bf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-&gt;bf = 0;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修改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c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的平衡因子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5205147" y="261593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圆角矩形 98"/>
          <p:cNvSpPr/>
          <p:nvPr/>
        </p:nvSpPr>
        <p:spPr bwMode="auto">
          <a:xfrm>
            <a:off x="4893145" y="305167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5823236" y="2406000"/>
            <a:ext cx="202192" cy="661993"/>
            <a:chOff x="3632014" y="4509120"/>
            <a:chExt cx="1269761" cy="216024"/>
          </a:xfrm>
        </p:grpSpPr>
        <p:cxnSp>
          <p:nvCxnSpPr>
            <p:cNvPr id="101" name="直接连接符 1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3" name="组合 102"/>
          <p:cNvGrpSpPr/>
          <p:nvPr/>
        </p:nvGrpSpPr>
        <p:grpSpPr>
          <a:xfrm flipH="1">
            <a:off x="6285486" y="2403970"/>
            <a:ext cx="213060" cy="290861"/>
            <a:chOff x="3632014" y="4509120"/>
            <a:chExt cx="1269761" cy="216024"/>
          </a:xfrm>
        </p:grpSpPr>
        <p:cxnSp>
          <p:nvCxnSpPr>
            <p:cNvPr id="104" name="直接连接符 10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6" name="组合 105"/>
          <p:cNvGrpSpPr/>
          <p:nvPr/>
        </p:nvGrpSpPr>
        <p:grpSpPr>
          <a:xfrm>
            <a:off x="5041268" y="2810098"/>
            <a:ext cx="154523" cy="257896"/>
            <a:chOff x="3632014" y="4509120"/>
            <a:chExt cx="1269761" cy="216024"/>
          </a:xfrm>
        </p:grpSpPr>
        <p:cxnSp>
          <p:nvCxnSpPr>
            <p:cNvPr id="107" name="直接连接符 10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2" name="圆角矩形 111"/>
          <p:cNvSpPr/>
          <p:nvPr/>
        </p:nvSpPr>
        <p:spPr bwMode="auto">
          <a:xfrm>
            <a:off x="5595371" y="3051673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 bwMode="auto">
          <a:xfrm>
            <a:off x="6365714" y="2694831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5923782" y="222294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179607" y="177923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subR</a:t>
            </a:r>
            <a:endParaRPr lang="zh-CN" altLang="en-US" dirty="0"/>
          </a:p>
        </p:txBody>
      </p:sp>
      <p:cxnSp>
        <p:nvCxnSpPr>
          <p:cNvPr id="116" name="直接连接符 115"/>
          <p:cNvCxnSpPr/>
          <p:nvPr/>
        </p:nvCxnSpPr>
        <p:spPr bwMode="auto">
          <a:xfrm flipH="1" flipV="1">
            <a:off x="5823400" y="2098477"/>
            <a:ext cx="154338" cy="1514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17" name="直接连接符 116"/>
          <p:cNvCxnSpPr>
            <a:cxnSpLocks/>
          </p:cNvCxnSpPr>
          <p:nvPr/>
        </p:nvCxnSpPr>
        <p:spPr bwMode="auto">
          <a:xfrm flipV="1">
            <a:off x="5385167" y="2362807"/>
            <a:ext cx="0" cy="248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18" name="矩形 117"/>
          <p:cNvSpPr/>
          <p:nvPr/>
        </p:nvSpPr>
        <p:spPr>
          <a:xfrm>
            <a:off x="4806560" y="2135313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dirty="0"/>
          </a:p>
        </p:txBody>
      </p:sp>
      <p:grpSp>
        <p:nvGrpSpPr>
          <p:cNvPr id="122" name="组合 121"/>
          <p:cNvGrpSpPr/>
          <p:nvPr/>
        </p:nvGrpSpPr>
        <p:grpSpPr>
          <a:xfrm rot="16200000" flipH="1">
            <a:off x="5560133" y="2237958"/>
            <a:ext cx="355715" cy="459772"/>
            <a:chOff x="3632014" y="4509120"/>
            <a:chExt cx="1269761" cy="216024"/>
          </a:xfrm>
        </p:grpSpPr>
        <p:cxnSp>
          <p:nvCxnSpPr>
            <p:cNvPr id="123" name="直接连接符 12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25" name="直接连接符 124"/>
          <p:cNvCxnSpPr/>
          <p:nvPr/>
        </p:nvCxnSpPr>
        <p:spPr bwMode="auto">
          <a:xfrm flipH="1" flipV="1">
            <a:off x="7648975" y="1910575"/>
            <a:ext cx="207999" cy="2254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26" name="矩形 125"/>
          <p:cNvSpPr/>
          <p:nvPr/>
        </p:nvSpPr>
        <p:spPr>
          <a:xfrm>
            <a:off x="7147755" y="161211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dirty="0"/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3769682" y="6294060"/>
            <a:ext cx="5192064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左单旋操作完全对称，同理可进行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93383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平衡化旋转核心操作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6949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双旋情况：两次不同方向的核心操作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2552905" y="5196974"/>
            <a:ext cx="6494521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进行左单旋操作，再对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进行右单旋操作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365514" y="1987079"/>
            <a:ext cx="1977907" cy="2632388"/>
            <a:chOff x="4484649" y="3225343"/>
            <a:chExt cx="1977907" cy="2632388"/>
          </a:xfrm>
        </p:grpSpPr>
        <p:sp>
          <p:nvSpPr>
            <p:cNvPr id="110" name="圆角矩形 109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圆角矩形 110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49" name="直接连接符 1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0" name="组合 119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47" name="直接连接符 1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8" name="直接连接符 1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1" name="组合 120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45" name="直接连接符 14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6" name="直接连接符 14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8" name="组合 127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43" name="直接连接符 14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4" name="直接连接符 14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29" name="圆角矩形 128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圆角矩形 129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圆角矩形 130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右弧形箭头 131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41" name="直接连接符 14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2" name="直接连接符 14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4" name="组合 133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39" name="直接连接符 13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0" name="直接连接符 13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35" name="直接连接符 134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36" name="圆角矩形 135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圆角矩形 136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右弧形箭头 137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3643374" y="1972875"/>
            <a:ext cx="1905861" cy="2640399"/>
            <a:chOff x="188802" y="2690092"/>
            <a:chExt cx="1905861" cy="2640399"/>
          </a:xfrm>
        </p:grpSpPr>
        <p:sp>
          <p:nvSpPr>
            <p:cNvPr id="152" name="圆角矩形 151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圆角矩形 152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4" name="组合 153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177" name="直接连接符 17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5" name="组合 154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175" name="直接连接符 17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6" name="直接连接符 17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6" name="组合 155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173" name="直接连接符 17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4" name="直接连接符 17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7" name="组合 156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171" name="直接连接符 1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2" name="直接连接符 1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58" name="圆角矩形 157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圆角矩形 158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圆角矩形 159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右弧形箭头 160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169" name="直接连接符 16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0" name="直接连接符 16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3" name="组合 162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167" name="直接连接符 16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8" name="直接连接符 16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64" name="直接连接符 163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65" name="圆角矩形 164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圆角矩形 165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6749059" y="1993734"/>
            <a:ext cx="1905861" cy="2275074"/>
            <a:chOff x="150607" y="4541187"/>
            <a:chExt cx="1905861" cy="2275074"/>
          </a:xfrm>
        </p:grpSpPr>
        <p:sp>
          <p:nvSpPr>
            <p:cNvPr id="181" name="圆角矩形 180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圆角矩形 181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205" name="直接连接符 20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6" name="直接连接符 20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4" name="组合 183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203" name="直接连接符 2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4" name="直接连接符 2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5" name="组合 184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201" name="直接连接符 20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2" name="直接连接符 20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6" name="组合 185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99" name="直接连接符 19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0" name="直接连接符 19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87" name="圆角矩形 186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圆角矩形 187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圆角矩形 188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97" name="直接连接符 19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8" name="直接连接符 19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91" name="组合 190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95" name="直接连接符 1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6" name="直接连接符 1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92" name="直接连接符 191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93" name="圆角矩形 192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圆角矩形 193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7" name="右箭头 206"/>
          <p:cNvSpPr/>
          <p:nvPr/>
        </p:nvSpPr>
        <p:spPr bwMode="auto">
          <a:xfrm>
            <a:off x="2799303" y="3030824"/>
            <a:ext cx="488326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8" name="右箭头 207"/>
          <p:cNvSpPr/>
          <p:nvPr/>
        </p:nvSpPr>
        <p:spPr bwMode="auto">
          <a:xfrm>
            <a:off x="5860269" y="3006754"/>
            <a:ext cx="488326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9" name="Rectangle 20"/>
          <p:cNvSpPr>
            <a:spLocks noChangeArrowheads="1"/>
          </p:cNvSpPr>
          <p:nvPr/>
        </p:nvSpPr>
        <p:spPr bwMode="auto">
          <a:xfrm>
            <a:off x="378590" y="4751854"/>
            <a:ext cx="217431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左右双旋转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pPr>
              <a:defRPr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zagzig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0" name="TextBox 20"/>
          <p:cNvSpPr txBox="1">
            <a:spLocks noChangeArrowheads="1"/>
          </p:cNvSpPr>
          <p:nvPr/>
        </p:nvSpPr>
        <p:spPr bwMode="auto">
          <a:xfrm>
            <a:off x="4924656" y="4480814"/>
            <a:ext cx="3891779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代码实现繁琐，容易出错！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72822" y="2047259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4" name="矩形 93"/>
          <p:cNvSpPr/>
          <p:nvPr/>
        </p:nvSpPr>
        <p:spPr>
          <a:xfrm>
            <a:off x="1916660" y="1654874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" name="矩形 2"/>
          <p:cNvSpPr/>
          <p:nvPr/>
        </p:nvSpPr>
        <p:spPr>
          <a:xfrm>
            <a:off x="145159" y="5820097"/>
            <a:ext cx="8097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试按照顺序插入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{30,20,10,40,50,60,70,100,90,80,65,63,25}</a:t>
            </a:r>
          </a:p>
        </p:txBody>
      </p:sp>
      <p:sp>
        <p:nvSpPr>
          <p:cNvPr id="4" name="矩形 3"/>
          <p:cNvSpPr/>
          <p:nvPr/>
        </p:nvSpPr>
        <p:spPr>
          <a:xfrm>
            <a:off x="185724" y="6144873"/>
            <a:ext cx="8274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动态插入可视化：</a:t>
            </a:r>
            <a:r>
              <a:rPr lang="zh-CN" altLang="en-US" dirty="0"/>
              <a:t>https://www.cs.usfca.edu/~galles/visualization/Algorithms.html</a:t>
            </a:r>
          </a:p>
        </p:txBody>
      </p:sp>
    </p:spTree>
    <p:extLst>
      <p:ext uri="{BB962C8B-B14F-4D97-AF65-F5344CB8AC3E}">
        <p14:creationId xmlns:p14="http://schemas.microsoft.com/office/powerpoint/2010/main" val="354423623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3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3+4 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组装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24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统一重平衡算法：四类情况最后都得到如下结果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927306" y="1697488"/>
            <a:ext cx="1905861" cy="2275074"/>
            <a:chOff x="150607" y="4541187"/>
            <a:chExt cx="1905861" cy="2275074"/>
          </a:xfrm>
        </p:grpSpPr>
        <p:sp>
          <p:nvSpPr>
            <p:cNvPr id="181" name="圆角矩形 180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圆角矩形 181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205" name="直接连接符 20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6" name="直接连接符 20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4" name="组合 183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203" name="直接连接符 2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4" name="直接连接符 2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5" name="组合 184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201" name="直接连接符 20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2" name="直接连接符 20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6" name="组合 185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99" name="直接连接符 19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0" name="直接连接符 19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87" name="圆角矩形 186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圆角矩形 187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圆角矩形 188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97" name="直接连接符 19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8" name="直接连接符 19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91" name="组合 190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95" name="直接连接符 1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6" name="直接连接符 1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92" name="直接连接符 191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93" name="圆角矩形 192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圆角矩形 193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9" name="Rectangle 20"/>
          <p:cNvSpPr>
            <a:spLocks noChangeArrowheads="1"/>
          </p:cNvSpPr>
          <p:nvPr/>
        </p:nvSpPr>
        <p:spPr bwMode="auto">
          <a:xfrm>
            <a:off x="248455" y="4007552"/>
            <a:ext cx="33866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中序遍历为：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T</a:t>
            </a:r>
            <a:r>
              <a:rPr kumimoji="1" lang="en-US" altLang="zh-CN" sz="2400" b="1" baseline="-25000" dirty="0">
                <a:latin typeface="Consolas" panose="020B0609020204030204" pitchFamily="49" charset="0"/>
                <a:ea typeface="隶书" pitchFamily="49" charset="-122"/>
              </a:rPr>
              <a:t>0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,a,T</a:t>
            </a:r>
            <a:r>
              <a:rPr kumimoji="1" lang="en-US" altLang="zh-CN" sz="2400" b="1" baseline="-25000" dirty="0"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,b,T</a:t>
            </a:r>
            <a:r>
              <a:rPr kumimoji="1" lang="en-US" altLang="zh-CN" sz="2000" b="1" baseline="-25000" dirty="0">
                <a:latin typeface="Consolas" panose="020B0609020204030204" pitchFamily="49" charset="0"/>
                <a:ea typeface="隶书" pitchFamily="49" charset="-122"/>
              </a:rPr>
              <a:t>2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c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T</a:t>
            </a:r>
            <a:r>
              <a:rPr kumimoji="1" lang="en-US" altLang="zh-CN" sz="2400" b="1" baseline="-25000" dirty="0">
                <a:latin typeface="Consolas" panose="020B0609020204030204" pitchFamily="49" charset="0"/>
                <a:ea typeface="隶书" pitchFamily="49" charset="-122"/>
              </a:rPr>
              <a:t>3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 </a:t>
            </a: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0" name="Picture 8" descr="http://img01.baimao.com/M01/1E/B1/wKgAFFIDMk6AHpHCAAClBSkX9Nw4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14" y="2186655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760884" y="3883159"/>
            <a:ext cx="19800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旋转变换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繁琐，需记规则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右箭头 7"/>
          <p:cNvSpPr/>
          <p:nvPr/>
        </p:nvSpPr>
        <p:spPr bwMode="auto">
          <a:xfrm>
            <a:off x="5740914" y="2732809"/>
            <a:ext cx="816779" cy="424987"/>
          </a:xfrm>
          <a:prstGeom prst="leftRightArrow">
            <a:avLst>
              <a:gd name="adj1" fmla="val 50000"/>
              <a:gd name="adj2" fmla="val 5623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82" name="Picture 10" descr="http://www.ugsnx.com/data/attachment/forum/201408/16/195245xyf9yotu9b08xupj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6" r="14846"/>
          <a:stretch/>
        </p:blipFill>
        <p:spPr bwMode="auto">
          <a:xfrm>
            <a:off x="6773717" y="2184311"/>
            <a:ext cx="1737457" cy="136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矩形 99"/>
          <p:cNvSpPr/>
          <p:nvPr/>
        </p:nvSpPr>
        <p:spPr>
          <a:xfrm>
            <a:off x="6787625" y="380749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直接拆分组装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667172" y="5222387"/>
            <a:ext cx="7844002" cy="9079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g,p,v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的对应关系；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参看本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平衡化旋转（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5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”可实现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038091"/>
      </p:ext>
    </p:extLst>
  </p:cSld>
  <p:clrMapOvr>
    <a:masterClrMapping/>
  </p:clrMapOvr>
  <p:transition advTm="157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3+4 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组装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24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统一重平衡算法实现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7975" y="1671533"/>
            <a:ext cx="8537627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&gt;::connect34 (</a:t>
            </a: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T0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T1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T2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T3</a:t>
            </a:r>
            <a:endParaRPr lang="fr-FR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在确定</a:t>
            </a:r>
            <a:r>
              <a:rPr lang="en-US" altLang="zh-CN" sz="20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a,b,c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节点及四棵子树情况下组装重构平衡子树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a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-&gt;lc =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T0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T0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T0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组装左子树并更新高度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-&gt;lc =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T2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T2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T2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组装右子树并更新高度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组装子树根节点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返回该子树新的根节点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89181" y="3356992"/>
            <a:ext cx="2376264" cy="2736304"/>
            <a:chOff x="150607" y="4541187"/>
            <a:chExt cx="1905861" cy="2275074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4" name="组合 43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63" name="直接连接符 6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4" name="直接连接符 6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5" name="组合 44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61" name="直接连接符 6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2" name="直接连接符 6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59" name="直接连接符 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0" name="直接连接符 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47" name="圆角矩形 46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57" name="直接连接符 5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8" name="直接连接符 5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1" name="组合 50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55" name="直接连接符 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52" name="直接连接符 51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53" name="圆角矩形 52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圆角矩形 53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775702"/>
      </p:ext>
    </p:extLst>
  </p:cSld>
  <p:clrMapOvr>
    <a:masterClrMapping/>
  </p:clrMapOvr>
  <p:transition advTm="157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3+4 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组装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24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统一重平衡算法实现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3786" y="1648055"/>
            <a:ext cx="94087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rotateAt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//v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为非空孙辈节点</a:t>
            </a:r>
          </a:p>
          <a:p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p =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-&gt;parent; </a:t>
            </a:r>
          </a:p>
          <a:p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g = p-&gt;parent;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视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相对位置分四种情况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IsLChild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*p ) )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 zig */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IsLChild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*v ) ) {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 zig-zig */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p-&gt;parent = g-&gt;parent;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向上联接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connect34 (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p, g,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p-&gt;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g-&gt;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}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 zig-zag */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g-&gt;parent;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向上联接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connect34 (p,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g, p-&gt;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g-&gt;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 zag */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… … … …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07432"/>
      </p:ext>
    </p:extLst>
  </p:cSld>
  <p:clrMapOvr>
    <a:masterClrMapping/>
  </p:clrMapOvr>
  <p:transition advTm="157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5657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74707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3945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zh-CN" altLang="en-US" sz="2400" b="1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F</a:t>
            </a:r>
            <a:endParaRPr kumimoji="1" lang="zh-CN" altLang="en-US" sz="2400" b="1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H</a:t>
            </a:r>
            <a:endParaRPr kumimoji="1" lang="zh-CN" altLang="en-US" sz="2400" b="1" dirty="0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  <a:endParaRPr kumimoji="1" lang="zh-CN" altLang="en-US" sz="2400" b="1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794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Q</a:t>
            </a:r>
            <a:endParaRPr kumimoji="1" lang="zh-CN" altLang="en-US" sz="2400" b="1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23175" y="4195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T</a:t>
            </a:r>
            <a:endParaRPr kumimoji="1" lang="zh-CN" altLang="en-US" sz="2400" b="1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  <a:endParaRPr kumimoji="1" lang="zh-CN" altLang="en-US" sz="2400" b="1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7242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S</a:t>
            </a:r>
            <a:endParaRPr kumimoji="1" lang="zh-CN" altLang="en-US" sz="2400" b="1" dirty="0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</a:t>
            </a:r>
            <a:endParaRPr kumimoji="1" lang="zh-CN" altLang="en-US" sz="2400" b="1" dirty="0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L</a:t>
            </a:r>
            <a:endParaRPr kumimoji="1" lang="zh-CN" altLang="en-US" sz="2400" b="1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  <a:endParaRPr kumimoji="1" lang="zh-CN" altLang="en-US" sz="2400" b="1" dirty="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  <a:endParaRPr kumimoji="1" lang="zh-CN" altLang="en-US" sz="2400" b="1" dirty="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P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5900850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632575" y="377974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7196994" y="4643844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4" name="Text Box 68"/>
          <p:cNvSpPr txBox="1">
            <a:spLocks noChangeArrowheads="1"/>
          </p:cNvSpPr>
          <p:nvPr/>
        </p:nvSpPr>
        <p:spPr bwMode="auto">
          <a:xfrm>
            <a:off x="7997825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3736975" y="611971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树的初始状态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834404"/>
      </p:ext>
    </p:extLst>
  </p:cSld>
  <p:clrMapOvr>
    <a:masterClrMapping/>
  </p:clrMapOvr>
  <p:transition advTm="157"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5657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74707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3945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zh-CN" altLang="en-US" sz="2400" b="1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F</a:t>
            </a:r>
            <a:endParaRPr kumimoji="1" lang="zh-CN" altLang="en-US" sz="2400" b="1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H</a:t>
            </a:r>
            <a:endParaRPr kumimoji="1" lang="zh-CN" altLang="en-US" sz="2400" b="1" dirty="0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  <a:endParaRPr kumimoji="1" lang="zh-CN" altLang="en-US" sz="2400" b="1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794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Q</a:t>
            </a:r>
            <a:endParaRPr kumimoji="1" lang="zh-CN" altLang="en-US" sz="2400" b="1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23175" y="4195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T</a:t>
            </a:r>
            <a:endParaRPr kumimoji="1" lang="zh-CN" altLang="en-US" sz="2400" b="1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  <a:endParaRPr kumimoji="1" lang="zh-CN" altLang="en-US" sz="2400" b="1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7242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S</a:t>
            </a:r>
            <a:endParaRPr kumimoji="1" lang="zh-CN" altLang="en-US" sz="2400" b="1" dirty="0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</a:t>
            </a:r>
            <a:endParaRPr kumimoji="1" lang="zh-CN" altLang="en-US" sz="2400" b="1" dirty="0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L</a:t>
            </a:r>
            <a:endParaRPr kumimoji="1" lang="zh-CN" altLang="en-US" sz="2400" b="1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  <a:endParaRPr kumimoji="1" lang="zh-CN" altLang="en-US" sz="2400" b="1" dirty="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  <a:endParaRPr kumimoji="1" lang="zh-CN" altLang="en-US" sz="2400" b="1" dirty="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P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5900850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632575" y="377974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7196994" y="4643844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4" name="Text Box 68"/>
          <p:cNvSpPr txBox="1">
            <a:spLocks noChangeArrowheads="1"/>
          </p:cNvSpPr>
          <p:nvPr/>
        </p:nvSpPr>
        <p:spPr bwMode="auto">
          <a:xfrm>
            <a:off x="7997825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1399708" y="6367212"/>
            <a:ext cx="7247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的中序直接前驱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替代，进而删除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3" name="乘号 2"/>
          <p:cNvSpPr/>
          <p:nvPr/>
        </p:nvSpPr>
        <p:spPr bwMode="auto">
          <a:xfrm>
            <a:off x="6649734" y="2409458"/>
            <a:ext cx="669925" cy="642528"/>
          </a:xfrm>
          <a:prstGeom prst="mathMultiply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32999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71" grpId="0"/>
      <p:bldP spid="66" grpId="0" animBg="1"/>
      <p:bldP spid="3" grpId="0" animBg="1"/>
      <p:bldP spid="3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74707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3945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zh-CN" altLang="en-US" sz="2400" b="1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F</a:t>
            </a:r>
            <a:endParaRPr kumimoji="1" lang="zh-CN" altLang="en-US" sz="2400" b="1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H</a:t>
            </a:r>
            <a:endParaRPr kumimoji="1" lang="zh-CN" altLang="en-US" sz="2400" b="1" dirty="0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  <a:endParaRPr kumimoji="1" lang="zh-CN" altLang="en-US" sz="2400" b="1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Q</a:t>
            </a:r>
            <a:endParaRPr kumimoji="1" lang="zh-CN" altLang="en-US" sz="2400" b="1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23175" y="4195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T</a:t>
            </a:r>
            <a:endParaRPr kumimoji="1" lang="zh-CN" altLang="en-US" sz="2400" b="1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  <a:endParaRPr kumimoji="1" lang="zh-CN" altLang="en-US" sz="2400" b="1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7242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S</a:t>
            </a:r>
            <a:endParaRPr kumimoji="1" lang="zh-CN" altLang="en-US" sz="2400" b="1" dirty="0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</a:t>
            </a:r>
            <a:endParaRPr kumimoji="1" lang="zh-CN" altLang="en-US" sz="2400" b="1" dirty="0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L</a:t>
            </a:r>
            <a:endParaRPr kumimoji="1" lang="zh-CN" altLang="en-US" sz="2400" b="1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  <a:endParaRPr kumimoji="1" lang="zh-CN" altLang="en-US" sz="2400" b="1" dirty="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  <a:endParaRPr kumimoji="1" lang="zh-CN" altLang="en-US" sz="2400" b="1" dirty="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P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632575" y="377974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7196994" y="4643844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4" name="Text Box 68"/>
          <p:cNvSpPr txBox="1">
            <a:spLocks noChangeArrowheads="1"/>
          </p:cNvSpPr>
          <p:nvPr/>
        </p:nvSpPr>
        <p:spPr bwMode="auto">
          <a:xfrm>
            <a:off x="7997825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2809287" y="5862081"/>
            <a:ext cx="6498895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节点最小失衡子树根，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为其最大高度孩子，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的最大高度孩子，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QRT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构成做单旋转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87" name="右弧形箭头 86"/>
          <p:cNvSpPr/>
          <p:nvPr/>
        </p:nvSpPr>
        <p:spPr bwMode="auto">
          <a:xfrm rot="16200000" flipV="1">
            <a:off x="6221328" y="2856214"/>
            <a:ext cx="384343" cy="751368"/>
          </a:xfrm>
          <a:prstGeom prst="curvedLeftArrow">
            <a:avLst>
              <a:gd name="adj1" fmla="val 16019"/>
              <a:gd name="adj2" fmla="val 88617"/>
              <a:gd name="adj3" fmla="val 63300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12236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椭圆 106"/>
          <p:cNvSpPr/>
          <p:nvPr/>
        </p:nvSpPr>
        <p:spPr bwMode="auto">
          <a:xfrm>
            <a:off x="4697861" y="2106319"/>
            <a:ext cx="3422754" cy="3230543"/>
          </a:xfrm>
          <a:prstGeom prst="ellipse">
            <a:avLst/>
          </a:prstGeom>
          <a:solidFill>
            <a:schemeClr val="accent1">
              <a:lumMod val="90000"/>
              <a:alpha val="35000"/>
            </a:schemeClr>
          </a:solidFill>
          <a:ln w="34925" algn="ctr">
            <a:noFill/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椭圆 104"/>
          <p:cNvSpPr/>
          <p:nvPr/>
        </p:nvSpPr>
        <p:spPr bwMode="auto">
          <a:xfrm rot="20674970">
            <a:off x="3685720" y="3754706"/>
            <a:ext cx="1255396" cy="1933824"/>
          </a:xfrm>
          <a:prstGeom prst="ellipse">
            <a:avLst/>
          </a:prstGeom>
          <a:solidFill>
            <a:srgbClr val="FFFF00">
              <a:alpha val="35000"/>
            </a:srgbClr>
          </a:solidFill>
          <a:ln w="34925" algn="ctr">
            <a:noFill/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椭圆 102"/>
          <p:cNvSpPr/>
          <p:nvPr/>
        </p:nvSpPr>
        <p:spPr bwMode="auto">
          <a:xfrm rot="1630403">
            <a:off x="2268148" y="3756148"/>
            <a:ext cx="1562610" cy="2890431"/>
          </a:xfrm>
          <a:prstGeom prst="ellipse">
            <a:avLst/>
          </a:prstGeom>
          <a:solidFill>
            <a:srgbClr val="FFCCCC">
              <a:alpha val="62000"/>
            </a:srgbClr>
          </a:solidFill>
          <a:ln w="34925" algn="ctr">
            <a:noFill/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 rot="1512624">
            <a:off x="612227" y="2760123"/>
            <a:ext cx="1962128" cy="3260608"/>
          </a:xfrm>
          <a:prstGeom prst="ellipse">
            <a:avLst/>
          </a:prstGeom>
          <a:solidFill>
            <a:schemeClr val="bg2">
              <a:lumMod val="40000"/>
              <a:lumOff val="60000"/>
              <a:alpha val="62000"/>
            </a:schemeClr>
          </a:solidFill>
          <a:ln w="34925" algn="ctr">
            <a:noFill/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zh-CN" altLang="en-US" sz="2400" b="1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F</a:t>
            </a:r>
            <a:endParaRPr kumimoji="1" lang="zh-CN" altLang="en-US" sz="2400" b="1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H</a:t>
            </a:r>
            <a:endParaRPr kumimoji="1" lang="zh-CN" altLang="en-US" sz="2400" b="1" dirty="0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  <a:endParaRPr kumimoji="1" lang="zh-CN" altLang="en-US" sz="2400" b="1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S</a:t>
            </a:r>
            <a:endParaRPr kumimoji="1" lang="zh-CN" altLang="en-US" sz="2400" b="1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  <a:endParaRPr kumimoji="1" lang="zh-CN" altLang="en-US" sz="2400" b="1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</a:t>
            </a:r>
            <a:endParaRPr kumimoji="1" lang="zh-CN" altLang="en-US" sz="2400" b="1" dirty="0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L</a:t>
            </a:r>
            <a:endParaRPr kumimoji="1" lang="zh-CN" altLang="en-US" sz="2400" b="1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T</a:t>
            </a:r>
            <a:endParaRPr kumimoji="1" lang="zh-CN" altLang="en-US" sz="2400" b="1" dirty="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P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516216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3083209" y="5743961"/>
            <a:ext cx="57808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的右子树高度减少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，与左子树高度变为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，需要继续调整节点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  <a:endParaRPr kumimoji="1" lang="zh-CN" altLang="en-US" sz="2400" b="1" dirty="0"/>
          </a:p>
        </p:txBody>
      </p:sp>
      <p:sp>
        <p:nvSpPr>
          <p:cNvPr id="91" name="Line 8"/>
          <p:cNvSpPr>
            <a:spLocks noChangeShapeType="1"/>
          </p:cNvSpPr>
          <p:nvPr/>
        </p:nvSpPr>
        <p:spPr bwMode="auto">
          <a:xfrm>
            <a:off x="5585632" y="3645024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 flipV="1">
            <a:off x="5128432" y="3721224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4899832" y="417842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  <a:endParaRPr kumimoji="1" lang="zh-CN" altLang="en-US" sz="2400" b="1" dirty="0"/>
          </a:p>
        </p:txBody>
      </p: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5814232" y="420042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Q</a:t>
            </a:r>
            <a:endParaRPr kumimoji="1" lang="zh-CN" altLang="en-US" sz="2400" b="1" dirty="0"/>
          </a:p>
        </p:txBody>
      </p:sp>
      <p:sp>
        <p:nvSpPr>
          <p:cNvPr id="95" name="Text Box 66"/>
          <p:cNvSpPr txBox="1">
            <a:spLocks noChangeArrowheads="1"/>
          </p:cNvSpPr>
          <p:nvPr/>
        </p:nvSpPr>
        <p:spPr bwMode="auto">
          <a:xfrm>
            <a:off x="4823632" y="37842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96" name="Text Box 68"/>
          <p:cNvSpPr txBox="1">
            <a:spLocks noChangeArrowheads="1"/>
          </p:cNvSpPr>
          <p:nvPr/>
        </p:nvSpPr>
        <p:spPr bwMode="auto">
          <a:xfrm>
            <a:off x="6044866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4031708" y="1426267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</p:txBody>
      </p:sp>
      <p:sp>
        <p:nvSpPr>
          <p:cNvPr id="98" name="Text Box 64"/>
          <p:cNvSpPr txBox="1">
            <a:spLocks noChangeArrowheads="1"/>
          </p:cNvSpPr>
          <p:nvPr/>
        </p:nvSpPr>
        <p:spPr bwMode="auto">
          <a:xfrm>
            <a:off x="3159585" y="2525995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99" name="Text Box 64"/>
          <p:cNvSpPr txBox="1">
            <a:spLocks noChangeArrowheads="1"/>
          </p:cNvSpPr>
          <p:nvPr/>
        </p:nvSpPr>
        <p:spPr bwMode="auto">
          <a:xfrm>
            <a:off x="4026366" y="3355067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100" name="右弧形箭头 99"/>
          <p:cNvSpPr/>
          <p:nvPr/>
        </p:nvSpPr>
        <p:spPr bwMode="auto">
          <a:xfrm rot="16200000" flipV="1">
            <a:off x="2566171" y="2841936"/>
            <a:ext cx="384343" cy="751368"/>
          </a:xfrm>
          <a:prstGeom prst="curvedLeftArrow">
            <a:avLst>
              <a:gd name="adj1" fmla="val 16019"/>
              <a:gd name="adj2" fmla="val 88617"/>
              <a:gd name="adj3" fmla="val 63300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右弧形箭头 100"/>
          <p:cNvSpPr/>
          <p:nvPr/>
        </p:nvSpPr>
        <p:spPr bwMode="auto">
          <a:xfrm rot="16200000">
            <a:off x="4470922" y="1980426"/>
            <a:ext cx="420516" cy="939572"/>
          </a:xfrm>
          <a:prstGeom prst="curvedLeftArrow">
            <a:avLst>
              <a:gd name="adj1" fmla="val 16019"/>
              <a:gd name="adj2" fmla="val 88617"/>
              <a:gd name="adj3" fmla="val 63300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877433" y="5581579"/>
            <a:ext cx="60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04" name="Text Box 64"/>
          <p:cNvSpPr txBox="1">
            <a:spLocks noChangeArrowheads="1"/>
          </p:cNvSpPr>
          <p:nvPr/>
        </p:nvSpPr>
        <p:spPr bwMode="auto">
          <a:xfrm>
            <a:off x="2586619" y="6212845"/>
            <a:ext cx="60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06" name="Text Box 64"/>
          <p:cNvSpPr txBox="1">
            <a:spLocks noChangeArrowheads="1"/>
          </p:cNvSpPr>
          <p:nvPr/>
        </p:nvSpPr>
        <p:spPr bwMode="auto">
          <a:xfrm>
            <a:off x="3813175" y="5274604"/>
            <a:ext cx="60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08" name="Text Box 64"/>
          <p:cNvSpPr txBox="1">
            <a:spLocks noChangeArrowheads="1"/>
          </p:cNvSpPr>
          <p:nvPr/>
        </p:nvSpPr>
        <p:spPr bwMode="auto">
          <a:xfrm>
            <a:off x="6720042" y="4855044"/>
            <a:ext cx="60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606273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5" grpId="0" animBg="1"/>
      <p:bldP spid="103" grpId="0" animBg="1"/>
      <p:bldP spid="32" grpId="0" animBg="1"/>
      <p:bldP spid="4" grpId="0"/>
      <p:bldP spid="97" grpId="0"/>
      <p:bldP spid="98" grpId="0"/>
      <p:bldP spid="99" grpId="0"/>
      <p:bldP spid="100" grpId="0" animBg="1"/>
      <p:bldP spid="101" grpId="0" animBg="1"/>
      <p:bldP spid="102" grpId="0"/>
      <p:bldP spid="104" grpId="0"/>
      <p:bldP spid="106" grpId="0"/>
      <p:bldP spid="1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回顾：二叉树的基本概念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533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平衡二叉树：树中任意节点的左右子树的高度差不超过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（通常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159732" y="2144885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箭头连接符 7"/>
          <p:cNvCxnSpPr>
            <a:endCxn id="10" idx="7"/>
          </p:cNvCxnSpPr>
          <p:nvPr/>
        </p:nvCxnSpPr>
        <p:spPr bwMode="auto">
          <a:xfrm flipH="1">
            <a:off x="1694075" y="2581894"/>
            <a:ext cx="533969" cy="59096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>
            <a:off x="2606110" y="2572802"/>
            <a:ext cx="563831" cy="57586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0" name="椭圆 9"/>
          <p:cNvSpPr/>
          <p:nvPr/>
        </p:nvSpPr>
        <p:spPr bwMode="auto">
          <a:xfrm>
            <a:off x="1263836" y="3098757"/>
            <a:ext cx="504056" cy="505976"/>
          </a:xfrm>
          <a:prstGeom prst="ellipse">
            <a:avLst/>
          </a:prstGeom>
          <a:solidFill>
            <a:srgbClr val="99CC00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097492" y="3092755"/>
            <a:ext cx="504056" cy="505976"/>
          </a:xfrm>
          <a:prstGeom prst="ellipse">
            <a:avLst/>
          </a:prstGeom>
          <a:solidFill>
            <a:srgbClr val="FFC000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53088" y="4022523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607016" y="4022523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3863916" y="3976691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1" name="直接箭头连接符 20"/>
          <p:cNvCxnSpPr>
            <a:stCxn id="10" idx="3"/>
          </p:cNvCxnSpPr>
          <p:nvPr/>
        </p:nvCxnSpPr>
        <p:spPr bwMode="auto">
          <a:xfrm flipH="1">
            <a:off x="1120638" y="3530635"/>
            <a:ext cx="217015" cy="5260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4" name="直接箭头连接符 23"/>
          <p:cNvCxnSpPr>
            <a:stCxn id="11" idx="5"/>
            <a:endCxn id="17" idx="1"/>
          </p:cNvCxnSpPr>
          <p:nvPr/>
        </p:nvCxnSpPr>
        <p:spPr bwMode="auto">
          <a:xfrm>
            <a:off x="3527731" y="3524633"/>
            <a:ext cx="410002" cy="5261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5" name="直接箭头连接符 24"/>
          <p:cNvCxnSpPr>
            <a:stCxn id="11" idx="3"/>
            <a:endCxn id="15" idx="0"/>
          </p:cNvCxnSpPr>
          <p:nvPr/>
        </p:nvCxnSpPr>
        <p:spPr bwMode="auto">
          <a:xfrm flipH="1">
            <a:off x="2901824" y="3524633"/>
            <a:ext cx="269485" cy="4981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3" name="椭圆 112"/>
          <p:cNvSpPr/>
          <p:nvPr/>
        </p:nvSpPr>
        <p:spPr bwMode="auto">
          <a:xfrm>
            <a:off x="1102019" y="5184380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>
            <a:off x="1131929" y="4528499"/>
            <a:ext cx="157448" cy="65588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7" name="椭圆 46"/>
          <p:cNvSpPr/>
          <p:nvPr/>
        </p:nvSpPr>
        <p:spPr bwMode="auto">
          <a:xfrm>
            <a:off x="383459" y="516541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 flipH="1">
            <a:off x="690481" y="4528499"/>
            <a:ext cx="182073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3" name="椭圆 42"/>
          <p:cNvSpPr/>
          <p:nvPr/>
        </p:nvSpPr>
        <p:spPr bwMode="auto">
          <a:xfrm>
            <a:off x="3491196" y="513128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H="1">
            <a:off x="3806964" y="4508693"/>
            <a:ext cx="238619" cy="62258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5" name="椭圆 44"/>
          <p:cNvSpPr/>
          <p:nvPr/>
        </p:nvSpPr>
        <p:spPr bwMode="auto">
          <a:xfrm>
            <a:off x="4344888" y="5150248"/>
            <a:ext cx="504056" cy="505976"/>
          </a:xfrm>
          <a:prstGeom prst="ellipse">
            <a:avLst/>
          </a:prstGeom>
          <a:solidFill>
            <a:schemeClr val="accent2">
              <a:lumMod val="90000"/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4260374" y="4486567"/>
            <a:ext cx="306261" cy="64471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490341" y="2276422"/>
                <a:ext cx="4325158" cy="523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高度差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𝑫𝒊𝒇𝒇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𝒍𝒆𝒇𝒕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𝒓𝒊𝒈𝒉𝒕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1" y="2276422"/>
                <a:ext cx="4325158" cy="523092"/>
              </a:xfrm>
              <a:prstGeom prst="rect">
                <a:avLst/>
              </a:prstGeom>
              <a:blipFill>
                <a:blip r:embed="rId3"/>
                <a:stretch>
                  <a:fillRect l="-2257" t="-4651" b="-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3836739" y="5627532"/>
            <a:ext cx="1611353" cy="1030451"/>
            <a:chOff x="4219230" y="5627532"/>
            <a:chExt cx="1611353" cy="1030451"/>
          </a:xfrm>
        </p:grpSpPr>
        <p:cxnSp>
          <p:nvCxnSpPr>
            <p:cNvPr id="51" name="直接箭头连接符 50"/>
            <p:cNvCxnSpPr/>
            <p:nvPr/>
          </p:nvCxnSpPr>
          <p:spPr bwMode="auto">
            <a:xfrm flipH="1">
              <a:off x="4727379" y="5649658"/>
              <a:ext cx="188534" cy="37163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5130703" y="5627532"/>
              <a:ext cx="233385" cy="39375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26" name="矩形 25"/>
            <p:cNvSpPr/>
            <p:nvPr/>
          </p:nvSpPr>
          <p:spPr>
            <a:xfrm>
              <a:off x="4219230" y="5997509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5017540" y="5992458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401651" y="6288651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99961" y="6288651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4878894" y="3004117"/>
                <a:ext cx="41131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𝑫𝒊𝒇𝒇</m:t>
                      </m:r>
                      <m:r>
                        <a:rPr lang="en-US" altLang="zh-CN" sz="2400" b="1" i="1" baseline="-250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)−(−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94" y="3004117"/>
                <a:ext cx="4113114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4802702" y="5169134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69941" y="2732504"/>
            <a:ext cx="359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11760" y="372967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4045583" y="362034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5351781" y="3683511"/>
                <a:ext cx="3154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𝑫𝒊𝒇𝒇</m:t>
                      </m:r>
                      <m:r>
                        <a:rPr lang="en-US" altLang="zh-CN" sz="2400" b="1" i="1" baseline="-250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81" y="3683511"/>
                <a:ext cx="3154518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1085281" y="2712597"/>
            <a:ext cx="357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5374632" y="4337415"/>
                <a:ext cx="36193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𝑫𝒊𝒇𝒇</m:t>
                      </m:r>
                      <m:r>
                        <a:rPr lang="en-US" altLang="zh-CN" sz="2400" b="1" i="1" baseline="-250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𝑪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−(−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𝟐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632" y="4337415"/>
                <a:ext cx="3619389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/>
          <p:cNvSpPr/>
          <p:nvPr/>
        </p:nvSpPr>
        <p:spPr>
          <a:xfrm>
            <a:off x="422646" y="391621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691623" y="369741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905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1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Line 19"/>
          <p:cNvSpPr>
            <a:spLocks noChangeShapeType="1"/>
          </p:cNvSpPr>
          <p:nvPr/>
        </p:nvSpPr>
        <p:spPr bwMode="auto">
          <a:xfrm flipV="1">
            <a:off x="5674603" y="2786663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Line 13"/>
          <p:cNvSpPr>
            <a:spLocks noChangeShapeType="1"/>
          </p:cNvSpPr>
          <p:nvPr/>
        </p:nvSpPr>
        <p:spPr bwMode="auto">
          <a:xfrm flipH="1" flipV="1">
            <a:off x="6589003" y="2786663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4857254" y="2183795"/>
            <a:ext cx="2917327" cy="3256024"/>
            <a:chOff x="4857254" y="2183795"/>
            <a:chExt cx="2917327" cy="3256024"/>
          </a:xfrm>
        </p:grpSpPr>
        <p:grpSp>
          <p:nvGrpSpPr>
            <p:cNvPr id="34" name="组合 33"/>
            <p:cNvGrpSpPr/>
            <p:nvPr/>
          </p:nvGrpSpPr>
          <p:grpSpPr>
            <a:xfrm>
              <a:off x="4857254" y="2183795"/>
              <a:ext cx="2917327" cy="2462056"/>
              <a:chOff x="4823632" y="2195572"/>
              <a:chExt cx="2917327" cy="2462056"/>
            </a:xfrm>
          </p:grpSpPr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 flipV="1">
                <a:off x="6937375" y="3716732"/>
                <a:ext cx="381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 flipH="1" flipV="1">
                <a:off x="6632575" y="2878532"/>
                <a:ext cx="762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V="1">
                <a:off x="5641975" y="2802332"/>
                <a:ext cx="762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27"/>
              <p:cNvSpPr>
                <a:spLocks noChangeArrowheads="1"/>
              </p:cNvSpPr>
              <p:nvPr/>
            </p:nvSpPr>
            <p:spPr bwMode="auto">
              <a:xfrm>
                <a:off x="6708775" y="41739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S</a:t>
                </a:r>
                <a:endParaRPr kumimoji="1" lang="zh-CN" altLang="en-US" sz="2400" b="1" dirty="0"/>
              </a:p>
            </p:txBody>
          </p:sp>
          <p:sp>
            <p:nvSpPr>
              <p:cNvPr id="42" name="Oval 36"/>
              <p:cNvSpPr>
                <a:spLocks noChangeArrowheads="1"/>
              </p:cNvSpPr>
              <p:nvPr/>
            </p:nvSpPr>
            <p:spPr bwMode="auto">
              <a:xfrm>
                <a:off x="7165975" y="33357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T</a:t>
                </a:r>
                <a:endParaRPr kumimoji="1" lang="zh-CN" altLang="en-US" sz="2400" b="1" dirty="0"/>
              </a:p>
            </p:txBody>
          </p:sp>
          <p:sp>
            <p:nvSpPr>
              <p:cNvPr id="44" name="Oval 38"/>
              <p:cNvSpPr>
                <a:spLocks noChangeArrowheads="1"/>
              </p:cNvSpPr>
              <p:nvPr/>
            </p:nvSpPr>
            <p:spPr bwMode="auto">
              <a:xfrm>
                <a:off x="6251575" y="24975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P</a:t>
                </a:r>
                <a:endParaRPr kumimoji="1" lang="zh-CN" altLang="en-US" sz="2400" b="1" dirty="0"/>
              </a:p>
            </p:txBody>
          </p:sp>
          <p:sp>
            <p:nvSpPr>
              <p:cNvPr id="72" name="Text Box 66"/>
              <p:cNvSpPr txBox="1">
                <a:spLocks noChangeArrowheads="1"/>
              </p:cNvSpPr>
              <p:nvPr/>
            </p:nvSpPr>
            <p:spPr bwMode="auto">
              <a:xfrm>
                <a:off x="6516216" y="378904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82" name="Text Box 76"/>
              <p:cNvSpPr txBox="1">
                <a:spLocks noChangeArrowheads="1"/>
              </p:cNvSpPr>
              <p:nvPr/>
            </p:nvSpPr>
            <p:spPr bwMode="auto">
              <a:xfrm>
                <a:off x="5203825" y="298766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83" name="Text Box 77"/>
              <p:cNvSpPr txBox="1">
                <a:spLocks noChangeArrowheads="1"/>
              </p:cNvSpPr>
              <p:nvPr/>
            </p:nvSpPr>
            <p:spPr bwMode="auto">
              <a:xfrm>
                <a:off x="7413625" y="2878532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84" name="Text Box 78"/>
              <p:cNvSpPr txBox="1">
                <a:spLocks noChangeArrowheads="1"/>
              </p:cNvSpPr>
              <p:nvPr/>
            </p:nvSpPr>
            <p:spPr bwMode="auto">
              <a:xfrm>
                <a:off x="6556375" y="2195572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66" name="Oval 26"/>
              <p:cNvSpPr>
                <a:spLocks noChangeArrowheads="1"/>
              </p:cNvSpPr>
              <p:nvPr/>
            </p:nvSpPr>
            <p:spPr bwMode="auto">
              <a:xfrm>
                <a:off x="6251575" y="24975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R</a:t>
                </a:r>
                <a:endParaRPr kumimoji="1" lang="zh-CN" altLang="en-US" sz="2400" b="1" dirty="0"/>
              </a:p>
            </p:txBody>
          </p:sp>
          <p:sp>
            <p:nvSpPr>
              <p:cNvPr id="91" name="Line 8"/>
              <p:cNvSpPr>
                <a:spLocks noChangeShapeType="1"/>
              </p:cNvSpPr>
              <p:nvPr/>
            </p:nvSpPr>
            <p:spPr bwMode="auto">
              <a:xfrm>
                <a:off x="5585632" y="3645024"/>
                <a:ext cx="381000" cy="609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9"/>
              <p:cNvSpPr>
                <a:spLocks noChangeShapeType="1"/>
              </p:cNvSpPr>
              <p:nvPr/>
            </p:nvSpPr>
            <p:spPr bwMode="auto">
              <a:xfrm flipV="1">
                <a:off x="5128432" y="3721224"/>
                <a:ext cx="381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Oval 27"/>
              <p:cNvSpPr>
                <a:spLocks noChangeArrowheads="1"/>
              </p:cNvSpPr>
              <p:nvPr/>
            </p:nvSpPr>
            <p:spPr bwMode="auto">
              <a:xfrm>
                <a:off x="4899832" y="4178424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N</a:t>
                </a:r>
                <a:endParaRPr kumimoji="1" lang="zh-CN" altLang="en-US" sz="2400" b="1" dirty="0"/>
              </a:p>
            </p:txBody>
          </p:sp>
          <p:sp>
            <p:nvSpPr>
              <p:cNvPr id="94" name="Oval 28"/>
              <p:cNvSpPr>
                <a:spLocks noChangeArrowheads="1"/>
              </p:cNvSpPr>
              <p:nvPr/>
            </p:nvSpPr>
            <p:spPr bwMode="auto">
              <a:xfrm>
                <a:off x="5814232" y="4200428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Q</a:t>
                </a:r>
                <a:endParaRPr kumimoji="1" lang="zh-CN" altLang="en-US" sz="2400" b="1" dirty="0"/>
              </a:p>
            </p:txBody>
          </p:sp>
          <p:sp>
            <p:nvSpPr>
              <p:cNvPr id="95" name="Text Box 66"/>
              <p:cNvSpPr txBox="1">
                <a:spLocks noChangeArrowheads="1"/>
              </p:cNvSpPr>
              <p:nvPr/>
            </p:nvSpPr>
            <p:spPr bwMode="auto">
              <a:xfrm>
                <a:off x="4823632" y="378424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96" name="Text Box 68"/>
              <p:cNvSpPr txBox="1">
                <a:spLocks noChangeArrowheads="1"/>
              </p:cNvSpPr>
              <p:nvPr/>
            </p:nvSpPr>
            <p:spPr bwMode="auto">
              <a:xfrm>
                <a:off x="6044866" y="378904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43" name="Oval 37"/>
              <p:cNvSpPr>
                <a:spLocks noChangeArrowheads="1"/>
              </p:cNvSpPr>
              <p:nvPr/>
            </p:nvSpPr>
            <p:spPr bwMode="auto">
              <a:xfrm>
                <a:off x="5337175" y="33357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O</a:t>
                </a:r>
                <a:endParaRPr kumimoji="1" lang="zh-CN" altLang="en-US" sz="2400" b="1" dirty="0"/>
              </a:p>
            </p:txBody>
          </p:sp>
        </p:grpSp>
        <p:sp>
          <p:nvSpPr>
            <p:cNvPr id="90" name="Text Box 64"/>
            <p:cNvSpPr txBox="1">
              <a:spLocks noChangeArrowheads="1"/>
            </p:cNvSpPr>
            <p:nvPr/>
          </p:nvSpPr>
          <p:spPr bwMode="auto">
            <a:xfrm>
              <a:off x="6720042" y="4855044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78879" y="3045491"/>
            <a:ext cx="2021717" cy="3120863"/>
            <a:chOff x="578879" y="3045491"/>
            <a:chExt cx="2021717" cy="3120863"/>
          </a:xfrm>
        </p:grpSpPr>
        <p:grpSp>
          <p:nvGrpSpPr>
            <p:cNvPr id="7" name="组合 6"/>
            <p:cNvGrpSpPr/>
            <p:nvPr/>
          </p:nvGrpSpPr>
          <p:grpSpPr>
            <a:xfrm>
              <a:off x="578879" y="3045491"/>
              <a:ext cx="2021717" cy="2424113"/>
              <a:chOff x="572258" y="3045219"/>
              <a:chExt cx="2021717" cy="2424113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572258" y="3045219"/>
                <a:ext cx="2021717" cy="2119313"/>
                <a:chOff x="572258" y="3045219"/>
                <a:chExt cx="2021717" cy="2119313"/>
              </a:xfrm>
            </p:grpSpPr>
            <p:sp>
              <p:nvSpPr>
                <p:cNvPr id="8" name="Line 2"/>
                <p:cNvSpPr>
                  <a:spLocks noChangeShapeType="1"/>
                </p:cNvSpPr>
                <p:nvPr/>
              </p:nvSpPr>
              <p:spPr bwMode="auto">
                <a:xfrm flipV="1">
                  <a:off x="1069975" y="4478732"/>
                  <a:ext cx="381000" cy="6858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12"/>
                <p:cNvSpPr>
                  <a:spLocks noChangeShapeType="1"/>
                </p:cNvSpPr>
                <p:nvPr/>
              </p:nvSpPr>
              <p:spPr bwMode="auto">
                <a:xfrm>
                  <a:off x="1908175" y="3640532"/>
                  <a:ext cx="381000" cy="609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Oval 16"/>
                <p:cNvSpPr>
                  <a:spLocks noChangeArrowheads="1"/>
                </p:cNvSpPr>
                <p:nvPr/>
              </p:nvSpPr>
              <p:spPr bwMode="auto">
                <a:xfrm>
                  <a:off x="2136775" y="4173932"/>
                  <a:ext cx="457200" cy="45720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 anchorCtr="1"/>
                <a:lstStyle/>
                <a:p>
                  <a:r>
                    <a:rPr kumimoji="1" lang="en-US" altLang="zh-CN" sz="2400" b="1" dirty="0"/>
                    <a:t>D</a:t>
                  </a:r>
                  <a:endParaRPr kumimoji="1" lang="zh-CN" altLang="en-US" sz="2400" b="1" dirty="0"/>
                </a:p>
              </p:txBody>
            </p:sp>
            <p:sp>
              <p:nvSpPr>
                <p:cNvPr id="2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450975" y="3716732"/>
                  <a:ext cx="381000" cy="6858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22"/>
                <p:cNvSpPr>
                  <a:spLocks noChangeArrowheads="1"/>
                </p:cNvSpPr>
                <p:nvPr/>
              </p:nvSpPr>
              <p:spPr bwMode="auto">
                <a:xfrm>
                  <a:off x="1222375" y="4173932"/>
                  <a:ext cx="457200" cy="45720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 anchorCtr="1"/>
                <a:lstStyle/>
                <a:p>
                  <a:r>
                    <a:rPr kumimoji="1" lang="en-US" altLang="zh-CN" sz="2400" b="1" dirty="0"/>
                    <a:t>B</a:t>
                  </a:r>
                  <a:endParaRPr kumimoji="1" lang="zh-CN" altLang="en-US" sz="2400" b="1" dirty="0"/>
                </a:p>
              </p:txBody>
            </p:sp>
            <p:sp>
              <p:nvSpPr>
                <p:cNvPr id="41" name="Oval 35"/>
                <p:cNvSpPr>
                  <a:spLocks noChangeArrowheads="1"/>
                </p:cNvSpPr>
                <p:nvPr/>
              </p:nvSpPr>
              <p:spPr bwMode="auto">
                <a:xfrm>
                  <a:off x="1679575" y="3335732"/>
                  <a:ext cx="457200" cy="45720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 anchorCtr="1"/>
                <a:lstStyle/>
                <a:p>
                  <a:r>
                    <a:rPr kumimoji="1" lang="en-US" altLang="zh-CN" sz="2400" b="1" dirty="0"/>
                    <a:t>C</a:t>
                  </a:r>
                  <a:endParaRPr kumimoji="1" lang="zh-CN" altLang="en-US" sz="2400" b="1" dirty="0"/>
                </a:p>
              </p:txBody>
            </p:sp>
            <p:sp>
              <p:nvSpPr>
                <p:cNvPr id="6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572258" y="4721619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</a:p>
              </p:txBody>
            </p:sp>
            <p:sp>
              <p:nvSpPr>
                <p:cNvPr id="7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364346" y="3045219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7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903318" y="3883419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8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228442" y="3851756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</a:p>
              </p:txBody>
            </p:sp>
          </p:grpSp>
          <p:sp>
            <p:nvSpPr>
              <p:cNvPr id="36" name="Oval 30"/>
              <p:cNvSpPr>
                <a:spLocks noChangeArrowheads="1"/>
              </p:cNvSpPr>
              <p:nvPr/>
            </p:nvSpPr>
            <p:spPr bwMode="auto">
              <a:xfrm>
                <a:off x="7651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A</a:t>
                </a:r>
                <a:endParaRPr kumimoji="1" lang="zh-CN" altLang="en-US" sz="2400" b="1" dirty="0"/>
              </a:p>
            </p:txBody>
          </p:sp>
        </p:grpSp>
        <p:sp>
          <p:nvSpPr>
            <p:cNvPr id="87" name="Text Box 64"/>
            <p:cNvSpPr txBox="1">
              <a:spLocks noChangeArrowheads="1"/>
            </p:cNvSpPr>
            <p:nvPr/>
          </p:nvSpPr>
          <p:spPr bwMode="auto">
            <a:xfrm>
              <a:off x="877433" y="5581579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001243" y="3866586"/>
            <a:ext cx="2022820" cy="2931034"/>
            <a:chOff x="2001243" y="3866586"/>
            <a:chExt cx="2022820" cy="2931034"/>
          </a:xfrm>
        </p:grpSpPr>
        <p:grpSp>
          <p:nvGrpSpPr>
            <p:cNvPr id="12" name="组合 11"/>
            <p:cNvGrpSpPr/>
            <p:nvPr/>
          </p:nvGrpSpPr>
          <p:grpSpPr>
            <a:xfrm>
              <a:off x="2001243" y="3866586"/>
              <a:ext cx="2022820" cy="2455776"/>
              <a:chOff x="2012418" y="3851756"/>
              <a:chExt cx="2022820" cy="2455776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3279775" y="4478732"/>
                <a:ext cx="3048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V="1">
                <a:off x="2898775" y="4478732"/>
                <a:ext cx="381000" cy="762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 flipV="1">
                <a:off x="2517775" y="5316932"/>
                <a:ext cx="381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23"/>
              <p:cNvSpPr>
                <a:spLocks noChangeArrowheads="1"/>
              </p:cNvSpPr>
              <p:nvPr/>
            </p:nvSpPr>
            <p:spPr bwMode="auto">
              <a:xfrm>
                <a:off x="2212975" y="58503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F</a:t>
                </a:r>
                <a:endParaRPr kumimoji="1" lang="zh-CN" altLang="en-US" sz="2400" b="1" dirty="0"/>
              </a:p>
            </p:txBody>
          </p:sp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3051175" y="41739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H</a:t>
                </a:r>
                <a:endParaRPr kumimoji="1" lang="zh-CN" altLang="en-US" sz="2400" b="1" dirty="0"/>
              </a:p>
            </p:txBody>
          </p:sp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26701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G</a:t>
                </a:r>
                <a:endParaRPr kumimoji="1" lang="zh-CN" altLang="en-US" sz="2400" b="1" dirty="0"/>
              </a:p>
            </p:txBody>
          </p:sp>
          <p:sp>
            <p:nvSpPr>
              <p:cNvPr id="38" name="Oval 32"/>
              <p:cNvSpPr>
                <a:spLocks noChangeArrowheads="1"/>
              </p:cNvSpPr>
              <p:nvPr/>
            </p:nvSpPr>
            <p:spPr bwMode="auto">
              <a:xfrm>
                <a:off x="33559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I</a:t>
                </a:r>
                <a:endParaRPr kumimoji="1" lang="zh-CN" altLang="en-US" sz="2400" b="1" dirty="0"/>
              </a:p>
            </p:txBody>
          </p:sp>
          <p:sp>
            <p:nvSpPr>
              <p:cNvPr id="68" name="Text Box 62"/>
              <p:cNvSpPr txBox="1">
                <a:spLocks noChangeArrowheads="1"/>
              </p:cNvSpPr>
              <p:nvPr/>
            </p:nvSpPr>
            <p:spPr bwMode="auto">
              <a:xfrm>
                <a:off x="2012418" y="5559819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69" name="Text Box 63"/>
              <p:cNvSpPr txBox="1">
                <a:spLocks noChangeArrowheads="1"/>
              </p:cNvSpPr>
              <p:nvPr/>
            </p:nvSpPr>
            <p:spPr bwMode="auto">
              <a:xfrm>
                <a:off x="3707904" y="478786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79" name="Text Box 73"/>
              <p:cNvSpPr txBox="1">
                <a:spLocks noChangeArrowheads="1"/>
              </p:cNvSpPr>
              <p:nvPr/>
            </p:nvSpPr>
            <p:spPr bwMode="auto">
              <a:xfrm>
                <a:off x="2415486" y="4721619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80" name="Text Box 74"/>
              <p:cNvSpPr txBox="1">
                <a:spLocks noChangeArrowheads="1"/>
              </p:cNvSpPr>
              <p:nvPr/>
            </p:nvSpPr>
            <p:spPr bwMode="auto">
              <a:xfrm>
                <a:off x="2919542" y="3851756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p:grpSp>
        <p:sp>
          <p:nvSpPr>
            <p:cNvPr id="88" name="Text Box 64"/>
            <p:cNvSpPr txBox="1">
              <a:spLocks noChangeArrowheads="1"/>
            </p:cNvSpPr>
            <p:nvPr/>
          </p:nvSpPr>
          <p:spPr bwMode="auto">
            <a:xfrm>
              <a:off x="2586619" y="6212845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835778" y="3933054"/>
            <a:ext cx="1146831" cy="1897239"/>
            <a:chOff x="3835778" y="3933054"/>
            <a:chExt cx="1146831" cy="1897239"/>
          </a:xfrm>
        </p:grpSpPr>
        <p:grpSp>
          <p:nvGrpSpPr>
            <p:cNvPr id="13" name="组合 12"/>
            <p:cNvGrpSpPr/>
            <p:nvPr/>
          </p:nvGrpSpPr>
          <p:grpSpPr>
            <a:xfrm>
              <a:off x="3976842" y="3933054"/>
              <a:ext cx="1005767" cy="1545568"/>
              <a:chOff x="3965575" y="3923764"/>
              <a:chExt cx="1005767" cy="1545568"/>
            </a:xfrm>
          </p:grpSpPr>
          <p:sp>
            <p:nvSpPr>
              <p:cNvPr id="9" name="Line 3"/>
              <p:cNvSpPr>
                <a:spLocks noChangeShapeType="1"/>
              </p:cNvSpPr>
              <p:nvPr/>
            </p:nvSpPr>
            <p:spPr bwMode="auto">
              <a:xfrm>
                <a:off x="4194175" y="4478732"/>
                <a:ext cx="3048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25"/>
              <p:cNvSpPr>
                <a:spLocks noChangeArrowheads="1"/>
              </p:cNvSpPr>
              <p:nvPr/>
            </p:nvSpPr>
            <p:spPr bwMode="auto">
              <a:xfrm>
                <a:off x="3965575" y="41739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K</a:t>
                </a:r>
                <a:endParaRPr kumimoji="1" lang="zh-CN" altLang="en-US" sz="2400" b="1" dirty="0"/>
              </a:p>
            </p:txBody>
          </p:sp>
          <p:sp>
            <p:nvSpPr>
              <p:cNvPr id="39" name="Oval 33"/>
              <p:cNvSpPr>
                <a:spLocks noChangeArrowheads="1"/>
              </p:cNvSpPr>
              <p:nvPr/>
            </p:nvSpPr>
            <p:spPr bwMode="auto">
              <a:xfrm>
                <a:off x="42703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L</a:t>
                </a:r>
                <a:endParaRPr kumimoji="1" lang="zh-CN" altLang="en-US" sz="2400" b="1" dirty="0"/>
              </a:p>
            </p:txBody>
          </p:sp>
          <p:sp>
            <p:nvSpPr>
              <p:cNvPr id="70" name="Text Box 64"/>
              <p:cNvSpPr txBox="1">
                <a:spLocks noChangeArrowheads="1"/>
              </p:cNvSpPr>
              <p:nvPr/>
            </p:nvSpPr>
            <p:spPr bwMode="auto">
              <a:xfrm>
                <a:off x="4644008" y="4715852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81" name="Text Box 75"/>
              <p:cNvSpPr txBox="1">
                <a:spLocks noChangeArrowheads="1"/>
              </p:cNvSpPr>
              <p:nvPr/>
            </p:nvSpPr>
            <p:spPr bwMode="auto">
              <a:xfrm>
                <a:off x="4264025" y="3923764"/>
                <a:ext cx="42832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</a:p>
            </p:txBody>
          </p:sp>
        </p:grpSp>
        <p:sp>
          <p:nvSpPr>
            <p:cNvPr id="89" name="Text Box 64"/>
            <p:cNvSpPr txBox="1">
              <a:spLocks noChangeArrowheads="1"/>
            </p:cNvSpPr>
            <p:nvPr/>
          </p:nvSpPr>
          <p:spPr bwMode="auto">
            <a:xfrm>
              <a:off x="3835778" y="5245518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109" name="Oval 40"/>
          <p:cNvSpPr>
            <a:spLocks noChangeArrowheads="1"/>
          </p:cNvSpPr>
          <p:nvPr/>
        </p:nvSpPr>
        <p:spPr bwMode="auto">
          <a:xfrm>
            <a:off x="43516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110" name="Oval 34"/>
          <p:cNvSpPr>
            <a:spLocks noChangeArrowheads="1"/>
          </p:cNvSpPr>
          <p:nvPr/>
        </p:nvSpPr>
        <p:spPr bwMode="auto">
          <a:xfrm>
            <a:off x="6294722" y="248032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4182073" y="1404300"/>
            <a:ext cx="48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959705" y="2133435"/>
            <a:ext cx="48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076454" y="2168934"/>
            <a:ext cx="48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3477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14514 0.19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7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82 -0.14491 L 0.38976 -0.403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1625 0.003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06336 0.106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36 0.10602 L 1.94444E-6 -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 0.00393 L 0.05296 -0.1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76 -0.40325 L 0.14583 -0.1231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14 0.19838 L 0.1007 0.1226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1" grpId="0" animBg="1"/>
      <p:bldP spid="16" grpId="0" animBg="1"/>
      <p:bldP spid="17" grpId="0" animBg="1"/>
      <p:bldP spid="40" grpId="0" animBg="1"/>
      <p:bldP spid="75" grpId="0"/>
      <p:bldP spid="76" grpId="0"/>
      <p:bldP spid="85" grpId="0"/>
      <p:bldP spid="109" grpId="0" animBg="1"/>
      <p:bldP spid="110" grpId="0" animBg="1"/>
      <p:bldP spid="51" grpId="0"/>
      <p:bldP spid="114" grpId="0"/>
      <p:bldP spid="1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8790722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节点删除的特性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删除点的父节点就可能出现非平衡情况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由于删除后的调整导致最小非平衡子树根节点的高度降低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，因而可能会在更高的父节点产生新的不衡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在某子树调整完后，需要迭代地从下往上检查该子树的祖先，如发现新的非平衡子树，则迭代调整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85043"/>
      </p:ext>
    </p:extLst>
  </p:cSld>
  <p:clrMapOvr>
    <a:masterClrMapping/>
  </p:clrMapOvr>
  <p:transition advTm="157"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19135" y="1124744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476672" y="6858000"/>
            <a:ext cx="88235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确认目标节点不存在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xx = x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); _size++;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插入新节点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此时，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的父亲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若增高，则其祖父有可能失衡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g = _hot; g; g = g-&gt;parent ) {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之父出发向上，逐层检查各代祖先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AvlBalanced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) {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发现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FromParentTo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(g)));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//3+4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组装重新接入原树，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FromParentTo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(*g)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获得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的父亲节点到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的指针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复衡后，局部子树高度必然复原；其祖先亦必如此，故调整随即结束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依然平衡），只需简单地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g 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更新其高度（注意：即便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未失衡，高度亦可能增加）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至多只需一次调整；若果真做过调整，则全树高度必然复原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xx;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返回新节点位置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无论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是否存在于原树中，总有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AVL::insert(e)-&gt;data == e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316292" y="5085184"/>
            <a:ext cx="82676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重平衡节点都是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的祖先，因此最多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次重平衡，总体复杂度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316292" y="1647964"/>
            <a:ext cx="88192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&gt;::remove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!x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确认目标存在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    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x, _hot ); _size--;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先按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规则删除之（此后，原节点之父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及其祖先均可能失衡）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g = _hot; g; g = g-&gt;parent ) {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出发向上，逐层检查各代祖先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AvlBalanced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)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一旦发现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 =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FromParentTo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(*g)=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(g)));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原父亲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g 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并更新其高度（注意：即便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未失衡，高度亦可能降低）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可能需做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Omega(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logn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次调整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——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无论是否做过调整，全树高度均可能降低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删除成功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若目标节点存在且被删除，返回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true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；否则返回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false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755369"/>
      </p:ext>
    </p:extLst>
  </p:cSld>
  <p:clrMapOvr>
    <a:masterClrMapping/>
  </p:clrMapOvr>
  <p:transition advTm="157"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插 入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确定失衡点集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新插入点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后，非平衡子树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UT(x)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的祖先，高度不低于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的祖父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的父亲回溯，到达首个非平衡节点，记为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（祖父）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的高度必然大于等于其兄弟节点，因此可通过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tallerChild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找到孩子中高度大的作为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7007440" y="4313954"/>
            <a:ext cx="347005" cy="6756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H="1">
            <a:off x="7055693" y="2555620"/>
            <a:ext cx="916685" cy="178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 flipH="1">
            <a:off x="6476897" y="1569360"/>
            <a:ext cx="961256" cy="188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7445378" y="1580931"/>
            <a:ext cx="1137234" cy="20511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7157346" y="1294304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7720351" y="227687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6224304" y="319277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</a:p>
        </p:txBody>
      </p:sp>
      <p:sp>
        <p:nvSpPr>
          <p:cNvPr id="46" name="Oval 22"/>
          <p:cNvSpPr>
            <a:spLocks noChangeArrowheads="1"/>
          </p:cNvSpPr>
          <p:nvPr/>
        </p:nvSpPr>
        <p:spPr bwMode="auto">
          <a:xfrm>
            <a:off x="7225051" y="3198662"/>
            <a:ext cx="533400" cy="5334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8253751" y="321413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Y</a:t>
            </a:r>
          </a:p>
        </p:txBody>
      </p:sp>
      <p:sp>
        <p:nvSpPr>
          <p:cNvPr id="48" name="矩形 47"/>
          <p:cNvSpPr/>
          <p:nvPr/>
        </p:nvSpPr>
        <p:spPr>
          <a:xfrm>
            <a:off x="7322393" y="397927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07491" y="307334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201390" y="216537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09417" y="111241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6672492" y="227687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53" name="Oval 23"/>
          <p:cNvSpPr>
            <a:spLocks noChangeArrowheads="1"/>
          </p:cNvSpPr>
          <p:nvPr/>
        </p:nvSpPr>
        <p:spPr bwMode="auto">
          <a:xfrm>
            <a:off x="6788993" y="4079240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</a:p>
        </p:txBody>
      </p:sp>
      <p:sp>
        <p:nvSpPr>
          <p:cNvPr id="54" name="矩形 53"/>
          <p:cNvSpPr/>
          <p:nvPr/>
        </p:nvSpPr>
        <p:spPr>
          <a:xfrm>
            <a:off x="7719526" y="307334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137763" y="218628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696307" y="304224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Oval 23"/>
          <p:cNvSpPr>
            <a:spLocks noChangeArrowheads="1"/>
          </p:cNvSpPr>
          <p:nvPr/>
        </p:nvSpPr>
        <p:spPr bwMode="auto">
          <a:xfrm>
            <a:off x="7176162" y="481706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</a:p>
        </p:txBody>
      </p:sp>
      <p:sp>
        <p:nvSpPr>
          <p:cNvPr id="58" name="矩形 57"/>
          <p:cNvSpPr/>
          <p:nvPr/>
        </p:nvSpPr>
        <p:spPr>
          <a:xfrm>
            <a:off x="7555859" y="451678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93710" y="5036592"/>
            <a:ext cx="1342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为新插入节点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586" y="4588466"/>
            <a:ext cx="825586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(x) ( \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stature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)&gt;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stature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? 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(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左高*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\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stature((x)-&gt;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)&lt;sta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ture((x)-&gt;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? 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(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右高*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\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IsLChild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(*(x)) ? 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等高：与父亲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同侧者（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zIg-zIg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或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zAg-zAg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）优先*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\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\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\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24554"/>
      </p:ext>
    </p:extLst>
  </p:cSld>
  <p:clrMapOvr>
    <a:masterClrMapping/>
  </p:clrMapOvr>
  <p:transition advTm="157"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插 入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19135" y="1124744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007" y="1647964"/>
            <a:ext cx="88235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确认目标节点不存在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xx = x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); _size++;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插入新节点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此时，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的父亲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若增高，则其祖父有可能失衡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g = _hot; g; g = g-&gt;parent ) {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之父出发向上，逐层检查各代祖先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AvlBalanced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) {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发现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FromParentTo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(g)));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//3+4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组装重新接入原树，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FromParentTo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(*g)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获得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的父亲节点到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的指针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复衡后，局部子树高度必然复原；其祖先亦必如此，故调整随即结束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依然平衡），只需简单地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g 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更新其高度（注意：即便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未失衡，高度亦可能增加）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至多只需一次调整；若果真做过调整，则全树高度必然复原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xx;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返回新节点位置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无论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是否存在于原树中，总有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AVL::insert(e)-&gt;data == e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316291" y="5510560"/>
            <a:ext cx="82676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搜索，最多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回溯，调整次数最多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次，故总体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8160497"/>
      </p:ext>
    </p:extLst>
  </p:cSld>
  <p:clrMapOvr>
    <a:masterClrMapping/>
  </p:clrMapOvr>
  <p:transition advTm="157"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285293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570051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回顾：二叉树的实现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33161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二叉树节点定义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08959" y="1978792"/>
            <a:ext cx="3137640" cy="2188407"/>
            <a:chOff x="1032139" y="1753901"/>
            <a:chExt cx="3137640" cy="2188407"/>
          </a:xfrm>
        </p:grpSpPr>
        <p:sp>
          <p:nvSpPr>
            <p:cNvPr id="3" name="椭圆 2"/>
            <p:cNvSpPr/>
            <p:nvPr/>
          </p:nvSpPr>
          <p:spPr bwMode="auto">
            <a:xfrm>
              <a:off x="1619672" y="2606094"/>
              <a:ext cx="1872208" cy="576064"/>
            </a:xfrm>
            <a:prstGeom prst="ellipse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Consolas" panose="020B0609020204030204" pitchFamily="49" charset="0"/>
                  <a:ea typeface="黑体" pitchFamily="2" charset="-122"/>
                </a:rPr>
                <a:t>data</a:t>
              </a:r>
              <a:endParaRPr lang="zh-CN" altLang="en-US" sz="28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3" idx="0"/>
            </p:cNvCxnSpPr>
            <p:nvPr/>
          </p:nvCxnSpPr>
          <p:spPr bwMode="auto">
            <a:xfrm flipV="1">
              <a:off x="2555776" y="2102038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4" name="矩形 13"/>
            <p:cNvSpPr/>
            <p:nvPr/>
          </p:nvSpPr>
          <p:spPr>
            <a:xfrm>
              <a:off x="2040250" y="1753901"/>
              <a:ext cx="10310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Consolas" panose="020B0609020204030204" pitchFamily="49" charset="0"/>
                  <a:ea typeface="黑体" pitchFamily="2" charset="-122"/>
                </a:rPr>
                <a:t>parent</a:t>
              </a:r>
              <a:endParaRPr lang="zh-CN" altLang="en-US" sz="20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H="1">
              <a:off x="1547664" y="3110150"/>
              <a:ext cx="432048" cy="43204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0" name="矩形 49"/>
            <p:cNvSpPr/>
            <p:nvPr/>
          </p:nvSpPr>
          <p:spPr>
            <a:xfrm>
              <a:off x="1032139" y="3542198"/>
              <a:ext cx="10310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 err="1">
                  <a:latin typeface="Consolas" panose="020B0609020204030204" pitchFamily="49" charset="0"/>
                  <a:ea typeface="黑体" pitchFamily="2" charset="-122"/>
                </a:rPr>
                <a:t>lChild</a:t>
              </a:r>
              <a:endParaRPr lang="zh-CN" altLang="en-US" sz="20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 bwMode="auto">
            <a:xfrm>
              <a:off x="3203848" y="3110150"/>
              <a:ext cx="450406" cy="42144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4" name="矩形 53"/>
            <p:cNvSpPr/>
            <p:nvPr/>
          </p:nvSpPr>
          <p:spPr>
            <a:xfrm>
              <a:off x="3138728" y="3542198"/>
              <a:ext cx="10310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 err="1">
                  <a:latin typeface="Consolas" panose="020B0609020204030204" pitchFamily="49" charset="0"/>
                  <a:ea typeface="黑体" pitchFamily="2" charset="-122"/>
                </a:rPr>
                <a:t>rChild</a:t>
              </a:r>
              <a:endParaRPr lang="zh-CN" altLang="en-US" sz="20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9411" y="4757289"/>
            <a:ext cx="3505636" cy="1516348"/>
            <a:chOff x="214198" y="5700870"/>
            <a:chExt cx="3505636" cy="151634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218492" y="6713048"/>
              <a:ext cx="1148071" cy="504056"/>
            </a:xfrm>
            <a:prstGeom prst="roundRect">
              <a:avLst>
                <a:gd name="adj" fmla="val 29062"/>
              </a:avLst>
            </a:prstGeom>
            <a:solidFill>
              <a:srgbClr val="FFC000">
                <a:alpha val="59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 err="1">
                  <a:latin typeface="Consolas" panose="020B0609020204030204" pitchFamily="49" charset="0"/>
                  <a:ea typeface="黑体" pitchFamily="2" charset="-122"/>
                </a:rPr>
                <a:t>lChild</a:t>
              </a:r>
              <a:endParaRPr lang="zh-CN" altLang="en-US" sz="20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2547828" y="6713162"/>
              <a:ext cx="1172006" cy="504056"/>
            </a:xfrm>
            <a:prstGeom prst="roundRect">
              <a:avLst>
                <a:gd name="adj" fmla="val 29062"/>
              </a:avLst>
            </a:prstGeom>
            <a:solidFill>
              <a:srgbClr val="FFC000">
                <a:alpha val="59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 err="1">
                  <a:latin typeface="Consolas" panose="020B0609020204030204" pitchFamily="49" charset="0"/>
                  <a:ea typeface="黑体" pitchFamily="2" charset="-122"/>
                </a:rPr>
                <a:t>rChild</a:t>
              </a:r>
              <a:endParaRPr lang="zh-CN" altLang="en-US" sz="20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1366563" y="6713162"/>
              <a:ext cx="1172006" cy="504056"/>
            </a:xfrm>
            <a:prstGeom prst="roundRect">
              <a:avLst>
                <a:gd name="adj" fmla="val 29062"/>
              </a:avLst>
            </a:prstGeom>
            <a:solidFill>
              <a:srgbClr val="FFC000">
                <a:alpha val="59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Consolas" panose="020B0609020204030204" pitchFamily="49" charset="0"/>
                  <a:ea typeface="黑体" pitchFamily="2" charset="-122"/>
                </a:rPr>
                <a:t>parent</a:t>
              </a:r>
              <a:endParaRPr lang="zh-CN" altLang="en-US" sz="20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59" name="圆角矩形 58"/>
            <p:cNvSpPr/>
            <p:nvPr/>
          </p:nvSpPr>
          <p:spPr bwMode="auto">
            <a:xfrm>
              <a:off x="214199" y="6208992"/>
              <a:ext cx="3492083" cy="504056"/>
            </a:xfrm>
            <a:prstGeom prst="roundRect">
              <a:avLst>
                <a:gd name="adj" fmla="val 29062"/>
              </a:avLst>
            </a:prstGeom>
            <a:solidFill>
              <a:schemeClr val="accent1">
                <a:alpha val="59000"/>
              </a:schemeClr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Consolas" panose="020B0609020204030204" pitchFamily="49" charset="0"/>
                  <a:ea typeface="黑体" pitchFamily="2" charset="-122"/>
                </a:rPr>
                <a:t>data</a:t>
              </a:r>
              <a:endParaRPr lang="zh-CN" altLang="en-US" sz="20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 bwMode="auto">
            <a:xfrm>
              <a:off x="214198" y="5700870"/>
              <a:ext cx="3492084" cy="504056"/>
            </a:xfrm>
            <a:prstGeom prst="roundRect">
              <a:avLst>
                <a:gd name="adj" fmla="val 29062"/>
              </a:avLst>
            </a:prstGeom>
            <a:solidFill>
              <a:schemeClr val="accent6">
                <a:lumMod val="40000"/>
                <a:lumOff val="60000"/>
                <a:alpha val="59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Consolas" panose="020B0609020204030204" pitchFamily="49" charset="0"/>
                  <a:ea typeface="黑体" pitchFamily="2" charset="-122"/>
                </a:rPr>
                <a:t>Height | </a:t>
              </a:r>
              <a:r>
                <a:rPr lang="en-US" altLang="zh-CN" sz="2000" b="1" dirty="0" err="1">
                  <a:latin typeface="Consolas" panose="020B0609020204030204" pitchFamily="49" charset="0"/>
                  <a:ea typeface="黑体" pitchFamily="2" charset="-122"/>
                </a:rPr>
                <a:t>npl</a:t>
              </a:r>
              <a:r>
                <a:rPr lang="en-US" altLang="zh-CN" sz="2000" b="1" dirty="0">
                  <a:latin typeface="Consolas" panose="020B0609020204030204" pitchFamily="49" charset="0"/>
                  <a:ea typeface="黑体" pitchFamily="2" charset="-122"/>
                </a:rPr>
                <a:t> | color     </a:t>
              </a:r>
              <a:endParaRPr lang="zh-CN" altLang="en-US" sz="20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3707904" y="1124744"/>
            <a:ext cx="578294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&lt;T&gt;*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节点位置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数值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parent;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父节点</a:t>
            </a:r>
            <a:endParaRPr lang="en-US" altLang="zh-CN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lc,rc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左、右孩子</a:t>
            </a:r>
            <a:endParaRPr lang="en-US" altLang="zh-CN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height;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高度</a:t>
            </a:r>
            <a:endParaRPr lang="en-US" altLang="zh-CN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endParaRPr lang="en-US" altLang="zh-CN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操作接口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size();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统计当前节点子树的规模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); </a:t>
            </a:r>
          </a:p>
          <a:p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作为当前节点的左孩子插入新节点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); </a:t>
            </a:r>
          </a:p>
          <a:p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作为当前节点的右孩子插入新节点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当前节点直接后继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travLevel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子树层次遍历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travPre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&amp;); </a:t>
            </a:r>
          </a:p>
          <a:p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子树先序遍历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travIn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&amp;); </a:t>
            </a:r>
          </a:p>
          <a:p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子树中序遍历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travPost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&amp;); </a:t>
            </a:r>
          </a:p>
          <a:p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子树后序遍历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9586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50364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遍历的分类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广度优先遍历（层次遍历）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28750" lvl="2" indent="-514350"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先序遍历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28750" lvl="2" indent="-514350">
              <a:spcAft>
                <a:spcPts val="600"/>
              </a:spcAft>
              <a:buClr>
                <a:srgbClr val="C00000"/>
              </a:buClr>
              <a:buFont typeface="+mj-lt"/>
              <a:buAutoNum type="arabicPeriod" startAt="2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28750" lvl="2" indent="-514350">
              <a:spcAft>
                <a:spcPts val="600"/>
              </a:spcAft>
              <a:buClr>
                <a:srgbClr val="C00000"/>
              </a:buClr>
              <a:buFont typeface="+mj-lt"/>
              <a:buAutoNum type="arabicPeriod" startAt="3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二叉树遍历</a:t>
            </a:r>
          </a:p>
        </p:txBody>
      </p:sp>
      <p:cxnSp>
        <p:nvCxnSpPr>
          <p:cNvPr id="25" name="直接箭头连接符 24"/>
          <p:cNvCxnSpPr/>
          <p:nvPr/>
        </p:nvCxnSpPr>
        <p:spPr bwMode="auto">
          <a:xfrm flipH="1">
            <a:off x="6523448" y="1767390"/>
            <a:ext cx="348739" cy="45379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6" name="直接箭头连接符 25"/>
          <p:cNvCxnSpPr>
            <a:endCxn id="28" idx="1"/>
          </p:cNvCxnSpPr>
          <p:nvPr/>
        </p:nvCxnSpPr>
        <p:spPr bwMode="auto">
          <a:xfrm>
            <a:off x="7318823" y="1770334"/>
            <a:ext cx="354026" cy="50369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7" name="椭圆 26"/>
          <p:cNvSpPr/>
          <p:nvPr/>
        </p:nvSpPr>
        <p:spPr bwMode="auto">
          <a:xfrm>
            <a:off x="6135925" y="219705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7599032" y="2199926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6530774" y="312458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7212131" y="312458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070659" y="3116065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5588881" y="397999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6228289" y="397999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flipH="1">
            <a:off x="6072258" y="2684608"/>
            <a:ext cx="221746" cy="4480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5" name="直接箭头连接符 34"/>
          <p:cNvCxnSpPr>
            <a:stCxn id="27" idx="5"/>
            <a:endCxn id="29" idx="0"/>
          </p:cNvCxnSpPr>
          <p:nvPr/>
        </p:nvCxnSpPr>
        <p:spPr bwMode="auto">
          <a:xfrm>
            <a:off x="6566164" y="2628935"/>
            <a:ext cx="216638" cy="49565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6" name="直接箭头连接符 35"/>
          <p:cNvCxnSpPr>
            <a:stCxn id="28" idx="3"/>
            <a:endCxn id="30" idx="0"/>
          </p:cNvCxnSpPr>
          <p:nvPr/>
        </p:nvCxnSpPr>
        <p:spPr bwMode="auto">
          <a:xfrm flipH="1">
            <a:off x="7464159" y="2631804"/>
            <a:ext cx="208690" cy="49278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7" name="直接箭头连接符 36"/>
          <p:cNvCxnSpPr>
            <a:stCxn id="28" idx="5"/>
            <a:endCxn id="31" idx="0"/>
          </p:cNvCxnSpPr>
          <p:nvPr/>
        </p:nvCxnSpPr>
        <p:spPr bwMode="auto">
          <a:xfrm>
            <a:off x="8029271" y="2631804"/>
            <a:ext cx="293416" cy="48426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8" name="直接箭头连接符 37"/>
          <p:cNvCxnSpPr>
            <a:endCxn id="32" idx="0"/>
          </p:cNvCxnSpPr>
          <p:nvPr/>
        </p:nvCxnSpPr>
        <p:spPr bwMode="auto">
          <a:xfrm flipH="1">
            <a:off x="5840909" y="3620399"/>
            <a:ext cx="143606" cy="3595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9" name="直接箭头连接符 38"/>
          <p:cNvCxnSpPr>
            <a:endCxn id="33" idx="0"/>
          </p:cNvCxnSpPr>
          <p:nvPr/>
        </p:nvCxnSpPr>
        <p:spPr bwMode="auto">
          <a:xfrm>
            <a:off x="6255220" y="3601696"/>
            <a:ext cx="225097" cy="37829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0" name="椭圆 39"/>
          <p:cNvSpPr/>
          <p:nvPr/>
        </p:nvSpPr>
        <p:spPr bwMode="auto">
          <a:xfrm>
            <a:off x="6589058" y="473576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581754" y="4462083"/>
            <a:ext cx="138417" cy="2738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2" name="椭圆 41"/>
          <p:cNvSpPr/>
          <p:nvPr/>
        </p:nvSpPr>
        <p:spPr bwMode="auto">
          <a:xfrm>
            <a:off x="7545909" y="397999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/>
          <p:cNvCxnSpPr>
            <a:endCxn id="42" idx="0"/>
          </p:cNvCxnSpPr>
          <p:nvPr/>
        </p:nvCxnSpPr>
        <p:spPr bwMode="auto">
          <a:xfrm>
            <a:off x="7578919" y="3616657"/>
            <a:ext cx="219018" cy="36333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4" name="椭圆 43"/>
          <p:cNvSpPr/>
          <p:nvPr/>
        </p:nvSpPr>
        <p:spPr bwMode="auto">
          <a:xfrm>
            <a:off x="5840909" y="3132700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6841086" y="1411853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951041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303880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656719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2009558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362397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2715236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068075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420914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3773753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4126592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479433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6839277" y="1411411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6134611" y="2196971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5841637" y="3130932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5585008" y="3973961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6236416" y="3977202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6589292" y="4738028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6530774" y="3123574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7600678" y="2192948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7218859" y="3123574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7542920" y="3979633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8070659" y="3115760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886474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244137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3390115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1601800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032452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3747778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4463108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1959463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2317126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4105441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2674789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1051625" y="4233478"/>
            <a:ext cx="3306189" cy="502787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>
            <a:off x="6787795" y="2022179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>
            <a:off x="6089064" y="2780928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>
            <a:off x="5783745" y="3734142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5523974" y="4581128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3" name="矩形 72"/>
          <p:cNvSpPr/>
          <p:nvPr/>
        </p:nvSpPr>
        <p:spPr bwMode="auto">
          <a:xfrm>
            <a:off x="879033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1237260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6" name="直接连接符 75"/>
          <p:cNvCxnSpPr/>
          <p:nvPr/>
        </p:nvCxnSpPr>
        <p:spPr bwMode="auto">
          <a:xfrm>
            <a:off x="6215137" y="4581128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7" name="矩形 76"/>
          <p:cNvSpPr/>
          <p:nvPr/>
        </p:nvSpPr>
        <p:spPr bwMode="auto">
          <a:xfrm>
            <a:off x="1595487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2" name="直接连接符 81"/>
          <p:cNvCxnSpPr/>
          <p:nvPr/>
        </p:nvCxnSpPr>
        <p:spPr bwMode="auto">
          <a:xfrm>
            <a:off x="6530774" y="5358503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84" name="矩形 83"/>
          <p:cNvSpPr/>
          <p:nvPr/>
        </p:nvSpPr>
        <p:spPr bwMode="auto">
          <a:xfrm>
            <a:off x="1953714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311941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9" name="直接连接符 88"/>
          <p:cNvCxnSpPr/>
          <p:nvPr/>
        </p:nvCxnSpPr>
        <p:spPr bwMode="auto">
          <a:xfrm>
            <a:off x="6481643" y="3717032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91" name="矩形 90"/>
          <p:cNvSpPr/>
          <p:nvPr/>
        </p:nvSpPr>
        <p:spPr bwMode="auto">
          <a:xfrm>
            <a:off x="2670168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3028395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7" name="直接连接符 96"/>
          <p:cNvCxnSpPr/>
          <p:nvPr/>
        </p:nvCxnSpPr>
        <p:spPr bwMode="auto">
          <a:xfrm>
            <a:off x="7599032" y="2791616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>
            <a:off x="7187300" y="3725758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3" name="矩形 102"/>
          <p:cNvSpPr/>
          <p:nvPr/>
        </p:nvSpPr>
        <p:spPr bwMode="auto">
          <a:xfrm>
            <a:off x="3386622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6" name="直接连接符 105"/>
          <p:cNvCxnSpPr/>
          <p:nvPr/>
        </p:nvCxnSpPr>
        <p:spPr bwMode="auto">
          <a:xfrm>
            <a:off x="7542920" y="4581128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8" name="矩形 107"/>
          <p:cNvSpPr/>
          <p:nvPr/>
        </p:nvSpPr>
        <p:spPr bwMode="auto">
          <a:xfrm>
            <a:off x="3744849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1" name="直接连接符 110"/>
          <p:cNvCxnSpPr/>
          <p:nvPr/>
        </p:nvCxnSpPr>
        <p:spPr bwMode="auto">
          <a:xfrm>
            <a:off x="8046976" y="3703785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4103076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461305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046706" y="5243073"/>
            <a:ext cx="3306189" cy="502787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899592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254749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609906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1965063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2320220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2675377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3030534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385691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3740848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4096005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4451164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6480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90" grpId="0" animBg="1"/>
      <p:bldP spid="92" grpId="0" animBg="1"/>
      <p:bldP spid="94" grpId="0" animBg="1"/>
      <p:bldP spid="98" grpId="0" animBg="1"/>
      <p:bldP spid="101" grpId="0" animBg="1"/>
      <p:bldP spid="104" grpId="0" animBg="1"/>
      <p:bldP spid="107" grpId="0" animBg="1"/>
      <p:bldP spid="110" grpId="0" animBg="1"/>
      <p:bldP spid="112" grpId="0" animBg="1"/>
      <p:bldP spid="125" grpId="0" animBg="1"/>
      <p:bldP spid="96" grpId="0" animBg="1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回顾：哈夫曼树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最优编码树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20"/>
          <p:cNvSpPr txBox="1">
            <a:spLocks noChangeArrowheads="1"/>
          </p:cNvSpPr>
          <p:nvPr/>
        </p:nvSpPr>
        <p:spPr bwMode="auto">
          <a:xfrm>
            <a:off x="162273" y="1190708"/>
            <a:ext cx="88022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最优编码树实现示例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907704" y="2132856"/>
            <a:ext cx="504056" cy="505976"/>
          </a:xfrm>
          <a:prstGeom prst="ellipse">
            <a:avLst/>
          </a:prstGeom>
          <a:solidFill>
            <a:srgbClr val="FFCC00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064408" y="2132856"/>
            <a:ext cx="504056" cy="505976"/>
          </a:xfrm>
          <a:prstGeom prst="ellipse">
            <a:avLst/>
          </a:prstGeom>
          <a:solidFill>
            <a:srgbClr val="FFCC00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486057" y="2132856"/>
            <a:ext cx="504056" cy="505976"/>
          </a:xfrm>
          <a:prstGeom prst="ellipse">
            <a:avLst/>
          </a:prstGeom>
          <a:solidFill>
            <a:srgbClr val="FFCC00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329351" y="2132856"/>
            <a:ext cx="504056" cy="505976"/>
          </a:xfrm>
          <a:prstGeom prst="ellipse">
            <a:avLst/>
          </a:prstGeom>
          <a:solidFill>
            <a:srgbClr val="FFCC00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50998" y="2132856"/>
            <a:ext cx="504056" cy="505976"/>
          </a:xfrm>
          <a:prstGeom prst="ellipse">
            <a:avLst/>
          </a:prstGeom>
          <a:solidFill>
            <a:srgbClr val="FFCC00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657009" y="1772816"/>
            <a:ext cx="588623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99"/>
                </a:solidFill>
                <a:latin typeface="Times New Roman" pitchFamily="18" charset="0"/>
              </a:rPr>
              <a:t>0.05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1256297" y="1772816"/>
            <a:ext cx="58862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99"/>
                </a:solidFill>
                <a:latin typeface="Times New Roman" pitchFamily="18" charset="0"/>
              </a:rPr>
              <a:t>0.10</a:t>
            </a:r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auto">
          <a:xfrm>
            <a:off x="1855586" y="1772816"/>
            <a:ext cx="58862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99"/>
                </a:solidFill>
                <a:latin typeface="Times New Roman" pitchFamily="18" charset="0"/>
              </a:rPr>
              <a:t>0.15</a:t>
            </a: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2454875" y="1772816"/>
            <a:ext cx="58862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99"/>
                </a:solidFill>
                <a:latin typeface="Times New Roman" pitchFamily="18" charset="0"/>
              </a:rPr>
              <a:t>0.35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3054163" y="1772816"/>
            <a:ext cx="58862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99"/>
                </a:solidFill>
                <a:latin typeface="Times New Roman" pitchFamily="18" charset="0"/>
              </a:rPr>
              <a:t>0.35</a:t>
            </a:r>
          </a:p>
        </p:txBody>
      </p:sp>
      <p:grpSp>
        <p:nvGrpSpPr>
          <p:cNvPr id="104" name="组合 103"/>
          <p:cNvGrpSpPr/>
          <p:nvPr/>
        </p:nvGrpSpPr>
        <p:grpSpPr>
          <a:xfrm>
            <a:off x="3616701" y="1188281"/>
            <a:ext cx="4052853" cy="1520639"/>
            <a:chOff x="3616701" y="1188281"/>
            <a:chExt cx="4052853" cy="1520639"/>
          </a:xfrm>
        </p:grpSpPr>
        <p:grpSp>
          <p:nvGrpSpPr>
            <p:cNvPr id="3" name="组合 2"/>
            <p:cNvGrpSpPr/>
            <p:nvPr/>
          </p:nvGrpSpPr>
          <p:grpSpPr>
            <a:xfrm>
              <a:off x="4843537" y="1188281"/>
              <a:ext cx="2826017" cy="1520639"/>
              <a:chOff x="4843537" y="1199882"/>
              <a:chExt cx="2826017" cy="1520639"/>
            </a:xfrm>
          </p:grpSpPr>
          <p:sp>
            <p:nvSpPr>
              <p:cNvPr id="27" name="椭圆 26"/>
              <p:cNvSpPr/>
              <p:nvPr/>
            </p:nvSpPr>
            <p:spPr bwMode="auto">
              <a:xfrm>
                <a:off x="5934471" y="1559922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 bwMode="auto">
              <a:xfrm>
                <a:off x="7091175" y="1559922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 bwMode="auto">
              <a:xfrm>
                <a:off x="6512824" y="1559922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 bwMode="auto">
              <a:xfrm>
                <a:off x="5356118" y="1559922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38"/>
              <p:cNvSpPr txBox="1">
                <a:spLocks noChangeArrowheads="1"/>
              </p:cNvSpPr>
              <p:nvPr/>
            </p:nvSpPr>
            <p:spPr bwMode="auto">
              <a:xfrm>
                <a:off x="5283064" y="1199882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0.15</a:t>
                </a:r>
              </a:p>
            </p:txBody>
          </p:sp>
          <p:sp>
            <p:nvSpPr>
              <p:cNvPr id="32" name="Text Box 38"/>
              <p:cNvSpPr txBox="1">
                <a:spLocks noChangeArrowheads="1"/>
              </p:cNvSpPr>
              <p:nvPr/>
            </p:nvSpPr>
            <p:spPr bwMode="auto">
              <a:xfrm>
                <a:off x="5882353" y="1199882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0.15</a:t>
                </a:r>
              </a:p>
            </p:txBody>
          </p:sp>
          <p:sp>
            <p:nvSpPr>
              <p:cNvPr id="33" name="Text Box 38"/>
              <p:cNvSpPr txBox="1">
                <a:spLocks noChangeArrowheads="1"/>
              </p:cNvSpPr>
              <p:nvPr/>
            </p:nvSpPr>
            <p:spPr bwMode="auto">
              <a:xfrm>
                <a:off x="6481642" y="1199882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0.35</a:t>
                </a:r>
              </a:p>
            </p:txBody>
          </p:sp>
          <p:sp>
            <p:nvSpPr>
              <p:cNvPr id="34" name="Text Box 38"/>
              <p:cNvSpPr txBox="1">
                <a:spLocks noChangeArrowheads="1"/>
              </p:cNvSpPr>
              <p:nvPr/>
            </p:nvSpPr>
            <p:spPr bwMode="auto">
              <a:xfrm>
                <a:off x="7080930" y="1199882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0.35</a:t>
                </a:r>
              </a:p>
            </p:txBody>
          </p:sp>
          <p:sp>
            <p:nvSpPr>
              <p:cNvPr id="35" name="椭圆 34"/>
              <p:cNvSpPr/>
              <p:nvPr/>
            </p:nvSpPr>
            <p:spPr bwMode="auto">
              <a:xfrm>
                <a:off x="5918863" y="2214545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直接箭头连接符 35"/>
              <p:cNvCxnSpPr/>
              <p:nvPr/>
            </p:nvCxnSpPr>
            <p:spPr bwMode="auto">
              <a:xfrm flipH="1" flipV="1">
                <a:off x="5812201" y="1983980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37" name="椭圆 36"/>
              <p:cNvSpPr/>
              <p:nvPr/>
            </p:nvSpPr>
            <p:spPr bwMode="auto">
              <a:xfrm>
                <a:off x="4843537" y="2214545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 bwMode="auto">
              <a:xfrm flipV="1">
                <a:off x="5259462" y="2006808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90" name="右箭头 89"/>
            <p:cNvSpPr/>
            <p:nvPr/>
          </p:nvSpPr>
          <p:spPr bwMode="auto">
            <a:xfrm>
              <a:off x="3976927" y="2244979"/>
              <a:ext cx="664600" cy="403748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1" name="TextBox 20"/>
            <p:cNvSpPr txBox="1">
              <a:spLocks noChangeArrowheads="1"/>
            </p:cNvSpPr>
            <p:nvPr/>
          </p:nvSpPr>
          <p:spPr bwMode="auto">
            <a:xfrm>
              <a:off x="3616701" y="1382134"/>
              <a:ext cx="1352474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A,B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395744" y="2142148"/>
            <a:ext cx="2748872" cy="2621966"/>
            <a:chOff x="6366523" y="2354569"/>
            <a:chExt cx="2748872" cy="2621966"/>
          </a:xfrm>
        </p:grpSpPr>
        <p:grpSp>
          <p:nvGrpSpPr>
            <p:cNvPr id="4" name="组合 3"/>
            <p:cNvGrpSpPr/>
            <p:nvPr/>
          </p:nvGrpSpPr>
          <p:grpSpPr>
            <a:xfrm>
              <a:off x="6366523" y="2784889"/>
              <a:ext cx="2748872" cy="2191646"/>
              <a:chOff x="6366523" y="2784889"/>
              <a:chExt cx="2748872" cy="2191646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7380312" y="3144929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G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 bwMode="auto">
              <a:xfrm>
                <a:off x="8537016" y="3144929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 bwMode="auto">
              <a:xfrm>
                <a:off x="7958665" y="3144929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 bwMode="auto">
              <a:xfrm>
                <a:off x="6879104" y="3815936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38"/>
              <p:cNvSpPr txBox="1">
                <a:spLocks noChangeArrowheads="1"/>
              </p:cNvSpPr>
              <p:nvPr/>
            </p:nvSpPr>
            <p:spPr bwMode="auto">
              <a:xfrm>
                <a:off x="7328195" y="2784889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0.30</a:t>
                </a:r>
              </a:p>
            </p:txBody>
          </p:sp>
          <p:sp>
            <p:nvSpPr>
              <p:cNvPr id="45" name="Text Box 38"/>
              <p:cNvSpPr txBox="1">
                <a:spLocks noChangeArrowheads="1"/>
              </p:cNvSpPr>
              <p:nvPr/>
            </p:nvSpPr>
            <p:spPr bwMode="auto">
              <a:xfrm>
                <a:off x="7927483" y="2784889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0.35</a:t>
                </a:r>
              </a:p>
            </p:txBody>
          </p:sp>
          <p:sp>
            <p:nvSpPr>
              <p:cNvPr id="46" name="Text Box 38"/>
              <p:cNvSpPr txBox="1">
                <a:spLocks noChangeArrowheads="1"/>
              </p:cNvSpPr>
              <p:nvPr/>
            </p:nvSpPr>
            <p:spPr bwMode="auto">
              <a:xfrm>
                <a:off x="8526771" y="2784889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0.35</a:t>
                </a:r>
              </a:p>
            </p:txBody>
          </p:sp>
          <p:sp>
            <p:nvSpPr>
              <p:cNvPr id="47" name="椭圆 46"/>
              <p:cNvSpPr/>
              <p:nvPr/>
            </p:nvSpPr>
            <p:spPr bwMode="auto">
              <a:xfrm>
                <a:off x="7441849" y="4470559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直接箭头连接符 47"/>
              <p:cNvCxnSpPr/>
              <p:nvPr/>
            </p:nvCxnSpPr>
            <p:spPr bwMode="auto">
              <a:xfrm flipH="1" flipV="1">
                <a:off x="7335187" y="4239994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49" name="椭圆 48"/>
              <p:cNvSpPr/>
              <p:nvPr/>
            </p:nvSpPr>
            <p:spPr bwMode="auto">
              <a:xfrm>
                <a:off x="6366523" y="4470559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直接箭头连接符 49"/>
              <p:cNvCxnSpPr/>
              <p:nvPr/>
            </p:nvCxnSpPr>
            <p:spPr bwMode="auto">
              <a:xfrm flipV="1">
                <a:off x="6782448" y="4262822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51" name="椭圆 50"/>
              <p:cNvSpPr/>
              <p:nvPr/>
            </p:nvSpPr>
            <p:spPr bwMode="auto">
              <a:xfrm>
                <a:off x="7884368" y="3841717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 bwMode="auto">
              <a:xfrm flipH="1" flipV="1">
                <a:off x="7818518" y="3572240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54" name="直接箭头连接符 53"/>
              <p:cNvCxnSpPr/>
              <p:nvPr/>
            </p:nvCxnSpPr>
            <p:spPr bwMode="auto">
              <a:xfrm flipV="1">
                <a:off x="7265779" y="3595068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89" name="右箭头 88"/>
            <p:cNvSpPr/>
            <p:nvPr/>
          </p:nvSpPr>
          <p:spPr bwMode="auto">
            <a:xfrm rot="3032446">
              <a:off x="6531740" y="2740478"/>
              <a:ext cx="664600" cy="403748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2" name="TextBox 20"/>
            <p:cNvSpPr txBox="1">
              <a:spLocks noChangeArrowheads="1"/>
            </p:cNvSpPr>
            <p:nvPr/>
          </p:nvSpPr>
          <p:spPr bwMode="auto">
            <a:xfrm>
              <a:off x="6579967" y="2354569"/>
              <a:ext cx="217917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F,C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262775" y="3382647"/>
            <a:ext cx="4283007" cy="2887968"/>
            <a:chOff x="3161050" y="3687512"/>
            <a:chExt cx="4283007" cy="2887968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161050" y="3687512"/>
              <a:ext cx="2705757" cy="2887968"/>
              <a:chOff x="3161050" y="3687512"/>
              <a:chExt cx="2705757" cy="2887968"/>
            </a:xfrm>
          </p:grpSpPr>
          <p:sp>
            <p:nvSpPr>
              <p:cNvPr id="55" name="椭圆 54"/>
              <p:cNvSpPr/>
              <p:nvPr/>
            </p:nvSpPr>
            <p:spPr bwMode="auto">
              <a:xfrm>
                <a:off x="4174839" y="4743874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G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 bwMode="auto">
              <a:xfrm>
                <a:off x="5323583" y="4056195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 bwMode="auto">
              <a:xfrm>
                <a:off x="4670304" y="4094705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H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 bwMode="auto">
              <a:xfrm>
                <a:off x="3673631" y="5414881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 Box 38"/>
              <p:cNvSpPr txBox="1">
                <a:spLocks noChangeArrowheads="1"/>
              </p:cNvSpPr>
              <p:nvPr/>
            </p:nvSpPr>
            <p:spPr bwMode="auto">
              <a:xfrm>
                <a:off x="4678895" y="3687512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0.65</a:t>
                </a:r>
              </a:p>
            </p:txBody>
          </p:sp>
          <p:sp>
            <p:nvSpPr>
              <p:cNvPr id="61" name="Text Box 38"/>
              <p:cNvSpPr txBox="1">
                <a:spLocks noChangeArrowheads="1"/>
              </p:cNvSpPr>
              <p:nvPr/>
            </p:nvSpPr>
            <p:spPr bwMode="auto">
              <a:xfrm>
                <a:off x="5278183" y="3687512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0.35</a:t>
                </a:r>
              </a:p>
            </p:txBody>
          </p:sp>
          <p:sp>
            <p:nvSpPr>
              <p:cNvPr id="62" name="椭圆 61"/>
              <p:cNvSpPr/>
              <p:nvPr/>
            </p:nvSpPr>
            <p:spPr bwMode="auto">
              <a:xfrm>
                <a:off x="4236376" y="6069504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直接箭头连接符 62"/>
              <p:cNvCxnSpPr/>
              <p:nvPr/>
            </p:nvCxnSpPr>
            <p:spPr bwMode="auto">
              <a:xfrm flipH="1" flipV="1">
                <a:off x="4129714" y="5838939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64" name="椭圆 63"/>
              <p:cNvSpPr/>
              <p:nvPr/>
            </p:nvSpPr>
            <p:spPr bwMode="auto">
              <a:xfrm>
                <a:off x="3161050" y="6069504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接箭头连接符 64"/>
              <p:cNvCxnSpPr/>
              <p:nvPr/>
            </p:nvCxnSpPr>
            <p:spPr bwMode="auto">
              <a:xfrm flipV="1">
                <a:off x="3576975" y="5861767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66" name="椭圆 65"/>
              <p:cNvSpPr/>
              <p:nvPr/>
            </p:nvSpPr>
            <p:spPr bwMode="auto">
              <a:xfrm>
                <a:off x="4678895" y="5440662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 bwMode="auto">
              <a:xfrm flipH="1" flipV="1">
                <a:off x="4613045" y="5171185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68" name="直接箭头连接符 67"/>
              <p:cNvCxnSpPr/>
              <p:nvPr/>
            </p:nvCxnSpPr>
            <p:spPr bwMode="auto">
              <a:xfrm flipV="1">
                <a:off x="4060306" y="5194013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69" name="椭圆 68"/>
              <p:cNvSpPr/>
              <p:nvPr/>
            </p:nvSpPr>
            <p:spPr bwMode="auto">
              <a:xfrm>
                <a:off x="5217379" y="4765712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0" name="直接箭头连接符 69"/>
              <p:cNvCxnSpPr/>
              <p:nvPr/>
            </p:nvCxnSpPr>
            <p:spPr bwMode="auto">
              <a:xfrm flipH="1" flipV="1">
                <a:off x="5123402" y="4529795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71" name="直接箭头连接符 70"/>
              <p:cNvCxnSpPr/>
              <p:nvPr/>
            </p:nvCxnSpPr>
            <p:spPr bwMode="auto">
              <a:xfrm flipV="1">
                <a:off x="4570663" y="4552623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93" name="右箭头 92"/>
            <p:cNvSpPr/>
            <p:nvPr/>
          </p:nvSpPr>
          <p:spPr bwMode="auto">
            <a:xfrm rot="10800000">
              <a:off x="5778591" y="5113990"/>
              <a:ext cx="664600" cy="403748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4" name="TextBox 20"/>
            <p:cNvSpPr txBox="1">
              <a:spLocks noChangeArrowheads="1"/>
            </p:cNvSpPr>
            <p:nvPr/>
          </p:nvSpPr>
          <p:spPr bwMode="auto">
            <a:xfrm>
              <a:off x="5264883" y="5530957"/>
              <a:ext cx="217917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G,D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57921" y="2877404"/>
            <a:ext cx="3785007" cy="3507591"/>
            <a:chOff x="33489" y="2924944"/>
            <a:chExt cx="3785007" cy="3507591"/>
          </a:xfrm>
        </p:grpSpPr>
        <p:sp>
          <p:nvSpPr>
            <p:cNvPr id="95" name="右箭头 94"/>
            <p:cNvSpPr/>
            <p:nvPr/>
          </p:nvSpPr>
          <p:spPr bwMode="auto">
            <a:xfrm rot="10800000">
              <a:off x="3071506" y="4510744"/>
              <a:ext cx="664600" cy="403748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6" name="TextBox 20"/>
            <p:cNvSpPr txBox="1">
              <a:spLocks noChangeArrowheads="1"/>
            </p:cNvSpPr>
            <p:nvPr/>
          </p:nvSpPr>
          <p:spPr bwMode="auto">
            <a:xfrm>
              <a:off x="2494175" y="5010999"/>
              <a:ext cx="132432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H,E</a:t>
              </a:r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33489" y="2924944"/>
              <a:ext cx="3170359" cy="3507591"/>
              <a:chOff x="33489" y="2924944"/>
              <a:chExt cx="3170359" cy="350759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112006" y="4246612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 bwMode="auto">
              <a:xfrm>
                <a:off x="2670297" y="3561754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 bwMode="auto">
              <a:xfrm>
                <a:off x="1607471" y="3597443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 bwMode="auto">
              <a:xfrm>
                <a:off x="610798" y="4934536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 bwMode="auto">
              <a:xfrm>
                <a:off x="1173543" y="5589159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直接箭头连接符 76"/>
              <p:cNvCxnSpPr/>
              <p:nvPr/>
            </p:nvCxnSpPr>
            <p:spPr bwMode="auto">
              <a:xfrm flipH="1" flipV="1">
                <a:off x="1066881" y="5358594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78" name="椭圆 77"/>
              <p:cNvSpPr/>
              <p:nvPr/>
            </p:nvSpPr>
            <p:spPr bwMode="auto">
              <a:xfrm>
                <a:off x="98217" y="5589159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9" name="直接箭头连接符 78"/>
              <p:cNvCxnSpPr/>
              <p:nvPr/>
            </p:nvCxnSpPr>
            <p:spPr bwMode="auto">
              <a:xfrm flipV="1">
                <a:off x="514142" y="5381422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80" name="椭圆 79"/>
              <p:cNvSpPr/>
              <p:nvPr/>
            </p:nvSpPr>
            <p:spPr bwMode="auto">
              <a:xfrm>
                <a:off x="1616062" y="4960317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" name="直接箭头连接符 80"/>
              <p:cNvCxnSpPr/>
              <p:nvPr/>
            </p:nvCxnSpPr>
            <p:spPr bwMode="auto">
              <a:xfrm flipH="1" flipV="1">
                <a:off x="1550212" y="4690840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82" name="直接箭头连接符 81"/>
              <p:cNvCxnSpPr/>
              <p:nvPr/>
            </p:nvCxnSpPr>
            <p:spPr bwMode="auto">
              <a:xfrm flipV="1">
                <a:off x="997473" y="4713668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83" name="椭圆 82"/>
              <p:cNvSpPr/>
              <p:nvPr/>
            </p:nvSpPr>
            <p:spPr bwMode="auto">
              <a:xfrm>
                <a:off x="2154546" y="4268450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" name="直接箭头连接符 83"/>
              <p:cNvCxnSpPr/>
              <p:nvPr/>
            </p:nvCxnSpPr>
            <p:spPr bwMode="auto">
              <a:xfrm flipH="1" flipV="1">
                <a:off x="2060569" y="4032533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85" name="直接箭头连接符 84"/>
              <p:cNvCxnSpPr/>
              <p:nvPr/>
            </p:nvCxnSpPr>
            <p:spPr bwMode="auto">
              <a:xfrm flipV="1">
                <a:off x="1507830" y="4055361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86" name="椭圆 85"/>
              <p:cNvSpPr/>
              <p:nvPr/>
            </p:nvSpPr>
            <p:spPr bwMode="auto">
              <a:xfrm>
                <a:off x="2111527" y="2924944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7" name="直接箭头连接符 86"/>
              <p:cNvCxnSpPr/>
              <p:nvPr/>
            </p:nvCxnSpPr>
            <p:spPr bwMode="auto">
              <a:xfrm flipH="1" flipV="1">
                <a:off x="2564625" y="3360034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88" name="直接箭头连接符 87"/>
              <p:cNvCxnSpPr/>
              <p:nvPr/>
            </p:nvCxnSpPr>
            <p:spPr bwMode="auto">
              <a:xfrm flipV="1">
                <a:off x="2011886" y="3382862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97" name="Text Box 38"/>
              <p:cNvSpPr txBox="1">
                <a:spLocks noChangeArrowheads="1"/>
              </p:cNvSpPr>
              <p:nvPr/>
            </p:nvSpPr>
            <p:spPr bwMode="auto">
              <a:xfrm>
                <a:off x="33489" y="6063203"/>
                <a:ext cx="588623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0.05</a:t>
                </a:r>
              </a:p>
            </p:txBody>
          </p:sp>
          <p:sp>
            <p:nvSpPr>
              <p:cNvPr id="98" name="Text Box 38"/>
              <p:cNvSpPr txBox="1">
                <a:spLocks noChangeArrowheads="1"/>
              </p:cNvSpPr>
              <p:nvPr/>
            </p:nvSpPr>
            <p:spPr bwMode="auto">
              <a:xfrm>
                <a:off x="1114978" y="6063203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0.10</a:t>
                </a:r>
              </a:p>
            </p:txBody>
          </p:sp>
          <p:sp>
            <p:nvSpPr>
              <p:cNvPr id="99" name="Text Box 38"/>
              <p:cNvSpPr txBox="1">
                <a:spLocks noChangeArrowheads="1"/>
              </p:cNvSpPr>
              <p:nvPr/>
            </p:nvSpPr>
            <p:spPr bwMode="auto">
              <a:xfrm>
                <a:off x="1557787" y="5417041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0.15</a:t>
                </a:r>
              </a:p>
            </p:txBody>
          </p:sp>
          <p:sp>
            <p:nvSpPr>
              <p:cNvPr id="100" name="Text Box 38"/>
              <p:cNvSpPr txBox="1">
                <a:spLocks noChangeArrowheads="1"/>
              </p:cNvSpPr>
              <p:nvPr/>
            </p:nvSpPr>
            <p:spPr bwMode="auto">
              <a:xfrm>
                <a:off x="2081673" y="4723600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0.35</a:t>
                </a:r>
              </a:p>
            </p:txBody>
          </p:sp>
          <p:sp>
            <p:nvSpPr>
              <p:cNvPr id="101" name="Text Box 38"/>
              <p:cNvSpPr txBox="1">
                <a:spLocks noChangeArrowheads="1"/>
              </p:cNvSpPr>
              <p:nvPr/>
            </p:nvSpPr>
            <p:spPr bwMode="auto">
              <a:xfrm>
                <a:off x="2615224" y="4010272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0.35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20"/>
              <p:cNvSpPr txBox="1">
                <a:spLocks noChangeArrowheads="1"/>
              </p:cNvSpPr>
              <p:nvPr/>
            </p:nvSpPr>
            <p:spPr bwMode="auto">
              <a:xfrm>
                <a:off x="28668" y="6365898"/>
                <a:ext cx="906942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最优编码树：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0.05+4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0.1+3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0.15+2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0.35+1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0.35=2.1</a:t>
                </a:r>
              </a:p>
            </p:txBody>
          </p:sp>
        </mc:Choice>
        <mc:Fallback xmlns="">
          <p:sp>
            <p:nvSpPr>
              <p:cNvPr id="109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68" y="6365898"/>
                <a:ext cx="9069424" cy="461665"/>
              </a:xfrm>
              <a:prstGeom prst="rect">
                <a:avLst/>
              </a:prstGeom>
              <a:blipFill>
                <a:blip r:embed="rId3"/>
                <a:stretch>
                  <a:fillRect l="-941" t="-10526" r="-107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32008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15581</TotalTime>
  <Words>8452</Words>
  <Application>Microsoft Office PowerPoint</Application>
  <PresentationFormat>全屏显示(4:3)</PresentationFormat>
  <Paragraphs>2105</Paragraphs>
  <Slides>65</Slides>
  <Notes>64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9" baseType="lpstr">
      <vt:lpstr>黑体</vt:lpstr>
      <vt:lpstr>隶书</vt:lpstr>
      <vt:lpstr>微软雅黑</vt:lpstr>
      <vt:lpstr>微软雅黑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回顾：树的基本概念</vt:lpstr>
      <vt:lpstr>回顾：树的基本概念</vt:lpstr>
      <vt:lpstr>回顾：树的基本概念</vt:lpstr>
      <vt:lpstr>回顾：二叉树的基本概念</vt:lpstr>
      <vt:lpstr>回顾：二叉树的基本概念</vt:lpstr>
      <vt:lpstr>回顾：二叉树的实现</vt:lpstr>
      <vt:lpstr>二叉树遍历</vt:lpstr>
      <vt:lpstr>回顾：哈夫曼树(最优编码树)</vt:lpstr>
      <vt:lpstr>回顾：算法复杂度</vt:lpstr>
      <vt:lpstr>如何规避移位？</vt:lpstr>
      <vt:lpstr>二叉搜索树概念</vt:lpstr>
      <vt:lpstr>二叉搜索树与中序遍历</vt:lpstr>
      <vt:lpstr>二叉搜索树的递归实现</vt:lpstr>
      <vt:lpstr>二叉搜索树的搜索</vt:lpstr>
      <vt:lpstr>二叉搜索树的搜索实现</vt:lpstr>
      <vt:lpstr>二叉搜索树的递归实现</vt:lpstr>
      <vt:lpstr>二叉搜索树的插入</vt:lpstr>
      <vt:lpstr>二叉搜索树的插入实现</vt:lpstr>
      <vt:lpstr>二叉搜索树的构建</vt:lpstr>
      <vt:lpstr>二叉搜索树的构建</vt:lpstr>
      <vt:lpstr>二叉搜索树的删除</vt:lpstr>
      <vt:lpstr>二叉搜索树的删除</vt:lpstr>
      <vt:lpstr>二叉搜索树的删除</vt:lpstr>
      <vt:lpstr>二叉搜索树的删除</vt:lpstr>
      <vt:lpstr>二叉搜索树的删除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回顾：算法复杂度</vt:lpstr>
      <vt:lpstr>树高与性能</vt:lpstr>
      <vt:lpstr>树高与性能</vt:lpstr>
      <vt:lpstr>理想平衡与适度平衡</vt:lpstr>
      <vt:lpstr>等价变换与局部调整</vt:lpstr>
      <vt:lpstr>等价变换与局部调整</vt:lpstr>
      <vt:lpstr>等价变换与局部调整</vt:lpstr>
      <vt:lpstr>平衡二叉搜索树</vt:lpstr>
      <vt:lpstr>AVL树</vt:lpstr>
      <vt:lpstr>AVL树</vt:lpstr>
      <vt:lpstr>平衡化旋转（1）</vt:lpstr>
      <vt:lpstr>平衡化旋转（2）</vt:lpstr>
      <vt:lpstr>平衡化旋转（3）</vt:lpstr>
      <vt:lpstr>平衡化旋转（4）</vt:lpstr>
      <vt:lpstr>平衡化旋转（5）</vt:lpstr>
      <vt:lpstr>平衡化旋转（6）</vt:lpstr>
      <vt:lpstr>平衡化旋转核心操作</vt:lpstr>
      <vt:lpstr>平衡化旋转核心操作</vt:lpstr>
      <vt:lpstr>3+4 组装</vt:lpstr>
      <vt:lpstr>3+4 组装</vt:lpstr>
      <vt:lpstr>3+4 组装</vt:lpstr>
      <vt:lpstr>删 除</vt:lpstr>
      <vt:lpstr>删 除</vt:lpstr>
      <vt:lpstr>删 除</vt:lpstr>
      <vt:lpstr>删 除</vt:lpstr>
      <vt:lpstr>删 除</vt:lpstr>
      <vt:lpstr>删 除</vt:lpstr>
      <vt:lpstr>删 除</vt:lpstr>
      <vt:lpstr>插 入</vt:lpstr>
      <vt:lpstr>插 入</vt:lpstr>
      <vt:lpstr>PowerPoint 演示文稿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刘 文轩</cp:lastModifiedBy>
  <cp:revision>1852</cp:revision>
  <dcterms:created xsi:type="dcterms:W3CDTF">2011-01-31T10:16:12Z</dcterms:created>
  <dcterms:modified xsi:type="dcterms:W3CDTF">2021-01-04T07:46:23Z</dcterms:modified>
</cp:coreProperties>
</file>