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56" r:id="rId2"/>
    <p:sldId id="729" r:id="rId3"/>
    <p:sldId id="707" r:id="rId4"/>
    <p:sldId id="749" r:id="rId5"/>
    <p:sldId id="754" r:id="rId6"/>
    <p:sldId id="751" r:id="rId7"/>
    <p:sldId id="750" r:id="rId8"/>
    <p:sldId id="752" r:id="rId9"/>
    <p:sldId id="753" r:id="rId10"/>
    <p:sldId id="756" r:id="rId11"/>
    <p:sldId id="757" r:id="rId12"/>
    <p:sldId id="755" r:id="rId13"/>
    <p:sldId id="759" r:id="rId14"/>
    <p:sldId id="809" r:id="rId15"/>
    <p:sldId id="758" r:id="rId16"/>
    <p:sldId id="807" r:id="rId17"/>
    <p:sldId id="775" r:id="rId18"/>
    <p:sldId id="760" r:id="rId19"/>
    <p:sldId id="773" r:id="rId20"/>
    <p:sldId id="774" r:id="rId21"/>
    <p:sldId id="763" r:id="rId22"/>
    <p:sldId id="761" r:id="rId23"/>
    <p:sldId id="764" r:id="rId24"/>
    <p:sldId id="765" r:id="rId25"/>
    <p:sldId id="830" r:id="rId26"/>
    <p:sldId id="776" r:id="rId27"/>
    <p:sldId id="766" r:id="rId28"/>
    <p:sldId id="768" r:id="rId29"/>
    <p:sldId id="769" r:id="rId30"/>
    <p:sldId id="770" r:id="rId31"/>
    <p:sldId id="771" r:id="rId32"/>
    <p:sldId id="772" r:id="rId33"/>
    <p:sldId id="808" r:id="rId34"/>
    <p:sldId id="767" r:id="rId35"/>
    <p:sldId id="784" r:id="rId36"/>
    <p:sldId id="785" r:id="rId37"/>
    <p:sldId id="823" r:id="rId38"/>
    <p:sldId id="824" r:id="rId39"/>
    <p:sldId id="825" r:id="rId40"/>
    <p:sldId id="826" r:id="rId41"/>
    <p:sldId id="827" r:id="rId42"/>
    <p:sldId id="828" r:id="rId43"/>
    <p:sldId id="816" r:id="rId44"/>
    <p:sldId id="817" r:id="rId45"/>
    <p:sldId id="818" r:id="rId46"/>
    <p:sldId id="819" r:id="rId47"/>
    <p:sldId id="820" r:id="rId48"/>
    <p:sldId id="821" r:id="rId49"/>
    <p:sldId id="822" r:id="rId50"/>
    <p:sldId id="814" r:id="rId51"/>
    <p:sldId id="777" r:id="rId52"/>
    <p:sldId id="778" r:id="rId53"/>
    <p:sldId id="810" r:id="rId54"/>
    <p:sldId id="779" r:id="rId55"/>
    <p:sldId id="780" r:id="rId56"/>
    <p:sldId id="792" r:id="rId57"/>
    <p:sldId id="829" r:id="rId58"/>
    <p:sldId id="811" r:id="rId59"/>
    <p:sldId id="812" r:id="rId60"/>
    <p:sldId id="813" r:id="rId61"/>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FF66"/>
    <a:srgbClr val="CCFF66"/>
    <a:srgbClr val="00823B"/>
    <a:srgbClr val="CCFF99"/>
    <a:srgbClr val="009242"/>
    <a:srgbClr val="FFFFCC"/>
    <a:srgbClr val="FF9900"/>
    <a:srgbClr val="99FF33"/>
    <a:srgbClr val="CC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8151" autoAdjust="0"/>
  </p:normalViewPr>
  <p:slideViewPr>
    <p:cSldViewPr>
      <p:cViewPr varScale="1">
        <p:scale>
          <a:sx n="76" d="100"/>
          <a:sy n="76" d="100"/>
        </p:scale>
        <p:origin x="1531"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10/6/2021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2021/10/6</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827663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230494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3672892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64651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31269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60594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1428291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48795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218398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71068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dirty="0"/>
          </a:p>
        </p:txBody>
      </p:sp>
    </p:spTree>
    <p:extLst>
      <p:ext uri="{BB962C8B-B14F-4D97-AF65-F5344CB8AC3E}">
        <p14:creationId xmlns:p14="http://schemas.microsoft.com/office/powerpoint/2010/main" val="1483345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065492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94992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4139199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S=2+2^2+2^3+……+2^N</a:t>
            </a:r>
          </a:p>
          <a:p>
            <a:r>
              <a:rPr lang="en-US" altLang="zh-CN" dirty="0"/>
              <a:t>2S=2^2+2^3+……+2^(N+1)=S-2+2^(N+1)</a:t>
            </a:r>
          </a:p>
          <a:p>
            <a:endParaRPr lang="en-US" altLang="zh-CN" dirty="0"/>
          </a:p>
          <a:p>
            <a:r>
              <a:rPr lang="zh-CN" altLang="en-US" dirty="0"/>
              <a:t>所以</a:t>
            </a:r>
            <a:r>
              <a:rPr lang="en-US" altLang="zh-CN" dirty="0"/>
              <a:t>S=2^(N+1)-2</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14417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481529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2952937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3729111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3914967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758118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38320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18896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1541948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2648841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78382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1002211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dirty="0">
                <a:latin typeface="微软雅黑" panose="020B0503020204020204" pitchFamily="34" charset="-122"/>
                <a:ea typeface="微软雅黑" panose="020B0503020204020204" pitchFamily="34" charset="-122"/>
              </a:rPr>
              <a:t>(WPL)</a:t>
            </a: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3949176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409111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9C5634F-E9ED-495C-BE51-6FC2C73B45E1}" type="slidenum">
              <a:rPr lang="en-US" altLang="zh-CN" smtClean="0"/>
              <a:pPr/>
              <a:t>37</a:t>
            </a:fld>
            <a:endParaRPr lang="en-US" altLang="zh-CN"/>
          </a:p>
        </p:txBody>
      </p:sp>
      <p:sp>
        <p:nvSpPr>
          <p:cNvPr id="133123" name="Rectangle 2"/>
          <p:cNvSpPr>
            <a:spLocks noGrp="1" noRot="1" noChangeAspect="1" noChangeArrowheads="1" noTextEdit="1"/>
          </p:cNvSpPr>
          <p:nvPr>
            <p:ph type="sldImg"/>
          </p:nvPr>
        </p:nvSpPr>
        <p:spPr>
          <a:xfrm>
            <a:off x="911225" y="739775"/>
            <a:ext cx="4933950" cy="3700463"/>
          </a:xfrm>
          <a:ln/>
        </p:spPr>
      </p:sp>
      <p:sp>
        <p:nvSpPr>
          <p:cNvPr id="133124"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a:t> </a:t>
            </a:r>
          </a:p>
        </p:txBody>
      </p:sp>
    </p:spTree>
    <p:extLst>
      <p:ext uri="{BB962C8B-B14F-4D97-AF65-F5344CB8AC3E}">
        <p14:creationId xmlns:p14="http://schemas.microsoft.com/office/powerpoint/2010/main" val="97787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FD03595E-E758-434F-AA72-1203210CA5AD}" type="slidenum">
              <a:rPr lang="en-US" altLang="zh-CN" smtClean="0"/>
              <a:pPr/>
              <a:t>38</a:t>
            </a:fld>
            <a:endParaRPr lang="en-US" altLang="zh-CN"/>
          </a:p>
        </p:txBody>
      </p:sp>
      <p:sp>
        <p:nvSpPr>
          <p:cNvPr id="134147" name="Rectangle 2"/>
          <p:cNvSpPr>
            <a:spLocks noGrp="1" noRot="1" noChangeAspect="1" noChangeArrowheads="1" noTextEdit="1"/>
          </p:cNvSpPr>
          <p:nvPr>
            <p:ph type="sldImg"/>
          </p:nvPr>
        </p:nvSpPr>
        <p:spPr>
          <a:xfrm>
            <a:off x="911225" y="739775"/>
            <a:ext cx="4933950" cy="3700463"/>
          </a:xfrm>
          <a:ln/>
        </p:spPr>
      </p:sp>
      <p:sp>
        <p:nvSpPr>
          <p:cNvPr id="13414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a:t> </a:t>
            </a:r>
            <a:endParaRPr lang="en-US" altLang="zh-CN" dirty="0">
              <a:solidFill>
                <a:srgbClr val="FF3300"/>
              </a:solidFill>
            </a:endParaRPr>
          </a:p>
        </p:txBody>
      </p:sp>
    </p:spTree>
    <p:extLst>
      <p:ext uri="{BB962C8B-B14F-4D97-AF65-F5344CB8AC3E}">
        <p14:creationId xmlns:p14="http://schemas.microsoft.com/office/powerpoint/2010/main" val="3055536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8CB46F2F-025B-4A84-8CA7-AE042B67F677}" type="slidenum">
              <a:rPr lang="en-US" altLang="zh-CN" smtClean="0"/>
              <a:pPr/>
              <a:t>40</a:t>
            </a:fld>
            <a:endParaRPr lang="en-US" altLang="zh-CN"/>
          </a:p>
        </p:txBody>
      </p:sp>
      <p:sp>
        <p:nvSpPr>
          <p:cNvPr id="135171" name="Rectangle 2"/>
          <p:cNvSpPr>
            <a:spLocks noGrp="1" noRot="1" noChangeAspect="1" noChangeArrowheads="1" noTextEdit="1"/>
          </p:cNvSpPr>
          <p:nvPr>
            <p:ph type="sldImg"/>
          </p:nvPr>
        </p:nvSpPr>
        <p:spPr>
          <a:xfrm>
            <a:off x="911225" y="739775"/>
            <a:ext cx="4933950" cy="3700463"/>
          </a:xfrm>
          <a:ln/>
        </p:spPr>
      </p:sp>
      <p:sp>
        <p:nvSpPr>
          <p:cNvPr id="135172"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a:t> </a:t>
            </a:r>
            <a:endParaRPr lang="zh-CN" altLang="en-US" dirty="0"/>
          </a:p>
        </p:txBody>
      </p:sp>
    </p:spTree>
    <p:extLst>
      <p:ext uri="{BB962C8B-B14F-4D97-AF65-F5344CB8AC3E}">
        <p14:creationId xmlns:p14="http://schemas.microsoft.com/office/powerpoint/2010/main" val="136383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1C78EAE-EF41-423A-973A-6ECC16CB7CB6}" type="slidenum">
              <a:rPr lang="en-US" altLang="zh-CN" smtClean="0"/>
              <a:pPr/>
              <a:t>41</a:t>
            </a:fld>
            <a:endParaRPr lang="en-US" altLang="zh-CN"/>
          </a:p>
        </p:txBody>
      </p:sp>
      <p:sp>
        <p:nvSpPr>
          <p:cNvPr id="137219" name="Rectangle 2"/>
          <p:cNvSpPr>
            <a:spLocks noGrp="1" noRot="1" noChangeAspect="1" noChangeArrowheads="1" noTextEdit="1"/>
          </p:cNvSpPr>
          <p:nvPr>
            <p:ph type="sldImg"/>
          </p:nvPr>
        </p:nvSpPr>
        <p:spPr>
          <a:xfrm>
            <a:off x="911225" y="739775"/>
            <a:ext cx="4933950" cy="3700463"/>
          </a:xfrm>
          <a:ln/>
        </p:spPr>
      </p:sp>
      <p:sp>
        <p:nvSpPr>
          <p:cNvPr id="137220" name="Rectangle 3"/>
          <p:cNvSpPr>
            <a:spLocks noGrp="1" noChangeArrowheads="1"/>
          </p:cNvSpPr>
          <p:nvPr>
            <p:ph type="body" idx="1"/>
          </p:nvPr>
        </p:nvSpPr>
        <p:spPr>
          <a:xfrm>
            <a:off x="900113" y="4686300"/>
            <a:ext cx="4957762" cy="4440238"/>
          </a:xfrm>
          <a:noFill/>
          <a:ln/>
        </p:spPr>
        <p:txBody>
          <a:bodyPr/>
          <a:lstStyle/>
          <a:p>
            <a:pPr eaLnBrk="1" hangingPunct="1"/>
            <a:endParaRPr lang="zh-CN" altLang="zh-CN"/>
          </a:p>
        </p:txBody>
      </p:sp>
    </p:spTree>
    <p:extLst>
      <p:ext uri="{BB962C8B-B14F-4D97-AF65-F5344CB8AC3E}">
        <p14:creationId xmlns:p14="http://schemas.microsoft.com/office/powerpoint/2010/main" val="165509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2149584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3615971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C1186B5-060B-4BD6-B379-BB97F1EE3AB3}" type="slidenum">
              <a:rPr lang="en-US" altLang="zh-CN" smtClean="0"/>
              <a:pPr/>
              <a:t>43</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tLang="zh-CN" dirty="0"/>
              <a:t> </a:t>
            </a:r>
            <a:endParaRPr lang="zh-CN" altLang="en-US" dirty="0"/>
          </a:p>
        </p:txBody>
      </p:sp>
    </p:spTree>
    <p:extLst>
      <p:ext uri="{BB962C8B-B14F-4D97-AF65-F5344CB8AC3E}">
        <p14:creationId xmlns:p14="http://schemas.microsoft.com/office/powerpoint/2010/main" val="42902626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356A0C3-39A6-4A9B-B9E5-D286D51BBB79}" type="slidenum">
              <a:rPr lang="en-US" altLang="zh-CN" smtClean="0"/>
              <a:pPr/>
              <a:t>44</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58758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04B928B-9561-4D67-85F4-B553A2AB0C4C}" type="slidenum">
              <a:rPr lang="en-US" altLang="zh-CN" smtClean="0"/>
              <a:pPr/>
              <a:t>45</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669007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8043C2E-C85B-4DE5-A5F6-DC7809B2EF24}" type="slidenum">
              <a:rPr lang="en-US" altLang="zh-CN" smtClean="0"/>
              <a:pPr/>
              <a:t>46</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16839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9948D44-7AF3-47AE-B7F9-590325C98428}" type="slidenum">
              <a:rPr lang="en-US" altLang="zh-CN" smtClean="0"/>
              <a:pPr/>
              <a:t>47</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53984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B7A9243-BAF2-4B19-B8BC-D96976EB67B8}" type="slidenum">
              <a:rPr lang="en-US" altLang="zh-CN" smtClean="0"/>
              <a:pPr/>
              <a:t>48</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05854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5BC9C54-AFE2-480E-B033-D40BD66CA405}" type="slidenum">
              <a:rPr lang="en-US" altLang="zh-CN" smtClean="0"/>
              <a:pPr/>
              <a:t>49</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38245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709535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775595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97202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8291734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39527788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Sample Input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5 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Sample Output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19 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分析：</a:t>
            </a:r>
          </a:p>
          <a:p>
            <a:r>
              <a:rPr lang="en-US" altLang="zh-CN" dirty="0">
                <a:effectLst/>
              </a:rPr>
              <a:t>3+4</a:t>
            </a:r>
            <a:r>
              <a:rPr lang="en-US" altLang="zh-CN" dirty="0"/>
              <a:t>=</a:t>
            </a:r>
            <a:r>
              <a:rPr lang="en-US" altLang="zh-CN" sz="1200" kern="1200" dirty="0">
                <a:solidFill>
                  <a:schemeClr val="tx1"/>
                </a:solidFill>
                <a:effectLst/>
                <a:latin typeface="+mn-lt"/>
                <a:ea typeface="+mn-ea"/>
                <a:cs typeface="+mn-cs"/>
              </a:rPr>
              <a:t>7,7+5=12,12+7=19,</a:t>
            </a:r>
            <a:r>
              <a:rPr lang="zh-CN" altLang="en-US" sz="1200" kern="1200" dirty="0">
                <a:solidFill>
                  <a:schemeClr val="tx1"/>
                </a:solidFill>
                <a:effectLst/>
                <a:latin typeface="+mn-lt"/>
                <a:ea typeface="+mn-ea"/>
                <a:cs typeface="+mn-cs"/>
              </a:rPr>
              <a:t>用优先队列比较容易解决</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15682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1729194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3033172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19714271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2849285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246195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3956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339044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00070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2250377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2021/10/6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2021/10/6</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gif"/><Relationship Id="rId9"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第八讲</a:t>
            </a:r>
          </a:p>
          <a:p>
            <a:pPr eaLnBrk="1" hangingPunct="1">
              <a:spcBef>
                <a:spcPts val="0"/>
              </a:spcBef>
              <a:defRPr/>
            </a:pPr>
            <a:r>
              <a:rPr lang="zh-CN" altLang="en-US" sz="4800" b="1" dirty="0">
                <a:solidFill>
                  <a:srgbClr val="0000FF"/>
                </a:solidFill>
                <a:latin typeface="微软雅黑"/>
                <a:ea typeface="微软雅黑"/>
                <a:cs typeface="微软雅黑"/>
              </a:rPr>
              <a:t>                     堆（优先级队列）</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丁贵广</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buNone/>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
        <p:nvSpPr>
          <p:cNvPr id="37" name="矩形 36"/>
          <p:cNvSpPr/>
          <p:nvPr/>
        </p:nvSpPr>
        <p:spPr>
          <a:xfrm>
            <a:off x="2088852" y="5906889"/>
            <a:ext cx="5060790"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任意节点的平衡因子皆大于等于</a:t>
            </a:r>
            <a:r>
              <a:rPr lang="en-US" altLang="zh-CN" sz="2400" b="1" dirty="0">
                <a:solidFill>
                  <a:schemeClr val="bg1"/>
                </a:solidFill>
                <a:latin typeface="微软雅黑" panose="020B0503020204020204" pitchFamily="34" charset="-122"/>
                <a:ea typeface="微软雅黑" panose="020B0503020204020204" pitchFamily="34" charset="-122"/>
              </a:rPr>
              <a:t>0</a:t>
            </a:r>
            <a:endParaRPr lang="zh-CN" altLang="en-US" sz="2400" dirty="0"/>
          </a:p>
        </p:txBody>
      </p:sp>
    </p:spTree>
    <p:extLst>
      <p:ext uri="{BB962C8B-B14F-4D97-AF65-F5344CB8AC3E}">
        <p14:creationId xmlns:p14="http://schemas.microsoft.com/office/powerpoint/2010/main" val="2742659972"/>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完全二叉树的向量表示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完全二叉树向量表示</a:t>
            </a:r>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0</a:t>
            </a:r>
            <a:endParaRPr kumimoji="1" lang="en-US" altLang="zh-CN" sz="2400" dirty="0">
              <a:latin typeface="Times New Roman" pitchFamily="18" charset="0"/>
            </a:endParaRP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3" name="Text Box 85"/>
          <p:cNvSpPr txBox="1">
            <a:spLocks noChangeArrowheads="1"/>
          </p:cNvSpPr>
          <p:nvPr/>
        </p:nvSpPr>
        <p:spPr bwMode="auto">
          <a:xfrm>
            <a:off x="1815909" y="3715069"/>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0</a:t>
            </a:r>
            <a:endParaRPr kumimoji="1" lang="zh-CN" altLang="en-US" sz="28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4</a:t>
            </a:r>
            <a:endParaRPr kumimoji="1" lang="zh-CN" altLang="en-US" sz="28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5</a:t>
            </a:r>
            <a:endParaRPr kumimoji="1" lang="zh-CN" altLang="en-US" sz="28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6</a:t>
            </a:r>
            <a:endParaRPr kumimoji="1" lang="zh-CN" altLang="en-US" sz="28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7</a:t>
            </a:r>
            <a:endParaRPr kumimoji="1" lang="zh-CN" altLang="en-US" sz="28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8</a:t>
            </a:r>
            <a:endParaRPr kumimoji="1" lang="zh-CN" altLang="en-US" sz="2800" b="1" dirty="0">
              <a:latin typeface="Times New Roman" pitchFamily="18" charset="0"/>
            </a:endParaRPr>
          </a:p>
        </p:txBody>
      </p:sp>
      <p:sp>
        <p:nvSpPr>
          <p:cNvPr id="155" name="Rectangle 47"/>
          <p:cNvSpPr>
            <a:spLocks noChangeArrowheads="1"/>
          </p:cNvSpPr>
          <p:nvPr/>
        </p:nvSpPr>
        <p:spPr bwMode="auto">
          <a:xfrm>
            <a:off x="3674440" y="4626628"/>
            <a:ext cx="307963" cy="451962"/>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9</a:t>
            </a:r>
            <a:endParaRPr kumimoji="1" lang="zh-CN" altLang="en-US" sz="2800" b="1" dirty="0">
              <a:latin typeface="Times New Roman"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4844093" y="1765340"/>
                <a:ext cx="3652538"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4844093" y="1765340"/>
                <a:ext cx="365253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844093" y="2689518"/>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97" name="矩形 96"/>
              <p:cNvSpPr>
                <a:spLocks noRot="1" noChangeAspect="1" noMove="1" noResize="1" noEditPoints="1" noAdjustHandles="1" noChangeArrowheads="1" noChangeShapeType="1" noTextEdit="1"/>
              </p:cNvSpPr>
              <p:nvPr/>
            </p:nvSpPr>
            <p:spPr>
              <a:xfrm>
                <a:off x="4844093" y="2689518"/>
                <a:ext cx="384009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44093" y="3613696"/>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𝒓𝑪𝒉𝒊𝒍𝒅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𝟐</m:t>
                      </m:r>
                    </m:oMath>
                  </m:oMathPara>
                </a14:m>
                <a:endParaRPr lang="zh-CN" altLang="en-US" sz="2400" dirty="0">
                  <a:solidFill>
                    <a:srgbClr val="FFFF00"/>
                  </a:solidFill>
                </a:endParaRPr>
              </a:p>
            </p:txBody>
          </p:sp>
        </mc:Choice>
        <mc:Fallback xmlns="">
          <p:sp>
            <p:nvSpPr>
              <p:cNvPr id="98" name="矩形 97"/>
              <p:cNvSpPr>
                <a:spLocks noRot="1" noChangeAspect="1" noMove="1" noResize="1" noEditPoints="1" noAdjustHandles="1" noChangeArrowheads="1" noChangeShapeType="1" noTextEdit="1"/>
              </p:cNvSpPr>
              <p:nvPr/>
            </p:nvSpPr>
            <p:spPr>
              <a:xfrm>
                <a:off x="4844093" y="3613696"/>
                <a:ext cx="3840090" cy="461665"/>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4543352" y="4464066"/>
            <a:ext cx="4441571" cy="1384995"/>
          </a:xfrm>
          <a:prstGeom prst="rect">
            <a:avLst/>
          </a:prstGeom>
          <a:solidFill>
            <a:schemeClr val="accent2">
              <a:lumMod val="50000"/>
            </a:schemeClr>
          </a:solidFill>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实际物理存储为向量方式，任意顶点可在向量中快速定位访问其父亲和孩子</a:t>
            </a:r>
            <a:endParaRPr lang="zh-CN" altLang="en-US" sz="2800" dirty="0"/>
          </a:p>
        </p:txBody>
      </p:sp>
    </p:spTree>
    <p:extLst>
      <p:ext uri="{BB962C8B-B14F-4D97-AF65-F5344CB8AC3E}">
        <p14:creationId xmlns:p14="http://schemas.microsoft.com/office/powerpoint/2010/main" val="86493348"/>
      </p:ext>
    </p:extLst>
  </p:cSld>
  <p:clrMapOvr>
    <a:masterClrMapping/>
  </p:clrMapOvr>
  <p:transition advTm="157">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一种二叉树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每个顶点的值大于或等于其左右孩子的值：大顶堆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每个顶点的值小于或等于其左右孩子的值：小顶堆</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659722" y="412355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3202522" y="408069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830922" y="404735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297522" y="412355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821522" y="351395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830922" y="351395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478622" y="3242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2073810" y="465695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373722" y="473315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1035585" y="465695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5642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1107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724435" y="50665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2594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7928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20214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9358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3930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774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4" name="Line 5"/>
          <p:cNvSpPr>
            <a:spLocks noChangeShapeType="1"/>
          </p:cNvSpPr>
          <p:nvPr/>
        </p:nvSpPr>
        <p:spPr bwMode="auto">
          <a:xfrm>
            <a:off x="7796449" y="416641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5" name="Line 6"/>
          <p:cNvSpPr>
            <a:spLocks noChangeShapeType="1"/>
          </p:cNvSpPr>
          <p:nvPr/>
        </p:nvSpPr>
        <p:spPr bwMode="auto">
          <a:xfrm flipH="1">
            <a:off x="7339249" y="412355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6" name="Line 7"/>
          <p:cNvSpPr>
            <a:spLocks noChangeShapeType="1"/>
          </p:cNvSpPr>
          <p:nvPr/>
        </p:nvSpPr>
        <p:spPr bwMode="auto">
          <a:xfrm>
            <a:off x="5967649" y="409021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87" name="Line 8"/>
          <p:cNvSpPr>
            <a:spLocks noChangeShapeType="1"/>
          </p:cNvSpPr>
          <p:nvPr/>
        </p:nvSpPr>
        <p:spPr bwMode="auto">
          <a:xfrm flipH="1">
            <a:off x="5434249" y="416641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8" name="Line 9"/>
          <p:cNvSpPr>
            <a:spLocks noChangeShapeType="1"/>
          </p:cNvSpPr>
          <p:nvPr/>
        </p:nvSpPr>
        <p:spPr bwMode="auto">
          <a:xfrm>
            <a:off x="6958249" y="3556816"/>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9" name="Line 10"/>
          <p:cNvSpPr>
            <a:spLocks noChangeShapeType="1"/>
          </p:cNvSpPr>
          <p:nvPr/>
        </p:nvSpPr>
        <p:spPr bwMode="auto">
          <a:xfrm flipH="1">
            <a:off x="5967649" y="3556816"/>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Oval 11"/>
          <p:cNvSpPr>
            <a:spLocks noChangeArrowheads="1"/>
          </p:cNvSpPr>
          <p:nvPr/>
        </p:nvSpPr>
        <p:spPr bwMode="auto">
          <a:xfrm>
            <a:off x="6615349" y="3285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91" name="Line 12"/>
          <p:cNvSpPr>
            <a:spLocks noChangeShapeType="1"/>
          </p:cNvSpPr>
          <p:nvPr/>
        </p:nvSpPr>
        <p:spPr bwMode="auto">
          <a:xfrm flipH="1">
            <a:off x="6210537" y="4699816"/>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13"/>
          <p:cNvSpPr>
            <a:spLocks noChangeShapeType="1"/>
          </p:cNvSpPr>
          <p:nvPr/>
        </p:nvSpPr>
        <p:spPr bwMode="auto">
          <a:xfrm>
            <a:off x="5510449" y="4776016"/>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93" name="Line 14"/>
          <p:cNvSpPr>
            <a:spLocks noChangeShapeType="1"/>
          </p:cNvSpPr>
          <p:nvPr/>
        </p:nvSpPr>
        <p:spPr bwMode="auto">
          <a:xfrm flipH="1">
            <a:off x="5172312" y="46998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94" name="Oval 75"/>
          <p:cNvSpPr>
            <a:spLocks noChangeArrowheads="1"/>
          </p:cNvSpPr>
          <p:nvPr/>
        </p:nvSpPr>
        <p:spPr bwMode="auto">
          <a:xfrm>
            <a:off x="57009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95" name="Oval 76"/>
          <p:cNvSpPr>
            <a:spLocks noChangeArrowheads="1"/>
          </p:cNvSpPr>
          <p:nvPr/>
        </p:nvSpPr>
        <p:spPr bwMode="auto">
          <a:xfrm>
            <a:off x="5243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96" name="Oval 77"/>
          <p:cNvSpPr>
            <a:spLocks noChangeArrowheads="1"/>
          </p:cNvSpPr>
          <p:nvPr/>
        </p:nvSpPr>
        <p:spPr bwMode="auto">
          <a:xfrm>
            <a:off x="4861162" y="51093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97" name="Oval 78"/>
          <p:cNvSpPr>
            <a:spLocks noChangeArrowheads="1"/>
          </p:cNvSpPr>
          <p:nvPr/>
        </p:nvSpPr>
        <p:spPr bwMode="auto">
          <a:xfrm>
            <a:off x="53961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8" name="Oval 79"/>
          <p:cNvSpPr>
            <a:spLocks noChangeArrowheads="1"/>
          </p:cNvSpPr>
          <p:nvPr/>
        </p:nvSpPr>
        <p:spPr bwMode="auto">
          <a:xfrm>
            <a:off x="59295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61581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70725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75297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7910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54098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91792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129487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167181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2048759"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242570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280264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317959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355653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3933477" y="5965769"/>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2" name="Rectangle 47"/>
          <p:cNvSpPr>
            <a:spLocks noChangeArrowheads="1"/>
          </p:cNvSpPr>
          <p:nvPr/>
        </p:nvSpPr>
        <p:spPr bwMode="auto">
          <a:xfrm>
            <a:off x="486003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4" name="Rectangle 47"/>
          <p:cNvSpPr>
            <a:spLocks noChangeArrowheads="1"/>
          </p:cNvSpPr>
          <p:nvPr/>
        </p:nvSpPr>
        <p:spPr bwMode="auto">
          <a:xfrm>
            <a:off x="523697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65" name="Rectangle 47"/>
          <p:cNvSpPr>
            <a:spLocks noChangeArrowheads="1"/>
          </p:cNvSpPr>
          <p:nvPr/>
        </p:nvSpPr>
        <p:spPr bwMode="auto">
          <a:xfrm>
            <a:off x="561392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Rectangle 47"/>
          <p:cNvSpPr>
            <a:spLocks noChangeArrowheads="1"/>
          </p:cNvSpPr>
          <p:nvPr/>
        </p:nvSpPr>
        <p:spPr bwMode="auto">
          <a:xfrm>
            <a:off x="599086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	</a:t>
            </a:r>
            <a:endParaRPr kumimoji="1" lang="zh-CN" altLang="en-US" sz="2400" b="1" dirty="0">
              <a:latin typeface="Times New Roman" pitchFamily="18" charset="0"/>
            </a:endParaRPr>
          </a:p>
        </p:txBody>
      </p:sp>
      <p:sp>
        <p:nvSpPr>
          <p:cNvPr id="73" name="Rectangle 47"/>
          <p:cNvSpPr>
            <a:spLocks noChangeArrowheads="1"/>
          </p:cNvSpPr>
          <p:nvPr/>
        </p:nvSpPr>
        <p:spPr bwMode="auto">
          <a:xfrm>
            <a:off x="6367808"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74" name="Rectangle 47"/>
          <p:cNvSpPr>
            <a:spLocks noChangeArrowheads="1"/>
          </p:cNvSpPr>
          <p:nvPr/>
        </p:nvSpPr>
        <p:spPr bwMode="auto">
          <a:xfrm>
            <a:off x="674475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12169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76" name="Rectangle 47"/>
          <p:cNvSpPr>
            <a:spLocks noChangeArrowheads="1"/>
          </p:cNvSpPr>
          <p:nvPr/>
        </p:nvSpPr>
        <p:spPr bwMode="auto">
          <a:xfrm>
            <a:off x="749864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77" name="Rectangle 47"/>
          <p:cNvSpPr>
            <a:spLocks noChangeArrowheads="1"/>
          </p:cNvSpPr>
          <p:nvPr/>
        </p:nvSpPr>
        <p:spPr bwMode="auto">
          <a:xfrm>
            <a:off x="787558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1" name="Rectangle 47"/>
          <p:cNvSpPr>
            <a:spLocks noChangeArrowheads="1"/>
          </p:cNvSpPr>
          <p:nvPr/>
        </p:nvSpPr>
        <p:spPr bwMode="auto">
          <a:xfrm>
            <a:off x="8252526" y="5952355"/>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3" name="矩形 2"/>
          <p:cNvSpPr/>
          <p:nvPr/>
        </p:nvSpPr>
        <p:spPr>
          <a:xfrm>
            <a:off x="-145971" y="3266886"/>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04732" y="3236041"/>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小顶堆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54496"/>
      </p:ext>
    </p:extLst>
  </p:cSld>
  <p:clrMapOvr>
    <a:masterClrMapping/>
  </p:clrMapOvr>
  <p:transition advTm="157">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堆序性</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优先级队列默认采用大顶堆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a:latin typeface="微软雅黑" panose="020B0503020204020204" pitchFamily="34" charset="-122"/>
                <a:ea typeface="微软雅黑" panose="020B0503020204020204" pitchFamily="34" charset="-122"/>
              </a:rPr>
              <a:t>根</a:t>
            </a:r>
            <a:r>
              <a:rPr lang="zh-CN" altLang="en-US" sz="2400" b="1" dirty="0">
                <a:latin typeface="微软雅黑" panose="020B0503020204020204" pitchFamily="34" charset="-122"/>
                <a:ea typeface="微软雅黑" panose="020B0503020204020204" pitchFamily="34" charset="-122"/>
              </a:rPr>
              <a:t>节点为极大值点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getMax</a:t>
            </a:r>
            <a:r>
              <a:rPr lang="zh-CN" altLang="en-US" sz="2400" b="1" dirty="0">
                <a:latin typeface="微软雅黑" panose="020B0503020204020204" pitchFamily="34" charset="-122"/>
                <a:ea typeface="微软雅黑" panose="020B0503020204020204" pitchFamily="34" charset="-122"/>
              </a:rPr>
              <a:t>直接取出向量首元素，复杂度</a:t>
            </a:r>
            <a:r>
              <a:rPr lang="en-US" altLang="zh-CN" sz="2400" b="1" dirty="0">
                <a:latin typeface="微软雅黑" panose="020B0503020204020204" pitchFamily="34" charset="-122"/>
                <a:ea typeface="微软雅黑" panose="020B0503020204020204" pitchFamily="34" charset="-122"/>
              </a:rPr>
              <a:t>O(1)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以下主要考虑插入</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以及</a:t>
            </a:r>
            <a:r>
              <a:rPr lang="en-US" altLang="zh-CN" sz="2400" b="1" dirty="0" err="1">
                <a:latin typeface="微软雅黑" panose="020B0503020204020204" pitchFamily="34" charset="-122"/>
                <a:ea typeface="微软雅黑" panose="020B0503020204020204" pitchFamily="34" charset="-122"/>
              </a:rPr>
              <a:t>delMax</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425900" y="51924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2968700" y="51495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597100" y="51162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063700" y="51924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587700" y="45828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597100" y="45828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244800" y="4311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1839988" y="57258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139900" y="58020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801763" y="57258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3304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873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490613" y="61353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0256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5590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17876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7020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1592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540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471530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509225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46919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84613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223083"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660002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97697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735391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73085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8107801" y="465872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2" name="矩形 81"/>
          <p:cNvSpPr/>
          <p:nvPr/>
        </p:nvSpPr>
        <p:spPr>
          <a:xfrm>
            <a:off x="-201160" y="4149414"/>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71670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13" name="矩形 112"/>
          <p:cNvSpPr/>
          <p:nvPr/>
        </p:nvSpPr>
        <p:spPr>
          <a:xfrm>
            <a:off x="509266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4" name="矩形 113"/>
          <p:cNvSpPr/>
          <p:nvPr/>
        </p:nvSpPr>
        <p:spPr>
          <a:xfrm>
            <a:off x="546863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5" name="矩形 114"/>
          <p:cNvSpPr/>
          <p:nvPr/>
        </p:nvSpPr>
        <p:spPr>
          <a:xfrm>
            <a:off x="584459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6" name="矩形 115"/>
          <p:cNvSpPr/>
          <p:nvPr/>
        </p:nvSpPr>
        <p:spPr>
          <a:xfrm>
            <a:off x="6220565"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7" name="矩形 116"/>
          <p:cNvSpPr/>
          <p:nvPr/>
        </p:nvSpPr>
        <p:spPr>
          <a:xfrm>
            <a:off x="659653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8" name="矩形 117"/>
          <p:cNvSpPr/>
          <p:nvPr/>
        </p:nvSpPr>
        <p:spPr>
          <a:xfrm>
            <a:off x="697249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9" name="矩形 118"/>
          <p:cNvSpPr/>
          <p:nvPr/>
        </p:nvSpPr>
        <p:spPr>
          <a:xfrm>
            <a:off x="734846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20" name="矩形 119"/>
          <p:cNvSpPr/>
          <p:nvPr/>
        </p:nvSpPr>
        <p:spPr>
          <a:xfrm>
            <a:off x="772442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21" name="矩形 120"/>
          <p:cNvSpPr/>
          <p:nvPr/>
        </p:nvSpPr>
        <p:spPr>
          <a:xfrm>
            <a:off x="8100392"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24" name="弧形 123"/>
          <p:cNvSpPr/>
          <p:nvPr/>
        </p:nvSpPr>
        <p:spPr bwMode="auto">
          <a:xfrm rot="18673340">
            <a:off x="4841517" y="4436611"/>
            <a:ext cx="952339" cy="1030569"/>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5" name="弧形 124"/>
          <p:cNvSpPr/>
          <p:nvPr/>
        </p:nvSpPr>
        <p:spPr bwMode="auto">
          <a:xfrm rot="18673340">
            <a:off x="5151805" y="4335158"/>
            <a:ext cx="1458021" cy="1476387"/>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6" name="弧形 125"/>
          <p:cNvSpPr/>
          <p:nvPr/>
        </p:nvSpPr>
        <p:spPr bwMode="auto">
          <a:xfrm rot="18673340">
            <a:off x="6069820" y="4111560"/>
            <a:ext cx="2637061" cy="2756070"/>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Tree>
    <p:extLst>
      <p:ext uri="{BB962C8B-B14F-4D97-AF65-F5344CB8AC3E}">
        <p14:creationId xmlns:p14="http://schemas.microsoft.com/office/powerpoint/2010/main" val="4189573407"/>
      </p:ext>
    </p:extLst>
  </p:cSld>
  <p:clrMapOvr>
    <a:masterClrMapping/>
  </p:clrMapOvr>
  <p:transition advTm="157">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二叉堆（大顶堆）</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始构建，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955986054"/>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9512" y="1196752"/>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24659965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p:tgtEl>
                                          <p:spTgt spid="49"/>
                                        </p:tgtEl>
                                        <p:attrNameLst>
                                          <p:attrName>ppt_y</p:attrName>
                                        </p:attrNameLst>
                                      </p:cBhvr>
                                      <p:tavLst>
                                        <p:tav tm="0">
                                          <p:val>
                                            <p:strVal val="#ppt_y-#ppt_h*1.125000"/>
                                          </p:val>
                                        </p:tav>
                                        <p:tav tm="100000">
                                          <p:val>
                                            <p:strVal val="#ppt_y"/>
                                          </p:val>
                                        </p:tav>
                                      </p:tavLst>
                                    </p:anim>
                                    <p:animEffect transition="in" filter="wipe(down)">
                                      <p:cBhvr>
                                        <p:cTn id="28" dur="500"/>
                                        <p:tgtEl>
                                          <p:spTgt spid="49"/>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p:tgtEl>
                                          <p:spTgt spid="64"/>
                                        </p:tgtEl>
                                        <p:attrNameLst>
                                          <p:attrName>ppt_y</p:attrName>
                                        </p:attrNameLst>
                                      </p:cBhvr>
                                      <p:tavLst>
                                        <p:tav tm="0">
                                          <p:val>
                                            <p:strVal val="#ppt_y-#ppt_h*1.125000"/>
                                          </p:val>
                                        </p:tav>
                                        <p:tav tm="100000">
                                          <p:val>
                                            <p:strVal val="#ppt_y"/>
                                          </p:val>
                                        </p:tav>
                                      </p:tavLst>
                                    </p:anim>
                                    <p:animEffect transition="in" filter="wipe(down)">
                                      <p:cBhvr>
                                        <p:cTn id="70" dur="500"/>
                                        <p:tgtEl>
                                          <p:spTgt spid="64"/>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p:tgtEl>
                                          <p:spTgt spid="66"/>
                                        </p:tgtEl>
                                        <p:attrNameLst>
                                          <p:attrName>ppt_y</p:attrName>
                                        </p:attrNameLst>
                                      </p:cBhvr>
                                      <p:tavLst>
                                        <p:tav tm="0">
                                          <p:val>
                                            <p:strVal val="#ppt_y-#ppt_h*1.125000"/>
                                          </p:val>
                                        </p:tav>
                                        <p:tav tm="100000">
                                          <p:val>
                                            <p:strVal val="#ppt_y"/>
                                          </p:val>
                                        </p:tav>
                                      </p:tavLst>
                                    </p:anim>
                                    <p:animEffect transition="in" filter="wipe(down)">
                                      <p:cBhvr>
                                        <p:cTn id="78" dur="500"/>
                                        <p:tgtEl>
                                          <p:spTgt spid="66"/>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3">
                                            <p:txEl>
                                              <p:pRg st="8" end="8"/>
                                            </p:txEl>
                                          </p:spTgt>
                                        </p:tgtEl>
                                        <p:attrNameLst>
                                          <p:attrName>style.visibility</p:attrName>
                                        </p:attrNameLst>
                                      </p:cBhvr>
                                      <p:to>
                                        <p:strVal val="visible"/>
                                      </p:to>
                                    </p:set>
                                    <p:anim calcmode="lin" valueType="num">
                                      <p:cBhvr additive="base">
                                        <p:cTn id="85"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3">
                                            <p:txEl>
                                              <p:pRg st="8" end="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3">
                                            <p:txEl>
                                              <p:pRg st="9" end="9"/>
                                            </p:txEl>
                                          </p:spTgt>
                                        </p:tgtEl>
                                        <p:attrNameLst>
                                          <p:attrName>style.visibility</p:attrName>
                                        </p:attrNameLst>
                                      </p:cBhvr>
                                      <p:to>
                                        <p:strVal val="visible"/>
                                      </p:to>
                                    </p:set>
                                    <p:anim calcmode="lin" valueType="num">
                                      <p:cBhvr additive="base">
                                        <p:cTn id="89"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3">
                                            <p:txEl>
                                              <p:pRg st="10" end="10"/>
                                            </p:txEl>
                                          </p:spTgt>
                                        </p:tgtEl>
                                        <p:attrNameLst>
                                          <p:attrName>style.visibility</p:attrName>
                                        </p:attrNameLst>
                                      </p:cBhvr>
                                      <p:to>
                                        <p:strVal val="visible"/>
                                      </p:to>
                                    </p:set>
                                    <p:anim calcmode="lin" valueType="num">
                                      <p:cBhvr additive="base">
                                        <p:cTn id="93"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3">
                                            <p:txEl>
                                              <p:pRg st="10" end="10"/>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3">
                                            <p:txEl>
                                              <p:pRg st="11" end="11"/>
                                            </p:txEl>
                                          </p:spTgt>
                                        </p:tgtEl>
                                        <p:attrNameLst>
                                          <p:attrName>style.visibility</p:attrName>
                                        </p:attrNameLst>
                                      </p:cBhvr>
                                      <p:to>
                                        <p:strVal val="visible"/>
                                      </p:to>
                                    </p:set>
                                    <p:anim calcmode="lin" valueType="num">
                                      <p:cBhvr additive="base">
                                        <p:cTn id="97" dur="500" fill="hold"/>
                                        <p:tgtEl>
                                          <p:spTgt spid="53">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3">
                                            <p:txEl>
                                              <p:pRg st="11" end="11"/>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3">
                                            <p:txEl>
                                              <p:pRg st="12" end="12"/>
                                            </p:txEl>
                                          </p:spTgt>
                                        </p:tgtEl>
                                        <p:attrNameLst>
                                          <p:attrName>style.visibility</p:attrName>
                                        </p:attrNameLst>
                                      </p:cBhvr>
                                      <p:to>
                                        <p:strVal val="visible"/>
                                      </p:to>
                                    </p:set>
                                    <p:anim calcmode="lin" valueType="num">
                                      <p:cBhvr additive="base">
                                        <p:cTn id="101" dur="500" fill="hold"/>
                                        <p:tgtEl>
                                          <p:spTgt spid="53">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99"/>
                                        </p:tgtEl>
                                        <p:attrNameLst>
                                          <p:attrName>style.visibility</p:attrName>
                                        </p:attrNameLst>
                                      </p:cBhvr>
                                      <p:to>
                                        <p:strVal val="visible"/>
                                      </p:to>
                                    </p:set>
                                    <p:anim calcmode="lin" valueType="num">
                                      <p:cBhvr additive="base">
                                        <p:cTn id="107" dur="500" fill="hold"/>
                                        <p:tgtEl>
                                          <p:spTgt spid="99"/>
                                        </p:tgtEl>
                                        <p:attrNameLst>
                                          <p:attrName>ppt_x</p:attrName>
                                        </p:attrNameLst>
                                      </p:cBhvr>
                                      <p:tavLst>
                                        <p:tav tm="0">
                                          <p:val>
                                            <p:strVal val="#ppt_x"/>
                                          </p:val>
                                        </p:tav>
                                        <p:tav tm="100000">
                                          <p:val>
                                            <p:strVal val="#ppt_x"/>
                                          </p:val>
                                        </p:tav>
                                      </p:tavLst>
                                    </p:anim>
                                    <p:anim calcmode="lin" valueType="num">
                                      <p:cBhvr additive="base">
                                        <p:cTn id="10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p:bldP spid="49" grpId="0" animBg="1"/>
      <p:bldP spid="50" grpId="0" animBg="1"/>
      <p:bldP spid="51" grpId="0" animBg="1"/>
      <p:bldP spid="56" grpId="0" animBg="1"/>
      <p:bldP spid="47" grpId="0" animBg="1"/>
      <p:bldP spid="55" grpId="0" animBg="1"/>
      <p:bldP spid="52"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179512" y="1196752"/>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566666" y="5913467"/>
            <a:ext cx="4116968" cy="834167"/>
            <a:chOff x="4566666" y="5913467"/>
            <a:chExt cx="4116968" cy="834167"/>
          </a:xfrm>
        </p:grpSpPr>
        <p:sp>
          <p:nvSpPr>
            <p:cNvPr id="82" name="矩形 81"/>
            <p:cNvSpPr/>
            <p:nvPr/>
          </p:nvSpPr>
          <p:spPr>
            <a:xfrm>
              <a:off x="8213634" y="6378302"/>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grpSp>
          <p:nvGrpSpPr>
            <p:cNvPr id="3" name="组合 2"/>
            <p:cNvGrpSpPr/>
            <p:nvPr/>
          </p:nvGrpSpPr>
          <p:grpSpPr>
            <a:xfrm>
              <a:off x="4566666" y="5913467"/>
              <a:ext cx="3712419" cy="834167"/>
              <a:chOff x="4566666" y="5913467"/>
              <a:chExt cx="3712419" cy="834167"/>
            </a:xfrm>
          </p:grpSpPr>
          <p:sp>
            <p:nvSpPr>
              <p:cNvPr id="67" name="Rectangle 47"/>
              <p:cNvSpPr>
                <a:spLocks noChangeArrowheads="1"/>
              </p:cNvSpPr>
              <p:nvPr/>
            </p:nvSpPr>
            <p:spPr bwMode="auto">
              <a:xfrm>
                <a:off x="45666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8" name="Rectangle 47"/>
              <p:cNvSpPr>
                <a:spLocks noChangeArrowheads="1"/>
              </p:cNvSpPr>
              <p:nvPr/>
            </p:nvSpPr>
            <p:spPr bwMode="auto">
              <a:xfrm>
                <a:off x="494361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69" name="Rectangle 47"/>
              <p:cNvSpPr>
                <a:spLocks noChangeArrowheads="1"/>
              </p:cNvSpPr>
              <p:nvPr/>
            </p:nvSpPr>
            <p:spPr bwMode="auto">
              <a:xfrm>
                <a:off x="532055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70" name="Rectangle 47"/>
              <p:cNvSpPr>
                <a:spLocks noChangeArrowheads="1"/>
              </p:cNvSpPr>
              <p:nvPr/>
            </p:nvSpPr>
            <p:spPr bwMode="auto">
              <a:xfrm>
                <a:off x="569749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71" name="Rectangle 47"/>
              <p:cNvSpPr>
                <a:spLocks noChangeArrowheads="1"/>
              </p:cNvSpPr>
              <p:nvPr/>
            </p:nvSpPr>
            <p:spPr bwMode="auto">
              <a:xfrm>
                <a:off x="6074442"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矩形 71"/>
              <p:cNvSpPr/>
              <p:nvPr/>
            </p:nvSpPr>
            <p:spPr>
              <a:xfrm>
                <a:off x="456806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3" name="矩形 72"/>
              <p:cNvSpPr/>
              <p:nvPr/>
            </p:nvSpPr>
            <p:spPr>
              <a:xfrm>
                <a:off x="494402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4" name="矩形 73"/>
              <p:cNvSpPr/>
              <p:nvPr/>
            </p:nvSpPr>
            <p:spPr>
              <a:xfrm>
                <a:off x="531999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75" name="矩形 74"/>
              <p:cNvSpPr/>
              <p:nvPr/>
            </p:nvSpPr>
            <p:spPr>
              <a:xfrm>
                <a:off x="569595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76" name="矩形 75"/>
              <p:cNvSpPr/>
              <p:nvPr/>
            </p:nvSpPr>
            <p:spPr>
              <a:xfrm>
                <a:off x="6071924"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77" name="矩形 76"/>
              <p:cNvSpPr/>
              <p:nvPr/>
            </p:nvSpPr>
            <p:spPr>
              <a:xfrm>
                <a:off x="644789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78" name="矩形 77"/>
              <p:cNvSpPr/>
              <p:nvPr/>
            </p:nvSpPr>
            <p:spPr>
              <a:xfrm>
                <a:off x="682385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79" name="矩形 78"/>
              <p:cNvSpPr/>
              <p:nvPr/>
            </p:nvSpPr>
            <p:spPr>
              <a:xfrm>
                <a:off x="719982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80" name="矩形 79"/>
              <p:cNvSpPr/>
              <p:nvPr/>
            </p:nvSpPr>
            <p:spPr>
              <a:xfrm>
                <a:off x="757578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81" name="矩形 80"/>
              <p:cNvSpPr/>
              <p:nvPr/>
            </p:nvSpPr>
            <p:spPr>
              <a:xfrm>
                <a:off x="7951751"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84" name="Rectangle 47"/>
              <p:cNvSpPr>
                <a:spLocks noChangeArrowheads="1"/>
              </p:cNvSpPr>
              <p:nvPr/>
            </p:nvSpPr>
            <p:spPr bwMode="auto">
              <a:xfrm>
                <a:off x="645138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82833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86" name="Rectangle 47"/>
              <p:cNvSpPr>
                <a:spLocks noChangeArrowheads="1"/>
              </p:cNvSpPr>
              <p:nvPr/>
            </p:nvSpPr>
            <p:spPr bwMode="auto">
              <a:xfrm>
                <a:off x="720527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58221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88" name="Rectangle 47"/>
              <p:cNvSpPr>
                <a:spLocks noChangeArrowheads="1"/>
              </p:cNvSpPr>
              <p:nvPr/>
            </p:nvSpPr>
            <p:spPr bwMode="auto">
              <a:xfrm>
                <a:off x="7959160" y="5913467"/>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grpSp>
        <p:sp>
          <p:nvSpPr>
            <p:cNvPr id="89" name="Rectangle 47"/>
            <p:cNvSpPr>
              <a:spLocks noChangeArrowheads="1"/>
            </p:cNvSpPr>
            <p:nvPr/>
          </p:nvSpPr>
          <p:spPr bwMode="auto">
            <a:xfrm>
              <a:off x="8292345" y="5913467"/>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grpSp>
      <p:sp>
        <p:nvSpPr>
          <p:cNvPr id="90" name="Rectangle 47"/>
          <p:cNvSpPr>
            <a:spLocks noChangeArrowheads="1"/>
          </p:cNvSpPr>
          <p:nvPr/>
        </p:nvSpPr>
        <p:spPr bwMode="auto">
          <a:xfrm>
            <a:off x="83020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93" name="Rectangle 47"/>
          <p:cNvSpPr>
            <a:spLocks noChangeArrowheads="1"/>
          </p:cNvSpPr>
          <p:nvPr/>
        </p:nvSpPr>
        <p:spPr bwMode="auto">
          <a:xfrm>
            <a:off x="6069697"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96" name="Rectangle 47"/>
          <p:cNvSpPr>
            <a:spLocks noChangeArrowheads="1"/>
          </p:cNvSpPr>
          <p:nvPr/>
        </p:nvSpPr>
        <p:spPr bwMode="auto">
          <a:xfrm>
            <a:off x="4943610" y="5917285"/>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97" name="Rectangle 47"/>
          <p:cNvSpPr>
            <a:spLocks noChangeArrowheads="1"/>
          </p:cNvSpPr>
          <p:nvPr/>
        </p:nvSpPr>
        <p:spPr bwMode="auto">
          <a:xfrm>
            <a:off x="8745199"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4" name="Rectangle 47"/>
          <p:cNvSpPr>
            <a:spLocks noChangeArrowheads="1"/>
          </p:cNvSpPr>
          <p:nvPr/>
        </p:nvSpPr>
        <p:spPr bwMode="auto">
          <a:xfrm>
            <a:off x="4564540"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21510964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ppt_h*1.125000"/>
                                          </p:val>
                                        </p:tav>
                                        <p:tav tm="100000">
                                          <p:val>
                                            <p:strVal val="#ppt_y"/>
                                          </p:val>
                                        </p:tav>
                                      </p:tavLst>
                                    </p:anim>
                                    <p:animEffect transition="in" filter="wipe(up)">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p:tgtEl>
                                          <p:spTgt spid="49"/>
                                        </p:tgtEl>
                                        <p:attrNameLst>
                                          <p:attrName>ppt_y</p:attrName>
                                        </p:attrNameLst>
                                      </p:cBhvr>
                                      <p:tavLst>
                                        <p:tav tm="0">
                                          <p:val>
                                            <p:strVal val="#ppt_y-#ppt_h*1.125000"/>
                                          </p:val>
                                        </p:tav>
                                        <p:tav tm="100000">
                                          <p:val>
                                            <p:strVal val="#ppt_y"/>
                                          </p:val>
                                        </p:tav>
                                      </p:tavLst>
                                    </p:anim>
                                    <p:animEffect transition="in" filter="wipe(down)">
                                      <p:cBhvr>
                                        <p:cTn id="34" dur="500"/>
                                        <p:tgtEl>
                                          <p:spTgt spid="49"/>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p:tgtEl>
                                          <p:spTgt spid="93"/>
                                        </p:tgtEl>
                                        <p:attrNameLst>
                                          <p:attrName>ppt_y</p:attrName>
                                        </p:attrNameLst>
                                      </p:cBhvr>
                                      <p:tavLst>
                                        <p:tav tm="0">
                                          <p:val>
                                            <p:strVal val="#ppt_y+#ppt_h*1.125000"/>
                                          </p:val>
                                        </p:tav>
                                        <p:tav tm="100000">
                                          <p:val>
                                            <p:strVal val="#ppt_y"/>
                                          </p:val>
                                        </p:tav>
                                      </p:tavLst>
                                    </p:anim>
                                    <p:animEffect transition="in" filter="wipe(up)">
                                      <p:cBhvr>
                                        <p:cTn id="44" dur="5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p:tgtEl>
                                          <p:spTgt spid="64"/>
                                        </p:tgtEl>
                                        <p:attrNameLst>
                                          <p:attrName>ppt_y</p:attrName>
                                        </p:attrNameLst>
                                      </p:cBhvr>
                                      <p:tavLst>
                                        <p:tav tm="0">
                                          <p:val>
                                            <p:strVal val="#ppt_y-#ppt_h*1.125000"/>
                                          </p:val>
                                        </p:tav>
                                        <p:tav tm="100000">
                                          <p:val>
                                            <p:strVal val="#ppt_y"/>
                                          </p:val>
                                        </p:tav>
                                      </p:tavLst>
                                    </p:anim>
                                    <p:animEffect transition="in" filter="wipe(down)">
                                      <p:cBhvr>
                                        <p:cTn id="50" dur="500"/>
                                        <p:tgtEl>
                                          <p:spTgt spid="64"/>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ppt_y</p:attrName>
                                        </p:attrNameLst>
                                      </p:cBhvr>
                                      <p:tavLst>
                                        <p:tav tm="0">
                                          <p:val>
                                            <p:strVal val="#ppt_y+#ppt_h*1.125000"/>
                                          </p:val>
                                        </p:tav>
                                        <p:tav tm="100000">
                                          <p:val>
                                            <p:strVal val="#ppt_y"/>
                                          </p:val>
                                        </p:tav>
                                      </p:tavLst>
                                    </p:anim>
                                    <p:animEffect transition="in" filter="wipe(up)">
                                      <p:cBhvr>
                                        <p:cTn id="58" dur="500"/>
                                        <p:tgtEl>
                                          <p:spTgt spid="9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p:tgtEl>
                                          <p:spTgt spid="66"/>
                                        </p:tgtEl>
                                        <p:attrNameLst>
                                          <p:attrName>ppt_y</p:attrName>
                                        </p:attrNameLst>
                                      </p:cBhvr>
                                      <p:tavLst>
                                        <p:tav tm="0">
                                          <p:val>
                                            <p:strVal val="#ppt_y-#ppt_h*1.125000"/>
                                          </p:val>
                                        </p:tav>
                                        <p:tav tm="100000">
                                          <p:val>
                                            <p:strVal val="#ppt_y"/>
                                          </p:val>
                                        </p:tav>
                                      </p:tavLst>
                                    </p:anim>
                                    <p:animEffect transition="in" filter="wipe(down)">
                                      <p:cBhvr>
                                        <p:cTn id="64" dur="500"/>
                                        <p:tgtEl>
                                          <p:spTgt spid="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1" nodeType="clickEffect">
                                  <p:stCondLst>
                                    <p:cond delay="0"/>
                                  </p:stCondLst>
                                  <p:childTnLst>
                                    <p:animMotion origin="layout" path="M -1.94444E-6 -1.48148E-6 L -0.45886 -0.00116 " pathEditMode="relative" rAng="0" ptsTypes="AA">
                                      <p:cBhvr>
                                        <p:cTn id="70" dur="2000" fill="hold"/>
                                        <p:tgtEl>
                                          <p:spTgt spid="97"/>
                                        </p:tgtEl>
                                        <p:attrNameLst>
                                          <p:attrName>ppt_x</p:attrName>
                                          <p:attrName>ppt_y</p:attrName>
                                        </p:attrNameLst>
                                      </p:cBhvr>
                                      <p:rCtr x="-23125" y="0"/>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additive="base">
                                        <p:cTn id="78" dur="500" fill="hold"/>
                                        <p:tgtEl>
                                          <p:spTgt spid="99"/>
                                        </p:tgtEl>
                                        <p:attrNameLst>
                                          <p:attrName>ppt_x</p:attrName>
                                        </p:attrNameLst>
                                      </p:cBhvr>
                                      <p:tavLst>
                                        <p:tav tm="0">
                                          <p:val>
                                            <p:strVal val="#ppt_x"/>
                                          </p:val>
                                        </p:tav>
                                        <p:tav tm="100000">
                                          <p:val>
                                            <p:strVal val="#ppt_x"/>
                                          </p:val>
                                        </p:tav>
                                      </p:tavLst>
                                    </p:anim>
                                    <p:anim calcmode="lin" valueType="num">
                                      <p:cBhvr additive="base">
                                        <p:cTn id="7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0" grpId="0" animBg="1"/>
      <p:bldP spid="63" grpId="0" animBg="1"/>
      <p:bldP spid="64" grpId="0" animBg="1"/>
      <p:bldP spid="65" grpId="0" animBg="1"/>
      <p:bldP spid="66" grpId="0" animBg="1"/>
      <p:bldP spid="90" grpId="0" animBg="1"/>
      <p:bldP spid="93" grpId="0" animBg="1"/>
      <p:bldP spid="96" grpId="0" animBg="1"/>
      <p:bldP spid="97" grpId="0" animBg="1"/>
      <p:bldP spid="97" grpId="1" animBg="1"/>
      <p:bldP spid="94" grpId="0" animBg="1"/>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插入：上滤的代码实现</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3" name="矩形 2"/>
          <p:cNvSpPr/>
          <p:nvPr/>
        </p:nvSpPr>
        <p:spPr>
          <a:xfrm>
            <a:off x="245405" y="1776901"/>
            <a:ext cx="7056784"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&gt;::insert(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600" b="1" kern="0" dirty="0">
                <a:solidFill>
                  <a:srgbClr val="CC0000"/>
                </a:solidFill>
                <a:highlight>
                  <a:srgbClr val="FFFFFF"/>
                </a:highlight>
                <a:latin typeface="Consolas" panose="020B0609020204030204" pitchFamily="49" charset="0"/>
                <a:ea typeface="隶书"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heapDataVec.push_back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zh-CN" altLang="en-US" sz="1600" b="1" kern="0" dirty="0">
                <a:solidFill>
                  <a:srgbClr val="CC0000"/>
                </a:solidFill>
                <a:latin typeface="Consolas" panose="020B0609020204030204" pitchFamily="49" charset="0"/>
                <a:ea typeface="隶书"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4" name="矩形 3"/>
          <p:cNvSpPr/>
          <p:nvPr/>
        </p:nvSpPr>
        <p:spPr>
          <a:xfrm>
            <a:off x="209776" y="3717032"/>
            <a:ext cx="8610696" cy="2554545"/>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fr-F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parentIndex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fr-FR" altLang="zh-CN" sz="1600" dirty="0">
                <a:solidFill>
                  <a:srgbClr val="808080"/>
                </a:solidFill>
                <a:highlight>
                  <a:srgbClr val="FFFFFF"/>
                </a:highlight>
                <a:latin typeface="Consolas" panose="020B0609020204030204" pitchFamily="49" charset="0"/>
                <a:ea typeface="新宋体" panose="02010609030101010101" pitchFamily="49" charset="-122"/>
              </a:rPr>
              <a:t>ndex</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- 1) / 2;</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&gt; 0 &amp;&amp;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4187766686"/>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0"/>
          <p:cNvSpPr>
            <a:spLocks noChangeShapeType="1"/>
          </p:cNvSpPr>
          <p:nvPr/>
        </p:nvSpPr>
        <p:spPr bwMode="auto">
          <a:xfrm flipH="1">
            <a:off x="6046576"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7037176"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53" name="TextBox 20"/>
          <p:cNvSpPr txBox="1">
            <a:spLocks noChangeArrowheads="1"/>
          </p:cNvSpPr>
          <p:nvPr/>
        </p:nvSpPr>
        <p:spPr bwMode="auto">
          <a:xfrm>
            <a:off x="253310" y="1192126"/>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最大元素在二叉堆的根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节点，也即对应向量的</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第一个元素</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使用最后一个元素取代</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根节点值，把原堆顶置</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于向量最末</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比较新根节点的两个孩</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子，与其大的孩子交换</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迭代该过程，直至全树</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满足堆序性要求</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591553"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519545"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875376"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418176"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6046576"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513176"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694276"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289464"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589376"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251239"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7798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322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940089"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517368"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600847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2370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71514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6086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989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9" name="Oval 78"/>
          <p:cNvSpPr>
            <a:spLocks noChangeArrowheads="1"/>
          </p:cNvSpPr>
          <p:nvPr/>
        </p:nvSpPr>
        <p:spPr bwMode="auto">
          <a:xfrm>
            <a:off x="6237076"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774320"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8176164" y="4656499"/>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103" name="Rectangle 47"/>
          <p:cNvSpPr>
            <a:spLocks noChangeArrowheads="1"/>
          </p:cNvSpPr>
          <p:nvPr/>
        </p:nvSpPr>
        <p:spPr bwMode="auto">
          <a:xfrm>
            <a:off x="452919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104" name="Rectangle 47"/>
          <p:cNvSpPr>
            <a:spLocks noChangeArrowheads="1"/>
          </p:cNvSpPr>
          <p:nvPr/>
        </p:nvSpPr>
        <p:spPr bwMode="auto">
          <a:xfrm>
            <a:off x="490614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28308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66002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036972"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8" name="矩形 107"/>
          <p:cNvSpPr/>
          <p:nvPr/>
        </p:nvSpPr>
        <p:spPr>
          <a:xfrm>
            <a:off x="453059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09" name="矩形 108"/>
          <p:cNvSpPr/>
          <p:nvPr/>
        </p:nvSpPr>
        <p:spPr>
          <a:xfrm>
            <a:off x="490655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0" name="矩形 109"/>
          <p:cNvSpPr/>
          <p:nvPr/>
        </p:nvSpPr>
        <p:spPr>
          <a:xfrm>
            <a:off x="528252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1" name="矩形 110"/>
          <p:cNvSpPr/>
          <p:nvPr/>
        </p:nvSpPr>
        <p:spPr>
          <a:xfrm>
            <a:off x="565848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2" name="矩形 111"/>
          <p:cNvSpPr/>
          <p:nvPr/>
        </p:nvSpPr>
        <p:spPr>
          <a:xfrm>
            <a:off x="6034454"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3" name="矩形 112"/>
          <p:cNvSpPr/>
          <p:nvPr/>
        </p:nvSpPr>
        <p:spPr>
          <a:xfrm>
            <a:off x="641042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4" name="矩形 113"/>
          <p:cNvSpPr/>
          <p:nvPr/>
        </p:nvSpPr>
        <p:spPr>
          <a:xfrm>
            <a:off x="678638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5" name="矩形 114"/>
          <p:cNvSpPr/>
          <p:nvPr/>
        </p:nvSpPr>
        <p:spPr>
          <a:xfrm>
            <a:off x="716235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16" name="矩形 115"/>
          <p:cNvSpPr/>
          <p:nvPr/>
        </p:nvSpPr>
        <p:spPr>
          <a:xfrm>
            <a:off x="753831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17" name="矩形 116"/>
          <p:cNvSpPr/>
          <p:nvPr/>
        </p:nvSpPr>
        <p:spPr>
          <a:xfrm>
            <a:off x="7914281"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18" name="Rectangle 47"/>
          <p:cNvSpPr>
            <a:spLocks noChangeArrowheads="1"/>
          </p:cNvSpPr>
          <p:nvPr/>
        </p:nvSpPr>
        <p:spPr bwMode="auto">
          <a:xfrm>
            <a:off x="641391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19" name="Rectangle 47"/>
          <p:cNvSpPr>
            <a:spLocks noChangeArrowheads="1"/>
          </p:cNvSpPr>
          <p:nvPr/>
        </p:nvSpPr>
        <p:spPr bwMode="auto">
          <a:xfrm>
            <a:off x="679086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20" name="Rectangle 47"/>
          <p:cNvSpPr>
            <a:spLocks noChangeArrowheads="1"/>
          </p:cNvSpPr>
          <p:nvPr/>
        </p:nvSpPr>
        <p:spPr bwMode="auto">
          <a:xfrm>
            <a:off x="716780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21" name="Rectangle 47"/>
          <p:cNvSpPr>
            <a:spLocks noChangeArrowheads="1"/>
          </p:cNvSpPr>
          <p:nvPr/>
        </p:nvSpPr>
        <p:spPr bwMode="auto">
          <a:xfrm>
            <a:off x="754474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22" name="Rectangle 47"/>
          <p:cNvSpPr>
            <a:spLocks noChangeArrowheads="1"/>
          </p:cNvSpPr>
          <p:nvPr/>
        </p:nvSpPr>
        <p:spPr bwMode="auto">
          <a:xfrm>
            <a:off x="7921690" y="419166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254875"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27" name="Oval 78"/>
          <p:cNvSpPr>
            <a:spLocks noChangeArrowheads="1"/>
          </p:cNvSpPr>
          <p:nvPr/>
        </p:nvSpPr>
        <p:spPr bwMode="auto">
          <a:xfrm>
            <a:off x="6694276" y="11782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8" name="Rectangle 47"/>
          <p:cNvSpPr>
            <a:spLocks noChangeArrowheads="1"/>
          </p:cNvSpPr>
          <p:nvPr/>
        </p:nvSpPr>
        <p:spPr bwMode="auto">
          <a:xfrm>
            <a:off x="4540767"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sp>
            <p:nvSpPr>
              <p:cNvPr id="129" name="矩形 128"/>
              <p:cNvSpPr/>
              <p:nvPr/>
            </p:nvSpPr>
            <p:spPr>
              <a:xfrm>
                <a:off x="5039817" y="5298848"/>
                <a:ext cx="3314729"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smtClean="0">
                          <a:solidFill>
                            <a:srgbClr val="FFFF00"/>
                          </a:solidFill>
                          <a:latin typeface="Cambria Math" panose="02040503050406030204" pitchFamily="18" charset="0"/>
                          <a:ea typeface="微软雅黑" panose="020B0503020204020204" pitchFamily="34" charset="-122"/>
                        </a:rPr>
                        <m:t>=</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smtClean="0">
                              <a:solidFill>
                                <a:srgbClr val="FFFF00"/>
                              </a:solidFill>
                              <a:latin typeface="Cambria Math" panose="02040503050406030204" pitchFamily="18" charset="0"/>
                              <a:ea typeface="微软雅黑" panose="020B0503020204020204" pitchFamily="34" charset="-122"/>
                            </a:rPr>
                            <m:t>𝒊</m:t>
                          </m:r>
                          <m:r>
                            <a:rPr lang="en-US" altLang="zh-CN" sz="2000" b="1" i="1" smtClean="0">
                              <a:solidFill>
                                <a:srgbClr val="FFFF00"/>
                              </a:solidFill>
                              <a:latin typeface="Cambria Math" panose="02040503050406030204" pitchFamily="18" charset="0"/>
                              <a:ea typeface="Cambria Math" panose="02040503050406030204" pitchFamily="18" charset="0"/>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smtClean="0">
                          <a:solidFill>
                            <a:srgbClr val="FFFF00"/>
                          </a:solidFill>
                          <a:latin typeface="Cambria Math" panose="02040503050406030204" pitchFamily="18" charset="0"/>
                          <a:ea typeface="微软雅黑" panose="020B0503020204020204" pitchFamily="34" charset="-122"/>
                        </a:rPr>
                        <m:t>+</m:t>
                      </m:r>
                      <m:r>
                        <a:rPr lang="en-US" altLang="zh-CN" sz="20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000" dirty="0">
                  <a:solidFill>
                    <a:srgbClr val="FFFF0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039817" y="5298848"/>
                <a:ext cx="3314729"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5036633" y="5927404"/>
                <a:ext cx="3317913"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FFFF00"/>
                          </a:solidFill>
                          <a:latin typeface="Cambria Math" panose="02040503050406030204" pitchFamily="18" charset="0"/>
                          <a:ea typeface="微软雅黑" panose="020B0503020204020204" pitchFamily="34" charset="-122"/>
                        </a:rPr>
                        <m:t>𝒓𝑪𝒉𝒊𝒍𝒅</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a:solidFill>
                            <a:srgbClr val="FFFF00"/>
                          </a:solidFill>
                          <a:latin typeface="Cambria Math" panose="02040503050406030204" pitchFamily="18" charset="0"/>
                          <a:ea typeface="微软雅黑" panose="020B0503020204020204" pitchFamily="34" charset="-122"/>
                        </a:rPr>
                        <m:t>=</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r>
                            <a:rPr lang="en-US" altLang="zh-CN" sz="2000" b="1" i="1">
                              <a:solidFill>
                                <a:srgbClr val="FFFF00"/>
                              </a:solidFill>
                              <a:latin typeface="Cambria Math" panose="02040503050406030204" pitchFamily="18" charset="0"/>
                              <a:ea typeface="微软雅黑" panose="020B0503020204020204" pitchFamily="34" charset="-122"/>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a:solidFill>
                            <a:srgbClr val="FFFF00"/>
                          </a:solidFill>
                          <a:latin typeface="Cambria Math" panose="02040503050406030204" pitchFamily="18" charset="0"/>
                          <a:ea typeface="微软雅黑" panose="020B0503020204020204" pitchFamily="34" charset="-122"/>
                        </a:rPr>
                        <m:t>+</m:t>
                      </m:r>
                      <m:r>
                        <a:rPr lang="en-US" altLang="zh-CN" sz="2000" b="1" i="1">
                          <a:solidFill>
                            <a:srgbClr val="FFFF00"/>
                          </a:solidFill>
                          <a:latin typeface="Cambria Math" panose="02040503050406030204" pitchFamily="18" charset="0"/>
                          <a:ea typeface="微软雅黑" panose="020B0503020204020204" pitchFamily="34" charset="-122"/>
                        </a:rPr>
                        <m:t>𝟐</m:t>
                      </m:r>
                    </m:oMath>
                  </m:oMathPara>
                </a14:m>
                <a:endParaRPr lang="zh-CN" altLang="en-US" sz="2000" b="1" i="1" dirty="0">
                  <a:solidFill>
                    <a:srgbClr val="FFFF00"/>
                  </a:solidFill>
                  <a:latin typeface="Cambria Math" panose="02040503050406030204" pitchFamily="18" charset="0"/>
                  <a:ea typeface="微软雅黑" panose="020B0503020204020204" pitchFamily="34" charset="-122"/>
                </a:endParaRPr>
              </a:p>
            </p:txBody>
          </p:sp>
        </mc:Choice>
        <mc:Fallback xmlns="">
          <p:sp>
            <p:nvSpPr>
              <p:cNvPr id="130" name="矩形 129"/>
              <p:cNvSpPr>
                <a:spLocks noRot="1" noChangeAspect="1" noMove="1" noResize="1" noEditPoints="1" noAdjustHandles="1" noChangeArrowheads="1" noChangeShapeType="1" noTextEdit="1"/>
              </p:cNvSpPr>
              <p:nvPr/>
            </p:nvSpPr>
            <p:spPr>
              <a:xfrm>
                <a:off x="5036633" y="5927404"/>
                <a:ext cx="3317913" cy="400110"/>
              </a:xfrm>
              <a:prstGeom prst="rect">
                <a:avLst/>
              </a:prstGeom>
              <a:blipFill>
                <a:blip r:embed="rId4"/>
                <a:stretch>
                  <a:fillRect/>
                </a:stretch>
              </a:blipFill>
            </p:spPr>
            <p:txBody>
              <a:bodyPr/>
              <a:lstStyle/>
              <a:p>
                <a:r>
                  <a:rPr lang="zh-CN" altLang="en-US">
                    <a:noFill/>
                  </a:rPr>
                  <a:t> </a:t>
                </a:r>
              </a:p>
            </p:txBody>
          </p:sp>
        </mc:Fallback>
      </mc:AlternateContent>
      <p:cxnSp>
        <p:nvCxnSpPr>
          <p:cNvPr id="44" name="直接连接符 43"/>
          <p:cNvCxnSpPr/>
          <p:nvPr/>
        </p:nvCxnSpPr>
        <p:spPr bwMode="auto">
          <a:xfrm>
            <a:off x="493180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1" name="直接连接符 130"/>
          <p:cNvCxnSpPr/>
          <p:nvPr/>
        </p:nvCxnSpPr>
        <p:spPr bwMode="auto">
          <a:xfrm>
            <a:off x="531624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2" name="Rectangle 47"/>
          <p:cNvSpPr>
            <a:spLocks noChangeArrowheads="1"/>
          </p:cNvSpPr>
          <p:nvPr/>
        </p:nvSpPr>
        <p:spPr bwMode="auto">
          <a:xfrm>
            <a:off x="4528226" y="419548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33" name="Rectangle 47"/>
          <p:cNvSpPr>
            <a:spLocks noChangeArrowheads="1"/>
          </p:cNvSpPr>
          <p:nvPr/>
        </p:nvSpPr>
        <p:spPr bwMode="auto">
          <a:xfrm>
            <a:off x="4905168" y="4195459"/>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4" name="弧形 133"/>
          <p:cNvSpPr/>
          <p:nvPr/>
        </p:nvSpPr>
        <p:spPr bwMode="auto">
          <a:xfrm rot="18673340">
            <a:off x="4636940" y="4073486"/>
            <a:ext cx="585485" cy="629597"/>
          </a:xfrm>
          <a:prstGeom prst="arc">
            <a:avLst/>
          </a:prstGeom>
          <a:noFill/>
          <a:ln w="22225" cap="flat" cmpd="sng" algn="ctr">
            <a:solidFill>
              <a:srgbClr val="C00000"/>
            </a:solidFill>
            <a:prstDash val="solid"/>
            <a:round/>
            <a:headEnd type="arrow" w="lg" len="lg"/>
            <a:tailEnd type="arrow"/>
          </a:ln>
          <a:effectLst/>
        </p:spPr>
        <p:txBody>
          <a:bodyPr rtlCol="0" anchor="ctr"/>
          <a:lstStyle/>
          <a:p>
            <a:pPr algn="ctr"/>
            <a:endParaRPr lang="zh-CN" altLang="en-US"/>
          </a:p>
        </p:txBody>
      </p:sp>
      <p:cxnSp>
        <p:nvCxnSpPr>
          <p:cNvPr id="135" name="直接连接符 134"/>
          <p:cNvCxnSpPr/>
          <p:nvPr/>
        </p:nvCxnSpPr>
        <p:spPr bwMode="auto">
          <a:xfrm>
            <a:off x="5693836"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6" name="直接连接符 135"/>
          <p:cNvCxnSpPr/>
          <p:nvPr/>
        </p:nvCxnSpPr>
        <p:spPr bwMode="auto">
          <a:xfrm>
            <a:off x="606459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7" name="弧形 136"/>
          <p:cNvSpPr/>
          <p:nvPr/>
        </p:nvSpPr>
        <p:spPr bwMode="auto">
          <a:xfrm rot="18673340">
            <a:off x="4958254" y="3925976"/>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arrow" w="lg" len="lg"/>
          </a:ln>
          <a:effectLst/>
        </p:spPr>
        <p:txBody>
          <a:bodyPr rtlCol="0" anchor="ctr"/>
          <a:lstStyle/>
          <a:p>
            <a:pPr algn="ctr"/>
            <a:endParaRPr lang="zh-CN" altLang="en-US"/>
          </a:p>
        </p:txBody>
      </p:sp>
      <p:sp>
        <p:nvSpPr>
          <p:cNvPr id="138" name="Rectangle 47"/>
          <p:cNvSpPr>
            <a:spLocks noChangeArrowheads="1"/>
          </p:cNvSpPr>
          <p:nvPr/>
        </p:nvSpPr>
        <p:spPr bwMode="auto">
          <a:xfrm>
            <a:off x="6035322" y="4186426"/>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9" name="Rectangle 47"/>
          <p:cNvSpPr>
            <a:spLocks noChangeArrowheads="1"/>
          </p:cNvSpPr>
          <p:nvPr/>
        </p:nvSpPr>
        <p:spPr bwMode="auto">
          <a:xfrm>
            <a:off x="4912117" y="41992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cxnSp>
        <p:nvCxnSpPr>
          <p:cNvPr id="140" name="直接连接符 139"/>
          <p:cNvCxnSpPr/>
          <p:nvPr/>
        </p:nvCxnSpPr>
        <p:spPr bwMode="auto">
          <a:xfrm>
            <a:off x="791428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41" name="Oval 78"/>
          <p:cNvSpPr>
            <a:spLocks noChangeArrowheads="1"/>
          </p:cNvSpPr>
          <p:nvPr/>
        </p:nvSpPr>
        <p:spPr bwMode="auto">
          <a:xfrm>
            <a:off x="5768763" y="1745450"/>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2" name="Oval 78"/>
          <p:cNvSpPr>
            <a:spLocks noChangeArrowheads="1"/>
          </p:cNvSpPr>
          <p:nvPr/>
        </p:nvSpPr>
        <p:spPr bwMode="auto">
          <a:xfrm>
            <a:off x="6698637" y="1216183"/>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43" name="Oval 78"/>
          <p:cNvSpPr>
            <a:spLocks noChangeArrowheads="1"/>
          </p:cNvSpPr>
          <p:nvPr/>
        </p:nvSpPr>
        <p:spPr bwMode="auto">
          <a:xfrm>
            <a:off x="6231401" y="2350287"/>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5779876" y="174003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45" name="矩形 144"/>
          <p:cNvSpPr/>
          <p:nvPr/>
        </p:nvSpPr>
        <p:spPr>
          <a:xfrm>
            <a:off x="1115616" y="6031098"/>
            <a:ext cx="30963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
        <p:nvSpPr>
          <p:cNvPr id="69" name="Oval 78"/>
          <p:cNvSpPr>
            <a:spLocks noChangeArrowheads="1"/>
          </p:cNvSpPr>
          <p:nvPr/>
        </p:nvSpPr>
        <p:spPr bwMode="auto">
          <a:xfrm>
            <a:off x="6519545" y="321675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70" name="Rectangle 47"/>
          <p:cNvSpPr>
            <a:spLocks noChangeArrowheads="1"/>
          </p:cNvSpPr>
          <p:nvPr/>
        </p:nvSpPr>
        <p:spPr bwMode="auto">
          <a:xfrm>
            <a:off x="8260501" y="4178791"/>
            <a:ext cx="356726" cy="457200"/>
          </a:xfrm>
          <a:prstGeom prst="rect">
            <a:avLst/>
          </a:prstGeom>
          <a:solidFill>
            <a:srgbClr val="FFFF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3" name="左大括号 2"/>
          <p:cNvSpPr/>
          <p:nvPr/>
        </p:nvSpPr>
        <p:spPr bwMode="auto">
          <a:xfrm>
            <a:off x="524888" y="3068414"/>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23" name="矩形 22"/>
          <p:cNvSpPr/>
          <p:nvPr/>
        </p:nvSpPr>
        <p:spPr>
          <a:xfrm>
            <a:off x="131023" y="3314620"/>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置换</a:t>
            </a:r>
            <a:endParaRPr lang="zh-CN" altLang="en-US" sz="2000" dirty="0">
              <a:solidFill>
                <a:srgbClr val="FF0000"/>
              </a:solidFill>
            </a:endParaRPr>
          </a:p>
        </p:txBody>
      </p:sp>
      <p:sp>
        <p:nvSpPr>
          <p:cNvPr id="73" name="左大括号 72"/>
          <p:cNvSpPr/>
          <p:nvPr/>
        </p:nvSpPr>
        <p:spPr bwMode="auto">
          <a:xfrm>
            <a:off x="510988" y="4442170"/>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4" name="矩形 73"/>
          <p:cNvSpPr/>
          <p:nvPr/>
        </p:nvSpPr>
        <p:spPr>
          <a:xfrm>
            <a:off x="117123" y="4688376"/>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下滤</a:t>
            </a:r>
            <a:endParaRPr lang="zh-CN" altLang="en-US" sz="2000" dirty="0">
              <a:solidFill>
                <a:srgbClr val="FF0000"/>
              </a:solidFill>
            </a:endParaRPr>
          </a:p>
        </p:txBody>
      </p:sp>
    </p:spTree>
    <p:extLst>
      <p:ext uri="{BB962C8B-B14F-4D97-AF65-F5344CB8AC3E}">
        <p14:creationId xmlns:p14="http://schemas.microsoft.com/office/powerpoint/2010/main" val="27763157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8.33333E-7 -2.59259E-6 L 0.01997 -0.26782 " pathEditMode="relative" rAng="0" ptsTypes="AA">
                                      <p:cBhvr>
                                        <p:cTn id="12" dur="2000" fill="hold"/>
                                        <p:tgtEl>
                                          <p:spTgt spid="46"/>
                                        </p:tgtEl>
                                        <p:attrNameLst>
                                          <p:attrName>ppt_x</p:attrName>
                                          <p:attrName>ppt_y</p:attrName>
                                        </p:attrNameLst>
                                      </p:cBhvr>
                                      <p:rCtr x="990" y="-13403"/>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 calcmode="lin" valueType="num">
                                      <p:cBhvr additive="base">
                                        <p:cTn id="35"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8" end="8"/>
                                            </p:txEl>
                                          </p:spTgt>
                                        </p:tgtEl>
                                        <p:attrNameLst>
                                          <p:attrName>style.visibility</p:attrName>
                                        </p:attrNameLst>
                                      </p:cBhvr>
                                      <p:to>
                                        <p:strVal val="visible"/>
                                      </p:to>
                                    </p:set>
                                    <p:anim calcmode="lin" valueType="num">
                                      <p:cBhvr additive="base">
                                        <p:cTn id="39"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xEl>
                                              <p:pRg st="9" end="9"/>
                                            </p:txEl>
                                          </p:spTgt>
                                        </p:tgtEl>
                                        <p:attrNameLst>
                                          <p:attrName>style.visibility</p:attrName>
                                        </p:attrNameLst>
                                      </p:cBhvr>
                                      <p:to>
                                        <p:strVal val="visible"/>
                                      </p:to>
                                    </p:set>
                                    <p:anim calcmode="lin" valueType="num">
                                      <p:cBhvr additive="base">
                                        <p:cTn id="70"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3">
                                            <p:txEl>
                                              <p:pRg st="10" end="10"/>
                                            </p:txEl>
                                          </p:spTgt>
                                        </p:tgtEl>
                                        <p:attrNameLst>
                                          <p:attrName>style.visibility</p:attrName>
                                        </p:attrNameLst>
                                      </p:cBhvr>
                                      <p:to>
                                        <p:strVal val="visible"/>
                                      </p:to>
                                    </p:set>
                                    <p:anim calcmode="lin" valueType="num">
                                      <p:cBhvr additive="base">
                                        <p:cTn id="74"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3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xit" presetSubtype="0" fill="hold" nodeType="withEffect">
                                  <p:stCondLst>
                                    <p:cond delay="0"/>
                                  </p:stCondLst>
                                  <p:childTnLst>
                                    <p:set>
                                      <p:cBhvr>
                                        <p:cTn id="107" dur="1" fill="hold">
                                          <p:stCondLst>
                                            <p:cond delay="0"/>
                                          </p:stCondLst>
                                        </p:cTn>
                                        <p:tgtEl>
                                          <p:spTgt spid="1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additive="base">
                                        <p:cTn id="112" dur="500" fill="hold"/>
                                        <p:tgtEl>
                                          <p:spTgt spid="145"/>
                                        </p:tgtEl>
                                        <p:attrNameLst>
                                          <p:attrName>ppt_x</p:attrName>
                                        </p:attrNameLst>
                                      </p:cBhvr>
                                      <p:tavLst>
                                        <p:tav tm="0">
                                          <p:val>
                                            <p:strVal val="#ppt_x"/>
                                          </p:val>
                                        </p:tav>
                                        <p:tav tm="100000">
                                          <p:val>
                                            <p:strVal val="#ppt_x"/>
                                          </p:val>
                                        </p:tav>
                                      </p:tavLst>
                                    </p:anim>
                                    <p:anim calcmode="lin" valueType="num">
                                      <p:cBhvr additive="base">
                                        <p:cTn id="11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fill="hold"/>
                                        <p:tgtEl>
                                          <p:spTgt spid="74"/>
                                        </p:tgtEl>
                                        <p:attrNameLst>
                                          <p:attrName>ppt_x</p:attrName>
                                        </p:attrNameLst>
                                      </p:cBhvr>
                                      <p:tavLst>
                                        <p:tav tm="0">
                                          <p:val>
                                            <p:strVal val="#ppt_x"/>
                                          </p:val>
                                        </p:tav>
                                        <p:tav tm="100000">
                                          <p:val>
                                            <p:strVal val="#ppt_x"/>
                                          </p:val>
                                        </p:tav>
                                      </p:tavLst>
                                    </p:anim>
                                    <p:anim calcmode="lin" valueType="num">
                                      <p:cBhvr additive="base">
                                        <p:cTn id="119" dur="500" fill="hold"/>
                                        <p:tgtEl>
                                          <p:spTgt spid="7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ppt_x"/>
                                          </p:val>
                                        </p:tav>
                                        <p:tav tm="100000">
                                          <p:val>
                                            <p:strVal val="#ppt_x"/>
                                          </p:val>
                                        </p:tav>
                                      </p:tavLst>
                                    </p:anim>
                                    <p:anim calcmode="lin" valueType="num">
                                      <p:cBhvr additive="base">
                                        <p:cTn id="127" dur="500" fill="hold"/>
                                        <p:tgtEl>
                                          <p:spTgt spid="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ppt_x"/>
                                          </p:val>
                                        </p:tav>
                                        <p:tav tm="100000">
                                          <p:val>
                                            <p:strVal val="#ppt_x"/>
                                          </p:val>
                                        </p:tav>
                                      </p:tavLst>
                                    </p:anim>
                                    <p:anim calcmode="lin" valueType="num">
                                      <p:cBhvr additive="base">
                                        <p:cTn id="1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10" grpId="0" animBg="1"/>
      <p:bldP spid="103" grpId="0" animBg="1"/>
      <p:bldP spid="102" grpId="0" animBg="1"/>
      <p:bldP spid="127" grpId="0" animBg="1"/>
      <p:bldP spid="128" grpId="0" animBg="1"/>
      <p:bldP spid="132" grpId="0" animBg="1"/>
      <p:bldP spid="133" grpId="0" animBg="1"/>
      <p:bldP spid="134" grpId="0" animBg="1"/>
      <p:bldP spid="137" grpId="0" animBg="1"/>
      <p:bldP spid="138" grpId="0" animBg="1"/>
      <p:bldP spid="139" grpId="0" animBg="1"/>
      <p:bldP spid="141" grpId="0" animBg="1"/>
      <p:bldP spid="142" grpId="0" animBg="1"/>
      <p:bldP spid="143" grpId="0" animBg="1"/>
      <p:bldP spid="144" grpId="0" animBg="1"/>
      <p:bldP spid="145" grpId="0" animBg="1"/>
      <p:bldP spid="69" grpId="0" animBg="1"/>
      <p:bldP spid="70" grpId="0" animBg="1"/>
      <p:bldP spid="3" grpId="0" animBg="1"/>
      <p:bldP spid="23" grpId="0"/>
      <p:bldP spid="73" grpId="0" animBg="1"/>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25" name="矩形 24"/>
          <p:cNvSpPr/>
          <p:nvPr/>
        </p:nvSpPr>
        <p:spPr>
          <a:xfrm>
            <a:off x="460687" y="1844824"/>
            <a:ext cx="8208912" cy="3600986"/>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value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[0];</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2000" b="1" kern="0" dirty="0">
                <a:solidFill>
                  <a:srgbClr val="CC0000"/>
                </a:solidFill>
                <a:latin typeface="Consolas" panose="020B0609020204030204" pitchFamily="49" charset="0"/>
                <a:ea typeface="隶书" pitchFamily="49" charset="-122"/>
              </a:rPr>
              <a:t>//</a:t>
            </a:r>
            <a:r>
              <a:rPr lang="zh-CN" altLang="en-US" sz="2000" b="1" kern="0" dirty="0">
                <a:solidFill>
                  <a:srgbClr val="CC0000"/>
                </a:solidFill>
                <a:latin typeface="Consolas" panose="020B0609020204030204" pitchFamily="49" charset="0"/>
                <a:ea typeface="隶书" pitchFamily="49" charset="-122"/>
              </a:rPr>
              <a:t>堆中元素数目减一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(0, value);  </a:t>
            </a:r>
            <a:r>
              <a:rPr lang="en-US" altLang="zh-CN" sz="2800" b="1" kern="0" dirty="0">
                <a:solidFill>
                  <a:srgbClr val="CC0000"/>
                </a:solidFill>
                <a:latin typeface="Consolas" panose="020B0609020204030204" pitchFamily="49" charset="0"/>
                <a:ea typeface="隶书" pitchFamily="49" charset="-122"/>
              </a:rPr>
              <a:t>// </a:t>
            </a:r>
            <a:r>
              <a:rPr lang="zh-CN" altLang="en-US" sz="2800" b="1" kern="0" dirty="0">
                <a:solidFill>
                  <a:srgbClr val="CC0000"/>
                </a:solidFill>
                <a:latin typeface="Consolas" panose="020B0609020204030204" pitchFamily="49" charset="0"/>
                <a:ea typeface="隶书" pitchFamily="49" charset="-122"/>
              </a:rPr>
              <a:t>下滤</a:t>
            </a:r>
            <a:endParaRPr lang="en-US" altLang="zh-CN" sz="2800" b="1" kern="0" dirty="0">
              <a:solidFill>
                <a:srgbClr val="CC0000"/>
              </a:solidFill>
              <a:latin typeface="Consolas" panose="020B0609020204030204" pitchFamily="49" charset="0"/>
              <a:ea typeface="隶书"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77" name="左大括号 76"/>
          <p:cNvSpPr/>
          <p:nvPr/>
        </p:nvSpPr>
        <p:spPr bwMode="auto">
          <a:xfrm flipH="1">
            <a:off x="8066410" y="2826564"/>
            <a:ext cx="360040" cy="518572"/>
          </a:xfrm>
          <a:prstGeom prst="leftBrace">
            <a:avLst>
              <a:gd name="adj1" fmla="val 1061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8" name="矩形 77"/>
          <p:cNvSpPr/>
          <p:nvPr/>
        </p:nvSpPr>
        <p:spPr>
          <a:xfrm>
            <a:off x="8508016" y="2670351"/>
            <a:ext cx="323165" cy="830997"/>
          </a:xfrm>
          <a:prstGeom prst="rect">
            <a:avLst/>
          </a:prstGeom>
        </p:spPr>
        <p:txBody>
          <a:bodyPr wrap="square">
            <a:spAutoFit/>
          </a:bodyPr>
          <a:lstStyle/>
          <a:p>
            <a:r>
              <a:rPr lang="zh-CN" altLang="en-US" sz="2400" b="1" kern="0" dirty="0">
                <a:solidFill>
                  <a:srgbClr val="CC0000"/>
                </a:solidFill>
                <a:latin typeface="Consolas" panose="020B0609020204030204" pitchFamily="49" charset="0"/>
                <a:ea typeface="隶书" pitchFamily="49" charset="-122"/>
              </a:rPr>
              <a:t>置换</a:t>
            </a:r>
          </a:p>
        </p:txBody>
      </p:sp>
    </p:spTree>
    <p:extLst>
      <p:ext uri="{BB962C8B-B14F-4D97-AF65-F5344CB8AC3E}">
        <p14:creationId xmlns:p14="http://schemas.microsoft.com/office/powerpoint/2010/main" val="2096833468"/>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回顾：队列</a:t>
            </a:r>
          </a:p>
        </p:txBody>
      </p:sp>
      <p:sp>
        <p:nvSpPr>
          <p:cNvPr id="20" name="TextBox 3"/>
          <p:cNvSpPr txBox="1"/>
          <p:nvPr/>
        </p:nvSpPr>
        <p:spPr>
          <a:xfrm>
            <a:off x="179512" y="1248086"/>
            <a:ext cx="3600400" cy="1820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队列</a:t>
            </a:r>
            <a:endParaRPr lang="en-US" altLang="zh-CN" sz="28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先到先服务（先进先出）</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7685" y="1256256"/>
            <a:ext cx="4896544" cy="2060629"/>
          </a:xfrm>
          <a:prstGeom prst="rect">
            <a:avLst/>
          </a:prstGeom>
        </p:spPr>
      </p:pic>
      <p:pic>
        <p:nvPicPr>
          <p:cNvPr id="1026" name="Picture 2" descr="http://cdn.ws.citrix.com/wp-content/uploads/2011/01/lbpriorityqueue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645024"/>
            <a:ext cx="4327989" cy="28773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p:nvSpPr>
        <p:spPr>
          <a:xfrm>
            <a:off x="192054" y="3953722"/>
            <a:ext cx="5388057" cy="19955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优先级队列</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按重要性优先级服务</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与排序的区别：仅需保证每次取出当前优先级最高数据单元</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641432"/>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69" name="TextBox 20"/>
          <p:cNvSpPr txBox="1">
            <a:spLocks noChangeArrowheads="1"/>
          </p:cNvSpPr>
          <p:nvPr/>
        </p:nvSpPr>
        <p:spPr bwMode="auto">
          <a:xfrm>
            <a:off x="179513" y="1124744"/>
            <a:ext cx="662473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删除最大元素：下滤的代码实现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251520" y="1628800"/>
            <a:ext cx="8892480" cy="5324535"/>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目标节点索引  </a:t>
            </a:r>
            <a:endParaRPr lang="en-US" altLang="zh-CN"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2*(index + 1) ;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目标节点右子节点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循环下滤退出标志</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若左孩子大，则更新为左孩子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若父节点小于孩子，则下滤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令较大值为交换值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该交换节点索引下移</a:t>
            </a:r>
            <a:r>
              <a:rPr lang="zh-CN" altLang="en-US" sz="1400" dirty="0">
                <a:solidFill>
                  <a:srgbClr val="008000"/>
                </a:solidFill>
                <a:highlight>
                  <a:srgbClr val="FFFFFF"/>
                </a:highlight>
                <a:latin typeface="Consolas" panose="020B0609020204030204" pitchFamily="49" charset="0"/>
                <a:ea typeface="新宋体" panose="02010609030101010101" pitchFamily="49" charset="-122"/>
              </a:rPr>
              <a:t>  </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重新计算交换节点右子节点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令左子节点值为交换值</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将调整值赋予交换节点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738610652"/>
      </p:ext>
    </p:extLst>
  </p:cSld>
  <p:clrMapOvr>
    <a:masterClrMapping/>
  </p:clrMapOvr>
  <p:transition advTm="157">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310135" y="5898430"/>
            <a:ext cx="457200" cy="806638"/>
            <a:chOff x="3310135" y="5898430"/>
            <a:chExt cx="457200" cy="806638"/>
          </a:xfrm>
        </p:grpSpPr>
        <p:sp>
          <p:nvSpPr>
            <p:cNvPr id="137" name="Line 14"/>
            <p:cNvSpPr>
              <a:spLocks noChangeShapeType="1"/>
            </p:cNvSpPr>
            <p:nvPr/>
          </p:nvSpPr>
          <p:spPr bwMode="auto">
            <a:xfrm flipH="1">
              <a:off x="3533296" y="5898430"/>
              <a:ext cx="176122" cy="463611"/>
            </a:xfrm>
            <a:prstGeom prst="line">
              <a:avLst/>
            </a:prstGeom>
            <a:noFill/>
            <a:ln w="38100">
              <a:solidFill>
                <a:srgbClr val="00B0F0"/>
              </a:solidFill>
              <a:round/>
              <a:headEnd/>
              <a:tailEnd/>
            </a:ln>
            <a:effectLst/>
          </p:spPr>
          <p:txBody>
            <a:bodyPr wrap="none" anchor="ctr"/>
            <a:lstStyle/>
            <a:p>
              <a:endParaRPr lang="zh-CN" altLang="en-US"/>
            </a:p>
          </p:txBody>
        </p:sp>
        <p:sp>
          <p:nvSpPr>
            <p:cNvPr id="136" name="Oval 80"/>
            <p:cNvSpPr>
              <a:spLocks noChangeArrowheads="1"/>
            </p:cNvSpPr>
            <p:nvPr/>
          </p:nvSpPr>
          <p:spPr bwMode="auto">
            <a:xfrm>
              <a:off x="3310135" y="624786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42913" y="5916609"/>
            <a:ext cx="459688" cy="804862"/>
            <a:chOff x="842913" y="5916609"/>
            <a:chExt cx="459688" cy="804862"/>
          </a:xfrm>
        </p:grpSpPr>
        <p:sp>
          <p:nvSpPr>
            <p:cNvPr id="132" name="Line 7"/>
            <p:cNvSpPr>
              <a:spLocks noChangeShapeType="1"/>
            </p:cNvSpPr>
            <p:nvPr/>
          </p:nvSpPr>
          <p:spPr bwMode="auto">
            <a:xfrm>
              <a:off x="842913" y="5916609"/>
              <a:ext cx="154888" cy="423862"/>
            </a:xfrm>
            <a:prstGeom prst="line">
              <a:avLst/>
            </a:prstGeom>
            <a:noFill/>
            <a:ln w="38100">
              <a:solidFill>
                <a:srgbClr val="00B0F0"/>
              </a:solidFill>
              <a:round/>
              <a:headEnd/>
              <a:tailEnd/>
            </a:ln>
            <a:effectLst/>
          </p:spPr>
          <p:txBody>
            <a:bodyPr wrap="none" anchor="ctr"/>
            <a:lstStyle/>
            <a:p>
              <a:endParaRPr lang="zh-CN" altLang="en-US"/>
            </a:p>
          </p:txBody>
        </p:sp>
        <p:sp>
          <p:nvSpPr>
            <p:cNvPr id="133" name="Oval 80"/>
            <p:cNvSpPr>
              <a:spLocks noChangeArrowheads="1"/>
            </p:cNvSpPr>
            <p:nvPr/>
          </p:nvSpPr>
          <p:spPr bwMode="auto">
            <a:xfrm>
              <a:off x="845401" y="6264271"/>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313127" y="4622500"/>
            <a:ext cx="616220" cy="795338"/>
            <a:chOff x="4313127" y="4622500"/>
            <a:chExt cx="616220" cy="795338"/>
          </a:xfrm>
        </p:grpSpPr>
        <p:sp>
          <p:nvSpPr>
            <p:cNvPr id="128" name="Oval 80"/>
            <p:cNvSpPr>
              <a:spLocks noChangeArrowheads="1"/>
            </p:cNvSpPr>
            <p:nvPr/>
          </p:nvSpPr>
          <p:spPr bwMode="auto">
            <a:xfrm>
              <a:off x="4313127" y="496063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4675203" y="4622500"/>
              <a:ext cx="254144" cy="406914"/>
            </a:xfrm>
            <a:prstGeom prst="line">
              <a:avLst/>
            </a:prstGeom>
            <a:noFill/>
            <a:ln w="38100">
              <a:solidFill>
                <a:srgbClr val="00B0F0"/>
              </a:solidFill>
              <a:round/>
              <a:headEnd/>
              <a:tailEnd/>
            </a:ln>
            <a:effectLst/>
          </p:spPr>
          <p:txBody>
            <a:bodyPr wrap="none" anchor="ctr"/>
            <a:lstStyle/>
            <a:p>
              <a:endParaRPr lang="zh-CN" altLang="en-US"/>
            </a:p>
          </p:txBody>
        </p:sp>
      </p:grpSp>
      <p:grpSp>
        <p:nvGrpSpPr>
          <p:cNvPr id="6" name="组合 5"/>
          <p:cNvGrpSpPr/>
          <p:nvPr/>
        </p:nvGrpSpPr>
        <p:grpSpPr>
          <a:xfrm>
            <a:off x="3274194" y="3924187"/>
            <a:ext cx="647700" cy="795338"/>
            <a:chOff x="3274194" y="3924187"/>
            <a:chExt cx="647700" cy="795338"/>
          </a:xfrm>
        </p:grpSpPr>
        <p:sp>
          <p:nvSpPr>
            <p:cNvPr id="121" name="Line 7"/>
            <p:cNvSpPr>
              <a:spLocks noChangeShapeType="1"/>
            </p:cNvSpPr>
            <p:nvPr/>
          </p:nvSpPr>
          <p:spPr bwMode="auto">
            <a:xfrm>
              <a:off x="3274194" y="392418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2" name="Oval 80"/>
            <p:cNvSpPr>
              <a:spLocks noChangeArrowheads="1"/>
            </p:cNvSpPr>
            <p:nvPr/>
          </p:nvSpPr>
          <p:spPr bwMode="auto">
            <a:xfrm>
              <a:off x="3464694" y="4262325"/>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08113" y="3992488"/>
            <a:ext cx="571500" cy="719138"/>
            <a:chOff x="308113" y="3992488"/>
            <a:chExt cx="571500" cy="719138"/>
          </a:xfrm>
        </p:grpSpPr>
        <p:sp>
          <p:nvSpPr>
            <p:cNvPr id="117" name="Line 8"/>
            <p:cNvSpPr>
              <a:spLocks noChangeShapeType="1"/>
            </p:cNvSpPr>
            <p:nvPr/>
          </p:nvSpPr>
          <p:spPr bwMode="auto">
            <a:xfrm flipH="1">
              <a:off x="498613" y="399248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8" name="Oval 76"/>
            <p:cNvSpPr>
              <a:spLocks noChangeArrowheads="1"/>
            </p:cNvSpPr>
            <p:nvPr/>
          </p:nvSpPr>
          <p:spPr bwMode="auto">
            <a:xfrm>
              <a:off x="308113" y="4254426"/>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grpSp>
      <p:sp>
        <p:nvSpPr>
          <p:cNvPr id="53" name="TextBox 20"/>
          <p:cNvSpPr txBox="1">
            <a:spLocks noChangeArrowheads="1"/>
          </p:cNvSpPr>
          <p:nvPr/>
        </p:nvSpPr>
        <p:spPr bwMode="auto">
          <a:xfrm>
            <a:off x="35497" y="1091352"/>
            <a:ext cx="8432209"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二叉堆：批量构建</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给定任意</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个元素，构建二叉堆</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35496" y="2085236"/>
            <a:ext cx="8432209"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：逐个插入（蛮力算法）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按元素插入算法，从空堆开始逐个插入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{2,5,20,10,60,90}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sp>
        <p:nvSpPr>
          <p:cNvPr id="225" name="Oval 75"/>
          <p:cNvSpPr>
            <a:spLocks noChangeArrowheads="1"/>
          </p:cNvSpPr>
          <p:nvPr/>
        </p:nvSpPr>
        <p:spPr bwMode="auto">
          <a:xfrm>
            <a:off x="755576" y="3650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71303" y="3653084"/>
            <a:ext cx="1720577" cy="1066800"/>
            <a:chOff x="1771303" y="3653084"/>
            <a:chExt cx="1720577" cy="1066800"/>
          </a:xfrm>
        </p:grpSpPr>
        <p:sp>
          <p:nvSpPr>
            <p:cNvPr id="229" name="Line 8"/>
            <p:cNvSpPr>
              <a:spLocks noChangeShapeType="1"/>
            </p:cNvSpPr>
            <p:nvPr/>
          </p:nvSpPr>
          <p:spPr bwMode="auto">
            <a:xfrm flipH="1">
              <a:off x="2767980" y="400074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3034680" y="36530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2577480" y="42626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3" name="右箭头 2"/>
            <p:cNvSpPr/>
            <p:nvPr/>
          </p:nvSpPr>
          <p:spPr bwMode="auto">
            <a:xfrm>
              <a:off x="1771303"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7" name="组合 6"/>
          <p:cNvGrpSpPr/>
          <p:nvPr/>
        </p:nvGrpSpPr>
        <p:grpSpPr>
          <a:xfrm>
            <a:off x="4209746" y="3658344"/>
            <a:ext cx="1949878" cy="1066800"/>
            <a:chOff x="4209746" y="3658344"/>
            <a:chExt cx="1949878" cy="1066800"/>
          </a:xfrm>
        </p:grpSpPr>
        <p:sp>
          <p:nvSpPr>
            <p:cNvPr id="233" name="Line 7"/>
            <p:cNvSpPr>
              <a:spLocks noChangeShapeType="1"/>
            </p:cNvSpPr>
            <p:nvPr/>
          </p:nvSpPr>
          <p:spPr bwMode="auto">
            <a:xfrm>
              <a:off x="5511924" y="392980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234" name="Line 8"/>
            <p:cNvSpPr>
              <a:spLocks noChangeShapeType="1"/>
            </p:cNvSpPr>
            <p:nvPr/>
          </p:nvSpPr>
          <p:spPr bwMode="auto">
            <a:xfrm flipH="1">
              <a:off x="4978524" y="400600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5" name="Oval 75"/>
            <p:cNvSpPr>
              <a:spLocks noChangeArrowheads="1"/>
            </p:cNvSpPr>
            <p:nvPr/>
          </p:nvSpPr>
          <p:spPr bwMode="auto">
            <a:xfrm>
              <a:off x="5245224" y="36583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36" name="Oval 76"/>
            <p:cNvSpPr>
              <a:spLocks noChangeArrowheads="1"/>
            </p:cNvSpPr>
            <p:nvPr/>
          </p:nvSpPr>
          <p:spPr bwMode="auto">
            <a:xfrm>
              <a:off x="47880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37" name="Oval 80"/>
            <p:cNvSpPr>
              <a:spLocks noChangeArrowheads="1"/>
            </p:cNvSpPr>
            <p:nvPr/>
          </p:nvSpPr>
          <p:spPr bwMode="auto">
            <a:xfrm>
              <a:off x="57024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8" name="右箭头 237"/>
            <p:cNvSpPr/>
            <p:nvPr/>
          </p:nvSpPr>
          <p:spPr bwMode="auto">
            <a:xfrm>
              <a:off x="4209746"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2120054" y="4952468"/>
            <a:ext cx="1875882" cy="1752600"/>
            <a:chOff x="2120054" y="4952468"/>
            <a:chExt cx="1875882" cy="1752600"/>
          </a:xfrm>
        </p:grpSpPr>
        <p:sp>
          <p:nvSpPr>
            <p:cNvPr id="185" name="Line 7"/>
            <p:cNvSpPr>
              <a:spLocks noChangeShapeType="1"/>
            </p:cNvSpPr>
            <p:nvPr/>
          </p:nvSpPr>
          <p:spPr bwMode="auto">
            <a:xfrm>
              <a:off x="3348236" y="52239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6" name="Line 8"/>
            <p:cNvSpPr>
              <a:spLocks noChangeShapeType="1"/>
            </p:cNvSpPr>
            <p:nvPr/>
          </p:nvSpPr>
          <p:spPr bwMode="auto">
            <a:xfrm flipH="1">
              <a:off x="2814836" y="53001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8" name="Line 13"/>
            <p:cNvSpPr>
              <a:spLocks noChangeShapeType="1"/>
            </p:cNvSpPr>
            <p:nvPr/>
          </p:nvSpPr>
          <p:spPr bwMode="auto">
            <a:xfrm>
              <a:off x="2891036" y="59097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89" name="Line 14"/>
            <p:cNvSpPr>
              <a:spLocks noChangeShapeType="1"/>
            </p:cNvSpPr>
            <p:nvPr/>
          </p:nvSpPr>
          <p:spPr bwMode="auto">
            <a:xfrm flipH="1">
              <a:off x="2552899" y="58335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90" name="Oval 75"/>
            <p:cNvSpPr>
              <a:spLocks noChangeArrowheads="1"/>
            </p:cNvSpPr>
            <p:nvPr/>
          </p:nvSpPr>
          <p:spPr bwMode="auto">
            <a:xfrm>
              <a:off x="3081536" y="49524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	</a:t>
              </a:r>
              <a:endParaRPr lang="zh-CN" altLang="en-US" sz="2000" b="1" dirty="0">
                <a:latin typeface="微软雅黑" panose="020B0503020204020204" pitchFamily="34" charset="-122"/>
                <a:ea typeface="微软雅黑" panose="020B0503020204020204" pitchFamily="34" charset="-122"/>
              </a:endParaRPr>
            </a:p>
          </p:txBody>
        </p:sp>
        <p:sp>
          <p:nvSpPr>
            <p:cNvPr id="191" name="Oval 76"/>
            <p:cNvSpPr>
              <a:spLocks noChangeArrowheads="1"/>
            </p:cNvSpPr>
            <p:nvPr/>
          </p:nvSpPr>
          <p:spPr bwMode="auto">
            <a:xfrm>
              <a:off x="26243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2" name="Oval 77"/>
            <p:cNvSpPr>
              <a:spLocks noChangeArrowheads="1"/>
            </p:cNvSpPr>
            <p:nvPr/>
          </p:nvSpPr>
          <p:spPr bwMode="auto">
            <a:xfrm>
              <a:off x="2241749" y="6243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93" name="Oval 78"/>
            <p:cNvSpPr>
              <a:spLocks noChangeArrowheads="1"/>
            </p:cNvSpPr>
            <p:nvPr/>
          </p:nvSpPr>
          <p:spPr bwMode="auto">
            <a:xfrm>
              <a:off x="2776736" y="62478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5" name="Oval 80"/>
            <p:cNvSpPr>
              <a:spLocks noChangeArrowheads="1"/>
            </p:cNvSpPr>
            <p:nvPr/>
          </p:nvSpPr>
          <p:spPr bwMode="auto">
            <a:xfrm>
              <a:off x="35387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9" name="右箭头 238"/>
            <p:cNvSpPr/>
            <p:nvPr/>
          </p:nvSpPr>
          <p:spPr bwMode="auto">
            <a:xfrm>
              <a:off x="2120054" y="5609023"/>
              <a:ext cx="32327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9" name="组合 8"/>
          <p:cNvGrpSpPr/>
          <p:nvPr/>
        </p:nvGrpSpPr>
        <p:grpSpPr>
          <a:xfrm>
            <a:off x="55267" y="4970953"/>
            <a:ext cx="1859172" cy="1747837"/>
            <a:chOff x="55267" y="4970953"/>
            <a:chExt cx="1859172" cy="1747837"/>
          </a:xfrm>
        </p:grpSpPr>
        <p:sp>
          <p:nvSpPr>
            <p:cNvPr id="171" name="Line 7"/>
            <p:cNvSpPr>
              <a:spLocks noChangeShapeType="1"/>
            </p:cNvSpPr>
            <p:nvPr/>
          </p:nvSpPr>
          <p:spPr bwMode="auto">
            <a:xfrm>
              <a:off x="1266739" y="524241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2" name="Line 8"/>
            <p:cNvSpPr>
              <a:spLocks noChangeShapeType="1"/>
            </p:cNvSpPr>
            <p:nvPr/>
          </p:nvSpPr>
          <p:spPr bwMode="auto">
            <a:xfrm flipH="1">
              <a:off x="733339" y="53186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4"/>
            <p:cNvSpPr>
              <a:spLocks noChangeShapeType="1"/>
            </p:cNvSpPr>
            <p:nvPr/>
          </p:nvSpPr>
          <p:spPr bwMode="auto">
            <a:xfrm flipH="1">
              <a:off x="471402" y="585201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75"/>
            <p:cNvSpPr>
              <a:spLocks noChangeArrowheads="1"/>
            </p:cNvSpPr>
            <p:nvPr/>
          </p:nvSpPr>
          <p:spPr bwMode="auto">
            <a:xfrm>
              <a:off x="1000039" y="49709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77" name="Oval 76"/>
            <p:cNvSpPr>
              <a:spLocks noChangeArrowheads="1"/>
            </p:cNvSpPr>
            <p:nvPr/>
          </p:nvSpPr>
          <p:spPr bwMode="auto">
            <a:xfrm>
              <a:off x="5428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7"/>
            <p:cNvSpPr>
              <a:spLocks noChangeArrowheads="1"/>
            </p:cNvSpPr>
            <p:nvPr/>
          </p:nvSpPr>
          <p:spPr bwMode="auto">
            <a:xfrm>
              <a:off x="160252" y="626159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81" name="Oval 80"/>
            <p:cNvSpPr>
              <a:spLocks noChangeArrowheads="1"/>
            </p:cNvSpPr>
            <p:nvPr/>
          </p:nvSpPr>
          <p:spPr bwMode="auto">
            <a:xfrm>
              <a:off x="14572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40" name="右箭头 239"/>
            <p:cNvSpPr/>
            <p:nvPr/>
          </p:nvSpPr>
          <p:spPr bwMode="auto">
            <a:xfrm>
              <a:off x="55267" y="5609023"/>
              <a:ext cx="301836"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3" name="组合 12"/>
          <p:cNvGrpSpPr/>
          <p:nvPr/>
        </p:nvGrpSpPr>
        <p:grpSpPr>
          <a:xfrm>
            <a:off x="4194929" y="4941168"/>
            <a:ext cx="1987242" cy="1752600"/>
            <a:chOff x="4194929" y="4941168"/>
            <a:chExt cx="1987242" cy="1752600"/>
          </a:xfrm>
        </p:grpSpPr>
        <p:sp>
          <p:nvSpPr>
            <p:cNvPr id="198" name="Line 7"/>
            <p:cNvSpPr>
              <a:spLocks noChangeShapeType="1"/>
            </p:cNvSpPr>
            <p:nvPr/>
          </p:nvSpPr>
          <p:spPr bwMode="auto">
            <a:xfrm>
              <a:off x="5534471" y="52126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99" name="Line 8"/>
            <p:cNvSpPr>
              <a:spLocks noChangeShapeType="1"/>
            </p:cNvSpPr>
            <p:nvPr/>
          </p:nvSpPr>
          <p:spPr bwMode="auto">
            <a:xfrm flipH="1">
              <a:off x="5001071" y="5288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00" name="Line 12"/>
            <p:cNvSpPr>
              <a:spLocks noChangeShapeType="1"/>
            </p:cNvSpPr>
            <p:nvPr/>
          </p:nvSpPr>
          <p:spPr bwMode="auto">
            <a:xfrm flipH="1">
              <a:off x="5777359" y="5822230"/>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201" name="Line 13"/>
            <p:cNvSpPr>
              <a:spLocks noChangeShapeType="1"/>
            </p:cNvSpPr>
            <p:nvPr/>
          </p:nvSpPr>
          <p:spPr bwMode="auto">
            <a:xfrm>
              <a:off x="5077271" y="58984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202" name="Line 14"/>
            <p:cNvSpPr>
              <a:spLocks noChangeShapeType="1"/>
            </p:cNvSpPr>
            <p:nvPr/>
          </p:nvSpPr>
          <p:spPr bwMode="auto">
            <a:xfrm flipH="1">
              <a:off x="4739134" y="58222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203" name="Oval 75"/>
            <p:cNvSpPr>
              <a:spLocks noChangeArrowheads="1"/>
            </p:cNvSpPr>
            <p:nvPr/>
          </p:nvSpPr>
          <p:spPr bwMode="auto">
            <a:xfrm>
              <a:off x="5267771" y="49411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04" name="Oval 76"/>
            <p:cNvSpPr>
              <a:spLocks noChangeArrowheads="1"/>
            </p:cNvSpPr>
            <p:nvPr/>
          </p:nvSpPr>
          <p:spPr bwMode="auto">
            <a:xfrm>
              <a:off x="48105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5" name="Oval 77"/>
            <p:cNvSpPr>
              <a:spLocks noChangeArrowheads="1"/>
            </p:cNvSpPr>
            <p:nvPr/>
          </p:nvSpPr>
          <p:spPr bwMode="auto">
            <a:xfrm>
              <a:off x="4427984" y="6231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06" name="Oval 78"/>
            <p:cNvSpPr>
              <a:spLocks noChangeArrowheads="1"/>
            </p:cNvSpPr>
            <p:nvPr/>
          </p:nvSpPr>
          <p:spPr bwMode="auto">
            <a:xfrm>
              <a:off x="49629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7" name="Oval 79"/>
            <p:cNvSpPr>
              <a:spLocks noChangeArrowheads="1"/>
            </p:cNvSpPr>
            <p:nvPr/>
          </p:nvSpPr>
          <p:spPr bwMode="auto">
            <a:xfrm>
              <a:off x="54963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08" name="Oval 80"/>
            <p:cNvSpPr>
              <a:spLocks noChangeArrowheads="1"/>
            </p:cNvSpPr>
            <p:nvPr/>
          </p:nvSpPr>
          <p:spPr bwMode="auto">
            <a:xfrm>
              <a:off x="57249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1" name="右箭头 240"/>
            <p:cNvSpPr/>
            <p:nvPr/>
          </p:nvSpPr>
          <p:spPr bwMode="auto">
            <a:xfrm>
              <a:off x="4194929" y="5589078"/>
              <a:ext cx="329893"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6638900" y="1068051"/>
            <a:ext cx="2242416" cy="798894"/>
            <a:chOff x="6645991" y="1155230"/>
            <a:chExt cx="2242416" cy="798894"/>
          </a:xfrm>
        </p:grpSpPr>
        <p:sp>
          <p:nvSpPr>
            <p:cNvPr id="243" name="Rectangle 47"/>
            <p:cNvSpPr>
              <a:spLocks noChangeArrowheads="1"/>
            </p:cNvSpPr>
            <p:nvPr/>
          </p:nvSpPr>
          <p:spPr bwMode="auto">
            <a:xfrm>
              <a:off x="7400849"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244" name="Rectangle 47"/>
            <p:cNvSpPr>
              <a:spLocks noChangeArrowheads="1"/>
            </p:cNvSpPr>
            <p:nvPr/>
          </p:nvSpPr>
          <p:spPr bwMode="auto">
            <a:xfrm>
              <a:off x="7777793"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245" name="矩形 244"/>
            <p:cNvSpPr/>
            <p:nvPr/>
          </p:nvSpPr>
          <p:spPr>
            <a:xfrm>
              <a:off x="665242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246" name="矩形 245"/>
            <p:cNvSpPr/>
            <p:nvPr/>
          </p:nvSpPr>
          <p:spPr>
            <a:xfrm>
              <a:off x="7028394"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sp>
          <p:nvSpPr>
            <p:cNvPr id="247" name="矩形 246"/>
            <p:cNvSpPr/>
            <p:nvPr/>
          </p:nvSpPr>
          <p:spPr>
            <a:xfrm>
              <a:off x="7404360"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2</a:t>
              </a:r>
              <a:endParaRPr lang="zh-CN" altLang="en-US" sz="1600" dirty="0"/>
            </a:p>
          </p:txBody>
        </p:sp>
        <p:sp>
          <p:nvSpPr>
            <p:cNvPr id="248" name="矩形 247"/>
            <p:cNvSpPr/>
            <p:nvPr/>
          </p:nvSpPr>
          <p:spPr>
            <a:xfrm>
              <a:off x="7780326"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3</a:t>
              </a:r>
              <a:endParaRPr lang="zh-CN" altLang="en-US" sz="1600" dirty="0"/>
            </a:p>
          </p:txBody>
        </p:sp>
        <p:sp>
          <p:nvSpPr>
            <p:cNvPr id="249" name="矩形 248"/>
            <p:cNvSpPr/>
            <p:nvPr/>
          </p:nvSpPr>
          <p:spPr>
            <a:xfrm>
              <a:off x="8156292"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4</a:t>
              </a:r>
              <a:endParaRPr lang="zh-CN" altLang="en-US" sz="1600" dirty="0"/>
            </a:p>
          </p:txBody>
        </p:sp>
        <p:sp>
          <p:nvSpPr>
            <p:cNvPr id="250" name="矩形 249"/>
            <p:cNvSpPr/>
            <p:nvPr/>
          </p:nvSpPr>
          <p:spPr>
            <a:xfrm>
              <a:off x="853225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5</a:t>
              </a:r>
              <a:endParaRPr lang="zh-CN" altLang="en-US" sz="1600" dirty="0"/>
            </a:p>
          </p:txBody>
        </p:sp>
        <p:sp>
          <p:nvSpPr>
            <p:cNvPr id="252" name="Rectangle 47"/>
            <p:cNvSpPr>
              <a:spLocks noChangeArrowheads="1"/>
            </p:cNvSpPr>
            <p:nvPr/>
          </p:nvSpPr>
          <p:spPr bwMode="auto">
            <a:xfrm>
              <a:off x="8531681"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254" name="Rectangle 47"/>
            <p:cNvSpPr>
              <a:spLocks noChangeArrowheads="1"/>
            </p:cNvSpPr>
            <p:nvPr/>
          </p:nvSpPr>
          <p:spPr bwMode="auto">
            <a:xfrm>
              <a:off x="6645991" y="14969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255" name="Rectangle 47"/>
            <p:cNvSpPr>
              <a:spLocks noChangeArrowheads="1"/>
            </p:cNvSpPr>
            <p:nvPr/>
          </p:nvSpPr>
          <p:spPr bwMode="auto">
            <a:xfrm>
              <a:off x="8153087"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256" name="Rectangle 47"/>
            <p:cNvSpPr>
              <a:spLocks noChangeArrowheads="1"/>
            </p:cNvSpPr>
            <p:nvPr/>
          </p:nvSpPr>
          <p:spPr bwMode="auto">
            <a:xfrm>
              <a:off x="7029882"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grpSp>
      <p:grpSp>
        <p:nvGrpSpPr>
          <p:cNvPr id="15" name="组合 14"/>
          <p:cNvGrpSpPr/>
          <p:nvPr/>
        </p:nvGrpSpPr>
        <p:grpSpPr>
          <a:xfrm>
            <a:off x="6650064" y="1916832"/>
            <a:ext cx="2242416" cy="673224"/>
            <a:chOff x="6650064" y="1988840"/>
            <a:chExt cx="2242416" cy="673224"/>
          </a:xfrm>
        </p:grpSpPr>
        <p:sp>
          <p:nvSpPr>
            <p:cNvPr id="74" name="Rectangle 47"/>
            <p:cNvSpPr>
              <a:spLocks noChangeArrowheads="1"/>
            </p:cNvSpPr>
            <p:nvPr/>
          </p:nvSpPr>
          <p:spPr bwMode="auto">
            <a:xfrm>
              <a:off x="7404922"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781866"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83" name="Rectangle 47"/>
            <p:cNvSpPr>
              <a:spLocks noChangeArrowheads="1"/>
            </p:cNvSpPr>
            <p:nvPr/>
          </p:nvSpPr>
          <p:spPr bwMode="auto">
            <a:xfrm>
              <a:off x="8535754"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650064"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6" name="Rectangle 47"/>
            <p:cNvSpPr>
              <a:spLocks noChangeArrowheads="1"/>
            </p:cNvSpPr>
            <p:nvPr/>
          </p:nvSpPr>
          <p:spPr bwMode="auto">
            <a:xfrm>
              <a:off x="8157160"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033955"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2" name="右箭头 111"/>
            <p:cNvSpPr/>
            <p:nvPr/>
          </p:nvSpPr>
          <p:spPr bwMode="auto">
            <a:xfrm rot="5400000">
              <a:off x="7666718" y="1915207"/>
              <a:ext cx="216024"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6" name="组合 15"/>
          <p:cNvGrpSpPr/>
          <p:nvPr/>
        </p:nvGrpSpPr>
        <p:grpSpPr>
          <a:xfrm>
            <a:off x="6660232" y="2636912"/>
            <a:ext cx="2242416" cy="673224"/>
            <a:chOff x="6660232" y="2708920"/>
            <a:chExt cx="2242416" cy="673224"/>
          </a:xfrm>
        </p:grpSpPr>
        <p:sp>
          <p:nvSpPr>
            <p:cNvPr id="88" name="Rectangle 47"/>
            <p:cNvSpPr>
              <a:spLocks noChangeArrowheads="1"/>
            </p:cNvSpPr>
            <p:nvPr/>
          </p:nvSpPr>
          <p:spPr bwMode="auto">
            <a:xfrm>
              <a:off x="7415090"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9" name="Rectangle 47"/>
            <p:cNvSpPr>
              <a:spLocks noChangeArrowheads="1"/>
            </p:cNvSpPr>
            <p:nvPr/>
          </p:nvSpPr>
          <p:spPr bwMode="auto">
            <a:xfrm>
              <a:off x="7792034"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90" name="Rectangle 47"/>
            <p:cNvSpPr>
              <a:spLocks noChangeArrowheads="1"/>
            </p:cNvSpPr>
            <p:nvPr/>
          </p:nvSpPr>
          <p:spPr bwMode="auto">
            <a:xfrm>
              <a:off x="8545922"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1" name="Rectangle 47"/>
            <p:cNvSpPr>
              <a:spLocks noChangeArrowheads="1"/>
            </p:cNvSpPr>
            <p:nvPr/>
          </p:nvSpPr>
          <p:spPr bwMode="auto">
            <a:xfrm>
              <a:off x="6660232"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2" name="Rectangle 47"/>
            <p:cNvSpPr>
              <a:spLocks noChangeArrowheads="1"/>
            </p:cNvSpPr>
            <p:nvPr/>
          </p:nvSpPr>
          <p:spPr bwMode="auto">
            <a:xfrm>
              <a:off x="8167328"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3" name="Rectangle 47"/>
            <p:cNvSpPr>
              <a:spLocks noChangeArrowheads="1"/>
            </p:cNvSpPr>
            <p:nvPr/>
          </p:nvSpPr>
          <p:spPr bwMode="auto">
            <a:xfrm>
              <a:off x="7044123"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3" name="右箭头 112"/>
            <p:cNvSpPr/>
            <p:nvPr/>
          </p:nvSpPr>
          <p:spPr bwMode="auto">
            <a:xfrm rot="5400000">
              <a:off x="7674627" y="2627379"/>
              <a:ext cx="200207"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7" name="组合 16"/>
          <p:cNvGrpSpPr/>
          <p:nvPr/>
        </p:nvGrpSpPr>
        <p:grpSpPr>
          <a:xfrm>
            <a:off x="6660232" y="3356294"/>
            <a:ext cx="2242416" cy="673922"/>
            <a:chOff x="6660232" y="3428302"/>
            <a:chExt cx="2242416" cy="673922"/>
          </a:xfrm>
        </p:grpSpPr>
        <p:sp>
          <p:nvSpPr>
            <p:cNvPr id="94" name="Rectangle 47"/>
            <p:cNvSpPr>
              <a:spLocks noChangeArrowheads="1"/>
            </p:cNvSpPr>
            <p:nvPr/>
          </p:nvSpPr>
          <p:spPr bwMode="auto">
            <a:xfrm>
              <a:off x="7415090"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95" name="Rectangle 47"/>
            <p:cNvSpPr>
              <a:spLocks noChangeArrowheads="1"/>
            </p:cNvSpPr>
            <p:nvPr/>
          </p:nvSpPr>
          <p:spPr bwMode="auto">
            <a:xfrm>
              <a:off x="7792034"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96" name="Rectangle 47"/>
            <p:cNvSpPr>
              <a:spLocks noChangeArrowheads="1"/>
            </p:cNvSpPr>
            <p:nvPr/>
          </p:nvSpPr>
          <p:spPr bwMode="auto">
            <a:xfrm>
              <a:off x="8545922"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7" name="Rectangle 47"/>
            <p:cNvSpPr>
              <a:spLocks noChangeArrowheads="1"/>
            </p:cNvSpPr>
            <p:nvPr/>
          </p:nvSpPr>
          <p:spPr bwMode="auto">
            <a:xfrm>
              <a:off x="6660232"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8" name="Rectangle 47"/>
            <p:cNvSpPr>
              <a:spLocks noChangeArrowheads="1"/>
            </p:cNvSpPr>
            <p:nvPr/>
          </p:nvSpPr>
          <p:spPr bwMode="auto">
            <a:xfrm>
              <a:off x="8167328"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9" name="Rectangle 47"/>
            <p:cNvSpPr>
              <a:spLocks noChangeArrowheads="1"/>
            </p:cNvSpPr>
            <p:nvPr/>
          </p:nvSpPr>
          <p:spPr bwMode="auto">
            <a:xfrm>
              <a:off x="7044123"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4" name="右箭头 113"/>
            <p:cNvSpPr/>
            <p:nvPr/>
          </p:nvSpPr>
          <p:spPr bwMode="auto">
            <a:xfrm rot="5400000">
              <a:off x="7666369" y="3355018"/>
              <a:ext cx="21672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 name="组合 17"/>
          <p:cNvGrpSpPr/>
          <p:nvPr/>
        </p:nvGrpSpPr>
        <p:grpSpPr>
          <a:xfrm>
            <a:off x="6649196" y="4077072"/>
            <a:ext cx="2242416" cy="745232"/>
            <a:chOff x="6649196" y="4149080"/>
            <a:chExt cx="2242416" cy="745232"/>
          </a:xfrm>
        </p:grpSpPr>
        <p:sp>
          <p:nvSpPr>
            <p:cNvPr id="100" name="Rectangle 47"/>
            <p:cNvSpPr>
              <a:spLocks noChangeArrowheads="1"/>
            </p:cNvSpPr>
            <p:nvPr/>
          </p:nvSpPr>
          <p:spPr bwMode="auto">
            <a:xfrm>
              <a:off x="7404054"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1" name="Rectangle 47"/>
            <p:cNvSpPr>
              <a:spLocks noChangeArrowheads="1"/>
            </p:cNvSpPr>
            <p:nvPr/>
          </p:nvSpPr>
          <p:spPr bwMode="auto">
            <a:xfrm>
              <a:off x="7780998"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534886" y="4437112"/>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03" name="Rectangle 47"/>
            <p:cNvSpPr>
              <a:spLocks noChangeArrowheads="1"/>
            </p:cNvSpPr>
            <p:nvPr/>
          </p:nvSpPr>
          <p:spPr bwMode="auto">
            <a:xfrm>
              <a:off x="6649196"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8156292"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7033087"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5" name="右箭头 114"/>
            <p:cNvSpPr/>
            <p:nvPr/>
          </p:nvSpPr>
          <p:spPr bwMode="auto">
            <a:xfrm rot="5400000">
              <a:off x="7658520" y="4083645"/>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9" name="组合 18"/>
          <p:cNvGrpSpPr/>
          <p:nvPr/>
        </p:nvGrpSpPr>
        <p:grpSpPr>
          <a:xfrm>
            <a:off x="6648524" y="4869160"/>
            <a:ext cx="2242416" cy="745232"/>
            <a:chOff x="6648524" y="4941168"/>
            <a:chExt cx="2242416" cy="745232"/>
          </a:xfrm>
        </p:grpSpPr>
        <p:sp>
          <p:nvSpPr>
            <p:cNvPr id="106" name="Rectangle 47"/>
            <p:cNvSpPr>
              <a:spLocks noChangeArrowheads="1"/>
            </p:cNvSpPr>
            <p:nvPr/>
          </p:nvSpPr>
          <p:spPr bwMode="auto">
            <a:xfrm>
              <a:off x="7403382"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7" name="Rectangle 47"/>
            <p:cNvSpPr>
              <a:spLocks noChangeArrowheads="1"/>
            </p:cNvSpPr>
            <p:nvPr/>
          </p:nvSpPr>
          <p:spPr bwMode="auto">
            <a:xfrm>
              <a:off x="7780326"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8" name="Rectangle 47"/>
            <p:cNvSpPr>
              <a:spLocks noChangeArrowheads="1"/>
            </p:cNvSpPr>
            <p:nvPr/>
          </p:nvSpPr>
          <p:spPr bwMode="auto">
            <a:xfrm>
              <a:off x="853421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64852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8155620"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032415"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6" name="右箭头 115"/>
            <p:cNvSpPr/>
            <p:nvPr/>
          </p:nvSpPr>
          <p:spPr bwMode="auto">
            <a:xfrm rot="5400000">
              <a:off x="7643995" y="4875733"/>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mc:AlternateContent xmlns:mc="http://schemas.openxmlformats.org/markup-compatibility/2006" xmlns:a14="http://schemas.microsoft.com/office/drawing/2010/main">
        <mc:Choice Requires="a14">
          <p:sp>
            <p:nvSpPr>
              <p:cNvPr id="146" name="矩形 145"/>
              <p:cNvSpPr/>
              <p:nvPr/>
            </p:nvSpPr>
            <p:spPr>
              <a:xfrm>
                <a:off x="6312979" y="5732295"/>
                <a:ext cx="2730783" cy="100854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复杂度：</a:t>
                </a:r>
                <a14:m>
                  <m:oMath xmlns:m="http://schemas.openxmlformats.org/officeDocument/2006/math">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𝟏</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𝟐</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𝒍𝒐𝒈𝒏</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𝒏𝒍𝒐𝒈𝒏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oMath>
                </a14:m>
                <a:endParaRPr lang="zh-CN" altLang="en-US" sz="2000" dirty="0"/>
              </a:p>
            </p:txBody>
          </p:sp>
        </mc:Choice>
        <mc:Fallback xmlns="">
          <p:sp>
            <p:nvSpPr>
              <p:cNvPr id="146" name="矩形 145"/>
              <p:cNvSpPr>
                <a:spLocks noRot="1" noChangeAspect="1" noMove="1" noResize="1" noEditPoints="1" noAdjustHandles="1" noChangeArrowheads="1" noChangeShapeType="1" noTextEdit="1"/>
              </p:cNvSpPr>
              <p:nvPr/>
            </p:nvSpPr>
            <p:spPr>
              <a:xfrm>
                <a:off x="6312979" y="5732295"/>
                <a:ext cx="2730783" cy="1008546"/>
              </a:xfrm>
              <a:prstGeom prst="rect">
                <a:avLst/>
              </a:prstGeom>
              <a:blipFill>
                <a:blip r:embed="rId3"/>
                <a:stretch>
                  <a:fillRect t="-49398" r="-8929" b="-45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613067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ppt_y</p:attrName>
                                        </p:attrNameLst>
                                      </p:cBhvr>
                                      <p:tavLst>
                                        <p:tav tm="0">
                                          <p:val>
                                            <p:strVal val="#ppt_y-#ppt_h*1.125000"/>
                                          </p:val>
                                        </p:tav>
                                        <p:tav tm="100000">
                                          <p:val>
                                            <p:strVal val="#ppt_y"/>
                                          </p:val>
                                        </p:tav>
                                      </p:tavLst>
                                    </p:anim>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ppt_x</p:attrName>
                                        </p:attrNameLst>
                                      </p:cBhvr>
                                      <p:tavLst>
                                        <p:tav tm="0">
                                          <p:val>
                                            <p:strVal val="#ppt_x-#ppt_w*1.125000"/>
                                          </p:val>
                                        </p:tav>
                                        <p:tav tm="100000">
                                          <p:val>
                                            <p:strVal val="#ppt_x"/>
                                          </p:val>
                                        </p:tav>
                                      </p:tavLst>
                                    </p:anim>
                                    <p:animEffect transition="in" filter="wipe(righ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down)">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p:tgtEl>
                                          <p:spTgt spid="11"/>
                                        </p:tgtEl>
                                        <p:attrNameLst>
                                          <p:attrName>ppt_x</p:attrName>
                                        </p:attrNameLst>
                                      </p:cBhvr>
                                      <p:tavLst>
                                        <p:tav tm="0">
                                          <p:val>
                                            <p:strVal val="#ppt_x-#ppt_w*1.125000"/>
                                          </p:val>
                                        </p:tav>
                                        <p:tav tm="100000">
                                          <p:val>
                                            <p:strVal val="#ppt_x"/>
                                          </p:val>
                                        </p:tav>
                                      </p:tavLst>
                                    </p:anim>
                                    <p:animEffect transition="in" filter="wipe(righ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p:tgtEl>
                                          <p:spTgt spid="18"/>
                                        </p:tgtEl>
                                        <p:attrNameLst>
                                          <p:attrName>ppt_y</p:attrName>
                                        </p:attrNameLst>
                                      </p:cBhvr>
                                      <p:tavLst>
                                        <p:tav tm="0">
                                          <p:val>
                                            <p:strVal val="#ppt_y-#ppt_h*1.125000"/>
                                          </p:val>
                                        </p:tav>
                                        <p:tav tm="100000">
                                          <p:val>
                                            <p:strVal val="#ppt_y"/>
                                          </p:val>
                                        </p:tav>
                                      </p:tavLst>
                                    </p:anim>
                                    <p:animEffect transition="in" filter="wipe(down)">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p:tgtEl>
                                          <p:spTgt spid="13"/>
                                        </p:tgtEl>
                                        <p:attrNameLst>
                                          <p:attrName>ppt_x</p:attrName>
                                        </p:attrNameLst>
                                      </p:cBhvr>
                                      <p:tavLst>
                                        <p:tav tm="0">
                                          <p:val>
                                            <p:strVal val="#ppt_x-#ppt_w*1.125000"/>
                                          </p:val>
                                        </p:tav>
                                        <p:tav tm="100000">
                                          <p:val>
                                            <p:strVal val="#ppt_x"/>
                                          </p:val>
                                        </p:tav>
                                      </p:tavLst>
                                    </p:anim>
                                    <p:animEffect transition="in" filter="wipe(right)">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p:tgtEl>
                                          <p:spTgt spid="19"/>
                                        </p:tgtEl>
                                        <p:attrNameLst>
                                          <p:attrName>ppt_y</p:attrName>
                                        </p:attrNameLst>
                                      </p:cBhvr>
                                      <p:tavLst>
                                        <p:tav tm="0">
                                          <p:val>
                                            <p:strVal val="#ppt_y-#ppt_h*1.125000"/>
                                          </p:val>
                                        </p:tav>
                                        <p:tav tm="100000">
                                          <p:val>
                                            <p:strVal val="#ppt_y"/>
                                          </p:val>
                                        </p:tav>
                                      </p:tavLst>
                                    </p:anim>
                                    <p:animEffect transition="in" filter="wipe(down)">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6"/>
                                        </p:tgtEl>
                                        <p:attrNameLst>
                                          <p:attrName>style.visibility</p:attrName>
                                        </p:attrNameLst>
                                      </p:cBhvr>
                                      <p:to>
                                        <p:strVal val="visible"/>
                                      </p:to>
                                    </p:set>
                                    <p:anim calcmode="lin" valueType="num">
                                      <p:cBhvr additive="base">
                                        <p:cTn id="97" dur="500" fill="hold"/>
                                        <p:tgtEl>
                                          <p:spTgt spid="146"/>
                                        </p:tgtEl>
                                        <p:attrNameLst>
                                          <p:attrName>ppt_x</p:attrName>
                                        </p:attrNameLst>
                                      </p:cBhvr>
                                      <p:tavLst>
                                        <p:tav tm="0">
                                          <p:val>
                                            <p:strVal val="#ppt_x"/>
                                          </p:val>
                                        </p:tav>
                                        <p:tav tm="100000">
                                          <p:val>
                                            <p:strVal val="#ppt_x"/>
                                          </p:val>
                                        </p:tav>
                                      </p:tavLst>
                                    </p:anim>
                                    <p:anim calcmode="lin" valueType="num">
                                      <p:cBhvr additive="base">
                                        <p:cTn id="9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32209"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自底向上（向量中则自右向左）进行堆合并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假设左子堆和右子堆满足堆序性，对左右子堆及它们的父节点进行类似删除最大元素后的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a:t>
            </a:r>
            <a:endParaRPr lang="en-US" altLang="zh-CN" sz="2400" b="1"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a:off x="2182161" y="4541602"/>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76" name="Line 5"/>
          <p:cNvSpPr>
            <a:spLocks noChangeShapeType="1"/>
          </p:cNvSpPr>
          <p:nvPr/>
        </p:nvSpPr>
        <p:spPr bwMode="auto">
          <a:xfrm>
            <a:off x="3465984" y="393676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7" name="Line 6"/>
          <p:cNvSpPr>
            <a:spLocks noChangeShapeType="1"/>
          </p:cNvSpPr>
          <p:nvPr/>
        </p:nvSpPr>
        <p:spPr bwMode="auto">
          <a:xfrm flipH="1">
            <a:off x="3008784" y="389390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8" name="Line 7"/>
          <p:cNvSpPr>
            <a:spLocks noChangeShapeType="1"/>
          </p:cNvSpPr>
          <p:nvPr/>
        </p:nvSpPr>
        <p:spPr bwMode="auto">
          <a:xfrm>
            <a:off x="1637184" y="386056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9" name="Line 8"/>
          <p:cNvSpPr>
            <a:spLocks noChangeShapeType="1"/>
          </p:cNvSpPr>
          <p:nvPr/>
        </p:nvSpPr>
        <p:spPr bwMode="auto">
          <a:xfrm flipH="1">
            <a:off x="1103784" y="393676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0" name="Line 9"/>
          <p:cNvSpPr>
            <a:spLocks noChangeShapeType="1"/>
          </p:cNvSpPr>
          <p:nvPr/>
        </p:nvSpPr>
        <p:spPr bwMode="auto">
          <a:xfrm>
            <a:off x="2627784" y="3327165"/>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1" name="Line 10"/>
          <p:cNvSpPr>
            <a:spLocks noChangeShapeType="1"/>
          </p:cNvSpPr>
          <p:nvPr/>
        </p:nvSpPr>
        <p:spPr bwMode="auto">
          <a:xfrm flipH="1">
            <a:off x="1637184" y="3327165"/>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2" name="Oval 11"/>
          <p:cNvSpPr>
            <a:spLocks noChangeArrowheads="1"/>
          </p:cNvSpPr>
          <p:nvPr/>
        </p:nvSpPr>
        <p:spPr bwMode="auto">
          <a:xfrm>
            <a:off x="2284884" y="3055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83" name="Line 12"/>
          <p:cNvSpPr>
            <a:spLocks noChangeShapeType="1"/>
          </p:cNvSpPr>
          <p:nvPr/>
        </p:nvSpPr>
        <p:spPr bwMode="auto">
          <a:xfrm flipH="1">
            <a:off x="1880072" y="4470165"/>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84" name="Line 13"/>
          <p:cNvSpPr>
            <a:spLocks noChangeShapeType="1"/>
          </p:cNvSpPr>
          <p:nvPr/>
        </p:nvSpPr>
        <p:spPr bwMode="auto">
          <a:xfrm>
            <a:off x="1179984" y="4546365"/>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85" name="Line 14"/>
          <p:cNvSpPr>
            <a:spLocks noChangeShapeType="1"/>
          </p:cNvSpPr>
          <p:nvPr/>
        </p:nvSpPr>
        <p:spPr bwMode="auto">
          <a:xfrm flipH="1">
            <a:off x="841847" y="447016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86" name="Oval 75"/>
          <p:cNvSpPr>
            <a:spLocks noChangeArrowheads="1"/>
          </p:cNvSpPr>
          <p:nvPr/>
        </p:nvSpPr>
        <p:spPr bwMode="auto">
          <a:xfrm>
            <a:off x="13704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5	</a:t>
            </a:r>
            <a:endParaRPr lang="zh-CN" altLang="en-US" sz="2000" b="1" dirty="0">
              <a:latin typeface="微软雅黑" panose="020B0503020204020204" pitchFamily="34" charset="-122"/>
              <a:ea typeface="微软雅黑" panose="020B0503020204020204" pitchFamily="34" charset="-122"/>
            </a:endParaRPr>
          </a:p>
        </p:txBody>
      </p:sp>
      <p:sp>
        <p:nvSpPr>
          <p:cNvPr id="87" name="Oval 76"/>
          <p:cNvSpPr>
            <a:spLocks noChangeArrowheads="1"/>
          </p:cNvSpPr>
          <p:nvPr/>
        </p:nvSpPr>
        <p:spPr bwMode="auto">
          <a:xfrm>
            <a:off x="913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8" name="Oval 77"/>
          <p:cNvSpPr>
            <a:spLocks noChangeArrowheads="1"/>
          </p:cNvSpPr>
          <p:nvPr/>
        </p:nvSpPr>
        <p:spPr bwMode="auto">
          <a:xfrm>
            <a:off x="530697"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9" name="Oval 78"/>
          <p:cNvSpPr>
            <a:spLocks noChangeArrowheads="1"/>
          </p:cNvSpPr>
          <p:nvPr/>
        </p:nvSpPr>
        <p:spPr bwMode="auto">
          <a:xfrm>
            <a:off x="1107976"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90" name="Oval 79"/>
          <p:cNvSpPr>
            <a:spLocks noChangeArrowheads="1"/>
          </p:cNvSpPr>
          <p:nvPr/>
        </p:nvSpPr>
        <p:spPr bwMode="auto">
          <a:xfrm>
            <a:off x="1599084"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91" name="Oval 80"/>
          <p:cNvSpPr>
            <a:spLocks noChangeArrowheads="1"/>
          </p:cNvSpPr>
          <p:nvPr/>
        </p:nvSpPr>
        <p:spPr bwMode="auto">
          <a:xfrm>
            <a:off x="18276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2" name="Oval 87"/>
          <p:cNvSpPr>
            <a:spLocks noChangeArrowheads="1"/>
          </p:cNvSpPr>
          <p:nvPr/>
        </p:nvSpPr>
        <p:spPr bwMode="auto">
          <a:xfrm>
            <a:off x="27420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3" name="Oval 88"/>
          <p:cNvSpPr>
            <a:spLocks noChangeArrowheads="1"/>
          </p:cNvSpPr>
          <p:nvPr/>
        </p:nvSpPr>
        <p:spPr bwMode="auto">
          <a:xfrm>
            <a:off x="31992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4" name="Oval 89"/>
          <p:cNvSpPr>
            <a:spLocks noChangeArrowheads="1"/>
          </p:cNvSpPr>
          <p:nvPr/>
        </p:nvSpPr>
        <p:spPr bwMode="auto">
          <a:xfrm>
            <a:off x="3580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96" name="Oval 80"/>
          <p:cNvSpPr>
            <a:spLocks noChangeArrowheads="1"/>
          </p:cNvSpPr>
          <p:nvPr/>
        </p:nvSpPr>
        <p:spPr bwMode="auto">
          <a:xfrm>
            <a:off x="2131617" y="49024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 name="椭圆 3"/>
          <p:cNvSpPr/>
          <p:nvPr/>
        </p:nvSpPr>
        <p:spPr bwMode="auto">
          <a:xfrm>
            <a:off x="467544" y="4119253"/>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1542281" y="4131899"/>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579219" y="5503186"/>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04" name="矩形 103"/>
          <p:cNvSpPr/>
          <p:nvPr/>
        </p:nvSpPr>
        <p:spPr>
          <a:xfrm>
            <a:off x="1675025" y="550695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05" name="椭圆 104"/>
          <p:cNvSpPr/>
          <p:nvPr/>
        </p:nvSpPr>
        <p:spPr bwMode="auto">
          <a:xfrm>
            <a:off x="1263935" y="3577197"/>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a:xfrm>
            <a:off x="520553" y="3233423"/>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07" name="右箭头 106"/>
          <p:cNvSpPr/>
          <p:nvPr/>
        </p:nvSpPr>
        <p:spPr bwMode="auto">
          <a:xfrm>
            <a:off x="4380697" y="4074908"/>
            <a:ext cx="668007"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Line 13"/>
          <p:cNvSpPr>
            <a:spLocks noChangeShapeType="1"/>
          </p:cNvSpPr>
          <p:nvPr/>
        </p:nvSpPr>
        <p:spPr bwMode="auto">
          <a:xfrm>
            <a:off x="6865011" y="454258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6" name="Line 5"/>
          <p:cNvSpPr>
            <a:spLocks noChangeShapeType="1"/>
          </p:cNvSpPr>
          <p:nvPr/>
        </p:nvSpPr>
        <p:spPr bwMode="auto">
          <a:xfrm>
            <a:off x="8148834" y="393774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37" name="Line 6"/>
          <p:cNvSpPr>
            <a:spLocks noChangeShapeType="1"/>
          </p:cNvSpPr>
          <p:nvPr/>
        </p:nvSpPr>
        <p:spPr bwMode="auto">
          <a:xfrm flipH="1">
            <a:off x="7691634" y="389488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38" name="Line 7"/>
          <p:cNvSpPr>
            <a:spLocks noChangeShapeType="1"/>
          </p:cNvSpPr>
          <p:nvPr/>
        </p:nvSpPr>
        <p:spPr bwMode="auto">
          <a:xfrm>
            <a:off x="6320034" y="386154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39" name="Line 8"/>
          <p:cNvSpPr>
            <a:spLocks noChangeShapeType="1"/>
          </p:cNvSpPr>
          <p:nvPr/>
        </p:nvSpPr>
        <p:spPr bwMode="auto">
          <a:xfrm flipH="1">
            <a:off x="5786634" y="393774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0" name="Line 9"/>
          <p:cNvSpPr>
            <a:spLocks noChangeShapeType="1"/>
          </p:cNvSpPr>
          <p:nvPr/>
        </p:nvSpPr>
        <p:spPr bwMode="auto">
          <a:xfrm>
            <a:off x="7310634" y="3328147"/>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141" name="Line 10"/>
          <p:cNvSpPr>
            <a:spLocks noChangeShapeType="1"/>
          </p:cNvSpPr>
          <p:nvPr/>
        </p:nvSpPr>
        <p:spPr bwMode="auto">
          <a:xfrm flipH="1">
            <a:off x="6320034" y="3328147"/>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2" name="Oval 11"/>
          <p:cNvSpPr>
            <a:spLocks noChangeArrowheads="1"/>
          </p:cNvSpPr>
          <p:nvPr/>
        </p:nvSpPr>
        <p:spPr bwMode="auto">
          <a:xfrm>
            <a:off x="6967734" y="3056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43" name="Line 12"/>
          <p:cNvSpPr>
            <a:spLocks noChangeShapeType="1"/>
          </p:cNvSpPr>
          <p:nvPr/>
        </p:nvSpPr>
        <p:spPr bwMode="auto">
          <a:xfrm flipH="1">
            <a:off x="6562922" y="4471147"/>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13"/>
          <p:cNvSpPr>
            <a:spLocks noChangeShapeType="1"/>
          </p:cNvSpPr>
          <p:nvPr/>
        </p:nvSpPr>
        <p:spPr bwMode="auto">
          <a:xfrm>
            <a:off x="5862834" y="4547347"/>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45" name="Line 14"/>
          <p:cNvSpPr>
            <a:spLocks noChangeShapeType="1"/>
          </p:cNvSpPr>
          <p:nvPr/>
        </p:nvSpPr>
        <p:spPr bwMode="auto">
          <a:xfrm flipH="1">
            <a:off x="5524697" y="4471147"/>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6" name="Oval 75"/>
          <p:cNvSpPr>
            <a:spLocks noChangeArrowheads="1"/>
          </p:cNvSpPr>
          <p:nvPr/>
        </p:nvSpPr>
        <p:spPr bwMode="auto">
          <a:xfrm>
            <a:off x="60533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90	</a:t>
            </a:r>
            <a:endParaRPr lang="zh-CN" altLang="en-US" sz="2000" b="1" dirty="0">
              <a:latin typeface="微软雅黑" panose="020B0503020204020204" pitchFamily="34" charset="-122"/>
              <a:ea typeface="微软雅黑" panose="020B0503020204020204" pitchFamily="34" charset="-122"/>
            </a:endParaRPr>
          </a:p>
        </p:txBody>
      </p:sp>
      <p:sp>
        <p:nvSpPr>
          <p:cNvPr id="147" name="Oval 76"/>
          <p:cNvSpPr>
            <a:spLocks noChangeArrowheads="1"/>
          </p:cNvSpPr>
          <p:nvPr/>
        </p:nvSpPr>
        <p:spPr bwMode="auto">
          <a:xfrm>
            <a:off x="5596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48" name="Oval 77"/>
          <p:cNvSpPr>
            <a:spLocks noChangeArrowheads="1"/>
          </p:cNvSpPr>
          <p:nvPr/>
        </p:nvSpPr>
        <p:spPr bwMode="auto">
          <a:xfrm>
            <a:off x="5213547"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49" name="Oval 78"/>
          <p:cNvSpPr>
            <a:spLocks noChangeArrowheads="1"/>
          </p:cNvSpPr>
          <p:nvPr/>
        </p:nvSpPr>
        <p:spPr bwMode="auto">
          <a:xfrm>
            <a:off x="5790826"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0" name="Oval 79"/>
          <p:cNvSpPr>
            <a:spLocks noChangeArrowheads="1"/>
          </p:cNvSpPr>
          <p:nvPr/>
        </p:nvSpPr>
        <p:spPr bwMode="auto">
          <a:xfrm>
            <a:off x="6281934"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51" name="Oval 80"/>
          <p:cNvSpPr>
            <a:spLocks noChangeArrowheads="1"/>
          </p:cNvSpPr>
          <p:nvPr/>
        </p:nvSpPr>
        <p:spPr bwMode="auto">
          <a:xfrm>
            <a:off x="65105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52" name="Oval 87"/>
          <p:cNvSpPr>
            <a:spLocks noChangeArrowheads="1"/>
          </p:cNvSpPr>
          <p:nvPr/>
        </p:nvSpPr>
        <p:spPr bwMode="auto">
          <a:xfrm>
            <a:off x="74249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3" name="Oval 88"/>
          <p:cNvSpPr>
            <a:spLocks noChangeArrowheads="1"/>
          </p:cNvSpPr>
          <p:nvPr/>
        </p:nvSpPr>
        <p:spPr bwMode="auto">
          <a:xfrm>
            <a:off x="78821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89"/>
          <p:cNvSpPr>
            <a:spLocks noChangeArrowheads="1"/>
          </p:cNvSpPr>
          <p:nvPr/>
        </p:nvSpPr>
        <p:spPr bwMode="auto">
          <a:xfrm>
            <a:off x="8263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6814467" y="490342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椭圆 155"/>
          <p:cNvSpPr/>
          <p:nvPr/>
        </p:nvSpPr>
        <p:spPr bwMode="auto">
          <a:xfrm>
            <a:off x="5150394" y="4120235"/>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椭圆 156"/>
          <p:cNvSpPr/>
          <p:nvPr/>
        </p:nvSpPr>
        <p:spPr bwMode="auto">
          <a:xfrm>
            <a:off x="6211055" y="4127652"/>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a:xfrm>
            <a:off x="5262069" y="550416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59" name="矩形 158"/>
          <p:cNvSpPr/>
          <p:nvPr/>
        </p:nvSpPr>
        <p:spPr>
          <a:xfrm>
            <a:off x="6357875" y="5507940"/>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60" name="椭圆 159"/>
          <p:cNvSpPr/>
          <p:nvPr/>
        </p:nvSpPr>
        <p:spPr bwMode="auto">
          <a:xfrm>
            <a:off x="5946785" y="3578179"/>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a:xfrm>
            <a:off x="5203403" y="3234405"/>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62" name="矩形 161"/>
          <p:cNvSpPr/>
          <p:nvPr/>
        </p:nvSpPr>
        <p:spPr>
          <a:xfrm>
            <a:off x="253309" y="6074447"/>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若左子堆和右子堆皆满足堆序性，则合并的结果满足堆序性</a:t>
            </a:r>
            <a:endParaRPr lang="zh-CN" altLang="en-US" sz="2400" dirty="0"/>
          </a:p>
        </p:txBody>
      </p:sp>
      <p:sp>
        <p:nvSpPr>
          <p:cNvPr id="3" name="矩形 2"/>
          <p:cNvSpPr/>
          <p:nvPr/>
        </p:nvSpPr>
        <p:spPr>
          <a:xfrm>
            <a:off x="4326908" y="3647332"/>
            <a:ext cx="646331"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下滤</a:t>
            </a:r>
            <a:endParaRPr lang="zh-CN" altLang="en-US" dirty="0"/>
          </a:p>
        </p:txBody>
      </p:sp>
    </p:spTree>
    <p:extLst>
      <p:ext uri="{BB962C8B-B14F-4D97-AF65-F5344CB8AC3E}">
        <p14:creationId xmlns:p14="http://schemas.microsoft.com/office/powerpoint/2010/main" val="1508514722"/>
      </p:ext>
    </p:extLst>
  </p:cSld>
  <p:clrMapOvr>
    <a:masterClrMapping/>
  </p:clrMapOvr>
  <p:transition advTm="157">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890691"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{10,70,40,50,80,60,20,30,90}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880" y="2564904"/>
            <a:ext cx="2756549" cy="1833126"/>
            <a:chOff x="447987" y="2683768"/>
            <a:chExt cx="2756549" cy="1833126"/>
          </a:xfrm>
        </p:grpSpPr>
        <p:sp>
          <p:nvSpPr>
            <p:cNvPr id="97"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8"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9"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00"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1"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3"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8"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0"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111"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2"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13"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14"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15"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1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19"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0"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3" name="矩形 2"/>
              <p:cNvSpPr/>
              <p:nvPr/>
            </p:nvSpPr>
            <p:spPr>
              <a:xfrm>
                <a:off x="1183026" y="3896459"/>
                <a:ext cx="1763418" cy="584775"/>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首内部节点地址</a:t>
                </a:r>
                <a14:m>
                  <m:oMath xmlns:m="http://schemas.openxmlformats.org/officeDocument/2006/math">
                    <m:d>
                      <m:dPr>
                        <m:begChr m:val="⌊"/>
                        <m:endChr m:val="⌋"/>
                        <m:ctrlPr>
                          <a:rPr lang="zh-CN" altLang="en-US" sz="1600" b="1" i="1" smtClean="0">
                            <a:solidFill>
                              <a:srgbClr val="C00000"/>
                            </a:solidFill>
                            <a:latin typeface="Cambria Math" panose="02040503050406030204" pitchFamily="18" charset="0"/>
                            <a:ea typeface="微软雅黑" panose="020B0503020204020204" pitchFamily="34" charset="-122"/>
                          </a:rPr>
                        </m:ctrlPr>
                      </m:dPr>
                      <m:e>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𝟐</m:t>
                        </m:r>
                      </m:e>
                    </m:d>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oMath>
                </a14:m>
                <a:endParaRPr lang="zh-CN" altLang="en-US" sz="16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183026" y="3896459"/>
                <a:ext cx="1763418" cy="584775"/>
              </a:xfrm>
              <a:prstGeom prst="rect">
                <a:avLst/>
              </a:prstGeom>
              <a:blipFill>
                <a:blip r:embed="rId3"/>
                <a:stretch>
                  <a:fillRect t="-3125" b="-6250"/>
                </a:stretch>
              </a:blipFill>
            </p:spPr>
            <p:txBody>
              <a:bodyPr/>
              <a:lstStyle/>
              <a:p>
                <a:r>
                  <a:rPr lang="zh-CN" altLang="en-US">
                    <a:noFill/>
                  </a:rPr>
                  <a:t> </a:t>
                </a:r>
              </a:p>
            </p:txBody>
          </p:sp>
        </mc:Fallback>
      </mc:AlternateContent>
      <p:sp>
        <p:nvSpPr>
          <p:cNvPr id="168" name="椭圆 167"/>
          <p:cNvSpPr/>
          <p:nvPr/>
        </p:nvSpPr>
        <p:spPr bwMode="auto">
          <a:xfrm>
            <a:off x="179512" y="3294663"/>
            <a:ext cx="1275193" cy="1151429"/>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7" name="组合 6"/>
          <p:cNvGrpSpPr/>
          <p:nvPr/>
        </p:nvGrpSpPr>
        <p:grpSpPr>
          <a:xfrm>
            <a:off x="3110889" y="2636912"/>
            <a:ext cx="2977480" cy="1761118"/>
            <a:chOff x="5064222" y="2695973"/>
            <a:chExt cx="2977480" cy="1761118"/>
          </a:xfrm>
        </p:grpSpPr>
        <p:sp>
          <p:nvSpPr>
            <p:cNvPr id="170" name="Line 5"/>
            <p:cNvSpPr>
              <a:spLocks noChangeShapeType="1"/>
            </p:cNvSpPr>
            <p:nvPr/>
          </p:nvSpPr>
          <p:spPr bwMode="auto">
            <a:xfrm>
              <a:off x="7512494" y="3283980"/>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6"/>
            <p:cNvSpPr>
              <a:spLocks noChangeShapeType="1"/>
            </p:cNvSpPr>
            <p:nvPr/>
          </p:nvSpPr>
          <p:spPr bwMode="auto">
            <a:xfrm flipH="1">
              <a:off x="7080446" y="324111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2" name="Line 7"/>
            <p:cNvSpPr>
              <a:spLocks noChangeShapeType="1"/>
            </p:cNvSpPr>
            <p:nvPr/>
          </p:nvSpPr>
          <p:spPr bwMode="auto">
            <a:xfrm>
              <a:off x="6012160" y="320778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3" name="Line 8"/>
            <p:cNvSpPr>
              <a:spLocks noChangeShapeType="1"/>
            </p:cNvSpPr>
            <p:nvPr/>
          </p:nvSpPr>
          <p:spPr bwMode="auto">
            <a:xfrm flipH="1">
              <a:off x="5576292" y="328398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4" name="Line 9"/>
            <p:cNvSpPr>
              <a:spLocks noChangeShapeType="1"/>
            </p:cNvSpPr>
            <p:nvPr/>
          </p:nvSpPr>
          <p:spPr bwMode="auto">
            <a:xfrm>
              <a:off x="6732240" y="294260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0"/>
            <p:cNvSpPr>
              <a:spLocks noChangeShapeType="1"/>
            </p:cNvSpPr>
            <p:nvPr/>
          </p:nvSpPr>
          <p:spPr bwMode="auto">
            <a:xfrm flipH="1">
              <a:off x="6012160" y="2920381"/>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11"/>
            <p:cNvSpPr>
              <a:spLocks noChangeArrowheads="1"/>
            </p:cNvSpPr>
            <p:nvPr/>
          </p:nvSpPr>
          <p:spPr bwMode="auto">
            <a:xfrm>
              <a:off x="6516216" y="26959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7" name="Line 13"/>
            <p:cNvSpPr>
              <a:spLocks noChangeShapeType="1"/>
            </p:cNvSpPr>
            <p:nvPr/>
          </p:nvSpPr>
          <p:spPr bwMode="auto">
            <a:xfrm>
              <a:off x="5676399" y="3809968"/>
              <a:ext cx="238601" cy="406588"/>
            </a:xfrm>
            <a:prstGeom prst="line">
              <a:avLst/>
            </a:prstGeom>
            <a:noFill/>
            <a:ln w="38100">
              <a:solidFill>
                <a:srgbClr val="00B0F0"/>
              </a:solidFill>
              <a:round/>
              <a:headEnd/>
              <a:tailEnd/>
            </a:ln>
            <a:effectLst/>
          </p:spPr>
          <p:txBody>
            <a:bodyPr wrap="none" anchor="ctr"/>
            <a:lstStyle/>
            <a:p>
              <a:endParaRPr lang="zh-CN" altLang="en-US"/>
            </a:p>
          </p:txBody>
        </p:sp>
        <p:sp>
          <p:nvSpPr>
            <p:cNvPr id="178" name="Line 14"/>
            <p:cNvSpPr>
              <a:spLocks noChangeShapeType="1"/>
            </p:cNvSpPr>
            <p:nvPr/>
          </p:nvSpPr>
          <p:spPr bwMode="auto">
            <a:xfrm flipH="1">
              <a:off x="5366877" y="373403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9" name="Oval 75"/>
            <p:cNvSpPr>
              <a:spLocks noChangeArrowheads="1"/>
            </p:cNvSpPr>
            <p:nvPr/>
          </p:nvSpPr>
          <p:spPr bwMode="auto">
            <a:xfrm>
              <a:off x="578430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80" name="Oval 76"/>
            <p:cNvSpPr>
              <a:spLocks noChangeArrowheads="1"/>
            </p:cNvSpPr>
            <p:nvPr/>
          </p:nvSpPr>
          <p:spPr bwMode="auto">
            <a:xfrm>
              <a:off x="538579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1" name="Oval 77"/>
            <p:cNvSpPr>
              <a:spLocks noChangeArrowheads="1"/>
            </p:cNvSpPr>
            <p:nvPr/>
          </p:nvSpPr>
          <p:spPr bwMode="auto">
            <a:xfrm>
              <a:off x="5064222" y="3999891"/>
              <a:ext cx="47696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2" name="Oval 78"/>
            <p:cNvSpPr>
              <a:spLocks noChangeArrowheads="1"/>
            </p:cNvSpPr>
            <p:nvPr/>
          </p:nvSpPr>
          <p:spPr bwMode="auto">
            <a:xfrm>
              <a:off x="5687142" y="39998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83" name="Oval 80"/>
            <p:cNvSpPr>
              <a:spLocks noChangeArrowheads="1"/>
            </p:cNvSpPr>
            <p:nvPr/>
          </p:nvSpPr>
          <p:spPr bwMode="auto">
            <a:xfrm>
              <a:off x="6202660"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4" name="Oval 87"/>
            <p:cNvSpPr>
              <a:spLocks noChangeArrowheads="1"/>
            </p:cNvSpPr>
            <p:nvPr/>
          </p:nvSpPr>
          <p:spPr bwMode="auto">
            <a:xfrm>
              <a:off x="686442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85" name="Oval 88"/>
            <p:cNvSpPr>
              <a:spLocks noChangeArrowheads="1"/>
            </p:cNvSpPr>
            <p:nvPr/>
          </p:nvSpPr>
          <p:spPr bwMode="auto">
            <a:xfrm>
              <a:off x="722446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86" name="Oval 89"/>
            <p:cNvSpPr>
              <a:spLocks noChangeArrowheads="1"/>
            </p:cNvSpPr>
            <p:nvPr/>
          </p:nvSpPr>
          <p:spPr bwMode="auto">
            <a:xfrm>
              <a:off x="7584502" y="35600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88" name="椭圆 187"/>
          <p:cNvSpPr/>
          <p:nvPr/>
        </p:nvSpPr>
        <p:spPr bwMode="auto">
          <a:xfrm>
            <a:off x="4767073" y="2865853"/>
            <a:ext cx="1296516" cy="1394407"/>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9" name="Oval 76"/>
          <p:cNvSpPr>
            <a:spLocks noChangeArrowheads="1"/>
          </p:cNvSpPr>
          <p:nvPr/>
        </p:nvSpPr>
        <p:spPr bwMode="auto">
          <a:xfrm>
            <a:off x="597638" y="34295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50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0" name="Oval 76"/>
          <p:cNvSpPr>
            <a:spLocks noChangeArrowheads="1"/>
          </p:cNvSpPr>
          <p:nvPr/>
        </p:nvSpPr>
        <p:spPr bwMode="auto">
          <a:xfrm>
            <a:off x="5275329" y="29963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40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963" y="4725144"/>
            <a:ext cx="2974029" cy="1706488"/>
            <a:chOff x="656828" y="4842127"/>
            <a:chExt cx="2974029" cy="1706488"/>
          </a:xfrm>
        </p:grpSpPr>
        <p:sp>
          <p:nvSpPr>
            <p:cNvPr id="121" name="Line 5"/>
            <p:cNvSpPr>
              <a:spLocks noChangeShapeType="1"/>
            </p:cNvSpPr>
            <p:nvPr/>
          </p:nvSpPr>
          <p:spPr bwMode="auto">
            <a:xfrm>
              <a:off x="3101649"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2747636"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158948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1286572"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2339752" y="508876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1619672" y="506653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2123728" y="48421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3"/>
            <p:cNvSpPr>
              <a:spLocks noChangeShapeType="1"/>
            </p:cNvSpPr>
            <p:nvPr/>
          </p:nvSpPr>
          <p:spPr bwMode="auto">
            <a:xfrm>
              <a:off x="1394084" y="5803383"/>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0" name="Line 14"/>
            <p:cNvSpPr>
              <a:spLocks noChangeShapeType="1"/>
            </p:cNvSpPr>
            <p:nvPr/>
          </p:nvSpPr>
          <p:spPr bwMode="auto">
            <a:xfrm flipH="1">
              <a:off x="1042096" y="5803383"/>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31" name="Oval 75"/>
            <p:cNvSpPr>
              <a:spLocks noChangeArrowheads="1"/>
            </p:cNvSpPr>
            <p:nvPr/>
          </p:nvSpPr>
          <p:spPr bwMode="auto">
            <a:xfrm>
              <a:off x="1420313" y="5130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32" name="Oval 76"/>
            <p:cNvSpPr>
              <a:spLocks noChangeArrowheads="1"/>
            </p:cNvSpPr>
            <p:nvPr/>
          </p:nvSpPr>
          <p:spPr bwMode="auto">
            <a:xfrm>
              <a:off x="1096072"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3" name="Oval 77"/>
            <p:cNvSpPr>
              <a:spLocks noChangeArrowheads="1"/>
            </p:cNvSpPr>
            <p:nvPr/>
          </p:nvSpPr>
          <p:spPr bwMode="auto">
            <a:xfrm>
              <a:off x="79212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4" name="Oval 78"/>
            <p:cNvSpPr>
              <a:spLocks noChangeArrowheads="1"/>
            </p:cNvSpPr>
            <p:nvPr/>
          </p:nvSpPr>
          <p:spPr bwMode="auto">
            <a:xfrm>
              <a:off x="134830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4" name="Oval 80"/>
            <p:cNvSpPr>
              <a:spLocks noChangeArrowheads="1"/>
            </p:cNvSpPr>
            <p:nvPr/>
          </p:nvSpPr>
          <p:spPr bwMode="auto">
            <a:xfrm>
              <a:off x="1779981"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65" name="Oval 87"/>
            <p:cNvSpPr>
              <a:spLocks noChangeArrowheads="1"/>
            </p:cNvSpPr>
            <p:nvPr/>
          </p:nvSpPr>
          <p:spPr bwMode="auto">
            <a:xfrm>
              <a:off x="2500433"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6" name="Oval 88"/>
            <p:cNvSpPr>
              <a:spLocks noChangeArrowheads="1"/>
            </p:cNvSpPr>
            <p:nvPr/>
          </p:nvSpPr>
          <p:spPr bwMode="auto">
            <a:xfrm>
              <a:off x="2868960" y="51553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7" name="Oval 89"/>
            <p:cNvSpPr>
              <a:spLocks noChangeArrowheads="1"/>
            </p:cNvSpPr>
            <p:nvPr/>
          </p:nvSpPr>
          <p:spPr bwMode="auto">
            <a:xfrm>
              <a:off x="3173657"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1" name="右箭头 190"/>
            <p:cNvSpPr/>
            <p:nvPr/>
          </p:nvSpPr>
          <p:spPr bwMode="auto">
            <a:xfrm>
              <a:off x="656828" y="5080105"/>
              <a:ext cx="348076"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92" name="椭圆 191"/>
          <p:cNvSpPr/>
          <p:nvPr/>
        </p:nvSpPr>
        <p:spPr bwMode="auto">
          <a:xfrm>
            <a:off x="35495" y="4951954"/>
            <a:ext cx="2016225" cy="1573390"/>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Oval 76"/>
          <p:cNvSpPr>
            <a:spLocks noChangeArrowheads="1"/>
          </p:cNvSpPr>
          <p:nvPr/>
        </p:nvSpPr>
        <p:spPr bwMode="auto">
          <a:xfrm>
            <a:off x="947588" y="5009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70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302509" y="4797152"/>
            <a:ext cx="2806811" cy="1706488"/>
            <a:chOff x="759108" y="4863785"/>
            <a:chExt cx="2806811" cy="1706488"/>
          </a:xfrm>
        </p:grpSpPr>
        <p:sp>
          <p:nvSpPr>
            <p:cNvPr id="70" name="Line 5"/>
            <p:cNvSpPr>
              <a:spLocks noChangeShapeType="1"/>
            </p:cNvSpPr>
            <p:nvPr/>
          </p:nvSpPr>
          <p:spPr bwMode="auto">
            <a:xfrm>
              <a:off x="3036711"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1" name="Line 6"/>
            <p:cNvSpPr>
              <a:spLocks noChangeShapeType="1"/>
            </p:cNvSpPr>
            <p:nvPr/>
          </p:nvSpPr>
          <p:spPr bwMode="auto">
            <a:xfrm flipH="1">
              <a:off x="2676671"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2" name="Line 7"/>
            <p:cNvSpPr>
              <a:spLocks noChangeShapeType="1"/>
            </p:cNvSpPr>
            <p:nvPr/>
          </p:nvSpPr>
          <p:spPr bwMode="auto">
            <a:xfrm>
              <a:off x="159655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3" name="Line 8"/>
            <p:cNvSpPr>
              <a:spLocks noChangeShapeType="1"/>
            </p:cNvSpPr>
            <p:nvPr/>
          </p:nvSpPr>
          <p:spPr bwMode="auto">
            <a:xfrm flipH="1">
              <a:off x="1215551"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4" name="Line 9"/>
            <p:cNvSpPr>
              <a:spLocks noChangeShapeType="1"/>
            </p:cNvSpPr>
            <p:nvPr/>
          </p:nvSpPr>
          <p:spPr bwMode="auto">
            <a:xfrm>
              <a:off x="2339752" y="511041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75" name="Line 10"/>
            <p:cNvSpPr>
              <a:spLocks noChangeShapeType="1"/>
            </p:cNvSpPr>
            <p:nvPr/>
          </p:nvSpPr>
          <p:spPr bwMode="auto">
            <a:xfrm flipH="1">
              <a:off x="1619672" y="508819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76" name="Oval 11"/>
            <p:cNvSpPr>
              <a:spLocks noChangeArrowheads="1"/>
            </p:cNvSpPr>
            <p:nvPr/>
          </p:nvSpPr>
          <p:spPr bwMode="auto">
            <a:xfrm>
              <a:off x="2123728" y="48637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1386430" y="5984211"/>
              <a:ext cx="167087" cy="316412"/>
            </a:xfrm>
            <a:prstGeom prst="line">
              <a:avLst/>
            </a:prstGeom>
            <a:noFill/>
            <a:ln w="38100">
              <a:solidFill>
                <a:srgbClr val="00B0F0"/>
              </a:solidFill>
              <a:round/>
              <a:headEnd/>
              <a:tailEnd/>
            </a:ln>
            <a:effectLst/>
          </p:spPr>
          <p:txBody>
            <a:bodyPr wrap="none" anchor="ctr"/>
            <a:lstStyle/>
            <a:p>
              <a:endParaRPr lang="zh-CN" altLang="en-US"/>
            </a:p>
          </p:txBody>
        </p:sp>
        <p:sp>
          <p:nvSpPr>
            <p:cNvPr id="78" name="Line 14"/>
            <p:cNvSpPr>
              <a:spLocks noChangeShapeType="1"/>
            </p:cNvSpPr>
            <p:nvPr/>
          </p:nvSpPr>
          <p:spPr bwMode="auto">
            <a:xfrm flipH="1">
              <a:off x="1046581" y="5851178"/>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Oval 75"/>
            <p:cNvSpPr>
              <a:spLocks noChangeArrowheads="1"/>
            </p:cNvSpPr>
            <p:nvPr/>
          </p:nvSpPr>
          <p:spPr bwMode="auto">
            <a:xfrm>
              <a:off x="1427383"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	</a:t>
              </a:r>
              <a:endParaRPr lang="zh-CN" altLang="en-US" sz="2000" b="1" dirty="0">
                <a:latin typeface="微软雅黑" panose="020B0503020204020204" pitchFamily="34" charset="-122"/>
                <a:ea typeface="微软雅黑" panose="020B0503020204020204" pitchFamily="34" charset="-122"/>
              </a:endParaRPr>
            </a:p>
          </p:txBody>
        </p:sp>
        <p:sp>
          <p:nvSpPr>
            <p:cNvPr id="80" name="Oval 76"/>
            <p:cNvSpPr>
              <a:spLocks noChangeArrowheads="1"/>
            </p:cNvSpPr>
            <p:nvPr/>
          </p:nvSpPr>
          <p:spPr bwMode="auto">
            <a:xfrm>
              <a:off x="1067343"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81" name="Oval 77"/>
            <p:cNvSpPr>
              <a:spLocks noChangeArrowheads="1"/>
            </p:cNvSpPr>
            <p:nvPr/>
          </p:nvSpPr>
          <p:spPr bwMode="auto">
            <a:xfrm>
              <a:off x="804463"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2" name="Oval 78"/>
            <p:cNvSpPr>
              <a:spLocks noChangeArrowheads="1"/>
            </p:cNvSpPr>
            <p:nvPr/>
          </p:nvSpPr>
          <p:spPr bwMode="auto">
            <a:xfrm>
              <a:off x="1355375"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3" name="Oval 80"/>
            <p:cNvSpPr>
              <a:spLocks noChangeArrowheads="1"/>
            </p:cNvSpPr>
            <p:nvPr/>
          </p:nvSpPr>
          <p:spPr bwMode="auto">
            <a:xfrm>
              <a:off x="1740567"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4" name="Oval 87"/>
            <p:cNvSpPr>
              <a:spLocks noChangeArrowheads="1"/>
            </p:cNvSpPr>
            <p:nvPr/>
          </p:nvSpPr>
          <p:spPr bwMode="auto">
            <a:xfrm>
              <a:off x="2435495"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85" name="Oval 88"/>
            <p:cNvSpPr>
              <a:spLocks noChangeArrowheads="1"/>
            </p:cNvSpPr>
            <p:nvPr/>
          </p:nvSpPr>
          <p:spPr bwMode="auto">
            <a:xfrm>
              <a:off x="2795535"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6" name="Oval 89"/>
            <p:cNvSpPr>
              <a:spLocks noChangeArrowheads="1"/>
            </p:cNvSpPr>
            <p:nvPr/>
          </p:nvSpPr>
          <p:spPr bwMode="auto">
            <a:xfrm>
              <a:off x="3108719"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7" name="右箭头 86"/>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8" name="组合 87"/>
          <p:cNvGrpSpPr/>
          <p:nvPr/>
        </p:nvGrpSpPr>
        <p:grpSpPr>
          <a:xfrm>
            <a:off x="6199217" y="4725144"/>
            <a:ext cx="2790423" cy="1778496"/>
            <a:chOff x="759108" y="4821156"/>
            <a:chExt cx="2790423" cy="1778496"/>
          </a:xfrm>
        </p:grpSpPr>
        <p:sp>
          <p:nvSpPr>
            <p:cNvPr id="89"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1"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3"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4"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5"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6"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102"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0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	</a:t>
              </a:r>
              <a:endParaRPr lang="zh-CN" altLang="en-US" sz="2000" b="1" dirty="0">
                <a:latin typeface="微软雅黑" panose="020B0503020204020204" pitchFamily="34" charset="-122"/>
                <a:ea typeface="微软雅黑" panose="020B0503020204020204" pitchFamily="34" charset="-122"/>
              </a:endParaRPr>
            </a:p>
          </p:txBody>
        </p:sp>
        <p:sp>
          <p:nvSpPr>
            <p:cNvPr id="10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9"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5"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6" name="右箭头 135"/>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37" name="右箭头 136"/>
          <p:cNvSpPr/>
          <p:nvPr/>
        </p:nvSpPr>
        <p:spPr bwMode="auto">
          <a:xfrm>
            <a:off x="3218935" y="2960088"/>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3674966" y="4797151"/>
            <a:ext cx="2401508" cy="1562473"/>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Oval 76"/>
          <p:cNvSpPr>
            <a:spLocks noChangeArrowheads="1"/>
          </p:cNvSpPr>
          <p:nvPr/>
        </p:nvSpPr>
        <p:spPr bwMode="auto">
          <a:xfrm>
            <a:off x="4670199" y="47929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39907" y="2693587"/>
            <a:ext cx="2696589" cy="288362"/>
            <a:chOff x="6378845" y="2599926"/>
            <a:chExt cx="2696589" cy="288362"/>
          </a:xfrm>
        </p:grpSpPr>
        <p:sp>
          <p:nvSpPr>
            <p:cNvPr id="141" name="Rectangle 47"/>
            <p:cNvSpPr>
              <a:spLocks noChangeArrowheads="1"/>
            </p:cNvSpPr>
            <p:nvPr/>
          </p:nvSpPr>
          <p:spPr bwMode="auto">
            <a:xfrm>
              <a:off x="6378845"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6677056"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49" name="Rectangle 47"/>
            <p:cNvSpPr>
              <a:spLocks noChangeArrowheads="1"/>
            </p:cNvSpPr>
            <p:nvPr/>
          </p:nvSpPr>
          <p:spPr bwMode="auto">
            <a:xfrm>
              <a:off x="7273478" y="2599926"/>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51" name="Rectangle 47"/>
            <p:cNvSpPr>
              <a:spLocks noChangeArrowheads="1"/>
            </p:cNvSpPr>
            <p:nvPr/>
          </p:nvSpPr>
          <p:spPr bwMode="auto">
            <a:xfrm>
              <a:off x="6975267"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53" name="Rectangle 47"/>
            <p:cNvSpPr>
              <a:spLocks noChangeArrowheads="1"/>
            </p:cNvSpPr>
            <p:nvPr/>
          </p:nvSpPr>
          <p:spPr bwMode="auto">
            <a:xfrm>
              <a:off x="7571689"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54" name="Rectangle 47"/>
            <p:cNvSpPr>
              <a:spLocks noChangeArrowheads="1"/>
            </p:cNvSpPr>
            <p:nvPr/>
          </p:nvSpPr>
          <p:spPr bwMode="auto">
            <a:xfrm>
              <a:off x="7869900"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155" name="Rectangle 47"/>
            <p:cNvSpPr>
              <a:spLocks noChangeArrowheads="1"/>
            </p:cNvSpPr>
            <p:nvPr/>
          </p:nvSpPr>
          <p:spPr bwMode="auto">
            <a:xfrm>
              <a:off x="8466322" y="2605179"/>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56" name="Rectangle 47"/>
            <p:cNvSpPr>
              <a:spLocks noChangeArrowheads="1"/>
            </p:cNvSpPr>
            <p:nvPr/>
          </p:nvSpPr>
          <p:spPr bwMode="auto">
            <a:xfrm>
              <a:off x="8168111"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57" name="Rectangle 47"/>
            <p:cNvSpPr>
              <a:spLocks noChangeArrowheads="1"/>
            </p:cNvSpPr>
            <p:nvPr/>
          </p:nvSpPr>
          <p:spPr bwMode="auto">
            <a:xfrm>
              <a:off x="8764529" y="2605179"/>
              <a:ext cx="310905" cy="283109"/>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grpSp>
      <p:grpSp>
        <p:nvGrpSpPr>
          <p:cNvPr id="5" name="组合 4"/>
          <p:cNvGrpSpPr/>
          <p:nvPr/>
        </p:nvGrpSpPr>
        <p:grpSpPr>
          <a:xfrm>
            <a:off x="6339907" y="3039458"/>
            <a:ext cx="2696589" cy="288362"/>
            <a:chOff x="6372200" y="3068630"/>
            <a:chExt cx="2696589" cy="288362"/>
          </a:xfrm>
        </p:grpSpPr>
        <p:sp>
          <p:nvSpPr>
            <p:cNvPr id="197" name="Rectangle 47"/>
            <p:cNvSpPr>
              <a:spLocks noChangeArrowheads="1"/>
            </p:cNvSpPr>
            <p:nvPr/>
          </p:nvSpPr>
          <p:spPr bwMode="auto">
            <a:xfrm>
              <a:off x="6372200"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8" name="Rectangle 47"/>
            <p:cNvSpPr>
              <a:spLocks noChangeArrowheads="1"/>
            </p:cNvSpPr>
            <p:nvPr/>
          </p:nvSpPr>
          <p:spPr bwMode="auto">
            <a:xfrm>
              <a:off x="6670411"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99" name="Rectangle 47"/>
            <p:cNvSpPr>
              <a:spLocks noChangeArrowheads="1"/>
            </p:cNvSpPr>
            <p:nvPr/>
          </p:nvSpPr>
          <p:spPr bwMode="auto">
            <a:xfrm>
              <a:off x="7266833"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6968622" y="3068630"/>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01" name="Rectangle 47"/>
            <p:cNvSpPr>
              <a:spLocks noChangeArrowheads="1"/>
            </p:cNvSpPr>
            <p:nvPr/>
          </p:nvSpPr>
          <p:spPr bwMode="auto">
            <a:xfrm>
              <a:off x="756504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02" name="Rectangle 47"/>
            <p:cNvSpPr>
              <a:spLocks noChangeArrowheads="1"/>
            </p:cNvSpPr>
            <p:nvPr/>
          </p:nvSpPr>
          <p:spPr bwMode="auto">
            <a:xfrm>
              <a:off x="7863255"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203" name="Rectangle 47"/>
            <p:cNvSpPr>
              <a:spLocks noChangeArrowheads="1"/>
            </p:cNvSpPr>
            <p:nvPr/>
          </p:nvSpPr>
          <p:spPr bwMode="auto">
            <a:xfrm>
              <a:off x="8459677"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04" name="Rectangle 47"/>
            <p:cNvSpPr>
              <a:spLocks noChangeArrowheads="1"/>
            </p:cNvSpPr>
            <p:nvPr/>
          </p:nvSpPr>
          <p:spPr bwMode="auto">
            <a:xfrm>
              <a:off x="8161466"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5" name="Rectangle 47"/>
            <p:cNvSpPr>
              <a:spLocks noChangeArrowheads="1"/>
            </p:cNvSpPr>
            <p:nvPr/>
          </p:nvSpPr>
          <p:spPr bwMode="auto">
            <a:xfrm>
              <a:off x="875788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9" name="组合 8"/>
          <p:cNvGrpSpPr/>
          <p:nvPr/>
        </p:nvGrpSpPr>
        <p:grpSpPr>
          <a:xfrm>
            <a:off x="6339907" y="3385329"/>
            <a:ext cx="2696589" cy="288362"/>
            <a:chOff x="6372200" y="3479277"/>
            <a:chExt cx="2696589" cy="288362"/>
          </a:xfrm>
        </p:grpSpPr>
        <p:sp>
          <p:nvSpPr>
            <p:cNvPr id="206" name="Rectangle 47"/>
            <p:cNvSpPr>
              <a:spLocks noChangeArrowheads="1"/>
            </p:cNvSpPr>
            <p:nvPr/>
          </p:nvSpPr>
          <p:spPr bwMode="auto">
            <a:xfrm>
              <a:off x="6372200"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07" name="Rectangle 47"/>
            <p:cNvSpPr>
              <a:spLocks noChangeArrowheads="1"/>
            </p:cNvSpPr>
            <p:nvPr/>
          </p:nvSpPr>
          <p:spPr bwMode="auto">
            <a:xfrm>
              <a:off x="6670411" y="3479277"/>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208" name="Rectangle 47"/>
            <p:cNvSpPr>
              <a:spLocks noChangeArrowheads="1"/>
            </p:cNvSpPr>
            <p:nvPr/>
          </p:nvSpPr>
          <p:spPr bwMode="auto">
            <a:xfrm>
              <a:off x="7266833" y="3479277"/>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9" name="Rectangle 47"/>
            <p:cNvSpPr>
              <a:spLocks noChangeArrowheads="1"/>
            </p:cNvSpPr>
            <p:nvPr/>
          </p:nvSpPr>
          <p:spPr bwMode="auto">
            <a:xfrm>
              <a:off x="6968622"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0" name="Rectangle 47"/>
            <p:cNvSpPr>
              <a:spLocks noChangeArrowheads="1"/>
            </p:cNvSpPr>
            <p:nvPr/>
          </p:nvSpPr>
          <p:spPr bwMode="auto">
            <a:xfrm>
              <a:off x="7565044" y="3484530"/>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11" name="Rectangle 47"/>
            <p:cNvSpPr>
              <a:spLocks noChangeArrowheads="1"/>
            </p:cNvSpPr>
            <p:nvPr/>
          </p:nvSpPr>
          <p:spPr bwMode="auto">
            <a:xfrm>
              <a:off x="7863255"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12" name="Rectangle 47"/>
            <p:cNvSpPr>
              <a:spLocks noChangeArrowheads="1"/>
            </p:cNvSpPr>
            <p:nvPr/>
          </p:nvSpPr>
          <p:spPr bwMode="auto">
            <a:xfrm>
              <a:off x="8459677"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13" name="Rectangle 47"/>
            <p:cNvSpPr>
              <a:spLocks noChangeArrowheads="1"/>
            </p:cNvSpPr>
            <p:nvPr/>
          </p:nvSpPr>
          <p:spPr bwMode="auto">
            <a:xfrm>
              <a:off x="8161466"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14" name="Rectangle 47"/>
            <p:cNvSpPr>
              <a:spLocks noChangeArrowheads="1"/>
            </p:cNvSpPr>
            <p:nvPr/>
          </p:nvSpPr>
          <p:spPr bwMode="auto">
            <a:xfrm>
              <a:off x="8757884"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0" name="组合 9"/>
          <p:cNvGrpSpPr/>
          <p:nvPr/>
        </p:nvGrpSpPr>
        <p:grpSpPr>
          <a:xfrm>
            <a:off x="6339907" y="3731200"/>
            <a:ext cx="2696589" cy="288362"/>
            <a:chOff x="6359502" y="3911024"/>
            <a:chExt cx="2696589" cy="288362"/>
          </a:xfrm>
        </p:grpSpPr>
        <p:sp>
          <p:nvSpPr>
            <p:cNvPr id="215" name="Rectangle 47"/>
            <p:cNvSpPr>
              <a:spLocks noChangeArrowheads="1"/>
            </p:cNvSpPr>
            <p:nvPr/>
          </p:nvSpPr>
          <p:spPr bwMode="auto">
            <a:xfrm>
              <a:off x="6359502" y="3911024"/>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16" name="Rectangle 47"/>
            <p:cNvSpPr>
              <a:spLocks noChangeArrowheads="1"/>
            </p:cNvSpPr>
            <p:nvPr/>
          </p:nvSpPr>
          <p:spPr bwMode="auto">
            <a:xfrm>
              <a:off x="6657713"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	</a:t>
              </a:r>
              <a:endParaRPr kumimoji="1" lang="zh-CN" altLang="en-US" sz="2000" b="1" dirty="0">
                <a:latin typeface="Times New Roman" pitchFamily="18" charset="0"/>
              </a:endParaRPr>
            </a:p>
          </p:txBody>
        </p:sp>
        <p:sp>
          <p:nvSpPr>
            <p:cNvPr id="217" name="Rectangle 47"/>
            <p:cNvSpPr>
              <a:spLocks noChangeArrowheads="1"/>
            </p:cNvSpPr>
            <p:nvPr/>
          </p:nvSpPr>
          <p:spPr bwMode="auto">
            <a:xfrm>
              <a:off x="7254135" y="3911024"/>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18" name="Rectangle 47"/>
            <p:cNvSpPr>
              <a:spLocks noChangeArrowheads="1"/>
            </p:cNvSpPr>
            <p:nvPr/>
          </p:nvSpPr>
          <p:spPr bwMode="auto">
            <a:xfrm>
              <a:off x="6955924"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9" name="Rectangle 47"/>
            <p:cNvSpPr>
              <a:spLocks noChangeArrowheads="1"/>
            </p:cNvSpPr>
            <p:nvPr/>
          </p:nvSpPr>
          <p:spPr bwMode="auto">
            <a:xfrm>
              <a:off x="755234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20" name="Rectangle 47"/>
            <p:cNvSpPr>
              <a:spLocks noChangeArrowheads="1"/>
            </p:cNvSpPr>
            <p:nvPr/>
          </p:nvSpPr>
          <p:spPr bwMode="auto">
            <a:xfrm>
              <a:off x="7850557"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21" name="Rectangle 47"/>
            <p:cNvSpPr>
              <a:spLocks noChangeArrowheads="1"/>
            </p:cNvSpPr>
            <p:nvPr/>
          </p:nvSpPr>
          <p:spPr bwMode="auto">
            <a:xfrm>
              <a:off x="8446979"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22" name="Rectangle 47"/>
            <p:cNvSpPr>
              <a:spLocks noChangeArrowheads="1"/>
            </p:cNvSpPr>
            <p:nvPr/>
          </p:nvSpPr>
          <p:spPr bwMode="auto">
            <a:xfrm>
              <a:off x="8148768"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23" name="Rectangle 47"/>
            <p:cNvSpPr>
              <a:spLocks noChangeArrowheads="1"/>
            </p:cNvSpPr>
            <p:nvPr/>
          </p:nvSpPr>
          <p:spPr bwMode="auto">
            <a:xfrm>
              <a:off x="874518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1" name="组合 10"/>
          <p:cNvGrpSpPr/>
          <p:nvPr/>
        </p:nvGrpSpPr>
        <p:grpSpPr>
          <a:xfrm>
            <a:off x="6339907" y="4077072"/>
            <a:ext cx="2696589" cy="288362"/>
            <a:chOff x="6346808" y="4317510"/>
            <a:chExt cx="2696589" cy="288362"/>
          </a:xfrm>
        </p:grpSpPr>
        <p:sp>
          <p:nvSpPr>
            <p:cNvPr id="224" name="Rectangle 47"/>
            <p:cNvSpPr>
              <a:spLocks noChangeArrowheads="1"/>
            </p:cNvSpPr>
            <p:nvPr/>
          </p:nvSpPr>
          <p:spPr bwMode="auto">
            <a:xfrm>
              <a:off x="6346808"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25" name="Rectangle 47"/>
            <p:cNvSpPr>
              <a:spLocks noChangeArrowheads="1"/>
            </p:cNvSpPr>
            <p:nvPr/>
          </p:nvSpPr>
          <p:spPr bwMode="auto">
            <a:xfrm>
              <a:off x="6645019"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226" name="Rectangle 47"/>
            <p:cNvSpPr>
              <a:spLocks noChangeArrowheads="1"/>
            </p:cNvSpPr>
            <p:nvPr/>
          </p:nvSpPr>
          <p:spPr bwMode="auto">
            <a:xfrm>
              <a:off x="7241441"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27" name="Rectangle 47"/>
            <p:cNvSpPr>
              <a:spLocks noChangeArrowheads="1"/>
            </p:cNvSpPr>
            <p:nvPr/>
          </p:nvSpPr>
          <p:spPr bwMode="auto">
            <a:xfrm>
              <a:off x="6943230"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28" name="Rectangle 47"/>
            <p:cNvSpPr>
              <a:spLocks noChangeArrowheads="1"/>
            </p:cNvSpPr>
            <p:nvPr/>
          </p:nvSpPr>
          <p:spPr bwMode="auto">
            <a:xfrm>
              <a:off x="753965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29" name="Rectangle 47"/>
            <p:cNvSpPr>
              <a:spLocks noChangeArrowheads="1"/>
            </p:cNvSpPr>
            <p:nvPr/>
          </p:nvSpPr>
          <p:spPr bwMode="auto">
            <a:xfrm>
              <a:off x="7837863"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30" name="Rectangle 47"/>
            <p:cNvSpPr>
              <a:spLocks noChangeArrowheads="1"/>
            </p:cNvSpPr>
            <p:nvPr/>
          </p:nvSpPr>
          <p:spPr bwMode="auto">
            <a:xfrm>
              <a:off x="8434285"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31" name="Rectangle 47"/>
            <p:cNvSpPr>
              <a:spLocks noChangeArrowheads="1"/>
            </p:cNvSpPr>
            <p:nvPr/>
          </p:nvSpPr>
          <p:spPr bwMode="auto">
            <a:xfrm>
              <a:off x="8136074"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32" name="Rectangle 47"/>
            <p:cNvSpPr>
              <a:spLocks noChangeArrowheads="1"/>
            </p:cNvSpPr>
            <p:nvPr/>
          </p:nvSpPr>
          <p:spPr bwMode="auto">
            <a:xfrm>
              <a:off x="873249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sp>
        <p:nvSpPr>
          <p:cNvPr id="12" name="矩形 11"/>
          <p:cNvSpPr/>
          <p:nvPr/>
        </p:nvSpPr>
        <p:spPr>
          <a:xfrm>
            <a:off x="2949791" y="2631372"/>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p>
        </p:txBody>
      </p:sp>
      <p:sp>
        <p:nvSpPr>
          <p:cNvPr id="158" name="矩形 157"/>
          <p:cNvSpPr/>
          <p:nvPr/>
        </p:nvSpPr>
        <p:spPr>
          <a:xfrm>
            <a:off x="10696" y="462112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59" name="矩形 158"/>
          <p:cNvSpPr/>
          <p:nvPr/>
        </p:nvSpPr>
        <p:spPr>
          <a:xfrm>
            <a:off x="3096535" y="4616639"/>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0" name="矩形 159"/>
          <p:cNvSpPr/>
          <p:nvPr/>
        </p:nvSpPr>
        <p:spPr>
          <a:xfrm>
            <a:off x="5983689" y="458333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Tree>
    <p:extLst>
      <p:ext uri="{BB962C8B-B14F-4D97-AF65-F5344CB8AC3E}">
        <p14:creationId xmlns:p14="http://schemas.microsoft.com/office/powerpoint/2010/main" val="24658117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additive="base">
                                        <p:cTn id="31" dur="500" fill="hold"/>
                                        <p:tgtEl>
                                          <p:spTgt spid="137"/>
                                        </p:tgtEl>
                                        <p:attrNameLst>
                                          <p:attrName>ppt_x</p:attrName>
                                        </p:attrNameLst>
                                      </p:cBhvr>
                                      <p:tavLst>
                                        <p:tav tm="0">
                                          <p:val>
                                            <p:strVal val="0-#ppt_w/2"/>
                                          </p:val>
                                        </p:tav>
                                        <p:tav tm="100000">
                                          <p:val>
                                            <p:strVal val="#ppt_x"/>
                                          </p:val>
                                        </p:tav>
                                      </p:tavLst>
                                    </p:anim>
                                    <p:anim calcmode="lin" valueType="num">
                                      <p:cBhvr additive="base">
                                        <p:cTn id="32" dur="500" fill="hold"/>
                                        <p:tgtEl>
                                          <p:spTgt spid="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 calcmode="lin" valueType="num">
                                      <p:cBhvr additive="base">
                                        <p:cTn id="55" dur="500" fill="hold"/>
                                        <p:tgtEl>
                                          <p:spTgt spid="158"/>
                                        </p:tgtEl>
                                        <p:attrNameLst>
                                          <p:attrName>ppt_x</p:attrName>
                                        </p:attrNameLst>
                                      </p:cBhvr>
                                      <p:tavLst>
                                        <p:tav tm="0">
                                          <p:val>
                                            <p:strVal val="0-#ppt_w/2"/>
                                          </p:val>
                                        </p:tav>
                                        <p:tav tm="100000">
                                          <p:val>
                                            <p:strVal val="#ppt_x"/>
                                          </p:val>
                                        </p:tav>
                                      </p:tavLst>
                                    </p:anim>
                                    <p:anim calcmode="lin" valueType="num">
                                      <p:cBhvr additive="base">
                                        <p:cTn id="56"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0-#ppt_w/2"/>
                                          </p:val>
                                        </p:tav>
                                        <p:tav tm="100000">
                                          <p:val>
                                            <p:strVal val="#ppt_x"/>
                                          </p:val>
                                        </p:tav>
                                      </p:tavLst>
                                    </p:anim>
                                    <p:anim calcmode="lin" valueType="num">
                                      <p:cBhvr additive="base">
                                        <p:cTn id="72" dur="500" fill="hold"/>
                                        <p:tgtEl>
                                          <p:spTgt spid="6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 calcmode="lin" valueType="num">
                                      <p:cBhvr additive="base">
                                        <p:cTn id="75" dur="500" fill="hold"/>
                                        <p:tgtEl>
                                          <p:spTgt spid="159"/>
                                        </p:tgtEl>
                                        <p:attrNameLst>
                                          <p:attrName>ppt_x</p:attrName>
                                        </p:attrNameLst>
                                      </p:cBhvr>
                                      <p:tavLst>
                                        <p:tav tm="0">
                                          <p:val>
                                            <p:strVal val="0-#ppt_w/2"/>
                                          </p:val>
                                        </p:tav>
                                        <p:tav tm="100000">
                                          <p:val>
                                            <p:strVal val="#ppt_x"/>
                                          </p:val>
                                        </p:tav>
                                      </p:tavLst>
                                    </p:anim>
                                    <p:anim calcmode="lin" valueType="num">
                                      <p:cBhvr additive="base">
                                        <p:cTn id="76"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0-#ppt_w/2"/>
                                          </p:val>
                                        </p:tav>
                                        <p:tav tm="100000">
                                          <p:val>
                                            <p:strVal val="#ppt_x"/>
                                          </p:val>
                                        </p:tav>
                                      </p:tavLst>
                                    </p:anim>
                                    <p:anim calcmode="lin" valueType="num">
                                      <p:cBhvr additive="base">
                                        <p:cTn id="92" dur="500" fill="hold"/>
                                        <p:tgtEl>
                                          <p:spTgt spid="8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anim calcmode="lin" valueType="num">
                                      <p:cBhvr additive="base">
                                        <p:cTn id="95" dur="500" fill="hold"/>
                                        <p:tgtEl>
                                          <p:spTgt spid="160"/>
                                        </p:tgtEl>
                                        <p:attrNameLst>
                                          <p:attrName>ppt_x</p:attrName>
                                        </p:attrNameLst>
                                      </p:cBhvr>
                                      <p:tavLst>
                                        <p:tav tm="0">
                                          <p:val>
                                            <p:strVal val="0-#ppt_w/2"/>
                                          </p:val>
                                        </p:tav>
                                        <p:tav tm="100000">
                                          <p:val>
                                            <p:strVal val="#ppt_x"/>
                                          </p:val>
                                        </p:tav>
                                      </p:tavLst>
                                    </p:anim>
                                    <p:anim calcmode="lin" valueType="num">
                                      <p:cBhvr additive="base">
                                        <p:cTn id="9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8" grpId="0" animBg="1"/>
      <p:bldP spid="188" grpId="0" animBg="1"/>
      <p:bldP spid="189" grpId="0" animBg="1"/>
      <p:bldP spid="190" grpId="0" animBg="1"/>
      <p:bldP spid="192" grpId="0" animBg="1"/>
      <p:bldP spid="193" grpId="0" animBg="1"/>
      <p:bldP spid="137" grpId="0" animBg="1"/>
      <p:bldP spid="138" grpId="0" animBg="1"/>
      <p:bldP spid="139" grpId="0" animBg="1"/>
      <p:bldP spid="12" grpId="0"/>
      <p:bldP spid="158" grpId="0"/>
      <p:bldP spid="159" grpId="0"/>
      <p:bldP spid="1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95155"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复杂度比较：蛮力算法 </a:t>
            </a:r>
            <a:r>
              <a:rPr lang="en-US" altLang="zh-CN" sz="3200" b="1" dirty="0">
                <a:latin typeface="微软雅黑" panose="020B0503020204020204" pitchFamily="34" charset="-122"/>
                <a:ea typeface="微软雅黑" panose="020B0503020204020204" pitchFamily="34" charset="-122"/>
              </a:rPr>
              <a:t>vs </a:t>
            </a:r>
            <a:r>
              <a:rPr lang="zh-CN" altLang="en-US" sz="3200" b="1" dirty="0">
                <a:latin typeface="微软雅黑" panose="020B0503020204020204" pitchFamily="34" charset="-122"/>
                <a:ea typeface="微软雅黑" panose="020B0503020204020204" pitchFamily="34" charset="-122"/>
              </a:rPr>
              <a:t>堆合并法</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设高度为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规模为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h+1</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latin typeface="微软雅黑" panose="020B0503020204020204" pitchFamily="34" charset="-122"/>
                <a:ea typeface="微软雅黑" panose="020B0503020204020204" pitchFamily="34" charset="-122"/>
              </a:rPr>
              <a:t>的满二叉树</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高度为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微软雅黑" panose="020B0503020204020204" pitchFamily="34" charset="-122"/>
                <a:ea typeface="微软雅黑" panose="020B0503020204020204" pitchFamily="34" charset="-122"/>
              </a:rPr>
              <a:t>的节点共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蛮力算法：每个节点时间正比于其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深度</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1043608" y="3157525"/>
                <a:ext cx="4866845" cy="553934"/>
              </a:xfrm>
              <a:prstGeom prst="rect">
                <a:avLst/>
              </a:prstGeom>
              <a:noFill/>
            </p:spPr>
            <p:txBody>
              <a:bodyPr wrap="non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smtClean="0">
                            <a:solidFill>
                              <a:schemeClr val="accent2">
                                <a:lumMod val="50000"/>
                              </a:schemeClr>
                            </a:solidFill>
                            <a:latin typeface="Cambria Math" panose="02040503050406030204" pitchFamily="18" charset="0"/>
                          </a:rPr>
                          <m:t>𝒋</m:t>
                        </m:r>
                      </m:sub>
                      <m:sup/>
                      <m:e>
                        <m:r>
                          <a:rPr lang="en-US" altLang="zh-CN" sz="3200" b="1" i="1" smtClean="0">
                            <a:solidFill>
                              <a:schemeClr val="accent2">
                                <a:lumMod val="50000"/>
                              </a:schemeClr>
                            </a:solidFill>
                            <a:latin typeface="Cambria Math" panose="02040503050406030204" pitchFamily="18" charset="0"/>
                          </a:rPr>
                          <m:t>𝒅𝒆𝒑𝒕𝒉</m:t>
                        </m:r>
                        <m:r>
                          <a:rPr lang="en-US" altLang="zh-CN" sz="3200" b="1" i="1" smtClean="0">
                            <a:solidFill>
                              <a:schemeClr val="accent2">
                                <a:lumMod val="50000"/>
                              </a:schemeClr>
                            </a:solidFill>
                            <a:latin typeface="Cambria Math" panose="02040503050406030204" pitchFamily="18" charset="0"/>
                          </a:rPr>
                          <m:t>(</m:t>
                        </m:r>
                        <m:r>
                          <a:rPr lang="en-US" altLang="zh-CN" sz="3200" b="1" i="1" smtClean="0">
                            <a:solidFill>
                              <a:schemeClr val="accent2">
                                <a:lumMod val="50000"/>
                              </a:schemeClr>
                            </a:solidFill>
                            <a:latin typeface="Cambria Math" panose="02040503050406030204" pitchFamily="18" charset="0"/>
                          </a:rPr>
                          <m:t>𝒋</m:t>
                        </m:r>
                        <m:r>
                          <a:rPr lang="en-US" altLang="zh-CN" sz="3200" b="1" i="1" smtClean="0">
                            <a:solidFill>
                              <a:schemeClr val="accent2">
                                <a:lumMod val="50000"/>
                              </a:schemeClr>
                            </a:solidFill>
                            <a:latin typeface="Cambria Math" panose="02040503050406030204" pitchFamily="18" charset="0"/>
                          </a:rPr>
                          <m:t>)</m:t>
                        </m:r>
                      </m:e>
                    </m:nary>
                    <m:r>
                      <a:rPr lang="en-US" altLang="zh-CN" sz="3200" b="0" i="1" smtClean="0">
                        <a:latin typeface="Cambria Math" panose="02040503050406030204" pitchFamily="18" charset="0"/>
                      </a:rPr>
                      <m:t> </m:t>
                    </m:r>
                  </m:oMath>
                </a14:m>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043608" y="3157525"/>
                <a:ext cx="4866845" cy="553934"/>
              </a:xfrm>
              <a:prstGeom prst="rect">
                <a:avLst/>
              </a:prstGeom>
              <a:blipFill>
                <a:blip r:embed="rId3"/>
                <a:stretch>
                  <a:fillRect t="-1099"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p:cNvSpPr txBox="1"/>
              <p:nvPr/>
            </p:nvSpPr>
            <p:spPr>
              <a:xfrm>
                <a:off x="1035523" y="5690007"/>
                <a:ext cx="8108477" cy="923266"/>
              </a:xfrm>
              <a:prstGeom prst="rect">
                <a:avLst/>
              </a:prstGeom>
              <a:noFill/>
            </p:spPr>
            <p:txBody>
              <a:bodyPr wrap="squar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a:solidFill>
                              <a:schemeClr val="accent2">
                                <a:lumMod val="50000"/>
                              </a:schemeClr>
                            </a:solidFill>
                            <a:latin typeface="Cambria Math" panose="02040503050406030204" pitchFamily="18" charset="0"/>
                          </a:rPr>
                          <m:t>𝒋</m:t>
                        </m:r>
                      </m:sub>
                      <m:sup/>
                      <m:e>
                        <m:r>
                          <a:rPr lang="en-US" altLang="zh-CN" sz="3200" b="1" i="1">
                            <a:solidFill>
                              <a:schemeClr val="accent2">
                                <a:lumMod val="50000"/>
                              </a:schemeClr>
                            </a:solidFill>
                            <a:latin typeface="Cambria Math" panose="02040503050406030204" pitchFamily="18" charset="0"/>
                          </a:rPr>
                          <m:t>𝒉𝒆𝒊𝒈𝒉𝒕</m:t>
                        </m:r>
                        <m:r>
                          <a:rPr lang="en-US" altLang="zh-CN" sz="3200" b="1" i="1">
                            <a:solidFill>
                              <a:schemeClr val="accent2">
                                <a:lumMod val="50000"/>
                              </a:schemeClr>
                            </a:solidFill>
                            <a:latin typeface="Cambria Math" panose="02040503050406030204" pitchFamily="18" charset="0"/>
                          </a:rPr>
                          <m:t>(</m:t>
                        </m:r>
                        <m:r>
                          <a:rPr lang="en-US" altLang="zh-CN" sz="3200" b="1" i="1">
                            <a:solidFill>
                              <a:schemeClr val="accent2">
                                <a:lumMod val="50000"/>
                              </a:schemeClr>
                            </a:solidFill>
                            <a:latin typeface="Cambria Math" panose="02040503050406030204" pitchFamily="18" charset="0"/>
                          </a:rPr>
                          <m:t>𝒋</m:t>
                        </m:r>
                        <m:r>
                          <a:rPr lang="en-US" altLang="zh-CN" sz="3200" b="1" i="1">
                            <a:solidFill>
                              <a:schemeClr val="accent2">
                                <a:lumMod val="50000"/>
                              </a:schemeClr>
                            </a:solidFill>
                            <a:latin typeface="Cambria Math" panose="02040503050406030204" pitchFamily="18" charset="0"/>
                          </a:rPr>
                          <m:t>)</m:t>
                        </m:r>
                      </m:e>
                    </m:nary>
                    <m:r>
                      <a:rPr lang="en-US" altLang="zh-CN" sz="3200" i="1">
                        <a:solidFill>
                          <a:schemeClr val="accent2">
                            <a:lumMod val="50000"/>
                          </a:schemeClr>
                        </a:solidFill>
                        <a:latin typeface="Cambria Math" panose="02040503050406030204" pitchFamily="18" charset="0"/>
                      </a:rPr>
                      <m:t> </m:t>
                    </m:r>
                  </m:oMath>
                </a14:m>
                <a:r>
                  <a:rPr lang="en-US" altLang="zh-CN" sz="2400" dirty="0"/>
                  <a:t>= </a:t>
                </a:r>
                <a14:m>
                  <m:oMath xmlns:m="http://schemas.openxmlformats.org/officeDocument/2006/math">
                    <m:nary>
                      <m:naryPr>
                        <m:chr m:val="∑"/>
                        <m:limLoc m:val="subSup"/>
                        <m:ctrlPr>
                          <a:rPr lang="en-US" altLang="zh-CN" sz="2400" i="1" dirty="0" smtClean="0">
                            <a:latin typeface="Cambria Math" panose="02040503050406030204" pitchFamily="18" charset="0"/>
                          </a:rPr>
                        </m:ctrlPr>
                      </m:naryPr>
                      <m:sub>
                        <m:r>
                          <m:rPr>
                            <m:brk m:alnAt="25"/>
                          </m:rP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=0</m:t>
                        </m:r>
                      </m:sub>
                      <m:sup>
                        <m:r>
                          <a:rPr lang="en-US" altLang="zh-CN" sz="2400" b="0" i="1" dirty="0" smtClean="0">
                            <a:latin typeface="Cambria Math" panose="02040503050406030204" pitchFamily="18" charset="0"/>
                          </a:rPr>
                          <m:t>h</m:t>
                        </m:r>
                      </m:sup>
                      <m:e>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h</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𝑖</m:t>
                                </m:r>
                              </m:sup>
                            </m:sSup>
                          </m:e>
                        </m:d>
                      </m:e>
                    </m:nary>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+2)</m:t>
                    </m:r>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𝑙𝑜𝑔</m:t>
                        </m:r>
                      </m:e>
                      <m:sub>
                        <m:r>
                          <a:rPr lang="en-US" altLang="zh-CN" sz="2400" i="1" dirty="0">
                            <a:latin typeface="Cambria Math" panose="02040503050406030204" pitchFamily="18" charset="0"/>
                          </a:rPr>
                          <m:t>2</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e>
                    </m:d>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𝑂</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m:t>
                    </m:r>
                    <m:r>
                      <a:rPr lang="en-US" altLang="zh-CN" sz="2400" b="0" i="1" dirty="0" smtClean="0">
                        <a:latin typeface="Cambria Math" panose="02040503050406030204" pitchFamily="18" charset="0"/>
                        <a:ea typeface="Cambria Math" panose="02040503050406030204" pitchFamily="18" charset="0"/>
                      </a:rPr>
                      <m:t>)</m:t>
                    </m:r>
                  </m:oMath>
                </a14:m>
                <a:endParaRPr lang="en-US" altLang="zh-CN" sz="2400" dirty="0"/>
              </a:p>
            </p:txBody>
          </p:sp>
        </mc:Choice>
        <mc:Fallback xmlns="">
          <p:sp>
            <p:nvSpPr>
              <p:cNvPr id="161" name="文本框 160"/>
              <p:cNvSpPr txBox="1">
                <a:spLocks noRot="1" noChangeAspect="1" noMove="1" noResize="1" noEditPoints="1" noAdjustHandles="1" noChangeArrowheads="1" noChangeShapeType="1" noTextEdit="1"/>
              </p:cNvSpPr>
              <p:nvPr/>
            </p:nvSpPr>
            <p:spPr>
              <a:xfrm>
                <a:off x="1035523" y="5690007"/>
                <a:ext cx="8108477" cy="923266"/>
              </a:xfrm>
              <a:prstGeom prst="rect">
                <a:avLst/>
              </a:prstGeom>
              <a:blipFill>
                <a:blip r:embed="rId4"/>
                <a:stretch>
                  <a:fillRect b="-14474"/>
                </a:stretch>
              </a:blipFill>
            </p:spPr>
            <p:txBody>
              <a:bodyPr/>
              <a:lstStyle/>
              <a:p>
                <a:r>
                  <a:rPr lang="zh-CN" altLang="en-US">
                    <a:noFill/>
                  </a:rPr>
                  <a:t> </a:t>
                </a:r>
              </a:p>
            </p:txBody>
          </p:sp>
        </mc:Fallback>
      </mc:AlternateContent>
      <p:sp>
        <p:nvSpPr>
          <p:cNvPr id="3" name="矩形 2"/>
          <p:cNvSpPr/>
          <p:nvPr/>
        </p:nvSpPr>
        <p:spPr>
          <a:xfrm>
            <a:off x="13961" y="5111466"/>
            <a:ext cx="8022019" cy="523220"/>
          </a:xfrm>
          <a:prstGeom prst="rect">
            <a:avLst/>
          </a:prstGeom>
        </p:spPr>
        <p:txBody>
          <a:bodyPr wrap="square">
            <a:spAutoFit/>
          </a:bodyPr>
          <a:lstStyle/>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堆合并法：每个节点时间正比于其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高度</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文本框 20"/>
              <p:cNvSpPr txBox="1"/>
              <p:nvPr/>
            </p:nvSpPr>
            <p:spPr>
              <a:xfrm>
                <a:off x="2974126" y="3693534"/>
                <a:ext cx="577433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a:rPr lang="en-US" altLang="zh-CN" sz="2400" b="0" i="0" dirty="0" smtClean="0">
                        <a:latin typeface="Cambria Math" panose="02040503050406030204" pitchFamily="18" charset="0"/>
                      </a:rPr>
                      <m:t>2</m:t>
                    </m:r>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m:rPr>
                        <m:nor/>
                      </m:rPr>
                      <a:rPr lang="en-US" altLang="zh-CN" sz="2400" b="0" i="0" dirty="0" smtClean="0">
                        <a:latin typeface="Cambria Math" panose="02040503050406030204" pitchFamily="18" charset="0"/>
                      </a:rPr>
                      <m:t> </m:t>
                    </m:r>
                    <m:r>
                      <m:rPr>
                        <m:nor/>
                      </m:rPr>
                      <a:rPr lang="en-US" altLang="zh-CN" sz="2400" dirty="0"/>
                      <m:t>=</m:t>
                    </m:r>
                    <m:r>
                      <m:rPr>
                        <m:nor/>
                      </m:rPr>
                      <a:rPr lang="en-US" altLang="zh-CN" sz="2400" b="0" i="0" dirty="0" smtClean="0"/>
                      <m:t> </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r>
                              <a:rPr lang="en-US" altLang="zh-CN" sz="2400" i="1" dirty="0">
                                <a:latin typeface="Cambria Math" panose="02040503050406030204" pitchFamily="18" charset="0"/>
                                <a:ea typeface="Cambria Math" panose="02040503050406030204" pitchFamily="18" charset="0"/>
                              </a:rPr>
                              <m:t>+1</m:t>
                            </m:r>
                          </m:sup>
                        </m:sSup>
                      </m:e>
                    </m:nary>
                    <m:r>
                      <a:rPr lang="en-US" altLang="zh-CN" sz="2400" dirty="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−1)</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974126" y="3693534"/>
                <a:ext cx="5774338" cy="399276"/>
              </a:xfrm>
              <a:prstGeom prst="rect">
                <a:avLst/>
              </a:prstGeom>
              <a:blipFill>
                <a:blip r:embed="rId5"/>
                <a:stretch>
                  <a:fillRect l="-3273" t="-18462" b="-4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99592" y="4158479"/>
                <a:ext cx="817037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b="0" i="1" dirty="0" smtClean="0">
                        <a:latin typeface="Cambria Math" panose="02040503050406030204" pitchFamily="18" charset="0"/>
                        <a:ea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dirty="0">
                        <a:latin typeface="Cambria Math" panose="02040503050406030204" pitchFamily="18" charset="0"/>
                      </a:rPr>
                      <m:t>=</m:t>
                    </m:r>
                    <m:r>
                      <a:rPr lang="en-US" altLang="zh-CN" sz="2400" i="1" dirty="0" smtClean="0">
                        <a:latin typeface="Cambria Math" panose="02040503050406030204" pitchFamily="18" charset="0"/>
                      </a:rPr>
                      <m:t>h</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b="0" i="1" dirty="0" smtClean="0">
                            <a:latin typeface="Cambria Math" panose="02040503050406030204" pitchFamily="18" charset="0"/>
                            <a:ea typeface="Cambria Math" panose="02040503050406030204" pitchFamily="18" charset="0"/>
                          </a:rPr>
                          <m:t>+1</m:t>
                        </m:r>
                      </m:sup>
                    </m:sSup>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smtClean="0">
                        <a:latin typeface="Cambria Math" panose="02040503050406030204" pitchFamily="18" charset="0"/>
                        <a:ea typeface="Cambria Math" panose="02040503050406030204" pitchFamily="18" charset="0"/>
                      </a:rPr>
                      <m:t>+</m:t>
                    </m:r>
                  </m:oMath>
                </a14:m>
                <a:r>
                  <a:rPr lang="en-US" altLang="zh-CN" sz="2400" dirty="0">
                    <a:latin typeface="Cambria Math" panose="02040503050406030204" pitchFamily="18" charset="0"/>
                    <a:ea typeface="Cambria Math" panose="02040503050406030204" pitchFamily="18" charset="0"/>
                  </a:rPr>
                  <a:t>2</a:t>
                </a:r>
              </a:p>
            </p:txBody>
          </p:sp>
        </mc:Choice>
        <mc:Fallback xmlns="">
          <p:sp>
            <p:nvSpPr>
              <p:cNvPr id="22" name="文本框 21"/>
              <p:cNvSpPr txBox="1">
                <a:spLocks noRot="1" noChangeAspect="1" noMove="1" noResize="1" noEditPoints="1" noAdjustHandles="1" noChangeArrowheads="1" noChangeShapeType="1" noTextEdit="1"/>
              </p:cNvSpPr>
              <p:nvPr/>
            </p:nvSpPr>
            <p:spPr>
              <a:xfrm>
                <a:off x="899592" y="4158479"/>
                <a:ext cx="8170378" cy="399276"/>
              </a:xfrm>
              <a:prstGeom prst="rect">
                <a:avLst/>
              </a:prstGeom>
              <a:blipFill>
                <a:blip r:embed="rId6"/>
                <a:stretch>
                  <a:fillRect l="-2313" t="-18182" r="-1343" b="-439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99592" y="4621819"/>
                <a:ext cx="6937284" cy="369332"/>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d>
                      <m:dPr>
                        <m:begChr m:val="（"/>
                        <m:endChr m:val="）"/>
                        <m:ctrlPr>
                          <a:rPr lang="zh-CN" altLang="en-US" sz="2400" b="0" i="1" dirty="0" smtClean="0">
                            <a:latin typeface="Cambria Math" panose="02040503050406030204" pitchFamily="18" charset="0"/>
                          </a:rPr>
                        </m:ctrlPr>
                      </m:dPr>
                      <m:e>
                        <m:func>
                          <m:funcPr>
                            <m:ctrlPr>
                              <a:rPr lang="en-US" altLang="zh-CN" sz="2400" b="0" i="1" dirty="0" smtClean="0">
                                <a:latin typeface="Cambria Math" panose="02040503050406030204" pitchFamily="18" charset="0"/>
                              </a:rPr>
                            </m:ctrlPr>
                          </m:funcPr>
                          <m:fName>
                            <m:r>
                              <m:rPr>
                                <m:sty m:val="p"/>
                              </m:rPr>
                              <a:rPr lang="en-US" altLang="zh-CN" sz="2400" b="0" i="0" dirty="0" smtClean="0">
                                <a:latin typeface="Cambria Math" panose="02040503050406030204" pitchFamily="18" charset="0"/>
                              </a:rPr>
                              <m:t>log</m:t>
                            </m:r>
                          </m:fName>
                          <m:e>
                            <m:r>
                              <a:rPr lang="en-US" altLang="zh-CN" sz="2400" b="0" i="1" baseline="-25000" dirty="0" smtClean="0">
                                <a:latin typeface="Cambria Math" panose="02040503050406030204" pitchFamily="18" charset="0"/>
                              </a:rPr>
                              <m:t>2</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e>
                        </m:func>
                        <m:r>
                          <a:rPr lang="en-US" altLang="zh-CN" sz="2400" b="0" i="1" dirty="0" smtClean="0">
                            <a:latin typeface="Cambria Math" panose="02040503050406030204" pitchFamily="18" charset="0"/>
                          </a:rPr>
                          <m:t>−2</m:t>
                        </m:r>
                      </m:e>
                    </m:d>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𝑂</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𝑛𝑙𝑜𝑔𝑛</m:t>
                    </m:r>
                    <m:r>
                      <a:rPr lang="en-US" altLang="zh-CN" sz="2400" b="0" i="1" dirty="0" smtClean="0">
                        <a:latin typeface="Cambria Math" panose="02040503050406030204" pitchFamily="18" charset="0"/>
                      </a:rPr>
                      <m:t>)</m:t>
                    </m:r>
                  </m:oMath>
                </a14:m>
                <a:endParaRPr lang="en-US" altLang="zh-CN" sz="2400" dirty="0">
                  <a:latin typeface="Cambria Math" panose="02040503050406030204" pitchFamily="18" charset="0"/>
                  <a:ea typeface="Cambria Math" panose="020405030504060302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899592" y="4621819"/>
                <a:ext cx="6937284" cy="369332"/>
              </a:xfrm>
              <a:prstGeom prst="rect">
                <a:avLst/>
              </a:prstGeom>
              <a:blipFill>
                <a:blip r:embed="rId7"/>
                <a:stretch>
                  <a:fillRect l="-2724" t="-22951" r="-264" b="-50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7006800"/>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3575025998"/>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179512" y="1733907"/>
            <a:ext cx="871296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建堆的过程就是一个不断调整堆的过程，循环调用函数</a:t>
            </a:r>
            <a:r>
              <a:rPr lang="en-US" altLang="zh-CN" b="1" kern="0" dirty="0" err="1">
                <a:solidFill>
                  <a:srgbClr val="CC0000"/>
                </a:solidFill>
                <a:latin typeface="Consolas" panose="020B0609020204030204" pitchFamily="49" charset="0"/>
                <a:ea typeface="隶书" pitchFamily="49" charset="-122"/>
              </a:rPr>
              <a:t>percolateDown</a:t>
            </a:r>
            <a:r>
              <a:rPr lang="zh-CN" altLang="en-US" b="1" kern="0" dirty="0">
                <a:solidFill>
                  <a:srgbClr val="CC0000"/>
                </a:solidFill>
                <a:latin typeface="Consolas" panose="020B0609020204030204" pitchFamily="49" charset="0"/>
                <a:ea typeface="隶书" pitchFamily="49" charset="-122"/>
              </a:rPr>
              <a:t>调整子树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2)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第一个需要调整的子树的根节点地址</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2 -1;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 parent)</a:t>
            </a:r>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到达根节点，返回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806243986"/>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4003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回顾：选择排序</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每次从待排序的元素中选出最大元素，存放在已排序序列的起始位置</a:t>
            </a:r>
          </a:p>
        </p:txBody>
      </p:sp>
      <p:sp>
        <p:nvSpPr>
          <p:cNvPr id="19" name="文本框 18"/>
          <p:cNvSpPr txBox="1"/>
          <p:nvPr/>
        </p:nvSpPr>
        <p:spPr>
          <a:xfrm>
            <a:off x="251768" y="6028720"/>
            <a:ext cx="4776359"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两层循环迭代，平均复杂度</a:t>
            </a:r>
            <a:r>
              <a:rPr kumimoji="1" lang="en-US" altLang="zh-CN" sz="2400" b="1" dirty="0">
                <a:solidFill>
                  <a:schemeClr val="bg1"/>
                </a:solidFill>
                <a:latin typeface="Microsoft YaHei" charset="0"/>
                <a:ea typeface="Microsoft YaHei" charset="0"/>
                <a:cs typeface="Microsoft YaHei" charset="0"/>
              </a:rPr>
              <a:t>O(n</a:t>
            </a:r>
            <a:r>
              <a:rPr kumimoji="1" lang="en-US" altLang="zh-CN" sz="2400" b="1" baseline="30000" dirty="0">
                <a:solidFill>
                  <a:schemeClr val="bg1"/>
                </a:solidFill>
                <a:latin typeface="Microsoft YaHei" charset="0"/>
                <a:ea typeface="Microsoft YaHei" charset="0"/>
                <a:cs typeface="Microsoft YaHei" charset="0"/>
              </a:rPr>
              <a:t>2</a:t>
            </a:r>
            <a:r>
              <a:rPr kumimoji="1" lang="en-US" altLang="zh-CN" sz="2400" b="1" dirty="0">
                <a:solidFill>
                  <a:schemeClr val="bg1"/>
                </a:solidFill>
                <a:latin typeface="Microsoft YaHei" charset="0"/>
                <a:ea typeface="Microsoft YaHei" charset="0"/>
                <a:cs typeface="Microsoft YaHei" charset="0"/>
              </a:rPr>
              <a:t>)</a:t>
            </a:r>
            <a:endParaRPr kumimoji="1" lang="zh-CN" altLang="en-US" sz="2400" b="1" dirty="0">
              <a:solidFill>
                <a:schemeClr val="bg1"/>
              </a:solidFill>
              <a:latin typeface="Microsoft YaHei" charset="0"/>
              <a:ea typeface="Microsoft YaHei" charset="0"/>
              <a:cs typeface="Microsoft YaHei" charset="0"/>
            </a:endParaRPr>
          </a:p>
        </p:txBody>
      </p:sp>
      <p:sp>
        <p:nvSpPr>
          <p:cNvPr id="20" name="矩形 19"/>
          <p:cNvSpPr/>
          <p:nvPr/>
        </p:nvSpPr>
        <p:spPr>
          <a:xfrm>
            <a:off x="251768" y="2549515"/>
            <a:ext cx="8617112" cy="1354217"/>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向量选择排序</a:t>
            </a:r>
          </a:p>
          <a:p>
            <a:r>
              <a:rPr lang="en-US" altLang="zh-CN" sz="1600" dirty="0">
                <a:solidFill>
                  <a:srgbClr val="0000FF"/>
                </a:solidFill>
                <a:highlight>
                  <a:srgbClr val="FFFFFF"/>
                </a:highlight>
                <a:latin typeface="Consolas" panose="020B0609020204030204" pitchFamily="49" charset="0"/>
              </a:rPr>
              <a:t>void</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r>
              <a:rPr lang="en-US" altLang="zh-CN" sz="1600" dirty="0" err="1">
                <a:solidFill>
                  <a:srgbClr val="000000"/>
                </a:solidFill>
                <a:highlight>
                  <a:srgbClr val="FFFFFF"/>
                </a:highlight>
                <a:latin typeface="Consolas" panose="020B0609020204030204" pitchFamily="49" charset="0"/>
              </a:rPr>
              <a:t>selectionSort</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endParaRPr lang="en-US" altLang="zh-CN" sz="1600" kern="0" dirty="0">
              <a:solidFill>
                <a:srgbClr val="CC0000"/>
              </a:solidFill>
              <a:highlight>
                <a:srgbClr val="FFFFFF"/>
              </a:highlight>
              <a:latin typeface="Times New Roman" pitchFamily="18" charset="0"/>
              <a:ea typeface="隶书" pitchFamily="49" charset="-122"/>
            </a:endParaRPr>
          </a:p>
          <a:p>
            <a:r>
              <a:rPr lang="en-US" altLang="zh-CN" sz="1600" dirty="0">
                <a:solidFill>
                  <a:srgbClr val="0000FF"/>
                </a:solidFill>
                <a:highlight>
                  <a:srgbClr val="FFFFFF"/>
                </a:highlight>
                <a:latin typeface="Consolas" panose="020B0609020204030204" pitchFamily="49" charset="0"/>
              </a:rPr>
              <a:t>    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p>
          <a:p>
            <a:r>
              <a:rPr lang="en-US" altLang="zh-CN" sz="1600" dirty="0">
                <a:solidFill>
                  <a:srgbClr val="000000"/>
                </a:solidFill>
                <a:highlight>
                  <a:srgbClr val="FFFFFF"/>
                </a:highlight>
                <a:latin typeface="Consolas" panose="020B0609020204030204" pitchFamily="49" charset="0"/>
              </a:rPr>
              <a:t>    swap(_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[max(</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将</a:t>
            </a:r>
            <a:r>
              <a:rPr lang="en-US" altLang="zh-CN" sz="1600" kern="0" dirty="0">
                <a:solidFill>
                  <a:srgbClr val="CC0000"/>
                </a:solidFill>
                <a:latin typeface="Times New Roman" pitchFamily="18" charset="0"/>
                <a:ea typeface="隶书" pitchFamily="49" charset="-122"/>
              </a:rPr>
              <a:t>[hi]</a:t>
            </a:r>
            <a:r>
              <a:rPr lang="zh-CN" altLang="en-US" sz="1600" kern="0" dirty="0">
                <a:solidFill>
                  <a:srgbClr val="CC0000"/>
                </a:solidFill>
                <a:latin typeface="Times New Roman" pitchFamily="18" charset="0"/>
                <a:ea typeface="隶书" pitchFamily="49" charset="-122"/>
              </a:rPr>
              <a:t>与</a:t>
            </a:r>
            <a:r>
              <a:rPr lang="en-US" altLang="zh-CN" sz="1600" kern="0" dirty="0">
                <a:solidFill>
                  <a:srgbClr val="CC0000"/>
                </a:solidFill>
                <a:latin typeface="Times New Roman" pitchFamily="18" charset="0"/>
                <a:ea typeface="隶书" pitchFamily="49" charset="-122"/>
              </a:rPr>
              <a:t>[lo, hi]</a:t>
            </a:r>
            <a:r>
              <a:rPr lang="zh-CN" altLang="en-US" sz="1600" kern="0" dirty="0">
                <a:solidFill>
                  <a:srgbClr val="CC0000"/>
                </a:solidFill>
                <a:latin typeface="Times New Roman" pitchFamily="18" charset="0"/>
                <a:ea typeface="隶书" pitchFamily="49" charset="-122"/>
              </a:rPr>
              <a:t>中的最大者交换</a:t>
            </a:r>
          </a:p>
          <a:p>
            <a:r>
              <a:rPr lang="en-US" altLang="zh-CN" sz="1600" dirty="0">
                <a:solidFill>
                  <a:srgbClr val="000000"/>
                </a:solidFill>
                <a:highlight>
                  <a:srgbClr val="FFFFFF"/>
                </a:highlight>
                <a:latin typeface="Consolas" panose="020B0609020204030204" pitchFamily="49" charset="0"/>
              </a:rPr>
              <a:t>}</a:t>
            </a:r>
          </a:p>
        </p:txBody>
      </p:sp>
      <p:sp>
        <p:nvSpPr>
          <p:cNvPr id="21" name="矩形 20"/>
          <p:cNvSpPr/>
          <p:nvPr/>
        </p:nvSpPr>
        <p:spPr>
          <a:xfrm>
            <a:off x="179512" y="3864729"/>
            <a:ext cx="5272769"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p>
          <a:p>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&gt;::max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逆向扫描</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if</a:t>
            </a:r>
            <a:r>
              <a:rPr lang="en-US" altLang="zh-CN" sz="1600" dirty="0">
                <a:solidFill>
                  <a:srgbClr val="000000"/>
                </a:solidFill>
                <a:highlight>
                  <a:srgbClr val="FFFFFF"/>
                </a:highlight>
                <a:latin typeface="Consolas" panose="020B0609020204030204" pitchFamily="49" charset="0"/>
              </a:rPr>
              <a:t> (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&gt;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[mx]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FF"/>
                </a:solidFill>
                <a:highlight>
                  <a:srgbClr val="FFFFFF"/>
                </a:highlight>
                <a:latin typeface="Consolas" panose="020B0609020204030204" pitchFamily="49" charset="0"/>
              </a:rPr>
              <a:t>return</a:t>
            </a:r>
            <a:r>
              <a:rPr lang="en-US" altLang="zh-CN" sz="1600" dirty="0">
                <a:solidFill>
                  <a:srgbClr val="000000"/>
                </a:solidFill>
                <a:highlight>
                  <a:srgbClr val="FFFFFF"/>
                </a:highlight>
                <a:latin typeface="Consolas" panose="020B0609020204030204" pitchFamily="49" charset="0"/>
              </a:rPr>
              <a:t> mx;</a:t>
            </a:r>
          </a:p>
          <a:p>
            <a:r>
              <a:rPr lang="en-US" altLang="zh-CN" sz="1600" dirty="0">
                <a:solidFill>
                  <a:srgbClr val="000000"/>
                </a:solidFill>
                <a:highlight>
                  <a:srgbClr val="FFFFFF"/>
                </a:highlight>
                <a:latin typeface="Consolas" panose="020B0609020204030204" pitchFamily="49" charset="0"/>
              </a:rPr>
              <a:t>}</a:t>
            </a:r>
            <a:endParaRPr lang="zh-CN" altLang="en-US" sz="1600" dirty="0"/>
          </a:p>
        </p:txBody>
      </p:sp>
      <p:pic>
        <p:nvPicPr>
          <p:cNvPr id="23" name="图片 2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2554" y="4124901"/>
            <a:ext cx="4783942" cy="1682650"/>
          </a:xfrm>
          <a:prstGeom prst="rect">
            <a:avLst/>
          </a:prstGeom>
        </p:spPr>
      </p:pic>
    </p:spTree>
    <p:extLst>
      <p:ext uri="{BB962C8B-B14F-4D97-AF65-F5344CB8AC3E}">
        <p14:creationId xmlns:p14="http://schemas.microsoft.com/office/powerpoint/2010/main" val="2501923011"/>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297004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堆排序：基于优先级队列思想</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遍历求取未排序极大值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优先级队列（堆）求取极大值</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O(n</a:t>
            </a:r>
            <a:r>
              <a:rPr lang="en-US" altLang="zh-CN" sz="2800" b="1" baseline="30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降低为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需进行建堆预处理，复杂度</a:t>
            </a:r>
            <a:r>
              <a:rPr lang="en-US" altLang="zh-CN" sz="2800" b="1" dirty="0">
                <a:latin typeface="微软雅黑" panose="020B0503020204020204" pitchFamily="34" charset="-122"/>
                <a:ea typeface="微软雅黑" panose="020B0503020204020204" pitchFamily="34" charset="-122"/>
              </a:rPr>
              <a:t>O(n)</a:t>
            </a:r>
            <a:r>
              <a:rPr lang="zh-CN" altLang="en-US" sz="2800" b="1" dirty="0">
                <a:latin typeface="微软雅黑" panose="020B0503020204020204" pitchFamily="34" charset="-122"/>
                <a:ea typeface="微软雅黑" panose="020B0503020204020204" pitchFamily="34" charset="-122"/>
              </a:rPr>
              <a:t>，整体复杂度仍为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p:txBody>
      </p:sp>
      <p:sp>
        <p:nvSpPr>
          <p:cNvPr id="8" name="右箭头 7"/>
          <p:cNvSpPr/>
          <p:nvPr/>
        </p:nvSpPr>
        <p:spPr bwMode="auto">
          <a:xfrm>
            <a:off x="4903136" y="1772816"/>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99878" y="4365104"/>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004048" y="4365104"/>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3999961" y="511408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3874481" y="3766586"/>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6953442" y="6128349"/>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7861196" y="5908801"/>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327074195"/>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60043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目标排序序列为</a:t>
            </a:r>
            <a:r>
              <a:rPr lang="en-US" altLang="zh-CN" sz="2800" b="1" dirty="0">
                <a:latin typeface="微软雅黑" panose="020B0503020204020204" pitchFamily="34" charset="-122"/>
                <a:ea typeface="微软雅黑" panose="020B0503020204020204" pitchFamily="34" charset="-122"/>
              </a:rPr>
              <a:t>{10,70,40,50,80,60,20,30,90}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首先进行建堆，本</a:t>
            </a:r>
            <a:r>
              <a:rPr lang="zh-CN" altLang="en-US" sz="2800" b="1" dirty="0">
                <a:latin typeface="微软雅黑" panose="020B0503020204020204" pitchFamily="34" charset="-122"/>
                <a:ea typeface="微软雅黑" panose="020B0503020204020204" pitchFamily="34" charset="-122"/>
                <a:hlinkClick r:id="rId3" action="ppaction://hlinksldjump"/>
              </a:rPr>
              <a:t>课件前面</a:t>
            </a:r>
            <a:r>
              <a:rPr lang="en-US" altLang="zh-CN" sz="2800" b="1" dirty="0">
                <a:latin typeface="微软雅黑" panose="020B0503020204020204" pitchFamily="34" charset="-122"/>
                <a:ea typeface="微软雅黑" panose="020B0503020204020204" pitchFamily="34" charset="-122"/>
                <a:hlinkClick r:id="rId3" action="ppaction://hlinksldjump"/>
              </a:rPr>
              <a:t>PPT</a:t>
            </a:r>
            <a:r>
              <a:rPr lang="zh-CN" altLang="en-US" sz="2800" b="1" dirty="0">
                <a:latin typeface="微软雅黑" panose="020B0503020204020204" pitchFamily="34" charset="-122"/>
                <a:ea typeface="微软雅黑" panose="020B0503020204020204" pitchFamily="34" charset="-122"/>
              </a:rPr>
              <a:t>已完成</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714631" y="2883527"/>
            <a:ext cx="4271537" cy="294446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53309" y="2883527"/>
            <a:ext cx="3984402" cy="2979913"/>
            <a:chOff x="447987" y="2683768"/>
            <a:chExt cx="2756549" cy="1833126"/>
          </a:xfrm>
        </p:grpSpPr>
        <p:sp>
          <p:nvSpPr>
            <p:cNvPr id="54"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5"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6"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7"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8"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59"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60"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61"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62"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63"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64"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65"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6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70"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1"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72" name="右箭头 71"/>
          <p:cNvSpPr/>
          <p:nvPr/>
        </p:nvSpPr>
        <p:spPr bwMode="auto">
          <a:xfrm>
            <a:off x="4348426" y="3546344"/>
            <a:ext cx="712394" cy="57098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Rectangle 47"/>
          <p:cNvSpPr>
            <a:spLocks noChangeArrowheads="1"/>
          </p:cNvSpPr>
          <p:nvPr/>
        </p:nvSpPr>
        <p:spPr bwMode="auto">
          <a:xfrm>
            <a:off x="42887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75" name="Rectangle 47"/>
          <p:cNvSpPr>
            <a:spLocks noChangeArrowheads="1"/>
          </p:cNvSpPr>
          <p:nvPr/>
        </p:nvSpPr>
        <p:spPr bwMode="auto">
          <a:xfrm>
            <a:off x="82866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76" name="Rectangle 47"/>
          <p:cNvSpPr>
            <a:spLocks noChangeArrowheads="1"/>
          </p:cNvSpPr>
          <p:nvPr/>
        </p:nvSpPr>
        <p:spPr bwMode="auto">
          <a:xfrm>
            <a:off x="1628249"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77" name="Rectangle 47"/>
          <p:cNvSpPr>
            <a:spLocks noChangeArrowheads="1"/>
          </p:cNvSpPr>
          <p:nvPr/>
        </p:nvSpPr>
        <p:spPr bwMode="auto">
          <a:xfrm>
            <a:off x="122845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78" name="Rectangle 47"/>
          <p:cNvSpPr>
            <a:spLocks noChangeArrowheads="1"/>
          </p:cNvSpPr>
          <p:nvPr/>
        </p:nvSpPr>
        <p:spPr bwMode="auto">
          <a:xfrm>
            <a:off x="2028040"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79" name="Rectangle 47"/>
          <p:cNvSpPr>
            <a:spLocks noChangeArrowheads="1"/>
          </p:cNvSpPr>
          <p:nvPr/>
        </p:nvSpPr>
        <p:spPr bwMode="auto">
          <a:xfrm>
            <a:off x="242783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80" name="Rectangle 47"/>
          <p:cNvSpPr>
            <a:spLocks noChangeArrowheads="1"/>
          </p:cNvSpPr>
          <p:nvPr/>
        </p:nvSpPr>
        <p:spPr bwMode="auto">
          <a:xfrm>
            <a:off x="3227412"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81" name="Rectangle 47"/>
          <p:cNvSpPr>
            <a:spLocks noChangeArrowheads="1"/>
          </p:cNvSpPr>
          <p:nvPr/>
        </p:nvSpPr>
        <p:spPr bwMode="auto">
          <a:xfrm>
            <a:off x="282762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82" name="Rectangle 47"/>
          <p:cNvSpPr>
            <a:spLocks noChangeArrowheads="1"/>
          </p:cNvSpPr>
          <p:nvPr/>
        </p:nvSpPr>
        <p:spPr bwMode="auto">
          <a:xfrm>
            <a:off x="362719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4" name="Rectangle 47"/>
          <p:cNvSpPr>
            <a:spLocks noChangeArrowheads="1"/>
          </p:cNvSpPr>
          <p:nvPr/>
        </p:nvSpPr>
        <p:spPr bwMode="auto">
          <a:xfrm>
            <a:off x="5060820"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545676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624865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5852713"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664460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7040552"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7832445"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743649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822838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Tree>
    <p:extLst>
      <p:ext uri="{BB962C8B-B14F-4D97-AF65-F5344CB8AC3E}">
        <p14:creationId xmlns:p14="http://schemas.microsoft.com/office/powerpoint/2010/main" val="631229112"/>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用“堆”实现“优先级队列”</a:t>
            </a:r>
          </a:p>
        </p:txBody>
      </p:sp>
      <p:sp>
        <p:nvSpPr>
          <p:cNvPr id="69" name="TextBox 20"/>
          <p:cNvSpPr txBox="1">
            <a:spLocks noChangeArrowheads="1"/>
          </p:cNvSpPr>
          <p:nvPr/>
        </p:nvSpPr>
        <p:spPr bwMode="auto">
          <a:xfrm>
            <a:off x="179512" y="1178371"/>
            <a:ext cx="734481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堆：一种基于完全二叉树的数据结构</a:t>
            </a:r>
            <a:endParaRPr lang="en-US" altLang="zh-CN" sz="2800" b="1" dirty="0">
              <a:latin typeface="微软雅黑" panose="020B0503020204020204" pitchFamily="34" charset="-122"/>
              <a:ea typeface="微软雅黑" panose="020B0503020204020204" pitchFamily="34" charset="-122"/>
            </a:endParaRPr>
          </a:p>
        </p:txBody>
      </p:sp>
      <p:sp>
        <p:nvSpPr>
          <p:cNvPr id="3" name="椭圆 2"/>
          <p:cNvSpPr/>
          <p:nvPr/>
        </p:nvSpPr>
        <p:spPr bwMode="auto">
          <a:xfrm>
            <a:off x="4727437" y="3068960"/>
            <a:ext cx="2376264" cy="1296144"/>
          </a:xfrm>
          <a:prstGeom prst="ellipse">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优先级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队列</a:t>
            </a:r>
          </a:p>
        </p:txBody>
      </p:sp>
      <p:sp>
        <p:nvSpPr>
          <p:cNvPr id="8" name="椭圆 7"/>
          <p:cNvSpPr/>
          <p:nvPr/>
        </p:nvSpPr>
        <p:spPr bwMode="auto">
          <a:xfrm>
            <a:off x="614703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队列</a:t>
            </a:r>
          </a:p>
        </p:txBody>
      </p:sp>
      <p:sp>
        <p:nvSpPr>
          <p:cNvPr id="9" name="椭圆 8"/>
          <p:cNvSpPr/>
          <p:nvPr/>
        </p:nvSpPr>
        <p:spPr bwMode="auto">
          <a:xfrm>
            <a:off x="80801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二叉树</a:t>
            </a:r>
          </a:p>
        </p:txBody>
      </p:sp>
      <p:sp>
        <p:nvSpPr>
          <p:cNvPr id="10" name="椭圆 9"/>
          <p:cNvSpPr/>
          <p:nvPr/>
        </p:nvSpPr>
        <p:spPr bwMode="auto">
          <a:xfrm>
            <a:off x="3449432" y="5056780"/>
            <a:ext cx="2376264" cy="864095"/>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11" name="椭圆 10"/>
          <p:cNvSpPr/>
          <p:nvPr/>
        </p:nvSpPr>
        <p:spPr bwMode="auto">
          <a:xfrm>
            <a:off x="2135149" y="3068960"/>
            <a:ext cx="2376264" cy="1296144"/>
          </a:xfrm>
          <a:prstGeom prst="ellipse">
            <a:avLst/>
          </a:prstGeom>
          <a:solidFill>
            <a:srgbClr val="009242">
              <a:alpha val="57000"/>
            </a:srgbClr>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堆</a:t>
            </a:r>
          </a:p>
        </p:txBody>
      </p:sp>
      <p:sp>
        <p:nvSpPr>
          <p:cNvPr id="12" name="TextBox 20"/>
          <p:cNvSpPr txBox="1">
            <a:spLocks noChangeArrowheads="1"/>
          </p:cNvSpPr>
          <p:nvPr/>
        </p:nvSpPr>
        <p:spPr bwMode="auto">
          <a:xfrm>
            <a:off x="162956" y="1790714"/>
            <a:ext cx="887354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优先级队列：不同于先进先出队列的另一种队列。每次从队列中取出的是具有最高优先权的元素</a:t>
            </a:r>
            <a:endParaRPr lang="en-US" altLang="zh-CN" sz="2800" b="1" dirty="0">
              <a:latin typeface="微软雅黑" panose="020B0503020204020204" pitchFamily="34" charset="-122"/>
              <a:ea typeface="微软雅黑" panose="020B0503020204020204" pitchFamily="34" charset="-122"/>
            </a:endParaRPr>
          </a:p>
        </p:txBody>
      </p:sp>
      <p:sp>
        <p:nvSpPr>
          <p:cNvPr id="4" name="右箭头 3"/>
          <p:cNvSpPr/>
          <p:nvPr/>
        </p:nvSpPr>
        <p:spPr bwMode="auto">
          <a:xfrm rot="16200000">
            <a:off x="3101334"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3" name="右箭头 12"/>
          <p:cNvSpPr/>
          <p:nvPr/>
        </p:nvSpPr>
        <p:spPr bwMode="auto">
          <a:xfrm rot="16200000">
            <a:off x="5765630"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591003"/>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10926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迭代移除堆顶，并将其与堆尾置换，对新堆顶下滤</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89932" y="2420888"/>
            <a:ext cx="2877679" cy="153622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57653" y="4124530"/>
            <a:ext cx="2918523" cy="300083"/>
            <a:chOff x="429341" y="5344069"/>
            <a:chExt cx="3580367" cy="412212"/>
          </a:xfrm>
        </p:grpSpPr>
        <p:sp>
          <p:nvSpPr>
            <p:cNvPr id="84" name="Rectangle 47"/>
            <p:cNvSpPr>
              <a:spLocks noChangeArrowheads="1"/>
            </p:cNvSpPr>
            <p:nvPr/>
          </p:nvSpPr>
          <p:spPr bwMode="auto">
            <a:xfrm>
              <a:off x="429341"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82528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161718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1221234"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201312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2409073"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3200966"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280502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359690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73" name="组合 72"/>
          <p:cNvGrpSpPr/>
          <p:nvPr/>
        </p:nvGrpSpPr>
        <p:grpSpPr>
          <a:xfrm>
            <a:off x="3131840" y="4653136"/>
            <a:ext cx="2877679" cy="1536223"/>
            <a:chOff x="788075" y="4821156"/>
            <a:chExt cx="2761456" cy="1778496"/>
          </a:xfrm>
        </p:grpSpPr>
        <p:sp>
          <p:nvSpPr>
            <p:cNvPr id="93"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4"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5"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6"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7"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8"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03"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0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6"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7"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0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09"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11" name="Rectangle 47"/>
          <p:cNvSpPr>
            <a:spLocks noChangeArrowheads="1"/>
          </p:cNvSpPr>
          <p:nvPr/>
        </p:nvSpPr>
        <p:spPr bwMode="auto">
          <a:xfrm>
            <a:off x="3199561"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12" name="Rectangle 47"/>
          <p:cNvSpPr>
            <a:spLocks noChangeArrowheads="1"/>
          </p:cNvSpPr>
          <p:nvPr/>
        </p:nvSpPr>
        <p:spPr bwMode="auto">
          <a:xfrm>
            <a:off x="3522315"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13" name="Rectangle 47"/>
          <p:cNvSpPr>
            <a:spLocks noChangeArrowheads="1"/>
          </p:cNvSpPr>
          <p:nvPr/>
        </p:nvSpPr>
        <p:spPr bwMode="auto">
          <a:xfrm>
            <a:off x="4167824"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14" name="Rectangle 47"/>
          <p:cNvSpPr>
            <a:spLocks noChangeArrowheads="1"/>
          </p:cNvSpPr>
          <p:nvPr/>
        </p:nvSpPr>
        <p:spPr bwMode="auto">
          <a:xfrm>
            <a:off x="3845070"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15" name="Rectangle 47"/>
          <p:cNvSpPr>
            <a:spLocks noChangeArrowheads="1"/>
          </p:cNvSpPr>
          <p:nvPr/>
        </p:nvSpPr>
        <p:spPr bwMode="auto">
          <a:xfrm>
            <a:off x="4490578"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16" name="Rectangle 47"/>
          <p:cNvSpPr>
            <a:spLocks noChangeArrowheads="1"/>
          </p:cNvSpPr>
          <p:nvPr/>
        </p:nvSpPr>
        <p:spPr bwMode="auto">
          <a:xfrm>
            <a:off x="4813332"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17" name="Rectangle 47"/>
          <p:cNvSpPr>
            <a:spLocks noChangeArrowheads="1"/>
          </p:cNvSpPr>
          <p:nvPr/>
        </p:nvSpPr>
        <p:spPr bwMode="auto">
          <a:xfrm>
            <a:off x="545884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18" name="Rectangle 47"/>
          <p:cNvSpPr>
            <a:spLocks noChangeArrowheads="1"/>
          </p:cNvSpPr>
          <p:nvPr/>
        </p:nvSpPr>
        <p:spPr bwMode="auto">
          <a:xfrm>
            <a:off x="5136087"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19" name="Rectangle 47"/>
          <p:cNvSpPr>
            <a:spLocks noChangeArrowheads="1"/>
          </p:cNvSpPr>
          <p:nvPr/>
        </p:nvSpPr>
        <p:spPr bwMode="auto">
          <a:xfrm>
            <a:off x="578159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21" name="Line 5"/>
          <p:cNvSpPr>
            <a:spLocks noChangeShapeType="1"/>
          </p:cNvSpPr>
          <p:nvPr/>
        </p:nvSpPr>
        <p:spPr bwMode="auto">
          <a:xfrm>
            <a:off x="5464220"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5071553"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4030856"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3564500"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4731251"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3980865"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4506135"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3339384"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30" name="Oval 75"/>
          <p:cNvSpPr>
            <a:spLocks noChangeArrowheads="1"/>
          </p:cNvSpPr>
          <p:nvPr/>
        </p:nvSpPr>
        <p:spPr bwMode="auto">
          <a:xfrm>
            <a:off x="3789616"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131" name="Oval 76"/>
          <p:cNvSpPr>
            <a:spLocks noChangeArrowheads="1"/>
          </p:cNvSpPr>
          <p:nvPr/>
        </p:nvSpPr>
        <p:spPr bwMode="auto">
          <a:xfrm>
            <a:off x="3388212"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32" name="Oval 77"/>
          <p:cNvSpPr>
            <a:spLocks noChangeArrowheads="1"/>
          </p:cNvSpPr>
          <p:nvPr/>
        </p:nvSpPr>
        <p:spPr bwMode="auto">
          <a:xfrm>
            <a:off x="3114268"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3688367"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4" name="Oval 80"/>
          <p:cNvSpPr>
            <a:spLocks noChangeArrowheads="1"/>
          </p:cNvSpPr>
          <p:nvPr/>
        </p:nvSpPr>
        <p:spPr bwMode="auto">
          <a:xfrm>
            <a:off x="416480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5" name="Oval 87"/>
          <p:cNvSpPr>
            <a:spLocks noChangeArrowheads="1"/>
          </p:cNvSpPr>
          <p:nvPr/>
        </p:nvSpPr>
        <p:spPr bwMode="auto">
          <a:xfrm>
            <a:off x="484015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36" name="Oval 88"/>
          <p:cNvSpPr>
            <a:spLocks noChangeArrowheads="1"/>
          </p:cNvSpPr>
          <p:nvPr/>
        </p:nvSpPr>
        <p:spPr bwMode="auto">
          <a:xfrm>
            <a:off x="5189139"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7" name="Oval 89"/>
          <p:cNvSpPr>
            <a:spLocks noChangeArrowheads="1"/>
          </p:cNvSpPr>
          <p:nvPr/>
        </p:nvSpPr>
        <p:spPr bwMode="auto">
          <a:xfrm>
            <a:off x="5515505"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9" name="Rectangle 47"/>
          <p:cNvSpPr>
            <a:spLocks noChangeArrowheads="1"/>
          </p:cNvSpPr>
          <p:nvPr/>
        </p:nvSpPr>
        <p:spPr bwMode="auto">
          <a:xfrm>
            <a:off x="318198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40" name="Rectangle 47"/>
          <p:cNvSpPr>
            <a:spLocks noChangeArrowheads="1"/>
          </p:cNvSpPr>
          <p:nvPr/>
        </p:nvSpPr>
        <p:spPr bwMode="auto">
          <a:xfrm>
            <a:off x="3504743"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141" name="Rectangle 47"/>
          <p:cNvSpPr>
            <a:spLocks noChangeArrowheads="1"/>
          </p:cNvSpPr>
          <p:nvPr/>
        </p:nvSpPr>
        <p:spPr bwMode="auto">
          <a:xfrm>
            <a:off x="41502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38274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43" name="Rectangle 47"/>
          <p:cNvSpPr>
            <a:spLocks noChangeArrowheads="1"/>
          </p:cNvSpPr>
          <p:nvPr/>
        </p:nvSpPr>
        <p:spPr bwMode="auto">
          <a:xfrm>
            <a:off x="4473006"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4" name="Rectangle 47"/>
          <p:cNvSpPr>
            <a:spLocks noChangeArrowheads="1"/>
          </p:cNvSpPr>
          <p:nvPr/>
        </p:nvSpPr>
        <p:spPr bwMode="auto">
          <a:xfrm>
            <a:off x="479576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45" name="Rectangle 47"/>
          <p:cNvSpPr>
            <a:spLocks noChangeArrowheads="1"/>
          </p:cNvSpPr>
          <p:nvPr/>
        </p:nvSpPr>
        <p:spPr bwMode="auto">
          <a:xfrm>
            <a:off x="544126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46" name="Rectangle 47"/>
          <p:cNvSpPr>
            <a:spLocks noChangeArrowheads="1"/>
          </p:cNvSpPr>
          <p:nvPr/>
        </p:nvSpPr>
        <p:spPr bwMode="auto">
          <a:xfrm>
            <a:off x="511851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47" name="Rectangle 47"/>
          <p:cNvSpPr>
            <a:spLocks noChangeArrowheads="1"/>
          </p:cNvSpPr>
          <p:nvPr/>
        </p:nvSpPr>
        <p:spPr bwMode="auto">
          <a:xfrm>
            <a:off x="5764019"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49" name="Line 5"/>
          <p:cNvSpPr>
            <a:spLocks noChangeShapeType="1"/>
          </p:cNvSpPr>
          <p:nvPr/>
        </p:nvSpPr>
        <p:spPr bwMode="auto">
          <a:xfrm>
            <a:off x="8472212"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50" name="Line 6"/>
          <p:cNvSpPr>
            <a:spLocks noChangeShapeType="1"/>
          </p:cNvSpPr>
          <p:nvPr/>
        </p:nvSpPr>
        <p:spPr bwMode="auto">
          <a:xfrm flipH="1">
            <a:off x="8079545"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51" name="Line 7"/>
          <p:cNvSpPr>
            <a:spLocks noChangeShapeType="1"/>
          </p:cNvSpPr>
          <p:nvPr/>
        </p:nvSpPr>
        <p:spPr bwMode="auto">
          <a:xfrm>
            <a:off x="7038848"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52" name="Line 8"/>
          <p:cNvSpPr>
            <a:spLocks noChangeShapeType="1"/>
          </p:cNvSpPr>
          <p:nvPr/>
        </p:nvSpPr>
        <p:spPr bwMode="auto">
          <a:xfrm flipH="1">
            <a:off x="6572492"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3" name="Line 9"/>
          <p:cNvSpPr>
            <a:spLocks noChangeShapeType="1"/>
          </p:cNvSpPr>
          <p:nvPr/>
        </p:nvSpPr>
        <p:spPr bwMode="auto">
          <a:xfrm>
            <a:off x="7739243"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54" name="Line 10"/>
          <p:cNvSpPr>
            <a:spLocks noChangeShapeType="1"/>
          </p:cNvSpPr>
          <p:nvPr/>
        </p:nvSpPr>
        <p:spPr bwMode="auto">
          <a:xfrm flipH="1">
            <a:off x="6988857"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55" name="Oval 11"/>
          <p:cNvSpPr>
            <a:spLocks noChangeArrowheads="1"/>
          </p:cNvSpPr>
          <p:nvPr/>
        </p:nvSpPr>
        <p:spPr bwMode="auto">
          <a:xfrm>
            <a:off x="7514127"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7" name="Line 14"/>
          <p:cNvSpPr>
            <a:spLocks noChangeShapeType="1"/>
          </p:cNvSpPr>
          <p:nvPr/>
        </p:nvSpPr>
        <p:spPr bwMode="auto">
          <a:xfrm flipH="1">
            <a:off x="6347376"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58" name="Oval 75"/>
          <p:cNvSpPr>
            <a:spLocks noChangeArrowheads="1"/>
          </p:cNvSpPr>
          <p:nvPr/>
        </p:nvSpPr>
        <p:spPr bwMode="auto">
          <a:xfrm>
            <a:off x="6797608"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159" name="Oval 76"/>
          <p:cNvSpPr>
            <a:spLocks noChangeArrowheads="1"/>
          </p:cNvSpPr>
          <p:nvPr/>
        </p:nvSpPr>
        <p:spPr bwMode="auto">
          <a:xfrm>
            <a:off x="6396204"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122260"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61" name="Oval 78"/>
          <p:cNvSpPr>
            <a:spLocks noChangeArrowheads="1"/>
          </p:cNvSpPr>
          <p:nvPr/>
        </p:nvSpPr>
        <p:spPr bwMode="auto">
          <a:xfrm>
            <a:off x="6696359"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62" name="Oval 80"/>
          <p:cNvSpPr>
            <a:spLocks noChangeArrowheads="1"/>
          </p:cNvSpPr>
          <p:nvPr/>
        </p:nvSpPr>
        <p:spPr bwMode="auto">
          <a:xfrm>
            <a:off x="7172801"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63" name="Oval 87"/>
          <p:cNvSpPr>
            <a:spLocks noChangeArrowheads="1"/>
          </p:cNvSpPr>
          <p:nvPr/>
        </p:nvSpPr>
        <p:spPr bwMode="auto">
          <a:xfrm>
            <a:off x="784814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4" name="Oval 88"/>
          <p:cNvSpPr>
            <a:spLocks noChangeArrowheads="1"/>
          </p:cNvSpPr>
          <p:nvPr/>
        </p:nvSpPr>
        <p:spPr bwMode="auto">
          <a:xfrm>
            <a:off x="8197131"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5" name="Oval 89"/>
          <p:cNvSpPr>
            <a:spLocks noChangeArrowheads="1"/>
          </p:cNvSpPr>
          <p:nvPr/>
        </p:nvSpPr>
        <p:spPr bwMode="auto">
          <a:xfrm>
            <a:off x="852349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67" name="Rectangle 47"/>
          <p:cNvSpPr>
            <a:spLocks noChangeArrowheads="1"/>
          </p:cNvSpPr>
          <p:nvPr/>
        </p:nvSpPr>
        <p:spPr bwMode="auto">
          <a:xfrm>
            <a:off x="618998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68" name="Rectangle 47"/>
          <p:cNvSpPr>
            <a:spLocks noChangeArrowheads="1"/>
          </p:cNvSpPr>
          <p:nvPr/>
        </p:nvSpPr>
        <p:spPr bwMode="auto">
          <a:xfrm>
            <a:off x="651273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69" name="Rectangle 47"/>
          <p:cNvSpPr>
            <a:spLocks noChangeArrowheads="1"/>
          </p:cNvSpPr>
          <p:nvPr/>
        </p:nvSpPr>
        <p:spPr bwMode="auto">
          <a:xfrm>
            <a:off x="7158244"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70" name="Rectangle 47"/>
          <p:cNvSpPr>
            <a:spLocks noChangeArrowheads="1"/>
          </p:cNvSpPr>
          <p:nvPr/>
        </p:nvSpPr>
        <p:spPr bwMode="auto">
          <a:xfrm>
            <a:off x="683549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71" name="Rectangle 47"/>
          <p:cNvSpPr>
            <a:spLocks noChangeArrowheads="1"/>
          </p:cNvSpPr>
          <p:nvPr/>
        </p:nvSpPr>
        <p:spPr bwMode="auto">
          <a:xfrm>
            <a:off x="74809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72" name="Rectangle 47"/>
          <p:cNvSpPr>
            <a:spLocks noChangeArrowheads="1"/>
          </p:cNvSpPr>
          <p:nvPr/>
        </p:nvSpPr>
        <p:spPr bwMode="auto">
          <a:xfrm>
            <a:off x="78037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73" name="Rectangle 47"/>
          <p:cNvSpPr>
            <a:spLocks noChangeArrowheads="1"/>
          </p:cNvSpPr>
          <p:nvPr/>
        </p:nvSpPr>
        <p:spPr bwMode="auto">
          <a:xfrm>
            <a:off x="844926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74" name="Rectangle 47"/>
          <p:cNvSpPr>
            <a:spLocks noChangeArrowheads="1"/>
          </p:cNvSpPr>
          <p:nvPr/>
        </p:nvSpPr>
        <p:spPr bwMode="auto">
          <a:xfrm>
            <a:off x="8126507"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75" name="Rectangle 47"/>
          <p:cNvSpPr>
            <a:spLocks noChangeArrowheads="1"/>
          </p:cNvSpPr>
          <p:nvPr/>
        </p:nvSpPr>
        <p:spPr bwMode="auto">
          <a:xfrm>
            <a:off x="8772011"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6" name="组合 175"/>
          <p:cNvGrpSpPr/>
          <p:nvPr/>
        </p:nvGrpSpPr>
        <p:grpSpPr>
          <a:xfrm>
            <a:off x="6122260" y="4630451"/>
            <a:ext cx="2877679" cy="1536223"/>
            <a:chOff x="788075" y="4821156"/>
            <a:chExt cx="2761456" cy="1778496"/>
          </a:xfrm>
        </p:grpSpPr>
        <p:sp>
          <p:nvSpPr>
            <p:cNvPr id="177"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8"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9"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0"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1"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82"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83"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8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8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8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9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9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92" name="Rectangle 47"/>
          <p:cNvSpPr>
            <a:spLocks noChangeArrowheads="1"/>
          </p:cNvSpPr>
          <p:nvPr/>
        </p:nvSpPr>
        <p:spPr bwMode="auto">
          <a:xfrm>
            <a:off x="6189981"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93" name="Rectangle 47"/>
          <p:cNvSpPr>
            <a:spLocks noChangeArrowheads="1"/>
          </p:cNvSpPr>
          <p:nvPr/>
        </p:nvSpPr>
        <p:spPr bwMode="auto">
          <a:xfrm>
            <a:off x="6512735"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94" name="Rectangle 47"/>
          <p:cNvSpPr>
            <a:spLocks noChangeArrowheads="1"/>
          </p:cNvSpPr>
          <p:nvPr/>
        </p:nvSpPr>
        <p:spPr bwMode="auto">
          <a:xfrm>
            <a:off x="7158244"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95" name="Rectangle 47"/>
          <p:cNvSpPr>
            <a:spLocks noChangeArrowheads="1"/>
          </p:cNvSpPr>
          <p:nvPr/>
        </p:nvSpPr>
        <p:spPr bwMode="auto">
          <a:xfrm>
            <a:off x="6835490"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96" name="Rectangle 47"/>
          <p:cNvSpPr>
            <a:spLocks noChangeArrowheads="1"/>
          </p:cNvSpPr>
          <p:nvPr/>
        </p:nvSpPr>
        <p:spPr bwMode="auto">
          <a:xfrm>
            <a:off x="7480998"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7" name="Rectangle 47"/>
          <p:cNvSpPr>
            <a:spLocks noChangeArrowheads="1"/>
          </p:cNvSpPr>
          <p:nvPr/>
        </p:nvSpPr>
        <p:spPr bwMode="auto">
          <a:xfrm>
            <a:off x="7803752"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98" name="Rectangle 47"/>
          <p:cNvSpPr>
            <a:spLocks noChangeArrowheads="1"/>
          </p:cNvSpPr>
          <p:nvPr/>
        </p:nvSpPr>
        <p:spPr bwMode="auto">
          <a:xfrm>
            <a:off x="844926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99" name="Rectangle 47"/>
          <p:cNvSpPr>
            <a:spLocks noChangeArrowheads="1"/>
          </p:cNvSpPr>
          <p:nvPr/>
        </p:nvSpPr>
        <p:spPr bwMode="auto">
          <a:xfrm>
            <a:off x="8126507"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877201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226" name="右箭头 225"/>
          <p:cNvSpPr/>
          <p:nvPr/>
        </p:nvSpPr>
        <p:spPr bwMode="auto">
          <a:xfrm>
            <a:off x="2941400" y="2689955"/>
            <a:ext cx="520931" cy="3070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7" name="矩形 226"/>
          <p:cNvSpPr/>
          <p:nvPr/>
        </p:nvSpPr>
        <p:spPr>
          <a:xfrm>
            <a:off x="2799529" y="2257634"/>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28" name="右箭头 227"/>
          <p:cNvSpPr/>
          <p:nvPr/>
        </p:nvSpPr>
        <p:spPr bwMode="auto">
          <a:xfrm>
            <a:off x="2913671" y="4923656"/>
            <a:ext cx="520931" cy="315497"/>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矩形 228"/>
          <p:cNvSpPr/>
          <p:nvPr/>
        </p:nvSpPr>
        <p:spPr>
          <a:xfrm>
            <a:off x="2771800" y="4499749"/>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32" name="右箭头 231"/>
          <p:cNvSpPr/>
          <p:nvPr/>
        </p:nvSpPr>
        <p:spPr bwMode="auto">
          <a:xfrm>
            <a:off x="5981462" y="2719298"/>
            <a:ext cx="520931" cy="31021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3" name="矩形 232"/>
          <p:cNvSpPr/>
          <p:nvPr/>
        </p:nvSpPr>
        <p:spPr>
          <a:xfrm>
            <a:off x="5839591" y="2290107"/>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34" name="右箭头 233"/>
          <p:cNvSpPr/>
          <p:nvPr/>
        </p:nvSpPr>
        <p:spPr bwMode="auto">
          <a:xfrm>
            <a:off x="5957335" y="4923655"/>
            <a:ext cx="520931" cy="313599"/>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5" name="矩形 234"/>
          <p:cNvSpPr/>
          <p:nvPr/>
        </p:nvSpPr>
        <p:spPr>
          <a:xfrm>
            <a:off x="5815464" y="4497850"/>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02" name="矩形 201">
            <a:hlinkClick r:id="rId3" action="ppaction://hlinksldjump"/>
          </p:cNvPr>
          <p:cNvSpPr/>
          <p:nvPr/>
        </p:nvSpPr>
        <p:spPr>
          <a:xfrm>
            <a:off x="333208" y="4734572"/>
            <a:ext cx="2252299" cy="1815882"/>
          </a:xfrm>
          <a:prstGeom prst="rect">
            <a:avLst/>
          </a:prstGeom>
          <a:solidFill>
            <a:schemeClr val="accent2">
              <a:lumMod val="50000"/>
            </a:schemeClr>
          </a:solidFill>
        </p:spPr>
        <p:txBody>
          <a:bodyPr wrap="square">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delMax</a:t>
            </a:r>
            <a:r>
              <a:rPr lang="zh-CN" altLang="en-US" sz="2800" b="1" dirty="0">
                <a:solidFill>
                  <a:schemeClr val="bg1"/>
                </a:solidFill>
                <a:latin typeface="微软雅黑" panose="020B0503020204020204" pitchFamily="34" charset="-122"/>
                <a:ea typeface="微软雅黑" panose="020B0503020204020204" pitchFamily="34" charset="-122"/>
              </a:rPr>
              <a:t>函数的实现等价于</a:t>
            </a:r>
            <a:r>
              <a:rPr lang="zh-CN" altLang="en-US" sz="2800" b="1" dirty="0">
                <a:solidFill>
                  <a:srgbClr val="FFFF00"/>
                </a:solidFill>
                <a:latin typeface="微软雅黑" panose="020B0503020204020204" pitchFamily="34" charset="-122"/>
                <a:ea typeface="微软雅黑" panose="020B0503020204020204" pitchFamily="34" charset="-122"/>
              </a:rPr>
              <a:t>置换</a:t>
            </a:r>
            <a:r>
              <a:rPr lang="en-US" altLang="zh-CN" sz="2800" b="1" dirty="0">
                <a:solidFill>
                  <a:srgbClr val="FFFF00"/>
                </a:solidFill>
                <a:latin typeface="微软雅黑" panose="020B0503020204020204" pitchFamily="34" charset="-122"/>
                <a:ea typeface="微软雅黑" panose="020B0503020204020204" pitchFamily="34" charset="-122"/>
              </a:rPr>
              <a:t>+</a:t>
            </a:r>
            <a:r>
              <a:rPr lang="zh-CN" altLang="en-US" sz="2800" b="1" dirty="0">
                <a:solidFill>
                  <a:srgbClr val="FFFF00"/>
                </a:solidFill>
                <a:latin typeface="微软雅黑" panose="020B0503020204020204" pitchFamily="34" charset="-122"/>
                <a:ea typeface="微软雅黑" panose="020B0503020204020204" pitchFamily="34" charset="-122"/>
              </a:rPr>
              <a:t>下滤</a:t>
            </a:r>
            <a:r>
              <a:rPr lang="zh-CN" altLang="en-US" sz="2800" b="1" dirty="0">
                <a:solidFill>
                  <a:schemeClr val="bg1"/>
                </a:solidFill>
                <a:latin typeface="微软雅黑" panose="020B0503020204020204" pitchFamily="34" charset="-122"/>
                <a:ea typeface="微软雅黑" panose="020B0503020204020204" pitchFamily="34" charset="-122"/>
              </a:rPr>
              <a:t>函数的实现</a:t>
            </a:r>
            <a:endParaRPr lang="zh-CN" altLang="en-US" sz="2800" dirty="0"/>
          </a:p>
        </p:txBody>
      </p:sp>
    </p:spTree>
    <p:extLst>
      <p:ext uri="{BB962C8B-B14F-4D97-AF65-F5344CB8AC3E}">
        <p14:creationId xmlns:p14="http://schemas.microsoft.com/office/powerpoint/2010/main" val="14957368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 calcmode="lin" valueType="num">
                                      <p:cBhvr additive="base">
                                        <p:cTn id="7" dur="500" fill="hold"/>
                                        <p:tgtEl>
                                          <p:spTgt spid="202"/>
                                        </p:tgtEl>
                                        <p:attrNameLst>
                                          <p:attrName>ppt_x</p:attrName>
                                        </p:attrNameLst>
                                      </p:cBhvr>
                                      <p:tavLst>
                                        <p:tav tm="0">
                                          <p:val>
                                            <p:strVal val="#ppt_x"/>
                                          </p:val>
                                        </p:tav>
                                        <p:tav tm="100000">
                                          <p:val>
                                            <p:strVal val="#ppt_x"/>
                                          </p:val>
                                        </p:tav>
                                      </p:tavLst>
                                    </p:anim>
                                    <p:anim calcmode="lin" valueType="num">
                                      <p:cBhvr additive="base">
                                        <p:cTn id="8"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ne 10"/>
          <p:cNvSpPr>
            <a:spLocks noChangeShapeType="1"/>
          </p:cNvSpPr>
          <p:nvPr/>
        </p:nvSpPr>
        <p:spPr bwMode="auto">
          <a:xfrm flipH="1">
            <a:off x="3977446" y="4427425"/>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70" name="Line 9"/>
          <p:cNvSpPr>
            <a:spLocks noChangeShapeType="1"/>
          </p:cNvSpPr>
          <p:nvPr/>
        </p:nvSpPr>
        <p:spPr bwMode="auto">
          <a:xfrm>
            <a:off x="1654729" y="4446622"/>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69" name="Line 8"/>
          <p:cNvSpPr>
            <a:spLocks noChangeShapeType="1"/>
          </p:cNvSpPr>
          <p:nvPr/>
        </p:nvSpPr>
        <p:spPr bwMode="auto">
          <a:xfrm flipH="1">
            <a:off x="6666941" y="234383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9" name="Line 7"/>
          <p:cNvSpPr>
            <a:spLocks noChangeShapeType="1"/>
          </p:cNvSpPr>
          <p:nvPr/>
        </p:nvSpPr>
        <p:spPr bwMode="auto">
          <a:xfrm>
            <a:off x="4100692" y="2352473"/>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34375" y="1757004"/>
            <a:ext cx="1204966" cy="731347"/>
            <a:chOff x="4932718" y="2216317"/>
            <a:chExt cx="1204966" cy="731347"/>
          </a:xfrm>
        </p:grpSpPr>
        <p:sp>
          <p:nvSpPr>
            <p:cNvPr id="230" name="右箭头 229"/>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1" name="矩形 230"/>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02" name="组合 201"/>
          <p:cNvGrpSpPr/>
          <p:nvPr/>
        </p:nvGrpSpPr>
        <p:grpSpPr>
          <a:xfrm>
            <a:off x="3113526" y="1879867"/>
            <a:ext cx="2877679" cy="1536223"/>
            <a:chOff x="788075" y="4821156"/>
            <a:chExt cx="2761456" cy="1778496"/>
          </a:xfrm>
        </p:grpSpPr>
        <p:sp>
          <p:nvSpPr>
            <p:cNvPr id="23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3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4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4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4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45" name="Oval 80"/>
            <p:cNvSpPr>
              <a:spLocks noChangeArrowheads="1"/>
            </p:cNvSpPr>
            <p:nvPr/>
          </p:nvSpPr>
          <p:spPr bwMode="auto">
            <a:xfrm>
              <a:off x="1853871" y="55308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46"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4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49" name="Rectangle 47"/>
          <p:cNvSpPr>
            <a:spLocks noChangeArrowheads="1"/>
          </p:cNvSpPr>
          <p:nvPr/>
        </p:nvSpPr>
        <p:spPr bwMode="auto">
          <a:xfrm>
            <a:off x="3181247"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250" name="Rectangle 47"/>
          <p:cNvSpPr>
            <a:spLocks noChangeArrowheads="1"/>
          </p:cNvSpPr>
          <p:nvPr/>
        </p:nvSpPr>
        <p:spPr bwMode="auto">
          <a:xfrm>
            <a:off x="3504001"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51" name="Rectangle 47"/>
          <p:cNvSpPr>
            <a:spLocks noChangeArrowheads="1"/>
          </p:cNvSpPr>
          <p:nvPr/>
        </p:nvSpPr>
        <p:spPr bwMode="auto">
          <a:xfrm>
            <a:off x="4149510"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52" name="Rectangle 47"/>
          <p:cNvSpPr>
            <a:spLocks noChangeArrowheads="1"/>
          </p:cNvSpPr>
          <p:nvPr/>
        </p:nvSpPr>
        <p:spPr bwMode="auto">
          <a:xfrm>
            <a:off x="3826756"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53" name="Rectangle 47"/>
          <p:cNvSpPr>
            <a:spLocks noChangeArrowheads="1"/>
          </p:cNvSpPr>
          <p:nvPr/>
        </p:nvSpPr>
        <p:spPr bwMode="auto">
          <a:xfrm>
            <a:off x="4472264"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54" name="Rectangle 47"/>
          <p:cNvSpPr>
            <a:spLocks noChangeArrowheads="1"/>
          </p:cNvSpPr>
          <p:nvPr/>
        </p:nvSpPr>
        <p:spPr bwMode="auto">
          <a:xfrm>
            <a:off x="479501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55" name="Rectangle 47"/>
          <p:cNvSpPr>
            <a:spLocks noChangeArrowheads="1"/>
          </p:cNvSpPr>
          <p:nvPr/>
        </p:nvSpPr>
        <p:spPr bwMode="auto">
          <a:xfrm>
            <a:off x="5440527"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56" name="Rectangle 47"/>
          <p:cNvSpPr>
            <a:spLocks noChangeArrowheads="1"/>
          </p:cNvSpPr>
          <p:nvPr/>
        </p:nvSpPr>
        <p:spPr bwMode="auto">
          <a:xfrm>
            <a:off x="5117773"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57" name="Rectangle 47"/>
          <p:cNvSpPr>
            <a:spLocks noChangeArrowheads="1"/>
          </p:cNvSpPr>
          <p:nvPr/>
        </p:nvSpPr>
        <p:spPr bwMode="auto">
          <a:xfrm>
            <a:off x="572412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61" name="组合 260"/>
          <p:cNvGrpSpPr/>
          <p:nvPr/>
        </p:nvGrpSpPr>
        <p:grpSpPr>
          <a:xfrm>
            <a:off x="6133780" y="1878623"/>
            <a:ext cx="2877679" cy="1536223"/>
            <a:chOff x="788075" y="4821156"/>
            <a:chExt cx="2761456" cy="1778496"/>
          </a:xfrm>
        </p:grpSpPr>
        <p:sp>
          <p:nvSpPr>
            <p:cNvPr id="264"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6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68" name="Oval 76"/>
            <p:cNvSpPr>
              <a:spLocks noChangeArrowheads="1"/>
            </p:cNvSpPr>
            <p:nvPr/>
          </p:nvSpPr>
          <p:spPr bwMode="auto">
            <a:xfrm>
              <a:off x="1050955" y="56156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6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7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7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7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75" name="Rectangle 47"/>
          <p:cNvSpPr>
            <a:spLocks noChangeArrowheads="1"/>
          </p:cNvSpPr>
          <p:nvPr/>
        </p:nvSpPr>
        <p:spPr bwMode="auto">
          <a:xfrm>
            <a:off x="6201501"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76" name="Rectangle 47"/>
          <p:cNvSpPr>
            <a:spLocks noChangeArrowheads="1"/>
          </p:cNvSpPr>
          <p:nvPr/>
        </p:nvSpPr>
        <p:spPr bwMode="auto">
          <a:xfrm>
            <a:off x="6524255"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77" name="Rectangle 47"/>
          <p:cNvSpPr>
            <a:spLocks noChangeArrowheads="1"/>
          </p:cNvSpPr>
          <p:nvPr/>
        </p:nvSpPr>
        <p:spPr bwMode="auto">
          <a:xfrm>
            <a:off x="7169764"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78" name="Rectangle 47"/>
          <p:cNvSpPr>
            <a:spLocks noChangeArrowheads="1"/>
          </p:cNvSpPr>
          <p:nvPr/>
        </p:nvSpPr>
        <p:spPr bwMode="auto">
          <a:xfrm>
            <a:off x="6847010"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79" name="Rectangle 47"/>
          <p:cNvSpPr>
            <a:spLocks noChangeArrowheads="1"/>
          </p:cNvSpPr>
          <p:nvPr/>
        </p:nvSpPr>
        <p:spPr bwMode="auto">
          <a:xfrm>
            <a:off x="7492518"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280" name="Rectangle 47"/>
          <p:cNvSpPr>
            <a:spLocks noChangeArrowheads="1"/>
          </p:cNvSpPr>
          <p:nvPr/>
        </p:nvSpPr>
        <p:spPr bwMode="auto">
          <a:xfrm>
            <a:off x="7815272"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81" name="Rectangle 47"/>
          <p:cNvSpPr>
            <a:spLocks noChangeArrowheads="1"/>
          </p:cNvSpPr>
          <p:nvPr/>
        </p:nvSpPr>
        <p:spPr bwMode="auto">
          <a:xfrm>
            <a:off x="846078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82" name="Rectangle 47"/>
          <p:cNvSpPr>
            <a:spLocks noChangeArrowheads="1"/>
          </p:cNvSpPr>
          <p:nvPr/>
        </p:nvSpPr>
        <p:spPr bwMode="auto">
          <a:xfrm>
            <a:off x="8138027"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83" name="Rectangle 47"/>
          <p:cNvSpPr>
            <a:spLocks noChangeArrowheads="1"/>
          </p:cNvSpPr>
          <p:nvPr/>
        </p:nvSpPr>
        <p:spPr bwMode="auto">
          <a:xfrm>
            <a:off x="878353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87" name="组合 286"/>
          <p:cNvGrpSpPr/>
          <p:nvPr/>
        </p:nvGrpSpPr>
        <p:grpSpPr>
          <a:xfrm>
            <a:off x="2961275" y="1781850"/>
            <a:ext cx="1204966" cy="731347"/>
            <a:chOff x="4932718" y="2216317"/>
            <a:chExt cx="1204966" cy="731347"/>
          </a:xfrm>
        </p:grpSpPr>
        <p:sp>
          <p:nvSpPr>
            <p:cNvPr id="288" name="右箭头 28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0" name="组合 289"/>
          <p:cNvGrpSpPr/>
          <p:nvPr/>
        </p:nvGrpSpPr>
        <p:grpSpPr>
          <a:xfrm>
            <a:off x="6032764" y="1741675"/>
            <a:ext cx="1204966" cy="731347"/>
            <a:chOff x="4932718" y="2216317"/>
            <a:chExt cx="1204966" cy="731347"/>
          </a:xfrm>
        </p:grpSpPr>
        <p:sp>
          <p:nvSpPr>
            <p:cNvPr id="291" name="右箭头 290"/>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2" name="矩形 291"/>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3" name="组合 292"/>
          <p:cNvGrpSpPr/>
          <p:nvPr/>
        </p:nvGrpSpPr>
        <p:grpSpPr>
          <a:xfrm>
            <a:off x="32144" y="4233587"/>
            <a:ext cx="2877679" cy="1536223"/>
            <a:chOff x="788075" y="4821156"/>
            <a:chExt cx="2761456" cy="1778496"/>
          </a:xfrm>
        </p:grpSpPr>
        <p:sp>
          <p:nvSpPr>
            <p:cNvPr id="29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9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29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98"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9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0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0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0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0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0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05" name="Rectangle 47"/>
          <p:cNvSpPr>
            <a:spLocks noChangeArrowheads="1"/>
          </p:cNvSpPr>
          <p:nvPr/>
        </p:nvSpPr>
        <p:spPr bwMode="auto">
          <a:xfrm>
            <a:off x="99865"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306" name="Rectangle 47"/>
          <p:cNvSpPr>
            <a:spLocks noChangeArrowheads="1"/>
          </p:cNvSpPr>
          <p:nvPr/>
        </p:nvSpPr>
        <p:spPr bwMode="auto">
          <a:xfrm>
            <a:off x="422619"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307" name="Rectangle 47"/>
          <p:cNvSpPr>
            <a:spLocks noChangeArrowheads="1"/>
          </p:cNvSpPr>
          <p:nvPr/>
        </p:nvSpPr>
        <p:spPr bwMode="auto">
          <a:xfrm>
            <a:off x="1068128"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08" name="Rectangle 47"/>
          <p:cNvSpPr>
            <a:spLocks noChangeArrowheads="1"/>
          </p:cNvSpPr>
          <p:nvPr/>
        </p:nvSpPr>
        <p:spPr bwMode="auto">
          <a:xfrm>
            <a:off x="745374"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09" name="Rectangle 47"/>
          <p:cNvSpPr>
            <a:spLocks noChangeArrowheads="1"/>
          </p:cNvSpPr>
          <p:nvPr/>
        </p:nvSpPr>
        <p:spPr bwMode="auto">
          <a:xfrm>
            <a:off x="1390882"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10" name="Rectangle 47"/>
          <p:cNvSpPr>
            <a:spLocks noChangeArrowheads="1"/>
          </p:cNvSpPr>
          <p:nvPr/>
        </p:nvSpPr>
        <p:spPr bwMode="auto">
          <a:xfrm>
            <a:off x="1713636"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11" name="Rectangle 47"/>
          <p:cNvSpPr>
            <a:spLocks noChangeArrowheads="1"/>
          </p:cNvSpPr>
          <p:nvPr/>
        </p:nvSpPr>
        <p:spPr bwMode="auto">
          <a:xfrm>
            <a:off x="235914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12" name="Rectangle 47"/>
          <p:cNvSpPr>
            <a:spLocks noChangeArrowheads="1"/>
          </p:cNvSpPr>
          <p:nvPr/>
        </p:nvSpPr>
        <p:spPr bwMode="auto">
          <a:xfrm>
            <a:off x="2036391"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13" name="Rectangle 47"/>
          <p:cNvSpPr>
            <a:spLocks noChangeArrowheads="1"/>
          </p:cNvSpPr>
          <p:nvPr/>
        </p:nvSpPr>
        <p:spPr bwMode="auto">
          <a:xfrm>
            <a:off x="268189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14" name="组合 313"/>
          <p:cNvGrpSpPr/>
          <p:nvPr/>
        </p:nvGrpSpPr>
        <p:grpSpPr>
          <a:xfrm>
            <a:off x="-68872" y="4096639"/>
            <a:ext cx="1204966" cy="731347"/>
            <a:chOff x="4932718" y="2216317"/>
            <a:chExt cx="1204966" cy="731347"/>
          </a:xfrm>
        </p:grpSpPr>
        <p:sp>
          <p:nvSpPr>
            <p:cNvPr id="315" name="右箭头 314"/>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6" name="矩形 315"/>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17" name="组合 316"/>
          <p:cNvGrpSpPr/>
          <p:nvPr/>
        </p:nvGrpSpPr>
        <p:grpSpPr>
          <a:xfrm>
            <a:off x="3088840" y="4218453"/>
            <a:ext cx="2877679" cy="1536223"/>
            <a:chOff x="788075" y="4821156"/>
            <a:chExt cx="2761456" cy="1778496"/>
          </a:xfrm>
        </p:grpSpPr>
        <p:sp>
          <p:nvSpPr>
            <p:cNvPr id="31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20"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321"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22"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23"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24"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25"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26"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27"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28" name="Rectangle 47"/>
          <p:cNvSpPr>
            <a:spLocks noChangeArrowheads="1"/>
          </p:cNvSpPr>
          <p:nvPr/>
        </p:nvSpPr>
        <p:spPr bwMode="auto">
          <a:xfrm>
            <a:off x="3156561"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329" name="Rectangle 47"/>
          <p:cNvSpPr>
            <a:spLocks noChangeArrowheads="1"/>
          </p:cNvSpPr>
          <p:nvPr/>
        </p:nvSpPr>
        <p:spPr bwMode="auto">
          <a:xfrm>
            <a:off x="3479315"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	</a:t>
            </a:r>
            <a:endParaRPr kumimoji="1" lang="zh-CN" altLang="en-US" sz="2000" b="1" dirty="0">
              <a:latin typeface="Times New Roman" pitchFamily="18" charset="0"/>
            </a:endParaRPr>
          </a:p>
        </p:txBody>
      </p:sp>
      <p:sp>
        <p:nvSpPr>
          <p:cNvPr id="330" name="Rectangle 47"/>
          <p:cNvSpPr>
            <a:spLocks noChangeArrowheads="1"/>
          </p:cNvSpPr>
          <p:nvPr/>
        </p:nvSpPr>
        <p:spPr bwMode="auto">
          <a:xfrm>
            <a:off x="4124824"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31" name="Rectangle 47"/>
          <p:cNvSpPr>
            <a:spLocks noChangeArrowheads="1"/>
          </p:cNvSpPr>
          <p:nvPr/>
        </p:nvSpPr>
        <p:spPr bwMode="auto">
          <a:xfrm>
            <a:off x="3802070"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32" name="Rectangle 47"/>
          <p:cNvSpPr>
            <a:spLocks noChangeArrowheads="1"/>
          </p:cNvSpPr>
          <p:nvPr/>
        </p:nvSpPr>
        <p:spPr bwMode="auto">
          <a:xfrm>
            <a:off x="4447578"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33" name="Rectangle 47"/>
          <p:cNvSpPr>
            <a:spLocks noChangeArrowheads="1"/>
          </p:cNvSpPr>
          <p:nvPr/>
        </p:nvSpPr>
        <p:spPr bwMode="auto">
          <a:xfrm>
            <a:off x="4770332"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34" name="Rectangle 47"/>
          <p:cNvSpPr>
            <a:spLocks noChangeArrowheads="1"/>
          </p:cNvSpPr>
          <p:nvPr/>
        </p:nvSpPr>
        <p:spPr bwMode="auto">
          <a:xfrm>
            <a:off x="541584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35" name="Rectangle 47"/>
          <p:cNvSpPr>
            <a:spLocks noChangeArrowheads="1"/>
          </p:cNvSpPr>
          <p:nvPr/>
        </p:nvSpPr>
        <p:spPr bwMode="auto">
          <a:xfrm>
            <a:off x="5093087"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36" name="Rectangle 47"/>
          <p:cNvSpPr>
            <a:spLocks noChangeArrowheads="1"/>
          </p:cNvSpPr>
          <p:nvPr/>
        </p:nvSpPr>
        <p:spPr bwMode="auto">
          <a:xfrm>
            <a:off x="573859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37" name="组合 336"/>
          <p:cNvGrpSpPr/>
          <p:nvPr/>
        </p:nvGrpSpPr>
        <p:grpSpPr>
          <a:xfrm>
            <a:off x="2987824" y="4081505"/>
            <a:ext cx="1204966" cy="731347"/>
            <a:chOff x="4932718" y="2216317"/>
            <a:chExt cx="1204966" cy="731347"/>
          </a:xfrm>
        </p:grpSpPr>
        <p:sp>
          <p:nvSpPr>
            <p:cNvPr id="338" name="右箭头 33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9" name="矩形 33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40" name="组合 339"/>
          <p:cNvGrpSpPr/>
          <p:nvPr/>
        </p:nvGrpSpPr>
        <p:grpSpPr>
          <a:xfrm>
            <a:off x="6122260" y="4212912"/>
            <a:ext cx="2877679" cy="1536223"/>
            <a:chOff x="788075" y="4821156"/>
            <a:chExt cx="2761456" cy="1778496"/>
          </a:xfrm>
        </p:grpSpPr>
        <p:sp>
          <p:nvSpPr>
            <p:cNvPr id="3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4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343"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4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4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46"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47"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4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49"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50" name="Rectangle 47"/>
          <p:cNvSpPr>
            <a:spLocks noChangeArrowheads="1"/>
          </p:cNvSpPr>
          <p:nvPr/>
        </p:nvSpPr>
        <p:spPr bwMode="auto">
          <a:xfrm>
            <a:off x="6189981" y="5916554"/>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51" name="Rectangle 47"/>
          <p:cNvSpPr>
            <a:spLocks noChangeArrowheads="1"/>
          </p:cNvSpPr>
          <p:nvPr/>
        </p:nvSpPr>
        <p:spPr bwMode="auto">
          <a:xfrm>
            <a:off x="6512735"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20	</a:t>
            </a:r>
            <a:endParaRPr kumimoji="1" lang="zh-CN" altLang="en-US" sz="2000" b="1" dirty="0">
              <a:solidFill>
                <a:srgbClr val="FFFF00"/>
              </a:solidFill>
              <a:latin typeface="Times New Roman" pitchFamily="18" charset="0"/>
            </a:endParaRPr>
          </a:p>
        </p:txBody>
      </p:sp>
      <p:sp>
        <p:nvSpPr>
          <p:cNvPr id="352" name="Rectangle 47"/>
          <p:cNvSpPr>
            <a:spLocks noChangeArrowheads="1"/>
          </p:cNvSpPr>
          <p:nvPr/>
        </p:nvSpPr>
        <p:spPr bwMode="auto">
          <a:xfrm>
            <a:off x="7158244"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53" name="Rectangle 47"/>
          <p:cNvSpPr>
            <a:spLocks noChangeArrowheads="1"/>
          </p:cNvSpPr>
          <p:nvPr/>
        </p:nvSpPr>
        <p:spPr bwMode="auto">
          <a:xfrm>
            <a:off x="6835490"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54" name="Rectangle 47"/>
          <p:cNvSpPr>
            <a:spLocks noChangeArrowheads="1"/>
          </p:cNvSpPr>
          <p:nvPr/>
        </p:nvSpPr>
        <p:spPr bwMode="auto">
          <a:xfrm>
            <a:off x="7480998"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55" name="Rectangle 47"/>
          <p:cNvSpPr>
            <a:spLocks noChangeArrowheads="1"/>
          </p:cNvSpPr>
          <p:nvPr/>
        </p:nvSpPr>
        <p:spPr bwMode="auto">
          <a:xfrm>
            <a:off x="7803752"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56" name="Rectangle 47"/>
          <p:cNvSpPr>
            <a:spLocks noChangeArrowheads="1"/>
          </p:cNvSpPr>
          <p:nvPr/>
        </p:nvSpPr>
        <p:spPr bwMode="auto">
          <a:xfrm>
            <a:off x="844926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57" name="Rectangle 47"/>
          <p:cNvSpPr>
            <a:spLocks noChangeArrowheads="1"/>
          </p:cNvSpPr>
          <p:nvPr/>
        </p:nvSpPr>
        <p:spPr bwMode="auto">
          <a:xfrm>
            <a:off x="8126507"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58" name="Rectangle 47"/>
          <p:cNvSpPr>
            <a:spLocks noChangeArrowheads="1"/>
          </p:cNvSpPr>
          <p:nvPr/>
        </p:nvSpPr>
        <p:spPr bwMode="auto">
          <a:xfrm>
            <a:off x="877201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44" name="组合 143"/>
          <p:cNvGrpSpPr/>
          <p:nvPr/>
        </p:nvGrpSpPr>
        <p:grpSpPr>
          <a:xfrm>
            <a:off x="58440" y="1869172"/>
            <a:ext cx="2877679" cy="1536223"/>
            <a:chOff x="788075" y="4821156"/>
            <a:chExt cx="2761456" cy="1778496"/>
          </a:xfrm>
        </p:grpSpPr>
        <p:sp>
          <p:nvSpPr>
            <p:cNvPr id="145"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6"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4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5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5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5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5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160" name="Rectangle 47"/>
          <p:cNvSpPr>
            <a:spLocks noChangeArrowheads="1"/>
          </p:cNvSpPr>
          <p:nvPr/>
        </p:nvSpPr>
        <p:spPr bwMode="auto">
          <a:xfrm>
            <a:off x="121840"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61" name="Rectangle 47"/>
          <p:cNvSpPr>
            <a:spLocks noChangeArrowheads="1"/>
          </p:cNvSpPr>
          <p:nvPr/>
        </p:nvSpPr>
        <p:spPr bwMode="auto">
          <a:xfrm>
            <a:off x="444594"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62" name="Rectangle 47"/>
          <p:cNvSpPr>
            <a:spLocks noChangeArrowheads="1"/>
          </p:cNvSpPr>
          <p:nvPr/>
        </p:nvSpPr>
        <p:spPr bwMode="auto">
          <a:xfrm>
            <a:off x="1090103"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63" name="Rectangle 47"/>
          <p:cNvSpPr>
            <a:spLocks noChangeArrowheads="1"/>
          </p:cNvSpPr>
          <p:nvPr/>
        </p:nvSpPr>
        <p:spPr bwMode="auto">
          <a:xfrm>
            <a:off x="767349"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64" name="Rectangle 47"/>
          <p:cNvSpPr>
            <a:spLocks noChangeArrowheads="1"/>
          </p:cNvSpPr>
          <p:nvPr/>
        </p:nvSpPr>
        <p:spPr bwMode="auto">
          <a:xfrm>
            <a:off x="1412857"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65" name="Rectangle 47"/>
          <p:cNvSpPr>
            <a:spLocks noChangeArrowheads="1"/>
          </p:cNvSpPr>
          <p:nvPr/>
        </p:nvSpPr>
        <p:spPr bwMode="auto">
          <a:xfrm>
            <a:off x="1735611"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166" name="Rectangle 47"/>
          <p:cNvSpPr>
            <a:spLocks noChangeArrowheads="1"/>
          </p:cNvSpPr>
          <p:nvPr/>
        </p:nvSpPr>
        <p:spPr bwMode="auto">
          <a:xfrm>
            <a:off x="238112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67" name="Rectangle 47"/>
          <p:cNvSpPr>
            <a:spLocks noChangeArrowheads="1"/>
          </p:cNvSpPr>
          <p:nvPr/>
        </p:nvSpPr>
        <p:spPr bwMode="auto">
          <a:xfrm>
            <a:off x="2058366"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168" name="Rectangle 47"/>
          <p:cNvSpPr>
            <a:spLocks noChangeArrowheads="1"/>
          </p:cNvSpPr>
          <p:nvPr/>
        </p:nvSpPr>
        <p:spPr bwMode="auto">
          <a:xfrm>
            <a:off x="270387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1" name="组合 170"/>
          <p:cNvGrpSpPr/>
          <p:nvPr/>
        </p:nvGrpSpPr>
        <p:grpSpPr>
          <a:xfrm>
            <a:off x="6031942" y="4091983"/>
            <a:ext cx="1204966" cy="731347"/>
            <a:chOff x="4932718" y="2216317"/>
            <a:chExt cx="1204966" cy="731347"/>
          </a:xfrm>
        </p:grpSpPr>
        <p:sp>
          <p:nvSpPr>
            <p:cNvPr id="172" name="右箭头 171"/>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矩形 172"/>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spTree>
    <p:extLst>
      <p:ext uri="{BB962C8B-B14F-4D97-AF65-F5344CB8AC3E}">
        <p14:creationId xmlns:p14="http://schemas.microsoft.com/office/powerpoint/2010/main" val="3325972860"/>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68623"/>
            <a:ext cx="7992888"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sortHeap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即为每次循环的置换、下滤过程</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258265" y="3717032"/>
            <a:ext cx="6991016" cy="461665"/>
          </a:xfrm>
          <a:prstGeom prst="rect">
            <a:avLst/>
          </a:prstGeom>
        </p:spPr>
        <p:txBody>
          <a:bodyPr wrap="none">
            <a:spAutoFit/>
          </a:bodyPr>
          <a:lstStyle/>
          <a:p>
            <a:r>
              <a:rPr lang="zh-CN" altLang="en-US" sz="2400" b="1" kern="0" dirty="0">
                <a:solidFill>
                  <a:srgbClr val="CC0000"/>
                </a:solidFill>
                <a:latin typeface="Consolas" panose="020B0609020204030204" pitchFamily="49" charset="0"/>
                <a:ea typeface="隶书" pitchFamily="49" charset="-122"/>
              </a:rPr>
              <a:t>建堆后，不停地删除堆顶，即可实现从大到小排列</a:t>
            </a:r>
            <a:endParaRPr lang="en-US" altLang="zh-CN" sz="2400" b="1" kern="0" dirty="0">
              <a:solidFill>
                <a:srgbClr val="CC0000"/>
              </a:solidFill>
              <a:latin typeface="Consolas" panose="020B0609020204030204" pitchFamily="49" charset="0"/>
              <a:ea typeface="隶书" pitchFamily="49" charset="-122"/>
            </a:endParaRPr>
          </a:p>
        </p:txBody>
      </p:sp>
      <p:sp>
        <p:nvSpPr>
          <p:cNvPr id="4" name="矩形 3"/>
          <p:cNvSpPr/>
          <p:nvPr/>
        </p:nvSpPr>
        <p:spPr>
          <a:xfrm>
            <a:off x="467544" y="5783073"/>
            <a:ext cx="6840760" cy="369332"/>
          </a:xfrm>
          <a:prstGeom prst="rect">
            <a:avLst/>
          </a:prstGeom>
        </p:spPr>
        <p:txBody>
          <a:bodyPr wrap="square">
            <a:spAutoFit/>
          </a:bodyPr>
          <a:lstStyle/>
          <a:p>
            <a:r>
              <a:rPr lang="zh-CN" altLang="en-US" dirty="0"/>
              <a:t>https://www.cs.usfca.edu/~galles/visualization/HeapSort.html</a:t>
            </a:r>
          </a:p>
        </p:txBody>
      </p:sp>
    </p:spTree>
    <p:extLst>
      <p:ext uri="{BB962C8B-B14F-4D97-AF65-F5344CB8AC3E}">
        <p14:creationId xmlns:p14="http://schemas.microsoft.com/office/powerpoint/2010/main" val="659977243"/>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堆操作：总结</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始构建，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508371496"/>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256105846"/>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483181171"/>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7667278"/>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36588" y="1563688"/>
            <a:ext cx="8050212" cy="3019425"/>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4000" b="1">
                <a:solidFill>
                  <a:srgbClr val="006666"/>
                </a:solidFill>
                <a:latin typeface="Times New Roman" pitchFamily="18" charset="0"/>
                <a:ea typeface="楷体_GB2312" pitchFamily="49" charset="-122"/>
              </a:rPr>
              <a:t>利用哈夫曼树可以构造一种不等长的二进制编码，并且构造所得的</a:t>
            </a:r>
            <a:r>
              <a:rPr kumimoji="1" lang="zh-CN" altLang="en-US" sz="4000" b="1">
                <a:solidFill>
                  <a:srgbClr val="990000"/>
                </a:solidFill>
                <a:latin typeface="Times New Roman" pitchFamily="18" charset="0"/>
                <a:ea typeface="楷体_GB2312" pitchFamily="49" charset="-122"/>
              </a:rPr>
              <a:t>哈夫曼编码</a:t>
            </a:r>
            <a:r>
              <a:rPr kumimoji="1" lang="zh-CN" altLang="en-US" sz="4000" b="1">
                <a:solidFill>
                  <a:srgbClr val="006666"/>
                </a:solidFill>
                <a:latin typeface="Times New Roman" pitchFamily="18" charset="0"/>
                <a:ea typeface="楷体_GB2312" pitchFamily="49" charset="-122"/>
              </a:rPr>
              <a:t>是一种</a:t>
            </a:r>
            <a:r>
              <a:rPr kumimoji="1" lang="zh-CN" altLang="en-US" sz="4000" b="1">
                <a:solidFill>
                  <a:srgbClr val="FF3300"/>
                </a:solidFill>
                <a:latin typeface="Times New Roman" pitchFamily="18" charset="0"/>
                <a:ea typeface="楷体_GB2312" pitchFamily="49" charset="-122"/>
              </a:rPr>
              <a:t>最优前缀编码</a:t>
            </a:r>
            <a:r>
              <a:rPr kumimoji="1" lang="zh-CN" altLang="en-US" sz="4000" b="1">
                <a:solidFill>
                  <a:srgbClr val="006666"/>
                </a:solidFill>
                <a:latin typeface="Times New Roman" pitchFamily="18" charset="0"/>
                <a:ea typeface="楷体_GB2312" pitchFamily="49" charset="-122"/>
              </a:rPr>
              <a:t>，使所传</a:t>
            </a:r>
            <a:r>
              <a:rPr kumimoji="1" lang="zh-CN" altLang="en-US" sz="4000" b="1">
                <a:solidFill>
                  <a:srgbClr val="FF3300"/>
                </a:solidFill>
                <a:latin typeface="Times New Roman" pitchFamily="18" charset="0"/>
                <a:ea typeface="楷体_GB2312" pitchFamily="49" charset="-122"/>
              </a:rPr>
              <a:t>电文的总长度最短</a:t>
            </a:r>
            <a:r>
              <a:rPr kumimoji="1" lang="zh-CN" altLang="en-US" sz="4000" b="1">
                <a:solidFill>
                  <a:srgbClr val="006666"/>
                </a:solidFill>
                <a:latin typeface="Times New Roman" pitchFamily="18" charset="0"/>
                <a:ea typeface="楷体_GB2312" pitchFamily="49" charset="-122"/>
              </a:rPr>
              <a:t>。</a:t>
            </a:r>
            <a:endParaRPr kumimoji="1" lang="zh-CN" altLang="en-US" sz="4000" b="1">
              <a:latin typeface="Times New Roman" pitchFamily="18" charset="0"/>
              <a:ea typeface="楷体_GB2312" pitchFamily="49" charset="-122"/>
            </a:endParaRPr>
          </a:p>
        </p:txBody>
      </p:sp>
      <p:sp>
        <p:nvSpPr>
          <p:cNvPr id="6"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100461603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51520" y="1196752"/>
            <a:ext cx="8778875" cy="3251200"/>
          </a:xfrm>
          <a:prstGeom prst="rect">
            <a:avLst/>
          </a:prstGeom>
          <a:noFill/>
          <a:ln w="12700" cap="sq">
            <a:noFill/>
            <a:miter lim="800000"/>
            <a:headEnd type="none" w="sm" len="sm"/>
            <a:tailEnd type="none" w="sm" len="sm"/>
          </a:ln>
        </p:spPr>
        <p:txBody>
          <a:bodyPr>
            <a:spAutoFit/>
          </a:bodyPr>
          <a:lstStyle/>
          <a:p>
            <a:pPr>
              <a:lnSpc>
                <a:spcPct val="115000"/>
              </a:lnSpc>
            </a:pPr>
            <a:r>
              <a:rPr kumimoji="1" lang="zh-CN" altLang="en-US" sz="3600" b="1" dirty="0">
                <a:solidFill>
                  <a:srgbClr val="002060"/>
                </a:solidFill>
                <a:latin typeface="Times New Roman" pitchFamily="18" charset="0"/>
                <a:ea typeface="楷体_GB2312" pitchFamily="49" charset="-122"/>
              </a:rPr>
              <a:t>举例</a:t>
            </a:r>
            <a:r>
              <a:rPr kumimoji="1" lang="en-US" altLang="zh-CN" sz="3600" b="1" dirty="0">
                <a:solidFill>
                  <a:srgbClr val="002060"/>
                </a:solidFill>
                <a:latin typeface="Times New Roman" pitchFamily="18" charset="0"/>
                <a:ea typeface="楷体_GB2312" pitchFamily="49" charset="-122"/>
              </a:rPr>
              <a:t>:    </a:t>
            </a:r>
            <a:r>
              <a:rPr kumimoji="1" lang="zh-CN" altLang="en-US" sz="3600" b="1" dirty="0">
                <a:solidFill>
                  <a:srgbClr val="002060"/>
                </a:solidFill>
                <a:latin typeface="Times New Roman" pitchFamily="18" charset="0"/>
                <a:ea typeface="楷体_GB2312" pitchFamily="49" charset="-122"/>
              </a:rPr>
              <a:t>已知某系统在通讯联络中只可能</a:t>
            </a:r>
          </a:p>
          <a:p>
            <a:pPr>
              <a:lnSpc>
                <a:spcPct val="115000"/>
              </a:lnSpc>
            </a:pPr>
            <a:r>
              <a:rPr kumimoji="1" lang="zh-CN" altLang="en-US" sz="3600" b="1" dirty="0">
                <a:solidFill>
                  <a:srgbClr val="002060"/>
                </a:solidFill>
                <a:latin typeface="Times New Roman" pitchFamily="18" charset="0"/>
                <a:ea typeface="楷体_GB2312" pitchFamily="49" charset="-122"/>
              </a:rPr>
              <a:t>   出现八种字符</a:t>
            </a:r>
            <a:r>
              <a:rPr kumimoji="1" lang="en-US" altLang="zh-CN" sz="3600" b="1" dirty="0">
                <a:solidFill>
                  <a:srgbClr val="002060"/>
                </a:solidFill>
                <a:latin typeface="Times New Roman" pitchFamily="18" charset="0"/>
                <a:ea typeface="楷体_GB2312" pitchFamily="49" charset="-122"/>
              </a:rPr>
              <a:t>A,B,C,D,E,F,G,H, </a:t>
            </a:r>
            <a:r>
              <a:rPr kumimoji="1" lang="zh-CN" altLang="en-US" sz="3600" b="1" dirty="0">
                <a:solidFill>
                  <a:srgbClr val="002060"/>
                </a:solidFill>
                <a:latin typeface="Times New Roman" pitchFamily="18" charset="0"/>
                <a:ea typeface="楷体_GB2312" pitchFamily="49" charset="-122"/>
              </a:rPr>
              <a:t>其概率</a:t>
            </a:r>
          </a:p>
          <a:p>
            <a:pPr>
              <a:lnSpc>
                <a:spcPct val="115000"/>
              </a:lnSpc>
            </a:pPr>
            <a:r>
              <a:rPr kumimoji="1" lang="zh-CN" altLang="en-US" sz="3600" b="1" dirty="0">
                <a:solidFill>
                  <a:srgbClr val="002060"/>
                </a:solidFill>
                <a:latin typeface="Times New Roman" pitchFamily="18" charset="0"/>
                <a:ea typeface="楷体_GB2312" pitchFamily="49" charset="-122"/>
              </a:rPr>
              <a:t>   分别为</a:t>
            </a:r>
            <a:r>
              <a:rPr kumimoji="1" lang="en-US" altLang="zh-CN" sz="3600" b="1" dirty="0">
                <a:solidFill>
                  <a:srgbClr val="002060"/>
                </a:solidFill>
                <a:latin typeface="Times New Roman" pitchFamily="18" charset="0"/>
                <a:ea typeface="楷体_GB2312" pitchFamily="49" charset="-122"/>
              </a:rPr>
              <a:t>:</a:t>
            </a:r>
          </a:p>
          <a:p>
            <a:pPr>
              <a:lnSpc>
                <a:spcPct val="115000"/>
              </a:lnSpc>
            </a:pPr>
            <a:r>
              <a:rPr kumimoji="1" lang="en-US" altLang="zh-CN" sz="3600" b="1" dirty="0">
                <a:solidFill>
                  <a:srgbClr val="002060"/>
                </a:solidFill>
                <a:latin typeface="Times New Roman" pitchFamily="18" charset="0"/>
                <a:ea typeface="楷体_GB2312" pitchFamily="49" charset="-122"/>
              </a:rPr>
              <a:t>     0.05, 0.29, 0.07, 0.08, 0.14, 0.23,0.03,0.11</a:t>
            </a:r>
          </a:p>
          <a:p>
            <a:pPr>
              <a:lnSpc>
                <a:spcPct val="115000"/>
              </a:lnSpc>
            </a:pPr>
            <a:r>
              <a:rPr kumimoji="1" lang="en-US" altLang="zh-CN" sz="3600" b="1" dirty="0">
                <a:solidFill>
                  <a:srgbClr val="002060"/>
                </a:solidFill>
                <a:latin typeface="Times New Roman" pitchFamily="18" charset="0"/>
                <a:ea typeface="楷体_GB2312" pitchFamily="49" charset="-122"/>
              </a:rPr>
              <a:t>   </a:t>
            </a:r>
            <a:r>
              <a:rPr kumimoji="1" lang="zh-CN" altLang="en-US" sz="3600" b="1" dirty="0">
                <a:solidFill>
                  <a:srgbClr val="002060"/>
                </a:solidFill>
                <a:latin typeface="Times New Roman" pitchFamily="18" charset="0"/>
                <a:ea typeface="楷体_GB2312" pitchFamily="49" charset="-122"/>
              </a:rPr>
              <a:t>试设计哈夫曼编码</a:t>
            </a:r>
            <a:r>
              <a:rPr kumimoji="1" lang="en-US" altLang="zh-CN" sz="3600" b="1" dirty="0">
                <a:solidFill>
                  <a:srgbClr val="002060"/>
                </a:solidFill>
                <a:latin typeface="Times New Roman" pitchFamily="18" charset="0"/>
                <a:ea typeface="楷体_GB2312" pitchFamily="49" charset="-122"/>
              </a:rPr>
              <a:t>.</a:t>
            </a:r>
          </a:p>
        </p:txBody>
      </p:sp>
      <p:sp>
        <p:nvSpPr>
          <p:cNvPr id="296963" name="Text Box 3"/>
          <p:cNvSpPr txBox="1">
            <a:spLocks noChangeArrowheads="1"/>
          </p:cNvSpPr>
          <p:nvPr/>
        </p:nvSpPr>
        <p:spPr bwMode="auto">
          <a:xfrm>
            <a:off x="683568" y="4581128"/>
            <a:ext cx="7720013" cy="1311275"/>
          </a:xfrm>
          <a:prstGeom prst="rect">
            <a:avLst/>
          </a:prstGeom>
          <a:noFill/>
          <a:ln w="12700" cap="sq">
            <a:noFill/>
            <a:miter lim="800000"/>
            <a:headEnd type="none" w="sm" len="sm"/>
            <a:tailEnd type="none" w="sm" len="sm"/>
          </a:ln>
        </p:spPr>
        <p:txBody>
          <a:bodyPr wrap="none">
            <a:spAutoFit/>
          </a:bodyPr>
          <a:lstStyle/>
          <a:p>
            <a:r>
              <a:rPr kumimoji="1" lang="zh-CN" altLang="en-US" sz="4000" b="1" dirty="0">
                <a:solidFill>
                  <a:srgbClr val="990000"/>
                </a:solidFill>
                <a:latin typeface="Times New Roman" pitchFamily="18" charset="0"/>
                <a:ea typeface="楷体_GB2312" pitchFamily="49" charset="-122"/>
              </a:rPr>
              <a:t>设权 </a:t>
            </a:r>
            <a:r>
              <a:rPr kumimoji="1" lang="en-US" altLang="zh-CN" sz="4000" b="1" dirty="0">
                <a:solidFill>
                  <a:srgbClr val="990000"/>
                </a:solidFill>
                <a:latin typeface="Times New Roman" pitchFamily="18" charset="0"/>
                <a:ea typeface="楷体_GB2312" pitchFamily="49" charset="-122"/>
              </a:rPr>
              <a:t>w = { 5, 29, 7, 8, 14, 23, 3, 11 }</a:t>
            </a:r>
          </a:p>
          <a:p>
            <a:r>
              <a:rPr kumimoji="1" lang="en-US" altLang="zh-CN" sz="4000" b="1" dirty="0">
                <a:solidFill>
                  <a:srgbClr val="990000"/>
                </a:solidFill>
                <a:latin typeface="Times New Roman" pitchFamily="18" charset="0"/>
                <a:ea typeface="楷体_GB2312" pitchFamily="49" charset="-122"/>
              </a:rPr>
              <a:t>                   </a:t>
            </a:r>
            <a:r>
              <a:rPr kumimoji="1" lang="en-US" altLang="zh-CN" sz="3600" b="1" dirty="0">
                <a:solidFill>
                  <a:srgbClr val="0000FF"/>
                </a:solidFill>
                <a:latin typeface="Times New Roman" pitchFamily="18" charset="0"/>
                <a:ea typeface="楷体_GB2312" pitchFamily="49" charset="-122"/>
              </a:rPr>
              <a:t>A  B   C  D   E    F   G  H</a:t>
            </a:r>
          </a:p>
        </p:txBody>
      </p:sp>
      <p:sp>
        <p:nvSpPr>
          <p:cNvPr id="4"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447472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left)">
                                      <p:cBhvr>
                                        <p:cTn id="7"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807243" y="162719"/>
            <a:ext cx="7720013" cy="793750"/>
          </a:xfrm>
          <a:prstGeom prst="rect">
            <a:avLst/>
          </a:prstGeom>
          <a:noFill/>
          <a:ln w="12700" cap="sq">
            <a:noFill/>
            <a:miter lim="800000"/>
            <a:headEnd type="none" w="sm" len="sm"/>
            <a:tailEnd type="none" w="sm" len="sm"/>
          </a:ln>
        </p:spPr>
        <p:txBody>
          <a:bodyPr wrap="none">
            <a:spAutoFit/>
          </a:bodyPr>
          <a:lstStyle/>
          <a:p>
            <a:pPr>
              <a:lnSpc>
                <a:spcPct val="115000"/>
              </a:lnSpc>
            </a:pPr>
            <a:r>
              <a:rPr kumimoji="1" lang="zh-CN" altLang="en-US" sz="4000" b="1" dirty="0">
                <a:solidFill>
                  <a:srgbClr val="990000"/>
                </a:solidFill>
                <a:latin typeface="Times New Roman" pitchFamily="18" charset="0"/>
                <a:ea typeface="楷体_GB2312" pitchFamily="49" charset="-122"/>
              </a:rPr>
              <a:t>设权 </a:t>
            </a:r>
            <a:r>
              <a:rPr kumimoji="1" lang="en-US" altLang="zh-CN" sz="4000" b="1" dirty="0">
                <a:solidFill>
                  <a:srgbClr val="990000"/>
                </a:solidFill>
                <a:latin typeface="Times New Roman" pitchFamily="18" charset="0"/>
                <a:ea typeface="楷体_GB2312" pitchFamily="49" charset="-122"/>
              </a:rPr>
              <a:t>w = { 5, 29, 7, 8, 14, 23, 3, 11 }</a:t>
            </a:r>
          </a:p>
        </p:txBody>
      </p:sp>
      <p:grpSp>
        <p:nvGrpSpPr>
          <p:cNvPr id="2" name="Group 3"/>
          <p:cNvGrpSpPr>
            <a:grpSpLocks/>
          </p:cNvGrpSpPr>
          <p:nvPr/>
        </p:nvGrpSpPr>
        <p:grpSpPr bwMode="auto">
          <a:xfrm>
            <a:off x="2133600" y="1314450"/>
            <a:ext cx="971550" cy="609600"/>
            <a:chOff x="1824" y="1116"/>
            <a:chExt cx="612" cy="384"/>
          </a:xfrm>
        </p:grpSpPr>
        <p:sp>
          <p:nvSpPr>
            <p:cNvPr id="65661" name="Text Box 4"/>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29</a:t>
              </a:r>
            </a:p>
          </p:txBody>
        </p:sp>
        <p:sp>
          <p:nvSpPr>
            <p:cNvPr id="65662" name="Oval 5"/>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3" name="Group 6"/>
          <p:cNvGrpSpPr>
            <a:grpSpLocks/>
          </p:cNvGrpSpPr>
          <p:nvPr/>
        </p:nvGrpSpPr>
        <p:grpSpPr bwMode="auto">
          <a:xfrm>
            <a:off x="1238250" y="1314450"/>
            <a:ext cx="971550" cy="609600"/>
            <a:chOff x="1824" y="1116"/>
            <a:chExt cx="612" cy="384"/>
          </a:xfrm>
        </p:grpSpPr>
        <p:sp>
          <p:nvSpPr>
            <p:cNvPr id="65659" name="Text Box 7"/>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5</a:t>
              </a:r>
            </a:p>
          </p:txBody>
        </p:sp>
        <p:sp>
          <p:nvSpPr>
            <p:cNvPr id="65660" name="Oval 8"/>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9"/>
          <p:cNvGrpSpPr>
            <a:grpSpLocks/>
          </p:cNvGrpSpPr>
          <p:nvPr/>
        </p:nvGrpSpPr>
        <p:grpSpPr bwMode="auto">
          <a:xfrm>
            <a:off x="3028950" y="1314450"/>
            <a:ext cx="971550" cy="609600"/>
            <a:chOff x="1824" y="1116"/>
            <a:chExt cx="612" cy="384"/>
          </a:xfrm>
        </p:grpSpPr>
        <p:sp>
          <p:nvSpPr>
            <p:cNvPr id="65657" name="Text Box 10"/>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7</a:t>
              </a:r>
            </a:p>
          </p:txBody>
        </p:sp>
        <p:sp>
          <p:nvSpPr>
            <p:cNvPr id="65658" name="Oval 11"/>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2"/>
          <p:cNvGrpSpPr>
            <a:grpSpLocks/>
          </p:cNvGrpSpPr>
          <p:nvPr/>
        </p:nvGrpSpPr>
        <p:grpSpPr bwMode="auto">
          <a:xfrm>
            <a:off x="3714750" y="1314450"/>
            <a:ext cx="971550" cy="609600"/>
            <a:chOff x="1824" y="1116"/>
            <a:chExt cx="612" cy="384"/>
          </a:xfrm>
        </p:grpSpPr>
        <p:sp>
          <p:nvSpPr>
            <p:cNvPr id="65655" name="Text Box 13"/>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8</a:t>
              </a:r>
            </a:p>
          </p:txBody>
        </p:sp>
        <p:sp>
          <p:nvSpPr>
            <p:cNvPr id="65656" name="Oval 14"/>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15"/>
          <p:cNvGrpSpPr>
            <a:grpSpLocks/>
          </p:cNvGrpSpPr>
          <p:nvPr/>
        </p:nvGrpSpPr>
        <p:grpSpPr bwMode="auto">
          <a:xfrm>
            <a:off x="6305550" y="1295400"/>
            <a:ext cx="971550" cy="609600"/>
            <a:chOff x="1824" y="1116"/>
            <a:chExt cx="612" cy="384"/>
          </a:xfrm>
        </p:grpSpPr>
        <p:sp>
          <p:nvSpPr>
            <p:cNvPr id="65653" name="Text Box 16"/>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3</a:t>
              </a:r>
            </a:p>
          </p:txBody>
        </p:sp>
        <p:sp>
          <p:nvSpPr>
            <p:cNvPr id="65654" name="Oval 17"/>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18"/>
          <p:cNvGrpSpPr>
            <a:grpSpLocks/>
          </p:cNvGrpSpPr>
          <p:nvPr/>
        </p:nvGrpSpPr>
        <p:grpSpPr bwMode="auto">
          <a:xfrm>
            <a:off x="4629150" y="1295400"/>
            <a:ext cx="971550" cy="609600"/>
            <a:chOff x="1824" y="1116"/>
            <a:chExt cx="612" cy="384"/>
          </a:xfrm>
        </p:grpSpPr>
        <p:sp>
          <p:nvSpPr>
            <p:cNvPr id="65651" name="Text Box 19"/>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14</a:t>
              </a:r>
            </a:p>
          </p:txBody>
        </p:sp>
        <p:sp>
          <p:nvSpPr>
            <p:cNvPr id="65652" name="Oval 20"/>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21"/>
          <p:cNvGrpSpPr>
            <a:grpSpLocks/>
          </p:cNvGrpSpPr>
          <p:nvPr/>
        </p:nvGrpSpPr>
        <p:grpSpPr bwMode="auto">
          <a:xfrm>
            <a:off x="5391150" y="1276350"/>
            <a:ext cx="971550" cy="609600"/>
            <a:chOff x="1824" y="1116"/>
            <a:chExt cx="612" cy="384"/>
          </a:xfrm>
        </p:grpSpPr>
        <p:sp>
          <p:nvSpPr>
            <p:cNvPr id="65649" name="Text Box 22"/>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23</a:t>
              </a:r>
            </a:p>
          </p:txBody>
        </p:sp>
        <p:sp>
          <p:nvSpPr>
            <p:cNvPr id="65650" name="Oval 23"/>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24"/>
          <p:cNvGrpSpPr>
            <a:grpSpLocks/>
          </p:cNvGrpSpPr>
          <p:nvPr/>
        </p:nvGrpSpPr>
        <p:grpSpPr bwMode="auto">
          <a:xfrm>
            <a:off x="7200900" y="1314450"/>
            <a:ext cx="971550" cy="609600"/>
            <a:chOff x="1824" y="1116"/>
            <a:chExt cx="612" cy="384"/>
          </a:xfrm>
        </p:grpSpPr>
        <p:sp>
          <p:nvSpPr>
            <p:cNvPr id="65647" name="Text Box 25"/>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11</a:t>
              </a:r>
            </a:p>
          </p:txBody>
        </p:sp>
        <p:sp>
          <p:nvSpPr>
            <p:cNvPr id="65648" name="Oval 26"/>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useBgFill="1">
        <p:nvSpPr>
          <p:cNvPr id="299035" name="Rectangle 27"/>
          <p:cNvSpPr>
            <a:spLocks noChangeArrowheads="1"/>
          </p:cNvSpPr>
          <p:nvPr/>
        </p:nvSpPr>
        <p:spPr bwMode="auto">
          <a:xfrm>
            <a:off x="1085850" y="1200150"/>
            <a:ext cx="895350" cy="876300"/>
          </a:xfrm>
          <a:prstGeom prst="rect">
            <a:avLst/>
          </a:prstGeom>
          <a:ln w="12700" cap="sq">
            <a:noFill/>
            <a:miter lim="800000"/>
            <a:headEnd type="none" w="sm" len="sm"/>
            <a:tailEnd type="none" w="sm" len="sm"/>
          </a:ln>
        </p:spPr>
        <p:txBody>
          <a:bodyPr wrap="none" anchor="ctr"/>
          <a:lstStyle/>
          <a:p>
            <a:endParaRPr lang="zh-CN" altLang="en-US"/>
          </a:p>
        </p:txBody>
      </p:sp>
      <p:sp useBgFill="1">
        <p:nvSpPr>
          <p:cNvPr id="299036" name="Rectangle 28"/>
          <p:cNvSpPr>
            <a:spLocks noChangeArrowheads="1"/>
          </p:cNvSpPr>
          <p:nvPr/>
        </p:nvSpPr>
        <p:spPr bwMode="auto">
          <a:xfrm>
            <a:off x="6191250" y="1200150"/>
            <a:ext cx="895350" cy="876300"/>
          </a:xfrm>
          <a:prstGeom prst="rect">
            <a:avLst/>
          </a:prstGeom>
          <a:ln w="12700" cap="sq">
            <a:noFill/>
            <a:miter lim="800000"/>
            <a:headEnd type="none" w="sm" len="sm"/>
            <a:tailEnd type="none" w="sm" len="sm"/>
          </a:ln>
        </p:spPr>
        <p:txBody>
          <a:bodyPr wrap="none" anchor="ctr"/>
          <a:lstStyle/>
          <a:p>
            <a:endParaRPr lang="zh-CN" altLang="en-US"/>
          </a:p>
        </p:txBody>
      </p:sp>
      <p:sp useBgFill="1">
        <p:nvSpPr>
          <p:cNvPr id="299037" name="Rectangle 29"/>
          <p:cNvSpPr>
            <a:spLocks noChangeArrowheads="1"/>
          </p:cNvSpPr>
          <p:nvPr/>
        </p:nvSpPr>
        <p:spPr bwMode="auto">
          <a:xfrm>
            <a:off x="2743200" y="1162050"/>
            <a:ext cx="895350" cy="876300"/>
          </a:xfrm>
          <a:prstGeom prst="rect">
            <a:avLst/>
          </a:prstGeom>
          <a:ln w="12700" cap="sq">
            <a:noFill/>
            <a:miter lim="800000"/>
            <a:headEnd type="none" w="sm" len="sm"/>
            <a:tailEnd type="none" w="sm" len="sm"/>
          </a:ln>
        </p:spPr>
        <p:txBody>
          <a:bodyPr wrap="none" anchor="ctr"/>
          <a:lstStyle/>
          <a:p>
            <a:endParaRPr lang="zh-CN" altLang="en-US"/>
          </a:p>
        </p:txBody>
      </p:sp>
      <p:sp useBgFill="1">
        <p:nvSpPr>
          <p:cNvPr id="299038" name="Rectangle 30"/>
          <p:cNvSpPr>
            <a:spLocks noChangeArrowheads="1"/>
          </p:cNvSpPr>
          <p:nvPr/>
        </p:nvSpPr>
        <p:spPr bwMode="auto">
          <a:xfrm>
            <a:off x="3562350" y="116205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10" name="Group 31"/>
          <p:cNvGrpSpPr>
            <a:grpSpLocks/>
          </p:cNvGrpSpPr>
          <p:nvPr/>
        </p:nvGrpSpPr>
        <p:grpSpPr bwMode="auto">
          <a:xfrm>
            <a:off x="3352800" y="4533900"/>
            <a:ext cx="2038350" cy="1390650"/>
            <a:chOff x="996" y="2844"/>
            <a:chExt cx="1284" cy="876"/>
          </a:xfrm>
        </p:grpSpPr>
        <p:grpSp>
          <p:nvGrpSpPr>
            <p:cNvPr id="11" name="Group 32"/>
            <p:cNvGrpSpPr>
              <a:grpSpLocks/>
            </p:cNvGrpSpPr>
            <p:nvPr/>
          </p:nvGrpSpPr>
          <p:grpSpPr bwMode="auto">
            <a:xfrm>
              <a:off x="996" y="2844"/>
              <a:ext cx="1284" cy="876"/>
              <a:chOff x="996" y="2844"/>
              <a:chExt cx="1284" cy="876"/>
            </a:xfrm>
          </p:grpSpPr>
          <p:grpSp>
            <p:nvGrpSpPr>
              <p:cNvPr id="12" name="Group 33"/>
              <p:cNvGrpSpPr>
                <a:grpSpLocks/>
              </p:cNvGrpSpPr>
              <p:nvPr/>
            </p:nvGrpSpPr>
            <p:grpSpPr bwMode="auto">
              <a:xfrm>
                <a:off x="996" y="3336"/>
                <a:ext cx="612" cy="384"/>
                <a:chOff x="1824" y="1116"/>
                <a:chExt cx="612" cy="384"/>
              </a:xfrm>
            </p:grpSpPr>
            <p:sp>
              <p:nvSpPr>
                <p:cNvPr id="65645" name="Text Box 34"/>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5</a:t>
                  </a:r>
                </a:p>
              </p:txBody>
            </p:sp>
            <p:sp>
              <p:nvSpPr>
                <p:cNvPr id="65646" name="Oval 35"/>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3" name="Group 36"/>
              <p:cNvGrpSpPr>
                <a:grpSpLocks/>
              </p:cNvGrpSpPr>
              <p:nvPr/>
            </p:nvGrpSpPr>
            <p:grpSpPr bwMode="auto">
              <a:xfrm>
                <a:off x="1668" y="3336"/>
                <a:ext cx="612" cy="384"/>
                <a:chOff x="1824" y="1116"/>
                <a:chExt cx="612" cy="384"/>
              </a:xfrm>
            </p:grpSpPr>
            <p:sp>
              <p:nvSpPr>
                <p:cNvPr id="65643" name="Text Box 37"/>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3</a:t>
                  </a:r>
                </a:p>
              </p:txBody>
            </p:sp>
            <p:sp>
              <p:nvSpPr>
                <p:cNvPr id="65644" name="Oval 38"/>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65640" name="Oval 39"/>
              <p:cNvSpPr>
                <a:spLocks noChangeArrowheads="1"/>
              </p:cNvSpPr>
              <p:nvPr/>
            </p:nvSpPr>
            <p:spPr bwMode="auto">
              <a:xfrm>
                <a:off x="1368" y="2844"/>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41" name="Line 40"/>
              <p:cNvSpPr>
                <a:spLocks noChangeShapeType="1"/>
              </p:cNvSpPr>
              <p:nvPr/>
            </p:nvSpPr>
            <p:spPr bwMode="auto">
              <a:xfrm flipV="1">
                <a:off x="1248" y="3144"/>
                <a:ext cx="180" cy="21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42" name="Line 41"/>
              <p:cNvSpPr>
                <a:spLocks noChangeShapeType="1"/>
              </p:cNvSpPr>
              <p:nvPr/>
            </p:nvSpPr>
            <p:spPr bwMode="auto">
              <a:xfrm>
                <a:off x="1632" y="3108"/>
                <a:ext cx="168" cy="252"/>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65637" name="Text Box 42"/>
            <p:cNvSpPr txBox="1">
              <a:spLocks noChangeArrowheads="1"/>
            </p:cNvSpPr>
            <p:nvPr/>
          </p:nvSpPr>
          <p:spPr bwMode="auto">
            <a:xfrm>
              <a:off x="1416" y="2868"/>
              <a:ext cx="40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8</a:t>
              </a:r>
            </a:p>
          </p:txBody>
        </p:sp>
      </p:grpSp>
      <p:grpSp>
        <p:nvGrpSpPr>
          <p:cNvPr id="14" name="Group 43"/>
          <p:cNvGrpSpPr>
            <a:grpSpLocks/>
          </p:cNvGrpSpPr>
          <p:nvPr/>
        </p:nvGrpSpPr>
        <p:grpSpPr bwMode="auto">
          <a:xfrm>
            <a:off x="5905500" y="4457700"/>
            <a:ext cx="2038350" cy="1485900"/>
            <a:chOff x="2604" y="2796"/>
            <a:chExt cx="1284" cy="936"/>
          </a:xfrm>
        </p:grpSpPr>
        <p:grpSp>
          <p:nvGrpSpPr>
            <p:cNvPr id="15" name="Group 44"/>
            <p:cNvGrpSpPr>
              <a:grpSpLocks/>
            </p:cNvGrpSpPr>
            <p:nvPr/>
          </p:nvGrpSpPr>
          <p:grpSpPr bwMode="auto">
            <a:xfrm>
              <a:off x="2604" y="2796"/>
              <a:ext cx="1284" cy="936"/>
              <a:chOff x="2604" y="2796"/>
              <a:chExt cx="1284" cy="936"/>
            </a:xfrm>
          </p:grpSpPr>
          <p:grpSp>
            <p:nvGrpSpPr>
              <p:cNvPr id="16" name="Group 45"/>
              <p:cNvGrpSpPr>
                <a:grpSpLocks/>
              </p:cNvGrpSpPr>
              <p:nvPr/>
            </p:nvGrpSpPr>
            <p:grpSpPr bwMode="auto">
              <a:xfrm>
                <a:off x="3276" y="3336"/>
                <a:ext cx="612" cy="384"/>
                <a:chOff x="1824" y="1116"/>
                <a:chExt cx="612" cy="384"/>
              </a:xfrm>
            </p:grpSpPr>
            <p:sp>
              <p:nvSpPr>
                <p:cNvPr id="65634" name="Text Box 46"/>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8</a:t>
                  </a:r>
                </a:p>
              </p:txBody>
            </p:sp>
            <p:sp>
              <p:nvSpPr>
                <p:cNvPr id="65635" name="Oval 47"/>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7" name="Group 48"/>
              <p:cNvGrpSpPr>
                <a:grpSpLocks/>
              </p:cNvGrpSpPr>
              <p:nvPr/>
            </p:nvGrpSpPr>
            <p:grpSpPr bwMode="auto">
              <a:xfrm>
                <a:off x="2604" y="2796"/>
                <a:ext cx="804" cy="936"/>
                <a:chOff x="2604" y="2796"/>
                <a:chExt cx="804" cy="936"/>
              </a:xfrm>
            </p:grpSpPr>
            <p:grpSp>
              <p:nvGrpSpPr>
                <p:cNvPr id="18" name="Group 49"/>
                <p:cNvGrpSpPr>
                  <a:grpSpLocks/>
                </p:cNvGrpSpPr>
                <p:nvPr/>
              </p:nvGrpSpPr>
              <p:grpSpPr bwMode="auto">
                <a:xfrm>
                  <a:off x="2604" y="3348"/>
                  <a:ext cx="612" cy="384"/>
                  <a:chOff x="1824" y="1116"/>
                  <a:chExt cx="612" cy="384"/>
                </a:xfrm>
              </p:grpSpPr>
              <p:sp>
                <p:nvSpPr>
                  <p:cNvPr id="65632" name="Text Box 50"/>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7</a:t>
                    </a:r>
                  </a:p>
                </p:txBody>
              </p:sp>
              <p:sp>
                <p:nvSpPr>
                  <p:cNvPr id="65633" name="Oval 51"/>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65629" name="Oval 52"/>
                <p:cNvSpPr>
                  <a:spLocks noChangeArrowheads="1"/>
                </p:cNvSpPr>
                <p:nvPr/>
              </p:nvSpPr>
              <p:spPr bwMode="auto">
                <a:xfrm>
                  <a:off x="2928" y="2796"/>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30" name="Line 53"/>
                <p:cNvSpPr>
                  <a:spLocks noChangeShapeType="1"/>
                </p:cNvSpPr>
                <p:nvPr/>
              </p:nvSpPr>
              <p:spPr bwMode="auto">
                <a:xfrm flipH="1">
                  <a:off x="2820" y="3060"/>
                  <a:ext cx="156" cy="31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31" name="Line 54"/>
                <p:cNvSpPr>
                  <a:spLocks noChangeShapeType="1"/>
                </p:cNvSpPr>
                <p:nvPr/>
              </p:nvSpPr>
              <p:spPr bwMode="auto">
                <a:xfrm>
                  <a:off x="3204" y="3060"/>
                  <a:ext cx="204" cy="312"/>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sp>
          <p:nvSpPr>
            <p:cNvPr id="65625" name="Text Box 55"/>
            <p:cNvSpPr txBox="1">
              <a:spLocks noChangeArrowheads="1"/>
            </p:cNvSpPr>
            <p:nvPr/>
          </p:nvSpPr>
          <p:spPr bwMode="auto">
            <a:xfrm>
              <a:off x="2928" y="2796"/>
              <a:ext cx="40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15</a:t>
              </a:r>
            </a:p>
          </p:txBody>
        </p:sp>
      </p:grpSp>
      <p:grpSp>
        <p:nvGrpSpPr>
          <p:cNvPr id="19" name="Group 56"/>
          <p:cNvGrpSpPr>
            <a:grpSpLocks/>
          </p:cNvGrpSpPr>
          <p:nvPr/>
        </p:nvGrpSpPr>
        <p:grpSpPr bwMode="auto">
          <a:xfrm>
            <a:off x="2724150" y="3829050"/>
            <a:ext cx="1371600" cy="1333500"/>
            <a:chOff x="600" y="2400"/>
            <a:chExt cx="864" cy="840"/>
          </a:xfrm>
        </p:grpSpPr>
        <p:sp>
          <p:nvSpPr>
            <p:cNvPr id="65616" name="Line 57"/>
            <p:cNvSpPr>
              <a:spLocks noChangeShapeType="1"/>
            </p:cNvSpPr>
            <p:nvPr/>
          </p:nvSpPr>
          <p:spPr bwMode="auto">
            <a:xfrm>
              <a:off x="1296" y="2652"/>
              <a:ext cx="156" cy="216"/>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20" name="Group 58"/>
            <p:cNvGrpSpPr>
              <a:grpSpLocks/>
            </p:cNvGrpSpPr>
            <p:nvPr/>
          </p:nvGrpSpPr>
          <p:grpSpPr bwMode="auto">
            <a:xfrm>
              <a:off x="600" y="2856"/>
              <a:ext cx="612" cy="384"/>
              <a:chOff x="1824" y="1116"/>
              <a:chExt cx="612" cy="384"/>
            </a:xfrm>
          </p:grpSpPr>
          <p:sp>
            <p:nvSpPr>
              <p:cNvPr id="65622" name="Text Box 59"/>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11</a:t>
                </a:r>
              </a:p>
            </p:txBody>
          </p:sp>
          <p:sp>
            <p:nvSpPr>
              <p:cNvPr id="65623" name="Oval 60"/>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65618" name="Line 61"/>
            <p:cNvSpPr>
              <a:spLocks noChangeShapeType="1"/>
            </p:cNvSpPr>
            <p:nvPr/>
          </p:nvSpPr>
          <p:spPr bwMode="auto">
            <a:xfrm flipH="1">
              <a:off x="888" y="2676"/>
              <a:ext cx="192" cy="204"/>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21" name="Group 62"/>
            <p:cNvGrpSpPr>
              <a:grpSpLocks/>
            </p:cNvGrpSpPr>
            <p:nvPr/>
          </p:nvGrpSpPr>
          <p:grpSpPr bwMode="auto">
            <a:xfrm>
              <a:off x="1032" y="2400"/>
              <a:ext cx="432" cy="312"/>
              <a:chOff x="1032" y="2400"/>
              <a:chExt cx="432" cy="312"/>
            </a:xfrm>
          </p:grpSpPr>
          <p:sp>
            <p:nvSpPr>
              <p:cNvPr id="65620" name="Oval 63"/>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21" name="Text Box 64"/>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19</a:t>
                </a:r>
              </a:p>
            </p:txBody>
          </p:sp>
        </p:grpSp>
      </p:grpSp>
      <p:sp useBgFill="1">
        <p:nvSpPr>
          <p:cNvPr id="299073" name="Rectangle 65"/>
          <p:cNvSpPr>
            <a:spLocks noChangeArrowheads="1"/>
          </p:cNvSpPr>
          <p:nvPr/>
        </p:nvSpPr>
        <p:spPr bwMode="auto">
          <a:xfrm>
            <a:off x="7029450" y="116205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22" name="Group 66"/>
          <p:cNvGrpSpPr>
            <a:grpSpLocks/>
          </p:cNvGrpSpPr>
          <p:nvPr/>
        </p:nvGrpSpPr>
        <p:grpSpPr bwMode="auto">
          <a:xfrm>
            <a:off x="5295900" y="3657600"/>
            <a:ext cx="1238250" cy="1371600"/>
            <a:chOff x="2220" y="2292"/>
            <a:chExt cx="780" cy="864"/>
          </a:xfrm>
        </p:grpSpPr>
        <p:grpSp>
          <p:nvGrpSpPr>
            <p:cNvPr id="23" name="Group 67"/>
            <p:cNvGrpSpPr>
              <a:grpSpLocks/>
            </p:cNvGrpSpPr>
            <p:nvPr/>
          </p:nvGrpSpPr>
          <p:grpSpPr bwMode="auto">
            <a:xfrm>
              <a:off x="2220" y="2772"/>
              <a:ext cx="612" cy="384"/>
              <a:chOff x="1824" y="1116"/>
              <a:chExt cx="612" cy="384"/>
            </a:xfrm>
          </p:grpSpPr>
          <p:sp>
            <p:nvSpPr>
              <p:cNvPr id="65614" name="Text Box 6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14</a:t>
                </a:r>
              </a:p>
            </p:txBody>
          </p:sp>
          <p:sp>
            <p:nvSpPr>
              <p:cNvPr id="65615" name="Oval 6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24" name="Group 70"/>
            <p:cNvGrpSpPr>
              <a:grpSpLocks/>
            </p:cNvGrpSpPr>
            <p:nvPr/>
          </p:nvGrpSpPr>
          <p:grpSpPr bwMode="auto">
            <a:xfrm>
              <a:off x="2568" y="2292"/>
              <a:ext cx="432" cy="312"/>
              <a:chOff x="1032" y="2400"/>
              <a:chExt cx="432" cy="312"/>
            </a:xfrm>
          </p:grpSpPr>
          <p:sp>
            <p:nvSpPr>
              <p:cNvPr id="65612" name="Oval 7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13" name="Text Box 7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29</a:t>
                </a:r>
              </a:p>
            </p:txBody>
          </p:sp>
        </p:grpSp>
        <p:sp>
          <p:nvSpPr>
            <p:cNvPr id="65610" name="Line 73"/>
            <p:cNvSpPr>
              <a:spLocks noChangeShapeType="1"/>
            </p:cNvSpPr>
            <p:nvPr/>
          </p:nvSpPr>
          <p:spPr bwMode="auto">
            <a:xfrm>
              <a:off x="2820" y="2580"/>
              <a:ext cx="180" cy="25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11" name="Line 74"/>
            <p:cNvSpPr>
              <a:spLocks noChangeShapeType="1"/>
            </p:cNvSpPr>
            <p:nvPr/>
          </p:nvSpPr>
          <p:spPr bwMode="auto">
            <a:xfrm flipH="1">
              <a:off x="2508" y="2580"/>
              <a:ext cx="132" cy="216"/>
            </a:xfrm>
            <a:prstGeom prst="line">
              <a:avLst/>
            </a:prstGeom>
            <a:noFill/>
            <a:ln w="12700" cap="sq">
              <a:solidFill>
                <a:schemeClr val="tx1"/>
              </a:solidFill>
              <a:round/>
              <a:headEnd type="none" w="sm" len="sm"/>
              <a:tailEnd type="none" w="sm" len="sm"/>
            </a:ln>
          </p:spPr>
          <p:txBody>
            <a:bodyPr wrap="none"/>
            <a:lstStyle/>
            <a:p>
              <a:endParaRPr lang="zh-CN" altLang="en-US"/>
            </a:p>
          </p:txBody>
        </p:sp>
      </p:grpSp>
      <p:sp useBgFill="1">
        <p:nvSpPr>
          <p:cNvPr id="299083" name="Rectangle 75"/>
          <p:cNvSpPr>
            <a:spLocks noChangeArrowheads="1"/>
          </p:cNvSpPr>
          <p:nvPr/>
        </p:nvSpPr>
        <p:spPr bwMode="auto">
          <a:xfrm>
            <a:off x="4400550" y="114300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25" name="Group 76"/>
          <p:cNvGrpSpPr>
            <a:grpSpLocks/>
          </p:cNvGrpSpPr>
          <p:nvPr/>
        </p:nvGrpSpPr>
        <p:grpSpPr bwMode="auto">
          <a:xfrm>
            <a:off x="2190750" y="2952750"/>
            <a:ext cx="1390650" cy="1352550"/>
            <a:chOff x="264" y="1848"/>
            <a:chExt cx="876" cy="852"/>
          </a:xfrm>
        </p:grpSpPr>
        <p:grpSp>
          <p:nvGrpSpPr>
            <p:cNvPr id="26" name="Group 77"/>
            <p:cNvGrpSpPr>
              <a:grpSpLocks/>
            </p:cNvGrpSpPr>
            <p:nvPr/>
          </p:nvGrpSpPr>
          <p:grpSpPr bwMode="auto">
            <a:xfrm>
              <a:off x="264" y="2316"/>
              <a:ext cx="612" cy="384"/>
              <a:chOff x="1824" y="1116"/>
              <a:chExt cx="612" cy="384"/>
            </a:xfrm>
          </p:grpSpPr>
          <p:sp>
            <p:nvSpPr>
              <p:cNvPr id="65606" name="Text Box 7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23</a:t>
                </a:r>
              </a:p>
            </p:txBody>
          </p:sp>
          <p:sp>
            <p:nvSpPr>
              <p:cNvPr id="65607" name="Oval 7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27" name="Group 80"/>
            <p:cNvGrpSpPr>
              <a:grpSpLocks/>
            </p:cNvGrpSpPr>
            <p:nvPr/>
          </p:nvGrpSpPr>
          <p:grpSpPr bwMode="auto">
            <a:xfrm>
              <a:off x="708" y="1848"/>
              <a:ext cx="432" cy="312"/>
              <a:chOff x="1032" y="2400"/>
              <a:chExt cx="432" cy="312"/>
            </a:xfrm>
          </p:grpSpPr>
          <p:sp>
            <p:nvSpPr>
              <p:cNvPr id="65604" name="Oval 8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05" name="Text Box 8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42</a:t>
                </a:r>
              </a:p>
            </p:txBody>
          </p:sp>
        </p:grpSp>
        <p:sp>
          <p:nvSpPr>
            <p:cNvPr id="65602" name="Line 83"/>
            <p:cNvSpPr>
              <a:spLocks noChangeShapeType="1"/>
            </p:cNvSpPr>
            <p:nvPr/>
          </p:nvSpPr>
          <p:spPr bwMode="auto">
            <a:xfrm>
              <a:off x="936" y="2136"/>
              <a:ext cx="192" cy="27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03" name="Line 84"/>
            <p:cNvSpPr>
              <a:spLocks noChangeShapeType="1"/>
            </p:cNvSpPr>
            <p:nvPr/>
          </p:nvSpPr>
          <p:spPr bwMode="auto">
            <a:xfrm flipH="1">
              <a:off x="576" y="2124"/>
              <a:ext cx="204" cy="240"/>
            </a:xfrm>
            <a:prstGeom prst="line">
              <a:avLst/>
            </a:prstGeom>
            <a:noFill/>
            <a:ln w="12700" cap="sq">
              <a:solidFill>
                <a:schemeClr val="tx1"/>
              </a:solidFill>
              <a:round/>
              <a:headEnd type="none" w="sm" len="sm"/>
              <a:tailEnd type="none" w="sm" len="sm"/>
            </a:ln>
          </p:spPr>
          <p:txBody>
            <a:bodyPr wrap="none"/>
            <a:lstStyle/>
            <a:p>
              <a:endParaRPr lang="zh-CN" altLang="en-US"/>
            </a:p>
          </p:txBody>
        </p:sp>
      </p:grpSp>
      <p:sp useBgFill="1">
        <p:nvSpPr>
          <p:cNvPr id="299093" name="Rectangle 85"/>
          <p:cNvSpPr>
            <a:spLocks noChangeArrowheads="1"/>
          </p:cNvSpPr>
          <p:nvPr/>
        </p:nvSpPr>
        <p:spPr bwMode="auto">
          <a:xfrm>
            <a:off x="5257800" y="118110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28" name="Group 86"/>
          <p:cNvGrpSpPr>
            <a:grpSpLocks/>
          </p:cNvGrpSpPr>
          <p:nvPr/>
        </p:nvGrpSpPr>
        <p:grpSpPr bwMode="auto">
          <a:xfrm>
            <a:off x="4743450" y="2895600"/>
            <a:ext cx="1200150" cy="1371600"/>
            <a:chOff x="1872" y="1812"/>
            <a:chExt cx="756" cy="864"/>
          </a:xfrm>
        </p:grpSpPr>
        <p:grpSp>
          <p:nvGrpSpPr>
            <p:cNvPr id="29" name="Group 87"/>
            <p:cNvGrpSpPr>
              <a:grpSpLocks/>
            </p:cNvGrpSpPr>
            <p:nvPr/>
          </p:nvGrpSpPr>
          <p:grpSpPr bwMode="auto">
            <a:xfrm>
              <a:off x="1872" y="2292"/>
              <a:ext cx="612" cy="384"/>
              <a:chOff x="1824" y="1116"/>
              <a:chExt cx="612" cy="384"/>
            </a:xfrm>
          </p:grpSpPr>
          <p:sp>
            <p:nvSpPr>
              <p:cNvPr id="65598" name="Text Box 8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29</a:t>
                </a:r>
              </a:p>
            </p:txBody>
          </p:sp>
          <p:sp>
            <p:nvSpPr>
              <p:cNvPr id="65599" name="Oval 8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30" name="Group 90"/>
            <p:cNvGrpSpPr>
              <a:grpSpLocks/>
            </p:cNvGrpSpPr>
            <p:nvPr/>
          </p:nvGrpSpPr>
          <p:grpSpPr bwMode="auto">
            <a:xfrm>
              <a:off x="2196" y="1812"/>
              <a:ext cx="432" cy="312"/>
              <a:chOff x="1032" y="2400"/>
              <a:chExt cx="432" cy="312"/>
            </a:xfrm>
          </p:grpSpPr>
          <p:sp>
            <p:nvSpPr>
              <p:cNvPr id="65596" name="Oval 9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597" name="Text Box 9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58</a:t>
                </a:r>
              </a:p>
            </p:txBody>
          </p:sp>
        </p:grpSp>
        <p:sp>
          <p:nvSpPr>
            <p:cNvPr id="65594" name="Line 93"/>
            <p:cNvSpPr>
              <a:spLocks noChangeShapeType="1"/>
            </p:cNvSpPr>
            <p:nvPr/>
          </p:nvSpPr>
          <p:spPr bwMode="auto">
            <a:xfrm flipH="1" flipV="1">
              <a:off x="2472" y="2088"/>
              <a:ext cx="156"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595" name="Line 94"/>
            <p:cNvSpPr>
              <a:spLocks noChangeShapeType="1"/>
            </p:cNvSpPr>
            <p:nvPr/>
          </p:nvSpPr>
          <p:spPr bwMode="auto">
            <a:xfrm flipH="1">
              <a:off x="2124" y="2100"/>
              <a:ext cx="156" cy="228"/>
            </a:xfrm>
            <a:prstGeom prst="line">
              <a:avLst/>
            </a:prstGeom>
            <a:noFill/>
            <a:ln w="12700" cap="sq">
              <a:solidFill>
                <a:schemeClr val="tx1"/>
              </a:solidFill>
              <a:round/>
              <a:headEnd type="none" w="sm" len="sm"/>
              <a:tailEnd type="none" w="sm" len="sm"/>
            </a:ln>
          </p:spPr>
          <p:txBody>
            <a:bodyPr wrap="none"/>
            <a:lstStyle/>
            <a:p>
              <a:endParaRPr lang="zh-CN" altLang="en-US"/>
            </a:p>
          </p:txBody>
        </p:sp>
      </p:grpSp>
      <p:sp useBgFill="1">
        <p:nvSpPr>
          <p:cNvPr id="299103" name="Rectangle 95"/>
          <p:cNvSpPr>
            <a:spLocks noChangeArrowheads="1"/>
          </p:cNvSpPr>
          <p:nvPr/>
        </p:nvSpPr>
        <p:spPr bwMode="auto">
          <a:xfrm>
            <a:off x="1905000" y="121920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31" name="Group 96"/>
          <p:cNvGrpSpPr>
            <a:grpSpLocks/>
          </p:cNvGrpSpPr>
          <p:nvPr/>
        </p:nvGrpSpPr>
        <p:grpSpPr bwMode="auto">
          <a:xfrm>
            <a:off x="3333750" y="2012950"/>
            <a:ext cx="2057400" cy="1016000"/>
            <a:chOff x="2100" y="1268"/>
            <a:chExt cx="1296" cy="640"/>
          </a:xfrm>
        </p:grpSpPr>
        <p:grpSp>
          <p:nvGrpSpPr>
            <p:cNvPr id="65636" name="Group 97"/>
            <p:cNvGrpSpPr>
              <a:grpSpLocks/>
            </p:cNvGrpSpPr>
            <p:nvPr/>
          </p:nvGrpSpPr>
          <p:grpSpPr bwMode="auto">
            <a:xfrm>
              <a:off x="2520" y="1268"/>
              <a:ext cx="537" cy="364"/>
              <a:chOff x="1032" y="2400"/>
              <a:chExt cx="432" cy="312"/>
            </a:xfrm>
          </p:grpSpPr>
          <p:sp>
            <p:nvSpPr>
              <p:cNvPr id="65590" name="Oval 98"/>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591" name="Text Box 99"/>
              <p:cNvSpPr txBox="1">
                <a:spLocks noChangeArrowheads="1"/>
              </p:cNvSpPr>
              <p:nvPr/>
            </p:nvSpPr>
            <p:spPr bwMode="auto">
              <a:xfrm>
                <a:off x="1044" y="2400"/>
                <a:ext cx="420" cy="24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100</a:t>
                </a:r>
              </a:p>
            </p:txBody>
          </p:sp>
        </p:grpSp>
        <p:sp>
          <p:nvSpPr>
            <p:cNvPr id="65588" name="Line 100"/>
            <p:cNvSpPr>
              <a:spLocks noChangeShapeType="1"/>
            </p:cNvSpPr>
            <p:nvPr/>
          </p:nvSpPr>
          <p:spPr bwMode="auto">
            <a:xfrm flipH="1">
              <a:off x="2100" y="1572"/>
              <a:ext cx="483" cy="3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589" name="Line 101"/>
            <p:cNvSpPr>
              <a:spLocks noChangeShapeType="1"/>
            </p:cNvSpPr>
            <p:nvPr/>
          </p:nvSpPr>
          <p:spPr bwMode="auto">
            <a:xfrm>
              <a:off x="2862" y="1590"/>
              <a:ext cx="534" cy="239"/>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65638" name="Group 102"/>
          <p:cNvGrpSpPr>
            <a:grpSpLocks/>
          </p:cNvGrpSpPr>
          <p:nvPr/>
        </p:nvGrpSpPr>
        <p:grpSpPr bwMode="auto">
          <a:xfrm>
            <a:off x="2495550" y="2133600"/>
            <a:ext cx="4953000" cy="3113088"/>
            <a:chOff x="1200" y="1380"/>
            <a:chExt cx="3120" cy="1961"/>
          </a:xfrm>
        </p:grpSpPr>
        <p:sp>
          <p:nvSpPr>
            <p:cNvPr id="65573" name="Text Box 103"/>
            <p:cNvSpPr txBox="1">
              <a:spLocks noChangeArrowheads="1"/>
            </p:cNvSpPr>
            <p:nvPr/>
          </p:nvSpPr>
          <p:spPr bwMode="auto">
            <a:xfrm>
              <a:off x="1848" y="1428"/>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4" name="Text Box 104"/>
            <p:cNvSpPr txBox="1">
              <a:spLocks noChangeArrowheads="1"/>
            </p:cNvSpPr>
            <p:nvPr/>
          </p:nvSpPr>
          <p:spPr bwMode="auto">
            <a:xfrm>
              <a:off x="1200" y="1980"/>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5" name="Text Box 105"/>
            <p:cNvSpPr txBox="1">
              <a:spLocks noChangeArrowheads="1"/>
            </p:cNvSpPr>
            <p:nvPr/>
          </p:nvSpPr>
          <p:spPr bwMode="auto">
            <a:xfrm>
              <a:off x="1572" y="2544"/>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6" name="Text Box 106"/>
            <p:cNvSpPr txBox="1">
              <a:spLocks noChangeArrowheads="1"/>
            </p:cNvSpPr>
            <p:nvPr/>
          </p:nvSpPr>
          <p:spPr bwMode="auto">
            <a:xfrm>
              <a:off x="1896" y="2976"/>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7" name="Text Box 107"/>
            <p:cNvSpPr txBox="1">
              <a:spLocks noChangeArrowheads="1"/>
            </p:cNvSpPr>
            <p:nvPr/>
          </p:nvSpPr>
          <p:spPr bwMode="auto">
            <a:xfrm>
              <a:off x="2568" y="1380"/>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78" name="Text Box 108"/>
            <p:cNvSpPr txBox="1">
              <a:spLocks noChangeArrowheads="1"/>
            </p:cNvSpPr>
            <p:nvPr/>
          </p:nvSpPr>
          <p:spPr bwMode="auto">
            <a:xfrm>
              <a:off x="3300" y="1908"/>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79" name="Text Box 109"/>
            <p:cNvSpPr txBox="1">
              <a:spLocks noChangeArrowheads="1"/>
            </p:cNvSpPr>
            <p:nvPr/>
          </p:nvSpPr>
          <p:spPr bwMode="auto">
            <a:xfrm>
              <a:off x="3612" y="2388"/>
              <a:ext cx="32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0" name="Text Box 110"/>
            <p:cNvSpPr txBox="1">
              <a:spLocks noChangeArrowheads="1"/>
            </p:cNvSpPr>
            <p:nvPr/>
          </p:nvSpPr>
          <p:spPr bwMode="auto">
            <a:xfrm>
              <a:off x="3996" y="2928"/>
              <a:ext cx="32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1" name="Text Box 111"/>
            <p:cNvSpPr txBox="1">
              <a:spLocks noChangeArrowheads="1"/>
            </p:cNvSpPr>
            <p:nvPr/>
          </p:nvSpPr>
          <p:spPr bwMode="auto">
            <a:xfrm>
              <a:off x="2712" y="1968"/>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82" name="Text Box 112"/>
            <p:cNvSpPr txBox="1">
              <a:spLocks noChangeArrowheads="1"/>
            </p:cNvSpPr>
            <p:nvPr/>
          </p:nvSpPr>
          <p:spPr bwMode="auto">
            <a:xfrm>
              <a:off x="3120" y="2436"/>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83" name="Text Box 113"/>
            <p:cNvSpPr txBox="1">
              <a:spLocks noChangeArrowheads="1"/>
            </p:cNvSpPr>
            <p:nvPr/>
          </p:nvSpPr>
          <p:spPr bwMode="auto">
            <a:xfrm>
              <a:off x="3444" y="2952"/>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84" name="Text Box 114"/>
            <p:cNvSpPr txBox="1">
              <a:spLocks noChangeArrowheads="1"/>
            </p:cNvSpPr>
            <p:nvPr/>
          </p:nvSpPr>
          <p:spPr bwMode="auto">
            <a:xfrm>
              <a:off x="2448" y="2976"/>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5" name="Text Box 115"/>
            <p:cNvSpPr txBox="1">
              <a:spLocks noChangeArrowheads="1"/>
            </p:cNvSpPr>
            <p:nvPr/>
          </p:nvSpPr>
          <p:spPr bwMode="auto">
            <a:xfrm>
              <a:off x="2076" y="2508"/>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6" name="Text Box 116"/>
            <p:cNvSpPr txBox="1">
              <a:spLocks noChangeArrowheads="1"/>
            </p:cNvSpPr>
            <p:nvPr/>
          </p:nvSpPr>
          <p:spPr bwMode="auto">
            <a:xfrm>
              <a:off x="1776" y="2016"/>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grpSp>
      <p:grpSp>
        <p:nvGrpSpPr>
          <p:cNvPr id="65639" name="Group 117"/>
          <p:cNvGrpSpPr>
            <a:grpSpLocks/>
          </p:cNvGrpSpPr>
          <p:nvPr/>
        </p:nvGrpSpPr>
        <p:grpSpPr bwMode="auto">
          <a:xfrm>
            <a:off x="1504950" y="3924300"/>
            <a:ext cx="3771900" cy="2500313"/>
            <a:chOff x="576" y="2508"/>
            <a:chExt cx="2376" cy="1575"/>
          </a:xfrm>
        </p:grpSpPr>
        <p:sp>
          <p:nvSpPr>
            <p:cNvPr id="65569" name="Text Box 118"/>
            <p:cNvSpPr txBox="1">
              <a:spLocks noChangeArrowheads="1"/>
            </p:cNvSpPr>
            <p:nvPr/>
          </p:nvSpPr>
          <p:spPr bwMode="auto">
            <a:xfrm>
              <a:off x="576" y="250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00</a:t>
              </a:r>
            </a:p>
          </p:txBody>
        </p:sp>
        <p:sp>
          <p:nvSpPr>
            <p:cNvPr id="65570" name="Text Box 119"/>
            <p:cNvSpPr txBox="1">
              <a:spLocks noChangeArrowheads="1"/>
            </p:cNvSpPr>
            <p:nvPr/>
          </p:nvSpPr>
          <p:spPr bwMode="auto">
            <a:xfrm>
              <a:off x="876" y="3024"/>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010</a:t>
              </a:r>
            </a:p>
          </p:txBody>
        </p:sp>
        <p:sp>
          <p:nvSpPr>
            <p:cNvPr id="65571" name="Text Box 120"/>
            <p:cNvSpPr txBox="1">
              <a:spLocks noChangeArrowheads="1"/>
            </p:cNvSpPr>
            <p:nvPr/>
          </p:nvSpPr>
          <p:spPr bwMode="auto">
            <a:xfrm>
              <a:off x="1392" y="370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0110</a:t>
              </a:r>
            </a:p>
          </p:txBody>
        </p:sp>
        <p:sp>
          <p:nvSpPr>
            <p:cNvPr id="65572" name="Text Box 121"/>
            <p:cNvSpPr txBox="1">
              <a:spLocks noChangeArrowheads="1"/>
            </p:cNvSpPr>
            <p:nvPr/>
          </p:nvSpPr>
          <p:spPr bwMode="auto">
            <a:xfrm>
              <a:off x="2388" y="3756"/>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0111</a:t>
              </a:r>
            </a:p>
          </p:txBody>
        </p:sp>
      </p:grpSp>
      <p:grpSp>
        <p:nvGrpSpPr>
          <p:cNvPr id="65663" name="Group 122"/>
          <p:cNvGrpSpPr>
            <a:grpSpLocks/>
          </p:cNvGrpSpPr>
          <p:nvPr/>
        </p:nvGrpSpPr>
        <p:grpSpPr bwMode="auto">
          <a:xfrm>
            <a:off x="4552950" y="4114800"/>
            <a:ext cx="3314700" cy="2271713"/>
            <a:chOff x="2496" y="2628"/>
            <a:chExt cx="2088" cy="1431"/>
          </a:xfrm>
        </p:grpSpPr>
        <p:sp>
          <p:nvSpPr>
            <p:cNvPr id="65565" name="Text Box 123"/>
            <p:cNvSpPr txBox="1">
              <a:spLocks noChangeArrowheads="1"/>
            </p:cNvSpPr>
            <p:nvPr/>
          </p:nvSpPr>
          <p:spPr bwMode="auto">
            <a:xfrm>
              <a:off x="2496" y="262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10</a:t>
              </a:r>
            </a:p>
          </p:txBody>
        </p:sp>
        <p:sp>
          <p:nvSpPr>
            <p:cNvPr id="65566" name="Text Box 124"/>
            <p:cNvSpPr txBox="1">
              <a:spLocks noChangeArrowheads="1"/>
            </p:cNvSpPr>
            <p:nvPr/>
          </p:nvSpPr>
          <p:spPr bwMode="auto">
            <a:xfrm>
              <a:off x="2784" y="310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110</a:t>
              </a:r>
            </a:p>
          </p:txBody>
        </p:sp>
        <p:sp>
          <p:nvSpPr>
            <p:cNvPr id="65567" name="Text Box 125"/>
            <p:cNvSpPr txBox="1">
              <a:spLocks noChangeArrowheads="1"/>
            </p:cNvSpPr>
            <p:nvPr/>
          </p:nvSpPr>
          <p:spPr bwMode="auto">
            <a:xfrm>
              <a:off x="3204" y="3720"/>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1110</a:t>
              </a:r>
            </a:p>
          </p:txBody>
        </p:sp>
        <p:sp>
          <p:nvSpPr>
            <p:cNvPr id="65568" name="Text Box 126"/>
            <p:cNvSpPr txBox="1">
              <a:spLocks noChangeArrowheads="1"/>
            </p:cNvSpPr>
            <p:nvPr/>
          </p:nvSpPr>
          <p:spPr bwMode="auto">
            <a:xfrm>
              <a:off x="4020" y="3732"/>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1111</a:t>
              </a:r>
            </a:p>
          </p:txBody>
        </p:sp>
      </p:grpSp>
    </p:spTree>
    <p:extLst>
      <p:ext uri="{BB962C8B-B14F-4D97-AF65-F5344CB8AC3E}">
        <p14:creationId xmlns:p14="http://schemas.microsoft.com/office/powerpoint/2010/main" val="38656544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9035"/>
                                        </p:tgtEl>
                                        <p:attrNameLst>
                                          <p:attrName>style.visibility</p:attrName>
                                        </p:attrNameLst>
                                      </p:cBhvr>
                                      <p:to>
                                        <p:strVal val="visible"/>
                                      </p:to>
                                    </p:set>
                                    <p:animEffect transition="in" filter="wipe(right)">
                                      <p:cBhvr>
                                        <p:cTn id="13" dur="500"/>
                                        <p:tgtEl>
                                          <p:spTgt spid="2990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99036"/>
                                        </p:tgtEl>
                                        <p:attrNameLst>
                                          <p:attrName>style.visibility</p:attrName>
                                        </p:attrNameLst>
                                      </p:cBhvr>
                                      <p:to>
                                        <p:strVal val="visible"/>
                                      </p:to>
                                    </p:set>
                                    <p:animEffect transition="in" filter="wipe(right)">
                                      <p:cBhvr>
                                        <p:cTn id="18" dur="500"/>
                                        <p:tgtEl>
                                          <p:spTgt spid="29903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9037"/>
                                        </p:tgtEl>
                                        <p:attrNameLst>
                                          <p:attrName>style.visibility</p:attrName>
                                        </p:attrNameLst>
                                      </p:cBhvr>
                                      <p:to>
                                        <p:strVal val="visible"/>
                                      </p:to>
                                    </p:set>
                                    <p:animEffect transition="in" filter="wipe(up)">
                                      <p:cBhvr>
                                        <p:cTn id="29" dur="500"/>
                                        <p:tgtEl>
                                          <p:spTgt spid="2990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99038"/>
                                        </p:tgtEl>
                                        <p:attrNameLst>
                                          <p:attrName>style.visibility</p:attrName>
                                        </p:attrNameLst>
                                      </p:cBhvr>
                                      <p:to>
                                        <p:strVal val="visible"/>
                                      </p:to>
                                    </p:set>
                                    <p:animEffect transition="in" filter="wipe(up)">
                                      <p:cBhvr>
                                        <p:cTn id="34" dur="500"/>
                                        <p:tgtEl>
                                          <p:spTgt spid="2990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99073"/>
                                        </p:tgtEl>
                                        <p:attrNameLst>
                                          <p:attrName>style.visibility</p:attrName>
                                        </p:attrNameLst>
                                      </p:cBhvr>
                                      <p:to>
                                        <p:strVal val="visible"/>
                                      </p:to>
                                    </p:set>
                                    <p:animEffect transition="in" filter="wipe(up)">
                                      <p:cBhvr>
                                        <p:cTn id="44" dur="500"/>
                                        <p:tgtEl>
                                          <p:spTgt spid="2990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99083"/>
                                        </p:tgtEl>
                                        <p:attrNameLst>
                                          <p:attrName>style.visibility</p:attrName>
                                        </p:attrNameLst>
                                      </p:cBhvr>
                                      <p:to>
                                        <p:strVal val="visible"/>
                                      </p:to>
                                    </p:set>
                                    <p:animEffect transition="in" filter="wipe(up)">
                                      <p:cBhvr>
                                        <p:cTn id="54" dur="500"/>
                                        <p:tgtEl>
                                          <p:spTgt spid="29908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99093"/>
                                        </p:tgtEl>
                                        <p:attrNameLst>
                                          <p:attrName>style.visibility</p:attrName>
                                        </p:attrNameLst>
                                      </p:cBhvr>
                                      <p:to>
                                        <p:strVal val="visible"/>
                                      </p:to>
                                    </p:set>
                                    <p:animEffect transition="in" filter="wipe(up)">
                                      <p:cBhvr>
                                        <p:cTn id="64" dur="500"/>
                                        <p:tgtEl>
                                          <p:spTgt spid="2990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down)">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99103"/>
                                        </p:tgtEl>
                                        <p:attrNameLst>
                                          <p:attrName>style.visibility</p:attrName>
                                        </p:attrNameLst>
                                      </p:cBhvr>
                                      <p:to>
                                        <p:strVal val="visible"/>
                                      </p:to>
                                    </p:set>
                                    <p:animEffect transition="in" filter="wipe(up)">
                                      <p:cBhvr>
                                        <p:cTn id="74" dur="500"/>
                                        <p:tgtEl>
                                          <p:spTgt spid="29910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5638"/>
                                        </p:tgtEl>
                                        <p:attrNameLst>
                                          <p:attrName>style.visibility</p:attrName>
                                        </p:attrNameLst>
                                      </p:cBhvr>
                                      <p:to>
                                        <p:strVal val="visible"/>
                                      </p:to>
                                    </p:set>
                                    <p:animEffect transition="in" filter="wipe(up)">
                                      <p:cBhvr>
                                        <p:cTn id="84" dur="500"/>
                                        <p:tgtEl>
                                          <p:spTgt spid="656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5639"/>
                                        </p:tgtEl>
                                        <p:attrNameLst>
                                          <p:attrName>style.visibility</p:attrName>
                                        </p:attrNameLst>
                                      </p:cBhvr>
                                      <p:to>
                                        <p:strVal val="visible"/>
                                      </p:to>
                                    </p:set>
                                    <p:animEffect transition="in" filter="wipe(up)">
                                      <p:cBhvr>
                                        <p:cTn id="89" dur="500"/>
                                        <p:tgtEl>
                                          <p:spTgt spid="6563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65663"/>
                                        </p:tgtEl>
                                        <p:attrNameLst>
                                          <p:attrName>style.visibility</p:attrName>
                                        </p:attrNameLst>
                                      </p:cBhvr>
                                      <p:to>
                                        <p:strVal val="visible"/>
                                      </p:to>
                                    </p:set>
                                    <p:animEffect transition="in" filter="wipe(up)">
                                      <p:cBhvr>
                                        <p:cTn id="94" dur="500"/>
                                        <p:tgtEl>
                                          <p:spTgt spid="65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6" grpId="0" animBg="1"/>
      <p:bldP spid="299037" grpId="0" animBg="1"/>
      <p:bldP spid="299038" grpId="0" animBg="1"/>
      <p:bldP spid="299073" grpId="0" animBg="1"/>
      <p:bldP spid="299083" grpId="0" animBg="1"/>
      <p:bldP spid="299093" grpId="0" animBg="1"/>
      <p:bldP spid="299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230425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操作接口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876010467"/>
              </p:ext>
            </p:extLst>
          </p:nvPr>
        </p:nvGraphicFramePr>
        <p:xfrm>
          <a:off x="872768" y="1772816"/>
          <a:ext cx="7526858" cy="192024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5798666">
                  <a:extLst>
                    <a:ext uri="{9D8B030D-6E8A-4147-A177-3AD203B41FA5}">
                      <a16:colId xmlns:a16="http://schemas.microsoft.com/office/drawing/2014/main" val="2351410474"/>
                    </a:ext>
                  </a:extLst>
                </a:gridCol>
              </a:tblGrid>
              <a:tr h="392718">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功能描述</a:t>
                      </a:r>
                    </a:p>
                  </a:txBody>
                  <a:tcPr>
                    <a:solidFill>
                      <a:srgbClr val="FFC000"/>
                    </a:solidFill>
                  </a:tcPr>
                </a:tc>
                <a:extLst>
                  <a:ext uri="{0D108BD9-81ED-4DB2-BD59-A6C34878D82A}">
                    <a16:rowId xmlns:a16="http://schemas.microsoft.com/office/drawing/2014/main" val="2950356697"/>
                  </a:ext>
                </a:extLst>
              </a:tr>
              <a:tr h="318538">
                <a:tc>
                  <a:txBody>
                    <a:bodyPr/>
                    <a:lstStyle/>
                    <a:p>
                      <a:pPr algn="ctr"/>
                      <a:r>
                        <a:rPr lang="en-US" altLang="zh-CN" sz="1800" b="1" kern="1200" dirty="0">
                          <a:solidFill>
                            <a:schemeClr val="tx1"/>
                          </a:solidFill>
                          <a:latin typeface="微软雅黑" panose="020B0503020204020204" pitchFamily="34" charset="-122"/>
                          <a:ea typeface="微软雅黑" panose="020B0503020204020204" pitchFamily="34" charset="-122"/>
                          <a:cs typeface="+mn-cs"/>
                        </a:rPr>
                        <a:t>size()</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报告优先级队列规模，即其中词条个数</a:t>
                      </a:r>
                    </a:p>
                  </a:txBody>
                  <a:tcPr>
                    <a:solidFill>
                      <a:srgbClr val="FFC000">
                        <a:alpha val="32000"/>
                      </a:srgbClr>
                    </a:solidFill>
                  </a:tcPr>
                </a:tc>
                <a:extLst>
                  <a:ext uri="{0D108BD9-81ED-4DB2-BD59-A6C34878D82A}">
                    <a16:rowId xmlns:a16="http://schemas.microsoft.com/office/drawing/2014/main" val="894137878"/>
                  </a:ext>
                </a:extLst>
              </a:tr>
              <a:tr h="318538">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将制定词条插入优先级队列</a:t>
                      </a:r>
                    </a:p>
                  </a:txBody>
                  <a:tcPr>
                    <a:solidFill>
                      <a:srgbClr val="FFC000">
                        <a:alpha val="21000"/>
                      </a:srgbClr>
                    </a:solidFill>
                  </a:tcPr>
                </a:tc>
                <a:extLst>
                  <a:ext uri="{0D108BD9-81ED-4DB2-BD59-A6C34878D82A}">
                    <a16:rowId xmlns:a16="http://schemas.microsoft.com/office/drawing/2014/main" val="1068411196"/>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返回优先级最大词条（若优先级队列非空）</a:t>
                      </a:r>
                    </a:p>
                  </a:txBody>
                  <a:tcPr>
                    <a:solidFill>
                      <a:srgbClr val="FFC000">
                        <a:alpha val="32000"/>
                      </a:srgbClr>
                    </a:solidFill>
                  </a:tcPr>
                </a:tc>
                <a:extLst>
                  <a:ext uri="{0D108BD9-81ED-4DB2-BD59-A6C34878D82A}">
                    <a16:rowId xmlns:a16="http://schemas.microsoft.com/office/drawing/2014/main" val="4117827323"/>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删除优先级最大词条（若优先级队列非空）</a:t>
                      </a: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61668346"/>
              </p:ext>
            </p:extLst>
          </p:nvPr>
        </p:nvGraphicFramePr>
        <p:xfrm>
          <a:off x="251520" y="3933056"/>
          <a:ext cx="8496942" cy="2448273"/>
        </p:xfrm>
        <a:graphic>
          <a:graphicData uri="http://schemas.openxmlformats.org/drawingml/2006/table">
            <a:tbl>
              <a:tblPr firstRow="1" bandRow="1">
                <a:tableStyleId>{5C22544A-7EE6-4342-B048-85BDC9FD1C3A}</a:tableStyleId>
              </a:tblPr>
              <a:tblGrid>
                <a:gridCol w="886638">
                  <a:extLst>
                    <a:ext uri="{9D8B030D-6E8A-4147-A177-3AD203B41FA5}">
                      <a16:colId xmlns:a16="http://schemas.microsoft.com/office/drawing/2014/main" val="2705889283"/>
                    </a:ext>
                  </a:extLst>
                </a:gridCol>
                <a:gridCol w="2659913">
                  <a:extLst>
                    <a:ext uri="{9D8B030D-6E8A-4147-A177-3AD203B41FA5}">
                      <a16:colId xmlns:a16="http://schemas.microsoft.com/office/drawing/2014/main" val="550698849"/>
                    </a:ext>
                  </a:extLst>
                </a:gridCol>
                <a:gridCol w="701920">
                  <a:extLst>
                    <a:ext uri="{9D8B030D-6E8A-4147-A177-3AD203B41FA5}">
                      <a16:colId xmlns:a16="http://schemas.microsoft.com/office/drawing/2014/main" val="2343029526"/>
                    </a:ext>
                  </a:extLst>
                </a:gridCol>
                <a:gridCol w="1152129">
                  <a:extLst>
                    <a:ext uri="{9D8B030D-6E8A-4147-A177-3AD203B41FA5}">
                      <a16:colId xmlns:a16="http://schemas.microsoft.com/office/drawing/2014/main" val="3685029702"/>
                    </a:ext>
                  </a:extLst>
                </a:gridCol>
                <a:gridCol w="2016224">
                  <a:extLst>
                    <a:ext uri="{9D8B030D-6E8A-4147-A177-3AD203B41FA5}">
                      <a16:colId xmlns:a16="http://schemas.microsoft.com/office/drawing/2014/main" val="2475259152"/>
                    </a:ext>
                  </a:extLst>
                </a:gridCol>
                <a:gridCol w="1080118">
                  <a:extLst>
                    <a:ext uri="{9D8B030D-6E8A-4147-A177-3AD203B41FA5}">
                      <a16:colId xmlns:a16="http://schemas.microsoft.com/office/drawing/2014/main" val="3247761172"/>
                    </a:ext>
                  </a:extLst>
                </a:gridCol>
              </a:tblGrid>
              <a:tr h="408045">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extLst>
                  <a:ext uri="{0D108BD9-81ED-4DB2-BD59-A6C34878D82A}">
                    <a16:rowId xmlns:a16="http://schemas.microsoft.com/office/drawing/2014/main" val="1746187849"/>
                  </a:ext>
                </a:extLst>
              </a:tr>
              <a:tr h="340038">
                <a:tc>
                  <a:txBody>
                    <a:bodyPr/>
                    <a:lstStyle/>
                    <a:p>
                      <a:pPr algn="ctr"/>
                      <a:r>
                        <a:rPr lang="en-US" altLang="zh-CN" sz="1400" b="1" kern="1200" dirty="0" err="1">
                          <a:solidFill>
                            <a:schemeClr val="dk1"/>
                          </a:solidFill>
                          <a:latin typeface="+mn-lt"/>
                          <a:ea typeface="+mn-ea"/>
                          <a:cs typeface="+mn-cs"/>
                        </a:rPr>
                        <a:t>Init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{441,276,320,698,280,112}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280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319902118"/>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276</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056973109"/>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{441,276,320,280,112}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698</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insert(214)</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{112,214}</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440945075"/>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a:solidFill>
                            <a:schemeClr val="dk1"/>
                          </a:solidFill>
                          <a:latin typeface="+mn-lt"/>
                          <a:ea typeface="+mn-ea"/>
                          <a:cs typeface="+mn-cs"/>
                        </a:rPr>
                        <a:t>5</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887584861"/>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{112} </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214</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565753023"/>
                  </a:ext>
                </a:extLst>
              </a:tr>
              <a:tr h="3400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320</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247041374"/>
                  </a:ext>
                </a:extLst>
              </a:tr>
            </a:tbl>
          </a:graphicData>
        </a:graphic>
      </p:graphicFrame>
    </p:spTree>
    <p:extLst>
      <p:ext uri="{BB962C8B-B14F-4D97-AF65-F5344CB8AC3E}">
        <p14:creationId xmlns:p14="http://schemas.microsoft.com/office/powerpoint/2010/main" val="342349426"/>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7544" y="1124744"/>
            <a:ext cx="8778875" cy="3251200"/>
          </a:xfrm>
          <a:prstGeom prst="rect">
            <a:avLst/>
          </a:prstGeom>
          <a:noFill/>
          <a:ln w="12700" cap="sq">
            <a:noFill/>
            <a:miter lim="800000"/>
            <a:headEnd type="none" w="sm" len="sm"/>
            <a:tailEnd type="none" w="sm" len="sm"/>
          </a:ln>
        </p:spPr>
        <p:txBody>
          <a:bodyPr>
            <a:spAutoFit/>
          </a:bodyPr>
          <a:lstStyle/>
          <a:p>
            <a:pPr>
              <a:lnSpc>
                <a:spcPct val="115000"/>
              </a:lnSpc>
            </a:pPr>
            <a:r>
              <a:rPr kumimoji="1" lang="zh-CN" altLang="en-US" sz="3600" b="1" dirty="0">
                <a:solidFill>
                  <a:srgbClr val="0000FF"/>
                </a:solidFill>
                <a:latin typeface="Times New Roman" pitchFamily="18" charset="0"/>
                <a:ea typeface="楷体_GB2312" pitchFamily="49" charset="-122"/>
              </a:rPr>
              <a:t>举例</a:t>
            </a:r>
            <a:r>
              <a:rPr kumimoji="1" lang="en-US" altLang="zh-CN" sz="3600" b="1" dirty="0">
                <a:solidFill>
                  <a:srgbClr val="0000FF"/>
                </a:solidFill>
                <a:latin typeface="Times New Roman" pitchFamily="18" charset="0"/>
                <a:ea typeface="楷体_GB2312" pitchFamily="49" charset="-122"/>
              </a:rPr>
              <a:t>:    </a:t>
            </a:r>
            <a:r>
              <a:rPr kumimoji="1" lang="zh-CN" altLang="en-US" sz="3600" b="1" dirty="0">
                <a:solidFill>
                  <a:srgbClr val="0000FF"/>
                </a:solidFill>
                <a:latin typeface="Times New Roman" pitchFamily="18" charset="0"/>
                <a:ea typeface="楷体_GB2312" pitchFamily="49" charset="-122"/>
              </a:rPr>
              <a:t>已知某系统在通讯联络中只可能</a:t>
            </a:r>
          </a:p>
          <a:p>
            <a:pPr>
              <a:lnSpc>
                <a:spcPct val="115000"/>
              </a:lnSpc>
            </a:pPr>
            <a:r>
              <a:rPr kumimoji="1" lang="zh-CN" altLang="en-US" sz="3600" b="1" dirty="0">
                <a:solidFill>
                  <a:srgbClr val="0000FF"/>
                </a:solidFill>
                <a:latin typeface="Times New Roman" pitchFamily="18" charset="0"/>
                <a:ea typeface="楷体_GB2312" pitchFamily="49" charset="-122"/>
              </a:rPr>
              <a:t>   出现八种字符</a:t>
            </a:r>
            <a:r>
              <a:rPr kumimoji="1" lang="en-US" altLang="zh-CN" sz="3600" b="1" dirty="0">
                <a:solidFill>
                  <a:srgbClr val="0000FF"/>
                </a:solidFill>
                <a:latin typeface="Times New Roman" pitchFamily="18" charset="0"/>
                <a:ea typeface="楷体_GB2312" pitchFamily="49" charset="-122"/>
              </a:rPr>
              <a:t>A,B,C,D,E,F,G,H, </a:t>
            </a:r>
            <a:r>
              <a:rPr kumimoji="1" lang="zh-CN" altLang="en-US" sz="3600" b="1" dirty="0">
                <a:solidFill>
                  <a:srgbClr val="0000FF"/>
                </a:solidFill>
                <a:latin typeface="Times New Roman" pitchFamily="18" charset="0"/>
                <a:ea typeface="楷体_GB2312" pitchFamily="49" charset="-122"/>
              </a:rPr>
              <a:t>其概率</a:t>
            </a:r>
          </a:p>
          <a:p>
            <a:pPr>
              <a:lnSpc>
                <a:spcPct val="115000"/>
              </a:lnSpc>
            </a:pPr>
            <a:r>
              <a:rPr kumimoji="1" lang="zh-CN" altLang="en-US" sz="3600" b="1" dirty="0">
                <a:solidFill>
                  <a:srgbClr val="0000FF"/>
                </a:solidFill>
                <a:latin typeface="Times New Roman" pitchFamily="18" charset="0"/>
                <a:ea typeface="楷体_GB2312" pitchFamily="49" charset="-122"/>
              </a:rPr>
              <a:t>   分别为</a:t>
            </a:r>
            <a:r>
              <a:rPr kumimoji="1" lang="en-US" altLang="zh-CN" sz="3600" b="1" dirty="0">
                <a:solidFill>
                  <a:srgbClr val="0000FF"/>
                </a:solidFill>
                <a:latin typeface="Times New Roman" pitchFamily="18" charset="0"/>
                <a:ea typeface="楷体_GB2312" pitchFamily="49" charset="-122"/>
              </a:rPr>
              <a:t>:</a:t>
            </a:r>
          </a:p>
          <a:p>
            <a:pPr>
              <a:lnSpc>
                <a:spcPct val="115000"/>
              </a:lnSpc>
            </a:pPr>
            <a:r>
              <a:rPr kumimoji="1" lang="en-US" altLang="zh-CN" sz="3600" b="1" dirty="0">
                <a:solidFill>
                  <a:srgbClr val="0000FF"/>
                </a:solidFill>
                <a:latin typeface="Times New Roman" pitchFamily="18" charset="0"/>
                <a:ea typeface="楷体_GB2312" pitchFamily="49" charset="-122"/>
              </a:rPr>
              <a:t>     0.05, 0.29, 0.07, 0.08, 0.14, 0.23,0.03,0.11</a:t>
            </a:r>
          </a:p>
          <a:p>
            <a:pPr>
              <a:lnSpc>
                <a:spcPct val="115000"/>
              </a:lnSpc>
            </a:pPr>
            <a:r>
              <a:rPr kumimoji="1" lang="en-US" altLang="zh-CN" sz="3600" b="1" dirty="0">
                <a:solidFill>
                  <a:srgbClr val="0000FF"/>
                </a:solidFill>
                <a:latin typeface="Times New Roman" pitchFamily="18" charset="0"/>
                <a:ea typeface="楷体_GB2312" pitchFamily="49" charset="-122"/>
              </a:rPr>
              <a:t>   </a:t>
            </a:r>
            <a:r>
              <a:rPr kumimoji="1" lang="zh-CN" altLang="en-US" sz="3600" b="1" dirty="0">
                <a:solidFill>
                  <a:srgbClr val="0000FF"/>
                </a:solidFill>
                <a:latin typeface="Times New Roman" pitchFamily="18" charset="0"/>
                <a:ea typeface="楷体_GB2312" pitchFamily="49" charset="-122"/>
              </a:rPr>
              <a:t>试设计</a:t>
            </a:r>
            <a:r>
              <a:rPr kumimoji="1" lang="zh-CN" altLang="en-US" sz="3600" b="1" dirty="0">
                <a:solidFill>
                  <a:srgbClr val="990000"/>
                </a:solidFill>
                <a:latin typeface="Times New Roman" pitchFamily="18" charset="0"/>
                <a:ea typeface="楷体_GB2312" pitchFamily="49" charset="-122"/>
              </a:rPr>
              <a:t>哈夫曼编码</a:t>
            </a:r>
            <a:r>
              <a:rPr kumimoji="1" lang="en-US" altLang="zh-CN" sz="3600" b="1" dirty="0">
                <a:solidFill>
                  <a:srgbClr val="990000"/>
                </a:solidFill>
                <a:latin typeface="Times New Roman" pitchFamily="18" charset="0"/>
                <a:ea typeface="楷体_GB2312" pitchFamily="49" charset="-122"/>
              </a:rPr>
              <a:t>.</a:t>
            </a:r>
          </a:p>
        </p:txBody>
      </p:sp>
      <p:sp>
        <p:nvSpPr>
          <p:cNvPr id="300036" name="Text Box 4"/>
          <p:cNvSpPr txBox="1">
            <a:spLocks noChangeArrowheads="1"/>
          </p:cNvSpPr>
          <p:nvPr/>
        </p:nvSpPr>
        <p:spPr bwMode="auto">
          <a:xfrm>
            <a:off x="423094" y="5609431"/>
            <a:ext cx="8823325" cy="793750"/>
          </a:xfrm>
          <a:prstGeom prst="rect">
            <a:avLst/>
          </a:prstGeom>
          <a:noFill/>
          <a:ln w="12700" cap="sq">
            <a:noFill/>
            <a:miter lim="800000"/>
            <a:headEnd type="none" w="sm" len="sm"/>
            <a:tailEnd type="none" w="sm" len="sm"/>
          </a:ln>
        </p:spPr>
        <p:txBody>
          <a:bodyPr>
            <a:spAutoFit/>
          </a:bodyPr>
          <a:lstStyle/>
          <a:p>
            <a:pPr>
              <a:lnSpc>
                <a:spcPct val="115000"/>
              </a:lnSpc>
            </a:pPr>
            <a:r>
              <a:rPr kumimoji="1" lang="zh-CN" altLang="en-US" sz="3200" b="1">
                <a:solidFill>
                  <a:srgbClr val="0000FF"/>
                </a:solidFill>
                <a:latin typeface="Times New Roman" pitchFamily="18" charset="0"/>
                <a:ea typeface="楷体_GB2312" pitchFamily="49" charset="-122"/>
              </a:rPr>
              <a:t>哈夫曼编码</a:t>
            </a:r>
            <a:r>
              <a:rPr kumimoji="1" lang="en-US" altLang="zh-CN" sz="3200" b="1">
                <a:solidFill>
                  <a:srgbClr val="0000FF"/>
                </a:solidFill>
                <a:latin typeface="Times New Roman" pitchFamily="18" charset="0"/>
                <a:ea typeface="楷体_GB2312" pitchFamily="49" charset="-122"/>
              </a:rPr>
              <a:t>:</a:t>
            </a:r>
            <a:r>
              <a:rPr kumimoji="1" lang="en-US" altLang="zh-CN" sz="4000" b="1">
                <a:solidFill>
                  <a:srgbClr val="990000"/>
                </a:solidFill>
                <a:latin typeface="Times New Roman" pitchFamily="18" charset="0"/>
                <a:ea typeface="楷体_GB2312" pitchFamily="49" charset="-122"/>
              </a:rPr>
              <a:t>   </a:t>
            </a:r>
            <a:r>
              <a:rPr kumimoji="1" lang="en-US" altLang="zh-CN" sz="2400">
                <a:solidFill>
                  <a:srgbClr val="0000FF"/>
                </a:solidFill>
                <a:latin typeface="Times New Roman" pitchFamily="18" charset="0"/>
              </a:rPr>
              <a:t>0110,</a:t>
            </a:r>
            <a:r>
              <a:rPr kumimoji="1" lang="en-US" altLang="zh-CN" sz="2400" b="1">
                <a:solidFill>
                  <a:srgbClr val="990000"/>
                </a:solidFill>
                <a:latin typeface="Times New Roman" pitchFamily="18" charset="0"/>
                <a:ea typeface="楷体_GB2312" pitchFamily="49" charset="-122"/>
              </a:rPr>
              <a:t> </a:t>
            </a:r>
            <a:r>
              <a:rPr kumimoji="1" lang="en-US" altLang="zh-CN" sz="2400">
                <a:solidFill>
                  <a:srgbClr val="FF3300"/>
                </a:solidFill>
                <a:latin typeface="Times New Roman" pitchFamily="18" charset="0"/>
              </a:rPr>
              <a:t>10</a:t>
            </a:r>
            <a:r>
              <a:rPr kumimoji="1" lang="en-US" altLang="zh-CN" sz="2400">
                <a:solidFill>
                  <a:srgbClr val="0000FF"/>
                </a:solidFill>
                <a:latin typeface="Times New Roman" pitchFamily="18" charset="0"/>
              </a:rPr>
              <a:t>, 1110, </a:t>
            </a:r>
            <a:r>
              <a:rPr kumimoji="1" lang="en-US" altLang="zh-CN" sz="2400">
                <a:solidFill>
                  <a:srgbClr val="FF3300"/>
                </a:solidFill>
                <a:latin typeface="Times New Roman" pitchFamily="18" charset="0"/>
              </a:rPr>
              <a:t>1111</a:t>
            </a:r>
            <a:r>
              <a:rPr kumimoji="1" lang="en-US" altLang="zh-CN" sz="2400">
                <a:solidFill>
                  <a:srgbClr val="0000FF"/>
                </a:solidFill>
                <a:latin typeface="Times New Roman" pitchFamily="18" charset="0"/>
              </a:rPr>
              <a:t>, 110,   </a:t>
            </a:r>
            <a:r>
              <a:rPr kumimoji="1" lang="en-US" altLang="zh-CN" sz="2400">
                <a:solidFill>
                  <a:srgbClr val="FF3300"/>
                </a:solidFill>
                <a:latin typeface="Times New Roman" pitchFamily="18" charset="0"/>
              </a:rPr>
              <a:t>00</a:t>
            </a:r>
            <a:r>
              <a:rPr kumimoji="1" lang="en-US" altLang="zh-CN" sz="2400">
                <a:solidFill>
                  <a:srgbClr val="0000FF"/>
                </a:solidFill>
                <a:latin typeface="Times New Roman" pitchFamily="18" charset="0"/>
              </a:rPr>
              <a:t>,  0111, </a:t>
            </a:r>
            <a:r>
              <a:rPr kumimoji="1" lang="en-US" altLang="zh-CN" sz="2400">
                <a:solidFill>
                  <a:srgbClr val="FF3300"/>
                </a:solidFill>
                <a:latin typeface="Times New Roman" pitchFamily="18" charset="0"/>
              </a:rPr>
              <a:t>010</a:t>
            </a:r>
            <a:endParaRPr kumimoji="1" lang="en-US" altLang="zh-CN" sz="2400">
              <a:solidFill>
                <a:srgbClr val="0000FF"/>
              </a:solidFill>
              <a:latin typeface="Times New Roman" pitchFamily="18" charset="0"/>
            </a:endParaRPr>
          </a:p>
        </p:txBody>
      </p:sp>
      <p:sp>
        <p:nvSpPr>
          <p:cNvPr id="66564" name="Text Box 5"/>
          <p:cNvSpPr txBox="1">
            <a:spLocks noChangeArrowheads="1"/>
          </p:cNvSpPr>
          <p:nvPr/>
        </p:nvSpPr>
        <p:spPr bwMode="auto">
          <a:xfrm>
            <a:off x="750119" y="4536281"/>
            <a:ext cx="7974013" cy="1311275"/>
          </a:xfrm>
          <a:prstGeom prst="rect">
            <a:avLst/>
          </a:prstGeom>
          <a:noFill/>
          <a:ln w="12700" cap="sq">
            <a:noFill/>
            <a:miter lim="800000"/>
            <a:headEnd type="none" w="sm" len="sm"/>
            <a:tailEnd type="none" w="sm" len="sm"/>
          </a:ln>
        </p:spPr>
        <p:txBody>
          <a:bodyPr wrap="none">
            <a:spAutoFit/>
          </a:bodyPr>
          <a:lstStyle/>
          <a:p>
            <a:r>
              <a:rPr kumimoji="1" lang="zh-CN" altLang="en-US" sz="4000" b="1">
                <a:solidFill>
                  <a:srgbClr val="990000"/>
                </a:solidFill>
                <a:latin typeface="Times New Roman" pitchFamily="18" charset="0"/>
                <a:ea typeface="楷体_GB2312" pitchFamily="49" charset="-122"/>
              </a:rPr>
              <a:t>设权 </a:t>
            </a:r>
            <a:r>
              <a:rPr kumimoji="1" lang="en-US" altLang="zh-CN" sz="4000" b="1">
                <a:solidFill>
                  <a:srgbClr val="990000"/>
                </a:solidFill>
                <a:latin typeface="Times New Roman" pitchFamily="18" charset="0"/>
                <a:ea typeface="楷体_GB2312" pitchFamily="49" charset="-122"/>
              </a:rPr>
              <a:t>w = { 5, 29, 7,  8, 14, 23,  3, 11 }</a:t>
            </a:r>
          </a:p>
          <a:p>
            <a:r>
              <a:rPr kumimoji="1" lang="en-US" altLang="zh-CN" sz="4000" b="1">
                <a:solidFill>
                  <a:srgbClr val="990000"/>
                </a:solidFill>
                <a:latin typeface="Times New Roman" pitchFamily="18" charset="0"/>
                <a:ea typeface="楷体_GB2312" pitchFamily="49" charset="-122"/>
              </a:rPr>
              <a:t>                   </a:t>
            </a:r>
            <a:r>
              <a:rPr kumimoji="1" lang="en-US" altLang="zh-CN" sz="3600" b="1">
                <a:solidFill>
                  <a:srgbClr val="0000FF"/>
                </a:solidFill>
                <a:latin typeface="Times New Roman" pitchFamily="18" charset="0"/>
                <a:ea typeface="楷体_GB2312" pitchFamily="49" charset="-122"/>
              </a:rPr>
              <a:t>A  B   C   D   E    F   G  H</a:t>
            </a:r>
          </a:p>
        </p:txBody>
      </p:sp>
      <p:sp>
        <p:nvSpPr>
          <p:cNvPr id="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1653069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212725" y="996876"/>
            <a:ext cx="8778875" cy="6063198"/>
          </a:xfrm>
          <a:prstGeom prst="rect">
            <a:avLst/>
          </a:prstGeom>
          <a:noFill/>
          <a:ln w="12700" cap="sq">
            <a:noFill/>
            <a:miter lim="800000"/>
            <a:headEnd type="none" w="sm" len="sm"/>
            <a:tailEnd type="none" w="sm" len="sm"/>
          </a:ln>
        </p:spPr>
        <p:txBody>
          <a:bodyPr>
            <a:spAutoFit/>
          </a:bodyPr>
          <a:lstStyle/>
          <a:p>
            <a:r>
              <a:rPr kumimoji="1" lang="zh-CN" altLang="en-US" sz="2800" b="1" dirty="0">
                <a:solidFill>
                  <a:srgbClr val="0000FF"/>
                </a:solidFill>
                <a:latin typeface="楷体_GB2312" pitchFamily="49" charset="-122"/>
                <a:ea typeface="楷体_GB2312" pitchFamily="49" charset="-122"/>
              </a:rPr>
              <a:t>数据文件压缩</a:t>
            </a:r>
            <a:r>
              <a:rPr kumimoji="1" lang="en-US" altLang="zh-CN" sz="2800" b="1" dirty="0">
                <a:solidFill>
                  <a:srgbClr val="0000FF"/>
                </a:solidFill>
                <a:latin typeface="楷体_GB2312" pitchFamily="49" charset="-122"/>
                <a:ea typeface="楷体_GB2312" pitchFamily="49" charset="-122"/>
              </a:rPr>
              <a:t>:</a:t>
            </a:r>
          </a:p>
          <a:p>
            <a:r>
              <a:rPr kumimoji="1" lang="en-US" altLang="zh-CN" sz="2800" b="1" dirty="0">
                <a:solidFill>
                  <a:srgbClr val="0000FF"/>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已知一个由</a:t>
            </a:r>
            <a:r>
              <a:rPr kumimoji="1" lang="en-US" altLang="zh-CN" sz="2800" b="1" dirty="0">
                <a:latin typeface="楷体_GB2312" pitchFamily="49" charset="-122"/>
                <a:ea typeface="楷体_GB2312" pitchFamily="49" charset="-122"/>
              </a:rPr>
              <a:t>A,B,C,D,E,F,G,H</a:t>
            </a:r>
            <a:r>
              <a:rPr kumimoji="1" lang="zh-CN" altLang="en-US" sz="2800" b="1" dirty="0">
                <a:latin typeface="楷体_GB2312" pitchFamily="49" charset="-122"/>
                <a:ea typeface="楷体_GB2312" pitchFamily="49" charset="-122"/>
              </a:rPr>
              <a:t>等八种字符组成的文件包含</a:t>
            </a:r>
            <a:r>
              <a:rPr kumimoji="1" lang="en-US" altLang="zh-CN" sz="2800" b="1" dirty="0">
                <a:latin typeface="楷体_GB2312" pitchFamily="49" charset="-122"/>
                <a:ea typeface="楷体_GB2312" pitchFamily="49" charset="-122"/>
              </a:rPr>
              <a:t>100</a:t>
            </a:r>
            <a:r>
              <a:rPr kumimoji="1" lang="zh-CN" altLang="en-US" sz="2800" b="1" dirty="0">
                <a:latin typeface="楷体_GB2312" pitchFamily="49" charset="-122"/>
                <a:ea typeface="楷体_GB2312" pitchFamily="49" charset="-122"/>
              </a:rPr>
              <a:t>个字符，如果对这八个字符都按等长编码：</a:t>
            </a:r>
          </a:p>
          <a:p>
            <a:r>
              <a:rPr kumimoji="1" lang="zh-CN" altLang="en-US" sz="28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000,001,010,011,100,101,110</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111 </a:t>
            </a:r>
          </a:p>
          <a:p>
            <a:r>
              <a:rPr kumimoji="1" lang="en-US" altLang="zh-CN" sz="24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则文件包含的总位数为：</a:t>
            </a:r>
          </a:p>
          <a:p>
            <a:r>
              <a:rPr kumimoji="1" lang="zh-CN" altLang="en-US" sz="2800" b="1" dirty="0">
                <a:latin typeface="楷体_GB2312" pitchFamily="49" charset="-122"/>
                <a:ea typeface="楷体_GB2312" pitchFamily="49" charset="-122"/>
              </a:rPr>
              <a:t>			</a:t>
            </a:r>
            <a:r>
              <a:rPr kumimoji="1" lang="en-US" altLang="zh-CN" sz="2800" b="1" dirty="0">
                <a:solidFill>
                  <a:srgbClr val="3366FF"/>
                </a:solidFill>
                <a:latin typeface="楷体_GB2312" pitchFamily="49" charset="-122"/>
                <a:ea typeface="楷体_GB2312" pitchFamily="49" charset="-122"/>
              </a:rPr>
              <a:t>100×3</a:t>
            </a:r>
            <a:r>
              <a:rPr kumimoji="1" lang="zh-CN" altLang="en-US" sz="2800" b="1" dirty="0">
                <a:solidFill>
                  <a:srgbClr val="3366FF"/>
                </a:solidFill>
                <a:latin typeface="楷体_GB2312" pitchFamily="49" charset="-122"/>
                <a:ea typeface="楷体_GB2312" pitchFamily="49" charset="-122"/>
              </a:rPr>
              <a:t>＝</a:t>
            </a:r>
            <a:r>
              <a:rPr kumimoji="1" lang="en-US" altLang="zh-CN" sz="2800" b="1" dirty="0">
                <a:solidFill>
                  <a:srgbClr val="3366FF"/>
                </a:solidFill>
                <a:latin typeface="楷体_GB2312" pitchFamily="49" charset="-122"/>
                <a:ea typeface="楷体_GB2312" pitchFamily="49" charset="-122"/>
              </a:rPr>
              <a:t>300 </a:t>
            </a:r>
            <a:r>
              <a:rPr kumimoji="1" lang="zh-CN" altLang="en-US" sz="2800" b="1" dirty="0">
                <a:solidFill>
                  <a:srgbClr val="3366FF"/>
                </a:solidFill>
                <a:latin typeface="楷体_GB2312" pitchFamily="49" charset="-122"/>
                <a:ea typeface="楷体_GB2312" pitchFamily="49" charset="-122"/>
              </a:rPr>
              <a:t>位</a:t>
            </a:r>
            <a:endParaRPr kumimoji="1" lang="zh-CN" altLang="en-US" sz="2800" b="1" dirty="0">
              <a:latin typeface="楷体_GB2312" pitchFamily="49" charset="-122"/>
              <a:ea typeface="楷体_GB2312" pitchFamily="49" charset="-122"/>
            </a:endParaRPr>
          </a:p>
          <a:p>
            <a:r>
              <a:rPr kumimoji="1" lang="zh-CN" altLang="en-US" sz="2800" b="1" dirty="0">
                <a:latin typeface="楷体_GB2312" pitchFamily="49" charset="-122"/>
                <a:ea typeface="楷体_GB2312" pitchFamily="49" charset="-122"/>
              </a:rPr>
              <a:t>   现已知八个字符在文件中出现的个数分别为</a:t>
            </a:r>
            <a:r>
              <a:rPr kumimoji="1" lang="en-US" altLang="zh-CN" sz="2800" b="1" dirty="0">
                <a:latin typeface="楷体_GB2312" pitchFamily="49" charset="-122"/>
                <a:ea typeface="楷体_GB2312" pitchFamily="49" charset="-122"/>
              </a:rPr>
              <a:t>:</a:t>
            </a:r>
          </a:p>
          <a:p>
            <a:r>
              <a:rPr kumimoji="1" lang="en-US" altLang="zh-CN" sz="2800" b="1" dirty="0">
                <a:latin typeface="楷体_GB2312" pitchFamily="49" charset="-122"/>
                <a:ea typeface="楷体_GB2312" pitchFamily="49" charset="-122"/>
              </a:rPr>
              <a:t>          </a:t>
            </a:r>
            <a:r>
              <a:rPr kumimoji="1" lang="en-US" altLang="zh-CN" sz="2800" b="1" dirty="0">
                <a:solidFill>
                  <a:srgbClr val="990000"/>
                </a:solidFill>
                <a:latin typeface="楷体_GB2312" pitchFamily="49" charset="-122"/>
                <a:ea typeface="楷体_GB2312" pitchFamily="49" charset="-122"/>
              </a:rPr>
              <a:t>5,29,7,8,14,23,3,11</a:t>
            </a:r>
            <a:endParaRPr kumimoji="1" lang="en-US" altLang="zh-CN" sz="2800" b="1" dirty="0">
              <a:latin typeface="楷体_GB2312" pitchFamily="49" charset="-122"/>
              <a:ea typeface="楷体_GB2312" pitchFamily="49" charset="-122"/>
            </a:endParaRPr>
          </a:p>
          <a:p>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如果采用哈夫曼编码</a:t>
            </a:r>
            <a:r>
              <a:rPr kumimoji="1" lang="en-US" altLang="zh-CN" sz="2800" b="1" dirty="0">
                <a:latin typeface="楷体_GB2312" pitchFamily="49" charset="-122"/>
                <a:ea typeface="楷体_GB2312" pitchFamily="49" charset="-122"/>
              </a:rPr>
              <a:t>:</a:t>
            </a:r>
            <a:r>
              <a:rPr kumimoji="1" lang="en-US" altLang="zh-CN" sz="2800" b="1" dirty="0">
                <a:solidFill>
                  <a:srgbClr val="990000"/>
                </a:solidFill>
                <a:latin typeface="楷体_GB2312" pitchFamily="49" charset="-122"/>
                <a:ea typeface="楷体_GB2312" pitchFamily="49" charset="-122"/>
              </a:rPr>
              <a:t> </a:t>
            </a:r>
          </a:p>
          <a:p>
            <a:r>
              <a:rPr kumimoji="1" lang="en-US" altLang="zh-CN" sz="2800" b="1" dirty="0">
                <a:solidFill>
                  <a:srgbClr val="990000"/>
                </a:solidFill>
                <a:latin typeface="楷体_GB2312" pitchFamily="49" charset="-122"/>
                <a:ea typeface="楷体_GB2312" pitchFamily="49" charset="-122"/>
              </a:rPr>
              <a:t>        </a:t>
            </a:r>
            <a:r>
              <a:rPr kumimoji="1" lang="en-US" altLang="zh-CN" sz="2800" b="1" dirty="0">
                <a:solidFill>
                  <a:srgbClr val="0000FF"/>
                </a:solidFill>
                <a:latin typeface="楷体_GB2312" pitchFamily="49" charset="-122"/>
                <a:ea typeface="楷体_GB2312" pitchFamily="49" charset="-122"/>
              </a:rPr>
              <a:t>0110,</a:t>
            </a:r>
            <a:r>
              <a:rPr kumimoji="1" lang="en-US" altLang="zh-CN" sz="2800" b="1" dirty="0">
                <a:solidFill>
                  <a:srgbClr val="FF3300"/>
                </a:solidFill>
                <a:latin typeface="楷体_GB2312" pitchFamily="49" charset="-122"/>
                <a:ea typeface="楷体_GB2312" pitchFamily="49" charset="-122"/>
              </a:rPr>
              <a:t>10</a:t>
            </a:r>
            <a:r>
              <a:rPr kumimoji="1" lang="en-US" altLang="zh-CN" sz="2800" b="1" dirty="0">
                <a:solidFill>
                  <a:srgbClr val="0000FF"/>
                </a:solidFill>
                <a:latin typeface="楷体_GB2312" pitchFamily="49" charset="-122"/>
                <a:ea typeface="楷体_GB2312" pitchFamily="49" charset="-122"/>
              </a:rPr>
              <a:t>,1110,</a:t>
            </a:r>
            <a:r>
              <a:rPr kumimoji="1" lang="en-US" altLang="zh-CN" sz="2800" b="1" dirty="0">
                <a:solidFill>
                  <a:srgbClr val="FF3300"/>
                </a:solidFill>
                <a:latin typeface="楷体_GB2312" pitchFamily="49" charset="-122"/>
                <a:ea typeface="楷体_GB2312" pitchFamily="49" charset="-122"/>
              </a:rPr>
              <a:t>1111</a:t>
            </a:r>
            <a:r>
              <a:rPr kumimoji="1" lang="en-US" altLang="zh-CN" sz="2800" b="1" dirty="0">
                <a:solidFill>
                  <a:srgbClr val="0000FF"/>
                </a:solidFill>
                <a:latin typeface="楷体_GB2312" pitchFamily="49" charset="-122"/>
                <a:ea typeface="楷体_GB2312" pitchFamily="49" charset="-122"/>
              </a:rPr>
              <a:t>,110,</a:t>
            </a:r>
            <a:r>
              <a:rPr kumimoji="1" lang="en-US" altLang="zh-CN" sz="2800" b="1" dirty="0">
                <a:solidFill>
                  <a:srgbClr val="FF3300"/>
                </a:solidFill>
                <a:latin typeface="楷体_GB2312" pitchFamily="49" charset="-122"/>
                <a:ea typeface="楷体_GB2312" pitchFamily="49" charset="-122"/>
              </a:rPr>
              <a:t>00</a:t>
            </a:r>
            <a:r>
              <a:rPr kumimoji="1" lang="en-US" altLang="zh-CN" sz="2800" b="1" dirty="0">
                <a:solidFill>
                  <a:srgbClr val="0000FF"/>
                </a:solidFill>
                <a:latin typeface="楷体_GB2312" pitchFamily="49" charset="-122"/>
                <a:ea typeface="楷体_GB2312" pitchFamily="49" charset="-122"/>
              </a:rPr>
              <a:t>,0111,</a:t>
            </a:r>
            <a:r>
              <a:rPr kumimoji="1" lang="en-US" altLang="zh-CN" sz="2800" b="1" dirty="0">
                <a:solidFill>
                  <a:srgbClr val="FF3300"/>
                </a:solidFill>
                <a:latin typeface="楷体_GB2312" pitchFamily="49" charset="-122"/>
                <a:ea typeface="楷体_GB2312" pitchFamily="49" charset="-122"/>
              </a:rPr>
              <a:t>010</a:t>
            </a:r>
          </a:p>
          <a:p>
            <a:r>
              <a:rPr kumimoji="1" lang="en-US" altLang="zh-CN" sz="2800" b="1" dirty="0">
                <a:solidFill>
                  <a:srgbClr val="FF3300"/>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则文件的总位数为：</a:t>
            </a:r>
          </a:p>
          <a:p>
            <a:r>
              <a:rPr kumimoji="1" lang="zh-CN" altLang="en-US" b="1" dirty="0">
                <a:solidFill>
                  <a:srgbClr val="FF3300"/>
                </a:solidFill>
                <a:latin typeface="楷体_GB2312" pitchFamily="49" charset="-122"/>
                <a:ea typeface="楷体_GB2312" pitchFamily="49" charset="-122"/>
              </a:rPr>
              <a:t>     </a:t>
            </a:r>
            <a:r>
              <a:rPr kumimoji="1" lang="en-US" altLang="zh-CN" b="1" dirty="0">
                <a:solidFill>
                  <a:srgbClr val="3366FF"/>
                </a:solidFill>
                <a:latin typeface="楷体_GB2312" pitchFamily="49" charset="-122"/>
                <a:ea typeface="楷体_GB2312" pitchFamily="49" charset="-122"/>
              </a:rPr>
              <a:t>5×4</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29×2</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7×4</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8×4</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14×3</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23×2</a:t>
            </a:r>
            <a:r>
              <a:rPr kumimoji="1" lang="zh-CN" altLang="en-US" b="1" dirty="0">
                <a:solidFill>
                  <a:srgbClr val="3366FF"/>
                </a:solidFill>
                <a:latin typeface="楷体_GB2312" pitchFamily="49" charset="-122"/>
                <a:ea typeface="楷体_GB2312" pitchFamily="49" charset="-122"/>
              </a:rPr>
              <a:t>＋</a:t>
            </a:r>
            <a:r>
              <a:rPr lang="en-US" altLang="zh-CN" b="1" dirty="0">
                <a:solidFill>
                  <a:srgbClr val="3366FF"/>
                </a:solidFill>
                <a:latin typeface="楷体_GB2312" pitchFamily="49" charset="-122"/>
                <a:ea typeface="楷体_GB2312" pitchFamily="49" charset="-122"/>
              </a:rPr>
              <a:t>3×4</a:t>
            </a:r>
            <a:r>
              <a:rPr lang="zh-CN" altLang="en-US" b="1" dirty="0">
                <a:solidFill>
                  <a:srgbClr val="3366FF"/>
                </a:solidFill>
                <a:latin typeface="楷体_GB2312" pitchFamily="49" charset="-122"/>
                <a:ea typeface="楷体_GB2312" pitchFamily="49" charset="-122"/>
              </a:rPr>
              <a:t>＋</a:t>
            </a:r>
            <a:r>
              <a:rPr lang="en-US" altLang="zh-CN" b="1" dirty="0">
                <a:solidFill>
                  <a:srgbClr val="3366FF"/>
                </a:solidFill>
                <a:latin typeface="楷体_GB2312" pitchFamily="49" charset="-122"/>
                <a:ea typeface="楷体_GB2312" pitchFamily="49" charset="-122"/>
              </a:rPr>
              <a:t>11×3</a:t>
            </a:r>
            <a:endParaRPr kumimoji="1" lang="en-US" altLang="zh-CN" b="1" dirty="0">
              <a:solidFill>
                <a:srgbClr val="3366FF"/>
              </a:solidFill>
              <a:latin typeface="楷体_GB2312" pitchFamily="49" charset="-122"/>
              <a:ea typeface="楷体_GB2312" pitchFamily="49" charset="-122"/>
            </a:endParaRPr>
          </a:p>
          <a:p>
            <a:r>
              <a:rPr kumimoji="1" lang="en-US" altLang="zh-CN" sz="2800" b="1" dirty="0">
                <a:solidFill>
                  <a:srgbClr val="3366FF"/>
                </a:solidFill>
                <a:latin typeface="楷体_GB2312" pitchFamily="49" charset="-122"/>
                <a:ea typeface="楷体_GB2312" pitchFamily="49" charset="-122"/>
              </a:rPr>
              <a:t>   			</a:t>
            </a:r>
            <a:r>
              <a:rPr kumimoji="1" lang="zh-CN" altLang="en-US" sz="2800" b="1" dirty="0">
                <a:solidFill>
                  <a:srgbClr val="3366FF"/>
                </a:solidFill>
                <a:latin typeface="楷体_GB2312" pitchFamily="49" charset="-122"/>
                <a:ea typeface="楷体_GB2312" pitchFamily="49" charset="-122"/>
              </a:rPr>
              <a:t>＝</a:t>
            </a:r>
            <a:r>
              <a:rPr kumimoji="1" lang="en-US" altLang="zh-CN" sz="2800" b="1" dirty="0">
                <a:solidFill>
                  <a:srgbClr val="3366FF"/>
                </a:solidFill>
                <a:latin typeface="楷体_GB2312" pitchFamily="49" charset="-122"/>
                <a:ea typeface="楷体_GB2312" pitchFamily="49" charset="-122"/>
              </a:rPr>
              <a:t>271</a:t>
            </a:r>
            <a:endParaRPr kumimoji="1" lang="zh-CN" altLang="en-US" sz="2800" b="1" dirty="0">
              <a:solidFill>
                <a:srgbClr val="3366FF"/>
              </a:solidFill>
              <a:latin typeface="楷体_GB2312" pitchFamily="49" charset="-122"/>
              <a:ea typeface="楷体_GB2312" pitchFamily="49" charset="-122"/>
            </a:endParaRPr>
          </a:p>
          <a:p>
            <a:r>
              <a:rPr kumimoji="1" lang="zh-CN" altLang="en-US" sz="2800" b="1" dirty="0">
                <a:solidFill>
                  <a:srgbClr val="3366FF"/>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压缩率为</a:t>
            </a:r>
            <a:r>
              <a:rPr kumimoji="1" lang="en-US" altLang="zh-CN" sz="2800" b="1" dirty="0">
                <a:latin typeface="楷体_GB2312" pitchFamily="49" charset="-122"/>
                <a:ea typeface="楷体_GB2312" pitchFamily="49" charset="-122"/>
              </a:rPr>
              <a:t>10</a:t>
            </a:r>
            <a:r>
              <a:rPr kumimoji="1" lang="zh-CN" altLang="en-US" sz="2800" b="1" dirty="0">
                <a:latin typeface="楷体_GB2312" pitchFamily="49" charset="-122"/>
                <a:ea typeface="楷体_GB2312" pitchFamily="49" charset="-122"/>
              </a:rPr>
              <a:t>％</a:t>
            </a:r>
          </a:p>
        </p:txBody>
      </p:sp>
      <p:sp>
        <p:nvSpPr>
          <p:cNvPr id="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734341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6178">
                                            <p:txEl>
                                              <p:pRg st="3" end="3"/>
                                            </p:txEl>
                                          </p:spTgt>
                                        </p:tgtEl>
                                        <p:attrNameLst>
                                          <p:attrName>style.visibility</p:attrName>
                                        </p:attrNameLst>
                                      </p:cBhvr>
                                      <p:to>
                                        <p:strVal val="visible"/>
                                      </p:to>
                                    </p:set>
                                    <p:animEffect transition="in" filter="wipe(left)">
                                      <p:cBhvr>
                                        <p:cTn id="7" dur="500"/>
                                        <p:tgtEl>
                                          <p:spTgt spid="306178">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6178">
                                            <p:txEl>
                                              <p:pRg st="4" end="4"/>
                                            </p:txEl>
                                          </p:spTgt>
                                        </p:tgtEl>
                                        <p:attrNameLst>
                                          <p:attrName>style.visibility</p:attrName>
                                        </p:attrNameLst>
                                      </p:cBhvr>
                                      <p:to>
                                        <p:strVal val="visible"/>
                                      </p:to>
                                    </p:set>
                                    <p:animEffect transition="in" filter="wipe(left)">
                                      <p:cBhvr>
                                        <p:cTn id="10" dur="500"/>
                                        <p:tgtEl>
                                          <p:spTgt spid="30617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6178">
                                            <p:txEl>
                                              <p:pRg st="5" end="5"/>
                                            </p:txEl>
                                          </p:spTgt>
                                        </p:tgtEl>
                                        <p:attrNameLst>
                                          <p:attrName>style.visibility</p:attrName>
                                        </p:attrNameLst>
                                      </p:cBhvr>
                                      <p:to>
                                        <p:strVal val="visible"/>
                                      </p:to>
                                    </p:set>
                                    <p:animEffect transition="in" filter="wipe(left)">
                                      <p:cBhvr>
                                        <p:cTn id="15" dur="500"/>
                                        <p:tgtEl>
                                          <p:spTgt spid="306178">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06178">
                                            <p:txEl>
                                              <p:pRg st="6" end="6"/>
                                            </p:txEl>
                                          </p:spTgt>
                                        </p:tgtEl>
                                        <p:attrNameLst>
                                          <p:attrName>style.visibility</p:attrName>
                                        </p:attrNameLst>
                                      </p:cBhvr>
                                      <p:to>
                                        <p:strVal val="visible"/>
                                      </p:to>
                                    </p:set>
                                    <p:animEffect transition="in" filter="wipe(left)">
                                      <p:cBhvr>
                                        <p:cTn id="18" dur="500"/>
                                        <p:tgtEl>
                                          <p:spTgt spid="30617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06178">
                                            <p:txEl>
                                              <p:pRg st="7" end="7"/>
                                            </p:txEl>
                                          </p:spTgt>
                                        </p:tgtEl>
                                        <p:attrNameLst>
                                          <p:attrName>style.visibility</p:attrName>
                                        </p:attrNameLst>
                                      </p:cBhvr>
                                      <p:to>
                                        <p:strVal val="visible"/>
                                      </p:to>
                                    </p:set>
                                    <p:animEffect transition="in" filter="wipe(left)">
                                      <p:cBhvr>
                                        <p:cTn id="23" dur="500"/>
                                        <p:tgtEl>
                                          <p:spTgt spid="306178">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06178">
                                            <p:txEl>
                                              <p:pRg st="8" end="8"/>
                                            </p:txEl>
                                          </p:spTgt>
                                        </p:tgtEl>
                                        <p:attrNameLst>
                                          <p:attrName>style.visibility</p:attrName>
                                        </p:attrNameLst>
                                      </p:cBhvr>
                                      <p:to>
                                        <p:strVal val="visible"/>
                                      </p:to>
                                    </p:set>
                                    <p:animEffect transition="in" filter="wipe(left)">
                                      <p:cBhvr>
                                        <p:cTn id="26" dur="500"/>
                                        <p:tgtEl>
                                          <p:spTgt spid="306178">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6178">
                                            <p:txEl>
                                              <p:pRg st="9" end="9"/>
                                            </p:txEl>
                                          </p:spTgt>
                                        </p:tgtEl>
                                        <p:attrNameLst>
                                          <p:attrName>style.visibility</p:attrName>
                                        </p:attrNameLst>
                                      </p:cBhvr>
                                      <p:to>
                                        <p:strVal val="visible"/>
                                      </p:to>
                                    </p:set>
                                    <p:animEffect transition="in" filter="wipe(left)">
                                      <p:cBhvr>
                                        <p:cTn id="31" dur="500"/>
                                        <p:tgtEl>
                                          <p:spTgt spid="306178">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06178">
                                            <p:txEl>
                                              <p:pRg st="10" end="10"/>
                                            </p:txEl>
                                          </p:spTgt>
                                        </p:tgtEl>
                                        <p:attrNameLst>
                                          <p:attrName>style.visibility</p:attrName>
                                        </p:attrNameLst>
                                      </p:cBhvr>
                                      <p:to>
                                        <p:strVal val="visible"/>
                                      </p:to>
                                    </p:set>
                                    <p:animEffect transition="in" filter="wipe(left)">
                                      <p:cBhvr>
                                        <p:cTn id="34" dur="500"/>
                                        <p:tgtEl>
                                          <p:spTgt spid="306178">
                                            <p:txEl>
                                              <p:pRg st="10" end="10"/>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306178">
                                            <p:txEl>
                                              <p:pRg st="11" end="11"/>
                                            </p:txEl>
                                          </p:spTgt>
                                        </p:tgtEl>
                                        <p:attrNameLst>
                                          <p:attrName>style.visibility</p:attrName>
                                        </p:attrNameLst>
                                      </p:cBhvr>
                                      <p:to>
                                        <p:strVal val="visible"/>
                                      </p:to>
                                    </p:set>
                                    <p:animEffect transition="in" filter="wipe(left)">
                                      <p:cBhvr>
                                        <p:cTn id="37" dur="500"/>
                                        <p:tgtEl>
                                          <p:spTgt spid="306178">
                                            <p:txEl>
                                              <p:pRg st="11" end="11"/>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06178">
                                            <p:txEl>
                                              <p:pRg st="12" end="12"/>
                                            </p:txEl>
                                          </p:spTgt>
                                        </p:tgtEl>
                                        <p:attrNameLst>
                                          <p:attrName>style.visibility</p:attrName>
                                        </p:attrNameLst>
                                      </p:cBhvr>
                                      <p:to>
                                        <p:strVal val="visible"/>
                                      </p:to>
                                    </p:set>
                                    <p:animEffect transition="in" filter="wipe(left)">
                                      <p:cBhvr>
                                        <p:cTn id="40" dur="500"/>
                                        <p:tgtEl>
                                          <p:spTgt spid="30617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a:t>
            </a:r>
          </a:p>
        </p:txBody>
      </p:sp>
      <p:sp>
        <p:nvSpPr>
          <p:cNvPr id="69" name="TextBox 20"/>
          <p:cNvSpPr txBox="1">
            <a:spLocks noChangeArrowheads="1"/>
          </p:cNvSpPr>
          <p:nvPr/>
        </p:nvSpPr>
        <p:spPr bwMode="auto">
          <a:xfrm>
            <a:off x="107505" y="1149132"/>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大型浮点数集合的和</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558317" y="1750580"/>
            <a:ext cx="813690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由于比较小的浮点数和比较大的浮点数相加会损失比较大的精度，所以要在集合中找出两个比较小的浮点数进行相加。</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88741" y="2755544"/>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离散时间动态调度</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539553" y="3510880"/>
            <a:ext cx="8136904"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对于动态离散时间，根据优先级确定调度与服务。</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383830"/>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3"/>
          <p:cNvSpPr txBox="1">
            <a:spLocks noChangeArrowheads="1"/>
          </p:cNvSpPr>
          <p:nvPr/>
        </p:nvSpPr>
        <p:spPr bwMode="auto">
          <a:xfrm>
            <a:off x="620713" y="1143843"/>
            <a:ext cx="7081837" cy="457200"/>
          </a:xfrm>
          <a:prstGeom prst="rect">
            <a:avLst/>
          </a:prstGeom>
          <a:noFill/>
          <a:ln w="9525">
            <a:noFill/>
            <a:miter lim="800000"/>
            <a:headEnd/>
            <a:tailEnd/>
          </a:ln>
        </p:spPr>
        <p:txBody>
          <a:bodyPr>
            <a:spAutoFit/>
          </a:bodyPr>
          <a:lstStyle/>
          <a:p>
            <a:pPr>
              <a:spcBef>
                <a:spcPct val="50000"/>
              </a:spcBef>
            </a:pPr>
            <a:r>
              <a:rPr lang="en-US" altLang="zh-CN" sz="2400" b="1">
                <a:ea typeface="楷体_GB2312" pitchFamily="49" charset="-122"/>
              </a:rPr>
              <a:t>  </a:t>
            </a:r>
            <a:r>
              <a:rPr lang="zh-CN" altLang="en-US" sz="2400" b="1">
                <a:ea typeface="楷体_GB2312" pitchFamily="49" charset="-122"/>
              </a:rPr>
              <a:t>随机数          事件处理队列            客户队列状态</a:t>
            </a:r>
          </a:p>
        </p:txBody>
      </p:sp>
      <p:grpSp>
        <p:nvGrpSpPr>
          <p:cNvPr id="41987" name="Group 77"/>
          <p:cNvGrpSpPr>
            <a:grpSpLocks/>
          </p:cNvGrpSpPr>
          <p:nvPr/>
        </p:nvGrpSpPr>
        <p:grpSpPr bwMode="auto">
          <a:xfrm>
            <a:off x="2968625" y="2182068"/>
            <a:ext cx="1238250" cy="376238"/>
            <a:chOff x="1660" y="654"/>
            <a:chExt cx="780" cy="237"/>
          </a:xfrm>
        </p:grpSpPr>
        <p:sp>
          <p:nvSpPr>
            <p:cNvPr id="42187" name="Text Box 7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2188" name="Line 7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89" name="Line 7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1988" name="Group 88"/>
          <p:cNvGrpSpPr>
            <a:grpSpLocks/>
          </p:cNvGrpSpPr>
          <p:nvPr/>
        </p:nvGrpSpPr>
        <p:grpSpPr bwMode="auto">
          <a:xfrm>
            <a:off x="2968625" y="2893268"/>
            <a:ext cx="1238250" cy="376238"/>
            <a:chOff x="1660" y="1025"/>
            <a:chExt cx="780" cy="237"/>
          </a:xfrm>
        </p:grpSpPr>
        <p:grpSp>
          <p:nvGrpSpPr>
            <p:cNvPr id="42180" name="Group 78"/>
            <p:cNvGrpSpPr>
              <a:grpSpLocks/>
            </p:cNvGrpSpPr>
            <p:nvPr/>
          </p:nvGrpSpPr>
          <p:grpSpPr bwMode="auto">
            <a:xfrm>
              <a:off x="1660" y="1025"/>
              <a:ext cx="780" cy="237"/>
              <a:chOff x="1660" y="654"/>
              <a:chExt cx="780" cy="237"/>
            </a:xfrm>
          </p:grpSpPr>
          <p:sp>
            <p:nvSpPr>
              <p:cNvPr id="42184" name="Text Box 79"/>
              <p:cNvSpPr txBox="1">
                <a:spLocks noChangeArrowheads="1"/>
              </p:cNvSpPr>
              <p:nvPr/>
            </p:nvSpPr>
            <p:spPr bwMode="auto">
              <a:xfrm>
                <a:off x="1660" y="654"/>
                <a:ext cx="780" cy="237"/>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altLang="zh-CN" sz="1800" b="1"/>
                  <a:t>  0     0   </a:t>
                </a:r>
              </a:p>
            </p:txBody>
          </p:sp>
          <p:sp>
            <p:nvSpPr>
              <p:cNvPr id="42185" name="Line 8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86" name="Line 8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2181" name="Group 85"/>
            <p:cNvGrpSpPr>
              <a:grpSpLocks/>
            </p:cNvGrpSpPr>
            <p:nvPr/>
          </p:nvGrpSpPr>
          <p:grpSpPr bwMode="auto">
            <a:xfrm>
              <a:off x="2275" y="1065"/>
              <a:ext cx="59" cy="147"/>
              <a:chOff x="1191" y="1904"/>
              <a:chExt cx="137" cy="166"/>
            </a:xfrm>
          </p:grpSpPr>
          <p:sp>
            <p:nvSpPr>
              <p:cNvPr id="42182" name="Line 86"/>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83" name="Line 87"/>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1989" name="Line 89"/>
          <p:cNvSpPr>
            <a:spLocks noChangeShapeType="1"/>
          </p:cNvSpPr>
          <p:nvPr/>
        </p:nvSpPr>
        <p:spPr bwMode="auto">
          <a:xfrm>
            <a:off x="4022725" y="2429718"/>
            <a:ext cx="0" cy="449263"/>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1990" name="Group 121"/>
          <p:cNvGrpSpPr>
            <a:grpSpLocks/>
          </p:cNvGrpSpPr>
          <p:nvPr/>
        </p:nvGrpSpPr>
        <p:grpSpPr bwMode="auto">
          <a:xfrm>
            <a:off x="5208588" y="2123331"/>
            <a:ext cx="1774825" cy="504825"/>
            <a:chOff x="2895" y="675"/>
            <a:chExt cx="1118" cy="318"/>
          </a:xfrm>
        </p:grpSpPr>
        <p:grpSp>
          <p:nvGrpSpPr>
            <p:cNvPr id="42168" name="Group 91"/>
            <p:cNvGrpSpPr>
              <a:grpSpLocks/>
            </p:cNvGrpSpPr>
            <p:nvPr/>
          </p:nvGrpSpPr>
          <p:grpSpPr bwMode="auto">
            <a:xfrm>
              <a:off x="2895" y="680"/>
              <a:ext cx="330" cy="313"/>
              <a:chOff x="2338" y="983"/>
              <a:chExt cx="415" cy="279"/>
            </a:xfrm>
          </p:grpSpPr>
          <p:sp>
            <p:nvSpPr>
              <p:cNvPr id="42178" name="Rectangle 9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79" name="Line 9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69" name="Group 94"/>
            <p:cNvGrpSpPr>
              <a:grpSpLocks/>
            </p:cNvGrpSpPr>
            <p:nvPr/>
          </p:nvGrpSpPr>
          <p:grpSpPr bwMode="auto">
            <a:xfrm>
              <a:off x="3437" y="675"/>
              <a:ext cx="576" cy="186"/>
              <a:chOff x="2880" y="1042"/>
              <a:chExt cx="576" cy="186"/>
            </a:xfrm>
          </p:grpSpPr>
          <p:sp>
            <p:nvSpPr>
              <p:cNvPr id="42175" name="Rectangle 9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76" name="Line 9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77" name="Line 9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70" name="Line 106"/>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71" name="Freeform 107"/>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72" name="Group 118"/>
            <p:cNvGrpSpPr>
              <a:grpSpLocks/>
            </p:cNvGrpSpPr>
            <p:nvPr/>
          </p:nvGrpSpPr>
          <p:grpSpPr bwMode="auto">
            <a:xfrm>
              <a:off x="3866" y="693"/>
              <a:ext cx="59" cy="147"/>
              <a:chOff x="1191" y="1904"/>
              <a:chExt cx="137" cy="166"/>
            </a:xfrm>
          </p:grpSpPr>
          <p:sp>
            <p:nvSpPr>
              <p:cNvPr id="42173" name="Line 11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74" name="Line 12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1991" name="Group 122"/>
          <p:cNvGrpSpPr>
            <a:grpSpLocks/>
          </p:cNvGrpSpPr>
          <p:nvPr/>
        </p:nvGrpSpPr>
        <p:grpSpPr bwMode="auto">
          <a:xfrm>
            <a:off x="5208588" y="2666256"/>
            <a:ext cx="1774825" cy="504825"/>
            <a:chOff x="2895" y="675"/>
            <a:chExt cx="1118" cy="318"/>
          </a:xfrm>
        </p:grpSpPr>
        <p:grpSp>
          <p:nvGrpSpPr>
            <p:cNvPr id="42156" name="Group 123"/>
            <p:cNvGrpSpPr>
              <a:grpSpLocks/>
            </p:cNvGrpSpPr>
            <p:nvPr/>
          </p:nvGrpSpPr>
          <p:grpSpPr bwMode="auto">
            <a:xfrm>
              <a:off x="2895" y="680"/>
              <a:ext cx="330" cy="313"/>
              <a:chOff x="2338" y="983"/>
              <a:chExt cx="415" cy="279"/>
            </a:xfrm>
          </p:grpSpPr>
          <p:sp>
            <p:nvSpPr>
              <p:cNvPr id="42166" name="Rectangle 124"/>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67" name="Line 125"/>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57" name="Group 126"/>
            <p:cNvGrpSpPr>
              <a:grpSpLocks/>
            </p:cNvGrpSpPr>
            <p:nvPr/>
          </p:nvGrpSpPr>
          <p:grpSpPr bwMode="auto">
            <a:xfrm>
              <a:off x="3437" y="675"/>
              <a:ext cx="576" cy="186"/>
              <a:chOff x="2880" y="1042"/>
              <a:chExt cx="576" cy="186"/>
            </a:xfrm>
          </p:grpSpPr>
          <p:sp>
            <p:nvSpPr>
              <p:cNvPr id="42163" name="Rectangle 127"/>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64" name="Line 12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65" name="Line 12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58" name="Line 130"/>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59" name="Freeform 131"/>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60" name="Group 132"/>
            <p:cNvGrpSpPr>
              <a:grpSpLocks/>
            </p:cNvGrpSpPr>
            <p:nvPr/>
          </p:nvGrpSpPr>
          <p:grpSpPr bwMode="auto">
            <a:xfrm>
              <a:off x="3866" y="693"/>
              <a:ext cx="59" cy="147"/>
              <a:chOff x="1191" y="1904"/>
              <a:chExt cx="137" cy="166"/>
            </a:xfrm>
          </p:grpSpPr>
          <p:sp>
            <p:nvSpPr>
              <p:cNvPr id="42161" name="Line 133"/>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62" name="Line 134"/>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1992" name="Group 135"/>
          <p:cNvGrpSpPr>
            <a:grpSpLocks/>
          </p:cNvGrpSpPr>
          <p:nvPr/>
        </p:nvGrpSpPr>
        <p:grpSpPr bwMode="auto">
          <a:xfrm>
            <a:off x="5208588" y="3207593"/>
            <a:ext cx="1774825" cy="504825"/>
            <a:chOff x="2895" y="675"/>
            <a:chExt cx="1118" cy="318"/>
          </a:xfrm>
        </p:grpSpPr>
        <p:grpSp>
          <p:nvGrpSpPr>
            <p:cNvPr id="42144" name="Group 136"/>
            <p:cNvGrpSpPr>
              <a:grpSpLocks/>
            </p:cNvGrpSpPr>
            <p:nvPr/>
          </p:nvGrpSpPr>
          <p:grpSpPr bwMode="auto">
            <a:xfrm>
              <a:off x="2895" y="680"/>
              <a:ext cx="330" cy="313"/>
              <a:chOff x="2338" y="983"/>
              <a:chExt cx="415" cy="279"/>
            </a:xfrm>
          </p:grpSpPr>
          <p:sp>
            <p:nvSpPr>
              <p:cNvPr id="42154" name="Rectangle 137"/>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55" name="Line 138"/>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45" name="Group 139"/>
            <p:cNvGrpSpPr>
              <a:grpSpLocks/>
            </p:cNvGrpSpPr>
            <p:nvPr/>
          </p:nvGrpSpPr>
          <p:grpSpPr bwMode="auto">
            <a:xfrm>
              <a:off x="3437" y="675"/>
              <a:ext cx="576" cy="186"/>
              <a:chOff x="2880" y="1042"/>
              <a:chExt cx="576" cy="186"/>
            </a:xfrm>
          </p:grpSpPr>
          <p:sp>
            <p:nvSpPr>
              <p:cNvPr id="42151" name="Rectangle 140"/>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52" name="Line 14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53" name="Line 14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46" name="Line 143"/>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47" name="Freeform 144"/>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48" name="Group 145"/>
            <p:cNvGrpSpPr>
              <a:grpSpLocks/>
            </p:cNvGrpSpPr>
            <p:nvPr/>
          </p:nvGrpSpPr>
          <p:grpSpPr bwMode="auto">
            <a:xfrm>
              <a:off x="3866" y="693"/>
              <a:ext cx="59" cy="147"/>
              <a:chOff x="1191" y="1904"/>
              <a:chExt cx="137" cy="166"/>
            </a:xfrm>
          </p:grpSpPr>
          <p:sp>
            <p:nvSpPr>
              <p:cNvPr id="42149" name="Line 146"/>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50" name="Line 147"/>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1993" name="Group 148"/>
          <p:cNvGrpSpPr>
            <a:grpSpLocks/>
          </p:cNvGrpSpPr>
          <p:nvPr/>
        </p:nvGrpSpPr>
        <p:grpSpPr bwMode="auto">
          <a:xfrm>
            <a:off x="5208588" y="3766393"/>
            <a:ext cx="1774825" cy="504825"/>
            <a:chOff x="2895" y="675"/>
            <a:chExt cx="1118" cy="318"/>
          </a:xfrm>
        </p:grpSpPr>
        <p:grpSp>
          <p:nvGrpSpPr>
            <p:cNvPr id="42132" name="Group 149"/>
            <p:cNvGrpSpPr>
              <a:grpSpLocks/>
            </p:cNvGrpSpPr>
            <p:nvPr/>
          </p:nvGrpSpPr>
          <p:grpSpPr bwMode="auto">
            <a:xfrm>
              <a:off x="2895" y="680"/>
              <a:ext cx="330" cy="313"/>
              <a:chOff x="2338" y="983"/>
              <a:chExt cx="415" cy="279"/>
            </a:xfrm>
          </p:grpSpPr>
          <p:sp>
            <p:nvSpPr>
              <p:cNvPr id="42142" name="Rectangle 150"/>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43" name="Line 151"/>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33" name="Group 152"/>
            <p:cNvGrpSpPr>
              <a:grpSpLocks/>
            </p:cNvGrpSpPr>
            <p:nvPr/>
          </p:nvGrpSpPr>
          <p:grpSpPr bwMode="auto">
            <a:xfrm>
              <a:off x="3437" y="675"/>
              <a:ext cx="576" cy="186"/>
              <a:chOff x="2880" y="1042"/>
              <a:chExt cx="576" cy="186"/>
            </a:xfrm>
          </p:grpSpPr>
          <p:sp>
            <p:nvSpPr>
              <p:cNvPr id="42139" name="Rectangle 153"/>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40" name="Line 15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41" name="Line 15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34" name="Line 156"/>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35" name="Freeform 157"/>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36" name="Group 158"/>
            <p:cNvGrpSpPr>
              <a:grpSpLocks/>
            </p:cNvGrpSpPr>
            <p:nvPr/>
          </p:nvGrpSpPr>
          <p:grpSpPr bwMode="auto">
            <a:xfrm>
              <a:off x="3866" y="693"/>
              <a:ext cx="59" cy="147"/>
              <a:chOff x="1191" y="1904"/>
              <a:chExt cx="137" cy="166"/>
            </a:xfrm>
          </p:grpSpPr>
          <p:sp>
            <p:nvSpPr>
              <p:cNvPr id="42137" name="Line 15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38" name="Line 16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1994" name="Text Box 161"/>
          <p:cNvSpPr txBox="1">
            <a:spLocks noChangeArrowheads="1"/>
          </p:cNvSpPr>
          <p:nvPr/>
        </p:nvSpPr>
        <p:spPr bwMode="auto">
          <a:xfrm>
            <a:off x="4892675" y="2231281"/>
            <a:ext cx="434975" cy="1949450"/>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sp>
        <p:nvSpPr>
          <p:cNvPr id="41995" name="Text Box 162"/>
          <p:cNvSpPr txBox="1">
            <a:spLocks noChangeArrowheads="1"/>
          </p:cNvSpPr>
          <p:nvPr/>
        </p:nvSpPr>
        <p:spPr bwMode="auto">
          <a:xfrm>
            <a:off x="2116138" y="2878981"/>
            <a:ext cx="1022350" cy="396875"/>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sp>
        <p:nvSpPr>
          <p:cNvPr id="290979" name="Text Box 163"/>
          <p:cNvSpPr txBox="1">
            <a:spLocks noChangeArrowheads="1"/>
          </p:cNvSpPr>
          <p:nvPr/>
        </p:nvSpPr>
        <p:spPr bwMode="auto">
          <a:xfrm>
            <a:off x="571500" y="4663331"/>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 </a:t>
            </a:r>
            <a:r>
              <a:rPr lang="en-US" altLang="zh-CN" sz="2400" b="1">
                <a:ea typeface="楷体_GB2312" pitchFamily="49" charset="-122"/>
              </a:rPr>
              <a:t>4 </a:t>
            </a:r>
            <a:r>
              <a:rPr lang="zh-CN" altLang="en-US" sz="2400" b="1">
                <a:ea typeface="楷体_GB2312" pitchFamily="49" charset="-122"/>
              </a:rPr>
              <a:t>，</a:t>
            </a:r>
            <a:r>
              <a:rPr lang="en-US" altLang="zh-CN" sz="2400" b="1">
                <a:ea typeface="楷体_GB2312" pitchFamily="49" charset="-122"/>
              </a:rPr>
              <a:t>23 </a:t>
            </a:r>
            <a:r>
              <a:rPr lang="zh-CN" altLang="en-US" sz="2400" b="1">
                <a:ea typeface="楷体_GB2312" pitchFamily="49" charset="-122"/>
              </a:rPr>
              <a:t>）</a:t>
            </a:r>
          </a:p>
        </p:txBody>
      </p:sp>
      <p:grpSp>
        <p:nvGrpSpPr>
          <p:cNvPr id="22" name="Group 164"/>
          <p:cNvGrpSpPr>
            <a:grpSpLocks/>
          </p:cNvGrpSpPr>
          <p:nvPr/>
        </p:nvGrpSpPr>
        <p:grpSpPr bwMode="auto">
          <a:xfrm>
            <a:off x="2965450" y="4366468"/>
            <a:ext cx="1238250" cy="376238"/>
            <a:chOff x="1660" y="654"/>
            <a:chExt cx="780" cy="237"/>
          </a:xfrm>
        </p:grpSpPr>
        <p:sp>
          <p:nvSpPr>
            <p:cNvPr id="42129" name="Text Box 165"/>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2130" name="Line 166"/>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31" name="Line 167"/>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23" name="Group 280"/>
          <p:cNvGrpSpPr>
            <a:grpSpLocks/>
          </p:cNvGrpSpPr>
          <p:nvPr/>
        </p:nvGrpSpPr>
        <p:grpSpPr bwMode="auto">
          <a:xfrm>
            <a:off x="2112963" y="4550618"/>
            <a:ext cx="2090737" cy="909638"/>
            <a:chOff x="1331" y="2146"/>
            <a:chExt cx="1317" cy="573"/>
          </a:xfrm>
        </p:grpSpPr>
        <p:grpSp>
          <p:nvGrpSpPr>
            <p:cNvPr id="42123" name="Group 169"/>
            <p:cNvGrpSpPr>
              <a:grpSpLocks/>
            </p:cNvGrpSpPr>
            <p:nvPr/>
          </p:nvGrpSpPr>
          <p:grpSpPr bwMode="auto">
            <a:xfrm>
              <a:off x="1868" y="2438"/>
              <a:ext cx="780" cy="237"/>
              <a:chOff x="1660" y="654"/>
              <a:chExt cx="780" cy="237"/>
            </a:xfrm>
          </p:grpSpPr>
          <p:sp>
            <p:nvSpPr>
              <p:cNvPr id="42126" name="Text Box 17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4     0   </a:t>
                </a:r>
              </a:p>
            </p:txBody>
          </p:sp>
          <p:sp>
            <p:nvSpPr>
              <p:cNvPr id="42127" name="Line 17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28" name="Line 17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2124" name="Line 176"/>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25" name="Text Box 177"/>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sp>
        <p:nvSpPr>
          <p:cNvPr id="41999" name="Text Box 179"/>
          <p:cNvSpPr txBox="1">
            <a:spLocks noChangeArrowheads="1"/>
          </p:cNvSpPr>
          <p:nvPr/>
        </p:nvSpPr>
        <p:spPr bwMode="auto">
          <a:xfrm>
            <a:off x="104775" y="1642318"/>
            <a:ext cx="271938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2000" name="Text Box 180"/>
          <p:cNvSpPr txBox="1">
            <a:spLocks noChangeArrowheads="1"/>
          </p:cNvSpPr>
          <p:nvPr/>
        </p:nvSpPr>
        <p:spPr bwMode="auto">
          <a:xfrm>
            <a:off x="2549525" y="1610568"/>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2001" name="Text Box 181"/>
          <p:cNvSpPr txBox="1">
            <a:spLocks noChangeArrowheads="1"/>
          </p:cNvSpPr>
          <p:nvPr/>
        </p:nvSpPr>
        <p:spPr bwMode="auto">
          <a:xfrm>
            <a:off x="5229225" y="1596281"/>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25" name="Group 279"/>
          <p:cNvGrpSpPr>
            <a:grpSpLocks/>
          </p:cNvGrpSpPr>
          <p:nvPr/>
        </p:nvGrpSpPr>
        <p:grpSpPr bwMode="auto">
          <a:xfrm>
            <a:off x="2112963" y="5368181"/>
            <a:ext cx="2090737" cy="706437"/>
            <a:chOff x="1331" y="2811"/>
            <a:chExt cx="1317" cy="445"/>
          </a:xfrm>
        </p:grpSpPr>
        <p:grpSp>
          <p:nvGrpSpPr>
            <p:cNvPr id="42113" name="Group 183"/>
            <p:cNvGrpSpPr>
              <a:grpSpLocks/>
            </p:cNvGrpSpPr>
            <p:nvPr/>
          </p:nvGrpSpPr>
          <p:grpSpPr bwMode="auto">
            <a:xfrm>
              <a:off x="1868" y="3015"/>
              <a:ext cx="780" cy="237"/>
              <a:chOff x="1660" y="1025"/>
              <a:chExt cx="780" cy="237"/>
            </a:xfrm>
          </p:grpSpPr>
          <p:grpSp>
            <p:nvGrpSpPr>
              <p:cNvPr id="42116" name="Group 184"/>
              <p:cNvGrpSpPr>
                <a:grpSpLocks/>
              </p:cNvGrpSpPr>
              <p:nvPr/>
            </p:nvGrpSpPr>
            <p:grpSpPr bwMode="auto">
              <a:xfrm>
                <a:off x="1660" y="1025"/>
                <a:ext cx="780" cy="237"/>
                <a:chOff x="1660" y="654"/>
                <a:chExt cx="780" cy="237"/>
              </a:xfrm>
            </p:grpSpPr>
            <p:sp>
              <p:nvSpPr>
                <p:cNvPr id="42120" name="Text Box 185"/>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23     1   </a:t>
                  </a:r>
                </a:p>
              </p:txBody>
            </p:sp>
            <p:sp>
              <p:nvSpPr>
                <p:cNvPr id="42121" name="Line 186"/>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22" name="Line 187"/>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2117" name="Group 188"/>
              <p:cNvGrpSpPr>
                <a:grpSpLocks/>
              </p:cNvGrpSpPr>
              <p:nvPr/>
            </p:nvGrpSpPr>
            <p:grpSpPr bwMode="auto">
              <a:xfrm>
                <a:off x="2275" y="1065"/>
                <a:ext cx="59" cy="147"/>
                <a:chOff x="1191" y="1904"/>
                <a:chExt cx="137" cy="166"/>
              </a:xfrm>
            </p:grpSpPr>
            <p:sp>
              <p:nvSpPr>
                <p:cNvPr id="42118" name="Line 18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19" name="Line 19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2114" name="Line 191"/>
            <p:cNvSpPr>
              <a:spLocks noChangeShapeType="1"/>
            </p:cNvSpPr>
            <p:nvPr/>
          </p:nvSpPr>
          <p:spPr bwMode="auto">
            <a:xfrm flipH="1">
              <a:off x="2532" y="2811"/>
              <a:ext cx="1" cy="195"/>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15" name="Text Box 192"/>
            <p:cNvSpPr txBox="1">
              <a:spLocks noChangeArrowheads="1"/>
            </p:cNvSpPr>
            <p:nvPr/>
          </p:nvSpPr>
          <p:spPr bwMode="auto">
            <a:xfrm>
              <a:off x="1331" y="3006"/>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29" name="Group 281"/>
          <p:cNvGrpSpPr>
            <a:grpSpLocks/>
          </p:cNvGrpSpPr>
          <p:nvPr/>
        </p:nvGrpSpPr>
        <p:grpSpPr bwMode="auto">
          <a:xfrm>
            <a:off x="4876800" y="4517281"/>
            <a:ext cx="3360738" cy="2155825"/>
            <a:chOff x="3072" y="2125"/>
            <a:chExt cx="2117" cy="1358"/>
          </a:xfrm>
        </p:grpSpPr>
        <p:grpSp>
          <p:nvGrpSpPr>
            <p:cNvPr id="42050" name="Group 195"/>
            <p:cNvGrpSpPr>
              <a:grpSpLocks/>
            </p:cNvGrpSpPr>
            <p:nvPr/>
          </p:nvGrpSpPr>
          <p:grpSpPr bwMode="auto">
            <a:xfrm>
              <a:off x="3271" y="2135"/>
              <a:ext cx="330" cy="313"/>
              <a:chOff x="2338" y="983"/>
              <a:chExt cx="415" cy="279"/>
            </a:xfrm>
          </p:grpSpPr>
          <p:sp>
            <p:nvSpPr>
              <p:cNvPr id="42111" name="Rectangle 196"/>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12" name="Line 197"/>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2051" name="Freeform 203"/>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052" name="Group 198"/>
            <p:cNvGrpSpPr>
              <a:grpSpLocks/>
            </p:cNvGrpSpPr>
            <p:nvPr/>
          </p:nvGrpSpPr>
          <p:grpSpPr bwMode="auto">
            <a:xfrm>
              <a:off x="3813" y="2130"/>
              <a:ext cx="576" cy="186"/>
              <a:chOff x="2880" y="1042"/>
              <a:chExt cx="576" cy="186"/>
            </a:xfrm>
          </p:grpSpPr>
          <p:sp>
            <p:nvSpPr>
              <p:cNvPr id="42108" name="Rectangle 199"/>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09" name="Line 20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10" name="Line 20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53" name="Line 20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2054" name="Group 207"/>
            <p:cNvGrpSpPr>
              <a:grpSpLocks/>
            </p:cNvGrpSpPr>
            <p:nvPr/>
          </p:nvGrpSpPr>
          <p:grpSpPr bwMode="auto">
            <a:xfrm>
              <a:off x="3271" y="2472"/>
              <a:ext cx="1118" cy="318"/>
              <a:chOff x="2895" y="675"/>
              <a:chExt cx="1118" cy="318"/>
            </a:xfrm>
          </p:grpSpPr>
          <p:grpSp>
            <p:nvGrpSpPr>
              <p:cNvPr id="42096" name="Group 208"/>
              <p:cNvGrpSpPr>
                <a:grpSpLocks/>
              </p:cNvGrpSpPr>
              <p:nvPr/>
            </p:nvGrpSpPr>
            <p:grpSpPr bwMode="auto">
              <a:xfrm>
                <a:off x="2895" y="680"/>
                <a:ext cx="330" cy="313"/>
                <a:chOff x="2338" y="983"/>
                <a:chExt cx="415" cy="279"/>
              </a:xfrm>
            </p:grpSpPr>
            <p:sp>
              <p:nvSpPr>
                <p:cNvPr id="42106" name="Rectangle 209"/>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07" name="Line 210"/>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097" name="Group 211"/>
              <p:cNvGrpSpPr>
                <a:grpSpLocks/>
              </p:cNvGrpSpPr>
              <p:nvPr/>
            </p:nvGrpSpPr>
            <p:grpSpPr bwMode="auto">
              <a:xfrm>
                <a:off x="3437" y="675"/>
                <a:ext cx="576" cy="186"/>
                <a:chOff x="2880" y="1042"/>
                <a:chExt cx="576" cy="186"/>
              </a:xfrm>
            </p:grpSpPr>
            <p:sp>
              <p:nvSpPr>
                <p:cNvPr id="42103" name="Rectangle 212"/>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04" name="Line 213"/>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05" name="Line 214"/>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98" name="Line 215"/>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99" name="Freeform 216"/>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00" name="Group 217"/>
              <p:cNvGrpSpPr>
                <a:grpSpLocks/>
              </p:cNvGrpSpPr>
              <p:nvPr/>
            </p:nvGrpSpPr>
            <p:grpSpPr bwMode="auto">
              <a:xfrm>
                <a:off x="3866" y="693"/>
                <a:ext cx="59" cy="147"/>
                <a:chOff x="1191" y="1904"/>
                <a:chExt cx="137" cy="166"/>
              </a:xfrm>
            </p:grpSpPr>
            <p:sp>
              <p:nvSpPr>
                <p:cNvPr id="42101" name="Line 21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02" name="Line 21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55" name="Group 220"/>
            <p:cNvGrpSpPr>
              <a:grpSpLocks/>
            </p:cNvGrpSpPr>
            <p:nvPr/>
          </p:nvGrpSpPr>
          <p:grpSpPr bwMode="auto">
            <a:xfrm>
              <a:off x="3271" y="2813"/>
              <a:ext cx="1118" cy="318"/>
              <a:chOff x="2895" y="675"/>
              <a:chExt cx="1118" cy="318"/>
            </a:xfrm>
          </p:grpSpPr>
          <p:grpSp>
            <p:nvGrpSpPr>
              <p:cNvPr id="42084" name="Group 221"/>
              <p:cNvGrpSpPr>
                <a:grpSpLocks/>
              </p:cNvGrpSpPr>
              <p:nvPr/>
            </p:nvGrpSpPr>
            <p:grpSpPr bwMode="auto">
              <a:xfrm>
                <a:off x="2895" y="680"/>
                <a:ext cx="330" cy="313"/>
                <a:chOff x="2338" y="983"/>
                <a:chExt cx="415" cy="279"/>
              </a:xfrm>
            </p:grpSpPr>
            <p:sp>
              <p:nvSpPr>
                <p:cNvPr id="42094" name="Rectangle 2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095" name="Line 2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085" name="Group 224"/>
              <p:cNvGrpSpPr>
                <a:grpSpLocks/>
              </p:cNvGrpSpPr>
              <p:nvPr/>
            </p:nvGrpSpPr>
            <p:grpSpPr bwMode="auto">
              <a:xfrm>
                <a:off x="3437" y="675"/>
                <a:ext cx="576" cy="186"/>
                <a:chOff x="2880" y="1042"/>
                <a:chExt cx="576" cy="186"/>
              </a:xfrm>
            </p:grpSpPr>
            <p:sp>
              <p:nvSpPr>
                <p:cNvPr id="42091" name="Rectangle 2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092" name="Line 2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93" name="Line 2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86" name="Line 2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87" name="Freeform 2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088" name="Group 230"/>
              <p:cNvGrpSpPr>
                <a:grpSpLocks/>
              </p:cNvGrpSpPr>
              <p:nvPr/>
            </p:nvGrpSpPr>
            <p:grpSpPr bwMode="auto">
              <a:xfrm>
                <a:off x="3866" y="693"/>
                <a:ext cx="59" cy="147"/>
                <a:chOff x="1191" y="1904"/>
                <a:chExt cx="137" cy="166"/>
              </a:xfrm>
            </p:grpSpPr>
            <p:sp>
              <p:nvSpPr>
                <p:cNvPr id="42089" name="Line 2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90" name="Line 2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56" name="Group 233"/>
            <p:cNvGrpSpPr>
              <a:grpSpLocks/>
            </p:cNvGrpSpPr>
            <p:nvPr/>
          </p:nvGrpSpPr>
          <p:grpSpPr bwMode="auto">
            <a:xfrm>
              <a:off x="3271" y="3165"/>
              <a:ext cx="1118" cy="318"/>
              <a:chOff x="2895" y="675"/>
              <a:chExt cx="1118" cy="318"/>
            </a:xfrm>
          </p:grpSpPr>
          <p:grpSp>
            <p:nvGrpSpPr>
              <p:cNvPr id="42072" name="Group 234"/>
              <p:cNvGrpSpPr>
                <a:grpSpLocks/>
              </p:cNvGrpSpPr>
              <p:nvPr/>
            </p:nvGrpSpPr>
            <p:grpSpPr bwMode="auto">
              <a:xfrm>
                <a:off x="2895" y="680"/>
                <a:ext cx="330" cy="313"/>
                <a:chOff x="2338" y="983"/>
                <a:chExt cx="415" cy="279"/>
              </a:xfrm>
            </p:grpSpPr>
            <p:sp>
              <p:nvSpPr>
                <p:cNvPr id="42082" name="Rectangle 2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083" name="Line 2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073" name="Group 237"/>
              <p:cNvGrpSpPr>
                <a:grpSpLocks/>
              </p:cNvGrpSpPr>
              <p:nvPr/>
            </p:nvGrpSpPr>
            <p:grpSpPr bwMode="auto">
              <a:xfrm>
                <a:off x="3437" y="675"/>
                <a:ext cx="576" cy="186"/>
                <a:chOff x="2880" y="1042"/>
                <a:chExt cx="576" cy="186"/>
              </a:xfrm>
            </p:grpSpPr>
            <p:sp>
              <p:nvSpPr>
                <p:cNvPr id="42079" name="Rectangle 2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080" name="Line 2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81" name="Line 2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74" name="Line 2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75" name="Freeform 2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076" name="Group 243"/>
              <p:cNvGrpSpPr>
                <a:grpSpLocks/>
              </p:cNvGrpSpPr>
              <p:nvPr/>
            </p:nvGrpSpPr>
            <p:grpSpPr bwMode="auto">
              <a:xfrm>
                <a:off x="3866" y="693"/>
                <a:ext cx="59" cy="147"/>
                <a:chOff x="1191" y="1904"/>
                <a:chExt cx="137" cy="166"/>
              </a:xfrm>
            </p:grpSpPr>
            <p:sp>
              <p:nvSpPr>
                <p:cNvPr id="42077" name="Line 2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78" name="Line 2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2057" name="Text Box 246"/>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2058" name="Group 278"/>
            <p:cNvGrpSpPr>
              <a:grpSpLocks/>
            </p:cNvGrpSpPr>
            <p:nvPr/>
          </p:nvGrpSpPr>
          <p:grpSpPr bwMode="auto">
            <a:xfrm>
              <a:off x="4393" y="2125"/>
              <a:ext cx="796" cy="231"/>
              <a:chOff x="4657" y="2672"/>
              <a:chExt cx="796" cy="231"/>
            </a:xfrm>
          </p:grpSpPr>
          <p:grpSp>
            <p:nvGrpSpPr>
              <p:cNvPr id="42059" name="Group 268"/>
              <p:cNvGrpSpPr>
                <a:grpSpLocks/>
              </p:cNvGrpSpPr>
              <p:nvPr/>
            </p:nvGrpSpPr>
            <p:grpSpPr bwMode="auto">
              <a:xfrm>
                <a:off x="4657" y="2696"/>
                <a:ext cx="796" cy="186"/>
                <a:chOff x="3593" y="2130"/>
                <a:chExt cx="796" cy="186"/>
              </a:xfrm>
            </p:grpSpPr>
            <p:grpSp>
              <p:nvGrpSpPr>
                <p:cNvPr id="42064" name="Group 269"/>
                <p:cNvGrpSpPr>
                  <a:grpSpLocks/>
                </p:cNvGrpSpPr>
                <p:nvPr/>
              </p:nvGrpSpPr>
              <p:grpSpPr bwMode="auto">
                <a:xfrm>
                  <a:off x="3813" y="2130"/>
                  <a:ext cx="576" cy="186"/>
                  <a:chOff x="2880" y="1042"/>
                  <a:chExt cx="576" cy="186"/>
                </a:xfrm>
              </p:grpSpPr>
              <p:sp>
                <p:nvSpPr>
                  <p:cNvPr id="42069" name="Rectangle 270"/>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2070" name="Line 27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71" name="Line 27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65" name="Line 273"/>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2066" name="Group 274"/>
                <p:cNvGrpSpPr>
                  <a:grpSpLocks/>
                </p:cNvGrpSpPr>
                <p:nvPr/>
              </p:nvGrpSpPr>
              <p:grpSpPr bwMode="auto">
                <a:xfrm>
                  <a:off x="4242" y="2148"/>
                  <a:ext cx="59" cy="147"/>
                  <a:chOff x="1191" y="1904"/>
                  <a:chExt cx="137" cy="166"/>
                </a:xfrm>
              </p:grpSpPr>
              <p:sp>
                <p:nvSpPr>
                  <p:cNvPr id="42067" name="Line 275"/>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68" name="Line 276"/>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60" name="Group 259"/>
              <p:cNvGrpSpPr>
                <a:grpSpLocks/>
              </p:cNvGrpSpPr>
              <p:nvPr/>
            </p:nvGrpSpPr>
            <p:grpSpPr bwMode="auto">
              <a:xfrm>
                <a:off x="4813" y="2672"/>
                <a:ext cx="624" cy="231"/>
                <a:chOff x="1660" y="654"/>
                <a:chExt cx="780" cy="366"/>
              </a:xfrm>
            </p:grpSpPr>
            <p:sp>
              <p:nvSpPr>
                <p:cNvPr id="42061" name="Text Box 260"/>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2062" name="Line 261"/>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2063" name="Line 262"/>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sp>
        <p:nvSpPr>
          <p:cNvPr id="291099" name="Text Box 283"/>
          <p:cNvSpPr txBox="1">
            <a:spLocks noChangeArrowheads="1"/>
          </p:cNvSpPr>
          <p:nvPr/>
        </p:nvSpPr>
        <p:spPr bwMode="auto">
          <a:xfrm>
            <a:off x="571500" y="5096718"/>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1</a:t>
            </a:r>
            <a:r>
              <a:rPr lang="zh-CN" altLang="en-US" sz="2400" b="1">
                <a:ea typeface="楷体_GB2312" pitchFamily="49" charset="-122"/>
              </a:rPr>
              <a:t>，</a:t>
            </a:r>
            <a:r>
              <a:rPr lang="en-US" altLang="zh-CN" sz="2400" b="1">
                <a:ea typeface="楷体_GB2312" pitchFamily="49" charset="-122"/>
              </a:rPr>
              <a:t>3</a:t>
            </a:r>
            <a:r>
              <a:rPr lang="zh-CN" altLang="en-US" sz="2400" b="1">
                <a:ea typeface="楷体_GB2312" pitchFamily="49" charset="-122"/>
              </a:rPr>
              <a:t>）</a:t>
            </a:r>
          </a:p>
        </p:txBody>
      </p:sp>
      <p:grpSp>
        <p:nvGrpSpPr>
          <p:cNvPr id="42009" name="Group 284"/>
          <p:cNvGrpSpPr>
            <a:grpSpLocks/>
          </p:cNvGrpSpPr>
          <p:nvPr/>
        </p:nvGrpSpPr>
        <p:grpSpPr bwMode="auto">
          <a:xfrm>
            <a:off x="2114550" y="4550618"/>
            <a:ext cx="2090738" cy="909638"/>
            <a:chOff x="1331" y="2146"/>
            <a:chExt cx="1317" cy="573"/>
          </a:xfrm>
        </p:grpSpPr>
        <p:grpSp>
          <p:nvGrpSpPr>
            <p:cNvPr id="42044" name="Group 285"/>
            <p:cNvGrpSpPr>
              <a:grpSpLocks/>
            </p:cNvGrpSpPr>
            <p:nvPr/>
          </p:nvGrpSpPr>
          <p:grpSpPr bwMode="auto">
            <a:xfrm>
              <a:off x="1868" y="2438"/>
              <a:ext cx="780" cy="237"/>
              <a:chOff x="1660" y="654"/>
              <a:chExt cx="780" cy="237"/>
            </a:xfrm>
          </p:grpSpPr>
          <p:sp>
            <p:nvSpPr>
              <p:cNvPr id="42047" name="Text Box 28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5     0   </a:t>
                </a:r>
              </a:p>
            </p:txBody>
          </p:sp>
          <p:sp>
            <p:nvSpPr>
              <p:cNvPr id="42048" name="Line 28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049" name="Line 28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2045" name="Line 28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46" name="Text Box 29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2011" name="Group 306"/>
          <p:cNvGrpSpPr>
            <a:grpSpLocks/>
          </p:cNvGrpSpPr>
          <p:nvPr/>
        </p:nvGrpSpPr>
        <p:grpSpPr bwMode="auto">
          <a:xfrm>
            <a:off x="6680200" y="5028456"/>
            <a:ext cx="1557338" cy="366712"/>
            <a:chOff x="4208" y="2457"/>
            <a:chExt cx="981" cy="231"/>
          </a:xfrm>
        </p:grpSpPr>
        <p:grpSp>
          <p:nvGrpSpPr>
            <p:cNvPr id="2" name="Group 291"/>
            <p:cNvGrpSpPr>
              <a:grpSpLocks/>
            </p:cNvGrpSpPr>
            <p:nvPr/>
          </p:nvGrpSpPr>
          <p:grpSpPr bwMode="auto">
            <a:xfrm>
              <a:off x="4393" y="2457"/>
              <a:ext cx="796" cy="231"/>
              <a:chOff x="4657" y="2672"/>
              <a:chExt cx="796" cy="231"/>
            </a:xfrm>
          </p:grpSpPr>
          <p:grpSp>
            <p:nvGrpSpPr>
              <p:cNvPr id="42031" name="Group 292"/>
              <p:cNvGrpSpPr>
                <a:grpSpLocks/>
              </p:cNvGrpSpPr>
              <p:nvPr/>
            </p:nvGrpSpPr>
            <p:grpSpPr bwMode="auto">
              <a:xfrm>
                <a:off x="4657" y="2696"/>
                <a:ext cx="796" cy="186"/>
                <a:chOff x="3593" y="2130"/>
                <a:chExt cx="796" cy="186"/>
              </a:xfrm>
            </p:grpSpPr>
            <p:grpSp>
              <p:nvGrpSpPr>
                <p:cNvPr id="42036" name="Group 293"/>
                <p:cNvGrpSpPr>
                  <a:grpSpLocks/>
                </p:cNvGrpSpPr>
                <p:nvPr/>
              </p:nvGrpSpPr>
              <p:grpSpPr bwMode="auto">
                <a:xfrm>
                  <a:off x="3813" y="2130"/>
                  <a:ext cx="576" cy="186"/>
                  <a:chOff x="2880" y="1042"/>
                  <a:chExt cx="576" cy="186"/>
                </a:xfrm>
              </p:grpSpPr>
              <p:sp>
                <p:nvSpPr>
                  <p:cNvPr id="42041" name="Rectangle 294"/>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2042" name="Line 29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43" name="Line 29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37" name="Line 297"/>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2038" name="Group 298"/>
                <p:cNvGrpSpPr>
                  <a:grpSpLocks/>
                </p:cNvGrpSpPr>
                <p:nvPr/>
              </p:nvGrpSpPr>
              <p:grpSpPr bwMode="auto">
                <a:xfrm>
                  <a:off x="4242" y="2148"/>
                  <a:ext cx="59" cy="147"/>
                  <a:chOff x="1191" y="1904"/>
                  <a:chExt cx="137" cy="166"/>
                </a:xfrm>
              </p:grpSpPr>
              <p:sp>
                <p:nvSpPr>
                  <p:cNvPr id="42039" name="Line 29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40" name="Line 30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32" name="Group 301"/>
              <p:cNvGrpSpPr>
                <a:grpSpLocks/>
              </p:cNvGrpSpPr>
              <p:nvPr/>
            </p:nvGrpSpPr>
            <p:grpSpPr bwMode="auto">
              <a:xfrm>
                <a:off x="4813" y="2672"/>
                <a:ext cx="624" cy="231"/>
                <a:chOff x="1660" y="654"/>
                <a:chExt cx="780" cy="366"/>
              </a:xfrm>
            </p:grpSpPr>
            <p:sp>
              <p:nvSpPr>
                <p:cNvPr id="42033" name="Text Box 302"/>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4   3   </a:t>
                  </a:r>
                </a:p>
              </p:txBody>
            </p:sp>
            <p:sp>
              <p:nvSpPr>
                <p:cNvPr id="42034" name="Line 303"/>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2035" name="Line 304"/>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2030" name="Rectangle 305"/>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2029" name="Group 336"/>
          <p:cNvGrpSpPr>
            <a:grpSpLocks/>
          </p:cNvGrpSpPr>
          <p:nvPr/>
        </p:nvGrpSpPr>
        <p:grpSpPr bwMode="auto">
          <a:xfrm>
            <a:off x="2082800" y="5215781"/>
            <a:ext cx="2106613" cy="1525587"/>
            <a:chOff x="2630" y="3581"/>
            <a:chExt cx="1327" cy="961"/>
          </a:xfrm>
        </p:grpSpPr>
        <p:grpSp>
          <p:nvGrpSpPr>
            <p:cNvPr id="3" name="Group 307"/>
            <p:cNvGrpSpPr>
              <a:grpSpLocks/>
            </p:cNvGrpSpPr>
            <p:nvPr/>
          </p:nvGrpSpPr>
          <p:grpSpPr bwMode="auto">
            <a:xfrm>
              <a:off x="2630" y="4097"/>
              <a:ext cx="1317" cy="445"/>
              <a:chOff x="1331" y="2811"/>
              <a:chExt cx="1317" cy="445"/>
            </a:xfrm>
          </p:grpSpPr>
          <p:grpSp>
            <p:nvGrpSpPr>
              <p:cNvPr id="42019" name="Group 308"/>
              <p:cNvGrpSpPr>
                <a:grpSpLocks/>
              </p:cNvGrpSpPr>
              <p:nvPr/>
            </p:nvGrpSpPr>
            <p:grpSpPr bwMode="auto">
              <a:xfrm>
                <a:off x="1868" y="3015"/>
                <a:ext cx="780" cy="237"/>
                <a:chOff x="1660" y="1025"/>
                <a:chExt cx="780" cy="237"/>
              </a:xfrm>
            </p:grpSpPr>
            <p:grpSp>
              <p:nvGrpSpPr>
                <p:cNvPr id="42022" name="Group 309"/>
                <p:cNvGrpSpPr>
                  <a:grpSpLocks/>
                </p:cNvGrpSpPr>
                <p:nvPr/>
              </p:nvGrpSpPr>
              <p:grpSpPr bwMode="auto">
                <a:xfrm>
                  <a:off x="1660" y="1025"/>
                  <a:ext cx="780" cy="237"/>
                  <a:chOff x="1660" y="654"/>
                  <a:chExt cx="780" cy="237"/>
                </a:xfrm>
              </p:grpSpPr>
              <p:sp>
                <p:nvSpPr>
                  <p:cNvPr id="42026" name="Text Box 31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23     1   </a:t>
                    </a:r>
                  </a:p>
                </p:txBody>
              </p:sp>
              <p:sp>
                <p:nvSpPr>
                  <p:cNvPr id="42027" name="Line 31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028" name="Line 31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2023" name="Group 313"/>
                <p:cNvGrpSpPr>
                  <a:grpSpLocks/>
                </p:cNvGrpSpPr>
                <p:nvPr/>
              </p:nvGrpSpPr>
              <p:grpSpPr bwMode="auto">
                <a:xfrm>
                  <a:off x="2275" y="1065"/>
                  <a:ext cx="59" cy="147"/>
                  <a:chOff x="1191" y="1904"/>
                  <a:chExt cx="137" cy="166"/>
                </a:xfrm>
              </p:grpSpPr>
              <p:sp>
                <p:nvSpPr>
                  <p:cNvPr id="42024" name="Line 31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25" name="Line 31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2020" name="Line 316"/>
              <p:cNvSpPr>
                <a:spLocks noChangeShapeType="1"/>
              </p:cNvSpPr>
              <p:nvPr/>
            </p:nvSpPr>
            <p:spPr bwMode="auto">
              <a:xfrm flipH="1">
                <a:off x="2532" y="2811"/>
                <a:ext cx="1" cy="195"/>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21" name="Text Box 317"/>
              <p:cNvSpPr txBox="1">
                <a:spLocks noChangeArrowheads="1"/>
              </p:cNvSpPr>
              <p:nvPr/>
            </p:nvSpPr>
            <p:spPr bwMode="auto">
              <a:xfrm>
                <a:off x="1331" y="3006"/>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2012" name="Group 329"/>
            <p:cNvGrpSpPr>
              <a:grpSpLocks/>
            </p:cNvGrpSpPr>
            <p:nvPr/>
          </p:nvGrpSpPr>
          <p:grpSpPr bwMode="auto">
            <a:xfrm>
              <a:off x="2640" y="3581"/>
              <a:ext cx="1317" cy="573"/>
              <a:chOff x="1331" y="2146"/>
              <a:chExt cx="1317" cy="573"/>
            </a:xfrm>
          </p:grpSpPr>
          <p:grpSp>
            <p:nvGrpSpPr>
              <p:cNvPr id="42013" name="Group 330"/>
              <p:cNvGrpSpPr>
                <a:grpSpLocks/>
              </p:cNvGrpSpPr>
              <p:nvPr/>
            </p:nvGrpSpPr>
            <p:grpSpPr bwMode="auto">
              <a:xfrm>
                <a:off x="1868" y="2438"/>
                <a:ext cx="780" cy="237"/>
                <a:chOff x="1660" y="654"/>
                <a:chExt cx="780" cy="237"/>
              </a:xfrm>
            </p:grpSpPr>
            <p:sp>
              <p:nvSpPr>
                <p:cNvPr id="42016" name="Text Box 331"/>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2017" name="Line 332"/>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018" name="Line 333"/>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2014" name="Line 334"/>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15" name="Text Box 335"/>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291153" name="Text Box 337"/>
          <p:cNvSpPr txBox="1">
            <a:spLocks noChangeArrowheads="1"/>
          </p:cNvSpPr>
          <p:nvPr/>
        </p:nvSpPr>
        <p:spPr bwMode="auto">
          <a:xfrm>
            <a:off x="666750" y="3637806"/>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0</a:t>
            </a:r>
          </a:p>
        </p:txBody>
      </p:sp>
      <p:sp>
        <p:nvSpPr>
          <p:cNvPr id="291154" name="Text Box 338"/>
          <p:cNvSpPr txBox="1">
            <a:spLocks noChangeArrowheads="1"/>
          </p:cNvSpPr>
          <p:nvPr/>
        </p:nvSpPr>
        <p:spPr bwMode="auto">
          <a:xfrm>
            <a:off x="666750" y="4072781"/>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4</a:t>
            </a:r>
          </a:p>
        </p:txBody>
      </p:sp>
      <p:sp>
        <p:nvSpPr>
          <p:cNvPr id="206"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1553521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0979"/>
                                        </p:tgtEl>
                                        <p:attrNameLst>
                                          <p:attrName>style.visibility</p:attrName>
                                        </p:attrNameLst>
                                      </p:cBhvr>
                                      <p:to>
                                        <p:strVal val="visible"/>
                                      </p:to>
                                    </p:set>
                                    <p:animEffect transition="in" filter="wipe(left)">
                                      <p:cBhvr>
                                        <p:cTn id="10" dur="500"/>
                                        <p:tgtEl>
                                          <p:spTgt spid="29097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1153"/>
                                        </p:tgtEl>
                                        <p:attrNameLst>
                                          <p:attrName>style.visibility</p:attrName>
                                        </p:attrNameLst>
                                      </p:cBhvr>
                                      <p:to>
                                        <p:strVal val="visible"/>
                                      </p:to>
                                    </p:set>
                                    <p:animEffect transition="in" filter="wipe(left)">
                                      <p:cBhvr>
                                        <p:cTn id="13" dur="500"/>
                                        <p:tgtEl>
                                          <p:spTgt spid="2911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2" fill="hold" grpId="1" nodeType="clickEffect">
                                  <p:stCondLst>
                                    <p:cond delay="0"/>
                                  </p:stCondLst>
                                  <p:childTnLst>
                                    <p:animEffect transition="out" filter="wipe(right)">
                                      <p:cBhvr>
                                        <p:cTn id="32" dur="500"/>
                                        <p:tgtEl>
                                          <p:spTgt spid="290979"/>
                                        </p:tgtEl>
                                      </p:cBhvr>
                                    </p:animEffect>
                                    <p:set>
                                      <p:cBhvr>
                                        <p:cTn id="33" dur="1" fill="hold">
                                          <p:stCondLst>
                                            <p:cond delay="499"/>
                                          </p:stCondLst>
                                        </p:cTn>
                                        <p:tgtEl>
                                          <p:spTgt spid="29097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grpId="1" nodeType="clickEffect">
                                  <p:stCondLst>
                                    <p:cond delay="0"/>
                                  </p:stCondLst>
                                  <p:childTnLst>
                                    <p:animEffect transition="out" filter="wipe(right)">
                                      <p:cBhvr>
                                        <p:cTn id="37" dur="500"/>
                                        <p:tgtEl>
                                          <p:spTgt spid="291153"/>
                                        </p:tgtEl>
                                      </p:cBhvr>
                                    </p:animEffect>
                                    <p:set>
                                      <p:cBhvr>
                                        <p:cTn id="38" dur="1" fill="hold">
                                          <p:stCondLst>
                                            <p:cond delay="499"/>
                                          </p:stCondLst>
                                        </p:cTn>
                                        <p:tgtEl>
                                          <p:spTgt spid="2911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91154"/>
                                        </p:tgtEl>
                                        <p:attrNameLst>
                                          <p:attrName>style.visibility</p:attrName>
                                        </p:attrNameLst>
                                      </p:cBhvr>
                                      <p:to>
                                        <p:strVal val="visible"/>
                                      </p:to>
                                    </p:set>
                                    <p:animEffect transition="in" filter="wipe(left)">
                                      <p:cBhvr>
                                        <p:cTn id="43" dur="500"/>
                                        <p:tgtEl>
                                          <p:spTgt spid="2911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2" fill="hold" nodeType="clickEffect">
                                  <p:stCondLst>
                                    <p:cond delay="0"/>
                                  </p:stCondLst>
                                  <p:childTnLst>
                                    <p:animEffect transition="out" filter="wipe(right)">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1099"/>
                                        </p:tgtEl>
                                        <p:attrNameLst>
                                          <p:attrName>style.visibility</p:attrName>
                                        </p:attrNameLst>
                                      </p:cBhvr>
                                      <p:to>
                                        <p:strVal val="visible"/>
                                      </p:to>
                                    </p:set>
                                    <p:animEffect transition="in" filter="wipe(left)">
                                      <p:cBhvr>
                                        <p:cTn id="53" dur="500"/>
                                        <p:tgtEl>
                                          <p:spTgt spid="29109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2009"/>
                                        </p:tgtEl>
                                        <p:attrNameLst>
                                          <p:attrName>style.visibility</p:attrName>
                                        </p:attrNameLst>
                                      </p:cBhvr>
                                      <p:to>
                                        <p:strVal val="visible"/>
                                      </p:to>
                                    </p:set>
                                    <p:animEffect transition="in" filter="wipe(left)">
                                      <p:cBhvr>
                                        <p:cTn id="58" dur="500"/>
                                        <p:tgtEl>
                                          <p:spTgt spid="4200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2011"/>
                                        </p:tgtEl>
                                        <p:attrNameLst>
                                          <p:attrName>style.visibility</p:attrName>
                                        </p:attrNameLst>
                                      </p:cBhvr>
                                      <p:to>
                                        <p:strVal val="visible"/>
                                      </p:to>
                                    </p:set>
                                    <p:animEffect transition="in" filter="wipe(left)">
                                      <p:cBhvr>
                                        <p:cTn id="63" dur="500"/>
                                        <p:tgtEl>
                                          <p:spTgt spid="420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2" fill="hold" nodeType="clickEffect">
                                  <p:stCondLst>
                                    <p:cond delay="0"/>
                                  </p:stCondLst>
                                  <p:childTnLst>
                                    <p:animEffect transition="out" filter="wipe(right)">
                                      <p:cBhvr>
                                        <p:cTn id="67" dur="500"/>
                                        <p:tgtEl>
                                          <p:spTgt spid="25"/>
                                        </p:tgtEl>
                                      </p:cBhvr>
                                    </p:animEffect>
                                    <p:set>
                                      <p:cBhvr>
                                        <p:cTn id="68" dur="1" fill="hold">
                                          <p:stCondLst>
                                            <p:cond delay="499"/>
                                          </p:stCondLst>
                                        </p:cTn>
                                        <p:tgtEl>
                                          <p:spTgt spid="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42029"/>
                                        </p:tgtEl>
                                        <p:attrNameLst>
                                          <p:attrName>style.visibility</p:attrName>
                                        </p:attrNameLst>
                                      </p:cBhvr>
                                      <p:to>
                                        <p:strVal val="visible"/>
                                      </p:to>
                                    </p:set>
                                    <p:animEffect transition="in" filter="wipe(up)">
                                      <p:cBhvr>
                                        <p:cTn id="73" dur="500"/>
                                        <p:tgtEl>
                                          <p:spTgt spid="4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979" grpId="0"/>
      <p:bldP spid="290979" grpId="1"/>
      <p:bldP spid="291099" grpId="0"/>
      <p:bldP spid="291153" grpId="0"/>
      <p:bldP spid="291153" grpId="1"/>
      <p:bldP spid="2911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71"/>
          <p:cNvGrpSpPr>
            <a:grpSpLocks/>
          </p:cNvGrpSpPr>
          <p:nvPr/>
        </p:nvGrpSpPr>
        <p:grpSpPr bwMode="auto">
          <a:xfrm>
            <a:off x="2520950" y="2374106"/>
            <a:ext cx="1238250" cy="376238"/>
            <a:chOff x="1660" y="654"/>
            <a:chExt cx="780" cy="237"/>
          </a:xfrm>
        </p:grpSpPr>
        <p:sp>
          <p:nvSpPr>
            <p:cNvPr id="43169" name="Text Box 72"/>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3170" name="Line 7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171" name="Line 7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11" name="Text Box 82"/>
          <p:cNvSpPr txBox="1">
            <a:spLocks noChangeArrowheads="1"/>
          </p:cNvSpPr>
          <p:nvPr/>
        </p:nvSpPr>
        <p:spPr bwMode="auto">
          <a:xfrm>
            <a:off x="-196850" y="1856581"/>
            <a:ext cx="271938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3012" name="Text Box 83"/>
          <p:cNvSpPr txBox="1">
            <a:spLocks noChangeArrowheads="1"/>
          </p:cNvSpPr>
          <p:nvPr/>
        </p:nvSpPr>
        <p:spPr bwMode="auto">
          <a:xfrm>
            <a:off x="2311400" y="1824831"/>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3013" name="Text Box 84"/>
          <p:cNvSpPr txBox="1">
            <a:spLocks noChangeArrowheads="1"/>
          </p:cNvSpPr>
          <p:nvPr/>
        </p:nvSpPr>
        <p:spPr bwMode="auto">
          <a:xfrm>
            <a:off x="4832350" y="1810544"/>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3014" name="Group 96"/>
          <p:cNvGrpSpPr>
            <a:grpSpLocks/>
          </p:cNvGrpSpPr>
          <p:nvPr/>
        </p:nvGrpSpPr>
        <p:grpSpPr bwMode="auto">
          <a:xfrm>
            <a:off x="4432300" y="2524919"/>
            <a:ext cx="3360738" cy="2155825"/>
            <a:chOff x="3072" y="2125"/>
            <a:chExt cx="2117" cy="1358"/>
          </a:xfrm>
        </p:grpSpPr>
        <p:grpSp>
          <p:nvGrpSpPr>
            <p:cNvPr id="43106" name="Group 97"/>
            <p:cNvGrpSpPr>
              <a:grpSpLocks/>
            </p:cNvGrpSpPr>
            <p:nvPr/>
          </p:nvGrpSpPr>
          <p:grpSpPr bwMode="auto">
            <a:xfrm>
              <a:off x="3271" y="2135"/>
              <a:ext cx="330" cy="313"/>
              <a:chOff x="2338" y="983"/>
              <a:chExt cx="415" cy="279"/>
            </a:xfrm>
          </p:grpSpPr>
          <p:sp>
            <p:nvSpPr>
              <p:cNvPr id="43167" name="Rectangle 9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68" name="Line 9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3107" name="Freeform 100"/>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08" name="Group 101"/>
            <p:cNvGrpSpPr>
              <a:grpSpLocks/>
            </p:cNvGrpSpPr>
            <p:nvPr/>
          </p:nvGrpSpPr>
          <p:grpSpPr bwMode="auto">
            <a:xfrm>
              <a:off x="3813" y="2130"/>
              <a:ext cx="576" cy="186"/>
              <a:chOff x="2880" y="1042"/>
              <a:chExt cx="576" cy="186"/>
            </a:xfrm>
          </p:grpSpPr>
          <p:sp>
            <p:nvSpPr>
              <p:cNvPr id="43164" name="Rectangle 102"/>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65" name="Line 103"/>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66" name="Line 104"/>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09" name="Line 105"/>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110" name="Group 106"/>
            <p:cNvGrpSpPr>
              <a:grpSpLocks/>
            </p:cNvGrpSpPr>
            <p:nvPr/>
          </p:nvGrpSpPr>
          <p:grpSpPr bwMode="auto">
            <a:xfrm>
              <a:off x="3271" y="2472"/>
              <a:ext cx="1118" cy="318"/>
              <a:chOff x="2895" y="675"/>
              <a:chExt cx="1118" cy="318"/>
            </a:xfrm>
          </p:grpSpPr>
          <p:grpSp>
            <p:nvGrpSpPr>
              <p:cNvPr id="43152" name="Group 107"/>
              <p:cNvGrpSpPr>
                <a:grpSpLocks/>
              </p:cNvGrpSpPr>
              <p:nvPr/>
            </p:nvGrpSpPr>
            <p:grpSpPr bwMode="auto">
              <a:xfrm>
                <a:off x="2895" y="680"/>
                <a:ext cx="330" cy="313"/>
                <a:chOff x="2338" y="983"/>
                <a:chExt cx="415" cy="279"/>
              </a:xfrm>
            </p:grpSpPr>
            <p:sp>
              <p:nvSpPr>
                <p:cNvPr id="43162" name="Rectangle 10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63" name="Line 10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3153" name="Group 110"/>
              <p:cNvGrpSpPr>
                <a:grpSpLocks/>
              </p:cNvGrpSpPr>
              <p:nvPr/>
            </p:nvGrpSpPr>
            <p:grpSpPr bwMode="auto">
              <a:xfrm>
                <a:off x="3437" y="675"/>
                <a:ext cx="576" cy="186"/>
                <a:chOff x="2880" y="1042"/>
                <a:chExt cx="576" cy="186"/>
              </a:xfrm>
            </p:grpSpPr>
            <p:sp>
              <p:nvSpPr>
                <p:cNvPr id="43159" name="Rectangle 11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60" name="Line 11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61" name="Line 11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54" name="Line 11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55" name="Freeform 11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56" name="Group 116"/>
              <p:cNvGrpSpPr>
                <a:grpSpLocks/>
              </p:cNvGrpSpPr>
              <p:nvPr/>
            </p:nvGrpSpPr>
            <p:grpSpPr bwMode="auto">
              <a:xfrm>
                <a:off x="3866" y="693"/>
                <a:ext cx="59" cy="147"/>
                <a:chOff x="1191" y="1904"/>
                <a:chExt cx="137" cy="166"/>
              </a:xfrm>
            </p:grpSpPr>
            <p:sp>
              <p:nvSpPr>
                <p:cNvPr id="43157" name="Line 11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58" name="Line 11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111" name="Group 119"/>
            <p:cNvGrpSpPr>
              <a:grpSpLocks/>
            </p:cNvGrpSpPr>
            <p:nvPr/>
          </p:nvGrpSpPr>
          <p:grpSpPr bwMode="auto">
            <a:xfrm>
              <a:off x="3271" y="2813"/>
              <a:ext cx="1118" cy="318"/>
              <a:chOff x="2895" y="675"/>
              <a:chExt cx="1118" cy="318"/>
            </a:xfrm>
          </p:grpSpPr>
          <p:grpSp>
            <p:nvGrpSpPr>
              <p:cNvPr id="43140" name="Group 120"/>
              <p:cNvGrpSpPr>
                <a:grpSpLocks/>
              </p:cNvGrpSpPr>
              <p:nvPr/>
            </p:nvGrpSpPr>
            <p:grpSpPr bwMode="auto">
              <a:xfrm>
                <a:off x="2895" y="680"/>
                <a:ext cx="330" cy="313"/>
                <a:chOff x="2338" y="983"/>
                <a:chExt cx="415" cy="279"/>
              </a:xfrm>
            </p:grpSpPr>
            <p:sp>
              <p:nvSpPr>
                <p:cNvPr id="43150" name="Rectangle 121"/>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51" name="Line 122"/>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3141" name="Group 123"/>
              <p:cNvGrpSpPr>
                <a:grpSpLocks/>
              </p:cNvGrpSpPr>
              <p:nvPr/>
            </p:nvGrpSpPr>
            <p:grpSpPr bwMode="auto">
              <a:xfrm>
                <a:off x="3437" y="675"/>
                <a:ext cx="576" cy="186"/>
                <a:chOff x="2880" y="1042"/>
                <a:chExt cx="576" cy="186"/>
              </a:xfrm>
            </p:grpSpPr>
            <p:sp>
              <p:nvSpPr>
                <p:cNvPr id="43147" name="Rectangle 124"/>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48" name="Line 12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49" name="Line 12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42" name="Line 127"/>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43" name="Freeform 128"/>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44" name="Group 129"/>
              <p:cNvGrpSpPr>
                <a:grpSpLocks/>
              </p:cNvGrpSpPr>
              <p:nvPr/>
            </p:nvGrpSpPr>
            <p:grpSpPr bwMode="auto">
              <a:xfrm>
                <a:off x="3866" y="693"/>
                <a:ext cx="59" cy="147"/>
                <a:chOff x="1191" y="1904"/>
                <a:chExt cx="137" cy="166"/>
              </a:xfrm>
            </p:grpSpPr>
            <p:sp>
              <p:nvSpPr>
                <p:cNvPr id="43145" name="Line 130"/>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46" name="Line 131"/>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112" name="Group 132"/>
            <p:cNvGrpSpPr>
              <a:grpSpLocks/>
            </p:cNvGrpSpPr>
            <p:nvPr/>
          </p:nvGrpSpPr>
          <p:grpSpPr bwMode="auto">
            <a:xfrm>
              <a:off x="3271" y="3165"/>
              <a:ext cx="1118" cy="318"/>
              <a:chOff x="2895" y="675"/>
              <a:chExt cx="1118" cy="318"/>
            </a:xfrm>
          </p:grpSpPr>
          <p:grpSp>
            <p:nvGrpSpPr>
              <p:cNvPr id="43128" name="Group 133"/>
              <p:cNvGrpSpPr>
                <a:grpSpLocks/>
              </p:cNvGrpSpPr>
              <p:nvPr/>
            </p:nvGrpSpPr>
            <p:grpSpPr bwMode="auto">
              <a:xfrm>
                <a:off x="2895" y="680"/>
                <a:ext cx="330" cy="313"/>
                <a:chOff x="2338" y="983"/>
                <a:chExt cx="415" cy="279"/>
              </a:xfrm>
            </p:grpSpPr>
            <p:sp>
              <p:nvSpPr>
                <p:cNvPr id="43138" name="Rectangle 134"/>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39" name="Line 135"/>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3129" name="Group 136"/>
              <p:cNvGrpSpPr>
                <a:grpSpLocks/>
              </p:cNvGrpSpPr>
              <p:nvPr/>
            </p:nvGrpSpPr>
            <p:grpSpPr bwMode="auto">
              <a:xfrm>
                <a:off x="3437" y="675"/>
                <a:ext cx="576" cy="186"/>
                <a:chOff x="2880" y="1042"/>
                <a:chExt cx="576" cy="186"/>
              </a:xfrm>
            </p:grpSpPr>
            <p:sp>
              <p:nvSpPr>
                <p:cNvPr id="43135" name="Rectangle 137"/>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36" name="Line 13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37" name="Line 13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30" name="Line 140"/>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31" name="Freeform 141"/>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32" name="Group 142"/>
              <p:cNvGrpSpPr>
                <a:grpSpLocks/>
              </p:cNvGrpSpPr>
              <p:nvPr/>
            </p:nvGrpSpPr>
            <p:grpSpPr bwMode="auto">
              <a:xfrm>
                <a:off x="3866" y="693"/>
                <a:ext cx="59" cy="147"/>
                <a:chOff x="1191" y="1904"/>
                <a:chExt cx="137" cy="166"/>
              </a:xfrm>
            </p:grpSpPr>
            <p:sp>
              <p:nvSpPr>
                <p:cNvPr id="43133" name="Line 143"/>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34" name="Line 144"/>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3113" name="Text Box 145"/>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3114" name="Group 146"/>
            <p:cNvGrpSpPr>
              <a:grpSpLocks/>
            </p:cNvGrpSpPr>
            <p:nvPr/>
          </p:nvGrpSpPr>
          <p:grpSpPr bwMode="auto">
            <a:xfrm>
              <a:off x="4393" y="2125"/>
              <a:ext cx="796" cy="231"/>
              <a:chOff x="4657" y="2672"/>
              <a:chExt cx="796" cy="231"/>
            </a:xfrm>
          </p:grpSpPr>
          <p:grpSp>
            <p:nvGrpSpPr>
              <p:cNvPr id="43115" name="Group 147"/>
              <p:cNvGrpSpPr>
                <a:grpSpLocks/>
              </p:cNvGrpSpPr>
              <p:nvPr/>
            </p:nvGrpSpPr>
            <p:grpSpPr bwMode="auto">
              <a:xfrm>
                <a:off x="4657" y="2696"/>
                <a:ext cx="796" cy="186"/>
                <a:chOff x="3593" y="2130"/>
                <a:chExt cx="796" cy="186"/>
              </a:xfrm>
            </p:grpSpPr>
            <p:grpSp>
              <p:nvGrpSpPr>
                <p:cNvPr id="43120" name="Group 148"/>
                <p:cNvGrpSpPr>
                  <a:grpSpLocks/>
                </p:cNvGrpSpPr>
                <p:nvPr/>
              </p:nvGrpSpPr>
              <p:grpSpPr bwMode="auto">
                <a:xfrm>
                  <a:off x="3813" y="2130"/>
                  <a:ext cx="576" cy="186"/>
                  <a:chOff x="2880" y="1042"/>
                  <a:chExt cx="576" cy="186"/>
                </a:xfrm>
              </p:grpSpPr>
              <p:sp>
                <p:nvSpPr>
                  <p:cNvPr id="43125" name="Rectangle 149"/>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3126" name="Line 15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27" name="Line 15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21" name="Line 15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122" name="Group 153"/>
                <p:cNvGrpSpPr>
                  <a:grpSpLocks/>
                </p:cNvGrpSpPr>
                <p:nvPr/>
              </p:nvGrpSpPr>
              <p:grpSpPr bwMode="auto">
                <a:xfrm>
                  <a:off x="4242" y="2148"/>
                  <a:ext cx="59" cy="147"/>
                  <a:chOff x="1191" y="1904"/>
                  <a:chExt cx="137" cy="166"/>
                </a:xfrm>
              </p:grpSpPr>
              <p:sp>
                <p:nvSpPr>
                  <p:cNvPr id="43123" name="Line 15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24" name="Line 15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116" name="Group 156"/>
              <p:cNvGrpSpPr>
                <a:grpSpLocks/>
              </p:cNvGrpSpPr>
              <p:nvPr/>
            </p:nvGrpSpPr>
            <p:grpSpPr bwMode="auto">
              <a:xfrm>
                <a:off x="4813" y="2672"/>
                <a:ext cx="624" cy="231"/>
                <a:chOff x="1660" y="654"/>
                <a:chExt cx="780" cy="366"/>
              </a:xfrm>
            </p:grpSpPr>
            <p:sp>
              <p:nvSpPr>
                <p:cNvPr id="43117" name="Text Box 157"/>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3118" name="Line 158"/>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3119" name="Line 159"/>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23" name="Group 162"/>
          <p:cNvGrpSpPr>
            <a:grpSpLocks/>
          </p:cNvGrpSpPr>
          <p:nvPr/>
        </p:nvGrpSpPr>
        <p:grpSpPr bwMode="auto">
          <a:xfrm>
            <a:off x="1670050" y="2667794"/>
            <a:ext cx="2090738" cy="909637"/>
            <a:chOff x="1331" y="2146"/>
            <a:chExt cx="1317" cy="573"/>
          </a:xfrm>
        </p:grpSpPr>
        <p:grpSp>
          <p:nvGrpSpPr>
            <p:cNvPr id="43100" name="Group 163"/>
            <p:cNvGrpSpPr>
              <a:grpSpLocks/>
            </p:cNvGrpSpPr>
            <p:nvPr/>
          </p:nvGrpSpPr>
          <p:grpSpPr bwMode="auto">
            <a:xfrm>
              <a:off x="1868" y="2438"/>
              <a:ext cx="780" cy="237"/>
              <a:chOff x="1660" y="654"/>
              <a:chExt cx="780" cy="237"/>
            </a:xfrm>
          </p:grpSpPr>
          <p:sp>
            <p:nvSpPr>
              <p:cNvPr id="43103" name="Text Box 16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5     0   </a:t>
                </a:r>
              </a:p>
            </p:txBody>
          </p:sp>
          <p:sp>
            <p:nvSpPr>
              <p:cNvPr id="43104" name="Line 16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105" name="Line 16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101" name="Line 16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02" name="Text Box 16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3017" name="Group 169"/>
          <p:cNvGrpSpPr>
            <a:grpSpLocks/>
          </p:cNvGrpSpPr>
          <p:nvPr/>
        </p:nvGrpSpPr>
        <p:grpSpPr bwMode="auto">
          <a:xfrm>
            <a:off x="6235700" y="3036094"/>
            <a:ext cx="1557338" cy="366712"/>
            <a:chOff x="4208" y="2457"/>
            <a:chExt cx="981" cy="231"/>
          </a:xfrm>
        </p:grpSpPr>
        <p:grpSp>
          <p:nvGrpSpPr>
            <p:cNvPr id="43085" name="Group 170"/>
            <p:cNvGrpSpPr>
              <a:grpSpLocks/>
            </p:cNvGrpSpPr>
            <p:nvPr/>
          </p:nvGrpSpPr>
          <p:grpSpPr bwMode="auto">
            <a:xfrm>
              <a:off x="4393" y="2457"/>
              <a:ext cx="796" cy="231"/>
              <a:chOff x="4657" y="2672"/>
              <a:chExt cx="796" cy="231"/>
            </a:xfrm>
          </p:grpSpPr>
          <p:grpSp>
            <p:nvGrpSpPr>
              <p:cNvPr id="43087" name="Group 171"/>
              <p:cNvGrpSpPr>
                <a:grpSpLocks/>
              </p:cNvGrpSpPr>
              <p:nvPr/>
            </p:nvGrpSpPr>
            <p:grpSpPr bwMode="auto">
              <a:xfrm>
                <a:off x="4657" y="2696"/>
                <a:ext cx="796" cy="186"/>
                <a:chOff x="3593" y="2130"/>
                <a:chExt cx="796" cy="186"/>
              </a:xfrm>
            </p:grpSpPr>
            <p:grpSp>
              <p:nvGrpSpPr>
                <p:cNvPr id="43092" name="Group 172"/>
                <p:cNvGrpSpPr>
                  <a:grpSpLocks/>
                </p:cNvGrpSpPr>
                <p:nvPr/>
              </p:nvGrpSpPr>
              <p:grpSpPr bwMode="auto">
                <a:xfrm>
                  <a:off x="3813" y="2130"/>
                  <a:ext cx="576" cy="186"/>
                  <a:chOff x="2880" y="1042"/>
                  <a:chExt cx="576" cy="186"/>
                </a:xfrm>
              </p:grpSpPr>
              <p:sp>
                <p:nvSpPr>
                  <p:cNvPr id="43097" name="Rectangle 17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3098" name="Line 17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099" name="Line 17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093" name="Line 17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094" name="Group 177"/>
                <p:cNvGrpSpPr>
                  <a:grpSpLocks/>
                </p:cNvGrpSpPr>
                <p:nvPr/>
              </p:nvGrpSpPr>
              <p:grpSpPr bwMode="auto">
                <a:xfrm>
                  <a:off x="4242" y="2148"/>
                  <a:ext cx="59" cy="147"/>
                  <a:chOff x="1191" y="1904"/>
                  <a:chExt cx="137" cy="166"/>
                </a:xfrm>
              </p:grpSpPr>
              <p:sp>
                <p:nvSpPr>
                  <p:cNvPr id="43095" name="Line 17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096" name="Line 17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088" name="Group 180"/>
              <p:cNvGrpSpPr>
                <a:grpSpLocks/>
              </p:cNvGrpSpPr>
              <p:nvPr/>
            </p:nvGrpSpPr>
            <p:grpSpPr bwMode="auto">
              <a:xfrm>
                <a:off x="4813" y="2672"/>
                <a:ext cx="624" cy="231"/>
                <a:chOff x="1660" y="654"/>
                <a:chExt cx="780" cy="366"/>
              </a:xfrm>
            </p:grpSpPr>
            <p:sp>
              <p:nvSpPr>
                <p:cNvPr id="43089" name="Text Box 18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4   3   </a:t>
                  </a:r>
                </a:p>
              </p:txBody>
            </p:sp>
            <p:sp>
              <p:nvSpPr>
                <p:cNvPr id="43090" name="Line 18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3091" name="Line 18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3086" name="Rectangle 184"/>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31" name="Group 186"/>
          <p:cNvGrpSpPr>
            <a:grpSpLocks/>
          </p:cNvGrpSpPr>
          <p:nvPr/>
        </p:nvGrpSpPr>
        <p:grpSpPr bwMode="auto">
          <a:xfrm>
            <a:off x="1654175" y="4233069"/>
            <a:ext cx="2090738" cy="706437"/>
            <a:chOff x="1331" y="2811"/>
            <a:chExt cx="1317" cy="445"/>
          </a:xfrm>
        </p:grpSpPr>
        <p:grpSp>
          <p:nvGrpSpPr>
            <p:cNvPr id="43075" name="Group 187"/>
            <p:cNvGrpSpPr>
              <a:grpSpLocks/>
            </p:cNvGrpSpPr>
            <p:nvPr/>
          </p:nvGrpSpPr>
          <p:grpSpPr bwMode="auto">
            <a:xfrm>
              <a:off x="1868" y="3015"/>
              <a:ext cx="780" cy="237"/>
              <a:chOff x="1660" y="1025"/>
              <a:chExt cx="780" cy="237"/>
            </a:xfrm>
          </p:grpSpPr>
          <p:grpSp>
            <p:nvGrpSpPr>
              <p:cNvPr id="43078" name="Group 188"/>
              <p:cNvGrpSpPr>
                <a:grpSpLocks/>
              </p:cNvGrpSpPr>
              <p:nvPr/>
            </p:nvGrpSpPr>
            <p:grpSpPr bwMode="auto">
              <a:xfrm>
                <a:off x="1660" y="1025"/>
                <a:ext cx="780" cy="237"/>
                <a:chOff x="1660" y="654"/>
                <a:chExt cx="780" cy="237"/>
              </a:xfrm>
            </p:grpSpPr>
            <p:sp>
              <p:nvSpPr>
                <p:cNvPr id="43082" name="Text Box 18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23     1   </a:t>
                  </a:r>
                </a:p>
              </p:txBody>
            </p:sp>
            <p:sp>
              <p:nvSpPr>
                <p:cNvPr id="43083" name="Line 19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84" name="Line 19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3079" name="Group 192"/>
              <p:cNvGrpSpPr>
                <a:grpSpLocks/>
              </p:cNvGrpSpPr>
              <p:nvPr/>
            </p:nvGrpSpPr>
            <p:grpSpPr bwMode="auto">
              <a:xfrm>
                <a:off x="2275" y="1065"/>
                <a:ext cx="59" cy="147"/>
                <a:chOff x="1191" y="1904"/>
                <a:chExt cx="137" cy="166"/>
              </a:xfrm>
            </p:grpSpPr>
            <p:sp>
              <p:nvSpPr>
                <p:cNvPr id="43080" name="Line 193"/>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081" name="Line 194"/>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3076" name="Line 195"/>
            <p:cNvSpPr>
              <a:spLocks noChangeShapeType="1"/>
            </p:cNvSpPr>
            <p:nvPr/>
          </p:nvSpPr>
          <p:spPr bwMode="auto">
            <a:xfrm flipH="1">
              <a:off x="2532" y="2811"/>
              <a:ext cx="1" cy="195"/>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77" name="Text Box 196"/>
            <p:cNvSpPr txBox="1">
              <a:spLocks noChangeArrowheads="1"/>
            </p:cNvSpPr>
            <p:nvPr/>
          </p:nvSpPr>
          <p:spPr bwMode="auto">
            <a:xfrm>
              <a:off x="1331" y="3006"/>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295139" name="Group 197"/>
          <p:cNvGrpSpPr>
            <a:grpSpLocks/>
          </p:cNvGrpSpPr>
          <p:nvPr/>
        </p:nvGrpSpPr>
        <p:grpSpPr bwMode="auto">
          <a:xfrm>
            <a:off x="1670050" y="3413919"/>
            <a:ext cx="2090738" cy="909637"/>
            <a:chOff x="1331" y="2146"/>
            <a:chExt cx="1317" cy="573"/>
          </a:xfrm>
        </p:grpSpPr>
        <p:grpSp>
          <p:nvGrpSpPr>
            <p:cNvPr id="43069" name="Group 198"/>
            <p:cNvGrpSpPr>
              <a:grpSpLocks/>
            </p:cNvGrpSpPr>
            <p:nvPr/>
          </p:nvGrpSpPr>
          <p:grpSpPr bwMode="auto">
            <a:xfrm>
              <a:off x="1868" y="2438"/>
              <a:ext cx="780" cy="237"/>
              <a:chOff x="1660" y="654"/>
              <a:chExt cx="780" cy="237"/>
            </a:xfrm>
          </p:grpSpPr>
          <p:sp>
            <p:nvSpPr>
              <p:cNvPr id="43072" name="Text Box 19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3073" name="Line 20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74" name="Line 20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70" name="Line 20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71" name="Text Box 20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sp>
        <p:nvSpPr>
          <p:cNvPr id="295116" name="Text Box 204"/>
          <p:cNvSpPr txBox="1">
            <a:spLocks noChangeArrowheads="1"/>
          </p:cNvSpPr>
          <p:nvPr/>
        </p:nvSpPr>
        <p:spPr bwMode="auto">
          <a:xfrm>
            <a:off x="173038" y="2955131"/>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3</a:t>
            </a:r>
            <a:r>
              <a:rPr lang="zh-CN" altLang="en-US" sz="2400" b="1">
                <a:ea typeface="楷体_GB2312" pitchFamily="49" charset="-122"/>
              </a:rPr>
              <a:t>，</a:t>
            </a:r>
            <a:r>
              <a:rPr lang="en-US" altLang="zh-CN" sz="2400" b="1">
                <a:ea typeface="楷体_GB2312" pitchFamily="49" charset="-122"/>
              </a:rPr>
              <a:t>11 </a:t>
            </a:r>
            <a:r>
              <a:rPr lang="zh-CN" altLang="en-US" sz="2400" b="1">
                <a:ea typeface="楷体_GB2312" pitchFamily="49" charset="-122"/>
              </a:rPr>
              <a:t>）</a:t>
            </a:r>
          </a:p>
        </p:txBody>
      </p:sp>
      <p:grpSp>
        <p:nvGrpSpPr>
          <p:cNvPr id="295141" name="Group 219"/>
          <p:cNvGrpSpPr>
            <a:grpSpLocks/>
          </p:cNvGrpSpPr>
          <p:nvPr/>
        </p:nvGrpSpPr>
        <p:grpSpPr bwMode="auto">
          <a:xfrm>
            <a:off x="1655763" y="2653506"/>
            <a:ext cx="2090737" cy="1655763"/>
            <a:chOff x="2468" y="2251"/>
            <a:chExt cx="1317" cy="1043"/>
          </a:xfrm>
        </p:grpSpPr>
        <p:grpSp>
          <p:nvGrpSpPr>
            <p:cNvPr id="43055" name="Group 205"/>
            <p:cNvGrpSpPr>
              <a:grpSpLocks/>
            </p:cNvGrpSpPr>
            <p:nvPr/>
          </p:nvGrpSpPr>
          <p:grpSpPr bwMode="auto">
            <a:xfrm>
              <a:off x="2468" y="2251"/>
              <a:ext cx="1317" cy="573"/>
              <a:chOff x="1331" y="2146"/>
              <a:chExt cx="1317" cy="573"/>
            </a:xfrm>
          </p:grpSpPr>
          <p:grpSp>
            <p:nvGrpSpPr>
              <p:cNvPr id="43063" name="Group 206"/>
              <p:cNvGrpSpPr>
                <a:grpSpLocks/>
              </p:cNvGrpSpPr>
              <p:nvPr/>
            </p:nvGrpSpPr>
            <p:grpSpPr bwMode="auto">
              <a:xfrm>
                <a:off x="1868" y="2438"/>
                <a:ext cx="780" cy="237"/>
                <a:chOff x="1660" y="654"/>
                <a:chExt cx="780" cy="237"/>
              </a:xfrm>
            </p:grpSpPr>
            <p:sp>
              <p:nvSpPr>
                <p:cNvPr id="43066" name="Text Box 20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3067" name="Line 20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68" name="Line 20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64" name="Line 21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65" name="Text Box 21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3056" name="Group 212"/>
            <p:cNvGrpSpPr>
              <a:grpSpLocks/>
            </p:cNvGrpSpPr>
            <p:nvPr/>
          </p:nvGrpSpPr>
          <p:grpSpPr bwMode="auto">
            <a:xfrm>
              <a:off x="2468" y="2721"/>
              <a:ext cx="1317" cy="573"/>
              <a:chOff x="1331" y="2146"/>
              <a:chExt cx="1317" cy="573"/>
            </a:xfrm>
          </p:grpSpPr>
          <p:grpSp>
            <p:nvGrpSpPr>
              <p:cNvPr id="43057" name="Group 213"/>
              <p:cNvGrpSpPr>
                <a:grpSpLocks/>
              </p:cNvGrpSpPr>
              <p:nvPr/>
            </p:nvGrpSpPr>
            <p:grpSpPr bwMode="auto">
              <a:xfrm>
                <a:off x="1868" y="2438"/>
                <a:ext cx="780" cy="237"/>
                <a:chOff x="1660" y="654"/>
                <a:chExt cx="780" cy="237"/>
              </a:xfrm>
            </p:grpSpPr>
            <p:sp>
              <p:nvSpPr>
                <p:cNvPr id="43060" name="Text Box 21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3061" name="Line 21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62" name="Line 21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58" name="Line 21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59" name="Text Box 21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grpSp>
        <p:nvGrpSpPr>
          <p:cNvPr id="295146" name="Group 220"/>
          <p:cNvGrpSpPr>
            <a:grpSpLocks/>
          </p:cNvGrpSpPr>
          <p:nvPr/>
        </p:nvGrpSpPr>
        <p:grpSpPr bwMode="auto">
          <a:xfrm>
            <a:off x="6251575" y="3579019"/>
            <a:ext cx="1557338" cy="366712"/>
            <a:chOff x="4208" y="2457"/>
            <a:chExt cx="981" cy="231"/>
          </a:xfrm>
        </p:grpSpPr>
        <p:grpSp>
          <p:nvGrpSpPr>
            <p:cNvPr id="43040" name="Group 221"/>
            <p:cNvGrpSpPr>
              <a:grpSpLocks/>
            </p:cNvGrpSpPr>
            <p:nvPr/>
          </p:nvGrpSpPr>
          <p:grpSpPr bwMode="auto">
            <a:xfrm>
              <a:off x="4393" y="2457"/>
              <a:ext cx="796" cy="231"/>
              <a:chOff x="4657" y="2672"/>
              <a:chExt cx="796" cy="231"/>
            </a:xfrm>
          </p:grpSpPr>
          <p:grpSp>
            <p:nvGrpSpPr>
              <p:cNvPr id="43042" name="Group 222"/>
              <p:cNvGrpSpPr>
                <a:grpSpLocks/>
              </p:cNvGrpSpPr>
              <p:nvPr/>
            </p:nvGrpSpPr>
            <p:grpSpPr bwMode="auto">
              <a:xfrm>
                <a:off x="4657" y="2696"/>
                <a:ext cx="796" cy="186"/>
                <a:chOff x="3593" y="2130"/>
                <a:chExt cx="796" cy="186"/>
              </a:xfrm>
            </p:grpSpPr>
            <p:grpSp>
              <p:nvGrpSpPr>
                <p:cNvPr id="43047" name="Group 223"/>
                <p:cNvGrpSpPr>
                  <a:grpSpLocks/>
                </p:cNvGrpSpPr>
                <p:nvPr/>
              </p:nvGrpSpPr>
              <p:grpSpPr bwMode="auto">
                <a:xfrm>
                  <a:off x="3813" y="2130"/>
                  <a:ext cx="576" cy="186"/>
                  <a:chOff x="2880" y="1042"/>
                  <a:chExt cx="576" cy="186"/>
                </a:xfrm>
              </p:grpSpPr>
              <p:sp>
                <p:nvSpPr>
                  <p:cNvPr id="43052" name="Rectangle 224"/>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3053" name="Line 22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054" name="Line 22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048" name="Line 227"/>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049" name="Group 228"/>
                <p:cNvGrpSpPr>
                  <a:grpSpLocks/>
                </p:cNvGrpSpPr>
                <p:nvPr/>
              </p:nvGrpSpPr>
              <p:grpSpPr bwMode="auto">
                <a:xfrm>
                  <a:off x="4242" y="2148"/>
                  <a:ext cx="59" cy="147"/>
                  <a:chOff x="1191" y="1904"/>
                  <a:chExt cx="137" cy="166"/>
                </a:xfrm>
              </p:grpSpPr>
              <p:sp>
                <p:nvSpPr>
                  <p:cNvPr id="43050" name="Line 22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051" name="Line 23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043" name="Group 231"/>
              <p:cNvGrpSpPr>
                <a:grpSpLocks/>
              </p:cNvGrpSpPr>
              <p:nvPr/>
            </p:nvGrpSpPr>
            <p:grpSpPr bwMode="auto">
              <a:xfrm>
                <a:off x="4813" y="2672"/>
                <a:ext cx="624" cy="231"/>
                <a:chOff x="1660" y="654"/>
                <a:chExt cx="780" cy="366"/>
              </a:xfrm>
            </p:grpSpPr>
            <p:sp>
              <p:nvSpPr>
                <p:cNvPr id="43044" name="Text Box 232"/>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3045" name="Line 233"/>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3046" name="Line 234"/>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3041" name="Rectangle 235"/>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5152" name="Group 236"/>
          <p:cNvGrpSpPr>
            <a:grpSpLocks/>
          </p:cNvGrpSpPr>
          <p:nvPr/>
        </p:nvGrpSpPr>
        <p:grpSpPr bwMode="auto">
          <a:xfrm>
            <a:off x="1655763" y="4077494"/>
            <a:ext cx="2090737" cy="1655762"/>
            <a:chOff x="2468" y="2251"/>
            <a:chExt cx="1317" cy="1043"/>
          </a:xfrm>
        </p:grpSpPr>
        <p:grpSp>
          <p:nvGrpSpPr>
            <p:cNvPr id="43026" name="Group 237"/>
            <p:cNvGrpSpPr>
              <a:grpSpLocks/>
            </p:cNvGrpSpPr>
            <p:nvPr/>
          </p:nvGrpSpPr>
          <p:grpSpPr bwMode="auto">
            <a:xfrm>
              <a:off x="2468" y="2251"/>
              <a:ext cx="1317" cy="573"/>
              <a:chOff x="1331" y="2146"/>
              <a:chExt cx="1317" cy="573"/>
            </a:xfrm>
          </p:grpSpPr>
          <p:grpSp>
            <p:nvGrpSpPr>
              <p:cNvPr id="43034" name="Group 238"/>
              <p:cNvGrpSpPr>
                <a:grpSpLocks/>
              </p:cNvGrpSpPr>
              <p:nvPr/>
            </p:nvGrpSpPr>
            <p:grpSpPr bwMode="auto">
              <a:xfrm>
                <a:off x="1868" y="2438"/>
                <a:ext cx="780" cy="237"/>
                <a:chOff x="1660" y="654"/>
                <a:chExt cx="780" cy="237"/>
              </a:xfrm>
            </p:grpSpPr>
            <p:sp>
              <p:nvSpPr>
                <p:cNvPr id="43037" name="Text Box 23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3038" name="Line 24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39" name="Line 24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35" name="Line 24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36" name="Text Box 24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3027" name="Group 244"/>
            <p:cNvGrpSpPr>
              <a:grpSpLocks/>
            </p:cNvGrpSpPr>
            <p:nvPr/>
          </p:nvGrpSpPr>
          <p:grpSpPr bwMode="auto">
            <a:xfrm>
              <a:off x="2468" y="2721"/>
              <a:ext cx="1317" cy="573"/>
              <a:chOff x="1331" y="2146"/>
              <a:chExt cx="1317" cy="573"/>
            </a:xfrm>
          </p:grpSpPr>
          <p:grpSp>
            <p:nvGrpSpPr>
              <p:cNvPr id="43028" name="Group 245"/>
              <p:cNvGrpSpPr>
                <a:grpSpLocks/>
              </p:cNvGrpSpPr>
              <p:nvPr/>
            </p:nvGrpSpPr>
            <p:grpSpPr bwMode="auto">
              <a:xfrm>
                <a:off x="1868" y="2438"/>
                <a:ext cx="780" cy="237"/>
                <a:chOff x="1660" y="654"/>
                <a:chExt cx="780" cy="237"/>
              </a:xfrm>
            </p:grpSpPr>
            <p:sp>
              <p:nvSpPr>
                <p:cNvPr id="43031" name="Text Box 24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3032" name="Line 24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33" name="Line 24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29" name="Line 24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30" name="Text Box 25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295163" name="Text Box 251"/>
          <p:cNvSpPr txBox="1">
            <a:spLocks noChangeArrowheads="1"/>
          </p:cNvSpPr>
          <p:nvPr/>
        </p:nvSpPr>
        <p:spPr bwMode="auto">
          <a:xfrm>
            <a:off x="341313" y="2458244"/>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5</a:t>
            </a:r>
          </a:p>
        </p:txBody>
      </p:sp>
      <p:sp>
        <p:nvSpPr>
          <p:cNvPr id="43025" name="Text Box 252"/>
          <p:cNvSpPr txBox="1">
            <a:spLocks noChangeArrowheads="1"/>
          </p:cNvSpPr>
          <p:nvPr/>
        </p:nvSpPr>
        <p:spPr bwMode="auto">
          <a:xfrm>
            <a:off x="620713" y="1358106"/>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64"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3508686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163"/>
                                        </p:tgtEl>
                                        <p:attrNameLst>
                                          <p:attrName>style.visibility</p:attrName>
                                        </p:attrNameLst>
                                      </p:cBhvr>
                                      <p:to>
                                        <p:strVal val="visible"/>
                                      </p:to>
                                    </p:set>
                                    <p:animEffect transition="in" filter="wipe(left)">
                                      <p:cBhvr>
                                        <p:cTn id="7" dur="500"/>
                                        <p:tgtEl>
                                          <p:spTgt spid="295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116"/>
                                        </p:tgtEl>
                                        <p:attrNameLst>
                                          <p:attrName>style.visibility</p:attrName>
                                        </p:attrNameLst>
                                      </p:cBhvr>
                                      <p:to>
                                        <p:strVal val="visible"/>
                                      </p:to>
                                    </p:set>
                                    <p:animEffect transition="in" filter="wipe(left)">
                                      <p:cBhvr>
                                        <p:cTn id="17" dur="500"/>
                                        <p:tgtEl>
                                          <p:spTgt spid="2951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nodeType="clickEffect">
                                  <p:stCondLst>
                                    <p:cond delay="0"/>
                                  </p:stCondLst>
                                  <p:childTnLst>
                                    <p:animEffect transition="out" filter="wipe(right)">
                                      <p:cBhvr>
                                        <p:cTn id="21" dur="500"/>
                                        <p:tgtEl>
                                          <p:spTgt spid="295139"/>
                                        </p:tgtEl>
                                      </p:cBhvr>
                                    </p:animEffect>
                                    <p:set>
                                      <p:cBhvr>
                                        <p:cTn id="22" dur="1" fill="hold">
                                          <p:stCondLst>
                                            <p:cond delay="499"/>
                                          </p:stCondLst>
                                        </p:cTn>
                                        <p:tgtEl>
                                          <p:spTgt spid="295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5141"/>
                                        </p:tgtEl>
                                        <p:attrNameLst>
                                          <p:attrName>style.visibility</p:attrName>
                                        </p:attrNameLst>
                                      </p:cBhvr>
                                      <p:to>
                                        <p:strVal val="visible"/>
                                      </p:to>
                                    </p:set>
                                    <p:animEffect transition="in" filter="wipe(up)">
                                      <p:cBhvr>
                                        <p:cTn id="27" dur="500"/>
                                        <p:tgtEl>
                                          <p:spTgt spid="2951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5146"/>
                                        </p:tgtEl>
                                        <p:attrNameLst>
                                          <p:attrName>style.visibility</p:attrName>
                                        </p:attrNameLst>
                                      </p:cBhvr>
                                      <p:to>
                                        <p:strVal val="visible"/>
                                      </p:to>
                                    </p:set>
                                    <p:animEffect transition="in" filter="wipe(left)">
                                      <p:cBhvr>
                                        <p:cTn id="32" dur="500"/>
                                        <p:tgtEl>
                                          <p:spTgt spid="2951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95152"/>
                                        </p:tgtEl>
                                        <p:attrNameLst>
                                          <p:attrName>style.visibility</p:attrName>
                                        </p:attrNameLst>
                                      </p:cBhvr>
                                      <p:to>
                                        <p:strVal val="visible"/>
                                      </p:to>
                                    </p:set>
                                    <p:animEffect transition="in" filter="wipe(up)">
                                      <p:cBhvr>
                                        <p:cTn id="42" dur="500"/>
                                        <p:tgtEl>
                                          <p:spTgt spid="295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116" grpId="0"/>
      <p:bldP spid="2951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9552" y="3060700"/>
            <a:ext cx="1060450" cy="314325"/>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1</a:t>
            </a:r>
          </a:p>
        </p:txBody>
      </p:sp>
      <p:grpSp>
        <p:nvGrpSpPr>
          <p:cNvPr id="39939" name="Group 3"/>
          <p:cNvGrpSpPr>
            <a:grpSpLocks/>
          </p:cNvGrpSpPr>
          <p:nvPr/>
        </p:nvGrpSpPr>
        <p:grpSpPr bwMode="auto">
          <a:xfrm>
            <a:off x="537964" y="3370263"/>
            <a:ext cx="1060450" cy="665162"/>
            <a:chOff x="690" y="455"/>
            <a:chExt cx="668" cy="419"/>
          </a:xfrm>
        </p:grpSpPr>
        <p:sp>
          <p:nvSpPr>
            <p:cNvPr id="40034" name="Text Box 4"/>
            <p:cNvSpPr txBox="1">
              <a:spLocks noChangeArrowheads="1"/>
            </p:cNvSpPr>
            <p:nvPr/>
          </p:nvSpPr>
          <p:spPr bwMode="auto">
            <a:xfrm>
              <a:off x="690" y="676"/>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2</a:t>
              </a:r>
            </a:p>
          </p:txBody>
        </p:sp>
        <p:sp>
          <p:nvSpPr>
            <p:cNvPr id="40035" name="Line 5"/>
            <p:cNvSpPr>
              <a:spLocks noChangeShapeType="1"/>
            </p:cNvSpPr>
            <p:nvPr/>
          </p:nvSpPr>
          <p:spPr bwMode="auto">
            <a:xfrm>
              <a:off x="1028" y="455"/>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0" name="Group 6"/>
          <p:cNvGrpSpPr>
            <a:grpSpLocks/>
          </p:cNvGrpSpPr>
          <p:nvPr/>
        </p:nvGrpSpPr>
        <p:grpSpPr bwMode="auto">
          <a:xfrm>
            <a:off x="550664" y="4043363"/>
            <a:ext cx="1060450" cy="704850"/>
            <a:chOff x="698" y="879"/>
            <a:chExt cx="668" cy="444"/>
          </a:xfrm>
        </p:grpSpPr>
        <p:sp>
          <p:nvSpPr>
            <p:cNvPr id="40032" name="Text Box 7"/>
            <p:cNvSpPr txBox="1">
              <a:spLocks noChangeArrowheads="1"/>
            </p:cNvSpPr>
            <p:nvPr/>
          </p:nvSpPr>
          <p:spPr bwMode="auto">
            <a:xfrm>
              <a:off x="698" y="1125"/>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solidFill>
                    <a:schemeClr val="accent2"/>
                  </a:solidFill>
                  <a:ea typeface="楷体_GB2312" pitchFamily="49" charset="-122"/>
                </a:rPr>
                <a:t>离开事件</a:t>
              </a:r>
              <a:r>
                <a:rPr lang="en-US" altLang="zh-CN" sz="1400" b="1">
                  <a:solidFill>
                    <a:schemeClr val="accent2"/>
                  </a:solidFill>
                  <a:ea typeface="楷体_GB2312" pitchFamily="49" charset="-122"/>
                </a:rPr>
                <a:t>1</a:t>
              </a:r>
            </a:p>
          </p:txBody>
        </p:sp>
        <p:sp>
          <p:nvSpPr>
            <p:cNvPr id="40033" name="Line 8"/>
            <p:cNvSpPr>
              <a:spLocks noChangeShapeType="1"/>
            </p:cNvSpPr>
            <p:nvPr/>
          </p:nvSpPr>
          <p:spPr bwMode="auto">
            <a:xfrm>
              <a:off x="1028" y="879"/>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1" name="Group 9"/>
          <p:cNvGrpSpPr>
            <a:grpSpLocks/>
          </p:cNvGrpSpPr>
          <p:nvPr/>
        </p:nvGrpSpPr>
        <p:grpSpPr bwMode="auto">
          <a:xfrm>
            <a:off x="577652" y="4743450"/>
            <a:ext cx="1060450" cy="703263"/>
            <a:chOff x="715" y="1320"/>
            <a:chExt cx="668" cy="443"/>
          </a:xfrm>
        </p:grpSpPr>
        <p:sp>
          <p:nvSpPr>
            <p:cNvPr id="40030" name="Text Box 10"/>
            <p:cNvSpPr txBox="1">
              <a:spLocks noChangeArrowheads="1"/>
            </p:cNvSpPr>
            <p:nvPr/>
          </p:nvSpPr>
          <p:spPr bwMode="auto">
            <a:xfrm>
              <a:off x="715" y="1565"/>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3</a:t>
              </a:r>
            </a:p>
          </p:txBody>
        </p:sp>
        <p:sp>
          <p:nvSpPr>
            <p:cNvPr id="40031" name="Line 11"/>
            <p:cNvSpPr>
              <a:spLocks noChangeShapeType="1"/>
            </p:cNvSpPr>
            <p:nvPr/>
          </p:nvSpPr>
          <p:spPr bwMode="auto">
            <a:xfrm>
              <a:off x="1028" y="1320"/>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2" name="Group 12"/>
          <p:cNvGrpSpPr>
            <a:grpSpLocks/>
          </p:cNvGrpSpPr>
          <p:nvPr/>
        </p:nvGrpSpPr>
        <p:grpSpPr bwMode="auto">
          <a:xfrm>
            <a:off x="564952" y="5456238"/>
            <a:ext cx="1060450" cy="676275"/>
            <a:chOff x="707" y="1769"/>
            <a:chExt cx="668" cy="426"/>
          </a:xfrm>
        </p:grpSpPr>
        <p:sp>
          <p:nvSpPr>
            <p:cNvPr id="40028" name="Text Box 13"/>
            <p:cNvSpPr txBox="1">
              <a:spLocks noChangeArrowheads="1"/>
            </p:cNvSpPr>
            <p:nvPr/>
          </p:nvSpPr>
          <p:spPr bwMode="auto">
            <a:xfrm>
              <a:off x="707" y="1997"/>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dirty="0">
                  <a:solidFill>
                    <a:schemeClr val="accent2"/>
                  </a:solidFill>
                  <a:ea typeface="楷体_GB2312" pitchFamily="49" charset="-122"/>
                </a:rPr>
                <a:t>离开事件</a:t>
              </a:r>
              <a:r>
                <a:rPr lang="en-US" altLang="zh-CN" sz="1400" b="1" dirty="0">
                  <a:solidFill>
                    <a:schemeClr val="accent2"/>
                  </a:solidFill>
                  <a:ea typeface="楷体_GB2312" pitchFamily="49" charset="-122"/>
                </a:rPr>
                <a:t>2</a:t>
              </a:r>
            </a:p>
          </p:txBody>
        </p:sp>
        <p:sp>
          <p:nvSpPr>
            <p:cNvPr id="40029" name="Line 14"/>
            <p:cNvSpPr>
              <a:spLocks noChangeShapeType="1"/>
            </p:cNvSpPr>
            <p:nvPr/>
          </p:nvSpPr>
          <p:spPr bwMode="auto">
            <a:xfrm>
              <a:off x="1028" y="1769"/>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3" name="Group 15"/>
          <p:cNvGrpSpPr>
            <a:grpSpLocks/>
          </p:cNvGrpSpPr>
          <p:nvPr/>
        </p:nvGrpSpPr>
        <p:grpSpPr bwMode="auto">
          <a:xfrm>
            <a:off x="564952" y="6129338"/>
            <a:ext cx="1060450" cy="701675"/>
            <a:chOff x="707" y="2193"/>
            <a:chExt cx="668" cy="442"/>
          </a:xfrm>
        </p:grpSpPr>
        <p:sp>
          <p:nvSpPr>
            <p:cNvPr id="40026" name="Text Box 16"/>
            <p:cNvSpPr txBox="1">
              <a:spLocks noChangeArrowheads="1"/>
            </p:cNvSpPr>
            <p:nvPr/>
          </p:nvSpPr>
          <p:spPr bwMode="auto">
            <a:xfrm>
              <a:off x="707" y="2437"/>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4</a:t>
              </a:r>
            </a:p>
          </p:txBody>
        </p:sp>
        <p:sp>
          <p:nvSpPr>
            <p:cNvPr id="40027" name="Line 17"/>
            <p:cNvSpPr>
              <a:spLocks noChangeShapeType="1"/>
            </p:cNvSpPr>
            <p:nvPr/>
          </p:nvSpPr>
          <p:spPr bwMode="auto">
            <a:xfrm>
              <a:off x="1029" y="2193"/>
              <a:ext cx="0" cy="221"/>
            </a:xfrm>
            <a:prstGeom prst="line">
              <a:avLst/>
            </a:prstGeom>
            <a:noFill/>
            <a:ln w="9525">
              <a:noFill/>
              <a:miter lim="800000"/>
              <a:headEnd/>
              <a:tailEnd type="triangle" w="med" len="med"/>
            </a:ln>
          </p:spPr>
          <p:txBody>
            <a:bodyPr wrap="none"/>
            <a:lstStyle/>
            <a:p>
              <a:endParaRPr lang="zh-CN" altLang="en-US"/>
            </a:p>
          </p:txBody>
        </p:sp>
      </p:grpSp>
      <p:grpSp>
        <p:nvGrpSpPr>
          <p:cNvPr id="39944" name="Group 18"/>
          <p:cNvGrpSpPr>
            <a:grpSpLocks/>
          </p:cNvGrpSpPr>
          <p:nvPr/>
        </p:nvGrpSpPr>
        <p:grpSpPr bwMode="auto">
          <a:xfrm>
            <a:off x="168077" y="2220913"/>
            <a:ext cx="2768600" cy="376237"/>
            <a:chOff x="508" y="347"/>
            <a:chExt cx="1372" cy="237"/>
          </a:xfrm>
        </p:grpSpPr>
        <p:sp>
          <p:nvSpPr>
            <p:cNvPr id="40024" name="Text Box 19"/>
            <p:cNvSpPr txBox="1">
              <a:spLocks noChangeArrowheads="1"/>
            </p:cNvSpPr>
            <p:nvPr/>
          </p:nvSpPr>
          <p:spPr bwMode="auto">
            <a:xfrm>
              <a:off x="508" y="347"/>
              <a:ext cx="1372"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600"/>
                <a:t> </a:t>
              </a:r>
              <a:r>
                <a:rPr lang="zh-CN" altLang="en-US" sz="1800" b="1">
                  <a:latin typeface="楷体_GB2312" pitchFamily="49" charset="-122"/>
                  <a:ea typeface="楷体_GB2312" pitchFamily="49" charset="-122"/>
                </a:rPr>
                <a:t>发生时间    事件类型</a:t>
              </a:r>
            </a:p>
          </p:txBody>
        </p:sp>
        <p:sp>
          <p:nvSpPr>
            <p:cNvPr id="40025" name="Line 20"/>
            <p:cNvSpPr>
              <a:spLocks noChangeShapeType="1"/>
            </p:cNvSpPr>
            <p:nvPr/>
          </p:nvSpPr>
          <p:spPr bwMode="auto">
            <a:xfrm>
              <a:off x="1185" y="347"/>
              <a:ext cx="0" cy="221"/>
            </a:xfrm>
            <a:prstGeom prst="line">
              <a:avLst/>
            </a:prstGeom>
            <a:noFill/>
            <a:ln w="9525">
              <a:solidFill>
                <a:schemeClr val="tx1"/>
              </a:solidFill>
              <a:miter lim="800000"/>
              <a:headEnd/>
              <a:tailEnd/>
            </a:ln>
          </p:spPr>
          <p:txBody>
            <a:bodyPr wrap="none"/>
            <a:lstStyle/>
            <a:p>
              <a:endParaRPr lang="zh-CN" altLang="en-US"/>
            </a:p>
          </p:txBody>
        </p:sp>
      </p:grpSp>
      <p:sp>
        <p:nvSpPr>
          <p:cNvPr id="39945" name="Text Box 21"/>
          <p:cNvSpPr txBox="1">
            <a:spLocks noChangeArrowheads="1"/>
          </p:cNvSpPr>
          <p:nvPr/>
        </p:nvSpPr>
        <p:spPr bwMode="auto">
          <a:xfrm>
            <a:off x="350639" y="2576513"/>
            <a:ext cx="2327275" cy="336550"/>
          </a:xfrm>
          <a:prstGeom prst="rect">
            <a:avLst/>
          </a:prstGeom>
          <a:noFill/>
          <a:ln w="9525">
            <a:noFill/>
            <a:miter lim="800000"/>
            <a:headEnd/>
            <a:tailEnd/>
          </a:ln>
        </p:spPr>
        <p:txBody>
          <a:bodyPr>
            <a:spAutoFit/>
          </a:bodyPr>
          <a:lstStyle/>
          <a:p>
            <a:pPr>
              <a:spcBef>
                <a:spcPct val="50000"/>
              </a:spcBef>
            </a:pPr>
            <a:r>
              <a:rPr lang="en-US" altLang="zh-CN" sz="1600" b="1"/>
              <a:t>Occurtime         Ntype</a:t>
            </a:r>
          </a:p>
        </p:txBody>
      </p:sp>
      <p:sp>
        <p:nvSpPr>
          <p:cNvPr id="305174" name="Text Box 22"/>
          <p:cNvSpPr txBox="1">
            <a:spLocks noChangeArrowheads="1"/>
          </p:cNvSpPr>
          <p:nvPr/>
        </p:nvSpPr>
        <p:spPr bwMode="auto">
          <a:xfrm>
            <a:off x="2495550" y="2895600"/>
            <a:ext cx="6334125" cy="519113"/>
          </a:xfrm>
          <a:prstGeom prst="rect">
            <a:avLst/>
          </a:prstGeom>
          <a:noFill/>
          <a:ln w="9525">
            <a:noFill/>
            <a:miter lim="800000"/>
            <a:headEnd/>
            <a:tailEnd/>
          </a:ln>
        </p:spPr>
        <p:txBody>
          <a:bodyPr>
            <a:spAutoFit/>
          </a:bodyPr>
          <a:lstStyle/>
          <a:p>
            <a:pPr>
              <a:spcBef>
                <a:spcPct val="10000"/>
              </a:spcBef>
            </a:pPr>
            <a:r>
              <a:rPr lang="zh-CN" altLang="en-US" sz="2800" b="1">
                <a:latin typeface="楷体_GB2312" pitchFamily="49" charset="-122"/>
                <a:ea typeface="楷体_GB2312" pitchFamily="49" charset="-122"/>
              </a:rPr>
              <a:t>离开事件功能</a:t>
            </a:r>
            <a:r>
              <a:rPr lang="en-US" altLang="zh-CN" sz="2400" b="1">
                <a:latin typeface="楷体_GB2312" pitchFamily="49" charset="-122"/>
                <a:ea typeface="楷体_GB2312" pitchFamily="49" charset="-122"/>
              </a:rPr>
              <a:t>(</a:t>
            </a:r>
            <a:r>
              <a:rPr lang="en-US" altLang="zh-CN" sz="2400" b="1">
                <a:solidFill>
                  <a:srgbClr val="FF33CC"/>
                </a:solidFill>
                <a:latin typeface="楷体_GB2312" pitchFamily="49" charset="-122"/>
                <a:ea typeface="楷体_GB2312" pitchFamily="49" charset="-122"/>
              </a:rPr>
              <a:t>CustomerDeparture</a:t>
            </a:r>
            <a:r>
              <a:rPr lang="en-US" altLang="zh-CN" sz="2400" b="1">
                <a:latin typeface="楷体_GB2312" pitchFamily="49" charset="-122"/>
                <a:ea typeface="楷体_GB2312" pitchFamily="49" charset="-122"/>
              </a:rPr>
              <a:t>)</a:t>
            </a:r>
          </a:p>
        </p:txBody>
      </p:sp>
      <p:sp>
        <p:nvSpPr>
          <p:cNvPr id="305175" name="Text Box 23"/>
          <p:cNvSpPr txBox="1">
            <a:spLocks noChangeArrowheads="1"/>
          </p:cNvSpPr>
          <p:nvPr/>
        </p:nvSpPr>
        <p:spPr bwMode="auto">
          <a:xfrm>
            <a:off x="3109913" y="3375025"/>
            <a:ext cx="6516687" cy="2898775"/>
          </a:xfrm>
          <a:prstGeom prst="rect">
            <a:avLst/>
          </a:prstGeom>
          <a:noFill/>
          <a:ln w="9525">
            <a:noFill/>
            <a:miter lim="800000"/>
            <a:headEnd/>
            <a:tailEnd/>
          </a:ln>
        </p:spPr>
        <p:txBody>
          <a:bodyPr>
            <a:spAutoFit/>
          </a:bodyPr>
          <a:lstStyle/>
          <a:p>
            <a:pPr>
              <a:spcBef>
                <a:spcPct val="10000"/>
              </a:spcBef>
            </a:pP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删除当前</a:t>
            </a:r>
            <a:r>
              <a:rPr lang="zh-CN" altLang="en-US" sz="2400" b="1">
                <a:solidFill>
                  <a:srgbClr val="990000"/>
                </a:solidFill>
                <a:latin typeface="楷体_GB2312" pitchFamily="49" charset="-122"/>
                <a:ea typeface="楷体_GB2312" pitchFamily="49" charset="-122"/>
              </a:rPr>
              <a:t>窗口客户队列</a:t>
            </a:r>
            <a:r>
              <a:rPr lang="zh-CN" altLang="en-US" sz="2400" b="1">
                <a:latin typeface="楷体_GB2312" pitchFamily="49" charset="-122"/>
                <a:ea typeface="楷体_GB2312" pitchFamily="49" charset="-122"/>
              </a:rPr>
              <a:t>的队头客户；</a:t>
            </a:r>
          </a:p>
          <a:p>
            <a:pPr>
              <a:spcBef>
                <a:spcPct val="10000"/>
              </a:spcBef>
            </a:pP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计算当前客户的逗留时间；</a:t>
            </a:r>
          </a:p>
          <a:p>
            <a:pPr>
              <a:spcBef>
                <a:spcPct val="10000"/>
              </a:spcBef>
            </a:pPr>
            <a:r>
              <a:rPr lang="zh-CN" altLang="en-US" sz="2400" b="1">
                <a:latin typeface="楷体_GB2312" pitchFamily="49" charset="-122"/>
                <a:ea typeface="楷体_GB2312" pitchFamily="49" charset="-122"/>
              </a:rPr>
              <a:t>    </a:t>
            </a:r>
            <a:r>
              <a:rPr lang="zh-CN" altLang="en-US" sz="2200" b="1">
                <a:solidFill>
                  <a:schemeClr val="accent2"/>
                </a:solidFill>
                <a:latin typeface="楷体_GB2312" pitchFamily="49" charset="-122"/>
                <a:ea typeface="楷体_GB2312" pitchFamily="49" charset="-122"/>
              </a:rPr>
              <a:t>当前时间－到达时间</a:t>
            </a:r>
          </a:p>
          <a:p>
            <a:pPr>
              <a:spcBef>
                <a:spcPct val="10000"/>
              </a:spcBef>
            </a:pP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累加总逗留时间；</a:t>
            </a:r>
          </a:p>
          <a:p>
            <a:pPr>
              <a:spcBef>
                <a:spcPct val="10000"/>
              </a:spcBef>
            </a:pP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如果该</a:t>
            </a:r>
            <a:r>
              <a:rPr lang="zh-CN" altLang="en-US" sz="2400" b="1">
                <a:solidFill>
                  <a:srgbClr val="990000"/>
                </a:solidFill>
                <a:latin typeface="楷体_GB2312" pitchFamily="49" charset="-122"/>
                <a:ea typeface="楷体_GB2312" pitchFamily="49" charset="-122"/>
              </a:rPr>
              <a:t>窗口客户队列</a:t>
            </a:r>
            <a:r>
              <a:rPr lang="zh-CN" altLang="en-US" sz="2400" b="1">
                <a:latin typeface="楷体_GB2312" pitchFamily="49" charset="-122"/>
                <a:ea typeface="楷体_GB2312" pitchFamily="49" charset="-122"/>
              </a:rPr>
              <a:t>不空，将新队头客户</a:t>
            </a:r>
          </a:p>
          <a:p>
            <a:pPr>
              <a:spcBef>
                <a:spcPct val="10000"/>
              </a:spcBef>
            </a:pPr>
            <a:r>
              <a:rPr lang="zh-CN" altLang="en-US" sz="2400" b="1">
                <a:latin typeface="楷体_GB2312" pitchFamily="49" charset="-122"/>
                <a:ea typeface="楷体_GB2312" pitchFamily="49" charset="-122"/>
              </a:rPr>
              <a:t>    的</a:t>
            </a:r>
            <a:r>
              <a:rPr lang="zh-CN" altLang="en-US" sz="2400" b="1">
                <a:ea typeface="楷体_GB2312" pitchFamily="49" charset="-122"/>
              </a:rPr>
              <a:t>“</a:t>
            </a:r>
            <a:r>
              <a:rPr lang="zh-CN" altLang="en-US" sz="2400" b="1">
                <a:latin typeface="楷体_GB2312" pitchFamily="49" charset="-122"/>
                <a:ea typeface="楷体_GB2312" pitchFamily="49" charset="-122"/>
              </a:rPr>
              <a:t>离开事件</a:t>
            </a:r>
            <a:r>
              <a:rPr lang="zh-CN" altLang="en-US" sz="2400" b="1">
                <a:ea typeface="楷体_GB2312" pitchFamily="49" charset="-122"/>
              </a:rPr>
              <a:t>”</a:t>
            </a:r>
            <a:r>
              <a:rPr lang="zh-CN" altLang="en-US" sz="2400" b="1">
                <a:latin typeface="楷体_GB2312" pitchFamily="49" charset="-122"/>
                <a:ea typeface="楷体_GB2312" pitchFamily="49" charset="-122"/>
              </a:rPr>
              <a:t>插入到</a:t>
            </a:r>
            <a:r>
              <a:rPr lang="zh-CN" altLang="en-US" sz="2400" b="1">
                <a:solidFill>
                  <a:srgbClr val="FF33CC"/>
                </a:solidFill>
                <a:latin typeface="楷体_GB2312" pitchFamily="49" charset="-122"/>
                <a:ea typeface="楷体_GB2312" pitchFamily="49" charset="-122"/>
              </a:rPr>
              <a:t>事件优先队列</a:t>
            </a:r>
            <a:r>
              <a:rPr lang="zh-CN" altLang="en-US" sz="2400" b="1">
                <a:latin typeface="楷体_GB2312" pitchFamily="49" charset="-122"/>
                <a:ea typeface="楷体_GB2312" pitchFamily="49" charset="-122"/>
              </a:rPr>
              <a:t>中</a:t>
            </a:r>
          </a:p>
          <a:p>
            <a:pPr>
              <a:spcBef>
                <a:spcPct val="10000"/>
              </a:spcBef>
            </a:pPr>
            <a:r>
              <a:rPr lang="zh-CN" altLang="en-US" sz="2400" b="1">
                <a:latin typeface="楷体_GB2312" pitchFamily="49" charset="-122"/>
                <a:ea typeface="楷体_GB2312" pitchFamily="49" charset="-122"/>
              </a:rPr>
              <a:t>    </a:t>
            </a:r>
            <a:r>
              <a:rPr lang="zh-CN" altLang="en-US" sz="2000" b="1">
                <a:solidFill>
                  <a:srgbClr val="3333FF"/>
                </a:solidFill>
                <a:latin typeface="楷体_GB2312" pitchFamily="49" charset="-122"/>
                <a:ea typeface="楷体_GB2312" pitchFamily="49" charset="-122"/>
              </a:rPr>
              <a:t>离开事件发生时间＝当前</a:t>
            </a:r>
            <a:r>
              <a:rPr lang="zh-CN" altLang="en-US" sz="2000" b="1">
                <a:solidFill>
                  <a:schemeClr val="accent2"/>
                </a:solidFill>
                <a:latin typeface="楷体_GB2312" pitchFamily="49" charset="-122"/>
                <a:ea typeface="楷体_GB2312" pitchFamily="49" charset="-122"/>
              </a:rPr>
              <a:t>时间</a:t>
            </a:r>
            <a:r>
              <a:rPr lang="en-US" altLang="zh-CN" sz="2000" b="1">
                <a:solidFill>
                  <a:schemeClr val="accent2"/>
                </a:solidFill>
                <a:latin typeface="楷体_GB2312" pitchFamily="49" charset="-122"/>
                <a:ea typeface="楷体_GB2312" pitchFamily="49" charset="-122"/>
              </a:rPr>
              <a:t>+</a:t>
            </a:r>
            <a:r>
              <a:rPr lang="zh-CN" altLang="en-US" sz="2000" b="1">
                <a:solidFill>
                  <a:schemeClr val="accent2"/>
                </a:solidFill>
                <a:latin typeface="楷体_GB2312" pitchFamily="49" charset="-122"/>
                <a:ea typeface="楷体_GB2312" pitchFamily="49" charset="-122"/>
              </a:rPr>
              <a:t>事务所需时间</a:t>
            </a:r>
          </a:p>
        </p:txBody>
      </p:sp>
      <p:sp>
        <p:nvSpPr>
          <p:cNvPr id="39948" name="Text Box 24"/>
          <p:cNvSpPr txBox="1">
            <a:spLocks noChangeArrowheads="1"/>
          </p:cNvSpPr>
          <p:nvPr/>
        </p:nvSpPr>
        <p:spPr bwMode="auto">
          <a:xfrm>
            <a:off x="35496" y="1435319"/>
            <a:ext cx="36322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事件处理队列数据结构</a:t>
            </a:r>
          </a:p>
        </p:txBody>
      </p:sp>
      <p:sp>
        <p:nvSpPr>
          <p:cNvPr id="100"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717629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5174"/>
                                        </p:tgtEl>
                                        <p:attrNameLst>
                                          <p:attrName>style.visibility</p:attrName>
                                        </p:attrNameLst>
                                      </p:cBhvr>
                                      <p:to>
                                        <p:strVal val="visible"/>
                                      </p:to>
                                    </p:set>
                                    <p:animEffect transition="in" filter="wipe(left)">
                                      <p:cBhvr>
                                        <p:cTn id="7" dur="500"/>
                                        <p:tgtEl>
                                          <p:spTgt spid="3051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5175">
                                            <p:txEl>
                                              <p:pRg st="0" end="0"/>
                                            </p:txEl>
                                          </p:spTgt>
                                        </p:tgtEl>
                                        <p:attrNameLst>
                                          <p:attrName>style.visibility</p:attrName>
                                        </p:attrNameLst>
                                      </p:cBhvr>
                                      <p:to>
                                        <p:strVal val="visible"/>
                                      </p:to>
                                    </p:set>
                                    <p:animEffect transition="in" filter="wipe(left)">
                                      <p:cBhvr>
                                        <p:cTn id="12" dur="500"/>
                                        <p:tgtEl>
                                          <p:spTgt spid="3051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5175">
                                            <p:txEl>
                                              <p:pRg st="1" end="1"/>
                                            </p:txEl>
                                          </p:spTgt>
                                        </p:tgtEl>
                                        <p:attrNameLst>
                                          <p:attrName>style.visibility</p:attrName>
                                        </p:attrNameLst>
                                      </p:cBhvr>
                                      <p:to>
                                        <p:strVal val="visible"/>
                                      </p:to>
                                    </p:set>
                                    <p:animEffect transition="in" filter="wipe(left)">
                                      <p:cBhvr>
                                        <p:cTn id="17" dur="500"/>
                                        <p:tgtEl>
                                          <p:spTgt spid="305175">
                                            <p:txEl>
                                              <p:pRg st="1" end="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5175">
                                            <p:txEl>
                                              <p:pRg st="2" end="2"/>
                                            </p:txEl>
                                          </p:spTgt>
                                        </p:tgtEl>
                                        <p:attrNameLst>
                                          <p:attrName>style.visibility</p:attrName>
                                        </p:attrNameLst>
                                      </p:cBhvr>
                                      <p:to>
                                        <p:strVal val="visible"/>
                                      </p:to>
                                    </p:set>
                                    <p:animEffect transition="in" filter="wipe(left)">
                                      <p:cBhvr>
                                        <p:cTn id="21" dur="500"/>
                                        <p:tgtEl>
                                          <p:spTgt spid="30517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5175">
                                            <p:txEl>
                                              <p:pRg st="3" end="3"/>
                                            </p:txEl>
                                          </p:spTgt>
                                        </p:tgtEl>
                                        <p:attrNameLst>
                                          <p:attrName>style.visibility</p:attrName>
                                        </p:attrNameLst>
                                      </p:cBhvr>
                                      <p:to>
                                        <p:strVal val="visible"/>
                                      </p:to>
                                    </p:set>
                                    <p:animEffect transition="in" filter="wipe(left)">
                                      <p:cBhvr>
                                        <p:cTn id="26" dur="500"/>
                                        <p:tgtEl>
                                          <p:spTgt spid="30517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5175">
                                            <p:txEl>
                                              <p:pRg st="4" end="4"/>
                                            </p:txEl>
                                          </p:spTgt>
                                        </p:tgtEl>
                                        <p:attrNameLst>
                                          <p:attrName>style.visibility</p:attrName>
                                        </p:attrNameLst>
                                      </p:cBhvr>
                                      <p:to>
                                        <p:strVal val="visible"/>
                                      </p:to>
                                    </p:set>
                                    <p:animEffect transition="in" filter="wipe(left)">
                                      <p:cBhvr>
                                        <p:cTn id="31" dur="500"/>
                                        <p:tgtEl>
                                          <p:spTgt spid="305175">
                                            <p:txEl>
                                              <p:pRg st="4" end="4"/>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05175">
                                            <p:txEl>
                                              <p:pRg st="5" end="5"/>
                                            </p:txEl>
                                          </p:spTgt>
                                        </p:tgtEl>
                                        <p:attrNameLst>
                                          <p:attrName>style.visibility</p:attrName>
                                        </p:attrNameLst>
                                      </p:cBhvr>
                                      <p:to>
                                        <p:strVal val="visible"/>
                                      </p:to>
                                    </p:set>
                                    <p:animEffect transition="in" filter="wipe(left)">
                                      <p:cBhvr>
                                        <p:cTn id="35" dur="500"/>
                                        <p:tgtEl>
                                          <p:spTgt spid="305175">
                                            <p:txEl>
                                              <p:pRg st="5" end="5"/>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05175">
                                            <p:txEl>
                                              <p:pRg st="6" end="6"/>
                                            </p:txEl>
                                          </p:spTgt>
                                        </p:tgtEl>
                                        <p:attrNameLst>
                                          <p:attrName>style.visibility</p:attrName>
                                        </p:attrNameLst>
                                      </p:cBhvr>
                                      <p:to>
                                        <p:strVal val="visible"/>
                                      </p:to>
                                    </p:set>
                                    <p:animEffect transition="in" filter="wipe(left)">
                                      <p:cBhvr>
                                        <p:cTn id="39" dur="500"/>
                                        <p:tgtEl>
                                          <p:spTgt spid="3051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p:cNvGrpSpPr>
            <a:grpSpLocks/>
          </p:cNvGrpSpPr>
          <p:nvPr/>
        </p:nvGrpSpPr>
        <p:grpSpPr bwMode="auto">
          <a:xfrm>
            <a:off x="2748365" y="2636912"/>
            <a:ext cx="1238250" cy="376238"/>
            <a:chOff x="1660" y="654"/>
            <a:chExt cx="780" cy="237"/>
          </a:xfrm>
        </p:grpSpPr>
        <p:sp>
          <p:nvSpPr>
            <p:cNvPr id="44190"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4191"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192"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35" name="Text Box 7"/>
          <p:cNvSpPr txBox="1">
            <a:spLocks noChangeArrowheads="1"/>
          </p:cNvSpPr>
          <p:nvPr/>
        </p:nvSpPr>
        <p:spPr bwMode="auto">
          <a:xfrm>
            <a:off x="30565" y="2119387"/>
            <a:ext cx="308133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4036" name="Text Box 8"/>
          <p:cNvSpPr txBox="1">
            <a:spLocks noChangeArrowheads="1"/>
          </p:cNvSpPr>
          <p:nvPr/>
        </p:nvSpPr>
        <p:spPr bwMode="auto">
          <a:xfrm>
            <a:off x="2538815" y="2087637"/>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4037" name="Text Box 9"/>
          <p:cNvSpPr txBox="1">
            <a:spLocks noChangeArrowheads="1"/>
          </p:cNvSpPr>
          <p:nvPr/>
        </p:nvSpPr>
        <p:spPr bwMode="auto">
          <a:xfrm>
            <a:off x="5059765" y="2073350"/>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4038" name="Group 10"/>
          <p:cNvGrpSpPr>
            <a:grpSpLocks/>
          </p:cNvGrpSpPr>
          <p:nvPr/>
        </p:nvGrpSpPr>
        <p:grpSpPr bwMode="auto">
          <a:xfrm>
            <a:off x="4659715" y="2787725"/>
            <a:ext cx="3360738" cy="2155825"/>
            <a:chOff x="3072" y="2125"/>
            <a:chExt cx="2117" cy="1358"/>
          </a:xfrm>
        </p:grpSpPr>
        <p:grpSp>
          <p:nvGrpSpPr>
            <p:cNvPr id="44127" name="Group 11"/>
            <p:cNvGrpSpPr>
              <a:grpSpLocks/>
            </p:cNvGrpSpPr>
            <p:nvPr/>
          </p:nvGrpSpPr>
          <p:grpSpPr bwMode="auto">
            <a:xfrm>
              <a:off x="3271" y="2135"/>
              <a:ext cx="330" cy="313"/>
              <a:chOff x="2338" y="983"/>
              <a:chExt cx="415" cy="279"/>
            </a:xfrm>
          </p:grpSpPr>
          <p:sp>
            <p:nvSpPr>
              <p:cNvPr id="44188"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89"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4128"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29" name="Group 15"/>
            <p:cNvGrpSpPr>
              <a:grpSpLocks/>
            </p:cNvGrpSpPr>
            <p:nvPr/>
          </p:nvGrpSpPr>
          <p:grpSpPr bwMode="auto">
            <a:xfrm>
              <a:off x="3813" y="2130"/>
              <a:ext cx="576" cy="186"/>
              <a:chOff x="2880" y="1042"/>
              <a:chExt cx="576" cy="186"/>
            </a:xfrm>
          </p:grpSpPr>
          <p:sp>
            <p:nvSpPr>
              <p:cNvPr id="44185"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86"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87"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30"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31" name="Group 20"/>
            <p:cNvGrpSpPr>
              <a:grpSpLocks/>
            </p:cNvGrpSpPr>
            <p:nvPr/>
          </p:nvGrpSpPr>
          <p:grpSpPr bwMode="auto">
            <a:xfrm>
              <a:off x="3271" y="2472"/>
              <a:ext cx="1118" cy="318"/>
              <a:chOff x="2895" y="675"/>
              <a:chExt cx="1118" cy="318"/>
            </a:xfrm>
          </p:grpSpPr>
          <p:grpSp>
            <p:nvGrpSpPr>
              <p:cNvPr id="44173" name="Group 21"/>
              <p:cNvGrpSpPr>
                <a:grpSpLocks/>
              </p:cNvGrpSpPr>
              <p:nvPr/>
            </p:nvGrpSpPr>
            <p:grpSpPr bwMode="auto">
              <a:xfrm>
                <a:off x="2895" y="680"/>
                <a:ext cx="330" cy="313"/>
                <a:chOff x="2338" y="983"/>
                <a:chExt cx="415" cy="279"/>
              </a:xfrm>
            </p:grpSpPr>
            <p:sp>
              <p:nvSpPr>
                <p:cNvPr id="44183"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84"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4174" name="Group 24"/>
              <p:cNvGrpSpPr>
                <a:grpSpLocks/>
              </p:cNvGrpSpPr>
              <p:nvPr/>
            </p:nvGrpSpPr>
            <p:grpSpPr bwMode="auto">
              <a:xfrm>
                <a:off x="3437" y="675"/>
                <a:ext cx="576" cy="186"/>
                <a:chOff x="2880" y="1042"/>
                <a:chExt cx="576" cy="186"/>
              </a:xfrm>
            </p:grpSpPr>
            <p:sp>
              <p:nvSpPr>
                <p:cNvPr id="44180"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81"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82"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75"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76"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77" name="Group 30"/>
              <p:cNvGrpSpPr>
                <a:grpSpLocks/>
              </p:cNvGrpSpPr>
              <p:nvPr/>
            </p:nvGrpSpPr>
            <p:grpSpPr bwMode="auto">
              <a:xfrm>
                <a:off x="3866" y="693"/>
                <a:ext cx="59" cy="147"/>
                <a:chOff x="1191" y="1904"/>
                <a:chExt cx="137" cy="166"/>
              </a:xfrm>
            </p:grpSpPr>
            <p:sp>
              <p:nvSpPr>
                <p:cNvPr id="44178"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79"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32" name="Group 33"/>
            <p:cNvGrpSpPr>
              <a:grpSpLocks/>
            </p:cNvGrpSpPr>
            <p:nvPr/>
          </p:nvGrpSpPr>
          <p:grpSpPr bwMode="auto">
            <a:xfrm>
              <a:off x="3271" y="2813"/>
              <a:ext cx="1118" cy="318"/>
              <a:chOff x="2895" y="675"/>
              <a:chExt cx="1118" cy="318"/>
            </a:xfrm>
          </p:grpSpPr>
          <p:grpSp>
            <p:nvGrpSpPr>
              <p:cNvPr id="44161" name="Group 34"/>
              <p:cNvGrpSpPr>
                <a:grpSpLocks/>
              </p:cNvGrpSpPr>
              <p:nvPr/>
            </p:nvGrpSpPr>
            <p:grpSpPr bwMode="auto">
              <a:xfrm>
                <a:off x="2895" y="680"/>
                <a:ext cx="330" cy="313"/>
                <a:chOff x="2338" y="983"/>
                <a:chExt cx="415" cy="279"/>
              </a:xfrm>
            </p:grpSpPr>
            <p:sp>
              <p:nvSpPr>
                <p:cNvPr id="44171"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72"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2" name="Group 37"/>
              <p:cNvGrpSpPr>
                <a:grpSpLocks/>
              </p:cNvGrpSpPr>
              <p:nvPr/>
            </p:nvGrpSpPr>
            <p:grpSpPr bwMode="auto">
              <a:xfrm>
                <a:off x="3437" y="675"/>
                <a:ext cx="576" cy="186"/>
                <a:chOff x="2880" y="1042"/>
                <a:chExt cx="576" cy="186"/>
              </a:xfrm>
            </p:grpSpPr>
            <p:sp>
              <p:nvSpPr>
                <p:cNvPr id="44168"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69"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70"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63"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64"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65" name="Group 43"/>
              <p:cNvGrpSpPr>
                <a:grpSpLocks/>
              </p:cNvGrpSpPr>
              <p:nvPr/>
            </p:nvGrpSpPr>
            <p:grpSpPr bwMode="auto">
              <a:xfrm>
                <a:off x="3866" y="693"/>
                <a:ext cx="59" cy="147"/>
                <a:chOff x="1191" y="1904"/>
                <a:chExt cx="137" cy="166"/>
              </a:xfrm>
            </p:grpSpPr>
            <p:sp>
              <p:nvSpPr>
                <p:cNvPr id="44166"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67"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33" name="Group 46"/>
            <p:cNvGrpSpPr>
              <a:grpSpLocks/>
            </p:cNvGrpSpPr>
            <p:nvPr/>
          </p:nvGrpSpPr>
          <p:grpSpPr bwMode="auto">
            <a:xfrm>
              <a:off x="3271" y="3165"/>
              <a:ext cx="1118" cy="318"/>
              <a:chOff x="2895" y="675"/>
              <a:chExt cx="1118" cy="318"/>
            </a:xfrm>
          </p:grpSpPr>
          <p:grpSp>
            <p:nvGrpSpPr>
              <p:cNvPr id="44149" name="Group 47"/>
              <p:cNvGrpSpPr>
                <a:grpSpLocks/>
              </p:cNvGrpSpPr>
              <p:nvPr/>
            </p:nvGrpSpPr>
            <p:grpSpPr bwMode="auto">
              <a:xfrm>
                <a:off x="2895" y="680"/>
                <a:ext cx="330" cy="313"/>
                <a:chOff x="2338" y="983"/>
                <a:chExt cx="415" cy="279"/>
              </a:xfrm>
            </p:grpSpPr>
            <p:sp>
              <p:nvSpPr>
                <p:cNvPr id="44159"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60"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4150" name="Group 50"/>
              <p:cNvGrpSpPr>
                <a:grpSpLocks/>
              </p:cNvGrpSpPr>
              <p:nvPr/>
            </p:nvGrpSpPr>
            <p:grpSpPr bwMode="auto">
              <a:xfrm>
                <a:off x="3437" y="675"/>
                <a:ext cx="576" cy="186"/>
                <a:chOff x="2880" y="1042"/>
                <a:chExt cx="576" cy="186"/>
              </a:xfrm>
            </p:grpSpPr>
            <p:sp>
              <p:nvSpPr>
                <p:cNvPr id="44156"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57"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58"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51"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52"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53" name="Group 56"/>
              <p:cNvGrpSpPr>
                <a:grpSpLocks/>
              </p:cNvGrpSpPr>
              <p:nvPr/>
            </p:nvGrpSpPr>
            <p:grpSpPr bwMode="auto">
              <a:xfrm>
                <a:off x="3866" y="693"/>
                <a:ext cx="59" cy="147"/>
                <a:chOff x="1191" y="1904"/>
                <a:chExt cx="137" cy="166"/>
              </a:xfrm>
            </p:grpSpPr>
            <p:sp>
              <p:nvSpPr>
                <p:cNvPr id="44154"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55"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4134"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4135" name="Group 60"/>
            <p:cNvGrpSpPr>
              <a:grpSpLocks/>
            </p:cNvGrpSpPr>
            <p:nvPr/>
          </p:nvGrpSpPr>
          <p:grpSpPr bwMode="auto">
            <a:xfrm>
              <a:off x="4393" y="2125"/>
              <a:ext cx="796" cy="231"/>
              <a:chOff x="4657" y="2672"/>
              <a:chExt cx="796" cy="231"/>
            </a:xfrm>
          </p:grpSpPr>
          <p:grpSp>
            <p:nvGrpSpPr>
              <p:cNvPr id="3" name="Group 61"/>
              <p:cNvGrpSpPr>
                <a:grpSpLocks/>
              </p:cNvGrpSpPr>
              <p:nvPr/>
            </p:nvGrpSpPr>
            <p:grpSpPr bwMode="auto">
              <a:xfrm>
                <a:off x="4657" y="2696"/>
                <a:ext cx="796" cy="186"/>
                <a:chOff x="3593" y="2130"/>
                <a:chExt cx="796" cy="186"/>
              </a:xfrm>
            </p:grpSpPr>
            <p:grpSp>
              <p:nvGrpSpPr>
                <p:cNvPr id="44141" name="Group 62"/>
                <p:cNvGrpSpPr>
                  <a:grpSpLocks/>
                </p:cNvGrpSpPr>
                <p:nvPr/>
              </p:nvGrpSpPr>
              <p:grpSpPr bwMode="auto">
                <a:xfrm>
                  <a:off x="3813" y="2130"/>
                  <a:ext cx="576" cy="186"/>
                  <a:chOff x="2880" y="1042"/>
                  <a:chExt cx="576" cy="186"/>
                </a:xfrm>
              </p:grpSpPr>
              <p:sp>
                <p:nvSpPr>
                  <p:cNvPr id="44146"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4147"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48"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42"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43" name="Group 67"/>
                <p:cNvGrpSpPr>
                  <a:grpSpLocks/>
                </p:cNvGrpSpPr>
                <p:nvPr/>
              </p:nvGrpSpPr>
              <p:grpSpPr bwMode="auto">
                <a:xfrm>
                  <a:off x="4242" y="2148"/>
                  <a:ext cx="59" cy="147"/>
                  <a:chOff x="1191" y="1904"/>
                  <a:chExt cx="137" cy="166"/>
                </a:xfrm>
              </p:grpSpPr>
              <p:sp>
                <p:nvSpPr>
                  <p:cNvPr id="44144"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45"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37" name="Group 70"/>
              <p:cNvGrpSpPr>
                <a:grpSpLocks/>
              </p:cNvGrpSpPr>
              <p:nvPr/>
            </p:nvGrpSpPr>
            <p:grpSpPr bwMode="auto">
              <a:xfrm>
                <a:off x="4813" y="2672"/>
                <a:ext cx="624" cy="231"/>
                <a:chOff x="1660" y="654"/>
                <a:chExt cx="780" cy="366"/>
              </a:xfrm>
            </p:grpSpPr>
            <p:sp>
              <p:nvSpPr>
                <p:cNvPr id="44138"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4139"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4140"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23" name="Group 83"/>
          <p:cNvGrpSpPr>
            <a:grpSpLocks/>
          </p:cNvGrpSpPr>
          <p:nvPr/>
        </p:nvGrpSpPr>
        <p:grpSpPr bwMode="auto">
          <a:xfrm>
            <a:off x="6463115" y="3298900"/>
            <a:ext cx="1557338" cy="366712"/>
            <a:chOff x="4208" y="2457"/>
            <a:chExt cx="981" cy="231"/>
          </a:xfrm>
        </p:grpSpPr>
        <p:grpSp>
          <p:nvGrpSpPr>
            <p:cNvPr id="44112" name="Group 84"/>
            <p:cNvGrpSpPr>
              <a:grpSpLocks/>
            </p:cNvGrpSpPr>
            <p:nvPr/>
          </p:nvGrpSpPr>
          <p:grpSpPr bwMode="auto">
            <a:xfrm>
              <a:off x="4393" y="2457"/>
              <a:ext cx="796" cy="231"/>
              <a:chOff x="4657" y="2672"/>
              <a:chExt cx="796" cy="231"/>
            </a:xfrm>
          </p:grpSpPr>
          <p:grpSp>
            <p:nvGrpSpPr>
              <p:cNvPr id="44114" name="Group 85"/>
              <p:cNvGrpSpPr>
                <a:grpSpLocks/>
              </p:cNvGrpSpPr>
              <p:nvPr/>
            </p:nvGrpSpPr>
            <p:grpSpPr bwMode="auto">
              <a:xfrm>
                <a:off x="4657" y="2696"/>
                <a:ext cx="796" cy="186"/>
                <a:chOff x="3593" y="2130"/>
                <a:chExt cx="796" cy="186"/>
              </a:xfrm>
            </p:grpSpPr>
            <p:grpSp>
              <p:nvGrpSpPr>
                <p:cNvPr id="44119" name="Group 86"/>
                <p:cNvGrpSpPr>
                  <a:grpSpLocks/>
                </p:cNvGrpSpPr>
                <p:nvPr/>
              </p:nvGrpSpPr>
              <p:grpSpPr bwMode="auto">
                <a:xfrm>
                  <a:off x="3813" y="2130"/>
                  <a:ext cx="576" cy="186"/>
                  <a:chOff x="2880" y="1042"/>
                  <a:chExt cx="576" cy="186"/>
                </a:xfrm>
              </p:grpSpPr>
              <p:sp>
                <p:nvSpPr>
                  <p:cNvPr id="44124" name="Rectangle 87"/>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4125" name="Line 8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26" name="Line 8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20" name="Line 90"/>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21" name="Group 91"/>
                <p:cNvGrpSpPr>
                  <a:grpSpLocks/>
                </p:cNvGrpSpPr>
                <p:nvPr/>
              </p:nvGrpSpPr>
              <p:grpSpPr bwMode="auto">
                <a:xfrm>
                  <a:off x="4242" y="2148"/>
                  <a:ext cx="59" cy="147"/>
                  <a:chOff x="1191" y="1904"/>
                  <a:chExt cx="137" cy="166"/>
                </a:xfrm>
              </p:grpSpPr>
              <p:sp>
                <p:nvSpPr>
                  <p:cNvPr id="44122" name="Line 92"/>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23" name="Line 93"/>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15" name="Group 94"/>
              <p:cNvGrpSpPr>
                <a:grpSpLocks/>
              </p:cNvGrpSpPr>
              <p:nvPr/>
            </p:nvGrpSpPr>
            <p:grpSpPr bwMode="auto">
              <a:xfrm>
                <a:off x="4813" y="2672"/>
                <a:ext cx="624" cy="231"/>
                <a:chOff x="1660" y="654"/>
                <a:chExt cx="780" cy="366"/>
              </a:xfrm>
            </p:grpSpPr>
            <p:sp>
              <p:nvSpPr>
                <p:cNvPr id="44116" name="Text Box 95"/>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4   3   </a:t>
                  </a:r>
                </a:p>
              </p:txBody>
            </p:sp>
            <p:sp>
              <p:nvSpPr>
                <p:cNvPr id="44117" name="Line 96"/>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4118" name="Line 97"/>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4113" name="Rectangle 98"/>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 name="Group 119"/>
          <p:cNvGrpSpPr>
            <a:grpSpLocks/>
          </p:cNvGrpSpPr>
          <p:nvPr/>
        </p:nvGrpSpPr>
        <p:grpSpPr bwMode="auto">
          <a:xfrm>
            <a:off x="1913340" y="2884562"/>
            <a:ext cx="2090738" cy="909638"/>
            <a:chOff x="1331" y="2146"/>
            <a:chExt cx="1317" cy="573"/>
          </a:xfrm>
        </p:grpSpPr>
        <p:grpSp>
          <p:nvGrpSpPr>
            <p:cNvPr id="44106" name="Group 120"/>
            <p:cNvGrpSpPr>
              <a:grpSpLocks/>
            </p:cNvGrpSpPr>
            <p:nvPr/>
          </p:nvGrpSpPr>
          <p:grpSpPr bwMode="auto">
            <a:xfrm>
              <a:off x="1868" y="2438"/>
              <a:ext cx="780" cy="237"/>
              <a:chOff x="1660" y="654"/>
              <a:chExt cx="780" cy="237"/>
            </a:xfrm>
          </p:grpSpPr>
          <p:sp>
            <p:nvSpPr>
              <p:cNvPr id="44109" name="Text Box 121"/>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4110" name="Line 122"/>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111" name="Line 123"/>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107" name="Line 124"/>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08" name="Text Box 125"/>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4042" name="Group 133"/>
          <p:cNvGrpSpPr>
            <a:grpSpLocks/>
          </p:cNvGrpSpPr>
          <p:nvPr/>
        </p:nvGrpSpPr>
        <p:grpSpPr bwMode="auto">
          <a:xfrm>
            <a:off x="6478990" y="3841825"/>
            <a:ext cx="1557338" cy="366712"/>
            <a:chOff x="4208" y="2457"/>
            <a:chExt cx="981" cy="231"/>
          </a:xfrm>
        </p:grpSpPr>
        <p:grpSp>
          <p:nvGrpSpPr>
            <p:cNvPr id="44091" name="Group 134"/>
            <p:cNvGrpSpPr>
              <a:grpSpLocks/>
            </p:cNvGrpSpPr>
            <p:nvPr/>
          </p:nvGrpSpPr>
          <p:grpSpPr bwMode="auto">
            <a:xfrm>
              <a:off x="4393" y="2457"/>
              <a:ext cx="796" cy="231"/>
              <a:chOff x="4657" y="2672"/>
              <a:chExt cx="796" cy="231"/>
            </a:xfrm>
          </p:grpSpPr>
          <p:grpSp>
            <p:nvGrpSpPr>
              <p:cNvPr id="44093" name="Group 135"/>
              <p:cNvGrpSpPr>
                <a:grpSpLocks/>
              </p:cNvGrpSpPr>
              <p:nvPr/>
            </p:nvGrpSpPr>
            <p:grpSpPr bwMode="auto">
              <a:xfrm>
                <a:off x="4657" y="2696"/>
                <a:ext cx="796" cy="186"/>
                <a:chOff x="3593" y="2130"/>
                <a:chExt cx="796" cy="186"/>
              </a:xfrm>
            </p:grpSpPr>
            <p:grpSp>
              <p:nvGrpSpPr>
                <p:cNvPr id="44098" name="Group 136"/>
                <p:cNvGrpSpPr>
                  <a:grpSpLocks/>
                </p:cNvGrpSpPr>
                <p:nvPr/>
              </p:nvGrpSpPr>
              <p:grpSpPr bwMode="auto">
                <a:xfrm>
                  <a:off x="3813" y="2130"/>
                  <a:ext cx="576" cy="186"/>
                  <a:chOff x="2880" y="1042"/>
                  <a:chExt cx="576" cy="186"/>
                </a:xfrm>
              </p:grpSpPr>
              <p:sp>
                <p:nvSpPr>
                  <p:cNvPr id="44103" name="Rectangle 137"/>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4104" name="Line 13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05" name="Line 13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099" name="Line 140"/>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00" name="Group 141"/>
                <p:cNvGrpSpPr>
                  <a:grpSpLocks/>
                </p:cNvGrpSpPr>
                <p:nvPr/>
              </p:nvGrpSpPr>
              <p:grpSpPr bwMode="auto">
                <a:xfrm>
                  <a:off x="4242" y="2148"/>
                  <a:ext cx="59" cy="147"/>
                  <a:chOff x="1191" y="1904"/>
                  <a:chExt cx="137" cy="166"/>
                </a:xfrm>
              </p:grpSpPr>
              <p:sp>
                <p:nvSpPr>
                  <p:cNvPr id="44101" name="Line 142"/>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02" name="Line 143"/>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094" name="Group 144"/>
              <p:cNvGrpSpPr>
                <a:grpSpLocks/>
              </p:cNvGrpSpPr>
              <p:nvPr/>
            </p:nvGrpSpPr>
            <p:grpSpPr bwMode="auto">
              <a:xfrm>
                <a:off x="4813" y="2672"/>
                <a:ext cx="624" cy="231"/>
                <a:chOff x="1660" y="654"/>
                <a:chExt cx="780" cy="366"/>
              </a:xfrm>
            </p:grpSpPr>
            <p:sp>
              <p:nvSpPr>
                <p:cNvPr id="44095" name="Text Box 145"/>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4096" name="Line 146"/>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4097" name="Line 147"/>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4092" name="Rectangle 148"/>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4136" name="Group 164"/>
          <p:cNvGrpSpPr>
            <a:grpSpLocks/>
          </p:cNvGrpSpPr>
          <p:nvPr/>
        </p:nvGrpSpPr>
        <p:grpSpPr bwMode="auto">
          <a:xfrm>
            <a:off x="1899053" y="3630687"/>
            <a:ext cx="2105025" cy="2379663"/>
            <a:chOff x="1053" y="1266"/>
            <a:chExt cx="1326" cy="1499"/>
          </a:xfrm>
        </p:grpSpPr>
        <p:grpSp>
          <p:nvGrpSpPr>
            <p:cNvPr id="44069" name="Group 126"/>
            <p:cNvGrpSpPr>
              <a:grpSpLocks/>
            </p:cNvGrpSpPr>
            <p:nvPr/>
          </p:nvGrpSpPr>
          <p:grpSpPr bwMode="auto">
            <a:xfrm>
              <a:off x="1062" y="1266"/>
              <a:ext cx="1317" cy="573"/>
              <a:chOff x="1331" y="2146"/>
              <a:chExt cx="1317" cy="573"/>
            </a:xfrm>
          </p:grpSpPr>
          <p:grpSp>
            <p:nvGrpSpPr>
              <p:cNvPr id="44085" name="Group 127"/>
              <p:cNvGrpSpPr>
                <a:grpSpLocks/>
              </p:cNvGrpSpPr>
              <p:nvPr/>
            </p:nvGrpSpPr>
            <p:grpSpPr bwMode="auto">
              <a:xfrm>
                <a:off x="1868" y="2438"/>
                <a:ext cx="780" cy="237"/>
                <a:chOff x="1660" y="654"/>
                <a:chExt cx="780" cy="237"/>
              </a:xfrm>
            </p:grpSpPr>
            <p:sp>
              <p:nvSpPr>
                <p:cNvPr id="44088" name="Text Box 128"/>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4089" name="Line 129"/>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90" name="Line 130"/>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86" name="Line 131"/>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87" name="Text Box 132"/>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4070" name="Group 149"/>
            <p:cNvGrpSpPr>
              <a:grpSpLocks/>
            </p:cNvGrpSpPr>
            <p:nvPr/>
          </p:nvGrpSpPr>
          <p:grpSpPr bwMode="auto">
            <a:xfrm>
              <a:off x="1053" y="1722"/>
              <a:ext cx="1317" cy="1043"/>
              <a:chOff x="2468" y="2251"/>
              <a:chExt cx="1317" cy="1043"/>
            </a:xfrm>
          </p:grpSpPr>
          <p:grpSp>
            <p:nvGrpSpPr>
              <p:cNvPr id="44071" name="Group 150"/>
              <p:cNvGrpSpPr>
                <a:grpSpLocks/>
              </p:cNvGrpSpPr>
              <p:nvPr/>
            </p:nvGrpSpPr>
            <p:grpSpPr bwMode="auto">
              <a:xfrm>
                <a:off x="2468" y="2251"/>
                <a:ext cx="1317" cy="573"/>
                <a:chOff x="1331" y="2146"/>
                <a:chExt cx="1317" cy="573"/>
              </a:xfrm>
            </p:grpSpPr>
            <p:grpSp>
              <p:nvGrpSpPr>
                <p:cNvPr id="44079" name="Group 151"/>
                <p:cNvGrpSpPr>
                  <a:grpSpLocks/>
                </p:cNvGrpSpPr>
                <p:nvPr/>
              </p:nvGrpSpPr>
              <p:grpSpPr bwMode="auto">
                <a:xfrm>
                  <a:off x="1868" y="2438"/>
                  <a:ext cx="780" cy="237"/>
                  <a:chOff x="1660" y="654"/>
                  <a:chExt cx="780" cy="237"/>
                </a:xfrm>
              </p:grpSpPr>
              <p:sp>
                <p:nvSpPr>
                  <p:cNvPr id="44082" name="Text Box 15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4083" name="Line 15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84" name="Line 15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80" name="Line 15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81" name="Text Box 15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4072" name="Group 157"/>
              <p:cNvGrpSpPr>
                <a:grpSpLocks/>
              </p:cNvGrpSpPr>
              <p:nvPr/>
            </p:nvGrpSpPr>
            <p:grpSpPr bwMode="auto">
              <a:xfrm>
                <a:off x="2468" y="2721"/>
                <a:ext cx="1317" cy="573"/>
                <a:chOff x="1331" y="2146"/>
                <a:chExt cx="1317" cy="573"/>
              </a:xfrm>
            </p:grpSpPr>
            <p:grpSp>
              <p:nvGrpSpPr>
                <p:cNvPr id="44073" name="Group 158"/>
                <p:cNvGrpSpPr>
                  <a:grpSpLocks/>
                </p:cNvGrpSpPr>
                <p:nvPr/>
              </p:nvGrpSpPr>
              <p:grpSpPr bwMode="auto">
                <a:xfrm>
                  <a:off x="1868" y="2438"/>
                  <a:ext cx="780" cy="237"/>
                  <a:chOff x="1660" y="654"/>
                  <a:chExt cx="780" cy="237"/>
                </a:xfrm>
              </p:grpSpPr>
              <p:sp>
                <p:nvSpPr>
                  <p:cNvPr id="44076" name="Text Box 15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4077" name="Line 16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78" name="Line 16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74" name="Line 16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75" name="Text Box 16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grpSp>
        <p:nvGrpSpPr>
          <p:cNvPr id="44162" name="Group 165"/>
          <p:cNvGrpSpPr>
            <a:grpSpLocks/>
          </p:cNvGrpSpPr>
          <p:nvPr/>
        </p:nvGrpSpPr>
        <p:grpSpPr bwMode="auto">
          <a:xfrm>
            <a:off x="1899053" y="2886150"/>
            <a:ext cx="2105025" cy="2379662"/>
            <a:chOff x="1053" y="1266"/>
            <a:chExt cx="1326" cy="1499"/>
          </a:xfrm>
        </p:grpSpPr>
        <p:grpSp>
          <p:nvGrpSpPr>
            <p:cNvPr id="44047" name="Group 166"/>
            <p:cNvGrpSpPr>
              <a:grpSpLocks/>
            </p:cNvGrpSpPr>
            <p:nvPr/>
          </p:nvGrpSpPr>
          <p:grpSpPr bwMode="auto">
            <a:xfrm>
              <a:off x="1062" y="1266"/>
              <a:ext cx="1317" cy="573"/>
              <a:chOff x="1331" y="2146"/>
              <a:chExt cx="1317" cy="573"/>
            </a:xfrm>
          </p:grpSpPr>
          <p:grpSp>
            <p:nvGrpSpPr>
              <p:cNvPr id="44063" name="Group 167"/>
              <p:cNvGrpSpPr>
                <a:grpSpLocks/>
              </p:cNvGrpSpPr>
              <p:nvPr/>
            </p:nvGrpSpPr>
            <p:grpSpPr bwMode="auto">
              <a:xfrm>
                <a:off x="1868" y="2438"/>
                <a:ext cx="780" cy="237"/>
                <a:chOff x="1660" y="654"/>
                <a:chExt cx="780" cy="237"/>
              </a:xfrm>
            </p:grpSpPr>
            <p:sp>
              <p:nvSpPr>
                <p:cNvPr id="44066" name="Text Box 168"/>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4067" name="Line 169"/>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68" name="Line 170"/>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64" name="Line 171"/>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65" name="Text Box 172"/>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4048" name="Group 173"/>
            <p:cNvGrpSpPr>
              <a:grpSpLocks/>
            </p:cNvGrpSpPr>
            <p:nvPr/>
          </p:nvGrpSpPr>
          <p:grpSpPr bwMode="auto">
            <a:xfrm>
              <a:off x="1053" y="1722"/>
              <a:ext cx="1317" cy="1043"/>
              <a:chOff x="2468" y="2251"/>
              <a:chExt cx="1317" cy="1043"/>
            </a:xfrm>
          </p:grpSpPr>
          <p:grpSp>
            <p:nvGrpSpPr>
              <p:cNvPr id="44049" name="Group 174"/>
              <p:cNvGrpSpPr>
                <a:grpSpLocks/>
              </p:cNvGrpSpPr>
              <p:nvPr/>
            </p:nvGrpSpPr>
            <p:grpSpPr bwMode="auto">
              <a:xfrm>
                <a:off x="2468" y="2251"/>
                <a:ext cx="1317" cy="573"/>
                <a:chOff x="1331" y="2146"/>
                <a:chExt cx="1317" cy="573"/>
              </a:xfrm>
            </p:grpSpPr>
            <p:grpSp>
              <p:nvGrpSpPr>
                <p:cNvPr id="44057" name="Group 175"/>
                <p:cNvGrpSpPr>
                  <a:grpSpLocks/>
                </p:cNvGrpSpPr>
                <p:nvPr/>
              </p:nvGrpSpPr>
              <p:grpSpPr bwMode="auto">
                <a:xfrm>
                  <a:off x="1868" y="2438"/>
                  <a:ext cx="780" cy="237"/>
                  <a:chOff x="1660" y="654"/>
                  <a:chExt cx="780" cy="237"/>
                </a:xfrm>
              </p:grpSpPr>
              <p:sp>
                <p:nvSpPr>
                  <p:cNvPr id="44060" name="Text Box 17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4061" name="Line 17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62" name="Line 17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58" name="Line 17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59" name="Text Box 18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4050" name="Group 181"/>
              <p:cNvGrpSpPr>
                <a:grpSpLocks/>
              </p:cNvGrpSpPr>
              <p:nvPr/>
            </p:nvGrpSpPr>
            <p:grpSpPr bwMode="auto">
              <a:xfrm>
                <a:off x="2468" y="2721"/>
                <a:ext cx="1317" cy="573"/>
                <a:chOff x="1331" y="2146"/>
                <a:chExt cx="1317" cy="573"/>
              </a:xfrm>
            </p:grpSpPr>
            <p:grpSp>
              <p:nvGrpSpPr>
                <p:cNvPr id="44051" name="Group 182"/>
                <p:cNvGrpSpPr>
                  <a:grpSpLocks/>
                </p:cNvGrpSpPr>
                <p:nvPr/>
              </p:nvGrpSpPr>
              <p:grpSpPr bwMode="auto">
                <a:xfrm>
                  <a:off x="1868" y="2438"/>
                  <a:ext cx="780" cy="237"/>
                  <a:chOff x="1660" y="654"/>
                  <a:chExt cx="780" cy="237"/>
                </a:xfrm>
              </p:grpSpPr>
              <p:sp>
                <p:nvSpPr>
                  <p:cNvPr id="44054" name="Text Box 183"/>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4055" name="Line 184"/>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56" name="Line 185"/>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52" name="Line 186"/>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53" name="Text Box 187"/>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sp>
        <p:nvSpPr>
          <p:cNvPr id="297149" name="Text Box 189"/>
          <p:cNvSpPr txBox="1">
            <a:spLocks noChangeArrowheads="1"/>
          </p:cNvSpPr>
          <p:nvPr/>
        </p:nvSpPr>
        <p:spPr bwMode="auto">
          <a:xfrm>
            <a:off x="568728" y="2721050"/>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7</a:t>
            </a:r>
          </a:p>
        </p:txBody>
      </p:sp>
      <p:sp>
        <p:nvSpPr>
          <p:cNvPr id="44046" name="Text Box 191"/>
          <p:cNvSpPr txBox="1">
            <a:spLocks noChangeArrowheads="1"/>
          </p:cNvSpPr>
          <p:nvPr/>
        </p:nvSpPr>
        <p:spPr bwMode="auto">
          <a:xfrm>
            <a:off x="848128" y="1620912"/>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61"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3539199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149"/>
                                        </p:tgtEl>
                                        <p:attrNameLst>
                                          <p:attrName>style.visibility</p:attrName>
                                        </p:attrNameLst>
                                      </p:cBhvr>
                                      <p:to>
                                        <p:strVal val="visible"/>
                                      </p:to>
                                    </p:set>
                                    <p:animEffect transition="in" filter="wipe(left)">
                                      <p:cBhvr>
                                        <p:cTn id="7" dur="500"/>
                                        <p:tgtEl>
                                          <p:spTgt spid="297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44136"/>
                                        </p:tgtEl>
                                      </p:cBhvr>
                                    </p:animEffect>
                                    <p:set>
                                      <p:cBhvr>
                                        <p:cTn id="22" dur="1" fill="hold">
                                          <p:stCondLst>
                                            <p:cond delay="499"/>
                                          </p:stCondLst>
                                        </p:cTn>
                                        <p:tgtEl>
                                          <p:spTgt spid="4413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4162"/>
                                        </p:tgtEl>
                                        <p:attrNameLst>
                                          <p:attrName>style.visibility</p:attrName>
                                        </p:attrNameLst>
                                      </p:cBhvr>
                                      <p:to>
                                        <p:strVal val="visible"/>
                                      </p:to>
                                    </p:set>
                                    <p:animEffect transition="in" filter="wipe(up)">
                                      <p:cBhvr>
                                        <p:cTn id="27" dur="500"/>
                                        <p:tgtEl>
                                          <p:spTgt spid="44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4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3"/>
          <p:cNvGrpSpPr>
            <a:grpSpLocks/>
          </p:cNvGrpSpPr>
          <p:nvPr/>
        </p:nvGrpSpPr>
        <p:grpSpPr bwMode="auto">
          <a:xfrm>
            <a:off x="2721402" y="2348880"/>
            <a:ext cx="1238250" cy="376238"/>
            <a:chOff x="1660" y="654"/>
            <a:chExt cx="780" cy="237"/>
          </a:xfrm>
        </p:grpSpPr>
        <p:sp>
          <p:nvSpPr>
            <p:cNvPr id="45198"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5199"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200"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059" name="Text Box 7"/>
          <p:cNvSpPr txBox="1">
            <a:spLocks noChangeArrowheads="1"/>
          </p:cNvSpPr>
          <p:nvPr/>
        </p:nvSpPr>
        <p:spPr bwMode="auto">
          <a:xfrm>
            <a:off x="3602" y="1831355"/>
            <a:ext cx="279558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5060" name="Text Box 8"/>
          <p:cNvSpPr txBox="1">
            <a:spLocks noChangeArrowheads="1"/>
          </p:cNvSpPr>
          <p:nvPr/>
        </p:nvSpPr>
        <p:spPr bwMode="auto">
          <a:xfrm>
            <a:off x="2511852" y="1799605"/>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5061" name="Text Box 9"/>
          <p:cNvSpPr txBox="1">
            <a:spLocks noChangeArrowheads="1"/>
          </p:cNvSpPr>
          <p:nvPr/>
        </p:nvSpPr>
        <p:spPr bwMode="auto">
          <a:xfrm>
            <a:off x="5032802" y="1785318"/>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5062" name="Group 10"/>
          <p:cNvGrpSpPr>
            <a:grpSpLocks/>
          </p:cNvGrpSpPr>
          <p:nvPr/>
        </p:nvGrpSpPr>
        <p:grpSpPr bwMode="auto">
          <a:xfrm>
            <a:off x="4632752" y="2499693"/>
            <a:ext cx="3360738" cy="2155825"/>
            <a:chOff x="3072" y="2125"/>
            <a:chExt cx="2117" cy="1358"/>
          </a:xfrm>
        </p:grpSpPr>
        <p:grpSp>
          <p:nvGrpSpPr>
            <p:cNvPr id="45135" name="Group 11"/>
            <p:cNvGrpSpPr>
              <a:grpSpLocks/>
            </p:cNvGrpSpPr>
            <p:nvPr/>
          </p:nvGrpSpPr>
          <p:grpSpPr bwMode="auto">
            <a:xfrm>
              <a:off x="3271" y="2135"/>
              <a:ext cx="330" cy="313"/>
              <a:chOff x="2338" y="983"/>
              <a:chExt cx="415" cy="279"/>
            </a:xfrm>
          </p:grpSpPr>
          <p:sp>
            <p:nvSpPr>
              <p:cNvPr id="45196"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97"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5136"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37" name="Group 15"/>
            <p:cNvGrpSpPr>
              <a:grpSpLocks/>
            </p:cNvGrpSpPr>
            <p:nvPr/>
          </p:nvGrpSpPr>
          <p:grpSpPr bwMode="auto">
            <a:xfrm>
              <a:off x="3813" y="2130"/>
              <a:ext cx="576" cy="186"/>
              <a:chOff x="2880" y="1042"/>
              <a:chExt cx="576" cy="186"/>
            </a:xfrm>
          </p:grpSpPr>
          <p:sp>
            <p:nvSpPr>
              <p:cNvPr id="45193"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94"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95"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38"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139" name="Group 20"/>
            <p:cNvGrpSpPr>
              <a:grpSpLocks/>
            </p:cNvGrpSpPr>
            <p:nvPr/>
          </p:nvGrpSpPr>
          <p:grpSpPr bwMode="auto">
            <a:xfrm>
              <a:off x="3271" y="2472"/>
              <a:ext cx="1118" cy="318"/>
              <a:chOff x="2895" y="675"/>
              <a:chExt cx="1118" cy="318"/>
            </a:xfrm>
          </p:grpSpPr>
          <p:grpSp>
            <p:nvGrpSpPr>
              <p:cNvPr id="45181" name="Group 21"/>
              <p:cNvGrpSpPr>
                <a:grpSpLocks/>
              </p:cNvGrpSpPr>
              <p:nvPr/>
            </p:nvGrpSpPr>
            <p:grpSpPr bwMode="auto">
              <a:xfrm>
                <a:off x="2895" y="680"/>
                <a:ext cx="330" cy="313"/>
                <a:chOff x="2338" y="983"/>
                <a:chExt cx="415" cy="279"/>
              </a:xfrm>
            </p:grpSpPr>
            <p:sp>
              <p:nvSpPr>
                <p:cNvPr id="45191"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92"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5182" name="Group 24"/>
              <p:cNvGrpSpPr>
                <a:grpSpLocks/>
              </p:cNvGrpSpPr>
              <p:nvPr/>
            </p:nvGrpSpPr>
            <p:grpSpPr bwMode="auto">
              <a:xfrm>
                <a:off x="3437" y="675"/>
                <a:ext cx="576" cy="186"/>
                <a:chOff x="2880" y="1042"/>
                <a:chExt cx="576" cy="186"/>
              </a:xfrm>
            </p:grpSpPr>
            <p:sp>
              <p:nvSpPr>
                <p:cNvPr id="45188"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89"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90"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83"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84"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85" name="Group 30"/>
              <p:cNvGrpSpPr>
                <a:grpSpLocks/>
              </p:cNvGrpSpPr>
              <p:nvPr/>
            </p:nvGrpSpPr>
            <p:grpSpPr bwMode="auto">
              <a:xfrm>
                <a:off x="3866" y="693"/>
                <a:ext cx="59" cy="147"/>
                <a:chOff x="1191" y="1904"/>
                <a:chExt cx="137" cy="166"/>
              </a:xfrm>
            </p:grpSpPr>
            <p:sp>
              <p:nvSpPr>
                <p:cNvPr id="45186"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87"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40" name="Group 33"/>
            <p:cNvGrpSpPr>
              <a:grpSpLocks/>
            </p:cNvGrpSpPr>
            <p:nvPr/>
          </p:nvGrpSpPr>
          <p:grpSpPr bwMode="auto">
            <a:xfrm>
              <a:off x="3271" y="2813"/>
              <a:ext cx="1118" cy="318"/>
              <a:chOff x="2895" y="675"/>
              <a:chExt cx="1118" cy="318"/>
            </a:xfrm>
          </p:grpSpPr>
          <p:grpSp>
            <p:nvGrpSpPr>
              <p:cNvPr id="45169" name="Group 34"/>
              <p:cNvGrpSpPr>
                <a:grpSpLocks/>
              </p:cNvGrpSpPr>
              <p:nvPr/>
            </p:nvGrpSpPr>
            <p:grpSpPr bwMode="auto">
              <a:xfrm>
                <a:off x="2895" y="680"/>
                <a:ext cx="330" cy="313"/>
                <a:chOff x="2338" y="983"/>
                <a:chExt cx="415" cy="279"/>
              </a:xfrm>
            </p:grpSpPr>
            <p:sp>
              <p:nvSpPr>
                <p:cNvPr id="45179"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80"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5170" name="Group 37"/>
              <p:cNvGrpSpPr>
                <a:grpSpLocks/>
              </p:cNvGrpSpPr>
              <p:nvPr/>
            </p:nvGrpSpPr>
            <p:grpSpPr bwMode="auto">
              <a:xfrm>
                <a:off x="3437" y="675"/>
                <a:ext cx="576" cy="186"/>
                <a:chOff x="2880" y="1042"/>
                <a:chExt cx="576" cy="186"/>
              </a:xfrm>
            </p:grpSpPr>
            <p:sp>
              <p:nvSpPr>
                <p:cNvPr id="45176"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77"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78"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71"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72"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73" name="Group 43"/>
              <p:cNvGrpSpPr>
                <a:grpSpLocks/>
              </p:cNvGrpSpPr>
              <p:nvPr/>
            </p:nvGrpSpPr>
            <p:grpSpPr bwMode="auto">
              <a:xfrm>
                <a:off x="3866" y="693"/>
                <a:ext cx="59" cy="147"/>
                <a:chOff x="1191" y="1904"/>
                <a:chExt cx="137" cy="166"/>
              </a:xfrm>
            </p:grpSpPr>
            <p:sp>
              <p:nvSpPr>
                <p:cNvPr id="45174"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75"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41" name="Group 46"/>
            <p:cNvGrpSpPr>
              <a:grpSpLocks/>
            </p:cNvGrpSpPr>
            <p:nvPr/>
          </p:nvGrpSpPr>
          <p:grpSpPr bwMode="auto">
            <a:xfrm>
              <a:off x="3271" y="3165"/>
              <a:ext cx="1118" cy="318"/>
              <a:chOff x="2895" y="675"/>
              <a:chExt cx="1118" cy="318"/>
            </a:xfrm>
          </p:grpSpPr>
          <p:grpSp>
            <p:nvGrpSpPr>
              <p:cNvPr id="45157" name="Group 47"/>
              <p:cNvGrpSpPr>
                <a:grpSpLocks/>
              </p:cNvGrpSpPr>
              <p:nvPr/>
            </p:nvGrpSpPr>
            <p:grpSpPr bwMode="auto">
              <a:xfrm>
                <a:off x="2895" y="680"/>
                <a:ext cx="330" cy="313"/>
                <a:chOff x="2338" y="983"/>
                <a:chExt cx="415" cy="279"/>
              </a:xfrm>
            </p:grpSpPr>
            <p:sp>
              <p:nvSpPr>
                <p:cNvPr id="45167"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68"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5158" name="Group 50"/>
              <p:cNvGrpSpPr>
                <a:grpSpLocks/>
              </p:cNvGrpSpPr>
              <p:nvPr/>
            </p:nvGrpSpPr>
            <p:grpSpPr bwMode="auto">
              <a:xfrm>
                <a:off x="3437" y="675"/>
                <a:ext cx="576" cy="186"/>
                <a:chOff x="2880" y="1042"/>
                <a:chExt cx="576" cy="186"/>
              </a:xfrm>
            </p:grpSpPr>
            <p:sp>
              <p:nvSpPr>
                <p:cNvPr id="45164"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65"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66"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59"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60"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61" name="Group 56"/>
              <p:cNvGrpSpPr>
                <a:grpSpLocks/>
              </p:cNvGrpSpPr>
              <p:nvPr/>
            </p:nvGrpSpPr>
            <p:grpSpPr bwMode="auto">
              <a:xfrm>
                <a:off x="3866" y="693"/>
                <a:ext cx="59" cy="147"/>
                <a:chOff x="1191" y="1904"/>
                <a:chExt cx="137" cy="166"/>
              </a:xfrm>
            </p:grpSpPr>
            <p:sp>
              <p:nvSpPr>
                <p:cNvPr id="45162"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63"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5142"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5143" name="Group 60"/>
            <p:cNvGrpSpPr>
              <a:grpSpLocks/>
            </p:cNvGrpSpPr>
            <p:nvPr/>
          </p:nvGrpSpPr>
          <p:grpSpPr bwMode="auto">
            <a:xfrm>
              <a:off x="4393" y="2125"/>
              <a:ext cx="796" cy="231"/>
              <a:chOff x="4657" y="2672"/>
              <a:chExt cx="796" cy="231"/>
            </a:xfrm>
          </p:grpSpPr>
          <p:grpSp>
            <p:nvGrpSpPr>
              <p:cNvPr id="45144" name="Group 61"/>
              <p:cNvGrpSpPr>
                <a:grpSpLocks/>
              </p:cNvGrpSpPr>
              <p:nvPr/>
            </p:nvGrpSpPr>
            <p:grpSpPr bwMode="auto">
              <a:xfrm>
                <a:off x="4657" y="2696"/>
                <a:ext cx="796" cy="186"/>
                <a:chOff x="3593" y="2130"/>
                <a:chExt cx="796" cy="186"/>
              </a:xfrm>
            </p:grpSpPr>
            <p:grpSp>
              <p:nvGrpSpPr>
                <p:cNvPr id="45149" name="Group 62"/>
                <p:cNvGrpSpPr>
                  <a:grpSpLocks/>
                </p:cNvGrpSpPr>
                <p:nvPr/>
              </p:nvGrpSpPr>
              <p:grpSpPr bwMode="auto">
                <a:xfrm>
                  <a:off x="3813" y="2130"/>
                  <a:ext cx="576" cy="186"/>
                  <a:chOff x="2880" y="1042"/>
                  <a:chExt cx="576" cy="186"/>
                </a:xfrm>
              </p:grpSpPr>
              <p:sp>
                <p:nvSpPr>
                  <p:cNvPr id="45154"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5155"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56"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50"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151" name="Group 67"/>
                <p:cNvGrpSpPr>
                  <a:grpSpLocks/>
                </p:cNvGrpSpPr>
                <p:nvPr/>
              </p:nvGrpSpPr>
              <p:grpSpPr bwMode="auto">
                <a:xfrm>
                  <a:off x="4242" y="2148"/>
                  <a:ext cx="59" cy="147"/>
                  <a:chOff x="1191" y="1904"/>
                  <a:chExt cx="137" cy="166"/>
                </a:xfrm>
              </p:grpSpPr>
              <p:sp>
                <p:nvSpPr>
                  <p:cNvPr id="45152"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53"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45" name="Group 70"/>
              <p:cNvGrpSpPr>
                <a:grpSpLocks/>
              </p:cNvGrpSpPr>
              <p:nvPr/>
            </p:nvGrpSpPr>
            <p:grpSpPr bwMode="auto">
              <a:xfrm>
                <a:off x="4813" y="2672"/>
                <a:ext cx="624" cy="231"/>
                <a:chOff x="1660" y="654"/>
                <a:chExt cx="780" cy="366"/>
              </a:xfrm>
            </p:grpSpPr>
            <p:sp>
              <p:nvSpPr>
                <p:cNvPr id="45146"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5147"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5148"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45064" name="Group 99"/>
          <p:cNvGrpSpPr>
            <a:grpSpLocks/>
          </p:cNvGrpSpPr>
          <p:nvPr/>
        </p:nvGrpSpPr>
        <p:grpSpPr bwMode="auto">
          <a:xfrm>
            <a:off x="6452027" y="3553793"/>
            <a:ext cx="1557338" cy="366712"/>
            <a:chOff x="4208" y="2457"/>
            <a:chExt cx="981" cy="231"/>
          </a:xfrm>
        </p:grpSpPr>
        <p:grpSp>
          <p:nvGrpSpPr>
            <p:cNvPr id="45120" name="Group 100"/>
            <p:cNvGrpSpPr>
              <a:grpSpLocks/>
            </p:cNvGrpSpPr>
            <p:nvPr/>
          </p:nvGrpSpPr>
          <p:grpSpPr bwMode="auto">
            <a:xfrm>
              <a:off x="4393" y="2457"/>
              <a:ext cx="796" cy="231"/>
              <a:chOff x="4657" y="2672"/>
              <a:chExt cx="796" cy="231"/>
            </a:xfrm>
          </p:grpSpPr>
          <p:grpSp>
            <p:nvGrpSpPr>
              <p:cNvPr id="45122" name="Group 101"/>
              <p:cNvGrpSpPr>
                <a:grpSpLocks/>
              </p:cNvGrpSpPr>
              <p:nvPr/>
            </p:nvGrpSpPr>
            <p:grpSpPr bwMode="auto">
              <a:xfrm>
                <a:off x="4657" y="2696"/>
                <a:ext cx="796" cy="186"/>
                <a:chOff x="3593" y="2130"/>
                <a:chExt cx="796" cy="186"/>
              </a:xfrm>
            </p:grpSpPr>
            <p:grpSp>
              <p:nvGrpSpPr>
                <p:cNvPr id="45127" name="Group 102"/>
                <p:cNvGrpSpPr>
                  <a:grpSpLocks/>
                </p:cNvGrpSpPr>
                <p:nvPr/>
              </p:nvGrpSpPr>
              <p:grpSpPr bwMode="auto">
                <a:xfrm>
                  <a:off x="3813" y="2130"/>
                  <a:ext cx="576" cy="186"/>
                  <a:chOff x="2880" y="1042"/>
                  <a:chExt cx="576" cy="186"/>
                </a:xfrm>
              </p:grpSpPr>
              <p:sp>
                <p:nvSpPr>
                  <p:cNvPr id="45132" name="Rectangle 10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5133" name="Line 10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34" name="Line 10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28" name="Line 10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129" name="Group 107"/>
                <p:cNvGrpSpPr>
                  <a:grpSpLocks/>
                </p:cNvGrpSpPr>
                <p:nvPr/>
              </p:nvGrpSpPr>
              <p:grpSpPr bwMode="auto">
                <a:xfrm>
                  <a:off x="4242" y="2148"/>
                  <a:ext cx="59" cy="147"/>
                  <a:chOff x="1191" y="1904"/>
                  <a:chExt cx="137" cy="166"/>
                </a:xfrm>
              </p:grpSpPr>
              <p:sp>
                <p:nvSpPr>
                  <p:cNvPr id="45130" name="Line 10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31" name="Line 10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23" name="Group 110"/>
              <p:cNvGrpSpPr>
                <a:grpSpLocks/>
              </p:cNvGrpSpPr>
              <p:nvPr/>
            </p:nvGrpSpPr>
            <p:grpSpPr bwMode="auto">
              <a:xfrm>
                <a:off x="4813" y="2672"/>
                <a:ext cx="624" cy="231"/>
                <a:chOff x="1660" y="654"/>
                <a:chExt cx="780" cy="366"/>
              </a:xfrm>
            </p:grpSpPr>
            <p:sp>
              <p:nvSpPr>
                <p:cNvPr id="45124" name="Text Box 11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5125" name="Line 11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5126" name="Line 11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5121" name="Rectangle 114"/>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 name="Group 139"/>
          <p:cNvGrpSpPr>
            <a:grpSpLocks/>
          </p:cNvGrpSpPr>
          <p:nvPr/>
        </p:nvGrpSpPr>
        <p:grpSpPr bwMode="auto">
          <a:xfrm>
            <a:off x="1870502" y="2629868"/>
            <a:ext cx="2090738" cy="909637"/>
            <a:chOff x="1331" y="2146"/>
            <a:chExt cx="1317" cy="573"/>
          </a:xfrm>
        </p:grpSpPr>
        <p:grpSp>
          <p:nvGrpSpPr>
            <p:cNvPr id="45114" name="Group 140"/>
            <p:cNvGrpSpPr>
              <a:grpSpLocks/>
            </p:cNvGrpSpPr>
            <p:nvPr/>
          </p:nvGrpSpPr>
          <p:grpSpPr bwMode="auto">
            <a:xfrm>
              <a:off x="1868" y="2438"/>
              <a:ext cx="780" cy="237"/>
              <a:chOff x="1660" y="654"/>
              <a:chExt cx="780" cy="237"/>
            </a:xfrm>
          </p:grpSpPr>
          <p:sp>
            <p:nvSpPr>
              <p:cNvPr id="45117" name="Text Box 141"/>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5118" name="Line 142"/>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119" name="Line 143"/>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115" name="Line 144"/>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16" name="Text Box 145"/>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5066" name="Group 146"/>
          <p:cNvGrpSpPr>
            <a:grpSpLocks/>
          </p:cNvGrpSpPr>
          <p:nvPr/>
        </p:nvGrpSpPr>
        <p:grpSpPr bwMode="auto">
          <a:xfrm>
            <a:off x="1856215" y="3353768"/>
            <a:ext cx="2090737" cy="1655762"/>
            <a:chOff x="2468" y="2251"/>
            <a:chExt cx="1317" cy="1043"/>
          </a:xfrm>
        </p:grpSpPr>
        <p:grpSp>
          <p:nvGrpSpPr>
            <p:cNvPr id="45100" name="Group 147"/>
            <p:cNvGrpSpPr>
              <a:grpSpLocks/>
            </p:cNvGrpSpPr>
            <p:nvPr/>
          </p:nvGrpSpPr>
          <p:grpSpPr bwMode="auto">
            <a:xfrm>
              <a:off x="2468" y="2251"/>
              <a:ext cx="1317" cy="573"/>
              <a:chOff x="1331" y="2146"/>
              <a:chExt cx="1317" cy="573"/>
            </a:xfrm>
          </p:grpSpPr>
          <p:grpSp>
            <p:nvGrpSpPr>
              <p:cNvPr id="45108" name="Group 148"/>
              <p:cNvGrpSpPr>
                <a:grpSpLocks/>
              </p:cNvGrpSpPr>
              <p:nvPr/>
            </p:nvGrpSpPr>
            <p:grpSpPr bwMode="auto">
              <a:xfrm>
                <a:off x="1868" y="2438"/>
                <a:ext cx="780" cy="237"/>
                <a:chOff x="1660" y="654"/>
                <a:chExt cx="780" cy="237"/>
              </a:xfrm>
            </p:grpSpPr>
            <p:sp>
              <p:nvSpPr>
                <p:cNvPr id="45111" name="Text Box 14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5112" name="Line 15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113" name="Line 15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109" name="Line 15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10" name="Text Box 15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5101" name="Group 154"/>
            <p:cNvGrpSpPr>
              <a:grpSpLocks/>
            </p:cNvGrpSpPr>
            <p:nvPr/>
          </p:nvGrpSpPr>
          <p:grpSpPr bwMode="auto">
            <a:xfrm>
              <a:off x="2468" y="2721"/>
              <a:ext cx="1317" cy="573"/>
              <a:chOff x="1331" y="2146"/>
              <a:chExt cx="1317" cy="573"/>
            </a:xfrm>
          </p:grpSpPr>
          <p:grpSp>
            <p:nvGrpSpPr>
              <p:cNvPr id="45102" name="Group 155"/>
              <p:cNvGrpSpPr>
                <a:grpSpLocks/>
              </p:cNvGrpSpPr>
              <p:nvPr/>
            </p:nvGrpSpPr>
            <p:grpSpPr bwMode="auto">
              <a:xfrm>
                <a:off x="1868" y="2438"/>
                <a:ext cx="780" cy="237"/>
                <a:chOff x="1660" y="654"/>
                <a:chExt cx="780" cy="237"/>
              </a:xfrm>
            </p:grpSpPr>
            <p:sp>
              <p:nvSpPr>
                <p:cNvPr id="45105" name="Text Box 15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5106" name="Line 15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107" name="Line 15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103" name="Line 15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04" name="Text Box 16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299169" name="Text Box 161"/>
          <p:cNvSpPr txBox="1">
            <a:spLocks noChangeArrowheads="1"/>
          </p:cNvSpPr>
          <p:nvPr/>
        </p:nvSpPr>
        <p:spPr bwMode="auto">
          <a:xfrm>
            <a:off x="389365" y="3410918"/>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2</a:t>
            </a:r>
            <a:r>
              <a:rPr lang="zh-CN" altLang="en-US" sz="2400" b="1">
                <a:ea typeface="楷体_GB2312" pitchFamily="49" charset="-122"/>
              </a:rPr>
              <a:t>，</a:t>
            </a:r>
            <a:r>
              <a:rPr lang="en-US" altLang="zh-CN" sz="2400" b="1">
                <a:ea typeface="楷体_GB2312" pitchFamily="49" charset="-122"/>
              </a:rPr>
              <a:t>29 </a:t>
            </a:r>
            <a:r>
              <a:rPr lang="zh-CN" altLang="en-US" sz="2400" b="1">
                <a:ea typeface="楷体_GB2312" pitchFamily="49" charset="-122"/>
              </a:rPr>
              <a:t>）</a:t>
            </a:r>
          </a:p>
        </p:txBody>
      </p:sp>
      <p:grpSp>
        <p:nvGrpSpPr>
          <p:cNvPr id="2" name="Group 162"/>
          <p:cNvGrpSpPr>
            <a:grpSpLocks/>
          </p:cNvGrpSpPr>
          <p:nvPr/>
        </p:nvGrpSpPr>
        <p:grpSpPr bwMode="auto">
          <a:xfrm>
            <a:off x="1870502" y="2629868"/>
            <a:ext cx="2090738" cy="909637"/>
            <a:chOff x="1331" y="2146"/>
            <a:chExt cx="1317" cy="573"/>
          </a:xfrm>
        </p:grpSpPr>
        <p:grpSp>
          <p:nvGrpSpPr>
            <p:cNvPr id="45094" name="Group 163"/>
            <p:cNvGrpSpPr>
              <a:grpSpLocks/>
            </p:cNvGrpSpPr>
            <p:nvPr/>
          </p:nvGrpSpPr>
          <p:grpSpPr bwMode="auto">
            <a:xfrm>
              <a:off x="1868" y="2438"/>
              <a:ext cx="780" cy="237"/>
              <a:chOff x="1660" y="654"/>
              <a:chExt cx="780" cy="237"/>
            </a:xfrm>
          </p:grpSpPr>
          <p:sp>
            <p:nvSpPr>
              <p:cNvPr id="45097" name="Text Box 16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10    0   </a:t>
                </a:r>
              </a:p>
            </p:txBody>
          </p:sp>
          <p:sp>
            <p:nvSpPr>
              <p:cNvPr id="45098" name="Line 16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099" name="Line 16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095" name="Line 16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096" name="Text Box 16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3" name="Group 169"/>
          <p:cNvGrpSpPr>
            <a:grpSpLocks/>
          </p:cNvGrpSpPr>
          <p:nvPr/>
        </p:nvGrpSpPr>
        <p:grpSpPr bwMode="auto">
          <a:xfrm>
            <a:off x="6402815" y="2994993"/>
            <a:ext cx="1557337" cy="366712"/>
            <a:chOff x="4208" y="2457"/>
            <a:chExt cx="981" cy="231"/>
          </a:xfrm>
        </p:grpSpPr>
        <p:grpSp>
          <p:nvGrpSpPr>
            <p:cNvPr id="45079" name="Group 170"/>
            <p:cNvGrpSpPr>
              <a:grpSpLocks/>
            </p:cNvGrpSpPr>
            <p:nvPr/>
          </p:nvGrpSpPr>
          <p:grpSpPr bwMode="auto">
            <a:xfrm>
              <a:off x="4393" y="2457"/>
              <a:ext cx="796" cy="231"/>
              <a:chOff x="4657" y="2672"/>
              <a:chExt cx="796" cy="231"/>
            </a:xfrm>
          </p:grpSpPr>
          <p:grpSp>
            <p:nvGrpSpPr>
              <p:cNvPr id="45081" name="Group 171"/>
              <p:cNvGrpSpPr>
                <a:grpSpLocks/>
              </p:cNvGrpSpPr>
              <p:nvPr/>
            </p:nvGrpSpPr>
            <p:grpSpPr bwMode="auto">
              <a:xfrm>
                <a:off x="4657" y="2696"/>
                <a:ext cx="796" cy="186"/>
                <a:chOff x="3593" y="2130"/>
                <a:chExt cx="796" cy="186"/>
              </a:xfrm>
            </p:grpSpPr>
            <p:grpSp>
              <p:nvGrpSpPr>
                <p:cNvPr id="45086" name="Group 172"/>
                <p:cNvGrpSpPr>
                  <a:grpSpLocks/>
                </p:cNvGrpSpPr>
                <p:nvPr/>
              </p:nvGrpSpPr>
              <p:grpSpPr bwMode="auto">
                <a:xfrm>
                  <a:off x="3813" y="2130"/>
                  <a:ext cx="576" cy="186"/>
                  <a:chOff x="2880" y="1042"/>
                  <a:chExt cx="576" cy="186"/>
                </a:xfrm>
              </p:grpSpPr>
              <p:sp>
                <p:nvSpPr>
                  <p:cNvPr id="45091" name="Rectangle 17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5092" name="Line 17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093" name="Line 17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087" name="Line 17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088" name="Group 177"/>
                <p:cNvGrpSpPr>
                  <a:grpSpLocks/>
                </p:cNvGrpSpPr>
                <p:nvPr/>
              </p:nvGrpSpPr>
              <p:grpSpPr bwMode="auto">
                <a:xfrm>
                  <a:off x="4242" y="2148"/>
                  <a:ext cx="59" cy="147"/>
                  <a:chOff x="1191" y="1904"/>
                  <a:chExt cx="137" cy="166"/>
                </a:xfrm>
              </p:grpSpPr>
              <p:sp>
                <p:nvSpPr>
                  <p:cNvPr id="45089" name="Line 17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090" name="Line 17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082" name="Group 180"/>
              <p:cNvGrpSpPr>
                <a:grpSpLocks/>
              </p:cNvGrpSpPr>
              <p:nvPr/>
            </p:nvGrpSpPr>
            <p:grpSpPr bwMode="auto">
              <a:xfrm>
                <a:off x="4813" y="2672"/>
                <a:ext cx="624" cy="231"/>
                <a:chOff x="1660" y="654"/>
                <a:chExt cx="780" cy="366"/>
              </a:xfrm>
            </p:grpSpPr>
            <p:sp>
              <p:nvSpPr>
                <p:cNvPr id="45083" name="Text Box 18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8   29   </a:t>
                  </a:r>
                </a:p>
              </p:txBody>
            </p:sp>
            <p:sp>
              <p:nvSpPr>
                <p:cNvPr id="45084" name="Line 18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5085" name="Line 18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5080" name="Rectangle 184"/>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5073" name="Group 185"/>
          <p:cNvGrpSpPr>
            <a:grpSpLocks/>
          </p:cNvGrpSpPr>
          <p:nvPr/>
        </p:nvGrpSpPr>
        <p:grpSpPr bwMode="auto">
          <a:xfrm>
            <a:off x="1854627" y="4877768"/>
            <a:ext cx="2090738" cy="909637"/>
            <a:chOff x="1331" y="2146"/>
            <a:chExt cx="1317" cy="573"/>
          </a:xfrm>
        </p:grpSpPr>
        <p:grpSp>
          <p:nvGrpSpPr>
            <p:cNvPr id="4" name="Group 186"/>
            <p:cNvGrpSpPr>
              <a:grpSpLocks/>
            </p:cNvGrpSpPr>
            <p:nvPr/>
          </p:nvGrpSpPr>
          <p:grpSpPr bwMode="auto">
            <a:xfrm>
              <a:off x="1868" y="2438"/>
              <a:ext cx="780" cy="237"/>
              <a:chOff x="1660" y="654"/>
              <a:chExt cx="780" cy="237"/>
            </a:xfrm>
          </p:grpSpPr>
          <p:sp>
            <p:nvSpPr>
              <p:cNvPr id="45076" name="Text Box 18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5077" name="Line 18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078" name="Line 18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074" name="Line 19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075" name="Text Box 19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sp>
        <p:nvSpPr>
          <p:cNvPr id="299201" name="Text Box 193"/>
          <p:cNvSpPr txBox="1">
            <a:spLocks noChangeArrowheads="1"/>
          </p:cNvSpPr>
          <p:nvPr/>
        </p:nvSpPr>
        <p:spPr bwMode="auto">
          <a:xfrm>
            <a:off x="541765" y="2433018"/>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8</a:t>
            </a:r>
          </a:p>
        </p:txBody>
      </p:sp>
      <p:sp>
        <p:nvSpPr>
          <p:cNvPr id="45072" name="Text Box 194"/>
          <p:cNvSpPr txBox="1">
            <a:spLocks noChangeArrowheads="1"/>
          </p:cNvSpPr>
          <p:nvPr/>
        </p:nvSpPr>
        <p:spPr bwMode="auto">
          <a:xfrm>
            <a:off x="821165" y="1332880"/>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4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2497600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201"/>
                                        </p:tgtEl>
                                        <p:attrNameLst>
                                          <p:attrName>style.visibility</p:attrName>
                                        </p:attrNameLst>
                                      </p:cBhvr>
                                      <p:to>
                                        <p:strVal val="visible"/>
                                      </p:to>
                                    </p:set>
                                    <p:animEffect transition="in" filter="wipe(left)">
                                      <p:cBhvr>
                                        <p:cTn id="7" dur="500"/>
                                        <p:tgtEl>
                                          <p:spTgt spid="299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169"/>
                                        </p:tgtEl>
                                        <p:attrNameLst>
                                          <p:attrName>style.visibility</p:attrName>
                                        </p:attrNameLst>
                                      </p:cBhvr>
                                      <p:to>
                                        <p:strVal val="visible"/>
                                      </p:to>
                                    </p:set>
                                    <p:animEffect transition="in" filter="wipe(left)">
                                      <p:cBhvr>
                                        <p:cTn id="17" dur="500"/>
                                        <p:tgtEl>
                                          <p:spTgt spid="2991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5073"/>
                                        </p:tgtEl>
                                        <p:attrNameLst>
                                          <p:attrName>style.visibility</p:attrName>
                                        </p:attrNameLst>
                                      </p:cBhvr>
                                      <p:to>
                                        <p:strVal val="visible"/>
                                      </p:to>
                                    </p:set>
                                    <p:animEffect transition="in" filter="wipe(up)">
                                      <p:cBhvr>
                                        <p:cTn id="32" dur="500"/>
                                        <p:tgtEl>
                                          <p:spTgt spid="45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169" grpId="0"/>
      <p:bldP spid="29920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3"/>
          <p:cNvGrpSpPr>
            <a:grpSpLocks/>
          </p:cNvGrpSpPr>
          <p:nvPr/>
        </p:nvGrpSpPr>
        <p:grpSpPr bwMode="auto">
          <a:xfrm>
            <a:off x="2555776" y="2132856"/>
            <a:ext cx="1238250" cy="376238"/>
            <a:chOff x="1660" y="654"/>
            <a:chExt cx="780" cy="237"/>
          </a:xfrm>
        </p:grpSpPr>
        <p:sp>
          <p:nvSpPr>
            <p:cNvPr id="46262"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6263"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264"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083" name="Text Box 7"/>
          <p:cNvSpPr txBox="1">
            <a:spLocks noChangeArrowheads="1"/>
          </p:cNvSpPr>
          <p:nvPr/>
        </p:nvSpPr>
        <p:spPr bwMode="auto">
          <a:xfrm>
            <a:off x="-162024" y="1615331"/>
            <a:ext cx="285273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6084" name="Text Box 8"/>
          <p:cNvSpPr txBox="1">
            <a:spLocks noChangeArrowheads="1"/>
          </p:cNvSpPr>
          <p:nvPr/>
        </p:nvSpPr>
        <p:spPr bwMode="auto">
          <a:xfrm>
            <a:off x="2346226" y="1583581"/>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6085" name="Text Box 9"/>
          <p:cNvSpPr txBox="1">
            <a:spLocks noChangeArrowheads="1"/>
          </p:cNvSpPr>
          <p:nvPr/>
        </p:nvSpPr>
        <p:spPr bwMode="auto">
          <a:xfrm>
            <a:off x="4867176" y="1569294"/>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6086" name="Group 10"/>
          <p:cNvGrpSpPr>
            <a:grpSpLocks/>
          </p:cNvGrpSpPr>
          <p:nvPr/>
        </p:nvGrpSpPr>
        <p:grpSpPr bwMode="auto">
          <a:xfrm>
            <a:off x="4467126" y="2283669"/>
            <a:ext cx="3360738" cy="2155825"/>
            <a:chOff x="3072" y="2125"/>
            <a:chExt cx="2117" cy="1358"/>
          </a:xfrm>
        </p:grpSpPr>
        <p:grpSp>
          <p:nvGrpSpPr>
            <p:cNvPr id="46199" name="Group 11"/>
            <p:cNvGrpSpPr>
              <a:grpSpLocks/>
            </p:cNvGrpSpPr>
            <p:nvPr/>
          </p:nvGrpSpPr>
          <p:grpSpPr bwMode="auto">
            <a:xfrm>
              <a:off x="3271" y="2135"/>
              <a:ext cx="330" cy="313"/>
              <a:chOff x="2338" y="983"/>
              <a:chExt cx="415" cy="279"/>
            </a:xfrm>
          </p:grpSpPr>
          <p:sp>
            <p:nvSpPr>
              <p:cNvPr id="46260"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61"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6200"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01" name="Group 15"/>
            <p:cNvGrpSpPr>
              <a:grpSpLocks/>
            </p:cNvGrpSpPr>
            <p:nvPr/>
          </p:nvGrpSpPr>
          <p:grpSpPr bwMode="auto">
            <a:xfrm>
              <a:off x="3813" y="2130"/>
              <a:ext cx="576" cy="186"/>
              <a:chOff x="2880" y="1042"/>
              <a:chExt cx="576" cy="186"/>
            </a:xfrm>
          </p:grpSpPr>
          <p:sp>
            <p:nvSpPr>
              <p:cNvPr id="46257"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58"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59"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02"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6203" name="Group 20"/>
            <p:cNvGrpSpPr>
              <a:grpSpLocks/>
            </p:cNvGrpSpPr>
            <p:nvPr/>
          </p:nvGrpSpPr>
          <p:grpSpPr bwMode="auto">
            <a:xfrm>
              <a:off x="3271" y="2472"/>
              <a:ext cx="1118" cy="318"/>
              <a:chOff x="2895" y="675"/>
              <a:chExt cx="1118" cy="318"/>
            </a:xfrm>
          </p:grpSpPr>
          <p:grpSp>
            <p:nvGrpSpPr>
              <p:cNvPr id="46245" name="Group 21"/>
              <p:cNvGrpSpPr>
                <a:grpSpLocks/>
              </p:cNvGrpSpPr>
              <p:nvPr/>
            </p:nvGrpSpPr>
            <p:grpSpPr bwMode="auto">
              <a:xfrm>
                <a:off x="2895" y="680"/>
                <a:ext cx="330" cy="313"/>
                <a:chOff x="2338" y="983"/>
                <a:chExt cx="415" cy="279"/>
              </a:xfrm>
            </p:grpSpPr>
            <p:sp>
              <p:nvSpPr>
                <p:cNvPr id="46255"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56"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6246" name="Group 24"/>
              <p:cNvGrpSpPr>
                <a:grpSpLocks/>
              </p:cNvGrpSpPr>
              <p:nvPr/>
            </p:nvGrpSpPr>
            <p:grpSpPr bwMode="auto">
              <a:xfrm>
                <a:off x="3437" y="675"/>
                <a:ext cx="576" cy="186"/>
                <a:chOff x="2880" y="1042"/>
                <a:chExt cx="576" cy="186"/>
              </a:xfrm>
            </p:grpSpPr>
            <p:sp>
              <p:nvSpPr>
                <p:cNvPr id="46252"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53"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54"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47"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248"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49" name="Group 30"/>
              <p:cNvGrpSpPr>
                <a:grpSpLocks/>
              </p:cNvGrpSpPr>
              <p:nvPr/>
            </p:nvGrpSpPr>
            <p:grpSpPr bwMode="auto">
              <a:xfrm>
                <a:off x="3866" y="693"/>
                <a:ext cx="59" cy="147"/>
                <a:chOff x="1191" y="1904"/>
                <a:chExt cx="137" cy="166"/>
              </a:xfrm>
            </p:grpSpPr>
            <p:sp>
              <p:nvSpPr>
                <p:cNvPr id="46250"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51"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204" name="Group 33"/>
            <p:cNvGrpSpPr>
              <a:grpSpLocks/>
            </p:cNvGrpSpPr>
            <p:nvPr/>
          </p:nvGrpSpPr>
          <p:grpSpPr bwMode="auto">
            <a:xfrm>
              <a:off x="3271" y="2813"/>
              <a:ext cx="1118" cy="318"/>
              <a:chOff x="2895" y="675"/>
              <a:chExt cx="1118" cy="318"/>
            </a:xfrm>
          </p:grpSpPr>
          <p:grpSp>
            <p:nvGrpSpPr>
              <p:cNvPr id="46233" name="Group 34"/>
              <p:cNvGrpSpPr>
                <a:grpSpLocks/>
              </p:cNvGrpSpPr>
              <p:nvPr/>
            </p:nvGrpSpPr>
            <p:grpSpPr bwMode="auto">
              <a:xfrm>
                <a:off x="2895" y="680"/>
                <a:ext cx="330" cy="313"/>
                <a:chOff x="2338" y="983"/>
                <a:chExt cx="415" cy="279"/>
              </a:xfrm>
            </p:grpSpPr>
            <p:sp>
              <p:nvSpPr>
                <p:cNvPr id="46243"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44"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6234" name="Group 37"/>
              <p:cNvGrpSpPr>
                <a:grpSpLocks/>
              </p:cNvGrpSpPr>
              <p:nvPr/>
            </p:nvGrpSpPr>
            <p:grpSpPr bwMode="auto">
              <a:xfrm>
                <a:off x="3437" y="675"/>
                <a:ext cx="576" cy="186"/>
                <a:chOff x="2880" y="1042"/>
                <a:chExt cx="576" cy="186"/>
              </a:xfrm>
            </p:grpSpPr>
            <p:sp>
              <p:nvSpPr>
                <p:cNvPr id="46240"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41"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42"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35"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236"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37" name="Group 43"/>
              <p:cNvGrpSpPr>
                <a:grpSpLocks/>
              </p:cNvGrpSpPr>
              <p:nvPr/>
            </p:nvGrpSpPr>
            <p:grpSpPr bwMode="auto">
              <a:xfrm>
                <a:off x="3866" y="693"/>
                <a:ext cx="59" cy="147"/>
                <a:chOff x="1191" y="1904"/>
                <a:chExt cx="137" cy="166"/>
              </a:xfrm>
            </p:grpSpPr>
            <p:sp>
              <p:nvSpPr>
                <p:cNvPr id="46238"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39"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205" name="Group 46"/>
            <p:cNvGrpSpPr>
              <a:grpSpLocks/>
            </p:cNvGrpSpPr>
            <p:nvPr/>
          </p:nvGrpSpPr>
          <p:grpSpPr bwMode="auto">
            <a:xfrm>
              <a:off x="3271" y="3165"/>
              <a:ext cx="1118" cy="318"/>
              <a:chOff x="2895" y="675"/>
              <a:chExt cx="1118" cy="318"/>
            </a:xfrm>
          </p:grpSpPr>
          <p:grpSp>
            <p:nvGrpSpPr>
              <p:cNvPr id="46221" name="Group 47"/>
              <p:cNvGrpSpPr>
                <a:grpSpLocks/>
              </p:cNvGrpSpPr>
              <p:nvPr/>
            </p:nvGrpSpPr>
            <p:grpSpPr bwMode="auto">
              <a:xfrm>
                <a:off x="2895" y="680"/>
                <a:ext cx="330" cy="313"/>
                <a:chOff x="2338" y="983"/>
                <a:chExt cx="415" cy="279"/>
              </a:xfrm>
            </p:grpSpPr>
            <p:sp>
              <p:nvSpPr>
                <p:cNvPr id="46231"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32"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6222" name="Group 50"/>
              <p:cNvGrpSpPr>
                <a:grpSpLocks/>
              </p:cNvGrpSpPr>
              <p:nvPr/>
            </p:nvGrpSpPr>
            <p:grpSpPr bwMode="auto">
              <a:xfrm>
                <a:off x="3437" y="675"/>
                <a:ext cx="576" cy="186"/>
                <a:chOff x="2880" y="1042"/>
                <a:chExt cx="576" cy="186"/>
              </a:xfrm>
            </p:grpSpPr>
            <p:sp>
              <p:nvSpPr>
                <p:cNvPr id="46228"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29"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30"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23"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224"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25" name="Group 56"/>
              <p:cNvGrpSpPr>
                <a:grpSpLocks/>
              </p:cNvGrpSpPr>
              <p:nvPr/>
            </p:nvGrpSpPr>
            <p:grpSpPr bwMode="auto">
              <a:xfrm>
                <a:off x="3866" y="693"/>
                <a:ext cx="59" cy="147"/>
                <a:chOff x="1191" y="1904"/>
                <a:chExt cx="137" cy="166"/>
              </a:xfrm>
            </p:grpSpPr>
            <p:sp>
              <p:nvSpPr>
                <p:cNvPr id="46226"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27"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6206"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2" name="Group 60"/>
            <p:cNvGrpSpPr>
              <a:grpSpLocks/>
            </p:cNvGrpSpPr>
            <p:nvPr/>
          </p:nvGrpSpPr>
          <p:grpSpPr bwMode="auto">
            <a:xfrm>
              <a:off x="4393" y="2125"/>
              <a:ext cx="796" cy="231"/>
              <a:chOff x="4657" y="2672"/>
              <a:chExt cx="796" cy="231"/>
            </a:xfrm>
          </p:grpSpPr>
          <p:grpSp>
            <p:nvGrpSpPr>
              <p:cNvPr id="46208" name="Group 61"/>
              <p:cNvGrpSpPr>
                <a:grpSpLocks/>
              </p:cNvGrpSpPr>
              <p:nvPr/>
            </p:nvGrpSpPr>
            <p:grpSpPr bwMode="auto">
              <a:xfrm>
                <a:off x="4657" y="2696"/>
                <a:ext cx="796" cy="186"/>
                <a:chOff x="3593" y="2130"/>
                <a:chExt cx="796" cy="186"/>
              </a:xfrm>
            </p:grpSpPr>
            <p:grpSp>
              <p:nvGrpSpPr>
                <p:cNvPr id="46213" name="Group 62"/>
                <p:cNvGrpSpPr>
                  <a:grpSpLocks/>
                </p:cNvGrpSpPr>
                <p:nvPr/>
              </p:nvGrpSpPr>
              <p:grpSpPr bwMode="auto">
                <a:xfrm>
                  <a:off x="3813" y="2130"/>
                  <a:ext cx="576" cy="186"/>
                  <a:chOff x="2880" y="1042"/>
                  <a:chExt cx="576" cy="186"/>
                </a:xfrm>
              </p:grpSpPr>
              <p:sp>
                <p:nvSpPr>
                  <p:cNvPr id="46218"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219"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20"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14"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6215" name="Group 67"/>
                <p:cNvGrpSpPr>
                  <a:grpSpLocks/>
                </p:cNvGrpSpPr>
                <p:nvPr/>
              </p:nvGrpSpPr>
              <p:grpSpPr bwMode="auto">
                <a:xfrm>
                  <a:off x="4242" y="2148"/>
                  <a:ext cx="59" cy="147"/>
                  <a:chOff x="1191" y="1904"/>
                  <a:chExt cx="137" cy="166"/>
                </a:xfrm>
              </p:grpSpPr>
              <p:sp>
                <p:nvSpPr>
                  <p:cNvPr id="46216"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17"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209" name="Group 70"/>
              <p:cNvGrpSpPr>
                <a:grpSpLocks/>
              </p:cNvGrpSpPr>
              <p:nvPr/>
            </p:nvGrpSpPr>
            <p:grpSpPr bwMode="auto">
              <a:xfrm>
                <a:off x="4813" y="2672"/>
                <a:ext cx="624" cy="231"/>
                <a:chOff x="1660" y="654"/>
                <a:chExt cx="780" cy="366"/>
              </a:xfrm>
            </p:grpSpPr>
            <p:sp>
              <p:nvSpPr>
                <p:cNvPr id="46210"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6211"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212"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46088" name="Group 76"/>
          <p:cNvGrpSpPr>
            <a:grpSpLocks/>
          </p:cNvGrpSpPr>
          <p:nvPr/>
        </p:nvGrpSpPr>
        <p:grpSpPr bwMode="auto">
          <a:xfrm>
            <a:off x="6286401" y="3337769"/>
            <a:ext cx="1557338" cy="366712"/>
            <a:chOff x="4208" y="2457"/>
            <a:chExt cx="981" cy="231"/>
          </a:xfrm>
        </p:grpSpPr>
        <p:grpSp>
          <p:nvGrpSpPr>
            <p:cNvPr id="46184" name="Group 77"/>
            <p:cNvGrpSpPr>
              <a:grpSpLocks/>
            </p:cNvGrpSpPr>
            <p:nvPr/>
          </p:nvGrpSpPr>
          <p:grpSpPr bwMode="auto">
            <a:xfrm>
              <a:off x="4393" y="2457"/>
              <a:ext cx="796" cy="231"/>
              <a:chOff x="4657" y="2672"/>
              <a:chExt cx="796" cy="231"/>
            </a:xfrm>
          </p:grpSpPr>
          <p:grpSp>
            <p:nvGrpSpPr>
              <p:cNvPr id="46186" name="Group 78"/>
              <p:cNvGrpSpPr>
                <a:grpSpLocks/>
              </p:cNvGrpSpPr>
              <p:nvPr/>
            </p:nvGrpSpPr>
            <p:grpSpPr bwMode="auto">
              <a:xfrm>
                <a:off x="4657" y="2696"/>
                <a:ext cx="796" cy="186"/>
                <a:chOff x="3593" y="2130"/>
                <a:chExt cx="796" cy="186"/>
              </a:xfrm>
            </p:grpSpPr>
            <p:grpSp>
              <p:nvGrpSpPr>
                <p:cNvPr id="46191" name="Group 79"/>
                <p:cNvGrpSpPr>
                  <a:grpSpLocks/>
                </p:cNvGrpSpPr>
                <p:nvPr/>
              </p:nvGrpSpPr>
              <p:grpSpPr bwMode="auto">
                <a:xfrm>
                  <a:off x="3813" y="2130"/>
                  <a:ext cx="576" cy="186"/>
                  <a:chOff x="2880" y="1042"/>
                  <a:chExt cx="576" cy="186"/>
                </a:xfrm>
              </p:grpSpPr>
              <p:sp>
                <p:nvSpPr>
                  <p:cNvPr id="46196" name="Rectangle 80"/>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197" name="Line 8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198" name="Line 8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192" name="Line 83"/>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3" name="Group 84"/>
                <p:cNvGrpSpPr>
                  <a:grpSpLocks/>
                </p:cNvGrpSpPr>
                <p:nvPr/>
              </p:nvGrpSpPr>
              <p:grpSpPr bwMode="auto">
                <a:xfrm>
                  <a:off x="4242" y="2148"/>
                  <a:ext cx="59" cy="147"/>
                  <a:chOff x="1191" y="1904"/>
                  <a:chExt cx="137" cy="166"/>
                </a:xfrm>
              </p:grpSpPr>
              <p:sp>
                <p:nvSpPr>
                  <p:cNvPr id="46194" name="Line 85"/>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195" name="Line 86"/>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 name="Group 87"/>
              <p:cNvGrpSpPr>
                <a:grpSpLocks/>
              </p:cNvGrpSpPr>
              <p:nvPr/>
            </p:nvGrpSpPr>
            <p:grpSpPr bwMode="auto">
              <a:xfrm>
                <a:off x="4813" y="2672"/>
                <a:ext cx="624" cy="231"/>
                <a:chOff x="1660" y="654"/>
                <a:chExt cx="780" cy="366"/>
              </a:xfrm>
            </p:grpSpPr>
            <p:sp>
              <p:nvSpPr>
                <p:cNvPr id="46188" name="Text Box 88"/>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6189" name="Line 89"/>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190" name="Line 90"/>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6185" name="Rectangle 91"/>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6089" name="Group 100"/>
          <p:cNvGrpSpPr>
            <a:grpSpLocks/>
          </p:cNvGrpSpPr>
          <p:nvPr/>
        </p:nvGrpSpPr>
        <p:grpSpPr bwMode="auto">
          <a:xfrm>
            <a:off x="1690589" y="3137744"/>
            <a:ext cx="2090737" cy="909637"/>
            <a:chOff x="1331" y="2146"/>
            <a:chExt cx="1317" cy="573"/>
          </a:xfrm>
        </p:grpSpPr>
        <p:grpSp>
          <p:nvGrpSpPr>
            <p:cNvPr id="46178" name="Group 101"/>
            <p:cNvGrpSpPr>
              <a:grpSpLocks/>
            </p:cNvGrpSpPr>
            <p:nvPr/>
          </p:nvGrpSpPr>
          <p:grpSpPr bwMode="auto">
            <a:xfrm>
              <a:off x="1868" y="2438"/>
              <a:ext cx="780" cy="237"/>
              <a:chOff x="1660" y="654"/>
              <a:chExt cx="780" cy="237"/>
            </a:xfrm>
          </p:grpSpPr>
          <p:sp>
            <p:nvSpPr>
              <p:cNvPr id="46181" name="Text Box 10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6182" name="Line 10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83" name="Line 10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79" name="Line 10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80" name="Text Box 10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sp>
        <p:nvSpPr>
          <p:cNvPr id="301170" name="Text Box 114"/>
          <p:cNvSpPr txBox="1">
            <a:spLocks noChangeArrowheads="1"/>
          </p:cNvSpPr>
          <p:nvPr/>
        </p:nvSpPr>
        <p:spPr bwMode="auto">
          <a:xfrm>
            <a:off x="223739" y="3194894"/>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2</a:t>
            </a:r>
            <a:r>
              <a:rPr lang="zh-CN" altLang="en-US" sz="2400" b="1">
                <a:ea typeface="楷体_GB2312" pitchFamily="49" charset="-122"/>
              </a:rPr>
              <a:t>，</a:t>
            </a:r>
            <a:r>
              <a:rPr lang="en-US" altLang="zh-CN" sz="2400" b="1">
                <a:ea typeface="楷体_GB2312" pitchFamily="49" charset="-122"/>
              </a:rPr>
              <a:t>29</a:t>
            </a:r>
            <a:r>
              <a:rPr lang="zh-CN" altLang="en-US" sz="2400" b="1">
                <a:ea typeface="楷体_GB2312" pitchFamily="49" charset="-122"/>
              </a:rPr>
              <a:t>）</a:t>
            </a:r>
          </a:p>
        </p:txBody>
      </p:sp>
      <p:grpSp>
        <p:nvGrpSpPr>
          <p:cNvPr id="31" name="Group 115"/>
          <p:cNvGrpSpPr>
            <a:grpSpLocks/>
          </p:cNvGrpSpPr>
          <p:nvPr/>
        </p:nvGrpSpPr>
        <p:grpSpPr bwMode="auto">
          <a:xfrm>
            <a:off x="1689001" y="2397969"/>
            <a:ext cx="2090738" cy="909637"/>
            <a:chOff x="1331" y="2146"/>
            <a:chExt cx="1317" cy="573"/>
          </a:xfrm>
        </p:grpSpPr>
        <p:grpSp>
          <p:nvGrpSpPr>
            <p:cNvPr id="46172" name="Group 116"/>
            <p:cNvGrpSpPr>
              <a:grpSpLocks/>
            </p:cNvGrpSpPr>
            <p:nvPr/>
          </p:nvGrpSpPr>
          <p:grpSpPr bwMode="auto">
            <a:xfrm>
              <a:off x="1868" y="2438"/>
              <a:ext cx="780" cy="237"/>
              <a:chOff x="1660" y="654"/>
              <a:chExt cx="780" cy="237"/>
            </a:xfrm>
          </p:grpSpPr>
          <p:sp>
            <p:nvSpPr>
              <p:cNvPr id="46175" name="Text Box 11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10    0   </a:t>
                </a:r>
              </a:p>
            </p:txBody>
          </p:sp>
          <p:sp>
            <p:nvSpPr>
              <p:cNvPr id="46176" name="Line 11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77" name="Line 11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73" name="Line 12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74" name="Text Box 12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6092" name="Group 122"/>
          <p:cNvGrpSpPr>
            <a:grpSpLocks/>
          </p:cNvGrpSpPr>
          <p:nvPr/>
        </p:nvGrpSpPr>
        <p:grpSpPr bwMode="auto">
          <a:xfrm>
            <a:off x="6237189" y="2778969"/>
            <a:ext cx="1557337" cy="366712"/>
            <a:chOff x="4208" y="2457"/>
            <a:chExt cx="981" cy="231"/>
          </a:xfrm>
        </p:grpSpPr>
        <p:grpSp>
          <p:nvGrpSpPr>
            <p:cNvPr id="46157" name="Group 123"/>
            <p:cNvGrpSpPr>
              <a:grpSpLocks/>
            </p:cNvGrpSpPr>
            <p:nvPr/>
          </p:nvGrpSpPr>
          <p:grpSpPr bwMode="auto">
            <a:xfrm>
              <a:off x="4393" y="2457"/>
              <a:ext cx="796" cy="231"/>
              <a:chOff x="4657" y="2672"/>
              <a:chExt cx="796" cy="231"/>
            </a:xfrm>
          </p:grpSpPr>
          <p:grpSp>
            <p:nvGrpSpPr>
              <p:cNvPr id="46159" name="Group 124"/>
              <p:cNvGrpSpPr>
                <a:grpSpLocks/>
              </p:cNvGrpSpPr>
              <p:nvPr/>
            </p:nvGrpSpPr>
            <p:grpSpPr bwMode="auto">
              <a:xfrm>
                <a:off x="4657" y="2696"/>
                <a:ext cx="796" cy="186"/>
                <a:chOff x="3593" y="2130"/>
                <a:chExt cx="796" cy="186"/>
              </a:xfrm>
            </p:grpSpPr>
            <p:grpSp>
              <p:nvGrpSpPr>
                <p:cNvPr id="46164" name="Group 125"/>
                <p:cNvGrpSpPr>
                  <a:grpSpLocks/>
                </p:cNvGrpSpPr>
                <p:nvPr/>
              </p:nvGrpSpPr>
              <p:grpSpPr bwMode="auto">
                <a:xfrm>
                  <a:off x="3813" y="2130"/>
                  <a:ext cx="576" cy="186"/>
                  <a:chOff x="2880" y="1042"/>
                  <a:chExt cx="576" cy="186"/>
                </a:xfrm>
              </p:grpSpPr>
              <p:sp>
                <p:nvSpPr>
                  <p:cNvPr id="46169" name="Rectangle 126"/>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170" name="Line 12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171" name="Line 12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165" name="Line 12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5" name="Group 130"/>
                <p:cNvGrpSpPr>
                  <a:grpSpLocks/>
                </p:cNvGrpSpPr>
                <p:nvPr/>
              </p:nvGrpSpPr>
              <p:grpSpPr bwMode="auto">
                <a:xfrm>
                  <a:off x="4242" y="2148"/>
                  <a:ext cx="59" cy="147"/>
                  <a:chOff x="1191" y="1904"/>
                  <a:chExt cx="137" cy="166"/>
                </a:xfrm>
              </p:grpSpPr>
              <p:sp>
                <p:nvSpPr>
                  <p:cNvPr id="46167" name="Line 1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168" name="Line 1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160" name="Group 133"/>
              <p:cNvGrpSpPr>
                <a:grpSpLocks/>
              </p:cNvGrpSpPr>
              <p:nvPr/>
            </p:nvGrpSpPr>
            <p:grpSpPr bwMode="auto">
              <a:xfrm>
                <a:off x="4813" y="2672"/>
                <a:ext cx="624" cy="231"/>
                <a:chOff x="1660" y="654"/>
                <a:chExt cx="780" cy="366"/>
              </a:xfrm>
            </p:grpSpPr>
            <p:sp>
              <p:nvSpPr>
                <p:cNvPr id="46161" name="Text Box 134"/>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8   29   </a:t>
                  </a:r>
                </a:p>
              </p:txBody>
            </p:sp>
            <p:sp>
              <p:nvSpPr>
                <p:cNvPr id="46162" name="Line 135"/>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163" name="Line 136"/>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6158" name="Rectangle 137"/>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6166" name="Group 169"/>
          <p:cNvGrpSpPr>
            <a:grpSpLocks/>
          </p:cNvGrpSpPr>
          <p:nvPr/>
        </p:nvGrpSpPr>
        <p:grpSpPr bwMode="auto">
          <a:xfrm>
            <a:off x="1689001" y="3883869"/>
            <a:ext cx="2092325" cy="1687512"/>
            <a:chOff x="1042" y="1743"/>
            <a:chExt cx="1318" cy="1063"/>
          </a:xfrm>
        </p:grpSpPr>
        <p:grpSp>
          <p:nvGrpSpPr>
            <p:cNvPr id="46143" name="Group 107"/>
            <p:cNvGrpSpPr>
              <a:grpSpLocks/>
            </p:cNvGrpSpPr>
            <p:nvPr/>
          </p:nvGrpSpPr>
          <p:grpSpPr bwMode="auto">
            <a:xfrm>
              <a:off x="1043" y="1743"/>
              <a:ext cx="1317" cy="573"/>
              <a:chOff x="1331" y="2146"/>
              <a:chExt cx="1317" cy="573"/>
            </a:xfrm>
          </p:grpSpPr>
          <p:grpSp>
            <p:nvGrpSpPr>
              <p:cNvPr id="46151" name="Group 108"/>
              <p:cNvGrpSpPr>
                <a:grpSpLocks/>
              </p:cNvGrpSpPr>
              <p:nvPr/>
            </p:nvGrpSpPr>
            <p:grpSpPr bwMode="auto">
              <a:xfrm>
                <a:off x="1868" y="2438"/>
                <a:ext cx="780" cy="237"/>
                <a:chOff x="1660" y="654"/>
                <a:chExt cx="780" cy="237"/>
              </a:xfrm>
            </p:grpSpPr>
            <p:sp>
              <p:nvSpPr>
                <p:cNvPr id="46154" name="Text Box 10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6155" name="Line 11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56" name="Line 11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52" name="Line 11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53" name="Text Box 11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6144" name="Group 138"/>
            <p:cNvGrpSpPr>
              <a:grpSpLocks/>
            </p:cNvGrpSpPr>
            <p:nvPr/>
          </p:nvGrpSpPr>
          <p:grpSpPr bwMode="auto">
            <a:xfrm>
              <a:off x="1042" y="2233"/>
              <a:ext cx="1317" cy="573"/>
              <a:chOff x="1331" y="2146"/>
              <a:chExt cx="1317" cy="573"/>
            </a:xfrm>
          </p:grpSpPr>
          <p:grpSp>
            <p:nvGrpSpPr>
              <p:cNvPr id="46145" name="Group 139"/>
              <p:cNvGrpSpPr>
                <a:grpSpLocks/>
              </p:cNvGrpSpPr>
              <p:nvPr/>
            </p:nvGrpSpPr>
            <p:grpSpPr bwMode="auto">
              <a:xfrm>
                <a:off x="1868" y="2438"/>
                <a:ext cx="780" cy="237"/>
                <a:chOff x="1660" y="654"/>
                <a:chExt cx="780" cy="237"/>
              </a:xfrm>
            </p:grpSpPr>
            <p:sp>
              <p:nvSpPr>
                <p:cNvPr id="46148" name="Text Box 14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6149" name="Line 14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50" name="Line 14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46" name="Line 143"/>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47" name="Text Box 144"/>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301201" name="Text Box 145"/>
          <p:cNvSpPr txBox="1">
            <a:spLocks noChangeArrowheads="1"/>
          </p:cNvSpPr>
          <p:nvPr/>
        </p:nvSpPr>
        <p:spPr bwMode="auto">
          <a:xfrm>
            <a:off x="176114" y="2731344"/>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4</a:t>
            </a:r>
            <a:r>
              <a:rPr lang="zh-CN" altLang="en-US" sz="2400" b="1">
                <a:ea typeface="楷体_GB2312" pitchFamily="49" charset="-122"/>
              </a:rPr>
              <a:t>，</a:t>
            </a:r>
            <a:r>
              <a:rPr lang="en-US" altLang="zh-CN" sz="2400" b="1">
                <a:ea typeface="楷体_GB2312" pitchFamily="49" charset="-122"/>
              </a:rPr>
              <a:t>18 </a:t>
            </a:r>
            <a:r>
              <a:rPr lang="zh-CN" altLang="en-US" sz="2400" b="1">
                <a:ea typeface="楷体_GB2312" pitchFamily="49" charset="-122"/>
              </a:rPr>
              <a:t>）</a:t>
            </a:r>
          </a:p>
        </p:txBody>
      </p:sp>
      <p:grpSp>
        <p:nvGrpSpPr>
          <p:cNvPr id="46187" name="Group 146"/>
          <p:cNvGrpSpPr>
            <a:grpSpLocks/>
          </p:cNvGrpSpPr>
          <p:nvPr/>
        </p:nvGrpSpPr>
        <p:grpSpPr bwMode="auto">
          <a:xfrm>
            <a:off x="1687414" y="2399556"/>
            <a:ext cx="2090737" cy="909638"/>
            <a:chOff x="1331" y="2146"/>
            <a:chExt cx="1317" cy="573"/>
          </a:xfrm>
        </p:grpSpPr>
        <p:grpSp>
          <p:nvGrpSpPr>
            <p:cNvPr id="46137" name="Group 147"/>
            <p:cNvGrpSpPr>
              <a:grpSpLocks/>
            </p:cNvGrpSpPr>
            <p:nvPr/>
          </p:nvGrpSpPr>
          <p:grpSpPr bwMode="auto">
            <a:xfrm>
              <a:off x="1868" y="2438"/>
              <a:ext cx="780" cy="237"/>
              <a:chOff x="1660" y="654"/>
              <a:chExt cx="780" cy="237"/>
            </a:xfrm>
          </p:grpSpPr>
          <p:sp>
            <p:nvSpPr>
              <p:cNvPr id="46140" name="Text Box 148"/>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14    0   </a:t>
                </a:r>
              </a:p>
            </p:txBody>
          </p:sp>
          <p:sp>
            <p:nvSpPr>
              <p:cNvPr id="46141" name="Line 149"/>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42" name="Line 150"/>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38" name="Line 151"/>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39" name="Text Box 152"/>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6193" name="Group 153"/>
          <p:cNvGrpSpPr>
            <a:grpSpLocks/>
          </p:cNvGrpSpPr>
          <p:nvPr/>
        </p:nvGrpSpPr>
        <p:grpSpPr bwMode="auto">
          <a:xfrm>
            <a:off x="6268939" y="3894981"/>
            <a:ext cx="1557337" cy="366713"/>
            <a:chOff x="4208" y="2457"/>
            <a:chExt cx="981" cy="231"/>
          </a:xfrm>
        </p:grpSpPr>
        <p:grpSp>
          <p:nvGrpSpPr>
            <p:cNvPr id="46122" name="Group 154"/>
            <p:cNvGrpSpPr>
              <a:grpSpLocks/>
            </p:cNvGrpSpPr>
            <p:nvPr/>
          </p:nvGrpSpPr>
          <p:grpSpPr bwMode="auto">
            <a:xfrm>
              <a:off x="4393" y="2457"/>
              <a:ext cx="796" cy="231"/>
              <a:chOff x="4657" y="2672"/>
              <a:chExt cx="796" cy="231"/>
            </a:xfrm>
          </p:grpSpPr>
          <p:grpSp>
            <p:nvGrpSpPr>
              <p:cNvPr id="46124" name="Group 155"/>
              <p:cNvGrpSpPr>
                <a:grpSpLocks/>
              </p:cNvGrpSpPr>
              <p:nvPr/>
            </p:nvGrpSpPr>
            <p:grpSpPr bwMode="auto">
              <a:xfrm>
                <a:off x="4657" y="2696"/>
                <a:ext cx="796" cy="186"/>
                <a:chOff x="3593" y="2130"/>
                <a:chExt cx="796" cy="186"/>
              </a:xfrm>
            </p:grpSpPr>
            <p:grpSp>
              <p:nvGrpSpPr>
                <p:cNvPr id="46129" name="Group 156"/>
                <p:cNvGrpSpPr>
                  <a:grpSpLocks/>
                </p:cNvGrpSpPr>
                <p:nvPr/>
              </p:nvGrpSpPr>
              <p:grpSpPr bwMode="auto">
                <a:xfrm>
                  <a:off x="3813" y="2130"/>
                  <a:ext cx="576" cy="186"/>
                  <a:chOff x="2880" y="1042"/>
                  <a:chExt cx="576" cy="186"/>
                </a:xfrm>
              </p:grpSpPr>
              <p:sp>
                <p:nvSpPr>
                  <p:cNvPr id="46134" name="Rectangle 157"/>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135" name="Line 15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136" name="Line 15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130" name="Line 160"/>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6131" name="Group 161"/>
                <p:cNvGrpSpPr>
                  <a:grpSpLocks/>
                </p:cNvGrpSpPr>
                <p:nvPr/>
              </p:nvGrpSpPr>
              <p:grpSpPr bwMode="auto">
                <a:xfrm>
                  <a:off x="4242" y="2148"/>
                  <a:ext cx="59" cy="147"/>
                  <a:chOff x="1191" y="1904"/>
                  <a:chExt cx="137" cy="166"/>
                </a:xfrm>
              </p:grpSpPr>
              <p:sp>
                <p:nvSpPr>
                  <p:cNvPr id="46132" name="Line 162"/>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133" name="Line 163"/>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125" name="Group 164"/>
              <p:cNvGrpSpPr>
                <a:grpSpLocks/>
              </p:cNvGrpSpPr>
              <p:nvPr/>
            </p:nvGrpSpPr>
            <p:grpSpPr bwMode="auto">
              <a:xfrm>
                <a:off x="4813" y="2672"/>
                <a:ext cx="624" cy="231"/>
                <a:chOff x="1660" y="654"/>
                <a:chExt cx="780" cy="366"/>
              </a:xfrm>
            </p:grpSpPr>
            <p:sp>
              <p:nvSpPr>
                <p:cNvPr id="46126" name="Text Box 165"/>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10 18   </a:t>
                  </a:r>
                </a:p>
              </p:txBody>
            </p:sp>
            <p:sp>
              <p:nvSpPr>
                <p:cNvPr id="46127" name="Line 166"/>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128" name="Line 167"/>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6123" name="Rectangle 168"/>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6207" name="Group 192"/>
          <p:cNvGrpSpPr>
            <a:grpSpLocks/>
          </p:cNvGrpSpPr>
          <p:nvPr/>
        </p:nvGrpSpPr>
        <p:grpSpPr bwMode="auto">
          <a:xfrm>
            <a:off x="1689001" y="3882281"/>
            <a:ext cx="2092325" cy="2433638"/>
            <a:chOff x="2858" y="2250"/>
            <a:chExt cx="1318" cy="1533"/>
          </a:xfrm>
        </p:grpSpPr>
        <p:grpSp>
          <p:nvGrpSpPr>
            <p:cNvPr id="46100" name="Group 170"/>
            <p:cNvGrpSpPr>
              <a:grpSpLocks/>
            </p:cNvGrpSpPr>
            <p:nvPr/>
          </p:nvGrpSpPr>
          <p:grpSpPr bwMode="auto">
            <a:xfrm>
              <a:off x="2859" y="2250"/>
              <a:ext cx="1317" cy="573"/>
              <a:chOff x="1331" y="2146"/>
              <a:chExt cx="1317" cy="573"/>
            </a:xfrm>
          </p:grpSpPr>
          <p:grpSp>
            <p:nvGrpSpPr>
              <p:cNvPr id="46116" name="Group 171"/>
              <p:cNvGrpSpPr>
                <a:grpSpLocks/>
              </p:cNvGrpSpPr>
              <p:nvPr/>
            </p:nvGrpSpPr>
            <p:grpSpPr bwMode="auto">
              <a:xfrm>
                <a:off x="1868" y="2438"/>
                <a:ext cx="780" cy="237"/>
                <a:chOff x="1660" y="654"/>
                <a:chExt cx="780" cy="237"/>
              </a:xfrm>
            </p:grpSpPr>
            <p:sp>
              <p:nvSpPr>
                <p:cNvPr id="46119" name="Text Box 17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6120" name="Line 17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21" name="Line 17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17" name="Line 17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18" name="Text Box 17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6101" name="Group 177"/>
            <p:cNvGrpSpPr>
              <a:grpSpLocks/>
            </p:cNvGrpSpPr>
            <p:nvPr/>
          </p:nvGrpSpPr>
          <p:grpSpPr bwMode="auto">
            <a:xfrm>
              <a:off x="2858" y="2720"/>
              <a:ext cx="1318" cy="1063"/>
              <a:chOff x="1042" y="1743"/>
              <a:chExt cx="1318" cy="1063"/>
            </a:xfrm>
          </p:grpSpPr>
          <p:grpSp>
            <p:nvGrpSpPr>
              <p:cNvPr id="46102" name="Group 178"/>
              <p:cNvGrpSpPr>
                <a:grpSpLocks/>
              </p:cNvGrpSpPr>
              <p:nvPr/>
            </p:nvGrpSpPr>
            <p:grpSpPr bwMode="auto">
              <a:xfrm>
                <a:off x="1043" y="1743"/>
                <a:ext cx="1317" cy="573"/>
                <a:chOff x="1331" y="2146"/>
                <a:chExt cx="1317" cy="573"/>
              </a:xfrm>
            </p:grpSpPr>
            <p:grpSp>
              <p:nvGrpSpPr>
                <p:cNvPr id="46110" name="Group 179"/>
                <p:cNvGrpSpPr>
                  <a:grpSpLocks/>
                </p:cNvGrpSpPr>
                <p:nvPr/>
              </p:nvGrpSpPr>
              <p:grpSpPr bwMode="auto">
                <a:xfrm>
                  <a:off x="1868" y="2438"/>
                  <a:ext cx="780" cy="237"/>
                  <a:chOff x="1660" y="654"/>
                  <a:chExt cx="780" cy="237"/>
                </a:xfrm>
              </p:grpSpPr>
              <p:sp>
                <p:nvSpPr>
                  <p:cNvPr id="46113" name="Text Box 18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28    4   </a:t>
                    </a:r>
                  </a:p>
                </p:txBody>
              </p:sp>
              <p:sp>
                <p:nvSpPr>
                  <p:cNvPr id="46114" name="Line 18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15" name="Line 18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11" name="Line 183"/>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12" name="Text Box 184"/>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6103" name="Group 185"/>
              <p:cNvGrpSpPr>
                <a:grpSpLocks/>
              </p:cNvGrpSpPr>
              <p:nvPr/>
            </p:nvGrpSpPr>
            <p:grpSpPr bwMode="auto">
              <a:xfrm>
                <a:off x="1042" y="2233"/>
                <a:ext cx="1317" cy="573"/>
                <a:chOff x="1331" y="2146"/>
                <a:chExt cx="1317" cy="573"/>
              </a:xfrm>
            </p:grpSpPr>
            <p:grpSp>
              <p:nvGrpSpPr>
                <p:cNvPr id="46104" name="Group 186"/>
                <p:cNvGrpSpPr>
                  <a:grpSpLocks/>
                </p:cNvGrpSpPr>
                <p:nvPr/>
              </p:nvGrpSpPr>
              <p:grpSpPr bwMode="auto">
                <a:xfrm>
                  <a:off x="1868" y="2438"/>
                  <a:ext cx="780" cy="237"/>
                  <a:chOff x="1660" y="654"/>
                  <a:chExt cx="780" cy="237"/>
                </a:xfrm>
              </p:grpSpPr>
              <p:sp>
                <p:nvSpPr>
                  <p:cNvPr id="46107" name="Text Box 18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6108" name="Line 18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09" name="Line 18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05" name="Line 19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06" name="Text Box 19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sp>
        <p:nvSpPr>
          <p:cNvPr id="301249" name="Text Box 193"/>
          <p:cNvSpPr txBox="1">
            <a:spLocks noChangeArrowheads="1"/>
          </p:cNvSpPr>
          <p:nvPr/>
        </p:nvSpPr>
        <p:spPr bwMode="auto">
          <a:xfrm>
            <a:off x="376139" y="2216994"/>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10</a:t>
            </a:r>
          </a:p>
        </p:txBody>
      </p:sp>
      <p:sp>
        <p:nvSpPr>
          <p:cNvPr id="46099" name="Text Box 194"/>
          <p:cNvSpPr txBox="1">
            <a:spLocks noChangeArrowheads="1"/>
          </p:cNvSpPr>
          <p:nvPr/>
        </p:nvSpPr>
        <p:spPr bwMode="auto">
          <a:xfrm>
            <a:off x="655539" y="1116856"/>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8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2071681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301170"/>
                                        </p:tgtEl>
                                      </p:cBhvr>
                                    </p:animEffect>
                                    <p:set>
                                      <p:cBhvr>
                                        <p:cTn id="7" dur="1" fill="hold">
                                          <p:stCondLst>
                                            <p:cond delay="499"/>
                                          </p:stCondLst>
                                        </p:cTn>
                                        <p:tgtEl>
                                          <p:spTgt spid="3011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249"/>
                                        </p:tgtEl>
                                        <p:attrNameLst>
                                          <p:attrName>style.visibility</p:attrName>
                                        </p:attrNameLst>
                                      </p:cBhvr>
                                      <p:to>
                                        <p:strVal val="visible"/>
                                      </p:to>
                                    </p:set>
                                    <p:animEffect transition="in" filter="wipe(left)">
                                      <p:cBhvr>
                                        <p:cTn id="12" dur="500"/>
                                        <p:tgtEl>
                                          <p:spTgt spid="3012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31"/>
                                        </p:tgtEl>
                                      </p:cBhvr>
                                    </p:animEffect>
                                    <p:set>
                                      <p:cBhvr>
                                        <p:cTn id="17" dur="1" fill="hold">
                                          <p:stCondLst>
                                            <p:cond delay="499"/>
                                          </p:stCondLst>
                                        </p:cTn>
                                        <p:tgtEl>
                                          <p:spTgt spid="3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201"/>
                                        </p:tgtEl>
                                        <p:attrNameLst>
                                          <p:attrName>style.visibility</p:attrName>
                                        </p:attrNameLst>
                                      </p:cBhvr>
                                      <p:to>
                                        <p:strVal val="visible"/>
                                      </p:to>
                                    </p:set>
                                    <p:animEffect transition="in" filter="wipe(left)">
                                      <p:cBhvr>
                                        <p:cTn id="22" dur="500"/>
                                        <p:tgtEl>
                                          <p:spTgt spid="3012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6187"/>
                                        </p:tgtEl>
                                        <p:attrNameLst>
                                          <p:attrName>style.visibility</p:attrName>
                                        </p:attrNameLst>
                                      </p:cBhvr>
                                      <p:to>
                                        <p:strVal val="visible"/>
                                      </p:to>
                                    </p:set>
                                    <p:animEffect transition="in" filter="wipe(up)">
                                      <p:cBhvr>
                                        <p:cTn id="27" dur="500"/>
                                        <p:tgtEl>
                                          <p:spTgt spid="461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193"/>
                                        </p:tgtEl>
                                        <p:attrNameLst>
                                          <p:attrName>style.visibility</p:attrName>
                                        </p:attrNameLst>
                                      </p:cBhvr>
                                      <p:to>
                                        <p:strVal val="visible"/>
                                      </p:to>
                                    </p:set>
                                    <p:animEffect transition="in" filter="wipe(left)">
                                      <p:cBhvr>
                                        <p:cTn id="32" dur="500"/>
                                        <p:tgtEl>
                                          <p:spTgt spid="461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46166"/>
                                        </p:tgtEl>
                                      </p:cBhvr>
                                    </p:animEffect>
                                    <p:set>
                                      <p:cBhvr>
                                        <p:cTn id="37" dur="1" fill="hold">
                                          <p:stCondLst>
                                            <p:cond delay="499"/>
                                          </p:stCondLst>
                                        </p:cTn>
                                        <p:tgtEl>
                                          <p:spTgt spid="4616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6207"/>
                                        </p:tgtEl>
                                        <p:attrNameLst>
                                          <p:attrName>style.visibility</p:attrName>
                                        </p:attrNameLst>
                                      </p:cBhvr>
                                      <p:to>
                                        <p:strVal val="visible"/>
                                      </p:to>
                                    </p:set>
                                    <p:animEffect transition="in" filter="wipe(up)">
                                      <p:cBhvr>
                                        <p:cTn id="42" dur="500"/>
                                        <p:tgtEl>
                                          <p:spTgt spid="46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70" grpId="0"/>
      <p:bldP spid="301201" grpId="0"/>
      <p:bldP spid="3012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3"/>
          <p:cNvGrpSpPr>
            <a:grpSpLocks/>
          </p:cNvGrpSpPr>
          <p:nvPr/>
        </p:nvGrpSpPr>
        <p:grpSpPr bwMode="auto">
          <a:xfrm>
            <a:off x="2540708" y="2348880"/>
            <a:ext cx="1238250" cy="376238"/>
            <a:chOff x="1660" y="654"/>
            <a:chExt cx="780" cy="237"/>
          </a:xfrm>
        </p:grpSpPr>
        <p:sp>
          <p:nvSpPr>
            <p:cNvPr id="47295"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7296"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297"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07" name="Text Box 7"/>
          <p:cNvSpPr txBox="1">
            <a:spLocks noChangeArrowheads="1"/>
          </p:cNvSpPr>
          <p:nvPr/>
        </p:nvSpPr>
        <p:spPr bwMode="auto">
          <a:xfrm>
            <a:off x="-177092" y="1831355"/>
            <a:ext cx="323373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7108" name="Text Box 8"/>
          <p:cNvSpPr txBox="1">
            <a:spLocks noChangeArrowheads="1"/>
          </p:cNvSpPr>
          <p:nvPr/>
        </p:nvSpPr>
        <p:spPr bwMode="auto">
          <a:xfrm>
            <a:off x="2331158" y="1799605"/>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7109" name="Text Box 9"/>
          <p:cNvSpPr txBox="1">
            <a:spLocks noChangeArrowheads="1"/>
          </p:cNvSpPr>
          <p:nvPr/>
        </p:nvSpPr>
        <p:spPr bwMode="auto">
          <a:xfrm>
            <a:off x="4852108" y="1785318"/>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7110" name="Group 10"/>
          <p:cNvGrpSpPr>
            <a:grpSpLocks/>
          </p:cNvGrpSpPr>
          <p:nvPr/>
        </p:nvGrpSpPr>
        <p:grpSpPr bwMode="auto">
          <a:xfrm>
            <a:off x="4452058" y="2499693"/>
            <a:ext cx="3360738" cy="2155825"/>
            <a:chOff x="3072" y="2125"/>
            <a:chExt cx="2117" cy="1358"/>
          </a:xfrm>
        </p:grpSpPr>
        <p:grpSp>
          <p:nvGrpSpPr>
            <p:cNvPr id="47232" name="Group 11"/>
            <p:cNvGrpSpPr>
              <a:grpSpLocks/>
            </p:cNvGrpSpPr>
            <p:nvPr/>
          </p:nvGrpSpPr>
          <p:grpSpPr bwMode="auto">
            <a:xfrm>
              <a:off x="3271" y="2135"/>
              <a:ext cx="330" cy="313"/>
              <a:chOff x="2338" y="983"/>
              <a:chExt cx="415" cy="279"/>
            </a:xfrm>
          </p:grpSpPr>
          <p:sp>
            <p:nvSpPr>
              <p:cNvPr id="47293"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94"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7233"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34" name="Group 15"/>
            <p:cNvGrpSpPr>
              <a:grpSpLocks/>
            </p:cNvGrpSpPr>
            <p:nvPr/>
          </p:nvGrpSpPr>
          <p:grpSpPr bwMode="auto">
            <a:xfrm>
              <a:off x="3813" y="2130"/>
              <a:ext cx="576" cy="186"/>
              <a:chOff x="2880" y="1042"/>
              <a:chExt cx="576" cy="186"/>
            </a:xfrm>
          </p:grpSpPr>
          <p:sp>
            <p:nvSpPr>
              <p:cNvPr id="47290"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91"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92"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35"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36" name="Group 20"/>
            <p:cNvGrpSpPr>
              <a:grpSpLocks/>
            </p:cNvGrpSpPr>
            <p:nvPr/>
          </p:nvGrpSpPr>
          <p:grpSpPr bwMode="auto">
            <a:xfrm>
              <a:off x="3271" y="2472"/>
              <a:ext cx="1118" cy="318"/>
              <a:chOff x="2895" y="675"/>
              <a:chExt cx="1118" cy="318"/>
            </a:xfrm>
          </p:grpSpPr>
          <p:grpSp>
            <p:nvGrpSpPr>
              <p:cNvPr id="47278" name="Group 21"/>
              <p:cNvGrpSpPr>
                <a:grpSpLocks/>
              </p:cNvGrpSpPr>
              <p:nvPr/>
            </p:nvGrpSpPr>
            <p:grpSpPr bwMode="auto">
              <a:xfrm>
                <a:off x="2895" y="680"/>
                <a:ext cx="330" cy="313"/>
                <a:chOff x="2338" y="983"/>
                <a:chExt cx="415" cy="279"/>
              </a:xfrm>
            </p:grpSpPr>
            <p:sp>
              <p:nvSpPr>
                <p:cNvPr id="47288"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89"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7279" name="Group 24"/>
              <p:cNvGrpSpPr>
                <a:grpSpLocks/>
              </p:cNvGrpSpPr>
              <p:nvPr/>
            </p:nvGrpSpPr>
            <p:grpSpPr bwMode="auto">
              <a:xfrm>
                <a:off x="3437" y="675"/>
                <a:ext cx="576" cy="186"/>
                <a:chOff x="2880" y="1042"/>
                <a:chExt cx="576" cy="186"/>
              </a:xfrm>
            </p:grpSpPr>
            <p:sp>
              <p:nvSpPr>
                <p:cNvPr id="47285"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86"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87"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80"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81"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82" name="Group 30"/>
              <p:cNvGrpSpPr>
                <a:grpSpLocks/>
              </p:cNvGrpSpPr>
              <p:nvPr/>
            </p:nvGrpSpPr>
            <p:grpSpPr bwMode="auto">
              <a:xfrm>
                <a:off x="3866" y="693"/>
                <a:ext cx="59" cy="147"/>
                <a:chOff x="1191" y="1904"/>
                <a:chExt cx="137" cy="166"/>
              </a:xfrm>
            </p:grpSpPr>
            <p:sp>
              <p:nvSpPr>
                <p:cNvPr id="47283"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84"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37" name="Group 33"/>
            <p:cNvGrpSpPr>
              <a:grpSpLocks/>
            </p:cNvGrpSpPr>
            <p:nvPr/>
          </p:nvGrpSpPr>
          <p:grpSpPr bwMode="auto">
            <a:xfrm>
              <a:off x="3271" y="2813"/>
              <a:ext cx="1118" cy="318"/>
              <a:chOff x="2895" y="675"/>
              <a:chExt cx="1118" cy="318"/>
            </a:xfrm>
          </p:grpSpPr>
          <p:grpSp>
            <p:nvGrpSpPr>
              <p:cNvPr id="47266" name="Group 34"/>
              <p:cNvGrpSpPr>
                <a:grpSpLocks/>
              </p:cNvGrpSpPr>
              <p:nvPr/>
            </p:nvGrpSpPr>
            <p:grpSpPr bwMode="auto">
              <a:xfrm>
                <a:off x="2895" y="680"/>
                <a:ext cx="330" cy="313"/>
                <a:chOff x="2338" y="983"/>
                <a:chExt cx="415" cy="279"/>
              </a:xfrm>
            </p:grpSpPr>
            <p:sp>
              <p:nvSpPr>
                <p:cNvPr id="47276"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77"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7267" name="Group 37"/>
              <p:cNvGrpSpPr>
                <a:grpSpLocks/>
              </p:cNvGrpSpPr>
              <p:nvPr/>
            </p:nvGrpSpPr>
            <p:grpSpPr bwMode="auto">
              <a:xfrm>
                <a:off x="3437" y="675"/>
                <a:ext cx="576" cy="186"/>
                <a:chOff x="2880" y="1042"/>
                <a:chExt cx="576" cy="186"/>
              </a:xfrm>
            </p:grpSpPr>
            <p:sp>
              <p:nvSpPr>
                <p:cNvPr id="47273"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74"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75"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68"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69"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70" name="Group 43"/>
              <p:cNvGrpSpPr>
                <a:grpSpLocks/>
              </p:cNvGrpSpPr>
              <p:nvPr/>
            </p:nvGrpSpPr>
            <p:grpSpPr bwMode="auto">
              <a:xfrm>
                <a:off x="3866" y="693"/>
                <a:ext cx="59" cy="147"/>
                <a:chOff x="1191" y="1904"/>
                <a:chExt cx="137" cy="166"/>
              </a:xfrm>
            </p:grpSpPr>
            <p:sp>
              <p:nvSpPr>
                <p:cNvPr id="47271"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72"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38" name="Group 46"/>
            <p:cNvGrpSpPr>
              <a:grpSpLocks/>
            </p:cNvGrpSpPr>
            <p:nvPr/>
          </p:nvGrpSpPr>
          <p:grpSpPr bwMode="auto">
            <a:xfrm>
              <a:off x="3271" y="3165"/>
              <a:ext cx="1118" cy="318"/>
              <a:chOff x="2895" y="675"/>
              <a:chExt cx="1118" cy="318"/>
            </a:xfrm>
          </p:grpSpPr>
          <p:grpSp>
            <p:nvGrpSpPr>
              <p:cNvPr id="47254" name="Group 47"/>
              <p:cNvGrpSpPr>
                <a:grpSpLocks/>
              </p:cNvGrpSpPr>
              <p:nvPr/>
            </p:nvGrpSpPr>
            <p:grpSpPr bwMode="auto">
              <a:xfrm>
                <a:off x="2895" y="680"/>
                <a:ext cx="330" cy="313"/>
                <a:chOff x="2338" y="983"/>
                <a:chExt cx="415" cy="279"/>
              </a:xfrm>
            </p:grpSpPr>
            <p:sp>
              <p:nvSpPr>
                <p:cNvPr id="47264"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65"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7255" name="Group 50"/>
              <p:cNvGrpSpPr>
                <a:grpSpLocks/>
              </p:cNvGrpSpPr>
              <p:nvPr/>
            </p:nvGrpSpPr>
            <p:grpSpPr bwMode="auto">
              <a:xfrm>
                <a:off x="3437" y="675"/>
                <a:ext cx="576" cy="186"/>
                <a:chOff x="2880" y="1042"/>
                <a:chExt cx="576" cy="186"/>
              </a:xfrm>
            </p:grpSpPr>
            <p:sp>
              <p:nvSpPr>
                <p:cNvPr id="47261"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62"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63"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56"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57"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58" name="Group 56"/>
              <p:cNvGrpSpPr>
                <a:grpSpLocks/>
              </p:cNvGrpSpPr>
              <p:nvPr/>
            </p:nvGrpSpPr>
            <p:grpSpPr bwMode="auto">
              <a:xfrm>
                <a:off x="3866" y="693"/>
                <a:ext cx="59" cy="147"/>
                <a:chOff x="1191" y="1904"/>
                <a:chExt cx="137" cy="166"/>
              </a:xfrm>
            </p:grpSpPr>
            <p:sp>
              <p:nvSpPr>
                <p:cNvPr id="47259"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60"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7239"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7240" name="Group 60"/>
            <p:cNvGrpSpPr>
              <a:grpSpLocks/>
            </p:cNvGrpSpPr>
            <p:nvPr/>
          </p:nvGrpSpPr>
          <p:grpSpPr bwMode="auto">
            <a:xfrm>
              <a:off x="4393" y="2125"/>
              <a:ext cx="796" cy="231"/>
              <a:chOff x="4657" y="2672"/>
              <a:chExt cx="796" cy="231"/>
            </a:xfrm>
          </p:grpSpPr>
          <p:grpSp>
            <p:nvGrpSpPr>
              <p:cNvPr id="47241" name="Group 61"/>
              <p:cNvGrpSpPr>
                <a:grpSpLocks/>
              </p:cNvGrpSpPr>
              <p:nvPr/>
            </p:nvGrpSpPr>
            <p:grpSpPr bwMode="auto">
              <a:xfrm>
                <a:off x="4657" y="2696"/>
                <a:ext cx="796" cy="186"/>
                <a:chOff x="3593" y="2130"/>
                <a:chExt cx="796" cy="186"/>
              </a:xfrm>
            </p:grpSpPr>
            <p:grpSp>
              <p:nvGrpSpPr>
                <p:cNvPr id="47246" name="Group 62"/>
                <p:cNvGrpSpPr>
                  <a:grpSpLocks/>
                </p:cNvGrpSpPr>
                <p:nvPr/>
              </p:nvGrpSpPr>
              <p:grpSpPr bwMode="auto">
                <a:xfrm>
                  <a:off x="3813" y="2130"/>
                  <a:ext cx="576" cy="186"/>
                  <a:chOff x="2880" y="1042"/>
                  <a:chExt cx="576" cy="186"/>
                </a:xfrm>
              </p:grpSpPr>
              <p:sp>
                <p:nvSpPr>
                  <p:cNvPr id="47251"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252"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53"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47"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48" name="Group 67"/>
                <p:cNvGrpSpPr>
                  <a:grpSpLocks/>
                </p:cNvGrpSpPr>
                <p:nvPr/>
              </p:nvGrpSpPr>
              <p:grpSpPr bwMode="auto">
                <a:xfrm>
                  <a:off x="4242" y="2148"/>
                  <a:ext cx="59" cy="147"/>
                  <a:chOff x="1191" y="1904"/>
                  <a:chExt cx="137" cy="166"/>
                </a:xfrm>
              </p:grpSpPr>
              <p:sp>
                <p:nvSpPr>
                  <p:cNvPr id="47249"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50"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42" name="Group 70"/>
              <p:cNvGrpSpPr>
                <a:grpSpLocks/>
              </p:cNvGrpSpPr>
              <p:nvPr/>
            </p:nvGrpSpPr>
            <p:grpSpPr bwMode="auto">
              <a:xfrm>
                <a:off x="4813" y="2672"/>
                <a:ext cx="624" cy="231"/>
                <a:chOff x="1660" y="654"/>
                <a:chExt cx="780" cy="366"/>
              </a:xfrm>
            </p:grpSpPr>
            <p:sp>
              <p:nvSpPr>
                <p:cNvPr id="47243"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7244"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245"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47112" name="Group 75"/>
          <p:cNvGrpSpPr>
            <a:grpSpLocks/>
          </p:cNvGrpSpPr>
          <p:nvPr/>
        </p:nvGrpSpPr>
        <p:grpSpPr bwMode="auto">
          <a:xfrm>
            <a:off x="6271333" y="3553793"/>
            <a:ext cx="1539875" cy="366712"/>
            <a:chOff x="4208" y="2457"/>
            <a:chExt cx="981" cy="231"/>
          </a:xfrm>
        </p:grpSpPr>
        <p:grpSp>
          <p:nvGrpSpPr>
            <p:cNvPr id="47217" name="Group 76"/>
            <p:cNvGrpSpPr>
              <a:grpSpLocks/>
            </p:cNvGrpSpPr>
            <p:nvPr/>
          </p:nvGrpSpPr>
          <p:grpSpPr bwMode="auto">
            <a:xfrm>
              <a:off x="4393" y="2457"/>
              <a:ext cx="796" cy="231"/>
              <a:chOff x="4657" y="2672"/>
              <a:chExt cx="796" cy="231"/>
            </a:xfrm>
          </p:grpSpPr>
          <p:grpSp>
            <p:nvGrpSpPr>
              <p:cNvPr id="47219" name="Group 77"/>
              <p:cNvGrpSpPr>
                <a:grpSpLocks/>
              </p:cNvGrpSpPr>
              <p:nvPr/>
            </p:nvGrpSpPr>
            <p:grpSpPr bwMode="auto">
              <a:xfrm>
                <a:off x="4657" y="2696"/>
                <a:ext cx="796" cy="186"/>
                <a:chOff x="3593" y="2130"/>
                <a:chExt cx="796" cy="186"/>
              </a:xfrm>
            </p:grpSpPr>
            <p:grpSp>
              <p:nvGrpSpPr>
                <p:cNvPr id="47224" name="Group 78"/>
                <p:cNvGrpSpPr>
                  <a:grpSpLocks/>
                </p:cNvGrpSpPr>
                <p:nvPr/>
              </p:nvGrpSpPr>
              <p:grpSpPr bwMode="auto">
                <a:xfrm>
                  <a:off x="3813" y="2130"/>
                  <a:ext cx="576" cy="186"/>
                  <a:chOff x="2880" y="1042"/>
                  <a:chExt cx="576" cy="186"/>
                </a:xfrm>
              </p:grpSpPr>
              <p:sp>
                <p:nvSpPr>
                  <p:cNvPr id="47229" name="Rectangle 79"/>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230" name="Line 8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31" name="Line 8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25" name="Line 8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26" name="Group 83"/>
                <p:cNvGrpSpPr>
                  <a:grpSpLocks/>
                </p:cNvGrpSpPr>
                <p:nvPr/>
              </p:nvGrpSpPr>
              <p:grpSpPr bwMode="auto">
                <a:xfrm>
                  <a:off x="4242" y="2148"/>
                  <a:ext cx="59" cy="147"/>
                  <a:chOff x="1191" y="1904"/>
                  <a:chExt cx="137" cy="166"/>
                </a:xfrm>
              </p:grpSpPr>
              <p:sp>
                <p:nvSpPr>
                  <p:cNvPr id="47227" name="Line 8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28" name="Line 8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20" name="Group 86"/>
              <p:cNvGrpSpPr>
                <a:grpSpLocks/>
              </p:cNvGrpSpPr>
              <p:nvPr/>
            </p:nvGrpSpPr>
            <p:grpSpPr bwMode="auto">
              <a:xfrm>
                <a:off x="4813" y="2672"/>
                <a:ext cx="624" cy="231"/>
                <a:chOff x="1660" y="654"/>
                <a:chExt cx="780" cy="366"/>
              </a:xfrm>
            </p:grpSpPr>
            <p:sp>
              <p:nvSpPr>
                <p:cNvPr id="47221" name="Text Box 87"/>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dirty="0"/>
                    <a:t>  5   11   </a:t>
                  </a:r>
                </a:p>
              </p:txBody>
            </p:sp>
            <p:sp>
              <p:nvSpPr>
                <p:cNvPr id="47222" name="Line 88"/>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223" name="Line 89"/>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218" name="Rectangle 90"/>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 name="Group 91"/>
          <p:cNvGrpSpPr>
            <a:grpSpLocks/>
          </p:cNvGrpSpPr>
          <p:nvPr/>
        </p:nvGrpSpPr>
        <p:grpSpPr bwMode="auto">
          <a:xfrm>
            <a:off x="1675521" y="3353768"/>
            <a:ext cx="2090737" cy="909637"/>
            <a:chOff x="1331" y="2146"/>
            <a:chExt cx="1317" cy="573"/>
          </a:xfrm>
        </p:grpSpPr>
        <p:grpSp>
          <p:nvGrpSpPr>
            <p:cNvPr id="47211" name="Group 92"/>
            <p:cNvGrpSpPr>
              <a:grpSpLocks/>
            </p:cNvGrpSpPr>
            <p:nvPr/>
          </p:nvGrpSpPr>
          <p:grpSpPr bwMode="auto">
            <a:xfrm>
              <a:off x="1868" y="2438"/>
              <a:ext cx="780" cy="237"/>
              <a:chOff x="1660" y="654"/>
              <a:chExt cx="780" cy="237"/>
            </a:xfrm>
          </p:grpSpPr>
          <p:sp>
            <p:nvSpPr>
              <p:cNvPr id="47214" name="Text Box 93"/>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7215" name="Line 94"/>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216" name="Line 95"/>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212" name="Line 96"/>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13" name="Text Box 97"/>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7114" name="Group 106"/>
          <p:cNvGrpSpPr>
            <a:grpSpLocks/>
          </p:cNvGrpSpPr>
          <p:nvPr/>
        </p:nvGrpSpPr>
        <p:grpSpPr bwMode="auto">
          <a:xfrm>
            <a:off x="6222121" y="2994993"/>
            <a:ext cx="1557337" cy="366712"/>
            <a:chOff x="4208" y="2457"/>
            <a:chExt cx="981" cy="231"/>
          </a:xfrm>
        </p:grpSpPr>
        <p:grpSp>
          <p:nvGrpSpPr>
            <p:cNvPr id="47196" name="Group 107"/>
            <p:cNvGrpSpPr>
              <a:grpSpLocks/>
            </p:cNvGrpSpPr>
            <p:nvPr/>
          </p:nvGrpSpPr>
          <p:grpSpPr bwMode="auto">
            <a:xfrm>
              <a:off x="4393" y="2457"/>
              <a:ext cx="796" cy="231"/>
              <a:chOff x="4657" y="2672"/>
              <a:chExt cx="796" cy="231"/>
            </a:xfrm>
          </p:grpSpPr>
          <p:grpSp>
            <p:nvGrpSpPr>
              <p:cNvPr id="47198" name="Group 108"/>
              <p:cNvGrpSpPr>
                <a:grpSpLocks/>
              </p:cNvGrpSpPr>
              <p:nvPr/>
            </p:nvGrpSpPr>
            <p:grpSpPr bwMode="auto">
              <a:xfrm>
                <a:off x="4657" y="2696"/>
                <a:ext cx="796" cy="186"/>
                <a:chOff x="3593" y="2130"/>
                <a:chExt cx="796" cy="186"/>
              </a:xfrm>
            </p:grpSpPr>
            <p:grpSp>
              <p:nvGrpSpPr>
                <p:cNvPr id="47203" name="Group 109"/>
                <p:cNvGrpSpPr>
                  <a:grpSpLocks/>
                </p:cNvGrpSpPr>
                <p:nvPr/>
              </p:nvGrpSpPr>
              <p:grpSpPr bwMode="auto">
                <a:xfrm>
                  <a:off x="3813" y="2130"/>
                  <a:ext cx="576" cy="186"/>
                  <a:chOff x="2880" y="1042"/>
                  <a:chExt cx="576" cy="186"/>
                </a:xfrm>
              </p:grpSpPr>
              <p:sp>
                <p:nvSpPr>
                  <p:cNvPr id="47208" name="Rectangle 110"/>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209" name="Line 11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10" name="Line 11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04" name="Line 113"/>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05" name="Group 114"/>
                <p:cNvGrpSpPr>
                  <a:grpSpLocks/>
                </p:cNvGrpSpPr>
                <p:nvPr/>
              </p:nvGrpSpPr>
              <p:grpSpPr bwMode="auto">
                <a:xfrm>
                  <a:off x="4242" y="2148"/>
                  <a:ext cx="59" cy="147"/>
                  <a:chOff x="1191" y="1904"/>
                  <a:chExt cx="137" cy="166"/>
                </a:xfrm>
              </p:grpSpPr>
              <p:sp>
                <p:nvSpPr>
                  <p:cNvPr id="47206" name="Line 115"/>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07" name="Line 116"/>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199" name="Group 117"/>
              <p:cNvGrpSpPr>
                <a:grpSpLocks/>
              </p:cNvGrpSpPr>
              <p:nvPr/>
            </p:nvGrpSpPr>
            <p:grpSpPr bwMode="auto">
              <a:xfrm>
                <a:off x="4813" y="2672"/>
                <a:ext cx="624" cy="231"/>
                <a:chOff x="1660" y="654"/>
                <a:chExt cx="780" cy="366"/>
              </a:xfrm>
            </p:grpSpPr>
            <p:sp>
              <p:nvSpPr>
                <p:cNvPr id="47200" name="Text Box 118"/>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8   29   </a:t>
                  </a:r>
                </a:p>
              </p:txBody>
            </p:sp>
            <p:sp>
              <p:nvSpPr>
                <p:cNvPr id="47201" name="Line 119"/>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202" name="Line 120"/>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197" name="Rectangle 121"/>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sp>
        <p:nvSpPr>
          <p:cNvPr id="303241" name="Text Box 137"/>
          <p:cNvSpPr txBox="1">
            <a:spLocks noChangeArrowheads="1"/>
          </p:cNvSpPr>
          <p:nvPr/>
        </p:nvSpPr>
        <p:spPr bwMode="auto">
          <a:xfrm>
            <a:off x="161046" y="2947368"/>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4</a:t>
            </a:r>
            <a:r>
              <a:rPr lang="zh-CN" altLang="en-US" sz="2400" b="1">
                <a:ea typeface="楷体_GB2312" pitchFamily="49" charset="-122"/>
              </a:rPr>
              <a:t>，</a:t>
            </a:r>
            <a:r>
              <a:rPr lang="en-US" altLang="zh-CN" sz="2400" b="1">
                <a:ea typeface="楷体_GB2312" pitchFamily="49" charset="-122"/>
              </a:rPr>
              <a:t>18 </a:t>
            </a:r>
            <a:r>
              <a:rPr lang="zh-CN" altLang="en-US" sz="2400" b="1">
                <a:ea typeface="楷体_GB2312" pitchFamily="49" charset="-122"/>
              </a:rPr>
              <a:t>）</a:t>
            </a:r>
          </a:p>
        </p:txBody>
      </p:sp>
      <p:grpSp>
        <p:nvGrpSpPr>
          <p:cNvPr id="303237" name="Group 138"/>
          <p:cNvGrpSpPr>
            <a:grpSpLocks/>
          </p:cNvGrpSpPr>
          <p:nvPr/>
        </p:nvGrpSpPr>
        <p:grpSpPr bwMode="auto">
          <a:xfrm>
            <a:off x="1673933" y="2585418"/>
            <a:ext cx="2090738" cy="909637"/>
            <a:chOff x="1331" y="2146"/>
            <a:chExt cx="1317" cy="573"/>
          </a:xfrm>
        </p:grpSpPr>
        <p:grpSp>
          <p:nvGrpSpPr>
            <p:cNvPr id="47190" name="Group 139"/>
            <p:cNvGrpSpPr>
              <a:grpSpLocks/>
            </p:cNvGrpSpPr>
            <p:nvPr/>
          </p:nvGrpSpPr>
          <p:grpSpPr bwMode="auto">
            <a:xfrm>
              <a:off x="1868" y="2438"/>
              <a:ext cx="780" cy="237"/>
              <a:chOff x="1660" y="654"/>
              <a:chExt cx="780" cy="237"/>
            </a:xfrm>
          </p:grpSpPr>
          <p:sp>
            <p:nvSpPr>
              <p:cNvPr id="47193" name="Text Box 14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14    0   </a:t>
                </a:r>
              </a:p>
            </p:txBody>
          </p:sp>
          <p:sp>
            <p:nvSpPr>
              <p:cNvPr id="47194" name="Line 14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95" name="Line 14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91" name="Line 143"/>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92" name="Text Box 144"/>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7117" name="Group 145"/>
          <p:cNvGrpSpPr>
            <a:grpSpLocks/>
          </p:cNvGrpSpPr>
          <p:nvPr/>
        </p:nvGrpSpPr>
        <p:grpSpPr bwMode="auto">
          <a:xfrm>
            <a:off x="6253871" y="4111005"/>
            <a:ext cx="1557337" cy="366713"/>
            <a:chOff x="4208" y="2457"/>
            <a:chExt cx="981" cy="231"/>
          </a:xfrm>
        </p:grpSpPr>
        <p:grpSp>
          <p:nvGrpSpPr>
            <p:cNvPr id="47175" name="Group 146"/>
            <p:cNvGrpSpPr>
              <a:grpSpLocks/>
            </p:cNvGrpSpPr>
            <p:nvPr/>
          </p:nvGrpSpPr>
          <p:grpSpPr bwMode="auto">
            <a:xfrm>
              <a:off x="4393" y="2457"/>
              <a:ext cx="796" cy="231"/>
              <a:chOff x="4657" y="2672"/>
              <a:chExt cx="796" cy="231"/>
            </a:xfrm>
          </p:grpSpPr>
          <p:grpSp>
            <p:nvGrpSpPr>
              <p:cNvPr id="47177" name="Group 147"/>
              <p:cNvGrpSpPr>
                <a:grpSpLocks/>
              </p:cNvGrpSpPr>
              <p:nvPr/>
            </p:nvGrpSpPr>
            <p:grpSpPr bwMode="auto">
              <a:xfrm>
                <a:off x="4657" y="2696"/>
                <a:ext cx="796" cy="186"/>
                <a:chOff x="3593" y="2130"/>
                <a:chExt cx="796" cy="186"/>
              </a:xfrm>
            </p:grpSpPr>
            <p:grpSp>
              <p:nvGrpSpPr>
                <p:cNvPr id="47182" name="Group 148"/>
                <p:cNvGrpSpPr>
                  <a:grpSpLocks/>
                </p:cNvGrpSpPr>
                <p:nvPr/>
              </p:nvGrpSpPr>
              <p:grpSpPr bwMode="auto">
                <a:xfrm>
                  <a:off x="3813" y="2130"/>
                  <a:ext cx="576" cy="186"/>
                  <a:chOff x="2880" y="1042"/>
                  <a:chExt cx="576" cy="186"/>
                </a:xfrm>
              </p:grpSpPr>
              <p:sp>
                <p:nvSpPr>
                  <p:cNvPr id="47187" name="Rectangle 149"/>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188" name="Line 15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189" name="Line 15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183" name="Line 15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184" name="Group 153"/>
                <p:cNvGrpSpPr>
                  <a:grpSpLocks/>
                </p:cNvGrpSpPr>
                <p:nvPr/>
              </p:nvGrpSpPr>
              <p:grpSpPr bwMode="auto">
                <a:xfrm>
                  <a:off x="4242" y="2148"/>
                  <a:ext cx="59" cy="147"/>
                  <a:chOff x="1191" y="1904"/>
                  <a:chExt cx="137" cy="166"/>
                </a:xfrm>
              </p:grpSpPr>
              <p:sp>
                <p:nvSpPr>
                  <p:cNvPr id="47185" name="Line 15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186" name="Line 15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178" name="Group 156"/>
              <p:cNvGrpSpPr>
                <a:grpSpLocks/>
              </p:cNvGrpSpPr>
              <p:nvPr/>
            </p:nvGrpSpPr>
            <p:grpSpPr bwMode="auto">
              <a:xfrm>
                <a:off x="4813" y="2672"/>
                <a:ext cx="624" cy="231"/>
                <a:chOff x="1660" y="654"/>
                <a:chExt cx="780" cy="366"/>
              </a:xfrm>
            </p:grpSpPr>
            <p:sp>
              <p:nvSpPr>
                <p:cNvPr id="47179" name="Text Box 157"/>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10 18   </a:t>
                  </a:r>
                </a:p>
              </p:txBody>
            </p:sp>
            <p:sp>
              <p:nvSpPr>
                <p:cNvPr id="47180" name="Line 158"/>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181" name="Line 159"/>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176" name="Rectangle 160"/>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7118" name="Group 161"/>
          <p:cNvGrpSpPr>
            <a:grpSpLocks/>
          </p:cNvGrpSpPr>
          <p:nvPr/>
        </p:nvGrpSpPr>
        <p:grpSpPr bwMode="auto">
          <a:xfrm>
            <a:off x="1704096" y="4130055"/>
            <a:ext cx="2092325" cy="2433638"/>
            <a:chOff x="2858" y="2250"/>
            <a:chExt cx="1318" cy="1533"/>
          </a:xfrm>
        </p:grpSpPr>
        <p:grpSp>
          <p:nvGrpSpPr>
            <p:cNvPr id="47153" name="Group 162"/>
            <p:cNvGrpSpPr>
              <a:grpSpLocks/>
            </p:cNvGrpSpPr>
            <p:nvPr/>
          </p:nvGrpSpPr>
          <p:grpSpPr bwMode="auto">
            <a:xfrm>
              <a:off x="2859" y="2250"/>
              <a:ext cx="1317" cy="573"/>
              <a:chOff x="1331" y="2146"/>
              <a:chExt cx="1317" cy="573"/>
            </a:xfrm>
          </p:grpSpPr>
          <p:grpSp>
            <p:nvGrpSpPr>
              <p:cNvPr id="47169" name="Group 163"/>
              <p:cNvGrpSpPr>
                <a:grpSpLocks/>
              </p:cNvGrpSpPr>
              <p:nvPr/>
            </p:nvGrpSpPr>
            <p:grpSpPr bwMode="auto">
              <a:xfrm>
                <a:off x="1868" y="2438"/>
                <a:ext cx="780" cy="237"/>
                <a:chOff x="1660" y="654"/>
                <a:chExt cx="780" cy="237"/>
              </a:xfrm>
            </p:grpSpPr>
            <p:sp>
              <p:nvSpPr>
                <p:cNvPr id="47172" name="Text Box 16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7173" name="Line 16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74" name="Line 16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70" name="Line 16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71" name="Text Box 16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7154" name="Group 169"/>
            <p:cNvGrpSpPr>
              <a:grpSpLocks/>
            </p:cNvGrpSpPr>
            <p:nvPr/>
          </p:nvGrpSpPr>
          <p:grpSpPr bwMode="auto">
            <a:xfrm>
              <a:off x="2858" y="2720"/>
              <a:ext cx="1318" cy="1063"/>
              <a:chOff x="1042" y="1743"/>
              <a:chExt cx="1318" cy="1063"/>
            </a:xfrm>
          </p:grpSpPr>
          <p:grpSp>
            <p:nvGrpSpPr>
              <p:cNvPr id="47155" name="Group 170"/>
              <p:cNvGrpSpPr>
                <a:grpSpLocks/>
              </p:cNvGrpSpPr>
              <p:nvPr/>
            </p:nvGrpSpPr>
            <p:grpSpPr bwMode="auto">
              <a:xfrm>
                <a:off x="1043" y="1743"/>
                <a:ext cx="1317" cy="573"/>
                <a:chOff x="1331" y="2146"/>
                <a:chExt cx="1317" cy="573"/>
              </a:xfrm>
            </p:grpSpPr>
            <p:grpSp>
              <p:nvGrpSpPr>
                <p:cNvPr id="47163" name="Group 171"/>
                <p:cNvGrpSpPr>
                  <a:grpSpLocks/>
                </p:cNvGrpSpPr>
                <p:nvPr/>
              </p:nvGrpSpPr>
              <p:grpSpPr bwMode="auto">
                <a:xfrm>
                  <a:off x="1868" y="2438"/>
                  <a:ext cx="780" cy="237"/>
                  <a:chOff x="1660" y="654"/>
                  <a:chExt cx="780" cy="237"/>
                </a:xfrm>
              </p:grpSpPr>
              <p:sp>
                <p:nvSpPr>
                  <p:cNvPr id="47166" name="Text Box 17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28    4   </a:t>
                    </a:r>
                  </a:p>
                </p:txBody>
              </p:sp>
              <p:sp>
                <p:nvSpPr>
                  <p:cNvPr id="47167" name="Line 17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68" name="Line 17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64" name="Line 17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65" name="Text Box 17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7156" name="Group 177"/>
              <p:cNvGrpSpPr>
                <a:grpSpLocks/>
              </p:cNvGrpSpPr>
              <p:nvPr/>
            </p:nvGrpSpPr>
            <p:grpSpPr bwMode="auto">
              <a:xfrm>
                <a:off x="1042" y="2233"/>
                <a:ext cx="1317" cy="573"/>
                <a:chOff x="1331" y="2146"/>
                <a:chExt cx="1317" cy="573"/>
              </a:xfrm>
            </p:grpSpPr>
            <p:grpSp>
              <p:nvGrpSpPr>
                <p:cNvPr id="47157" name="Group 178"/>
                <p:cNvGrpSpPr>
                  <a:grpSpLocks/>
                </p:cNvGrpSpPr>
                <p:nvPr/>
              </p:nvGrpSpPr>
              <p:grpSpPr bwMode="auto">
                <a:xfrm>
                  <a:off x="1868" y="2438"/>
                  <a:ext cx="780" cy="237"/>
                  <a:chOff x="1660" y="654"/>
                  <a:chExt cx="780" cy="237"/>
                </a:xfrm>
              </p:grpSpPr>
              <p:sp>
                <p:nvSpPr>
                  <p:cNvPr id="47160" name="Text Box 17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7161" name="Line 18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62" name="Line 18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58" name="Line 18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59" name="Text Box 18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sp>
        <p:nvSpPr>
          <p:cNvPr id="303288" name="Text Box 184"/>
          <p:cNvSpPr txBox="1">
            <a:spLocks noChangeArrowheads="1"/>
          </p:cNvSpPr>
          <p:nvPr/>
        </p:nvSpPr>
        <p:spPr bwMode="auto">
          <a:xfrm>
            <a:off x="19758" y="3568080"/>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5</a:t>
            </a:r>
            <a:r>
              <a:rPr lang="zh-CN" altLang="en-US" sz="2400" b="1">
                <a:ea typeface="楷体_GB2312" pitchFamily="49" charset="-122"/>
              </a:rPr>
              <a:t>，</a:t>
            </a:r>
            <a:r>
              <a:rPr lang="en-US" altLang="zh-CN" sz="2400" b="1">
                <a:ea typeface="楷体_GB2312" pitchFamily="49" charset="-122"/>
              </a:rPr>
              <a:t>13 </a:t>
            </a:r>
            <a:r>
              <a:rPr lang="zh-CN" altLang="en-US" sz="2400" b="1">
                <a:ea typeface="楷体_GB2312" pitchFamily="49" charset="-122"/>
              </a:rPr>
              <a:t>）</a:t>
            </a:r>
          </a:p>
        </p:txBody>
      </p:sp>
      <p:grpSp>
        <p:nvGrpSpPr>
          <p:cNvPr id="303254" name="Group 199"/>
          <p:cNvGrpSpPr>
            <a:grpSpLocks/>
          </p:cNvGrpSpPr>
          <p:nvPr/>
        </p:nvGrpSpPr>
        <p:grpSpPr bwMode="auto">
          <a:xfrm>
            <a:off x="1675521" y="2585418"/>
            <a:ext cx="2092325" cy="1677987"/>
            <a:chOff x="3366" y="2439"/>
            <a:chExt cx="1318" cy="1057"/>
          </a:xfrm>
        </p:grpSpPr>
        <p:grpSp>
          <p:nvGrpSpPr>
            <p:cNvPr id="47139" name="Group 185"/>
            <p:cNvGrpSpPr>
              <a:grpSpLocks/>
            </p:cNvGrpSpPr>
            <p:nvPr/>
          </p:nvGrpSpPr>
          <p:grpSpPr bwMode="auto">
            <a:xfrm>
              <a:off x="3367" y="2923"/>
              <a:ext cx="1317" cy="573"/>
              <a:chOff x="1331" y="2146"/>
              <a:chExt cx="1317" cy="573"/>
            </a:xfrm>
          </p:grpSpPr>
          <p:grpSp>
            <p:nvGrpSpPr>
              <p:cNvPr id="47147" name="Group 186"/>
              <p:cNvGrpSpPr>
                <a:grpSpLocks/>
              </p:cNvGrpSpPr>
              <p:nvPr/>
            </p:nvGrpSpPr>
            <p:grpSpPr bwMode="auto">
              <a:xfrm>
                <a:off x="1868" y="2438"/>
                <a:ext cx="780" cy="237"/>
                <a:chOff x="1660" y="654"/>
                <a:chExt cx="780" cy="237"/>
              </a:xfrm>
            </p:grpSpPr>
            <p:sp>
              <p:nvSpPr>
                <p:cNvPr id="47150" name="Text Box 18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19    0   </a:t>
                  </a:r>
                </a:p>
              </p:txBody>
            </p:sp>
            <p:sp>
              <p:nvSpPr>
                <p:cNvPr id="47151" name="Line 18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52" name="Line 18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48" name="Line 19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49" name="Text Box 19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7140" name="Group 192"/>
            <p:cNvGrpSpPr>
              <a:grpSpLocks/>
            </p:cNvGrpSpPr>
            <p:nvPr/>
          </p:nvGrpSpPr>
          <p:grpSpPr bwMode="auto">
            <a:xfrm>
              <a:off x="3366" y="2439"/>
              <a:ext cx="1317" cy="573"/>
              <a:chOff x="1331" y="2146"/>
              <a:chExt cx="1317" cy="573"/>
            </a:xfrm>
          </p:grpSpPr>
          <p:grpSp>
            <p:nvGrpSpPr>
              <p:cNvPr id="47141" name="Group 193"/>
              <p:cNvGrpSpPr>
                <a:grpSpLocks/>
              </p:cNvGrpSpPr>
              <p:nvPr/>
            </p:nvGrpSpPr>
            <p:grpSpPr bwMode="auto">
              <a:xfrm>
                <a:off x="1868" y="2438"/>
                <a:ext cx="780" cy="237"/>
                <a:chOff x="1660" y="654"/>
                <a:chExt cx="780" cy="237"/>
              </a:xfrm>
            </p:grpSpPr>
            <p:sp>
              <p:nvSpPr>
                <p:cNvPr id="47144" name="Text Box 19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7145" name="Line 19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46" name="Line 19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42" name="Line 19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43" name="Text Box 19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nvGrpSpPr>
          <p:cNvPr id="303259" name="Group 200"/>
          <p:cNvGrpSpPr>
            <a:grpSpLocks/>
          </p:cNvGrpSpPr>
          <p:nvPr/>
        </p:nvGrpSpPr>
        <p:grpSpPr bwMode="auto">
          <a:xfrm>
            <a:off x="7577846" y="3540322"/>
            <a:ext cx="1557337" cy="366713"/>
            <a:chOff x="4208" y="2457"/>
            <a:chExt cx="981" cy="231"/>
          </a:xfrm>
        </p:grpSpPr>
        <p:grpSp>
          <p:nvGrpSpPr>
            <p:cNvPr id="47124" name="Group 201"/>
            <p:cNvGrpSpPr>
              <a:grpSpLocks/>
            </p:cNvGrpSpPr>
            <p:nvPr/>
          </p:nvGrpSpPr>
          <p:grpSpPr bwMode="auto">
            <a:xfrm>
              <a:off x="4393" y="2457"/>
              <a:ext cx="796" cy="231"/>
              <a:chOff x="4657" y="2672"/>
              <a:chExt cx="796" cy="231"/>
            </a:xfrm>
          </p:grpSpPr>
          <p:grpSp>
            <p:nvGrpSpPr>
              <p:cNvPr id="47126" name="Group 202"/>
              <p:cNvGrpSpPr>
                <a:grpSpLocks/>
              </p:cNvGrpSpPr>
              <p:nvPr/>
            </p:nvGrpSpPr>
            <p:grpSpPr bwMode="auto">
              <a:xfrm>
                <a:off x="4657" y="2696"/>
                <a:ext cx="796" cy="186"/>
                <a:chOff x="3593" y="2130"/>
                <a:chExt cx="796" cy="186"/>
              </a:xfrm>
            </p:grpSpPr>
            <p:grpSp>
              <p:nvGrpSpPr>
                <p:cNvPr id="47131" name="Group 203"/>
                <p:cNvGrpSpPr>
                  <a:grpSpLocks/>
                </p:cNvGrpSpPr>
                <p:nvPr/>
              </p:nvGrpSpPr>
              <p:grpSpPr bwMode="auto">
                <a:xfrm>
                  <a:off x="3813" y="2130"/>
                  <a:ext cx="576" cy="186"/>
                  <a:chOff x="2880" y="1042"/>
                  <a:chExt cx="576" cy="186"/>
                </a:xfrm>
              </p:grpSpPr>
              <p:sp>
                <p:nvSpPr>
                  <p:cNvPr id="47136" name="Rectangle 204"/>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137" name="Line 20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138" name="Line 20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132" name="Line 207"/>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133" name="Group 208"/>
                <p:cNvGrpSpPr>
                  <a:grpSpLocks/>
                </p:cNvGrpSpPr>
                <p:nvPr/>
              </p:nvGrpSpPr>
              <p:grpSpPr bwMode="auto">
                <a:xfrm>
                  <a:off x="4242" y="2148"/>
                  <a:ext cx="59" cy="147"/>
                  <a:chOff x="1191" y="1904"/>
                  <a:chExt cx="137" cy="166"/>
                </a:xfrm>
              </p:grpSpPr>
              <p:sp>
                <p:nvSpPr>
                  <p:cNvPr id="47134" name="Line 20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135" name="Line 21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127" name="Group 211"/>
              <p:cNvGrpSpPr>
                <a:grpSpLocks/>
              </p:cNvGrpSpPr>
              <p:nvPr/>
            </p:nvGrpSpPr>
            <p:grpSpPr bwMode="auto">
              <a:xfrm>
                <a:off x="4813" y="2672"/>
                <a:ext cx="624" cy="231"/>
                <a:chOff x="1660" y="654"/>
                <a:chExt cx="780" cy="366"/>
              </a:xfrm>
            </p:grpSpPr>
            <p:sp>
              <p:nvSpPr>
                <p:cNvPr id="47128" name="Text Box 212"/>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14 13   </a:t>
                  </a:r>
                </a:p>
              </p:txBody>
            </p:sp>
            <p:sp>
              <p:nvSpPr>
                <p:cNvPr id="47129" name="Line 213"/>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130" name="Line 214"/>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125" name="Rectangle 215"/>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sp>
        <p:nvSpPr>
          <p:cNvPr id="303320" name="Text Box 216"/>
          <p:cNvSpPr txBox="1">
            <a:spLocks noChangeArrowheads="1"/>
          </p:cNvSpPr>
          <p:nvPr/>
        </p:nvSpPr>
        <p:spPr bwMode="auto">
          <a:xfrm>
            <a:off x="361071" y="2433018"/>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14</a:t>
            </a:r>
          </a:p>
        </p:txBody>
      </p:sp>
      <p:sp>
        <p:nvSpPr>
          <p:cNvPr id="47123" name="Text Box 217"/>
          <p:cNvSpPr txBox="1">
            <a:spLocks noChangeArrowheads="1"/>
          </p:cNvSpPr>
          <p:nvPr/>
        </p:nvSpPr>
        <p:spPr bwMode="auto">
          <a:xfrm>
            <a:off x="640471" y="1332880"/>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94"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3594429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303241"/>
                                        </p:tgtEl>
                                      </p:cBhvr>
                                    </p:animEffect>
                                    <p:set>
                                      <p:cBhvr>
                                        <p:cTn id="7" dur="1" fill="hold">
                                          <p:stCondLst>
                                            <p:cond delay="499"/>
                                          </p:stCondLst>
                                        </p:cTn>
                                        <p:tgtEl>
                                          <p:spTgt spid="30324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320"/>
                                        </p:tgtEl>
                                        <p:attrNameLst>
                                          <p:attrName>style.visibility</p:attrName>
                                        </p:attrNameLst>
                                      </p:cBhvr>
                                      <p:to>
                                        <p:strVal val="visible"/>
                                      </p:to>
                                    </p:set>
                                    <p:animEffect transition="in" filter="wipe(left)">
                                      <p:cBhvr>
                                        <p:cTn id="12" dur="500"/>
                                        <p:tgtEl>
                                          <p:spTgt spid="303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303237"/>
                                        </p:tgtEl>
                                      </p:cBhvr>
                                    </p:animEffect>
                                    <p:set>
                                      <p:cBhvr>
                                        <p:cTn id="17" dur="1" fill="hold">
                                          <p:stCondLst>
                                            <p:cond delay="499"/>
                                          </p:stCondLst>
                                        </p:cTn>
                                        <p:tgtEl>
                                          <p:spTgt spid="30323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288"/>
                                        </p:tgtEl>
                                        <p:attrNameLst>
                                          <p:attrName>style.visibility</p:attrName>
                                        </p:attrNameLst>
                                      </p:cBhvr>
                                      <p:to>
                                        <p:strVal val="visible"/>
                                      </p:to>
                                    </p:set>
                                    <p:animEffect transition="in" filter="wipe(left)">
                                      <p:cBhvr>
                                        <p:cTn id="22" dur="500"/>
                                        <p:tgtEl>
                                          <p:spTgt spid="3032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3254"/>
                                        </p:tgtEl>
                                        <p:attrNameLst>
                                          <p:attrName>style.visibility</p:attrName>
                                        </p:attrNameLst>
                                      </p:cBhvr>
                                      <p:to>
                                        <p:strVal val="visible"/>
                                      </p:to>
                                    </p:set>
                                    <p:animEffect transition="in" filter="wipe(up)">
                                      <p:cBhvr>
                                        <p:cTn id="32" dur="500"/>
                                        <p:tgtEl>
                                          <p:spTgt spid="3032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259"/>
                                        </p:tgtEl>
                                        <p:attrNameLst>
                                          <p:attrName>style.visibility</p:attrName>
                                        </p:attrNameLst>
                                      </p:cBhvr>
                                      <p:to>
                                        <p:strVal val="visible"/>
                                      </p:to>
                                    </p:set>
                                    <p:animEffect transition="in" filter="wipe(left)">
                                      <p:cBhvr>
                                        <p:cTn id="37" dur="500"/>
                                        <p:tgtEl>
                                          <p:spTgt spid="30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1" grpId="0"/>
      <p:bldP spid="303288" grpId="0"/>
      <p:bldP spid="3033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回顾：各种数据结构的算法复杂度</a:t>
            </a:r>
          </a:p>
        </p:txBody>
      </p:sp>
      <p:sp>
        <p:nvSpPr>
          <p:cNvPr id="20" name="TextBox 20"/>
          <p:cNvSpPr txBox="1">
            <a:spLocks noChangeArrowheads="1"/>
          </p:cNvSpPr>
          <p:nvPr/>
        </p:nvSpPr>
        <p:spPr bwMode="auto">
          <a:xfrm>
            <a:off x="110675" y="1268760"/>
            <a:ext cx="532859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查找、插入、删除复杂度分析</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817066221"/>
              </p:ext>
            </p:extLst>
          </p:nvPr>
        </p:nvGraphicFramePr>
        <p:xfrm>
          <a:off x="179512" y="2163583"/>
          <a:ext cx="8795930" cy="3641681"/>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907311450"/>
                    </a:ext>
                  </a:extLst>
                </a:gridCol>
                <a:gridCol w="1440160">
                  <a:extLst>
                    <a:ext uri="{9D8B030D-6E8A-4147-A177-3AD203B41FA5}">
                      <a16:colId xmlns:a16="http://schemas.microsoft.com/office/drawing/2014/main" val="2228802714"/>
                    </a:ext>
                  </a:extLst>
                </a:gridCol>
                <a:gridCol w="1440160">
                  <a:extLst>
                    <a:ext uri="{9D8B030D-6E8A-4147-A177-3AD203B41FA5}">
                      <a16:colId xmlns:a16="http://schemas.microsoft.com/office/drawing/2014/main" val="1492012723"/>
                    </a:ext>
                  </a:extLst>
                </a:gridCol>
                <a:gridCol w="1440160">
                  <a:extLst>
                    <a:ext uri="{9D8B030D-6E8A-4147-A177-3AD203B41FA5}">
                      <a16:colId xmlns:a16="http://schemas.microsoft.com/office/drawing/2014/main" val="3838638446"/>
                    </a:ext>
                  </a:extLst>
                </a:gridCol>
                <a:gridCol w="1440160">
                  <a:extLst>
                    <a:ext uri="{9D8B030D-6E8A-4147-A177-3AD203B41FA5}">
                      <a16:colId xmlns:a16="http://schemas.microsoft.com/office/drawing/2014/main" val="1143865267"/>
                    </a:ext>
                  </a:extLst>
                </a:gridCol>
                <a:gridCol w="1379106">
                  <a:extLst>
                    <a:ext uri="{9D8B030D-6E8A-4147-A177-3AD203B41FA5}">
                      <a16:colId xmlns:a16="http://schemas.microsoft.com/office/drawing/2014/main" val="3446428657"/>
                    </a:ext>
                  </a:extLst>
                </a:gridCol>
              </a:tblGrid>
              <a:tr h="771299">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无序向量</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无序列表</a:t>
                      </a:r>
                    </a:p>
                  </a:txBody>
                  <a:tcPr anchor="ctr"/>
                </a:tc>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有序向量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有序列表</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9334483"/>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search(x)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92566741"/>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insert(x)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45580149"/>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remove(x)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en-US" altLang="zh-CN"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696778"/>
                  </a:ext>
                </a:extLst>
              </a:tr>
            </a:tbl>
          </a:graphicData>
        </a:graphic>
      </p:graphicFrame>
      <p:sp>
        <p:nvSpPr>
          <p:cNvPr id="19" name="矩形 18"/>
          <p:cNvSpPr/>
          <p:nvPr/>
        </p:nvSpPr>
        <p:spPr>
          <a:xfrm>
            <a:off x="2123728"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a:xfrm>
            <a:off x="1841428" y="3995025"/>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2" name="矩形 21"/>
          <p:cNvSpPr/>
          <p:nvPr/>
        </p:nvSpPr>
        <p:spPr>
          <a:xfrm>
            <a:off x="1691725" y="4884382"/>
            <a:ext cx="1781944"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3" name="矩形 22"/>
          <p:cNvSpPr/>
          <p:nvPr/>
        </p:nvSpPr>
        <p:spPr>
          <a:xfrm>
            <a:off x="3563888" y="3194964"/>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3275856" y="3995024"/>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5" name="矩形 24"/>
          <p:cNvSpPr/>
          <p:nvPr/>
        </p:nvSpPr>
        <p:spPr>
          <a:xfrm>
            <a:off x="3363027" y="4900144"/>
            <a:ext cx="1265818"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26" name="矩形 25"/>
          <p:cNvSpPr/>
          <p:nvPr/>
        </p:nvSpPr>
        <p:spPr>
          <a:xfrm>
            <a:off x="4702631" y="3041066"/>
            <a:ext cx="1453545" cy="830997"/>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a:p>
            <a:pPr algn="ctr"/>
            <a:r>
              <a:rPr lang="zh-CN" altLang="en-US" sz="2400" b="1" dirty="0">
                <a:solidFill>
                  <a:srgbClr val="C00000"/>
                </a:solidFill>
                <a:latin typeface="微软雅黑" panose="020B0503020204020204" pitchFamily="34" charset="-122"/>
                <a:ea typeface="微软雅黑" panose="020B0503020204020204" pitchFamily="34" charset="-122"/>
              </a:rPr>
              <a:t>二分查找</a:t>
            </a:r>
          </a:p>
        </p:txBody>
      </p:sp>
      <p:sp>
        <p:nvSpPr>
          <p:cNvPr id="27" name="矩形 26"/>
          <p:cNvSpPr/>
          <p:nvPr/>
        </p:nvSpPr>
        <p:spPr>
          <a:xfrm>
            <a:off x="4698777" y="3995023"/>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8" name="矩形 27"/>
          <p:cNvSpPr/>
          <p:nvPr/>
        </p:nvSpPr>
        <p:spPr>
          <a:xfrm>
            <a:off x="4698777" y="4891075"/>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9" name="矩形 28"/>
          <p:cNvSpPr/>
          <p:nvPr/>
        </p:nvSpPr>
        <p:spPr>
          <a:xfrm>
            <a:off x="6408205"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6286641" y="4011619"/>
            <a:ext cx="109367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2" name="矩形 31"/>
          <p:cNvSpPr/>
          <p:nvPr/>
        </p:nvSpPr>
        <p:spPr>
          <a:xfrm>
            <a:off x="6231051" y="4935929"/>
            <a:ext cx="114926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3" name="矩形 32"/>
          <p:cNvSpPr/>
          <p:nvPr/>
        </p:nvSpPr>
        <p:spPr>
          <a:xfrm>
            <a:off x="7569236" y="3225731"/>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4" name="矩形 33"/>
          <p:cNvSpPr/>
          <p:nvPr/>
        </p:nvSpPr>
        <p:spPr>
          <a:xfrm>
            <a:off x="7575875" y="4196284"/>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5" name="矩形 34"/>
          <p:cNvSpPr/>
          <p:nvPr/>
        </p:nvSpPr>
        <p:spPr>
          <a:xfrm>
            <a:off x="7582951" y="5174365"/>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6" name="矩形 35"/>
          <p:cNvSpPr/>
          <p:nvPr/>
        </p:nvSpPr>
        <p:spPr>
          <a:xfrm>
            <a:off x="7723113" y="2136526"/>
            <a:ext cx="1169367" cy="830997"/>
          </a:xfrm>
          <a:prstGeom prst="rect">
            <a:avLst/>
          </a:prstGeom>
        </p:spPr>
        <p:txBody>
          <a:bodyPr wrap="square">
            <a:spAutoFit/>
          </a:bodyPr>
          <a:lstStyle/>
          <a:p>
            <a:pPr algn="ctr">
              <a:defRPr/>
            </a:pPr>
            <a:r>
              <a:rPr lang="zh-CN" altLang="en-US" sz="2400" b="1" dirty="0">
                <a:latin typeface="微软雅黑" panose="020B0503020204020204" pitchFamily="34" charset="-122"/>
                <a:ea typeface="微软雅黑" panose="020B0503020204020204" pitchFamily="34" charset="-122"/>
              </a:rPr>
              <a:t>二叉 搜索树</a:t>
            </a:r>
          </a:p>
        </p:txBody>
      </p:sp>
      <p:grpSp>
        <p:nvGrpSpPr>
          <p:cNvPr id="50" name="组合 49"/>
          <p:cNvGrpSpPr/>
          <p:nvPr/>
        </p:nvGrpSpPr>
        <p:grpSpPr>
          <a:xfrm>
            <a:off x="4691511" y="1196752"/>
            <a:ext cx="4441490" cy="4557614"/>
            <a:chOff x="4691511" y="784791"/>
            <a:chExt cx="4441490" cy="4557614"/>
          </a:xfrm>
        </p:grpSpPr>
        <p:grpSp>
          <p:nvGrpSpPr>
            <p:cNvPr id="46" name="组合 45"/>
            <p:cNvGrpSpPr/>
            <p:nvPr/>
          </p:nvGrpSpPr>
          <p:grpSpPr>
            <a:xfrm>
              <a:off x="4691511" y="1516276"/>
              <a:ext cx="2447927" cy="3826129"/>
              <a:chOff x="4691511" y="1516276"/>
              <a:chExt cx="2447927" cy="3826129"/>
            </a:xfrm>
          </p:grpSpPr>
          <p:sp>
            <p:nvSpPr>
              <p:cNvPr id="39" name="椭圆 38"/>
              <p:cNvSpPr/>
              <p:nvPr/>
            </p:nvSpPr>
            <p:spPr bwMode="auto">
              <a:xfrm>
                <a:off x="4691511" y="3861048"/>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sp>
            <p:nvSpPr>
              <p:cNvPr id="40" name="椭圆 39"/>
              <p:cNvSpPr/>
              <p:nvPr/>
            </p:nvSpPr>
            <p:spPr bwMode="auto">
              <a:xfrm>
                <a:off x="4698777" y="4750406"/>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cxnSp>
            <p:nvCxnSpPr>
              <p:cNvPr id="42" name="直接箭头连接符 41"/>
              <p:cNvCxnSpPr>
                <a:stCxn id="39" idx="7"/>
              </p:cNvCxnSpPr>
              <p:nvPr/>
            </p:nvCxnSpPr>
            <p:spPr bwMode="auto">
              <a:xfrm flipV="1">
                <a:off x="5388517" y="1516276"/>
                <a:ext cx="1750921" cy="2431468"/>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cxnSp>
            <p:nvCxnSpPr>
              <p:cNvPr id="44" name="直接箭头连接符 43"/>
              <p:cNvCxnSpPr/>
              <p:nvPr/>
            </p:nvCxnSpPr>
            <p:spPr bwMode="auto">
              <a:xfrm flipV="1">
                <a:off x="5450687" y="1556975"/>
                <a:ext cx="1688751" cy="3287172"/>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grpSp>
        <p:sp>
          <p:nvSpPr>
            <p:cNvPr id="47" name="TextBox 20"/>
            <p:cNvSpPr txBox="1">
              <a:spLocks noChangeArrowheads="1"/>
            </p:cNvSpPr>
            <p:nvPr/>
          </p:nvSpPr>
          <p:spPr bwMode="auto">
            <a:xfrm>
              <a:off x="6820833" y="784791"/>
              <a:ext cx="2312168" cy="707886"/>
            </a:xfrm>
            <a:prstGeom prst="rect">
              <a:avLst/>
            </a:prstGeom>
            <a:noFill/>
            <a:ln w="9525">
              <a:noFill/>
              <a:miter lim="800000"/>
              <a:headEnd/>
              <a:tailEnd/>
            </a:ln>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二分查找下复杂度为</a:t>
              </a:r>
              <a:r>
                <a:rPr lang="en-US" altLang="zh-CN" sz="2000" b="1" dirty="0">
                  <a:solidFill>
                    <a:srgbClr val="C00000"/>
                  </a:solidFill>
                  <a:latin typeface="微软雅黑" panose="020B0503020204020204" pitchFamily="34" charset="-122"/>
                  <a:ea typeface="微软雅黑" panose="020B0503020204020204" pitchFamily="34" charset="-122"/>
                </a:rPr>
                <a:t>O(</a:t>
              </a:r>
              <a:r>
                <a:rPr lang="en-US" altLang="zh-CN" sz="2000" b="1" dirty="0" err="1">
                  <a:solidFill>
                    <a:srgbClr val="C00000"/>
                  </a:solidFill>
                  <a:latin typeface="微软雅黑" panose="020B0503020204020204" pitchFamily="34" charset="-122"/>
                  <a:ea typeface="微软雅黑" panose="020B0503020204020204" pitchFamily="34" charset="-122"/>
                </a:rPr>
                <a:t>logn</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30" name="TextBox 20"/>
          <p:cNvSpPr txBox="1">
            <a:spLocks noChangeArrowheads="1"/>
          </p:cNvSpPr>
          <p:nvPr/>
        </p:nvSpPr>
        <p:spPr bwMode="auto">
          <a:xfrm>
            <a:off x="298733" y="5945634"/>
            <a:ext cx="8593747" cy="707886"/>
          </a:xfrm>
          <a:prstGeom prst="rect">
            <a:avLst/>
          </a:prstGeom>
          <a:solidFill>
            <a:schemeClr val="accent2">
              <a:lumMod val="50000"/>
            </a:schemeClr>
          </a:solidFill>
        </p:spPr>
        <p:txBody>
          <a:bodyPr wrap="square">
            <a:spAutoFit/>
          </a:bodyPr>
          <a:lstStyle>
            <a:defPPr>
              <a:defRPr lang="zh-CN"/>
            </a:defPPr>
            <a:lvl1pPr algn="ctr">
              <a:defRPr sz="2000" b="1">
                <a:solidFill>
                  <a:schemeClr val="bg1"/>
                </a:solidFill>
                <a:latin typeface="微软雅黑" panose="020B0503020204020204" pitchFamily="34" charset="-122"/>
                <a:ea typeface="微软雅黑" panose="020B0503020204020204" pitchFamily="34" charset="-122"/>
              </a:defRPr>
            </a:lvl1pPr>
          </a:lstStyle>
          <a:p>
            <a:pPr lvl="1" algn="ctr"/>
            <a:r>
              <a:rPr lang="zh-CN" altLang="en-US" sz="2000" b="1" dirty="0">
                <a:solidFill>
                  <a:schemeClr val="bg1"/>
                </a:solidFill>
                <a:latin typeface="微软雅黑" panose="020B0503020204020204" pitchFamily="34" charset="-122"/>
                <a:ea typeface="微软雅黑" panose="020B0503020204020204" pitchFamily="34" charset="-122"/>
              </a:rPr>
              <a:t>之前的分析针对的是查找、插入、删除复杂度分析，本章介绍的查找仅仅是查找最大元素</a:t>
            </a:r>
            <a:r>
              <a:rPr lang="en-US" altLang="zh-CN" sz="2000" b="1" dirty="0" err="1">
                <a:solidFill>
                  <a:schemeClr val="bg1"/>
                </a:solidFill>
                <a:latin typeface="微软雅黑" panose="020B0503020204020204" pitchFamily="34" charset="-122"/>
                <a:ea typeface="微软雅黑" panose="020B0503020204020204" pitchFamily="34" charset="-122"/>
              </a:rPr>
              <a:t>getMax</a:t>
            </a:r>
            <a:r>
              <a:rPr lang="zh-CN" altLang="en-US" sz="2000" b="1" dirty="0">
                <a:solidFill>
                  <a:schemeClr val="bg1"/>
                </a:solidFill>
                <a:latin typeface="微软雅黑" panose="020B0503020204020204" pitchFamily="34" charset="-122"/>
                <a:ea typeface="微软雅黑" panose="020B0503020204020204" pitchFamily="34" charset="-122"/>
              </a:rPr>
              <a:t>，删除仅仅是删除最大元素</a:t>
            </a:r>
            <a:r>
              <a:rPr lang="en-US" altLang="zh-CN" sz="2000" b="1" dirty="0" err="1">
                <a:solidFill>
                  <a:schemeClr val="bg1"/>
                </a:solidFill>
                <a:latin typeface="微软雅黑" panose="020B0503020204020204" pitchFamily="34" charset="-122"/>
                <a:ea typeface="微软雅黑" panose="020B0503020204020204" pitchFamily="34" charset="-122"/>
              </a:rPr>
              <a:t>delMax</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043401"/>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STL</a:t>
            </a:r>
            <a:endParaRPr lang="zh-CN" altLang="en-US" sz="3600" dirty="0">
              <a:solidFill>
                <a:srgbClr val="003366"/>
              </a:solidFill>
              <a:latin typeface="微软雅黑" pitchFamily="34" charset="-122"/>
              <a:ea typeface="微软雅黑" pitchFamily="34" charset="-122"/>
            </a:endParaRPr>
          </a:p>
        </p:txBody>
      </p:sp>
      <p:sp>
        <p:nvSpPr>
          <p:cNvPr id="69" name="TextBox 20"/>
          <p:cNvSpPr txBox="1">
            <a:spLocks noChangeArrowheads="1"/>
          </p:cNvSpPr>
          <p:nvPr/>
        </p:nvSpPr>
        <p:spPr bwMode="auto">
          <a:xfrm>
            <a:off x="107504" y="1149132"/>
            <a:ext cx="8856983" cy="592469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p>
          <a:p>
            <a:pPr marL="800100" lvl="1" indent="-342900">
              <a:spcAft>
                <a:spcPts val="600"/>
              </a:spcAft>
              <a:buClr>
                <a:srgbClr val="C00000"/>
              </a:buClr>
              <a:buFont typeface="Wingdings" panose="05000000000000000000" pitchFamily="2" charset="2"/>
              <a:buChar char="ü"/>
            </a:pPr>
            <a:r>
              <a:rPr lang="en-US" altLang="zh-CN" sz="2000" b="1" dirty="0"/>
              <a:t>STL</a:t>
            </a:r>
            <a:r>
              <a:rPr lang="zh-CN" altLang="en-US" sz="2000" b="1" dirty="0"/>
              <a:t>（</a:t>
            </a:r>
            <a:r>
              <a:rPr lang="en-US" altLang="zh-CN" sz="2000" b="1" dirty="0"/>
              <a:t>Standard Template Library</a:t>
            </a:r>
            <a:r>
              <a:rPr lang="zh-CN" altLang="en-US" sz="2000" b="1" dirty="0"/>
              <a:t>，标准模板库</a:t>
            </a:r>
            <a:r>
              <a:rPr lang="en-US" altLang="zh-CN" sz="2000" b="1" dirty="0"/>
              <a:t>)</a:t>
            </a:r>
            <a:r>
              <a:rPr lang="zh-CN" altLang="en-US" sz="2000" b="1" dirty="0"/>
              <a:t>是惠普实验室开发的一系列软件的统称</a:t>
            </a:r>
            <a:endParaRPr lang="en-US" altLang="zh-CN" sz="2000" b="1" dirty="0"/>
          </a:p>
          <a:p>
            <a:pPr marL="800100" lvl="1" indent="-342900">
              <a:spcAft>
                <a:spcPts val="600"/>
              </a:spcAft>
              <a:buClr>
                <a:srgbClr val="C00000"/>
              </a:buClr>
              <a:buFont typeface="Wingdings" panose="05000000000000000000" pitchFamily="2" charset="2"/>
              <a:buChar char="ü"/>
            </a:pPr>
            <a:r>
              <a:rPr lang="en-US" altLang="zh-CN" sz="2000" b="1" dirty="0"/>
              <a:t>STL</a:t>
            </a:r>
            <a:r>
              <a:rPr lang="zh-CN" altLang="en-US" sz="2000" b="1" dirty="0"/>
              <a:t>的代码从广义上讲分为三类：</a:t>
            </a:r>
            <a:r>
              <a:rPr lang="en-US" altLang="zh-CN" sz="2000" b="1" dirty="0"/>
              <a:t>algorithm</a:t>
            </a:r>
            <a:r>
              <a:rPr lang="zh-CN" altLang="en-US" sz="2000" b="1" dirty="0"/>
              <a:t>（算法）、</a:t>
            </a:r>
            <a:r>
              <a:rPr lang="en-US" altLang="zh-CN" sz="2000" b="1" dirty="0"/>
              <a:t>container</a:t>
            </a:r>
            <a:r>
              <a:rPr lang="zh-CN" altLang="en-US" sz="2000" b="1" dirty="0"/>
              <a:t>（容器）和</a:t>
            </a:r>
            <a:r>
              <a:rPr lang="en-US" altLang="zh-CN" sz="2000" b="1" dirty="0"/>
              <a:t>iterator</a:t>
            </a:r>
            <a:r>
              <a:rPr lang="zh-CN" altLang="en-US" sz="2000" b="1" dirty="0"/>
              <a:t>（迭代器），几乎所有的代码都采用了模板类和模版函数的方式，这相比于传统的由函数和类组成的库来说提供了更好的代码重用机会</a:t>
            </a:r>
            <a:endParaRPr lang="en-US" altLang="zh-CN" sz="2000" b="1" dirty="0"/>
          </a:p>
          <a:p>
            <a:pPr marL="800100" lvl="1" indent="-342900">
              <a:spcAft>
                <a:spcPts val="600"/>
              </a:spcAft>
              <a:buClr>
                <a:srgbClr val="C00000"/>
              </a:buClr>
              <a:buFont typeface="Wingdings" panose="05000000000000000000" pitchFamily="2" charset="2"/>
              <a:buChar char="ü"/>
            </a:pPr>
            <a:r>
              <a:rPr lang="zh-CN" altLang="en-US" sz="2000" b="1" dirty="0"/>
              <a:t>在</a:t>
            </a:r>
            <a:r>
              <a:rPr lang="en-US" altLang="zh-CN" sz="2000" b="1" dirty="0"/>
              <a:t>C++</a:t>
            </a:r>
            <a:r>
              <a:rPr lang="zh-CN" altLang="en-US" sz="2000" b="1" dirty="0"/>
              <a:t>标准中，</a:t>
            </a:r>
            <a:r>
              <a:rPr lang="en-US" altLang="zh-CN" sz="2000" b="1" dirty="0"/>
              <a:t>STL</a:t>
            </a:r>
            <a:r>
              <a:rPr lang="zh-CN" altLang="en-US" sz="2000" b="1" dirty="0"/>
              <a:t>被组织为下面的</a:t>
            </a:r>
            <a:r>
              <a:rPr lang="en-US" altLang="zh-CN" sz="2000" b="1" dirty="0"/>
              <a:t>13</a:t>
            </a:r>
            <a:r>
              <a:rPr lang="zh-CN" altLang="en-US" sz="2000" b="1" dirty="0"/>
              <a:t>个头文件：</a:t>
            </a:r>
            <a:r>
              <a:rPr lang="en-US" altLang="zh-CN" sz="2000" b="1" dirty="0"/>
              <a:t>&lt;algorithm&gt;</a:t>
            </a:r>
            <a:r>
              <a:rPr lang="zh-CN" altLang="en-US" sz="2000" b="1" dirty="0"/>
              <a:t>、</a:t>
            </a:r>
            <a:r>
              <a:rPr lang="en-US" altLang="zh-CN" sz="2000" b="1" dirty="0"/>
              <a:t>&lt;</a:t>
            </a:r>
            <a:r>
              <a:rPr lang="en-US" altLang="zh-CN" sz="2000" b="1" dirty="0" err="1"/>
              <a:t>deque</a:t>
            </a:r>
            <a:r>
              <a:rPr lang="en-US" altLang="zh-CN" sz="2000" b="1" dirty="0"/>
              <a:t>&gt;</a:t>
            </a:r>
            <a:r>
              <a:rPr lang="zh-CN" altLang="en-US" sz="2000" b="1" dirty="0"/>
              <a:t>、</a:t>
            </a:r>
            <a:r>
              <a:rPr lang="en-US" altLang="zh-CN" sz="2000" b="1" dirty="0"/>
              <a:t>&lt;functional&gt;</a:t>
            </a:r>
            <a:r>
              <a:rPr lang="zh-CN" altLang="en-US" sz="2000" b="1" dirty="0"/>
              <a:t>、</a:t>
            </a:r>
            <a:r>
              <a:rPr lang="en-US" altLang="zh-CN" sz="2000" b="1" dirty="0"/>
              <a:t>&lt;iterator&gt;</a:t>
            </a:r>
            <a:r>
              <a:rPr lang="zh-CN" altLang="en-US" sz="2000" b="1" dirty="0"/>
              <a:t>、</a:t>
            </a:r>
            <a:r>
              <a:rPr lang="en-US" altLang="zh-CN" sz="2000" b="1" dirty="0"/>
              <a:t>&lt;vector&gt;</a:t>
            </a:r>
            <a:r>
              <a:rPr lang="zh-CN" altLang="en-US" sz="2000" b="1" dirty="0"/>
              <a:t>、</a:t>
            </a:r>
            <a:r>
              <a:rPr lang="en-US" altLang="zh-CN" sz="2000" b="1" dirty="0"/>
              <a:t>&lt;list&gt;</a:t>
            </a:r>
            <a:r>
              <a:rPr lang="zh-CN" altLang="en-US" sz="2000" b="1" dirty="0"/>
              <a:t>、</a:t>
            </a:r>
            <a:r>
              <a:rPr lang="en-US" altLang="zh-CN" sz="2000" b="1" dirty="0"/>
              <a:t>&lt;map&gt;</a:t>
            </a:r>
            <a:r>
              <a:rPr lang="zh-CN" altLang="en-US" sz="2000" b="1" dirty="0"/>
              <a:t>、</a:t>
            </a:r>
            <a:r>
              <a:rPr lang="en-US" altLang="zh-CN" sz="2000" b="1" dirty="0"/>
              <a:t>&lt;memory&gt;</a:t>
            </a:r>
            <a:r>
              <a:rPr lang="zh-CN" altLang="en-US" sz="2000" b="1" dirty="0"/>
              <a:t>、</a:t>
            </a:r>
            <a:r>
              <a:rPr lang="en-US" altLang="zh-CN" sz="2000" b="1" dirty="0"/>
              <a:t>&lt;numeric&gt;</a:t>
            </a:r>
            <a:r>
              <a:rPr lang="zh-CN" altLang="en-US" sz="2000" b="1" dirty="0"/>
              <a:t>、</a:t>
            </a:r>
            <a:r>
              <a:rPr lang="en-US" altLang="zh-CN" sz="2000" b="1" dirty="0"/>
              <a:t>&lt;queue&gt;</a:t>
            </a:r>
            <a:r>
              <a:rPr lang="zh-CN" altLang="en-US" sz="2000" b="1" dirty="0"/>
              <a:t>、</a:t>
            </a:r>
            <a:r>
              <a:rPr lang="en-US" altLang="zh-CN" sz="2000" b="1" dirty="0"/>
              <a:t>&lt;set&gt;</a:t>
            </a:r>
            <a:r>
              <a:rPr lang="zh-CN" altLang="en-US" sz="2000" b="1" dirty="0"/>
              <a:t>、</a:t>
            </a:r>
            <a:r>
              <a:rPr lang="en-US" altLang="zh-CN" sz="2000" b="1" dirty="0"/>
              <a:t>&lt;stack&gt;</a:t>
            </a:r>
            <a:r>
              <a:rPr lang="zh-CN" altLang="en-US" sz="2000" b="1" dirty="0"/>
              <a:t>和</a:t>
            </a:r>
            <a:r>
              <a:rPr lang="en-US" altLang="zh-CN" sz="2000" b="1" dirty="0"/>
              <a:t>&lt;utility&gt;</a:t>
            </a:r>
          </a:p>
          <a:p>
            <a:pPr marL="800100" lvl="1" indent="-342900">
              <a:spcAft>
                <a:spcPts val="600"/>
              </a:spcAft>
              <a:buClr>
                <a:srgbClr val="C00000"/>
              </a:buClr>
              <a:buFont typeface="Wingdings" panose="05000000000000000000" pitchFamily="2" charset="2"/>
              <a:buChar char="ü"/>
            </a:pPr>
            <a:r>
              <a:rPr lang="zh-CN" altLang="en-US" sz="2000" b="1" dirty="0"/>
              <a:t>算法部分主要由头文件</a:t>
            </a:r>
            <a:r>
              <a:rPr lang="en-US" altLang="zh-CN" sz="2000" b="1" dirty="0"/>
              <a:t>&lt;algorithm&gt;</a:t>
            </a:r>
            <a:r>
              <a:rPr lang="zh-CN" altLang="en-US" sz="2000" b="1" dirty="0"/>
              <a:t>，</a:t>
            </a:r>
            <a:r>
              <a:rPr lang="en-US" altLang="zh-CN" sz="2000" b="1" dirty="0"/>
              <a:t>&lt;numeric&gt;</a:t>
            </a:r>
            <a:r>
              <a:rPr lang="zh-CN" altLang="en-US" sz="2000" b="1" dirty="0"/>
              <a:t>和</a:t>
            </a:r>
            <a:r>
              <a:rPr lang="en-US" altLang="zh-CN" sz="2000" b="1" dirty="0"/>
              <a:t>&lt;functional&gt;</a:t>
            </a:r>
            <a:r>
              <a:rPr lang="zh-CN" altLang="en-US" sz="2000" b="1" dirty="0"/>
              <a:t>组成</a:t>
            </a:r>
            <a:endParaRPr lang="en-US" altLang="zh-CN" sz="2000" b="1" dirty="0"/>
          </a:p>
          <a:p>
            <a:pPr marL="800100" lvl="1" indent="-342900">
              <a:spcAft>
                <a:spcPts val="600"/>
              </a:spcAft>
              <a:buClr>
                <a:srgbClr val="C00000"/>
              </a:buClr>
              <a:buFont typeface="Wingdings" panose="05000000000000000000" pitchFamily="2" charset="2"/>
              <a:buChar char="ü"/>
            </a:pPr>
            <a:r>
              <a:rPr lang="zh-CN" altLang="en-US" sz="2000" b="1" dirty="0"/>
              <a:t>容器部分主要由头文件</a:t>
            </a:r>
            <a:r>
              <a:rPr lang="en-US" altLang="zh-CN" sz="2000" b="1" dirty="0"/>
              <a:t>&lt;vector&gt;,&lt;list&gt;,&lt;</a:t>
            </a:r>
            <a:r>
              <a:rPr lang="en-US" altLang="zh-CN" sz="2000" b="1" dirty="0" err="1"/>
              <a:t>deque</a:t>
            </a:r>
            <a:r>
              <a:rPr lang="en-US" altLang="zh-CN" sz="2000" b="1" dirty="0"/>
              <a:t>&gt;</a:t>
            </a:r>
            <a:r>
              <a:rPr lang="zh-CN" altLang="en-US" sz="2000" b="1" dirty="0"/>
              <a:t>（双队列）</a:t>
            </a:r>
            <a:r>
              <a:rPr lang="en-US" altLang="zh-CN" sz="2000" b="1" dirty="0"/>
              <a:t>,&lt;set&gt;,&lt;map&gt;, &lt;stack&gt;</a:t>
            </a:r>
            <a:r>
              <a:rPr lang="zh-CN" altLang="en-US" sz="2000" b="1" dirty="0"/>
              <a:t>和</a:t>
            </a:r>
            <a:r>
              <a:rPr lang="en-US" altLang="zh-CN" sz="2000" b="1" dirty="0"/>
              <a:t>&lt;queue&gt;</a:t>
            </a:r>
            <a:r>
              <a:rPr lang="zh-CN" altLang="en-US" sz="2000" b="1" dirty="0"/>
              <a:t>组成</a:t>
            </a:r>
            <a:endParaRPr lang="en-US" altLang="zh-CN" sz="2000" b="1" dirty="0"/>
          </a:p>
          <a:p>
            <a:pPr marL="800100" lvl="1" indent="-342900">
              <a:spcAft>
                <a:spcPts val="600"/>
              </a:spcAft>
              <a:buClr>
                <a:srgbClr val="C00000"/>
              </a:buClr>
              <a:buFont typeface="Wingdings" panose="05000000000000000000" pitchFamily="2" charset="2"/>
              <a:buChar char="ü"/>
            </a:pPr>
            <a:r>
              <a:rPr lang="zh-CN" altLang="en-US" sz="2000" b="1" dirty="0"/>
              <a:t>迭代器部分主要由头文件</a:t>
            </a:r>
            <a:r>
              <a:rPr lang="en-US" altLang="zh-CN" sz="2000" b="1" dirty="0"/>
              <a:t>&lt;utility&gt;,&lt;iterator&gt;</a:t>
            </a:r>
            <a:r>
              <a:rPr lang="zh-CN" altLang="en-US" sz="2000" b="1" dirty="0"/>
              <a:t>和</a:t>
            </a:r>
            <a:r>
              <a:rPr lang="en-US" altLang="zh-CN" sz="2000" b="1" dirty="0"/>
              <a:t>&lt;memory&gt;</a:t>
            </a:r>
            <a:r>
              <a:rPr lang="zh-CN" altLang="en-US" sz="2000" b="1" dirty="0"/>
              <a:t>组成，迭代器在</a:t>
            </a:r>
            <a:r>
              <a:rPr lang="en-US" altLang="zh-CN" sz="2000" b="1" dirty="0"/>
              <a:t>STL</a:t>
            </a:r>
            <a:r>
              <a:rPr lang="zh-CN" altLang="en-US" sz="2000" b="1" dirty="0"/>
              <a:t>中用来将算法和容器联系起来，起着一种黏和剂的作用</a:t>
            </a:r>
            <a:endParaRPr lang="en-US" altLang="zh-CN" sz="2000" b="1" dirty="0"/>
          </a:p>
          <a:p>
            <a:pPr marL="800100" lvl="1" indent="-342900">
              <a:spcAft>
                <a:spcPts val="600"/>
              </a:spcAft>
              <a:buClr>
                <a:srgbClr val="C00000"/>
              </a:buClr>
              <a:buFont typeface="Wingdings" panose="05000000000000000000" pitchFamily="2" charset="2"/>
              <a:buChar char="ü"/>
            </a:pPr>
            <a:endParaRPr lang="en-US" altLang="zh-CN"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705498"/>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36933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接口</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优先队列两种：最大优先队列、最小优先队列</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每次取自队列的第一个元素分别是优先级最大和优先级最小的元素</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包含头文件：</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queue.h</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functional.h</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可以使用具有默认优先级的已有数据结构；也可以在定义优先队列的时候传入自定义的优先级比较对象；或者使用自定义对象</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数据结构</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，但是必须重载好</a:t>
            </a:r>
            <a:r>
              <a:rPr lang="en-US" altLang="zh-CN" sz="2000" b="1" dirty="0">
                <a:latin typeface="微软雅黑" panose="020B0503020204020204" pitchFamily="34" charset="-122"/>
                <a:ea typeface="微软雅黑" panose="020B0503020204020204" pitchFamily="34" charset="-122"/>
              </a:rPr>
              <a:t>&lt; </a:t>
            </a:r>
            <a:r>
              <a:rPr lang="zh-CN" altLang="en-US" sz="2000" b="1" dirty="0">
                <a:latin typeface="微软雅黑" panose="020B0503020204020204" pitchFamily="34" charset="-122"/>
                <a:ea typeface="微软雅黑" panose="020B0503020204020204" pitchFamily="34" charset="-122"/>
              </a:rPr>
              <a:t>操作符</a:t>
            </a:r>
            <a:r>
              <a:rPr lang="zh-CN" altLang="en-US" dirty="0"/>
              <a:t> </a:t>
            </a:r>
            <a:endParaRPr lang="en-US" altLang="zh-CN" dirty="0"/>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优先级队列的常见操作</a:t>
            </a:r>
          </a:p>
          <a:p>
            <a:pPr marL="457200" indent="-457200">
              <a:spcAft>
                <a:spcPts val="600"/>
              </a:spcAft>
              <a:buClr>
                <a:srgbClr val="C00000"/>
              </a:buClr>
              <a:buFont typeface="Wingdings" panose="05000000000000000000" pitchFamily="2" charset="2"/>
              <a:buChar char="ü"/>
              <a:defRPr/>
            </a:pPr>
            <a:endParaRPr lang="en-US" altLang="zh-CN" sz="32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032103387"/>
              </p:ext>
            </p:extLst>
          </p:nvPr>
        </p:nvGraphicFramePr>
        <p:xfrm>
          <a:off x="944378" y="4365104"/>
          <a:ext cx="7454850" cy="2240280"/>
        </p:xfrm>
        <a:graphic>
          <a:graphicData uri="http://schemas.openxmlformats.org/drawingml/2006/table">
            <a:tbl>
              <a:tblPr firstRow="1" bandRow="1">
                <a:tableStyleId>{5C22544A-7EE6-4342-B048-85BDC9FD1C3A}</a:tableStyleId>
              </a:tblPr>
              <a:tblGrid>
                <a:gridCol w="1683406">
                  <a:extLst>
                    <a:ext uri="{9D8B030D-6E8A-4147-A177-3AD203B41FA5}">
                      <a16:colId xmlns:a16="http://schemas.microsoft.com/office/drawing/2014/main" val="3071775054"/>
                    </a:ext>
                  </a:extLst>
                </a:gridCol>
                <a:gridCol w="5771444">
                  <a:extLst>
                    <a:ext uri="{9D8B030D-6E8A-4147-A177-3AD203B41FA5}">
                      <a16:colId xmlns:a16="http://schemas.microsoft.com/office/drawing/2014/main" val="184863641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rgbClr val="C00000"/>
                          </a:solidFill>
                          <a:latin typeface="微软雅黑" panose="020B0503020204020204" pitchFamily="34" charset="-122"/>
                          <a:ea typeface="微软雅黑" panose="020B0503020204020204" pitchFamily="34" charset="-122"/>
                          <a:cs typeface="+mn-cs"/>
                        </a:rPr>
                        <a:t>优先级队列支持的操作</a:t>
                      </a:r>
                    </a:p>
                  </a:txBody>
                  <a:tcPr/>
                </a:tc>
                <a:tc hMerge="1">
                  <a:txBody>
                    <a:bodyPr/>
                    <a:lstStyle/>
                    <a:p>
                      <a:endParaRPr lang="zh-CN" altLang="en-US" dirty="0"/>
                    </a:p>
                  </a:txBody>
                  <a:tcPr/>
                </a:tc>
                <a:extLst>
                  <a:ext uri="{0D108BD9-81ED-4DB2-BD59-A6C34878D82A}">
                    <a16:rowId xmlns:a16="http://schemas.microsoft.com/office/drawing/2014/main" val="104160082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q.empty</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如果队列为空，则返回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true</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，否则返回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false</a:t>
                      </a:r>
                    </a:p>
                  </a:txBody>
                  <a:tcPr/>
                </a:tc>
                <a:extLst>
                  <a:ext uri="{0D108BD9-81ED-4DB2-BD59-A6C34878D82A}">
                    <a16:rowId xmlns:a16="http://schemas.microsoft.com/office/drawing/2014/main" val="37690643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q.size</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返回队列中元素的个数</a:t>
                      </a:r>
                      <a:endParaRPr lang="zh-CN" altLang="en-US" dirty="0"/>
                    </a:p>
                  </a:txBody>
                  <a:tcPr/>
                </a:tc>
                <a:extLst>
                  <a:ext uri="{0D108BD9-81ED-4DB2-BD59-A6C34878D82A}">
                    <a16:rowId xmlns:a16="http://schemas.microsoft.com/office/drawing/2014/main" val="150733674"/>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删除队首元素，但不返回其值</a:t>
                      </a:r>
                    </a:p>
                  </a:txBody>
                  <a:tcPr/>
                </a:tc>
                <a:extLst>
                  <a:ext uri="{0D108BD9-81ED-4DB2-BD59-A6C34878D82A}">
                    <a16:rowId xmlns:a16="http://schemas.microsoft.com/office/drawing/2014/main" val="2896761915"/>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q.top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返回具有最高优先级的元素值，但不删除该元素</a:t>
                      </a:r>
                    </a:p>
                  </a:txBody>
                  <a:tcPr/>
                </a:tc>
                <a:extLst>
                  <a:ext uri="{0D108BD9-81ED-4DB2-BD59-A6C34878D82A}">
                    <a16:rowId xmlns:a16="http://schemas.microsoft.com/office/drawing/2014/main" val="215493443"/>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q.push</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(item)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在基于优先级的适当位置插入新元素</a:t>
                      </a:r>
                    </a:p>
                  </a:txBody>
                  <a:tcPr/>
                </a:tc>
                <a:extLst>
                  <a:ext uri="{0D108BD9-81ED-4DB2-BD59-A6C34878D82A}">
                    <a16:rowId xmlns:a16="http://schemas.microsoft.com/office/drawing/2014/main" val="677856349"/>
                  </a:ext>
                </a:extLst>
              </a:tr>
            </a:tbl>
          </a:graphicData>
        </a:graphic>
      </p:graphicFrame>
    </p:spTree>
    <p:extLst>
      <p:ext uri="{BB962C8B-B14F-4D97-AF65-F5344CB8AC3E}">
        <p14:creationId xmlns:p14="http://schemas.microsoft.com/office/powerpoint/2010/main" val="2761973448"/>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00808"/>
            <a:ext cx="4608512" cy="1323439"/>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5" name="矩形 4"/>
          <p:cNvSpPr/>
          <p:nvPr/>
        </p:nvSpPr>
        <p:spPr>
          <a:xfrm>
            <a:off x="323528" y="3109063"/>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que;</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采用默认优先级构造队列</a:t>
            </a:r>
          </a:p>
        </p:txBody>
      </p:sp>
      <p:sp>
        <p:nvSpPr>
          <p:cNvPr id="6" name="矩形 5"/>
          <p:cNvSpPr/>
          <p:nvPr/>
        </p:nvSpPr>
        <p:spPr>
          <a:xfrm>
            <a:off x="784426" y="4133128"/>
            <a:ext cx="3600400" cy="1077218"/>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8" name="矩形 7"/>
          <p:cNvSpPr/>
          <p:nvPr/>
        </p:nvSpPr>
        <p:spPr>
          <a:xfrm>
            <a:off x="333809" y="5157192"/>
            <a:ext cx="4005973"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A: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1" name="矩形 10">
            <a:hlinkClick r:id="rId3" action="ppaction://hlinksldjump"/>
          </p:cNvPr>
          <p:cNvSpPr/>
          <p:nvPr/>
        </p:nvSpPr>
        <p:spPr>
          <a:xfrm>
            <a:off x="5076056" y="6093296"/>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 : 83 56 22 14 10  7</a:t>
            </a:r>
          </a:p>
        </p:txBody>
      </p:sp>
      <p:sp>
        <p:nvSpPr>
          <p:cNvPr id="4" name="矩形 3"/>
          <p:cNvSpPr/>
          <p:nvPr/>
        </p:nvSpPr>
        <p:spPr>
          <a:xfrm>
            <a:off x="5364088" y="4847401"/>
            <a:ext cx="3456384" cy="584775"/>
          </a:xfrm>
          <a:prstGeom prst="rect">
            <a:avLst/>
          </a:prstGeom>
          <a:solidFill>
            <a:schemeClr val="accent1">
              <a:lumMod val="90000"/>
            </a:schemeClr>
          </a:solidFill>
        </p:spPr>
        <p:txBody>
          <a:bodyPr wrap="square">
            <a:spAutoFit/>
          </a:bodyPr>
          <a:lstStyle/>
          <a:p>
            <a:r>
              <a:rPr lang="en-US" altLang="zh-CN" sz="1600" b="1" dirty="0" err="1">
                <a:solidFill>
                  <a:srgbClr val="383A42"/>
                </a:solidFill>
                <a:latin typeface="Source Code Pro"/>
              </a:rPr>
              <a:t>priority_queue</a:t>
            </a:r>
            <a:r>
              <a:rPr lang="en-US" altLang="zh-CN" sz="1600" b="1" dirty="0">
                <a:solidFill>
                  <a:srgbClr val="383A42"/>
                </a:solidFill>
                <a:latin typeface="Source Code Pro"/>
              </a:rPr>
              <a:t>&lt;</a:t>
            </a:r>
            <a:r>
              <a:rPr lang="en-US" altLang="zh-CN" sz="1600" b="1" dirty="0" err="1">
                <a:solidFill>
                  <a:srgbClr val="A626A4"/>
                </a:solidFill>
                <a:latin typeface="Source Code Pro"/>
              </a:rPr>
              <a:t>int</a:t>
            </a:r>
            <a:r>
              <a:rPr lang="en-US" altLang="zh-CN" sz="1600" b="1" dirty="0">
                <a:solidFill>
                  <a:srgbClr val="383A42"/>
                </a:solidFill>
                <a:latin typeface="Source Code Pro"/>
              </a:rPr>
              <a:t>, </a:t>
            </a:r>
            <a:r>
              <a:rPr lang="en-US" altLang="zh-CN" sz="1600" b="1" dirty="0">
                <a:solidFill>
                  <a:srgbClr val="C18401"/>
                </a:solidFill>
                <a:latin typeface="Source Code Pro"/>
              </a:rPr>
              <a:t>vector</a:t>
            </a:r>
            <a:r>
              <a:rPr lang="en-US" altLang="zh-CN" sz="1600" b="1" dirty="0">
                <a:solidFill>
                  <a:srgbClr val="383A42"/>
                </a:solidFill>
                <a:latin typeface="Source Code Pro"/>
              </a:rPr>
              <a:t>&lt;</a:t>
            </a:r>
            <a:r>
              <a:rPr lang="en-US" altLang="zh-CN" sz="1600" b="1" dirty="0" err="1">
                <a:solidFill>
                  <a:srgbClr val="A626A4"/>
                </a:solidFill>
                <a:latin typeface="Source Code Pro"/>
              </a:rPr>
              <a:t>int</a:t>
            </a:r>
            <a:r>
              <a:rPr lang="en-US" altLang="zh-CN" sz="1600" b="1" dirty="0">
                <a:solidFill>
                  <a:srgbClr val="383A42"/>
                </a:solidFill>
                <a:latin typeface="Source Code Pro"/>
              </a:rPr>
              <a:t>&gt;, </a:t>
            </a:r>
            <a:r>
              <a:rPr lang="en-US" altLang="zh-CN" sz="1600" b="1" dirty="0">
                <a:solidFill>
                  <a:srgbClr val="FF0000"/>
                </a:solidFill>
                <a:latin typeface="Source Code Pro"/>
              </a:rPr>
              <a:t>greater</a:t>
            </a:r>
            <a:r>
              <a:rPr lang="en-US" altLang="zh-CN" sz="1600" b="1" dirty="0">
                <a:solidFill>
                  <a:srgbClr val="383A42"/>
                </a:solidFill>
                <a:latin typeface="Source Code Pro"/>
              </a:rPr>
              <a:t>&lt;</a:t>
            </a:r>
            <a:r>
              <a:rPr lang="en-US" altLang="zh-CN" sz="1600" b="1" dirty="0" err="1">
                <a:solidFill>
                  <a:srgbClr val="A626A4"/>
                </a:solidFill>
                <a:latin typeface="Source Code Pro"/>
              </a:rPr>
              <a:t>int</a:t>
            </a:r>
            <a:r>
              <a:rPr lang="en-US" altLang="zh-CN" sz="1600" b="1" dirty="0">
                <a:solidFill>
                  <a:srgbClr val="383A42"/>
                </a:solidFill>
                <a:latin typeface="Source Code Pro"/>
              </a:rPr>
              <a:t>&gt; &gt; que;</a:t>
            </a:r>
            <a:endParaRPr lang="zh-CN" altLang="en-US" sz="1600" b="1" dirty="0"/>
          </a:p>
        </p:txBody>
      </p:sp>
    </p:spTree>
    <p:extLst>
      <p:ext uri="{BB962C8B-B14F-4D97-AF65-F5344CB8AC3E}">
        <p14:creationId xmlns:p14="http://schemas.microsoft.com/office/powerpoint/2010/main" val="1368777477"/>
      </p:ext>
    </p:extLst>
  </p:cSld>
  <p:clrMapOvr>
    <a:masterClrMapping/>
  </p:clrMapOvr>
  <p:transition advTm="157">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28703" y="3737635"/>
            <a:ext cx="4536504" cy="3046988"/>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定义比较结构</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最小值优先</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4" name="组合 3"/>
          <p:cNvGrpSpPr/>
          <p:nvPr/>
        </p:nvGrpSpPr>
        <p:grpSpPr>
          <a:xfrm>
            <a:off x="3779912" y="1152319"/>
            <a:ext cx="5904656" cy="3377844"/>
            <a:chOff x="3779912" y="1152319"/>
            <a:chExt cx="5904656" cy="3377844"/>
          </a:xfrm>
        </p:grpSpPr>
        <p:sp>
          <p:nvSpPr>
            <p:cNvPr id="5" name="矩形 4"/>
            <p:cNvSpPr/>
            <p:nvPr/>
          </p:nvSpPr>
          <p:spPr>
            <a:xfrm>
              <a:off x="3779912" y="1152319"/>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&gt;que1;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采用比较结构：最小值优先</a:t>
              </a:r>
            </a:p>
          </p:txBody>
        </p:sp>
        <p:sp>
          <p:nvSpPr>
            <p:cNvPr id="6" name="矩形 5"/>
            <p:cNvSpPr/>
            <p:nvPr/>
          </p:nvSpPr>
          <p:spPr>
            <a:xfrm>
              <a:off x="4211960" y="2229537"/>
              <a:ext cx="3600400" cy="830997"/>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que1.push(a[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0" name="矩形 9"/>
            <p:cNvSpPr/>
            <p:nvPr/>
          </p:nvSpPr>
          <p:spPr>
            <a:xfrm>
              <a:off x="3779912" y="2960503"/>
              <a:ext cx="4024924"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 B: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(!que1.empty())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que1.top());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sp>
        <p:nvSpPr>
          <p:cNvPr id="11" name="矩形 10">
            <a:hlinkClick r:id="rId3" action="ppaction://hlinksldjump"/>
          </p:cNvPr>
          <p:cNvSpPr/>
          <p:nvPr/>
        </p:nvSpPr>
        <p:spPr>
          <a:xfrm>
            <a:off x="3923928" y="4614091"/>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B : 7 10 14 22 56 83</a:t>
            </a:r>
            <a:endParaRPr lang="zh-CN" altLang="en-US" sz="2000" dirty="0">
              <a:solidFill>
                <a:schemeClr val="bg1"/>
              </a:solidFill>
            </a:endParaRPr>
          </a:p>
        </p:txBody>
      </p:sp>
    </p:spTree>
    <p:extLst>
      <p:ext uri="{BB962C8B-B14F-4D97-AF65-F5344CB8AC3E}">
        <p14:creationId xmlns:p14="http://schemas.microsoft.com/office/powerpoint/2010/main" val="3385604365"/>
      </p:ext>
    </p:extLst>
  </p:cSld>
  <p:clrMapOvr>
    <a:masterClrMapping/>
  </p:clrMapOvr>
  <p:transition advTm="157">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395536" y="1720748"/>
            <a:ext cx="813690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一位老木匠遇到了一件非常棘手的问题</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他需要将一根非常长的木棒切成N 段。每段的长度分别为 L</a:t>
            </a:r>
            <a:r>
              <a:rPr kumimoji="0" lang="zh-CN" altLang="zh-CN" sz="2000" b="1"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≤1000 ，且均为整数）个长度单位</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i</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(i=1,2,…,N) 恰好就是原木棒的长度。我们认为切割时仅在整数点处切且没有木材损失。</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木匠发现，每一次切割花费的体力与该木棒的长度成正比，不妨设切割长度为1的木棒花费1单位体力。例如，若 N=3，L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=3,</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2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3</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5，则木棒原长为12，木匠可以有多种切法，如：先将12切成3+9，花费12体力，再将9切成4+5，花费9体力，一共花费21体力；还可以先将12切成4+8，花费12体力，再将8切成3+5，花费8体力，一共花费20体力。显然，后者比前者更省体力。 　　</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那么，木匠至少要花费多少体力才能完成切割任务呢？ </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378297" y="5877272"/>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内部节点的数据之和，小的数先加一起。</a:t>
            </a:r>
            <a:endParaRPr lang="zh-CN" altLang="en-US" sz="2400" dirty="0"/>
          </a:p>
        </p:txBody>
      </p:sp>
    </p:spTree>
    <p:extLst>
      <p:ext uri="{BB962C8B-B14F-4D97-AF65-F5344CB8AC3E}">
        <p14:creationId xmlns:p14="http://schemas.microsoft.com/office/powerpoint/2010/main" val="23359829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4" y="1124744"/>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79512" y="1684275"/>
            <a:ext cx="8640960" cy="5262979"/>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s;</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key;</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&gt;&gt;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i&lt;n;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scanf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&amp;key);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(key);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&gt;=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b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 + b);   sum += a + b;   n--;</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9" name="组合 8"/>
          <p:cNvGrpSpPr/>
          <p:nvPr/>
        </p:nvGrpSpPr>
        <p:grpSpPr>
          <a:xfrm>
            <a:off x="5868144" y="1916832"/>
            <a:ext cx="3076136" cy="3507591"/>
            <a:chOff x="98217" y="2924944"/>
            <a:chExt cx="3076136" cy="3507591"/>
          </a:xfrm>
        </p:grpSpPr>
        <p:sp>
          <p:nvSpPr>
            <p:cNvPr id="10" name="椭圆 9"/>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1" name="椭圆 20"/>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2" name="直接箭头连接符 21"/>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3" name="直接箭头连接符 22"/>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4" name="椭圆 23"/>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6" name="直接箭头连接符 25"/>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7" name="Text Box 38"/>
            <p:cNvSpPr txBox="1">
              <a:spLocks noChangeArrowheads="1"/>
            </p:cNvSpPr>
            <p:nvPr/>
          </p:nvSpPr>
          <p:spPr bwMode="auto">
            <a:xfrm>
              <a:off x="177759" y="6063203"/>
              <a:ext cx="300082"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5</a:t>
              </a:r>
            </a:p>
          </p:txBody>
        </p:sp>
        <p:sp>
          <p:nvSpPr>
            <p:cNvPr id="28" name="Text Box 38"/>
            <p:cNvSpPr txBox="1">
              <a:spLocks noChangeArrowheads="1"/>
            </p:cNvSpPr>
            <p:nvPr/>
          </p:nvSpPr>
          <p:spPr bwMode="auto">
            <a:xfrm>
              <a:off x="1201540" y="6063203"/>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10</a:t>
              </a:r>
            </a:p>
          </p:txBody>
        </p:sp>
        <p:sp>
          <p:nvSpPr>
            <p:cNvPr id="29" name="Text Box 38"/>
            <p:cNvSpPr txBox="1">
              <a:spLocks noChangeArrowheads="1"/>
            </p:cNvSpPr>
            <p:nvPr/>
          </p:nvSpPr>
          <p:spPr bwMode="auto">
            <a:xfrm>
              <a:off x="1644349" y="5417041"/>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15</a:t>
              </a:r>
            </a:p>
          </p:txBody>
        </p:sp>
        <p:sp>
          <p:nvSpPr>
            <p:cNvPr id="30" name="Text Box 38"/>
            <p:cNvSpPr txBox="1">
              <a:spLocks noChangeArrowheads="1"/>
            </p:cNvSpPr>
            <p:nvPr/>
          </p:nvSpPr>
          <p:spPr bwMode="auto">
            <a:xfrm>
              <a:off x="2168235" y="4723600"/>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sp>
          <p:nvSpPr>
            <p:cNvPr id="31" name="Text Box 38"/>
            <p:cNvSpPr txBox="1">
              <a:spLocks noChangeArrowheads="1"/>
            </p:cNvSpPr>
            <p:nvPr/>
          </p:nvSpPr>
          <p:spPr bwMode="auto">
            <a:xfrm>
              <a:off x="2701786" y="4010272"/>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grpSp>
    </p:spTree>
    <p:extLst>
      <p:ext uri="{BB962C8B-B14F-4D97-AF65-F5344CB8AC3E}">
        <p14:creationId xmlns:p14="http://schemas.microsoft.com/office/powerpoint/2010/main" val="877897603"/>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5832648" cy="320087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二叉堆</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向量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完全二叉树，形神兼备</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a:t>
            </a:r>
            <a:r>
              <a:rPr lang="en-US" altLang="zh-CN" sz="2400" b="1" dirty="0">
                <a:latin typeface="微软雅黑" panose="020B0503020204020204" pitchFamily="34" charset="-122"/>
                <a:ea typeface="微软雅黑" panose="020B0503020204020204" pitchFamily="34" charset="-122"/>
              </a:rPr>
              <a:t>insert (push)</a:t>
            </a:r>
            <a:r>
              <a:rPr lang="zh-CN" altLang="en-US" sz="2400" b="1" dirty="0">
                <a:latin typeface="微软雅黑" panose="020B0503020204020204" pitchFamily="34" charset="-122"/>
                <a:ea typeface="微软雅黑" panose="020B0503020204020204" pitchFamily="34" charset="-122"/>
              </a:rPr>
              <a:t>：上滤</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读取</a:t>
            </a:r>
            <a:r>
              <a:rPr lang="en-US" altLang="zh-CN" sz="2400" b="1" dirty="0" err="1">
                <a:latin typeface="微软雅黑" panose="020B0503020204020204" pitchFamily="34" charset="-122"/>
                <a:ea typeface="微软雅黑" panose="020B0503020204020204" pitchFamily="34" charset="-122"/>
              </a:rPr>
              <a:t>getMax</a:t>
            </a:r>
            <a:r>
              <a:rPr lang="en-US" altLang="zh-CN" sz="2400" b="1" dirty="0">
                <a:latin typeface="微软雅黑" panose="020B0503020204020204" pitchFamily="34" charset="-122"/>
                <a:ea typeface="微软雅黑" panose="020B0503020204020204" pitchFamily="34" charset="-122"/>
              </a:rPr>
              <a:t> (top)</a:t>
            </a:r>
            <a:r>
              <a:rPr lang="zh-CN" altLang="en-US" sz="2400" b="1" dirty="0">
                <a:latin typeface="微软雅黑" panose="020B0503020204020204" pitchFamily="34" charset="-122"/>
                <a:ea typeface="微软雅黑" panose="020B0503020204020204" pitchFamily="34" charset="-122"/>
              </a:rPr>
              <a:t>：读取堆顶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删除</a:t>
            </a:r>
            <a:r>
              <a:rPr lang="en-US" altLang="zh-CN" sz="2400" b="1" dirty="0" err="1">
                <a:latin typeface="微软雅黑" panose="020B0503020204020204" pitchFamily="34" charset="-122"/>
                <a:ea typeface="微软雅黑" panose="020B0503020204020204" pitchFamily="34" charset="-122"/>
              </a:rPr>
              <a:t>delMax</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pop</a:t>
            </a:r>
            <a:r>
              <a:rPr lang="zh-CN" altLang="en-US" sz="2400" b="1" dirty="0">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构建：从下往上的</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堆排序：构建</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迭代删除</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 结</a:t>
            </a:r>
          </a:p>
        </p:txBody>
      </p:sp>
      <p:sp>
        <p:nvSpPr>
          <p:cNvPr id="8" name="TextBox 20"/>
          <p:cNvSpPr txBox="1">
            <a:spLocks noChangeArrowheads="1"/>
          </p:cNvSpPr>
          <p:nvPr/>
        </p:nvSpPr>
        <p:spPr bwMode="auto">
          <a:xfrm>
            <a:off x="251520" y="4464611"/>
            <a:ext cx="5472608"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堆应用</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基于优先级的图算法应用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哈夫曼编码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STL</a:t>
            </a:r>
            <a:r>
              <a:rPr lang="zh-CN" altLang="en-US"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Priority_Queue</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300192" y="2150859"/>
            <a:ext cx="2429507" cy="2246769"/>
          </a:xfrm>
          <a:prstGeom prst="rect">
            <a:avLst/>
          </a:prstGeom>
          <a:solidFill>
            <a:schemeClr val="accent2">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插入即上滤，</a:t>
            </a:r>
          </a:p>
          <a:p>
            <a:r>
              <a:rPr lang="zh-CN" altLang="en-US" sz="2800" b="1" dirty="0">
                <a:solidFill>
                  <a:schemeClr val="bg1"/>
                </a:solidFill>
                <a:latin typeface="微软雅黑" panose="020B0503020204020204" pitchFamily="34" charset="-122"/>
                <a:ea typeface="微软雅黑" panose="020B0503020204020204" pitchFamily="34" charset="-122"/>
              </a:rPr>
              <a:t>删除置换下，</a:t>
            </a:r>
          </a:p>
          <a:p>
            <a:r>
              <a:rPr lang="zh-CN" altLang="en-US" sz="2800" b="1" dirty="0">
                <a:solidFill>
                  <a:schemeClr val="bg1"/>
                </a:solidFill>
                <a:latin typeface="微软雅黑" panose="020B0503020204020204" pitchFamily="34" charset="-122"/>
                <a:ea typeface="微软雅黑" panose="020B0503020204020204" pitchFamily="34" charset="-122"/>
              </a:rPr>
              <a:t>构建自底下，</a:t>
            </a:r>
          </a:p>
          <a:p>
            <a:r>
              <a:rPr lang="zh-CN" altLang="en-US" sz="2800" b="1" dirty="0">
                <a:solidFill>
                  <a:schemeClr val="bg1"/>
                </a:solidFill>
                <a:latin typeface="微软雅黑" panose="020B0503020204020204" pitchFamily="34" charset="-122"/>
                <a:ea typeface="微软雅黑" panose="020B0503020204020204" pitchFamily="34" charset="-122"/>
              </a:rPr>
              <a:t>排序始构建，</a:t>
            </a:r>
          </a:p>
          <a:p>
            <a:r>
              <a:rPr lang="zh-CN" altLang="en-US" sz="2800" b="1" dirty="0">
                <a:solidFill>
                  <a:schemeClr val="bg1"/>
                </a:solidFill>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998441272"/>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2852936"/>
            <a:ext cx="226215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谢谢！</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3479053"/>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47" y="1124744"/>
            <a:ext cx="8808020" cy="6340197"/>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Dijkstra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MGraph</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min,i,j,k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当前每个节点的最短路径</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每个节点的前驱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初始都未用过该点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设置前驱</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节点</a:t>
            </a:r>
            <a:r>
              <a:rPr lang="en-US" altLang="zh-CN" sz="1400" b="1" kern="0" dirty="0">
                <a:solidFill>
                  <a:srgbClr val="CC0000"/>
                </a:solidFill>
                <a:latin typeface="Consolas" panose="020B0609020204030204" pitchFamily="49" charset="0"/>
                <a:ea typeface="隶书" pitchFamily="49" charset="-122"/>
              </a:rPr>
              <a:t>v0</a:t>
            </a:r>
            <a:r>
              <a:rPr lang="zh-CN" altLang="en-US" sz="1400" b="1" kern="0" dirty="0">
                <a:solidFill>
                  <a:srgbClr val="CC0000"/>
                </a:solidFill>
                <a:latin typeface="Consolas" panose="020B0609020204030204" pitchFamily="49" charset="0"/>
                <a:ea typeface="隶书" pitchFamily="49" charset="-122"/>
              </a:rPr>
              <a:t>为起始顶点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nV-1</a:t>
            </a:r>
            <a:r>
              <a:rPr lang="zh-CN" altLang="en-US" sz="1400" b="1" kern="0" dirty="0">
                <a:solidFill>
                  <a:srgbClr val="CC0000"/>
                </a:solidFill>
                <a:latin typeface="Consolas" panose="020B0609020204030204" pitchFamily="49" charset="0"/>
                <a:ea typeface="隶书" pitchFamily="49" charset="-122"/>
              </a:rPr>
              <a:t>次加新节点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[j]&lt;min){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j;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保存当前节点号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更新最小长度</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设置节点</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进入最短路径树</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A31515"/>
                </a:solidFill>
                <a:highlight>
                  <a:srgbClr val="FFFFFF"/>
                </a:highlight>
                <a:latin typeface="Consolas" panose="020B0609020204030204" pitchFamily="49" charset="0"/>
                <a:ea typeface="新宋体" panose="02010609030101010101" pitchFamily="49" charset="-122"/>
              </a:rPr>
              <a:t>d,%d,%d</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加入最短路径树，并输出其前驱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的所有邻域节点进行</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.arc[k][j]&lt;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的邻域节点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通过</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点找更短的路径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的最短路径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k;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记录</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的前驱顶点为</a:t>
            </a:r>
            <a:r>
              <a:rPr lang="en-US" altLang="zh-CN" sz="1400" b="1" kern="0" dirty="0">
                <a:solidFill>
                  <a:srgbClr val="CC0000"/>
                </a:solidFill>
                <a:latin typeface="Consolas" panose="020B0609020204030204" pitchFamily="49" charset="0"/>
                <a:ea typeface="隶书" pitchFamily="49" charset="-122"/>
              </a:rPr>
              <a:t>k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6" name="TextBox 20"/>
          <p:cNvSpPr txBox="1">
            <a:spLocks noChangeArrowheads="1"/>
          </p:cNvSpPr>
          <p:nvPr/>
        </p:nvSpPr>
        <p:spPr bwMode="auto">
          <a:xfrm>
            <a:off x="4278687" y="1123057"/>
            <a:ext cx="5220480"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400" b="1" dirty="0" err="1">
                <a:latin typeface="微软雅黑" panose="020B0503020204020204" pitchFamily="34" charset="-122"/>
                <a:ea typeface="微软雅黑" panose="020B0503020204020204" pitchFamily="34" charset="-122"/>
              </a:rPr>
              <a:t>Dijkstra</a:t>
            </a:r>
            <a:r>
              <a:rPr lang="zh-CN" altLang="en-US" sz="2400" b="1" dirty="0">
                <a:latin typeface="微软雅黑" panose="020B0503020204020204" pitchFamily="34" charset="-122"/>
                <a:ea typeface="微软雅黑" panose="020B0503020204020204" pitchFamily="34" charset="-122"/>
              </a:rPr>
              <a:t>的实现（非教材版本）</a:t>
            </a:r>
            <a:endParaRPr lang="en-US" altLang="zh-CN"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36" name="矩形 135"/>
          <p:cNvSpPr/>
          <p:nvPr/>
        </p:nvSpPr>
        <p:spPr>
          <a:xfrm>
            <a:off x="5191660" y="1752940"/>
            <a:ext cx="3793642" cy="70788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时间复杂度</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选取最高优先级顶点</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顶点优先级更新</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
        <p:nvSpPr>
          <p:cNvPr id="7" name="椭圆 6"/>
          <p:cNvSpPr/>
          <p:nvPr/>
        </p:nvSpPr>
        <p:spPr bwMode="auto">
          <a:xfrm>
            <a:off x="107504" y="5397772"/>
            <a:ext cx="6459591" cy="1196929"/>
          </a:xfrm>
          <a:prstGeom prst="ellipse">
            <a:avLst/>
          </a:prstGeom>
          <a:noFill/>
          <a:ln w="1905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8" name="矩形 7"/>
          <p:cNvSpPr/>
          <p:nvPr/>
        </p:nvSpPr>
        <p:spPr>
          <a:xfrm>
            <a:off x="4860032" y="6474307"/>
            <a:ext cx="2391446" cy="442157"/>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邻域优先级更新</a:t>
            </a:r>
            <a:endParaRPr lang="en-US" altLang="zh-CN" sz="1400" b="1" dirty="0">
              <a:latin typeface="微软雅黑" panose="020B0503020204020204" pitchFamily="34" charset="-122"/>
              <a:ea typeface="微软雅黑" panose="020B0503020204020204" pitchFamily="34" charset="-122"/>
            </a:endParaRPr>
          </a:p>
        </p:txBody>
      </p:sp>
      <p:sp>
        <p:nvSpPr>
          <p:cNvPr id="9" name="椭圆 8"/>
          <p:cNvSpPr/>
          <p:nvPr/>
        </p:nvSpPr>
        <p:spPr bwMode="auto">
          <a:xfrm>
            <a:off x="251520" y="3905871"/>
            <a:ext cx="5883802" cy="1026521"/>
          </a:xfrm>
          <a:prstGeom prst="ellipse">
            <a:avLst/>
          </a:prstGeom>
          <a:noFill/>
          <a:ln w="1270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10" name="矩形 9"/>
          <p:cNvSpPr/>
          <p:nvPr/>
        </p:nvSpPr>
        <p:spPr>
          <a:xfrm>
            <a:off x="4626769" y="4264519"/>
            <a:ext cx="2262158"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选取优先级最高顶点</a:t>
            </a:r>
            <a:endParaRPr lang="en-US" altLang="zh-CN" sz="1400" b="1" dirty="0">
              <a:latin typeface="微软雅黑" panose="020B0503020204020204" pitchFamily="34" charset="-122"/>
              <a:ea typeface="微软雅黑" panose="020B0503020204020204" pitchFamily="34" charset="-122"/>
            </a:endParaRPr>
          </a:p>
        </p:txBody>
      </p:sp>
      <p:sp>
        <p:nvSpPr>
          <p:cNvPr id="11" name="矩形 10"/>
          <p:cNvSpPr/>
          <p:nvPr/>
        </p:nvSpPr>
        <p:spPr>
          <a:xfrm>
            <a:off x="6055755" y="2764624"/>
            <a:ext cx="2929547" cy="1323439"/>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通过邻接表可将顶点优先级更新降低为</a:t>
            </a:r>
            <a:r>
              <a:rPr lang="en-US" altLang="zh-CN" sz="2000" b="1" dirty="0">
                <a:solidFill>
                  <a:schemeClr val="bg1"/>
                </a:solidFill>
                <a:latin typeface="微软雅黑" panose="020B0503020204020204" pitchFamily="34" charset="-122"/>
                <a:ea typeface="微软雅黑" panose="020B0503020204020204" pitchFamily="34" charset="-122"/>
              </a:rPr>
              <a:t>O(2e)</a:t>
            </a:r>
            <a:r>
              <a:rPr lang="zh-CN" altLang="en-US" sz="2000" b="1" dirty="0">
                <a:solidFill>
                  <a:schemeClr val="bg1"/>
                </a:solidFill>
                <a:latin typeface="微软雅黑" panose="020B0503020204020204" pitchFamily="34" charset="-122"/>
                <a:ea typeface="微软雅黑" panose="020B0503020204020204" pitchFamily="34" charset="-122"/>
              </a:rPr>
              <a:t>，即总时间复杂度</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)+O(2e)</a:t>
            </a:r>
            <a:endParaRPr lang="zh-CN" altLang="en-US" sz="2000" dirty="0"/>
          </a:p>
        </p:txBody>
      </p:sp>
    </p:spTree>
    <p:extLst>
      <p:ext uri="{BB962C8B-B14F-4D97-AF65-F5344CB8AC3E}">
        <p14:creationId xmlns:p14="http://schemas.microsoft.com/office/powerpoint/2010/main" val="256962059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
                                        </p:tgtEl>
                                        <p:attrNameLst>
                                          <p:attrName>style.visibility</p:attrName>
                                        </p:attrNameLst>
                                      </p:cBhvr>
                                      <p:to>
                                        <p:strVal val="visible"/>
                                      </p:to>
                                    </p:set>
                                    <p:anim calcmode="lin" valueType="num">
                                      <p:cBhvr additive="base">
                                        <p:cTn id="17" dur="500" fill="hold"/>
                                        <p:tgtEl>
                                          <p:spTgt spid="136"/>
                                        </p:tgtEl>
                                        <p:attrNameLst>
                                          <p:attrName>ppt_x</p:attrName>
                                        </p:attrNameLst>
                                      </p:cBhvr>
                                      <p:tavLst>
                                        <p:tav tm="0">
                                          <p:val>
                                            <p:strVal val="#ppt_x"/>
                                          </p:val>
                                        </p:tav>
                                        <p:tav tm="100000">
                                          <p:val>
                                            <p:strVal val="#ppt_x"/>
                                          </p:val>
                                        </p:tav>
                                      </p:tavLst>
                                    </p:anim>
                                    <p:anim calcmode="lin" valueType="num">
                                      <p:cBhvr additive="base">
                                        <p:cTn id="18"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7" grpId="0" animBg="1"/>
      <p:bldP spid="8" grpId="0"/>
      <p:bldP spid="9" grpId="0" animBg="1"/>
      <p:bldP spid="10" grpId="0"/>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83" name="椭圆 82"/>
          <p:cNvSpPr/>
          <p:nvPr/>
        </p:nvSpPr>
        <p:spPr bwMode="auto">
          <a:xfrm>
            <a:off x="558451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4" name="椭圆 83"/>
          <p:cNvSpPr/>
          <p:nvPr/>
        </p:nvSpPr>
        <p:spPr bwMode="auto">
          <a:xfrm>
            <a:off x="811687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5584515"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2</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6" name="椭圆 85"/>
          <p:cNvSpPr/>
          <p:nvPr/>
        </p:nvSpPr>
        <p:spPr bwMode="auto">
          <a:xfrm>
            <a:off x="6857009"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6857009"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8" name="椭圆 87"/>
          <p:cNvSpPr/>
          <p:nvPr/>
        </p:nvSpPr>
        <p:spPr bwMode="auto">
          <a:xfrm>
            <a:off x="811687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0" name="直接连接符 89"/>
          <p:cNvCxnSpPr>
            <a:stCxn id="83" idx="4"/>
            <a:endCxn id="85" idx="0"/>
          </p:cNvCxnSpPr>
          <p:nvPr/>
        </p:nvCxnSpPr>
        <p:spPr bwMode="auto">
          <a:xfrm>
            <a:off x="5764515"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sp>
        <p:nvSpPr>
          <p:cNvPr id="91" name="椭圆 90"/>
          <p:cNvSpPr/>
          <p:nvPr/>
        </p:nvSpPr>
        <p:spPr bwMode="auto">
          <a:xfrm>
            <a:off x="558451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2" name="直接连接符 91"/>
          <p:cNvCxnSpPr>
            <a:stCxn id="85" idx="4"/>
            <a:endCxn id="91" idx="0"/>
          </p:cNvCxnSpPr>
          <p:nvPr/>
        </p:nvCxnSpPr>
        <p:spPr bwMode="auto">
          <a:xfrm>
            <a:off x="5764515"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a:stCxn id="87" idx="3"/>
            <a:endCxn id="91" idx="7"/>
          </p:cNvCxnSpPr>
          <p:nvPr/>
        </p:nvCxnSpPr>
        <p:spPr bwMode="auto">
          <a:xfrm flipH="1">
            <a:off x="5891794" y="1803701"/>
            <a:ext cx="1017936" cy="1994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4" name="直接连接符 93"/>
          <p:cNvCxnSpPr>
            <a:stCxn id="86" idx="3"/>
            <a:endCxn id="91" idx="7"/>
          </p:cNvCxnSpPr>
          <p:nvPr/>
        </p:nvCxnSpPr>
        <p:spPr bwMode="auto">
          <a:xfrm flipH="1">
            <a:off x="5891794" y="2943259"/>
            <a:ext cx="1017936"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5" name="直接连接符 94"/>
          <p:cNvCxnSpPr/>
          <p:nvPr/>
        </p:nvCxnSpPr>
        <p:spPr bwMode="auto">
          <a:xfrm>
            <a:off x="7037009"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6" name="直接连接符 95"/>
          <p:cNvCxnSpPr/>
          <p:nvPr/>
        </p:nvCxnSpPr>
        <p:spPr bwMode="auto">
          <a:xfrm>
            <a:off x="7037009"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7" name="直接连接符 96"/>
          <p:cNvCxnSpPr>
            <a:stCxn id="91" idx="6"/>
          </p:cNvCxnSpPr>
          <p:nvPr/>
        </p:nvCxnSpPr>
        <p:spPr bwMode="auto">
          <a:xfrm>
            <a:off x="5944515" y="3925879"/>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8" name="直接连接符 97"/>
          <p:cNvCxnSpPr>
            <a:stCxn id="83" idx="6"/>
            <a:endCxn id="87" idx="2"/>
          </p:cNvCxnSpPr>
          <p:nvPr/>
        </p:nvCxnSpPr>
        <p:spPr bwMode="auto">
          <a:xfrm>
            <a:off x="5944515" y="1676422"/>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9" name="直接连接符 98"/>
          <p:cNvCxnSpPr>
            <a:stCxn id="87" idx="6"/>
            <a:endCxn id="84" idx="2"/>
          </p:cNvCxnSpPr>
          <p:nvPr/>
        </p:nvCxnSpPr>
        <p:spPr bwMode="auto">
          <a:xfrm>
            <a:off x="7217009" y="1676422"/>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0" name="直接连接符 99"/>
          <p:cNvCxnSpPr/>
          <p:nvPr/>
        </p:nvCxnSpPr>
        <p:spPr bwMode="auto">
          <a:xfrm>
            <a:off x="7217009" y="3925879"/>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1" name="直接连接符 100"/>
          <p:cNvCxnSpPr>
            <a:stCxn id="88" idx="1"/>
            <a:endCxn id="86" idx="5"/>
          </p:cNvCxnSpPr>
          <p:nvPr/>
        </p:nvCxnSpPr>
        <p:spPr bwMode="auto">
          <a:xfrm flipH="1" flipV="1">
            <a:off x="7164288" y="2943259"/>
            <a:ext cx="1005308"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2" name="直接连接符 101"/>
          <p:cNvCxnSpPr>
            <a:stCxn id="84" idx="3"/>
            <a:endCxn id="86" idx="7"/>
          </p:cNvCxnSpPr>
          <p:nvPr/>
        </p:nvCxnSpPr>
        <p:spPr bwMode="auto">
          <a:xfrm flipH="1">
            <a:off x="7164288" y="1803701"/>
            <a:ext cx="1005308" cy="8850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3" name="直接连接符 102"/>
          <p:cNvCxnSpPr>
            <a:stCxn id="84" idx="4"/>
            <a:endCxn id="88" idx="0"/>
          </p:cNvCxnSpPr>
          <p:nvPr/>
        </p:nvCxnSpPr>
        <p:spPr bwMode="auto">
          <a:xfrm>
            <a:off x="8296875" y="1856422"/>
            <a:ext cx="0" cy="1889457"/>
          </a:xfrm>
          <a:prstGeom prst="line">
            <a:avLst/>
          </a:prstGeom>
          <a:solidFill>
            <a:schemeClr val="accent1"/>
          </a:solidFill>
          <a:ln w="25400" cap="flat" cmpd="sng" algn="ctr">
            <a:solidFill>
              <a:schemeClr val="tx1"/>
            </a:solidFill>
            <a:prstDash val="solid"/>
            <a:round/>
            <a:headEnd type="none"/>
            <a:tailEnd type="none"/>
          </a:ln>
          <a:effectLst/>
        </p:spPr>
      </p:cxnSp>
      <p:sp>
        <p:nvSpPr>
          <p:cNvPr id="104" name="弧形 103"/>
          <p:cNvSpPr/>
          <p:nvPr/>
        </p:nvSpPr>
        <p:spPr bwMode="auto">
          <a:xfrm>
            <a:off x="5764515" y="1331285"/>
            <a:ext cx="2532360" cy="392518"/>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5" name="弧形 104"/>
          <p:cNvSpPr/>
          <p:nvPr/>
        </p:nvSpPr>
        <p:spPr bwMode="auto">
          <a:xfrm flipV="1">
            <a:off x="5777262" y="3939749"/>
            <a:ext cx="2532360" cy="273730"/>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6" name="矩形 105"/>
          <p:cNvSpPr/>
          <p:nvPr/>
        </p:nvSpPr>
        <p:spPr bwMode="auto">
          <a:xfrm>
            <a:off x="5619837" y="3198435"/>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7" name="矩形 106"/>
          <p:cNvSpPr/>
          <p:nvPr/>
        </p:nvSpPr>
        <p:spPr bwMode="auto">
          <a:xfrm>
            <a:off x="6908203" y="211142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13</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538899" y="20781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9" name="矩形 108"/>
          <p:cNvSpPr/>
          <p:nvPr/>
        </p:nvSpPr>
        <p:spPr bwMode="auto">
          <a:xfrm>
            <a:off x="8297888" y="264647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0" name="矩形 109"/>
          <p:cNvSpPr/>
          <p:nvPr/>
        </p:nvSpPr>
        <p:spPr bwMode="auto">
          <a:xfrm>
            <a:off x="7522264" y="31880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8</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6886017" y="4111333"/>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10</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2" name="矩形 111"/>
          <p:cNvSpPr/>
          <p:nvPr/>
        </p:nvSpPr>
        <p:spPr bwMode="auto">
          <a:xfrm>
            <a:off x="6871192" y="109192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5764514" y="1856422"/>
            <a:ext cx="0" cy="779558"/>
          </a:xfrm>
          <a:prstGeom prst="line">
            <a:avLst/>
          </a:prstGeom>
          <a:solidFill>
            <a:schemeClr val="accent1"/>
          </a:solidFill>
          <a:ln w="38100" cap="flat" cmpd="sng" algn="ctr">
            <a:solidFill>
              <a:srgbClr val="C00000"/>
            </a:solidFill>
            <a:prstDash val="solid"/>
            <a:round/>
            <a:headEnd type="none"/>
            <a:tailEnd type="none"/>
          </a:ln>
          <a:effectLst/>
        </p:spPr>
      </p:cxnSp>
      <p:sp>
        <p:nvSpPr>
          <p:cNvPr id="123" name="矩形 122"/>
          <p:cNvSpPr/>
          <p:nvPr/>
        </p:nvSpPr>
        <p:spPr bwMode="auto">
          <a:xfrm>
            <a:off x="5624448" y="206566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29" name="直接连接符 128"/>
          <p:cNvCxnSpPr>
            <a:endCxn id="87" idx="2"/>
          </p:cNvCxnSpPr>
          <p:nvPr/>
        </p:nvCxnSpPr>
        <p:spPr bwMode="auto">
          <a:xfrm>
            <a:off x="5944555" y="1676422"/>
            <a:ext cx="912454"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0" name="矩形 129"/>
          <p:cNvSpPr/>
          <p:nvPr/>
        </p:nvSpPr>
        <p:spPr bwMode="auto">
          <a:xfrm>
            <a:off x="6218596" y="1532311"/>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6</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34" name="矩形 133"/>
          <p:cNvSpPr/>
          <p:nvPr/>
        </p:nvSpPr>
        <p:spPr bwMode="auto">
          <a:xfrm>
            <a:off x="7432331" y="152754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37" name="直接连接符 136"/>
          <p:cNvCxnSpPr>
            <a:endCxn id="91" idx="7"/>
          </p:cNvCxnSpPr>
          <p:nvPr/>
        </p:nvCxnSpPr>
        <p:spPr bwMode="auto">
          <a:xfrm flipH="1">
            <a:off x="5891794" y="1805545"/>
            <a:ext cx="1023176" cy="1993055"/>
          </a:xfrm>
          <a:prstGeom prst="line">
            <a:avLst/>
          </a:prstGeom>
          <a:solidFill>
            <a:schemeClr val="accent1"/>
          </a:solidFill>
          <a:ln w="38100" cap="flat" cmpd="sng" algn="ctr">
            <a:solidFill>
              <a:srgbClr val="C00000"/>
            </a:solidFill>
            <a:prstDash val="solid"/>
            <a:round/>
            <a:headEnd type="none"/>
            <a:tailEnd type="none"/>
          </a:ln>
          <a:effectLst/>
        </p:spPr>
      </p:cxnSp>
      <p:sp>
        <p:nvSpPr>
          <p:cNvPr id="138" name="矩形 137"/>
          <p:cNvSpPr/>
          <p:nvPr/>
        </p:nvSpPr>
        <p:spPr bwMode="auto">
          <a:xfrm>
            <a:off x="6269337" y="258415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9</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2" name="直接连接符 141"/>
          <p:cNvCxnSpPr>
            <a:stCxn id="86" idx="3"/>
          </p:cNvCxnSpPr>
          <p:nvPr/>
        </p:nvCxnSpPr>
        <p:spPr bwMode="auto">
          <a:xfrm flipH="1">
            <a:off x="5895712" y="2943259"/>
            <a:ext cx="1014018" cy="850677"/>
          </a:xfrm>
          <a:prstGeom prst="line">
            <a:avLst/>
          </a:prstGeom>
          <a:solidFill>
            <a:schemeClr val="accent1"/>
          </a:solidFill>
          <a:ln w="38100" cap="flat" cmpd="sng" algn="ctr">
            <a:solidFill>
              <a:srgbClr val="C00000"/>
            </a:solidFill>
            <a:prstDash val="solid"/>
            <a:round/>
            <a:headEnd type="none"/>
            <a:tailEnd type="none"/>
          </a:ln>
          <a:effectLst/>
        </p:spPr>
      </p:cxnSp>
      <p:sp>
        <p:nvSpPr>
          <p:cNvPr id="143" name="矩形 142"/>
          <p:cNvSpPr/>
          <p:nvPr/>
        </p:nvSpPr>
        <p:spPr bwMode="auto">
          <a:xfrm>
            <a:off x="6298345" y="3205260"/>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5" name="直接连接符 144"/>
          <p:cNvCxnSpPr>
            <a:endCxn id="147" idx="2"/>
          </p:cNvCxnSpPr>
          <p:nvPr/>
        </p:nvCxnSpPr>
        <p:spPr bwMode="auto">
          <a:xfrm flipV="1">
            <a:off x="5946547" y="3926414"/>
            <a:ext cx="905598" cy="1392"/>
          </a:xfrm>
          <a:prstGeom prst="line">
            <a:avLst/>
          </a:prstGeom>
          <a:solidFill>
            <a:schemeClr val="accent1"/>
          </a:solidFill>
          <a:ln w="38100" cap="flat" cmpd="sng" algn="ctr">
            <a:solidFill>
              <a:srgbClr val="C00000"/>
            </a:solidFill>
            <a:prstDash val="solid"/>
            <a:round/>
            <a:headEnd type="none"/>
            <a:tailEnd type="none"/>
          </a:ln>
          <a:effectLst/>
        </p:spPr>
      </p:cxnSp>
      <p:sp>
        <p:nvSpPr>
          <p:cNvPr id="146" name="矩形 145"/>
          <p:cNvSpPr/>
          <p:nvPr/>
        </p:nvSpPr>
        <p:spPr bwMode="auto">
          <a:xfrm>
            <a:off x="6886017" y="32793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5</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47" name="椭圆 146"/>
          <p:cNvSpPr/>
          <p:nvPr/>
        </p:nvSpPr>
        <p:spPr bwMode="auto">
          <a:xfrm>
            <a:off x="6852145" y="374641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48" name="直接连接符 147"/>
          <p:cNvCxnSpPr/>
          <p:nvPr/>
        </p:nvCxnSpPr>
        <p:spPr bwMode="auto">
          <a:xfrm flipV="1">
            <a:off x="8299211" y="1856422"/>
            <a:ext cx="4517" cy="1889992"/>
          </a:xfrm>
          <a:prstGeom prst="line">
            <a:avLst/>
          </a:prstGeom>
          <a:solidFill>
            <a:schemeClr val="accent1"/>
          </a:solidFill>
          <a:ln w="38100" cap="flat" cmpd="sng" algn="ctr">
            <a:solidFill>
              <a:srgbClr val="C00000"/>
            </a:solidFill>
            <a:prstDash val="solid"/>
            <a:round/>
            <a:headEnd type="none"/>
            <a:tailEnd type="none"/>
          </a:ln>
          <a:effectLst/>
        </p:spPr>
      </p:cxnSp>
      <p:sp>
        <p:nvSpPr>
          <p:cNvPr id="149" name="矩形 148"/>
          <p:cNvSpPr/>
          <p:nvPr/>
        </p:nvSpPr>
        <p:spPr bwMode="auto">
          <a:xfrm>
            <a:off x="7467587" y="3766686"/>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321192" y="37506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2" name="弧形 151"/>
          <p:cNvSpPr/>
          <p:nvPr/>
        </p:nvSpPr>
        <p:spPr bwMode="auto">
          <a:xfrm>
            <a:off x="5775561" y="1328571"/>
            <a:ext cx="2532360" cy="392518"/>
          </a:xfrm>
          <a:prstGeom prst="arc">
            <a:avLst>
              <a:gd name="adj1" fmla="val 10817505"/>
              <a:gd name="adj2" fmla="val 0"/>
            </a:avLst>
          </a:prstGeom>
          <a:noFill/>
          <a:ln w="38100" cap="flat" cmpd="sng" algn="ctr">
            <a:solidFill>
              <a:srgbClr val="C00000"/>
            </a:solidFill>
            <a:prstDash val="solid"/>
            <a:round/>
            <a:headEnd type="none"/>
            <a:tailEnd type="none"/>
          </a:ln>
          <a:effectLst/>
        </p:spPr>
        <p:txBody>
          <a:bodyPr rtlCol="0" anchor="ctr"/>
          <a:lstStyle/>
          <a:p>
            <a:pPr algn="ctr"/>
            <a:endParaRPr lang="zh-CN" altLang="en-US"/>
          </a:p>
        </p:txBody>
      </p:sp>
      <p:sp>
        <p:nvSpPr>
          <p:cNvPr id="50" name="矩形 49"/>
          <p:cNvSpPr/>
          <p:nvPr/>
        </p:nvSpPr>
        <p:spPr>
          <a:xfrm>
            <a:off x="6046434" y="4721122"/>
            <a:ext cx="865541" cy="1754326"/>
          </a:xfrm>
          <a:prstGeom prst="rect">
            <a:avLst/>
          </a:prstGeom>
          <a:solidFill>
            <a:schemeClr val="accent1"/>
          </a:solidFill>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en-US" altLang="zh-CN" b="1" dirty="0">
              <a:latin typeface="微软雅黑" panose="020B0503020204020204" pitchFamily="34" charset="-122"/>
              <a:ea typeface="微软雅黑" panose="020B0503020204020204" pitchFamily="34" charset="-122"/>
            </a:endParaRPr>
          </a:p>
          <a:p>
            <a:r>
              <a:rPr lang="zh-CN" altLang="en-US" dirty="0"/>
              <a:t>8 15</a:t>
            </a:r>
          </a:p>
          <a:p>
            <a:r>
              <a:rPr lang="zh-CN" altLang="en-US" dirty="0"/>
              <a:t>1 2 4</a:t>
            </a:r>
          </a:p>
          <a:p>
            <a:r>
              <a:rPr lang="zh-CN" altLang="en-US" dirty="0"/>
              <a:t>2 3 12</a:t>
            </a:r>
          </a:p>
          <a:p>
            <a:r>
              <a:rPr lang="zh-CN" altLang="en-US" dirty="0"/>
              <a:t>1 4 6</a:t>
            </a:r>
          </a:p>
          <a:p>
            <a:r>
              <a:rPr lang="zh-CN" altLang="en-US" dirty="0"/>
              <a:t>3 4 9</a:t>
            </a:r>
          </a:p>
        </p:txBody>
      </p:sp>
      <p:sp>
        <p:nvSpPr>
          <p:cNvPr id="51" name="矩形 50"/>
          <p:cNvSpPr/>
          <p:nvPr/>
        </p:nvSpPr>
        <p:spPr>
          <a:xfrm>
            <a:off x="8061735" y="4998120"/>
            <a:ext cx="865541" cy="1477328"/>
          </a:xfrm>
          <a:prstGeom prst="rect">
            <a:avLst/>
          </a:prstGeom>
          <a:solidFill>
            <a:schemeClr val="accent1"/>
          </a:solidFill>
        </p:spPr>
        <p:txBody>
          <a:bodyPr wrap="square">
            <a:spAutoFit/>
          </a:bodyPr>
          <a:lstStyle/>
          <a:p>
            <a:r>
              <a:rPr lang="zh-CN" altLang="en-US" dirty="0"/>
              <a:t>4 7 2</a:t>
            </a:r>
          </a:p>
          <a:p>
            <a:r>
              <a:rPr lang="zh-CN" altLang="en-US" dirty="0"/>
              <a:t>5 7 11</a:t>
            </a:r>
          </a:p>
          <a:p>
            <a:r>
              <a:rPr lang="zh-CN" altLang="en-US" dirty="0"/>
              <a:t>5 8 8</a:t>
            </a:r>
          </a:p>
          <a:p>
            <a:r>
              <a:rPr lang="zh-CN" altLang="en-US" dirty="0"/>
              <a:t>6 8 7</a:t>
            </a:r>
          </a:p>
          <a:p>
            <a:r>
              <a:rPr lang="zh-CN" altLang="en-US" dirty="0"/>
              <a:t>7 8 14</a:t>
            </a:r>
          </a:p>
        </p:txBody>
      </p:sp>
      <p:sp>
        <p:nvSpPr>
          <p:cNvPr id="52" name="矩形 51"/>
          <p:cNvSpPr/>
          <p:nvPr/>
        </p:nvSpPr>
        <p:spPr>
          <a:xfrm>
            <a:off x="7054084" y="4721122"/>
            <a:ext cx="865541" cy="1754326"/>
          </a:xfrm>
          <a:prstGeom prst="rect">
            <a:avLst/>
          </a:prstGeom>
          <a:solidFill>
            <a:schemeClr val="accent1"/>
          </a:solidFill>
        </p:spPr>
        <p:txBody>
          <a:bodyPr wrap="square">
            <a:spAutoFit/>
          </a:bodyPr>
          <a:lstStyle/>
          <a:p>
            <a:r>
              <a:rPr lang="zh-CN" altLang="en-US" dirty="0"/>
              <a:t>3 5 1</a:t>
            </a:r>
          </a:p>
          <a:p>
            <a:r>
              <a:rPr lang="zh-CN" altLang="en-US" dirty="0"/>
              <a:t>3 6 2</a:t>
            </a:r>
          </a:p>
          <a:p>
            <a:r>
              <a:rPr lang="zh-CN" altLang="en-US" dirty="0"/>
              <a:t>1 7 7</a:t>
            </a:r>
            <a:endParaRPr lang="en-US" altLang="zh-CN" dirty="0"/>
          </a:p>
          <a:p>
            <a:r>
              <a:rPr lang="zh-CN" altLang="en-US" dirty="0"/>
              <a:t>4 5 13</a:t>
            </a:r>
          </a:p>
          <a:p>
            <a:r>
              <a:rPr lang="zh-CN" altLang="en-US" dirty="0"/>
              <a:t>5 6 5</a:t>
            </a:r>
          </a:p>
          <a:p>
            <a:r>
              <a:rPr lang="zh-CN" altLang="en-US" dirty="0"/>
              <a:t>3 8 10</a:t>
            </a:r>
          </a:p>
        </p:txBody>
      </p:sp>
      <p:sp>
        <p:nvSpPr>
          <p:cNvPr id="3" name="矩形 2"/>
          <p:cNvSpPr/>
          <p:nvPr/>
        </p:nvSpPr>
        <p:spPr>
          <a:xfrm>
            <a:off x="158119" y="3550708"/>
            <a:ext cx="6326713" cy="3323987"/>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P;</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&amp;n, &amp;m);</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G.clear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G.resize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(n + 1);</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i&lt;m; i++){</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b, c;</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&amp;a, &amp;b, &amp;c);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b</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(1, n);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5" name="矩形 4"/>
          <p:cNvSpPr/>
          <p:nvPr/>
        </p:nvSpPr>
        <p:spPr>
          <a:xfrm>
            <a:off x="147276" y="1565276"/>
            <a:ext cx="4794515" cy="2092881"/>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end;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weight;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friend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operator &lt;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B.weight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400" dirty="0" err="1">
                <a:solidFill>
                  <a:srgbClr val="6F008A"/>
                </a:solidFill>
                <a:highlight>
                  <a:srgbClr val="FFFFFF"/>
                </a:highlight>
                <a:latin typeface="Consolas" panose="020B0609020204030204" pitchFamily="49" charset="0"/>
                <a:ea typeface="新宋体" panose="02010609030101010101" pitchFamily="49" charset="-122"/>
              </a:rPr>
              <a:t>maxn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 n;</a:t>
            </a:r>
          </a:p>
          <a:p>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&gt; G;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构建邻接表</a:t>
            </a:r>
          </a:p>
        </p:txBody>
      </p:sp>
    </p:spTree>
    <p:extLst>
      <p:ext uri="{BB962C8B-B14F-4D97-AF65-F5344CB8AC3E}">
        <p14:creationId xmlns:p14="http://schemas.microsoft.com/office/powerpoint/2010/main" val="1993592357"/>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381642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401867199"/>
              </p:ext>
            </p:extLst>
          </p:nvPr>
        </p:nvGraphicFramePr>
        <p:xfrm>
          <a:off x="609786" y="3738165"/>
          <a:ext cx="7526858" cy="2139106"/>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4339493">
                  <a:extLst>
                    <a:ext uri="{9D8B030D-6E8A-4147-A177-3AD203B41FA5}">
                      <a16:colId xmlns:a16="http://schemas.microsoft.com/office/drawing/2014/main" val="2351410474"/>
                    </a:ext>
                  </a:extLst>
                </a:gridCol>
                <a:gridCol w="1459173">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427821">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将新元素插入向量尾部</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遍历向量所有元素读取优先级最大者</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748687">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遍历向量所有元素，删除优先级最大者，对被删除元素后续元素进行移位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1043608" y="2276871"/>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547664" y="2564903"/>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2051720" y="2060849"/>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555776" y="2204863"/>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3059832" y="1853536"/>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3563888" y="2708920"/>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4067944" y="285293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572000" y="243593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5076056" y="213285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5580112" y="2924944"/>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6084168" y="2564903"/>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6588224" y="2276871"/>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7092280" y="2708920"/>
            <a:ext cx="432048" cy="436400"/>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7308304" y="1763524"/>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7452320" y="2152253"/>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Tree>
    <p:extLst>
      <p:ext uri="{BB962C8B-B14F-4D97-AF65-F5344CB8AC3E}">
        <p14:creationId xmlns:p14="http://schemas.microsoft.com/office/powerpoint/2010/main" val="2079739210"/>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598" y="1589640"/>
            <a:ext cx="9361040" cy="501675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(P);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把顶点放入优先级队列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提取优先级最高顶点</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continue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若该顶点被访问过，则返回</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设置该顶点访问标记</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找到目标节点则返回退出函数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nEdge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该顶点的邻域表个数</a:t>
            </a:r>
          </a:p>
          <a:p>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 nEdge; i++){</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.end;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取出第</a:t>
            </a:r>
            <a:r>
              <a:rPr lang="en-US" altLang="zh-CN" sz="1600" b="1" kern="0" dirty="0" err="1">
                <a:solidFill>
                  <a:srgbClr val="CC0000"/>
                </a:solidFill>
                <a:latin typeface="Consolas" panose="020B0609020204030204" pitchFamily="49" charset="0"/>
                <a:ea typeface="隶书" pitchFamily="49" charset="-122"/>
              </a:rPr>
              <a:t>i</a:t>
            </a:r>
            <a:r>
              <a:rPr lang="zh-CN" altLang="en-US" sz="1600" b="1" kern="0" dirty="0">
                <a:solidFill>
                  <a:srgbClr val="CC0000"/>
                </a:solidFill>
                <a:latin typeface="Consolas" panose="020B0609020204030204" pitchFamily="49" charset="0"/>
                <a:ea typeface="隶书" pitchFamily="49" charset="-122"/>
              </a:rPr>
              <a:t>个邻域顶点的秩</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.weight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对应权重修改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若该邻域顶点未被访问，则放入队列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4" name="矩形 3"/>
          <p:cNvSpPr/>
          <p:nvPr/>
        </p:nvSpPr>
        <p:spPr>
          <a:xfrm>
            <a:off x="5652120" y="3039083"/>
            <a:ext cx="3676006" cy="338554"/>
          </a:xfrm>
          <a:prstGeom prst="rect">
            <a:avLst/>
          </a:prstGeom>
        </p:spPr>
        <p:txBody>
          <a:bodyPr wrap="non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维护堆序性，下滤，复杂度</a:t>
            </a:r>
            <a:r>
              <a:rPr lang="en-US" altLang="zh-CN" sz="1600" b="1" kern="0" dirty="0">
                <a:solidFill>
                  <a:srgbClr val="7030A0"/>
                </a:solidFill>
                <a:latin typeface="Consolas" panose="020B0609020204030204" pitchFamily="49" charset="0"/>
                <a:ea typeface="隶书" pitchFamily="49" charset="-122"/>
              </a:rPr>
              <a:t>O(loge))</a:t>
            </a:r>
            <a:endParaRPr lang="zh-CN" altLang="en-US" sz="1600" b="1" kern="0" dirty="0">
              <a:solidFill>
                <a:srgbClr val="7030A0"/>
              </a:solidFill>
              <a:latin typeface="Consolas" panose="020B0609020204030204" pitchFamily="49" charset="0"/>
              <a:ea typeface="隶书" pitchFamily="49" charset="-122"/>
            </a:endParaRPr>
          </a:p>
        </p:txBody>
      </p:sp>
      <p:sp>
        <p:nvSpPr>
          <p:cNvPr id="6" name="矩形 5"/>
          <p:cNvSpPr/>
          <p:nvPr/>
        </p:nvSpPr>
        <p:spPr>
          <a:xfrm>
            <a:off x="3563888" y="5301208"/>
            <a:ext cx="6143850" cy="584775"/>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放入该顶点进入优先级队列，不对重复顶点进行合并，</a:t>
            </a:r>
          </a:p>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每个顶点可能重复放入，队列中元素至多为边的数目</a:t>
            </a:r>
            <a:r>
              <a:rPr lang="en-US" altLang="zh-CN" sz="1600" b="1" kern="0" dirty="0">
                <a:solidFill>
                  <a:srgbClr val="7030A0"/>
                </a:solidFill>
                <a:latin typeface="Consolas" panose="020B0609020204030204" pitchFamily="49" charset="0"/>
                <a:ea typeface="隶书" pitchFamily="49" charset="-122"/>
              </a:rPr>
              <a:t>e</a:t>
            </a:r>
            <a:endParaRPr lang="zh-CN" altLang="en-US" sz="1600" b="1" kern="0" dirty="0">
              <a:solidFill>
                <a:srgbClr val="7030A0"/>
              </a:solidFill>
              <a:latin typeface="Consolas" panose="020B0609020204030204" pitchFamily="49" charset="0"/>
              <a:ea typeface="隶书" pitchFamily="49" charset="-122"/>
            </a:endParaRPr>
          </a:p>
        </p:txBody>
      </p:sp>
      <p:sp>
        <p:nvSpPr>
          <p:cNvPr id="7" name="矩形 6"/>
          <p:cNvSpPr/>
          <p:nvPr/>
        </p:nvSpPr>
        <p:spPr>
          <a:xfrm>
            <a:off x="2843808" y="2780928"/>
            <a:ext cx="5400600" cy="338554"/>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至多</a:t>
            </a:r>
            <a:r>
              <a:rPr lang="en-US" altLang="zh-CN" sz="1600" b="1" kern="0" dirty="0">
                <a:solidFill>
                  <a:srgbClr val="7030A0"/>
                </a:solidFill>
                <a:latin typeface="Consolas" panose="020B0609020204030204" pitchFamily="49" charset="0"/>
                <a:ea typeface="隶书" pitchFamily="49" charset="-122"/>
              </a:rPr>
              <a:t>e</a:t>
            </a:r>
            <a:r>
              <a:rPr lang="zh-CN" altLang="en-US" sz="1600" b="1" kern="0" dirty="0">
                <a:solidFill>
                  <a:srgbClr val="7030A0"/>
                </a:solidFill>
                <a:latin typeface="Consolas" panose="020B0609020204030204" pitchFamily="49" charset="0"/>
                <a:ea typeface="隶书" pitchFamily="49" charset="-122"/>
              </a:rPr>
              <a:t>次提取</a:t>
            </a:r>
            <a:endParaRPr lang="en-US" altLang="zh-CN" sz="1600" b="1" kern="0" dirty="0">
              <a:solidFill>
                <a:srgbClr val="7030A0"/>
              </a:solidFill>
              <a:latin typeface="Consolas" panose="020B0609020204030204" pitchFamily="49" charset="0"/>
              <a:ea typeface="隶书" pitchFamily="49" charset="-122"/>
            </a:endParaRPr>
          </a:p>
        </p:txBody>
      </p:sp>
      <p:sp>
        <p:nvSpPr>
          <p:cNvPr id="54" name="矩形 53"/>
          <p:cNvSpPr/>
          <p:nvPr/>
        </p:nvSpPr>
        <p:spPr>
          <a:xfrm>
            <a:off x="3581730" y="1690878"/>
            <a:ext cx="5043638" cy="400110"/>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整体时间复杂度：</a:t>
            </a:r>
            <a:r>
              <a:rPr lang="en-US" altLang="zh-CN" sz="2000" b="1" dirty="0">
                <a:solidFill>
                  <a:schemeClr val="bg1"/>
                </a:solidFill>
                <a:latin typeface="微软雅黑" panose="020B0503020204020204" pitchFamily="34" charset="-122"/>
                <a:ea typeface="微软雅黑" panose="020B0503020204020204" pitchFamily="34" charset="-122"/>
              </a:rPr>
              <a:t>O(e loge)= O(e </a:t>
            </a:r>
            <a:r>
              <a:rPr lang="en-US" altLang="zh-CN" sz="2000" b="1" dirty="0" err="1">
                <a:solidFill>
                  <a:schemeClr val="bg1"/>
                </a:solidFill>
                <a:latin typeface="微软雅黑" panose="020B0503020204020204" pitchFamily="34" charset="-122"/>
                <a:ea typeface="微软雅黑" panose="020B0503020204020204" pitchFamily="34" charset="-122"/>
              </a:rPr>
              <a:t>logN</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Tree>
    <p:extLst>
      <p:ext uri="{BB962C8B-B14F-4D97-AF65-F5344CB8AC3E}">
        <p14:creationId xmlns:p14="http://schemas.microsoft.com/office/powerpoint/2010/main" val="67616411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453650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基于有序向量的实现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62455915"/>
              </p:ext>
            </p:extLst>
          </p:nvPr>
        </p:nvGraphicFramePr>
        <p:xfrm>
          <a:off x="609786" y="3738165"/>
          <a:ext cx="7816663" cy="2139106"/>
        </p:xfrm>
        <a:graphic>
          <a:graphicData uri="http://schemas.openxmlformats.org/drawingml/2006/table">
            <a:tbl>
              <a:tblPr firstRow="1" bandRow="1">
                <a:tableStyleId>{5C22544A-7EE6-4342-B048-85BDC9FD1C3A}</a:tableStyleId>
              </a:tblPr>
              <a:tblGrid>
                <a:gridCol w="1794732">
                  <a:extLst>
                    <a:ext uri="{9D8B030D-6E8A-4147-A177-3AD203B41FA5}">
                      <a16:colId xmlns:a16="http://schemas.microsoft.com/office/drawing/2014/main" val="2062629427"/>
                    </a:ext>
                  </a:extLst>
                </a:gridCol>
                <a:gridCol w="4255714">
                  <a:extLst>
                    <a:ext uri="{9D8B030D-6E8A-4147-A177-3AD203B41FA5}">
                      <a16:colId xmlns:a16="http://schemas.microsoft.com/office/drawing/2014/main" val="2351410474"/>
                    </a:ext>
                  </a:extLst>
                </a:gridCol>
                <a:gridCol w="1766217">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748687">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先采用二分查找找到目标元素所需插入位置，插入后对后续元素进行移位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取出向量最末元素</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遍历向量最末元素</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4563408" y="2338420"/>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3551000" y="2626452"/>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6588224" y="2122397"/>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5575816" y="2266412"/>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7094425" y="1912909"/>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2032388" y="2768294"/>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1526184" y="291448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057204" y="249748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6082020" y="219440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1019980" y="2986495"/>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044796" y="2626454"/>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5069612" y="2338422"/>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2538592" y="2717554"/>
            <a:ext cx="432048" cy="487141"/>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2785321" y="1782706"/>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2811269" y="2203115"/>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Tree>
    <p:extLst>
      <p:ext uri="{BB962C8B-B14F-4D97-AF65-F5344CB8AC3E}">
        <p14:creationId xmlns:p14="http://schemas.microsoft.com/office/powerpoint/2010/main" val="1128434049"/>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58283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基于平衡二叉搜索树的实现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0279244"/>
              </p:ext>
            </p:extLst>
          </p:nvPr>
        </p:nvGraphicFramePr>
        <p:xfrm>
          <a:off x="208845" y="3985916"/>
          <a:ext cx="8719923" cy="1554480"/>
        </p:xfrm>
        <a:graphic>
          <a:graphicData uri="http://schemas.openxmlformats.org/drawingml/2006/table">
            <a:tbl>
              <a:tblPr firstRow="1" bandRow="1">
                <a:tableStyleId>{5C22544A-7EE6-4342-B048-85BDC9FD1C3A}</a:tableStyleId>
              </a:tblPr>
              <a:tblGrid>
                <a:gridCol w="1447115">
                  <a:extLst>
                    <a:ext uri="{9D8B030D-6E8A-4147-A177-3AD203B41FA5}">
                      <a16:colId xmlns:a16="http://schemas.microsoft.com/office/drawing/2014/main" val="2062629427"/>
                    </a:ext>
                  </a:extLst>
                </a:gridCol>
                <a:gridCol w="5804689">
                  <a:extLst>
                    <a:ext uri="{9D8B030D-6E8A-4147-A177-3AD203B41FA5}">
                      <a16:colId xmlns:a16="http://schemas.microsoft.com/office/drawing/2014/main" val="2351410474"/>
                    </a:ext>
                  </a:extLst>
                </a:gridCol>
                <a:gridCol w="1468119">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平衡二叉搜索树的元素插入</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不断地对右子树进行访问</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不断地对右子树访问，删除极右元素，并维护平衡</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pSp>
        <p:nvGrpSpPr>
          <p:cNvPr id="4" name="组合 3"/>
          <p:cNvGrpSpPr/>
          <p:nvPr/>
        </p:nvGrpSpPr>
        <p:grpSpPr>
          <a:xfrm>
            <a:off x="251520" y="1772817"/>
            <a:ext cx="8630040" cy="2016224"/>
            <a:chOff x="316572" y="1768244"/>
            <a:chExt cx="9016689" cy="3225369"/>
          </a:xfrm>
        </p:grpSpPr>
        <p:sp>
          <p:nvSpPr>
            <p:cNvPr id="22" name="圆角矩形 21"/>
            <p:cNvSpPr/>
            <p:nvPr/>
          </p:nvSpPr>
          <p:spPr bwMode="auto">
            <a:xfrm>
              <a:off x="4067944" y="202420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2013012235</a:t>
              </a:r>
              <a:endParaRPr lang="zh-CN" altLang="en-US" sz="12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446905" y="2206894"/>
              <a:ext cx="1621039" cy="469496"/>
              <a:chOff x="3632014" y="4509120"/>
              <a:chExt cx="1269761" cy="216024"/>
            </a:xfrm>
          </p:grpSpPr>
          <p:cxnSp>
            <p:nvCxnSpPr>
              <p:cNvPr id="25" name="直接连接符 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6" name="直接连接符 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27" name="组合 26"/>
            <p:cNvGrpSpPr/>
            <p:nvPr/>
          </p:nvGrpSpPr>
          <p:grpSpPr>
            <a:xfrm flipH="1">
              <a:off x="5076056" y="2204864"/>
              <a:ext cx="1763338" cy="471526"/>
              <a:chOff x="3632014" y="4509120"/>
              <a:chExt cx="1269761" cy="216024"/>
            </a:xfrm>
          </p:grpSpPr>
          <p:cxnSp>
            <p:nvCxnSpPr>
              <p:cNvPr id="28" name="直接连接符 2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9" name="直接连接符 2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0" name="直接连接符 29"/>
            <p:cNvCxnSpPr/>
            <p:nvPr/>
          </p:nvCxnSpPr>
          <p:spPr bwMode="auto">
            <a:xfrm flipH="1" flipV="1">
              <a:off x="4572000" y="176824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31" name="圆角矩形 30"/>
            <p:cNvSpPr/>
            <p:nvPr/>
          </p:nvSpPr>
          <p:spPr bwMode="auto">
            <a:xfrm>
              <a:off x="1942849" y="2676390"/>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2012012118</a:t>
              </a:r>
              <a:endParaRPr lang="zh-CN" altLang="en-US" sz="1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66786" y="2872698"/>
              <a:ext cx="576063" cy="459983"/>
              <a:chOff x="3632014" y="4509120"/>
              <a:chExt cx="1269761" cy="216024"/>
            </a:xfrm>
          </p:grpSpPr>
          <p:cxnSp>
            <p:nvCxnSpPr>
              <p:cNvPr id="33" name="直接连接符 3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35" name="组合 34"/>
            <p:cNvGrpSpPr/>
            <p:nvPr/>
          </p:nvGrpSpPr>
          <p:grpSpPr>
            <a:xfrm flipH="1">
              <a:off x="2950959" y="2853169"/>
              <a:ext cx="645359" cy="479512"/>
              <a:chOff x="3632014" y="4509120"/>
              <a:chExt cx="1269761" cy="216024"/>
            </a:xfrm>
          </p:grpSpPr>
          <p:cxnSp>
            <p:nvCxnSpPr>
              <p:cNvPr id="36" name="直接连接符 3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7" name="直接连接符 3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38" name="圆角矩形 37"/>
            <p:cNvSpPr/>
            <p:nvPr/>
          </p:nvSpPr>
          <p:spPr bwMode="auto">
            <a:xfrm>
              <a:off x="6335338" y="268713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2014011971</a:t>
              </a:r>
              <a:endParaRPr lang="zh-CN" altLang="en-US" sz="12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5653732" y="2883444"/>
              <a:ext cx="681606" cy="449238"/>
              <a:chOff x="3632014" y="4509120"/>
              <a:chExt cx="1269761" cy="216024"/>
            </a:xfrm>
          </p:grpSpPr>
          <p:cxnSp>
            <p:nvCxnSpPr>
              <p:cNvPr id="40" name="直接连接符 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1" name="直接连接符 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2" name="组合 41"/>
            <p:cNvGrpSpPr/>
            <p:nvPr/>
          </p:nvGrpSpPr>
          <p:grpSpPr>
            <a:xfrm flipH="1">
              <a:off x="7343446" y="2863914"/>
              <a:ext cx="792089" cy="425535"/>
              <a:chOff x="3632014" y="4509120"/>
              <a:chExt cx="1269761" cy="216024"/>
            </a:xfrm>
          </p:grpSpPr>
          <p:cxnSp>
            <p:nvCxnSpPr>
              <p:cNvPr id="43" name="直接连接符 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4" name="直接连接符 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45" name="圆角矩形 44"/>
            <p:cNvSpPr/>
            <p:nvPr/>
          </p:nvSpPr>
          <p:spPr bwMode="auto">
            <a:xfrm>
              <a:off x="766285" y="333950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2012011477</a:t>
              </a:r>
              <a:endParaRPr lang="zh-CN" altLang="en-US" sz="12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05177" y="3525071"/>
              <a:ext cx="152755" cy="459983"/>
              <a:chOff x="3632014" y="4509120"/>
              <a:chExt cx="1269761" cy="216024"/>
            </a:xfrm>
          </p:grpSpPr>
          <p:cxnSp>
            <p:nvCxnSpPr>
              <p:cNvPr id="47" name="直接连接符 4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8" name="直接连接符 4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9" name="组合 48"/>
            <p:cNvGrpSpPr/>
            <p:nvPr/>
          </p:nvGrpSpPr>
          <p:grpSpPr>
            <a:xfrm flipH="1">
              <a:off x="1774397" y="3500947"/>
              <a:ext cx="224762" cy="479512"/>
              <a:chOff x="3632014" y="4509120"/>
              <a:chExt cx="1269761" cy="216024"/>
            </a:xfrm>
          </p:grpSpPr>
          <p:cxnSp>
            <p:nvCxnSpPr>
              <p:cNvPr id="50" name="直接连接符 4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1" name="直接连接符 5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2" name="圆角矩形 51"/>
            <p:cNvSpPr/>
            <p:nvPr/>
          </p:nvSpPr>
          <p:spPr bwMode="auto">
            <a:xfrm>
              <a:off x="3073445" y="333268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2013012197</a:t>
              </a:r>
              <a:endParaRPr lang="zh-CN" altLang="en-US" sz="12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905224" y="3512952"/>
              <a:ext cx="177233" cy="45998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4081557" y="3494120"/>
              <a:ext cx="224762" cy="479512"/>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0" name="圆角矩形 59"/>
            <p:cNvSpPr/>
            <p:nvPr/>
          </p:nvSpPr>
          <p:spPr bwMode="auto">
            <a:xfrm>
              <a:off x="5165794" y="332548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2013013305</a:t>
              </a:r>
              <a:endParaRPr lang="zh-CN" altLang="en-US" sz="1200" b="1"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5004686" y="3511049"/>
              <a:ext cx="160169" cy="459983"/>
              <a:chOff x="3632014" y="4509120"/>
              <a:chExt cx="1269761" cy="216024"/>
            </a:xfrm>
          </p:grpSpPr>
          <p:cxnSp>
            <p:nvCxnSpPr>
              <p:cNvPr id="62" name="直接连接符 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3" name="直接连接符 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4" name="组合 63"/>
            <p:cNvGrpSpPr/>
            <p:nvPr/>
          </p:nvGrpSpPr>
          <p:grpSpPr>
            <a:xfrm flipH="1">
              <a:off x="6173906" y="3486925"/>
              <a:ext cx="224762" cy="479512"/>
              <a:chOff x="3632014" y="4509120"/>
              <a:chExt cx="1269761" cy="216024"/>
            </a:xfrm>
          </p:grpSpPr>
          <p:cxnSp>
            <p:nvCxnSpPr>
              <p:cNvPr id="65" name="直接连接符 6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6" name="直接连接符 6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7" name="圆角矩形 66"/>
            <p:cNvSpPr/>
            <p:nvPr/>
          </p:nvSpPr>
          <p:spPr bwMode="auto">
            <a:xfrm>
              <a:off x="7669508" y="330136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2014012474</a:t>
              </a:r>
              <a:endParaRPr lang="zh-CN" altLang="en-US" sz="12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7516753" y="3482330"/>
              <a:ext cx="152755" cy="45998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1" name="组合 70"/>
            <p:cNvGrpSpPr/>
            <p:nvPr/>
          </p:nvGrpSpPr>
          <p:grpSpPr>
            <a:xfrm flipH="1">
              <a:off x="8677620" y="3462801"/>
              <a:ext cx="224762" cy="479512"/>
              <a:chOff x="3632014" y="4509120"/>
              <a:chExt cx="1269761" cy="216024"/>
            </a:xfrm>
          </p:grpSpPr>
          <p:cxnSp>
            <p:nvCxnSpPr>
              <p:cNvPr id="72" name="直接连接符 7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74" name="圆角矩形 73"/>
            <p:cNvSpPr/>
            <p:nvPr/>
          </p:nvSpPr>
          <p:spPr bwMode="auto">
            <a:xfrm>
              <a:off x="316572" y="398045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2012010518</a:t>
              </a:r>
              <a:endParaRPr lang="zh-CN" altLang="en-US" sz="1200" b="1"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1438794" y="396854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2012011494</a:t>
              </a:r>
              <a:endParaRPr lang="zh-CN" altLang="en-US" sz="1200" b="1" dirty="0">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738694" y="396699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2013012217</a:t>
              </a:r>
              <a:endParaRPr lang="zh-CN" altLang="en-US" sz="1200" b="1" dirty="0">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821638" y="397265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2013012620</a:t>
              </a:r>
              <a:endParaRPr lang="zh-CN" altLang="en-US" sz="1200" b="1" dirty="0">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5991227" y="396073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2014010525</a:t>
              </a:r>
              <a:endParaRPr lang="zh-CN" altLang="en-US" sz="1200" b="1" dirty="0">
                <a:latin typeface="微软雅黑" panose="020B0503020204020204" pitchFamily="34" charset="-122"/>
                <a:ea typeface="微软雅黑" panose="020B0503020204020204" pitchFamily="34" charset="-122"/>
              </a:endParaRPr>
            </a:p>
          </p:txBody>
        </p:sp>
        <p:sp>
          <p:nvSpPr>
            <p:cNvPr id="80" name="圆角矩形 79"/>
            <p:cNvSpPr/>
            <p:nvPr/>
          </p:nvSpPr>
          <p:spPr bwMode="auto">
            <a:xfrm>
              <a:off x="7155560" y="395422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2014012199</a:t>
              </a:r>
              <a:endParaRPr lang="zh-CN" altLang="en-US" sz="1200" b="1" dirty="0">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8325149" y="3942313"/>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2016110057</a:t>
              </a:r>
              <a:endParaRPr lang="zh-CN" altLang="en-US" sz="1200" b="1" dirty="0">
                <a:latin typeface="微软雅黑" panose="020B0503020204020204" pitchFamily="34" charset="-122"/>
                <a:ea typeface="微软雅黑" panose="020B0503020204020204" pitchFamily="34" charset="-122"/>
              </a:endParaRPr>
            </a:p>
          </p:txBody>
        </p:sp>
        <p:grpSp>
          <p:nvGrpSpPr>
            <p:cNvPr id="82" name="组合 81"/>
            <p:cNvGrpSpPr/>
            <p:nvPr/>
          </p:nvGrpSpPr>
          <p:grpSpPr>
            <a:xfrm>
              <a:off x="2494273" y="4179230"/>
              <a:ext cx="108854" cy="427226"/>
              <a:chOff x="3632014" y="4509120"/>
              <a:chExt cx="1269761" cy="216024"/>
            </a:xfrm>
          </p:grpSpPr>
          <p:cxnSp>
            <p:nvCxnSpPr>
              <p:cNvPr id="83" name="直接连接符 8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4" name="直接连接符 8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5" name="组合 84"/>
            <p:cNvGrpSpPr/>
            <p:nvPr/>
          </p:nvGrpSpPr>
          <p:grpSpPr>
            <a:xfrm flipH="1">
              <a:off x="3582472" y="4179229"/>
              <a:ext cx="69285" cy="427226"/>
              <a:chOff x="3632014" y="4509120"/>
              <a:chExt cx="1269761" cy="216024"/>
            </a:xfrm>
          </p:grpSpPr>
          <p:cxnSp>
            <p:nvCxnSpPr>
              <p:cNvPr id="86" name="直接连接符 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7" name="直接连接符 8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88" name="圆角矩形 87"/>
            <p:cNvSpPr/>
            <p:nvPr/>
          </p:nvSpPr>
          <p:spPr bwMode="auto">
            <a:xfrm>
              <a:off x="1998219"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2012012374</a:t>
              </a:r>
              <a:endParaRPr lang="zh-CN" altLang="en-US" sz="1200" b="1" dirty="0">
                <a:latin typeface="微软雅黑" panose="020B0503020204020204" pitchFamily="34" charset="-122"/>
                <a:ea typeface="微软雅黑" panose="020B0503020204020204" pitchFamily="34" charset="-122"/>
              </a:endParaRPr>
            </a:p>
          </p:txBody>
        </p:sp>
        <p:sp>
          <p:nvSpPr>
            <p:cNvPr id="89" name="圆角矩形 88"/>
            <p:cNvSpPr/>
            <p:nvPr/>
          </p:nvSpPr>
          <p:spPr bwMode="auto">
            <a:xfrm>
              <a:off x="3185826"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2013011635</a:t>
              </a:r>
              <a:endParaRPr lang="zh-CN" altLang="en-US" sz="12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924426" y="4161758"/>
              <a:ext cx="69415" cy="45998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3" name="组合 92"/>
            <p:cNvGrpSpPr/>
            <p:nvPr/>
          </p:nvGrpSpPr>
          <p:grpSpPr>
            <a:xfrm flipH="1">
              <a:off x="6999641" y="4154141"/>
              <a:ext cx="52323" cy="479512"/>
              <a:chOff x="3632014" y="4509120"/>
              <a:chExt cx="1269761" cy="216024"/>
            </a:xfrm>
          </p:grpSpPr>
          <p:cxnSp>
            <p:nvCxnSpPr>
              <p:cNvPr id="94" name="直接连接符 9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5" name="直接连接符 9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6" name="圆角矩形 95"/>
            <p:cNvSpPr/>
            <p:nvPr/>
          </p:nvSpPr>
          <p:spPr bwMode="auto">
            <a:xfrm>
              <a:off x="5423187"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2014010513</a:t>
              </a:r>
              <a:endParaRPr lang="zh-CN" altLang="en-US" sz="1200" b="1" dirty="0">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6610794"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2014010533</a:t>
              </a:r>
              <a:endParaRPr lang="zh-CN" altLang="en-US" sz="1200" b="1" dirty="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8240337" y="4147487"/>
              <a:ext cx="79556" cy="479512"/>
              <a:chOff x="3632014" y="4509120"/>
              <a:chExt cx="1269761" cy="216024"/>
            </a:xfrm>
          </p:grpSpPr>
          <p:cxnSp>
            <p:nvCxnSpPr>
              <p:cNvPr id="99" name="直接连接符 9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0" name="直接连接符 9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1" name="圆角矩形 100"/>
            <p:cNvSpPr/>
            <p:nvPr/>
          </p:nvSpPr>
          <p:spPr bwMode="auto">
            <a:xfrm>
              <a:off x="7840043" y="4622487"/>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2014013392</a:t>
              </a:r>
              <a:endParaRPr lang="zh-CN" altLang="en-US" sz="1200" b="1" dirty="0">
                <a:latin typeface="微软雅黑" panose="020B0503020204020204" pitchFamily="34" charset="-122"/>
                <a:ea typeface="微软雅黑" panose="020B0503020204020204" pitchFamily="34" charset="-122"/>
              </a:endParaRPr>
            </a:p>
          </p:txBody>
        </p:sp>
        <p:sp>
          <p:nvSpPr>
            <p:cNvPr id="76" name="圆角矩形 75"/>
            <p:cNvSpPr/>
            <p:nvPr/>
          </p:nvSpPr>
          <p:spPr bwMode="auto">
            <a:xfrm>
              <a:off x="2569105" y="397891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2013010340</a:t>
              </a:r>
              <a:endParaRPr lang="zh-CN" altLang="en-US" sz="1200" b="1" dirty="0">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272786" y="5655683"/>
            <a:ext cx="6967933" cy="899295"/>
            <a:chOff x="899592" y="5338017"/>
            <a:chExt cx="6967933" cy="899295"/>
          </a:xfrm>
        </p:grpSpPr>
        <p:sp>
          <p:nvSpPr>
            <p:cNvPr id="5" name="矩形 4"/>
            <p:cNvSpPr/>
            <p:nvPr/>
          </p:nvSpPr>
          <p:spPr>
            <a:xfrm>
              <a:off x="899592" y="5771450"/>
              <a:ext cx="696793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优先级队列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insert() + 0.5*search() + 0.5*remove()</a:t>
              </a:r>
              <a:endParaRPr lang="zh-CN" altLang="en-US" sz="20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4009337" y="5737271"/>
              <a:ext cx="1800200" cy="500041"/>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5942963" y="5704979"/>
              <a:ext cx="1918133" cy="529929"/>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a:xfrm>
              <a:off x="4317939" y="5350850"/>
              <a:ext cx="1253869"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getMax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sp>
          <p:nvSpPr>
            <p:cNvPr id="104" name="矩形 103"/>
            <p:cNvSpPr/>
            <p:nvPr/>
          </p:nvSpPr>
          <p:spPr>
            <a:xfrm>
              <a:off x="6341114" y="5338017"/>
              <a:ext cx="1226618"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delMax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sp>
        <p:nvSpPr>
          <p:cNvPr id="106" name="矩形 105"/>
          <p:cNvSpPr/>
          <p:nvPr/>
        </p:nvSpPr>
        <p:spPr>
          <a:xfrm>
            <a:off x="7408207" y="5805264"/>
            <a:ext cx="1520561" cy="830997"/>
          </a:xfrm>
          <a:prstGeom prst="rect">
            <a:avLst/>
          </a:prstGeom>
          <a:solidFill>
            <a:srgbClr val="00823B"/>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杀鸡用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牛刀！</a:t>
            </a:r>
            <a:endParaRPr lang="zh-CN" altLang="en-US" sz="2400" dirty="0"/>
          </a:p>
        </p:txBody>
      </p:sp>
    </p:spTree>
    <p:extLst>
      <p:ext uri="{BB962C8B-B14F-4D97-AF65-F5344CB8AC3E}">
        <p14:creationId xmlns:p14="http://schemas.microsoft.com/office/powerpoint/2010/main" val="34624879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堆</a:t>
            </a:r>
          </a:p>
        </p:txBody>
      </p:sp>
      <p:sp>
        <p:nvSpPr>
          <p:cNvPr id="53" name="TextBox 20"/>
          <p:cNvSpPr txBox="1">
            <a:spLocks noChangeArrowheads="1"/>
          </p:cNvSpPr>
          <p:nvPr/>
        </p:nvSpPr>
        <p:spPr bwMode="auto">
          <a:xfrm>
            <a:off x="172239" y="1154516"/>
            <a:ext cx="9073008"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基于堆的实现</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只需维护最大值，而无需维护其他元素的全局有序性</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以“堆”实现优先级队列，实现更为简单，维护成本更低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时间复杂度依然为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，但实际效率更高</a:t>
            </a:r>
            <a:endParaRPr lang="en-US" altLang="zh-CN" sz="2400" b="1" dirty="0">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2239" y="3111696"/>
            <a:ext cx="8784976" cy="14773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堆：也称二叉堆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数组（向量）</a:t>
            </a:r>
            <a:r>
              <a:rPr lang="zh-CN" altLang="en-US" sz="2400" b="1" dirty="0">
                <a:latin typeface="微软雅黑" panose="020B0503020204020204" pitchFamily="34" charset="-122"/>
                <a:ea typeface="微软雅黑" panose="020B0503020204020204" pitchFamily="34" charset="-122"/>
              </a:rPr>
              <a:t>为存储结构；以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为逻辑结构</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4708743" y="4249339"/>
            <a:ext cx="2376264" cy="556428"/>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树</a:t>
            </a:r>
          </a:p>
        </p:txBody>
      </p:sp>
      <p:sp>
        <p:nvSpPr>
          <p:cNvPr id="6" name="椭圆 5"/>
          <p:cNvSpPr/>
          <p:nvPr/>
        </p:nvSpPr>
        <p:spPr bwMode="auto">
          <a:xfrm>
            <a:off x="1667844" y="4229703"/>
            <a:ext cx="2376264" cy="576064"/>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3" name="矩形 2"/>
          <p:cNvSpPr/>
          <p:nvPr/>
        </p:nvSpPr>
        <p:spPr>
          <a:xfrm>
            <a:off x="3438924" y="4487515"/>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形</a:t>
            </a:r>
            <a:endParaRPr lang="zh-CN" altLang="en-US" sz="2800" dirty="0"/>
          </a:p>
        </p:txBody>
      </p:sp>
      <p:sp>
        <p:nvSpPr>
          <p:cNvPr id="8" name="矩形 7"/>
          <p:cNvSpPr/>
          <p:nvPr/>
        </p:nvSpPr>
        <p:spPr>
          <a:xfrm>
            <a:off x="6348364" y="4520704"/>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神</a:t>
            </a:r>
          </a:p>
        </p:txBody>
      </p:sp>
      <p:graphicFrame>
        <p:nvGraphicFramePr>
          <p:cNvPr id="9" name="表格 8"/>
          <p:cNvGraphicFramePr>
            <a:graphicFrameLocks noGrp="1"/>
          </p:cNvGraphicFramePr>
          <p:nvPr>
            <p:extLst>
              <p:ext uri="{D42A27DB-BD31-4B8C-83A1-F6EECF244321}">
                <p14:modId xmlns:p14="http://schemas.microsoft.com/office/powerpoint/2010/main" val="2985995929"/>
              </p:ext>
            </p:extLst>
          </p:nvPr>
        </p:nvGraphicFramePr>
        <p:xfrm>
          <a:off x="944586" y="5146534"/>
          <a:ext cx="7240282" cy="1554480"/>
        </p:xfrm>
        <a:graphic>
          <a:graphicData uri="http://schemas.openxmlformats.org/drawingml/2006/table">
            <a:tbl>
              <a:tblPr firstRow="1" bandRow="1">
                <a:tableStyleId>{5C22544A-7EE6-4342-B048-85BDC9FD1C3A}</a:tableStyleId>
              </a:tblPr>
              <a:tblGrid>
                <a:gridCol w="1479641">
                  <a:extLst>
                    <a:ext uri="{9D8B030D-6E8A-4147-A177-3AD203B41FA5}">
                      <a16:colId xmlns:a16="http://schemas.microsoft.com/office/drawing/2014/main" val="2062629427"/>
                    </a:ext>
                  </a:extLst>
                </a:gridCol>
                <a:gridCol w="4541640">
                  <a:extLst>
                    <a:ext uri="{9D8B030D-6E8A-4147-A177-3AD203B41FA5}">
                      <a16:colId xmlns:a16="http://schemas.microsoft.com/office/drawing/2014/main" val="2351410474"/>
                    </a:ext>
                  </a:extLst>
                </a:gridCol>
                <a:gridCol w="1219001">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堆上滤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取堆顶</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删除堆顶，置换</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下滤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Tree>
    <p:extLst>
      <p:ext uri="{BB962C8B-B14F-4D97-AF65-F5344CB8AC3E}">
        <p14:creationId xmlns:p14="http://schemas.microsoft.com/office/powerpoint/2010/main" val="1317730650"/>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18671</TotalTime>
  <Words>7474</Words>
  <Application>Microsoft Office PowerPoint</Application>
  <PresentationFormat>全屏显示(4:3)</PresentationFormat>
  <Paragraphs>1865</Paragraphs>
  <Slides>60</Slides>
  <Notes>57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60</vt:i4>
      </vt:variant>
    </vt:vector>
  </HeadingPairs>
  <TitlesOfParts>
    <vt:vector size="76" baseType="lpstr">
      <vt:lpstr>黑体</vt:lpstr>
      <vt:lpstr>楷体_GB2312</vt:lpstr>
      <vt:lpstr>隶书</vt:lpstr>
      <vt:lpstr>Microsoft YaHei</vt:lpstr>
      <vt:lpstr>Microsoft YaHei</vt:lpstr>
      <vt:lpstr>Arial</vt:lpstr>
      <vt:lpstr>Arial Black</vt:lpstr>
      <vt:lpstr>Calibri</vt:lpstr>
      <vt:lpstr>Cambria Math</vt:lpstr>
      <vt:lpstr>Consolas</vt:lpstr>
      <vt:lpstr>Courier New</vt:lpstr>
      <vt:lpstr>Source Code Pro</vt:lpstr>
      <vt:lpstr>Tahoma</vt:lpstr>
      <vt:lpstr>Times New Roman</vt:lpstr>
      <vt:lpstr>Wingdings</vt:lpstr>
      <vt:lpstr>Tsinghua</vt:lpstr>
      <vt:lpstr>PowerPoint 演示文稿</vt:lpstr>
      <vt:lpstr>回顾：队列</vt:lpstr>
      <vt:lpstr>用“堆”实现“优先级队列”</vt:lpstr>
      <vt:lpstr>优先级队列</vt:lpstr>
      <vt:lpstr>回顾：各种数据结构的算法复杂度</vt:lpstr>
      <vt:lpstr>优先级队列</vt:lpstr>
      <vt:lpstr>优先级队列</vt:lpstr>
      <vt:lpstr>优先级队列</vt:lpstr>
      <vt:lpstr>优先级队列-堆</vt:lpstr>
      <vt:lpstr>回顾：完全二叉树</vt:lpstr>
      <vt:lpstr>回顾：完全二叉树</vt:lpstr>
      <vt:lpstr>二叉堆</vt:lpstr>
      <vt:lpstr>二叉堆</vt:lpstr>
      <vt:lpstr>二叉堆（大顶堆）</vt:lpstr>
      <vt:lpstr>二叉堆</vt:lpstr>
      <vt:lpstr>二叉堆</vt:lpstr>
      <vt:lpstr>二叉堆</vt:lpstr>
      <vt:lpstr>二叉堆</vt:lpstr>
      <vt:lpstr>二叉堆</vt:lpstr>
      <vt:lpstr>二叉堆</vt:lpstr>
      <vt:lpstr>堆构建</vt:lpstr>
      <vt:lpstr>堆构建</vt:lpstr>
      <vt:lpstr>堆构建</vt:lpstr>
      <vt:lpstr>堆构建</vt:lpstr>
      <vt:lpstr>回顾—二叉树的基本概念</vt:lpstr>
      <vt:lpstr>堆构建</vt:lpstr>
      <vt:lpstr>应用：堆排序</vt:lpstr>
      <vt:lpstr>应用：堆排序</vt:lpstr>
      <vt:lpstr>应用：堆排序</vt:lpstr>
      <vt:lpstr>应用：堆排序</vt:lpstr>
      <vt:lpstr>应用：堆排序</vt:lpstr>
      <vt:lpstr>应用：堆排序</vt:lpstr>
      <vt:lpstr>堆操作：总结</vt:lpstr>
      <vt:lpstr>回顾：排 序</vt:lpstr>
      <vt:lpstr>优先级队列应用：哈夫曼树(回顾)</vt:lpstr>
      <vt:lpstr>优先级队列应用：哈夫曼树(回顾)</vt:lpstr>
      <vt:lpstr>PowerPoint 演示文稿</vt:lpstr>
      <vt:lpstr>PowerPoint 演示文稿</vt:lpstr>
      <vt:lpstr>PowerPoint 演示文稿</vt:lpstr>
      <vt:lpstr>PowerPoint 演示文稿</vt:lpstr>
      <vt:lpstr>PowerPoint 演示文稿</vt:lpstr>
      <vt:lpstr>优先级队列应用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STL</vt:lpstr>
      <vt:lpstr>优先级队列的STL使用</vt:lpstr>
      <vt:lpstr>优先级队列的STL使用</vt:lpstr>
      <vt:lpstr>优先级队列的STL使用</vt:lpstr>
      <vt:lpstr>优先级队列的STL使用</vt:lpstr>
      <vt:lpstr>优先级队列的STL使用</vt:lpstr>
      <vt:lpstr>总 结</vt:lpstr>
      <vt:lpstr>PowerPoint 演示文稿</vt:lpstr>
      <vt:lpstr>优先级队列在最短路径问题应用</vt:lpstr>
      <vt:lpstr>优先级队列在最短路径问题应用</vt:lpstr>
      <vt:lpstr>优先级队列在最短路径问题应用</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华坤</cp:lastModifiedBy>
  <cp:revision>2044</cp:revision>
  <dcterms:created xsi:type="dcterms:W3CDTF">2011-01-31T10:16:12Z</dcterms:created>
  <dcterms:modified xsi:type="dcterms:W3CDTF">2021-10-06T14:33:55Z</dcterms:modified>
</cp:coreProperties>
</file>