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85" r:id="rId8"/>
    <p:sldId id="302" r:id="rId9"/>
    <p:sldId id="286" r:id="rId10"/>
    <p:sldId id="262" r:id="rId11"/>
    <p:sldId id="292" r:id="rId12"/>
    <p:sldId id="293" r:id="rId13"/>
    <p:sldId id="294" r:id="rId14"/>
    <p:sldId id="273" r:id="rId15"/>
    <p:sldId id="290" r:id="rId16"/>
    <p:sldId id="287" r:id="rId17"/>
    <p:sldId id="288" r:id="rId18"/>
    <p:sldId id="289" r:id="rId19"/>
    <p:sldId id="298" r:id="rId20"/>
    <p:sldId id="297" r:id="rId21"/>
    <p:sldId id="281" r:id="rId22"/>
    <p:sldId id="282" r:id="rId23"/>
    <p:sldId id="283" r:id="rId24"/>
    <p:sldId id="299" r:id="rId25"/>
    <p:sldId id="301" r:id="rId26"/>
    <p:sldId id="284" r:id="rId27"/>
    <p:sldId id="271" r:id="rId28"/>
    <p:sldId id="270" r:id="rId29"/>
    <p:sldId id="269" r:id="rId30"/>
    <p:sldId id="268" r:id="rId31"/>
    <p:sldId id="274" r:id="rId32"/>
    <p:sldId id="275" r:id="rId33"/>
    <p:sldId id="276" r:id="rId34"/>
    <p:sldId id="295" r:id="rId35"/>
    <p:sldId id="296" r:id="rId36"/>
    <p:sldId id="267" r:id="rId37"/>
    <p:sldId id="266" r:id="rId38"/>
    <p:sldId id="265" r:id="rId39"/>
    <p:sldId id="263" r:id="rId40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69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25830"/>
            <a:ext cx="9799200" cy="257040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基础知识分享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基本服务集（BSS）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基本服务集是802.11 LAN的基本组成模块。能互相进行无线通信的STA可以组成一个BSS（Basic Service Set） 。如果一个站移出BSS的覆盖范围，它将不能再与BSS的其它成员通信。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扩展服务集（ESS）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多个BSS可以构成一个扩展网络，称为扩展服务集（ESS）网络，一个ESS网络内部的STA可以互相通信，是采用相同的SSID的多个BSS形成的更大规模的虚拟BSS。连接BSS的组件称为分布式系统（Distribution System，DS）。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SSID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服务集的标识，在同一SS内的所有STA和AP必须具有相同的SSID，否则无法进行通信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SID是一个ESS的网络标识(如:TP_Link_1201)，BSSID是一个BSS的标识，BSSID实际上就是AP的MAC地址，用来标识AP管理的BSS，在同一个AP内BSSID和SSID一一映射。在一个ESS内SSID是相同的，但对于ESS内的每个AP与之对应的BSSID是不相同的。如果一个AP可以同时支持多个SSID的话，则AP会分配不同的BSSID来对应这些SSID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DS（Distributed System）：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分布式系统。主要有三点：骨干网（例如以太网）、桥接器（具有有线无线两个网络接口的接入点）、属于骨干网上的接入点所管辖的基础性网络的station通信（和外界或者BSS内部的station）必须经过DS、而外部路由只知道station的mac地址，所以也需要通过分布式系统才能知道station的具体位置并且正确送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802.11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部分帧介绍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在802.11中的帧有三种类型：管理帧（Management Frame，例如Beacon帧、Association帧）、控制帧（Control Frame，例如RTS帧、CTS帧、ACK帧）、数据帧（Data Frame，承载数据的载体，其中的DS字段用来标识方向很重要）。帧头部中的类型字段中会标识出该帧属于哪个字段。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802.11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帧格式：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36F52-8C76-FE67-38CE-D90F282B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17" y="3035100"/>
            <a:ext cx="6581775" cy="3390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帧：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播(unicast)帧都需要用ACK来确认，ACK本身不是广播帧，ACK在MAC上是unicast的，帧中有receive地址字段（用来标识是对谁的确认），但是它却不需要再确认了。ACK只有接收地址（receive）而无源地址（src）和序号（sequence），因为发送和接受是一个整体，发送之后，其他人（除了这个发送的接受者）都不会再发送数据了（无线协议中的冲突避免机制），所以接受者会发送一个没有src的ack帧给receiver，而接收ACK的一端会根据这个知道它收到了一个ACK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509" y="2931614"/>
            <a:ext cx="5859934" cy="2999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685" y="918210"/>
            <a:ext cx="386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6A410-1CCD-E2B2-27C5-59629D41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09" y="1286510"/>
            <a:ext cx="3860165" cy="16451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Association帧：</a:t>
            </a:r>
          </a:p>
          <a:p>
            <a:pPr marL="0"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通常Association帧都有Probe Request和相应的Probe Response。Association的Request中有其所需要的Channel以及Data Rate等状态，以便让AP决定是否让它与自己建立Association。而关联是否成功，主要是看Response中的Status code是否为Success。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6350" y="1490345"/>
            <a:ext cx="709231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685" y="918210"/>
            <a:ext cx="386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Association帧：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89280"/>
            <a:ext cx="10968990" cy="56603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 Frame具有方向，这个方向用DS（分布式系统）字段来标识，以区分不同类型帧中关于地址的解析方式；其它的类型Frame例如Control Frame或者管理帧中，这个字段是全零。这个字段用两位表示，这两个位的含义分别表示“To Ds”和“From Ds”，大致含义如下：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 DS：表示Station-&gt;AP，一般也叫Upload。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DS表示AP-&gt;Station，一般也叫Download。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这里，我们可以大致将DS看做AP，To/From是从AP的角度来考虑的。To DS就是让AP干活。另外Data Frame中还有一个比较重要的字段就是Sequence，表示帧的序号。重传帧序号一样，但是多了一个Retry的字段表示该帧是重传的。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05" y="1503045"/>
            <a:ext cx="962279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685" y="918210"/>
            <a:ext cx="386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1.WiFi</a:t>
            </a:r>
            <a:r>
              <a:rPr lang="zh-CN" altLang="en-US"/>
              <a:t>介绍</a:t>
            </a:r>
          </a:p>
          <a:p>
            <a:r>
              <a:rPr lang="en-US" altLang="zh-CN"/>
              <a:t>2.WiFi</a:t>
            </a:r>
            <a:r>
              <a:rPr lang="zh-CN" altLang="en-US"/>
              <a:t>协议</a:t>
            </a:r>
            <a:r>
              <a:rPr lang="en-US" altLang="zh-CN"/>
              <a:t>802.11</a:t>
            </a:r>
          </a:p>
          <a:p>
            <a:r>
              <a:rPr lang="en-US" altLang="zh-CN"/>
              <a:t>3.</a:t>
            </a:r>
            <a:r>
              <a:rPr lang="zh-CN" altLang="en-US"/>
              <a:t>部分</a:t>
            </a:r>
            <a:r>
              <a:rPr lang="en-US" altLang="zh-CN"/>
              <a:t>WiFi</a:t>
            </a:r>
            <a:r>
              <a:rPr lang="zh-CN" altLang="en-US"/>
              <a:t>帧介绍</a:t>
            </a:r>
          </a:p>
          <a:p>
            <a:r>
              <a:rPr lang="en-US" altLang="zh-CN"/>
              <a:t>4.WiFi</a:t>
            </a:r>
            <a:r>
              <a:rPr lang="zh-CN" altLang="en-US"/>
              <a:t>接入过程</a:t>
            </a:r>
          </a:p>
          <a:p>
            <a:r>
              <a:rPr lang="en-US" altLang="zh-CN"/>
              <a:t>5.</a:t>
            </a:r>
            <a:r>
              <a:rPr lang="zh-CN" altLang="en-US"/>
              <a:t>漫游报文分析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90" y="2771775"/>
            <a:ext cx="10968990" cy="3656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685" y="918210"/>
            <a:ext cx="10922000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Beacon帧：</a:t>
            </a:r>
          </a:p>
          <a:p>
            <a:pPr marL="228600" indent="-228600" algn="l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acon帧定是广播发送，主要用来通知网络AP的存在性。Station和AP建立Association的时候，也需要用到Beacon。Station可以通过Scan来扫描到Beacon，从而得知AP的存在，也可以在扫描的时候通过主动发送Probe来探寻AP是否存在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41DB02E-160E-3270-B6C8-E40BB994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8" y="968148"/>
            <a:ext cx="9355784" cy="4759325"/>
          </a:xfr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53EC1B-FB7F-87CB-E5C3-CC7C53B34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1702452"/>
            <a:ext cx="10969625" cy="43357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6A9888-8156-7F6D-79CB-F8E2A117C0D9}"/>
              </a:ext>
            </a:extLst>
          </p:cNvPr>
          <p:cNvSpPr txBox="1"/>
          <p:nvPr/>
        </p:nvSpPr>
        <p:spPr>
          <a:xfrm>
            <a:off x="608013" y="1243894"/>
            <a:ext cx="3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Beacon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帧主体介绍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406429-5B3E-A3DE-D3C1-F36DFB7B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22" y="1666629"/>
            <a:ext cx="8707065" cy="3524742"/>
          </a:xfrm>
        </p:spPr>
      </p:pic>
    </p:spTree>
    <p:extLst>
      <p:ext uri="{BB962C8B-B14F-4D97-AF65-F5344CB8AC3E}">
        <p14:creationId xmlns:p14="http://schemas.microsoft.com/office/powerpoint/2010/main" val="13576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8FE1F9-E556-D69A-83BA-7E77A1686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7" y="1177155"/>
            <a:ext cx="8200546" cy="4759325"/>
          </a:xfrm>
        </p:spPr>
      </p:pic>
    </p:spTree>
    <p:extLst>
      <p:ext uri="{BB962C8B-B14F-4D97-AF65-F5344CB8AC3E}">
        <p14:creationId xmlns:p14="http://schemas.microsoft.com/office/powerpoint/2010/main" val="371368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接入过程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WiFi连接过程可大致分为 探测（Probe）-&gt; 认证（Authentication） -&gt; 关联（Association） -&gt; EAPOL 四个阶段。其中EAPOL不是必要阶段，当加密方式为none或wep时，没有此阶段。</a:t>
            </a: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内容占位符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882900"/>
            <a:ext cx="10968990" cy="1972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、探测阶段</a:t>
            </a: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sta主动发送Req包，表明想加入的网络，以及通过Supported Rates表明自身的能力。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2417445"/>
            <a:ext cx="6019800" cy="2971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330" y="1129030"/>
            <a:ext cx="10968990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、AP收到Req帧后，会回复Rsp帧，这是AP的义务（AP允许此sta连接的前提下），且通过Supported Rates表明自身能力。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620" y="2312035"/>
            <a:ext cx="5905500" cy="3937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2210" y="94366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、认证阶段</a:t>
            </a: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 通过Authentication Req帧表明自己的认证算法类型：0 -&gt; Open System; 1 -&gt; Shared Key。</a:t>
            </a: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Shared Key 方式即代表 WEP加密方式，Open System即代表 TKIP/WPA/WPA2方式。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90" y="3191510"/>
            <a:ext cx="5648325" cy="2143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会直接回复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successful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146300"/>
            <a:ext cx="6000750" cy="2057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WiFi是一种基于IEEE802.11系列协议标准实现的无线通信技术，该通信协议于1996年由澳洲的研究机构CSIRO提出，WiFi 凭借其独特的技术优势，被公认为是目前最为主流的WLAN技术标准。随着WiFi无线通信技术的不断优化和发展，当前主要有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种通信协议标准，即802.11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、802.11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、802.11n、802.11a、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802.11ac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802.11ax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还有就是即将出世的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802.11be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根据不同的协议标准主要有两个工作频段，分别为2.4GHz和5.0GHz。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WLAN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技术标准中的其中一项技术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WLAN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除此还有蓝牙以及wimax等技术。</a:t>
            </a: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、关联阶段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sta收到认证successful报文后，决定加入网络，则会发送Assoc Req帧，指明要加入的网络，以及自己的Listen Interval（聆听间隔，即sta多久聆听一次Beacon帧）和自己的能力信息。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AP收到Assoc Req帧后，确认sta的Listen Interval自己是否接受，能力信息是否匹配。如果一切OK，则回复Assoc Rsp帧。携带Association ID（关联ID）和successful信息，表示关联成功。否则回复Assoc Rsp帧，携带falied信息，表明关联失败。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743710"/>
            <a:ext cx="6202045" cy="3829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2491740"/>
            <a:ext cx="4505325" cy="2333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330" y="690880"/>
            <a:ext cx="10968990" cy="555879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EAPOL</a:t>
            </a:r>
            <a:r>
              <a:rPr lang="zh-CN" altLang="en-US"/>
              <a:t>阶段</a:t>
            </a:r>
          </a:p>
          <a:p>
            <a:pPr marL="0" indent="0">
              <a:buNone/>
            </a:pPr>
            <a:r>
              <a:rPr lang="zh-CN" altLang="en-US"/>
              <a:t>当认证算法类型为Open System时，有此阶段，此为真正的身份认证阶段。一共有四个帧</a:t>
            </a:r>
          </a:p>
          <a:p>
            <a:pPr marL="0" indent="0">
              <a:buNone/>
            </a:pPr>
            <a:r>
              <a:rPr lang="zh-CN" altLang="en-US"/>
              <a:t>AP首先发送Message1, 包含ANonce字段。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35" y="2186305"/>
            <a:ext cx="7686040" cy="4063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39500"/>
            <a:ext cx="10969200" cy="475920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收到Message1，从中获取ANonce，AA。SA是自己本身的信息，SNonce是自己生成的信息，PMK可通过自身的密码和SSID计算得到，也是已知信息，因此，STA此时具备计算PTK的五元组信息，计算得到PTK后，用PTK的KCK位为对将要发送的数据包进行计算得到MIC，并将MIC一同发给AP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05" y="2087245"/>
            <a:ext cx="6753225" cy="4181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515745"/>
            <a:ext cx="10968990" cy="3133725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收到Message2，同理，此时也具备所有五元组信息，并成功计算出PTK。AP使用PTK的KCK位对收到的数据进行计算得到MIC，并将计算得到的MIC与收到的MIC进行对比，若相等则代表AP和STA拥有相同的PTK，进而确认两者拥有相同的PMK，即两者拥有相同的密码。AP向STA回复Message3，包含被加密的GTK（用于对广播数据帧和组播数据帧加密）和MIC。如果不相等，则身份认证失败，回复认证失败报文，结束认证流程。最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Message3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后解密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GTK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并回复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Message4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即可完成认证过程。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734560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PTK 就是加密用的密钥。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PRF 可以简单理解为 sha1 算法。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AA 是 Authenticator(认证者) 的 MAC 地址。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 是 Supplicant(申请者)的 MAC 地址。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ANonce 是 Authenticator 产生的随机字串。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SNonce 是 Supplicant 产生的随机字串。</a:t>
            </a:r>
          </a:p>
          <a:p>
            <a:pPr marL="0" indent="0"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PMK 是由密码和 SSID 信息生成的密钥，如果 STA 和 AP 拥有相同的密码，则此密钥值也会相同，反之也成立。</a:t>
            </a: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25" y="1630045"/>
            <a:ext cx="6436995" cy="428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漫游报文分析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3170" y="2163445"/>
            <a:ext cx="6108700" cy="3057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860" y="1879600"/>
            <a:ext cx="344170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通过抓取空口报文查看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漫游过程，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Omnipeek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主要是过滤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报文。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wireshark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中过滤方式是：wlan.fixed.action_code==7||wlan.fixed.action_code==8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主要表示被动漫游，由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号报文到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号报文进行漫游确然。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621CB2-E0ED-71B3-3ABE-449315C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1" y="1490663"/>
            <a:ext cx="10499069" cy="4759325"/>
          </a:xfr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11000"/>
            <a:ext cx="10969200" cy="4759200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altLang="zh-CN" sz="6600" b="1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WLAN它是相当便利的数据传输系统，它利用射频（Radio Frequency； RF）的技术，使用电磁波，取代旧式碍手碍脚的双绞铜线（Coaxial）所构成的局域网络，在空中进行通信连接；该技术的出现绝不是用来取代有线局域网络，而是用来弥补有线局域网络之不足，以达到网络延伸之目的，使得无线局域网络能利用简单的存取架构让用户透过它，实现无网线、无距离限制的通畅网络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802.11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Ethenet和Wifi采用的协议都属于IEEE 802协议集。其中，Ethenet以802.3协议做为其网络层以下的协议；而Wifi以802.11做为其网络层以下的协议。无论是有线网络，还是无线网络，其网络层以上的部分，基本一样。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基于IEEE802.11系列标准采用的主要技术包括扩频技术（Spread Spectrum，SS）和正交频分复用技术（Orthogonal Frequency Division Multiplexing，OFDM），其中扩频技术又分为跳频扩频（Frequency Hopping Spread Spectrum，FHSS）和直序扩频（Direct Sequence Spread Spectrum，DSSS）。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210" y="1049710"/>
            <a:ext cx="10969200" cy="475920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IEEE802.11系列通信协议标准主要针对WiFi通信协议的物理层和数据链路层进行了制定，采用不同协议标准实现的WiFi通信技术，其在这两层所采用的技术也不尽相同，具体如图所示：</a:t>
            </a:r>
          </a:p>
          <a:p>
            <a:pPr marL="0" indent="45720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10" y="2116455"/>
            <a:ext cx="5988685" cy="3812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AC67-5872-6860-FF29-24857276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531223"/>
            <a:ext cx="10969200" cy="5718377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802.11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PHY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是介质访问控制层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与无线介质之间的接口，它传输和接收共享无线介质上的数据帧。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802.11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PHY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进一步划分为两个组成元件：一是物理层收敛程序（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Physical Layer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ConvergenceProcedure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，简称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PLCP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帧对映到传输介质；另一是实际搭配介质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Physical Medium Dependent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，简称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PMD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），负责传送这些帧。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MSDU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层业务数据单元。这是最原始的待发数据信息）经过封装变成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MPDU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层协议数据单元），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MPDU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传到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PLCP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子层变成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PSDU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PLCP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子层业务数据单元），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PSUD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经过封装变成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PPDU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PLCP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子层协议数据单元）。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8893D-47E6-E76B-AD7D-06FF70BE1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53" y="2002838"/>
            <a:ext cx="4931659" cy="28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57605"/>
            <a:ext cx="10968990" cy="491871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zh-CN"/>
              <a:t>802.11</a:t>
            </a:r>
            <a:r>
              <a:rPr lang="zh-CN" altLang="en-US"/>
              <a:t>工作模式：无线终端与有线接口通信主要就是通过数据链路层中的</a:t>
            </a:r>
            <a:r>
              <a:rPr lang="en-US" altLang="zh-CN"/>
              <a:t>LLC</a:t>
            </a:r>
            <a:r>
              <a:rPr lang="zh-CN" altLang="en-US"/>
              <a:t>进行实现的。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26895" y="2758440"/>
            <a:ext cx="1383030" cy="8731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905115" y="2758440"/>
            <a:ext cx="1383030" cy="8731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80940" y="2540000"/>
            <a:ext cx="1503045" cy="351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4070" y="301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笔记本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62290" y="30105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台式机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88940" y="25400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AP</a:t>
            </a:r>
          </a:p>
        </p:txBody>
      </p:sp>
      <p:cxnSp>
        <p:nvCxnSpPr>
          <p:cNvPr id="10" name="直接连接符 9"/>
          <p:cNvCxnSpPr>
            <a:stCxn id="5" idx="1"/>
            <a:endCxn id="6" idx="3"/>
          </p:cNvCxnSpPr>
          <p:nvPr/>
        </p:nvCxnSpPr>
        <p:spPr>
          <a:xfrm flipH="1" flipV="1">
            <a:off x="6483985" y="2715895"/>
            <a:ext cx="1421130" cy="47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>
            <a:off x="3582035" y="2139950"/>
            <a:ext cx="1165225" cy="1631315"/>
          </a:xfrm>
          <a:prstGeom prst="arc">
            <a:avLst>
              <a:gd name="adj1" fmla="val 17845454"/>
              <a:gd name="adj2" fmla="val 12433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2839720" y="2266315"/>
            <a:ext cx="1165225" cy="1631315"/>
          </a:xfrm>
          <a:prstGeom prst="arc">
            <a:avLst>
              <a:gd name="adj1" fmla="val 18201159"/>
              <a:gd name="adj2" fmla="val 21205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>
            <a:off x="2582545" y="2379980"/>
            <a:ext cx="1165225" cy="1631315"/>
          </a:xfrm>
          <a:prstGeom prst="arc">
            <a:avLst>
              <a:gd name="adj1" fmla="val 18323512"/>
              <a:gd name="adj2" fmla="val 201944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>
            <a:off x="3199130" y="2203450"/>
            <a:ext cx="1165225" cy="1757680"/>
          </a:xfrm>
          <a:prstGeom prst="arc">
            <a:avLst>
              <a:gd name="adj1" fmla="val 17845454"/>
              <a:gd name="adj2" fmla="val 51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652905" y="3771265"/>
          <a:ext cx="1731010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802.11MAC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802.11PHY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7905115" y="3771265"/>
          <a:ext cx="1731010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802.3MAC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802.3PHY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>
            <a:stCxn id="17" idx="2"/>
          </p:cNvCxnSpPr>
          <p:nvPr/>
        </p:nvCxnSpPr>
        <p:spPr>
          <a:xfrm flipH="1">
            <a:off x="2505075" y="6076315"/>
            <a:ext cx="13335" cy="20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82025" y="6086475"/>
            <a:ext cx="8255" cy="196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/>
          <p:nvPr>
            <p:custDataLst>
              <p:tags r:id="rId4"/>
            </p:custDataLst>
          </p:nvPr>
        </p:nvGraphicFramePr>
        <p:xfrm>
          <a:off x="4071620" y="4641215"/>
          <a:ext cx="31457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LLC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802.11MAC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802.3MAC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802.11PHY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802.3PHY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2505075" y="6268720"/>
            <a:ext cx="2388870" cy="1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01410" y="6264910"/>
            <a:ext cx="2388870" cy="1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879340" y="5729605"/>
            <a:ext cx="14605" cy="55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186805" y="5725795"/>
            <a:ext cx="14605" cy="55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6765" y="2421890"/>
            <a:ext cx="10610850" cy="2895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6765" y="1470660"/>
            <a:ext cx="10241280" cy="146748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/>
          <a:p>
            <a:pPr lvl="0" indent="4572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我们平时直接的接触的就是802.11b、802.11g、802.11n、802.11a、802.11ac和802.11ax这些协议。下图是这些协议的最大协商速率。</a:t>
            </a:r>
          </a:p>
          <a:p>
            <a:pPr lvl="0" indent="4572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A1ZGZmNjFhNTMzMTk3NjM3MzZhZTg2Y2ZhMzI3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6*181"/>
  <p:tag name="TABLE_ENDDRAG_RECT" val="144*178*136*18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6*181"/>
  <p:tag name="TABLE_ENDDRAG_RECT" val="144*178*136*18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4715d63-6d95-4a45-8939-20946de0fe36}"/>
  <p:tag name="TABLE_ENDDRAG_ORIGIN_RECT" val="247*63"/>
  <p:tag name="TABLE_ENDDRAG_RECT" val="242*251*247*6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560,&quot;width&quot;:16710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2200</Words>
  <Application>Microsoft Office PowerPoint</Application>
  <PresentationFormat>宽屏</PresentationFormat>
  <Paragraphs>101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Arial</vt:lpstr>
      <vt:lpstr>Wingdings</vt:lpstr>
      <vt:lpstr>Office 主题​​</vt:lpstr>
      <vt:lpstr>自定义设计方案</vt:lpstr>
      <vt:lpstr>WiFi基础知识分享</vt:lpstr>
      <vt:lpstr>目录</vt:lpstr>
      <vt:lpstr>WiFi介绍</vt:lpstr>
      <vt:lpstr>WiFi介绍</vt:lpstr>
      <vt:lpstr>WiFi协议802.11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802.11部分帧介绍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WiFi接入过程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漫游报文分析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86159</dc:creator>
  <cp:lastModifiedBy>8615908132486</cp:lastModifiedBy>
  <cp:revision>156</cp:revision>
  <dcterms:created xsi:type="dcterms:W3CDTF">2019-06-19T02:08:00Z</dcterms:created>
  <dcterms:modified xsi:type="dcterms:W3CDTF">2022-05-09T12:15:03Z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990195DB33EB4D4B9C9DB0F94F774B5C</vt:lpwstr>
  </property>
</Properties>
</file>