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sldIdLst>
    <p:sldId id="256" r:id="rId2"/>
    <p:sldId id="257" r:id="rId3"/>
    <p:sldId id="258" r:id="rId4"/>
    <p:sldId id="268" r:id="rId5"/>
    <p:sldId id="265" r:id="rId6"/>
    <p:sldId id="266" r:id="rId7"/>
    <p:sldId id="259" r:id="rId8"/>
    <p:sldId id="269" r:id="rId9"/>
    <p:sldId id="296" r:id="rId10"/>
    <p:sldId id="260" r:id="rId11"/>
    <p:sldId id="271" r:id="rId12"/>
    <p:sldId id="272" r:id="rId13"/>
    <p:sldId id="273" r:id="rId14"/>
    <p:sldId id="274" r:id="rId15"/>
    <p:sldId id="275" r:id="rId16"/>
    <p:sldId id="276" r:id="rId17"/>
    <p:sldId id="277" r:id="rId18"/>
    <p:sldId id="262" r:id="rId19"/>
    <p:sldId id="278" r:id="rId20"/>
    <p:sldId id="279" r:id="rId21"/>
    <p:sldId id="280" r:id="rId22"/>
    <p:sldId id="281" r:id="rId23"/>
    <p:sldId id="282" r:id="rId24"/>
    <p:sldId id="263" r:id="rId25"/>
    <p:sldId id="283" r:id="rId26"/>
    <p:sldId id="284" r:id="rId27"/>
    <p:sldId id="286" r:id="rId28"/>
    <p:sldId id="285" r:id="rId29"/>
    <p:sldId id="287" r:id="rId30"/>
    <p:sldId id="288" r:id="rId31"/>
    <p:sldId id="294" r:id="rId32"/>
    <p:sldId id="289" r:id="rId33"/>
    <p:sldId id="290" r:id="rId34"/>
    <p:sldId id="291" r:id="rId35"/>
    <p:sldId id="292" r:id="rId36"/>
    <p:sldId id="293" r:id="rId37"/>
    <p:sldId id="297" r:id="rId38"/>
    <p:sldId id="302" r:id="rId39"/>
    <p:sldId id="300" r:id="rId40"/>
    <p:sldId id="298" r:id="rId41"/>
    <p:sldId id="299" r:id="rId42"/>
    <p:sldId id="303" r:id="rId43"/>
    <p:sldId id="301" r:id="rId44"/>
    <p:sldId id="295"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ojbin" initials="l" lastIdx="1" clrIdx="0">
    <p:extLst>
      <p:ext uri="{19B8F6BF-5375-455C-9EA6-DF929625EA0E}">
        <p15:presenceInfo xmlns:p15="http://schemas.microsoft.com/office/powerpoint/2012/main" userId="luojb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6400" autoAdjust="0"/>
  </p:normalViewPr>
  <p:slideViewPr>
    <p:cSldViewPr snapToGrid="0">
      <p:cViewPr varScale="1">
        <p:scale>
          <a:sx n="83" d="100"/>
          <a:sy n="83" d="100"/>
        </p:scale>
        <p:origin x="686"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罗 雁夫" userId="380da81eeda9a677" providerId="LiveId" clId="{6684751C-59CA-44EE-B8BA-4EE73E8D264E}"/>
    <pc:docChg chg="undo custSel modSld">
      <pc:chgData name="罗 雁夫" userId="380da81eeda9a677" providerId="LiveId" clId="{6684751C-59CA-44EE-B8BA-4EE73E8D264E}" dt="2020-05-26T15:38:26.909" v="1016" actId="27636"/>
      <pc:docMkLst>
        <pc:docMk/>
      </pc:docMkLst>
      <pc:sldChg chg="modSp modAnim">
        <pc:chgData name="罗 雁夫" userId="380da81eeda9a677" providerId="LiveId" clId="{6684751C-59CA-44EE-B8BA-4EE73E8D264E}" dt="2020-05-26T14:35:32.963" v="77"/>
        <pc:sldMkLst>
          <pc:docMk/>
          <pc:sldMk cId="3949445975" sldId="273"/>
        </pc:sldMkLst>
        <pc:picChg chg="mod">
          <ac:chgData name="罗 雁夫" userId="380da81eeda9a677" providerId="LiveId" clId="{6684751C-59CA-44EE-B8BA-4EE73E8D264E}" dt="2020-05-26T14:35:24.949" v="75" actId="962"/>
          <ac:picMkLst>
            <pc:docMk/>
            <pc:sldMk cId="3949445975" sldId="273"/>
            <ac:picMk id="4" creationId="{DCABA583-DAFD-46B7-A929-9F4790D8A8B3}"/>
          </ac:picMkLst>
        </pc:picChg>
      </pc:sldChg>
      <pc:sldChg chg="addSp modSp mod modAnim">
        <pc:chgData name="罗 雁夫" userId="380da81eeda9a677" providerId="LiveId" clId="{6684751C-59CA-44EE-B8BA-4EE73E8D264E}" dt="2020-05-26T14:38:55.351" v="105"/>
        <pc:sldMkLst>
          <pc:docMk/>
          <pc:sldMk cId="143999239" sldId="274"/>
        </pc:sldMkLst>
        <pc:spChg chg="mod">
          <ac:chgData name="罗 雁夫" userId="380da81eeda9a677" providerId="LiveId" clId="{6684751C-59CA-44EE-B8BA-4EE73E8D264E}" dt="2020-05-26T14:25:02.655" v="15" actId="962"/>
          <ac:spMkLst>
            <pc:docMk/>
            <pc:sldMk cId="143999239" sldId="274"/>
            <ac:spMk id="2" creationId="{7E0E57CC-7DA8-4AC8-BD5C-B465EC8BE132}"/>
          </ac:spMkLst>
        </pc:spChg>
        <pc:spChg chg="mod">
          <ac:chgData name="罗 雁夫" userId="380da81eeda9a677" providerId="LiveId" clId="{6684751C-59CA-44EE-B8BA-4EE73E8D264E}" dt="2020-05-26T14:24:56.375" v="14" actId="962"/>
          <ac:spMkLst>
            <pc:docMk/>
            <pc:sldMk cId="143999239" sldId="274"/>
            <ac:spMk id="3" creationId="{0C89B18B-6788-4C73-8E1F-6611E0CEFCDE}"/>
          </ac:spMkLst>
        </pc:spChg>
        <pc:picChg chg="add mod">
          <ac:chgData name="罗 雁夫" userId="380da81eeda9a677" providerId="LiveId" clId="{6684751C-59CA-44EE-B8BA-4EE73E8D264E}" dt="2020-05-26T14:38:41.886" v="100" actId="1076"/>
          <ac:picMkLst>
            <pc:docMk/>
            <pc:sldMk cId="143999239" sldId="274"/>
            <ac:picMk id="4" creationId="{7D2CC334-B7F2-47FA-9DE4-020EEB36D800}"/>
          </ac:picMkLst>
        </pc:picChg>
        <pc:picChg chg="add mod">
          <ac:chgData name="罗 雁夫" userId="380da81eeda9a677" providerId="LiveId" clId="{6684751C-59CA-44EE-B8BA-4EE73E8D264E}" dt="2020-05-26T14:38:45.135" v="101" actId="1076"/>
          <ac:picMkLst>
            <pc:docMk/>
            <pc:sldMk cId="143999239" sldId="274"/>
            <ac:picMk id="5" creationId="{F86F9AAB-4FD6-4385-8DA7-3072F0BD098B}"/>
          </ac:picMkLst>
        </pc:picChg>
        <pc:picChg chg="add mod">
          <ac:chgData name="罗 雁夫" userId="380da81eeda9a677" providerId="LiveId" clId="{6684751C-59CA-44EE-B8BA-4EE73E8D264E}" dt="2020-05-26T14:38:48.260" v="102" actId="14429"/>
          <ac:picMkLst>
            <pc:docMk/>
            <pc:sldMk cId="143999239" sldId="274"/>
            <ac:picMk id="6" creationId="{5D8B6509-2918-473D-B526-5450CCA4AFFB}"/>
          </ac:picMkLst>
        </pc:picChg>
        <pc:picChg chg="add mod">
          <ac:chgData name="罗 雁夫" userId="380da81eeda9a677" providerId="LiveId" clId="{6684751C-59CA-44EE-B8BA-4EE73E8D264E}" dt="2020-05-26T14:38:48.650" v="103" actId="14429"/>
          <ac:picMkLst>
            <pc:docMk/>
            <pc:sldMk cId="143999239" sldId="274"/>
            <ac:picMk id="7" creationId="{69E7F6F3-CCF3-4349-AADF-91D65646B9C1}"/>
          </ac:picMkLst>
        </pc:picChg>
      </pc:sldChg>
      <pc:sldChg chg="addSp modSp mod modAnim">
        <pc:chgData name="罗 雁夫" userId="380da81eeda9a677" providerId="LiveId" clId="{6684751C-59CA-44EE-B8BA-4EE73E8D264E}" dt="2020-05-26T14:47:11.877" v="155" actId="14429"/>
        <pc:sldMkLst>
          <pc:docMk/>
          <pc:sldMk cId="1642192466" sldId="275"/>
        </pc:sldMkLst>
        <pc:picChg chg="add mod">
          <ac:chgData name="罗 雁夫" userId="380da81eeda9a677" providerId="LiveId" clId="{6684751C-59CA-44EE-B8BA-4EE73E8D264E}" dt="2020-05-26T14:47:11.877" v="155" actId="14429"/>
          <ac:picMkLst>
            <pc:docMk/>
            <pc:sldMk cId="1642192466" sldId="275"/>
            <ac:picMk id="4" creationId="{C63D5453-D5B7-474A-9BC8-EE16A2716A22}"/>
          </ac:picMkLst>
        </pc:picChg>
      </pc:sldChg>
      <pc:sldChg chg="addSp modSp mod modAnim">
        <pc:chgData name="罗 雁夫" userId="380da81eeda9a677" providerId="LiveId" clId="{6684751C-59CA-44EE-B8BA-4EE73E8D264E}" dt="2020-05-26T14:49:34.359" v="175"/>
        <pc:sldMkLst>
          <pc:docMk/>
          <pc:sldMk cId="3999339212" sldId="276"/>
        </pc:sldMkLst>
        <pc:picChg chg="add mod">
          <ac:chgData name="罗 雁夫" userId="380da81eeda9a677" providerId="LiveId" clId="{6684751C-59CA-44EE-B8BA-4EE73E8D264E}" dt="2020-05-26T14:49:02.523" v="170" actId="13244"/>
          <ac:picMkLst>
            <pc:docMk/>
            <pc:sldMk cId="3999339212" sldId="276"/>
            <ac:picMk id="4" creationId="{93495276-06AD-49A0-96A6-14C436865E67}"/>
          </ac:picMkLst>
        </pc:picChg>
        <pc:picChg chg="add mod">
          <ac:chgData name="罗 雁夫" userId="380da81eeda9a677" providerId="LiveId" clId="{6684751C-59CA-44EE-B8BA-4EE73E8D264E}" dt="2020-05-26T14:48:55.727" v="169" actId="962"/>
          <ac:picMkLst>
            <pc:docMk/>
            <pc:sldMk cId="3999339212" sldId="276"/>
            <ac:picMk id="5" creationId="{82C0F36E-B531-4F71-9642-50C7CA88706D}"/>
          </ac:picMkLst>
        </pc:picChg>
        <pc:picChg chg="add mod">
          <ac:chgData name="罗 雁夫" userId="380da81eeda9a677" providerId="LiveId" clId="{6684751C-59CA-44EE-B8BA-4EE73E8D264E}" dt="2020-05-26T14:48:38.138" v="167" actId="962"/>
          <ac:picMkLst>
            <pc:docMk/>
            <pc:sldMk cId="3999339212" sldId="276"/>
            <ac:picMk id="6" creationId="{36FB5D2A-A992-44B8-BB78-C7021D49B295}"/>
          </ac:picMkLst>
        </pc:picChg>
        <pc:picChg chg="add mod">
          <ac:chgData name="罗 雁夫" userId="380da81eeda9a677" providerId="LiveId" clId="{6684751C-59CA-44EE-B8BA-4EE73E8D264E}" dt="2020-05-26T14:48:47.027" v="168" actId="962"/>
          <ac:picMkLst>
            <pc:docMk/>
            <pc:sldMk cId="3999339212" sldId="276"/>
            <ac:picMk id="7" creationId="{D7E5543B-18C1-482A-9D36-4E48449B366E}"/>
          </ac:picMkLst>
        </pc:picChg>
      </pc:sldChg>
      <pc:sldChg chg="addSp modSp mod modAnim">
        <pc:chgData name="罗 雁夫" userId="380da81eeda9a677" providerId="LiveId" clId="{6684751C-59CA-44EE-B8BA-4EE73E8D264E}" dt="2020-05-26T14:53:27.276" v="183"/>
        <pc:sldMkLst>
          <pc:docMk/>
          <pc:sldMk cId="1875644810" sldId="277"/>
        </pc:sldMkLst>
        <pc:picChg chg="add mod">
          <ac:chgData name="罗 雁夫" userId="380da81eeda9a677" providerId="LiveId" clId="{6684751C-59CA-44EE-B8BA-4EE73E8D264E}" dt="2020-05-26T14:53:15.920" v="181" actId="1076"/>
          <ac:picMkLst>
            <pc:docMk/>
            <pc:sldMk cId="1875644810" sldId="277"/>
            <ac:picMk id="5" creationId="{B3613789-8EDC-4B98-AB65-6E5B0F4C94EA}"/>
          </ac:picMkLst>
        </pc:picChg>
      </pc:sldChg>
      <pc:sldChg chg="addSp modSp mod modAnim">
        <pc:chgData name="罗 雁夫" userId="380da81eeda9a677" providerId="LiveId" clId="{6684751C-59CA-44EE-B8BA-4EE73E8D264E}" dt="2020-05-26T14:32:09.751" v="70" actId="1440"/>
        <pc:sldMkLst>
          <pc:docMk/>
          <pc:sldMk cId="2195270730" sldId="281"/>
        </pc:sldMkLst>
        <pc:picChg chg="add mod">
          <ac:chgData name="罗 雁夫" userId="380da81eeda9a677" providerId="LiveId" clId="{6684751C-59CA-44EE-B8BA-4EE73E8D264E}" dt="2020-05-26T14:31:40.426" v="64" actId="962"/>
          <ac:picMkLst>
            <pc:docMk/>
            <pc:sldMk cId="2195270730" sldId="281"/>
            <ac:picMk id="4" creationId="{E0BC5790-6377-42A8-AC4A-DB84F2F69FCF}"/>
          </ac:picMkLst>
        </pc:picChg>
        <pc:picChg chg="add mod">
          <ac:chgData name="罗 雁夫" userId="380da81eeda9a677" providerId="LiveId" clId="{6684751C-59CA-44EE-B8BA-4EE73E8D264E}" dt="2020-05-26T14:32:09.751" v="70" actId="1440"/>
          <ac:picMkLst>
            <pc:docMk/>
            <pc:sldMk cId="2195270730" sldId="281"/>
            <ac:picMk id="5" creationId="{33A2A25E-CB75-46B2-BB4B-F76C8BFCF2D6}"/>
          </ac:picMkLst>
        </pc:picChg>
      </pc:sldChg>
      <pc:sldChg chg="addSp modSp mod modAnim">
        <pc:chgData name="罗 雁夫" userId="380da81eeda9a677" providerId="LiveId" clId="{6684751C-59CA-44EE-B8BA-4EE73E8D264E}" dt="2020-05-26T14:45:02.474" v="142"/>
        <pc:sldMkLst>
          <pc:docMk/>
          <pc:sldMk cId="2278503678" sldId="285"/>
        </pc:sldMkLst>
        <pc:picChg chg="add mod">
          <ac:chgData name="罗 雁夫" userId="380da81eeda9a677" providerId="LiveId" clId="{6684751C-59CA-44EE-B8BA-4EE73E8D264E}" dt="2020-05-26T14:44:20.969" v="134" actId="1076"/>
          <ac:picMkLst>
            <pc:docMk/>
            <pc:sldMk cId="2278503678" sldId="285"/>
            <ac:picMk id="4" creationId="{DDFC222F-E070-40F9-A240-661A8892F084}"/>
          </ac:picMkLst>
        </pc:picChg>
        <pc:picChg chg="add mod">
          <ac:chgData name="罗 雁夫" userId="380da81eeda9a677" providerId="LiveId" clId="{6684751C-59CA-44EE-B8BA-4EE73E8D264E}" dt="2020-05-26T14:44:43.354" v="139" actId="962"/>
          <ac:picMkLst>
            <pc:docMk/>
            <pc:sldMk cId="2278503678" sldId="285"/>
            <ac:picMk id="5" creationId="{F9159DE6-217D-4D6F-BA5D-B87CB3314D42}"/>
          </ac:picMkLst>
        </pc:picChg>
        <pc:picChg chg="add mod">
          <ac:chgData name="罗 雁夫" userId="380da81eeda9a677" providerId="LiveId" clId="{6684751C-59CA-44EE-B8BA-4EE73E8D264E}" dt="2020-05-26T14:44:53.477" v="140" actId="962"/>
          <ac:picMkLst>
            <pc:docMk/>
            <pc:sldMk cId="2278503678" sldId="285"/>
            <ac:picMk id="7" creationId="{E782973B-805C-4774-A341-738D638A6609}"/>
          </ac:picMkLst>
        </pc:picChg>
      </pc:sldChg>
      <pc:sldChg chg="addSp modSp mod modAnim">
        <pc:chgData name="罗 雁夫" userId="380da81eeda9a677" providerId="LiveId" clId="{6684751C-59CA-44EE-B8BA-4EE73E8D264E}" dt="2020-05-26T14:46:02.429" v="153"/>
        <pc:sldMkLst>
          <pc:docMk/>
          <pc:sldMk cId="3738558416" sldId="287"/>
        </pc:sldMkLst>
        <pc:picChg chg="add mod">
          <ac:chgData name="罗 雁夫" userId="380da81eeda9a677" providerId="LiveId" clId="{6684751C-59CA-44EE-B8BA-4EE73E8D264E}" dt="2020-05-26T14:41:51.219" v="111" actId="962"/>
          <ac:picMkLst>
            <pc:docMk/>
            <pc:sldMk cId="3738558416" sldId="287"/>
            <ac:picMk id="4" creationId="{ADD7082A-60C3-4002-B8A0-6763420A3D06}"/>
          </ac:picMkLst>
        </pc:picChg>
        <pc:picChg chg="add mod">
          <ac:chgData name="罗 雁夫" userId="380da81eeda9a677" providerId="LiveId" clId="{6684751C-59CA-44EE-B8BA-4EE73E8D264E}" dt="2020-05-26T14:45:43.027" v="150" actId="962"/>
          <ac:picMkLst>
            <pc:docMk/>
            <pc:sldMk cId="3738558416" sldId="287"/>
            <ac:picMk id="5" creationId="{0BD113BB-3BDA-4B1F-9A4F-0F10395BA814}"/>
          </ac:picMkLst>
        </pc:picChg>
        <pc:picChg chg="add mod">
          <ac:chgData name="罗 雁夫" userId="380da81eeda9a677" providerId="LiveId" clId="{6684751C-59CA-44EE-B8BA-4EE73E8D264E}" dt="2020-05-26T14:45:53.744" v="151" actId="962"/>
          <ac:picMkLst>
            <pc:docMk/>
            <pc:sldMk cId="3738558416" sldId="287"/>
            <ac:picMk id="7" creationId="{53EF8449-467E-4BEC-9F88-1E6D06E94832}"/>
          </ac:picMkLst>
        </pc:picChg>
      </pc:sldChg>
      <pc:sldChg chg="modSp modAnim">
        <pc:chgData name="罗 雁夫" userId="380da81eeda9a677" providerId="LiveId" clId="{6684751C-59CA-44EE-B8BA-4EE73E8D264E}" dt="2020-05-26T14:37:00.193" v="85"/>
        <pc:sldMkLst>
          <pc:docMk/>
          <pc:sldMk cId="3278782740" sldId="288"/>
        </pc:sldMkLst>
        <pc:picChg chg="mod">
          <ac:chgData name="罗 雁夫" userId="380da81eeda9a677" providerId="LiveId" clId="{6684751C-59CA-44EE-B8BA-4EE73E8D264E}" dt="2020-05-26T14:36:55.614" v="83" actId="962"/>
          <ac:picMkLst>
            <pc:docMk/>
            <pc:sldMk cId="3278782740" sldId="288"/>
            <ac:picMk id="8" creationId="{EA2308D0-7EA8-4141-9B13-9A57B3F47A79}"/>
          </ac:picMkLst>
        </pc:picChg>
      </pc:sldChg>
      <pc:sldChg chg="modSp mod">
        <pc:chgData name="罗 雁夫" userId="380da81eeda9a677" providerId="LiveId" clId="{6684751C-59CA-44EE-B8BA-4EE73E8D264E}" dt="2020-05-26T15:31:23.959" v="946" actId="20577"/>
        <pc:sldMkLst>
          <pc:docMk/>
          <pc:sldMk cId="2874257394" sldId="289"/>
        </pc:sldMkLst>
        <pc:spChg chg="mod">
          <ac:chgData name="罗 雁夫" userId="380da81eeda9a677" providerId="LiveId" clId="{6684751C-59CA-44EE-B8BA-4EE73E8D264E}" dt="2020-05-26T15:31:23.959" v="946" actId="20577"/>
          <ac:spMkLst>
            <pc:docMk/>
            <pc:sldMk cId="2874257394" sldId="289"/>
            <ac:spMk id="4" creationId="{B4B98BAB-DD38-43E9-8B87-FCFD2F24391D}"/>
          </ac:spMkLst>
        </pc:spChg>
      </pc:sldChg>
      <pc:sldChg chg="modSp mod">
        <pc:chgData name="罗 雁夫" userId="380da81eeda9a677" providerId="LiveId" clId="{6684751C-59CA-44EE-B8BA-4EE73E8D264E}" dt="2020-05-26T15:38:26.909" v="1016" actId="27636"/>
        <pc:sldMkLst>
          <pc:docMk/>
          <pc:sldMk cId="3364610339" sldId="290"/>
        </pc:sldMkLst>
        <pc:spChg chg="mod">
          <ac:chgData name="罗 雁夫" userId="380da81eeda9a677" providerId="LiveId" clId="{6684751C-59CA-44EE-B8BA-4EE73E8D264E}" dt="2020-05-26T15:31:19.923" v="944" actId="20577"/>
          <ac:spMkLst>
            <pc:docMk/>
            <pc:sldMk cId="3364610339" sldId="290"/>
            <ac:spMk id="2" creationId="{6385E0B2-F380-4909-855F-84D6F90CF0E0}"/>
          </ac:spMkLst>
        </pc:spChg>
        <pc:spChg chg="mod">
          <ac:chgData name="罗 雁夫" userId="380da81eeda9a677" providerId="LiveId" clId="{6684751C-59CA-44EE-B8BA-4EE73E8D264E}" dt="2020-05-26T15:38:26.909" v="1016" actId="27636"/>
          <ac:spMkLst>
            <pc:docMk/>
            <pc:sldMk cId="3364610339" sldId="290"/>
            <ac:spMk id="3" creationId="{67BC04EF-9864-4667-A6E6-94C59E22A184}"/>
          </ac:spMkLst>
        </pc:spChg>
      </pc:sldChg>
      <pc:sldChg chg="modSp mod">
        <pc:chgData name="罗 雁夫" userId="380da81eeda9a677" providerId="LiveId" clId="{6684751C-59CA-44EE-B8BA-4EE73E8D264E}" dt="2020-05-26T15:31:38.291" v="952" actId="20577"/>
        <pc:sldMkLst>
          <pc:docMk/>
          <pc:sldMk cId="3115002929" sldId="291"/>
        </pc:sldMkLst>
        <pc:spChg chg="mod">
          <ac:chgData name="罗 雁夫" userId="380da81eeda9a677" providerId="LiveId" clId="{6684751C-59CA-44EE-B8BA-4EE73E8D264E}" dt="2020-05-26T15:31:38.291" v="952" actId="20577"/>
          <ac:spMkLst>
            <pc:docMk/>
            <pc:sldMk cId="3115002929" sldId="291"/>
            <ac:spMk id="2" creationId="{B20AD1BB-EAAB-4471-93E5-B05B954519AB}"/>
          </ac:spMkLst>
        </pc:spChg>
      </pc:sldChg>
      <pc:sldChg chg="addSp delSp modSp mod modAnim">
        <pc:chgData name="罗 雁夫" userId="380da81eeda9a677" providerId="LiveId" clId="{6684751C-59CA-44EE-B8BA-4EE73E8D264E}" dt="2020-05-26T15:15:52.761" v="579" actId="167"/>
        <pc:sldMkLst>
          <pc:docMk/>
          <pc:sldMk cId="220349662" sldId="292"/>
        </pc:sldMkLst>
        <pc:spChg chg="add del mod">
          <ac:chgData name="罗 雁夫" userId="380da81eeda9a677" providerId="LiveId" clId="{6684751C-59CA-44EE-B8BA-4EE73E8D264E}" dt="2020-05-26T15:05:48.188" v="186"/>
          <ac:spMkLst>
            <pc:docMk/>
            <pc:sldMk cId="220349662" sldId="292"/>
            <ac:spMk id="2" creationId="{453241E1-FDA4-424D-9477-CC25EC239560}"/>
          </ac:spMkLst>
        </pc:spChg>
        <pc:spChg chg="add del mod">
          <ac:chgData name="罗 雁夫" userId="380da81eeda9a677" providerId="LiveId" clId="{6684751C-59CA-44EE-B8BA-4EE73E8D264E}" dt="2020-05-26T15:06:42.707" v="212" actId="478"/>
          <ac:spMkLst>
            <pc:docMk/>
            <pc:sldMk cId="220349662" sldId="292"/>
            <ac:spMk id="3" creationId="{F2F43375-042F-458E-8E4F-697383D41F08}"/>
          </ac:spMkLst>
        </pc:spChg>
        <pc:spChg chg="add mod">
          <ac:chgData name="罗 雁夫" userId="380da81eeda9a677" providerId="LiveId" clId="{6684751C-59CA-44EE-B8BA-4EE73E8D264E}" dt="2020-05-26T15:14:37.920" v="575" actId="14100"/>
          <ac:spMkLst>
            <pc:docMk/>
            <pc:sldMk cId="220349662" sldId="292"/>
            <ac:spMk id="5" creationId="{4682BE0F-EAC2-4281-8D63-7DCC09ECA88B}"/>
          </ac:spMkLst>
        </pc:spChg>
        <pc:picChg chg="add mod">
          <ac:chgData name="罗 雁夫" userId="380da81eeda9a677" providerId="LiveId" clId="{6684751C-59CA-44EE-B8BA-4EE73E8D264E}" dt="2020-05-26T15:14:43.278" v="578" actId="14429"/>
          <ac:picMkLst>
            <pc:docMk/>
            <pc:sldMk cId="220349662" sldId="292"/>
            <ac:picMk id="7" creationId="{6422A9B5-C3E7-4010-AE83-00B9DECB517A}"/>
          </ac:picMkLst>
        </pc:picChg>
        <pc:picChg chg="add mod">
          <ac:chgData name="罗 雁夫" userId="380da81eeda9a677" providerId="LiveId" clId="{6684751C-59CA-44EE-B8BA-4EE73E8D264E}" dt="2020-05-26T15:14:42.887" v="577" actId="14429"/>
          <ac:picMkLst>
            <pc:docMk/>
            <pc:sldMk cId="220349662" sldId="292"/>
            <ac:picMk id="10" creationId="{01FF0849-F022-4316-8B0C-27DEFEEA2613}"/>
          </ac:picMkLst>
        </pc:picChg>
        <pc:picChg chg="add mod ord">
          <ac:chgData name="罗 雁夫" userId="380da81eeda9a677" providerId="LiveId" clId="{6684751C-59CA-44EE-B8BA-4EE73E8D264E}" dt="2020-05-26T15:15:52.761" v="579" actId="167"/>
          <ac:picMkLst>
            <pc:docMk/>
            <pc:sldMk cId="220349662" sldId="292"/>
            <ac:picMk id="12" creationId="{6C4615A7-D2E6-4CC0-9821-86BA3C480054}"/>
          </ac:picMkLst>
        </pc:picChg>
        <pc:picChg chg="del">
          <ac:chgData name="罗 雁夫" userId="380da81eeda9a677" providerId="LiveId" clId="{6684751C-59CA-44EE-B8BA-4EE73E8D264E}" dt="2020-05-26T15:06:44.238" v="213" actId="478"/>
          <ac:picMkLst>
            <pc:docMk/>
            <pc:sldMk cId="220349662" sldId="292"/>
            <ac:picMk id="13" creationId="{0A67D09F-6865-4D51-A928-847F4A78E109}"/>
          </ac:picMkLst>
        </pc:picChg>
        <pc:picChg chg="mod">
          <ac:chgData name="罗 雁夫" userId="380da81eeda9a677" providerId="LiveId" clId="{6684751C-59CA-44EE-B8BA-4EE73E8D264E}" dt="2020-05-26T15:14:39.966" v="576" actId="1076"/>
          <ac:picMkLst>
            <pc:docMk/>
            <pc:sldMk cId="220349662" sldId="292"/>
            <ac:picMk id="15" creationId="{1A43A895-49AF-4B83-8643-259775E2BE8B}"/>
          </ac:picMkLst>
        </pc:picChg>
      </pc:sldChg>
      <pc:sldChg chg="modSp mod">
        <pc:chgData name="罗 雁夫" userId="380da81eeda9a677" providerId="LiveId" clId="{6684751C-59CA-44EE-B8BA-4EE73E8D264E}" dt="2020-05-26T14:37:14.362" v="86" actId="1440"/>
        <pc:sldMkLst>
          <pc:docMk/>
          <pc:sldMk cId="128807940" sldId="293"/>
        </pc:sldMkLst>
        <pc:picChg chg="mod">
          <ac:chgData name="罗 雁夫" userId="380da81eeda9a677" providerId="LiveId" clId="{6684751C-59CA-44EE-B8BA-4EE73E8D264E}" dt="2020-05-26T14:37:14.362" v="86" actId="1440"/>
          <ac:picMkLst>
            <pc:docMk/>
            <pc:sldMk cId="128807940" sldId="293"/>
            <ac:picMk id="8" creationId="{AF94C47D-98E5-4C00-8BF5-6F0E293D1E3C}"/>
          </ac:picMkLst>
        </pc:picChg>
      </pc:sldChg>
      <pc:sldChg chg="modSp">
        <pc:chgData name="罗 雁夫" userId="380da81eeda9a677" providerId="LiveId" clId="{6684751C-59CA-44EE-B8BA-4EE73E8D264E}" dt="2020-05-26T15:31:29.940" v="949" actId="20577"/>
        <pc:sldMkLst>
          <pc:docMk/>
          <pc:sldMk cId="4106412991" sldId="294"/>
        </pc:sldMkLst>
        <pc:spChg chg="mod">
          <ac:chgData name="罗 雁夫" userId="380da81eeda9a677" providerId="LiveId" clId="{6684751C-59CA-44EE-B8BA-4EE73E8D264E}" dt="2020-05-26T15:31:29.940" v="949" actId="20577"/>
          <ac:spMkLst>
            <pc:docMk/>
            <pc:sldMk cId="4106412991" sldId="294"/>
            <ac:spMk id="2" creationId="{01AD43E7-A159-4796-92CE-3EE232E2F83E}"/>
          </ac:spMkLst>
        </pc:spChg>
      </pc:sldChg>
      <pc:sldChg chg="modSp mod">
        <pc:chgData name="罗 雁夫" userId="380da81eeda9a677" providerId="LiveId" clId="{6684751C-59CA-44EE-B8BA-4EE73E8D264E}" dt="2020-05-26T14:34:25" v="74" actId="20577"/>
        <pc:sldMkLst>
          <pc:docMk/>
          <pc:sldMk cId="4151013210" sldId="295"/>
        </pc:sldMkLst>
        <pc:spChg chg="mod">
          <ac:chgData name="罗 雁夫" userId="380da81eeda9a677" providerId="LiveId" clId="{6684751C-59CA-44EE-B8BA-4EE73E8D264E}" dt="2020-05-26T14:34:25" v="74" actId="20577"/>
          <ac:spMkLst>
            <pc:docMk/>
            <pc:sldMk cId="4151013210" sldId="295"/>
            <ac:spMk id="3" creationId="{B99B2739-C130-4CCE-8BC9-3F4C751605EE}"/>
          </ac:spMkLst>
        </pc:spChg>
      </pc:sldChg>
      <pc:sldChg chg="modSp mod">
        <pc:chgData name="罗 雁夫" userId="380da81eeda9a677" providerId="LiveId" clId="{6684751C-59CA-44EE-B8BA-4EE73E8D264E}" dt="2020-05-26T15:27:37.544" v="935" actId="113"/>
        <pc:sldMkLst>
          <pc:docMk/>
          <pc:sldMk cId="1962490692" sldId="297"/>
        </pc:sldMkLst>
        <pc:spChg chg="mod">
          <ac:chgData name="罗 雁夫" userId="380da81eeda9a677" providerId="LiveId" clId="{6684751C-59CA-44EE-B8BA-4EE73E8D264E}" dt="2020-05-26T15:27:37.544" v="935" actId="113"/>
          <ac:spMkLst>
            <pc:docMk/>
            <pc:sldMk cId="1962490692" sldId="297"/>
            <ac:spMk id="2" creationId="{5F35A90C-6D57-423D-974A-C533B2009A28}"/>
          </ac:spMkLst>
        </pc:spChg>
      </pc:sldChg>
      <pc:sldChg chg="modSp mod">
        <pc:chgData name="罗 雁夫" userId="380da81eeda9a677" providerId="LiveId" clId="{6684751C-59CA-44EE-B8BA-4EE73E8D264E}" dt="2020-05-26T15:29:12.050" v="941" actId="20577"/>
        <pc:sldMkLst>
          <pc:docMk/>
          <pc:sldMk cId="1735078414" sldId="298"/>
        </pc:sldMkLst>
        <pc:spChg chg="mod">
          <ac:chgData name="罗 雁夫" userId="380da81eeda9a677" providerId="LiveId" clId="{6684751C-59CA-44EE-B8BA-4EE73E8D264E}" dt="2020-05-26T15:29:12.050" v="941" actId="20577"/>
          <ac:spMkLst>
            <pc:docMk/>
            <pc:sldMk cId="1735078414" sldId="298"/>
            <ac:spMk id="3" creationId="{7A4829E7-45F7-4DF8-BD28-4C481704D918}"/>
          </ac:spMkLst>
        </pc:spChg>
      </pc:sldChg>
      <pc:sldChg chg="modSp mod">
        <pc:chgData name="罗 雁夫" userId="380da81eeda9a677" providerId="LiveId" clId="{6684751C-59CA-44EE-B8BA-4EE73E8D264E}" dt="2020-05-26T15:32:52.068" v="990"/>
        <pc:sldMkLst>
          <pc:docMk/>
          <pc:sldMk cId="4046799250" sldId="299"/>
        </pc:sldMkLst>
        <pc:spChg chg="mod">
          <ac:chgData name="罗 雁夫" userId="380da81eeda9a677" providerId="LiveId" clId="{6684751C-59CA-44EE-B8BA-4EE73E8D264E}" dt="2020-05-26T15:32:52.068" v="990"/>
          <ac:spMkLst>
            <pc:docMk/>
            <pc:sldMk cId="4046799250" sldId="299"/>
            <ac:spMk id="3" creationId="{A5F28E72-43F0-4233-8F6C-58F91ADDF6A1}"/>
          </ac:spMkLst>
        </pc:spChg>
      </pc:sldChg>
      <pc:sldChg chg="modSp mod">
        <pc:chgData name="罗 雁夫" userId="380da81eeda9a677" providerId="LiveId" clId="{6684751C-59CA-44EE-B8BA-4EE73E8D264E}" dt="2020-05-26T15:27:30.624" v="933" actId="113"/>
        <pc:sldMkLst>
          <pc:docMk/>
          <pc:sldMk cId="1927832030" sldId="300"/>
        </pc:sldMkLst>
        <pc:spChg chg="mod">
          <ac:chgData name="罗 雁夫" userId="380da81eeda9a677" providerId="LiveId" clId="{6684751C-59CA-44EE-B8BA-4EE73E8D264E}" dt="2020-05-26T15:27:30.624" v="933" actId="113"/>
          <ac:spMkLst>
            <pc:docMk/>
            <pc:sldMk cId="1927832030" sldId="300"/>
            <ac:spMk id="2" creationId="{3F50F43D-C97E-42EB-95A4-626B0A936DA9}"/>
          </ac:spMkLst>
        </pc:spChg>
      </pc:sldChg>
      <pc:sldChg chg="modSp mod">
        <pc:chgData name="罗 雁夫" userId="380da81eeda9a677" providerId="LiveId" clId="{6684751C-59CA-44EE-B8BA-4EE73E8D264E}" dt="2020-05-26T15:28:11.677" v="936" actId="20577"/>
        <pc:sldMkLst>
          <pc:docMk/>
          <pc:sldMk cId="2075566789" sldId="301"/>
        </pc:sldMkLst>
        <pc:spChg chg="mod">
          <ac:chgData name="罗 雁夫" userId="380da81eeda9a677" providerId="LiveId" clId="{6684751C-59CA-44EE-B8BA-4EE73E8D264E}" dt="2020-05-26T15:28:11.677" v="936" actId="20577"/>
          <ac:spMkLst>
            <pc:docMk/>
            <pc:sldMk cId="2075566789" sldId="301"/>
            <ac:spMk id="3" creationId="{B63F96E0-87FF-43F0-9706-C64C53D09DCB}"/>
          </ac:spMkLst>
        </pc:spChg>
      </pc:sldChg>
      <pc:sldChg chg="modSp mod">
        <pc:chgData name="罗 雁夫" userId="380da81eeda9a677" providerId="LiveId" clId="{6684751C-59CA-44EE-B8BA-4EE73E8D264E}" dt="2020-05-26T15:27:34.373" v="934" actId="113"/>
        <pc:sldMkLst>
          <pc:docMk/>
          <pc:sldMk cId="2343063231" sldId="302"/>
        </pc:sldMkLst>
        <pc:spChg chg="mod">
          <ac:chgData name="罗 雁夫" userId="380da81eeda9a677" providerId="LiveId" clId="{6684751C-59CA-44EE-B8BA-4EE73E8D264E}" dt="2020-05-26T15:27:34.373" v="934" actId="113"/>
          <ac:spMkLst>
            <pc:docMk/>
            <pc:sldMk cId="2343063231" sldId="302"/>
            <ac:spMk id="2" creationId="{5F35A90C-6D57-423D-974A-C533B2009A28}"/>
          </ac:spMkLst>
        </pc:spChg>
      </pc:sldChg>
      <pc:sldChg chg="modSp mod">
        <pc:chgData name="罗 雁夫" userId="380da81eeda9a677" providerId="LiveId" clId="{6684751C-59CA-44EE-B8BA-4EE73E8D264E}" dt="2020-05-26T15:33:51.267" v="1010"/>
        <pc:sldMkLst>
          <pc:docMk/>
          <pc:sldMk cId="2731831347" sldId="303"/>
        </pc:sldMkLst>
        <pc:spChg chg="mod">
          <ac:chgData name="罗 雁夫" userId="380da81eeda9a677" providerId="LiveId" clId="{6684751C-59CA-44EE-B8BA-4EE73E8D264E}" dt="2020-05-26T15:33:51.267" v="1010"/>
          <ac:spMkLst>
            <pc:docMk/>
            <pc:sldMk cId="2731831347" sldId="303"/>
            <ac:spMk id="3" creationId="{A5F28E72-43F0-4233-8F6C-58F91ADDF6A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0BF4A-506E-4455-BF47-4E69F6E71A31}" type="datetimeFigureOut">
              <a:rPr lang="zh-CN" altLang="en-US" smtClean="0"/>
              <a:t>2020/5/26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30FDB9-D4B2-4871-9AD6-2149F119349A}" type="slidenum">
              <a:rPr lang="zh-CN" altLang="en-US" smtClean="0"/>
              <a:t>‹#›</a:t>
            </a:fld>
            <a:endParaRPr lang="zh-CN" altLang="en-US"/>
          </a:p>
        </p:txBody>
      </p:sp>
    </p:spTree>
    <p:extLst>
      <p:ext uri="{BB962C8B-B14F-4D97-AF65-F5344CB8AC3E}">
        <p14:creationId xmlns:p14="http://schemas.microsoft.com/office/powerpoint/2010/main" val="4036845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30FDB9-D4B2-4871-9AD6-2149F119349A}" type="slidenum">
              <a:rPr lang="zh-CN" altLang="en-US" smtClean="0"/>
              <a:t>13</a:t>
            </a:fld>
            <a:endParaRPr lang="zh-CN" altLang="en-US"/>
          </a:p>
        </p:txBody>
      </p:sp>
    </p:spTree>
    <p:extLst>
      <p:ext uri="{BB962C8B-B14F-4D97-AF65-F5344CB8AC3E}">
        <p14:creationId xmlns:p14="http://schemas.microsoft.com/office/powerpoint/2010/main" val="5954639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5/26/2020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5/26/2020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5/26/2020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5/26/2020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5/26/2020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895600" y="826864"/>
            <a:ext cx="8610600" cy="865909"/>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5/26/2020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5/26/2020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7D434-8439-4CB1-BBCC-23FC16AB572E}"/>
              </a:ext>
            </a:extLst>
          </p:cNvPr>
          <p:cNvSpPr>
            <a:spLocks noGrp="1"/>
          </p:cNvSpPr>
          <p:nvPr>
            <p:ph type="ctrTitle"/>
          </p:nvPr>
        </p:nvSpPr>
        <p:spPr/>
        <p:txBody>
          <a:bodyPr/>
          <a:lstStyle/>
          <a:p>
            <a:pPr algn="ctr"/>
            <a:r>
              <a:rPr lang="zh-CN" altLang="en-US" dirty="0">
                <a:latin typeface="微软雅黑" panose="020B0503020204020204" pitchFamily="34" charset="-122"/>
                <a:ea typeface="微软雅黑" panose="020B0503020204020204" pitchFamily="34" charset="-122"/>
              </a:rPr>
              <a:t>统一过程与</a:t>
            </a:r>
            <a:r>
              <a:rPr lang="en-US" altLang="zh-CN" dirty="0" err="1">
                <a:latin typeface="微软雅黑" panose="020B0503020204020204" pitchFamily="34" charset="-122"/>
                <a:ea typeface="微软雅黑" panose="020B0503020204020204" pitchFamily="34" charset="-122"/>
              </a:rPr>
              <a:t>uml</a:t>
            </a:r>
            <a:endParaRPr lang="zh-CN" altLang="en-US"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A92BF762-3DBE-48BF-A82E-4E496D26A3A9}"/>
              </a:ext>
            </a:extLst>
          </p:cNvPr>
          <p:cNvSpPr>
            <a:spLocks noGrp="1"/>
          </p:cNvSpPr>
          <p:nvPr>
            <p:ph type="subTitle" idx="1"/>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3711045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4B98BAB-DD38-43E9-8B87-FCFD2F24391D}"/>
              </a:ext>
            </a:extLst>
          </p:cNvPr>
          <p:cNvSpPr>
            <a:spLocks noGrp="1"/>
          </p:cNvSpPr>
          <p:nvPr>
            <p:ph type="title"/>
          </p:nvPr>
        </p:nvSpPr>
        <p:spPr/>
        <p:txBody>
          <a:bodyPr/>
          <a:lstStyle/>
          <a:p>
            <a:r>
              <a:rPr lang="zh-CN" altLang="en-US" dirty="0"/>
              <a:t>业务建模工作流程</a:t>
            </a:r>
          </a:p>
        </p:txBody>
      </p:sp>
    </p:spTree>
    <p:extLst>
      <p:ext uri="{BB962C8B-B14F-4D97-AF65-F5344CB8AC3E}">
        <p14:creationId xmlns:p14="http://schemas.microsoft.com/office/powerpoint/2010/main" val="3589439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CA6C7-83C8-43E8-85DA-5336B7862B28}"/>
              </a:ext>
            </a:extLst>
          </p:cNvPr>
          <p:cNvSpPr>
            <a:spLocks noGrp="1"/>
          </p:cNvSpPr>
          <p:nvPr>
            <p:ph type="title"/>
          </p:nvPr>
        </p:nvSpPr>
        <p:spPr/>
        <p:txBody>
          <a:bodyPr/>
          <a:lstStyle/>
          <a:p>
            <a:r>
              <a:rPr lang="zh-CN" altLang="en-US" dirty="0"/>
              <a:t>业务建模工作流程</a:t>
            </a:r>
          </a:p>
        </p:txBody>
      </p:sp>
      <p:sp>
        <p:nvSpPr>
          <p:cNvPr id="3" name="内容占位符 2">
            <a:extLst>
              <a:ext uri="{FF2B5EF4-FFF2-40B4-BE49-F238E27FC236}">
                <a16:creationId xmlns:a16="http://schemas.microsoft.com/office/drawing/2014/main" id="{7398DD90-9714-4F01-B2F3-31A4298DAD04}"/>
              </a:ext>
            </a:extLst>
          </p:cNvPr>
          <p:cNvSpPr>
            <a:spLocks noGrp="1"/>
          </p:cNvSpPr>
          <p:nvPr>
            <p:ph idx="1"/>
          </p:nvPr>
        </p:nvSpPr>
        <p:spPr/>
        <p:txBody>
          <a:bodyPr/>
          <a:lstStyle/>
          <a:p>
            <a:pPr>
              <a:lnSpc>
                <a:spcPct val="150000"/>
              </a:lnSpc>
            </a:pPr>
            <a:r>
              <a:rPr lang="zh-CN" altLang="en-US" dirty="0"/>
              <a:t>业务建模位于统一过程的先启阶段</a:t>
            </a:r>
            <a:r>
              <a:rPr lang="en-US" altLang="zh-CN" dirty="0"/>
              <a:t>, </a:t>
            </a:r>
            <a:r>
              <a:rPr lang="zh-CN" altLang="en-US" dirty="0"/>
              <a:t>主要目的在于为客户的真实业务建立模型</a:t>
            </a:r>
            <a:r>
              <a:rPr lang="en-US" altLang="zh-CN" dirty="0"/>
              <a:t>, </a:t>
            </a:r>
            <a:r>
              <a:rPr lang="zh-CN" altLang="en-US" dirty="0"/>
              <a:t>理解客户的真实需要</a:t>
            </a:r>
            <a:r>
              <a:rPr lang="en-US" altLang="zh-CN" dirty="0"/>
              <a:t>. </a:t>
            </a:r>
            <a:r>
              <a:rPr lang="zh-CN" altLang="en-US" dirty="0"/>
              <a:t>注意业务模型与计算机系统无关</a:t>
            </a:r>
            <a:r>
              <a:rPr lang="en-US" altLang="zh-CN" dirty="0"/>
              <a:t>, </a:t>
            </a:r>
            <a:r>
              <a:rPr lang="zh-CN" altLang="en-US" dirty="0"/>
              <a:t>无论是否建立软件系统</a:t>
            </a:r>
            <a:r>
              <a:rPr lang="en-US" altLang="zh-CN" dirty="0"/>
              <a:t>, </a:t>
            </a:r>
            <a:r>
              <a:rPr lang="zh-CN" altLang="en-US" dirty="0"/>
              <a:t>业务都客观存在</a:t>
            </a:r>
            <a:r>
              <a:rPr lang="en-US" altLang="zh-CN" dirty="0"/>
              <a:t>.</a:t>
            </a:r>
          </a:p>
          <a:p>
            <a:pPr lvl="1">
              <a:lnSpc>
                <a:spcPct val="150000"/>
              </a:lnSpc>
            </a:pPr>
            <a:r>
              <a:rPr lang="zh-CN" altLang="en-US" dirty="0"/>
              <a:t>了解目标组织的结构及机制</a:t>
            </a:r>
            <a:endParaRPr lang="en-US" altLang="zh-CN" dirty="0"/>
          </a:p>
          <a:p>
            <a:pPr lvl="1">
              <a:lnSpc>
                <a:spcPct val="150000"/>
              </a:lnSpc>
            </a:pPr>
            <a:r>
              <a:rPr lang="zh-CN" altLang="en-US" dirty="0"/>
              <a:t>了解目标组织中</a:t>
            </a:r>
            <a:r>
              <a:rPr lang="en-US" altLang="zh-CN" dirty="0"/>
              <a:t>, </a:t>
            </a:r>
            <a:r>
              <a:rPr lang="zh-CN" altLang="en-US" dirty="0"/>
              <a:t>当前存在的问题</a:t>
            </a:r>
            <a:r>
              <a:rPr lang="en-US" altLang="zh-CN" dirty="0"/>
              <a:t>, </a:t>
            </a:r>
            <a:r>
              <a:rPr lang="zh-CN" altLang="en-US" dirty="0"/>
              <a:t>并确定改进的可能性</a:t>
            </a:r>
            <a:endParaRPr lang="en-US" altLang="zh-CN" dirty="0"/>
          </a:p>
          <a:p>
            <a:pPr lvl="1">
              <a:lnSpc>
                <a:spcPct val="150000"/>
              </a:lnSpc>
            </a:pPr>
            <a:r>
              <a:rPr lang="zh-CN" altLang="en-US" dirty="0"/>
              <a:t>确保客户</a:t>
            </a:r>
            <a:r>
              <a:rPr lang="en-US" altLang="zh-CN" dirty="0"/>
              <a:t>, </a:t>
            </a:r>
            <a:r>
              <a:rPr lang="zh-CN" altLang="en-US" dirty="0"/>
              <a:t>最终用户</a:t>
            </a:r>
            <a:r>
              <a:rPr lang="en-US" altLang="zh-CN" dirty="0"/>
              <a:t>, </a:t>
            </a:r>
            <a:r>
              <a:rPr lang="zh-CN" altLang="en-US" dirty="0"/>
              <a:t>开发团队就目标组织达成共识</a:t>
            </a:r>
            <a:endParaRPr lang="en-US" altLang="zh-CN" dirty="0"/>
          </a:p>
          <a:p>
            <a:pPr lvl="1">
              <a:lnSpc>
                <a:spcPct val="150000"/>
              </a:lnSpc>
            </a:pPr>
            <a:r>
              <a:rPr lang="zh-CN" altLang="en-US" dirty="0"/>
              <a:t>导出支持目标组织所需的系统需求</a:t>
            </a:r>
            <a:endParaRPr lang="en-US" altLang="zh-CN" dirty="0"/>
          </a:p>
        </p:txBody>
      </p:sp>
    </p:spTree>
    <p:extLst>
      <p:ext uri="{BB962C8B-B14F-4D97-AF65-F5344CB8AC3E}">
        <p14:creationId xmlns:p14="http://schemas.microsoft.com/office/powerpoint/2010/main" val="4102872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4FAEE-1318-493F-8F42-5A075B873A20}"/>
              </a:ext>
            </a:extLst>
          </p:cNvPr>
          <p:cNvSpPr>
            <a:spLocks noGrp="1"/>
          </p:cNvSpPr>
          <p:nvPr>
            <p:ph type="title"/>
          </p:nvPr>
        </p:nvSpPr>
        <p:spPr/>
        <p:txBody>
          <a:bodyPr/>
          <a:lstStyle/>
          <a:p>
            <a:r>
              <a:rPr lang="zh-CN" altLang="en-US" dirty="0"/>
              <a:t>业务建模工作流程</a:t>
            </a:r>
          </a:p>
        </p:txBody>
      </p:sp>
      <p:pic>
        <p:nvPicPr>
          <p:cNvPr id="7" name="图片 6">
            <a:extLst>
              <a:ext uri="{FF2B5EF4-FFF2-40B4-BE49-F238E27FC236}">
                <a16:creationId xmlns:a16="http://schemas.microsoft.com/office/drawing/2014/main" id="{4E8E21B9-B521-4825-844B-5A0804CA8009}"/>
              </a:ext>
            </a:extLst>
          </p:cNvPr>
          <p:cNvPicPr>
            <a:picLocks noChangeAspect="1"/>
          </p:cNvPicPr>
          <p:nvPr/>
        </p:nvPicPr>
        <p:blipFill>
          <a:blip r:embed="rId2"/>
          <a:stretch>
            <a:fillRect/>
          </a:stretch>
        </p:blipFill>
        <p:spPr>
          <a:xfrm>
            <a:off x="6096000" y="1974274"/>
            <a:ext cx="5807201" cy="4523725"/>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12" name="内容占位符 4">
            <a:extLst>
              <a:ext uri="{FF2B5EF4-FFF2-40B4-BE49-F238E27FC236}">
                <a16:creationId xmlns:a16="http://schemas.microsoft.com/office/drawing/2014/main" id="{4BFC924F-62DC-468F-ADF6-79ADE0C8C067}"/>
              </a:ext>
            </a:extLst>
          </p:cNvPr>
          <p:cNvPicPr>
            <a:picLocks noChangeAspect="1"/>
          </p:cNvPicPr>
          <p:nvPr/>
        </p:nvPicPr>
        <p:blipFill>
          <a:blip r:embed="rId3"/>
          <a:stretch>
            <a:fillRect/>
          </a:stretch>
        </p:blipFill>
        <p:spPr>
          <a:xfrm>
            <a:off x="288799" y="0"/>
            <a:ext cx="4465122" cy="68667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7755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BE607-D6D7-485D-BC07-A9816A160B56}"/>
              </a:ext>
            </a:extLst>
          </p:cNvPr>
          <p:cNvSpPr>
            <a:spLocks noGrp="1"/>
          </p:cNvSpPr>
          <p:nvPr>
            <p:ph type="title"/>
          </p:nvPr>
        </p:nvSpPr>
        <p:spPr/>
        <p:txBody>
          <a:bodyPr/>
          <a:lstStyle/>
          <a:p>
            <a:r>
              <a:rPr lang="zh-CN" altLang="en-US" dirty="0"/>
              <a:t>业务建模工作流程</a:t>
            </a:r>
          </a:p>
        </p:txBody>
      </p:sp>
      <p:sp>
        <p:nvSpPr>
          <p:cNvPr id="3" name="内容占位符 2">
            <a:extLst>
              <a:ext uri="{FF2B5EF4-FFF2-40B4-BE49-F238E27FC236}">
                <a16:creationId xmlns:a16="http://schemas.microsoft.com/office/drawing/2014/main" id="{C5FD24E3-16FF-4A14-B0C5-020CF296ED02}"/>
              </a:ext>
            </a:extLst>
          </p:cNvPr>
          <p:cNvSpPr>
            <a:spLocks noGrp="1"/>
          </p:cNvSpPr>
          <p:nvPr>
            <p:ph idx="1"/>
          </p:nvPr>
        </p:nvSpPr>
        <p:spPr/>
        <p:txBody>
          <a:bodyPr/>
          <a:lstStyle/>
          <a:p>
            <a:pPr>
              <a:lnSpc>
                <a:spcPct val="150000"/>
              </a:lnSpc>
            </a:pPr>
            <a:r>
              <a:rPr lang="zh-CN" altLang="en-US" dirty="0"/>
              <a:t>业务建模阶段</a:t>
            </a:r>
            <a:r>
              <a:rPr lang="en-US" altLang="zh-CN" dirty="0"/>
              <a:t>, </a:t>
            </a:r>
            <a:r>
              <a:rPr lang="zh-CN" altLang="en-US" dirty="0"/>
              <a:t>需要建立以下模型</a:t>
            </a:r>
            <a:endParaRPr lang="en-US" altLang="zh-CN" dirty="0"/>
          </a:p>
          <a:p>
            <a:pPr lvl="1">
              <a:lnSpc>
                <a:spcPct val="150000"/>
              </a:lnSpc>
            </a:pPr>
            <a:r>
              <a:rPr lang="zh-CN" altLang="en-US" b="1" dirty="0"/>
              <a:t>业务用例模型</a:t>
            </a:r>
            <a:r>
              <a:rPr lang="en-US" altLang="zh-CN" dirty="0"/>
              <a:t>: </a:t>
            </a:r>
            <a:r>
              <a:rPr lang="zh-CN" altLang="en-US" dirty="0"/>
              <a:t>获取客户的真实业务范围</a:t>
            </a:r>
            <a:endParaRPr lang="en-US" altLang="zh-CN" dirty="0"/>
          </a:p>
          <a:p>
            <a:pPr lvl="1">
              <a:lnSpc>
                <a:spcPct val="150000"/>
              </a:lnSpc>
            </a:pPr>
            <a:r>
              <a:rPr lang="zh-CN" altLang="en-US" b="1" dirty="0"/>
              <a:t>概念用例模型</a:t>
            </a:r>
            <a:r>
              <a:rPr lang="en-US" altLang="zh-CN" dirty="0"/>
              <a:t>: </a:t>
            </a:r>
            <a:r>
              <a:rPr lang="zh-CN" altLang="en-US" dirty="0"/>
              <a:t>精化业务用例</a:t>
            </a:r>
            <a:r>
              <a:rPr lang="en-US" altLang="zh-CN" dirty="0"/>
              <a:t>, </a:t>
            </a:r>
            <a:r>
              <a:rPr lang="zh-CN" altLang="en-US" dirty="0"/>
              <a:t>获取业务用例中关键工作单元</a:t>
            </a:r>
            <a:r>
              <a:rPr lang="en-US" altLang="zh-CN" dirty="0"/>
              <a:t>, </a:t>
            </a:r>
            <a:r>
              <a:rPr lang="zh-CN" altLang="en-US" dirty="0"/>
              <a:t>以深入理解业务</a:t>
            </a:r>
            <a:endParaRPr lang="en-US" altLang="zh-CN" dirty="0"/>
          </a:p>
          <a:p>
            <a:pPr lvl="1">
              <a:lnSpc>
                <a:spcPct val="150000"/>
              </a:lnSpc>
            </a:pPr>
            <a:r>
              <a:rPr lang="zh-CN" altLang="en-US" b="1" dirty="0"/>
              <a:t>领域模型</a:t>
            </a:r>
            <a:r>
              <a:rPr lang="en-US" altLang="zh-CN" dirty="0"/>
              <a:t>: </a:t>
            </a:r>
            <a:r>
              <a:rPr lang="zh-CN" altLang="en-US" dirty="0"/>
              <a:t>试图定义出能够满足所有业务场景的对象结构</a:t>
            </a:r>
            <a:r>
              <a:rPr lang="en-US" altLang="zh-CN" dirty="0"/>
              <a:t>, </a:t>
            </a:r>
            <a:r>
              <a:rPr lang="zh-CN" altLang="en-US" dirty="0"/>
              <a:t>以理解问题领域中关键业务对象</a:t>
            </a:r>
            <a:endParaRPr lang="en-US" altLang="zh-CN" dirty="0"/>
          </a:p>
          <a:p>
            <a:pPr lvl="1">
              <a:lnSpc>
                <a:spcPct val="150000"/>
              </a:lnSpc>
            </a:pPr>
            <a:r>
              <a:rPr lang="zh-CN" altLang="en-US" b="1" dirty="0"/>
              <a:t>业务架构</a:t>
            </a:r>
            <a:r>
              <a:rPr lang="en-US" altLang="zh-CN" dirty="0"/>
              <a:t>: </a:t>
            </a:r>
            <a:r>
              <a:rPr lang="zh-CN" altLang="en-US" dirty="0"/>
              <a:t>为业务领域建立一个维护和扩展的逻辑结构</a:t>
            </a:r>
            <a:r>
              <a:rPr lang="en-US" altLang="zh-CN" dirty="0"/>
              <a:t>, </a:t>
            </a:r>
            <a:r>
              <a:rPr lang="zh-CN" altLang="en-US" dirty="0"/>
              <a:t>描述业务构成</a:t>
            </a:r>
            <a:r>
              <a:rPr lang="en-US" altLang="zh-CN" dirty="0"/>
              <a:t>(</a:t>
            </a:r>
            <a:r>
              <a:rPr lang="zh-CN" altLang="en-US" dirty="0"/>
              <a:t>商业模式</a:t>
            </a:r>
            <a:r>
              <a:rPr lang="en-US" altLang="zh-CN" dirty="0"/>
              <a:t>)</a:t>
            </a:r>
          </a:p>
          <a:p>
            <a:pPr lvl="1">
              <a:lnSpc>
                <a:spcPct val="150000"/>
              </a:lnSpc>
            </a:pPr>
            <a:r>
              <a:rPr lang="zh-CN" altLang="en-US" b="1" dirty="0"/>
              <a:t>相关文档</a:t>
            </a:r>
            <a:r>
              <a:rPr lang="en-US" altLang="zh-CN" dirty="0"/>
              <a:t>: </a:t>
            </a:r>
            <a:r>
              <a:rPr lang="zh-CN" altLang="en-US" dirty="0"/>
              <a:t>业务说明</a:t>
            </a:r>
            <a:r>
              <a:rPr lang="en-US" altLang="zh-CN" dirty="0"/>
              <a:t>/</a:t>
            </a:r>
            <a:r>
              <a:rPr lang="zh-CN" altLang="en-US" dirty="0"/>
              <a:t>业务规则等</a:t>
            </a:r>
            <a:endParaRPr lang="en-US" altLang="zh-CN" dirty="0"/>
          </a:p>
        </p:txBody>
      </p:sp>
      <p:pic>
        <p:nvPicPr>
          <p:cNvPr id="4" name="业务建模工件集">
            <a:extLst>
              <a:ext uri="{FF2B5EF4-FFF2-40B4-BE49-F238E27FC236}">
                <a16:creationId xmlns:a16="http://schemas.microsoft.com/office/drawing/2014/main" id="{DCABA583-DAFD-46B7-A929-9F4790D8A8B3}"/>
              </a:ext>
            </a:extLst>
          </p:cNvPr>
          <p:cNvPicPr>
            <a:picLocks noChangeAspect="1"/>
          </p:cNvPicPr>
          <p:nvPr/>
        </p:nvPicPr>
        <p:blipFill>
          <a:blip r:embed="rId3"/>
          <a:stretch>
            <a:fillRect/>
          </a:stretch>
        </p:blipFill>
        <p:spPr>
          <a:xfrm>
            <a:off x="6325011" y="2057401"/>
            <a:ext cx="5574063" cy="4523724"/>
          </a:xfrm>
          <a:prstGeom prst="rect">
            <a:avLst/>
          </a:prstGeom>
        </p:spPr>
      </p:pic>
    </p:spTree>
    <p:extLst>
      <p:ext uri="{BB962C8B-B14F-4D97-AF65-F5344CB8AC3E}">
        <p14:creationId xmlns:p14="http://schemas.microsoft.com/office/powerpoint/2010/main" val="394944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a:extLst>
              <a:ext uri="{FF2B5EF4-FFF2-40B4-BE49-F238E27FC236}">
                <a16:creationId xmlns:a16="http://schemas.microsoft.com/office/drawing/2014/main" id="{7E0E57CC-7DA8-4AC8-BD5C-B465EC8BE132}"/>
              </a:ext>
            </a:extLst>
          </p:cNvPr>
          <p:cNvSpPr>
            <a:spLocks noGrp="1"/>
          </p:cNvSpPr>
          <p:nvPr>
            <p:ph type="title"/>
          </p:nvPr>
        </p:nvSpPr>
        <p:spPr/>
        <p:txBody>
          <a:bodyPr/>
          <a:lstStyle/>
          <a:p>
            <a:r>
              <a:rPr lang="zh-CN" altLang="en-US" dirty="0"/>
              <a:t>业务用例模型</a:t>
            </a:r>
          </a:p>
        </p:txBody>
      </p:sp>
      <p:sp>
        <p:nvSpPr>
          <p:cNvPr id="3" name="正文">
            <a:extLst>
              <a:ext uri="{FF2B5EF4-FFF2-40B4-BE49-F238E27FC236}">
                <a16:creationId xmlns:a16="http://schemas.microsoft.com/office/drawing/2014/main" id="{0C89B18B-6788-4C73-8E1F-6611E0CEFCDE}"/>
              </a:ext>
            </a:extLst>
          </p:cNvPr>
          <p:cNvSpPr>
            <a:spLocks noGrp="1"/>
          </p:cNvSpPr>
          <p:nvPr>
            <p:ph idx="1"/>
          </p:nvPr>
        </p:nvSpPr>
        <p:spPr/>
        <p:txBody>
          <a:bodyPr/>
          <a:lstStyle/>
          <a:p>
            <a:pPr>
              <a:lnSpc>
                <a:spcPct val="150000"/>
              </a:lnSpc>
            </a:pPr>
            <a:r>
              <a:rPr lang="zh-CN" altLang="en-US" b="1" dirty="0"/>
              <a:t>业务用例模型</a:t>
            </a:r>
            <a:r>
              <a:rPr lang="en-US" altLang="zh-CN" dirty="0"/>
              <a:t>: </a:t>
            </a:r>
            <a:r>
              <a:rPr lang="zh-CN" altLang="en-US" dirty="0"/>
              <a:t>获取客户的真实业务范围</a:t>
            </a:r>
            <a:endParaRPr lang="en-US" altLang="zh-CN" dirty="0"/>
          </a:p>
          <a:p>
            <a:pPr lvl="1">
              <a:lnSpc>
                <a:spcPct val="150000"/>
              </a:lnSpc>
            </a:pPr>
            <a:r>
              <a:rPr lang="zh-CN" altLang="en-US" b="1" dirty="0"/>
              <a:t>业务用例视图</a:t>
            </a:r>
            <a:r>
              <a:rPr lang="en-US" altLang="zh-CN" dirty="0"/>
              <a:t>(</a:t>
            </a:r>
            <a:r>
              <a:rPr lang="zh-CN" altLang="en-US" dirty="0"/>
              <a:t>用例图</a:t>
            </a:r>
            <a:r>
              <a:rPr lang="en-US" altLang="zh-CN" dirty="0"/>
              <a:t>): </a:t>
            </a:r>
            <a:r>
              <a:rPr lang="zh-CN" altLang="en-US" dirty="0"/>
              <a:t>描述客户的业务目标  </a:t>
            </a:r>
            <a:endParaRPr lang="en-US" altLang="zh-CN" dirty="0"/>
          </a:p>
          <a:p>
            <a:pPr lvl="2">
              <a:lnSpc>
                <a:spcPct val="150000"/>
              </a:lnSpc>
            </a:pPr>
            <a:r>
              <a:rPr lang="zh-CN" altLang="en-US" dirty="0"/>
              <a:t>业务主角视角</a:t>
            </a:r>
            <a:r>
              <a:rPr lang="en-US" altLang="zh-CN" dirty="0"/>
              <a:t>: </a:t>
            </a:r>
            <a:r>
              <a:rPr lang="zh-CN" altLang="en-US" dirty="0"/>
              <a:t>关注角色职责是否完整  </a:t>
            </a:r>
            <a:endParaRPr lang="en-US" altLang="zh-CN" dirty="0"/>
          </a:p>
          <a:p>
            <a:pPr lvl="2">
              <a:lnSpc>
                <a:spcPct val="150000"/>
              </a:lnSpc>
            </a:pPr>
            <a:r>
              <a:rPr lang="zh-CN" altLang="en-US" dirty="0"/>
              <a:t>业务模块视角</a:t>
            </a:r>
            <a:r>
              <a:rPr lang="en-US" altLang="zh-CN" dirty="0"/>
              <a:t>: </a:t>
            </a:r>
            <a:r>
              <a:rPr lang="zh-CN" altLang="en-US" dirty="0"/>
              <a:t>关注业务是否完整</a:t>
            </a:r>
            <a:endParaRPr lang="en-US" altLang="zh-CN" dirty="0"/>
          </a:p>
          <a:p>
            <a:pPr lvl="1">
              <a:lnSpc>
                <a:spcPct val="150000"/>
              </a:lnSpc>
            </a:pPr>
            <a:r>
              <a:rPr lang="zh-CN" altLang="en-US" b="1" dirty="0"/>
              <a:t>业务用例场景</a:t>
            </a:r>
            <a:r>
              <a:rPr lang="en-US" altLang="zh-CN" dirty="0"/>
              <a:t>(</a:t>
            </a:r>
            <a:r>
              <a:rPr lang="zh-CN" altLang="en-US" dirty="0"/>
              <a:t>活动图</a:t>
            </a:r>
            <a:r>
              <a:rPr lang="en-US" altLang="zh-CN" dirty="0"/>
              <a:t>): </a:t>
            </a:r>
            <a:r>
              <a:rPr lang="zh-CN" altLang="en-US" dirty="0"/>
              <a:t>说明业务用例执行过程</a:t>
            </a:r>
            <a:r>
              <a:rPr lang="en-US" altLang="zh-CN" dirty="0"/>
              <a:t>, </a:t>
            </a:r>
            <a:r>
              <a:rPr lang="zh-CN" altLang="en-US" dirty="0"/>
              <a:t>业务主角如何使用业务用例完成业务目标</a:t>
            </a:r>
            <a:endParaRPr lang="en-US" altLang="zh-CN" dirty="0"/>
          </a:p>
          <a:p>
            <a:pPr lvl="1">
              <a:lnSpc>
                <a:spcPct val="150000"/>
              </a:lnSpc>
            </a:pPr>
            <a:r>
              <a:rPr lang="zh-CN" altLang="en-US" b="1" dirty="0"/>
              <a:t>业务用例实现视图</a:t>
            </a:r>
            <a:r>
              <a:rPr lang="en-US" altLang="zh-CN" dirty="0"/>
              <a:t>(</a:t>
            </a:r>
            <a:r>
              <a:rPr lang="zh-CN" altLang="en-US" dirty="0"/>
              <a:t>用例图</a:t>
            </a:r>
            <a:r>
              <a:rPr lang="en-US" altLang="zh-CN" dirty="0"/>
              <a:t>): </a:t>
            </a:r>
            <a:r>
              <a:rPr lang="zh-CN" altLang="en-US" dirty="0"/>
              <a:t>描述客户的业务目标有哪些实现途径</a:t>
            </a:r>
            <a:endParaRPr lang="en-US" altLang="zh-CN" dirty="0"/>
          </a:p>
          <a:p>
            <a:pPr lvl="1">
              <a:lnSpc>
                <a:spcPct val="150000"/>
              </a:lnSpc>
            </a:pPr>
            <a:r>
              <a:rPr lang="zh-CN" altLang="en-US" b="1" dirty="0"/>
              <a:t>业务用例实现场景</a:t>
            </a:r>
            <a:r>
              <a:rPr lang="en-US" altLang="zh-CN" dirty="0"/>
              <a:t>(</a:t>
            </a:r>
            <a:r>
              <a:rPr lang="zh-CN" altLang="en-US" dirty="0"/>
              <a:t>活动图</a:t>
            </a:r>
            <a:r>
              <a:rPr lang="en-US" altLang="zh-CN" dirty="0"/>
              <a:t>): </a:t>
            </a:r>
            <a:r>
              <a:rPr lang="zh-CN" altLang="en-US" dirty="0"/>
              <a:t>针对每一个业务用例实现</a:t>
            </a:r>
            <a:r>
              <a:rPr lang="en-US" altLang="zh-CN" dirty="0"/>
              <a:t>, </a:t>
            </a:r>
            <a:r>
              <a:rPr lang="zh-CN" altLang="en-US" dirty="0"/>
              <a:t>说明实现该方式的流程和步骤</a:t>
            </a:r>
          </a:p>
        </p:txBody>
      </p:sp>
      <p:pic>
        <p:nvPicPr>
          <p:cNvPr id="4" name="主角视角">
            <a:extLst>
              <a:ext uri="{FF2B5EF4-FFF2-40B4-BE49-F238E27FC236}">
                <a16:creationId xmlns:a16="http://schemas.microsoft.com/office/drawing/2014/main" id="{7D2CC334-B7F2-47FA-9DE4-020EEB36D800}"/>
              </a:ext>
            </a:extLst>
          </p:cNvPr>
          <p:cNvPicPr>
            <a:picLocks noChangeAspect="1"/>
          </p:cNvPicPr>
          <p:nvPr/>
        </p:nvPicPr>
        <p:blipFill>
          <a:blip r:embed="rId2"/>
          <a:stretch>
            <a:fillRect/>
          </a:stretch>
        </p:blipFill>
        <p:spPr>
          <a:xfrm>
            <a:off x="0" y="49359"/>
            <a:ext cx="6518876" cy="32868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模块视角">
            <a:extLst>
              <a:ext uri="{FF2B5EF4-FFF2-40B4-BE49-F238E27FC236}">
                <a16:creationId xmlns:a16="http://schemas.microsoft.com/office/drawing/2014/main" id="{F86F9AAB-4FD6-4385-8DA7-3072F0BD098B}"/>
              </a:ext>
            </a:extLst>
          </p:cNvPr>
          <p:cNvPicPr>
            <a:picLocks noChangeAspect="1"/>
          </p:cNvPicPr>
          <p:nvPr/>
        </p:nvPicPr>
        <p:blipFill>
          <a:blip r:embed="rId3"/>
          <a:stretch>
            <a:fillRect/>
          </a:stretch>
        </p:blipFill>
        <p:spPr>
          <a:xfrm>
            <a:off x="4901500" y="3501980"/>
            <a:ext cx="7128525" cy="32417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用例场景">
            <a:extLst>
              <a:ext uri="{FF2B5EF4-FFF2-40B4-BE49-F238E27FC236}">
                <a16:creationId xmlns:a16="http://schemas.microsoft.com/office/drawing/2014/main" id="{5D8B6509-2918-473D-B526-5450CCA4AFFB}"/>
              </a:ext>
            </a:extLst>
          </p:cNvPr>
          <p:cNvPicPr>
            <a:picLocks noChangeAspect="1"/>
          </p:cNvPicPr>
          <p:nvPr/>
        </p:nvPicPr>
        <p:blipFill>
          <a:blip r:embed="rId4"/>
          <a:stretch>
            <a:fillRect/>
          </a:stretch>
        </p:blipFill>
        <p:spPr>
          <a:xfrm>
            <a:off x="5335504" y="252424"/>
            <a:ext cx="5372601" cy="63531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用例实现">
            <a:extLst>
              <a:ext uri="{FF2B5EF4-FFF2-40B4-BE49-F238E27FC236}">
                <a16:creationId xmlns:a16="http://schemas.microsoft.com/office/drawing/2014/main" id="{69E7F6F3-CCF3-4349-AADF-91D65646B9C1}"/>
              </a:ext>
            </a:extLst>
          </p:cNvPr>
          <p:cNvPicPr>
            <a:picLocks noChangeAspect="1"/>
          </p:cNvPicPr>
          <p:nvPr/>
        </p:nvPicPr>
        <p:blipFill>
          <a:blip r:embed="rId5"/>
          <a:stretch>
            <a:fillRect/>
          </a:stretch>
        </p:blipFill>
        <p:spPr>
          <a:xfrm>
            <a:off x="3186114" y="1827199"/>
            <a:ext cx="8919463" cy="37632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399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5"/>
                                        </p:tgtEl>
                                        <p:attrNameLst>
                                          <p:attrName>ppt_x</p:attrName>
                                        </p:attrNameLst>
                                      </p:cBhvr>
                                      <p:tavLst>
                                        <p:tav tm="0">
                                          <p:val>
                                            <p:strVal val="ppt_x"/>
                                          </p:val>
                                        </p:tav>
                                        <p:tav tm="100000">
                                          <p:val>
                                            <p:strVal val="ppt_x"/>
                                          </p:val>
                                        </p:tav>
                                      </p:tavLst>
                                    </p:anim>
                                    <p:anim calcmode="lin" valueType="num">
                                      <p:cBhvr additive="base">
                                        <p:cTn id="17" dur="500"/>
                                        <p:tgtEl>
                                          <p:spTgt spid="5"/>
                                        </p:tgtEl>
                                        <p:attrNameLst>
                                          <p:attrName>ppt_y</p:attrName>
                                        </p:attrNameLst>
                                      </p:cBhvr>
                                      <p:tavLst>
                                        <p:tav tm="0">
                                          <p:val>
                                            <p:strVal val="ppt_y"/>
                                          </p:val>
                                        </p:tav>
                                        <p:tav tm="100000">
                                          <p:val>
                                            <p:strVal val="1+ppt_h/2"/>
                                          </p:val>
                                        </p:tav>
                                      </p:tavLst>
                                    </p:anim>
                                    <p:set>
                                      <p:cBhvr>
                                        <p:cTn id="18" dur="1" fill="hold">
                                          <p:stCondLst>
                                            <p:cond delay="499"/>
                                          </p:stCondLst>
                                        </p:cTn>
                                        <p:tgtEl>
                                          <p:spTgt spid="5"/>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4"/>
                                        </p:tgtEl>
                                        <p:attrNameLst>
                                          <p:attrName>ppt_x</p:attrName>
                                        </p:attrNameLst>
                                      </p:cBhvr>
                                      <p:tavLst>
                                        <p:tav tm="0">
                                          <p:val>
                                            <p:strVal val="ppt_x"/>
                                          </p:val>
                                        </p:tav>
                                        <p:tav tm="100000">
                                          <p:val>
                                            <p:strVal val="ppt_x"/>
                                          </p:val>
                                        </p:tav>
                                      </p:tavLst>
                                    </p:anim>
                                    <p:anim calcmode="lin" valueType="num">
                                      <p:cBhvr additive="base">
                                        <p:cTn id="21" dur="500"/>
                                        <p:tgtEl>
                                          <p:spTgt spid="4"/>
                                        </p:tgtEl>
                                        <p:attrNameLst>
                                          <p:attrName>ppt_y</p:attrName>
                                        </p:attrNameLst>
                                      </p:cBhvr>
                                      <p:tavLst>
                                        <p:tav tm="0">
                                          <p:val>
                                            <p:strVal val="ppt_y"/>
                                          </p:val>
                                        </p:tav>
                                        <p:tav tm="100000">
                                          <p:val>
                                            <p:strVal val="1+ppt_h/2"/>
                                          </p:val>
                                        </p:tav>
                                      </p:tavLst>
                                    </p:anim>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6"/>
                                        </p:tgtEl>
                                        <p:attrNameLst>
                                          <p:attrName>ppt_x</p:attrName>
                                        </p:attrNameLst>
                                      </p:cBhvr>
                                      <p:tavLst>
                                        <p:tav tm="0">
                                          <p:val>
                                            <p:strVal val="ppt_x"/>
                                          </p:val>
                                        </p:tav>
                                        <p:tav tm="100000">
                                          <p:val>
                                            <p:strVal val="ppt_x"/>
                                          </p:val>
                                        </p:tav>
                                      </p:tavLst>
                                    </p:anim>
                                    <p:anim calcmode="lin" valueType="num">
                                      <p:cBhvr additive="base">
                                        <p:cTn id="33" dur="500"/>
                                        <p:tgtEl>
                                          <p:spTgt spid="6"/>
                                        </p:tgtEl>
                                        <p:attrNameLst>
                                          <p:attrName>ppt_y</p:attrName>
                                        </p:attrNameLst>
                                      </p:cBhvr>
                                      <p:tavLst>
                                        <p:tav tm="0">
                                          <p:val>
                                            <p:strVal val="ppt_y"/>
                                          </p:val>
                                        </p:tav>
                                        <p:tav tm="100000">
                                          <p:val>
                                            <p:strVal val="1+ppt_h/2"/>
                                          </p:val>
                                        </p:tav>
                                      </p:tavLst>
                                    </p:anim>
                                    <p:set>
                                      <p:cBhvr>
                                        <p:cTn id="34" dur="1" fill="hold">
                                          <p:stCondLst>
                                            <p:cond delay="499"/>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nodeType="clickEffect">
                                  <p:stCondLst>
                                    <p:cond delay="0"/>
                                  </p:stCondLst>
                                  <p:childTnLst>
                                    <p:anim calcmode="lin" valueType="num">
                                      <p:cBhvr additive="base">
                                        <p:cTn id="44" dur="500"/>
                                        <p:tgtEl>
                                          <p:spTgt spid="7"/>
                                        </p:tgtEl>
                                        <p:attrNameLst>
                                          <p:attrName>ppt_x</p:attrName>
                                        </p:attrNameLst>
                                      </p:cBhvr>
                                      <p:tavLst>
                                        <p:tav tm="0">
                                          <p:val>
                                            <p:strVal val="ppt_x"/>
                                          </p:val>
                                        </p:tav>
                                        <p:tav tm="100000">
                                          <p:val>
                                            <p:strVal val="ppt_x"/>
                                          </p:val>
                                        </p:tav>
                                      </p:tavLst>
                                    </p:anim>
                                    <p:anim calcmode="lin" valueType="num">
                                      <p:cBhvr additive="base">
                                        <p:cTn id="45" dur="500"/>
                                        <p:tgtEl>
                                          <p:spTgt spid="7"/>
                                        </p:tgtEl>
                                        <p:attrNameLst>
                                          <p:attrName>ppt_y</p:attrName>
                                        </p:attrNameLst>
                                      </p:cBhvr>
                                      <p:tavLst>
                                        <p:tav tm="0">
                                          <p:val>
                                            <p:strVal val="ppt_y"/>
                                          </p:val>
                                        </p:tav>
                                        <p:tav tm="100000">
                                          <p:val>
                                            <p:strVal val="1+ppt_h/2"/>
                                          </p:val>
                                        </p:tav>
                                      </p:tavLst>
                                    </p:anim>
                                    <p:set>
                                      <p:cBhvr>
                                        <p:cTn id="4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EF244-B0FE-4282-B7C5-86F926DD93E4}"/>
              </a:ext>
            </a:extLst>
          </p:cNvPr>
          <p:cNvSpPr>
            <a:spLocks noGrp="1"/>
          </p:cNvSpPr>
          <p:nvPr>
            <p:ph type="title"/>
          </p:nvPr>
        </p:nvSpPr>
        <p:spPr/>
        <p:txBody>
          <a:bodyPr/>
          <a:lstStyle/>
          <a:p>
            <a:r>
              <a:rPr lang="zh-CN" altLang="en-US" dirty="0"/>
              <a:t>概念用例模型</a:t>
            </a:r>
          </a:p>
        </p:txBody>
      </p:sp>
      <p:sp>
        <p:nvSpPr>
          <p:cNvPr id="3" name="内容占位符 2">
            <a:extLst>
              <a:ext uri="{FF2B5EF4-FFF2-40B4-BE49-F238E27FC236}">
                <a16:creationId xmlns:a16="http://schemas.microsoft.com/office/drawing/2014/main" id="{8C02C0C7-F332-4431-8193-19FF6D1F345A}"/>
              </a:ext>
            </a:extLst>
          </p:cNvPr>
          <p:cNvSpPr>
            <a:spLocks noGrp="1"/>
          </p:cNvSpPr>
          <p:nvPr>
            <p:ph idx="1"/>
          </p:nvPr>
        </p:nvSpPr>
        <p:spPr/>
        <p:txBody>
          <a:bodyPr/>
          <a:lstStyle/>
          <a:p>
            <a:pPr>
              <a:lnSpc>
                <a:spcPct val="150000"/>
              </a:lnSpc>
            </a:pPr>
            <a:r>
              <a:rPr lang="zh-CN" altLang="en-US" b="1" dirty="0"/>
              <a:t>概念用例模型</a:t>
            </a:r>
            <a:r>
              <a:rPr lang="en-US" altLang="zh-CN" dirty="0"/>
              <a:t>: </a:t>
            </a:r>
            <a:r>
              <a:rPr lang="zh-CN" altLang="en-US" dirty="0"/>
              <a:t>精化业务用例</a:t>
            </a:r>
            <a:r>
              <a:rPr lang="en-US" altLang="zh-CN" dirty="0"/>
              <a:t>, </a:t>
            </a:r>
            <a:r>
              <a:rPr lang="zh-CN" altLang="en-US" dirty="0"/>
              <a:t>获取业务用例中关键和核心的工作单元</a:t>
            </a:r>
            <a:r>
              <a:rPr lang="en-US" altLang="zh-CN" dirty="0"/>
              <a:t>, </a:t>
            </a:r>
            <a:r>
              <a:rPr lang="zh-CN" altLang="en-US" dirty="0"/>
              <a:t>以深入地理解业务</a:t>
            </a:r>
            <a:endParaRPr lang="en-US" altLang="zh-CN" dirty="0"/>
          </a:p>
          <a:p>
            <a:pPr lvl="1">
              <a:lnSpc>
                <a:spcPct val="150000"/>
              </a:lnSpc>
            </a:pPr>
            <a:r>
              <a:rPr lang="zh-CN" altLang="en-US" b="1" dirty="0"/>
              <a:t>概念用例视图</a:t>
            </a:r>
            <a:r>
              <a:rPr lang="en-US" altLang="zh-CN" dirty="0"/>
              <a:t>(</a:t>
            </a:r>
            <a:r>
              <a:rPr lang="zh-CN" altLang="en-US" dirty="0"/>
              <a:t>用例图</a:t>
            </a:r>
            <a:r>
              <a:rPr lang="en-US" altLang="zh-CN" dirty="0"/>
              <a:t>): </a:t>
            </a:r>
            <a:r>
              <a:rPr lang="zh-CN" altLang="en-US" dirty="0"/>
              <a:t>精化</a:t>
            </a:r>
            <a:r>
              <a:rPr lang="en-US" altLang="zh-CN" dirty="0"/>
              <a:t>/</a:t>
            </a:r>
            <a:r>
              <a:rPr lang="zh-CN" altLang="en-US" dirty="0"/>
              <a:t>分解粒度过大的业务用例</a:t>
            </a:r>
            <a:r>
              <a:rPr lang="en-US" altLang="zh-CN" dirty="0"/>
              <a:t>, </a:t>
            </a:r>
            <a:r>
              <a:rPr lang="zh-CN" altLang="en-US" dirty="0"/>
              <a:t>得到概念用例</a:t>
            </a:r>
            <a:endParaRPr lang="en-US" altLang="zh-CN" dirty="0"/>
          </a:p>
          <a:p>
            <a:pPr lvl="1">
              <a:lnSpc>
                <a:spcPct val="150000"/>
              </a:lnSpc>
            </a:pPr>
            <a:r>
              <a:rPr lang="zh-CN" altLang="en-US" b="1" dirty="0"/>
              <a:t>概念用例场景</a:t>
            </a:r>
            <a:r>
              <a:rPr lang="en-US" altLang="zh-CN" dirty="0"/>
              <a:t>(</a:t>
            </a:r>
            <a:r>
              <a:rPr lang="zh-CN" altLang="en-US" dirty="0"/>
              <a:t>活动图</a:t>
            </a:r>
            <a:r>
              <a:rPr lang="en-US" altLang="zh-CN" dirty="0"/>
              <a:t>): </a:t>
            </a:r>
            <a:r>
              <a:rPr lang="zh-CN" altLang="en-US" dirty="0"/>
              <a:t>描述精化</a:t>
            </a:r>
            <a:r>
              <a:rPr lang="en-US" altLang="zh-CN" dirty="0"/>
              <a:t>/</a:t>
            </a:r>
            <a:r>
              <a:rPr lang="zh-CN" altLang="en-US" dirty="0"/>
              <a:t>分解后的概念用例如何完成业务用例</a:t>
            </a:r>
            <a:endParaRPr lang="en-US" altLang="zh-CN" dirty="0"/>
          </a:p>
          <a:p>
            <a:pPr lvl="1">
              <a:lnSpc>
                <a:spcPct val="150000"/>
              </a:lnSpc>
            </a:pPr>
            <a:r>
              <a:rPr lang="zh-CN" altLang="en-US" b="1" dirty="0"/>
              <a:t>业务分析类</a:t>
            </a:r>
            <a:r>
              <a:rPr lang="en-US" altLang="zh-CN" dirty="0"/>
              <a:t>(</a:t>
            </a:r>
            <a:r>
              <a:rPr lang="zh-CN" altLang="en-US" dirty="0"/>
              <a:t>分析类图</a:t>
            </a:r>
            <a:r>
              <a:rPr lang="en-US" altLang="zh-CN" dirty="0"/>
              <a:t>): </a:t>
            </a:r>
            <a:r>
              <a:rPr lang="zh-CN" altLang="en-US" dirty="0"/>
              <a:t>描述概念用例涉及到哪些业务实体对象及相互关系</a:t>
            </a:r>
            <a:endParaRPr lang="en-US" altLang="zh-CN" dirty="0"/>
          </a:p>
          <a:p>
            <a:pPr lvl="1">
              <a:lnSpc>
                <a:spcPct val="150000"/>
              </a:lnSpc>
            </a:pPr>
            <a:r>
              <a:rPr lang="zh-CN" altLang="en-US" b="1" dirty="0"/>
              <a:t>业务分析场景</a:t>
            </a:r>
            <a:r>
              <a:rPr lang="en-US" altLang="zh-CN" dirty="0"/>
              <a:t>(</a:t>
            </a:r>
            <a:r>
              <a:rPr lang="zh-CN" altLang="en-US" dirty="0"/>
              <a:t>时序图</a:t>
            </a:r>
            <a:r>
              <a:rPr lang="en-US" altLang="zh-CN" dirty="0"/>
              <a:t>/</a:t>
            </a:r>
            <a:r>
              <a:rPr lang="zh-CN" altLang="en-US" dirty="0"/>
              <a:t>协作图</a:t>
            </a:r>
            <a:r>
              <a:rPr lang="en-US" altLang="zh-CN" dirty="0"/>
              <a:t>): </a:t>
            </a:r>
            <a:r>
              <a:rPr lang="zh-CN" altLang="en-US" dirty="0"/>
              <a:t>描述业务实体对象之间如何交互</a:t>
            </a:r>
          </a:p>
        </p:txBody>
      </p:sp>
      <p:pic>
        <p:nvPicPr>
          <p:cNvPr id="4" name="概念用例图">
            <a:extLst>
              <a:ext uri="{FF2B5EF4-FFF2-40B4-BE49-F238E27FC236}">
                <a16:creationId xmlns:a16="http://schemas.microsoft.com/office/drawing/2014/main" id="{C63D5453-D5B7-474A-9BC8-EE16A2716A22}"/>
              </a:ext>
            </a:extLst>
          </p:cNvPr>
          <p:cNvPicPr>
            <a:picLocks noChangeAspect="1"/>
          </p:cNvPicPr>
          <p:nvPr/>
        </p:nvPicPr>
        <p:blipFill>
          <a:blip r:embed="rId2"/>
          <a:stretch>
            <a:fillRect/>
          </a:stretch>
        </p:blipFill>
        <p:spPr>
          <a:xfrm>
            <a:off x="3037472" y="2095471"/>
            <a:ext cx="8782945" cy="4024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4219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CC666-D9A9-4230-ACA9-979F5ED88244}"/>
              </a:ext>
            </a:extLst>
          </p:cNvPr>
          <p:cNvSpPr>
            <a:spLocks noGrp="1"/>
          </p:cNvSpPr>
          <p:nvPr>
            <p:ph type="title"/>
          </p:nvPr>
        </p:nvSpPr>
        <p:spPr/>
        <p:txBody>
          <a:bodyPr/>
          <a:lstStyle/>
          <a:p>
            <a:r>
              <a:rPr lang="zh-CN" altLang="en-US" dirty="0"/>
              <a:t>领域模型</a:t>
            </a:r>
          </a:p>
        </p:txBody>
      </p:sp>
      <p:sp>
        <p:nvSpPr>
          <p:cNvPr id="3" name="内容占位符 2">
            <a:extLst>
              <a:ext uri="{FF2B5EF4-FFF2-40B4-BE49-F238E27FC236}">
                <a16:creationId xmlns:a16="http://schemas.microsoft.com/office/drawing/2014/main" id="{C94C73B9-C547-464D-9F28-71BC9D674FB9}"/>
              </a:ext>
            </a:extLst>
          </p:cNvPr>
          <p:cNvSpPr>
            <a:spLocks noGrp="1"/>
          </p:cNvSpPr>
          <p:nvPr>
            <p:ph idx="1"/>
          </p:nvPr>
        </p:nvSpPr>
        <p:spPr/>
        <p:txBody>
          <a:bodyPr/>
          <a:lstStyle/>
          <a:p>
            <a:pPr>
              <a:lnSpc>
                <a:spcPct val="150000"/>
              </a:lnSpc>
            </a:pPr>
            <a:r>
              <a:rPr lang="zh-CN" altLang="en-US" b="1" dirty="0"/>
              <a:t>领域模型</a:t>
            </a:r>
            <a:r>
              <a:rPr lang="en-US" altLang="zh-CN" dirty="0"/>
              <a:t>: </a:t>
            </a:r>
            <a:r>
              <a:rPr lang="zh-CN" altLang="en-US" dirty="0"/>
              <a:t>试图定义出能够满足所有业务场景的对象结构</a:t>
            </a:r>
            <a:r>
              <a:rPr lang="en-US" altLang="zh-CN" dirty="0"/>
              <a:t>, </a:t>
            </a:r>
            <a:r>
              <a:rPr lang="zh-CN" altLang="en-US" dirty="0"/>
              <a:t>以帮助理解问题领域中的关键概念和关键对象</a:t>
            </a:r>
            <a:endParaRPr lang="en-US" altLang="zh-CN" dirty="0"/>
          </a:p>
          <a:p>
            <a:pPr lvl="1">
              <a:lnSpc>
                <a:spcPct val="150000"/>
              </a:lnSpc>
            </a:pPr>
            <a:r>
              <a:rPr lang="zh-CN" altLang="en-US" b="1" dirty="0"/>
              <a:t>领域模型图</a:t>
            </a:r>
            <a:r>
              <a:rPr lang="en-US" altLang="zh-CN" dirty="0"/>
              <a:t>(</a:t>
            </a:r>
            <a:r>
              <a:rPr lang="zh-CN" altLang="en-US" dirty="0"/>
              <a:t>业务实体类图</a:t>
            </a:r>
            <a:r>
              <a:rPr lang="en-US" altLang="zh-CN" dirty="0"/>
              <a:t>): </a:t>
            </a:r>
            <a:r>
              <a:rPr lang="zh-CN" altLang="en-US" dirty="0"/>
              <a:t>即概念层类图</a:t>
            </a:r>
            <a:r>
              <a:rPr lang="en-US" altLang="zh-CN" dirty="0"/>
              <a:t>, </a:t>
            </a:r>
            <a:r>
              <a:rPr lang="zh-CN" altLang="en-US" dirty="0"/>
              <a:t>着重对问题领域的概念化理解</a:t>
            </a:r>
            <a:endParaRPr lang="en-US" altLang="zh-CN" dirty="0"/>
          </a:p>
          <a:p>
            <a:pPr lvl="1">
              <a:lnSpc>
                <a:spcPct val="150000"/>
              </a:lnSpc>
            </a:pPr>
            <a:r>
              <a:rPr lang="zh-CN" altLang="en-US" b="1" dirty="0"/>
              <a:t>业务实体交互图</a:t>
            </a:r>
            <a:r>
              <a:rPr lang="en-US" altLang="zh-CN" dirty="0"/>
              <a:t>(</a:t>
            </a:r>
            <a:r>
              <a:rPr lang="zh-CN" altLang="en-US" dirty="0"/>
              <a:t>时序图</a:t>
            </a:r>
            <a:r>
              <a:rPr lang="en-US" altLang="zh-CN" dirty="0"/>
              <a:t>/</a:t>
            </a:r>
            <a:r>
              <a:rPr lang="zh-CN" altLang="en-US" dirty="0"/>
              <a:t>协作图</a:t>
            </a:r>
            <a:r>
              <a:rPr lang="en-US" altLang="zh-CN" dirty="0"/>
              <a:t>): </a:t>
            </a:r>
            <a:r>
              <a:rPr lang="zh-CN" altLang="en-US" dirty="0"/>
              <a:t>描述业务实体对象之间如何交互</a:t>
            </a:r>
            <a:endParaRPr lang="en-US" altLang="zh-CN" dirty="0"/>
          </a:p>
          <a:p>
            <a:pPr lvl="1">
              <a:lnSpc>
                <a:spcPct val="150000"/>
              </a:lnSpc>
            </a:pPr>
            <a:r>
              <a:rPr lang="zh-CN" altLang="en-US" b="1" dirty="0"/>
              <a:t>领域对象状态图</a:t>
            </a:r>
            <a:r>
              <a:rPr lang="en-US" altLang="zh-CN" dirty="0"/>
              <a:t>: </a:t>
            </a:r>
            <a:r>
              <a:rPr lang="zh-CN" altLang="en-US" dirty="0"/>
              <a:t>描述关键业务对象在完整业务流程中的状态变化</a:t>
            </a:r>
            <a:r>
              <a:rPr lang="en-US" altLang="zh-CN" dirty="0"/>
              <a:t>, </a:t>
            </a:r>
            <a:r>
              <a:rPr lang="zh-CN" altLang="en-US" dirty="0"/>
              <a:t>及造成的影响</a:t>
            </a:r>
          </a:p>
        </p:txBody>
      </p:sp>
      <p:pic>
        <p:nvPicPr>
          <p:cNvPr id="4" name="状态图">
            <a:extLst>
              <a:ext uri="{FF2B5EF4-FFF2-40B4-BE49-F238E27FC236}">
                <a16:creationId xmlns:a16="http://schemas.microsoft.com/office/drawing/2014/main" id="{93495276-06AD-49A0-96A6-14C436865E67}"/>
              </a:ext>
            </a:extLst>
          </p:cNvPr>
          <p:cNvPicPr>
            <a:picLocks noChangeAspect="1"/>
          </p:cNvPicPr>
          <p:nvPr/>
        </p:nvPicPr>
        <p:blipFill>
          <a:blip r:embed="rId2"/>
          <a:stretch>
            <a:fillRect/>
          </a:stretch>
        </p:blipFill>
        <p:spPr>
          <a:xfrm>
            <a:off x="3859880" y="370963"/>
            <a:ext cx="5387923" cy="6114058"/>
          </a:xfrm>
          <a:prstGeom prst="rect">
            <a:avLst/>
          </a:prstGeom>
        </p:spPr>
      </p:pic>
      <p:pic>
        <p:nvPicPr>
          <p:cNvPr id="5" name="业务实体图">
            <a:extLst>
              <a:ext uri="{FF2B5EF4-FFF2-40B4-BE49-F238E27FC236}">
                <a16:creationId xmlns:a16="http://schemas.microsoft.com/office/drawing/2014/main" id="{82C0F36E-B531-4F71-9642-50C7CA88706D}"/>
              </a:ext>
            </a:extLst>
          </p:cNvPr>
          <p:cNvPicPr>
            <a:picLocks noChangeAspect="1"/>
          </p:cNvPicPr>
          <p:nvPr/>
        </p:nvPicPr>
        <p:blipFill>
          <a:blip r:embed="rId3"/>
          <a:stretch>
            <a:fillRect/>
          </a:stretch>
        </p:blipFill>
        <p:spPr>
          <a:xfrm>
            <a:off x="1609974" y="1259818"/>
            <a:ext cx="9263525" cy="1967670"/>
          </a:xfrm>
          <a:prstGeom prst="rect">
            <a:avLst/>
          </a:prstGeom>
        </p:spPr>
      </p:pic>
      <p:pic>
        <p:nvPicPr>
          <p:cNvPr id="6" name="业务实体时序图">
            <a:extLst>
              <a:ext uri="{FF2B5EF4-FFF2-40B4-BE49-F238E27FC236}">
                <a16:creationId xmlns:a16="http://schemas.microsoft.com/office/drawing/2014/main" id="{36FB5D2A-A992-44B8-BB78-C7021D49B295}"/>
              </a:ext>
            </a:extLst>
          </p:cNvPr>
          <p:cNvPicPr>
            <a:picLocks noChangeAspect="1"/>
          </p:cNvPicPr>
          <p:nvPr/>
        </p:nvPicPr>
        <p:blipFill>
          <a:blip r:embed="rId4"/>
          <a:stretch>
            <a:fillRect/>
          </a:stretch>
        </p:blipFill>
        <p:spPr>
          <a:xfrm>
            <a:off x="425959" y="370963"/>
            <a:ext cx="5219700" cy="6067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业务实体协作图">
            <a:extLst>
              <a:ext uri="{FF2B5EF4-FFF2-40B4-BE49-F238E27FC236}">
                <a16:creationId xmlns:a16="http://schemas.microsoft.com/office/drawing/2014/main" id="{D7E5543B-18C1-482A-9D36-4E48449B366E}"/>
              </a:ext>
            </a:extLst>
          </p:cNvPr>
          <p:cNvPicPr>
            <a:picLocks noChangeAspect="1"/>
          </p:cNvPicPr>
          <p:nvPr/>
        </p:nvPicPr>
        <p:blipFill>
          <a:blip r:embed="rId5"/>
          <a:stretch>
            <a:fillRect/>
          </a:stretch>
        </p:blipFill>
        <p:spPr>
          <a:xfrm>
            <a:off x="6141600" y="1139502"/>
            <a:ext cx="5048250" cy="3876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9933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6"/>
                                        </p:tgtEl>
                                        <p:attrNameLst>
                                          <p:attrName>ppt_x</p:attrName>
                                        </p:attrNameLst>
                                      </p:cBhvr>
                                      <p:tavLst>
                                        <p:tav tm="0">
                                          <p:val>
                                            <p:strVal val="ppt_x"/>
                                          </p:val>
                                        </p:tav>
                                        <p:tav tm="100000">
                                          <p:val>
                                            <p:strVal val="ppt_x"/>
                                          </p:val>
                                        </p:tav>
                                      </p:tavLst>
                                    </p:anim>
                                    <p:anim calcmode="lin" valueType="num">
                                      <p:cBhvr additive="base">
                                        <p:cTn id="29" dur="500"/>
                                        <p:tgtEl>
                                          <p:spTgt spid="6"/>
                                        </p:tgtEl>
                                        <p:attrNameLst>
                                          <p:attrName>ppt_y</p:attrName>
                                        </p:attrNameLst>
                                      </p:cBhvr>
                                      <p:tavLst>
                                        <p:tav tm="0">
                                          <p:val>
                                            <p:strVal val="ppt_y"/>
                                          </p:val>
                                        </p:tav>
                                        <p:tav tm="100000">
                                          <p:val>
                                            <p:strVal val="1+ppt_h/2"/>
                                          </p:val>
                                        </p:tav>
                                      </p:tavLst>
                                    </p:anim>
                                    <p:set>
                                      <p:cBhvr>
                                        <p:cTn id="30" dur="1" fill="hold">
                                          <p:stCondLst>
                                            <p:cond delay="499"/>
                                          </p:stCondLst>
                                        </p:cTn>
                                        <p:tgtEl>
                                          <p:spTgt spid="6"/>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7"/>
                                        </p:tgtEl>
                                        <p:attrNameLst>
                                          <p:attrName>ppt_x</p:attrName>
                                        </p:attrNameLst>
                                      </p:cBhvr>
                                      <p:tavLst>
                                        <p:tav tm="0">
                                          <p:val>
                                            <p:strVal val="ppt_x"/>
                                          </p:val>
                                        </p:tav>
                                        <p:tav tm="100000">
                                          <p:val>
                                            <p:strVal val="ppt_x"/>
                                          </p:val>
                                        </p:tav>
                                      </p:tavLst>
                                    </p:anim>
                                    <p:anim calcmode="lin" valueType="num">
                                      <p:cBhvr additive="base">
                                        <p:cTn id="33" dur="500"/>
                                        <p:tgtEl>
                                          <p:spTgt spid="7"/>
                                        </p:tgtEl>
                                        <p:attrNameLst>
                                          <p:attrName>ppt_y</p:attrName>
                                        </p:attrNameLst>
                                      </p:cBhvr>
                                      <p:tavLst>
                                        <p:tav tm="0">
                                          <p:val>
                                            <p:strVal val="ppt_y"/>
                                          </p:val>
                                        </p:tav>
                                        <p:tav tm="100000">
                                          <p:val>
                                            <p:strVal val="1+ppt_h/2"/>
                                          </p:val>
                                        </p:tav>
                                      </p:tavLst>
                                    </p:anim>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nodeType="clickEffect">
                                  <p:stCondLst>
                                    <p:cond delay="0"/>
                                  </p:stCondLst>
                                  <p:childTnLst>
                                    <p:anim calcmode="lin" valueType="num">
                                      <p:cBhvr additive="base">
                                        <p:cTn id="44" dur="500"/>
                                        <p:tgtEl>
                                          <p:spTgt spid="4"/>
                                        </p:tgtEl>
                                        <p:attrNameLst>
                                          <p:attrName>ppt_x</p:attrName>
                                        </p:attrNameLst>
                                      </p:cBhvr>
                                      <p:tavLst>
                                        <p:tav tm="0">
                                          <p:val>
                                            <p:strVal val="ppt_x"/>
                                          </p:val>
                                        </p:tav>
                                        <p:tav tm="100000">
                                          <p:val>
                                            <p:strVal val="ppt_x"/>
                                          </p:val>
                                        </p:tav>
                                      </p:tavLst>
                                    </p:anim>
                                    <p:anim calcmode="lin" valueType="num">
                                      <p:cBhvr additive="base">
                                        <p:cTn id="45" dur="500"/>
                                        <p:tgtEl>
                                          <p:spTgt spid="4"/>
                                        </p:tgtEl>
                                        <p:attrNameLst>
                                          <p:attrName>ppt_y</p:attrName>
                                        </p:attrNameLst>
                                      </p:cBhvr>
                                      <p:tavLst>
                                        <p:tav tm="0">
                                          <p:val>
                                            <p:strVal val="ppt_y"/>
                                          </p:val>
                                        </p:tav>
                                        <p:tav tm="100000">
                                          <p:val>
                                            <p:strVal val="1+ppt_h/2"/>
                                          </p:val>
                                        </p:tav>
                                      </p:tavLst>
                                    </p:anim>
                                    <p:set>
                                      <p:cBhvr>
                                        <p:cTn id="46"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6A82F-903B-4505-BB92-26EEB08803FC}"/>
              </a:ext>
            </a:extLst>
          </p:cNvPr>
          <p:cNvSpPr>
            <a:spLocks noGrp="1"/>
          </p:cNvSpPr>
          <p:nvPr>
            <p:ph type="title"/>
          </p:nvPr>
        </p:nvSpPr>
        <p:spPr/>
        <p:txBody>
          <a:bodyPr/>
          <a:lstStyle/>
          <a:p>
            <a:r>
              <a:rPr lang="zh-CN" altLang="en-US" dirty="0"/>
              <a:t>业务架构及文档</a:t>
            </a:r>
          </a:p>
        </p:txBody>
      </p:sp>
      <p:sp>
        <p:nvSpPr>
          <p:cNvPr id="3" name="内容占位符 2">
            <a:extLst>
              <a:ext uri="{FF2B5EF4-FFF2-40B4-BE49-F238E27FC236}">
                <a16:creationId xmlns:a16="http://schemas.microsoft.com/office/drawing/2014/main" id="{91D87EBB-081B-4585-B4CA-E64FCD3DA064}"/>
              </a:ext>
            </a:extLst>
          </p:cNvPr>
          <p:cNvSpPr>
            <a:spLocks noGrp="1"/>
          </p:cNvSpPr>
          <p:nvPr>
            <p:ph idx="1"/>
          </p:nvPr>
        </p:nvSpPr>
        <p:spPr/>
        <p:txBody>
          <a:bodyPr/>
          <a:lstStyle/>
          <a:p>
            <a:pPr>
              <a:lnSpc>
                <a:spcPct val="150000"/>
              </a:lnSpc>
            </a:pPr>
            <a:r>
              <a:rPr lang="zh-CN" altLang="en-US" dirty="0"/>
              <a:t>业务架构</a:t>
            </a:r>
            <a:r>
              <a:rPr lang="en-US" altLang="zh-CN" dirty="0"/>
              <a:t>: </a:t>
            </a:r>
            <a:r>
              <a:rPr lang="zh-CN" altLang="en-US" dirty="0"/>
              <a:t>为业务领域建立一个维护和扩展的逻辑结构</a:t>
            </a:r>
            <a:r>
              <a:rPr lang="en-US" altLang="zh-CN" dirty="0"/>
              <a:t>, </a:t>
            </a:r>
            <a:r>
              <a:rPr lang="zh-CN" altLang="en-US" dirty="0"/>
              <a:t>描述业务的构成</a:t>
            </a:r>
            <a:r>
              <a:rPr lang="en-US" altLang="zh-CN" dirty="0"/>
              <a:t>(</a:t>
            </a:r>
            <a:r>
              <a:rPr lang="zh-CN" altLang="en-US" dirty="0"/>
              <a:t>商业模式</a:t>
            </a:r>
            <a:r>
              <a:rPr lang="en-US" altLang="zh-CN" dirty="0"/>
              <a:t>)</a:t>
            </a:r>
          </a:p>
          <a:p>
            <a:pPr lvl="1">
              <a:lnSpc>
                <a:spcPct val="150000"/>
              </a:lnSpc>
            </a:pPr>
            <a:r>
              <a:rPr lang="zh-CN" altLang="en-US" dirty="0"/>
              <a:t>领域包</a:t>
            </a:r>
            <a:r>
              <a:rPr lang="en-US" altLang="zh-CN" dirty="0"/>
              <a:t>(</a:t>
            </a:r>
            <a:r>
              <a:rPr lang="zh-CN" altLang="en-US" dirty="0"/>
              <a:t>包图</a:t>
            </a:r>
            <a:r>
              <a:rPr lang="en-US" altLang="zh-CN" dirty="0"/>
              <a:t>): </a:t>
            </a:r>
            <a:r>
              <a:rPr lang="zh-CN" altLang="en-US" dirty="0"/>
              <a:t>描述业务领域主要的业务模块</a:t>
            </a:r>
            <a:endParaRPr lang="en-US" altLang="zh-CN" dirty="0"/>
          </a:p>
          <a:p>
            <a:pPr lvl="1">
              <a:lnSpc>
                <a:spcPct val="150000"/>
              </a:lnSpc>
            </a:pPr>
            <a:r>
              <a:rPr lang="zh-CN" altLang="en-US" dirty="0"/>
              <a:t>组织结构包</a:t>
            </a:r>
            <a:r>
              <a:rPr lang="en-US" altLang="zh-CN" dirty="0"/>
              <a:t>(</a:t>
            </a:r>
            <a:r>
              <a:rPr lang="zh-CN" altLang="en-US" dirty="0"/>
              <a:t>包图</a:t>
            </a:r>
            <a:r>
              <a:rPr lang="en-US" altLang="zh-CN" dirty="0"/>
              <a:t>): </a:t>
            </a:r>
            <a:r>
              <a:rPr lang="zh-CN" altLang="en-US" dirty="0"/>
              <a:t>描述组织结构</a:t>
            </a:r>
            <a:r>
              <a:rPr lang="en-US" altLang="zh-CN" dirty="0"/>
              <a:t>, </a:t>
            </a:r>
            <a:r>
              <a:rPr lang="zh-CN" altLang="en-US" dirty="0"/>
              <a:t>参与者都有哪些角色</a:t>
            </a:r>
            <a:endParaRPr lang="en-US" altLang="zh-CN" dirty="0"/>
          </a:p>
          <a:p>
            <a:pPr>
              <a:lnSpc>
                <a:spcPct val="150000"/>
              </a:lnSpc>
            </a:pPr>
            <a:r>
              <a:rPr lang="zh-CN" altLang="en-US" dirty="0"/>
              <a:t>相关文档</a:t>
            </a:r>
            <a:endParaRPr lang="en-US" altLang="zh-CN" dirty="0"/>
          </a:p>
          <a:p>
            <a:pPr lvl="1">
              <a:lnSpc>
                <a:spcPct val="150000"/>
              </a:lnSpc>
            </a:pPr>
            <a:r>
              <a:rPr lang="zh-CN" altLang="en-US" dirty="0"/>
              <a:t>业务词汇表</a:t>
            </a:r>
            <a:r>
              <a:rPr lang="en-US" altLang="zh-CN" dirty="0"/>
              <a:t>, </a:t>
            </a:r>
            <a:r>
              <a:rPr lang="zh-CN" altLang="en-US" dirty="0"/>
              <a:t>业务规则</a:t>
            </a:r>
            <a:r>
              <a:rPr lang="en-US" altLang="zh-CN" dirty="0"/>
              <a:t>, </a:t>
            </a:r>
            <a:r>
              <a:rPr lang="zh-CN" altLang="en-US" dirty="0"/>
              <a:t>业务前景</a:t>
            </a:r>
            <a:endParaRPr lang="en-US" altLang="zh-CN" dirty="0"/>
          </a:p>
          <a:p>
            <a:pPr lvl="1">
              <a:lnSpc>
                <a:spcPct val="150000"/>
              </a:lnSpc>
            </a:pPr>
            <a:r>
              <a:rPr lang="zh-CN" altLang="en-US" dirty="0"/>
              <a:t>业务架构文档</a:t>
            </a:r>
            <a:endParaRPr lang="en-US" altLang="zh-CN" dirty="0"/>
          </a:p>
          <a:p>
            <a:pPr lvl="1">
              <a:lnSpc>
                <a:spcPct val="150000"/>
              </a:lnSpc>
            </a:pPr>
            <a:r>
              <a:rPr lang="zh-CN" altLang="en-US" dirty="0"/>
              <a:t>补充业务用例规约</a:t>
            </a:r>
          </a:p>
        </p:txBody>
      </p:sp>
      <p:pic>
        <p:nvPicPr>
          <p:cNvPr id="5" name="图片 4">
            <a:extLst>
              <a:ext uri="{FF2B5EF4-FFF2-40B4-BE49-F238E27FC236}">
                <a16:creationId xmlns:a16="http://schemas.microsoft.com/office/drawing/2014/main" id="{B3613789-8EDC-4B98-AB65-6E5B0F4C94EA}"/>
              </a:ext>
            </a:extLst>
          </p:cNvPr>
          <p:cNvPicPr>
            <a:picLocks noChangeAspect="1"/>
          </p:cNvPicPr>
          <p:nvPr/>
        </p:nvPicPr>
        <p:blipFill>
          <a:blip r:embed="rId2"/>
          <a:stretch>
            <a:fillRect/>
          </a:stretch>
        </p:blipFill>
        <p:spPr>
          <a:xfrm>
            <a:off x="3898312" y="826864"/>
            <a:ext cx="7832477" cy="5334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7564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4B98BAB-DD38-43E9-8B87-FCFD2F24391D}"/>
              </a:ext>
            </a:extLst>
          </p:cNvPr>
          <p:cNvSpPr>
            <a:spLocks noGrp="1"/>
          </p:cNvSpPr>
          <p:nvPr>
            <p:ph type="title"/>
          </p:nvPr>
        </p:nvSpPr>
        <p:spPr/>
        <p:txBody>
          <a:bodyPr/>
          <a:lstStyle/>
          <a:p>
            <a:r>
              <a:rPr lang="zh-CN" altLang="en-US" dirty="0"/>
              <a:t>系统建模工作流程</a:t>
            </a:r>
          </a:p>
        </p:txBody>
      </p:sp>
    </p:spTree>
    <p:extLst>
      <p:ext uri="{BB962C8B-B14F-4D97-AF65-F5344CB8AC3E}">
        <p14:creationId xmlns:p14="http://schemas.microsoft.com/office/powerpoint/2010/main" val="3932048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6C40E8-A0B9-41FD-B119-1342C63E5E65}"/>
              </a:ext>
            </a:extLst>
          </p:cNvPr>
          <p:cNvSpPr>
            <a:spLocks noGrp="1"/>
          </p:cNvSpPr>
          <p:nvPr>
            <p:ph type="title"/>
          </p:nvPr>
        </p:nvSpPr>
        <p:spPr/>
        <p:txBody>
          <a:bodyPr/>
          <a:lstStyle/>
          <a:p>
            <a:r>
              <a:rPr lang="zh-CN" altLang="en-US" dirty="0"/>
              <a:t>系统建模工作流程</a:t>
            </a:r>
          </a:p>
        </p:txBody>
      </p:sp>
      <p:sp>
        <p:nvSpPr>
          <p:cNvPr id="3" name="内容占位符 2">
            <a:extLst>
              <a:ext uri="{FF2B5EF4-FFF2-40B4-BE49-F238E27FC236}">
                <a16:creationId xmlns:a16="http://schemas.microsoft.com/office/drawing/2014/main" id="{7D8D2C6F-E2EA-4758-8A88-D78B9CCDC0F5}"/>
              </a:ext>
            </a:extLst>
          </p:cNvPr>
          <p:cNvSpPr>
            <a:spLocks noGrp="1"/>
          </p:cNvSpPr>
          <p:nvPr>
            <p:ph idx="1"/>
          </p:nvPr>
        </p:nvSpPr>
        <p:spPr/>
        <p:txBody>
          <a:bodyPr>
            <a:normAutofit lnSpcReduction="10000"/>
          </a:bodyPr>
          <a:lstStyle/>
          <a:p>
            <a:pPr>
              <a:lnSpc>
                <a:spcPct val="150000"/>
              </a:lnSpc>
            </a:pPr>
            <a:r>
              <a:rPr lang="zh-CN" altLang="en-US" dirty="0"/>
              <a:t>系统建模即需求过程</a:t>
            </a:r>
            <a:r>
              <a:rPr lang="en-US" altLang="zh-CN" dirty="0"/>
              <a:t>, </a:t>
            </a:r>
            <a:r>
              <a:rPr lang="zh-CN" altLang="en-US" dirty="0"/>
              <a:t>针对客户现存的实际业务或客户规划中的实际业务</a:t>
            </a:r>
            <a:r>
              <a:rPr lang="en-US" altLang="zh-CN" dirty="0"/>
              <a:t>, </a:t>
            </a:r>
            <a:r>
              <a:rPr lang="zh-CN" altLang="en-US" dirty="0"/>
              <a:t>决定要把哪些业务纳入系统开发范围</a:t>
            </a:r>
            <a:r>
              <a:rPr lang="en-US" altLang="zh-CN" dirty="0"/>
              <a:t>, </a:t>
            </a:r>
            <a:r>
              <a:rPr lang="zh-CN" altLang="en-US" dirty="0"/>
              <a:t>确定系统需要解决哪些问题</a:t>
            </a:r>
            <a:r>
              <a:rPr lang="en-US" altLang="zh-CN" dirty="0"/>
              <a:t>, </a:t>
            </a:r>
            <a:r>
              <a:rPr lang="zh-CN" altLang="en-US" dirty="0"/>
              <a:t>实现什么功能</a:t>
            </a:r>
            <a:r>
              <a:rPr lang="en-US" altLang="zh-CN" dirty="0"/>
              <a:t>.</a:t>
            </a:r>
          </a:p>
          <a:p>
            <a:pPr lvl="1">
              <a:lnSpc>
                <a:spcPct val="150000"/>
              </a:lnSpc>
            </a:pPr>
            <a:r>
              <a:rPr lang="zh-CN" altLang="en-US" dirty="0"/>
              <a:t>与客户和其他涉众</a:t>
            </a:r>
            <a:r>
              <a:rPr lang="en-US" altLang="zh-CN" dirty="0"/>
              <a:t>, </a:t>
            </a:r>
            <a:r>
              <a:rPr lang="zh-CN" altLang="en-US" dirty="0"/>
              <a:t>在系统的工作内容方面达成一致并保持</a:t>
            </a:r>
            <a:endParaRPr lang="en-US" altLang="zh-CN" dirty="0"/>
          </a:p>
          <a:p>
            <a:pPr lvl="1">
              <a:lnSpc>
                <a:spcPct val="150000"/>
              </a:lnSpc>
            </a:pPr>
            <a:r>
              <a:rPr lang="zh-CN" altLang="en-US" dirty="0"/>
              <a:t>使系统开发人员能够清楚地了解系统需求</a:t>
            </a:r>
            <a:endParaRPr lang="en-US" altLang="zh-CN" dirty="0"/>
          </a:p>
          <a:p>
            <a:pPr lvl="1">
              <a:lnSpc>
                <a:spcPct val="150000"/>
              </a:lnSpc>
            </a:pPr>
            <a:r>
              <a:rPr lang="zh-CN" altLang="en-US" dirty="0"/>
              <a:t>定义系统边界</a:t>
            </a:r>
            <a:r>
              <a:rPr lang="en-US" altLang="zh-CN" dirty="0"/>
              <a:t>(</a:t>
            </a:r>
            <a:r>
              <a:rPr lang="zh-CN" altLang="en-US" dirty="0"/>
              <a:t>做什么</a:t>
            </a:r>
            <a:r>
              <a:rPr lang="en-US" altLang="zh-CN" dirty="0"/>
              <a:t>, </a:t>
            </a:r>
            <a:r>
              <a:rPr lang="zh-CN" altLang="en-US" dirty="0"/>
              <a:t>不做什么</a:t>
            </a:r>
            <a:r>
              <a:rPr lang="en-US" altLang="zh-CN" dirty="0"/>
              <a:t>)</a:t>
            </a:r>
          </a:p>
          <a:p>
            <a:pPr lvl="1">
              <a:lnSpc>
                <a:spcPct val="150000"/>
              </a:lnSpc>
            </a:pPr>
            <a:r>
              <a:rPr lang="zh-CN" altLang="en-US" dirty="0"/>
              <a:t>为计划迭代的技术内容提供基础</a:t>
            </a:r>
            <a:endParaRPr lang="en-US" altLang="zh-CN" dirty="0"/>
          </a:p>
          <a:p>
            <a:pPr lvl="1">
              <a:lnSpc>
                <a:spcPct val="150000"/>
              </a:lnSpc>
            </a:pPr>
            <a:r>
              <a:rPr lang="zh-CN" altLang="en-US" dirty="0"/>
              <a:t>为估算开发系统所需成本和时间提供基础</a:t>
            </a:r>
            <a:endParaRPr lang="en-US" altLang="zh-CN" dirty="0"/>
          </a:p>
          <a:p>
            <a:pPr lvl="1">
              <a:lnSpc>
                <a:spcPct val="150000"/>
              </a:lnSpc>
            </a:pPr>
            <a:r>
              <a:rPr lang="zh-CN" altLang="en-US" dirty="0"/>
              <a:t>定义系统的用户界面</a:t>
            </a:r>
            <a:r>
              <a:rPr lang="en-US" altLang="zh-CN" dirty="0"/>
              <a:t>, </a:t>
            </a:r>
            <a:r>
              <a:rPr lang="zh-CN" altLang="en-US" dirty="0"/>
              <a:t>重点是用户的需要和目标</a:t>
            </a:r>
          </a:p>
        </p:txBody>
      </p:sp>
    </p:spTree>
    <p:extLst>
      <p:ext uri="{BB962C8B-B14F-4D97-AF65-F5344CB8AC3E}">
        <p14:creationId xmlns:p14="http://schemas.microsoft.com/office/powerpoint/2010/main" val="407646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DBB36-DD7C-4362-9269-E9514DF6ED07}"/>
              </a:ext>
            </a:extLst>
          </p:cNvPr>
          <p:cNvSpPr>
            <a:spLocks noGrp="1"/>
          </p:cNvSpPr>
          <p:nvPr>
            <p:ph type="title"/>
          </p:nvPr>
        </p:nvSpPr>
        <p:spPr>
          <a:xfrm>
            <a:off x="2919351" y="417020"/>
            <a:ext cx="8610600" cy="1293028"/>
          </a:xfrm>
        </p:spPr>
        <p:txBody>
          <a:bodyPr/>
          <a:lstStyle/>
          <a:p>
            <a:r>
              <a:rPr lang="zh-CN" altLang="en-US" dirty="0"/>
              <a:t>主要内容</a:t>
            </a:r>
          </a:p>
        </p:txBody>
      </p:sp>
      <p:sp>
        <p:nvSpPr>
          <p:cNvPr id="3" name="内容占位符 2">
            <a:extLst>
              <a:ext uri="{FF2B5EF4-FFF2-40B4-BE49-F238E27FC236}">
                <a16:creationId xmlns:a16="http://schemas.microsoft.com/office/drawing/2014/main" id="{A231A79F-B998-41B0-B5ED-0E3DD2E84FBF}"/>
              </a:ext>
            </a:extLst>
          </p:cNvPr>
          <p:cNvSpPr>
            <a:spLocks noGrp="1"/>
          </p:cNvSpPr>
          <p:nvPr>
            <p:ph idx="1"/>
          </p:nvPr>
        </p:nvSpPr>
        <p:spPr>
          <a:xfrm>
            <a:off x="3574473" y="1710048"/>
            <a:ext cx="4263242" cy="4508638"/>
          </a:xfrm>
        </p:spPr>
        <p:txBody>
          <a:bodyPr>
            <a:normAutofit/>
          </a:bodyPr>
          <a:lstStyle/>
          <a:p>
            <a:r>
              <a:rPr lang="zh-CN" altLang="en-US" b="1" dirty="0"/>
              <a:t>概述</a:t>
            </a:r>
            <a:endParaRPr lang="en-US" altLang="zh-CN" b="1" dirty="0"/>
          </a:p>
          <a:p>
            <a:pPr lvl="1"/>
            <a:r>
              <a:rPr lang="zh-CN" altLang="en-US" dirty="0"/>
              <a:t>统一过程是什么</a:t>
            </a:r>
            <a:endParaRPr lang="en-US" altLang="zh-CN" dirty="0"/>
          </a:p>
          <a:p>
            <a:pPr lvl="1"/>
            <a:r>
              <a:rPr lang="zh-CN" altLang="en-US" dirty="0"/>
              <a:t>统一过程与</a:t>
            </a:r>
            <a:r>
              <a:rPr lang="en-US" altLang="zh-CN" dirty="0"/>
              <a:t>UML</a:t>
            </a:r>
          </a:p>
          <a:p>
            <a:r>
              <a:rPr lang="zh-CN" altLang="en-US" b="1" dirty="0"/>
              <a:t>建模基础</a:t>
            </a:r>
            <a:endParaRPr lang="en-US" altLang="zh-CN" b="1" dirty="0"/>
          </a:p>
          <a:p>
            <a:pPr lvl="1"/>
            <a:r>
              <a:rPr lang="zh-CN" altLang="en-US" dirty="0"/>
              <a:t>什么是建模</a:t>
            </a:r>
            <a:endParaRPr lang="en-US" altLang="zh-CN" dirty="0"/>
          </a:p>
          <a:p>
            <a:pPr lvl="1"/>
            <a:r>
              <a:rPr lang="zh-CN" altLang="en-US" dirty="0"/>
              <a:t>视图与视角</a:t>
            </a:r>
            <a:endParaRPr lang="en-US" altLang="zh-CN" dirty="0"/>
          </a:p>
          <a:p>
            <a:r>
              <a:rPr lang="zh-CN" altLang="en-US" b="1" dirty="0"/>
              <a:t>统一过程核心工作流</a:t>
            </a:r>
            <a:endParaRPr lang="en-US" altLang="zh-CN" b="1" dirty="0"/>
          </a:p>
          <a:p>
            <a:pPr lvl="1"/>
            <a:r>
              <a:rPr lang="zh-CN" altLang="en-US" dirty="0"/>
              <a:t>业务建模</a:t>
            </a:r>
            <a:endParaRPr lang="en-US" altLang="zh-CN" dirty="0"/>
          </a:p>
          <a:p>
            <a:pPr lvl="1"/>
            <a:r>
              <a:rPr lang="zh-CN" altLang="en-US" dirty="0"/>
              <a:t>系统建模</a:t>
            </a:r>
            <a:endParaRPr lang="en-US" altLang="zh-CN" dirty="0"/>
          </a:p>
          <a:p>
            <a:pPr lvl="1"/>
            <a:r>
              <a:rPr lang="zh-CN" altLang="en-US" dirty="0"/>
              <a:t>分析设计</a:t>
            </a:r>
            <a:endParaRPr lang="en-US" altLang="zh-CN" dirty="0"/>
          </a:p>
          <a:p>
            <a:pPr lvl="1"/>
            <a:r>
              <a:rPr lang="zh-CN" altLang="en-US" dirty="0"/>
              <a:t>实施</a:t>
            </a:r>
          </a:p>
        </p:txBody>
      </p:sp>
    </p:spTree>
    <p:extLst>
      <p:ext uri="{BB962C8B-B14F-4D97-AF65-F5344CB8AC3E}">
        <p14:creationId xmlns:p14="http://schemas.microsoft.com/office/powerpoint/2010/main" val="1910476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a:extLst>
              <a:ext uri="{FF2B5EF4-FFF2-40B4-BE49-F238E27FC236}">
                <a16:creationId xmlns:a16="http://schemas.microsoft.com/office/drawing/2014/main" id="{D497A9F5-52F5-45E3-B03C-FD10001D3ECD}"/>
              </a:ext>
            </a:extLst>
          </p:cNvPr>
          <p:cNvSpPr>
            <a:spLocks noGrp="1"/>
          </p:cNvSpPr>
          <p:nvPr>
            <p:ph type="title"/>
          </p:nvPr>
        </p:nvSpPr>
        <p:spPr/>
        <p:txBody>
          <a:bodyPr/>
          <a:lstStyle/>
          <a:p>
            <a:r>
              <a:rPr lang="zh-CN" altLang="en-US" dirty="0"/>
              <a:t>系统建模工作流程</a:t>
            </a:r>
          </a:p>
        </p:txBody>
      </p:sp>
      <p:pic>
        <p:nvPicPr>
          <p:cNvPr id="19" name="内容占位符 18">
            <a:extLst>
              <a:ext uri="{FF2B5EF4-FFF2-40B4-BE49-F238E27FC236}">
                <a16:creationId xmlns:a16="http://schemas.microsoft.com/office/drawing/2014/main" id="{5DC34978-D08B-42CB-9EED-347BF5C80B5A}"/>
              </a:ext>
            </a:extLst>
          </p:cNvPr>
          <p:cNvPicPr>
            <a:picLocks noGrp="1" noChangeAspect="1"/>
          </p:cNvPicPr>
          <p:nvPr>
            <p:ph sz="half" idx="1"/>
          </p:nvPr>
        </p:nvPicPr>
        <p:blipFill>
          <a:blip r:embed="rId2"/>
          <a:stretch>
            <a:fillRect/>
          </a:stretch>
        </p:blipFill>
        <p:spPr>
          <a:xfrm>
            <a:off x="90304" y="166255"/>
            <a:ext cx="5610592" cy="6598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内容占位符 9">
            <a:extLst>
              <a:ext uri="{FF2B5EF4-FFF2-40B4-BE49-F238E27FC236}">
                <a16:creationId xmlns:a16="http://schemas.microsoft.com/office/drawing/2014/main" id="{BECAA44F-E99E-412D-BC9C-547EB92B48A8}"/>
              </a:ext>
            </a:extLst>
          </p:cNvPr>
          <p:cNvPicPr>
            <a:picLocks noGrp="1" noChangeAspect="1"/>
          </p:cNvPicPr>
          <p:nvPr>
            <p:ph sz="half" idx="2"/>
          </p:nvPr>
        </p:nvPicPr>
        <p:blipFill>
          <a:blip r:embed="rId3"/>
          <a:stretch>
            <a:fillRect/>
          </a:stretch>
        </p:blipFill>
        <p:spPr>
          <a:xfrm>
            <a:off x="6228581" y="2193925"/>
            <a:ext cx="5221238" cy="4024313"/>
          </a:xfrm>
        </p:spPr>
      </p:pic>
    </p:spTree>
    <p:extLst>
      <p:ext uri="{BB962C8B-B14F-4D97-AF65-F5344CB8AC3E}">
        <p14:creationId xmlns:p14="http://schemas.microsoft.com/office/powerpoint/2010/main" val="303759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22B088-D95B-4AA7-8276-B4203B04CEF4}"/>
              </a:ext>
            </a:extLst>
          </p:cNvPr>
          <p:cNvSpPr>
            <a:spLocks noGrp="1"/>
          </p:cNvSpPr>
          <p:nvPr>
            <p:ph type="title"/>
          </p:nvPr>
        </p:nvSpPr>
        <p:spPr/>
        <p:txBody>
          <a:bodyPr/>
          <a:lstStyle/>
          <a:p>
            <a:r>
              <a:rPr lang="zh-CN" altLang="en-US" dirty="0"/>
              <a:t>系统建模工作流程</a:t>
            </a:r>
          </a:p>
        </p:txBody>
      </p:sp>
      <p:sp>
        <p:nvSpPr>
          <p:cNvPr id="3" name="内容占位符 2">
            <a:extLst>
              <a:ext uri="{FF2B5EF4-FFF2-40B4-BE49-F238E27FC236}">
                <a16:creationId xmlns:a16="http://schemas.microsoft.com/office/drawing/2014/main" id="{54C14CFC-672D-4767-9E9A-B8E5A36B7FCE}"/>
              </a:ext>
            </a:extLst>
          </p:cNvPr>
          <p:cNvSpPr>
            <a:spLocks noGrp="1"/>
          </p:cNvSpPr>
          <p:nvPr>
            <p:ph idx="1"/>
          </p:nvPr>
        </p:nvSpPr>
        <p:spPr/>
        <p:txBody>
          <a:bodyPr/>
          <a:lstStyle/>
          <a:p>
            <a:pPr>
              <a:lnSpc>
                <a:spcPct val="150000"/>
              </a:lnSpc>
            </a:pPr>
            <a:r>
              <a:rPr lang="zh-CN" altLang="en-US" dirty="0"/>
              <a:t>系统建模阶段主要是建立以下模型</a:t>
            </a:r>
            <a:endParaRPr lang="en-US" altLang="zh-CN" dirty="0"/>
          </a:p>
          <a:p>
            <a:pPr lvl="1">
              <a:lnSpc>
                <a:spcPct val="150000"/>
              </a:lnSpc>
            </a:pPr>
            <a:r>
              <a:rPr lang="zh-CN" altLang="en-US" dirty="0"/>
              <a:t>系统用例模型</a:t>
            </a:r>
            <a:endParaRPr lang="en-US" altLang="zh-CN" dirty="0"/>
          </a:p>
          <a:p>
            <a:pPr lvl="1">
              <a:lnSpc>
                <a:spcPct val="150000"/>
              </a:lnSpc>
            </a:pPr>
            <a:r>
              <a:rPr lang="zh-CN" altLang="en-US" dirty="0"/>
              <a:t>系统用户界面原型</a:t>
            </a:r>
            <a:endParaRPr lang="en-US" altLang="zh-CN" dirty="0"/>
          </a:p>
          <a:p>
            <a:pPr lvl="1">
              <a:lnSpc>
                <a:spcPct val="150000"/>
              </a:lnSpc>
            </a:pPr>
            <a:r>
              <a:rPr lang="zh-CN" altLang="en-US" dirty="0"/>
              <a:t>相关文档</a:t>
            </a:r>
          </a:p>
        </p:txBody>
      </p:sp>
      <p:pic>
        <p:nvPicPr>
          <p:cNvPr id="5" name="图片 4">
            <a:extLst>
              <a:ext uri="{FF2B5EF4-FFF2-40B4-BE49-F238E27FC236}">
                <a16:creationId xmlns:a16="http://schemas.microsoft.com/office/drawing/2014/main" id="{2DF3596A-B612-4F7A-AD1B-DC85D737F488}"/>
              </a:ext>
            </a:extLst>
          </p:cNvPr>
          <p:cNvPicPr>
            <a:picLocks noChangeAspect="1"/>
          </p:cNvPicPr>
          <p:nvPr/>
        </p:nvPicPr>
        <p:blipFill>
          <a:blip r:embed="rId2"/>
          <a:stretch>
            <a:fillRect/>
          </a:stretch>
        </p:blipFill>
        <p:spPr>
          <a:xfrm>
            <a:off x="5193805" y="2057401"/>
            <a:ext cx="6502195" cy="4036226"/>
          </a:xfrm>
          <a:prstGeom prst="rect">
            <a:avLst/>
          </a:prstGeom>
        </p:spPr>
      </p:pic>
    </p:spTree>
    <p:extLst>
      <p:ext uri="{BB962C8B-B14F-4D97-AF65-F5344CB8AC3E}">
        <p14:creationId xmlns:p14="http://schemas.microsoft.com/office/powerpoint/2010/main" val="3160666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06183-94C5-436F-9F2E-9C56FBDF1A90}"/>
              </a:ext>
            </a:extLst>
          </p:cNvPr>
          <p:cNvSpPr>
            <a:spLocks noGrp="1"/>
          </p:cNvSpPr>
          <p:nvPr>
            <p:ph type="title"/>
          </p:nvPr>
        </p:nvSpPr>
        <p:spPr/>
        <p:txBody>
          <a:bodyPr/>
          <a:lstStyle/>
          <a:p>
            <a:r>
              <a:rPr lang="zh-CN" altLang="en-US" dirty="0"/>
              <a:t>系统用例模型</a:t>
            </a:r>
          </a:p>
        </p:txBody>
      </p:sp>
      <p:sp>
        <p:nvSpPr>
          <p:cNvPr id="3" name="内容占位符 2">
            <a:extLst>
              <a:ext uri="{FF2B5EF4-FFF2-40B4-BE49-F238E27FC236}">
                <a16:creationId xmlns:a16="http://schemas.microsoft.com/office/drawing/2014/main" id="{BC76FCDF-A9E1-4B6B-B23D-E14B8C0D2A3B}"/>
              </a:ext>
            </a:extLst>
          </p:cNvPr>
          <p:cNvSpPr>
            <a:spLocks noGrp="1"/>
          </p:cNvSpPr>
          <p:nvPr>
            <p:ph idx="1"/>
          </p:nvPr>
        </p:nvSpPr>
        <p:spPr/>
        <p:txBody>
          <a:bodyPr/>
          <a:lstStyle/>
          <a:p>
            <a:pPr>
              <a:lnSpc>
                <a:spcPct val="150000"/>
              </a:lnSpc>
            </a:pPr>
            <a:r>
              <a:rPr lang="zh-CN" altLang="en-US" b="1" dirty="0"/>
              <a:t>系统用例模型</a:t>
            </a:r>
            <a:endParaRPr lang="en-US" altLang="zh-CN" b="1" dirty="0"/>
          </a:p>
          <a:p>
            <a:pPr lvl="1">
              <a:lnSpc>
                <a:spcPct val="150000"/>
              </a:lnSpc>
            </a:pPr>
            <a:r>
              <a:rPr lang="zh-CN" altLang="en-US" b="1" dirty="0"/>
              <a:t>系统用例视图</a:t>
            </a:r>
            <a:r>
              <a:rPr lang="en-US" altLang="zh-CN" dirty="0"/>
              <a:t>(</a:t>
            </a:r>
            <a:r>
              <a:rPr lang="zh-CN" altLang="en-US" dirty="0"/>
              <a:t>用例图</a:t>
            </a:r>
            <a:r>
              <a:rPr lang="en-US" altLang="zh-CN" dirty="0"/>
              <a:t>): </a:t>
            </a:r>
            <a:r>
              <a:rPr lang="zh-CN" altLang="en-US" dirty="0"/>
              <a:t>系统功能性需求的高层视图</a:t>
            </a:r>
            <a:r>
              <a:rPr lang="en-US" altLang="zh-CN" dirty="0"/>
              <a:t>, </a:t>
            </a:r>
            <a:r>
              <a:rPr lang="zh-CN" altLang="en-US" dirty="0"/>
              <a:t>表达了全部功能性需求</a:t>
            </a:r>
            <a:endParaRPr lang="en-US" altLang="zh-CN" dirty="0"/>
          </a:p>
          <a:p>
            <a:pPr lvl="1">
              <a:lnSpc>
                <a:spcPct val="150000"/>
              </a:lnSpc>
            </a:pPr>
            <a:r>
              <a:rPr lang="zh-CN" altLang="en-US" b="1" dirty="0"/>
              <a:t>系统用例场景</a:t>
            </a:r>
            <a:r>
              <a:rPr lang="en-US" altLang="zh-CN" dirty="0"/>
              <a:t>(</a:t>
            </a:r>
            <a:r>
              <a:rPr lang="zh-CN" altLang="en-US" dirty="0"/>
              <a:t>活动图</a:t>
            </a:r>
            <a:r>
              <a:rPr lang="en-US" altLang="zh-CN" dirty="0"/>
              <a:t>): </a:t>
            </a:r>
            <a:r>
              <a:rPr lang="zh-CN" altLang="en-US" dirty="0"/>
              <a:t>说明参与者如何与计算机交互以达成其目的</a:t>
            </a:r>
            <a:endParaRPr lang="en-US" altLang="zh-CN" dirty="0"/>
          </a:p>
          <a:p>
            <a:pPr lvl="1">
              <a:lnSpc>
                <a:spcPct val="150000"/>
              </a:lnSpc>
            </a:pPr>
            <a:r>
              <a:rPr lang="zh-CN" altLang="en-US" b="1" dirty="0"/>
              <a:t>系统用例实现</a:t>
            </a:r>
            <a:r>
              <a:rPr lang="en-US" altLang="zh-CN" dirty="0"/>
              <a:t>(</a:t>
            </a:r>
            <a:r>
              <a:rPr lang="zh-CN" altLang="en-US" dirty="0"/>
              <a:t>用例图</a:t>
            </a:r>
            <a:r>
              <a:rPr lang="en-US" altLang="zh-CN" dirty="0"/>
              <a:t>): </a:t>
            </a:r>
            <a:r>
              <a:rPr lang="zh-CN" altLang="en-US" dirty="0"/>
              <a:t>描述系统用例的实现方式</a:t>
            </a:r>
            <a:r>
              <a:rPr lang="en-US" altLang="zh-CN" dirty="0"/>
              <a:t>, </a:t>
            </a:r>
            <a:r>
              <a:rPr lang="zh-CN" altLang="en-US" dirty="0"/>
              <a:t>是系统实现到系统需求的追溯</a:t>
            </a:r>
            <a:endParaRPr lang="en-US" altLang="zh-CN" dirty="0"/>
          </a:p>
          <a:p>
            <a:pPr lvl="1">
              <a:lnSpc>
                <a:spcPct val="150000"/>
              </a:lnSpc>
            </a:pPr>
            <a:r>
              <a:rPr lang="zh-CN" altLang="en-US" b="1" dirty="0"/>
              <a:t>系统用例实现场景</a:t>
            </a:r>
            <a:r>
              <a:rPr lang="en-US" altLang="zh-CN" dirty="0"/>
              <a:t>(</a:t>
            </a:r>
            <a:r>
              <a:rPr lang="zh-CN" altLang="en-US" dirty="0"/>
              <a:t>活动图</a:t>
            </a:r>
            <a:r>
              <a:rPr lang="en-US" altLang="zh-CN" dirty="0"/>
              <a:t>/</a:t>
            </a:r>
            <a:r>
              <a:rPr lang="zh-CN" altLang="en-US" dirty="0"/>
              <a:t>时序图</a:t>
            </a:r>
            <a:r>
              <a:rPr lang="en-US" altLang="zh-CN" dirty="0"/>
              <a:t>): </a:t>
            </a:r>
            <a:r>
              <a:rPr lang="zh-CN" altLang="en-US" dirty="0"/>
              <a:t>说明参与者如何与计算机交互以达成其目的</a:t>
            </a:r>
            <a:endParaRPr lang="en-US" altLang="zh-CN" dirty="0"/>
          </a:p>
          <a:p>
            <a:pPr lvl="1">
              <a:lnSpc>
                <a:spcPct val="150000"/>
              </a:lnSpc>
            </a:pPr>
            <a:r>
              <a:rPr lang="zh-CN" altLang="en-US" b="1" dirty="0"/>
              <a:t>系统用例规约</a:t>
            </a:r>
            <a:r>
              <a:rPr lang="en-US" altLang="zh-CN" dirty="0"/>
              <a:t>: </a:t>
            </a:r>
            <a:r>
              <a:rPr lang="zh-CN" altLang="en-US" dirty="0"/>
              <a:t>描述参与者如何启动和中止用例</a:t>
            </a:r>
            <a:r>
              <a:rPr lang="en-US" altLang="zh-CN" dirty="0"/>
              <a:t>, </a:t>
            </a:r>
            <a:r>
              <a:rPr lang="zh-CN" altLang="en-US" dirty="0"/>
              <a:t>如何使用用例完成目标等相关规则</a:t>
            </a:r>
            <a:r>
              <a:rPr lang="en-US" altLang="zh-CN" dirty="0"/>
              <a:t>.</a:t>
            </a:r>
            <a:endParaRPr lang="zh-CN" altLang="en-US" dirty="0"/>
          </a:p>
        </p:txBody>
      </p:sp>
      <p:pic>
        <p:nvPicPr>
          <p:cNvPr id="4" name="系统用例">
            <a:extLst>
              <a:ext uri="{FF2B5EF4-FFF2-40B4-BE49-F238E27FC236}">
                <a16:creationId xmlns:a16="http://schemas.microsoft.com/office/drawing/2014/main" id="{E0BC5790-6377-42A8-AC4A-DB84F2F69FCF}"/>
              </a:ext>
            </a:extLst>
          </p:cNvPr>
          <p:cNvPicPr>
            <a:picLocks noChangeAspect="1"/>
          </p:cNvPicPr>
          <p:nvPr/>
        </p:nvPicPr>
        <p:blipFill>
          <a:blip r:embed="rId2"/>
          <a:stretch>
            <a:fillRect/>
          </a:stretch>
        </p:blipFill>
        <p:spPr>
          <a:xfrm>
            <a:off x="3728034" y="2110339"/>
            <a:ext cx="7601066" cy="37541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系统用例实现">
            <a:extLst>
              <a:ext uri="{FF2B5EF4-FFF2-40B4-BE49-F238E27FC236}">
                <a16:creationId xmlns:a16="http://schemas.microsoft.com/office/drawing/2014/main" id="{33A2A25E-CB75-46B2-BB4B-F76C8BFCF2D6}"/>
              </a:ext>
            </a:extLst>
          </p:cNvPr>
          <p:cNvPicPr>
            <a:picLocks noChangeAspect="1"/>
          </p:cNvPicPr>
          <p:nvPr/>
        </p:nvPicPr>
        <p:blipFill>
          <a:blip r:embed="rId3"/>
          <a:stretch>
            <a:fillRect/>
          </a:stretch>
        </p:blipFill>
        <p:spPr>
          <a:xfrm>
            <a:off x="3728034" y="1785937"/>
            <a:ext cx="7485398" cy="46197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9527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8546A-853D-4563-B3D5-D9965F753993}"/>
              </a:ext>
            </a:extLst>
          </p:cNvPr>
          <p:cNvSpPr>
            <a:spLocks noGrp="1"/>
          </p:cNvSpPr>
          <p:nvPr>
            <p:ph type="title"/>
          </p:nvPr>
        </p:nvSpPr>
        <p:spPr/>
        <p:txBody>
          <a:bodyPr/>
          <a:lstStyle/>
          <a:p>
            <a:r>
              <a:rPr lang="zh-CN" altLang="en-US" dirty="0"/>
              <a:t>系统原型与文档</a:t>
            </a:r>
          </a:p>
        </p:txBody>
      </p:sp>
      <p:sp>
        <p:nvSpPr>
          <p:cNvPr id="3" name="内容占位符 2">
            <a:extLst>
              <a:ext uri="{FF2B5EF4-FFF2-40B4-BE49-F238E27FC236}">
                <a16:creationId xmlns:a16="http://schemas.microsoft.com/office/drawing/2014/main" id="{11134648-AFB6-4550-8BE4-ABF070FFBE40}"/>
              </a:ext>
            </a:extLst>
          </p:cNvPr>
          <p:cNvSpPr>
            <a:spLocks noGrp="1"/>
          </p:cNvSpPr>
          <p:nvPr>
            <p:ph idx="1"/>
          </p:nvPr>
        </p:nvSpPr>
        <p:spPr/>
        <p:txBody>
          <a:bodyPr/>
          <a:lstStyle/>
          <a:p>
            <a:pPr>
              <a:lnSpc>
                <a:spcPct val="150000"/>
              </a:lnSpc>
            </a:pPr>
            <a:r>
              <a:rPr lang="zh-CN" altLang="en-US" dirty="0"/>
              <a:t>系统原型  </a:t>
            </a:r>
            <a:endParaRPr lang="en-US" altLang="zh-CN" dirty="0"/>
          </a:p>
          <a:p>
            <a:pPr lvl="1">
              <a:lnSpc>
                <a:spcPct val="150000"/>
              </a:lnSpc>
            </a:pPr>
            <a:r>
              <a:rPr lang="zh-CN" altLang="en-US" dirty="0"/>
              <a:t>用户界面建模</a:t>
            </a:r>
            <a:endParaRPr lang="en-US" altLang="zh-CN" dirty="0"/>
          </a:p>
          <a:p>
            <a:pPr>
              <a:lnSpc>
                <a:spcPct val="150000"/>
              </a:lnSpc>
            </a:pPr>
            <a:r>
              <a:rPr lang="en-US" altLang="zh-CN" dirty="0"/>
              <a:t> </a:t>
            </a:r>
            <a:r>
              <a:rPr lang="zh-CN" altLang="en-US" dirty="0"/>
              <a:t>其他文档  </a:t>
            </a:r>
            <a:endParaRPr lang="en-US" altLang="zh-CN" dirty="0"/>
          </a:p>
          <a:p>
            <a:pPr lvl="1">
              <a:lnSpc>
                <a:spcPct val="150000"/>
              </a:lnSpc>
            </a:pPr>
            <a:r>
              <a:rPr lang="zh-CN" altLang="en-US" dirty="0"/>
              <a:t>软件需求规约  </a:t>
            </a:r>
            <a:endParaRPr lang="en-US" altLang="zh-CN" dirty="0"/>
          </a:p>
          <a:p>
            <a:pPr lvl="1">
              <a:lnSpc>
                <a:spcPct val="150000"/>
              </a:lnSpc>
            </a:pPr>
            <a:r>
              <a:rPr lang="zh-CN" altLang="en-US" dirty="0"/>
              <a:t>需求管理计划  </a:t>
            </a:r>
            <a:endParaRPr lang="en-US" altLang="zh-CN" dirty="0"/>
          </a:p>
          <a:p>
            <a:pPr lvl="1">
              <a:lnSpc>
                <a:spcPct val="150000"/>
              </a:lnSpc>
            </a:pPr>
            <a:r>
              <a:rPr lang="zh-CN" altLang="en-US" dirty="0"/>
              <a:t>用例示意板</a:t>
            </a:r>
            <a:r>
              <a:rPr lang="en-US" altLang="zh-CN" dirty="0"/>
              <a:t>: </a:t>
            </a:r>
            <a:r>
              <a:rPr lang="zh-CN" altLang="en-US" dirty="0"/>
              <a:t>描述界面如何使用用例</a:t>
            </a:r>
          </a:p>
        </p:txBody>
      </p:sp>
    </p:spTree>
    <p:extLst>
      <p:ext uri="{BB962C8B-B14F-4D97-AF65-F5344CB8AC3E}">
        <p14:creationId xmlns:p14="http://schemas.microsoft.com/office/powerpoint/2010/main" val="4011235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4B98BAB-DD38-43E9-8B87-FCFD2F24391D}"/>
              </a:ext>
            </a:extLst>
          </p:cNvPr>
          <p:cNvSpPr>
            <a:spLocks noGrp="1"/>
          </p:cNvSpPr>
          <p:nvPr>
            <p:ph type="title"/>
          </p:nvPr>
        </p:nvSpPr>
        <p:spPr/>
        <p:txBody>
          <a:bodyPr/>
          <a:lstStyle/>
          <a:p>
            <a:r>
              <a:rPr lang="zh-CN" altLang="en-US" dirty="0"/>
              <a:t>分析设计建模工作流程</a:t>
            </a:r>
          </a:p>
        </p:txBody>
      </p:sp>
    </p:spTree>
    <p:extLst>
      <p:ext uri="{BB962C8B-B14F-4D97-AF65-F5344CB8AC3E}">
        <p14:creationId xmlns:p14="http://schemas.microsoft.com/office/powerpoint/2010/main" val="3891600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AF851-2E52-49E8-BF43-FBBC9A78EB51}"/>
              </a:ext>
            </a:extLst>
          </p:cNvPr>
          <p:cNvSpPr>
            <a:spLocks noGrp="1"/>
          </p:cNvSpPr>
          <p:nvPr>
            <p:ph type="title"/>
          </p:nvPr>
        </p:nvSpPr>
        <p:spPr/>
        <p:txBody>
          <a:bodyPr/>
          <a:lstStyle/>
          <a:p>
            <a:r>
              <a:rPr lang="zh-CN" altLang="en-US" dirty="0"/>
              <a:t>分析设计建模工作流程</a:t>
            </a:r>
          </a:p>
        </p:txBody>
      </p:sp>
      <p:sp>
        <p:nvSpPr>
          <p:cNvPr id="3" name="内容占位符 2">
            <a:extLst>
              <a:ext uri="{FF2B5EF4-FFF2-40B4-BE49-F238E27FC236}">
                <a16:creationId xmlns:a16="http://schemas.microsoft.com/office/drawing/2014/main" id="{364CD200-7CBE-47A4-B4C4-3F877BFFC24C}"/>
              </a:ext>
            </a:extLst>
          </p:cNvPr>
          <p:cNvSpPr>
            <a:spLocks noGrp="1"/>
          </p:cNvSpPr>
          <p:nvPr>
            <p:ph idx="1"/>
          </p:nvPr>
        </p:nvSpPr>
        <p:spPr/>
        <p:txBody>
          <a:bodyPr/>
          <a:lstStyle/>
          <a:p>
            <a:pPr>
              <a:lnSpc>
                <a:spcPct val="150000"/>
              </a:lnSpc>
            </a:pPr>
            <a:r>
              <a:rPr lang="zh-CN" altLang="en-US" dirty="0"/>
              <a:t>分析设计建模分为概要设计和详细设计两个过程</a:t>
            </a:r>
            <a:r>
              <a:rPr lang="en-US" altLang="zh-CN" dirty="0"/>
              <a:t>, </a:t>
            </a:r>
            <a:r>
              <a:rPr lang="zh-CN" altLang="en-US" dirty="0"/>
              <a:t>主要在精化阶段执行</a:t>
            </a:r>
            <a:r>
              <a:rPr lang="en-US" altLang="zh-CN" dirty="0"/>
              <a:t>, </a:t>
            </a:r>
            <a:r>
              <a:rPr lang="zh-CN" altLang="en-US" dirty="0"/>
              <a:t>主要使用分析模型和设计模型来完成设计分析过程</a:t>
            </a:r>
            <a:r>
              <a:rPr lang="en-US" altLang="zh-CN" dirty="0"/>
              <a:t>.</a:t>
            </a:r>
          </a:p>
          <a:p>
            <a:pPr lvl="1">
              <a:lnSpc>
                <a:spcPct val="150000"/>
              </a:lnSpc>
            </a:pPr>
            <a:r>
              <a:rPr lang="zh-CN" altLang="en-US" dirty="0"/>
              <a:t>分析建模</a:t>
            </a:r>
            <a:r>
              <a:rPr lang="en-US" altLang="zh-CN" dirty="0"/>
              <a:t>: </a:t>
            </a:r>
            <a:r>
              <a:rPr lang="zh-CN" altLang="en-US" dirty="0"/>
              <a:t>需求向设计模型转化的过渡</a:t>
            </a:r>
            <a:r>
              <a:rPr lang="en-US" altLang="zh-CN" dirty="0"/>
              <a:t>, </a:t>
            </a:r>
            <a:r>
              <a:rPr lang="zh-CN" altLang="en-US" dirty="0"/>
              <a:t>建立系统原型</a:t>
            </a:r>
            <a:r>
              <a:rPr lang="en-US" altLang="zh-CN" dirty="0"/>
              <a:t>, </a:t>
            </a:r>
            <a:r>
              <a:rPr lang="zh-CN" altLang="en-US" dirty="0"/>
              <a:t>是系统实现需求的第一手方案</a:t>
            </a:r>
            <a:endParaRPr lang="en-US" altLang="zh-CN" dirty="0"/>
          </a:p>
          <a:p>
            <a:pPr lvl="1">
              <a:lnSpc>
                <a:spcPct val="150000"/>
              </a:lnSpc>
            </a:pPr>
            <a:r>
              <a:rPr lang="zh-CN" altLang="en-US" dirty="0"/>
              <a:t>设计建模</a:t>
            </a:r>
            <a:r>
              <a:rPr lang="en-US" altLang="zh-CN" dirty="0"/>
              <a:t>: </a:t>
            </a:r>
            <a:r>
              <a:rPr lang="zh-CN" altLang="en-US" dirty="0"/>
              <a:t>描述用例实现的对象模型</a:t>
            </a:r>
            <a:r>
              <a:rPr lang="en-US" altLang="zh-CN" dirty="0"/>
              <a:t>, </a:t>
            </a:r>
            <a:r>
              <a:rPr lang="zh-CN" altLang="en-US" dirty="0"/>
              <a:t>对系统详细设计</a:t>
            </a:r>
            <a:r>
              <a:rPr lang="en-US" altLang="zh-CN" dirty="0"/>
              <a:t>, </a:t>
            </a:r>
            <a:r>
              <a:rPr lang="zh-CN" altLang="en-US" dirty="0"/>
              <a:t>是编码实现前的最后一道建模工序</a:t>
            </a:r>
          </a:p>
        </p:txBody>
      </p:sp>
    </p:spTree>
    <p:extLst>
      <p:ext uri="{BB962C8B-B14F-4D97-AF65-F5344CB8AC3E}">
        <p14:creationId xmlns:p14="http://schemas.microsoft.com/office/powerpoint/2010/main" val="3248400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A1A01-6519-4757-AB92-AE43B3B0884E}"/>
              </a:ext>
            </a:extLst>
          </p:cNvPr>
          <p:cNvSpPr>
            <a:spLocks noGrp="1"/>
          </p:cNvSpPr>
          <p:nvPr>
            <p:ph type="title"/>
          </p:nvPr>
        </p:nvSpPr>
        <p:spPr/>
        <p:txBody>
          <a:bodyPr/>
          <a:lstStyle/>
          <a:p>
            <a:r>
              <a:rPr lang="zh-CN" altLang="en-US" dirty="0"/>
              <a:t>分析设计建模工作流程</a:t>
            </a:r>
          </a:p>
        </p:txBody>
      </p:sp>
      <p:pic>
        <p:nvPicPr>
          <p:cNvPr id="6" name="内容占位符 5">
            <a:extLst>
              <a:ext uri="{FF2B5EF4-FFF2-40B4-BE49-F238E27FC236}">
                <a16:creationId xmlns:a16="http://schemas.microsoft.com/office/drawing/2014/main" id="{BC0F0496-56A0-4F10-8EEF-9C14CB6D3637}"/>
              </a:ext>
            </a:extLst>
          </p:cNvPr>
          <p:cNvPicPr>
            <a:picLocks noGrp="1" noChangeAspect="1"/>
          </p:cNvPicPr>
          <p:nvPr>
            <p:ph sz="half" idx="1"/>
          </p:nvPr>
        </p:nvPicPr>
        <p:blipFill>
          <a:blip r:embed="rId2"/>
          <a:stretch>
            <a:fillRect/>
          </a:stretch>
        </p:blipFill>
        <p:spPr>
          <a:xfrm>
            <a:off x="307834" y="1"/>
            <a:ext cx="4964810" cy="68580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内容占位符 7">
            <a:extLst>
              <a:ext uri="{FF2B5EF4-FFF2-40B4-BE49-F238E27FC236}">
                <a16:creationId xmlns:a16="http://schemas.microsoft.com/office/drawing/2014/main" id="{B6D64D87-5804-46D5-98CB-C1ABF19CB3A8}"/>
              </a:ext>
            </a:extLst>
          </p:cNvPr>
          <p:cNvPicPr>
            <a:picLocks noGrp="1" noChangeAspect="1"/>
          </p:cNvPicPr>
          <p:nvPr>
            <p:ph sz="half" idx="2"/>
          </p:nvPr>
        </p:nvPicPr>
        <p:blipFill>
          <a:blip r:embed="rId3"/>
          <a:stretch>
            <a:fillRect/>
          </a:stretch>
        </p:blipFill>
        <p:spPr>
          <a:xfrm>
            <a:off x="5567748" y="2610971"/>
            <a:ext cx="6472841" cy="4015461"/>
          </a:xfrm>
        </p:spPr>
      </p:pic>
    </p:spTree>
    <p:extLst>
      <p:ext uri="{BB962C8B-B14F-4D97-AF65-F5344CB8AC3E}">
        <p14:creationId xmlns:p14="http://schemas.microsoft.com/office/powerpoint/2010/main" val="750311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E2C9BB-78E6-419D-BEF5-903570BBE8B8}"/>
              </a:ext>
            </a:extLst>
          </p:cNvPr>
          <p:cNvSpPr>
            <a:spLocks noGrp="1"/>
          </p:cNvSpPr>
          <p:nvPr>
            <p:ph type="title"/>
          </p:nvPr>
        </p:nvSpPr>
        <p:spPr/>
        <p:txBody>
          <a:bodyPr/>
          <a:lstStyle/>
          <a:p>
            <a:r>
              <a:rPr lang="zh-CN" altLang="en-US" dirty="0"/>
              <a:t>分析设计建模工作流程</a:t>
            </a:r>
          </a:p>
        </p:txBody>
      </p:sp>
      <p:sp>
        <p:nvSpPr>
          <p:cNvPr id="3" name="内容占位符 2">
            <a:extLst>
              <a:ext uri="{FF2B5EF4-FFF2-40B4-BE49-F238E27FC236}">
                <a16:creationId xmlns:a16="http://schemas.microsoft.com/office/drawing/2014/main" id="{18CFC573-6B79-412B-93EE-CC8984DA0BEE}"/>
              </a:ext>
            </a:extLst>
          </p:cNvPr>
          <p:cNvSpPr>
            <a:spLocks noGrp="1"/>
          </p:cNvSpPr>
          <p:nvPr>
            <p:ph idx="1"/>
          </p:nvPr>
        </p:nvSpPr>
        <p:spPr/>
        <p:txBody>
          <a:bodyPr/>
          <a:lstStyle/>
          <a:p>
            <a:r>
              <a:rPr lang="zh-CN" altLang="en-US" dirty="0"/>
              <a:t>由于统一过程定义的分析</a:t>
            </a:r>
            <a:r>
              <a:rPr lang="en-US" altLang="zh-CN" dirty="0"/>
              <a:t>/</a:t>
            </a:r>
            <a:r>
              <a:rPr lang="zh-CN" altLang="en-US" dirty="0"/>
              <a:t>设计流程过于复杂</a:t>
            </a:r>
            <a:r>
              <a:rPr lang="en-US" altLang="zh-CN" dirty="0"/>
              <a:t>, </a:t>
            </a:r>
            <a:r>
              <a:rPr lang="zh-CN" altLang="en-US" dirty="0"/>
              <a:t>这里介绍一下简化后的分析和设计建模过程</a:t>
            </a:r>
            <a:r>
              <a:rPr lang="en-US" altLang="zh-CN" dirty="0"/>
              <a:t>. </a:t>
            </a:r>
            <a:endParaRPr lang="zh-CN" altLang="en-US" dirty="0"/>
          </a:p>
        </p:txBody>
      </p:sp>
    </p:spTree>
    <p:extLst>
      <p:ext uri="{BB962C8B-B14F-4D97-AF65-F5344CB8AC3E}">
        <p14:creationId xmlns:p14="http://schemas.microsoft.com/office/powerpoint/2010/main" val="531807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5ADA2-F6A4-4BAB-93EA-82EA6B012973}"/>
              </a:ext>
            </a:extLst>
          </p:cNvPr>
          <p:cNvSpPr>
            <a:spLocks noGrp="1"/>
          </p:cNvSpPr>
          <p:nvPr>
            <p:ph type="title"/>
          </p:nvPr>
        </p:nvSpPr>
        <p:spPr/>
        <p:txBody>
          <a:bodyPr/>
          <a:lstStyle/>
          <a:p>
            <a:r>
              <a:rPr lang="zh-CN" altLang="en-US" dirty="0"/>
              <a:t>分析模型</a:t>
            </a:r>
          </a:p>
        </p:txBody>
      </p:sp>
      <p:sp>
        <p:nvSpPr>
          <p:cNvPr id="3" name="内容占位符 2">
            <a:extLst>
              <a:ext uri="{FF2B5EF4-FFF2-40B4-BE49-F238E27FC236}">
                <a16:creationId xmlns:a16="http://schemas.microsoft.com/office/drawing/2014/main" id="{93660734-A0BE-4DDB-AA1C-EA632C70AA13}"/>
              </a:ext>
            </a:extLst>
          </p:cNvPr>
          <p:cNvSpPr>
            <a:spLocks noGrp="1"/>
          </p:cNvSpPr>
          <p:nvPr>
            <p:ph sz="half" idx="1"/>
          </p:nvPr>
        </p:nvSpPr>
        <p:spPr/>
        <p:txBody>
          <a:bodyPr/>
          <a:lstStyle/>
          <a:p>
            <a:r>
              <a:rPr lang="zh-CN" altLang="en-US" dirty="0"/>
              <a:t>分析模型</a:t>
            </a:r>
            <a:endParaRPr lang="en-US" altLang="zh-CN" dirty="0"/>
          </a:p>
          <a:p>
            <a:pPr lvl="1"/>
            <a:r>
              <a:rPr lang="zh-CN" altLang="en-US" dirty="0"/>
              <a:t>分析类类图</a:t>
            </a:r>
            <a:endParaRPr lang="en-US" altLang="zh-CN" dirty="0"/>
          </a:p>
          <a:p>
            <a:pPr lvl="1"/>
            <a:r>
              <a:rPr lang="zh-CN" altLang="en-US" dirty="0"/>
              <a:t>分析类时序图</a:t>
            </a:r>
            <a:r>
              <a:rPr lang="en-US" altLang="zh-CN" dirty="0"/>
              <a:t>/</a:t>
            </a:r>
            <a:r>
              <a:rPr lang="zh-CN" altLang="en-US" dirty="0"/>
              <a:t>协作图</a:t>
            </a:r>
          </a:p>
        </p:txBody>
      </p:sp>
      <p:pic>
        <p:nvPicPr>
          <p:cNvPr id="6" name="内容占位符 5">
            <a:extLst>
              <a:ext uri="{FF2B5EF4-FFF2-40B4-BE49-F238E27FC236}">
                <a16:creationId xmlns:a16="http://schemas.microsoft.com/office/drawing/2014/main" id="{D611F2C6-D6C8-47A9-82DC-BA24F8102ACF}"/>
              </a:ext>
            </a:extLst>
          </p:cNvPr>
          <p:cNvPicPr>
            <a:picLocks noGrp="1" noChangeAspect="1"/>
          </p:cNvPicPr>
          <p:nvPr>
            <p:ph sz="half" idx="2"/>
          </p:nvPr>
        </p:nvPicPr>
        <p:blipFill>
          <a:blip r:embed="rId2"/>
          <a:stretch>
            <a:fillRect/>
          </a:stretch>
        </p:blipFill>
        <p:spPr>
          <a:xfrm>
            <a:off x="4488873" y="1715825"/>
            <a:ext cx="7151383" cy="4856203"/>
          </a:xfrm>
        </p:spPr>
      </p:pic>
      <p:pic>
        <p:nvPicPr>
          <p:cNvPr id="4" name="分析类类图">
            <a:extLst>
              <a:ext uri="{FF2B5EF4-FFF2-40B4-BE49-F238E27FC236}">
                <a16:creationId xmlns:a16="http://schemas.microsoft.com/office/drawing/2014/main" id="{DDFC222F-E070-40F9-A240-661A8892F084}"/>
              </a:ext>
            </a:extLst>
          </p:cNvPr>
          <p:cNvPicPr>
            <a:picLocks noChangeAspect="1"/>
          </p:cNvPicPr>
          <p:nvPr/>
        </p:nvPicPr>
        <p:blipFill>
          <a:blip r:embed="rId3"/>
          <a:stretch>
            <a:fillRect/>
          </a:stretch>
        </p:blipFill>
        <p:spPr>
          <a:xfrm>
            <a:off x="2330364" y="1127498"/>
            <a:ext cx="8496550" cy="50911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分析类时序图">
            <a:extLst>
              <a:ext uri="{FF2B5EF4-FFF2-40B4-BE49-F238E27FC236}">
                <a16:creationId xmlns:a16="http://schemas.microsoft.com/office/drawing/2014/main" id="{F9159DE6-217D-4D6F-BA5D-B87CB3314D42}"/>
              </a:ext>
            </a:extLst>
          </p:cNvPr>
          <p:cNvPicPr>
            <a:picLocks noChangeAspect="1"/>
          </p:cNvPicPr>
          <p:nvPr/>
        </p:nvPicPr>
        <p:blipFill>
          <a:blip r:embed="rId4"/>
          <a:stretch>
            <a:fillRect/>
          </a:stretch>
        </p:blipFill>
        <p:spPr>
          <a:xfrm>
            <a:off x="437943" y="1026327"/>
            <a:ext cx="4752975" cy="5067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分析类协作图">
            <a:extLst>
              <a:ext uri="{FF2B5EF4-FFF2-40B4-BE49-F238E27FC236}">
                <a16:creationId xmlns:a16="http://schemas.microsoft.com/office/drawing/2014/main" id="{E782973B-805C-4774-A341-738D638A6609}"/>
              </a:ext>
            </a:extLst>
          </p:cNvPr>
          <p:cNvPicPr>
            <a:picLocks noChangeAspect="1"/>
          </p:cNvPicPr>
          <p:nvPr/>
        </p:nvPicPr>
        <p:blipFill>
          <a:blip r:embed="rId5"/>
          <a:stretch>
            <a:fillRect/>
          </a:stretch>
        </p:blipFill>
        <p:spPr>
          <a:xfrm>
            <a:off x="5190918" y="1131875"/>
            <a:ext cx="6854259" cy="48562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7850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7"/>
                                        </p:tgtEl>
                                        <p:attrNameLst>
                                          <p:attrName>ppt_x</p:attrName>
                                        </p:attrNameLst>
                                      </p:cBhvr>
                                      <p:tavLst>
                                        <p:tav tm="0">
                                          <p:val>
                                            <p:strVal val="ppt_x"/>
                                          </p:val>
                                        </p:tav>
                                        <p:tav tm="100000">
                                          <p:val>
                                            <p:strVal val="ppt_x"/>
                                          </p:val>
                                        </p:tav>
                                      </p:tavLst>
                                    </p:anim>
                                    <p:anim calcmode="lin" valueType="num">
                                      <p:cBhvr additive="base">
                                        <p:cTn id="29" dur="500"/>
                                        <p:tgtEl>
                                          <p:spTgt spid="7"/>
                                        </p:tgtEl>
                                        <p:attrNameLst>
                                          <p:attrName>ppt_y</p:attrName>
                                        </p:attrNameLst>
                                      </p:cBhvr>
                                      <p:tavLst>
                                        <p:tav tm="0">
                                          <p:val>
                                            <p:strVal val="ppt_y"/>
                                          </p:val>
                                        </p:tav>
                                        <p:tav tm="100000">
                                          <p:val>
                                            <p:strVal val="1+ppt_h/2"/>
                                          </p:val>
                                        </p:tav>
                                      </p:tavLst>
                                    </p:anim>
                                    <p:set>
                                      <p:cBhvr>
                                        <p:cTn id="30" dur="1" fill="hold">
                                          <p:stCondLst>
                                            <p:cond delay="499"/>
                                          </p:stCondLst>
                                        </p:cTn>
                                        <p:tgtEl>
                                          <p:spTgt spid="7"/>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5"/>
                                        </p:tgtEl>
                                        <p:attrNameLst>
                                          <p:attrName>ppt_x</p:attrName>
                                        </p:attrNameLst>
                                      </p:cBhvr>
                                      <p:tavLst>
                                        <p:tav tm="0">
                                          <p:val>
                                            <p:strVal val="ppt_x"/>
                                          </p:val>
                                        </p:tav>
                                        <p:tav tm="100000">
                                          <p:val>
                                            <p:strVal val="ppt_x"/>
                                          </p:val>
                                        </p:tav>
                                      </p:tavLst>
                                    </p:anim>
                                    <p:anim calcmode="lin" valueType="num">
                                      <p:cBhvr additive="base">
                                        <p:cTn id="33" dur="500"/>
                                        <p:tgtEl>
                                          <p:spTgt spid="5"/>
                                        </p:tgtEl>
                                        <p:attrNameLst>
                                          <p:attrName>ppt_y</p:attrName>
                                        </p:attrNameLst>
                                      </p:cBhvr>
                                      <p:tavLst>
                                        <p:tav tm="0">
                                          <p:val>
                                            <p:strVal val="ppt_y"/>
                                          </p:val>
                                        </p:tav>
                                        <p:tav tm="100000">
                                          <p:val>
                                            <p:strVal val="1+ppt_h/2"/>
                                          </p:val>
                                        </p:tav>
                                      </p:tavLst>
                                    </p:anim>
                                    <p:set>
                                      <p:cBhvr>
                                        <p:cTn id="3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C6621-C9EB-4A97-9CCD-18CC975C1399}"/>
              </a:ext>
            </a:extLst>
          </p:cNvPr>
          <p:cNvSpPr>
            <a:spLocks noGrp="1"/>
          </p:cNvSpPr>
          <p:nvPr>
            <p:ph type="title"/>
          </p:nvPr>
        </p:nvSpPr>
        <p:spPr/>
        <p:txBody>
          <a:bodyPr/>
          <a:lstStyle/>
          <a:p>
            <a:r>
              <a:rPr lang="zh-CN" altLang="en-US" dirty="0"/>
              <a:t>设计模型</a:t>
            </a:r>
          </a:p>
        </p:txBody>
      </p:sp>
      <p:sp>
        <p:nvSpPr>
          <p:cNvPr id="3" name="内容占位符 2">
            <a:extLst>
              <a:ext uri="{FF2B5EF4-FFF2-40B4-BE49-F238E27FC236}">
                <a16:creationId xmlns:a16="http://schemas.microsoft.com/office/drawing/2014/main" id="{356662BC-561E-4695-BD92-0A0B6AAA41D9}"/>
              </a:ext>
            </a:extLst>
          </p:cNvPr>
          <p:cNvSpPr>
            <a:spLocks noGrp="1"/>
          </p:cNvSpPr>
          <p:nvPr>
            <p:ph sz="half" idx="1"/>
          </p:nvPr>
        </p:nvSpPr>
        <p:spPr/>
        <p:txBody>
          <a:bodyPr/>
          <a:lstStyle/>
          <a:p>
            <a:r>
              <a:rPr lang="zh-CN" altLang="en-US" dirty="0"/>
              <a:t>设计模型</a:t>
            </a:r>
            <a:endParaRPr lang="en-US" altLang="zh-CN" dirty="0"/>
          </a:p>
          <a:p>
            <a:pPr lvl="1"/>
            <a:r>
              <a:rPr lang="zh-CN" altLang="en-US" dirty="0"/>
              <a:t>设计类类图</a:t>
            </a:r>
            <a:endParaRPr lang="en-US" altLang="zh-CN" dirty="0"/>
          </a:p>
          <a:p>
            <a:pPr lvl="1"/>
            <a:r>
              <a:rPr lang="zh-CN" altLang="en-US" dirty="0"/>
              <a:t>设计类时序图</a:t>
            </a:r>
            <a:r>
              <a:rPr lang="en-US" altLang="zh-CN" dirty="0"/>
              <a:t>/</a:t>
            </a:r>
            <a:r>
              <a:rPr lang="zh-CN" altLang="en-US" dirty="0"/>
              <a:t>协作图</a:t>
            </a:r>
          </a:p>
        </p:txBody>
      </p:sp>
      <p:pic>
        <p:nvPicPr>
          <p:cNvPr id="6" name="内容占位符 5">
            <a:extLst>
              <a:ext uri="{FF2B5EF4-FFF2-40B4-BE49-F238E27FC236}">
                <a16:creationId xmlns:a16="http://schemas.microsoft.com/office/drawing/2014/main" id="{8DCE33C6-D443-4A91-B828-6D7CD1EB3E5F}"/>
              </a:ext>
            </a:extLst>
          </p:cNvPr>
          <p:cNvPicPr>
            <a:picLocks noGrp="1" noChangeAspect="1"/>
          </p:cNvPicPr>
          <p:nvPr>
            <p:ph sz="half" idx="2"/>
          </p:nvPr>
        </p:nvPicPr>
        <p:blipFill>
          <a:blip r:embed="rId2"/>
          <a:stretch>
            <a:fillRect/>
          </a:stretch>
        </p:blipFill>
        <p:spPr>
          <a:xfrm>
            <a:off x="4455763" y="1793503"/>
            <a:ext cx="7050438" cy="4761676"/>
          </a:xfrm>
        </p:spPr>
      </p:pic>
      <p:pic>
        <p:nvPicPr>
          <p:cNvPr id="4" name="设计类类图">
            <a:extLst>
              <a:ext uri="{FF2B5EF4-FFF2-40B4-BE49-F238E27FC236}">
                <a16:creationId xmlns:a16="http://schemas.microsoft.com/office/drawing/2014/main" id="{ADD7082A-60C3-4002-B8A0-6763420A3D06}"/>
              </a:ext>
            </a:extLst>
          </p:cNvPr>
          <p:cNvPicPr>
            <a:picLocks noChangeAspect="1"/>
          </p:cNvPicPr>
          <p:nvPr/>
        </p:nvPicPr>
        <p:blipFill>
          <a:blip r:embed="rId3"/>
          <a:stretch>
            <a:fillRect/>
          </a:stretch>
        </p:blipFill>
        <p:spPr>
          <a:xfrm>
            <a:off x="1110245" y="3451430"/>
            <a:ext cx="9819110" cy="18481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设计类时序图">
            <a:extLst>
              <a:ext uri="{FF2B5EF4-FFF2-40B4-BE49-F238E27FC236}">
                <a16:creationId xmlns:a16="http://schemas.microsoft.com/office/drawing/2014/main" id="{0BD113BB-3BDA-4B1F-9A4F-0F10395BA814}"/>
              </a:ext>
            </a:extLst>
          </p:cNvPr>
          <p:cNvPicPr>
            <a:picLocks noChangeAspect="1"/>
          </p:cNvPicPr>
          <p:nvPr/>
        </p:nvPicPr>
        <p:blipFill>
          <a:blip r:embed="rId4"/>
          <a:stretch>
            <a:fillRect/>
          </a:stretch>
        </p:blipFill>
        <p:spPr>
          <a:xfrm>
            <a:off x="265630" y="0"/>
            <a:ext cx="5472632"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设计类协作图">
            <a:extLst>
              <a:ext uri="{FF2B5EF4-FFF2-40B4-BE49-F238E27FC236}">
                <a16:creationId xmlns:a16="http://schemas.microsoft.com/office/drawing/2014/main" id="{53EF8449-467E-4BEC-9F88-1E6D06E94832}"/>
              </a:ext>
            </a:extLst>
          </p:cNvPr>
          <p:cNvPicPr>
            <a:picLocks noChangeAspect="1"/>
          </p:cNvPicPr>
          <p:nvPr/>
        </p:nvPicPr>
        <p:blipFill>
          <a:blip r:embed="rId5"/>
          <a:stretch>
            <a:fillRect/>
          </a:stretch>
        </p:blipFill>
        <p:spPr>
          <a:xfrm>
            <a:off x="5542129" y="1121620"/>
            <a:ext cx="6160204" cy="32257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3855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5"/>
                                        </p:tgtEl>
                                        <p:attrNameLst>
                                          <p:attrName>ppt_x</p:attrName>
                                        </p:attrNameLst>
                                      </p:cBhvr>
                                      <p:tavLst>
                                        <p:tav tm="0">
                                          <p:val>
                                            <p:strVal val="ppt_x"/>
                                          </p:val>
                                        </p:tav>
                                        <p:tav tm="100000">
                                          <p:val>
                                            <p:strVal val="ppt_x"/>
                                          </p:val>
                                        </p:tav>
                                      </p:tavLst>
                                    </p:anim>
                                    <p:anim calcmode="lin" valueType="num">
                                      <p:cBhvr additive="base">
                                        <p:cTn id="29" dur="500"/>
                                        <p:tgtEl>
                                          <p:spTgt spid="5"/>
                                        </p:tgtEl>
                                        <p:attrNameLst>
                                          <p:attrName>ppt_y</p:attrName>
                                        </p:attrNameLst>
                                      </p:cBhvr>
                                      <p:tavLst>
                                        <p:tav tm="0">
                                          <p:val>
                                            <p:strVal val="ppt_y"/>
                                          </p:val>
                                        </p:tav>
                                        <p:tav tm="100000">
                                          <p:val>
                                            <p:strVal val="1+ppt_h/2"/>
                                          </p:val>
                                        </p:tav>
                                      </p:tavLst>
                                    </p:anim>
                                    <p:set>
                                      <p:cBhvr>
                                        <p:cTn id="30" dur="1" fill="hold">
                                          <p:stCondLst>
                                            <p:cond delay="499"/>
                                          </p:stCondLst>
                                        </p:cTn>
                                        <p:tgtEl>
                                          <p:spTgt spid="5"/>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7"/>
                                        </p:tgtEl>
                                        <p:attrNameLst>
                                          <p:attrName>ppt_x</p:attrName>
                                        </p:attrNameLst>
                                      </p:cBhvr>
                                      <p:tavLst>
                                        <p:tav tm="0">
                                          <p:val>
                                            <p:strVal val="ppt_x"/>
                                          </p:val>
                                        </p:tav>
                                        <p:tav tm="100000">
                                          <p:val>
                                            <p:strVal val="ppt_x"/>
                                          </p:val>
                                        </p:tav>
                                      </p:tavLst>
                                    </p:anim>
                                    <p:anim calcmode="lin" valueType="num">
                                      <p:cBhvr additive="base">
                                        <p:cTn id="33" dur="500"/>
                                        <p:tgtEl>
                                          <p:spTgt spid="7"/>
                                        </p:tgtEl>
                                        <p:attrNameLst>
                                          <p:attrName>ppt_y</p:attrName>
                                        </p:attrNameLst>
                                      </p:cBhvr>
                                      <p:tavLst>
                                        <p:tav tm="0">
                                          <p:val>
                                            <p:strVal val="ppt_y"/>
                                          </p:val>
                                        </p:tav>
                                        <p:tav tm="100000">
                                          <p:val>
                                            <p:strVal val="1+ppt_h/2"/>
                                          </p:val>
                                        </p:tav>
                                      </p:tavLst>
                                    </p:anim>
                                    <p:set>
                                      <p:cBhvr>
                                        <p:cTn id="3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4B98BAB-DD38-43E9-8B87-FCFD2F24391D}"/>
              </a:ext>
            </a:extLst>
          </p:cNvPr>
          <p:cNvSpPr>
            <a:spLocks noGrp="1"/>
          </p:cNvSpPr>
          <p:nvPr>
            <p:ph type="title"/>
          </p:nvPr>
        </p:nvSpPr>
        <p:spPr/>
        <p:txBody>
          <a:bodyPr/>
          <a:lstStyle/>
          <a:p>
            <a:r>
              <a:rPr lang="zh-CN" altLang="en-US" dirty="0"/>
              <a:t>统一过程是什么</a:t>
            </a:r>
          </a:p>
        </p:txBody>
      </p:sp>
      <p:sp>
        <p:nvSpPr>
          <p:cNvPr id="6" name="内容占位符 5">
            <a:extLst>
              <a:ext uri="{FF2B5EF4-FFF2-40B4-BE49-F238E27FC236}">
                <a16:creationId xmlns:a16="http://schemas.microsoft.com/office/drawing/2014/main" id="{881AC837-BAEF-4AA7-A3C8-D5F1CFCBFCC5}"/>
              </a:ext>
            </a:extLst>
          </p:cNvPr>
          <p:cNvSpPr>
            <a:spLocks noGrp="1"/>
          </p:cNvSpPr>
          <p:nvPr>
            <p:ph idx="1"/>
          </p:nvPr>
        </p:nvSpPr>
        <p:spPr>
          <a:xfrm>
            <a:off x="685800" y="2194560"/>
            <a:ext cx="4563094" cy="4024125"/>
          </a:xfrm>
        </p:spPr>
        <p:txBody>
          <a:bodyPr>
            <a:normAutofit lnSpcReduction="10000"/>
          </a:bodyPr>
          <a:lstStyle/>
          <a:p>
            <a:pPr>
              <a:lnSpc>
                <a:spcPct val="150000"/>
              </a:lnSpc>
            </a:pPr>
            <a:r>
              <a:rPr lang="zh-CN" altLang="en-US" dirty="0"/>
              <a:t>统一过程 </a:t>
            </a:r>
            <a:r>
              <a:rPr lang="en-US" altLang="zh-CN" dirty="0"/>
              <a:t>(UP/RUP, Rational Unified Process) </a:t>
            </a:r>
            <a:r>
              <a:rPr lang="zh-CN" altLang="en-US" dirty="0"/>
              <a:t>归纳和整理了许多软件工程的最佳实践</a:t>
            </a:r>
            <a:r>
              <a:rPr lang="en-US" altLang="zh-CN" dirty="0"/>
              <a:t>, </a:t>
            </a:r>
            <a:r>
              <a:rPr lang="zh-CN" altLang="en-US" dirty="0"/>
              <a:t>是一个采用了面向对象思想</a:t>
            </a:r>
            <a:r>
              <a:rPr lang="en-US" altLang="zh-CN" dirty="0"/>
              <a:t>, </a:t>
            </a:r>
            <a:r>
              <a:rPr lang="zh-CN" altLang="en-US" dirty="0"/>
              <a:t>使用 </a:t>
            </a:r>
            <a:r>
              <a:rPr lang="en-US" altLang="zh-CN" dirty="0"/>
              <a:t>UML </a:t>
            </a:r>
            <a:r>
              <a:rPr lang="zh-CN" altLang="en-US" dirty="0"/>
              <a:t>作为软件分析设计语言</a:t>
            </a:r>
            <a:r>
              <a:rPr lang="en-US" altLang="zh-CN" dirty="0"/>
              <a:t>, </a:t>
            </a:r>
            <a:r>
              <a:rPr lang="zh-CN" altLang="en-US" dirty="0"/>
              <a:t>并结合项目管理</a:t>
            </a:r>
            <a:r>
              <a:rPr lang="en-US" altLang="zh-CN" dirty="0"/>
              <a:t>, </a:t>
            </a:r>
            <a:r>
              <a:rPr lang="zh-CN" altLang="en-US" dirty="0"/>
              <a:t>质量保证等许多软件工程知识综合而成的一个非常完整和庞大的软件方法</a:t>
            </a:r>
            <a:r>
              <a:rPr lang="en-US" altLang="zh-CN" dirty="0"/>
              <a:t>. </a:t>
            </a:r>
            <a:endParaRPr lang="zh-CN" altLang="en-US" dirty="0"/>
          </a:p>
        </p:txBody>
      </p:sp>
      <p:pic>
        <p:nvPicPr>
          <p:cNvPr id="9" name="图片 8">
            <a:extLst>
              <a:ext uri="{FF2B5EF4-FFF2-40B4-BE49-F238E27FC236}">
                <a16:creationId xmlns:a16="http://schemas.microsoft.com/office/drawing/2014/main" id="{DDFAD046-A87D-4CE0-A38B-3D9F4AEB237B}"/>
              </a:ext>
            </a:extLst>
          </p:cNvPr>
          <p:cNvPicPr>
            <a:picLocks noChangeAspect="1"/>
          </p:cNvPicPr>
          <p:nvPr/>
        </p:nvPicPr>
        <p:blipFill>
          <a:blip r:embed="rId2"/>
          <a:stretch>
            <a:fillRect/>
          </a:stretch>
        </p:blipFill>
        <p:spPr>
          <a:xfrm>
            <a:off x="6594579" y="1925075"/>
            <a:ext cx="4563093" cy="4563093"/>
          </a:xfrm>
          <a:prstGeom prst="rect">
            <a:avLst/>
          </a:prstGeom>
        </p:spPr>
      </p:pic>
    </p:spTree>
    <p:extLst>
      <p:ext uri="{BB962C8B-B14F-4D97-AF65-F5344CB8AC3E}">
        <p14:creationId xmlns:p14="http://schemas.microsoft.com/office/powerpoint/2010/main" val="1067883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2DB8E1A-62B4-444B-B705-AEFF7625BCE5}"/>
              </a:ext>
            </a:extLst>
          </p:cNvPr>
          <p:cNvSpPr>
            <a:spLocks noGrp="1"/>
          </p:cNvSpPr>
          <p:nvPr>
            <p:ph type="title"/>
          </p:nvPr>
        </p:nvSpPr>
        <p:spPr/>
        <p:txBody>
          <a:bodyPr/>
          <a:lstStyle/>
          <a:p>
            <a:r>
              <a:rPr lang="zh-CN" altLang="en-US" dirty="0"/>
              <a:t>推荐做法</a:t>
            </a:r>
          </a:p>
        </p:txBody>
      </p:sp>
      <p:sp>
        <p:nvSpPr>
          <p:cNvPr id="6" name="内容占位符 5">
            <a:extLst>
              <a:ext uri="{FF2B5EF4-FFF2-40B4-BE49-F238E27FC236}">
                <a16:creationId xmlns:a16="http://schemas.microsoft.com/office/drawing/2014/main" id="{E4C3B5A3-7D5D-44BB-A744-37537BA0FA56}"/>
              </a:ext>
            </a:extLst>
          </p:cNvPr>
          <p:cNvSpPr>
            <a:spLocks noGrp="1"/>
          </p:cNvSpPr>
          <p:nvPr>
            <p:ph idx="1"/>
          </p:nvPr>
        </p:nvSpPr>
        <p:spPr/>
        <p:txBody>
          <a:bodyPr>
            <a:normAutofit fontScale="85000" lnSpcReduction="10000"/>
          </a:bodyPr>
          <a:lstStyle/>
          <a:p>
            <a:pPr>
              <a:lnSpc>
                <a:spcPct val="150000"/>
              </a:lnSpc>
            </a:pPr>
            <a:r>
              <a:rPr lang="zh-CN" altLang="en-US" dirty="0"/>
              <a:t>实际项目中</a:t>
            </a:r>
            <a:r>
              <a:rPr lang="en-US" altLang="zh-CN" dirty="0"/>
              <a:t>, </a:t>
            </a:r>
            <a:r>
              <a:rPr lang="zh-CN" altLang="en-US" dirty="0"/>
              <a:t>维护完整的设计模型成本非常高</a:t>
            </a:r>
            <a:r>
              <a:rPr lang="en-US" altLang="zh-CN" dirty="0"/>
              <a:t>, </a:t>
            </a:r>
            <a:r>
              <a:rPr lang="zh-CN" altLang="en-US" dirty="0"/>
              <a:t>几乎没有人会这么做</a:t>
            </a:r>
            <a:r>
              <a:rPr lang="en-US" altLang="zh-CN" dirty="0"/>
              <a:t>, </a:t>
            </a:r>
            <a:r>
              <a:rPr lang="zh-CN" altLang="en-US" dirty="0"/>
              <a:t>原因有以下几点</a:t>
            </a:r>
            <a:r>
              <a:rPr lang="en-US" altLang="zh-CN" dirty="0"/>
              <a:t>:</a:t>
            </a:r>
          </a:p>
          <a:p>
            <a:pPr lvl="1">
              <a:lnSpc>
                <a:spcPct val="150000"/>
              </a:lnSpc>
            </a:pPr>
            <a:r>
              <a:rPr lang="zh-CN" altLang="en-US" dirty="0"/>
              <a:t>实际项目中的类非常多</a:t>
            </a:r>
            <a:r>
              <a:rPr lang="en-US" altLang="zh-CN" dirty="0"/>
              <a:t>, </a:t>
            </a:r>
            <a:r>
              <a:rPr lang="zh-CN" altLang="en-US" dirty="0"/>
              <a:t>如果将所有的类都绘制出来</a:t>
            </a:r>
            <a:r>
              <a:rPr lang="en-US" altLang="zh-CN" dirty="0"/>
              <a:t>, </a:t>
            </a:r>
            <a:r>
              <a:rPr lang="zh-CN" altLang="en-US" dirty="0"/>
              <a:t>工作量非常庞大</a:t>
            </a:r>
            <a:r>
              <a:rPr lang="en-US" altLang="zh-CN" dirty="0"/>
              <a:t>. </a:t>
            </a:r>
          </a:p>
          <a:p>
            <a:pPr lvl="1">
              <a:lnSpc>
                <a:spcPct val="150000"/>
              </a:lnSpc>
            </a:pPr>
            <a:r>
              <a:rPr lang="zh-CN" altLang="en-US" dirty="0"/>
              <a:t>实际项目中都会使用一些简化开发的框架</a:t>
            </a:r>
            <a:r>
              <a:rPr lang="en-US" altLang="zh-CN" dirty="0"/>
              <a:t>, </a:t>
            </a:r>
            <a:r>
              <a:rPr lang="zh-CN" altLang="en-US" dirty="0"/>
              <a:t>导致许多操作的设计模型都大同小异</a:t>
            </a:r>
            <a:r>
              <a:rPr lang="en-US" altLang="zh-CN" dirty="0"/>
              <a:t>, </a:t>
            </a:r>
            <a:r>
              <a:rPr lang="zh-CN" altLang="en-US" dirty="0"/>
              <a:t>没有必要重复绘制</a:t>
            </a:r>
            <a:r>
              <a:rPr lang="en-US" altLang="zh-CN" dirty="0"/>
              <a:t>. </a:t>
            </a:r>
          </a:p>
          <a:p>
            <a:pPr lvl="1">
              <a:lnSpc>
                <a:spcPct val="150000"/>
              </a:lnSpc>
            </a:pPr>
            <a:r>
              <a:rPr lang="zh-CN" altLang="en-US" dirty="0"/>
              <a:t>需求随时可能发生变化</a:t>
            </a:r>
            <a:r>
              <a:rPr lang="en-US" altLang="zh-CN" dirty="0"/>
              <a:t>, </a:t>
            </a:r>
            <a:r>
              <a:rPr lang="zh-CN" altLang="en-US" dirty="0"/>
              <a:t>即使绘制好设计模型</a:t>
            </a:r>
            <a:r>
              <a:rPr lang="en-US" altLang="zh-CN" dirty="0"/>
              <a:t>, </a:t>
            </a:r>
            <a:r>
              <a:rPr lang="zh-CN" altLang="en-US" dirty="0"/>
              <a:t>一点需求变动就会导致大量的修改</a:t>
            </a:r>
            <a:endParaRPr lang="en-US" altLang="zh-CN" dirty="0"/>
          </a:p>
          <a:p>
            <a:pPr>
              <a:lnSpc>
                <a:spcPct val="150000"/>
              </a:lnSpc>
            </a:pPr>
            <a:endParaRPr lang="en-US" altLang="zh-CN" dirty="0"/>
          </a:p>
          <a:p>
            <a:pPr>
              <a:lnSpc>
                <a:spcPct val="150000"/>
              </a:lnSpc>
            </a:pPr>
            <a:r>
              <a:rPr lang="zh-CN" altLang="en-US" dirty="0"/>
              <a:t>因此</a:t>
            </a:r>
            <a:r>
              <a:rPr lang="en-US" altLang="zh-CN" dirty="0"/>
              <a:t>, </a:t>
            </a:r>
            <a:r>
              <a:rPr lang="zh-CN" altLang="en-US" dirty="0"/>
              <a:t>建议将维护设计与需求一致的工作交给分析模型</a:t>
            </a:r>
            <a:r>
              <a:rPr lang="en-US" altLang="zh-CN" dirty="0"/>
              <a:t>, </a:t>
            </a:r>
            <a:r>
              <a:rPr lang="zh-CN" altLang="en-US" dirty="0"/>
              <a:t>设计模型仅仅针对一些典型场景建立和维护</a:t>
            </a:r>
            <a:r>
              <a:rPr lang="en-US" altLang="zh-CN" dirty="0"/>
              <a:t>, </a:t>
            </a:r>
            <a:r>
              <a:rPr lang="zh-CN" altLang="en-US" dirty="0"/>
              <a:t>并保持这些场合中的设计类向分析类的映射</a:t>
            </a:r>
            <a:r>
              <a:rPr lang="en-US" altLang="zh-CN" dirty="0"/>
              <a:t>. </a:t>
            </a:r>
            <a:r>
              <a:rPr lang="zh-CN" altLang="en-US" dirty="0"/>
              <a:t>如此一来</a:t>
            </a:r>
            <a:r>
              <a:rPr lang="en-US" altLang="zh-CN" dirty="0"/>
              <a:t>, </a:t>
            </a:r>
            <a:r>
              <a:rPr lang="zh-CN" altLang="en-US" dirty="0"/>
              <a:t>设计模型所针对的场合都是普遍的问题</a:t>
            </a:r>
            <a:r>
              <a:rPr lang="en-US" altLang="zh-CN" dirty="0"/>
              <a:t>, </a:t>
            </a:r>
            <a:r>
              <a:rPr lang="zh-CN" altLang="en-US" dirty="0"/>
              <a:t>相对稳定</a:t>
            </a:r>
            <a:r>
              <a:rPr lang="en-US" altLang="zh-CN" dirty="0"/>
              <a:t>, </a:t>
            </a:r>
            <a:r>
              <a:rPr lang="zh-CN" altLang="en-US" dirty="0"/>
              <a:t>不会经常变化</a:t>
            </a:r>
            <a:r>
              <a:rPr lang="en-US" altLang="zh-CN" dirty="0"/>
              <a:t>. </a:t>
            </a:r>
            <a:r>
              <a:rPr lang="zh-CN" altLang="en-US" dirty="0"/>
              <a:t>同时</a:t>
            </a:r>
            <a:r>
              <a:rPr lang="en-US" altLang="zh-CN" dirty="0"/>
              <a:t>, </a:t>
            </a:r>
            <a:r>
              <a:rPr lang="zh-CN" altLang="en-US" dirty="0"/>
              <a:t>分析模型由于抽象层次较高</a:t>
            </a:r>
            <a:r>
              <a:rPr lang="en-US" altLang="zh-CN" dirty="0"/>
              <a:t>, </a:t>
            </a:r>
            <a:r>
              <a:rPr lang="zh-CN" altLang="en-US" dirty="0"/>
              <a:t>也是比较稳定的</a:t>
            </a:r>
            <a:r>
              <a:rPr lang="en-US" altLang="zh-CN" dirty="0"/>
              <a:t>, </a:t>
            </a:r>
            <a:r>
              <a:rPr lang="zh-CN" altLang="en-US" dirty="0"/>
              <a:t>维护分析模型要比维护设计模型轻松得多</a:t>
            </a:r>
            <a:r>
              <a:rPr lang="en-US" altLang="zh-CN" dirty="0"/>
              <a:t>.</a:t>
            </a:r>
            <a:endParaRPr lang="zh-CN" altLang="en-US" dirty="0"/>
          </a:p>
        </p:txBody>
      </p:sp>
      <p:pic>
        <p:nvPicPr>
          <p:cNvPr id="8" name="推荐分析设计">
            <a:extLst>
              <a:ext uri="{FF2B5EF4-FFF2-40B4-BE49-F238E27FC236}">
                <a16:creationId xmlns:a16="http://schemas.microsoft.com/office/drawing/2014/main" id="{EA2308D0-7EA8-4141-9B13-9A57B3F47A79}"/>
              </a:ext>
            </a:extLst>
          </p:cNvPr>
          <p:cNvPicPr>
            <a:picLocks noChangeAspect="1"/>
          </p:cNvPicPr>
          <p:nvPr/>
        </p:nvPicPr>
        <p:blipFill>
          <a:blip r:embed="rId2"/>
          <a:stretch>
            <a:fillRect/>
          </a:stretch>
        </p:blipFill>
        <p:spPr>
          <a:xfrm>
            <a:off x="863984" y="776728"/>
            <a:ext cx="8113761" cy="54419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7878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D43E7-A159-4796-92CE-3EE232E2F83E}"/>
              </a:ext>
            </a:extLst>
          </p:cNvPr>
          <p:cNvSpPr>
            <a:spLocks noGrp="1"/>
          </p:cNvSpPr>
          <p:nvPr>
            <p:ph type="title"/>
          </p:nvPr>
        </p:nvSpPr>
        <p:spPr/>
        <p:txBody>
          <a:bodyPr/>
          <a:lstStyle/>
          <a:p>
            <a:r>
              <a:rPr lang="zh-CN" altLang="en-US" dirty="0"/>
              <a:t>实施工作流</a:t>
            </a:r>
          </a:p>
        </p:txBody>
      </p:sp>
    </p:spTree>
    <p:extLst>
      <p:ext uri="{BB962C8B-B14F-4D97-AF65-F5344CB8AC3E}">
        <p14:creationId xmlns:p14="http://schemas.microsoft.com/office/powerpoint/2010/main" val="4106412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4B98BAB-DD38-43E9-8B87-FCFD2F24391D}"/>
              </a:ext>
            </a:extLst>
          </p:cNvPr>
          <p:cNvSpPr>
            <a:spLocks noGrp="1"/>
          </p:cNvSpPr>
          <p:nvPr>
            <p:ph type="title"/>
          </p:nvPr>
        </p:nvSpPr>
        <p:spPr/>
        <p:txBody>
          <a:bodyPr/>
          <a:lstStyle/>
          <a:p>
            <a:r>
              <a:rPr lang="zh-CN" altLang="en-US" dirty="0"/>
              <a:t>实施工作流</a:t>
            </a:r>
          </a:p>
        </p:txBody>
      </p:sp>
      <p:sp>
        <p:nvSpPr>
          <p:cNvPr id="2" name="内容占位符 1">
            <a:extLst>
              <a:ext uri="{FF2B5EF4-FFF2-40B4-BE49-F238E27FC236}">
                <a16:creationId xmlns:a16="http://schemas.microsoft.com/office/drawing/2014/main" id="{757DB51E-D9E4-4542-90AD-315BC7D5426F}"/>
              </a:ext>
            </a:extLst>
          </p:cNvPr>
          <p:cNvSpPr>
            <a:spLocks noGrp="1"/>
          </p:cNvSpPr>
          <p:nvPr>
            <p:ph idx="1"/>
          </p:nvPr>
        </p:nvSpPr>
        <p:spPr/>
        <p:txBody>
          <a:bodyPr>
            <a:normAutofit fontScale="85000" lnSpcReduction="10000"/>
          </a:bodyPr>
          <a:lstStyle/>
          <a:p>
            <a:pPr>
              <a:lnSpc>
                <a:spcPct val="150000"/>
              </a:lnSpc>
            </a:pPr>
            <a:r>
              <a:rPr lang="zh-CN" altLang="en-US" dirty="0"/>
              <a:t>实现阶段的目的： </a:t>
            </a:r>
          </a:p>
          <a:p>
            <a:pPr lvl="1">
              <a:lnSpc>
                <a:spcPct val="150000"/>
              </a:lnSpc>
            </a:pPr>
            <a:r>
              <a:rPr lang="zh-CN" altLang="en-US" dirty="0"/>
              <a:t>定义代码的组织结构</a:t>
            </a:r>
            <a:r>
              <a:rPr lang="en-US" altLang="zh-CN" dirty="0"/>
              <a:t>--</a:t>
            </a:r>
            <a:r>
              <a:rPr lang="zh-CN" altLang="en-US" dirty="0"/>
              <a:t>以层次化的实施子系统的形式 </a:t>
            </a:r>
          </a:p>
          <a:p>
            <a:pPr lvl="1">
              <a:lnSpc>
                <a:spcPct val="150000"/>
              </a:lnSpc>
            </a:pPr>
            <a:r>
              <a:rPr lang="zh-CN" altLang="en-US" dirty="0"/>
              <a:t>实现类和对象</a:t>
            </a:r>
            <a:r>
              <a:rPr lang="en-US" altLang="zh-CN" dirty="0"/>
              <a:t>--</a:t>
            </a:r>
            <a:r>
              <a:rPr lang="zh-CN" altLang="en-US" dirty="0"/>
              <a:t>以构件的形式（源文件、二进制文件、可执行文件等） </a:t>
            </a:r>
          </a:p>
          <a:p>
            <a:pPr lvl="1">
              <a:lnSpc>
                <a:spcPct val="150000"/>
              </a:lnSpc>
            </a:pPr>
            <a:r>
              <a:rPr lang="zh-CN" altLang="en-US" dirty="0"/>
              <a:t>将开发出的构件作为单元进行测试 </a:t>
            </a:r>
          </a:p>
          <a:p>
            <a:pPr lvl="1">
              <a:lnSpc>
                <a:spcPct val="150000"/>
              </a:lnSpc>
            </a:pPr>
            <a:r>
              <a:rPr lang="zh-CN" altLang="en-US" dirty="0"/>
              <a:t>对由单个实现者（或小组）产生的结构集成为可执行的系统 </a:t>
            </a:r>
          </a:p>
          <a:p>
            <a:pPr lvl="1">
              <a:lnSpc>
                <a:spcPct val="150000"/>
              </a:lnSpc>
            </a:pPr>
            <a:r>
              <a:rPr lang="zh-CN" altLang="en-US" dirty="0"/>
              <a:t>系统通过完成构件而实现。</a:t>
            </a:r>
            <a:r>
              <a:rPr lang="en-US" altLang="zh-CN" dirty="0"/>
              <a:t>Rational Unified Process </a:t>
            </a:r>
            <a:r>
              <a:rPr lang="zh-CN" altLang="en-US" dirty="0"/>
              <a:t>描绘了如何重用现有的组件</a:t>
            </a:r>
            <a:r>
              <a:rPr lang="en-US" altLang="zh-CN" dirty="0"/>
              <a:t>,</a:t>
            </a:r>
            <a:r>
              <a:rPr lang="zh-CN" altLang="en-US" dirty="0"/>
              <a:t>或实现经过良好责任定义的新构件</a:t>
            </a:r>
            <a:r>
              <a:rPr lang="en-US" altLang="zh-CN" dirty="0"/>
              <a:t>,</a:t>
            </a:r>
            <a:r>
              <a:rPr lang="zh-CN" altLang="en-US" dirty="0"/>
              <a:t>使系统更易于使用</a:t>
            </a:r>
            <a:r>
              <a:rPr lang="en-US" altLang="zh-CN" dirty="0"/>
              <a:t>,</a:t>
            </a:r>
            <a:r>
              <a:rPr lang="zh-CN" altLang="en-US" dirty="0"/>
              <a:t>提高了系统的可重用性。 </a:t>
            </a:r>
          </a:p>
          <a:p>
            <a:pPr lvl="1">
              <a:lnSpc>
                <a:spcPct val="150000"/>
              </a:lnSpc>
            </a:pPr>
            <a:r>
              <a:rPr lang="zh-CN" altLang="en-US" dirty="0"/>
              <a:t>构件被构造成实施子系统。子系统被表现为带有附加结构或管理信息的目录形式。例如，子系统可以被创建为文件系统中的文件夹或目录，或 </a:t>
            </a:r>
            <a:r>
              <a:rPr lang="en-US" altLang="zh-CN" dirty="0"/>
              <a:t>Rational Apex for C++ or Ada,</a:t>
            </a:r>
            <a:r>
              <a:rPr lang="zh-CN" altLang="en-US" dirty="0"/>
              <a:t>或 </a:t>
            </a:r>
            <a:r>
              <a:rPr lang="en-US" altLang="zh-CN" dirty="0"/>
              <a:t>Java</a:t>
            </a:r>
            <a:r>
              <a:rPr lang="zh-CN" altLang="en-US" dirty="0"/>
              <a:t>中的包。 </a:t>
            </a:r>
          </a:p>
          <a:p>
            <a:endParaRPr lang="zh-CN" altLang="en-US" dirty="0"/>
          </a:p>
        </p:txBody>
      </p:sp>
    </p:spTree>
    <p:extLst>
      <p:ext uri="{BB962C8B-B14F-4D97-AF65-F5344CB8AC3E}">
        <p14:creationId xmlns:p14="http://schemas.microsoft.com/office/powerpoint/2010/main" val="2874257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5E0B2-F380-4909-855F-84D6F90CF0E0}"/>
              </a:ext>
            </a:extLst>
          </p:cNvPr>
          <p:cNvSpPr>
            <a:spLocks noGrp="1"/>
          </p:cNvSpPr>
          <p:nvPr>
            <p:ph type="title"/>
          </p:nvPr>
        </p:nvSpPr>
        <p:spPr/>
        <p:txBody>
          <a:bodyPr/>
          <a:lstStyle/>
          <a:p>
            <a:r>
              <a:rPr lang="zh-CN" altLang="en-US" dirty="0"/>
              <a:t>实施工作流</a:t>
            </a:r>
          </a:p>
        </p:txBody>
      </p:sp>
      <p:sp>
        <p:nvSpPr>
          <p:cNvPr id="3" name="内容占位符 2">
            <a:extLst>
              <a:ext uri="{FF2B5EF4-FFF2-40B4-BE49-F238E27FC236}">
                <a16:creationId xmlns:a16="http://schemas.microsoft.com/office/drawing/2014/main" id="{67BC04EF-9864-4667-A6E6-94C59E22A184}"/>
              </a:ext>
            </a:extLst>
          </p:cNvPr>
          <p:cNvSpPr>
            <a:spLocks noGrp="1"/>
          </p:cNvSpPr>
          <p:nvPr>
            <p:ph idx="1"/>
          </p:nvPr>
        </p:nvSpPr>
        <p:spPr/>
        <p:txBody>
          <a:bodyPr>
            <a:normAutofit fontScale="92500"/>
          </a:bodyPr>
          <a:lstStyle/>
          <a:p>
            <a:pPr>
              <a:lnSpc>
                <a:spcPct val="150000"/>
              </a:lnSpc>
            </a:pPr>
            <a:r>
              <a:rPr lang="zh-CN" altLang="en-US" dirty="0"/>
              <a:t>在一个以架构为导向</a:t>
            </a:r>
            <a:r>
              <a:rPr lang="en-US" altLang="zh-CN" dirty="0"/>
              <a:t>, </a:t>
            </a:r>
            <a:r>
              <a:rPr lang="zh-CN" altLang="en-US" dirty="0"/>
              <a:t>以迭代为生命周期的中大型项目里</a:t>
            </a:r>
            <a:r>
              <a:rPr lang="en-US" altLang="zh-CN" dirty="0"/>
              <a:t>, </a:t>
            </a:r>
            <a:r>
              <a:rPr lang="zh-CN" altLang="en-US" dirty="0"/>
              <a:t>建立实施模型是很有意义的</a:t>
            </a:r>
            <a:r>
              <a:rPr lang="en-US" altLang="zh-CN" dirty="0"/>
              <a:t>, </a:t>
            </a:r>
            <a:r>
              <a:rPr lang="zh-CN" altLang="en-US" dirty="0"/>
              <a:t>通过实施模型</a:t>
            </a:r>
            <a:r>
              <a:rPr lang="en-US" altLang="zh-CN" dirty="0"/>
              <a:t>, </a:t>
            </a:r>
            <a:r>
              <a:rPr lang="zh-CN" altLang="en-US" dirty="0"/>
              <a:t>可以允许系统在多次迭代中逐步完善</a:t>
            </a:r>
            <a:r>
              <a:rPr lang="en-US" altLang="zh-CN" dirty="0"/>
              <a:t>, </a:t>
            </a:r>
            <a:r>
              <a:rPr lang="zh-CN" altLang="en-US" dirty="0"/>
              <a:t>每一次迭代组装出系统的一个部分直至完成</a:t>
            </a:r>
            <a:r>
              <a:rPr lang="en-US" altLang="zh-CN" dirty="0"/>
              <a:t>. </a:t>
            </a:r>
          </a:p>
          <a:p>
            <a:pPr>
              <a:lnSpc>
                <a:spcPct val="150000"/>
              </a:lnSpc>
            </a:pPr>
            <a:r>
              <a:rPr lang="zh-CN" altLang="en-US" dirty="0"/>
              <a:t>不过</a:t>
            </a:r>
            <a:r>
              <a:rPr lang="en-US" altLang="zh-CN" dirty="0"/>
              <a:t>, </a:t>
            </a:r>
            <a:r>
              <a:rPr lang="zh-CN" altLang="en-US" dirty="0"/>
              <a:t>前提是分析设计过程足够完善</a:t>
            </a:r>
            <a:r>
              <a:rPr lang="en-US" altLang="zh-CN" dirty="0"/>
              <a:t>, </a:t>
            </a:r>
            <a:r>
              <a:rPr lang="zh-CN" altLang="en-US" dirty="0"/>
              <a:t>以至于可以非常清楚的定义出系统的每个组件</a:t>
            </a:r>
            <a:r>
              <a:rPr lang="en-US" altLang="zh-CN" dirty="0"/>
              <a:t>, </a:t>
            </a:r>
            <a:r>
              <a:rPr lang="zh-CN" altLang="en-US" dirty="0"/>
              <a:t>以及实现这些组件的类</a:t>
            </a:r>
            <a:r>
              <a:rPr lang="en-US" altLang="zh-CN" dirty="0"/>
              <a:t>, </a:t>
            </a:r>
            <a:r>
              <a:rPr lang="zh-CN" altLang="en-US" dirty="0"/>
              <a:t>组件之间的依赖</a:t>
            </a:r>
            <a:r>
              <a:rPr lang="en-US" altLang="zh-CN" dirty="0"/>
              <a:t>, </a:t>
            </a:r>
            <a:r>
              <a:rPr lang="zh-CN" altLang="en-US" dirty="0"/>
              <a:t>接口和通信标准</a:t>
            </a:r>
            <a:r>
              <a:rPr lang="en-US" altLang="zh-CN" dirty="0"/>
              <a:t>(</a:t>
            </a:r>
            <a:r>
              <a:rPr lang="zh-CN" altLang="en-US" dirty="0"/>
              <a:t>组装规则</a:t>
            </a:r>
            <a:r>
              <a:rPr lang="en-US" altLang="zh-CN" dirty="0"/>
              <a:t>). </a:t>
            </a:r>
            <a:r>
              <a:rPr lang="zh-CN" altLang="en-US" dirty="0"/>
              <a:t>显然这需要在分析设计阶段投入大量的时间和精力</a:t>
            </a:r>
            <a:r>
              <a:rPr lang="en-US" altLang="zh-CN" dirty="0"/>
              <a:t>.</a:t>
            </a:r>
          </a:p>
          <a:p>
            <a:pPr>
              <a:lnSpc>
                <a:spcPct val="150000"/>
              </a:lnSpc>
            </a:pPr>
            <a:r>
              <a:rPr lang="zh-CN" altLang="en-US" dirty="0"/>
              <a:t>而对于中小型项目</a:t>
            </a:r>
            <a:r>
              <a:rPr lang="en-US" altLang="zh-CN" dirty="0"/>
              <a:t>, </a:t>
            </a:r>
            <a:r>
              <a:rPr lang="zh-CN" altLang="en-US" dirty="0"/>
              <a:t>很可能不需要使用组件化开发模式</a:t>
            </a:r>
            <a:r>
              <a:rPr lang="en-US" altLang="zh-CN" dirty="0"/>
              <a:t>. </a:t>
            </a:r>
            <a:r>
              <a:rPr lang="zh-CN" altLang="en-US" dirty="0"/>
              <a:t>对于中小型项目</a:t>
            </a:r>
            <a:r>
              <a:rPr lang="en-US" altLang="zh-CN" dirty="0"/>
              <a:t>, </a:t>
            </a:r>
            <a:r>
              <a:rPr lang="zh-CN" altLang="en-US" dirty="0"/>
              <a:t>采用简化的实施模型也是有好处的</a:t>
            </a:r>
            <a:r>
              <a:rPr lang="en-US" altLang="zh-CN" dirty="0"/>
              <a:t>.</a:t>
            </a:r>
            <a:endParaRPr lang="zh-CN" altLang="en-US" dirty="0"/>
          </a:p>
        </p:txBody>
      </p:sp>
    </p:spTree>
    <p:extLst>
      <p:ext uri="{BB962C8B-B14F-4D97-AF65-F5344CB8AC3E}">
        <p14:creationId xmlns:p14="http://schemas.microsoft.com/office/powerpoint/2010/main" val="3364610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AD1BB-EAAB-4471-93E5-B05B954519AB}"/>
              </a:ext>
            </a:extLst>
          </p:cNvPr>
          <p:cNvSpPr>
            <a:spLocks noGrp="1"/>
          </p:cNvSpPr>
          <p:nvPr>
            <p:ph type="title"/>
          </p:nvPr>
        </p:nvSpPr>
        <p:spPr/>
        <p:txBody>
          <a:bodyPr/>
          <a:lstStyle/>
          <a:p>
            <a:r>
              <a:rPr lang="zh-CN" altLang="en-US" dirty="0"/>
              <a:t>实施工作流</a:t>
            </a:r>
          </a:p>
        </p:txBody>
      </p:sp>
      <p:pic>
        <p:nvPicPr>
          <p:cNvPr id="6" name="内容占位符 5">
            <a:extLst>
              <a:ext uri="{FF2B5EF4-FFF2-40B4-BE49-F238E27FC236}">
                <a16:creationId xmlns:a16="http://schemas.microsoft.com/office/drawing/2014/main" id="{D4E043B5-6C14-431C-A8DF-D5F26E7B07CB}"/>
              </a:ext>
            </a:extLst>
          </p:cNvPr>
          <p:cNvPicPr>
            <a:picLocks noGrp="1" noChangeAspect="1"/>
          </p:cNvPicPr>
          <p:nvPr>
            <p:ph sz="half" idx="1"/>
          </p:nvPr>
        </p:nvPicPr>
        <p:blipFill>
          <a:blip r:embed="rId2"/>
          <a:stretch>
            <a:fillRect/>
          </a:stretch>
        </p:blipFill>
        <p:spPr>
          <a:xfrm>
            <a:off x="236734" y="49043"/>
            <a:ext cx="4905281" cy="68089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内容占位符 7">
            <a:extLst>
              <a:ext uri="{FF2B5EF4-FFF2-40B4-BE49-F238E27FC236}">
                <a16:creationId xmlns:a16="http://schemas.microsoft.com/office/drawing/2014/main" id="{0F097BFA-6BA1-4D9E-B415-19393E6995A1}"/>
              </a:ext>
            </a:extLst>
          </p:cNvPr>
          <p:cNvPicPr>
            <a:picLocks noGrp="1" noChangeAspect="1"/>
          </p:cNvPicPr>
          <p:nvPr>
            <p:ph sz="half" idx="2"/>
          </p:nvPr>
        </p:nvPicPr>
        <p:blipFill>
          <a:blip r:embed="rId3"/>
          <a:stretch>
            <a:fillRect/>
          </a:stretch>
        </p:blipFill>
        <p:spPr>
          <a:xfrm>
            <a:off x="5782908" y="3236462"/>
            <a:ext cx="6172358" cy="2395410"/>
          </a:xfrm>
        </p:spPr>
      </p:pic>
    </p:spTree>
    <p:extLst>
      <p:ext uri="{BB962C8B-B14F-4D97-AF65-F5344CB8AC3E}">
        <p14:creationId xmlns:p14="http://schemas.microsoft.com/office/powerpoint/2010/main" val="3115002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6C4615A7-D2E6-4CC0-9821-86BA3C480054}"/>
              </a:ext>
            </a:extLst>
          </p:cNvPr>
          <p:cNvPicPr>
            <a:picLocks noChangeAspect="1"/>
          </p:cNvPicPr>
          <p:nvPr/>
        </p:nvPicPr>
        <p:blipFill>
          <a:blip r:embed="rId2"/>
          <a:stretch>
            <a:fillRect/>
          </a:stretch>
        </p:blipFill>
        <p:spPr>
          <a:xfrm>
            <a:off x="489737" y="4109931"/>
            <a:ext cx="5352381" cy="2447619"/>
          </a:xfrm>
          <a:prstGeom prst="rect">
            <a:avLst/>
          </a:prstGeom>
        </p:spPr>
      </p:pic>
      <p:sp>
        <p:nvSpPr>
          <p:cNvPr id="9" name="标题 8">
            <a:extLst>
              <a:ext uri="{FF2B5EF4-FFF2-40B4-BE49-F238E27FC236}">
                <a16:creationId xmlns:a16="http://schemas.microsoft.com/office/drawing/2014/main" id="{FB7654CD-7055-44F3-A6AF-10BC326C227D}"/>
              </a:ext>
            </a:extLst>
          </p:cNvPr>
          <p:cNvSpPr>
            <a:spLocks noGrp="1"/>
          </p:cNvSpPr>
          <p:nvPr>
            <p:ph type="title"/>
          </p:nvPr>
        </p:nvSpPr>
        <p:spPr/>
        <p:txBody>
          <a:bodyPr/>
          <a:lstStyle/>
          <a:p>
            <a:r>
              <a:rPr lang="zh-CN" altLang="en-US" dirty="0"/>
              <a:t>实施模型</a:t>
            </a:r>
          </a:p>
        </p:txBody>
      </p:sp>
      <p:pic>
        <p:nvPicPr>
          <p:cNvPr id="15" name="内容占位符 14">
            <a:extLst>
              <a:ext uri="{FF2B5EF4-FFF2-40B4-BE49-F238E27FC236}">
                <a16:creationId xmlns:a16="http://schemas.microsoft.com/office/drawing/2014/main" id="{1A43A895-49AF-4B83-8643-259775E2BE8B}"/>
              </a:ext>
            </a:extLst>
          </p:cNvPr>
          <p:cNvPicPr>
            <a:picLocks noGrp="1" noChangeAspect="1"/>
          </p:cNvPicPr>
          <p:nvPr>
            <p:ph sz="half" idx="2"/>
          </p:nvPr>
        </p:nvPicPr>
        <p:blipFill>
          <a:blip r:embed="rId3"/>
          <a:stretch>
            <a:fillRect/>
          </a:stretch>
        </p:blipFill>
        <p:spPr>
          <a:xfrm>
            <a:off x="6172200" y="3983155"/>
            <a:ext cx="5334000" cy="2574395"/>
          </a:xfrm>
        </p:spPr>
      </p:pic>
      <p:sp>
        <p:nvSpPr>
          <p:cNvPr id="5" name="内容占位符 4">
            <a:extLst>
              <a:ext uri="{FF2B5EF4-FFF2-40B4-BE49-F238E27FC236}">
                <a16:creationId xmlns:a16="http://schemas.microsoft.com/office/drawing/2014/main" id="{4682BE0F-EAC2-4281-8D63-7DCC09ECA88B}"/>
              </a:ext>
            </a:extLst>
          </p:cNvPr>
          <p:cNvSpPr>
            <a:spLocks noGrp="1"/>
          </p:cNvSpPr>
          <p:nvPr>
            <p:ph sz="half" idx="1"/>
          </p:nvPr>
        </p:nvSpPr>
        <p:spPr>
          <a:xfrm>
            <a:off x="685799" y="2194559"/>
            <a:ext cx="6942221" cy="4024125"/>
          </a:xfrm>
        </p:spPr>
        <p:txBody>
          <a:bodyPr/>
          <a:lstStyle/>
          <a:p>
            <a:pPr>
              <a:lnSpc>
                <a:spcPct val="150000"/>
              </a:lnSpc>
            </a:pPr>
            <a:r>
              <a:rPr lang="zh-CN" altLang="en-US" dirty="0"/>
              <a:t>实施模型由配置节点和组件组成</a:t>
            </a:r>
            <a:r>
              <a:rPr lang="en-US" altLang="zh-CN" dirty="0"/>
              <a:t>,</a:t>
            </a:r>
          </a:p>
          <a:p>
            <a:pPr lvl="1">
              <a:lnSpc>
                <a:spcPct val="150000"/>
              </a:lnSpc>
            </a:pPr>
            <a:r>
              <a:rPr lang="zh-CN" altLang="en-US" dirty="0"/>
              <a:t>组件图</a:t>
            </a:r>
            <a:r>
              <a:rPr lang="en-US" altLang="zh-CN" dirty="0"/>
              <a:t>: </a:t>
            </a:r>
            <a:r>
              <a:rPr lang="zh-CN" altLang="en-US" dirty="0"/>
              <a:t>描述系统有哪些功能模块</a:t>
            </a:r>
            <a:endParaRPr lang="en-US" altLang="zh-CN" dirty="0"/>
          </a:p>
          <a:p>
            <a:pPr lvl="1">
              <a:lnSpc>
                <a:spcPct val="150000"/>
              </a:lnSpc>
            </a:pPr>
            <a:r>
              <a:rPr lang="zh-CN" altLang="en-US" dirty="0"/>
              <a:t>部署图</a:t>
            </a:r>
            <a:r>
              <a:rPr lang="en-US" altLang="zh-CN" dirty="0"/>
              <a:t>: </a:t>
            </a:r>
            <a:r>
              <a:rPr lang="zh-CN" altLang="en-US" dirty="0"/>
              <a:t>描述系统硬件拓扑结构</a:t>
            </a:r>
            <a:r>
              <a:rPr lang="en-US" altLang="zh-CN" dirty="0"/>
              <a:t>, </a:t>
            </a:r>
            <a:r>
              <a:rPr lang="zh-CN" altLang="en-US" dirty="0"/>
              <a:t>和组件的部署情况</a:t>
            </a:r>
          </a:p>
        </p:txBody>
      </p:sp>
      <p:pic>
        <p:nvPicPr>
          <p:cNvPr id="7" name="组件图">
            <a:extLst>
              <a:ext uri="{FF2B5EF4-FFF2-40B4-BE49-F238E27FC236}">
                <a16:creationId xmlns:a16="http://schemas.microsoft.com/office/drawing/2014/main" id="{6422A9B5-C3E7-4010-AE83-00B9DECB517A}"/>
              </a:ext>
            </a:extLst>
          </p:cNvPr>
          <p:cNvPicPr>
            <a:picLocks noChangeAspect="1"/>
          </p:cNvPicPr>
          <p:nvPr/>
        </p:nvPicPr>
        <p:blipFill>
          <a:blip r:embed="rId4"/>
          <a:stretch>
            <a:fillRect/>
          </a:stretch>
        </p:blipFill>
        <p:spPr>
          <a:xfrm>
            <a:off x="305514" y="273097"/>
            <a:ext cx="5714286" cy="30476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部署图">
            <a:extLst>
              <a:ext uri="{FF2B5EF4-FFF2-40B4-BE49-F238E27FC236}">
                <a16:creationId xmlns:a16="http://schemas.microsoft.com/office/drawing/2014/main" id="{01FF0849-F022-4316-8B0C-27DEFEEA2613}"/>
              </a:ext>
            </a:extLst>
          </p:cNvPr>
          <p:cNvPicPr>
            <a:picLocks noChangeAspect="1"/>
          </p:cNvPicPr>
          <p:nvPr/>
        </p:nvPicPr>
        <p:blipFill>
          <a:blip r:embed="rId5"/>
          <a:stretch>
            <a:fillRect/>
          </a:stretch>
        </p:blipFill>
        <p:spPr>
          <a:xfrm>
            <a:off x="381714" y="3811991"/>
            <a:ext cx="5714286" cy="24952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034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7"/>
                                        </p:tgtEl>
                                        <p:attrNameLst>
                                          <p:attrName>ppt_x</p:attrName>
                                        </p:attrNameLst>
                                      </p:cBhvr>
                                      <p:tavLst>
                                        <p:tav tm="0">
                                          <p:val>
                                            <p:strVal val="ppt_x"/>
                                          </p:val>
                                        </p:tav>
                                        <p:tav tm="100000">
                                          <p:val>
                                            <p:strVal val="ppt_x"/>
                                          </p:val>
                                        </p:tav>
                                      </p:tavLst>
                                    </p:anim>
                                    <p:anim calcmode="lin" valueType="num">
                                      <p:cBhvr additive="base">
                                        <p:cTn id="17" dur="500"/>
                                        <p:tgtEl>
                                          <p:spTgt spid="7"/>
                                        </p:tgtEl>
                                        <p:attrNameLst>
                                          <p:attrName>ppt_y</p:attrName>
                                        </p:attrNameLst>
                                      </p:cBhvr>
                                      <p:tavLst>
                                        <p:tav tm="0">
                                          <p:val>
                                            <p:strVal val="ppt_y"/>
                                          </p:val>
                                        </p:tav>
                                        <p:tav tm="100000">
                                          <p:val>
                                            <p:strVal val="1+ppt_h/2"/>
                                          </p:val>
                                        </p:tav>
                                      </p:tavLst>
                                    </p:anim>
                                    <p:set>
                                      <p:cBhvr>
                                        <p:cTn id="18" dur="1" fill="hold">
                                          <p:stCondLst>
                                            <p:cond delay="499"/>
                                          </p:stCondLst>
                                        </p:cTn>
                                        <p:tgtEl>
                                          <p:spTgt spid="7"/>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10"/>
                                        </p:tgtEl>
                                        <p:attrNameLst>
                                          <p:attrName>ppt_x</p:attrName>
                                        </p:attrNameLst>
                                      </p:cBhvr>
                                      <p:tavLst>
                                        <p:tav tm="0">
                                          <p:val>
                                            <p:strVal val="ppt_x"/>
                                          </p:val>
                                        </p:tav>
                                        <p:tav tm="100000">
                                          <p:val>
                                            <p:strVal val="ppt_x"/>
                                          </p:val>
                                        </p:tav>
                                      </p:tavLst>
                                    </p:anim>
                                    <p:anim calcmode="lin" valueType="num">
                                      <p:cBhvr additive="base">
                                        <p:cTn id="21" dur="500"/>
                                        <p:tgtEl>
                                          <p:spTgt spid="10"/>
                                        </p:tgtEl>
                                        <p:attrNameLst>
                                          <p:attrName>ppt_y</p:attrName>
                                        </p:attrNameLst>
                                      </p:cBhvr>
                                      <p:tavLst>
                                        <p:tav tm="0">
                                          <p:val>
                                            <p:strVal val="ppt_y"/>
                                          </p:val>
                                        </p:tav>
                                        <p:tav tm="100000">
                                          <p:val>
                                            <p:strVal val="1+ppt_h/2"/>
                                          </p:val>
                                        </p:tav>
                                      </p:tavLst>
                                    </p:anim>
                                    <p:set>
                                      <p:cBhvr>
                                        <p:cTn id="2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3851D9-095F-44E5-AE24-2859ADA87FDA}"/>
              </a:ext>
            </a:extLst>
          </p:cNvPr>
          <p:cNvSpPr>
            <a:spLocks noGrp="1"/>
          </p:cNvSpPr>
          <p:nvPr>
            <p:ph type="title"/>
          </p:nvPr>
        </p:nvSpPr>
        <p:spPr/>
        <p:txBody>
          <a:bodyPr/>
          <a:lstStyle/>
          <a:p>
            <a:r>
              <a:rPr lang="zh-CN" altLang="en-US" dirty="0"/>
              <a:t>简化流程</a:t>
            </a:r>
          </a:p>
        </p:txBody>
      </p:sp>
      <p:pic>
        <p:nvPicPr>
          <p:cNvPr id="8" name="内容占位符 7">
            <a:extLst>
              <a:ext uri="{FF2B5EF4-FFF2-40B4-BE49-F238E27FC236}">
                <a16:creationId xmlns:a16="http://schemas.microsoft.com/office/drawing/2014/main" id="{AF94C47D-98E5-4C00-8BF5-6F0E293D1E3C}"/>
              </a:ext>
            </a:extLst>
          </p:cNvPr>
          <p:cNvPicPr>
            <a:picLocks noGrp="1" noChangeAspect="1"/>
          </p:cNvPicPr>
          <p:nvPr>
            <p:ph sz="half" idx="1"/>
          </p:nvPr>
        </p:nvPicPr>
        <p:blipFill>
          <a:blip r:embed="rId2"/>
          <a:stretch>
            <a:fillRect/>
          </a:stretch>
        </p:blipFill>
        <p:spPr>
          <a:xfrm>
            <a:off x="0" y="0"/>
            <a:ext cx="584266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内容占位符 3">
            <a:extLst>
              <a:ext uri="{FF2B5EF4-FFF2-40B4-BE49-F238E27FC236}">
                <a16:creationId xmlns:a16="http://schemas.microsoft.com/office/drawing/2014/main" id="{D5BB4082-B1BF-4EBF-9FA9-41B89A31CF7A}"/>
              </a:ext>
            </a:extLst>
          </p:cNvPr>
          <p:cNvSpPr>
            <a:spLocks noGrp="1"/>
          </p:cNvSpPr>
          <p:nvPr>
            <p:ph sz="half" idx="2"/>
          </p:nvPr>
        </p:nvSpPr>
        <p:spPr/>
        <p:txBody>
          <a:bodyPr/>
          <a:lstStyle/>
          <a:p>
            <a:pPr>
              <a:lnSpc>
                <a:spcPct val="150000"/>
              </a:lnSpc>
            </a:pPr>
            <a:r>
              <a:rPr lang="zh-CN" altLang="en-US" dirty="0"/>
              <a:t>统一过程定义的实施建模</a:t>
            </a:r>
            <a:r>
              <a:rPr lang="en-US" altLang="zh-CN" dirty="0"/>
              <a:t>, </a:t>
            </a:r>
            <a:r>
              <a:rPr lang="zh-CN" altLang="en-US" dirty="0"/>
              <a:t>需要以架构为导向</a:t>
            </a:r>
            <a:r>
              <a:rPr lang="en-US" altLang="zh-CN" dirty="0"/>
              <a:t>, </a:t>
            </a:r>
            <a:r>
              <a:rPr lang="zh-CN" altLang="en-US" dirty="0"/>
              <a:t>组件化的开发模式</a:t>
            </a:r>
            <a:r>
              <a:rPr lang="en-US" altLang="zh-CN" dirty="0"/>
              <a:t>, </a:t>
            </a:r>
            <a:r>
              <a:rPr lang="zh-CN" altLang="en-US" dirty="0"/>
              <a:t>这将花费大量的成本在分析设计阶段</a:t>
            </a:r>
            <a:r>
              <a:rPr lang="en-US" altLang="zh-CN" dirty="0"/>
              <a:t>, </a:t>
            </a:r>
            <a:r>
              <a:rPr lang="zh-CN" altLang="en-US" dirty="0"/>
              <a:t>对于中小型项目来说</a:t>
            </a:r>
            <a:r>
              <a:rPr lang="en-US" altLang="zh-CN" dirty="0"/>
              <a:t>, </a:t>
            </a:r>
            <a:r>
              <a:rPr lang="zh-CN" altLang="en-US" dirty="0"/>
              <a:t>这不太适用</a:t>
            </a:r>
            <a:r>
              <a:rPr lang="en-US" altLang="zh-CN" dirty="0"/>
              <a:t>. </a:t>
            </a:r>
          </a:p>
          <a:p>
            <a:pPr>
              <a:lnSpc>
                <a:spcPct val="150000"/>
              </a:lnSpc>
            </a:pPr>
            <a:r>
              <a:rPr lang="zh-CN" altLang="en-US" dirty="0"/>
              <a:t>为此</a:t>
            </a:r>
            <a:r>
              <a:rPr lang="en-US" altLang="zh-CN" dirty="0"/>
              <a:t>, </a:t>
            </a:r>
            <a:r>
              <a:rPr lang="zh-CN" altLang="en-US" dirty="0"/>
              <a:t>这里介绍一个适合中小型项目的实施工作流程</a:t>
            </a:r>
            <a:r>
              <a:rPr lang="en-US" altLang="zh-CN" dirty="0"/>
              <a:t>, </a:t>
            </a:r>
            <a:r>
              <a:rPr lang="zh-CN" altLang="en-US" dirty="0"/>
              <a:t>是按用例的优先级</a:t>
            </a:r>
            <a:r>
              <a:rPr lang="en-US" altLang="zh-CN" dirty="0"/>
              <a:t>, </a:t>
            </a:r>
            <a:r>
              <a:rPr lang="zh-CN" altLang="en-US" dirty="0"/>
              <a:t>采用多个迭代的方式来实施项目的</a:t>
            </a:r>
            <a:r>
              <a:rPr lang="en-US" altLang="zh-CN" dirty="0"/>
              <a:t>. </a:t>
            </a:r>
            <a:endParaRPr lang="zh-CN" altLang="en-US" dirty="0"/>
          </a:p>
        </p:txBody>
      </p:sp>
    </p:spTree>
    <p:extLst>
      <p:ext uri="{BB962C8B-B14F-4D97-AF65-F5344CB8AC3E}">
        <p14:creationId xmlns:p14="http://schemas.microsoft.com/office/powerpoint/2010/main" val="1288079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35A90C-6D57-423D-974A-C533B2009A28}"/>
              </a:ext>
            </a:extLst>
          </p:cNvPr>
          <p:cNvSpPr>
            <a:spLocks noGrp="1"/>
          </p:cNvSpPr>
          <p:nvPr>
            <p:ph type="title"/>
          </p:nvPr>
        </p:nvSpPr>
        <p:spPr/>
        <p:txBody>
          <a:bodyPr/>
          <a:lstStyle/>
          <a:p>
            <a:r>
              <a:rPr lang="zh-CN" altLang="en-US" b="1" dirty="0"/>
              <a:t>测试工作流</a:t>
            </a:r>
          </a:p>
        </p:txBody>
      </p:sp>
      <p:sp>
        <p:nvSpPr>
          <p:cNvPr id="3" name="内容占位符 2">
            <a:extLst>
              <a:ext uri="{FF2B5EF4-FFF2-40B4-BE49-F238E27FC236}">
                <a16:creationId xmlns:a16="http://schemas.microsoft.com/office/drawing/2014/main" id="{21737A95-594C-4388-932C-AA1CF0DF0DAF}"/>
              </a:ext>
            </a:extLst>
          </p:cNvPr>
          <p:cNvSpPr>
            <a:spLocks noGrp="1"/>
          </p:cNvSpPr>
          <p:nvPr>
            <p:ph idx="1"/>
          </p:nvPr>
        </p:nvSpPr>
        <p:spPr>
          <a:xfrm>
            <a:off x="685800" y="2194560"/>
            <a:ext cx="10820400" cy="4491248"/>
          </a:xfrm>
        </p:spPr>
        <p:txBody>
          <a:bodyPr>
            <a:normAutofit/>
          </a:bodyPr>
          <a:lstStyle/>
          <a:p>
            <a:pPr>
              <a:lnSpc>
                <a:spcPct val="150000"/>
              </a:lnSpc>
            </a:pPr>
            <a:r>
              <a:rPr lang="zh-CN" altLang="en-US" dirty="0"/>
              <a:t>测试的目的是： </a:t>
            </a:r>
          </a:p>
          <a:p>
            <a:pPr lvl="1">
              <a:lnSpc>
                <a:spcPct val="150000"/>
              </a:lnSpc>
            </a:pPr>
            <a:r>
              <a:rPr lang="zh-CN" altLang="en-US" dirty="0"/>
              <a:t>验证对象间的交互作用 </a:t>
            </a:r>
          </a:p>
          <a:p>
            <a:pPr lvl="1">
              <a:lnSpc>
                <a:spcPct val="150000"/>
              </a:lnSpc>
            </a:pPr>
            <a:r>
              <a:rPr lang="zh-CN" altLang="en-US" dirty="0"/>
              <a:t>验证软件构件的正确集成 </a:t>
            </a:r>
          </a:p>
          <a:p>
            <a:pPr lvl="1">
              <a:lnSpc>
                <a:spcPct val="150000"/>
              </a:lnSpc>
            </a:pPr>
            <a:r>
              <a:rPr lang="zh-CN" altLang="en-US" dirty="0"/>
              <a:t>验证所有需求被正确的实现 </a:t>
            </a:r>
          </a:p>
          <a:p>
            <a:pPr lvl="1">
              <a:lnSpc>
                <a:spcPct val="150000"/>
              </a:lnSpc>
            </a:pPr>
            <a:r>
              <a:rPr lang="zh-CN" altLang="en-US" dirty="0"/>
              <a:t>在软件发布之前</a:t>
            </a:r>
            <a:r>
              <a:rPr lang="en-US" altLang="zh-CN" dirty="0"/>
              <a:t>, </a:t>
            </a:r>
            <a:r>
              <a:rPr lang="zh-CN" altLang="en-US" dirty="0"/>
              <a:t>识别缺陷</a:t>
            </a:r>
            <a:r>
              <a:rPr lang="en-US" altLang="zh-CN" dirty="0"/>
              <a:t>, </a:t>
            </a:r>
            <a:r>
              <a:rPr lang="zh-CN" altLang="en-US" dirty="0"/>
              <a:t>并确保缺陷被处理</a:t>
            </a:r>
          </a:p>
        </p:txBody>
      </p:sp>
    </p:spTree>
    <p:extLst>
      <p:ext uri="{BB962C8B-B14F-4D97-AF65-F5344CB8AC3E}">
        <p14:creationId xmlns:p14="http://schemas.microsoft.com/office/powerpoint/2010/main" val="1962490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35A90C-6D57-423D-974A-C533B2009A28}"/>
              </a:ext>
            </a:extLst>
          </p:cNvPr>
          <p:cNvSpPr>
            <a:spLocks noGrp="1"/>
          </p:cNvSpPr>
          <p:nvPr>
            <p:ph type="title"/>
          </p:nvPr>
        </p:nvSpPr>
        <p:spPr/>
        <p:txBody>
          <a:bodyPr/>
          <a:lstStyle/>
          <a:p>
            <a:r>
              <a:rPr lang="zh-CN" altLang="en-US" b="1" dirty="0"/>
              <a:t>测试工作流</a:t>
            </a:r>
          </a:p>
        </p:txBody>
      </p:sp>
      <p:sp>
        <p:nvSpPr>
          <p:cNvPr id="3" name="内容占位符 2">
            <a:extLst>
              <a:ext uri="{FF2B5EF4-FFF2-40B4-BE49-F238E27FC236}">
                <a16:creationId xmlns:a16="http://schemas.microsoft.com/office/drawing/2014/main" id="{21737A95-594C-4388-932C-AA1CF0DF0DAF}"/>
              </a:ext>
            </a:extLst>
          </p:cNvPr>
          <p:cNvSpPr>
            <a:spLocks noGrp="1"/>
          </p:cNvSpPr>
          <p:nvPr>
            <p:ph idx="1"/>
          </p:nvPr>
        </p:nvSpPr>
        <p:spPr>
          <a:xfrm>
            <a:off x="685800" y="2194560"/>
            <a:ext cx="10820400" cy="4491248"/>
          </a:xfrm>
        </p:spPr>
        <p:txBody>
          <a:bodyPr>
            <a:normAutofit/>
          </a:bodyPr>
          <a:lstStyle/>
          <a:p>
            <a:pPr>
              <a:lnSpc>
                <a:spcPct val="150000"/>
              </a:lnSpc>
            </a:pPr>
            <a:r>
              <a:rPr lang="zh-CN" altLang="en-US" dirty="0"/>
              <a:t>统一过程提出了迭代的方法，意味着在整个项目中进行测试，从而允许尽可能早的发现缺陷，从根本上降低了修改缺陷的成本。测试类似于三维模型，分别从可靠性、功能性、应用和系统性能来进行。流程从每个维度描述了如何经历测试生命周期的几个阶段，计划、设计、实现、执行和审核。 </a:t>
            </a:r>
          </a:p>
          <a:p>
            <a:pPr>
              <a:lnSpc>
                <a:spcPct val="150000"/>
              </a:lnSpc>
            </a:pPr>
            <a:r>
              <a:rPr lang="zh-CN" altLang="en-US" dirty="0"/>
              <a:t>另外，描述了何时及如何引入测试自动化的策略。使用迭代的方法，测试自动化是非常重要的，它允许在每次迭代结束及为每个新产品进行回归测试。 </a:t>
            </a:r>
          </a:p>
          <a:p>
            <a:pPr>
              <a:lnSpc>
                <a:spcPct val="150000"/>
              </a:lnSpc>
            </a:pPr>
            <a:endParaRPr lang="zh-CN" altLang="en-US" dirty="0"/>
          </a:p>
        </p:txBody>
      </p:sp>
    </p:spTree>
    <p:extLst>
      <p:ext uri="{BB962C8B-B14F-4D97-AF65-F5344CB8AC3E}">
        <p14:creationId xmlns:p14="http://schemas.microsoft.com/office/powerpoint/2010/main" val="2343063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50F43D-C97E-42EB-95A4-626B0A936DA9}"/>
              </a:ext>
            </a:extLst>
          </p:cNvPr>
          <p:cNvSpPr>
            <a:spLocks noGrp="1"/>
          </p:cNvSpPr>
          <p:nvPr>
            <p:ph type="title"/>
          </p:nvPr>
        </p:nvSpPr>
        <p:spPr/>
        <p:txBody>
          <a:bodyPr/>
          <a:lstStyle/>
          <a:p>
            <a:r>
              <a:rPr lang="zh-CN" altLang="en-US" b="1" dirty="0"/>
              <a:t>发布工作流</a:t>
            </a:r>
          </a:p>
        </p:txBody>
      </p:sp>
      <p:sp>
        <p:nvSpPr>
          <p:cNvPr id="3" name="内容占位符 2">
            <a:extLst>
              <a:ext uri="{FF2B5EF4-FFF2-40B4-BE49-F238E27FC236}">
                <a16:creationId xmlns:a16="http://schemas.microsoft.com/office/drawing/2014/main" id="{FE523205-97E9-4915-BC33-AF0930045B50}"/>
              </a:ext>
            </a:extLst>
          </p:cNvPr>
          <p:cNvSpPr>
            <a:spLocks noGrp="1"/>
          </p:cNvSpPr>
          <p:nvPr>
            <p:ph idx="1"/>
          </p:nvPr>
        </p:nvSpPr>
        <p:spPr>
          <a:xfrm>
            <a:off x="685800" y="2194560"/>
            <a:ext cx="10820400" cy="4467497"/>
          </a:xfrm>
        </p:spPr>
        <p:txBody>
          <a:bodyPr>
            <a:normAutofit fontScale="85000" lnSpcReduction="20000"/>
          </a:bodyPr>
          <a:lstStyle/>
          <a:p>
            <a:pPr>
              <a:lnSpc>
                <a:spcPct val="160000"/>
              </a:lnSpc>
            </a:pPr>
            <a:r>
              <a:rPr lang="zh-CN" altLang="en-US" dirty="0"/>
              <a:t>发布工作流的目标是成功地生成版本，将软件分发给最终用户。它包括了范围广泛的活动。</a:t>
            </a:r>
          </a:p>
          <a:p>
            <a:pPr lvl="1">
              <a:lnSpc>
                <a:spcPct val="160000"/>
              </a:lnSpc>
            </a:pPr>
            <a:r>
              <a:rPr lang="zh-CN" altLang="en-US" dirty="0"/>
              <a:t>生成软件本身外的产品 </a:t>
            </a:r>
          </a:p>
          <a:p>
            <a:pPr lvl="1">
              <a:lnSpc>
                <a:spcPct val="160000"/>
              </a:lnSpc>
            </a:pPr>
            <a:r>
              <a:rPr lang="zh-CN" altLang="en-US" dirty="0"/>
              <a:t>软件打包 </a:t>
            </a:r>
          </a:p>
          <a:p>
            <a:pPr lvl="1">
              <a:lnSpc>
                <a:spcPct val="160000"/>
              </a:lnSpc>
            </a:pPr>
            <a:r>
              <a:rPr lang="zh-CN" altLang="en-US" dirty="0"/>
              <a:t>安装软件 </a:t>
            </a:r>
          </a:p>
          <a:p>
            <a:pPr lvl="1">
              <a:lnSpc>
                <a:spcPct val="160000"/>
              </a:lnSpc>
            </a:pPr>
            <a:r>
              <a:rPr lang="zh-CN" altLang="en-US" dirty="0"/>
              <a:t>给用户提供帮助 </a:t>
            </a:r>
          </a:p>
          <a:p>
            <a:pPr lvl="1">
              <a:lnSpc>
                <a:spcPct val="160000"/>
              </a:lnSpc>
            </a:pPr>
            <a:r>
              <a:rPr lang="zh-CN" altLang="en-US" dirty="0"/>
              <a:t>计划和进行 </a:t>
            </a:r>
            <a:r>
              <a:rPr lang="en-US" altLang="zh-CN" dirty="0"/>
              <a:t>Beta </a:t>
            </a:r>
            <a:r>
              <a:rPr lang="zh-CN" altLang="en-US" dirty="0"/>
              <a:t>测试版 </a:t>
            </a:r>
          </a:p>
          <a:p>
            <a:pPr lvl="1">
              <a:lnSpc>
                <a:spcPct val="160000"/>
              </a:lnSpc>
            </a:pPr>
            <a:r>
              <a:rPr lang="zh-CN" altLang="en-US" dirty="0"/>
              <a:t>移植现有的软件或数据 </a:t>
            </a:r>
          </a:p>
          <a:p>
            <a:pPr lvl="1">
              <a:lnSpc>
                <a:spcPct val="160000"/>
              </a:lnSpc>
            </a:pPr>
            <a:r>
              <a:rPr lang="zh-CN" altLang="en-US" dirty="0"/>
              <a:t>正式验收 </a:t>
            </a:r>
          </a:p>
          <a:p>
            <a:pPr>
              <a:lnSpc>
                <a:spcPct val="160000"/>
              </a:lnSpc>
            </a:pPr>
            <a:r>
              <a:rPr lang="zh-CN" altLang="en-US" dirty="0"/>
              <a:t>尽管发布工作流主要被集中在交付阶段</a:t>
            </a:r>
            <a:r>
              <a:rPr lang="en-US" altLang="zh-CN" dirty="0"/>
              <a:t>,</a:t>
            </a:r>
            <a:r>
              <a:rPr lang="zh-CN" altLang="en-US" dirty="0"/>
              <a:t>但早期阶段需要加入为创建阶段后期的发布做准备的许多活动。</a:t>
            </a:r>
          </a:p>
          <a:p>
            <a:pPr>
              <a:lnSpc>
                <a:spcPct val="160000"/>
              </a:lnSpc>
            </a:pPr>
            <a:endParaRPr lang="zh-CN" altLang="en-US" dirty="0"/>
          </a:p>
        </p:txBody>
      </p:sp>
    </p:spTree>
    <p:extLst>
      <p:ext uri="{BB962C8B-B14F-4D97-AF65-F5344CB8AC3E}">
        <p14:creationId xmlns:p14="http://schemas.microsoft.com/office/powerpoint/2010/main" val="1927832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AB803C-EFCA-4236-BFFA-4061F78379DA}"/>
              </a:ext>
            </a:extLst>
          </p:cNvPr>
          <p:cNvSpPr>
            <a:spLocks noGrp="1"/>
          </p:cNvSpPr>
          <p:nvPr>
            <p:ph type="title"/>
          </p:nvPr>
        </p:nvSpPr>
        <p:spPr/>
        <p:txBody>
          <a:bodyPr/>
          <a:lstStyle/>
          <a:p>
            <a:r>
              <a:rPr lang="zh-CN" altLang="en-US" dirty="0"/>
              <a:t>统一过程是什么</a:t>
            </a:r>
          </a:p>
        </p:txBody>
      </p:sp>
      <p:sp>
        <p:nvSpPr>
          <p:cNvPr id="5" name="内容占位符 4">
            <a:extLst>
              <a:ext uri="{FF2B5EF4-FFF2-40B4-BE49-F238E27FC236}">
                <a16:creationId xmlns:a16="http://schemas.microsoft.com/office/drawing/2014/main" id="{C7F3E668-CC92-415B-8EF7-8E23D49E613E}"/>
              </a:ext>
            </a:extLst>
          </p:cNvPr>
          <p:cNvSpPr>
            <a:spLocks noGrp="1"/>
          </p:cNvSpPr>
          <p:nvPr>
            <p:ph idx="1"/>
          </p:nvPr>
        </p:nvSpPr>
        <p:spPr>
          <a:xfrm>
            <a:off x="578922" y="2069502"/>
            <a:ext cx="10820400" cy="4024125"/>
          </a:xfrm>
        </p:spPr>
        <p:txBody>
          <a:bodyPr>
            <a:normAutofit/>
          </a:bodyPr>
          <a:lstStyle/>
          <a:p>
            <a:pPr>
              <a:lnSpc>
                <a:spcPct val="150000"/>
              </a:lnSpc>
            </a:pPr>
            <a:r>
              <a:rPr lang="zh-CN" altLang="en-US" sz="2400" dirty="0"/>
              <a:t>统一过程是一种追求稳定的软件方法</a:t>
            </a:r>
            <a:r>
              <a:rPr lang="en-US" altLang="zh-CN" sz="2400" dirty="0"/>
              <a:t>, </a:t>
            </a:r>
            <a:r>
              <a:rPr lang="zh-CN" altLang="en-US" sz="2400" dirty="0"/>
              <a:t>它追求开发稳定架构</a:t>
            </a:r>
            <a:r>
              <a:rPr lang="en-US" altLang="zh-CN" sz="2400" dirty="0"/>
              <a:t>, </a:t>
            </a:r>
            <a:r>
              <a:rPr lang="zh-CN" altLang="en-US" sz="2400" dirty="0"/>
              <a:t>控制变更</a:t>
            </a:r>
            <a:r>
              <a:rPr lang="en-US" altLang="zh-CN" sz="2400" dirty="0"/>
              <a:t>, </a:t>
            </a:r>
            <a:r>
              <a:rPr lang="zh-CN" altLang="en-US" sz="2400" dirty="0"/>
              <a:t>立足于长期战略</a:t>
            </a:r>
            <a:r>
              <a:rPr lang="en-US" altLang="zh-CN" sz="2400" dirty="0"/>
              <a:t>, </a:t>
            </a:r>
            <a:r>
              <a:rPr lang="zh-CN" altLang="en-US" sz="2400" dirty="0"/>
              <a:t>适用于指导大中型软件产品的开发</a:t>
            </a:r>
            <a:r>
              <a:rPr lang="en-US" altLang="zh-CN" sz="2400" dirty="0"/>
              <a:t>. </a:t>
            </a:r>
            <a:endParaRPr lang="en-US" altLang="zh-CN" sz="2400" dirty="0">
              <a:latin typeface="+mj-lt"/>
            </a:endParaRPr>
          </a:p>
          <a:p>
            <a:pPr>
              <a:lnSpc>
                <a:spcPct val="150000"/>
              </a:lnSpc>
            </a:pPr>
            <a:r>
              <a:rPr lang="zh-CN" altLang="en-US" sz="2400" dirty="0">
                <a:latin typeface="+mj-lt"/>
              </a:rPr>
              <a:t>统一过程方法几乎囊括了软件开发这一生产过程所需知识的方方面面</a:t>
            </a:r>
            <a:r>
              <a:rPr lang="en-US" altLang="zh-CN" sz="2400" dirty="0">
                <a:latin typeface="+mj-lt"/>
              </a:rPr>
              <a:t>. </a:t>
            </a:r>
          </a:p>
          <a:p>
            <a:pPr>
              <a:lnSpc>
                <a:spcPct val="150000"/>
              </a:lnSpc>
            </a:pPr>
            <a:r>
              <a:rPr lang="zh-CN" altLang="en-US" sz="2400" dirty="0">
                <a:latin typeface="+mj-lt"/>
              </a:rPr>
              <a:t>完整的统一过程是一个重量级的软件方法</a:t>
            </a:r>
            <a:r>
              <a:rPr lang="en-US" altLang="zh-CN" sz="2400" dirty="0">
                <a:latin typeface="+mj-lt"/>
              </a:rPr>
              <a:t>, </a:t>
            </a:r>
            <a:r>
              <a:rPr lang="zh-CN" altLang="en-US" sz="2400" dirty="0">
                <a:latin typeface="+mj-lt"/>
              </a:rPr>
              <a:t>实施统一过程的的成本很高</a:t>
            </a:r>
            <a:r>
              <a:rPr lang="en-US" altLang="zh-CN" sz="2400" dirty="0">
                <a:latin typeface="+mj-lt"/>
              </a:rPr>
              <a:t>.</a:t>
            </a:r>
          </a:p>
          <a:p>
            <a:pPr>
              <a:lnSpc>
                <a:spcPct val="150000"/>
              </a:lnSpc>
            </a:pPr>
            <a:r>
              <a:rPr lang="zh-CN" altLang="en-US" sz="2400" b="1" dirty="0">
                <a:latin typeface="+mj-lt"/>
              </a:rPr>
              <a:t>学习统一过程</a:t>
            </a:r>
            <a:r>
              <a:rPr lang="en-US" altLang="zh-CN" sz="2400" b="1" dirty="0">
                <a:latin typeface="+mj-lt"/>
              </a:rPr>
              <a:t>, </a:t>
            </a:r>
            <a:r>
              <a:rPr lang="zh-CN" altLang="en-US" sz="2400" b="1" dirty="0">
                <a:latin typeface="+mj-lt"/>
              </a:rPr>
              <a:t>不一定要在项目中实施</a:t>
            </a:r>
            <a:r>
              <a:rPr lang="en-US" altLang="zh-CN" sz="2400" b="1" dirty="0">
                <a:latin typeface="+mj-lt"/>
              </a:rPr>
              <a:t>. </a:t>
            </a:r>
            <a:r>
              <a:rPr lang="zh-CN" altLang="en-US" sz="2400" b="1" dirty="0">
                <a:latin typeface="+mj-lt"/>
              </a:rPr>
              <a:t>而是因为学习统一过程将了解到软件开发的本质</a:t>
            </a:r>
            <a:r>
              <a:rPr lang="en-US" altLang="zh-CN" sz="2400" b="1" dirty="0">
                <a:latin typeface="+mj-lt"/>
              </a:rPr>
              <a:t>,</a:t>
            </a:r>
            <a:r>
              <a:rPr lang="zh-CN" altLang="en-US" sz="2400" b="1" dirty="0">
                <a:latin typeface="+mj-lt"/>
              </a:rPr>
              <a:t> 能够在更高的层次和整体上提升自身的软件能力</a:t>
            </a:r>
            <a:r>
              <a:rPr lang="en-US" altLang="zh-CN" sz="2400" b="1" dirty="0">
                <a:latin typeface="+mj-lt"/>
              </a:rPr>
              <a:t>.</a:t>
            </a:r>
          </a:p>
        </p:txBody>
      </p:sp>
    </p:spTree>
    <p:extLst>
      <p:ext uri="{BB962C8B-B14F-4D97-AF65-F5344CB8AC3E}">
        <p14:creationId xmlns:p14="http://schemas.microsoft.com/office/powerpoint/2010/main" val="3605286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CEB3F1-9D31-4EF2-89AE-1565EE4F6C4B}"/>
              </a:ext>
            </a:extLst>
          </p:cNvPr>
          <p:cNvSpPr>
            <a:spLocks noGrp="1"/>
          </p:cNvSpPr>
          <p:nvPr>
            <p:ph type="title"/>
          </p:nvPr>
        </p:nvSpPr>
        <p:spPr/>
        <p:txBody>
          <a:bodyPr>
            <a:normAutofit/>
          </a:bodyPr>
          <a:lstStyle/>
          <a:p>
            <a:r>
              <a:rPr lang="zh-CN" altLang="en-US" b="1" dirty="0"/>
              <a:t>项目管理工作流</a:t>
            </a:r>
            <a:endParaRPr lang="zh-CN" altLang="en-US" dirty="0"/>
          </a:p>
        </p:txBody>
      </p:sp>
      <p:sp>
        <p:nvSpPr>
          <p:cNvPr id="3" name="内容占位符 2">
            <a:extLst>
              <a:ext uri="{FF2B5EF4-FFF2-40B4-BE49-F238E27FC236}">
                <a16:creationId xmlns:a16="http://schemas.microsoft.com/office/drawing/2014/main" id="{7A4829E7-45F7-4DF8-BD28-4C481704D918}"/>
              </a:ext>
            </a:extLst>
          </p:cNvPr>
          <p:cNvSpPr>
            <a:spLocks noGrp="1"/>
          </p:cNvSpPr>
          <p:nvPr>
            <p:ph idx="1"/>
          </p:nvPr>
        </p:nvSpPr>
        <p:spPr>
          <a:xfrm>
            <a:off x="685800" y="2194560"/>
            <a:ext cx="10820400" cy="4562500"/>
          </a:xfrm>
        </p:spPr>
        <p:txBody>
          <a:bodyPr>
            <a:normAutofit/>
          </a:bodyPr>
          <a:lstStyle/>
          <a:p>
            <a:pPr>
              <a:lnSpc>
                <a:spcPct val="150000"/>
              </a:lnSpc>
            </a:pPr>
            <a:r>
              <a:rPr lang="zh-CN" altLang="en-US" dirty="0"/>
              <a:t>软件项目管理是一门艺术，它平衡了互相冲突的目标，管理风险，克服各种限制来成功地发布满足投资用户和使用者需要地软件。</a:t>
            </a:r>
          </a:p>
          <a:p>
            <a:pPr>
              <a:lnSpc>
                <a:spcPct val="150000"/>
              </a:lnSpc>
            </a:pPr>
            <a:r>
              <a:rPr lang="zh-CN" altLang="en-US" dirty="0"/>
              <a:t>工作流主要集中在迭代开发过程的特殊方面。目标是提供以下的事物来使该任务更简单。 </a:t>
            </a:r>
          </a:p>
          <a:p>
            <a:pPr lvl="1">
              <a:lnSpc>
                <a:spcPct val="150000"/>
              </a:lnSpc>
            </a:pPr>
            <a:r>
              <a:rPr lang="zh-CN" altLang="en-US" dirty="0"/>
              <a:t>管理项目的框架 </a:t>
            </a:r>
          </a:p>
          <a:p>
            <a:pPr lvl="1">
              <a:lnSpc>
                <a:spcPct val="150000"/>
              </a:lnSpc>
            </a:pPr>
            <a:r>
              <a:rPr lang="zh-CN" altLang="en-US" dirty="0"/>
              <a:t>计划、配备、执行、监控项目的实践准则 </a:t>
            </a:r>
          </a:p>
          <a:p>
            <a:pPr lvl="1">
              <a:lnSpc>
                <a:spcPct val="150000"/>
              </a:lnSpc>
            </a:pPr>
            <a:r>
              <a:rPr lang="zh-CN" altLang="en-US" dirty="0"/>
              <a:t>管理风险的框架</a:t>
            </a:r>
          </a:p>
          <a:p>
            <a:pPr>
              <a:lnSpc>
                <a:spcPct val="150000"/>
              </a:lnSpc>
            </a:pPr>
            <a:endParaRPr lang="zh-CN" altLang="en-US" dirty="0"/>
          </a:p>
        </p:txBody>
      </p:sp>
    </p:spTree>
    <p:extLst>
      <p:ext uri="{BB962C8B-B14F-4D97-AF65-F5344CB8AC3E}">
        <p14:creationId xmlns:p14="http://schemas.microsoft.com/office/powerpoint/2010/main" val="1735078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636D0-87B4-4E21-BC92-4081C5E1387A}"/>
              </a:ext>
            </a:extLst>
          </p:cNvPr>
          <p:cNvSpPr>
            <a:spLocks noGrp="1"/>
          </p:cNvSpPr>
          <p:nvPr>
            <p:ph type="title"/>
          </p:nvPr>
        </p:nvSpPr>
        <p:spPr/>
        <p:txBody>
          <a:bodyPr>
            <a:normAutofit/>
          </a:bodyPr>
          <a:lstStyle/>
          <a:p>
            <a:r>
              <a:rPr lang="zh-CN" altLang="en-US" b="1" dirty="0"/>
              <a:t>配置和变更管理</a:t>
            </a:r>
            <a:endParaRPr lang="zh-CN" altLang="en-US" dirty="0"/>
          </a:p>
        </p:txBody>
      </p:sp>
      <p:sp>
        <p:nvSpPr>
          <p:cNvPr id="3" name="内容占位符 2">
            <a:extLst>
              <a:ext uri="{FF2B5EF4-FFF2-40B4-BE49-F238E27FC236}">
                <a16:creationId xmlns:a16="http://schemas.microsoft.com/office/drawing/2014/main" id="{A5F28E72-43F0-4233-8F6C-58F91ADDF6A1}"/>
              </a:ext>
            </a:extLst>
          </p:cNvPr>
          <p:cNvSpPr>
            <a:spLocks noGrp="1"/>
          </p:cNvSpPr>
          <p:nvPr>
            <p:ph idx="1"/>
          </p:nvPr>
        </p:nvSpPr>
        <p:spPr>
          <a:xfrm>
            <a:off x="685800" y="2194560"/>
            <a:ext cx="10820400" cy="4514998"/>
          </a:xfrm>
        </p:spPr>
        <p:txBody>
          <a:bodyPr>
            <a:normAutofit/>
          </a:bodyPr>
          <a:lstStyle/>
          <a:p>
            <a:pPr>
              <a:lnSpc>
                <a:spcPct val="150000"/>
              </a:lnSpc>
            </a:pPr>
            <a:r>
              <a:rPr lang="zh-CN" altLang="en-US" dirty="0"/>
              <a:t>本工作流中，描绘了如何在多个成员组成的项目中控制大量的产出物。控制有助于避免混乱，确保不会由以下的问题而造成产品的冲突。 </a:t>
            </a:r>
          </a:p>
          <a:p>
            <a:pPr lvl="1">
              <a:lnSpc>
                <a:spcPct val="150000"/>
              </a:lnSpc>
            </a:pPr>
            <a:r>
              <a:rPr lang="zh-CN" altLang="en-US" b="1" dirty="0"/>
              <a:t>同步更新</a:t>
            </a:r>
            <a:r>
              <a:rPr lang="en-US" altLang="zh-CN" dirty="0"/>
              <a:t>--</a:t>
            </a:r>
            <a:r>
              <a:rPr lang="zh-CN" altLang="en-US" dirty="0"/>
              <a:t>当不同的人角色各自修改同一文件时，后修改者可能会破坏前者的工作。 </a:t>
            </a:r>
          </a:p>
          <a:p>
            <a:pPr lvl="1">
              <a:lnSpc>
                <a:spcPct val="150000"/>
              </a:lnSpc>
            </a:pPr>
            <a:r>
              <a:rPr lang="zh-CN" altLang="en-US" b="1" dirty="0"/>
              <a:t>通知不达</a:t>
            </a:r>
            <a:r>
              <a:rPr lang="en-US" altLang="zh-CN" dirty="0"/>
              <a:t>--</a:t>
            </a:r>
            <a:r>
              <a:rPr lang="zh-CN" altLang="en-US" dirty="0"/>
              <a:t>当被若干开发者共享的产品中的问题被解决时，修改未被通知到一些开发者 </a:t>
            </a:r>
          </a:p>
          <a:p>
            <a:pPr lvl="1">
              <a:lnSpc>
                <a:spcPct val="150000"/>
              </a:lnSpc>
            </a:pPr>
            <a:r>
              <a:rPr lang="zh-CN" altLang="en-US" b="1" dirty="0"/>
              <a:t>多个版本</a:t>
            </a:r>
            <a:r>
              <a:rPr lang="en-US" altLang="zh-CN" dirty="0"/>
              <a:t>--</a:t>
            </a:r>
            <a:r>
              <a:rPr lang="zh-CN" altLang="en-US" dirty="0"/>
              <a:t>许多大型项目以演化的方式开发</a:t>
            </a:r>
            <a:r>
              <a:rPr lang="en-US" altLang="zh-CN" dirty="0"/>
              <a:t>, </a:t>
            </a:r>
            <a:r>
              <a:rPr lang="zh-CN" altLang="en-US" dirty="0"/>
              <a:t>分成多个版本</a:t>
            </a:r>
            <a:r>
              <a:rPr lang="en-US" altLang="zh-CN" dirty="0"/>
              <a:t>: </a:t>
            </a:r>
            <a:r>
              <a:rPr lang="zh-CN" altLang="en-US" dirty="0"/>
              <a:t>线上版本，测试版本</a:t>
            </a:r>
            <a:r>
              <a:rPr lang="en-US" altLang="zh-CN" dirty="0"/>
              <a:t>, </a:t>
            </a:r>
            <a:r>
              <a:rPr lang="zh-CN" altLang="en-US" dirty="0"/>
              <a:t>开发版本。在某个版本发现发现，而修改需要同步到其他版本时，可能产生混乱或重复修改，除非变更被很好地控制和监控。 </a:t>
            </a:r>
          </a:p>
        </p:txBody>
      </p:sp>
    </p:spTree>
    <p:extLst>
      <p:ext uri="{BB962C8B-B14F-4D97-AF65-F5344CB8AC3E}">
        <p14:creationId xmlns:p14="http://schemas.microsoft.com/office/powerpoint/2010/main" val="40467992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636D0-87B4-4E21-BC92-4081C5E1387A}"/>
              </a:ext>
            </a:extLst>
          </p:cNvPr>
          <p:cNvSpPr>
            <a:spLocks noGrp="1"/>
          </p:cNvSpPr>
          <p:nvPr>
            <p:ph type="title"/>
          </p:nvPr>
        </p:nvSpPr>
        <p:spPr/>
        <p:txBody>
          <a:bodyPr>
            <a:normAutofit/>
          </a:bodyPr>
          <a:lstStyle/>
          <a:p>
            <a:r>
              <a:rPr lang="zh-CN" altLang="en-US" b="1" dirty="0"/>
              <a:t>配置和变更管理</a:t>
            </a:r>
            <a:endParaRPr lang="zh-CN" altLang="en-US" dirty="0"/>
          </a:p>
        </p:txBody>
      </p:sp>
      <p:sp>
        <p:nvSpPr>
          <p:cNvPr id="3" name="内容占位符 2">
            <a:extLst>
              <a:ext uri="{FF2B5EF4-FFF2-40B4-BE49-F238E27FC236}">
                <a16:creationId xmlns:a16="http://schemas.microsoft.com/office/drawing/2014/main" id="{A5F28E72-43F0-4233-8F6C-58F91ADDF6A1}"/>
              </a:ext>
            </a:extLst>
          </p:cNvPr>
          <p:cNvSpPr>
            <a:spLocks noGrp="1"/>
          </p:cNvSpPr>
          <p:nvPr>
            <p:ph idx="1"/>
          </p:nvPr>
        </p:nvSpPr>
        <p:spPr>
          <a:xfrm>
            <a:off x="685800" y="2194560"/>
            <a:ext cx="10820400" cy="4514998"/>
          </a:xfrm>
        </p:spPr>
        <p:txBody>
          <a:bodyPr>
            <a:normAutofit/>
          </a:bodyPr>
          <a:lstStyle/>
          <a:p>
            <a:pPr>
              <a:lnSpc>
                <a:spcPct val="150000"/>
              </a:lnSpc>
            </a:pPr>
            <a:r>
              <a:rPr lang="zh-CN" altLang="en-US" dirty="0"/>
              <a:t>工作流描述如何管理并行开发、分布式开发，如何自动化创建工程。这在如每天均需要频繁编译链接的重复过程中尤为重要。如果没有有力的自动化是不可能的</a:t>
            </a:r>
            <a:r>
              <a:rPr lang="en-US" altLang="zh-CN" dirty="0"/>
              <a:t>, </a:t>
            </a:r>
            <a:r>
              <a:rPr lang="zh-CN" altLang="en-US" dirty="0"/>
              <a:t>同时也要记录对产品修改原因、时间、人员保持审计记录。 </a:t>
            </a:r>
          </a:p>
          <a:p>
            <a:pPr>
              <a:lnSpc>
                <a:spcPct val="150000"/>
              </a:lnSpc>
            </a:pPr>
            <a:r>
              <a:rPr lang="zh-CN" altLang="en-US" dirty="0"/>
              <a:t>工作流也涵盖了变更需求管理，即如何报告缺陷，在它们的是生命周期中如何管理，及如何使用缺陷来跟踪进展和发展的倾向。 </a:t>
            </a:r>
          </a:p>
          <a:p>
            <a:pPr>
              <a:lnSpc>
                <a:spcPct val="150000"/>
              </a:lnSpc>
            </a:pPr>
            <a:endParaRPr lang="zh-CN" altLang="en-US" dirty="0"/>
          </a:p>
        </p:txBody>
      </p:sp>
    </p:spTree>
    <p:extLst>
      <p:ext uri="{BB962C8B-B14F-4D97-AF65-F5344CB8AC3E}">
        <p14:creationId xmlns:p14="http://schemas.microsoft.com/office/powerpoint/2010/main" val="2731831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71338A-A1F1-4FB0-A3CC-C4964A7F9506}"/>
              </a:ext>
            </a:extLst>
          </p:cNvPr>
          <p:cNvSpPr>
            <a:spLocks noGrp="1"/>
          </p:cNvSpPr>
          <p:nvPr>
            <p:ph type="title"/>
          </p:nvPr>
        </p:nvSpPr>
        <p:spPr/>
        <p:txBody>
          <a:bodyPr>
            <a:normAutofit/>
          </a:bodyPr>
          <a:lstStyle/>
          <a:p>
            <a:r>
              <a:rPr lang="zh-CN" altLang="en-US" b="1" dirty="0"/>
              <a:t>环境工作流</a:t>
            </a:r>
            <a:endParaRPr lang="zh-CN" altLang="en-US" dirty="0"/>
          </a:p>
        </p:txBody>
      </p:sp>
      <p:sp>
        <p:nvSpPr>
          <p:cNvPr id="3" name="内容占位符 2">
            <a:extLst>
              <a:ext uri="{FF2B5EF4-FFF2-40B4-BE49-F238E27FC236}">
                <a16:creationId xmlns:a16="http://schemas.microsoft.com/office/drawing/2014/main" id="{B63F96E0-87FF-43F0-9706-C64C53D09DCB}"/>
              </a:ext>
            </a:extLst>
          </p:cNvPr>
          <p:cNvSpPr>
            <a:spLocks noGrp="1"/>
          </p:cNvSpPr>
          <p:nvPr>
            <p:ph idx="1"/>
          </p:nvPr>
        </p:nvSpPr>
        <p:spPr/>
        <p:txBody>
          <a:bodyPr/>
          <a:lstStyle/>
          <a:p>
            <a:pPr>
              <a:lnSpc>
                <a:spcPct val="150000"/>
              </a:lnSpc>
            </a:pPr>
            <a:r>
              <a:rPr lang="zh-CN" altLang="en-US" dirty="0"/>
              <a:t>环境工作流的目的是给软件开发组织提供软件开发环境</a:t>
            </a:r>
            <a:r>
              <a:rPr lang="en-US" altLang="zh-CN" dirty="0"/>
              <a:t>(</a:t>
            </a:r>
            <a:r>
              <a:rPr lang="zh-CN" altLang="en-US" dirty="0"/>
              <a:t>过程和工具</a:t>
            </a:r>
            <a:r>
              <a:rPr lang="en-US" altLang="zh-CN" dirty="0"/>
              <a:t>, </a:t>
            </a:r>
            <a:r>
              <a:rPr lang="zh-CN" altLang="en-US" dirty="0"/>
              <a:t>及编码规范</a:t>
            </a:r>
            <a:r>
              <a:rPr lang="en-US" altLang="zh-CN" dirty="0"/>
              <a:t>)</a:t>
            </a:r>
          </a:p>
          <a:p>
            <a:pPr>
              <a:lnSpc>
                <a:spcPct val="150000"/>
              </a:lnSpc>
            </a:pPr>
            <a:r>
              <a:rPr lang="zh-CN" altLang="en-US" dirty="0"/>
              <a:t>工作流集中在项目环境中配置过程的活动，同样着重支持项目的</a:t>
            </a:r>
            <a:r>
              <a:rPr lang="zh-CN" altLang="en-US" b="1" dirty="0"/>
              <a:t>开发规范</a:t>
            </a:r>
            <a:r>
              <a:rPr lang="zh-CN" altLang="en-US" dirty="0"/>
              <a:t>的活动。提供了逐步指导手册，介绍了如何在组织中实现过程。 </a:t>
            </a:r>
          </a:p>
          <a:p>
            <a:pPr>
              <a:lnSpc>
                <a:spcPct val="150000"/>
              </a:lnSpc>
            </a:pPr>
            <a:r>
              <a:rPr lang="zh-CN" altLang="en-US" dirty="0"/>
              <a:t>环境工作流还包含了提供了定制流程所必须的准则、模板、工具的开发工具箱。</a:t>
            </a:r>
            <a:endParaRPr lang="en-US" altLang="zh-CN" dirty="0"/>
          </a:p>
        </p:txBody>
      </p:sp>
    </p:spTree>
    <p:extLst>
      <p:ext uri="{BB962C8B-B14F-4D97-AF65-F5344CB8AC3E}">
        <p14:creationId xmlns:p14="http://schemas.microsoft.com/office/powerpoint/2010/main" val="2075566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34562-8642-4366-B2CF-34C86D4056A7}"/>
              </a:ext>
            </a:extLst>
          </p:cNvPr>
          <p:cNvSpPr>
            <a:spLocks noGrp="1"/>
          </p:cNvSpPr>
          <p:nvPr>
            <p:ph type="title"/>
          </p:nvPr>
        </p:nvSpPr>
        <p:spPr/>
        <p:txBody>
          <a:bodyPr/>
          <a:lstStyle/>
          <a:p>
            <a:r>
              <a:rPr lang="zh-CN" altLang="en-US" dirty="0"/>
              <a:t>自定义过程</a:t>
            </a:r>
          </a:p>
        </p:txBody>
      </p:sp>
      <p:sp>
        <p:nvSpPr>
          <p:cNvPr id="3" name="内容占位符 2">
            <a:extLst>
              <a:ext uri="{FF2B5EF4-FFF2-40B4-BE49-F238E27FC236}">
                <a16:creationId xmlns:a16="http://schemas.microsoft.com/office/drawing/2014/main" id="{B99B2739-C130-4CCE-8BC9-3F4C751605EE}"/>
              </a:ext>
            </a:extLst>
          </p:cNvPr>
          <p:cNvSpPr>
            <a:spLocks noGrp="1"/>
          </p:cNvSpPr>
          <p:nvPr>
            <p:ph idx="1"/>
          </p:nvPr>
        </p:nvSpPr>
        <p:spPr/>
        <p:txBody>
          <a:bodyPr/>
          <a:lstStyle/>
          <a:p>
            <a:pPr>
              <a:lnSpc>
                <a:spcPct val="150000"/>
              </a:lnSpc>
            </a:pPr>
            <a:r>
              <a:rPr lang="zh-CN" altLang="en-US" dirty="0"/>
              <a:t>统一过程试图用最稳定</a:t>
            </a:r>
            <a:r>
              <a:rPr lang="en-US" altLang="zh-CN" dirty="0"/>
              <a:t>, </a:t>
            </a:r>
            <a:r>
              <a:rPr lang="zh-CN" altLang="en-US" dirty="0"/>
              <a:t>最全面</a:t>
            </a:r>
            <a:r>
              <a:rPr lang="en-US" altLang="zh-CN" dirty="0"/>
              <a:t>, </a:t>
            </a:r>
            <a:r>
              <a:rPr lang="zh-CN" altLang="en-US" dirty="0"/>
              <a:t>最安全的方法囊括软件开发的全部</a:t>
            </a:r>
            <a:r>
              <a:rPr lang="en-US" altLang="zh-CN" dirty="0"/>
              <a:t>, </a:t>
            </a:r>
            <a:r>
              <a:rPr lang="zh-CN" altLang="en-US" dirty="0"/>
              <a:t>看起来的确是很笨重的</a:t>
            </a:r>
            <a:r>
              <a:rPr lang="en-US" altLang="zh-CN" dirty="0"/>
              <a:t>, </a:t>
            </a:r>
            <a:r>
              <a:rPr lang="zh-CN" altLang="en-US" dirty="0"/>
              <a:t>但是统一过程更重要的是揭示了软件生产的秘密</a:t>
            </a:r>
            <a:r>
              <a:rPr lang="en-US" altLang="zh-CN" dirty="0"/>
              <a:t>, </a:t>
            </a:r>
            <a:r>
              <a:rPr lang="zh-CN" altLang="en-US" dirty="0"/>
              <a:t>运用这些思想</a:t>
            </a:r>
            <a:r>
              <a:rPr lang="en-US" altLang="zh-CN" dirty="0"/>
              <a:t>, </a:t>
            </a:r>
            <a:r>
              <a:rPr lang="zh-CN" altLang="en-US" dirty="0"/>
              <a:t>完全可以定制出适合自己项目的简化过程</a:t>
            </a:r>
            <a:r>
              <a:rPr lang="en-US" altLang="zh-CN" dirty="0"/>
              <a:t>, </a:t>
            </a:r>
            <a:r>
              <a:rPr lang="zh-CN" altLang="en-US" dirty="0"/>
              <a:t>也可以将统一过程中有用的思想与极限编程</a:t>
            </a:r>
            <a:r>
              <a:rPr lang="en-US" altLang="zh-CN" dirty="0"/>
              <a:t>/</a:t>
            </a:r>
            <a:r>
              <a:rPr lang="zh-CN" altLang="en-US" dirty="0"/>
              <a:t>敏捷方法等轻量级的方法结合起来</a:t>
            </a:r>
            <a:r>
              <a:rPr lang="en-US" altLang="zh-CN" dirty="0"/>
              <a:t>. </a:t>
            </a:r>
          </a:p>
        </p:txBody>
      </p:sp>
    </p:spTree>
    <p:extLst>
      <p:ext uri="{BB962C8B-B14F-4D97-AF65-F5344CB8AC3E}">
        <p14:creationId xmlns:p14="http://schemas.microsoft.com/office/powerpoint/2010/main" val="4151013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4B98BAB-DD38-43E9-8B87-FCFD2F24391D}"/>
              </a:ext>
            </a:extLst>
          </p:cNvPr>
          <p:cNvSpPr>
            <a:spLocks noGrp="1"/>
          </p:cNvSpPr>
          <p:nvPr>
            <p:ph type="title"/>
          </p:nvPr>
        </p:nvSpPr>
        <p:spPr/>
        <p:txBody>
          <a:bodyPr/>
          <a:lstStyle/>
          <a:p>
            <a:r>
              <a:rPr lang="zh-CN" altLang="en-US" dirty="0"/>
              <a:t>统一过程是什么</a:t>
            </a:r>
          </a:p>
        </p:txBody>
      </p:sp>
      <p:sp>
        <p:nvSpPr>
          <p:cNvPr id="2" name="内容占位符 1">
            <a:extLst>
              <a:ext uri="{FF2B5EF4-FFF2-40B4-BE49-F238E27FC236}">
                <a16:creationId xmlns:a16="http://schemas.microsoft.com/office/drawing/2014/main" id="{CC81E670-43F1-4FB2-9BF9-ABAD3EA16D4D}"/>
              </a:ext>
            </a:extLst>
          </p:cNvPr>
          <p:cNvSpPr>
            <a:spLocks noGrp="1"/>
          </p:cNvSpPr>
          <p:nvPr>
            <p:ph sz="half" idx="1"/>
          </p:nvPr>
        </p:nvSpPr>
        <p:spPr/>
        <p:txBody>
          <a:bodyPr>
            <a:normAutofit/>
          </a:bodyPr>
          <a:lstStyle/>
          <a:p>
            <a:pPr>
              <a:lnSpc>
                <a:spcPct val="150000"/>
              </a:lnSpc>
            </a:pPr>
            <a:r>
              <a:rPr lang="zh-CN" altLang="en-US" dirty="0"/>
              <a:t>统一过程定义了软件开发过程中最重要的阶段和工作</a:t>
            </a:r>
            <a:r>
              <a:rPr lang="en-US" altLang="zh-CN" dirty="0"/>
              <a:t>, </a:t>
            </a:r>
            <a:r>
              <a:rPr lang="zh-CN" altLang="en-US" dirty="0"/>
              <a:t>划分了</a:t>
            </a:r>
            <a:r>
              <a:rPr lang="zh-CN" altLang="en-US" b="1" dirty="0"/>
              <a:t>四个阶段</a:t>
            </a:r>
            <a:r>
              <a:rPr lang="en-US" altLang="zh-CN" dirty="0"/>
              <a:t>, </a:t>
            </a:r>
            <a:r>
              <a:rPr lang="zh-CN" altLang="en-US" dirty="0"/>
              <a:t>总结了</a:t>
            </a:r>
            <a:r>
              <a:rPr lang="zh-CN" altLang="en-US" b="1" dirty="0"/>
              <a:t>九个核心工作流</a:t>
            </a:r>
            <a:r>
              <a:rPr lang="en-US" altLang="zh-CN" dirty="0"/>
              <a:t>, </a:t>
            </a:r>
            <a:r>
              <a:rPr lang="zh-CN" altLang="en-US" dirty="0"/>
              <a:t>定义了参与软件开发过程的各种角色</a:t>
            </a:r>
            <a:r>
              <a:rPr lang="en-US" altLang="zh-CN" dirty="0"/>
              <a:t>, </a:t>
            </a:r>
            <a:r>
              <a:rPr lang="zh-CN" altLang="en-US" dirty="0"/>
              <a:t>以及他们的职责</a:t>
            </a:r>
            <a:r>
              <a:rPr lang="en-US" altLang="zh-CN" dirty="0"/>
              <a:t>, </a:t>
            </a:r>
            <a:r>
              <a:rPr lang="zh-CN" altLang="en-US" dirty="0"/>
              <a:t>还定义了软件生产过程中产生的工件并提供了模板</a:t>
            </a:r>
            <a:r>
              <a:rPr lang="en-US" altLang="zh-CN" dirty="0"/>
              <a:t>. </a:t>
            </a:r>
          </a:p>
        </p:txBody>
      </p:sp>
      <p:pic>
        <p:nvPicPr>
          <p:cNvPr id="7" name="内容占位符 6">
            <a:extLst>
              <a:ext uri="{FF2B5EF4-FFF2-40B4-BE49-F238E27FC236}">
                <a16:creationId xmlns:a16="http://schemas.microsoft.com/office/drawing/2014/main" id="{0D98C105-DF5D-403F-AE55-EFBAE17D0A5C}"/>
              </a:ext>
            </a:extLst>
          </p:cNvPr>
          <p:cNvPicPr>
            <a:picLocks noGrp="1" noChangeAspect="1"/>
          </p:cNvPicPr>
          <p:nvPr>
            <p:ph sz="half" idx="2"/>
          </p:nvPr>
        </p:nvPicPr>
        <p:blipFill>
          <a:blip r:embed="rId2"/>
          <a:stretch>
            <a:fillRect/>
          </a:stretch>
        </p:blipFill>
        <p:spPr>
          <a:xfrm>
            <a:off x="6286819" y="1852551"/>
            <a:ext cx="5104762" cy="47382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751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7B20073-A665-4891-B914-54114115E322}"/>
              </a:ext>
            </a:extLst>
          </p:cNvPr>
          <p:cNvSpPr>
            <a:spLocks noGrp="1"/>
          </p:cNvSpPr>
          <p:nvPr>
            <p:ph type="title"/>
          </p:nvPr>
        </p:nvSpPr>
        <p:spPr/>
        <p:txBody>
          <a:bodyPr/>
          <a:lstStyle/>
          <a:p>
            <a:r>
              <a:rPr lang="zh-CN" altLang="en-US" dirty="0"/>
              <a:t>统一过程与</a:t>
            </a:r>
            <a:r>
              <a:rPr lang="en-US" altLang="zh-CN" dirty="0"/>
              <a:t>UML</a:t>
            </a:r>
            <a:endParaRPr lang="zh-CN" altLang="en-US" dirty="0"/>
          </a:p>
        </p:txBody>
      </p:sp>
      <p:sp>
        <p:nvSpPr>
          <p:cNvPr id="5" name="内容占位符 4">
            <a:extLst>
              <a:ext uri="{FF2B5EF4-FFF2-40B4-BE49-F238E27FC236}">
                <a16:creationId xmlns:a16="http://schemas.microsoft.com/office/drawing/2014/main" id="{4AB0A783-6726-4A00-BFBD-52D051CD0E44}"/>
              </a:ext>
            </a:extLst>
          </p:cNvPr>
          <p:cNvSpPr>
            <a:spLocks noGrp="1"/>
          </p:cNvSpPr>
          <p:nvPr>
            <p:ph idx="1"/>
          </p:nvPr>
        </p:nvSpPr>
        <p:spPr>
          <a:xfrm>
            <a:off x="685800" y="2194560"/>
            <a:ext cx="10820400" cy="4443746"/>
          </a:xfrm>
        </p:spPr>
        <p:txBody>
          <a:bodyPr>
            <a:normAutofit/>
          </a:bodyPr>
          <a:lstStyle/>
          <a:p>
            <a:pPr>
              <a:lnSpc>
                <a:spcPct val="150000"/>
              </a:lnSpc>
            </a:pPr>
            <a:r>
              <a:rPr lang="en-US" altLang="zh-CN" b="1" dirty="0"/>
              <a:t>UML </a:t>
            </a:r>
            <a:r>
              <a:rPr lang="zh-CN" altLang="en-US" b="1" dirty="0"/>
              <a:t>用来描述软件生产过程中要产生的文档</a:t>
            </a:r>
            <a:r>
              <a:rPr lang="en-US" altLang="zh-CN" b="1" dirty="0"/>
              <a:t>, </a:t>
            </a:r>
            <a:r>
              <a:rPr lang="zh-CN" altLang="en-US" b="1" dirty="0"/>
              <a:t>而统一过程则是指导如何产生这些文档</a:t>
            </a:r>
            <a:r>
              <a:rPr lang="en-US" altLang="zh-CN" b="1" dirty="0"/>
              <a:t>, </a:t>
            </a:r>
            <a:r>
              <a:rPr lang="zh-CN" altLang="en-US" b="1" dirty="0"/>
              <a:t>以及这些文档需要讲述什么的方法</a:t>
            </a:r>
            <a:r>
              <a:rPr lang="en-US" altLang="zh-CN" b="1" dirty="0"/>
              <a:t>. </a:t>
            </a:r>
          </a:p>
          <a:p>
            <a:pPr>
              <a:lnSpc>
                <a:spcPct val="150000"/>
              </a:lnSpc>
            </a:pPr>
            <a:r>
              <a:rPr lang="zh-CN" altLang="en-US" dirty="0"/>
              <a:t>软件项目中真正的灵魂是软件过程</a:t>
            </a:r>
            <a:r>
              <a:rPr lang="en-US" altLang="zh-CN" dirty="0"/>
              <a:t>, </a:t>
            </a:r>
            <a:r>
              <a:rPr lang="zh-CN" altLang="en-US" dirty="0"/>
              <a:t>软件过程的需要才是这些工具和语言诞生的原因</a:t>
            </a:r>
            <a:r>
              <a:rPr lang="en-US" altLang="zh-CN" dirty="0"/>
              <a:t>.</a:t>
            </a:r>
            <a:r>
              <a:rPr lang="zh-CN" altLang="en-US" dirty="0"/>
              <a:t>要用好 </a:t>
            </a:r>
            <a:r>
              <a:rPr lang="en-US" altLang="zh-CN" dirty="0"/>
              <a:t>UML, </a:t>
            </a:r>
            <a:r>
              <a:rPr lang="zh-CN" altLang="en-US" dirty="0"/>
              <a:t>首先要明确地知道自己想要做什么</a:t>
            </a:r>
            <a:r>
              <a:rPr lang="en-US" altLang="zh-CN" dirty="0"/>
              <a:t>, </a:t>
            </a:r>
            <a:r>
              <a:rPr lang="zh-CN" altLang="en-US" dirty="0"/>
              <a:t>根据自己的目的来寻找合适的模型</a:t>
            </a:r>
            <a:r>
              <a:rPr lang="en-US" altLang="zh-CN" dirty="0"/>
              <a:t>, </a:t>
            </a:r>
            <a:r>
              <a:rPr lang="zh-CN" altLang="en-US" dirty="0"/>
              <a:t>确定了模型之后</a:t>
            </a:r>
            <a:r>
              <a:rPr lang="en-US" altLang="zh-CN" dirty="0"/>
              <a:t>, </a:t>
            </a:r>
            <a:r>
              <a:rPr lang="zh-CN" altLang="en-US" dirty="0"/>
              <a:t>再确定要采用哪些视图来表达模型</a:t>
            </a:r>
            <a:r>
              <a:rPr lang="en-US" altLang="zh-CN" dirty="0"/>
              <a:t>.</a:t>
            </a:r>
          </a:p>
          <a:p>
            <a:pPr>
              <a:lnSpc>
                <a:spcPct val="150000"/>
              </a:lnSpc>
            </a:pPr>
            <a:r>
              <a:rPr lang="zh-CN" altLang="en-US" dirty="0"/>
              <a:t>掌握了软件过程</a:t>
            </a:r>
            <a:r>
              <a:rPr lang="en-US" altLang="zh-CN" dirty="0"/>
              <a:t>, </a:t>
            </a:r>
            <a:r>
              <a:rPr lang="zh-CN" altLang="en-US" dirty="0"/>
              <a:t>才会知道为什么要有用例</a:t>
            </a:r>
            <a:r>
              <a:rPr lang="en-US" altLang="zh-CN" dirty="0"/>
              <a:t>, </a:t>
            </a:r>
            <a:r>
              <a:rPr lang="zh-CN" altLang="en-US" dirty="0"/>
              <a:t>才会知道什么时候什么地方需要使用什么样的 </a:t>
            </a:r>
            <a:r>
              <a:rPr lang="en-US" altLang="zh-CN" dirty="0"/>
              <a:t>UML </a:t>
            </a:r>
            <a:r>
              <a:rPr lang="zh-CN" altLang="en-US" dirty="0"/>
              <a:t>图符来表达软件的观点</a:t>
            </a:r>
            <a:r>
              <a:rPr lang="en-US" altLang="zh-CN" dirty="0"/>
              <a:t>, </a:t>
            </a:r>
            <a:r>
              <a:rPr lang="zh-CN" altLang="en-US" dirty="0"/>
              <a:t>才会知道</a:t>
            </a:r>
            <a:r>
              <a:rPr lang="en-US" altLang="zh-CN" dirty="0"/>
              <a:t>UML</a:t>
            </a:r>
            <a:r>
              <a:rPr lang="zh-CN" altLang="en-US" dirty="0"/>
              <a:t>那些视图在软件开发过程中起到什么作用</a:t>
            </a:r>
            <a:r>
              <a:rPr lang="en-US" altLang="zh-CN" dirty="0"/>
              <a:t>.</a:t>
            </a:r>
          </a:p>
        </p:txBody>
      </p:sp>
    </p:spTree>
    <p:extLst>
      <p:ext uri="{BB962C8B-B14F-4D97-AF65-F5344CB8AC3E}">
        <p14:creationId xmlns:p14="http://schemas.microsoft.com/office/powerpoint/2010/main" val="3738124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4B98BAB-DD38-43E9-8B87-FCFD2F24391D}"/>
              </a:ext>
            </a:extLst>
          </p:cNvPr>
          <p:cNvSpPr>
            <a:spLocks noGrp="1"/>
          </p:cNvSpPr>
          <p:nvPr>
            <p:ph type="title"/>
          </p:nvPr>
        </p:nvSpPr>
        <p:spPr/>
        <p:txBody>
          <a:bodyPr/>
          <a:lstStyle/>
          <a:p>
            <a:r>
              <a:rPr lang="zh-CN" altLang="en-US" dirty="0"/>
              <a:t>建模基础</a:t>
            </a:r>
          </a:p>
        </p:txBody>
      </p:sp>
    </p:spTree>
    <p:extLst>
      <p:ext uri="{BB962C8B-B14F-4D97-AF65-F5344CB8AC3E}">
        <p14:creationId xmlns:p14="http://schemas.microsoft.com/office/powerpoint/2010/main" val="297431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1AB31-76B2-4CB8-A8E1-57EAC3E68FD4}"/>
              </a:ext>
            </a:extLst>
          </p:cNvPr>
          <p:cNvSpPr>
            <a:spLocks noGrp="1"/>
          </p:cNvSpPr>
          <p:nvPr>
            <p:ph type="title"/>
          </p:nvPr>
        </p:nvSpPr>
        <p:spPr/>
        <p:txBody>
          <a:bodyPr/>
          <a:lstStyle/>
          <a:p>
            <a:r>
              <a:rPr lang="zh-CN" altLang="en-US" dirty="0"/>
              <a:t>什么是建模</a:t>
            </a:r>
          </a:p>
        </p:txBody>
      </p:sp>
      <p:sp>
        <p:nvSpPr>
          <p:cNvPr id="3" name="内容占位符 2">
            <a:extLst>
              <a:ext uri="{FF2B5EF4-FFF2-40B4-BE49-F238E27FC236}">
                <a16:creationId xmlns:a16="http://schemas.microsoft.com/office/drawing/2014/main" id="{28E376E6-EC2E-4027-822A-5063CD98B3DE}"/>
              </a:ext>
            </a:extLst>
          </p:cNvPr>
          <p:cNvSpPr>
            <a:spLocks noGrp="1"/>
          </p:cNvSpPr>
          <p:nvPr>
            <p:ph idx="1"/>
          </p:nvPr>
        </p:nvSpPr>
        <p:spPr/>
        <p:txBody>
          <a:bodyPr/>
          <a:lstStyle/>
          <a:p>
            <a:pPr>
              <a:lnSpc>
                <a:spcPct val="150000"/>
              </a:lnSpc>
            </a:pPr>
            <a:r>
              <a:rPr lang="zh-CN" altLang="en-US" dirty="0"/>
              <a:t>建模</a:t>
            </a:r>
            <a:r>
              <a:rPr lang="en-US" altLang="zh-CN" dirty="0"/>
              <a:t>, </a:t>
            </a:r>
            <a:r>
              <a:rPr lang="zh-CN" altLang="en-US" dirty="0"/>
              <a:t>是指通过对客观事物进行抽象</a:t>
            </a:r>
            <a:r>
              <a:rPr lang="en-US" altLang="zh-CN" dirty="0"/>
              <a:t>, </a:t>
            </a:r>
            <a:r>
              <a:rPr lang="zh-CN" altLang="en-US" dirty="0"/>
              <a:t>将对事物的理解概念化</a:t>
            </a:r>
            <a:r>
              <a:rPr lang="en-US" altLang="zh-CN" dirty="0"/>
              <a:t>, </a:t>
            </a:r>
            <a:r>
              <a:rPr lang="zh-CN" altLang="en-US" dirty="0"/>
              <a:t>形成一种</a:t>
            </a:r>
            <a:r>
              <a:rPr lang="en-US" altLang="zh-CN" dirty="0"/>
              <a:t>"</a:t>
            </a:r>
            <a:r>
              <a:rPr lang="zh-CN" altLang="en-US" dirty="0"/>
              <a:t>便于理解事物内部结构和工作原理</a:t>
            </a:r>
            <a:r>
              <a:rPr lang="en-US" altLang="zh-CN" dirty="0"/>
              <a:t>"</a:t>
            </a:r>
            <a:r>
              <a:rPr lang="zh-CN" altLang="en-US" dirty="0"/>
              <a:t>的表达</a:t>
            </a:r>
            <a:r>
              <a:rPr lang="en-US" altLang="zh-CN" dirty="0"/>
              <a:t>. </a:t>
            </a:r>
          </a:p>
          <a:p>
            <a:pPr>
              <a:lnSpc>
                <a:spcPct val="150000"/>
              </a:lnSpc>
            </a:pPr>
            <a:r>
              <a:rPr lang="zh-CN" altLang="en-US" dirty="0"/>
              <a:t>无论什么行业</a:t>
            </a:r>
            <a:r>
              <a:rPr lang="en-US" altLang="zh-CN" dirty="0"/>
              <a:t>, </a:t>
            </a:r>
            <a:r>
              <a:rPr lang="zh-CN" altLang="en-US" dirty="0"/>
              <a:t>什么业务</a:t>
            </a:r>
            <a:r>
              <a:rPr lang="en-US" altLang="zh-CN" dirty="0"/>
              <a:t>, </a:t>
            </a:r>
            <a:r>
              <a:rPr lang="zh-CN" altLang="en-US" dirty="0"/>
              <a:t>本质上都是某些人依据某些规则在做事</a:t>
            </a:r>
            <a:r>
              <a:rPr lang="en-US" altLang="zh-CN" dirty="0"/>
              <a:t>, </a:t>
            </a:r>
            <a:r>
              <a:rPr lang="zh-CN" altLang="en-US" dirty="0"/>
              <a:t>期间使用并产生了一些物</a:t>
            </a:r>
            <a:r>
              <a:rPr lang="en-US" altLang="zh-CN" dirty="0"/>
              <a:t>. </a:t>
            </a:r>
            <a:r>
              <a:rPr lang="zh-CN" altLang="en-US" dirty="0"/>
              <a:t>因此</a:t>
            </a:r>
            <a:r>
              <a:rPr lang="en-US" altLang="zh-CN" dirty="0"/>
              <a:t>, </a:t>
            </a:r>
            <a:r>
              <a:rPr lang="zh-CN" altLang="en-US" b="1" dirty="0"/>
              <a:t>建立模型的关键就是找到以上的 人</a:t>
            </a:r>
            <a:r>
              <a:rPr lang="en-US" altLang="zh-CN" b="1" dirty="0"/>
              <a:t>, </a:t>
            </a:r>
            <a:r>
              <a:rPr lang="zh-CN" altLang="en-US" b="1" dirty="0"/>
              <a:t>事</a:t>
            </a:r>
            <a:r>
              <a:rPr lang="en-US" altLang="zh-CN" b="1" dirty="0"/>
              <a:t>, </a:t>
            </a:r>
            <a:r>
              <a:rPr lang="zh-CN" altLang="en-US" b="1" dirty="0"/>
              <a:t>物</a:t>
            </a:r>
            <a:r>
              <a:rPr lang="en-US" altLang="zh-CN" b="1" dirty="0"/>
              <a:t>, </a:t>
            </a:r>
            <a:r>
              <a:rPr lang="zh-CN" altLang="en-US" b="1" dirty="0"/>
              <a:t>规则</a:t>
            </a:r>
            <a:r>
              <a:rPr lang="en-US" altLang="zh-CN" b="1" dirty="0"/>
              <a:t>. </a:t>
            </a:r>
          </a:p>
          <a:p>
            <a:pPr>
              <a:lnSpc>
                <a:spcPct val="150000"/>
              </a:lnSpc>
            </a:pPr>
            <a:r>
              <a:rPr lang="zh-CN" altLang="en-US" dirty="0"/>
              <a:t>模型要能够真实反映客观事物</a:t>
            </a:r>
            <a:r>
              <a:rPr lang="en-US" altLang="zh-CN" dirty="0"/>
              <a:t>, </a:t>
            </a:r>
            <a:r>
              <a:rPr lang="zh-CN" altLang="en-US" dirty="0"/>
              <a:t>需要</a:t>
            </a:r>
            <a:r>
              <a:rPr lang="zh-CN" altLang="en-US" b="1" dirty="0"/>
              <a:t>动静结合</a:t>
            </a:r>
            <a:r>
              <a:rPr lang="en-US" altLang="zh-CN" dirty="0"/>
              <a:t>:</a:t>
            </a:r>
          </a:p>
          <a:p>
            <a:pPr lvl="1">
              <a:lnSpc>
                <a:spcPct val="150000"/>
              </a:lnSpc>
            </a:pPr>
            <a:r>
              <a:rPr lang="zh-CN" altLang="en-US" dirty="0"/>
              <a:t>结构性特征</a:t>
            </a:r>
            <a:r>
              <a:rPr lang="en-US" altLang="zh-CN" dirty="0"/>
              <a:t>, </a:t>
            </a:r>
            <a:r>
              <a:rPr lang="zh-CN" altLang="en-US" dirty="0"/>
              <a:t>描述事务的静态结构</a:t>
            </a:r>
            <a:r>
              <a:rPr lang="en-US" altLang="zh-CN" dirty="0"/>
              <a:t>(</a:t>
            </a:r>
            <a:r>
              <a:rPr lang="zh-CN" altLang="en-US" dirty="0"/>
              <a:t>用例图</a:t>
            </a:r>
            <a:r>
              <a:rPr lang="en-US" altLang="zh-CN" dirty="0"/>
              <a:t>, </a:t>
            </a:r>
            <a:r>
              <a:rPr lang="zh-CN" altLang="en-US" dirty="0"/>
              <a:t>类图</a:t>
            </a:r>
            <a:r>
              <a:rPr lang="en-US" altLang="zh-CN" dirty="0"/>
              <a:t>, </a:t>
            </a:r>
            <a:r>
              <a:rPr lang="zh-CN" altLang="en-US" dirty="0"/>
              <a:t>包图</a:t>
            </a:r>
            <a:r>
              <a:rPr lang="en-US" altLang="zh-CN" dirty="0"/>
              <a:t>, </a:t>
            </a:r>
            <a:r>
              <a:rPr lang="zh-CN" altLang="en-US" dirty="0"/>
              <a:t>组件图</a:t>
            </a:r>
            <a:r>
              <a:rPr lang="en-US" altLang="zh-CN" dirty="0"/>
              <a:t>, </a:t>
            </a:r>
            <a:r>
              <a:rPr lang="zh-CN" altLang="en-US" dirty="0"/>
              <a:t>部署图</a:t>
            </a:r>
            <a:r>
              <a:rPr lang="en-US" altLang="zh-CN" dirty="0"/>
              <a:t>)</a:t>
            </a:r>
          </a:p>
          <a:p>
            <a:pPr lvl="1">
              <a:lnSpc>
                <a:spcPct val="150000"/>
              </a:lnSpc>
            </a:pPr>
            <a:r>
              <a:rPr lang="zh-CN" altLang="en-US" dirty="0"/>
              <a:t>行为性特征</a:t>
            </a:r>
            <a:r>
              <a:rPr lang="en-US" altLang="zh-CN" dirty="0"/>
              <a:t>, </a:t>
            </a:r>
            <a:r>
              <a:rPr lang="zh-CN" altLang="en-US" dirty="0"/>
              <a:t>描述事物的动态行为</a:t>
            </a:r>
            <a:r>
              <a:rPr lang="en-US" altLang="zh-CN" dirty="0"/>
              <a:t>(</a:t>
            </a:r>
            <a:r>
              <a:rPr lang="zh-CN" altLang="en-US" dirty="0"/>
              <a:t>活动图</a:t>
            </a:r>
            <a:r>
              <a:rPr lang="en-US" altLang="zh-CN" dirty="0"/>
              <a:t>, </a:t>
            </a:r>
            <a:r>
              <a:rPr lang="zh-CN" altLang="en-US" dirty="0"/>
              <a:t>时序图</a:t>
            </a:r>
            <a:r>
              <a:rPr lang="en-US" altLang="zh-CN" dirty="0"/>
              <a:t>, </a:t>
            </a:r>
            <a:r>
              <a:rPr lang="zh-CN" altLang="en-US" dirty="0"/>
              <a:t>协作图</a:t>
            </a:r>
            <a:r>
              <a:rPr lang="en-US" altLang="zh-CN" dirty="0"/>
              <a:t>)</a:t>
            </a:r>
            <a:endParaRPr lang="zh-CN" altLang="en-US" dirty="0"/>
          </a:p>
        </p:txBody>
      </p:sp>
    </p:spTree>
    <p:extLst>
      <p:ext uri="{BB962C8B-B14F-4D97-AF65-F5344CB8AC3E}">
        <p14:creationId xmlns:p14="http://schemas.microsoft.com/office/powerpoint/2010/main" val="216139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F3FC5-9597-4062-9AF6-2C47320D7BD4}"/>
              </a:ext>
            </a:extLst>
          </p:cNvPr>
          <p:cNvSpPr>
            <a:spLocks noGrp="1"/>
          </p:cNvSpPr>
          <p:nvPr>
            <p:ph type="title"/>
          </p:nvPr>
        </p:nvSpPr>
        <p:spPr/>
        <p:txBody>
          <a:bodyPr/>
          <a:lstStyle/>
          <a:p>
            <a:r>
              <a:rPr lang="zh-CN" altLang="en-US" dirty="0"/>
              <a:t>视图与视角</a:t>
            </a:r>
          </a:p>
        </p:txBody>
      </p:sp>
      <p:sp>
        <p:nvSpPr>
          <p:cNvPr id="3" name="内容占位符 2">
            <a:extLst>
              <a:ext uri="{FF2B5EF4-FFF2-40B4-BE49-F238E27FC236}">
                <a16:creationId xmlns:a16="http://schemas.microsoft.com/office/drawing/2014/main" id="{B66FA7F0-14B4-48C5-85ED-1715AA040EA9}"/>
              </a:ext>
            </a:extLst>
          </p:cNvPr>
          <p:cNvSpPr>
            <a:spLocks noGrp="1"/>
          </p:cNvSpPr>
          <p:nvPr>
            <p:ph idx="1"/>
          </p:nvPr>
        </p:nvSpPr>
        <p:spPr>
          <a:xfrm>
            <a:off x="685800" y="1816926"/>
            <a:ext cx="10820400" cy="4916384"/>
          </a:xfrm>
        </p:spPr>
        <p:txBody>
          <a:bodyPr>
            <a:normAutofit fontScale="92500" lnSpcReduction="20000"/>
          </a:bodyPr>
          <a:lstStyle/>
          <a:p>
            <a:pPr>
              <a:lnSpc>
                <a:spcPct val="150000"/>
              </a:lnSpc>
            </a:pPr>
            <a:r>
              <a:rPr lang="zh-CN" altLang="en-US" dirty="0"/>
              <a:t>视角是人们观察事物的角度</a:t>
            </a:r>
            <a:r>
              <a:rPr lang="en-US" altLang="zh-CN" dirty="0"/>
              <a:t>. </a:t>
            </a:r>
            <a:r>
              <a:rPr lang="zh-CN" altLang="en-US" dirty="0"/>
              <a:t>出于不同的目的</a:t>
            </a:r>
            <a:r>
              <a:rPr lang="en-US" altLang="zh-CN" dirty="0"/>
              <a:t>, </a:t>
            </a:r>
            <a:r>
              <a:rPr lang="zh-CN" altLang="en-US" dirty="0"/>
              <a:t>人们会从不同的角度对事物进行审视和评估</a:t>
            </a:r>
            <a:r>
              <a:rPr lang="en-US" altLang="zh-CN" dirty="0"/>
              <a:t>. </a:t>
            </a:r>
            <a:r>
              <a:rPr lang="zh-CN" altLang="en-US" dirty="0"/>
              <a:t>一个视图能展示一个特定视角下的内容</a:t>
            </a:r>
            <a:r>
              <a:rPr lang="en-US" altLang="zh-CN" dirty="0"/>
              <a:t>, </a:t>
            </a:r>
            <a:r>
              <a:rPr lang="zh-CN" altLang="en-US" dirty="0"/>
              <a:t>不同的视角则展示了整体信息不同的特定部分</a:t>
            </a:r>
            <a:r>
              <a:rPr lang="en-US" altLang="zh-CN" dirty="0"/>
              <a:t>, </a:t>
            </a:r>
            <a:r>
              <a:rPr lang="zh-CN" altLang="en-US" dirty="0"/>
              <a:t>体现人们不同的认知角度</a:t>
            </a:r>
            <a:r>
              <a:rPr lang="en-US" altLang="zh-CN" dirty="0"/>
              <a:t>, </a:t>
            </a:r>
            <a:r>
              <a:rPr lang="zh-CN" altLang="en-US" dirty="0"/>
              <a:t>也满足了观察者的某一个审视要求</a:t>
            </a:r>
            <a:r>
              <a:rPr lang="en-US" altLang="zh-CN" dirty="0"/>
              <a:t>.</a:t>
            </a:r>
          </a:p>
          <a:p>
            <a:pPr lvl="1">
              <a:lnSpc>
                <a:spcPct val="150000"/>
              </a:lnSpc>
            </a:pPr>
            <a:r>
              <a:rPr lang="zh-CN" altLang="en-US" dirty="0"/>
              <a:t>对信息展示来说</a:t>
            </a:r>
            <a:r>
              <a:rPr lang="en-US" altLang="zh-CN" dirty="0"/>
              <a:t>, </a:t>
            </a:r>
            <a:r>
              <a:rPr lang="zh-CN" altLang="en-US" dirty="0"/>
              <a:t>恰当的视角可以让观察者</a:t>
            </a:r>
            <a:r>
              <a:rPr lang="zh-CN" altLang="en-US" b="1" dirty="0"/>
              <a:t>更容易抓住信息的本质</a:t>
            </a:r>
            <a:endParaRPr lang="en-US" altLang="zh-CN" b="1" dirty="0"/>
          </a:p>
          <a:p>
            <a:pPr lvl="1">
              <a:lnSpc>
                <a:spcPct val="150000"/>
              </a:lnSpc>
            </a:pPr>
            <a:r>
              <a:rPr lang="zh-CN" altLang="en-US" dirty="0"/>
              <a:t>对观察者来说</a:t>
            </a:r>
            <a:r>
              <a:rPr lang="en-US" altLang="zh-CN" dirty="0"/>
              <a:t>, </a:t>
            </a:r>
            <a:r>
              <a:rPr lang="zh-CN" altLang="en-US" dirty="0"/>
              <a:t>他</a:t>
            </a:r>
            <a:r>
              <a:rPr lang="zh-CN" altLang="en-US" b="1" dirty="0"/>
              <a:t>只关心他感兴趣的那部分</a:t>
            </a:r>
            <a:r>
              <a:rPr lang="zh-CN" altLang="en-US" dirty="0"/>
              <a:t>内容</a:t>
            </a:r>
            <a:r>
              <a:rPr lang="en-US" altLang="zh-CN" dirty="0"/>
              <a:t>, </a:t>
            </a:r>
            <a:r>
              <a:rPr lang="zh-CN" altLang="en-US" dirty="0"/>
              <a:t>其他角度的内容对他没有太大意义</a:t>
            </a:r>
            <a:r>
              <a:rPr lang="en-US" altLang="zh-CN" dirty="0"/>
              <a:t>.</a:t>
            </a:r>
          </a:p>
          <a:p>
            <a:pPr>
              <a:lnSpc>
                <a:spcPct val="150000"/>
              </a:lnSpc>
            </a:pPr>
            <a:r>
              <a:rPr lang="zh-CN" altLang="en-US" dirty="0"/>
              <a:t>因此在展示信息时</a:t>
            </a:r>
            <a:r>
              <a:rPr lang="en-US" altLang="zh-CN" dirty="0"/>
              <a:t>, </a:t>
            </a:r>
            <a:r>
              <a:rPr lang="zh-CN" altLang="en-US" dirty="0"/>
              <a:t>选择适当的视角</a:t>
            </a:r>
            <a:r>
              <a:rPr lang="en-US" altLang="zh-CN" dirty="0"/>
              <a:t>, </a:t>
            </a:r>
            <a:r>
              <a:rPr lang="zh-CN" altLang="en-US" dirty="0"/>
              <a:t>并展示给适当的观察者是非常重要的</a:t>
            </a:r>
            <a:r>
              <a:rPr lang="en-US" altLang="zh-CN" dirty="0"/>
              <a:t>.</a:t>
            </a:r>
          </a:p>
          <a:p>
            <a:pPr>
              <a:lnSpc>
                <a:spcPct val="150000"/>
              </a:lnSpc>
            </a:pPr>
            <a:r>
              <a:rPr lang="zh-CN" altLang="en-US" dirty="0"/>
              <a:t>建立模型的目的是向相关的人展示将要生产的软件产品</a:t>
            </a:r>
            <a:r>
              <a:rPr lang="en-US" altLang="zh-CN" dirty="0"/>
              <a:t>, </a:t>
            </a:r>
            <a:r>
              <a:rPr lang="zh-CN" altLang="en-US" dirty="0"/>
              <a:t>这包含了很多不同方面的信息</a:t>
            </a:r>
            <a:r>
              <a:rPr lang="en-US" altLang="zh-CN" dirty="0"/>
              <a:t>. </a:t>
            </a:r>
            <a:r>
              <a:rPr lang="zh-CN" altLang="en-US" dirty="0"/>
              <a:t>只有用不同的视图去展示软件的不同方面</a:t>
            </a:r>
            <a:r>
              <a:rPr lang="en-US" altLang="zh-CN" dirty="0"/>
              <a:t>, </a:t>
            </a:r>
            <a:r>
              <a:rPr lang="zh-CN" altLang="en-US" dirty="0"/>
              <a:t>把这些方面都描述清楚了</a:t>
            </a:r>
            <a:r>
              <a:rPr lang="en-US" altLang="zh-CN" dirty="0"/>
              <a:t>,</a:t>
            </a:r>
            <a:r>
              <a:rPr lang="zh-CN" altLang="en-US" dirty="0"/>
              <a:t>才能说建立了一个完整的模型</a:t>
            </a:r>
            <a:r>
              <a:rPr lang="en-US" altLang="zh-CN" dirty="0"/>
              <a:t>. </a:t>
            </a:r>
            <a:r>
              <a:rPr lang="zh-CN" altLang="en-US" dirty="0"/>
              <a:t>所以建模主要的工作分为两个方面</a:t>
            </a:r>
            <a:r>
              <a:rPr lang="en-US" altLang="zh-CN" dirty="0"/>
              <a:t>: </a:t>
            </a:r>
          </a:p>
          <a:p>
            <a:pPr lvl="1">
              <a:lnSpc>
                <a:spcPct val="150000"/>
              </a:lnSpc>
            </a:pPr>
            <a:r>
              <a:rPr lang="zh-CN" altLang="en-US" b="1" dirty="0"/>
              <a:t>完整性</a:t>
            </a:r>
            <a:r>
              <a:rPr lang="en-US" altLang="zh-CN" dirty="0"/>
              <a:t>: </a:t>
            </a:r>
            <a:r>
              <a:rPr lang="zh-CN" altLang="en-US" dirty="0"/>
              <a:t>为软件绘制那些表达软件不同含义的视图</a:t>
            </a:r>
            <a:r>
              <a:rPr lang="en-US" altLang="zh-CN" dirty="0"/>
              <a:t>, </a:t>
            </a:r>
            <a:r>
              <a:rPr lang="zh-CN" altLang="en-US" dirty="0"/>
              <a:t>来完整地表达软件的含义</a:t>
            </a:r>
            <a:r>
              <a:rPr lang="en-US" altLang="zh-CN" dirty="0"/>
              <a:t>.</a:t>
            </a:r>
          </a:p>
          <a:p>
            <a:pPr lvl="1">
              <a:lnSpc>
                <a:spcPct val="150000"/>
              </a:lnSpc>
            </a:pPr>
            <a:r>
              <a:rPr lang="zh-CN" altLang="en-US" b="1" dirty="0"/>
              <a:t>针对性</a:t>
            </a:r>
            <a:r>
              <a:rPr lang="en-US" altLang="zh-CN" dirty="0"/>
              <a:t>: </a:t>
            </a:r>
            <a:r>
              <a:rPr lang="zh-CN" altLang="en-US" dirty="0"/>
              <a:t>为不同的的干系人展示他们所关心的那部分视角</a:t>
            </a:r>
          </a:p>
        </p:txBody>
      </p:sp>
    </p:spTree>
    <p:extLst>
      <p:ext uri="{BB962C8B-B14F-4D97-AF65-F5344CB8AC3E}">
        <p14:creationId xmlns:p14="http://schemas.microsoft.com/office/powerpoint/2010/main" val="3725835712"/>
      </p:ext>
    </p:extLst>
  </p:cSld>
  <p:clrMapOvr>
    <a:masterClrMapping/>
  </p:clrMapOvr>
</p:sld>
</file>

<file path=ppt/theme/theme1.xml><?xml version="1.0" encoding="utf-8"?>
<a:theme xmlns:a="http://schemas.openxmlformats.org/drawingml/2006/main" name="水汽尾迹">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TM04033937[[fn=水汽尾迹]]</Template>
  <TotalTime>604</TotalTime>
  <Words>3092</Words>
  <Application>Microsoft Office PowerPoint</Application>
  <PresentationFormat>宽屏</PresentationFormat>
  <Paragraphs>197</Paragraphs>
  <Slides>44</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44</vt:i4>
      </vt:variant>
    </vt:vector>
  </HeadingPairs>
  <TitlesOfParts>
    <vt:vector size="49" baseType="lpstr">
      <vt:lpstr>等线</vt:lpstr>
      <vt:lpstr>微软雅黑</vt:lpstr>
      <vt:lpstr>Arial</vt:lpstr>
      <vt:lpstr>Century Gothic</vt:lpstr>
      <vt:lpstr>水汽尾迹</vt:lpstr>
      <vt:lpstr>统一过程与uml</vt:lpstr>
      <vt:lpstr>主要内容</vt:lpstr>
      <vt:lpstr>统一过程是什么</vt:lpstr>
      <vt:lpstr>统一过程是什么</vt:lpstr>
      <vt:lpstr>统一过程是什么</vt:lpstr>
      <vt:lpstr>统一过程与UML</vt:lpstr>
      <vt:lpstr>建模基础</vt:lpstr>
      <vt:lpstr>什么是建模</vt:lpstr>
      <vt:lpstr>视图与视角</vt:lpstr>
      <vt:lpstr>业务建模工作流程</vt:lpstr>
      <vt:lpstr>业务建模工作流程</vt:lpstr>
      <vt:lpstr>业务建模工作流程</vt:lpstr>
      <vt:lpstr>业务建模工作流程</vt:lpstr>
      <vt:lpstr>业务用例模型</vt:lpstr>
      <vt:lpstr>概念用例模型</vt:lpstr>
      <vt:lpstr>领域模型</vt:lpstr>
      <vt:lpstr>业务架构及文档</vt:lpstr>
      <vt:lpstr>系统建模工作流程</vt:lpstr>
      <vt:lpstr>系统建模工作流程</vt:lpstr>
      <vt:lpstr>系统建模工作流程</vt:lpstr>
      <vt:lpstr>系统建模工作流程</vt:lpstr>
      <vt:lpstr>系统用例模型</vt:lpstr>
      <vt:lpstr>系统原型与文档</vt:lpstr>
      <vt:lpstr>分析设计建模工作流程</vt:lpstr>
      <vt:lpstr>分析设计建模工作流程</vt:lpstr>
      <vt:lpstr>分析设计建模工作流程</vt:lpstr>
      <vt:lpstr>分析设计建模工作流程</vt:lpstr>
      <vt:lpstr>分析模型</vt:lpstr>
      <vt:lpstr>设计模型</vt:lpstr>
      <vt:lpstr>推荐做法</vt:lpstr>
      <vt:lpstr>实施工作流</vt:lpstr>
      <vt:lpstr>实施工作流</vt:lpstr>
      <vt:lpstr>实施工作流</vt:lpstr>
      <vt:lpstr>实施工作流</vt:lpstr>
      <vt:lpstr>实施模型</vt:lpstr>
      <vt:lpstr>简化流程</vt:lpstr>
      <vt:lpstr>测试工作流</vt:lpstr>
      <vt:lpstr>测试工作流</vt:lpstr>
      <vt:lpstr>发布工作流</vt:lpstr>
      <vt:lpstr>项目管理工作流</vt:lpstr>
      <vt:lpstr>配置和变更管理</vt:lpstr>
      <vt:lpstr>配置和变更管理</vt:lpstr>
      <vt:lpstr>环境工作流</vt:lpstr>
      <vt:lpstr>自定义过程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统一过程与uml</dc:title>
  <dc:creator>luojbin</dc:creator>
  <cp:lastModifiedBy>罗 雁夫</cp:lastModifiedBy>
  <cp:revision>33</cp:revision>
  <dcterms:created xsi:type="dcterms:W3CDTF">2020-05-26T02:25:37Z</dcterms:created>
  <dcterms:modified xsi:type="dcterms:W3CDTF">2020-05-26T15:39:36Z</dcterms:modified>
</cp:coreProperties>
</file>