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61" r:id="rId10"/>
    <p:sldId id="266" r:id="rId11"/>
    <p:sldId id="262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9" r:id="rId22"/>
    <p:sldId id="280" r:id="rId23"/>
    <p:sldId id="281" r:id="rId24"/>
    <p:sldId id="274" r:id="rId25"/>
    <p:sldId id="275" r:id="rId26"/>
    <p:sldId id="276" r:id="rId27"/>
    <p:sldId id="286" r:id="rId28"/>
    <p:sldId id="264" r:id="rId29"/>
    <p:sldId id="265" r:id="rId30"/>
    <p:sldId id="273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46" autoAdjust="0"/>
  </p:normalViewPr>
  <p:slideViewPr>
    <p:cSldViewPr>
      <p:cViewPr varScale="1">
        <p:scale>
          <a:sx n="120" d="100"/>
          <a:sy n="120" d="100"/>
        </p:scale>
        <p:origin x="29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E68541D-A3B3-4027-BF7E-05B5E007C9BE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D887B4-861E-45D7-845A-7B9483A9E3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9373-4CEE-4BC4-A311-24C23B972FE2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8A36-1189-415B-ABC2-A35DD0871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C0C3C-6D2A-473A-AB65-DA0E9DBF1B3E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D2789-F5E7-4DA1-88DE-623553BB7E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629EB-B9B0-4818-8A09-EEFECFAF9BDB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6A31-6847-489E-A45B-0D4B5A4BF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1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D84F3-A74F-425E-92FC-9ECAE4D9578E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9DE8E-3A15-480D-ABA4-152765643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2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4863" y="1484313"/>
            <a:ext cx="3995737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4863" y="3756025"/>
            <a:ext cx="3995737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899E9-39B7-4711-81FD-153FB861980E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46DD3-7681-403B-9F06-4DF39389F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6B42-EF45-4BC5-A4DA-6088A0EB237B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33467-61C0-4420-941E-E1E72803F5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2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30603-AB6A-46C1-A6E5-243F6013DA6B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C5D8B-A544-40BA-AC5F-9963C3BD4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4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B7CA0-0217-4A7C-8FB4-1C3D2434BE5B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24924-B4E1-425C-9862-A4D07BD399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4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6213D-33CE-42F9-8C87-1D4E367F123A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A16F6-1A4D-40F5-B302-82471FDE7C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22C3-5CA6-40F2-981C-91F11D4BBD91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6F0B-10E4-4F37-9FE6-7205BD66F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70AD-7169-4138-BF97-EBCDC8E939AF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4D93-AEA2-4811-B62E-DC1D14827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39DE1-A576-4B74-AEE4-B4AF8EE5F8B5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198CB-85B5-4B8F-B1CE-D25EED6F1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4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B074F-543C-4570-9972-2E955BB2335A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E08C-DEDA-4402-BD89-D43ABCCB93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C8D3-6442-424E-A65B-6EBA19325514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370C0-AD2F-478B-B91D-C7A4249A7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260D63F-99D3-45CB-90B5-F9B1B9EB8810}" type="datetimeFigureOut">
              <a:rPr lang="zh-CN" altLang="en-US"/>
              <a:pPr>
                <a:defRPr/>
              </a:pPr>
              <a:t>2024/5/30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>
              <a:defRPr/>
            </a:pPr>
            <a:fld id="{0709B7D3-5A4A-4EC5-8E02-905B9C138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楷体" pitchFamily="49" charset="-122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楷体" pitchFamily="49" charset="-122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楷体" pitchFamily="49" charset="-122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楷体" pitchFamily="49" charset="-122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>
          <a:xfrm>
            <a:off x="3851275" y="4149725"/>
            <a:ext cx="5184775" cy="16557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习题讲解及考试介绍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假设检验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smtClean="0"/>
              <a:t>续：</a:t>
            </a:r>
            <a:endParaRPr lang="en-US" altLang="zh-CN" sz="18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smtClean="0"/>
              <a:t>输出解释：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smtClean="0"/>
              <a:t>H0</a:t>
            </a:r>
            <a:r>
              <a:rPr lang="zh-CN" altLang="en-US" sz="1800" smtClean="0"/>
              <a:t>假设：该药物治疗前后病人舒张压没有明显差异。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smtClean="0"/>
              <a:t>因为</a:t>
            </a:r>
            <a:r>
              <a:rPr lang="en-US" altLang="zh-CN" sz="1800" smtClean="0"/>
              <a:t>p</a:t>
            </a:r>
            <a:r>
              <a:rPr lang="zh-CN" altLang="en-US" sz="1800" smtClean="0"/>
              <a:t>值</a:t>
            </a:r>
            <a:r>
              <a:rPr lang="en-US" altLang="zh-CN" sz="1800" smtClean="0"/>
              <a:t>0.02&lt;0.05</a:t>
            </a:r>
            <a:r>
              <a:rPr lang="zh-CN" altLang="en-US" sz="1800" smtClean="0"/>
              <a:t>，因此否定</a:t>
            </a:r>
            <a:r>
              <a:rPr lang="en-US" altLang="zh-CN" sz="1800" smtClean="0"/>
              <a:t>H0</a:t>
            </a:r>
            <a:r>
              <a:rPr lang="zh-CN" altLang="en-US" sz="1800" smtClean="0"/>
              <a:t>，即该药物治疗前后病人舒张压差异显著。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smtClean="0"/>
              <a:t>又因为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smtClean="0"/>
              <a:t>&gt; mean(w$before)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smtClean="0"/>
              <a:t>[1] 122.1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smtClean="0"/>
              <a:t>&gt; mean(w$after)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smtClean="0"/>
              <a:t>[1] 112.1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smtClean="0"/>
              <a:t>服药前舒张压均值高于服药后舒张压均值，因此认为该药有降压作用。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/>
              <a:t>2.	</a:t>
            </a:r>
            <a:r>
              <a:rPr lang="zh-CN" altLang="en-US" sz="2000" dirty="0" smtClean="0"/>
              <a:t>考察温度对产量的影响，测得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组数据，如下表所示。使用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语言完成以下任务：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）尝试使用线性回归对问题进行分析，建立回归函数；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）对线性回归函数进行显著性检验；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）预测</a:t>
            </a:r>
            <a:r>
              <a:rPr lang="en-US" altLang="zh-CN" sz="2000" dirty="0" smtClean="0"/>
              <a:t>X=42</a:t>
            </a:r>
            <a:r>
              <a:rPr lang="zh-CN" altLang="en-US" sz="2000" dirty="0" smtClean="0"/>
              <a:t>度时产量的估计值以及预测区间（置信度为</a:t>
            </a:r>
            <a:r>
              <a:rPr lang="en-US" altLang="zh-CN" sz="2000" dirty="0" smtClean="0"/>
              <a:t>95%</a:t>
            </a:r>
            <a:r>
              <a:rPr lang="zh-CN" altLang="en-US" sz="2000" dirty="0" smtClean="0"/>
              <a:t>）；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）尝试使用残差图对回归方程进行诊断。</a:t>
            </a:r>
          </a:p>
          <a:p>
            <a:pPr>
              <a:defRPr/>
            </a:pPr>
            <a:endParaRPr lang="zh-CN" altLang="en-US" sz="2000" dirty="0" smtClean="0"/>
          </a:p>
        </p:txBody>
      </p:sp>
      <p:pic>
        <p:nvPicPr>
          <p:cNvPr id="1024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65532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）使用</a:t>
            </a:r>
            <a:r>
              <a:rPr lang="en-US" altLang="zh-CN" sz="2400" smtClean="0"/>
              <a:t>R</a:t>
            </a:r>
            <a:r>
              <a:rPr lang="zh-CN" altLang="en-US" sz="2400" smtClean="0"/>
              <a:t>语言对温度和产量进行线性回归分析代码如下，其中温度</a:t>
            </a:r>
            <a:r>
              <a:rPr lang="en-US" altLang="zh-CN" sz="2400" smtClean="0"/>
              <a:t>x</a:t>
            </a:r>
            <a:r>
              <a:rPr lang="zh-CN" altLang="en-US" sz="2400" smtClean="0"/>
              <a:t>为自变量，产量</a:t>
            </a:r>
            <a:r>
              <a:rPr lang="en-US" altLang="zh-CN" sz="2400" smtClean="0"/>
              <a:t>y</a:t>
            </a:r>
            <a:r>
              <a:rPr lang="zh-CN" altLang="en-US" sz="2400" smtClean="0"/>
              <a:t>为因变量：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x &lt;- c(20,25,30,35,40,45,50,55,60,65)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y &lt;- c(13.2,15.1,16.4,17.1,17.9,18.7,19.6,21.2,22.5,24.3)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lm.sol &lt;- lm(y~1+x)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summary(lm.sol)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1400" smtClean="0"/>
              <a:t>输出为：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Call: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lm(formula = y ~ 1 + x)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 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Residuals: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     Min       1Q   Median       3Q      Max 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-0.67273 -0.33333 -0.07273  0.34545  0.68182 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 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Coefficients: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            Estimate Std. Error t value Pr(&gt;|t|)    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(Intercept)  9.12121    0.47708   19.12  5.8e-08 ***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x            0.22303    0.01063   20.97  2.8e-08 ***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---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Signif. codes:  0 ‘***’ 0.001 ‘**’ 0.01 ‘*’ 0.05 ‘.’ 0.1 ‘ ’ 1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 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Residual standard error: 0.483 on 8 degrees of freedom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Multiple R-squared:  0.9821,    Adjusted R-squared:  0.9799 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/>
              <a:t>F-statistic: 439.8 on 1 and 8 DF,  p-value: 2.805e-08</a:t>
            </a:r>
            <a:endParaRPr lang="zh-CN" altLang="zh-CN" sz="140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1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smtClean="0"/>
              <a:t>因此线性回归方程为</a:t>
            </a:r>
            <a:r>
              <a:rPr lang="en-US" altLang="zh-CN" sz="2000" smtClean="0"/>
              <a:t>y=0.22303*x+9.12121</a:t>
            </a:r>
            <a:r>
              <a:rPr lang="zh-CN" altLang="en-US" sz="2000" smtClean="0"/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）显著性检验的结果为：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smtClean="0"/>
              <a:t>常数项和一次项系数的</a:t>
            </a:r>
            <a:r>
              <a:rPr lang="en-US" altLang="zh-CN" sz="2000" smtClean="0"/>
              <a:t>t</a:t>
            </a:r>
            <a:r>
              <a:rPr lang="zh-CN" altLang="en-US" sz="2000" smtClean="0"/>
              <a:t>检验的</a:t>
            </a:r>
            <a:r>
              <a:rPr lang="en-US" altLang="zh-CN" sz="2000" smtClean="0"/>
              <a:t>p</a:t>
            </a:r>
            <a:r>
              <a:rPr lang="zh-CN" altLang="en-US" sz="2000" smtClean="0"/>
              <a:t>值均为‘***’</a:t>
            </a:r>
            <a:r>
              <a:rPr lang="en-US" altLang="zh-CN" sz="2000" smtClean="0"/>
              <a:t>,</a:t>
            </a:r>
            <a:r>
              <a:rPr lang="zh-CN" altLang="en-US" sz="2000" smtClean="0"/>
              <a:t>远远小于</a:t>
            </a:r>
            <a:r>
              <a:rPr lang="en-US" altLang="zh-CN" sz="2000" smtClean="0"/>
              <a:t>0.05</a:t>
            </a:r>
            <a:r>
              <a:rPr lang="zh-CN" altLang="en-US" sz="2000" smtClean="0"/>
              <a:t>，而整个函数的</a:t>
            </a:r>
            <a:r>
              <a:rPr lang="en-US" altLang="zh-CN" sz="2000" smtClean="0"/>
              <a:t>F</a:t>
            </a:r>
            <a:r>
              <a:rPr lang="zh-CN" altLang="en-US" sz="2000" smtClean="0"/>
              <a:t>检验的</a:t>
            </a:r>
            <a:r>
              <a:rPr lang="en-US" altLang="zh-CN" sz="2000" smtClean="0"/>
              <a:t>p</a:t>
            </a:r>
            <a:r>
              <a:rPr lang="zh-CN" altLang="en-US" sz="2000" smtClean="0"/>
              <a:t>值为</a:t>
            </a:r>
            <a:r>
              <a:rPr lang="en-US" altLang="zh-CN" sz="2000" smtClean="0"/>
              <a:t>2.805e-08</a:t>
            </a:r>
            <a:r>
              <a:rPr lang="zh-CN" altLang="en-US" sz="2000" smtClean="0"/>
              <a:t>，也远远小于</a:t>
            </a:r>
            <a:r>
              <a:rPr lang="en-US" altLang="zh-CN" sz="2000" smtClean="0"/>
              <a:t>0.05</a:t>
            </a:r>
            <a:r>
              <a:rPr lang="zh-CN" altLang="en-US" sz="2000" smtClean="0"/>
              <a:t>，因此线性回归函数具有显著的统计学意义。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）对温度为</a:t>
            </a:r>
            <a:r>
              <a:rPr lang="en-US" altLang="zh-CN" sz="2000" smtClean="0"/>
              <a:t>42</a:t>
            </a:r>
            <a:r>
              <a:rPr lang="zh-CN" altLang="en-US" sz="2000" smtClean="0"/>
              <a:t>度时预测的</a:t>
            </a:r>
            <a:r>
              <a:rPr lang="en-US" altLang="zh-CN" sz="2000" smtClean="0"/>
              <a:t>R</a:t>
            </a:r>
            <a:r>
              <a:rPr lang="zh-CN" altLang="en-US" sz="2000" smtClean="0"/>
              <a:t>语言代码为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point &lt;- data.frame(x=42)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lm.pred &lt;- predict(lm.sol,point, interval="prediction",level=0.95)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lm.pred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smtClean="0"/>
              <a:t>输出结果为：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fit      lwr      upr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1 18.48848 17.32034 19.65663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smtClean="0"/>
              <a:t>输出解释为：当温度</a:t>
            </a:r>
            <a:r>
              <a:rPr lang="en-US" altLang="zh-CN" sz="2000" smtClean="0"/>
              <a:t>x=42</a:t>
            </a:r>
            <a:r>
              <a:rPr lang="zh-CN" altLang="en-US" sz="2000" smtClean="0"/>
              <a:t>度时</a:t>
            </a:r>
            <a:r>
              <a:rPr lang="en-US" altLang="zh-CN" sz="2000" smtClean="0"/>
              <a:t>,</a:t>
            </a:r>
            <a:r>
              <a:rPr lang="zh-CN" altLang="en-US" sz="2000" smtClean="0"/>
              <a:t>产量</a:t>
            </a:r>
            <a:r>
              <a:rPr lang="en-US" altLang="zh-CN" sz="2000" smtClean="0"/>
              <a:t>y</a:t>
            </a:r>
            <a:r>
              <a:rPr lang="zh-CN" altLang="en-US" sz="2000" smtClean="0"/>
              <a:t>的预测值为</a:t>
            </a:r>
            <a:r>
              <a:rPr lang="en-US" altLang="zh-CN" sz="2000" smtClean="0"/>
              <a:t>18.48848, </a:t>
            </a:r>
            <a:r>
              <a:rPr lang="zh-CN" altLang="en-US" sz="2000" smtClean="0"/>
              <a:t>预测区间为</a:t>
            </a:r>
            <a:r>
              <a:rPr lang="en-US" altLang="zh-CN" sz="2000" smtClean="0"/>
              <a:t>[17.32034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19.65663].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4249738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000" smtClean="0"/>
              <a:t>（</a:t>
            </a:r>
            <a:r>
              <a:rPr lang="en-US" altLang="zh-CN" sz="2000" smtClean="0"/>
              <a:t>4</a:t>
            </a:r>
            <a:r>
              <a:rPr lang="zh-CN" altLang="zh-CN" sz="2000" smtClean="0"/>
              <a:t>）绘制回归模型残差图的</a:t>
            </a:r>
            <a:r>
              <a:rPr lang="en-US" altLang="zh-CN" sz="2000" smtClean="0"/>
              <a:t>R</a:t>
            </a:r>
            <a:r>
              <a:rPr lang="zh-CN" altLang="zh-CN" sz="2000" smtClean="0"/>
              <a:t>语言代码为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op&lt;-par(mfrow=c(2,2))</a:t>
            </a:r>
            <a:endParaRPr lang="zh-CN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plot(lm.sol)</a:t>
            </a:r>
            <a:endParaRPr lang="zh-CN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par(op)</a:t>
            </a:r>
            <a:endParaRPr lang="zh-CN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000" smtClean="0"/>
              <a:t>输出为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smtClean="0"/>
              <a:t>输出解释：残差图中拟合值</a:t>
            </a:r>
            <a:r>
              <a:rPr lang="en-US" altLang="zh-CN" sz="1600" smtClean="0"/>
              <a:t>^y</a:t>
            </a:r>
            <a:r>
              <a:rPr lang="zh-CN" altLang="en-US" sz="1600" smtClean="0"/>
              <a:t>对残差的图形</a:t>
            </a:r>
            <a:r>
              <a:rPr lang="en-US" altLang="zh-CN" sz="1600" smtClean="0"/>
              <a:t>, </a:t>
            </a:r>
            <a:r>
              <a:rPr lang="zh-CN" altLang="en-US" sz="1600" smtClean="0"/>
              <a:t>数据点都基本均匀地分布在直线</a:t>
            </a:r>
            <a:r>
              <a:rPr lang="en-US" altLang="zh-CN" sz="1600" smtClean="0"/>
              <a:t>y=0</a:t>
            </a:r>
            <a:r>
              <a:rPr lang="zh-CN" altLang="en-US" sz="1600" smtClean="0"/>
              <a:t>的两侧</a:t>
            </a:r>
            <a:r>
              <a:rPr lang="en-US" altLang="zh-CN" sz="1600" smtClean="0"/>
              <a:t>, </a:t>
            </a:r>
            <a:r>
              <a:rPr lang="zh-CN" altLang="en-US" sz="1600" smtClean="0"/>
              <a:t>无明显趋势</a:t>
            </a:r>
            <a:r>
              <a:rPr lang="en-US" altLang="zh-CN" sz="1600" smtClean="0"/>
              <a:t>; Normal QQ-plot</a:t>
            </a:r>
            <a:r>
              <a:rPr lang="zh-CN" altLang="en-US" sz="1600" smtClean="0"/>
              <a:t>图中数据点分布趋于一条直线</a:t>
            </a:r>
            <a:r>
              <a:rPr lang="en-US" altLang="zh-CN" sz="1600" smtClean="0"/>
              <a:t>, </a:t>
            </a:r>
            <a:r>
              <a:rPr lang="zh-CN" altLang="en-US" sz="1600" smtClean="0"/>
              <a:t>说明残差是服从正态分布的。</a:t>
            </a: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484313"/>
            <a:ext cx="39433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相关分析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基于</a:t>
            </a:r>
            <a:r>
              <a:rPr lang="en-US" altLang="zh-CN" sz="2400" dirty="0" err="1"/>
              <a:t>mtcars</a:t>
            </a:r>
            <a:r>
              <a:rPr lang="zh-CN" altLang="zh-CN" sz="2400" dirty="0"/>
              <a:t>数据集，分析汽车各指标之间的相关性，要求：</a:t>
            </a: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zh-CN" sz="2400" dirty="0"/>
              <a:t>绘制相关矩阵图</a:t>
            </a: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zh-CN" sz="2400" dirty="0"/>
              <a:t>进行相关系数显著性检验并简单解释。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/>
              <a:t>答：</a:t>
            </a:r>
            <a:endParaRPr lang="en-US" altLang="zh-CN" sz="1800" dirty="0" smtClean="0"/>
          </a:p>
          <a:p>
            <a:pPr>
              <a:defRPr/>
            </a:pPr>
            <a:r>
              <a:rPr lang="zh-CN" altLang="zh-CN" sz="2400" dirty="0"/>
              <a:t>计算相关系数矩阵及绘制相关矩阵图的</a:t>
            </a:r>
            <a:r>
              <a:rPr lang="en-US" altLang="zh-CN" sz="2400" dirty="0"/>
              <a:t>R</a:t>
            </a:r>
            <a:r>
              <a:rPr lang="zh-CN" altLang="zh-CN" sz="2400" dirty="0"/>
              <a:t>语言代码为</a:t>
            </a:r>
          </a:p>
          <a:p>
            <a:pPr>
              <a:defRPr/>
            </a:pPr>
            <a:r>
              <a:rPr lang="en-US" altLang="zh-CN" sz="2400" dirty="0"/>
              <a:t>library(</a:t>
            </a:r>
            <a:r>
              <a:rPr lang="en-US" altLang="zh-CN" sz="2400" dirty="0" err="1"/>
              <a:t>corrplot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 err="1"/>
              <a:t>mcor</a:t>
            </a:r>
            <a:r>
              <a:rPr lang="en-US" altLang="zh-CN" sz="2400" dirty="0"/>
              <a:t> &lt;- </a:t>
            </a:r>
            <a:r>
              <a:rPr lang="en-US" altLang="zh-CN" sz="2400" dirty="0" err="1"/>
              <a:t>cor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mtcars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 err="1"/>
              <a:t>corrplot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mcor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1800" dirty="0" smtClean="0"/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789363"/>
            <a:ext cx="26543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相关分析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000" smtClean="0"/>
              <a:t>进行相关系数显著性检验的</a:t>
            </a:r>
            <a:r>
              <a:rPr lang="en-US" altLang="zh-CN" sz="2000" smtClean="0"/>
              <a:t>R</a:t>
            </a:r>
            <a:r>
              <a:rPr lang="zh-CN" altLang="zh-CN" sz="2000" smtClean="0"/>
              <a:t>语言代码为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library(psych)</a:t>
            </a:r>
            <a:endParaRPr lang="zh-CN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corr.test(mtcars,adjust="none",use="complete")</a:t>
            </a:r>
            <a:endParaRPr lang="zh-CN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 </a:t>
            </a:r>
            <a:endParaRPr lang="zh-CN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000" smtClean="0"/>
              <a:t>输出为</a:t>
            </a:r>
            <a:endParaRPr lang="en-US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400" smtClean="0"/>
              <a:t>在</a:t>
            </a:r>
            <a:r>
              <a:rPr lang="en-US" altLang="zh-CN" sz="2400" smtClean="0"/>
              <a:t>p</a:t>
            </a:r>
            <a:r>
              <a:rPr lang="zh-CN" altLang="zh-CN" sz="2400" smtClean="0"/>
              <a:t>值矩阵中，小于</a:t>
            </a:r>
            <a:r>
              <a:rPr lang="en-US" altLang="zh-CN" sz="2400" smtClean="0"/>
              <a:t>0.05</a:t>
            </a:r>
            <a:r>
              <a:rPr lang="zh-CN" altLang="zh-CN" sz="2400" smtClean="0"/>
              <a:t>的表示行和列上的变量的相关系数具有统计学意义。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zh-CN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600" smtClean="0"/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2492375"/>
            <a:ext cx="36734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现有某年度中国大陆各地区主要农产品产量的统计资料（千克</a:t>
            </a:r>
            <a:r>
              <a:rPr lang="en-US" altLang="zh-CN" sz="2000" dirty="0"/>
              <a:t>/</a:t>
            </a:r>
            <a:r>
              <a:rPr lang="zh-CN" altLang="en-US" sz="2000" dirty="0"/>
              <a:t>人），包括粮食</a:t>
            </a:r>
            <a:r>
              <a:rPr lang="en-US" altLang="zh-CN" sz="2000" dirty="0"/>
              <a:t>,</a:t>
            </a:r>
            <a:r>
              <a:rPr lang="zh-CN" altLang="en-US" sz="2000" dirty="0"/>
              <a:t>油料</a:t>
            </a:r>
            <a:r>
              <a:rPr lang="en-US" altLang="zh-CN" sz="2000" dirty="0"/>
              <a:t>,</a:t>
            </a:r>
            <a:r>
              <a:rPr lang="zh-CN" altLang="en-US" sz="2000" dirty="0"/>
              <a:t>棉花</a:t>
            </a:r>
            <a:r>
              <a:rPr lang="en-US" altLang="zh-CN" sz="2000" dirty="0"/>
              <a:t>,</a:t>
            </a:r>
            <a:r>
              <a:rPr lang="zh-CN" altLang="en-US" sz="2000" dirty="0"/>
              <a:t>糖料</a:t>
            </a:r>
            <a:r>
              <a:rPr lang="en-US" altLang="zh-CN" sz="2000" dirty="0"/>
              <a:t>,</a:t>
            </a:r>
            <a:r>
              <a:rPr lang="zh-CN" altLang="en-US" sz="2000" dirty="0"/>
              <a:t>蔬菜</a:t>
            </a:r>
            <a:r>
              <a:rPr lang="en-US" altLang="zh-CN" sz="2000" dirty="0"/>
              <a:t>,</a:t>
            </a:r>
            <a:r>
              <a:rPr lang="zh-CN" altLang="en-US" sz="2000" dirty="0"/>
              <a:t>水果</a:t>
            </a:r>
            <a:r>
              <a:rPr lang="en-US" altLang="zh-CN" sz="2000" dirty="0"/>
              <a:t>,</a:t>
            </a:r>
            <a:r>
              <a:rPr lang="zh-CN" altLang="en-US" sz="2000" dirty="0"/>
              <a:t>肉类</a:t>
            </a:r>
            <a:r>
              <a:rPr lang="en-US" altLang="zh-CN" sz="2000" dirty="0"/>
              <a:t>,</a:t>
            </a:r>
            <a:r>
              <a:rPr lang="zh-CN" altLang="en-US" sz="2000" dirty="0"/>
              <a:t>奶类</a:t>
            </a:r>
            <a:r>
              <a:rPr lang="en-US" altLang="zh-CN" sz="2000" dirty="0"/>
              <a:t>,</a:t>
            </a:r>
            <a:r>
              <a:rPr lang="zh-CN" altLang="en-US" sz="2000" dirty="0"/>
              <a:t>水产品等，具体数据存储在</a:t>
            </a:r>
            <a:r>
              <a:rPr lang="en-US" altLang="zh-CN" sz="2000" dirty="0"/>
              <a:t>"agridata.csv"</a:t>
            </a:r>
            <a:r>
              <a:rPr lang="zh-CN" altLang="en-US" sz="2000" dirty="0"/>
              <a:t>文件中。使用</a:t>
            </a:r>
            <a:r>
              <a:rPr lang="en-US" altLang="zh-CN" sz="2000" dirty="0"/>
              <a:t>K</a:t>
            </a:r>
            <a:r>
              <a:rPr lang="zh-CN" altLang="en-US" sz="2000" dirty="0"/>
              <a:t>均值聚类方法对各地区按照农产品产量信息进行聚类分析，要求完成以下任务：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）尝试</a:t>
            </a:r>
            <a:r>
              <a:rPr lang="zh-CN" altLang="en-US" sz="2000" dirty="0"/>
              <a:t>找出一个较为优化的聚类个数</a:t>
            </a:r>
            <a:r>
              <a:rPr lang="en-US" altLang="zh-CN" sz="2000" dirty="0"/>
              <a:t>K</a:t>
            </a:r>
            <a:r>
              <a:rPr lang="zh-CN" altLang="en-US" sz="2000" dirty="0"/>
              <a:t>（</a:t>
            </a:r>
            <a:r>
              <a:rPr lang="en-US" altLang="zh-CN" sz="2000" dirty="0"/>
              <a:t>K</a:t>
            </a:r>
            <a:r>
              <a:rPr lang="zh-CN" altLang="en-US" sz="2000" dirty="0"/>
              <a:t>最大为</a:t>
            </a:r>
            <a:r>
              <a:rPr lang="en-US" altLang="zh-CN" sz="2000" dirty="0"/>
              <a:t>8</a:t>
            </a:r>
            <a:r>
              <a:rPr lang="zh-CN" altLang="en-US" sz="2000" dirty="0"/>
              <a:t>），并说明理由；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）使用</a:t>
            </a:r>
            <a:r>
              <a:rPr lang="zh-CN" altLang="en-US" sz="2000" dirty="0"/>
              <a:t>前面找出的</a:t>
            </a:r>
            <a:r>
              <a:rPr lang="en-US" altLang="zh-CN" sz="2000" dirty="0"/>
              <a:t>K</a:t>
            </a:r>
            <a:r>
              <a:rPr lang="zh-CN" altLang="en-US" sz="2000" dirty="0"/>
              <a:t>值，对给的数据进行聚类分析，并说明聚类结果中各个簇包含的地区个数以及前三个地区。，解释聚类结果的各地区农产品生产情况的主要特征。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）尝试</a:t>
            </a:r>
            <a:r>
              <a:rPr lang="zh-CN" altLang="en-US" sz="2000" dirty="0"/>
              <a:t>指定最终聚为</a:t>
            </a:r>
            <a:r>
              <a:rPr lang="en-US" altLang="zh-CN" sz="2000" dirty="0"/>
              <a:t>4</a:t>
            </a:r>
            <a:r>
              <a:rPr lang="zh-CN" altLang="en-US" sz="2000" dirty="0"/>
              <a:t>类，并以北京、山东、江苏、四川为初始质心，对数据进行聚类，简要说明每个簇包含的地区个数以及前三个地区。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85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/>
              <a:t>“Student.csv”</a:t>
            </a:r>
            <a:r>
              <a:rPr lang="zh-CN" altLang="en-US" sz="2000" dirty="0" smtClean="0"/>
              <a:t>中存放了一组学生的数学、科学和英语考试成绩及学生相关信息，按照以下要求完成数据处理任务。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(1) </a:t>
            </a:r>
            <a:r>
              <a:rPr lang="zh-CN" altLang="en-US" sz="2000" dirty="0" smtClean="0"/>
              <a:t>将”</a:t>
            </a:r>
            <a:r>
              <a:rPr lang="en-US" altLang="zh-CN" sz="2000" dirty="0" smtClean="0"/>
              <a:t>student.csv”</a:t>
            </a:r>
            <a:r>
              <a:rPr lang="zh-CN" altLang="en-US" sz="2000" dirty="0" smtClean="0"/>
              <a:t>中数据读入数据框；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stuscore</a:t>
            </a:r>
            <a:r>
              <a:rPr lang="en-US" altLang="zh-CN" sz="2000" dirty="0" smtClean="0"/>
              <a:t> &lt;- read.csv("f:/student.csv")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(2) </a:t>
            </a:r>
            <a:r>
              <a:rPr lang="zh-CN" altLang="en-US" sz="2000" dirty="0" smtClean="0"/>
              <a:t>由于量纲不一致，计算各门成绩的标准化分数，存入相应的新列</a:t>
            </a:r>
            <a:r>
              <a:rPr lang="en-US" altLang="zh-CN" sz="2000" dirty="0" err="1" smtClean="0"/>
              <a:t>stdmath,stdsci,stdeng</a:t>
            </a:r>
            <a:r>
              <a:rPr lang="zh-CN" altLang="en-US" sz="2000" dirty="0" smtClean="0"/>
              <a:t>中。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options(digits=2)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afterscale</a:t>
            </a:r>
            <a:r>
              <a:rPr lang="en-US" altLang="zh-CN" sz="2000" dirty="0" smtClean="0"/>
              <a:t> &lt;- scale(</a:t>
            </a:r>
            <a:r>
              <a:rPr lang="en-US" altLang="zh-CN" sz="2000" dirty="0" err="1" smtClean="0"/>
              <a:t>stuscore</a:t>
            </a:r>
            <a:r>
              <a:rPr lang="en-US" altLang="zh-CN" sz="2000" dirty="0" smtClean="0"/>
              <a:t>],3:5])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colnames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afterscale</a:t>
            </a:r>
            <a:r>
              <a:rPr lang="en-US" altLang="zh-CN" sz="2000" dirty="0" smtClean="0"/>
              <a:t>) &lt;- c("</a:t>
            </a:r>
            <a:r>
              <a:rPr lang="en-US" altLang="zh-CN" sz="2000" dirty="0" err="1" smtClean="0"/>
              <a:t>stdmath</a:t>
            </a:r>
            <a:r>
              <a:rPr lang="en-US" altLang="zh-CN" sz="2000" dirty="0" smtClean="0"/>
              <a:t>","</a:t>
            </a:r>
            <a:r>
              <a:rPr lang="en-US" altLang="zh-CN" sz="2000" dirty="0" err="1" smtClean="0"/>
              <a:t>stdsci</a:t>
            </a:r>
            <a:r>
              <a:rPr lang="en-US" altLang="zh-CN" sz="2000" dirty="0" smtClean="0"/>
              <a:t>","</a:t>
            </a:r>
            <a:r>
              <a:rPr lang="en-US" altLang="zh-CN" sz="2000" dirty="0" err="1" smtClean="0"/>
              <a:t>stdeng</a:t>
            </a:r>
            <a:r>
              <a:rPr lang="en-US" altLang="zh-CN" sz="2000" dirty="0" smtClean="0"/>
              <a:t>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stuscore</a:t>
            </a:r>
            <a:r>
              <a:rPr lang="en-US" altLang="zh-CN" sz="2000" dirty="0" smtClean="0"/>
              <a:t> &lt;- </a:t>
            </a:r>
            <a:r>
              <a:rPr lang="en-US" altLang="zh-CN" sz="2000" dirty="0" err="1" smtClean="0"/>
              <a:t>cbind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stuscore,afterscale</a:t>
            </a:r>
            <a:r>
              <a:rPr lang="en-US" altLang="zh-CN" sz="20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(3) </a:t>
            </a:r>
            <a:r>
              <a:rPr lang="zh-CN" altLang="en-US" sz="2000" dirty="0" smtClean="0"/>
              <a:t>根据标准分，计算所有学生的考试均分，存入新列</a:t>
            </a:r>
            <a:r>
              <a:rPr lang="en-US" altLang="zh-CN" sz="2000" dirty="0" err="1" smtClean="0"/>
              <a:t>avgstdscore</a:t>
            </a:r>
            <a:r>
              <a:rPr lang="zh-CN" altLang="en-US" sz="2000" dirty="0" smtClean="0"/>
              <a:t>中；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avgstdscore</a:t>
            </a:r>
            <a:r>
              <a:rPr lang="en-US" altLang="zh-CN" sz="2000" dirty="0" smtClean="0"/>
              <a:t> &lt;- apply(afterscale,1,mean)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err="1" smtClean="0"/>
              <a:t>stuscore</a:t>
            </a:r>
            <a:r>
              <a:rPr lang="en-US" altLang="zh-CN" sz="2000" dirty="0" smtClean="0"/>
              <a:t> &lt;- </a:t>
            </a:r>
            <a:r>
              <a:rPr lang="en-US" altLang="zh-CN" sz="2000" dirty="0" err="1" smtClean="0"/>
              <a:t>cbind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stuscore,avgstdscore</a:t>
            </a:r>
            <a:r>
              <a:rPr lang="en-US" altLang="zh-CN" sz="20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解决方法是尝试按照</a:t>
            </a:r>
            <a:r>
              <a:rPr lang="en-US" altLang="zh-CN" sz="2000" dirty="0"/>
              <a:t>K</a:t>
            </a:r>
            <a:r>
              <a:rPr lang="zh-CN" altLang="en-US" sz="2000" dirty="0"/>
              <a:t>从</a:t>
            </a:r>
            <a:r>
              <a:rPr lang="en-US" altLang="zh-CN" sz="2000" dirty="0"/>
              <a:t>1</a:t>
            </a:r>
            <a:r>
              <a:rPr lang="zh-CN" altLang="en-US" sz="2000" dirty="0"/>
              <a:t>个簇到最多</a:t>
            </a:r>
            <a:r>
              <a:rPr lang="en-US" altLang="zh-CN" sz="2000" dirty="0"/>
              <a:t>8</a:t>
            </a:r>
            <a:r>
              <a:rPr lang="zh-CN" altLang="en-US" sz="2000" dirty="0"/>
              <a:t>个簇分别进行聚类分析，然后对于每个</a:t>
            </a:r>
            <a:r>
              <a:rPr lang="en-US" altLang="zh-CN" sz="2000" dirty="0"/>
              <a:t>K</a:t>
            </a:r>
            <a:r>
              <a:rPr lang="zh-CN" altLang="en-US" sz="2000" dirty="0"/>
              <a:t>值，计算其内平方和</a:t>
            </a:r>
            <a:r>
              <a:rPr lang="en-US" altLang="zh-CN" sz="2000" dirty="0"/>
              <a:t>WSS</a:t>
            </a:r>
            <a:r>
              <a:rPr lang="zh-CN" altLang="en-US" sz="2000" dirty="0"/>
              <a:t>的大小，格局</a:t>
            </a:r>
            <a:r>
              <a:rPr lang="en-US" altLang="zh-CN" sz="2000" dirty="0"/>
              <a:t>WSS</a:t>
            </a:r>
            <a:r>
              <a:rPr lang="zh-CN" altLang="en-US" sz="2000" dirty="0"/>
              <a:t>的改善程度来进行选择。相关</a:t>
            </a:r>
            <a:r>
              <a:rPr lang="en-US" altLang="zh-CN" sz="2000" dirty="0"/>
              <a:t>R</a:t>
            </a:r>
            <a:r>
              <a:rPr lang="zh-CN" altLang="en-US" sz="2000" dirty="0"/>
              <a:t>语言代码如下：</a:t>
            </a:r>
          </a:p>
          <a:p>
            <a:r>
              <a:rPr lang="en-US" altLang="zh-CN" sz="2000" dirty="0"/>
              <a:t>library(cluster)</a:t>
            </a:r>
          </a:p>
          <a:p>
            <a:r>
              <a:rPr lang="en-US" altLang="zh-CN" sz="2000" dirty="0" err="1"/>
              <a:t>agridata</a:t>
            </a:r>
            <a:r>
              <a:rPr lang="en-US" altLang="zh-CN" sz="2000" dirty="0"/>
              <a:t> &lt;- read.csv("d:/agridata.csv")</a:t>
            </a:r>
          </a:p>
          <a:p>
            <a:r>
              <a:rPr lang="en-US" altLang="zh-CN" sz="2000" dirty="0"/>
              <a:t>d1 &lt;- </a:t>
            </a:r>
            <a:r>
              <a:rPr lang="en-US" altLang="zh-CN" sz="2000" dirty="0" err="1"/>
              <a:t>as.matrix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agridata</a:t>
            </a:r>
            <a:r>
              <a:rPr lang="en-US" altLang="zh-CN" sz="2000" dirty="0"/>
              <a:t>[,-1])</a:t>
            </a:r>
          </a:p>
          <a:p>
            <a:r>
              <a:rPr lang="en-US" altLang="zh-CN" sz="2000" dirty="0" err="1"/>
              <a:t>wss</a:t>
            </a:r>
            <a:r>
              <a:rPr lang="en-US" altLang="zh-CN" sz="2000" dirty="0"/>
              <a:t> &lt;- numeric(8)</a:t>
            </a:r>
          </a:p>
          <a:p>
            <a:r>
              <a:rPr lang="en-US" altLang="zh-CN" sz="2000" dirty="0"/>
              <a:t>for(k in 1:8)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wss</a:t>
            </a:r>
            <a:r>
              <a:rPr lang="en-US" altLang="zh-CN" sz="2000" dirty="0"/>
              <a:t>[k] &lt;- sum(</a:t>
            </a:r>
            <a:r>
              <a:rPr lang="en-US" altLang="zh-CN" sz="2000" dirty="0" err="1"/>
              <a:t>kmeans</a:t>
            </a:r>
            <a:r>
              <a:rPr lang="en-US" altLang="zh-CN" sz="2000" dirty="0"/>
              <a:t>(d1,centers=</a:t>
            </a:r>
            <a:r>
              <a:rPr lang="en-US" altLang="zh-CN" sz="2000" dirty="0" err="1"/>
              <a:t>k,nstart</a:t>
            </a:r>
            <a:r>
              <a:rPr lang="en-US" altLang="zh-CN" sz="2000" dirty="0"/>
              <a:t>=k)$</a:t>
            </a:r>
            <a:r>
              <a:rPr lang="en-US" altLang="zh-CN" sz="2000" dirty="0" err="1"/>
              <a:t>withinss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plot(1:8, </a:t>
            </a:r>
            <a:r>
              <a:rPr lang="en-US" altLang="zh-CN" sz="2000" dirty="0" err="1"/>
              <a:t>wss</a:t>
            </a:r>
            <a:r>
              <a:rPr lang="en-US" altLang="zh-CN" sz="2000" dirty="0"/>
              <a:t>, type="b", </a:t>
            </a:r>
            <a:r>
              <a:rPr lang="en-US" altLang="zh-CN" sz="2000" dirty="0" err="1"/>
              <a:t>xlab</a:t>
            </a:r>
            <a:r>
              <a:rPr lang="en-US" altLang="zh-CN" sz="2000" dirty="0"/>
              <a:t>="Number of Clusters", </a:t>
            </a:r>
            <a:r>
              <a:rPr lang="en-US" altLang="zh-CN" sz="2000" dirty="0" err="1"/>
              <a:t>ylab</a:t>
            </a:r>
            <a:r>
              <a:rPr lang="en-US" altLang="zh-CN" sz="2000" dirty="0"/>
              <a:t>="Within Sum of Squares")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414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据绘制的</a:t>
            </a:r>
            <a:r>
              <a:rPr lang="en-US" altLang="zh-CN" dirty="0"/>
              <a:t>WSS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值的散点图，可见从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之后</a:t>
            </a:r>
            <a:r>
              <a:rPr lang="en-US" altLang="zh-CN" dirty="0"/>
              <a:t>WSS</a:t>
            </a:r>
            <a:r>
              <a:rPr lang="zh-CN" altLang="en-US" dirty="0"/>
              <a:t>改善有限，而之前</a:t>
            </a:r>
            <a:r>
              <a:rPr lang="en-US" altLang="zh-CN" dirty="0"/>
              <a:t>K</a:t>
            </a:r>
            <a:r>
              <a:rPr lang="zh-CN" altLang="en-US" dirty="0"/>
              <a:t>的增加都会使得</a:t>
            </a:r>
            <a:r>
              <a:rPr lang="en-US" altLang="zh-CN" dirty="0"/>
              <a:t>WSS</a:t>
            </a:r>
            <a:r>
              <a:rPr lang="zh-CN" altLang="en-US" dirty="0"/>
              <a:t>显著改善。因此选择</a:t>
            </a:r>
            <a:r>
              <a:rPr lang="en-US" altLang="zh-CN" dirty="0"/>
              <a:t>K=4</a:t>
            </a:r>
            <a:r>
              <a:rPr lang="zh-CN" altLang="en-US" dirty="0"/>
              <a:t>作为优化的簇数。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45038"/>
            <a:ext cx="3409950" cy="339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34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）使用</a:t>
            </a:r>
            <a:r>
              <a:rPr lang="en-US" altLang="zh-CN" sz="2000" dirty="0"/>
              <a:t>K</a:t>
            </a:r>
            <a:r>
              <a:rPr lang="zh-CN" altLang="en-US" sz="2000" dirty="0"/>
              <a:t>等于</a:t>
            </a:r>
            <a:r>
              <a:rPr lang="en-US" altLang="zh-CN" sz="2000" dirty="0"/>
              <a:t>4</a:t>
            </a:r>
            <a:r>
              <a:rPr lang="zh-CN" altLang="en-US" sz="2000" dirty="0"/>
              <a:t>进行</a:t>
            </a:r>
            <a:r>
              <a:rPr lang="en-US" altLang="zh-CN" sz="2000" dirty="0"/>
              <a:t>K</a:t>
            </a:r>
            <a:r>
              <a:rPr lang="zh-CN" altLang="en-US" sz="2000" dirty="0"/>
              <a:t>均值聚类分析，</a:t>
            </a:r>
            <a:r>
              <a:rPr lang="en-US" altLang="zh-CN" sz="2000" dirty="0"/>
              <a:t>R</a:t>
            </a:r>
            <a:r>
              <a:rPr lang="zh-CN" altLang="en-US" sz="2000" dirty="0"/>
              <a:t>语言代码如下：</a:t>
            </a:r>
          </a:p>
          <a:p>
            <a:r>
              <a:rPr lang="en-US" altLang="zh-CN" sz="2000" dirty="0"/>
              <a:t>km = </a:t>
            </a:r>
            <a:r>
              <a:rPr lang="en-US" altLang="zh-CN" sz="2000" dirty="0" err="1"/>
              <a:t>kmeans</a:t>
            </a:r>
            <a:r>
              <a:rPr lang="en-US" altLang="zh-CN" sz="2000" dirty="0"/>
              <a:t>(d1,4, </a:t>
            </a:r>
            <a:r>
              <a:rPr lang="en-US" altLang="zh-CN" sz="2000" dirty="0" err="1"/>
              <a:t>nstart</a:t>
            </a:r>
            <a:r>
              <a:rPr lang="en-US" altLang="zh-CN" sz="2000" dirty="0"/>
              <a:t>=4)</a:t>
            </a:r>
          </a:p>
          <a:p>
            <a:r>
              <a:rPr lang="en-US" altLang="zh-CN" sz="2000" dirty="0"/>
              <a:t>km</a:t>
            </a:r>
          </a:p>
          <a:p>
            <a:r>
              <a:rPr lang="en-US" altLang="zh-CN" sz="2000" dirty="0" err="1"/>
              <a:t>agridata$cluster</a:t>
            </a:r>
            <a:r>
              <a:rPr lang="en-US" altLang="zh-CN" sz="2000" dirty="0"/>
              <a:t> = factor(</a:t>
            </a:r>
            <a:r>
              <a:rPr lang="en-US" altLang="zh-CN" sz="2000" dirty="0" err="1"/>
              <a:t>km$cluster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agridata</a:t>
            </a:r>
            <a:r>
              <a:rPr lang="en-US" altLang="zh-CN" sz="2000" dirty="0"/>
              <a:t>[order(</a:t>
            </a:r>
            <a:r>
              <a:rPr lang="en-US" altLang="zh-CN" sz="2000" dirty="0" err="1"/>
              <a:t>agridata$cluster</a:t>
            </a:r>
            <a:r>
              <a:rPr lang="en-US" altLang="zh-CN" sz="2000" dirty="0"/>
              <a:t>),]</a:t>
            </a:r>
          </a:p>
          <a:p>
            <a:r>
              <a:rPr lang="zh-CN" altLang="en-US" sz="2000" dirty="0"/>
              <a:t>可能的聚类结果为，第一类包含北京、天津、上海等</a:t>
            </a:r>
            <a:r>
              <a:rPr lang="en-US" altLang="zh-CN" sz="2000" dirty="0"/>
              <a:t>13</a:t>
            </a:r>
            <a:r>
              <a:rPr lang="zh-CN" altLang="en-US" sz="2000" dirty="0"/>
              <a:t>个地区，主要特点是粮食、油料、蔬菜等产量都很低，但是棉花产量较高，第二类包含内蒙古、吉林、四川等</a:t>
            </a:r>
            <a:r>
              <a:rPr lang="en-US" altLang="zh-CN" sz="2000" dirty="0"/>
              <a:t>5</a:t>
            </a:r>
            <a:r>
              <a:rPr lang="zh-CN" altLang="en-US" sz="2000" dirty="0"/>
              <a:t>个地区，主要特点是粮食、油料、糖、肉、奶产量较高，棉花产量很低，第三类包含山东、河南、河北等</a:t>
            </a:r>
            <a:r>
              <a:rPr lang="en-US" altLang="zh-CN" sz="2000" dirty="0"/>
              <a:t>3</a:t>
            </a:r>
            <a:r>
              <a:rPr lang="zh-CN" altLang="en-US" sz="2000" dirty="0"/>
              <a:t>个地区，主要特点是糖产量低，水产品产量较高，其他产量很高，第四类包含江苏、辽宁、浙江</a:t>
            </a:r>
            <a:r>
              <a:rPr lang="en-US" altLang="zh-CN" sz="2000" dirty="0"/>
              <a:t>9</a:t>
            </a:r>
            <a:r>
              <a:rPr lang="zh-CN" altLang="en-US" sz="2000" dirty="0"/>
              <a:t>个地区等，主要特点是糖、水产品产量很高，蔬菜、水果、肉产量较高，奶产量低，其他较低。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074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centers = </a:t>
            </a:r>
            <a:r>
              <a:rPr lang="en-US" altLang="zh-CN" dirty="0" err="1"/>
              <a:t>agridata</a:t>
            </a:r>
            <a:r>
              <a:rPr lang="en-US" altLang="zh-CN" dirty="0"/>
              <a:t>[c(1,10,15,22),-1]</a:t>
            </a:r>
          </a:p>
          <a:p>
            <a:r>
              <a:rPr lang="en-US" altLang="zh-CN" dirty="0"/>
              <a:t>km = </a:t>
            </a:r>
            <a:r>
              <a:rPr lang="en-US" altLang="zh-CN" dirty="0" err="1"/>
              <a:t>kmeans</a:t>
            </a:r>
            <a:r>
              <a:rPr lang="en-US" altLang="zh-CN" dirty="0"/>
              <a:t>(d1,centers)</a:t>
            </a:r>
          </a:p>
          <a:p>
            <a:r>
              <a:rPr lang="en-US" altLang="zh-CN" dirty="0" err="1"/>
              <a:t>agridata$cluster</a:t>
            </a:r>
            <a:r>
              <a:rPr lang="en-US" altLang="zh-CN" dirty="0"/>
              <a:t> = factor(</a:t>
            </a:r>
            <a:r>
              <a:rPr lang="en-US" altLang="zh-CN" dirty="0" err="1"/>
              <a:t>km$cluster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agridata</a:t>
            </a:r>
            <a:r>
              <a:rPr lang="en-US" altLang="zh-CN" dirty="0"/>
              <a:t>[order(</a:t>
            </a:r>
            <a:r>
              <a:rPr lang="en-US" altLang="zh-CN" dirty="0" err="1"/>
              <a:t>agridata$cluster</a:t>
            </a:r>
            <a:r>
              <a:rPr lang="en-US" altLang="zh-CN" dirty="0"/>
              <a:t>),]</a:t>
            </a:r>
          </a:p>
          <a:p>
            <a:r>
              <a:rPr lang="zh-CN" altLang="en-US" dirty="0"/>
              <a:t>聚类描述略。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98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Q6.csv</a:t>
            </a:r>
            <a:r>
              <a:rPr lang="zh-CN" altLang="en-US" dirty="0"/>
              <a:t>中保存着女性糖尿病研究的数据，根据</a:t>
            </a:r>
            <a:r>
              <a:rPr lang="en-US" altLang="zh-CN" dirty="0"/>
              <a:t>Pregnant</a:t>
            </a:r>
            <a:r>
              <a:rPr lang="zh-CN" altLang="en-US" dirty="0"/>
              <a:t>、</a:t>
            </a:r>
            <a:r>
              <a:rPr lang="en-US" altLang="zh-CN" dirty="0"/>
              <a:t>glucose</a:t>
            </a:r>
            <a:r>
              <a:rPr lang="zh-CN" altLang="en-US" dirty="0"/>
              <a:t>、</a:t>
            </a:r>
            <a:r>
              <a:rPr lang="en-US" altLang="zh-CN" dirty="0"/>
              <a:t>pressure</a:t>
            </a:r>
            <a:r>
              <a:rPr lang="zh-CN" altLang="en-US" dirty="0"/>
              <a:t>、</a:t>
            </a:r>
            <a:r>
              <a:rPr lang="en-US" altLang="zh-CN" dirty="0"/>
              <a:t>mass</a:t>
            </a:r>
            <a:r>
              <a:rPr lang="zh-CN" altLang="en-US" dirty="0"/>
              <a:t>、</a:t>
            </a:r>
            <a:r>
              <a:rPr lang="en-US" altLang="zh-CN" dirty="0"/>
              <a:t>pedigree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等因素，预测是否患有糖尿病</a:t>
            </a:r>
            <a:r>
              <a:rPr lang="en-US" altLang="zh-CN" dirty="0"/>
              <a:t>diabetes</a:t>
            </a:r>
            <a:r>
              <a:rPr lang="zh-CN" altLang="en-US" dirty="0"/>
              <a:t>（阴性</a:t>
            </a:r>
            <a:r>
              <a:rPr lang="en-US" altLang="zh-CN" dirty="0"/>
              <a:t>/</a:t>
            </a:r>
            <a:r>
              <a:rPr lang="zh-CN" altLang="en-US" dirty="0"/>
              <a:t>阳性两种可能）。要求：（</a:t>
            </a:r>
            <a:r>
              <a:rPr lang="en-US" altLang="zh-CN" dirty="0"/>
              <a:t>1</a:t>
            </a:r>
            <a:r>
              <a:rPr lang="zh-CN" altLang="en-US" dirty="0"/>
              <a:t>）自行选择分类方法，编写</a:t>
            </a:r>
            <a:r>
              <a:rPr lang="en-US" altLang="zh-CN" dirty="0"/>
              <a:t>R</a:t>
            </a:r>
            <a:r>
              <a:rPr lang="zh-CN" altLang="en-US" dirty="0"/>
              <a:t>语言代码，使用一部分数据作为训练集，构造分类器，另一部分数据作为测试集，测试分类模型的性能；（</a:t>
            </a:r>
            <a:r>
              <a:rPr lang="en-US" altLang="zh-CN" dirty="0"/>
              <a:t>2</a:t>
            </a:r>
            <a:r>
              <a:rPr lang="zh-CN" altLang="en-US" dirty="0"/>
              <a:t>）根据测试结果，给出分类器的混淆矩阵，并计算真阳性率</a:t>
            </a:r>
            <a:r>
              <a:rPr lang="en-US" altLang="zh-CN" dirty="0"/>
              <a:t>TPR</a:t>
            </a:r>
            <a:r>
              <a:rPr lang="zh-CN" altLang="en-US" dirty="0"/>
              <a:t>和假阳性率</a:t>
            </a:r>
            <a:r>
              <a:rPr lang="en-US" altLang="zh-CN" dirty="0"/>
              <a:t>FPR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174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）使用</a:t>
            </a:r>
            <a:r>
              <a:rPr lang="en-US" altLang="zh-CN" sz="2000" dirty="0"/>
              <a:t>KNN</a:t>
            </a:r>
            <a:r>
              <a:rPr lang="zh-CN" altLang="en-US" sz="2000" dirty="0"/>
              <a:t>算法的分类器构造</a:t>
            </a:r>
            <a:r>
              <a:rPr lang="en-US" altLang="zh-CN" sz="2000" dirty="0"/>
              <a:t>R</a:t>
            </a:r>
            <a:r>
              <a:rPr lang="zh-CN" altLang="en-US" sz="2000" dirty="0"/>
              <a:t>语言代码如下</a:t>
            </a:r>
          </a:p>
          <a:p>
            <a:r>
              <a:rPr lang="en-US" altLang="zh-CN" sz="2000" dirty="0"/>
              <a:t>library(class)</a:t>
            </a:r>
          </a:p>
          <a:p>
            <a:r>
              <a:rPr lang="en-US" altLang="zh-CN" sz="2000" dirty="0"/>
              <a:t>d1 = read.csv("d</a:t>
            </a:r>
            <a:r>
              <a:rPr lang="en-US" altLang="zh-CN" sz="2000" dirty="0" smtClean="0"/>
              <a:t>:/Q6.csv</a:t>
            </a:r>
            <a:r>
              <a:rPr lang="en-US" altLang="zh-CN" sz="2000" dirty="0"/>
              <a:t>",stringsAsFactors=TRUE)</a:t>
            </a:r>
          </a:p>
          <a:p>
            <a:r>
              <a:rPr lang="en-US" altLang="zh-CN" sz="2000" dirty="0" err="1" smtClean="0"/>
              <a:t>set.seed</a:t>
            </a:r>
            <a:r>
              <a:rPr lang="en-US" altLang="zh-CN" sz="2000" dirty="0" smtClean="0"/>
              <a:t>(2021)</a:t>
            </a:r>
          </a:p>
          <a:p>
            <a:r>
              <a:rPr lang="en-US" altLang="zh-CN" sz="2000" dirty="0" smtClean="0"/>
              <a:t>n = </a:t>
            </a:r>
            <a:r>
              <a:rPr lang="en-US" altLang="zh-CN" sz="2000" dirty="0" err="1" smtClean="0"/>
              <a:t>nrow</a:t>
            </a:r>
            <a:r>
              <a:rPr lang="en-US" altLang="zh-CN" sz="2000" dirty="0" smtClean="0"/>
              <a:t>(d1)</a:t>
            </a:r>
          </a:p>
          <a:p>
            <a:r>
              <a:rPr lang="en-US" altLang="zh-CN" sz="2000" dirty="0" err="1" smtClean="0"/>
              <a:t>trainindex</a:t>
            </a:r>
            <a:r>
              <a:rPr lang="en-US" altLang="zh-CN" sz="2000" dirty="0" smtClean="0"/>
              <a:t> &lt;- sample(1:n, 600, FALSE)</a:t>
            </a:r>
          </a:p>
          <a:p>
            <a:r>
              <a:rPr lang="en-US" altLang="zh-CN" sz="2000" dirty="0" err="1" smtClean="0"/>
              <a:t>train_data</a:t>
            </a:r>
            <a:r>
              <a:rPr lang="en-US" altLang="zh-CN" sz="2000" dirty="0" smtClean="0"/>
              <a:t> &lt;- d1[</a:t>
            </a:r>
            <a:r>
              <a:rPr lang="en-US" altLang="zh-CN" sz="2000" dirty="0" err="1" smtClean="0"/>
              <a:t>trainindex</a:t>
            </a:r>
            <a:r>
              <a:rPr lang="en-US" altLang="zh-CN" sz="2000" dirty="0" smtClean="0"/>
              <a:t>,]</a:t>
            </a:r>
          </a:p>
          <a:p>
            <a:r>
              <a:rPr lang="en-US" altLang="zh-CN" sz="2000" dirty="0" err="1" smtClean="0"/>
              <a:t>test_data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&lt;- d1[-</a:t>
            </a:r>
            <a:r>
              <a:rPr lang="en-US" altLang="zh-CN" sz="2000" dirty="0" err="1"/>
              <a:t>trainindex</a:t>
            </a:r>
            <a:r>
              <a:rPr lang="en-US" altLang="zh-CN" sz="2000" dirty="0"/>
              <a:t>,]</a:t>
            </a:r>
          </a:p>
          <a:p>
            <a:r>
              <a:rPr lang="en-US" altLang="zh-CN" sz="2000" dirty="0"/>
              <a:t>fit &lt;- </a:t>
            </a:r>
            <a:r>
              <a:rPr lang="en-US" altLang="zh-CN" sz="2000" dirty="0" err="1"/>
              <a:t>knn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train_data</a:t>
            </a:r>
            <a:r>
              <a:rPr lang="en-US" altLang="zh-CN" sz="2000" dirty="0"/>
              <a:t>[,-7],</a:t>
            </a:r>
            <a:r>
              <a:rPr lang="en-US" altLang="zh-CN" sz="2000" dirty="0" err="1"/>
              <a:t>test_data</a:t>
            </a:r>
            <a:r>
              <a:rPr lang="en-US" altLang="zh-CN" sz="2000" dirty="0"/>
              <a:t>[,-7],</a:t>
            </a:r>
            <a:r>
              <a:rPr lang="en-US" altLang="zh-CN" sz="2000" dirty="0" err="1"/>
              <a:t>train_data</a:t>
            </a:r>
            <a:r>
              <a:rPr lang="en-US" altLang="zh-CN" sz="2000" dirty="0"/>
              <a:t>[,7],k=6)</a:t>
            </a:r>
          </a:p>
          <a:p>
            <a:r>
              <a:rPr lang="en-US" altLang="zh-CN" sz="2000" dirty="0" err="1" smtClean="0"/>
              <a:t>confusionMatrix</a:t>
            </a:r>
            <a:r>
              <a:rPr lang="en-US" altLang="zh-CN" sz="2000" dirty="0" smtClean="0"/>
              <a:t> &lt;- table(</a:t>
            </a:r>
            <a:r>
              <a:rPr lang="en-US" altLang="zh-CN" sz="2000" dirty="0" err="1" smtClean="0"/>
              <a:t>fit,test_data$diabetes</a:t>
            </a:r>
            <a:r>
              <a:rPr lang="en-US" altLang="zh-CN" sz="2000" dirty="0"/>
              <a:t>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36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）根据程序运行结果，混淆矩阵为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真阳性率</a:t>
            </a:r>
            <a:r>
              <a:rPr lang="en-US" altLang="zh-CN" dirty="0"/>
              <a:t>TPR = </a:t>
            </a:r>
            <a:r>
              <a:rPr lang="en-US" altLang="zh-CN" dirty="0" smtClean="0"/>
              <a:t>18/39=46.15%</a:t>
            </a:r>
            <a:endParaRPr lang="en-US" altLang="zh-CN" dirty="0"/>
          </a:p>
          <a:p>
            <a:r>
              <a:rPr lang="zh-CN" altLang="en-US" dirty="0"/>
              <a:t>假阳性率</a:t>
            </a:r>
            <a:r>
              <a:rPr lang="en-US" altLang="zh-CN" dirty="0" smtClean="0"/>
              <a:t>FPR=  18/85=21.18%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3456384" cy="16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TN &lt;- </a:t>
            </a:r>
            <a:r>
              <a:rPr lang="en-US" altLang="zh-CN" dirty="0" err="1"/>
              <a:t>confusionMatrix</a:t>
            </a:r>
            <a:r>
              <a:rPr lang="en-US" altLang="zh-CN" dirty="0"/>
              <a:t>[1,1] </a:t>
            </a:r>
            <a:endParaRPr lang="en-US" altLang="zh-CN" dirty="0" smtClean="0"/>
          </a:p>
          <a:p>
            <a:r>
              <a:rPr lang="en-US" altLang="zh-CN" dirty="0"/>
              <a:t>FN &lt;- </a:t>
            </a:r>
            <a:r>
              <a:rPr lang="en-US" altLang="zh-CN" dirty="0" err="1"/>
              <a:t>confusionMatrix</a:t>
            </a:r>
            <a:r>
              <a:rPr lang="en-US" altLang="zh-CN" dirty="0"/>
              <a:t>[1,2] </a:t>
            </a:r>
          </a:p>
          <a:p>
            <a:r>
              <a:rPr lang="en-US" altLang="zh-CN" dirty="0" smtClean="0"/>
              <a:t>FP </a:t>
            </a:r>
            <a:r>
              <a:rPr lang="en-US" altLang="zh-CN" dirty="0"/>
              <a:t>&lt;- </a:t>
            </a:r>
            <a:r>
              <a:rPr lang="en-US" altLang="zh-CN" dirty="0" err="1"/>
              <a:t>confusionMatrix</a:t>
            </a:r>
            <a:r>
              <a:rPr lang="en-US" altLang="zh-CN" dirty="0"/>
              <a:t>[2,1] </a:t>
            </a:r>
            <a:endParaRPr lang="en-US" altLang="zh-CN" dirty="0" smtClean="0"/>
          </a:p>
          <a:p>
            <a:r>
              <a:rPr lang="en-US" altLang="zh-CN" dirty="0" smtClean="0"/>
              <a:t>TP </a:t>
            </a:r>
            <a:r>
              <a:rPr lang="en-US" altLang="zh-CN" dirty="0"/>
              <a:t>&lt;- </a:t>
            </a:r>
            <a:r>
              <a:rPr lang="en-US" altLang="zh-CN" dirty="0" err="1"/>
              <a:t>confusionMatrix</a:t>
            </a:r>
            <a:r>
              <a:rPr lang="en-US" altLang="zh-CN" dirty="0"/>
              <a:t>[2,2] </a:t>
            </a:r>
            <a:endParaRPr lang="en-US" altLang="zh-CN" dirty="0" smtClean="0"/>
          </a:p>
          <a:p>
            <a:r>
              <a:rPr lang="en-US" altLang="zh-CN" dirty="0" smtClean="0"/>
              <a:t>TPR </a:t>
            </a:r>
            <a:r>
              <a:rPr lang="en-US" altLang="zh-CN" dirty="0"/>
              <a:t>&lt;- TP / (TP + FN) </a:t>
            </a:r>
            <a:endParaRPr lang="en-US" altLang="zh-CN" dirty="0" smtClean="0"/>
          </a:p>
          <a:p>
            <a:r>
              <a:rPr lang="en-US" altLang="zh-CN" dirty="0" smtClean="0"/>
              <a:t>FPR </a:t>
            </a:r>
            <a:r>
              <a:rPr lang="en-US" altLang="zh-CN" dirty="0"/>
              <a:t>&lt;- FP / (FP + TN) </a:t>
            </a:r>
            <a:endParaRPr lang="en-US" altLang="zh-CN" i="1" dirty="0" smtClean="0"/>
          </a:p>
          <a:p>
            <a:r>
              <a:rPr lang="en-US" altLang="zh-CN" dirty="0" smtClean="0"/>
              <a:t>print(paste</a:t>
            </a:r>
            <a:r>
              <a:rPr lang="en-US" altLang="zh-CN" dirty="0"/>
              <a:t>("True Positive Rate (TPR):", TPR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print(paste</a:t>
            </a:r>
            <a:r>
              <a:rPr lang="en-US" altLang="zh-CN" dirty="0"/>
              <a:t>("False Positive Rate (FPR):", FPR))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1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考试介绍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713788" cy="5040312"/>
          </a:xfrm>
        </p:spPr>
        <p:txBody>
          <a:bodyPr/>
          <a:lstStyle/>
          <a:p>
            <a:r>
              <a:rPr lang="zh-CN" altLang="en-US" sz="2400" dirty="0" smtClean="0"/>
              <a:t>数据获取和数据处理（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0’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数据读取：</a:t>
            </a:r>
            <a:r>
              <a:rPr lang="en-US" altLang="zh-CN" sz="2000" dirty="0" smtClean="0"/>
              <a:t>csv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文本、数值、因子类型转换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向量、矩阵、数组和数据框等数据结构的生成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数据框拆分、合并和数据提取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数据分析和可视化（</a:t>
            </a:r>
            <a:r>
              <a:rPr lang="en-US" altLang="zh-CN" sz="2400" dirty="0" smtClean="0"/>
              <a:t>70’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假设检验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题</a:t>
            </a:r>
            <a:r>
              <a:rPr lang="en-US" altLang="zh-CN" sz="2000" dirty="0" smtClean="0"/>
              <a:t>(10’)</a:t>
            </a:r>
          </a:p>
          <a:p>
            <a:pPr lvl="1"/>
            <a:r>
              <a:rPr lang="zh-CN" altLang="en-US" sz="2000" dirty="0" smtClean="0"/>
              <a:t>线性回归分析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题</a:t>
            </a:r>
            <a:r>
              <a:rPr lang="en-US" altLang="zh-CN" sz="2000" dirty="0" smtClean="0"/>
              <a:t>(20’)</a:t>
            </a:r>
          </a:p>
          <a:p>
            <a:pPr lvl="1"/>
            <a:r>
              <a:rPr lang="zh-CN" altLang="en-US" sz="2000" dirty="0" smtClean="0"/>
              <a:t>聚类分析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题</a:t>
            </a:r>
            <a:r>
              <a:rPr lang="en-US" altLang="zh-CN" sz="2000" dirty="0" smtClean="0"/>
              <a:t>(20’)</a:t>
            </a:r>
          </a:p>
          <a:p>
            <a:pPr lvl="1"/>
            <a:r>
              <a:rPr lang="zh-CN" altLang="en-US" sz="2000" dirty="0" smtClean="0"/>
              <a:t>分类</a:t>
            </a:r>
            <a:r>
              <a:rPr lang="zh-CN" altLang="en-US" sz="2000" dirty="0"/>
              <a:t>分析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题</a:t>
            </a:r>
            <a:r>
              <a:rPr lang="en-US" altLang="zh-CN" sz="2000" dirty="0" smtClean="0"/>
              <a:t>(20’)</a:t>
            </a:r>
          </a:p>
          <a:p>
            <a:pPr lvl="1"/>
            <a:endParaRPr lang="zh-CN" altLang="en-US" sz="2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考试介绍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713663" cy="4679950"/>
          </a:xfrm>
        </p:spPr>
        <p:txBody>
          <a:bodyPr/>
          <a:lstStyle/>
          <a:p>
            <a:r>
              <a:rPr lang="zh-CN" altLang="en-US" dirty="0" smtClean="0"/>
              <a:t>考试时间地点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2024.06.06 </a:t>
            </a:r>
            <a:r>
              <a:rPr lang="zh-CN" altLang="en-US" dirty="0" smtClean="0"/>
              <a:t>周四 </a:t>
            </a:r>
            <a:r>
              <a:rPr lang="en-US" altLang="zh-CN" dirty="0" smtClean="0"/>
              <a:t>16:10~18:10      110</a:t>
            </a:r>
            <a:r>
              <a:rPr lang="zh-CN" altLang="en-US" dirty="0" smtClean="0"/>
              <a:t>机房</a:t>
            </a:r>
            <a:endParaRPr lang="en-US" altLang="zh-CN" dirty="0" smtClean="0"/>
          </a:p>
          <a:p>
            <a:r>
              <a:rPr lang="zh-CN" altLang="en-US" dirty="0" smtClean="0"/>
              <a:t>考试形式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考试时长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开卷考试。</a:t>
            </a:r>
            <a:endParaRPr lang="en-US" altLang="zh-CN" dirty="0" smtClean="0"/>
          </a:p>
          <a:p>
            <a:r>
              <a:rPr lang="zh-CN" altLang="en-US" dirty="0" smtClean="0"/>
              <a:t>考试要求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禁止互相交谈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禁止使用社交软件如</a:t>
            </a:r>
            <a:r>
              <a:rPr lang="en-US" altLang="zh-CN" dirty="0" smtClean="0"/>
              <a:t>QQ</a:t>
            </a:r>
            <a:r>
              <a:rPr lang="zh-CN" altLang="en-US" dirty="0" smtClean="0"/>
              <a:t>和微信等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</a:t>
            </a:r>
            <a:r>
              <a:rPr lang="en-US" altLang="zh-CN" dirty="0" smtClean="0"/>
              <a:t>AI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(4)  </a:t>
            </a:r>
            <a:r>
              <a:rPr lang="zh-CN" altLang="en-US" sz="2000" smtClean="0"/>
              <a:t>根据标准化均分，将学生成绩评定为等级</a:t>
            </a:r>
            <a:r>
              <a:rPr lang="en-US" altLang="zh-CN" sz="2000" smtClean="0"/>
              <a:t>A~E</a:t>
            </a:r>
            <a:r>
              <a:rPr lang="zh-CN" altLang="en-US" sz="2000" smtClean="0"/>
              <a:t>，规则是成绩的前</a:t>
            </a:r>
            <a:r>
              <a:rPr lang="en-US" altLang="zh-CN" sz="2000" smtClean="0"/>
              <a:t>20%</a:t>
            </a:r>
            <a:r>
              <a:rPr lang="zh-CN" altLang="en-US" sz="2000" smtClean="0"/>
              <a:t>为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，接下来</a:t>
            </a:r>
            <a:r>
              <a:rPr lang="en-US" altLang="zh-CN" sz="2000" smtClean="0"/>
              <a:t>20%</a:t>
            </a:r>
            <a:r>
              <a:rPr lang="zh-CN" altLang="en-US" sz="2000" smtClean="0"/>
              <a:t>为</a:t>
            </a:r>
            <a:r>
              <a:rPr lang="en-US" altLang="zh-CN" sz="2000" smtClean="0"/>
              <a:t>B</a:t>
            </a:r>
            <a:r>
              <a:rPr lang="zh-CN" altLang="en-US" sz="2000" smtClean="0"/>
              <a:t>，以此类推；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afterquantile &lt;- quantile(avgstdscore,c(0.8,0.6,0.4,0.2))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stuscore$grade[stuscore$avgstdscore&gt;=afterquantile[1]] &lt;- "A"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stuscore$grade[stuscore$avgstdscore&gt;=afterquantile[2] &amp; stuscore$avgstdscore&lt;afterquantile[1]] &lt;- "B"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stuscore$grade[stuscore$avgstdscore&gt;=afterquantile[3] &amp; stuscore$avgstdscore&lt;afterquantile[2]] &lt;- "C"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stuscore$grade[stuscore$avgstdscore&gt;=afterquantile[4] &amp; stuscore$avgstdscore&lt;afterquantile[3]] &lt;- "D"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smtClean="0"/>
              <a:t>stuscore$grade[stuscore$avgstdscore&lt;afterquantile[4]] &lt;- "E"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平时作业和课程设计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平时作业以及课程设计请提交到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上指定的文件夹</a:t>
            </a:r>
            <a:endParaRPr lang="en-US" altLang="zh-CN" dirty="0" smtClean="0"/>
          </a:p>
          <a:p>
            <a:r>
              <a:rPr lang="zh-CN" altLang="en-US" dirty="0"/>
              <a:t>截止</a:t>
            </a:r>
            <a:r>
              <a:rPr lang="zh-CN" altLang="en-US" dirty="0" smtClean="0"/>
              <a:t>日期： </a:t>
            </a:r>
            <a:r>
              <a:rPr lang="en-US" altLang="zh-CN" smtClean="0"/>
              <a:t>2024-06-30</a:t>
            </a:r>
            <a:r>
              <a:rPr lang="zh-CN" altLang="en-US" dirty="0" smtClean="0"/>
              <a:t>（毕业班同学需提前）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总评成绩构成：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平时</a:t>
            </a:r>
            <a:r>
              <a:rPr lang="en-US" altLang="zh-CN" dirty="0" smtClean="0"/>
              <a:t>20%+</a:t>
            </a:r>
            <a:r>
              <a:rPr lang="zh-CN" altLang="en-US" dirty="0" smtClean="0"/>
              <a:t>课程设计</a:t>
            </a:r>
            <a:r>
              <a:rPr lang="en-US" altLang="zh-CN" dirty="0" smtClean="0"/>
              <a:t>30%+</a:t>
            </a:r>
            <a:r>
              <a:rPr lang="zh-CN" altLang="en-US" dirty="0" smtClean="0"/>
              <a:t>期末考试</a:t>
            </a:r>
            <a:r>
              <a:rPr lang="en-US" altLang="zh-CN" dirty="0" smtClean="0"/>
              <a:t>50%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(5) </a:t>
            </a:r>
            <a:r>
              <a:rPr lang="zh-CN" altLang="en-US" sz="2400" smtClean="0"/>
              <a:t>以空格为分隔符，将学生姓名拆分为姓氏和名字两列。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stuscore$StuName &lt;- as.character(stuscore$StuName)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name &lt;- strsplit(stuscore$StuName," ")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FirstName &lt;- sapply(name,"[",1)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LastName &lt;- sapply(name,"[",2)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stuscore &lt;- cbind(stuscore,FirstName,LastName)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(6) </a:t>
            </a:r>
            <a:r>
              <a:rPr lang="zh-CN" altLang="en-US" sz="2400" smtClean="0"/>
              <a:t>按照先姓后名的顺序将数据框升序排序。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smtClean="0"/>
              <a:t>stuscore &lt;- stuscore[order(LastName,FirstName),]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input1.csv</a:t>
            </a:r>
            <a:r>
              <a:rPr lang="zh-CN" altLang="en-US" dirty="0"/>
              <a:t>和</a:t>
            </a:r>
            <a:r>
              <a:rPr lang="en-US" altLang="zh-CN" dirty="0"/>
              <a:t>input2.csv</a:t>
            </a:r>
            <a:r>
              <a:rPr lang="zh-CN" altLang="en-US" dirty="0"/>
              <a:t>中包含有一些公司职员信息</a:t>
            </a:r>
          </a:p>
          <a:p>
            <a:r>
              <a:rPr lang="zh-CN" altLang="en-US" dirty="0" smtClean="0"/>
              <a:t>注意</a:t>
            </a:r>
            <a:r>
              <a:rPr lang="zh-CN" altLang="en-US" dirty="0"/>
              <a:t>保存信息时错误的将变量名保存为数据了，同时也保存了不必要的行名（第一列）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96" y="3573016"/>
            <a:ext cx="6502520" cy="21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4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142287" cy="4392612"/>
          </a:xfrm>
        </p:spPr>
        <p:txBody>
          <a:bodyPr/>
          <a:lstStyle/>
          <a:p>
            <a:r>
              <a:rPr lang="zh-CN" altLang="en-US" sz="1800" dirty="0" smtClean="0"/>
              <a:t>要求：</a:t>
            </a:r>
            <a:endParaRPr lang="en-US" altLang="zh-CN" sz="1800" dirty="0" smtClean="0"/>
          </a:p>
          <a:p>
            <a:r>
              <a:rPr lang="zh-CN" altLang="en-US" sz="1800" dirty="0"/>
              <a:t>读入数据</a:t>
            </a:r>
          </a:p>
          <a:p>
            <a:r>
              <a:rPr lang="zh-CN" altLang="en-US" sz="1800" dirty="0"/>
              <a:t>删除不必要的第一列</a:t>
            </a:r>
          </a:p>
          <a:p>
            <a:r>
              <a:rPr lang="zh-CN" altLang="en-US" sz="1800" dirty="0"/>
              <a:t>设置正确的数据框列名（“</a:t>
            </a:r>
            <a:r>
              <a:rPr lang="en-US" altLang="zh-CN" sz="1800" dirty="0"/>
              <a:t>id”,“name”,“salary”,“start_date”,“</a:t>
            </a:r>
            <a:r>
              <a:rPr lang="en-US" altLang="zh-CN" sz="1800" dirty="0" err="1"/>
              <a:t>dept</a:t>
            </a:r>
            <a:r>
              <a:rPr lang="en-US" altLang="zh-CN" sz="1800" dirty="0"/>
              <a:t>”</a:t>
            </a:r>
            <a:r>
              <a:rPr lang="zh-CN" altLang="en-US" sz="1800" dirty="0"/>
              <a:t>等）</a:t>
            </a:r>
          </a:p>
          <a:p>
            <a:r>
              <a:rPr lang="zh-CN" altLang="en-US" sz="1800" dirty="0"/>
              <a:t>将</a:t>
            </a:r>
            <a:r>
              <a:rPr lang="en-US" altLang="zh-CN" sz="1800" dirty="0"/>
              <a:t>salary</a:t>
            </a:r>
            <a:r>
              <a:rPr lang="zh-CN" altLang="en-US" sz="1800" dirty="0"/>
              <a:t>列设置为数值型</a:t>
            </a:r>
          </a:p>
          <a:p>
            <a:r>
              <a:rPr lang="zh-CN" altLang="en-US" sz="1800" dirty="0"/>
              <a:t>将</a:t>
            </a:r>
            <a:r>
              <a:rPr lang="en-US" altLang="zh-CN" sz="1800" dirty="0" err="1"/>
              <a:t>start_date</a:t>
            </a:r>
            <a:r>
              <a:rPr lang="zh-CN" altLang="en-US" sz="1800" dirty="0"/>
              <a:t>列设置为日期型。</a:t>
            </a:r>
          </a:p>
          <a:p>
            <a:r>
              <a:rPr lang="zh-CN" altLang="en-US" sz="1800" dirty="0"/>
              <a:t>增加一列</a:t>
            </a:r>
            <a:r>
              <a:rPr lang="en-US" altLang="zh-CN" sz="1800" dirty="0"/>
              <a:t>comment</a:t>
            </a:r>
            <a:r>
              <a:rPr lang="zh-CN" altLang="en-US" sz="1800" dirty="0"/>
              <a:t>，由“</a:t>
            </a:r>
            <a:r>
              <a:rPr lang="en-US" altLang="zh-CN" sz="1800" dirty="0"/>
              <a:t>name”</a:t>
            </a:r>
            <a:r>
              <a:rPr lang="zh-CN" altLang="en-US" sz="1800" dirty="0"/>
              <a:t>， “</a:t>
            </a:r>
            <a:r>
              <a:rPr lang="en-US" altLang="zh-CN" sz="1800" dirty="0" err="1"/>
              <a:t>start_date</a:t>
            </a:r>
            <a:r>
              <a:rPr lang="en-US" altLang="zh-CN" sz="1800" dirty="0"/>
              <a:t>”</a:t>
            </a:r>
            <a:r>
              <a:rPr lang="zh-CN" altLang="en-US" sz="1800" dirty="0"/>
              <a:t>和“</a:t>
            </a:r>
            <a:r>
              <a:rPr lang="en-US" altLang="zh-CN" sz="1800" dirty="0" err="1"/>
              <a:t>dept</a:t>
            </a:r>
            <a:r>
              <a:rPr lang="en-US" altLang="zh-CN" sz="1800" dirty="0"/>
              <a:t>”</a:t>
            </a:r>
            <a:r>
              <a:rPr lang="zh-CN" altLang="en-US" sz="1800" dirty="0"/>
              <a:t>三列信息构成，说明某人于某日进入某部分，例如“</a:t>
            </a:r>
            <a:r>
              <a:rPr lang="en-US" altLang="zh-CN" sz="1800" dirty="0"/>
              <a:t>Rick entered IT on 2012-01-01”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增加一个逻辑型的新列</a:t>
            </a:r>
            <a:r>
              <a:rPr lang="en-US" altLang="zh-CN" sz="1800" dirty="0"/>
              <a:t>flag</a:t>
            </a:r>
            <a:r>
              <a:rPr lang="zh-CN" altLang="en-US" sz="1800" dirty="0"/>
              <a:t>，说明本行是否有缺失数据，如果有为真，否则为假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定义</a:t>
            </a:r>
            <a:r>
              <a:rPr lang="zh-CN" altLang="en-US" sz="1800" dirty="0"/>
              <a:t>一个函数，可以用于处理一个文件的数据，得到一个数据框；</a:t>
            </a:r>
          </a:p>
          <a:p>
            <a:r>
              <a:rPr lang="zh-CN" altLang="en-US" sz="1800" dirty="0" smtClean="0"/>
              <a:t>调用</a:t>
            </a:r>
            <a:r>
              <a:rPr lang="zh-CN" altLang="en-US" sz="1800" dirty="0"/>
              <a:t>函数分别从</a:t>
            </a:r>
            <a:r>
              <a:rPr lang="en-US" altLang="zh-CN" sz="1800" dirty="0"/>
              <a:t>input1.csv</a:t>
            </a:r>
            <a:r>
              <a:rPr lang="zh-CN" altLang="en-US" sz="1800" dirty="0"/>
              <a:t>和</a:t>
            </a:r>
            <a:r>
              <a:rPr lang="en-US" altLang="zh-CN" sz="1800" dirty="0"/>
              <a:t>input2.csv</a:t>
            </a:r>
            <a:r>
              <a:rPr lang="zh-CN" altLang="en-US" sz="1800" dirty="0"/>
              <a:t>读取数据；</a:t>
            </a:r>
          </a:p>
          <a:p>
            <a:r>
              <a:rPr lang="zh-CN" altLang="en-US" sz="1800" dirty="0" smtClean="0"/>
              <a:t>合并</a:t>
            </a:r>
            <a:r>
              <a:rPr lang="zh-CN" altLang="en-US" sz="1800" dirty="0"/>
              <a:t>得到的两个数据框</a:t>
            </a:r>
          </a:p>
          <a:p>
            <a:r>
              <a:rPr lang="zh-CN" altLang="en-US" sz="1800" dirty="0" smtClean="0"/>
              <a:t>去除</a:t>
            </a:r>
            <a:r>
              <a:rPr lang="en-US" altLang="zh-CN" sz="1800" dirty="0"/>
              <a:t>id</a:t>
            </a:r>
            <a:r>
              <a:rPr lang="zh-CN" altLang="en-US" sz="1800" dirty="0"/>
              <a:t>重复的</a:t>
            </a:r>
            <a:r>
              <a:rPr lang="zh-CN" altLang="en-US" sz="1800" dirty="0" smtClean="0"/>
              <a:t>数据</a:t>
            </a:r>
            <a:endParaRPr lang="en-US" altLang="zh-CN" sz="1800" dirty="0" smtClean="0"/>
          </a:p>
          <a:p>
            <a:r>
              <a:rPr lang="zh-CN" altLang="en-US" sz="1800" dirty="0" smtClean="0"/>
              <a:t>保存数据到</a:t>
            </a:r>
            <a:r>
              <a:rPr lang="en-US" altLang="zh-CN" sz="1800" dirty="0" smtClean="0"/>
              <a:t>employee.csv</a:t>
            </a:r>
            <a:r>
              <a:rPr lang="zh-CN" altLang="en-US" sz="1800" dirty="0" smtClean="0"/>
              <a:t>，不保存行名。</a:t>
            </a:r>
            <a:endParaRPr lang="zh-CN" altLang="en-US" sz="1800" dirty="0"/>
          </a:p>
          <a:p>
            <a:endParaRPr lang="en-US" altLang="zh-CN" sz="1800" dirty="0" smtClean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26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最终得到的数据如图所示：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157743" cy="16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142287" cy="4392612"/>
          </a:xfrm>
        </p:spPr>
        <p:txBody>
          <a:bodyPr/>
          <a:lstStyle/>
          <a:p>
            <a:r>
              <a:rPr lang="zh-CN" altLang="en-US" sz="1200" dirty="0" smtClean="0"/>
              <a:t>参考答案</a:t>
            </a:r>
            <a:endParaRPr lang="en-US" altLang="zh-CN" sz="1200" dirty="0" smtClean="0"/>
          </a:p>
          <a:p>
            <a:r>
              <a:rPr lang="en-US" altLang="zh-CN" sz="1200" dirty="0" err="1"/>
              <a:t>get_data</a:t>
            </a:r>
            <a:r>
              <a:rPr lang="en-US" altLang="zh-CN" sz="1200" dirty="0"/>
              <a:t> &lt;- function(filename)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data &lt;- read.csv(</a:t>
            </a:r>
            <a:r>
              <a:rPr lang="en-US" altLang="zh-CN" sz="1200" dirty="0" err="1"/>
              <a:t>filename,stringsAsFactors</a:t>
            </a:r>
            <a:r>
              <a:rPr lang="en-US" altLang="zh-CN" sz="1200" dirty="0"/>
              <a:t> = FALSE)</a:t>
            </a:r>
          </a:p>
          <a:p>
            <a:r>
              <a:rPr lang="en-US" altLang="zh-CN" sz="1200" dirty="0"/>
              <a:t>	data &lt;- data[,-1]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tmpnames</a:t>
            </a:r>
            <a:r>
              <a:rPr lang="en-US" altLang="zh-CN" sz="1200" dirty="0"/>
              <a:t> &lt;- </a:t>
            </a:r>
            <a:r>
              <a:rPr lang="en-US" altLang="zh-CN" sz="1200" dirty="0" err="1"/>
              <a:t>unlist</a:t>
            </a:r>
            <a:r>
              <a:rPr lang="en-US" altLang="zh-CN" sz="1200" dirty="0"/>
              <a:t>(data[1,])</a:t>
            </a:r>
          </a:p>
          <a:p>
            <a:r>
              <a:rPr lang="en-US" altLang="zh-CN" sz="1200" dirty="0"/>
              <a:t>	names(data) &lt;- </a:t>
            </a:r>
            <a:r>
              <a:rPr lang="en-US" altLang="zh-CN" sz="1200" dirty="0" err="1"/>
              <a:t>tmpnames</a:t>
            </a:r>
            <a:endParaRPr lang="en-US" altLang="zh-CN" sz="1200" dirty="0"/>
          </a:p>
          <a:p>
            <a:r>
              <a:rPr lang="en-US" altLang="zh-CN" sz="1200" dirty="0"/>
              <a:t>	data &lt;- data[-1,]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data$salary</a:t>
            </a:r>
            <a:r>
              <a:rPr lang="en-US" altLang="zh-CN" sz="1200" dirty="0"/>
              <a:t> &lt;- </a:t>
            </a:r>
            <a:r>
              <a:rPr lang="en-US" altLang="zh-CN" sz="1200" dirty="0" err="1"/>
              <a:t>as.numeric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data$salary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data$start_date</a:t>
            </a:r>
            <a:r>
              <a:rPr lang="en-US" altLang="zh-CN" sz="1200" dirty="0"/>
              <a:t> &lt;- </a:t>
            </a:r>
            <a:r>
              <a:rPr lang="en-US" altLang="zh-CN" sz="1200" dirty="0" err="1"/>
              <a:t>as.Date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data$start_date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paste(</a:t>
            </a:r>
            <a:r>
              <a:rPr lang="en-US" altLang="zh-CN" sz="1200" dirty="0" err="1"/>
              <a:t>data$name</a:t>
            </a:r>
            <a:r>
              <a:rPr lang="en-US" altLang="zh-CN" sz="1200" dirty="0"/>
              <a:t>,"entered",</a:t>
            </a:r>
            <a:r>
              <a:rPr lang="en-US" altLang="zh-CN" sz="1200" dirty="0" err="1"/>
              <a:t>data$dept</a:t>
            </a:r>
            <a:r>
              <a:rPr lang="en-US" altLang="zh-CN" sz="1200" dirty="0"/>
              <a:t>,"at",</a:t>
            </a:r>
            <a:r>
              <a:rPr lang="en-US" altLang="zh-CN" sz="1200" dirty="0" err="1"/>
              <a:t>as.character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data$start_date</a:t>
            </a:r>
            <a:r>
              <a:rPr lang="en-US" altLang="zh-CN" sz="1200" dirty="0"/>
              <a:t>),</a:t>
            </a:r>
            <a:r>
              <a:rPr lang="en-US" altLang="zh-CN" sz="1200" dirty="0" err="1"/>
              <a:t>sep</a:t>
            </a:r>
            <a:r>
              <a:rPr lang="en-US" altLang="zh-CN" sz="1200" dirty="0"/>
              <a:t>=" ")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data$comment</a:t>
            </a:r>
            <a:r>
              <a:rPr lang="en-US" altLang="zh-CN" sz="1200" dirty="0"/>
              <a:t> &lt;- paste(</a:t>
            </a:r>
            <a:r>
              <a:rPr lang="en-US" altLang="zh-CN" sz="1200" dirty="0" err="1"/>
              <a:t>data$name</a:t>
            </a:r>
            <a:r>
              <a:rPr lang="en-US" altLang="zh-CN" sz="1200" dirty="0"/>
              <a:t>,"entered",</a:t>
            </a:r>
            <a:r>
              <a:rPr lang="en-US" altLang="zh-CN" sz="1200" dirty="0" err="1"/>
              <a:t>data$dept</a:t>
            </a:r>
            <a:r>
              <a:rPr lang="en-US" altLang="zh-CN" sz="1200" dirty="0"/>
              <a:t>,"at",</a:t>
            </a:r>
            <a:r>
              <a:rPr lang="en-US" altLang="zh-CN" sz="1200" dirty="0" err="1"/>
              <a:t>as.character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data$start_date</a:t>
            </a:r>
            <a:r>
              <a:rPr lang="en-US" altLang="zh-CN" sz="1200" dirty="0"/>
              <a:t>),</a:t>
            </a:r>
            <a:r>
              <a:rPr lang="en-US" altLang="zh-CN" sz="1200" dirty="0" err="1"/>
              <a:t>sep</a:t>
            </a:r>
            <a:r>
              <a:rPr lang="en-US" altLang="zh-CN" sz="1200" dirty="0"/>
              <a:t>=" ")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data$flag</a:t>
            </a:r>
            <a:r>
              <a:rPr lang="en-US" altLang="zh-CN" sz="1200" dirty="0"/>
              <a:t> &lt;- is.na(</a:t>
            </a:r>
            <a:r>
              <a:rPr lang="en-US" altLang="zh-CN" sz="1200" dirty="0" err="1"/>
              <a:t>data$start_date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data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d1 &lt;_ </a:t>
            </a:r>
            <a:r>
              <a:rPr lang="en-US" altLang="zh-CN" sz="1200" dirty="0" err="1"/>
              <a:t>get_data</a:t>
            </a:r>
            <a:r>
              <a:rPr lang="en-US" altLang="zh-CN" sz="1200" dirty="0"/>
              <a:t>("f:/input1.csv")</a:t>
            </a:r>
          </a:p>
          <a:p>
            <a:r>
              <a:rPr lang="en-US" altLang="zh-CN" sz="1200" dirty="0"/>
              <a:t>d2 &lt;_ </a:t>
            </a:r>
            <a:r>
              <a:rPr lang="en-US" altLang="zh-CN" sz="1200" dirty="0" err="1"/>
              <a:t>get_data</a:t>
            </a:r>
            <a:r>
              <a:rPr lang="en-US" altLang="zh-CN" sz="1200" dirty="0"/>
              <a:t>("f:/input2.csv")</a:t>
            </a:r>
          </a:p>
          <a:p>
            <a:r>
              <a:rPr lang="en-US" altLang="zh-CN" sz="1200" dirty="0" smtClean="0"/>
              <a:t>data </a:t>
            </a:r>
            <a:r>
              <a:rPr lang="en-US" altLang="zh-CN" sz="1200" dirty="0"/>
              <a:t>&lt;- </a:t>
            </a:r>
            <a:r>
              <a:rPr lang="en-US" altLang="zh-CN" sz="1200" dirty="0" err="1"/>
              <a:t>rbind</a:t>
            </a:r>
            <a:r>
              <a:rPr lang="en-US" altLang="zh-CN" sz="1200" dirty="0"/>
              <a:t>(d1,d2)</a:t>
            </a:r>
          </a:p>
          <a:p>
            <a:r>
              <a:rPr lang="en-US" altLang="zh-CN" sz="1200" dirty="0" smtClean="0"/>
              <a:t>index </a:t>
            </a:r>
            <a:r>
              <a:rPr lang="en-US" altLang="zh-CN" sz="1200" dirty="0"/>
              <a:t>&lt;- duplicated(</a:t>
            </a:r>
            <a:r>
              <a:rPr lang="en-US" altLang="zh-CN" sz="1200" dirty="0" err="1"/>
              <a:t>data$id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 smtClean="0"/>
              <a:t>data </a:t>
            </a:r>
            <a:r>
              <a:rPr lang="en-US" altLang="zh-CN" sz="1200" dirty="0"/>
              <a:t>&lt;- data[!index</a:t>
            </a:r>
            <a:r>
              <a:rPr lang="en-US" altLang="zh-CN" sz="1200" dirty="0" smtClean="0"/>
              <a:t>,]</a:t>
            </a:r>
          </a:p>
          <a:p>
            <a:r>
              <a:rPr lang="en-US" altLang="zh-CN" sz="1200" dirty="0" smtClean="0"/>
              <a:t>write.csv(</a:t>
            </a:r>
            <a:r>
              <a:rPr lang="en-US" altLang="zh-CN" sz="1200" dirty="0" err="1" smtClean="0"/>
              <a:t>data,”employee.csv</a:t>
            </a:r>
            <a:r>
              <a:rPr lang="en-US" altLang="zh-CN" sz="1200" dirty="0"/>
              <a:t>”, </a:t>
            </a:r>
            <a:r>
              <a:rPr lang="en-US" altLang="zh-CN" sz="1200" dirty="0" err="1"/>
              <a:t>row.names</a:t>
            </a:r>
            <a:r>
              <a:rPr lang="en-US" altLang="zh-CN" sz="1200"/>
              <a:t> =FALSE</a:t>
            </a:r>
            <a:r>
              <a:rPr lang="en-US" altLang="zh-CN" sz="1200" dirty="0" smtClean="0"/>
              <a:t>)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row.names = TRUE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假设检验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569325" cy="4679950"/>
          </a:xfrm>
        </p:spPr>
        <p:txBody>
          <a:bodyPr/>
          <a:lstStyle/>
          <a:p>
            <a:pPr>
              <a:defRPr/>
            </a:pPr>
            <a:r>
              <a:rPr lang="en-US" altLang="zh-CN" sz="1800" dirty="0" smtClean="0"/>
              <a:t>1.	</a:t>
            </a:r>
            <a:r>
              <a:rPr lang="zh-CN" altLang="en-US" sz="1800" dirty="0" smtClean="0"/>
              <a:t>用某药物治疗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名高血压病人，对每一病人治疗前后的舒张压</a:t>
            </a:r>
            <a:r>
              <a:rPr lang="en-US" altLang="zh-CN" sz="1800" dirty="0" smtClean="0"/>
              <a:t>(mmHg)</a:t>
            </a:r>
            <a:r>
              <a:rPr lang="zh-CN" altLang="en-US" sz="1800" dirty="0" smtClean="0"/>
              <a:t>进行了测量，结果保存在</a:t>
            </a:r>
            <a:r>
              <a:rPr lang="en-US" altLang="zh-CN" sz="1800" dirty="0" smtClean="0"/>
              <a:t>ex1.csv</a:t>
            </a:r>
            <a:r>
              <a:rPr lang="zh-CN" altLang="en-US" sz="1800" dirty="0" smtClean="0"/>
              <a:t>中，试分析该药有无降压作用？给出分析</a:t>
            </a:r>
            <a:r>
              <a:rPr lang="en-US" altLang="zh-CN" sz="1800" dirty="0" smtClean="0"/>
              <a:t>R</a:t>
            </a:r>
            <a:r>
              <a:rPr lang="zh-CN" altLang="en-US" sz="1800" dirty="0" smtClean="0"/>
              <a:t>语言代码，对分析输出进行解释。（假设舒张压服从正态分布）</a:t>
            </a:r>
            <a:endParaRPr lang="en-US" altLang="zh-CN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/>
              <a:t>答：因为舒张压服从正态分布，所以是参数检验，又是对同一病人治疗前后的舒张压进行测量，所以采用两配对样本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检验进行分析。</a:t>
            </a:r>
            <a:endParaRPr lang="en-US" altLang="zh-CN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R</a:t>
            </a:r>
            <a:r>
              <a:rPr lang="zh-CN" altLang="en-US" sz="1800" dirty="0" smtClean="0"/>
              <a:t>语言分析代码：</a:t>
            </a:r>
            <a:endParaRPr lang="en-US" altLang="zh-CN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w &lt;- read.csv("ex1.csv",header=TRUE)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err="1" smtClean="0"/>
              <a:t>t.test</a:t>
            </a:r>
            <a:r>
              <a:rPr lang="en-US" altLang="zh-CN" sz="1800" dirty="0" smtClean="0"/>
              <a:t>(x=</a:t>
            </a:r>
            <a:r>
              <a:rPr lang="en-US" altLang="zh-CN" sz="1800" dirty="0" err="1" smtClean="0"/>
              <a:t>w$before,y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w$after,paired</a:t>
            </a:r>
            <a:r>
              <a:rPr lang="en-US" altLang="zh-CN" sz="1800" dirty="0" smtClean="0"/>
              <a:t>=TRUE)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/>
              <a:t>输出为</a:t>
            </a:r>
            <a:endParaRPr lang="en-US" altLang="zh-CN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Paired t-test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data:  </a:t>
            </a:r>
            <a:r>
              <a:rPr lang="en-US" altLang="zh-CN" sz="1400" dirty="0" err="1" smtClean="0"/>
              <a:t>w$before</a:t>
            </a:r>
            <a:r>
              <a:rPr lang="en-US" altLang="zh-CN" sz="1400" dirty="0" smtClean="0"/>
              <a:t> and </a:t>
            </a:r>
            <a:r>
              <a:rPr lang="en-US" altLang="zh-CN" sz="1400" dirty="0" err="1" smtClean="0"/>
              <a:t>w$after</a:t>
            </a:r>
            <a:endParaRPr lang="en-US" altLang="zh-CN" sz="1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t = 2.6455, </a:t>
            </a:r>
            <a:r>
              <a:rPr lang="en-US" altLang="zh-CN" sz="1400" dirty="0" err="1" smtClean="0"/>
              <a:t>df</a:t>
            </a:r>
            <a:r>
              <a:rPr lang="en-US" altLang="zh-CN" sz="1400" dirty="0" smtClean="0"/>
              <a:t> = 9, p-value = 0.02667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alternative hypothesis: true difference in means is not equal to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95 percent confidence interval: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1.4489 18.5511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sample estimates: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mean of the differences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/>
              <a:t>                     10 </a:t>
            </a:r>
            <a:endParaRPr lang="zh-CN" altLang="en-US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j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nju</Template>
  <TotalTime>431</TotalTime>
  <Words>1836</Words>
  <Application>Microsoft Office PowerPoint</Application>
  <PresentationFormat>全屏显示(4:3)</PresentationFormat>
  <Paragraphs>265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 Unicode MS</vt:lpstr>
      <vt:lpstr>楷体</vt:lpstr>
      <vt:lpstr>宋体</vt:lpstr>
      <vt:lpstr>Arial</vt:lpstr>
      <vt:lpstr>Calibri</vt:lpstr>
      <vt:lpstr>Wingdings</vt:lpstr>
      <vt:lpstr>nju</vt:lpstr>
      <vt:lpstr>习题讲解及考试介绍</vt:lpstr>
      <vt:lpstr>数据处理1</vt:lpstr>
      <vt:lpstr>数据处理1</vt:lpstr>
      <vt:lpstr>数据处理1</vt:lpstr>
      <vt:lpstr>数据处理2</vt:lpstr>
      <vt:lpstr>数据处理2</vt:lpstr>
      <vt:lpstr>数据处理2</vt:lpstr>
      <vt:lpstr>数据处理2</vt:lpstr>
      <vt:lpstr>假设检验</vt:lpstr>
      <vt:lpstr>假设检验</vt:lpstr>
      <vt:lpstr>线性回归</vt:lpstr>
      <vt:lpstr>线性回归</vt:lpstr>
      <vt:lpstr>线性回归</vt:lpstr>
      <vt:lpstr>线性回归</vt:lpstr>
      <vt:lpstr>线性回归</vt:lpstr>
      <vt:lpstr>线性回归</vt:lpstr>
      <vt:lpstr>相关分析</vt:lpstr>
      <vt:lpstr>相关分析</vt:lpstr>
      <vt:lpstr>聚类分析</vt:lpstr>
      <vt:lpstr>聚类分析</vt:lpstr>
      <vt:lpstr>聚类分析</vt:lpstr>
      <vt:lpstr>聚类分析</vt:lpstr>
      <vt:lpstr>聚类分析</vt:lpstr>
      <vt:lpstr>分类分析</vt:lpstr>
      <vt:lpstr>分类分析</vt:lpstr>
      <vt:lpstr>分类分析</vt:lpstr>
      <vt:lpstr>分类分析</vt:lpstr>
      <vt:lpstr>考试介绍</vt:lpstr>
      <vt:lpstr>考试介绍</vt:lpstr>
      <vt:lpstr>平时作业和课程设计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大学计算机信息技术</dc:title>
  <dc:creator>Hp</dc:creator>
  <cp:lastModifiedBy>wind</cp:lastModifiedBy>
  <cp:revision>116</cp:revision>
  <dcterms:created xsi:type="dcterms:W3CDTF">2013-09-23T10:22:11Z</dcterms:created>
  <dcterms:modified xsi:type="dcterms:W3CDTF">2024-05-30T12:55:59Z</dcterms:modified>
</cp:coreProperties>
</file>