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2"/>
  </p:notesMasterIdLst>
  <p:sldIdLst>
    <p:sldId id="256" r:id="rId2"/>
    <p:sldId id="417" r:id="rId3"/>
    <p:sldId id="418" r:id="rId4"/>
    <p:sldId id="419" r:id="rId5"/>
    <p:sldId id="420" r:id="rId6"/>
    <p:sldId id="421" r:id="rId7"/>
    <p:sldId id="422" r:id="rId8"/>
    <p:sldId id="423" r:id="rId9"/>
    <p:sldId id="424" r:id="rId10"/>
    <p:sldId id="425" r:id="rId11"/>
    <p:sldId id="426" r:id="rId12"/>
    <p:sldId id="429" r:id="rId13"/>
    <p:sldId id="465" r:id="rId14"/>
    <p:sldId id="466" r:id="rId15"/>
    <p:sldId id="464" r:id="rId16"/>
    <p:sldId id="431" r:id="rId17"/>
    <p:sldId id="432" r:id="rId18"/>
    <p:sldId id="433" r:id="rId19"/>
    <p:sldId id="434" r:id="rId20"/>
    <p:sldId id="435" r:id="rId21"/>
    <p:sldId id="436" r:id="rId22"/>
    <p:sldId id="437" r:id="rId23"/>
    <p:sldId id="438" r:id="rId24"/>
    <p:sldId id="439" r:id="rId25"/>
    <p:sldId id="440" r:id="rId26"/>
    <p:sldId id="441" r:id="rId27"/>
    <p:sldId id="442" r:id="rId28"/>
    <p:sldId id="444" r:id="rId29"/>
    <p:sldId id="445" r:id="rId30"/>
    <p:sldId id="446" r:id="rId31"/>
    <p:sldId id="447" r:id="rId32"/>
    <p:sldId id="448" r:id="rId33"/>
    <p:sldId id="449" r:id="rId34"/>
    <p:sldId id="450" r:id="rId35"/>
    <p:sldId id="451" r:id="rId36"/>
    <p:sldId id="452" r:id="rId37"/>
    <p:sldId id="453" r:id="rId38"/>
    <p:sldId id="454" r:id="rId39"/>
    <p:sldId id="455" r:id="rId40"/>
    <p:sldId id="456" r:id="rId41"/>
    <p:sldId id="457" r:id="rId42"/>
    <p:sldId id="458" r:id="rId43"/>
    <p:sldId id="459" r:id="rId44"/>
    <p:sldId id="460" r:id="rId45"/>
    <p:sldId id="461" r:id="rId46"/>
    <p:sldId id="462" r:id="rId47"/>
    <p:sldId id="463" r:id="rId48"/>
    <p:sldId id="305" r:id="rId49"/>
    <p:sldId id="414" r:id="rId50"/>
    <p:sldId id="398" r:id="rId51"/>
    <p:sldId id="399" r:id="rId52"/>
    <p:sldId id="400" r:id="rId53"/>
    <p:sldId id="401" r:id="rId54"/>
    <p:sldId id="413" r:id="rId55"/>
    <p:sldId id="402" r:id="rId56"/>
    <p:sldId id="403" r:id="rId57"/>
    <p:sldId id="404" r:id="rId58"/>
    <p:sldId id="405" r:id="rId59"/>
    <p:sldId id="406" r:id="rId60"/>
    <p:sldId id="467" r:id="rId61"/>
    <p:sldId id="468" r:id="rId62"/>
    <p:sldId id="373" r:id="rId63"/>
    <p:sldId id="366" r:id="rId64"/>
    <p:sldId id="368" r:id="rId65"/>
    <p:sldId id="374" r:id="rId66"/>
    <p:sldId id="375" r:id="rId67"/>
    <p:sldId id="376" r:id="rId68"/>
    <p:sldId id="377" r:id="rId69"/>
    <p:sldId id="378" r:id="rId70"/>
    <p:sldId id="379" r:id="rId71"/>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73" autoAdjust="0"/>
    <p:restoredTop sz="72646" autoAdjust="0"/>
  </p:normalViewPr>
  <p:slideViewPr>
    <p:cSldViewPr>
      <p:cViewPr varScale="1">
        <p:scale>
          <a:sx n="55" d="100"/>
          <a:sy n="55" d="100"/>
        </p:scale>
        <p:origin x="927" y="33"/>
      </p:cViewPr>
      <p:guideLst>
        <p:guide orient="horz" pos="2160"/>
        <p:guide pos="2880"/>
      </p:guideLst>
    </p:cSldViewPr>
  </p:slideViewPr>
  <p:outlineViewPr>
    <p:cViewPr>
      <p:scale>
        <a:sx n="33" d="100"/>
        <a:sy n="33" d="100"/>
      </p:scale>
      <p:origin x="0" y="-27780"/>
    </p:cViewPr>
  </p:outlin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F0D705B7-1586-4BEB-8373-B05593248409}" type="datetimeFigureOut">
              <a:rPr lang="zh-CN" altLang="en-US"/>
              <a:pPr>
                <a:defRPr/>
              </a:pPr>
              <a:t>2024/3/14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3055C616-7E54-4105-B6FE-918C7B0EDD4F}" type="slidenum">
              <a:rPr lang="zh-CN" altLang="en-US"/>
              <a:pPr>
                <a:defRPr/>
              </a:pPr>
              <a:t>‹#›</a:t>
            </a:fld>
            <a:endParaRPr lang="zh-CN" altLang="en-US"/>
          </a:p>
        </p:txBody>
      </p:sp>
    </p:spTree>
    <p:extLst>
      <p:ext uri="{BB962C8B-B14F-4D97-AF65-F5344CB8AC3E}">
        <p14:creationId xmlns:p14="http://schemas.microsoft.com/office/powerpoint/2010/main" val="9564308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133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74A2D3C-5676-407A-81EB-994339507590}" type="slidenum">
              <a:rPr lang="zh-CN" altLang="en-US" smtClean="0">
                <a:latin typeface="Calibri" panose="020F0502020204030204" pitchFamily="34" charset="0"/>
              </a:rPr>
              <a:pPr/>
              <a:t>10</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4237131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smtClean="0">
                <a:solidFill>
                  <a:schemeClr val="tx1"/>
                </a:solidFill>
                <a:effectLst/>
                <a:latin typeface="+mn-lt"/>
                <a:ea typeface="+mn-ea"/>
                <a:cs typeface="+mn-cs"/>
              </a:rPr>
              <a:t>%/% </a:t>
            </a:r>
            <a:r>
              <a:rPr lang="zh-CN" altLang="en-US" sz="1200" b="1" i="0" kern="1200" dirty="0" smtClean="0">
                <a:solidFill>
                  <a:schemeClr val="tx1"/>
                </a:solidFill>
                <a:effectLst/>
                <a:latin typeface="+mn-lt"/>
                <a:ea typeface="+mn-ea"/>
                <a:cs typeface="+mn-cs"/>
              </a:rPr>
              <a:t>运算符</a:t>
            </a:r>
            <a:r>
              <a:rPr lang="zh-CN" altLang="en-US" sz="1200" b="0" i="0" kern="1200" dirty="0" smtClean="0">
                <a:solidFill>
                  <a:schemeClr val="tx1"/>
                </a:solidFill>
                <a:effectLst/>
                <a:latin typeface="+mn-lt"/>
                <a:ea typeface="+mn-ea"/>
                <a:cs typeface="+mn-cs"/>
              </a:rPr>
              <a:t>：</a:t>
            </a:r>
          </a:p>
          <a:p>
            <a:pPr lvl="1"/>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运算符执行整数除法，即取商的整数部分。</a:t>
            </a:r>
          </a:p>
          <a:p>
            <a:pPr lvl="1"/>
            <a:r>
              <a:rPr lang="zh-CN" altLang="en-US" sz="1200" b="0" i="0" kern="1200" dirty="0" smtClean="0">
                <a:solidFill>
                  <a:schemeClr val="tx1"/>
                </a:solidFill>
                <a:effectLst/>
                <a:latin typeface="+mn-lt"/>
                <a:ea typeface="+mn-ea"/>
                <a:cs typeface="+mn-cs"/>
              </a:rPr>
              <a:t>如果除数和被除数都是整数，则返回的结果也是整数类型。</a:t>
            </a:r>
          </a:p>
          <a:p>
            <a:pPr lvl="1"/>
            <a:r>
              <a:rPr lang="zh-CN" altLang="en-US" sz="1200" b="0" i="0" kern="1200" dirty="0" smtClean="0">
                <a:solidFill>
                  <a:schemeClr val="tx1"/>
                </a:solidFill>
                <a:effectLst/>
                <a:latin typeface="+mn-lt"/>
                <a:ea typeface="+mn-ea"/>
                <a:cs typeface="+mn-cs"/>
              </a:rPr>
              <a:t>例如，</a:t>
            </a:r>
            <a:r>
              <a:rPr lang="en-US" altLang="zh-CN" sz="1200" b="0" i="0" kern="1200" dirty="0" smtClean="0">
                <a:solidFill>
                  <a:schemeClr val="tx1"/>
                </a:solidFill>
                <a:effectLst/>
                <a:latin typeface="+mn-lt"/>
                <a:ea typeface="+mn-ea"/>
                <a:cs typeface="+mn-cs"/>
              </a:rPr>
              <a:t>10 %/% 3 </a:t>
            </a:r>
            <a:r>
              <a:rPr lang="zh-CN" altLang="en-US" sz="1200" b="0" i="0" kern="1200" dirty="0" smtClean="0">
                <a:solidFill>
                  <a:schemeClr val="tx1"/>
                </a:solidFill>
                <a:effectLst/>
                <a:latin typeface="+mn-lt"/>
                <a:ea typeface="+mn-ea"/>
                <a:cs typeface="+mn-cs"/>
              </a:rPr>
              <a:t>将返回结果 </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，而不是 </a:t>
            </a:r>
            <a:r>
              <a:rPr lang="en-US" altLang="zh-CN" sz="1200" b="0" i="0" kern="1200" dirty="0" smtClean="0">
                <a:solidFill>
                  <a:schemeClr val="tx1"/>
                </a:solidFill>
                <a:effectLst/>
                <a:latin typeface="+mn-lt"/>
                <a:ea typeface="+mn-ea"/>
                <a:cs typeface="+mn-cs"/>
              </a:rPr>
              <a:t>3.3333</a:t>
            </a:r>
            <a:r>
              <a:rPr lang="zh-CN" altLang="en-US" sz="1200" b="0" i="0" kern="1200" dirty="0" smtClean="0">
                <a:solidFill>
                  <a:schemeClr val="tx1"/>
                </a:solidFill>
                <a:effectLst/>
                <a:latin typeface="+mn-lt"/>
                <a:ea typeface="+mn-ea"/>
                <a:cs typeface="+mn-cs"/>
              </a:rPr>
              <a:t>。</a:t>
            </a:r>
          </a:p>
          <a:p>
            <a:r>
              <a:rPr lang="en-US" altLang="zh-CN" sz="1200" b="1" i="0" kern="1200" dirty="0" smtClean="0">
                <a:solidFill>
                  <a:schemeClr val="tx1"/>
                </a:solidFill>
                <a:effectLst/>
                <a:latin typeface="+mn-lt"/>
                <a:ea typeface="+mn-ea"/>
                <a:cs typeface="+mn-cs"/>
              </a:rPr>
              <a:t>/ </a:t>
            </a:r>
            <a:r>
              <a:rPr lang="zh-CN" altLang="en-US" sz="1200" b="1" i="0" kern="1200" dirty="0" smtClean="0">
                <a:solidFill>
                  <a:schemeClr val="tx1"/>
                </a:solidFill>
                <a:effectLst/>
                <a:latin typeface="+mn-lt"/>
                <a:ea typeface="+mn-ea"/>
                <a:cs typeface="+mn-cs"/>
              </a:rPr>
              <a:t>运算符</a:t>
            </a:r>
            <a:r>
              <a:rPr lang="zh-CN" altLang="en-US" sz="1200" b="0" i="0" kern="1200" dirty="0" smtClean="0">
                <a:solidFill>
                  <a:schemeClr val="tx1"/>
                </a:solidFill>
                <a:effectLst/>
                <a:latin typeface="+mn-lt"/>
                <a:ea typeface="+mn-ea"/>
                <a:cs typeface="+mn-cs"/>
              </a:rPr>
              <a:t>：</a:t>
            </a:r>
          </a:p>
          <a:p>
            <a:pPr lvl="1"/>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运算符执行普通的除法运算，返回的结果是浮点数类型。</a:t>
            </a:r>
          </a:p>
          <a:p>
            <a:pPr lvl="1"/>
            <a:r>
              <a:rPr lang="zh-CN" altLang="en-US" sz="1200" b="0" i="0" kern="1200" dirty="0" smtClean="0">
                <a:solidFill>
                  <a:schemeClr val="tx1"/>
                </a:solidFill>
                <a:effectLst/>
                <a:latin typeface="+mn-lt"/>
                <a:ea typeface="+mn-ea"/>
                <a:cs typeface="+mn-cs"/>
              </a:rPr>
              <a:t>即使被除数和除数都是整数，结果也可能是浮点数。</a:t>
            </a:r>
          </a:p>
          <a:p>
            <a:pPr lvl="1"/>
            <a:r>
              <a:rPr lang="zh-CN" altLang="en-US" sz="1200" b="0" i="0" kern="1200" dirty="0" smtClean="0">
                <a:solidFill>
                  <a:schemeClr val="tx1"/>
                </a:solidFill>
                <a:effectLst/>
                <a:latin typeface="+mn-lt"/>
                <a:ea typeface="+mn-ea"/>
                <a:cs typeface="+mn-cs"/>
              </a:rPr>
              <a:t>例如，</a:t>
            </a:r>
            <a:r>
              <a:rPr lang="en-US" altLang="zh-CN" sz="1200" b="0" i="0" kern="1200" dirty="0" smtClean="0">
                <a:solidFill>
                  <a:schemeClr val="tx1"/>
                </a:solidFill>
                <a:effectLst/>
                <a:latin typeface="+mn-lt"/>
                <a:ea typeface="+mn-ea"/>
                <a:cs typeface="+mn-cs"/>
              </a:rPr>
              <a:t>10 / 3 </a:t>
            </a:r>
            <a:r>
              <a:rPr lang="zh-CN" altLang="en-US" sz="1200" b="0" i="0" kern="1200" dirty="0" smtClean="0">
                <a:solidFill>
                  <a:schemeClr val="tx1"/>
                </a:solidFill>
                <a:effectLst/>
                <a:latin typeface="+mn-lt"/>
                <a:ea typeface="+mn-ea"/>
                <a:cs typeface="+mn-cs"/>
              </a:rPr>
              <a:t>将返回结果 </a:t>
            </a:r>
            <a:r>
              <a:rPr lang="en-US" altLang="zh-CN" sz="1200" b="0" i="0" kern="1200" dirty="0" smtClean="0">
                <a:solidFill>
                  <a:schemeClr val="tx1"/>
                </a:solidFill>
                <a:effectLst/>
                <a:latin typeface="+mn-lt"/>
                <a:ea typeface="+mn-ea"/>
                <a:cs typeface="+mn-cs"/>
              </a:rPr>
              <a:t>3.3333</a:t>
            </a:r>
            <a:r>
              <a:rPr lang="zh-CN" altLang="en-US" sz="1200" b="0" i="0" kern="1200" dirty="0" smtClean="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pPr>
              <a:defRPr/>
            </a:pPr>
            <a:fld id="{3055C616-7E54-4105-B6FE-918C7B0EDD4F}" type="slidenum">
              <a:rPr lang="zh-CN" altLang="en-US" smtClean="0"/>
              <a:pPr>
                <a:defRPr/>
              </a:pPr>
              <a:t>15</a:t>
            </a:fld>
            <a:endParaRPr lang="zh-CN" altLang="en-US"/>
          </a:p>
        </p:txBody>
      </p:sp>
    </p:spTree>
    <p:extLst>
      <p:ext uri="{BB962C8B-B14F-4D97-AF65-F5344CB8AC3E}">
        <p14:creationId xmlns:p14="http://schemas.microsoft.com/office/powerpoint/2010/main" val="4087568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需要注意的是，</a:t>
            </a:r>
            <a:r>
              <a:rPr lang="en-US" altLang="zh-CN" sz="1200" b="0" i="0" kern="1200" dirty="0" smtClean="0">
                <a:solidFill>
                  <a:schemeClr val="tx1"/>
                </a:solidFill>
                <a:effectLst/>
                <a:latin typeface="+mn-lt"/>
                <a:ea typeface="+mn-ea"/>
                <a:cs typeface="+mn-cs"/>
              </a:rPr>
              <a:t>else</a:t>
            </a:r>
            <a:r>
              <a:rPr lang="zh-CN" altLang="en-US" sz="1200" b="0" i="0" kern="1200" dirty="0" smtClean="0">
                <a:solidFill>
                  <a:schemeClr val="tx1"/>
                </a:solidFill>
                <a:effectLst/>
                <a:latin typeface="+mn-lt"/>
                <a:ea typeface="+mn-ea"/>
                <a:cs typeface="+mn-cs"/>
              </a:rPr>
              <a:t>不能单独成一行</a:t>
            </a:r>
            <a:r>
              <a:rPr lang="en-US" altLang="zh-CN" sz="1200" b="0" i="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pPr>
              <a:defRPr/>
            </a:pPr>
            <a:fld id="{A72518A3-EA12-4A34-ABC7-CF777308616E}" type="slidenum">
              <a:rPr lang="zh-CN" altLang="en-US" smtClean="0"/>
              <a:pPr>
                <a:defRPr/>
              </a:pPr>
              <a:t>17</a:t>
            </a:fld>
            <a:endParaRPr lang="zh-CN" altLang="en-US"/>
          </a:p>
        </p:txBody>
      </p:sp>
    </p:spTree>
    <p:extLst>
      <p:ext uri="{BB962C8B-B14F-4D97-AF65-F5344CB8AC3E}">
        <p14:creationId xmlns:p14="http://schemas.microsoft.com/office/powerpoint/2010/main" val="2302722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880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889B944-2338-47BD-9699-ADDD48E34152}" type="slidenum">
              <a:rPr lang="zh-CN" altLang="en-US" smtClean="0">
                <a:latin typeface="Calibri" panose="020F0502020204030204" pitchFamily="34" charset="0"/>
              </a:rPr>
              <a:pPr/>
              <a:t>20</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868223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901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EEF931B-F8E1-4C4E-83DC-455C515F65FD}" type="slidenum">
              <a:rPr lang="zh-CN" altLang="en-US" smtClean="0">
                <a:latin typeface="Calibri" panose="020F0502020204030204" pitchFamily="34" charset="0"/>
              </a:rPr>
              <a:pPr/>
              <a:t>21</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4082914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143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E1DE9F2-322F-4DFE-8172-F0390545A117}" type="slidenum">
              <a:rPr lang="zh-CN" altLang="en-US" smtClean="0">
                <a:latin typeface="Calibri" panose="020F0502020204030204" pitchFamily="34" charset="0"/>
              </a:rPr>
              <a:pPr/>
              <a:t>28</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1294308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143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E1DE9F2-322F-4DFE-8172-F0390545A117}" type="slidenum">
              <a:rPr lang="zh-CN" altLang="en-US" smtClean="0">
                <a:latin typeface="Calibri" panose="020F0502020204030204" pitchFamily="34" charset="0"/>
              </a:rPr>
              <a:pPr/>
              <a:t>29</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14928352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055C616-7E54-4105-B6FE-918C7B0EDD4F}" type="slidenum">
              <a:rPr lang="zh-CN" altLang="en-US" smtClean="0"/>
              <a:pPr>
                <a:defRPr/>
              </a:pPr>
              <a:t>60</a:t>
            </a:fld>
            <a:endParaRPr lang="zh-CN" altLang="en-US"/>
          </a:p>
        </p:txBody>
      </p:sp>
    </p:spTree>
    <p:extLst>
      <p:ext uri="{BB962C8B-B14F-4D97-AF65-F5344CB8AC3E}">
        <p14:creationId xmlns:p14="http://schemas.microsoft.com/office/powerpoint/2010/main" val="1465353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055C616-7E54-4105-B6FE-918C7B0EDD4F}" type="slidenum">
              <a:rPr lang="zh-CN" altLang="en-US" smtClean="0"/>
              <a:pPr>
                <a:defRPr/>
              </a:pPr>
              <a:t>70</a:t>
            </a:fld>
            <a:endParaRPr lang="zh-CN" altLang="en-US"/>
          </a:p>
        </p:txBody>
      </p:sp>
    </p:spTree>
    <p:extLst>
      <p:ext uri="{BB962C8B-B14F-4D97-AF65-F5344CB8AC3E}">
        <p14:creationId xmlns:p14="http://schemas.microsoft.com/office/powerpoint/2010/main" val="18677038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Oval 6"/>
          <p:cNvSpPr>
            <a:spLocks noChangeArrowheads="1"/>
          </p:cNvSpPr>
          <p:nvPr/>
        </p:nvSpPr>
        <p:spPr bwMode="auto">
          <a:xfrm>
            <a:off x="228600" y="1635125"/>
            <a:ext cx="2514600" cy="2514600"/>
          </a:xfrm>
          <a:prstGeom prst="ellipse">
            <a:avLst/>
          </a:prstGeom>
          <a:noFill/>
          <a:ln w="127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mtClean="0"/>
          </a:p>
        </p:txBody>
      </p:sp>
      <p:sp>
        <p:nvSpPr>
          <p:cNvPr id="5" name="Rectangle 7"/>
          <p:cNvSpPr>
            <a:spLocks noChangeArrowheads="1"/>
          </p:cNvSpPr>
          <p:nvPr/>
        </p:nvSpPr>
        <p:spPr bwMode="hidden">
          <a:xfrm>
            <a:off x="0" y="2397125"/>
            <a:ext cx="4724400" cy="11430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smtClean="0"/>
          </a:p>
        </p:txBody>
      </p:sp>
      <p:sp>
        <p:nvSpPr>
          <p:cNvPr id="6" name="Rectangle 8"/>
          <p:cNvSpPr>
            <a:spLocks noChangeArrowheads="1"/>
          </p:cNvSpPr>
          <p:nvPr/>
        </p:nvSpPr>
        <p:spPr bwMode="hidden">
          <a:xfrm>
            <a:off x="3962400" y="2397125"/>
            <a:ext cx="4724400" cy="1143000"/>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smtClean="0"/>
          </a:p>
        </p:txBody>
      </p:sp>
      <p:pic>
        <p:nvPicPr>
          <p:cNvPr id="7" name="Picture 10" descr="tow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2088" y="188913"/>
            <a:ext cx="1990725"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1" descr="NJU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413" y="260350"/>
            <a:ext cx="2303462"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8" y="6092825"/>
            <a:ext cx="9117012" cy="2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68413"/>
            <a:ext cx="9117013" cy="2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9442" name="Rectangle 2"/>
          <p:cNvSpPr>
            <a:spLocks noGrp="1" noChangeArrowheads="1"/>
          </p:cNvSpPr>
          <p:nvPr>
            <p:ph type="subTitle" idx="1"/>
          </p:nvPr>
        </p:nvSpPr>
        <p:spPr>
          <a:xfrm>
            <a:off x="3059113" y="4149725"/>
            <a:ext cx="5184775" cy="1336675"/>
          </a:xfrm>
        </p:spPr>
        <p:txBody>
          <a:bodyPr/>
          <a:lstStyle>
            <a:lvl1pPr marL="0" indent="0">
              <a:buFont typeface="Wingdings" pitchFamily="2" charset="2"/>
              <a:buNone/>
              <a:defRPr/>
            </a:lvl1pPr>
          </a:lstStyle>
          <a:p>
            <a:r>
              <a:rPr lang="zh-CN" altLang="en-US" smtClean="0"/>
              <a:t>单击此处编辑母版副标题样式</a:t>
            </a:r>
            <a:endParaRPr lang="zh-CN" altLang="en-US"/>
          </a:p>
        </p:txBody>
      </p:sp>
      <p:sp>
        <p:nvSpPr>
          <p:cNvPr id="189449" name="Rectangle 9"/>
          <p:cNvSpPr>
            <a:spLocks noGrp="1" noChangeArrowheads="1"/>
          </p:cNvSpPr>
          <p:nvPr>
            <p:ph type="ctrTitle"/>
          </p:nvPr>
        </p:nvSpPr>
        <p:spPr>
          <a:xfrm>
            <a:off x="838200" y="2163763"/>
            <a:ext cx="7405688" cy="1600200"/>
          </a:xfrm>
        </p:spPr>
        <p:txBody>
          <a:bodyPr anchor="ctr"/>
          <a:lstStyle>
            <a:lvl1pPr>
              <a:defRPr/>
            </a:lvl1pPr>
          </a:lstStyle>
          <a:p>
            <a:r>
              <a:rPr lang="zh-CN" altLang="en-US" smtClean="0"/>
              <a:t>单击此处编辑母版标题样式</a:t>
            </a:r>
            <a:endParaRPr lang="zh-CN" altLang="en-US"/>
          </a:p>
        </p:txBody>
      </p:sp>
      <p:sp>
        <p:nvSpPr>
          <p:cNvPr id="11" name="Rectangle 3"/>
          <p:cNvSpPr>
            <a:spLocks noGrp="1" noChangeArrowheads="1"/>
          </p:cNvSpPr>
          <p:nvPr>
            <p:ph type="dt" sz="half" idx="10"/>
          </p:nvPr>
        </p:nvSpPr>
        <p:spPr>
          <a:xfrm>
            <a:off x="685800" y="6284913"/>
            <a:ext cx="1293813" cy="457200"/>
          </a:xfrm>
        </p:spPr>
        <p:txBody>
          <a:bodyPr/>
          <a:lstStyle>
            <a:lvl1pPr>
              <a:defRPr/>
            </a:lvl1pPr>
          </a:lstStyle>
          <a:p>
            <a:pPr>
              <a:defRPr/>
            </a:pPr>
            <a:fld id="{06ECB79C-4063-422A-AF4E-2C9E7A4AC0D4}" type="datetimeFigureOut">
              <a:rPr lang="zh-CN" altLang="en-US"/>
              <a:pPr>
                <a:defRPr/>
              </a:pPr>
              <a:t>2024/3/14</a:t>
            </a:fld>
            <a:endParaRPr lang="zh-CN" altLang="en-US"/>
          </a:p>
        </p:txBody>
      </p:sp>
      <p:sp>
        <p:nvSpPr>
          <p:cNvPr id="12" name="Rectangle 4"/>
          <p:cNvSpPr>
            <a:spLocks noGrp="1" noChangeArrowheads="1"/>
          </p:cNvSpPr>
          <p:nvPr>
            <p:ph type="ftr" sz="quarter" idx="11"/>
          </p:nvPr>
        </p:nvSpPr>
        <p:spPr>
          <a:xfrm>
            <a:off x="2195513" y="6202363"/>
            <a:ext cx="5113337" cy="539750"/>
          </a:xfrm>
        </p:spPr>
        <p:txBody>
          <a:bodyPr/>
          <a:lstStyle>
            <a:lvl1pPr>
              <a:defRPr/>
            </a:lvl1pPr>
          </a:lstStyle>
          <a:p>
            <a:pPr>
              <a:defRPr/>
            </a:pPr>
            <a:endParaRPr lang="zh-CN" altLang="en-US"/>
          </a:p>
        </p:txBody>
      </p:sp>
      <p:sp>
        <p:nvSpPr>
          <p:cNvPr id="13" name="Rectangle 5"/>
          <p:cNvSpPr>
            <a:spLocks noGrp="1" noChangeArrowheads="1"/>
          </p:cNvSpPr>
          <p:nvPr>
            <p:ph type="sldNum" sz="quarter" idx="12"/>
          </p:nvPr>
        </p:nvSpPr>
        <p:spPr/>
        <p:txBody>
          <a:bodyPr/>
          <a:lstStyle>
            <a:lvl1pPr>
              <a:defRPr/>
            </a:lvl1pPr>
          </a:lstStyle>
          <a:p>
            <a:pPr>
              <a:defRPr/>
            </a:pPr>
            <a:fld id="{1D238257-4626-465F-AD5E-D7368725504A}" type="slidenum">
              <a:rPr lang="zh-CN" altLang="en-US"/>
              <a:pPr>
                <a:defRPr/>
              </a:pPr>
              <a:t>‹#›</a:t>
            </a:fld>
            <a:endParaRPr lang="zh-CN" altLang="en-US"/>
          </a:p>
        </p:txBody>
      </p:sp>
    </p:spTree>
    <p:extLst>
      <p:ext uri="{BB962C8B-B14F-4D97-AF65-F5344CB8AC3E}">
        <p14:creationId xmlns:p14="http://schemas.microsoft.com/office/powerpoint/2010/main" val="1784061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dt" sz="half" idx="10"/>
          </p:nvPr>
        </p:nvSpPr>
        <p:spPr>
          <a:ln/>
        </p:spPr>
        <p:txBody>
          <a:bodyPr/>
          <a:lstStyle>
            <a:lvl1pPr>
              <a:defRPr/>
            </a:lvl1pPr>
          </a:lstStyle>
          <a:p>
            <a:pPr>
              <a:defRPr/>
            </a:pPr>
            <a:fld id="{8183F6E4-0C16-4E98-A442-BE8641076AFD}" type="datetimeFigureOut">
              <a:rPr lang="zh-CN" altLang="en-US"/>
              <a:pPr>
                <a:defRPr/>
              </a:pPr>
              <a:t>2024/3/14</a:t>
            </a:fld>
            <a:endParaRPr lang="zh-CN" alt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9"/>
          <p:cNvSpPr>
            <a:spLocks noGrp="1" noChangeArrowheads="1"/>
          </p:cNvSpPr>
          <p:nvPr>
            <p:ph type="sldNum" sz="quarter" idx="12"/>
          </p:nvPr>
        </p:nvSpPr>
        <p:spPr>
          <a:ln/>
        </p:spPr>
        <p:txBody>
          <a:bodyPr/>
          <a:lstStyle>
            <a:lvl1pPr>
              <a:defRPr/>
            </a:lvl1pPr>
          </a:lstStyle>
          <a:p>
            <a:pPr>
              <a:defRPr/>
            </a:pPr>
            <a:fld id="{A68ACEE0-8A84-46CF-9EB8-33D7B295F5D2}" type="slidenum">
              <a:rPr lang="zh-CN" altLang="en-US"/>
              <a:pPr>
                <a:defRPr/>
              </a:pPr>
              <a:t>‹#›</a:t>
            </a:fld>
            <a:endParaRPr lang="zh-CN" altLang="en-US"/>
          </a:p>
        </p:txBody>
      </p:sp>
    </p:spTree>
    <p:extLst>
      <p:ext uri="{BB962C8B-B14F-4D97-AF65-F5344CB8AC3E}">
        <p14:creationId xmlns:p14="http://schemas.microsoft.com/office/powerpoint/2010/main" val="1659235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5425" y="404813"/>
            <a:ext cx="2035175" cy="5472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404813"/>
            <a:ext cx="5954712" cy="5472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Rectangle 7"/>
          <p:cNvSpPr>
            <a:spLocks noGrp="1" noChangeArrowheads="1"/>
          </p:cNvSpPr>
          <p:nvPr>
            <p:ph type="dt" sz="half" idx="10"/>
          </p:nvPr>
        </p:nvSpPr>
        <p:spPr>
          <a:ln/>
        </p:spPr>
        <p:txBody>
          <a:bodyPr/>
          <a:lstStyle>
            <a:lvl1pPr>
              <a:defRPr/>
            </a:lvl1pPr>
          </a:lstStyle>
          <a:p>
            <a:pPr>
              <a:defRPr/>
            </a:pPr>
            <a:fld id="{A7C0453A-8D41-4B11-804D-0D86EAB30D0D}" type="datetimeFigureOut">
              <a:rPr lang="zh-CN" altLang="en-US"/>
              <a:pPr>
                <a:defRPr/>
              </a:pPr>
              <a:t>2024/3/14</a:t>
            </a:fld>
            <a:endParaRPr lang="zh-CN" alt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9"/>
          <p:cNvSpPr>
            <a:spLocks noGrp="1" noChangeArrowheads="1"/>
          </p:cNvSpPr>
          <p:nvPr>
            <p:ph type="sldNum" sz="quarter" idx="12"/>
          </p:nvPr>
        </p:nvSpPr>
        <p:spPr>
          <a:ln/>
        </p:spPr>
        <p:txBody>
          <a:bodyPr/>
          <a:lstStyle>
            <a:lvl1pPr>
              <a:defRPr/>
            </a:lvl1pPr>
          </a:lstStyle>
          <a:p>
            <a:pPr>
              <a:defRPr/>
            </a:pPr>
            <a:fld id="{14E7FE3C-D1D3-4D42-BACC-C2141EA87A0B}" type="slidenum">
              <a:rPr lang="zh-CN" altLang="en-US"/>
              <a:pPr>
                <a:defRPr/>
              </a:pPr>
              <a:t>‹#›</a:t>
            </a:fld>
            <a:endParaRPr lang="zh-CN" altLang="en-US"/>
          </a:p>
        </p:txBody>
      </p:sp>
    </p:spTree>
    <p:extLst>
      <p:ext uri="{BB962C8B-B14F-4D97-AF65-F5344CB8AC3E}">
        <p14:creationId xmlns:p14="http://schemas.microsoft.com/office/powerpoint/2010/main" val="9330038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042988" y="404813"/>
            <a:ext cx="5616575" cy="5762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68313" y="1484313"/>
            <a:ext cx="3994150" cy="43926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4863" y="1484313"/>
            <a:ext cx="3995737" cy="43926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7"/>
          <p:cNvSpPr>
            <a:spLocks noGrp="1" noChangeArrowheads="1"/>
          </p:cNvSpPr>
          <p:nvPr>
            <p:ph type="dt" sz="half" idx="10"/>
          </p:nvPr>
        </p:nvSpPr>
        <p:spPr>
          <a:ln/>
        </p:spPr>
        <p:txBody>
          <a:bodyPr/>
          <a:lstStyle>
            <a:lvl1pPr>
              <a:defRPr/>
            </a:lvl1pPr>
          </a:lstStyle>
          <a:p>
            <a:pPr>
              <a:defRPr/>
            </a:pPr>
            <a:fld id="{9AADA14C-4745-49DF-9B60-C18C6E5EF999}" type="datetimeFigureOut">
              <a:rPr lang="zh-CN" altLang="en-US"/>
              <a:pPr>
                <a:defRPr/>
              </a:pPr>
              <a:t>2024/3/14</a:t>
            </a:fld>
            <a:endParaRPr lang="zh-CN" alt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9"/>
          <p:cNvSpPr>
            <a:spLocks noGrp="1" noChangeArrowheads="1"/>
          </p:cNvSpPr>
          <p:nvPr>
            <p:ph type="sldNum" sz="quarter" idx="12"/>
          </p:nvPr>
        </p:nvSpPr>
        <p:spPr>
          <a:ln/>
        </p:spPr>
        <p:txBody>
          <a:bodyPr/>
          <a:lstStyle>
            <a:lvl1pPr>
              <a:defRPr/>
            </a:lvl1pPr>
          </a:lstStyle>
          <a:p>
            <a:pPr>
              <a:defRPr/>
            </a:pPr>
            <a:fld id="{0102E5E8-5993-4C58-BAA3-C8BC929209F4}" type="slidenum">
              <a:rPr lang="zh-CN" altLang="en-US"/>
              <a:pPr>
                <a:defRPr/>
              </a:pPr>
              <a:t>‹#›</a:t>
            </a:fld>
            <a:endParaRPr lang="zh-CN" altLang="en-US"/>
          </a:p>
        </p:txBody>
      </p:sp>
    </p:spTree>
    <p:extLst>
      <p:ext uri="{BB962C8B-B14F-4D97-AF65-F5344CB8AC3E}">
        <p14:creationId xmlns:p14="http://schemas.microsoft.com/office/powerpoint/2010/main" val="9892238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042988" y="404813"/>
            <a:ext cx="5616575" cy="5762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68313" y="1484313"/>
            <a:ext cx="3994150" cy="43926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14863" y="1484313"/>
            <a:ext cx="3995737" cy="21193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14863" y="3756025"/>
            <a:ext cx="3995737" cy="2120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7"/>
          <p:cNvSpPr>
            <a:spLocks noGrp="1" noChangeArrowheads="1"/>
          </p:cNvSpPr>
          <p:nvPr>
            <p:ph type="dt" sz="half" idx="10"/>
          </p:nvPr>
        </p:nvSpPr>
        <p:spPr>
          <a:ln/>
        </p:spPr>
        <p:txBody>
          <a:bodyPr/>
          <a:lstStyle>
            <a:lvl1pPr>
              <a:defRPr/>
            </a:lvl1pPr>
          </a:lstStyle>
          <a:p>
            <a:pPr>
              <a:defRPr/>
            </a:pPr>
            <a:fld id="{69A76104-4D9C-4C7A-B0C8-44824C2A049E}" type="datetimeFigureOut">
              <a:rPr lang="zh-CN" altLang="en-US"/>
              <a:pPr>
                <a:defRPr/>
              </a:pPr>
              <a:t>2024/3/14</a:t>
            </a:fld>
            <a:endParaRPr lang="zh-CN" altLang="en-US"/>
          </a:p>
        </p:txBody>
      </p:sp>
      <p:sp>
        <p:nvSpPr>
          <p:cNvPr id="7"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8" name="Rectangle 9"/>
          <p:cNvSpPr>
            <a:spLocks noGrp="1" noChangeArrowheads="1"/>
          </p:cNvSpPr>
          <p:nvPr>
            <p:ph type="sldNum" sz="quarter" idx="12"/>
          </p:nvPr>
        </p:nvSpPr>
        <p:spPr>
          <a:ln/>
        </p:spPr>
        <p:txBody>
          <a:bodyPr/>
          <a:lstStyle>
            <a:lvl1pPr>
              <a:defRPr/>
            </a:lvl1pPr>
          </a:lstStyle>
          <a:p>
            <a:pPr>
              <a:defRPr/>
            </a:pPr>
            <a:fld id="{AE273A71-9D87-408D-96CF-86BE1540ECB8}" type="slidenum">
              <a:rPr lang="zh-CN" altLang="en-US"/>
              <a:pPr>
                <a:defRPr/>
              </a:pPr>
              <a:t>‹#›</a:t>
            </a:fld>
            <a:endParaRPr lang="zh-CN" altLang="en-US"/>
          </a:p>
        </p:txBody>
      </p:sp>
    </p:spTree>
    <p:extLst>
      <p:ext uri="{BB962C8B-B14F-4D97-AF65-F5344CB8AC3E}">
        <p14:creationId xmlns:p14="http://schemas.microsoft.com/office/powerpoint/2010/main" val="28908506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042988" y="404813"/>
            <a:ext cx="5616575" cy="576262"/>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68313" y="1484313"/>
            <a:ext cx="8142287" cy="4392612"/>
          </a:xfrm>
        </p:spPr>
        <p:txBody>
          <a:bodyPr/>
          <a:lstStyle/>
          <a:p>
            <a:pPr lvl="0"/>
            <a:r>
              <a:rPr lang="zh-CN" altLang="en-US" noProof="0" smtClean="0"/>
              <a:t>单击图标添加表格</a:t>
            </a:r>
          </a:p>
        </p:txBody>
      </p:sp>
      <p:sp>
        <p:nvSpPr>
          <p:cNvPr id="4" name="Rectangle 7"/>
          <p:cNvSpPr>
            <a:spLocks noGrp="1" noChangeArrowheads="1"/>
          </p:cNvSpPr>
          <p:nvPr>
            <p:ph type="dt" sz="half" idx="10"/>
          </p:nvPr>
        </p:nvSpPr>
        <p:spPr>
          <a:ln/>
        </p:spPr>
        <p:txBody>
          <a:bodyPr/>
          <a:lstStyle>
            <a:lvl1pPr>
              <a:defRPr/>
            </a:lvl1pPr>
          </a:lstStyle>
          <a:p>
            <a:pPr>
              <a:defRPr/>
            </a:pPr>
            <a:fld id="{87F268C1-14D4-4255-B47E-C76BF9D7EB6A}" type="datetimeFigureOut">
              <a:rPr lang="zh-CN" altLang="en-US"/>
              <a:pPr>
                <a:defRPr/>
              </a:pPr>
              <a:t>2024/3/14</a:t>
            </a:fld>
            <a:endParaRPr lang="zh-CN" alt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9"/>
          <p:cNvSpPr>
            <a:spLocks noGrp="1" noChangeArrowheads="1"/>
          </p:cNvSpPr>
          <p:nvPr>
            <p:ph type="sldNum" sz="quarter" idx="12"/>
          </p:nvPr>
        </p:nvSpPr>
        <p:spPr>
          <a:ln/>
        </p:spPr>
        <p:txBody>
          <a:bodyPr/>
          <a:lstStyle>
            <a:lvl1pPr>
              <a:defRPr/>
            </a:lvl1pPr>
          </a:lstStyle>
          <a:p>
            <a:pPr>
              <a:defRPr/>
            </a:pPr>
            <a:fld id="{2C7FCF5E-5C6F-4959-BC78-13C3ABE025C2}" type="slidenum">
              <a:rPr lang="zh-CN" altLang="en-US"/>
              <a:pPr>
                <a:defRPr/>
              </a:pPr>
              <a:t>‹#›</a:t>
            </a:fld>
            <a:endParaRPr lang="zh-CN" altLang="en-US"/>
          </a:p>
        </p:txBody>
      </p:sp>
    </p:spTree>
    <p:extLst>
      <p:ext uri="{BB962C8B-B14F-4D97-AF65-F5344CB8AC3E}">
        <p14:creationId xmlns:p14="http://schemas.microsoft.com/office/powerpoint/2010/main" val="3801203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dt" sz="half" idx="10"/>
          </p:nvPr>
        </p:nvSpPr>
        <p:spPr>
          <a:ln/>
        </p:spPr>
        <p:txBody>
          <a:bodyPr/>
          <a:lstStyle>
            <a:lvl1pPr>
              <a:defRPr/>
            </a:lvl1pPr>
          </a:lstStyle>
          <a:p>
            <a:pPr>
              <a:defRPr/>
            </a:pPr>
            <a:fld id="{CFA8FA93-C809-45D2-9E4A-E67B84EF641C}" type="datetimeFigureOut">
              <a:rPr lang="zh-CN" altLang="en-US"/>
              <a:pPr>
                <a:defRPr/>
              </a:pPr>
              <a:t>2024/3/14</a:t>
            </a:fld>
            <a:endParaRPr lang="zh-CN" alt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9"/>
          <p:cNvSpPr>
            <a:spLocks noGrp="1" noChangeArrowheads="1"/>
          </p:cNvSpPr>
          <p:nvPr>
            <p:ph type="sldNum" sz="quarter" idx="12"/>
          </p:nvPr>
        </p:nvSpPr>
        <p:spPr>
          <a:ln/>
        </p:spPr>
        <p:txBody>
          <a:bodyPr/>
          <a:lstStyle>
            <a:lvl1pPr>
              <a:defRPr/>
            </a:lvl1pPr>
          </a:lstStyle>
          <a:p>
            <a:pPr>
              <a:defRPr/>
            </a:pPr>
            <a:fld id="{4217D9AC-0B6E-4201-8670-29AC2D0B420F}" type="slidenum">
              <a:rPr lang="zh-CN" altLang="en-US"/>
              <a:pPr>
                <a:defRPr/>
              </a:pPr>
              <a:t>‹#›</a:t>
            </a:fld>
            <a:endParaRPr lang="zh-CN" altLang="en-US"/>
          </a:p>
        </p:txBody>
      </p:sp>
    </p:spTree>
    <p:extLst>
      <p:ext uri="{BB962C8B-B14F-4D97-AF65-F5344CB8AC3E}">
        <p14:creationId xmlns:p14="http://schemas.microsoft.com/office/powerpoint/2010/main" val="3388072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7"/>
          <p:cNvSpPr>
            <a:spLocks noGrp="1" noChangeArrowheads="1"/>
          </p:cNvSpPr>
          <p:nvPr>
            <p:ph type="dt" sz="half" idx="10"/>
          </p:nvPr>
        </p:nvSpPr>
        <p:spPr>
          <a:ln/>
        </p:spPr>
        <p:txBody>
          <a:bodyPr/>
          <a:lstStyle>
            <a:lvl1pPr>
              <a:defRPr/>
            </a:lvl1pPr>
          </a:lstStyle>
          <a:p>
            <a:pPr>
              <a:defRPr/>
            </a:pPr>
            <a:fld id="{2CE911F2-F251-440F-ADC4-7F4B442DDB50}" type="datetimeFigureOut">
              <a:rPr lang="zh-CN" altLang="en-US"/>
              <a:pPr>
                <a:defRPr/>
              </a:pPr>
              <a:t>2024/3/14</a:t>
            </a:fld>
            <a:endParaRPr lang="zh-CN" alt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9"/>
          <p:cNvSpPr>
            <a:spLocks noGrp="1" noChangeArrowheads="1"/>
          </p:cNvSpPr>
          <p:nvPr>
            <p:ph type="sldNum" sz="quarter" idx="12"/>
          </p:nvPr>
        </p:nvSpPr>
        <p:spPr>
          <a:ln/>
        </p:spPr>
        <p:txBody>
          <a:bodyPr/>
          <a:lstStyle>
            <a:lvl1pPr>
              <a:defRPr/>
            </a:lvl1pPr>
          </a:lstStyle>
          <a:p>
            <a:pPr>
              <a:defRPr/>
            </a:pPr>
            <a:fld id="{9131964C-4270-4ECB-A0C3-75AABD6AA1BA}" type="slidenum">
              <a:rPr lang="zh-CN" altLang="en-US"/>
              <a:pPr>
                <a:defRPr/>
              </a:pPr>
              <a:t>‹#›</a:t>
            </a:fld>
            <a:endParaRPr lang="zh-CN" altLang="en-US"/>
          </a:p>
        </p:txBody>
      </p:sp>
    </p:spTree>
    <p:extLst>
      <p:ext uri="{BB962C8B-B14F-4D97-AF65-F5344CB8AC3E}">
        <p14:creationId xmlns:p14="http://schemas.microsoft.com/office/powerpoint/2010/main" val="2169075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484313"/>
            <a:ext cx="3994150"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4863" y="1484313"/>
            <a:ext cx="3995737"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7"/>
          <p:cNvSpPr>
            <a:spLocks noGrp="1" noChangeArrowheads="1"/>
          </p:cNvSpPr>
          <p:nvPr>
            <p:ph type="dt" sz="half" idx="10"/>
          </p:nvPr>
        </p:nvSpPr>
        <p:spPr>
          <a:ln/>
        </p:spPr>
        <p:txBody>
          <a:bodyPr/>
          <a:lstStyle>
            <a:lvl1pPr>
              <a:defRPr/>
            </a:lvl1pPr>
          </a:lstStyle>
          <a:p>
            <a:pPr>
              <a:defRPr/>
            </a:pPr>
            <a:fld id="{FCCA6D84-0F74-4044-955A-3C8B526A72DA}" type="datetimeFigureOut">
              <a:rPr lang="zh-CN" altLang="en-US"/>
              <a:pPr>
                <a:defRPr/>
              </a:pPr>
              <a:t>2024/3/14</a:t>
            </a:fld>
            <a:endParaRPr lang="zh-CN" alt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9"/>
          <p:cNvSpPr>
            <a:spLocks noGrp="1" noChangeArrowheads="1"/>
          </p:cNvSpPr>
          <p:nvPr>
            <p:ph type="sldNum" sz="quarter" idx="12"/>
          </p:nvPr>
        </p:nvSpPr>
        <p:spPr>
          <a:ln/>
        </p:spPr>
        <p:txBody>
          <a:bodyPr/>
          <a:lstStyle>
            <a:lvl1pPr>
              <a:defRPr/>
            </a:lvl1pPr>
          </a:lstStyle>
          <a:p>
            <a:pPr>
              <a:defRPr/>
            </a:pPr>
            <a:fld id="{F9738FFC-AAC3-4FA9-926F-530F3452C8A0}" type="slidenum">
              <a:rPr lang="zh-CN" altLang="en-US"/>
              <a:pPr>
                <a:defRPr/>
              </a:pPr>
              <a:t>‹#›</a:t>
            </a:fld>
            <a:endParaRPr lang="zh-CN" altLang="en-US"/>
          </a:p>
        </p:txBody>
      </p:sp>
    </p:spTree>
    <p:extLst>
      <p:ext uri="{BB962C8B-B14F-4D97-AF65-F5344CB8AC3E}">
        <p14:creationId xmlns:p14="http://schemas.microsoft.com/office/powerpoint/2010/main" val="1699056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7"/>
          <p:cNvSpPr>
            <a:spLocks noGrp="1" noChangeArrowheads="1"/>
          </p:cNvSpPr>
          <p:nvPr>
            <p:ph type="dt" sz="half" idx="10"/>
          </p:nvPr>
        </p:nvSpPr>
        <p:spPr>
          <a:ln/>
        </p:spPr>
        <p:txBody>
          <a:bodyPr/>
          <a:lstStyle>
            <a:lvl1pPr>
              <a:defRPr/>
            </a:lvl1pPr>
          </a:lstStyle>
          <a:p>
            <a:pPr>
              <a:defRPr/>
            </a:pPr>
            <a:fld id="{6810C82D-C066-4621-9D51-FC51909C19B7}" type="datetimeFigureOut">
              <a:rPr lang="zh-CN" altLang="en-US"/>
              <a:pPr>
                <a:defRPr/>
              </a:pPr>
              <a:t>2024/3/14</a:t>
            </a:fld>
            <a:endParaRPr lang="zh-CN" altLang="en-US"/>
          </a:p>
        </p:txBody>
      </p:sp>
      <p:sp>
        <p:nvSpPr>
          <p:cNvPr id="8"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9" name="Rectangle 9"/>
          <p:cNvSpPr>
            <a:spLocks noGrp="1" noChangeArrowheads="1"/>
          </p:cNvSpPr>
          <p:nvPr>
            <p:ph type="sldNum" sz="quarter" idx="12"/>
          </p:nvPr>
        </p:nvSpPr>
        <p:spPr>
          <a:ln/>
        </p:spPr>
        <p:txBody>
          <a:bodyPr/>
          <a:lstStyle>
            <a:lvl1pPr>
              <a:defRPr/>
            </a:lvl1pPr>
          </a:lstStyle>
          <a:p>
            <a:pPr>
              <a:defRPr/>
            </a:pPr>
            <a:fld id="{C6B53DAE-A10C-40BF-8FE9-A8F45CF36EF1}" type="slidenum">
              <a:rPr lang="zh-CN" altLang="en-US"/>
              <a:pPr>
                <a:defRPr/>
              </a:pPr>
              <a:t>‹#›</a:t>
            </a:fld>
            <a:endParaRPr lang="zh-CN" altLang="en-US"/>
          </a:p>
        </p:txBody>
      </p:sp>
    </p:spTree>
    <p:extLst>
      <p:ext uri="{BB962C8B-B14F-4D97-AF65-F5344CB8AC3E}">
        <p14:creationId xmlns:p14="http://schemas.microsoft.com/office/powerpoint/2010/main" val="2257847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7"/>
          <p:cNvSpPr>
            <a:spLocks noGrp="1" noChangeArrowheads="1"/>
          </p:cNvSpPr>
          <p:nvPr>
            <p:ph type="dt" sz="half" idx="10"/>
          </p:nvPr>
        </p:nvSpPr>
        <p:spPr>
          <a:ln/>
        </p:spPr>
        <p:txBody>
          <a:bodyPr/>
          <a:lstStyle>
            <a:lvl1pPr>
              <a:defRPr/>
            </a:lvl1pPr>
          </a:lstStyle>
          <a:p>
            <a:pPr>
              <a:defRPr/>
            </a:pPr>
            <a:fld id="{76E38EC0-205B-4786-925F-F64AE50DDA4C}" type="datetimeFigureOut">
              <a:rPr lang="zh-CN" altLang="en-US"/>
              <a:pPr>
                <a:defRPr/>
              </a:pPr>
              <a:t>2024/3/14</a:t>
            </a:fld>
            <a:endParaRPr lang="zh-CN" altLang="en-US"/>
          </a:p>
        </p:txBody>
      </p:sp>
      <p:sp>
        <p:nvSpPr>
          <p:cNvPr id="4"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5" name="Rectangle 9"/>
          <p:cNvSpPr>
            <a:spLocks noGrp="1" noChangeArrowheads="1"/>
          </p:cNvSpPr>
          <p:nvPr>
            <p:ph type="sldNum" sz="quarter" idx="12"/>
          </p:nvPr>
        </p:nvSpPr>
        <p:spPr>
          <a:ln/>
        </p:spPr>
        <p:txBody>
          <a:bodyPr/>
          <a:lstStyle>
            <a:lvl1pPr>
              <a:defRPr/>
            </a:lvl1pPr>
          </a:lstStyle>
          <a:p>
            <a:pPr>
              <a:defRPr/>
            </a:pPr>
            <a:fld id="{58E4CF11-D3B2-4989-B017-CC80705FC826}" type="slidenum">
              <a:rPr lang="zh-CN" altLang="en-US"/>
              <a:pPr>
                <a:defRPr/>
              </a:pPr>
              <a:t>‹#›</a:t>
            </a:fld>
            <a:endParaRPr lang="zh-CN" altLang="en-US"/>
          </a:p>
        </p:txBody>
      </p:sp>
    </p:spTree>
    <p:extLst>
      <p:ext uri="{BB962C8B-B14F-4D97-AF65-F5344CB8AC3E}">
        <p14:creationId xmlns:p14="http://schemas.microsoft.com/office/powerpoint/2010/main" val="2464535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fld id="{A304819A-312E-4D3E-BC46-CFA56CC3AE5D}" type="datetimeFigureOut">
              <a:rPr lang="zh-CN" altLang="en-US"/>
              <a:pPr>
                <a:defRPr/>
              </a:pPr>
              <a:t>2024/3/14</a:t>
            </a:fld>
            <a:endParaRPr lang="zh-CN" altLang="en-US"/>
          </a:p>
        </p:txBody>
      </p:sp>
      <p:sp>
        <p:nvSpPr>
          <p:cNvPr id="3"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9"/>
          <p:cNvSpPr>
            <a:spLocks noGrp="1" noChangeArrowheads="1"/>
          </p:cNvSpPr>
          <p:nvPr>
            <p:ph type="sldNum" sz="quarter" idx="12"/>
          </p:nvPr>
        </p:nvSpPr>
        <p:spPr>
          <a:ln/>
        </p:spPr>
        <p:txBody>
          <a:bodyPr/>
          <a:lstStyle>
            <a:lvl1pPr>
              <a:defRPr/>
            </a:lvl1pPr>
          </a:lstStyle>
          <a:p>
            <a:pPr>
              <a:defRPr/>
            </a:pPr>
            <a:fld id="{3C67EED3-BDDD-4362-B3D2-6D217493C2E9}" type="slidenum">
              <a:rPr lang="zh-CN" altLang="en-US"/>
              <a:pPr>
                <a:defRPr/>
              </a:pPr>
              <a:t>‹#›</a:t>
            </a:fld>
            <a:endParaRPr lang="zh-CN" altLang="en-US"/>
          </a:p>
        </p:txBody>
      </p:sp>
    </p:spTree>
    <p:extLst>
      <p:ext uri="{BB962C8B-B14F-4D97-AF65-F5344CB8AC3E}">
        <p14:creationId xmlns:p14="http://schemas.microsoft.com/office/powerpoint/2010/main" val="2025118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fld id="{62920FA0-9954-43CA-B57A-456F2C1C0242}" type="datetimeFigureOut">
              <a:rPr lang="zh-CN" altLang="en-US"/>
              <a:pPr>
                <a:defRPr/>
              </a:pPr>
              <a:t>2024/3/14</a:t>
            </a:fld>
            <a:endParaRPr lang="zh-CN" alt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9"/>
          <p:cNvSpPr>
            <a:spLocks noGrp="1" noChangeArrowheads="1"/>
          </p:cNvSpPr>
          <p:nvPr>
            <p:ph type="sldNum" sz="quarter" idx="12"/>
          </p:nvPr>
        </p:nvSpPr>
        <p:spPr>
          <a:ln/>
        </p:spPr>
        <p:txBody>
          <a:bodyPr/>
          <a:lstStyle>
            <a:lvl1pPr>
              <a:defRPr/>
            </a:lvl1pPr>
          </a:lstStyle>
          <a:p>
            <a:pPr>
              <a:defRPr/>
            </a:pPr>
            <a:fld id="{40EE5C4B-23BD-4FC7-AD56-C63A95DED3EC}" type="slidenum">
              <a:rPr lang="zh-CN" altLang="en-US"/>
              <a:pPr>
                <a:defRPr/>
              </a:pPr>
              <a:t>‹#›</a:t>
            </a:fld>
            <a:endParaRPr lang="zh-CN" altLang="en-US"/>
          </a:p>
        </p:txBody>
      </p:sp>
    </p:spTree>
    <p:extLst>
      <p:ext uri="{BB962C8B-B14F-4D97-AF65-F5344CB8AC3E}">
        <p14:creationId xmlns:p14="http://schemas.microsoft.com/office/powerpoint/2010/main" val="25944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fld id="{8B02196E-011D-4496-B114-B49BD50381EF}" type="datetimeFigureOut">
              <a:rPr lang="zh-CN" altLang="en-US"/>
              <a:pPr>
                <a:defRPr/>
              </a:pPr>
              <a:t>2024/3/14</a:t>
            </a:fld>
            <a:endParaRPr lang="zh-CN" alt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9"/>
          <p:cNvSpPr>
            <a:spLocks noGrp="1" noChangeArrowheads="1"/>
          </p:cNvSpPr>
          <p:nvPr>
            <p:ph type="sldNum" sz="quarter" idx="12"/>
          </p:nvPr>
        </p:nvSpPr>
        <p:spPr>
          <a:ln/>
        </p:spPr>
        <p:txBody>
          <a:bodyPr/>
          <a:lstStyle>
            <a:lvl1pPr>
              <a:defRPr/>
            </a:lvl1pPr>
          </a:lstStyle>
          <a:p>
            <a:pPr>
              <a:defRPr/>
            </a:pPr>
            <a:fld id="{8392BE95-9191-4352-894D-E96DB3DA6127}" type="slidenum">
              <a:rPr lang="zh-CN" altLang="en-US"/>
              <a:pPr>
                <a:defRPr/>
              </a:pPr>
              <a:t>‹#›</a:t>
            </a:fld>
            <a:endParaRPr lang="zh-CN" altLang="en-US"/>
          </a:p>
        </p:txBody>
      </p:sp>
    </p:spTree>
    <p:extLst>
      <p:ext uri="{BB962C8B-B14F-4D97-AF65-F5344CB8AC3E}">
        <p14:creationId xmlns:p14="http://schemas.microsoft.com/office/powerpoint/2010/main" val="1668071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1125538"/>
            <a:ext cx="2133600" cy="1016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smtClean="0"/>
          </a:p>
        </p:txBody>
      </p:sp>
      <p:sp>
        <p:nvSpPr>
          <p:cNvPr id="1027" name="Rectangle 3"/>
          <p:cNvSpPr>
            <a:spLocks noChangeArrowheads="1"/>
          </p:cNvSpPr>
          <p:nvPr/>
        </p:nvSpPr>
        <p:spPr bwMode="auto">
          <a:xfrm>
            <a:off x="1447800" y="1125538"/>
            <a:ext cx="7239000" cy="101600"/>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smtClean="0"/>
          </a:p>
        </p:txBody>
      </p:sp>
      <p:sp>
        <p:nvSpPr>
          <p:cNvPr id="1028" name="Rectangle 4"/>
          <p:cNvSpPr>
            <a:spLocks noGrp="1" noChangeArrowheads="1"/>
          </p:cNvSpPr>
          <p:nvPr>
            <p:ph type="title"/>
          </p:nvPr>
        </p:nvSpPr>
        <p:spPr bwMode="auto">
          <a:xfrm>
            <a:off x="1042988" y="404813"/>
            <a:ext cx="561657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9" name="Rectangle 5"/>
          <p:cNvSpPr>
            <a:spLocks noGrp="1" noChangeArrowheads="1"/>
          </p:cNvSpPr>
          <p:nvPr>
            <p:ph type="body" idx="1"/>
          </p:nvPr>
        </p:nvSpPr>
        <p:spPr bwMode="auto">
          <a:xfrm>
            <a:off x="468313" y="1484313"/>
            <a:ext cx="8142287"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1030" name="Picture 6" descr="towe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542088" y="188913"/>
            <a:ext cx="1990725"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8423" name="Rectangle 7"/>
          <p:cNvSpPr>
            <a:spLocks noGrp="1" noChangeArrowheads="1"/>
          </p:cNvSpPr>
          <p:nvPr>
            <p:ph type="dt" sz="half" idx="2"/>
          </p:nvPr>
        </p:nvSpPr>
        <p:spPr bwMode="auto">
          <a:xfrm>
            <a:off x="611188" y="6284913"/>
            <a:ext cx="1293812"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fontAlgn="auto" hangingPunct="1">
              <a:spcBef>
                <a:spcPts val="0"/>
              </a:spcBef>
              <a:spcAft>
                <a:spcPts val="0"/>
              </a:spcAft>
              <a:defRPr sz="1600">
                <a:latin typeface="+mn-lt"/>
                <a:ea typeface="宋体" pitchFamily="2" charset="-122"/>
              </a:defRPr>
            </a:lvl1pPr>
          </a:lstStyle>
          <a:p>
            <a:pPr>
              <a:defRPr/>
            </a:pPr>
            <a:fld id="{E989024C-9663-4D25-93F5-70FBBCC8F3CA}" type="datetimeFigureOut">
              <a:rPr lang="zh-CN" altLang="en-US"/>
              <a:pPr>
                <a:defRPr/>
              </a:pPr>
              <a:t>2024/3/14</a:t>
            </a:fld>
            <a:endParaRPr lang="zh-CN" altLang="en-US"/>
          </a:p>
        </p:txBody>
      </p:sp>
      <p:sp>
        <p:nvSpPr>
          <p:cNvPr id="188424" name="Rectangle 8"/>
          <p:cNvSpPr>
            <a:spLocks noGrp="1" noChangeArrowheads="1"/>
          </p:cNvSpPr>
          <p:nvPr>
            <p:ph type="ftr" sz="quarter" idx="3"/>
          </p:nvPr>
        </p:nvSpPr>
        <p:spPr bwMode="auto">
          <a:xfrm>
            <a:off x="2051050" y="6202363"/>
            <a:ext cx="5257800" cy="5397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sz="1600">
                <a:latin typeface="Arial" charset="0"/>
                <a:ea typeface="宋体" pitchFamily="2" charset="-122"/>
              </a:defRPr>
            </a:lvl1pPr>
          </a:lstStyle>
          <a:p>
            <a:pPr>
              <a:defRPr/>
            </a:pPr>
            <a:endParaRPr lang="zh-CN" altLang="en-US"/>
          </a:p>
        </p:txBody>
      </p:sp>
      <p:sp>
        <p:nvSpPr>
          <p:cNvPr id="188425" name="Rectangle 9"/>
          <p:cNvSpPr>
            <a:spLocks noGrp="1" noChangeArrowheads="1"/>
          </p:cNvSpPr>
          <p:nvPr>
            <p:ph type="sldNum" sz="quarter" idx="4"/>
          </p:nvPr>
        </p:nvSpPr>
        <p:spPr bwMode="auto">
          <a:xfrm>
            <a:off x="7524750" y="6284913"/>
            <a:ext cx="93345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600"/>
            </a:lvl1pPr>
          </a:lstStyle>
          <a:p>
            <a:pPr>
              <a:defRPr/>
            </a:pPr>
            <a:fld id="{8B5EBE5B-351D-4D80-98A4-63E615B87204}" type="slidenum">
              <a:rPr lang="zh-CN" altLang="en-US"/>
              <a:pPr>
                <a:defRPr/>
              </a:pPr>
              <a:t>‹#›</a:t>
            </a:fld>
            <a:endParaRPr lang="zh-CN" altLang="en-US"/>
          </a:p>
        </p:txBody>
      </p:sp>
      <p:pic>
        <p:nvPicPr>
          <p:cNvPr id="1034" name="Picture 1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4288" y="6092825"/>
            <a:ext cx="9117012" cy="2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5" name="Picture 11" descr="校徽"/>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06388" y="261938"/>
            <a:ext cx="665162"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64" r:id="rId1"/>
    <p:sldLayoutId id="2147484051" r:id="rId2"/>
    <p:sldLayoutId id="2147484052" r:id="rId3"/>
    <p:sldLayoutId id="2147484053" r:id="rId4"/>
    <p:sldLayoutId id="2147484054" r:id="rId5"/>
    <p:sldLayoutId id="2147484055" r:id="rId6"/>
    <p:sldLayoutId id="2147484056" r:id="rId7"/>
    <p:sldLayoutId id="2147484057" r:id="rId8"/>
    <p:sldLayoutId id="2147484058" r:id="rId9"/>
    <p:sldLayoutId id="2147484059" r:id="rId10"/>
    <p:sldLayoutId id="2147484060" r:id="rId11"/>
    <p:sldLayoutId id="2147484061" r:id="rId12"/>
    <p:sldLayoutId id="2147484062" r:id="rId13"/>
    <p:sldLayoutId id="2147484063" r:id="rId14"/>
  </p:sldLayoutIdLst>
  <p:txStyles>
    <p:titleStyle>
      <a:lvl1pPr algn="ctr" rtl="0" eaLnBrk="0" fontAlgn="base" hangingPunct="0">
        <a:spcBef>
          <a:spcPct val="0"/>
        </a:spcBef>
        <a:spcAft>
          <a:spcPct val="0"/>
        </a:spcAft>
        <a:defRPr sz="3200">
          <a:solidFill>
            <a:schemeClr val="tx1"/>
          </a:solidFill>
          <a:latin typeface="+mj-lt"/>
          <a:ea typeface="+mj-ea"/>
          <a:cs typeface="+mj-cs"/>
        </a:defRPr>
      </a:lvl1pPr>
      <a:lvl2pPr algn="ctr" rtl="0" eaLnBrk="0" fontAlgn="base" hangingPunct="0">
        <a:spcBef>
          <a:spcPct val="0"/>
        </a:spcBef>
        <a:spcAft>
          <a:spcPct val="0"/>
        </a:spcAft>
        <a:defRPr sz="3200">
          <a:solidFill>
            <a:schemeClr val="tx1"/>
          </a:solidFill>
          <a:latin typeface="Arial" charset="0"/>
          <a:ea typeface="宋体" pitchFamily="2" charset="-122"/>
        </a:defRPr>
      </a:lvl2pPr>
      <a:lvl3pPr algn="ctr" rtl="0" eaLnBrk="0" fontAlgn="base" hangingPunct="0">
        <a:spcBef>
          <a:spcPct val="0"/>
        </a:spcBef>
        <a:spcAft>
          <a:spcPct val="0"/>
        </a:spcAft>
        <a:defRPr sz="3200">
          <a:solidFill>
            <a:schemeClr val="tx1"/>
          </a:solidFill>
          <a:latin typeface="Arial" charset="0"/>
          <a:ea typeface="宋体" pitchFamily="2" charset="-122"/>
        </a:defRPr>
      </a:lvl3pPr>
      <a:lvl4pPr algn="ctr" rtl="0" eaLnBrk="0" fontAlgn="base" hangingPunct="0">
        <a:spcBef>
          <a:spcPct val="0"/>
        </a:spcBef>
        <a:spcAft>
          <a:spcPct val="0"/>
        </a:spcAft>
        <a:defRPr sz="3200">
          <a:solidFill>
            <a:schemeClr val="tx1"/>
          </a:solidFill>
          <a:latin typeface="Arial" charset="0"/>
          <a:ea typeface="宋体" pitchFamily="2" charset="-122"/>
        </a:defRPr>
      </a:lvl4pPr>
      <a:lvl5pPr algn="ctr" rtl="0" eaLnBrk="0" fontAlgn="base" hangingPunct="0">
        <a:spcBef>
          <a:spcPct val="0"/>
        </a:spcBef>
        <a:spcAft>
          <a:spcPct val="0"/>
        </a:spcAft>
        <a:defRPr sz="3200">
          <a:solidFill>
            <a:schemeClr val="tx1"/>
          </a:solidFill>
          <a:latin typeface="Arial" charset="0"/>
          <a:ea typeface="宋体" pitchFamily="2" charset="-122"/>
        </a:defRPr>
      </a:lvl5pPr>
      <a:lvl6pPr marL="457200" algn="ctr" rtl="0" eaLnBrk="1" fontAlgn="base" hangingPunct="1">
        <a:spcBef>
          <a:spcPct val="0"/>
        </a:spcBef>
        <a:spcAft>
          <a:spcPct val="0"/>
        </a:spcAft>
        <a:defRPr sz="3200">
          <a:solidFill>
            <a:schemeClr val="tx1"/>
          </a:solidFill>
          <a:latin typeface="Arial" charset="0"/>
          <a:ea typeface="宋体" pitchFamily="2" charset="-122"/>
        </a:defRPr>
      </a:lvl6pPr>
      <a:lvl7pPr marL="914400" algn="ctr" rtl="0" eaLnBrk="1" fontAlgn="base" hangingPunct="1">
        <a:spcBef>
          <a:spcPct val="0"/>
        </a:spcBef>
        <a:spcAft>
          <a:spcPct val="0"/>
        </a:spcAft>
        <a:defRPr sz="3200">
          <a:solidFill>
            <a:schemeClr val="tx1"/>
          </a:solidFill>
          <a:latin typeface="Arial" charset="0"/>
          <a:ea typeface="宋体" pitchFamily="2" charset="-122"/>
        </a:defRPr>
      </a:lvl7pPr>
      <a:lvl8pPr marL="1371600" algn="ctr" rtl="0" eaLnBrk="1" fontAlgn="base" hangingPunct="1">
        <a:spcBef>
          <a:spcPct val="0"/>
        </a:spcBef>
        <a:spcAft>
          <a:spcPct val="0"/>
        </a:spcAft>
        <a:defRPr sz="3200">
          <a:solidFill>
            <a:schemeClr val="tx1"/>
          </a:solidFill>
          <a:latin typeface="Arial" charset="0"/>
          <a:ea typeface="宋体" pitchFamily="2" charset="-122"/>
        </a:defRPr>
      </a:lvl8pPr>
      <a:lvl9pPr marL="1828800" algn="ctr" rtl="0" eaLnBrk="1" fontAlgn="base" hangingPunct="1">
        <a:spcBef>
          <a:spcPct val="0"/>
        </a:spcBef>
        <a:spcAft>
          <a:spcPct val="0"/>
        </a:spcAft>
        <a:defRPr sz="3200">
          <a:solidFill>
            <a:schemeClr val="tx1"/>
          </a:solidFill>
          <a:latin typeface="Arial" charset="0"/>
          <a:ea typeface="宋体" pitchFamily="2" charset="-122"/>
        </a:defRPr>
      </a:lvl9pPr>
    </p:titleStyle>
    <p:bodyStyle>
      <a:lvl1pPr marL="447675" indent="-447675" algn="l" rtl="0" eaLnBrk="0" fontAlgn="base" hangingPunct="0">
        <a:spcBef>
          <a:spcPct val="20000"/>
        </a:spcBef>
        <a:spcAft>
          <a:spcPct val="0"/>
        </a:spcAft>
        <a:buClr>
          <a:schemeClr val="accent1"/>
        </a:buClr>
        <a:buSzPct val="70000"/>
        <a:buFont typeface="Wingdings" panose="05000000000000000000" pitchFamily="2" charset="2"/>
        <a:buChar char="n"/>
        <a:defRPr sz="2800">
          <a:solidFill>
            <a:schemeClr val="tx1"/>
          </a:solidFill>
          <a:latin typeface="+mn-lt"/>
          <a:ea typeface="楷体" pitchFamily="49" charset="-122"/>
          <a:cs typeface="+mn-cs"/>
        </a:defRPr>
      </a:lvl1pPr>
      <a:lvl2pPr marL="889000" indent="-439738" algn="l" rtl="0" eaLnBrk="0" fontAlgn="base" hangingPunct="0">
        <a:spcBef>
          <a:spcPct val="20000"/>
        </a:spcBef>
        <a:spcAft>
          <a:spcPct val="0"/>
        </a:spcAft>
        <a:buClr>
          <a:schemeClr val="hlink"/>
        </a:buClr>
        <a:buSzPct val="65000"/>
        <a:buFont typeface="Wingdings" panose="05000000000000000000" pitchFamily="2" charset="2"/>
        <a:buChar char="¡"/>
        <a:defRPr sz="2400">
          <a:solidFill>
            <a:schemeClr val="tx1"/>
          </a:solidFill>
          <a:latin typeface="+mn-lt"/>
          <a:ea typeface="楷体" pitchFamily="49" charset="-122"/>
        </a:defRPr>
      </a:lvl2pPr>
      <a:lvl3pPr marL="1293813" indent="-403225" algn="l" rtl="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ea typeface="楷体" pitchFamily="49" charset="-122"/>
        </a:defRPr>
      </a:lvl3pPr>
      <a:lvl4pPr marL="1681163" indent="-385763"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楷体" pitchFamily="49" charset="-122"/>
        </a:defRPr>
      </a:lvl4pPr>
      <a:lvl5pPr marL="2070100" indent="-387350" algn="l" rtl="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楷体" pitchFamily="49" charset="-122"/>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mirrors.nju.edu.cn/CRAN/" TargetMode="External"/><Relationship Id="rId2" Type="http://schemas.openxmlformats.org/officeDocument/2006/relationships/hyperlink" Target="https://www.r-project.org/"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jpeg"/><Relationship Id="rId4" Type="http://schemas.openxmlformats.org/officeDocument/2006/relationships/image" Target="../media/image25.jpe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emf"/></Relationships>
</file>

<file path=ppt/slides/_rels/slide6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www.runoob.com/sqlite/sqlite-tutorial.html" TargetMode="External"/><Relationship Id="rId2" Type="http://schemas.openxmlformats.org/officeDocument/2006/relationships/hyperlink" Target="http://www.sqlite.org/index.html"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w3cschool.cn/r/r_overview.html"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副标题 2"/>
          <p:cNvSpPr>
            <a:spLocks noGrp="1"/>
          </p:cNvSpPr>
          <p:nvPr>
            <p:ph type="subTitle" idx="1"/>
          </p:nvPr>
        </p:nvSpPr>
        <p:spPr>
          <a:xfrm>
            <a:off x="3851275" y="4149725"/>
            <a:ext cx="5184775" cy="1655763"/>
          </a:xfrm>
        </p:spPr>
        <p:txBody>
          <a:bodyPr/>
          <a:lstStyle/>
          <a:p>
            <a:pPr eaLnBrk="1" hangingPunct="1"/>
            <a:endParaRPr lang="zh-CN" altLang="en-US" smtClean="0"/>
          </a:p>
        </p:txBody>
      </p:sp>
      <p:sp>
        <p:nvSpPr>
          <p:cNvPr id="4099" name="标题 1"/>
          <p:cNvSpPr>
            <a:spLocks noGrp="1"/>
          </p:cNvSpPr>
          <p:nvPr>
            <p:ph type="ctrTitle"/>
          </p:nvPr>
        </p:nvSpPr>
        <p:spPr/>
        <p:txBody>
          <a:bodyPr/>
          <a:lstStyle/>
          <a:p>
            <a:pPr eaLnBrk="1" hangingPunct="1"/>
            <a:r>
              <a:rPr lang="zh-CN" altLang="en-US" dirty="0" smtClean="0"/>
              <a:t>数据的表示、获取和处理（</a:t>
            </a:r>
            <a:r>
              <a:rPr lang="en-US" altLang="zh-CN" dirty="0" smtClean="0"/>
              <a:t>1</a:t>
            </a:r>
            <a:r>
              <a:rPr lang="zh-CN" altLang="en-US" dirty="0" smtClean="0"/>
              <a: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en-US" altLang="zh-CN" dirty="0"/>
              <a:t>R</a:t>
            </a:r>
            <a:r>
              <a:rPr lang="zh-CN" altLang="en-US" dirty="0"/>
              <a:t>语言中的数据表示</a:t>
            </a:r>
            <a:endParaRPr lang="zh-CN" altLang="en-US" dirty="0" smtClean="0"/>
          </a:p>
        </p:txBody>
      </p:sp>
      <p:sp>
        <p:nvSpPr>
          <p:cNvPr id="12291" name="内容占位符 2"/>
          <p:cNvSpPr>
            <a:spLocks noGrp="1"/>
          </p:cNvSpPr>
          <p:nvPr>
            <p:ph idx="1"/>
          </p:nvPr>
        </p:nvSpPr>
        <p:spPr>
          <a:xfrm>
            <a:off x="468313" y="1484313"/>
            <a:ext cx="8142287" cy="4824412"/>
          </a:xfrm>
        </p:spPr>
        <p:txBody>
          <a:bodyPr/>
          <a:lstStyle/>
          <a:p>
            <a:r>
              <a:rPr lang="en-US" altLang="zh-CN" smtClean="0"/>
              <a:t>R</a:t>
            </a:r>
            <a:r>
              <a:rPr lang="zh-CN" altLang="en-US" smtClean="0"/>
              <a:t>语言支持的数据结构</a:t>
            </a:r>
          </a:p>
        </p:txBody>
      </p:sp>
      <p:pic>
        <p:nvPicPr>
          <p:cNvPr id="122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363" y="1957388"/>
            <a:ext cx="7848600" cy="445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924430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en-US" altLang="zh-CN" dirty="0"/>
              <a:t>R</a:t>
            </a:r>
            <a:r>
              <a:rPr lang="zh-CN" altLang="en-US" dirty="0"/>
              <a:t>语言中的数据表示</a:t>
            </a:r>
            <a:endParaRPr lang="zh-CN" altLang="en-US" dirty="0" smtClean="0"/>
          </a:p>
        </p:txBody>
      </p:sp>
      <p:sp>
        <p:nvSpPr>
          <p:cNvPr id="8195" name="内容占位符 2"/>
          <p:cNvSpPr>
            <a:spLocks noGrp="1"/>
          </p:cNvSpPr>
          <p:nvPr>
            <p:ph idx="1"/>
          </p:nvPr>
        </p:nvSpPr>
        <p:spPr>
          <a:xfrm>
            <a:off x="179388" y="1268413"/>
            <a:ext cx="9072562" cy="4032795"/>
          </a:xfrm>
        </p:spPr>
        <p:txBody>
          <a:bodyPr/>
          <a:lstStyle/>
          <a:p>
            <a:pPr>
              <a:defRPr/>
            </a:pPr>
            <a:r>
              <a:rPr lang="zh-CN" altLang="en-US" dirty="0" smtClean="0"/>
              <a:t>向量</a:t>
            </a:r>
            <a:r>
              <a:rPr lang="en-US" altLang="zh-CN" dirty="0" smtClean="0"/>
              <a:t>(vector) </a:t>
            </a:r>
            <a:r>
              <a:rPr lang="zh-CN" altLang="en-US" dirty="0" smtClean="0"/>
              <a:t>一系列元素的组合。</a:t>
            </a:r>
            <a:endParaRPr lang="en-US" altLang="zh-CN" dirty="0" smtClean="0"/>
          </a:p>
          <a:p>
            <a:pPr lvl="1">
              <a:defRPr/>
            </a:pPr>
            <a:r>
              <a:rPr lang="zh-CN" altLang="en-US" dirty="0" smtClean="0"/>
              <a:t>字符型</a:t>
            </a:r>
          </a:p>
          <a:p>
            <a:pPr lvl="2">
              <a:defRPr/>
            </a:pPr>
            <a:r>
              <a:rPr lang="en-US" altLang="zh-CN" dirty="0" smtClean="0"/>
              <a:t>cv &lt;- c("China", "Korea", "Japan", "UK", "USA", "France", "India", "Russia") </a:t>
            </a:r>
          </a:p>
          <a:p>
            <a:pPr lvl="1">
              <a:defRPr/>
            </a:pPr>
            <a:r>
              <a:rPr lang="zh-CN" altLang="en-US" dirty="0" smtClean="0"/>
              <a:t>数值型</a:t>
            </a:r>
          </a:p>
          <a:p>
            <a:pPr lvl="2">
              <a:defRPr/>
            </a:pPr>
            <a:r>
              <a:rPr lang="en-US" altLang="zh-CN" dirty="0" err="1"/>
              <a:t>n</a:t>
            </a:r>
            <a:r>
              <a:rPr lang="en-US" altLang="zh-CN" dirty="0" err="1" smtClean="0"/>
              <a:t>v</a:t>
            </a:r>
            <a:r>
              <a:rPr lang="en-US" altLang="zh-CN" dirty="0" smtClean="0"/>
              <a:t> &lt;- c(1, 3, 6, 7, 3, 8, 6, 4)</a:t>
            </a:r>
          </a:p>
          <a:p>
            <a:pPr lvl="1">
              <a:defRPr/>
            </a:pPr>
            <a:r>
              <a:rPr lang="zh-CN" altLang="en-US" dirty="0" smtClean="0"/>
              <a:t>逻辑型</a:t>
            </a:r>
          </a:p>
          <a:p>
            <a:pPr lvl="2">
              <a:defRPr/>
            </a:pPr>
            <a:r>
              <a:rPr lang="en-US" altLang="zh-CN" dirty="0"/>
              <a:t>l</a:t>
            </a:r>
            <a:r>
              <a:rPr lang="en-US" altLang="zh-CN" dirty="0" smtClean="0"/>
              <a:t>v &lt;- c(T, F, T, F, T, F, F, T)</a:t>
            </a:r>
          </a:p>
          <a:p>
            <a:pPr lvl="1">
              <a:defRPr/>
            </a:pPr>
            <a:r>
              <a:rPr lang="zh-CN" altLang="en-US" dirty="0" smtClean="0"/>
              <a:t>复数型 略</a:t>
            </a:r>
            <a:endParaRPr lang="en-US" altLang="zh-CN" dirty="0" smtClean="0"/>
          </a:p>
          <a:p>
            <a:pPr marL="449262" lvl="1" indent="0">
              <a:buFont typeface="Wingdings" panose="05000000000000000000" pitchFamily="2" charset="2"/>
              <a:buNone/>
              <a:defRPr/>
            </a:pPr>
            <a:endParaRPr lang="en-US" altLang="zh-CN" dirty="0" smtClean="0"/>
          </a:p>
        </p:txBody>
      </p:sp>
      <p:sp>
        <p:nvSpPr>
          <p:cNvPr id="2" name="文本框 1"/>
          <p:cNvSpPr txBox="1"/>
          <p:nvPr/>
        </p:nvSpPr>
        <p:spPr>
          <a:xfrm>
            <a:off x="3275856" y="4797152"/>
            <a:ext cx="4752528" cy="1600438"/>
          </a:xfrm>
          <a:prstGeom prst="rect">
            <a:avLst/>
          </a:prstGeom>
          <a:solidFill>
            <a:schemeClr val="accent6">
              <a:lumMod val="60000"/>
              <a:lumOff val="40000"/>
            </a:schemeClr>
          </a:solidFill>
        </p:spPr>
        <p:txBody>
          <a:bodyPr wrap="square" rtlCol="0">
            <a:spAutoFit/>
          </a:bodyPr>
          <a:lstStyle/>
          <a:p>
            <a:pPr marL="449262" lvl="1" indent="0">
              <a:buFont typeface="Wingdings" panose="05000000000000000000" pitchFamily="2" charset="2"/>
              <a:buNone/>
              <a:defRPr/>
            </a:pPr>
            <a:r>
              <a:rPr lang="zh-CN" altLang="en-US" sz="2000" dirty="0"/>
              <a:t>创建向量的一些例子：</a:t>
            </a:r>
            <a:endParaRPr lang="en-US" altLang="zh-CN" sz="2000" dirty="0"/>
          </a:p>
          <a:p>
            <a:pPr marL="449262" lvl="1" indent="0">
              <a:buFont typeface="Wingdings" panose="05000000000000000000" pitchFamily="2" charset="2"/>
              <a:buNone/>
              <a:defRPr/>
            </a:pPr>
            <a:r>
              <a:rPr lang="en-US" altLang="zh-CN" sz="2000" dirty="0"/>
              <a:t>c(2,5,6,9) </a:t>
            </a:r>
          </a:p>
          <a:p>
            <a:pPr marL="449262" lvl="1" indent="0">
              <a:buFont typeface="Wingdings" panose="05000000000000000000" pitchFamily="2" charset="2"/>
              <a:buNone/>
              <a:defRPr/>
            </a:pPr>
            <a:r>
              <a:rPr lang="en-US" altLang="zh-CN" sz="2000" dirty="0"/>
              <a:t>rep(2,times=4) </a:t>
            </a:r>
          </a:p>
          <a:p>
            <a:pPr marL="449262" lvl="1" indent="0">
              <a:buFont typeface="Wingdings" panose="05000000000000000000" pitchFamily="2" charset="2"/>
              <a:buNone/>
              <a:defRPr/>
            </a:pPr>
            <a:r>
              <a:rPr lang="en-US" altLang="zh-CN" sz="2000" dirty="0" err="1"/>
              <a:t>seq</a:t>
            </a:r>
            <a:r>
              <a:rPr lang="en-US" altLang="zh-CN" sz="2000" dirty="0"/>
              <a:t>(from=3, to=21, by=3 )</a:t>
            </a:r>
          </a:p>
          <a:p>
            <a:endParaRPr lang="zh-CN" altLang="en-US" dirty="0"/>
          </a:p>
        </p:txBody>
      </p:sp>
    </p:spTree>
    <p:extLst>
      <p:ext uri="{BB962C8B-B14F-4D97-AF65-F5344CB8AC3E}">
        <p14:creationId xmlns:p14="http://schemas.microsoft.com/office/powerpoint/2010/main" val="3927408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en-US" altLang="zh-CN" dirty="0"/>
              <a:t>R</a:t>
            </a:r>
            <a:r>
              <a:rPr lang="zh-CN" altLang="en-US" dirty="0"/>
              <a:t>语言中的数据表示</a:t>
            </a:r>
            <a:endParaRPr lang="zh-CN" altLang="en-US" dirty="0" smtClean="0"/>
          </a:p>
        </p:txBody>
      </p:sp>
      <p:sp>
        <p:nvSpPr>
          <p:cNvPr id="9219" name="内容占位符 2"/>
          <p:cNvSpPr>
            <a:spLocks noGrp="1"/>
          </p:cNvSpPr>
          <p:nvPr>
            <p:ph idx="1"/>
          </p:nvPr>
        </p:nvSpPr>
        <p:spPr>
          <a:xfrm>
            <a:off x="179388" y="1341438"/>
            <a:ext cx="8713787" cy="4751387"/>
          </a:xfrm>
        </p:spPr>
        <p:txBody>
          <a:bodyPr/>
          <a:lstStyle/>
          <a:p>
            <a:pPr>
              <a:defRPr/>
            </a:pPr>
            <a:r>
              <a:rPr lang="zh-CN" altLang="en-US" sz="2000" dirty="0" smtClean="0"/>
              <a:t>数据框</a:t>
            </a:r>
            <a:r>
              <a:rPr lang="en-US" altLang="zh-CN" sz="2000" dirty="0" smtClean="0"/>
              <a:t>(data  frame)</a:t>
            </a:r>
            <a:r>
              <a:rPr lang="zh-CN" altLang="en-US" sz="2000" dirty="0" smtClean="0"/>
              <a:t>是表或二维阵列状结构，其中每一列包含一个变量的值，并且每一行包含来自每一列的一组值。</a:t>
            </a:r>
            <a:r>
              <a:rPr lang="zh-CN" altLang="en-US" sz="2000" dirty="0"/>
              <a:t>以下是数据帧的特性。</a:t>
            </a:r>
          </a:p>
          <a:p>
            <a:pPr lvl="1">
              <a:defRPr/>
            </a:pPr>
            <a:r>
              <a:rPr lang="zh-CN" altLang="en-US" sz="1600" dirty="0" smtClean="0"/>
              <a:t>列名称应为非空。</a:t>
            </a:r>
          </a:p>
          <a:p>
            <a:pPr lvl="1">
              <a:defRPr/>
            </a:pPr>
            <a:r>
              <a:rPr lang="zh-CN" altLang="en-US" sz="1600" dirty="0" smtClean="0"/>
              <a:t>行名称应该是唯一的。</a:t>
            </a:r>
          </a:p>
          <a:p>
            <a:pPr lvl="1">
              <a:defRPr/>
            </a:pPr>
            <a:r>
              <a:rPr lang="zh-CN" altLang="en-US" sz="1600" dirty="0" smtClean="0"/>
              <a:t>存储在数据帧中的数据可以是数字，因子或字符类型。</a:t>
            </a:r>
          </a:p>
          <a:p>
            <a:pPr lvl="1">
              <a:defRPr/>
            </a:pPr>
            <a:r>
              <a:rPr lang="zh-CN" altLang="en-US" sz="1600" dirty="0" smtClean="0"/>
              <a:t>每个列应包含相同数量的数据项。</a:t>
            </a:r>
            <a:endParaRPr lang="en-US" altLang="zh-CN" sz="1600" dirty="0" smtClean="0"/>
          </a:p>
          <a:p>
            <a:pPr lvl="1">
              <a:defRPr/>
            </a:pPr>
            <a:endParaRPr lang="en-US" altLang="zh-CN" sz="1600" dirty="0"/>
          </a:p>
          <a:p>
            <a:pPr marL="0" indent="0">
              <a:buFont typeface="Wingdings" panose="05000000000000000000" pitchFamily="2" charset="2"/>
              <a:buNone/>
              <a:defRPr/>
            </a:pPr>
            <a:r>
              <a:rPr lang="en-US" altLang="zh-CN" sz="1800" dirty="0" err="1" smtClean="0"/>
              <a:t>emp.data</a:t>
            </a:r>
            <a:r>
              <a:rPr lang="en-US" altLang="zh-CN" sz="1800" dirty="0" smtClean="0"/>
              <a:t> &lt;- </a:t>
            </a:r>
            <a:r>
              <a:rPr lang="en-US" altLang="zh-CN" sz="1800" dirty="0" err="1" smtClean="0"/>
              <a:t>data.frame</a:t>
            </a:r>
            <a:r>
              <a:rPr lang="en-US" altLang="zh-CN" sz="1800" dirty="0" smtClean="0"/>
              <a:t>(</a:t>
            </a:r>
          </a:p>
          <a:p>
            <a:pPr marL="0" indent="0">
              <a:buFont typeface="Wingdings" panose="05000000000000000000" pitchFamily="2" charset="2"/>
              <a:buNone/>
              <a:defRPr/>
            </a:pPr>
            <a:r>
              <a:rPr lang="en-US" altLang="zh-CN" sz="1800" dirty="0" smtClean="0"/>
              <a:t>   </a:t>
            </a:r>
            <a:r>
              <a:rPr lang="en-US" altLang="zh-CN" sz="1800" dirty="0" err="1" smtClean="0"/>
              <a:t>emp_id</a:t>
            </a:r>
            <a:r>
              <a:rPr lang="en-US" altLang="zh-CN" sz="1800" dirty="0" smtClean="0"/>
              <a:t> = c (1:5), </a:t>
            </a:r>
          </a:p>
          <a:p>
            <a:pPr marL="0" indent="0">
              <a:buFont typeface="Wingdings" panose="05000000000000000000" pitchFamily="2" charset="2"/>
              <a:buNone/>
              <a:defRPr/>
            </a:pPr>
            <a:r>
              <a:rPr lang="en-US" altLang="zh-CN" sz="1800" dirty="0" smtClean="0"/>
              <a:t>   </a:t>
            </a:r>
            <a:r>
              <a:rPr lang="en-US" altLang="zh-CN" sz="1800" dirty="0" err="1" smtClean="0"/>
              <a:t>emp_name</a:t>
            </a:r>
            <a:r>
              <a:rPr lang="en-US" altLang="zh-CN" sz="1800" dirty="0" smtClean="0"/>
              <a:t> = c("</a:t>
            </a:r>
            <a:r>
              <a:rPr lang="en-US" altLang="zh-CN" sz="1800" dirty="0" err="1" smtClean="0"/>
              <a:t>Rick","Dan","Michelle","Ryan","Gary</a:t>
            </a:r>
            <a:r>
              <a:rPr lang="en-US" altLang="zh-CN" sz="1800" dirty="0" smtClean="0"/>
              <a:t>"),</a:t>
            </a:r>
          </a:p>
          <a:p>
            <a:pPr marL="0" indent="0">
              <a:buFont typeface="Wingdings" panose="05000000000000000000" pitchFamily="2" charset="2"/>
              <a:buNone/>
              <a:defRPr/>
            </a:pPr>
            <a:r>
              <a:rPr lang="en-US" altLang="zh-CN" sz="1800" dirty="0" smtClean="0"/>
              <a:t>   salary = c(623.3,515.2,611.0,729.0,843.25), </a:t>
            </a:r>
          </a:p>
          <a:p>
            <a:pPr marL="0" indent="0">
              <a:buFont typeface="Wingdings" panose="05000000000000000000" pitchFamily="2" charset="2"/>
              <a:buNone/>
              <a:defRPr/>
            </a:pPr>
            <a:r>
              <a:rPr lang="en-US" altLang="zh-CN" sz="1800" dirty="0" smtClean="0"/>
              <a:t>   </a:t>
            </a:r>
          </a:p>
          <a:p>
            <a:pPr marL="0" indent="0">
              <a:buFont typeface="Wingdings" panose="05000000000000000000" pitchFamily="2" charset="2"/>
              <a:buNone/>
              <a:defRPr/>
            </a:pPr>
            <a:r>
              <a:rPr lang="en-US" altLang="zh-CN" sz="1800" dirty="0" smtClean="0"/>
              <a:t>   </a:t>
            </a:r>
            <a:r>
              <a:rPr lang="en-US" altLang="zh-CN" sz="1800" dirty="0" err="1" smtClean="0"/>
              <a:t>start_date</a:t>
            </a:r>
            <a:r>
              <a:rPr lang="en-US" altLang="zh-CN" sz="1800" dirty="0" smtClean="0"/>
              <a:t> = </a:t>
            </a:r>
            <a:r>
              <a:rPr lang="en-US" altLang="zh-CN" sz="1800" dirty="0" err="1" smtClean="0"/>
              <a:t>as.Date</a:t>
            </a:r>
            <a:r>
              <a:rPr lang="en-US" altLang="zh-CN" sz="1800" dirty="0" smtClean="0"/>
              <a:t>(c("2012-01-01", "2013-09-23", "2014-11-15", "2014-05-11",</a:t>
            </a:r>
          </a:p>
          <a:p>
            <a:pPr marL="0" indent="0">
              <a:buFont typeface="Wingdings" panose="05000000000000000000" pitchFamily="2" charset="2"/>
              <a:buNone/>
              <a:defRPr/>
            </a:pPr>
            <a:r>
              <a:rPr lang="en-US" altLang="zh-CN" sz="1800" dirty="0" smtClean="0"/>
              <a:t>      "2015-03-27")),</a:t>
            </a:r>
          </a:p>
          <a:p>
            <a:pPr marL="0" indent="0">
              <a:buFont typeface="Wingdings" panose="05000000000000000000" pitchFamily="2" charset="2"/>
              <a:buNone/>
              <a:defRPr/>
            </a:pPr>
            <a:r>
              <a:rPr lang="en-US" altLang="zh-CN" sz="1800" dirty="0" smtClean="0"/>
              <a:t>   </a:t>
            </a:r>
            <a:r>
              <a:rPr lang="en-US" altLang="zh-CN" sz="1800" dirty="0" err="1" smtClean="0"/>
              <a:t>stringsAsFactors</a:t>
            </a:r>
            <a:r>
              <a:rPr lang="en-US" altLang="zh-CN" sz="1800" dirty="0" smtClean="0"/>
              <a:t> = FALSE</a:t>
            </a:r>
          </a:p>
          <a:p>
            <a:pPr marL="0" indent="0">
              <a:buFont typeface="Wingdings" panose="05000000000000000000" pitchFamily="2" charset="2"/>
              <a:buNone/>
              <a:defRPr/>
            </a:pPr>
            <a:r>
              <a:rPr lang="en-US" altLang="zh-CN" sz="1800" dirty="0" smtClean="0"/>
              <a:t>)</a:t>
            </a:r>
            <a:endParaRPr lang="en-US" altLang="zh-CN" sz="1800" dirty="0"/>
          </a:p>
        </p:txBody>
      </p:sp>
      <p:pic>
        <p:nvPicPr>
          <p:cNvPr id="17412"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84888" y="3141663"/>
            <a:ext cx="3059112"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97225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a:t>
            </a:r>
            <a:r>
              <a:rPr lang="zh-CN" altLang="en-US" dirty="0" smtClean="0"/>
              <a:t>语言类型判断和转换函数</a:t>
            </a:r>
            <a:endParaRPr lang="zh-CN" altLang="en-US" dirty="0"/>
          </a:p>
        </p:txBody>
      </p:sp>
      <p:sp>
        <p:nvSpPr>
          <p:cNvPr id="3" name="内容占位符 2"/>
          <p:cNvSpPr>
            <a:spLocks noGrp="1"/>
          </p:cNvSpPr>
          <p:nvPr>
            <p:ph idx="1"/>
          </p:nvPr>
        </p:nvSpPr>
        <p:spPr>
          <a:xfrm>
            <a:off x="468313" y="1484313"/>
            <a:ext cx="7992119" cy="4392612"/>
          </a:xfrm>
        </p:spPr>
        <p:txBody>
          <a:bodyPr/>
          <a:lstStyle/>
          <a:p>
            <a:r>
              <a:rPr lang="zh-CN" altLang="en-US" dirty="0" smtClean="0"/>
              <a:t>判断数据类型</a:t>
            </a:r>
            <a:endParaRPr lang="en-US" altLang="zh-CN" dirty="0" smtClean="0"/>
          </a:p>
          <a:p>
            <a:pPr lvl="1"/>
            <a:r>
              <a:rPr lang="en-US" altLang="zh-CN" dirty="0" err="1" smtClean="0"/>
              <a:t>is.numeric</a:t>
            </a:r>
            <a:r>
              <a:rPr lang="en-US" altLang="zh-CN" dirty="0" smtClean="0"/>
              <a:t>()</a:t>
            </a:r>
            <a:r>
              <a:rPr lang="zh-CN" altLang="en-US" dirty="0" smtClean="0"/>
              <a:t>：是否</a:t>
            </a:r>
            <a:r>
              <a:rPr lang="zh-CN" altLang="en-US" dirty="0"/>
              <a:t>数值型</a:t>
            </a:r>
            <a:r>
              <a:rPr lang="zh-CN" altLang="en-US" dirty="0" smtClean="0"/>
              <a:t>数据</a:t>
            </a:r>
            <a:endParaRPr lang="en-US" altLang="zh-CN" dirty="0" smtClean="0"/>
          </a:p>
          <a:p>
            <a:pPr lvl="1"/>
            <a:r>
              <a:rPr lang="en-US" altLang="zh-CN" dirty="0" err="1" smtClean="0"/>
              <a:t>is.character</a:t>
            </a:r>
            <a:r>
              <a:rPr lang="en-US" altLang="zh-CN" dirty="0" smtClean="0"/>
              <a:t>()</a:t>
            </a:r>
            <a:r>
              <a:rPr lang="zh-CN" altLang="en-US" dirty="0" smtClean="0"/>
              <a:t>：是否</a:t>
            </a:r>
            <a:r>
              <a:rPr lang="zh-CN" altLang="en-US" dirty="0"/>
              <a:t>字符型数据 </a:t>
            </a:r>
            <a:endParaRPr lang="en-US" altLang="zh-CN" dirty="0" smtClean="0"/>
          </a:p>
          <a:p>
            <a:pPr lvl="1"/>
            <a:r>
              <a:rPr lang="en-US" altLang="zh-CN" dirty="0" err="1" smtClean="0"/>
              <a:t>is.vector</a:t>
            </a:r>
            <a:r>
              <a:rPr lang="en-US" altLang="zh-CN" dirty="0" smtClean="0"/>
              <a:t>() </a:t>
            </a:r>
            <a:r>
              <a:rPr lang="zh-CN" altLang="en-US" dirty="0"/>
              <a:t>：</a:t>
            </a:r>
            <a:r>
              <a:rPr lang="zh-CN" altLang="en-US" dirty="0" smtClean="0"/>
              <a:t>是否</a:t>
            </a:r>
            <a:r>
              <a:rPr lang="zh-CN" altLang="en-US" dirty="0"/>
              <a:t>向量</a:t>
            </a:r>
            <a:r>
              <a:rPr lang="zh-CN" altLang="en-US" dirty="0" smtClean="0"/>
              <a:t>数据</a:t>
            </a:r>
            <a:endParaRPr lang="en-US" altLang="zh-CN" dirty="0" smtClean="0"/>
          </a:p>
          <a:p>
            <a:pPr lvl="1"/>
            <a:r>
              <a:rPr lang="en-US" altLang="zh-CN" dirty="0" err="1" smtClean="0"/>
              <a:t>is.matrix</a:t>
            </a:r>
            <a:r>
              <a:rPr lang="en-US" altLang="zh-CN" dirty="0"/>
              <a:t>() </a:t>
            </a:r>
            <a:r>
              <a:rPr lang="zh-CN" altLang="en-US" dirty="0"/>
              <a:t>：</a:t>
            </a:r>
            <a:r>
              <a:rPr lang="zh-CN" altLang="en-US" dirty="0" smtClean="0"/>
              <a:t>是否</a:t>
            </a:r>
            <a:r>
              <a:rPr lang="zh-CN" altLang="en-US" dirty="0"/>
              <a:t>矩阵</a:t>
            </a:r>
            <a:r>
              <a:rPr lang="zh-CN" altLang="en-US" dirty="0" smtClean="0"/>
              <a:t>数据</a:t>
            </a:r>
            <a:endParaRPr lang="en-US" altLang="zh-CN" dirty="0" smtClean="0"/>
          </a:p>
          <a:p>
            <a:pPr lvl="1"/>
            <a:r>
              <a:rPr lang="en-US" altLang="zh-CN" dirty="0" err="1" smtClean="0"/>
              <a:t>is.data.frame</a:t>
            </a:r>
            <a:r>
              <a:rPr lang="en-US" altLang="zh-CN" dirty="0"/>
              <a:t>() </a:t>
            </a:r>
            <a:r>
              <a:rPr lang="zh-CN" altLang="en-US" dirty="0"/>
              <a:t>：</a:t>
            </a:r>
            <a:r>
              <a:rPr lang="zh-CN" altLang="en-US" dirty="0" smtClean="0"/>
              <a:t>是否</a:t>
            </a:r>
            <a:r>
              <a:rPr lang="zh-CN" altLang="en-US" dirty="0"/>
              <a:t>数据框</a:t>
            </a:r>
            <a:r>
              <a:rPr lang="zh-CN" altLang="en-US" dirty="0" smtClean="0"/>
              <a:t>数据</a:t>
            </a:r>
            <a:endParaRPr lang="en-US" altLang="zh-CN" dirty="0" smtClean="0"/>
          </a:p>
          <a:p>
            <a:pPr lvl="1"/>
            <a:r>
              <a:rPr lang="en-US" altLang="zh-CN" dirty="0" err="1" smtClean="0"/>
              <a:t>is.factor</a:t>
            </a:r>
            <a:r>
              <a:rPr lang="en-US" altLang="zh-CN" dirty="0"/>
              <a:t>() </a:t>
            </a:r>
            <a:r>
              <a:rPr lang="zh-CN" altLang="en-US" dirty="0"/>
              <a:t>：</a:t>
            </a:r>
            <a:r>
              <a:rPr lang="zh-CN" altLang="en-US" dirty="0" smtClean="0"/>
              <a:t>是否</a:t>
            </a:r>
            <a:r>
              <a:rPr lang="zh-CN" altLang="en-US" dirty="0"/>
              <a:t>因子</a:t>
            </a:r>
            <a:r>
              <a:rPr lang="zh-CN" altLang="en-US" dirty="0" smtClean="0"/>
              <a:t>数据</a:t>
            </a:r>
            <a:endParaRPr lang="en-US" altLang="zh-CN" dirty="0" smtClean="0"/>
          </a:p>
          <a:p>
            <a:pPr lvl="1"/>
            <a:r>
              <a:rPr lang="en-US" altLang="zh-CN" dirty="0" err="1" smtClean="0"/>
              <a:t>is.logical</a:t>
            </a:r>
            <a:r>
              <a:rPr lang="en-US" altLang="zh-CN" dirty="0"/>
              <a:t>() </a:t>
            </a:r>
            <a:r>
              <a:rPr lang="zh-CN" altLang="en-US" dirty="0"/>
              <a:t>：</a:t>
            </a:r>
            <a:r>
              <a:rPr lang="zh-CN" altLang="en-US" dirty="0" smtClean="0"/>
              <a:t>是否</a:t>
            </a:r>
            <a:r>
              <a:rPr lang="zh-CN" altLang="en-US" dirty="0"/>
              <a:t>逻辑型</a:t>
            </a:r>
            <a:r>
              <a:rPr lang="zh-CN" altLang="en-US" dirty="0" smtClean="0"/>
              <a:t>数据</a:t>
            </a:r>
            <a:endParaRPr lang="zh-CN" altLang="en-US" dirty="0"/>
          </a:p>
        </p:txBody>
      </p:sp>
      <p:sp>
        <p:nvSpPr>
          <p:cNvPr id="4" name="文本框 3"/>
          <p:cNvSpPr txBox="1"/>
          <p:nvPr/>
        </p:nvSpPr>
        <p:spPr>
          <a:xfrm>
            <a:off x="6228184" y="1628800"/>
            <a:ext cx="2520280" cy="3693319"/>
          </a:xfrm>
          <a:prstGeom prst="rect">
            <a:avLst/>
          </a:prstGeom>
          <a:solidFill>
            <a:schemeClr val="accent6">
              <a:lumMod val="40000"/>
              <a:lumOff val="60000"/>
            </a:schemeClr>
          </a:solidFill>
        </p:spPr>
        <p:txBody>
          <a:bodyPr wrap="square" rtlCol="0">
            <a:spAutoFit/>
          </a:bodyPr>
          <a:lstStyle/>
          <a:p>
            <a:r>
              <a:rPr lang="en-US" altLang="zh-CN" dirty="0"/>
              <a:t>&gt; a&lt;-c(1,2,3)</a:t>
            </a:r>
          </a:p>
          <a:p>
            <a:endParaRPr lang="en-US" altLang="zh-CN" dirty="0"/>
          </a:p>
          <a:p>
            <a:r>
              <a:rPr lang="en-US" altLang="zh-CN" dirty="0"/>
              <a:t>&gt; a</a:t>
            </a:r>
          </a:p>
          <a:p>
            <a:endParaRPr lang="en-US" altLang="zh-CN" dirty="0"/>
          </a:p>
          <a:p>
            <a:r>
              <a:rPr lang="en-US" altLang="zh-CN" dirty="0"/>
              <a:t>[1] 1 2 3</a:t>
            </a:r>
          </a:p>
          <a:p>
            <a:endParaRPr lang="en-US" altLang="zh-CN" dirty="0"/>
          </a:p>
          <a:p>
            <a:r>
              <a:rPr lang="en-US" altLang="zh-CN" dirty="0"/>
              <a:t>&gt; </a:t>
            </a:r>
            <a:r>
              <a:rPr lang="en-US" altLang="zh-CN" dirty="0" err="1"/>
              <a:t>is.numeric</a:t>
            </a:r>
            <a:r>
              <a:rPr lang="en-US" altLang="zh-CN" dirty="0"/>
              <a:t>(a)</a:t>
            </a:r>
          </a:p>
          <a:p>
            <a:endParaRPr lang="en-US" altLang="zh-CN" dirty="0"/>
          </a:p>
          <a:p>
            <a:r>
              <a:rPr lang="en-US" altLang="zh-CN" dirty="0"/>
              <a:t>[1] TRUE</a:t>
            </a:r>
          </a:p>
          <a:p>
            <a:endParaRPr lang="en-US" altLang="zh-CN" dirty="0"/>
          </a:p>
          <a:p>
            <a:r>
              <a:rPr lang="en-US" altLang="zh-CN" dirty="0"/>
              <a:t>&gt; </a:t>
            </a:r>
            <a:r>
              <a:rPr lang="en-US" altLang="zh-CN" dirty="0" err="1"/>
              <a:t>is.vector</a:t>
            </a:r>
            <a:r>
              <a:rPr lang="en-US" altLang="zh-CN" dirty="0"/>
              <a:t>(a)</a:t>
            </a:r>
          </a:p>
          <a:p>
            <a:endParaRPr lang="en-US" altLang="zh-CN" dirty="0"/>
          </a:p>
          <a:p>
            <a:r>
              <a:rPr lang="en-US" altLang="zh-CN" dirty="0"/>
              <a:t>[1] TRUE</a:t>
            </a:r>
            <a:endParaRPr lang="zh-CN" altLang="en-US" dirty="0"/>
          </a:p>
        </p:txBody>
      </p:sp>
    </p:spTree>
    <p:extLst>
      <p:ext uri="{BB962C8B-B14F-4D97-AF65-F5344CB8AC3E}">
        <p14:creationId xmlns:p14="http://schemas.microsoft.com/office/powerpoint/2010/main" val="807877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a:t>
            </a:r>
            <a:r>
              <a:rPr lang="zh-CN" altLang="en-US" dirty="0"/>
              <a:t>语言类型判断和转换函数</a:t>
            </a:r>
          </a:p>
        </p:txBody>
      </p:sp>
      <p:sp>
        <p:nvSpPr>
          <p:cNvPr id="3" name="内容占位符 2"/>
          <p:cNvSpPr>
            <a:spLocks noGrp="1"/>
          </p:cNvSpPr>
          <p:nvPr>
            <p:ph idx="1"/>
          </p:nvPr>
        </p:nvSpPr>
        <p:spPr/>
        <p:txBody>
          <a:bodyPr/>
          <a:lstStyle/>
          <a:p>
            <a:r>
              <a:rPr lang="zh-CN" altLang="en-US" dirty="0"/>
              <a:t>转换</a:t>
            </a:r>
            <a:r>
              <a:rPr lang="zh-CN" altLang="en-US" dirty="0" smtClean="0"/>
              <a:t>数据类型</a:t>
            </a:r>
            <a:endParaRPr lang="en-US" altLang="zh-CN" dirty="0" smtClean="0"/>
          </a:p>
          <a:p>
            <a:pPr lvl="1"/>
            <a:r>
              <a:rPr lang="en-US" altLang="zh-CN" dirty="0" err="1" smtClean="0"/>
              <a:t>as.numeric</a:t>
            </a:r>
            <a:r>
              <a:rPr lang="en-US" altLang="zh-CN" dirty="0" smtClean="0"/>
              <a:t>()</a:t>
            </a:r>
          </a:p>
          <a:p>
            <a:pPr lvl="1"/>
            <a:r>
              <a:rPr lang="en-US" altLang="zh-CN" dirty="0" err="1" smtClean="0"/>
              <a:t>as.character</a:t>
            </a:r>
            <a:r>
              <a:rPr lang="en-US" altLang="zh-CN" dirty="0" smtClean="0"/>
              <a:t>()</a:t>
            </a:r>
          </a:p>
          <a:p>
            <a:pPr lvl="1"/>
            <a:r>
              <a:rPr lang="en-US" altLang="zh-CN" dirty="0" err="1" smtClean="0"/>
              <a:t>as.vector</a:t>
            </a:r>
            <a:r>
              <a:rPr lang="en-US" altLang="zh-CN" dirty="0" smtClean="0"/>
              <a:t>()</a:t>
            </a:r>
          </a:p>
          <a:p>
            <a:pPr lvl="1"/>
            <a:r>
              <a:rPr lang="en-US" altLang="zh-CN" dirty="0" err="1" smtClean="0"/>
              <a:t>as.matrix</a:t>
            </a:r>
            <a:r>
              <a:rPr lang="en-US" altLang="zh-CN" dirty="0" smtClean="0"/>
              <a:t>()</a:t>
            </a:r>
          </a:p>
          <a:p>
            <a:pPr lvl="1"/>
            <a:r>
              <a:rPr lang="en-US" altLang="zh-CN" dirty="0" err="1" smtClean="0"/>
              <a:t>as.data.frame</a:t>
            </a:r>
            <a:r>
              <a:rPr lang="en-US" altLang="zh-CN" dirty="0" smtClean="0"/>
              <a:t>()</a:t>
            </a:r>
          </a:p>
          <a:p>
            <a:pPr lvl="1"/>
            <a:r>
              <a:rPr lang="en-US" altLang="zh-CN" dirty="0" err="1" smtClean="0"/>
              <a:t>as.factor</a:t>
            </a:r>
            <a:r>
              <a:rPr lang="en-US" altLang="zh-CN" dirty="0" smtClean="0"/>
              <a:t>()</a:t>
            </a:r>
          </a:p>
          <a:p>
            <a:pPr lvl="1"/>
            <a:r>
              <a:rPr lang="en-US" altLang="zh-CN" dirty="0" err="1" smtClean="0"/>
              <a:t>as.logical</a:t>
            </a:r>
            <a:r>
              <a:rPr lang="en-US" altLang="zh-CN" dirty="0" smtClean="0"/>
              <a:t>()</a:t>
            </a:r>
            <a:endParaRPr lang="zh-CN" altLang="en-US" dirty="0"/>
          </a:p>
        </p:txBody>
      </p:sp>
      <p:sp>
        <p:nvSpPr>
          <p:cNvPr id="4" name="文本框 3"/>
          <p:cNvSpPr txBox="1"/>
          <p:nvPr/>
        </p:nvSpPr>
        <p:spPr>
          <a:xfrm>
            <a:off x="5508104" y="1456969"/>
            <a:ext cx="3168352" cy="4247317"/>
          </a:xfrm>
          <a:prstGeom prst="rect">
            <a:avLst/>
          </a:prstGeom>
          <a:solidFill>
            <a:schemeClr val="accent6">
              <a:lumMod val="60000"/>
              <a:lumOff val="40000"/>
            </a:schemeClr>
          </a:solidFill>
        </p:spPr>
        <p:txBody>
          <a:bodyPr wrap="square" rtlCol="0">
            <a:spAutoFit/>
          </a:bodyPr>
          <a:lstStyle/>
          <a:p>
            <a:r>
              <a:rPr lang="en-US" altLang="zh-CN" dirty="0" smtClean="0"/>
              <a:t>a</a:t>
            </a:r>
            <a:r>
              <a:rPr lang="en-US" altLang="zh-CN" dirty="0"/>
              <a:t>&lt;-</a:t>
            </a:r>
            <a:r>
              <a:rPr lang="en-US" altLang="zh-CN" dirty="0" err="1"/>
              <a:t>as.character</a:t>
            </a:r>
            <a:r>
              <a:rPr lang="en-US" altLang="zh-CN" dirty="0"/>
              <a:t>(a</a:t>
            </a:r>
            <a:r>
              <a:rPr lang="en-US" altLang="zh-CN" dirty="0" smtClean="0"/>
              <a:t>)</a:t>
            </a:r>
          </a:p>
          <a:p>
            <a:endParaRPr lang="en-US" altLang="zh-CN" dirty="0" smtClean="0"/>
          </a:p>
          <a:p>
            <a:r>
              <a:rPr lang="en-US" altLang="zh-CN" dirty="0" smtClean="0"/>
              <a:t>a[1</a:t>
            </a:r>
            <a:r>
              <a:rPr lang="en-US" altLang="zh-CN" dirty="0"/>
              <a:t>] "1" "2" "</a:t>
            </a:r>
            <a:r>
              <a:rPr lang="en-US" altLang="zh-CN" dirty="0" smtClean="0"/>
              <a:t>3“</a:t>
            </a:r>
          </a:p>
          <a:p>
            <a:endParaRPr lang="en-US" altLang="zh-CN" dirty="0" smtClean="0"/>
          </a:p>
          <a:p>
            <a:r>
              <a:rPr lang="en-US" altLang="zh-CN" dirty="0" err="1" smtClean="0"/>
              <a:t>is.numeric</a:t>
            </a:r>
            <a:r>
              <a:rPr lang="en-US" altLang="zh-CN" dirty="0" smtClean="0"/>
              <a:t>(a)</a:t>
            </a:r>
          </a:p>
          <a:p>
            <a:endParaRPr lang="en-US" altLang="zh-CN" dirty="0" smtClean="0"/>
          </a:p>
          <a:p>
            <a:r>
              <a:rPr lang="en-US" altLang="zh-CN" dirty="0" smtClean="0"/>
              <a:t>[</a:t>
            </a:r>
            <a:r>
              <a:rPr lang="en-US" altLang="zh-CN" dirty="0"/>
              <a:t>1] </a:t>
            </a:r>
            <a:r>
              <a:rPr lang="en-US" altLang="zh-CN" dirty="0" smtClean="0"/>
              <a:t>FALSE</a:t>
            </a:r>
          </a:p>
          <a:p>
            <a:endParaRPr lang="en-US" altLang="zh-CN" dirty="0" smtClean="0"/>
          </a:p>
          <a:p>
            <a:r>
              <a:rPr lang="en-US" altLang="zh-CN" dirty="0" err="1" smtClean="0"/>
              <a:t>is.vector</a:t>
            </a:r>
            <a:r>
              <a:rPr lang="en-US" altLang="zh-CN" dirty="0" smtClean="0"/>
              <a:t>(a)</a:t>
            </a:r>
          </a:p>
          <a:p>
            <a:endParaRPr lang="en-US" altLang="zh-CN" dirty="0" smtClean="0"/>
          </a:p>
          <a:p>
            <a:r>
              <a:rPr lang="en-US" altLang="zh-CN" dirty="0" smtClean="0"/>
              <a:t>[</a:t>
            </a:r>
            <a:r>
              <a:rPr lang="en-US" altLang="zh-CN" dirty="0"/>
              <a:t>1] </a:t>
            </a:r>
            <a:r>
              <a:rPr lang="en-US" altLang="zh-CN" dirty="0" smtClean="0"/>
              <a:t>TRUE</a:t>
            </a:r>
          </a:p>
          <a:p>
            <a:endParaRPr lang="en-US" altLang="zh-CN" dirty="0" smtClean="0"/>
          </a:p>
          <a:p>
            <a:r>
              <a:rPr lang="en-US" altLang="zh-CN" dirty="0" err="1" smtClean="0"/>
              <a:t>is.character</a:t>
            </a:r>
            <a:r>
              <a:rPr lang="en-US" altLang="zh-CN" dirty="0" smtClean="0"/>
              <a:t>(a)</a:t>
            </a:r>
          </a:p>
          <a:p>
            <a:endParaRPr lang="en-US" altLang="zh-CN" dirty="0" smtClean="0"/>
          </a:p>
          <a:p>
            <a:r>
              <a:rPr lang="en-US" altLang="zh-CN" dirty="0" smtClean="0"/>
              <a:t>[</a:t>
            </a:r>
            <a:r>
              <a:rPr lang="en-US" altLang="zh-CN" dirty="0"/>
              <a:t>1] </a:t>
            </a:r>
            <a:r>
              <a:rPr lang="en-US" altLang="zh-CN" dirty="0" smtClean="0"/>
              <a:t>TRUE</a:t>
            </a:r>
            <a:endParaRPr lang="zh-CN" altLang="en-US" dirty="0"/>
          </a:p>
        </p:txBody>
      </p:sp>
    </p:spTree>
    <p:extLst>
      <p:ext uri="{BB962C8B-B14F-4D97-AF65-F5344CB8AC3E}">
        <p14:creationId xmlns:p14="http://schemas.microsoft.com/office/powerpoint/2010/main" val="1563188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a:t>
            </a:r>
            <a:r>
              <a:rPr lang="zh-CN" altLang="en-US" dirty="0" smtClean="0"/>
              <a:t>语言运算符</a:t>
            </a:r>
            <a:endParaRPr lang="zh-CN" altLang="en-US" dirty="0"/>
          </a:p>
        </p:txBody>
      </p:sp>
      <p:sp>
        <p:nvSpPr>
          <p:cNvPr id="3" name="内容占位符 2"/>
          <p:cNvSpPr>
            <a:spLocks noGrp="1"/>
          </p:cNvSpPr>
          <p:nvPr>
            <p:ph idx="1"/>
          </p:nvPr>
        </p:nvSpPr>
        <p:spPr/>
        <p:txBody>
          <a:bodyPr/>
          <a:lstStyle/>
          <a:p>
            <a:r>
              <a:rPr lang="zh-CN" altLang="en-US" dirty="0"/>
              <a:t>算术运算</a:t>
            </a:r>
            <a:r>
              <a:rPr lang="zh-CN" altLang="en-US" dirty="0" smtClean="0"/>
              <a:t>符</a:t>
            </a:r>
            <a:r>
              <a:rPr lang="zh-CN" altLang="en-US" dirty="0" smtClean="0">
                <a:sym typeface="Wingdings" panose="05000000000000000000" pitchFamily="2" charset="2"/>
              </a:rPr>
              <a:t>：</a:t>
            </a:r>
            <a:r>
              <a:rPr lang="en-US" altLang="zh-CN" dirty="0" smtClean="0">
                <a:sym typeface="Wingdings" panose="05000000000000000000" pitchFamily="2" charset="2"/>
              </a:rPr>
              <a:t>()</a:t>
            </a:r>
            <a:r>
              <a:rPr lang="zh-CN" altLang="en-US" dirty="0" smtClean="0">
                <a:sym typeface="Wingdings" panose="05000000000000000000" pitchFamily="2" charset="2"/>
              </a:rPr>
              <a:t>、</a:t>
            </a:r>
            <a:r>
              <a:rPr lang="en-US" altLang="zh-CN" dirty="0" smtClean="0">
                <a:sym typeface="Wingdings" panose="05000000000000000000" pitchFamily="2" charset="2"/>
              </a:rPr>
              <a:t>^</a:t>
            </a:r>
            <a:r>
              <a:rPr lang="zh-CN" altLang="en-US" dirty="0" smtClean="0">
                <a:sym typeface="Wingdings" panose="05000000000000000000" pitchFamily="2" charset="2"/>
              </a:rPr>
              <a:t>、</a:t>
            </a:r>
            <a:r>
              <a:rPr lang="en-US" altLang="zh-CN" dirty="0" smtClean="0">
                <a:sym typeface="Wingdings" panose="05000000000000000000" pitchFamily="2" charset="2"/>
              </a:rPr>
              <a:t>%%</a:t>
            </a:r>
            <a:r>
              <a:rPr lang="zh-CN" altLang="en-US" dirty="0" smtClean="0">
                <a:sym typeface="Wingdings" panose="05000000000000000000" pitchFamily="2" charset="2"/>
              </a:rPr>
              <a:t>、</a:t>
            </a:r>
            <a:r>
              <a:rPr lang="en-US" altLang="zh-CN" dirty="0" smtClean="0">
                <a:sym typeface="Wingdings" panose="05000000000000000000" pitchFamily="2" charset="2"/>
              </a:rPr>
              <a:t>%/%</a:t>
            </a:r>
            <a:r>
              <a:rPr lang="zh-CN" altLang="en-US" dirty="0" smtClean="0">
                <a:sym typeface="Wingdings" panose="05000000000000000000" pitchFamily="2" charset="2"/>
              </a:rPr>
              <a:t>、</a:t>
            </a:r>
            <a:r>
              <a:rPr lang="en-US" altLang="zh-CN" dirty="0" smtClean="0">
                <a:sym typeface="Wingdings" panose="05000000000000000000" pitchFamily="2" charset="2"/>
              </a:rPr>
              <a:t>*</a:t>
            </a:r>
            <a:r>
              <a:rPr lang="zh-CN" altLang="en-US" dirty="0" smtClean="0">
                <a:sym typeface="Wingdings" panose="05000000000000000000" pitchFamily="2" charset="2"/>
              </a:rPr>
              <a:t>、</a:t>
            </a:r>
            <a:r>
              <a:rPr lang="en-US" altLang="zh-CN" dirty="0" smtClean="0">
                <a:sym typeface="Wingdings" panose="05000000000000000000" pitchFamily="2" charset="2"/>
              </a:rPr>
              <a:t>/</a:t>
            </a:r>
            <a:r>
              <a:rPr lang="zh-CN" altLang="en-US" dirty="0" smtClean="0">
                <a:sym typeface="Wingdings" panose="05000000000000000000" pitchFamily="2" charset="2"/>
              </a:rPr>
              <a:t>、</a:t>
            </a:r>
            <a:r>
              <a:rPr lang="en-US" altLang="zh-CN" dirty="0" smtClean="0">
                <a:sym typeface="Wingdings" panose="05000000000000000000" pitchFamily="2" charset="2"/>
              </a:rPr>
              <a:t>+</a:t>
            </a:r>
            <a:r>
              <a:rPr lang="zh-CN" altLang="en-US" dirty="0" smtClean="0">
                <a:sym typeface="Wingdings" panose="05000000000000000000" pitchFamily="2" charset="2"/>
              </a:rPr>
              <a:t>、</a:t>
            </a:r>
            <a:r>
              <a:rPr lang="en-US" altLang="zh-CN" dirty="0" smtClean="0">
                <a:sym typeface="Wingdings" panose="05000000000000000000" pitchFamily="2" charset="2"/>
              </a:rPr>
              <a:t>-</a:t>
            </a:r>
            <a:endParaRPr lang="zh-CN" altLang="en-US" dirty="0"/>
          </a:p>
          <a:p>
            <a:r>
              <a:rPr lang="zh-CN" altLang="en-US" dirty="0"/>
              <a:t>关系</a:t>
            </a:r>
            <a:r>
              <a:rPr lang="zh-CN" altLang="en-US" dirty="0" smtClean="0"/>
              <a:t>运算符：</a:t>
            </a:r>
            <a:r>
              <a:rPr lang="en-US" altLang="zh-CN" dirty="0" smtClean="0"/>
              <a:t>&gt;</a:t>
            </a:r>
            <a:r>
              <a:rPr lang="zh-CN" altLang="en-US" dirty="0" smtClean="0"/>
              <a:t>、</a:t>
            </a:r>
            <a:r>
              <a:rPr lang="en-US" altLang="zh-CN" dirty="0" smtClean="0"/>
              <a:t>&gt;=</a:t>
            </a:r>
            <a:r>
              <a:rPr lang="zh-CN" altLang="en-US" dirty="0" smtClean="0"/>
              <a:t>、</a:t>
            </a:r>
            <a:r>
              <a:rPr lang="en-US" altLang="zh-CN" dirty="0" smtClean="0"/>
              <a:t>&lt;</a:t>
            </a:r>
            <a:r>
              <a:rPr lang="zh-CN" altLang="en-US" dirty="0" smtClean="0"/>
              <a:t>、</a:t>
            </a:r>
            <a:r>
              <a:rPr lang="en-US" altLang="zh-CN" dirty="0" smtClean="0"/>
              <a:t>&lt;=</a:t>
            </a:r>
            <a:r>
              <a:rPr lang="zh-CN" altLang="en-US" dirty="0" smtClean="0"/>
              <a:t>、</a:t>
            </a:r>
            <a:r>
              <a:rPr lang="en-US" altLang="zh-CN" dirty="0" smtClean="0"/>
              <a:t>==</a:t>
            </a:r>
            <a:r>
              <a:rPr lang="zh-CN" altLang="en-US" dirty="0" smtClean="0"/>
              <a:t>、</a:t>
            </a:r>
            <a:r>
              <a:rPr lang="en-US" altLang="zh-CN" dirty="0" smtClean="0"/>
              <a:t>!=</a:t>
            </a:r>
            <a:endParaRPr lang="zh-CN" altLang="en-US" dirty="0"/>
          </a:p>
          <a:p>
            <a:r>
              <a:rPr lang="zh-CN" altLang="en-US" dirty="0"/>
              <a:t>逻辑运算</a:t>
            </a:r>
            <a:r>
              <a:rPr lang="zh-CN" altLang="en-US" dirty="0" smtClean="0"/>
              <a:t>符：</a:t>
            </a:r>
            <a:r>
              <a:rPr lang="en-US" altLang="zh-CN" dirty="0" smtClean="0"/>
              <a:t>&amp;</a:t>
            </a:r>
            <a:r>
              <a:rPr lang="zh-CN" altLang="en-US" dirty="0" smtClean="0"/>
              <a:t>、</a:t>
            </a:r>
            <a:r>
              <a:rPr lang="en-US" altLang="zh-CN" dirty="0" smtClean="0"/>
              <a:t>|</a:t>
            </a:r>
            <a:r>
              <a:rPr lang="zh-CN" altLang="en-US" dirty="0" smtClean="0"/>
              <a:t>、！、</a:t>
            </a:r>
            <a:r>
              <a:rPr lang="en-US" altLang="zh-CN" dirty="0" smtClean="0"/>
              <a:t>&amp;&amp;</a:t>
            </a:r>
            <a:r>
              <a:rPr lang="zh-CN" altLang="en-US" dirty="0" smtClean="0"/>
              <a:t>、</a:t>
            </a:r>
            <a:r>
              <a:rPr lang="en-US" altLang="zh-CN" dirty="0" smtClean="0"/>
              <a:t>||</a:t>
            </a:r>
            <a:endParaRPr lang="zh-CN" altLang="en-US" dirty="0"/>
          </a:p>
          <a:p>
            <a:r>
              <a:rPr lang="zh-CN" altLang="en-US" dirty="0"/>
              <a:t>赋值</a:t>
            </a:r>
            <a:r>
              <a:rPr lang="zh-CN" altLang="en-US" dirty="0" smtClean="0"/>
              <a:t>运算符</a:t>
            </a:r>
            <a:r>
              <a:rPr lang="en-US" altLang="zh-CN" dirty="0" smtClean="0"/>
              <a:t>: =</a:t>
            </a:r>
            <a:r>
              <a:rPr lang="zh-CN" altLang="en-US" dirty="0" smtClean="0"/>
              <a:t>、</a:t>
            </a:r>
            <a:r>
              <a:rPr lang="en-US" altLang="zh-CN" dirty="0" smtClean="0"/>
              <a:t>&lt;-</a:t>
            </a:r>
            <a:r>
              <a:rPr lang="zh-CN" altLang="en-US" dirty="0" smtClean="0"/>
              <a:t>。。。</a:t>
            </a:r>
            <a:endParaRPr lang="zh-CN" altLang="en-US" dirty="0"/>
          </a:p>
          <a:p>
            <a:r>
              <a:rPr lang="zh-CN" altLang="en-US" dirty="0"/>
              <a:t>其他</a:t>
            </a:r>
            <a:r>
              <a:rPr lang="zh-CN" altLang="en-US" dirty="0" smtClean="0"/>
              <a:t>运算符</a:t>
            </a:r>
            <a:endParaRPr lang="en-US" altLang="zh-CN" dirty="0" smtClean="0"/>
          </a:p>
          <a:p>
            <a:pPr lvl="1"/>
            <a:r>
              <a:rPr lang="zh-CN" altLang="en-US" dirty="0"/>
              <a:t>：冒号运算符，用于创建一系列数字的向量。</a:t>
            </a:r>
            <a:endParaRPr lang="en-US" altLang="zh-CN" dirty="0" smtClean="0"/>
          </a:p>
          <a:p>
            <a:pPr lvl="1"/>
            <a:r>
              <a:rPr lang="en-US" altLang="zh-CN" dirty="0" smtClean="0"/>
              <a:t>%in%:</a:t>
            </a:r>
            <a:r>
              <a:rPr lang="zh-CN" altLang="en-US" dirty="0"/>
              <a:t>用于判断元素是否在向量里</a:t>
            </a:r>
            <a:r>
              <a:rPr lang="zh-CN" altLang="en-US" dirty="0" smtClean="0"/>
              <a:t>，有</a:t>
            </a:r>
            <a:r>
              <a:rPr lang="zh-CN" altLang="en-US" dirty="0"/>
              <a:t>的话返回 </a:t>
            </a:r>
            <a:r>
              <a:rPr lang="en-US" altLang="zh-CN" dirty="0"/>
              <a:t>TRUE</a:t>
            </a:r>
            <a:r>
              <a:rPr lang="zh-CN" altLang="en-US" dirty="0"/>
              <a:t>，没有返回 </a:t>
            </a:r>
            <a:r>
              <a:rPr lang="en-US" altLang="zh-CN" dirty="0"/>
              <a:t>FALSE</a:t>
            </a:r>
            <a:r>
              <a:rPr lang="zh-CN" altLang="en-US" dirty="0" smtClean="0"/>
              <a:t>。</a:t>
            </a:r>
            <a:endParaRPr lang="en-US" altLang="zh-CN" dirty="0" smtClean="0"/>
          </a:p>
          <a:p>
            <a:pPr lvl="1"/>
            <a:r>
              <a:rPr lang="en-US" altLang="zh-CN" dirty="0" smtClean="0"/>
              <a:t>%*%</a:t>
            </a:r>
            <a:r>
              <a:rPr lang="zh-CN" altLang="en-US" dirty="0" smtClean="0"/>
              <a:t>：矩阵乘法</a:t>
            </a:r>
            <a:endParaRPr lang="zh-CN" altLang="en-US" dirty="0"/>
          </a:p>
        </p:txBody>
      </p:sp>
      <p:sp>
        <p:nvSpPr>
          <p:cNvPr id="4" name="文本框 3"/>
          <p:cNvSpPr txBox="1"/>
          <p:nvPr/>
        </p:nvSpPr>
        <p:spPr>
          <a:xfrm>
            <a:off x="611560" y="6195497"/>
            <a:ext cx="6552728" cy="369332"/>
          </a:xfrm>
          <a:prstGeom prst="rect">
            <a:avLst/>
          </a:prstGeom>
          <a:noFill/>
        </p:spPr>
        <p:txBody>
          <a:bodyPr wrap="square" rtlCol="0">
            <a:spAutoFit/>
          </a:bodyPr>
          <a:lstStyle/>
          <a:p>
            <a:r>
              <a:rPr lang="en-US" altLang="zh-CN" dirty="0"/>
              <a:t>https://www.w3cschool.cn/r/r_operators.html</a:t>
            </a:r>
            <a:endParaRPr lang="zh-CN" altLang="en-US" dirty="0"/>
          </a:p>
        </p:txBody>
      </p:sp>
    </p:spTree>
    <p:extLst>
      <p:ext uri="{BB962C8B-B14F-4D97-AF65-F5344CB8AC3E}">
        <p14:creationId xmlns:p14="http://schemas.microsoft.com/office/powerpoint/2010/main" val="4071213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a:t>
            </a:r>
            <a:r>
              <a:rPr lang="zh-CN" altLang="en-US" dirty="0" smtClean="0"/>
              <a:t>语言控制结构</a:t>
            </a:r>
            <a:endParaRPr lang="zh-CN" altLang="en-US" dirty="0"/>
          </a:p>
        </p:txBody>
      </p:sp>
      <p:sp>
        <p:nvSpPr>
          <p:cNvPr id="3" name="内容占位符 2"/>
          <p:cNvSpPr>
            <a:spLocks noGrp="1"/>
          </p:cNvSpPr>
          <p:nvPr>
            <p:ph idx="1"/>
          </p:nvPr>
        </p:nvSpPr>
        <p:spPr>
          <a:xfrm>
            <a:off x="179513" y="1340768"/>
            <a:ext cx="4464496" cy="4392612"/>
          </a:xfrm>
        </p:spPr>
        <p:txBody>
          <a:bodyPr/>
          <a:lstStyle/>
          <a:p>
            <a:r>
              <a:rPr lang="zh-CN" altLang="en-US" sz="2400" dirty="0" smtClean="0"/>
              <a:t>分支结构</a:t>
            </a:r>
            <a:endParaRPr lang="en-US" altLang="zh-CN" sz="2400" dirty="0" smtClean="0"/>
          </a:p>
          <a:p>
            <a:pPr lvl="1"/>
            <a:r>
              <a:rPr lang="en-US" altLang="zh-CN" sz="2000" dirty="0"/>
              <a:t>if(</a:t>
            </a:r>
            <a:r>
              <a:rPr lang="en-US" altLang="zh-CN" sz="2000" dirty="0" err="1"/>
              <a:t>boolean_expression</a:t>
            </a:r>
            <a:r>
              <a:rPr lang="en-US" altLang="zh-CN" sz="2000" dirty="0"/>
              <a:t>) {</a:t>
            </a:r>
          </a:p>
          <a:p>
            <a:pPr lvl="1"/>
            <a:r>
              <a:rPr lang="en-US" altLang="zh-CN" sz="2000" dirty="0"/>
              <a:t>   // statement(s) will execute if the </a:t>
            </a:r>
            <a:r>
              <a:rPr lang="en-US" altLang="zh-CN" sz="2000" dirty="0" err="1"/>
              <a:t>boolean</a:t>
            </a:r>
            <a:r>
              <a:rPr lang="en-US" altLang="zh-CN" sz="2000" dirty="0"/>
              <a:t> expression is true.</a:t>
            </a:r>
          </a:p>
          <a:p>
            <a:pPr lvl="1"/>
            <a:r>
              <a:rPr lang="en-US" altLang="zh-CN" sz="2000" dirty="0"/>
              <a:t>}</a:t>
            </a:r>
            <a:endParaRPr lang="zh-CN" altLang="en-US" sz="20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2120" y="1700808"/>
            <a:ext cx="2419350" cy="3057525"/>
          </a:xfrm>
          <a:prstGeom prst="rect">
            <a:avLst/>
          </a:prstGeom>
        </p:spPr>
      </p:pic>
      <p:sp>
        <p:nvSpPr>
          <p:cNvPr id="5" name="文本框 4"/>
          <p:cNvSpPr txBox="1"/>
          <p:nvPr/>
        </p:nvSpPr>
        <p:spPr>
          <a:xfrm>
            <a:off x="179513" y="4221088"/>
            <a:ext cx="4824535" cy="923330"/>
          </a:xfrm>
          <a:prstGeom prst="rect">
            <a:avLst/>
          </a:prstGeom>
          <a:noFill/>
        </p:spPr>
        <p:txBody>
          <a:bodyPr wrap="square" rtlCol="0">
            <a:spAutoFit/>
          </a:bodyPr>
          <a:lstStyle/>
          <a:p>
            <a:r>
              <a:rPr lang="en-US" altLang="zh-CN" dirty="0"/>
              <a:t>x &lt;- 90</a:t>
            </a:r>
          </a:p>
          <a:p>
            <a:r>
              <a:rPr lang="en-US" altLang="zh-CN" dirty="0" smtClean="0"/>
              <a:t>if(x </a:t>
            </a:r>
            <a:r>
              <a:rPr lang="en-US" altLang="zh-CN" dirty="0"/>
              <a:t>&gt;= 90) print("excellent!")</a:t>
            </a:r>
          </a:p>
          <a:p>
            <a:endParaRPr lang="zh-CN" altLang="en-US" dirty="0"/>
          </a:p>
        </p:txBody>
      </p:sp>
    </p:spTree>
    <p:extLst>
      <p:ext uri="{BB962C8B-B14F-4D97-AF65-F5344CB8AC3E}">
        <p14:creationId xmlns:p14="http://schemas.microsoft.com/office/powerpoint/2010/main" val="35241174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a:t>
            </a:r>
            <a:r>
              <a:rPr lang="zh-CN" altLang="en-US" dirty="0" smtClean="0"/>
              <a:t>语言控制结构</a:t>
            </a:r>
            <a:endParaRPr lang="zh-CN" altLang="en-US" dirty="0"/>
          </a:p>
        </p:txBody>
      </p:sp>
      <p:sp>
        <p:nvSpPr>
          <p:cNvPr id="3" name="内容占位符 2"/>
          <p:cNvSpPr>
            <a:spLocks noGrp="1"/>
          </p:cNvSpPr>
          <p:nvPr>
            <p:ph idx="1"/>
          </p:nvPr>
        </p:nvSpPr>
        <p:spPr>
          <a:xfrm>
            <a:off x="1" y="1340768"/>
            <a:ext cx="5652119" cy="4536157"/>
          </a:xfrm>
        </p:spPr>
        <p:txBody>
          <a:bodyPr/>
          <a:lstStyle/>
          <a:p>
            <a:r>
              <a:rPr lang="zh-CN" altLang="en-US" sz="2400" dirty="0" smtClean="0"/>
              <a:t>分支结构</a:t>
            </a:r>
            <a:endParaRPr lang="en-US" altLang="zh-CN" sz="2400" dirty="0" smtClean="0"/>
          </a:p>
          <a:p>
            <a:pPr lvl="1"/>
            <a:r>
              <a:rPr lang="en-US" altLang="zh-CN" sz="2000" dirty="0"/>
              <a:t>if(</a:t>
            </a:r>
            <a:r>
              <a:rPr lang="en-US" altLang="zh-CN" sz="2000" dirty="0" err="1"/>
              <a:t>boolean_expression</a:t>
            </a:r>
            <a:r>
              <a:rPr lang="en-US" altLang="zh-CN" sz="2000" dirty="0"/>
              <a:t>) {</a:t>
            </a:r>
          </a:p>
          <a:p>
            <a:pPr lvl="1"/>
            <a:r>
              <a:rPr lang="en-US" altLang="zh-CN" sz="2000" dirty="0"/>
              <a:t>   // statement(s) will execute if the </a:t>
            </a:r>
            <a:r>
              <a:rPr lang="en-US" altLang="zh-CN" sz="2000" dirty="0" err="1"/>
              <a:t>boolean</a:t>
            </a:r>
            <a:r>
              <a:rPr lang="en-US" altLang="zh-CN" sz="2000" dirty="0"/>
              <a:t> expression is true.</a:t>
            </a:r>
          </a:p>
          <a:p>
            <a:pPr lvl="1"/>
            <a:r>
              <a:rPr lang="en-US" altLang="zh-CN" sz="2000" dirty="0"/>
              <a:t>} </a:t>
            </a:r>
            <a:r>
              <a:rPr lang="en-US" altLang="zh-CN" sz="2000" dirty="0" smtClean="0"/>
              <a:t>else </a:t>
            </a:r>
            <a:r>
              <a:rPr lang="en-US" altLang="zh-CN" sz="2000" dirty="0"/>
              <a:t>{</a:t>
            </a:r>
          </a:p>
          <a:p>
            <a:pPr lvl="1"/>
            <a:r>
              <a:rPr lang="en-US" altLang="zh-CN" sz="2000" dirty="0"/>
              <a:t>   // statement(s) will execute if the </a:t>
            </a:r>
            <a:r>
              <a:rPr lang="en-US" altLang="zh-CN" sz="2000" dirty="0" err="1"/>
              <a:t>boolean</a:t>
            </a:r>
            <a:r>
              <a:rPr lang="en-US" altLang="zh-CN" sz="2000" dirty="0"/>
              <a:t> expression is false.</a:t>
            </a:r>
          </a:p>
          <a:p>
            <a:pPr lvl="1"/>
            <a:r>
              <a:rPr lang="en-US" altLang="zh-CN" sz="2000" dirty="0"/>
              <a:t>}</a:t>
            </a:r>
            <a:endParaRPr lang="zh-CN" altLang="en-US" sz="2000"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2120" y="1772816"/>
            <a:ext cx="2880320" cy="3683596"/>
          </a:xfrm>
          <a:prstGeom prst="rect">
            <a:avLst/>
          </a:prstGeom>
        </p:spPr>
      </p:pic>
      <p:sp>
        <p:nvSpPr>
          <p:cNvPr id="5" name="文本框 4"/>
          <p:cNvSpPr txBox="1"/>
          <p:nvPr/>
        </p:nvSpPr>
        <p:spPr>
          <a:xfrm>
            <a:off x="827585" y="4725144"/>
            <a:ext cx="4824535" cy="1754326"/>
          </a:xfrm>
          <a:prstGeom prst="rect">
            <a:avLst/>
          </a:prstGeom>
          <a:noFill/>
        </p:spPr>
        <p:txBody>
          <a:bodyPr wrap="square" rtlCol="0">
            <a:spAutoFit/>
          </a:bodyPr>
          <a:lstStyle/>
          <a:p>
            <a:r>
              <a:rPr lang="en-US" altLang="zh-CN" dirty="0"/>
              <a:t>x &lt;- 90</a:t>
            </a:r>
          </a:p>
          <a:p>
            <a:r>
              <a:rPr lang="en-US" altLang="zh-CN" dirty="0"/>
              <a:t>if (x%%2==0</a:t>
            </a:r>
            <a:r>
              <a:rPr lang="en-US" altLang="zh-CN" dirty="0" smtClean="0"/>
              <a:t>){</a:t>
            </a:r>
          </a:p>
          <a:p>
            <a:r>
              <a:rPr lang="en-US" altLang="zh-CN" dirty="0"/>
              <a:t> </a:t>
            </a:r>
            <a:r>
              <a:rPr lang="en-US" altLang="zh-CN" dirty="0" smtClean="0"/>
              <a:t>  print</a:t>
            </a:r>
            <a:r>
              <a:rPr lang="en-US" altLang="zh-CN" dirty="0"/>
              <a:t>("even</a:t>
            </a:r>
            <a:r>
              <a:rPr lang="en-US" altLang="zh-CN" dirty="0" smtClean="0"/>
              <a:t>")</a:t>
            </a:r>
          </a:p>
          <a:p>
            <a:r>
              <a:rPr lang="en-US" altLang="zh-CN" dirty="0"/>
              <a:t>}</a:t>
            </a:r>
            <a:r>
              <a:rPr lang="en-US" altLang="zh-CN" dirty="0" smtClean="0"/>
              <a:t> else {</a:t>
            </a:r>
          </a:p>
          <a:p>
            <a:r>
              <a:rPr lang="en-US" altLang="zh-CN" dirty="0"/>
              <a:t> </a:t>
            </a:r>
            <a:r>
              <a:rPr lang="en-US" altLang="zh-CN" dirty="0" smtClean="0"/>
              <a:t>  print</a:t>
            </a:r>
            <a:r>
              <a:rPr lang="en-US" altLang="zh-CN" dirty="0"/>
              <a:t>("odd</a:t>
            </a:r>
            <a:r>
              <a:rPr lang="en-US" altLang="zh-CN" dirty="0" smtClean="0"/>
              <a:t>")</a:t>
            </a:r>
          </a:p>
          <a:p>
            <a:r>
              <a:rPr lang="en-US" altLang="zh-CN" dirty="0" smtClean="0"/>
              <a:t>}</a:t>
            </a:r>
            <a:endParaRPr lang="zh-CN" altLang="en-US" dirty="0"/>
          </a:p>
        </p:txBody>
      </p:sp>
      <p:sp>
        <p:nvSpPr>
          <p:cNvPr id="6" name="文本框 5"/>
          <p:cNvSpPr txBox="1"/>
          <p:nvPr/>
        </p:nvSpPr>
        <p:spPr>
          <a:xfrm>
            <a:off x="4427984" y="5733256"/>
            <a:ext cx="3528392" cy="923330"/>
          </a:xfrm>
          <a:prstGeom prst="rect">
            <a:avLst/>
          </a:prstGeom>
          <a:noFill/>
        </p:spPr>
        <p:txBody>
          <a:bodyPr wrap="square" rtlCol="0">
            <a:spAutoFit/>
          </a:bodyPr>
          <a:lstStyle/>
          <a:p>
            <a:r>
              <a:rPr lang="zh-CN" altLang="en-US" dirty="0" smtClean="0"/>
              <a:t>补充：</a:t>
            </a:r>
            <a:endParaRPr lang="en-US" altLang="zh-CN" dirty="0" smtClean="0"/>
          </a:p>
          <a:p>
            <a:r>
              <a:rPr lang="en-US" altLang="zh-CN" dirty="0" err="1"/>
              <a:t>i</a:t>
            </a:r>
            <a:r>
              <a:rPr lang="en-US" altLang="zh-CN" dirty="0" err="1" smtClean="0"/>
              <a:t>felse</a:t>
            </a:r>
            <a:r>
              <a:rPr lang="en-US" altLang="zh-CN" dirty="0" smtClean="0"/>
              <a:t>(</a:t>
            </a:r>
            <a:r>
              <a:rPr lang="en-US" altLang="zh-CN" dirty="0" err="1" smtClean="0"/>
              <a:t>test,yes,no</a:t>
            </a:r>
            <a:r>
              <a:rPr lang="en-US" altLang="zh-CN" dirty="0" smtClean="0"/>
              <a:t>)</a:t>
            </a:r>
          </a:p>
          <a:p>
            <a:r>
              <a:rPr lang="en-US" altLang="zh-CN" dirty="0"/>
              <a:t>s</a:t>
            </a:r>
            <a:r>
              <a:rPr lang="en-US" altLang="zh-CN" dirty="0" smtClean="0"/>
              <a:t>witch()</a:t>
            </a:r>
            <a:endParaRPr lang="zh-CN" altLang="en-US" dirty="0"/>
          </a:p>
        </p:txBody>
      </p:sp>
    </p:spTree>
    <p:extLst>
      <p:ext uri="{BB962C8B-B14F-4D97-AF65-F5344CB8AC3E}">
        <p14:creationId xmlns:p14="http://schemas.microsoft.com/office/powerpoint/2010/main" val="3201660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a:t>
            </a:r>
            <a:r>
              <a:rPr lang="zh-CN" altLang="en-US" dirty="0" smtClean="0"/>
              <a:t>语言控制结构</a:t>
            </a:r>
            <a:endParaRPr lang="zh-CN" altLang="en-US" dirty="0"/>
          </a:p>
        </p:txBody>
      </p:sp>
      <p:sp>
        <p:nvSpPr>
          <p:cNvPr id="3" name="内容占位符 2"/>
          <p:cNvSpPr>
            <a:spLocks noGrp="1"/>
          </p:cNvSpPr>
          <p:nvPr>
            <p:ph idx="1"/>
          </p:nvPr>
        </p:nvSpPr>
        <p:spPr/>
        <p:txBody>
          <a:bodyPr/>
          <a:lstStyle/>
          <a:p>
            <a:r>
              <a:rPr lang="zh-CN" altLang="en-US" dirty="0" smtClean="0"/>
              <a:t>循环结构</a:t>
            </a:r>
            <a:endParaRPr lang="en-US" altLang="zh-CN" dirty="0" smtClean="0"/>
          </a:p>
          <a:p>
            <a:pPr lvl="1"/>
            <a:r>
              <a:rPr lang="en-US" altLang="zh-CN" dirty="0"/>
              <a:t>while (</a:t>
            </a:r>
            <a:r>
              <a:rPr lang="en-US" altLang="zh-CN" dirty="0" err="1"/>
              <a:t>test_expression</a:t>
            </a:r>
            <a:r>
              <a:rPr lang="en-US" altLang="zh-CN" dirty="0"/>
              <a:t>) {</a:t>
            </a:r>
          </a:p>
          <a:p>
            <a:pPr lvl="1"/>
            <a:r>
              <a:rPr lang="en-US" altLang="zh-CN" dirty="0"/>
              <a:t>   statement</a:t>
            </a:r>
          </a:p>
          <a:p>
            <a:pPr lvl="1"/>
            <a:r>
              <a:rPr lang="en-US" altLang="zh-CN" dirty="0"/>
              <a:t>}</a:t>
            </a:r>
            <a:endParaRPr lang="en-US" altLang="zh-CN" dirty="0" smtClean="0"/>
          </a:p>
          <a:p>
            <a:pPr lvl="1"/>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7025" y="1700808"/>
            <a:ext cx="2505075" cy="3848100"/>
          </a:xfrm>
          <a:prstGeom prst="rect">
            <a:avLst/>
          </a:prstGeom>
        </p:spPr>
      </p:pic>
      <p:sp>
        <p:nvSpPr>
          <p:cNvPr id="5" name="文本框 4"/>
          <p:cNvSpPr txBox="1"/>
          <p:nvPr/>
        </p:nvSpPr>
        <p:spPr>
          <a:xfrm>
            <a:off x="468313" y="3624858"/>
            <a:ext cx="4607743" cy="3139321"/>
          </a:xfrm>
          <a:prstGeom prst="rect">
            <a:avLst/>
          </a:prstGeom>
          <a:noFill/>
        </p:spPr>
        <p:txBody>
          <a:bodyPr wrap="square" rtlCol="0">
            <a:spAutoFit/>
          </a:bodyPr>
          <a:lstStyle/>
          <a:p>
            <a:r>
              <a:rPr lang="es-ES" altLang="zh-CN" dirty="0"/>
              <a:t>x &lt;- 90</a:t>
            </a:r>
          </a:p>
          <a:p>
            <a:r>
              <a:rPr lang="es-ES" altLang="zh-CN" dirty="0"/>
              <a:t>y &lt;- 2</a:t>
            </a:r>
          </a:p>
          <a:p>
            <a:r>
              <a:rPr lang="es-ES" altLang="zh-CN" dirty="0"/>
              <a:t>while(x!=y){</a:t>
            </a:r>
          </a:p>
          <a:p>
            <a:r>
              <a:rPr lang="es-ES" altLang="zh-CN" dirty="0"/>
              <a:t>  while(x%%y==0){</a:t>
            </a:r>
          </a:p>
          <a:p>
            <a:r>
              <a:rPr lang="es-ES" altLang="zh-CN" dirty="0"/>
              <a:t>      print(y)</a:t>
            </a:r>
          </a:p>
          <a:p>
            <a:r>
              <a:rPr lang="es-ES" altLang="zh-CN" dirty="0"/>
              <a:t>      x=x/y</a:t>
            </a:r>
          </a:p>
          <a:p>
            <a:r>
              <a:rPr lang="es-ES" altLang="zh-CN" dirty="0"/>
              <a:t>  }</a:t>
            </a:r>
          </a:p>
          <a:p>
            <a:r>
              <a:rPr lang="es-ES" altLang="zh-CN" dirty="0"/>
              <a:t>  y &lt;- y + 1</a:t>
            </a:r>
          </a:p>
          <a:p>
            <a:r>
              <a:rPr lang="es-ES" altLang="zh-CN" dirty="0"/>
              <a:t>}</a:t>
            </a:r>
          </a:p>
          <a:p>
            <a:r>
              <a:rPr lang="es-ES" altLang="zh-CN" dirty="0"/>
              <a:t>print(y)</a:t>
            </a:r>
          </a:p>
          <a:p>
            <a:endParaRPr lang="zh-CN" altLang="en-US" dirty="0"/>
          </a:p>
        </p:txBody>
      </p:sp>
    </p:spTree>
    <p:extLst>
      <p:ext uri="{BB962C8B-B14F-4D97-AF65-F5344CB8AC3E}">
        <p14:creationId xmlns:p14="http://schemas.microsoft.com/office/powerpoint/2010/main" val="5165749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a:t>
            </a:r>
            <a:r>
              <a:rPr lang="zh-CN" altLang="en-US" dirty="0" smtClean="0"/>
              <a:t>语言控制结构</a:t>
            </a:r>
            <a:endParaRPr lang="zh-CN" altLang="en-US" dirty="0"/>
          </a:p>
        </p:txBody>
      </p:sp>
      <p:sp>
        <p:nvSpPr>
          <p:cNvPr id="3" name="内容占位符 2"/>
          <p:cNvSpPr>
            <a:spLocks noGrp="1"/>
          </p:cNvSpPr>
          <p:nvPr>
            <p:ph idx="1"/>
          </p:nvPr>
        </p:nvSpPr>
        <p:spPr/>
        <p:txBody>
          <a:bodyPr/>
          <a:lstStyle/>
          <a:p>
            <a:r>
              <a:rPr lang="zh-CN" altLang="en-US" dirty="0"/>
              <a:t>循环结构</a:t>
            </a:r>
            <a:endParaRPr lang="en-US" altLang="zh-CN" dirty="0"/>
          </a:p>
          <a:p>
            <a:pPr lvl="1"/>
            <a:r>
              <a:rPr lang="en-US" altLang="zh-CN" dirty="0"/>
              <a:t>for </a:t>
            </a:r>
            <a:r>
              <a:rPr lang="en-US" altLang="zh-CN" dirty="0" smtClean="0"/>
              <a:t>(value</a:t>
            </a:r>
            <a:r>
              <a:rPr lang="zh-CN" altLang="en-US" dirty="0" smtClean="0"/>
              <a:t> </a:t>
            </a:r>
            <a:r>
              <a:rPr lang="en-US" altLang="zh-CN" dirty="0"/>
              <a:t>in </a:t>
            </a:r>
            <a:r>
              <a:rPr lang="en-US" altLang="zh-CN" dirty="0" smtClean="0"/>
              <a:t>vector) </a:t>
            </a:r>
            <a:r>
              <a:rPr lang="en-US" altLang="zh-CN" dirty="0"/>
              <a:t>{</a:t>
            </a:r>
          </a:p>
          <a:p>
            <a:pPr lvl="1"/>
            <a:r>
              <a:rPr lang="en-US" altLang="zh-CN" dirty="0"/>
              <a:t>   </a:t>
            </a:r>
            <a:r>
              <a:rPr lang="zh-CN" altLang="en-US" dirty="0"/>
              <a:t>循环体</a:t>
            </a:r>
          </a:p>
          <a:p>
            <a:pPr lvl="1"/>
            <a:r>
              <a:rPr lang="en-US" altLang="zh-CN" dirty="0"/>
              <a:t>}</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0363" y="1700808"/>
            <a:ext cx="2438400" cy="3819525"/>
          </a:xfrm>
          <a:prstGeom prst="rect">
            <a:avLst/>
          </a:prstGeom>
        </p:spPr>
      </p:pic>
      <p:sp>
        <p:nvSpPr>
          <p:cNvPr id="5" name="文本框 4"/>
          <p:cNvSpPr txBox="1"/>
          <p:nvPr/>
        </p:nvSpPr>
        <p:spPr>
          <a:xfrm>
            <a:off x="683568" y="3789040"/>
            <a:ext cx="3816424" cy="1477328"/>
          </a:xfrm>
          <a:prstGeom prst="rect">
            <a:avLst/>
          </a:prstGeom>
          <a:noFill/>
        </p:spPr>
        <p:txBody>
          <a:bodyPr wrap="square" rtlCol="0">
            <a:spAutoFit/>
          </a:bodyPr>
          <a:lstStyle/>
          <a:p>
            <a:r>
              <a:rPr lang="nn-NO" altLang="zh-CN" dirty="0"/>
              <a:t>data &lt;- c(1:10)</a:t>
            </a:r>
          </a:p>
          <a:p>
            <a:r>
              <a:rPr lang="nn-NO" altLang="zh-CN" dirty="0"/>
              <a:t>for( i in data){</a:t>
            </a:r>
          </a:p>
          <a:p>
            <a:r>
              <a:rPr lang="nn-NO" altLang="zh-CN" dirty="0"/>
              <a:t>   print(i)</a:t>
            </a:r>
          </a:p>
          <a:p>
            <a:r>
              <a:rPr lang="nn-NO" altLang="zh-CN" dirty="0"/>
              <a:t>}</a:t>
            </a:r>
          </a:p>
          <a:p>
            <a:endParaRPr lang="zh-CN" altLang="en-US" dirty="0"/>
          </a:p>
        </p:txBody>
      </p:sp>
    </p:spTree>
    <p:extLst>
      <p:ext uri="{BB962C8B-B14F-4D97-AF65-F5344CB8AC3E}">
        <p14:creationId xmlns:p14="http://schemas.microsoft.com/office/powerpoint/2010/main" val="27816080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en-US" altLang="zh-CN" dirty="0" smtClean="0"/>
              <a:t>R</a:t>
            </a:r>
            <a:r>
              <a:rPr lang="zh-CN" altLang="en-US" dirty="0" smtClean="0"/>
              <a:t>语言初步</a:t>
            </a:r>
          </a:p>
        </p:txBody>
      </p:sp>
      <p:sp>
        <p:nvSpPr>
          <p:cNvPr id="6147" name="内容占位符 2"/>
          <p:cNvSpPr>
            <a:spLocks noGrp="1"/>
          </p:cNvSpPr>
          <p:nvPr>
            <p:ph idx="1"/>
          </p:nvPr>
        </p:nvSpPr>
        <p:spPr>
          <a:xfrm>
            <a:off x="323850" y="1268413"/>
            <a:ext cx="8286750" cy="4608512"/>
          </a:xfrm>
        </p:spPr>
        <p:txBody>
          <a:bodyPr/>
          <a:lstStyle/>
          <a:p>
            <a:r>
              <a:rPr lang="en-US" altLang="zh-CN" dirty="0" smtClean="0"/>
              <a:t>R</a:t>
            </a:r>
            <a:r>
              <a:rPr lang="zh-CN" altLang="en-US" dirty="0" smtClean="0"/>
              <a:t>简介和下载</a:t>
            </a:r>
            <a:endParaRPr lang="en-US" altLang="zh-CN" dirty="0" smtClean="0"/>
          </a:p>
          <a:p>
            <a:pPr lvl="1"/>
            <a:r>
              <a:rPr lang="zh-CN" altLang="en-US" dirty="0"/>
              <a:t>官</a:t>
            </a:r>
            <a:r>
              <a:rPr lang="zh-CN" altLang="en-US" dirty="0" smtClean="0"/>
              <a:t>网：</a:t>
            </a:r>
            <a:r>
              <a:rPr lang="en-US" altLang="zh-CN" dirty="0">
                <a:hlinkClick r:id="rId2"/>
              </a:rPr>
              <a:t>https://www.r-project.org</a:t>
            </a:r>
            <a:r>
              <a:rPr lang="en-US" altLang="zh-CN" dirty="0" smtClean="0">
                <a:hlinkClick r:id="rId2"/>
              </a:rPr>
              <a:t>/</a:t>
            </a:r>
            <a:endParaRPr lang="en-US" altLang="zh-CN" dirty="0" smtClean="0"/>
          </a:p>
          <a:p>
            <a:pPr lvl="1"/>
            <a:r>
              <a:rPr lang="zh-CN" altLang="en-US" dirty="0"/>
              <a:t>南</a:t>
            </a:r>
            <a:r>
              <a:rPr lang="zh-CN" altLang="en-US" dirty="0" smtClean="0"/>
              <a:t>大镜像：</a:t>
            </a:r>
            <a:r>
              <a:rPr lang="en-US" altLang="zh-CN" dirty="0">
                <a:hlinkClick r:id="rId3"/>
              </a:rPr>
              <a:t>https://mirrors.nju.edu.cn/CRAN</a:t>
            </a:r>
            <a:r>
              <a:rPr lang="en-US" altLang="zh-CN" dirty="0" smtClean="0">
                <a:hlinkClick r:id="rId3"/>
              </a:rPr>
              <a:t>/</a:t>
            </a:r>
            <a:endParaRPr lang="en-US" altLang="zh-CN" dirty="0" smtClean="0"/>
          </a:p>
          <a:p>
            <a:pPr lvl="1"/>
            <a:endParaRPr lang="zh-CN" altLang="en-US" dirty="0" smtClean="0"/>
          </a:p>
        </p:txBody>
      </p:sp>
      <p:pic>
        <p:nvPicPr>
          <p:cNvPr id="6148" name="图片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79712" y="2856317"/>
            <a:ext cx="5197723" cy="3314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60402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1"/>
          <p:cNvSpPr>
            <a:spLocks noGrp="1"/>
          </p:cNvSpPr>
          <p:nvPr>
            <p:ph type="title"/>
          </p:nvPr>
        </p:nvSpPr>
        <p:spPr/>
        <p:txBody>
          <a:bodyPr/>
          <a:lstStyle/>
          <a:p>
            <a:r>
              <a:rPr lang="en-US" altLang="zh-CN" smtClean="0"/>
              <a:t>R</a:t>
            </a:r>
            <a:r>
              <a:rPr lang="zh-CN" altLang="en-US" smtClean="0"/>
              <a:t>语言函数定义</a:t>
            </a:r>
          </a:p>
        </p:txBody>
      </p:sp>
      <p:sp>
        <p:nvSpPr>
          <p:cNvPr id="87043" name="内容占位符 2"/>
          <p:cNvSpPr>
            <a:spLocks noGrp="1"/>
          </p:cNvSpPr>
          <p:nvPr>
            <p:ph idx="1"/>
          </p:nvPr>
        </p:nvSpPr>
        <p:spPr>
          <a:xfrm>
            <a:off x="179388" y="1341438"/>
            <a:ext cx="8785225" cy="4608512"/>
          </a:xfrm>
        </p:spPr>
        <p:txBody>
          <a:bodyPr/>
          <a:lstStyle/>
          <a:p>
            <a:r>
              <a:rPr lang="zh-CN" altLang="en-US" sz="2400" dirty="0" smtClean="0"/>
              <a:t>函数是一组组合在一起以执行特定任务的语句。 </a:t>
            </a:r>
            <a:r>
              <a:rPr lang="en-US" altLang="zh-CN" sz="2400" dirty="0" smtClean="0"/>
              <a:t>R</a:t>
            </a:r>
            <a:r>
              <a:rPr lang="zh-CN" altLang="en-US" sz="2400" dirty="0" smtClean="0"/>
              <a:t>语言具有大量内置函数，用户可以创建自己的函数。</a:t>
            </a:r>
            <a:endParaRPr lang="en-US" altLang="zh-CN" sz="2400" dirty="0" smtClean="0"/>
          </a:p>
          <a:p>
            <a:r>
              <a:rPr lang="zh-CN" altLang="en-US" sz="2400" dirty="0" smtClean="0"/>
              <a:t>使用关键字</a:t>
            </a:r>
            <a:r>
              <a:rPr lang="en-US" altLang="zh-CN" sz="2400" dirty="0" smtClean="0"/>
              <a:t>function</a:t>
            </a:r>
            <a:r>
              <a:rPr lang="zh-CN" altLang="en-US" sz="2400" dirty="0" smtClean="0"/>
              <a:t>创建</a:t>
            </a:r>
            <a:r>
              <a:rPr lang="en-US" altLang="zh-CN" sz="2400" dirty="0" smtClean="0"/>
              <a:t>R</a:t>
            </a:r>
            <a:r>
              <a:rPr lang="zh-CN" altLang="en-US" sz="2400" dirty="0" smtClean="0"/>
              <a:t>语言的函数。 </a:t>
            </a:r>
            <a:r>
              <a:rPr lang="en-US" altLang="zh-CN" sz="2400" dirty="0" smtClean="0"/>
              <a:t>R</a:t>
            </a:r>
            <a:r>
              <a:rPr lang="zh-CN" altLang="en-US" sz="2400" dirty="0" smtClean="0"/>
              <a:t>语言的函数定义的基本语法如下</a:t>
            </a:r>
          </a:p>
          <a:p>
            <a:r>
              <a:rPr lang="en-US" altLang="zh-CN" sz="2400" dirty="0" err="1" smtClean="0"/>
              <a:t>function_name</a:t>
            </a:r>
            <a:r>
              <a:rPr lang="en-US" altLang="zh-CN" sz="2400" dirty="0" smtClean="0"/>
              <a:t> &lt;- function(arg_1, arg_2, ...) {</a:t>
            </a:r>
          </a:p>
          <a:p>
            <a:r>
              <a:rPr lang="en-US" altLang="zh-CN" sz="2400" dirty="0" smtClean="0"/>
              <a:t>   Function body </a:t>
            </a:r>
          </a:p>
          <a:p>
            <a:r>
              <a:rPr lang="en-US" altLang="zh-CN" sz="2400" dirty="0" smtClean="0"/>
              <a:t>}</a:t>
            </a:r>
          </a:p>
          <a:p>
            <a:r>
              <a:rPr lang="zh-CN" altLang="en-US" sz="2400" dirty="0" smtClean="0"/>
              <a:t>返回值 </a:t>
            </a:r>
            <a:r>
              <a:rPr lang="en-US" altLang="zh-CN" sz="2400" dirty="0" smtClean="0"/>
              <a:t>—— </a:t>
            </a:r>
            <a:r>
              <a:rPr lang="zh-CN" altLang="en-US" sz="2400" dirty="0" smtClean="0"/>
              <a:t>函数</a:t>
            </a:r>
            <a:r>
              <a:rPr lang="zh-CN" altLang="en-US" sz="2400" dirty="0" smtClean="0"/>
              <a:t>的返回值是要评估的函数体中的最后一个</a:t>
            </a:r>
            <a:r>
              <a:rPr lang="zh-CN" altLang="en-US" sz="2400" dirty="0" smtClean="0"/>
              <a:t>表达式</a:t>
            </a:r>
            <a:r>
              <a:rPr lang="zh-CN" altLang="en-US" sz="2400" dirty="0"/>
              <a:t>；</a:t>
            </a:r>
            <a:r>
              <a:rPr lang="zh-CN" altLang="en-US" sz="2400" dirty="0" smtClean="0"/>
              <a:t>或通过</a:t>
            </a:r>
            <a:r>
              <a:rPr lang="en-US" altLang="zh-CN" sz="2400" dirty="0" smtClean="0"/>
              <a:t>return</a:t>
            </a:r>
            <a:r>
              <a:rPr lang="zh-CN" altLang="en-US" sz="2400" dirty="0" smtClean="0"/>
              <a:t>语句带回，例如</a:t>
            </a:r>
            <a:r>
              <a:rPr lang="en-US" altLang="zh-CN" sz="2400" smtClean="0"/>
              <a:t>return(ret-value)</a:t>
            </a:r>
            <a:r>
              <a:rPr lang="zh-CN" altLang="en-US" sz="2400" smtClean="0"/>
              <a:t>。</a:t>
            </a:r>
            <a:endParaRPr lang="zh-CN" altLang="en-US" sz="2400" dirty="0" smtClean="0"/>
          </a:p>
        </p:txBody>
      </p:sp>
    </p:spTree>
    <p:extLst>
      <p:ext uri="{BB962C8B-B14F-4D97-AF65-F5344CB8AC3E}">
        <p14:creationId xmlns:p14="http://schemas.microsoft.com/office/powerpoint/2010/main" val="36888489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标题 1"/>
          <p:cNvSpPr>
            <a:spLocks noGrp="1"/>
          </p:cNvSpPr>
          <p:nvPr>
            <p:ph type="title"/>
          </p:nvPr>
        </p:nvSpPr>
        <p:spPr/>
        <p:txBody>
          <a:bodyPr/>
          <a:lstStyle/>
          <a:p>
            <a:r>
              <a:rPr lang="en-US" altLang="zh-CN" smtClean="0"/>
              <a:t>R</a:t>
            </a:r>
            <a:r>
              <a:rPr lang="zh-CN" altLang="en-US" smtClean="0"/>
              <a:t>语言函数定义</a:t>
            </a:r>
          </a:p>
        </p:txBody>
      </p:sp>
      <p:sp>
        <p:nvSpPr>
          <p:cNvPr id="89091" name="内容占位符 2"/>
          <p:cNvSpPr>
            <a:spLocks noGrp="1"/>
          </p:cNvSpPr>
          <p:nvPr>
            <p:ph idx="1"/>
          </p:nvPr>
        </p:nvSpPr>
        <p:spPr>
          <a:xfrm>
            <a:off x="179388" y="1341438"/>
            <a:ext cx="8785225" cy="4608512"/>
          </a:xfrm>
        </p:spPr>
        <p:txBody>
          <a:bodyPr/>
          <a:lstStyle/>
          <a:p>
            <a:r>
              <a:rPr lang="zh-CN" altLang="en-US" sz="2400" dirty="0" smtClean="0"/>
              <a:t>函数定义示例：</a:t>
            </a:r>
            <a:endParaRPr lang="en-US" altLang="zh-CN" sz="2400" dirty="0" smtClean="0"/>
          </a:p>
          <a:p>
            <a:r>
              <a:rPr lang="en-US" altLang="zh-CN" sz="2400" dirty="0" err="1" smtClean="0"/>
              <a:t>myfunc</a:t>
            </a:r>
            <a:r>
              <a:rPr lang="en-US" altLang="zh-CN" sz="2400" dirty="0" smtClean="0"/>
              <a:t> &lt;- function(</a:t>
            </a:r>
            <a:r>
              <a:rPr lang="en-US" altLang="zh-CN" sz="2400" dirty="0" err="1" smtClean="0"/>
              <a:t>a,b,c</a:t>
            </a:r>
            <a:r>
              <a:rPr lang="en-US" altLang="zh-CN" sz="2400" dirty="0" smtClean="0"/>
              <a:t>) {</a:t>
            </a:r>
          </a:p>
          <a:p>
            <a:r>
              <a:rPr lang="en-US" altLang="zh-CN" sz="2400" dirty="0" smtClean="0"/>
              <a:t>   result &lt;- a * b + c</a:t>
            </a:r>
          </a:p>
          <a:p>
            <a:r>
              <a:rPr lang="en-US" altLang="zh-CN" sz="2400" dirty="0" smtClean="0"/>
              <a:t>}</a:t>
            </a:r>
          </a:p>
          <a:p>
            <a:r>
              <a:rPr lang="en-US" altLang="zh-CN" sz="2400" dirty="0" smtClean="0"/>
              <a:t>x &lt;- </a:t>
            </a:r>
            <a:r>
              <a:rPr lang="en-US" altLang="zh-CN" sz="2400" dirty="0" err="1" smtClean="0"/>
              <a:t>myfunc</a:t>
            </a:r>
            <a:r>
              <a:rPr lang="en-US" altLang="zh-CN" sz="2400" dirty="0" smtClean="0"/>
              <a:t>(1,2,3)</a:t>
            </a:r>
          </a:p>
          <a:p>
            <a:endParaRPr lang="zh-CN" altLang="en-US" sz="2400" dirty="0" smtClean="0"/>
          </a:p>
        </p:txBody>
      </p:sp>
      <p:pic>
        <p:nvPicPr>
          <p:cNvPr id="2" name="图片 1"/>
          <p:cNvPicPr>
            <a:picLocks noChangeAspect="1"/>
          </p:cNvPicPr>
          <p:nvPr/>
        </p:nvPicPr>
        <p:blipFill>
          <a:blip r:embed="rId3"/>
          <a:stretch>
            <a:fillRect/>
          </a:stretch>
        </p:blipFill>
        <p:spPr>
          <a:xfrm>
            <a:off x="3835567" y="3429000"/>
            <a:ext cx="5119997" cy="2232248"/>
          </a:xfrm>
          <a:prstGeom prst="rect">
            <a:avLst/>
          </a:prstGeom>
        </p:spPr>
      </p:pic>
    </p:spTree>
    <p:extLst>
      <p:ext uri="{BB962C8B-B14F-4D97-AF65-F5344CB8AC3E}">
        <p14:creationId xmlns:p14="http://schemas.microsoft.com/office/powerpoint/2010/main" val="11954028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smtClean="0"/>
              <a:t>向量的定义和处理</a:t>
            </a:r>
          </a:p>
        </p:txBody>
      </p:sp>
      <p:sp>
        <p:nvSpPr>
          <p:cNvPr id="6147" name="内容占位符 2"/>
          <p:cNvSpPr>
            <a:spLocks noGrp="1"/>
          </p:cNvSpPr>
          <p:nvPr>
            <p:ph idx="1"/>
          </p:nvPr>
        </p:nvSpPr>
        <p:spPr/>
        <p:txBody>
          <a:bodyPr/>
          <a:lstStyle/>
          <a:p>
            <a:r>
              <a:rPr lang="zh-CN" altLang="en-US" dirty="0" smtClean="0"/>
              <a:t>向量是有相同基本类型的元素序列，即一维数组</a:t>
            </a:r>
          </a:p>
          <a:p>
            <a:r>
              <a:rPr lang="zh-CN" altLang="en-US" dirty="0" smtClean="0"/>
              <a:t>定义向量的最常用办法是使用函数</a:t>
            </a:r>
            <a:r>
              <a:rPr lang="en-US" altLang="zh-CN" dirty="0" smtClean="0"/>
              <a:t>c( )</a:t>
            </a:r>
            <a:r>
              <a:rPr lang="zh-CN" altLang="en-US" dirty="0" smtClean="0"/>
              <a:t>，</a:t>
            </a:r>
          </a:p>
          <a:p>
            <a:pPr lvl="1"/>
            <a:r>
              <a:rPr lang="en-US" altLang="zh-CN" dirty="0" smtClean="0"/>
              <a:t>x &lt;- c(1,2,3)</a:t>
            </a:r>
          </a:p>
          <a:p>
            <a:r>
              <a:rPr lang="zh-CN" altLang="en-US" dirty="0" smtClean="0"/>
              <a:t>可以对向量进行加（＋）减（－）乘（*）除（</a:t>
            </a:r>
            <a:r>
              <a:rPr lang="en-US" altLang="zh-CN" dirty="0" smtClean="0"/>
              <a:t>/</a:t>
            </a:r>
            <a:r>
              <a:rPr lang="zh-CN" altLang="en-US" dirty="0" smtClean="0"/>
              <a:t>）、乘方（</a:t>
            </a:r>
            <a:r>
              <a:rPr lang="en-US" altLang="zh-CN" dirty="0" smtClean="0"/>
              <a:t>^</a:t>
            </a:r>
            <a:r>
              <a:rPr lang="zh-CN" altLang="en-US" dirty="0" smtClean="0"/>
              <a:t>）运算，其含意是对向量的每一个元素进行运算，结果还是一个向量。</a:t>
            </a:r>
            <a:endParaRPr lang="en-US" altLang="zh-CN" dirty="0" smtClean="0"/>
          </a:p>
          <a:p>
            <a:pPr lvl="1"/>
            <a:r>
              <a:rPr lang="en-US" altLang="zh-CN" dirty="0" smtClean="0"/>
              <a:t>y &lt;- x*2 + 1</a:t>
            </a:r>
          </a:p>
          <a:p>
            <a:r>
              <a:rPr lang="zh-CN" altLang="en-US" dirty="0" smtClean="0"/>
              <a:t>两个向量的运算是对应分量的运算，一般要求它们的长度相同，否则，短的会被循环使用</a:t>
            </a:r>
          </a:p>
          <a:p>
            <a:pPr lvl="1"/>
            <a:r>
              <a:rPr lang="en-US" altLang="zh-CN" dirty="0" smtClean="0"/>
              <a:t>z &lt;- y - x</a:t>
            </a:r>
            <a:endParaRPr lang="zh-CN" altLang="en-US" dirty="0" smtClean="0"/>
          </a:p>
          <a:p>
            <a:endParaRPr lang="en-US" altLang="zh-CN" dirty="0" smtClean="0"/>
          </a:p>
          <a:p>
            <a:endParaRPr lang="zh-CN" altLang="en-US" dirty="0" smtClean="0"/>
          </a:p>
        </p:txBody>
      </p:sp>
    </p:spTree>
    <p:extLst>
      <p:ext uri="{BB962C8B-B14F-4D97-AF65-F5344CB8AC3E}">
        <p14:creationId xmlns:p14="http://schemas.microsoft.com/office/powerpoint/2010/main" val="30165080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dirty="0"/>
              <a:t>向量的定义和处理</a:t>
            </a:r>
            <a:endParaRPr lang="zh-CN" altLang="en-US" dirty="0" smtClean="0"/>
          </a:p>
        </p:txBody>
      </p:sp>
      <p:sp>
        <p:nvSpPr>
          <p:cNvPr id="7171" name="内容占位符 2"/>
          <p:cNvSpPr>
            <a:spLocks noGrp="1"/>
          </p:cNvSpPr>
          <p:nvPr>
            <p:ph idx="1"/>
          </p:nvPr>
        </p:nvSpPr>
        <p:spPr>
          <a:xfrm>
            <a:off x="179388" y="1412875"/>
            <a:ext cx="8785225" cy="4537075"/>
          </a:xfrm>
        </p:spPr>
        <p:txBody>
          <a:bodyPr/>
          <a:lstStyle/>
          <a:p>
            <a:r>
              <a:rPr lang="zh-CN" altLang="en-US" dirty="0" smtClean="0"/>
              <a:t>定义向量时可以给元素起名</a:t>
            </a:r>
            <a:endParaRPr lang="en-US" altLang="zh-CN" dirty="0" smtClean="0"/>
          </a:p>
          <a:p>
            <a:pPr lvl="1"/>
            <a:r>
              <a:rPr lang="en-US" altLang="zh-CN" dirty="0" smtClean="0"/>
              <a:t> ages &lt;- c(Li=33, Zhang=29, Liu=18) </a:t>
            </a:r>
          </a:p>
          <a:p>
            <a:r>
              <a:rPr lang="zh-CN" altLang="en-US" dirty="0" smtClean="0"/>
              <a:t>或者定义以后再取名</a:t>
            </a:r>
            <a:endParaRPr lang="en-US" altLang="zh-CN" dirty="0" smtClean="0"/>
          </a:p>
          <a:p>
            <a:pPr lvl="2"/>
            <a:r>
              <a:rPr lang="en-US" altLang="zh-CN" dirty="0" smtClean="0"/>
              <a:t>names(x) &lt;- c("name1","name2","name3")</a:t>
            </a:r>
          </a:p>
          <a:p>
            <a:endParaRPr lang="en-US" altLang="zh-CN" dirty="0" smtClean="0"/>
          </a:p>
          <a:p>
            <a:r>
              <a:rPr lang="en-US" altLang="zh-CN" dirty="0" smtClean="0"/>
              <a:t>names</a:t>
            </a:r>
            <a:r>
              <a:rPr lang="zh-CN" altLang="en-US" dirty="0" smtClean="0"/>
              <a:t>的用法：</a:t>
            </a:r>
            <a:endParaRPr lang="en-US" altLang="zh-CN" dirty="0" smtClean="0"/>
          </a:p>
          <a:p>
            <a:pPr lvl="1"/>
            <a:r>
              <a:rPr lang="zh-CN" altLang="en-US" dirty="0" smtClean="0"/>
              <a:t>获取向量的名字： </a:t>
            </a:r>
            <a:r>
              <a:rPr lang="en-US" altLang="zh-CN" dirty="0" smtClean="0"/>
              <a:t>names(ages)</a:t>
            </a:r>
          </a:p>
          <a:p>
            <a:pPr lvl="1"/>
            <a:r>
              <a:rPr lang="zh-CN" altLang="en-US" dirty="0" smtClean="0"/>
              <a:t>给向量元素起名：</a:t>
            </a:r>
            <a:endParaRPr lang="en-US" altLang="zh-CN" dirty="0" smtClean="0"/>
          </a:p>
          <a:p>
            <a:pPr lvl="2"/>
            <a:r>
              <a:rPr lang="en-US" altLang="zh-CN" dirty="0" smtClean="0"/>
              <a:t>names(x</a:t>
            </a:r>
            <a:r>
              <a:rPr lang="en-US" altLang="zh-CN" dirty="0"/>
              <a:t>) &lt;- c("name1","name2","name3")</a:t>
            </a:r>
          </a:p>
          <a:p>
            <a:pPr lvl="1"/>
            <a:endParaRPr lang="en-US" altLang="zh-CN" dirty="0" smtClean="0"/>
          </a:p>
        </p:txBody>
      </p:sp>
    </p:spTree>
    <p:extLst>
      <p:ext uri="{BB962C8B-B14F-4D97-AF65-F5344CB8AC3E}">
        <p14:creationId xmlns:p14="http://schemas.microsoft.com/office/powerpoint/2010/main" val="28487786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dirty="0"/>
              <a:t>向量的定义和处理</a:t>
            </a:r>
            <a:endParaRPr lang="zh-CN" altLang="en-US" dirty="0" smtClean="0"/>
          </a:p>
        </p:txBody>
      </p:sp>
      <p:sp>
        <p:nvSpPr>
          <p:cNvPr id="7171" name="内容占位符 2"/>
          <p:cNvSpPr>
            <a:spLocks noGrp="1"/>
          </p:cNvSpPr>
          <p:nvPr>
            <p:ph idx="1"/>
          </p:nvPr>
        </p:nvSpPr>
        <p:spPr>
          <a:xfrm>
            <a:off x="179512" y="1340768"/>
            <a:ext cx="8856984" cy="4680519"/>
          </a:xfrm>
        </p:spPr>
        <p:txBody>
          <a:bodyPr/>
          <a:lstStyle/>
          <a:p>
            <a:r>
              <a:rPr lang="zh-CN" altLang="en-US" sz="2400" dirty="0" smtClean="0"/>
              <a:t>向量中数据的访问：</a:t>
            </a:r>
            <a:endParaRPr lang="en-US" altLang="zh-CN" sz="2400" dirty="0" smtClean="0"/>
          </a:p>
          <a:p>
            <a:pPr lvl="1"/>
            <a:r>
              <a:rPr lang="en-US" altLang="zh-CN" sz="2000" dirty="0" smtClean="0"/>
              <a:t>x[n] </a:t>
            </a:r>
            <a:r>
              <a:rPr lang="zh-CN" altLang="en-US" sz="2000" dirty="0" smtClean="0"/>
              <a:t>： 访问下标</a:t>
            </a:r>
            <a:r>
              <a:rPr lang="en-US" altLang="zh-CN" sz="2000" dirty="0" smtClean="0"/>
              <a:t>/</a:t>
            </a:r>
            <a:r>
              <a:rPr lang="zh-CN" altLang="en-US" sz="2000" dirty="0" smtClean="0"/>
              <a:t>名称为</a:t>
            </a:r>
            <a:r>
              <a:rPr lang="en-US" altLang="zh-CN" sz="2000" dirty="0" smtClean="0"/>
              <a:t>n</a:t>
            </a:r>
            <a:r>
              <a:rPr lang="zh-CN" altLang="en-US" sz="2000" dirty="0" smtClean="0"/>
              <a:t>的向量元素，下标从</a:t>
            </a:r>
            <a:r>
              <a:rPr lang="en-US" altLang="zh-CN" sz="2000" dirty="0" smtClean="0"/>
              <a:t>1</a:t>
            </a:r>
            <a:r>
              <a:rPr lang="zh-CN" altLang="en-US" sz="2000" dirty="0" smtClean="0"/>
              <a:t>开始。</a:t>
            </a:r>
            <a:endParaRPr lang="en-US" altLang="zh-CN" sz="2000" dirty="0" smtClean="0"/>
          </a:p>
          <a:p>
            <a:pPr lvl="1"/>
            <a:r>
              <a:rPr lang="en-US" altLang="zh-CN" sz="2000" dirty="0" smtClean="0"/>
              <a:t>x[-n]</a:t>
            </a:r>
            <a:r>
              <a:rPr lang="zh-CN" altLang="en-US" sz="2000" dirty="0"/>
              <a:t>：</a:t>
            </a:r>
            <a:r>
              <a:rPr lang="zh-CN" altLang="en-US" sz="2000" dirty="0" smtClean="0"/>
              <a:t>访问除了下标</a:t>
            </a:r>
            <a:r>
              <a:rPr lang="en-US" altLang="zh-CN" sz="2000" dirty="0"/>
              <a:t>/</a:t>
            </a:r>
            <a:r>
              <a:rPr lang="zh-CN" altLang="en-US" sz="2000" dirty="0"/>
              <a:t>名称为</a:t>
            </a:r>
            <a:r>
              <a:rPr lang="en-US" altLang="zh-CN" sz="2000" dirty="0"/>
              <a:t>n</a:t>
            </a:r>
            <a:r>
              <a:rPr lang="zh-CN" altLang="en-US" sz="2000" dirty="0" smtClean="0"/>
              <a:t>的元素之外的所有其他元素</a:t>
            </a:r>
            <a:endParaRPr lang="en-US" altLang="zh-CN" sz="2000" dirty="0" smtClean="0"/>
          </a:p>
          <a:p>
            <a:pPr lvl="1"/>
            <a:r>
              <a:rPr lang="en-US" altLang="zh-CN" sz="2000" dirty="0" smtClean="0"/>
              <a:t>x[</a:t>
            </a:r>
            <a:r>
              <a:rPr lang="zh-CN" altLang="en-US" sz="2000" dirty="0" smtClean="0"/>
              <a:t>索引向量</a:t>
            </a:r>
            <a:r>
              <a:rPr lang="en-US" altLang="zh-CN" sz="2000" dirty="0" smtClean="0"/>
              <a:t>]: </a:t>
            </a:r>
            <a:r>
              <a:rPr lang="zh-CN" altLang="en-US" sz="2000" dirty="0" smtClean="0"/>
              <a:t>访问索引向量指定的所有元素</a:t>
            </a:r>
            <a:endParaRPr lang="en-US" altLang="zh-CN" sz="2000" dirty="0" smtClean="0"/>
          </a:p>
          <a:p>
            <a:pPr lvl="1"/>
            <a:r>
              <a:rPr lang="en-US" altLang="zh-CN" sz="2000" dirty="0" smtClean="0"/>
              <a:t>x[-</a:t>
            </a:r>
            <a:r>
              <a:rPr lang="zh-CN" altLang="en-US" sz="2000" dirty="0"/>
              <a:t>排除</a:t>
            </a:r>
            <a:r>
              <a:rPr lang="zh-CN" altLang="en-US" sz="2000" dirty="0" smtClean="0"/>
              <a:t>向量</a:t>
            </a:r>
            <a:r>
              <a:rPr lang="en-US" altLang="zh-CN" sz="2000" dirty="0" smtClean="0"/>
              <a:t>]: </a:t>
            </a:r>
            <a:r>
              <a:rPr lang="zh-CN" altLang="en-US" sz="2000" dirty="0" smtClean="0"/>
              <a:t>访问排除向量指定的元素之外的所有其他元素。（使用名字时需要构造排除名字向量与原来名字向量之间比较后的逻辑向量）</a:t>
            </a:r>
            <a:endParaRPr lang="en-US" altLang="zh-CN" sz="2000" dirty="0" smtClean="0"/>
          </a:p>
          <a:p>
            <a:r>
              <a:rPr lang="zh-CN" altLang="en-US" sz="2400" dirty="0" smtClean="0"/>
              <a:t>访问单个元素</a:t>
            </a:r>
            <a:endParaRPr lang="en-US" altLang="zh-CN" sz="2400" dirty="0" smtClean="0"/>
          </a:p>
          <a:p>
            <a:pPr lvl="1"/>
            <a:r>
              <a:rPr lang="zh-CN" altLang="en-US" sz="2000" dirty="0" smtClean="0"/>
              <a:t>某一个元素只要用</a:t>
            </a:r>
            <a:r>
              <a:rPr lang="en-US" altLang="zh-CN" sz="2000" dirty="0" smtClean="0"/>
              <a:t>x[</a:t>
            </a:r>
            <a:r>
              <a:rPr lang="en-US" altLang="zh-CN" sz="2000" dirty="0" err="1" smtClean="0"/>
              <a:t>i</a:t>
            </a:r>
            <a:r>
              <a:rPr lang="en-US" altLang="zh-CN" sz="2000" dirty="0" smtClean="0"/>
              <a:t>]</a:t>
            </a:r>
            <a:r>
              <a:rPr lang="zh-CN" altLang="en-US" sz="2000" dirty="0" smtClean="0"/>
              <a:t>的格式访问，其中</a:t>
            </a:r>
            <a:r>
              <a:rPr lang="en-US" altLang="zh-CN" sz="2000" dirty="0" smtClean="0"/>
              <a:t>x</a:t>
            </a:r>
            <a:r>
              <a:rPr lang="zh-CN" altLang="en-US" sz="2000" dirty="0" smtClean="0"/>
              <a:t>是一个向量名，或一个取向量值的表达式</a:t>
            </a:r>
            <a:endParaRPr lang="en-US" altLang="zh-CN" sz="2000" dirty="0" smtClean="0"/>
          </a:p>
          <a:p>
            <a:pPr lvl="1"/>
            <a:r>
              <a:rPr lang="en-US" altLang="zh-CN" sz="2000" dirty="0" err="1" smtClean="0"/>
              <a:t>i</a:t>
            </a:r>
            <a:r>
              <a:rPr lang="zh-CN" altLang="en-US" sz="2000" dirty="0" smtClean="0"/>
              <a:t>是一个下标范围内的正整数</a:t>
            </a:r>
            <a:r>
              <a:rPr lang="en-US" altLang="zh-CN" sz="2000" dirty="0" smtClean="0"/>
              <a:t>,</a:t>
            </a:r>
            <a:r>
              <a:rPr lang="zh-CN" altLang="en-US" sz="2000" dirty="0" smtClean="0"/>
              <a:t>或者向量元素的名字。</a:t>
            </a:r>
            <a:endParaRPr lang="en-US" altLang="zh-CN" sz="2000" dirty="0" smtClean="0"/>
          </a:p>
          <a:p>
            <a:pPr lvl="2"/>
            <a:r>
              <a:rPr lang="en-US" altLang="zh-CN" sz="1800" dirty="0" smtClean="0"/>
              <a:t>ages[1]</a:t>
            </a:r>
          </a:p>
          <a:p>
            <a:pPr lvl="2"/>
            <a:r>
              <a:rPr lang="en-US" altLang="zh-CN" sz="1800" dirty="0" smtClean="0"/>
              <a:t>ages[“Li”]</a:t>
            </a:r>
          </a:p>
          <a:p>
            <a:pPr lvl="1"/>
            <a:endParaRPr lang="en-US" altLang="zh-CN" sz="2000" dirty="0" smtClean="0"/>
          </a:p>
          <a:p>
            <a:pPr lvl="1"/>
            <a:endParaRPr lang="zh-CN" altLang="en-US" sz="2000" dirty="0" smtClean="0"/>
          </a:p>
        </p:txBody>
      </p:sp>
    </p:spTree>
    <p:extLst>
      <p:ext uri="{BB962C8B-B14F-4D97-AF65-F5344CB8AC3E}">
        <p14:creationId xmlns:p14="http://schemas.microsoft.com/office/powerpoint/2010/main" val="10046074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a:t>向量的定义和处理</a:t>
            </a:r>
            <a:endParaRPr lang="zh-CN" altLang="en-US" dirty="0" smtClean="0"/>
          </a:p>
        </p:txBody>
      </p:sp>
      <p:sp>
        <p:nvSpPr>
          <p:cNvPr id="8195" name="内容占位符 2"/>
          <p:cNvSpPr>
            <a:spLocks noGrp="1"/>
          </p:cNvSpPr>
          <p:nvPr>
            <p:ph idx="1"/>
          </p:nvPr>
        </p:nvSpPr>
        <p:spPr>
          <a:xfrm>
            <a:off x="251520" y="1340768"/>
            <a:ext cx="8784976" cy="4896544"/>
          </a:xfrm>
        </p:spPr>
        <p:txBody>
          <a:bodyPr/>
          <a:lstStyle/>
          <a:p>
            <a:r>
              <a:rPr lang="zh-CN" altLang="en-US" sz="2400" dirty="0" smtClean="0"/>
              <a:t>访问向量的一部分</a:t>
            </a:r>
            <a:r>
              <a:rPr lang="en-US" altLang="zh-CN" sz="2400" dirty="0" smtClean="0"/>
              <a:t>(</a:t>
            </a:r>
            <a:r>
              <a:rPr lang="zh-CN" altLang="en-US" sz="2400" dirty="0" smtClean="0"/>
              <a:t>子集</a:t>
            </a:r>
            <a:r>
              <a:rPr lang="en-US" altLang="zh-CN" sz="2400" dirty="0" smtClean="0"/>
              <a:t>)</a:t>
            </a:r>
          </a:p>
          <a:p>
            <a:pPr lvl="1"/>
            <a:r>
              <a:rPr lang="zh-CN" altLang="en-US" sz="2000" dirty="0" smtClean="0"/>
              <a:t>取正整数值的下标向量</a:t>
            </a:r>
            <a:endParaRPr lang="en-US" altLang="zh-CN" sz="2000" dirty="0" smtClean="0"/>
          </a:p>
          <a:p>
            <a:pPr lvl="2"/>
            <a:r>
              <a:rPr lang="en-US" altLang="zh-CN" sz="1800" dirty="0" smtClean="0"/>
              <a:t>x[c(1,3)]</a:t>
            </a:r>
          </a:p>
          <a:p>
            <a:pPr lvl="1"/>
            <a:r>
              <a:rPr lang="zh-CN" altLang="en-US" sz="2000" dirty="0" smtClean="0"/>
              <a:t>取负整数值的下标向量</a:t>
            </a:r>
            <a:r>
              <a:rPr lang="en-US" altLang="zh-CN" sz="2000" dirty="0" smtClean="0"/>
              <a:t>,</a:t>
            </a:r>
            <a:r>
              <a:rPr lang="zh-CN" altLang="en-US" sz="2000" dirty="0" smtClean="0"/>
              <a:t>表示扣除相应位置的元素。</a:t>
            </a:r>
            <a:endParaRPr lang="en-US" altLang="zh-CN" sz="2000" dirty="0" smtClean="0"/>
          </a:p>
          <a:p>
            <a:pPr lvl="2"/>
            <a:r>
              <a:rPr lang="en-US" altLang="zh-CN" sz="1800" dirty="0" smtClean="0"/>
              <a:t>x[-(1:2)]</a:t>
            </a:r>
          </a:p>
          <a:p>
            <a:pPr lvl="2"/>
            <a:r>
              <a:rPr lang="en-US" altLang="zh-CN" sz="1800" dirty="0" smtClean="0"/>
              <a:t>x[-3]</a:t>
            </a:r>
          </a:p>
          <a:p>
            <a:pPr lvl="1"/>
            <a:r>
              <a:rPr lang="zh-CN" altLang="en-US" sz="2000" dirty="0" smtClean="0"/>
              <a:t>取逻辑值的下标向量</a:t>
            </a:r>
            <a:r>
              <a:rPr lang="en-US" altLang="zh-CN" sz="2000" dirty="0" smtClean="0"/>
              <a:t>,</a:t>
            </a:r>
            <a:r>
              <a:rPr lang="zh-CN" altLang="en-US" sz="2000" dirty="0" smtClean="0"/>
              <a:t> </a:t>
            </a:r>
            <a:r>
              <a:rPr lang="en-US" altLang="zh-CN" sz="2000" dirty="0" smtClean="0"/>
              <a:t>v</a:t>
            </a:r>
            <a:r>
              <a:rPr lang="zh-CN" altLang="en-US" sz="2000" dirty="0" smtClean="0"/>
              <a:t>为和</a:t>
            </a:r>
            <a:r>
              <a:rPr lang="en-US" altLang="zh-CN" sz="2000" dirty="0" smtClean="0"/>
              <a:t>x</a:t>
            </a:r>
            <a:r>
              <a:rPr lang="zh-CN" altLang="en-US" sz="2000" dirty="0" smtClean="0"/>
              <a:t>等长的逻辑向量，</a:t>
            </a:r>
            <a:r>
              <a:rPr lang="en-US" altLang="zh-CN" sz="2000" dirty="0" smtClean="0"/>
              <a:t>x[v]</a:t>
            </a:r>
            <a:r>
              <a:rPr lang="zh-CN" altLang="en-US" sz="2000" dirty="0" smtClean="0"/>
              <a:t>表示取出所有</a:t>
            </a:r>
            <a:r>
              <a:rPr lang="en-US" altLang="zh-CN" sz="2000" dirty="0" smtClean="0"/>
              <a:t>v</a:t>
            </a:r>
            <a:r>
              <a:rPr lang="zh-CN" altLang="en-US" sz="2000" dirty="0" smtClean="0"/>
              <a:t>为真值的元素。</a:t>
            </a:r>
            <a:endParaRPr lang="en-US" altLang="zh-CN" sz="2000" dirty="0" smtClean="0"/>
          </a:p>
          <a:p>
            <a:pPr lvl="2"/>
            <a:r>
              <a:rPr lang="en-US" altLang="zh-CN" sz="1800" dirty="0" smtClean="0"/>
              <a:t>x[x&lt;10]</a:t>
            </a:r>
          </a:p>
          <a:p>
            <a:pPr lvl="1"/>
            <a:r>
              <a:rPr lang="zh-CN" altLang="en-US" sz="2000" dirty="0" smtClean="0"/>
              <a:t>取字符型值的下标向量，可用元素名字来访问元素或元素子集。</a:t>
            </a:r>
            <a:endParaRPr lang="en-US" altLang="zh-CN" sz="2000" dirty="0" smtClean="0"/>
          </a:p>
          <a:p>
            <a:pPr lvl="2"/>
            <a:r>
              <a:rPr lang="en-US" altLang="zh-CN" sz="1800" dirty="0" smtClean="0"/>
              <a:t>ages[c("Li", "Liu")] </a:t>
            </a:r>
          </a:p>
          <a:p>
            <a:pPr lvl="2"/>
            <a:r>
              <a:rPr lang="en-US" altLang="zh-CN" sz="1800" dirty="0"/>
              <a:t>ages[names(ages)!="Li"]</a:t>
            </a:r>
          </a:p>
          <a:p>
            <a:pPr lvl="2"/>
            <a:r>
              <a:rPr lang="en-US" altLang="zh-CN" sz="1800" dirty="0"/>
              <a:t>ages[!names(ages)%</a:t>
            </a:r>
            <a:r>
              <a:rPr lang="en-US" altLang="zh-CN" sz="1800" dirty="0" err="1"/>
              <a:t>in%c</a:t>
            </a:r>
            <a:r>
              <a:rPr lang="en-US" altLang="zh-CN" sz="1800" dirty="0"/>
              <a:t>("</a:t>
            </a:r>
            <a:r>
              <a:rPr lang="en-US" altLang="zh-CN" sz="1800" dirty="0" err="1"/>
              <a:t>Li","Zhang</a:t>
            </a:r>
            <a:r>
              <a:rPr lang="en-US" altLang="zh-CN" sz="1800" dirty="0"/>
              <a:t>")]</a:t>
            </a:r>
            <a:endParaRPr lang="zh-CN" altLang="en-US" sz="1800" dirty="0" smtClean="0"/>
          </a:p>
          <a:p>
            <a:pPr lvl="1"/>
            <a:endParaRPr lang="zh-CN" altLang="en-US" sz="2000" dirty="0" smtClean="0"/>
          </a:p>
          <a:p>
            <a:pPr lvl="1"/>
            <a:endParaRPr lang="en-US" altLang="zh-CN" sz="2000" dirty="0" smtClean="0"/>
          </a:p>
          <a:p>
            <a:pPr lvl="1"/>
            <a:endParaRPr lang="zh-CN" altLang="en-US" sz="2000" dirty="0" smtClean="0"/>
          </a:p>
          <a:p>
            <a:pPr lvl="1"/>
            <a:endParaRPr lang="en-US" altLang="zh-CN" sz="2000" dirty="0" smtClean="0"/>
          </a:p>
          <a:p>
            <a:endParaRPr lang="zh-CN" altLang="en-US" sz="2400" dirty="0" smtClean="0"/>
          </a:p>
        </p:txBody>
      </p:sp>
    </p:spTree>
    <p:extLst>
      <p:ext uri="{BB962C8B-B14F-4D97-AF65-F5344CB8AC3E}">
        <p14:creationId xmlns:p14="http://schemas.microsoft.com/office/powerpoint/2010/main" val="7531728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dirty="0"/>
              <a:t>向量的定义和处理</a:t>
            </a:r>
            <a:endParaRPr lang="zh-CN" altLang="en-US" dirty="0" smtClean="0"/>
          </a:p>
        </p:txBody>
      </p:sp>
      <p:sp>
        <p:nvSpPr>
          <p:cNvPr id="9219" name="内容占位符 2"/>
          <p:cNvSpPr>
            <a:spLocks noGrp="1"/>
          </p:cNvSpPr>
          <p:nvPr>
            <p:ph idx="1"/>
          </p:nvPr>
        </p:nvSpPr>
        <p:spPr/>
        <p:txBody>
          <a:bodyPr/>
          <a:lstStyle/>
          <a:p>
            <a:r>
              <a:rPr lang="zh-CN" altLang="en-US" dirty="0" smtClean="0"/>
              <a:t>改变向量元素的值</a:t>
            </a:r>
            <a:endParaRPr lang="en-US" altLang="zh-CN" dirty="0" smtClean="0"/>
          </a:p>
          <a:p>
            <a:r>
              <a:rPr lang="en-US" altLang="zh-CN" dirty="0" smtClean="0"/>
              <a:t>x[2] &lt;- 125     # </a:t>
            </a:r>
            <a:r>
              <a:rPr lang="zh-CN" altLang="en-US" dirty="0" smtClean="0"/>
              <a:t>改变一个元素</a:t>
            </a:r>
            <a:endParaRPr lang="en-US" altLang="zh-CN" dirty="0" smtClean="0"/>
          </a:p>
          <a:p>
            <a:r>
              <a:rPr lang="en-US" altLang="zh-CN" dirty="0" smtClean="0"/>
              <a:t>x[c(1,3)] &lt;- c(144, 169)   # </a:t>
            </a:r>
            <a:r>
              <a:rPr lang="zh-CN" altLang="en-US" dirty="0" smtClean="0"/>
              <a:t>改变部分元素</a:t>
            </a:r>
            <a:endParaRPr lang="en-US" altLang="zh-CN" dirty="0" smtClean="0"/>
          </a:p>
          <a:p>
            <a:r>
              <a:rPr lang="en-US" altLang="zh-CN" dirty="0" smtClean="0"/>
              <a:t>x[c(1,3)] &lt;- 0   # </a:t>
            </a:r>
            <a:r>
              <a:rPr lang="zh-CN" altLang="en-US" dirty="0" smtClean="0"/>
              <a:t>部分元素赋予同一个值</a:t>
            </a:r>
            <a:endParaRPr lang="en-US" altLang="zh-CN" dirty="0" smtClean="0"/>
          </a:p>
          <a:p>
            <a:r>
              <a:rPr lang="en-US" altLang="zh-CN" dirty="0" smtClean="0"/>
              <a:t>x[] &lt;- 0   #  </a:t>
            </a:r>
            <a:r>
              <a:rPr lang="zh-CN" altLang="en-US" dirty="0" smtClean="0"/>
              <a:t>所有元素赋予相同值</a:t>
            </a:r>
          </a:p>
        </p:txBody>
      </p:sp>
    </p:spTree>
    <p:extLst>
      <p:ext uri="{BB962C8B-B14F-4D97-AF65-F5344CB8AC3E}">
        <p14:creationId xmlns:p14="http://schemas.microsoft.com/office/powerpoint/2010/main" val="41803487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dirty="0"/>
              <a:t>向量的定义和处理</a:t>
            </a:r>
            <a:endParaRPr lang="zh-CN" altLang="en-US" dirty="0" smtClean="0"/>
          </a:p>
        </p:txBody>
      </p:sp>
      <p:sp>
        <p:nvSpPr>
          <p:cNvPr id="10243" name="内容占位符 2"/>
          <p:cNvSpPr>
            <a:spLocks noGrp="1"/>
          </p:cNvSpPr>
          <p:nvPr>
            <p:ph idx="1"/>
          </p:nvPr>
        </p:nvSpPr>
        <p:spPr>
          <a:xfrm>
            <a:off x="467544" y="1268760"/>
            <a:ext cx="8142287" cy="4392612"/>
          </a:xfrm>
        </p:spPr>
        <p:txBody>
          <a:bodyPr/>
          <a:lstStyle/>
          <a:p>
            <a:r>
              <a:rPr lang="zh-CN" altLang="en-US" sz="2400" dirty="0" smtClean="0"/>
              <a:t>如果要增加向量的长度，可以通过赋值</a:t>
            </a:r>
            <a:endParaRPr lang="en-US" altLang="zh-CN" sz="2400" dirty="0" smtClean="0"/>
          </a:p>
          <a:p>
            <a:r>
              <a:rPr lang="en-US" altLang="zh-CN" sz="2400" dirty="0" smtClean="0"/>
              <a:t>x &lt;- c(1.00, 4.00, 6.25)</a:t>
            </a:r>
            <a:endParaRPr lang="zh-CN" altLang="en-US" sz="2400" dirty="0" smtClean="0"/>
          </a:p>
          <a:p>
            <a:r>
              <a:rPr lang="en-US" altLang="zh-CN" sz="2400" dirty="0" smtClean="0"/>
              <a:t>x[4]&lt;-125</a:t>
            </a:r>
          </a:p>
          <a:p>
            <a:endParaRPr lang="en-US" altLang="zh-CN" sz="2400" dirty="0" smtClean="0"/>
          </a:p>
          <a:p>
            <a:r>
              <a:rPr lang="zh-CN" altLang="en-US" sz="2400" dirty="0" smtClean="0"/>
              <a:t>如果要缩短向量的长度，取一个长度短的子集</a:t>
            </a:r>
          </a:p>
          <a:p>
            <a:r>
              <a:rPr lang="en-US" altLang="zh-CN" sz="2400" dirty="0" smtClean="0"/>
              <a:t>x&lt;- x[1:3]</a:t>
            </a:r>
          </a:p>
          <a:p>
            <a:r>
              <a:rPr lang="en-US" altLang="zh-CN" sz="2400" dirty="0" smtClean="0"/>
              <a:t>x&lt;-x[c(1,3)]</a:t>
            </a:r>
          </a:p>
          <a:p>
            <a:endParaRPr lang="en-US" altLang="zh-CN" sz="2400" dirty="0"/>
          </a:p>
          <a:p>
            <a:r>
              <a:rPr lang="zh-CN" altLang="en-US" sz="2400" dirty="0" smtClean="0"/>
              <a:t>判断一个值是否在向量中</a:t>
            </a:r>
            <a:endParaRPr lang="en-US" altLang="zh-CN" sz="2000" dirty="0"/>
          </a:p>
          <a:p>
            <a:r>
              <a:rPr lang="en-US" altLang="zh-CN" sz="2000" dirty="0" smtClean="0"/>
              <a:t>1.00 %in% x</a:t>
            </a:r>
            <a:endParaRPr lang="en-US" altLang="zh-CN" sz="2400" dirty="0" smtClean="0"/>
          </a:p>
        </p:txBody>
      </p:sp>
    </p:spTree>
    <p:extLst>
      <p:ext uri="{BB962C8B-B14F-4D97-AF65-F5344CB8AC3E}">
        <p14:creationId xmlns:p14="http://schemas.microsoft.com/office/powerpoint/2010/main" val="8542712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dirty="0"/>
              <a:t>矩阵</a:t>
            </a:r>
            <a:r>
              <a:rPr lang="zh-CN" altLang="en-US" dirty="0" smtClean="0"/>
              <a:t>的定义和处理</a:t>
            </a:r>
          </a:p>
        </p:txBody>
      </p:sp>
      <p:sp>
        <p:nvSpPr>
          <p:cNvPr id="13315" name="内容占位符 2"/>
          <p:cNvSpPr>
            <a:spLocks noGrp="1"/>
          </p:cNvSpPr>
          <p:nvPr>
            <p:ph idx="1"/>
          </p:nvPr>
        </p:nvSpPr>
        <p:spPr>
          <a:xfrm>
            <a:off x="251520" y="1340768"/>
            <a:ext cx="8640960" cy="4608512"/>
          </a:xfrm>
        </p:spPr>
        <p:txBody>
          <a:bodyPr/>
          <a:lstStyle/>
          <a:p>
            <a:r>
              <a:rPr lang="zh-CN" altLang="en-US" sz="2000" dirty="0"/>
              <a:t>矩阵</a:t>
            </a:r>
            <a:r>
              <a:rPr lang="en-US" altLang="zh-CN" sz="2000" dirty="0" smtClean="0"/>
              <a:t>(matrix): </a:t>
            </a:r>
            <a:r>
              <a:rPr lang="zh-CN" altLang="en-US" sz="2000" dirty="0" smtClean="0"/>
              <a:t>由行和列构成的二维数据结构，所有元素必须是相同类型的，和数学上的矩阵一样，矩阵实际上是二维数组。</a:t>
            </a:r>
            <a:endParaRPr lang="en-US" altLang="zh-CN" sz="2000" dirty="0" smtClean="0"/>
          </a:p>
          <a:p>
            <a:r>
              <a:rPr lang="zh-CN" altLang="en-US" sz="2000" dirty="0" smtClean="0"/>
              <a:t>创建矩阵</a:t>
            </a:r>
            <a:endParaRPr lang="en-US" altLang="zh-CN" sz="2000" dirty="0" smtClean="0"/>
          </a:p>
          <a:p>
            <a:pPr marL="0" indent="0">
              <a:buNone/>
            </a:pPr>
            <a:r>
              <a:rPr lang="en-US" altLang="zh-CN" sz="2000" dirty="0" smtClean="0"/>
              <a:t>matrix(</a:t>
            </a:r>
          </a:p>
          <a:p>
            <a:pPr marL="0" indent="0">
              <a:buNone/>
            </a:pPr>
            <a:r>
              <a:rPr lang="en-US" altLang="zh-CN" sz="2000" dirty="0" smtClean="0"/>
              <a:t>data,    # </a:t>
            </a:r>
            <a:r>
              <a:rPr lang="zh-CN" altLang="en-US" sz="2000" dirty="0" smtClean="0"/>
              <a:t>提供源数据的向量</a:t>
            </a:r>
            <a:endParaRPr lang="en-US" altLang="zh-CN" sz="2000" dirty="0" smtClean="0"/>
          </a:p>
          <a:p>
            <a:pPr marL="0" indent="0">
              <a:buNone/>
            </a:pPr>
            <a:r>
              <a:rPr lang="en-US" altLang="zh-CN" sz="2000" dirty="0" err="1" smtClean="0"/>
              <a:t>nrow</a:t>
            </a:r>
            <a:r>
              <a:rPr lang="en-US" altLang="zh-CN" sz="2000" dirty="0" smtClean="0"/>
              <a:t>,   # </a:t>
            </a:r>
            <a:r>
              <a:rPr lang="zh-CN" altLang="en-US" sz="2000" dirty="0" smtClean="0"/>
              <a:t>行数</a:t>
            </a:r>
            <a:endParaRPr lang="en-US" altLang="zh-CN" sz="2000" dirty="0" smtClean="0"/>
          </a:p>
          <a:p>
            <a:pPr marL="0" indent="0">
              <a:buNone/>
            </a:pPr>
            <a:r>
              <a:rPr lang="en-US" altLang="zh-CN" sz="2000" dirty="0" err="1" smtClean="0"/>
              <a:t>ncol</a:t>
            </a:r>
            <a:r>
              <a:rPr lang="en-US" altLang="zh-CN" sz="2000" dirty="0" smtClean="0"/>
              <a:t>,    #  </a:t>
            </a:r>
            <a:r>
              <a:rPr lang="zh-CN" altLang="en-US" sz="2000" dirty="0" smtClean="0"/>
              <a:t>列数</a:t>
            </a:r>
            <a:endParaRPr lang="en-US" altLang="zh-CN" sz="2000" dirty="0" smtClean="0"/>
          </a:p>
          <a:p>
            <a:pPr marL="0" indent="0">
              <a:buNone/>
            </a:pPr>
            <a:r>
              <a:rPr lang="en-US" altLang="zh-CN" sz="2000" dirty="0" err="1" smtClean="0"/>
              <a:t>byrow</a:t>
            </a:r>
            <a:r>
              <a:rPr lang="en-US" altLang="zh-CN" sz="2000" dirty="0" smtClean="0"/>
              <a:t>=FALSE,   # </a:t>
            </a:r>
            <a:r>
              <a:rPr lang="en-US" altLang="zh-CN" sz="2000" dirty="0" err="1" smtClean="0"/>
              <a:t>byrow</a:t>
            </a:r>
            <a:r>
              <a:rPr lang="en-US" altLang="zh-CN" sz="2000" dirty="0" smtClean="0"/>
              <a:t>=TRUE</a:t>
            </a:r>
            <a:r>
              <a:rPr lang="zh-CN" altLang="en-US" sz="2000" dirty="0" smtClean="0"/>
              <a:t>按行填充，否则按列填充</a:t>
            </a:r>
            <a:endParaRPr lang="en-US" altLang="zh-CN" sz="2000" dirty="0" smtClean="0"/>
          </a:p>
          <a:p>
            <a:pPr marL="0" indent="0">
              <a:buNone/>
            </a:pPr>
            <a:r>
              <a:rPr lang="en-US" altLang="zh-CN" sz="2000" dirty="0" err="1" smtClean="0"/>
              <a:t>dimnames</a:t>
            </a:r>
            <a:r>
              <a:rPr lang="en-US" altLang="zh-CN" sz="2000" dirty="0" smtClean="0"/>
              <a:t>=NULL    # </a:t>
            </a:r>
            <a:r>
              <a:rPr lang="zh-CN" altLang="en-US" sz="2000" dirty="0" smtClean="0"/>
              <a:t>行列各个维度的名字，需要以列表形式提供</a:t>
            </a:r>
            <a:endParaRPr lang="en-US" altLang="zh-CN" sz="2000" dirty="0" smtClean="0"/>
          </a:p>
          <a:p>
            <a:pPr marL="0" indent="0">
              <a:buNone/>
            </a:pPr>
            <a:r>
              <a:rPr lang="en-US" altLang="zh-CN" sz="2000" dirty="0" smtClean="0"/>
              <a:t>)</a:t>
            </a:r>
          </a:p>
          <a:p>
            <a:pPr marL="0" indent="0">
              <a:buNone/>
            </a:pPr>
            <a:r>
              <a:rPr lang="zh-CN" altLang="en-US" sz="2000" dirty="0" smtClean="0"/>
              <a:t>例如：</a:t>
            </a:r>
            <a:endParaRPr lang="en-US" altLang="zh-CN" sz="2000" dirty="0" smtClean="0"/>
          </a:p>
          <a:p>
            <a:pPr marL="0" indent="0">
              <a:buNone/>
            </a:pPr>
            <a:r>
              <a:rPr lang="pt-BR" altLang="zh-CN" sz="2000" dirty="0"/>
              <a:t>m1 &lt;- matrix(1:6, nrow=2, dimnames=list(c("r1","r2"),c("c1","c2","c3")))</a:t>
            </a:r>
          </a:p>
          <a:p>
            <a:pPr marL="0" indent="0">
              <a:buNone/>
            </a:pPr>
            <a:endParaRPr lang="en-US" altLang="zh-CN" sz="2000" dirty="0"/>
          </a:p>
        </p:txBody>
      </p:sp>
    </p:spTree>
    <p:extLst>
      <p:ext uri="{BB962C8B-B14F-4D97-AF65-F5344CB8AC3E}">
        <p14:creationId xmlns:p14="http://schemas.microsoft.com/office/powerpoint/2010/main" val="5503645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dirty="0"/>
              <a:t>矩阵的定义和处理</a:t>
            </a:r>
            <a:endParaRPr lang="zh-CN" altLang="en-US" dirty="0" smtClean="0"/>
          </a:p>
        </p:txBody>
      </p:sp>
      <p:sp>
        <p:nvSpPr>
          <p:cNvPr id="13315" name="内容占位符 2"/>
          <p:cNvSpPr>
            <a:spLocks noGrp="1"/>
          </p:cNvSpPr>
          <p:nvPr>
            <p:ph idx="1"/>
          </p:nvPr>
        </p:nvSpPr>
        <p:spPr>
          <a:xfrm>
            <a:off x="107504" y="1340768"/>
            <a:ext cx="8928992" cy="4536157"/>
          </a:xfrm>
        </p:spPr>
        <p:txBody>
          <a:bodyPr/>
          <a:lstStyle/>
          <a:p>
            <a:r>
              <a:rPr lang="zh-CN" altLang="en-US" sz="2400" dirty="0" smtClean="0"/>
              <a:t>矩阵</a:t>
            </a:r>
            <a:r>
              <a:rPr lang="en-US" altLang="zh-CN" sz="2400" dirty="0" smtClean="0"/>
              <a:t>/</a:t>
            </a:r>
            <a:r>
              <a:rPr lang="zh-CN" altLang="en-US" sz="2400" dirty="0" smtClean="0"/>
              <a:t>数组有一个特征属性叫做维数向量</a:t>
            </a:r>
            <a:r>
              <a:rPr lang="en-US" altLang="zh-CN" sz="2400" dirty="0" smtClean="0"/>
              <a:t>(dim</a:t>
            </a:r>
            <a:r>
              <a:rPr lang="zh-CN" altLang="en-US" sz="2400" dirty="0" smtClean="0"/>
              <a:t>属性</a:t>
            </a:r>
            <a:r>
              <a:rPr lang="en-US" altLang="zh-CN" sz="2400" dirty="0" smtClean="0"/>
              <a:t>)</a:t>
            </a:r>
            <a:r>
              <a:rPr lang="zh-CN" altLang="en-US" sz="2400" dirty="0" smtClean="0"/>
              <a:t>，维数向量的每一个元素指定了该下标的上界，下标的下界总为</a:t>
            </a:r>
            <a:r>
              <a:rPr lang="en-US" altLang="zh-CN" sz="2400" dirty="0" smtClean="0"/>
              <a:t>1</a:t>
            </a:r>
            <a:r>
              <a:rPr lang="zh-CN" altLang="en-US" sz="2400" dirty="0" smtClean="0"/>
              <a:t>。</a:t>
            </a:r>
          </a:p>
          <a:p>
            <a:endParaRPr lang="en-US" altLang="zh-CN" sz="2400" dirty="0" smtClean="0"/>
          </a:p>
          <a:p>
            <a:r>
              <a:rPr lang="zh-CN" altLang="en-US" sz="2400" dirty="0" smtClean="0"/>
              <a:t>可以根据向量，再定义维数</a:t>
            </a:r>
            <a:r>
              <a:rPr lang="en-US" altLang="zh-CN" sz="2400" dirty="0" smtClean="0"/>
              <a:t>(dim</a:t>
            </a:r>
            <a:r>
              <a:rPr lang="zh-CN" altLang="en-US" sz="2400" dirty="0" smtClean="0"/>
              <a:t>属性</a:t>
            </a:r>
            <a:r>
              <a:rPr lang="en-US" altLang="zh-CN" sz="2400" dirty="0" smtClean="0"/>
              <a:t>)</a:t>
            </a:r>
            <a:r>
              <a:rPr lang="zh-CN" altLang="en-US" sz="2400" dirty="0" smtClean="0"/>
              <a:t>来构造矩阵</a:t>
            </a:r>
            <a:r>
              <a:rPr lang="en-US" altLang="zh-CN" sz="2400" dirty="0" smtClean="0"/>
              <a:t>/</a:t>
            </a:r>
            <a:r>
              <a:rPr lang="zh-CN" altLang="en-US" sz="2400" dirty="0" smtClean="0"/>
              <a:t>数组。</a:t>
            </a:r>
            <a:endParaRPr lang="en-US" altLang="zh-CN" sz="2400" dirty="0" smtClean="0"/>
          </a:p>
          <a:p>
            <a:r>
              <a:rPr lang="zh-CN" altLang="en-US" sz="2400" dirty="0"/>
              <a:t>例如</a:t>
            </a:r>
            <a:endParaRPr lang="en-US" altLang="zh-CN" sz="2400" dirty="0" smtClean="0"/>
          </a:p>
          <a:p>
            <a:pPr marL="784225" lvl="1" indent="-342900"/>
            <a:r>
              <a:rPr lang="en-US" altLang="zh-CN" sz="2000" dirty="0" smtClean="0"/>
              <a:t>a=1:24</a:t>
            </a:r>
          </a:p>
          <a:p>
            <a:pPr marL="784225" lvl="1" indent="-342900"/>
            <a:r>
              <a:rPr lang="en-US" altLang="zh-CN" sz="2000" dirty="0" smtClean="0"/>
              <a:t>dim(a)=c(6,4)    #a</a:t>
            </a:r>
            <a:r>
              <a:rPr lang="zh-CN" altLang="en-US" sz="2000" dirty="0" smtClean="0"/>
              <a:t>是</a:t>
            </a:r>
            <a:r>
              <a:rPr lang="en-US" altLang="zh-CN" sz="2000" dirty="0" smtClean="0"/>
              <a:t>6</a:t>
            </a:r>
            <a:r>
              <a:rPr lang="zh-CN" altLang="en-US" sz="2000" dirty="0" smtClean="0"/>
              <a:t>行</a:t>
            </a:r>
            <a:r>
              <a:rPr lang="en-US" altLang="zh-CN" sz="2000" dirty="0" smtClean="0"/>
              <a:t>4</a:t>
            </a:r>
            <a:r>
              <a:rPr lang="zh-CN" altLang="en-US" sz="2000" dirty="0" smtClean="0"/>
              <a:t>列结构的矩阵</a:t>
            </a:r>
            <a:endParaRPr lang="en-US" altLang="zh-CN" sz="2000" dirty="0" smtClean="0"/>
          </a:p>
          <a:p>
            <a:pPr marL="342900" indent="-342900"/>
            <a:endParaRPr lang="en-US" altLang="zh-CN" sz="2400" dirty="0" smtClean="0"/>
          </a:p>
          <a:p>
            <a:pPr marL="342900" indent="-342900"/>
            <a:r>
              <a:rPr lang="zh-CN" altLang="en-US" sz="2400" dirty="0" smtClean="0"/>
              <a:t>对于建好的矩阵，可以使用</a:t>
            </a:r>
            <a:r>
              <a:rPr lang="en-US" altLang="zh-CN" sz="2400" dirty="0" err="1" smtClean="0"/>
              <a:t>dimnames</a:t>
            </a:r>
            <a:r>
              <a:rPr lang="en-US" altLang="zh-CN" sz="2400" dirty="0" smtClean="0"/>
              <a:t>()</a:t>
            </a:r>
            <a:r>
              <a:rPr lang="zh-CN" altLang="en-US" sz="2400" dirty="0" smtClean="0"/>
              <a:t>函数命名各个维度</a:t>
            </a:r>
            <a:endParaRPr lang="en-US" altLang="zh-CN" sz="2400" dirty="0" smtClean="0"/>
          </a:p>
          <a:p>
            <a:pPr marL="784225" lvl="1" indent="-342900"/>
            <a:r>
              <a:rPr lang="pt-BR" altLang="zh-CN" sz="2000" dirty="0"/>
              <a:t>dimnames(a) &lt;- list(c("r1","r2","r3","r4","r5","r6"),c("c1","c2","c3","c4"))</a:t>
            </a:r>
            <a:endParaRPr lang="en-US" altLang="zh-CN" sz="2000" dirty="0" smtClean="0"/>
          </a:p>
          <a:p>
            <a:pPr marL="342900" indent="-342900"/>
            <a:endParaRPr lang="zh-CN" altLang="en-US" sz="2400" dirty="0" smtClean="0"/>
          </a:p>
          <a:p>
            <a:endParaRPr lang="zh-CN" altLang="en-US" sz="2400" dirty="0" smtClean="0"/>
          </a:p>
        </p:txBody>
      </p:sp>
    </p:spTree>
    <p:extLst>
      <p:ext uri="{BB962C8B-B14F-4D97-AF65-F5344CB8AC3E}">
        <p14:creationId xmlns:p14="http://schemas.microsoft.com/office/powerpoint/2010/main" val="30729274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en-US" altLang="zh-CN" dirty="0"/>
              <a:t>R</a:t>
            </a:r>
            <a:r>
              <a:rPr lang="zh-CN" altLang="en-US" dirty="0"/>
              <a:t>语言初步</a:t>
            </a:r>
            <a:endParaRPr lang="zh-CN" altLang="en-US" dirty="0" smtClean="0"/>
          </a:p>
        </p:txBody>
      </p:sp>
      <p:sp>
        <p:nvSpPr>
          <p:cNvPr id="19459" name="内容占位符 2"/>
          <p:cNvSpPr>
            <a:spLocks noGrp="1"/>
          </p:cNvSpPr>
          <p:nvPr>
            <p:ph idx="1"/>
          </p:nvPr>
        </p:nvSpPr>
        <p:spPr>
          <a:xfrm>
            <a:off x="179388" y="1268413"/>
            <a:ext cx="3816350" cy="5113337"/>
          </a:xfrm>
        </p:spPr>
        <p:txBody>
          <a:bodyPr/>
          <a:lstStyle/>
          <a:p>
            <a:r>
              <a:rPr lang="zh-CN" altLang="en-US" smtClean="0"/>
              <a:t>控制台执行命令</a:t>
            </a:r>
            <a:endParaRPr lang="en-US" altLang="zh-CN" smtClean="0"/>
          </a:p>
          <a:p>
            <a:endParaRPr lang="en-US" altLang="zh-CN" smtClean="0"/>
          </a:p>
          <a:p>
            <a:r>
              <a:rPr lang="zh-CN" altLang="en-US" smtClean="0"/>
              <a:t>运行</a:t>
            </a:r>
            <a:r>
              <a:rPr lang="en-US" altLang="zh-CN" smtClean="0"/>
              <a:t>R</a:t>
            </a:r>
            <a:r>
              <a:rPr lang="zh-CN" altLang="en-US" smtClean="0"/>
              <a:t>脚本</a:t>
            </a:r>
            <a:endParaRPr lang="en-US" altLang="zh-CN" smtClean="0"/>
          </a:p>
          <a:p>
            <a:pPr lvl="1"/>
            <a:r>
              <a:rPr lang="zh-CN" altLang="en-US" smtClean="0"/>
              <a:t>脚本是一系列命令。</a:t>
            </a:r>
          </a:p>
          <a:p>
            <a:pPr lvl="1"/>
            <a:r>
              <a:rPr lang="zh-CN" altLang="en-US" smtClean="0"/>
              <a:t>可以先批量的编号程序，或者对别人已经编好的程序进行修改。之后输入到控制台进行调试，以满足数据分析的需求。</a:t>
            </a:r>
          </a:p>
          <a:p>
            <a:endParaRPr lang="zh-CN" altLang="en-US" smtClean="0"/>
          </a:p>
        </p:txBody>
      </p:sp>
      <p:pic>
        <p:nvPicPr>
          <p:cNvPr id="194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738" y="3937000"/>
            <a:ext cx="5062537" cy="295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13" descr="3KTSHM9E_THQV[~85F$V5$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563" y="1209675"/>
            <a:ext cx="4511675" cy="311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61913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矩阵的定义和处理</a:t>
            </a:r>
          </a:p>
        </p:txBody>
      </p:sp>
      <p:sp>
        <p:nvSpPr>
          <p:cNvPr id="3" name="内容占位符 2"/>
          <p:cNvSpPr>
            <a:spLocks noGrp="1"/>
          </p:cNvSpPr>
          <p:nvPr>
            <p:ph idx="1"/>
          </p:nvPr>
        </p:nvSpPr>
        <p:spPr/>
        <p:txBody>
          <a:bodyPr/>
          <a:lstStyle/>
          <a:p>
            <a:r>
              <a:rPr lang="zh-CN" altLang="en-US" dirty="0" smtClean="0"/>
              <a:t>矩阵的运算</a:t>
            </a:r>
            <a:endParaRPr lang="en-US" altLang="zh-CN" dirty="0" smtClean="0"/>
          </a:p>
          <a:p>
            <a:pPr lvl="1"/>
            <a:r>
              <a:rPr lang="en-US" altLang="zh-CN" dirty="0" smtClean="0"/>
              <a:t>A + x  :  </a:t>
            </a:r>
            <a:r>
              <a:rPr lang="zh-CN" altLang="en-US" dirty="0" smtClean="0"/>
              <a:t>矩阵的每个元素都与标量</a:t>
            </a:r>
            <a:r>
              <a:rPr lang="en-US" altLang="zh-CN" dirty="0" smtClean="0"/>
              <a:t>x</a:t>
            </a:r>
            <a:r>
              <a:rPr lang="zh-CN" altLang="en-US" dirty="0" smtClean="0"/>
              <a:t>运算，得到结果矩阵，可以使用</a:t>
            </a:r>
            <a:r>
              <a:rPr lang="en-US" altLang="zh-CN" dirty="0" smtClean="0"/>
              <a:t>+</a:t>
            </a:r>
            <a:r>
              <a:rPr lang="zh-CN" altLang="en-US" dirty="0" smtClean="0"/>
              <a:t>、</a:t>
            </a:r>
            <a:r>
              <a:rPr lang="en-US" altLang="zh-CN" dirty="0" smtClean="0"/>
              <a:t>-</a:t>
            </a:r>
            <a:r>
              <a:rPr lang="zh-CN" altLang="en-US" dirty="0" smtClean="0"/>
              <a:t>、*、</a:t>
            </a:r>
            <a:r>
              <a:rPr lang="en-US" altLang="zh-CN" dirty="0" smtClean="0"/>
              <a:t>/</a:t>
            </a:r>
            <a:r>
              <a:rPr lang="zh-CN" altLang="en-US" dirty="0" smtClean="0"/>
              <a:t>等算术运算。</a:t>
            </a:r>
            <a:endParaRPr lang="en-US" altLang="zh-CN" dirty="0" smtClean="0"/>
          </a:p>
          <a:p>
            <a:pPr lvl="1"/>
            <a:r>
              <a:rPr lang="en-US" altLang="zh-CN" dirty="0" smtClean="0"/>
              <a:t>A + B :   </a:t>
            </a:r>
            <a:r>
              <a:rPr lang="zh-CN" altLang="en-US" dirty="0" smtClean="0"/>
              <a:t>矩阵加法</a:t>
            </a:r>
            <a:endParaRPr lang="en-US" altLang="zh-CN" dirty="0" smtClean="0"/>
          </a:p>
          <a:p>
            <a:pPr lvl="1"/>
            <a:r>
              <a:rPr lang="en-US" altLang="zh-CN" dirty="0" smtClean="0"/>
              <a:t>A %*% B </a:t>
            </a:r>
            <a:r>
              <a:rPr lang="zh-CN" altLang="en-US" dirty="0" smtClean="0"/>
              <a:t>： 矩阵乘法</a:t>
            </a:r>
            <a:endParaRPr lang="en-US" altLang="zh-CN" dirty="0" smtClean="0"/>
          </a:p>
          <a:p>
            <a:pPr lvl="1"/>
            <a:r>
              <a:rPr lang="en-US" altLang="zh-CN" dirty="0" smtClean="0"/>
              <a:t>t(A)  </a:t>
            </a:r>
            <a:r>
              <a:rPr lang="zh-CN" altLang="en-US" dirty="0" smtClean="0"/>
              <a:t>： 矩阵的转置</a:t>
            </a:r>
            <a:endParaRPr lang="en-US" altLang="zh-CN" dirty="0" smtClean="0"/>
          </a:p>
          <a:p>
            <a:pPr lvl="1"/>
            <a:r>
              <a:rPr lang="en-US" altLang="zh-CN" dirty="0" err="1" smtClean="0"/>
              <a:t>nrow</a:t>
            </a:r>
            <a:r>
              <a:rPr lang="en-US" altLang="zh-CN" dirty="0" smtClean="0"/>
              <a:t>(A) :  </a:t>
            </a:r>
            <a:r>
              <a:rPr lang="zh-CN" altLang="en-US" dirty="0" smtClean="0"/>
              <a:t>求矩阵的行数</a:t>
            </a:r>
            <a:endParaRPr lang="en-US" altLang="zh-CN" dirty="0" smtClean="0"/>
          </a:p>
          <a:p>
            <a:pPr lvl="1"/>
            <a:r>
              <a:rPr lang="en-US" altLang="zh-CN" dirty="0" err="1" smtClean="0"/>
              <a:t>ncol</a:t>
            </a:r>
            <a:r>
              <a:rPr lang="en-US" altLang="zh-CN" dirty="0" smtClean="0"/>
              <a:t>(A) :  </a:t>
            </a:r>
            <a:r>
              <a:rPr lang="zh-CN" altLang="en-US" dirty="0" smtClean="0"/>
              <a:t>求矩阵的列数</a:t>
            </a:r>
            <a:endParaRPr lang="zh-CN" altLang="en-US" dirty="0"/>
          </a:p>
        </p:txBody>
      </p:sp>
    </p:spTree>
    <p:extLst>
      <p:ext uri="{BB962C8B-B14F-4D97-AF65-F5344CB8AC3E}">
        <p14:creationId xmlns:p14="http://schemas.microsoft.com/office/powerpoint/2010/main" val="38854118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zh-CN" altLang="en-US" dirty="0" smtClean="0"/>
              <a:t>数组的定义和处理</a:t>
            </a:r>
          </a:p>
        </p:txBody>
      </p:sp>
      <p:sp>
        <p:nvSpPr>
          <p:cNvPr id="15363" name="内容占位符 2"/>
          <p:cNvSpPr>
            <a:spLocks noGrp="1"/>
          </p:cNvSpPr>
          <p:nvPr>
            <p:ph idx="1"/>
          </p:nvPr>
        </p:nvSpPr>
        <p:spPr>
          <a:xfrm>
            <a:off x="179512" y="1340769"/>
            <a:ext cx="8964488" cy="4680620"/>
          </a:xfrm>
        </p:spPr>
        <p:txBody>
          <a:bodyPr/>
          <a:lstStyle/>
          <a:p>
            <a:r>
              <a:rPr lang="zh-CN" altLang="en-US" sz="2400" dirty="0" smtClean="0"/>
              <a:t>数组是具有多个维度（最小为</a:t>
            </a:r>
            <a:r>
              <a:rPr lang="en-US" altLang="zh-CN" sz="2400" dirty="0" smtClean="0"/>
              <a:t>1</a:t>
            </a:r>
            <a:r>
              <a:rPr lang="zh-CN" altLang="en-US" sz="2400" dirty="0" smtClean="0"/>
              <a:t>）的数据结构，所有元素也必须相同类型的。</a:t>
            </a:r>
            <a:endParaRPr lang="en-US" altLang="zh-CN" sz="2400" dirty="0" smtClean="0"/>
          </a:p>
          <a:p>
            <a:r>
              <a:rPr lang="zh-CN" altLang="en-US" sz="2400" dirty="0" smtClean="0"/>
              <a:t>用函数</a:t>
            </a:r>
            <a:r>
              <a:rPr lang="en-US" altLang="zh-CN" sz="2400" dirty="0" smtClean="0"/>
              <a:t>array()</a:t>
            </a:r>
            <a:r>
              <a:rPr lang="zh-CN" altLang="en-US" sz="2400" dirty="0" smtClean="0"/>
              <a:t> 可以直观地定义数组。</a:t>
            </a:r>
            <a:endParaRPr lang="en-US" altLang="zh-CN" sz="2400" dirty="0" smtClean="0"/>
          </a:p>
          <a:p>
            <a:pPr marL="449262" lvl="1" indent="0">
              <a:buNone/>
            </a:pPr>
            <a:r>
              <a:rPr lang="en-US" altLang="zh-CN" sz="2000" dirty="0" smtClean="0"/>
              <a:t>array(</a:t>
            </a:r>
          </a:p>
          <a:p>
            <a:pPr marL="449262" lvl="1" indent="0">
              <a:buNone/>
            </a:pPr>
            <a:r>
              <a:rPr lang="en-US" altLang="zh-CN" sz="2000" dirty="0" smtClean="0"/>
              <a:t>data=NA,   # </a:t>
            </a:r>
            <a:r>
              <a:rPr lang="zh-CN" altLang="en-US" sz="2000" dirty="0" smtClean="0"/>
              <a:t>提供数据的向量</a:t>
            </a:r>
            <a:endParaRPr lang="en-US" altLang="zh-CN" sz="2000" dirty="0" smtClean="0"/>
          </a:p>
          <a:p>
            <a:pPr marL="449262" lvl="1" indent="0">
              <a:buNone/>
            </a:pPr>
            <a:r>
              <a:rPr lang="en-US" altLang="zh-CN" sz="2000" dirty="0" smtClean="0"/>
              <a:t>dim = length(data), # </a:t>
            </a:r>
            <a:r>
              <a:rPr lang="zh-CN" altLang="en-US" sz="2000" dirty="0" smtClean="0"/>
              <a:t>数组维数，如果不提供维数，则创建一维数组</a:t>
            </a:r>
            <a:endParaRPr lang="en-US" altLang="zh-CN" sz="2000" dirty="0" smtClean="0"/>
          </a:p>
          <a:p>
            <a:pPr marL="449262" lvl="1" indent="0">
              <a:buNone/>
            </a:pPr>
            <a:r>
              <a:rPr lang="en-US" altLang="zh-CN" sz="2000" dirty="0" err="1" smtClean="0"/>
              <a:t>dimnames</a:t>
            </a:r>
            <a:r>
              <a:rPr lang="en-US" altLang="zh-CN" sz="2000" dirty="0" smtClean="0"/>
              <a:t> = NULL  # </a:t>
            </a:r>
            <a:r>
              <a:rPr lang="zh-CN" altLang="en-US" sz="2000" dirty="0" smtClean="0"/>
              <a:t>维度名称</a:t>
            </a:r>
            <a:endParaRPr lang="en-US" altLang="zh-CN" sz="2000" dirty="0" smtClean="0"/>
          </a:p>
          <a:p>
            <a:pPr marL="449262" lvl="1" indent="0">
              <a:buNone/>
            </a:pPr>
            <a:r>
              <a:rPr lang="en-US" altLang="zh-CN" sz="2000" dirty="0"/>
              <a:t>)</a:t>
            </a:r>
            <a:endParaRPr lang="en-US" altLang="zh-CN" sz="2000" dirty="0" smtClean="0"/>
          </a:p>
          <a:p>
            <a:r>
              <a:rPr lang="zh-CN" altLang="en-US" sz="2400" dirty="0" smtClean="0"/>
              <a:t>例如</a:t>
            </a:r>
            <a:endParaRPr lang="en-US" altLang="zh-CN" sz="2400" dirty="0" smtClean="0"/>
          </a:p>
          <a:p>
            <a:pPr lvl="1"/>
            <a:r>
              <a:rPr lang="en-US" altLang="zh-CN" sz="2000" dirty="0"/>
              <a:t>x &lt;- c(1,2,3,4)</a:t>
            </a:r>
          </a:p>
          <a:p>
            <a:pPr lvl="1"/>
            <a:r>
              <a:rPr lang="en-US" altLang="zh-CN" sz="2000" dirty="0" smtClean="0"/>
              <a:t>z&lt;- array(x, dim=c(2,2), </a:t>
            </a:r>
            <a:r>
              <a:rPr lang="en-US" altLang="zh-CN" sz="2000" dirty="0" err="1" smtClean="0"/>
              <a:t>dimnames</a:t>
            </a:r>
            <a:r>
              <a:rPr lang="en-US" altLang="zh-CN" sz="2000" dirty="0" smtClean="0"/>
              <a:t>=list(c("row1","row2"), c("col1", "col2")));</a:t>
            </a:r>
          </a:p>
          <a:p>
            <a:pPr lvl="1"/>
            <a:endParaRPr lang="en-US" altLang="zh-CN" sz="2000" dirty="0" smtClean="0"/>
          </a:p>
          <a:p>
            <a:endParaRPr lang="en-US" altLang="zh-CN" sz="2400" dirty="0" smtClean="0"/>
          </a:p>
          <a:p>
            <a:pPr lvl="1"/>
            <a:endParaRPr lang="zh-CN" altLang="en-US" sz="2000" dirty="0" smtClean="0"/>
          </a:p>
        </p:txBody>
      </p:sp>
    </p:spTree>
    <p:extLst>
      <p:ext uri="{BB962C8B-B14F-4D97-AF65-F5344CB8AC3E}">
        <p14:creationId xmlns:p14="http://schemas.microsoft.com/office/powerpoint/2010/main" val="3048515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dirty="0" smtClean="0"/>
              <a:t>数组</a:t>
            </a:r>
            <a:r>
              <a:rPr lang="en-US" altLang="zh-CN" dirty="0" smtClean="0"/>
              <a:t>/</a:t>
            </a:r>
            <a:r>
              <a:rPr lang="zh-CN" altLang="en-US" dirty="0" smtClean="0"/>
              <a:t>矩阵的处理</a:t>
            </a:r>
          </a:p>
        </p:txBody>
      </p:sp>
      <p:sp>
        <p:nvSpPr>
          <p:cNvPr id="16387" name="内容占位符 2"/>
          <p:cNvSpPr>
            <a:spLocks noGrp="1"/>
          </p:cNvSpPr>
          <p:nvPr>
            <p:ph idx="1"/>
          </p:nvPr>
        </p:nvSpPr>
        <p:spPr/>
        <p:txBody>
          <a:bodyPr/>
          <a:lstStyle/>
          <a:p>
            <a:r>
              <a:rPr lang="zh-CN" altLang="en-US" dirty="0" smtClean="0"/>
              <a:t>数组的元素的访问</a:t>
            </a:r>
            <a:endParaRPr lang="en-US" altLang="zh-CN" dirty="0" smtClean="0"/>
          </a:p>
          <a:p>
            <a:pPr lvl="1"/>
            <a:r>
              <a:rPr lang="zh-CN" altLang="en-US" dirty="0" smtClean="0"/>
              <a:t>给出每一维下标的值，例如</a:t>
            </a:r>
            <a:r>
              <a:rPr lang="en-US" altLang="zh-CN" dirty="0" smtClean="0"/>
              <a:t>x[1,1]</a:t>
            </a:r>
          </a:p>
          <a:p>
            <a:r>
              <a:rPr lang="zh-CN" altLang="en-US" dirty="0" smtClean="0"/>
              <a:t>数组子集的访问</a:t>
            </a:r>
            <a:endParaRPr lang="en-US" altLang="zh-CN" dirty="0" smtClean="0"/>
          </a:p>
          <a:p>
            <a:pPr lvl="1"/>
            <a:r>
              <a:rPr lang="zh-CN" altLang="en-US" dirty="0" smtClean="0"/>
              <a:t>给出下标向量</a:t>
            </a:r>
            <a:endParaRPr lang="en-US" altLang="zh-CN" dirty="0" smtClean="0"/>
          </a:p>
          <a:p>
            <a:pPr lvl="1"/>
            <a:r>
              <a:rPr lang="en-US" altLang="zh-CN" dirty="0" smtClean="0"/>
              <a:t>X[</a:t>
            </a:r>
            <a:r>
              <a:rPr lang="en-US" altLang="zh-CN" dirty="0" err="1" smtClean="0"/>
              <a:t>i,j</a:t>
            </a:r>
            <a:r>
              <a:rPr lang="en-US" altLang="zh-CN" dirty="0" smtClean="0"/>
              <a:t>]                     #</a:t>
            </a:r>
            <a:r>
              <a:rPr lang="zh-CN" altLang="en-US" dirty="0" smtClean="0"/>
              <a:t>下标为</a:t>
            </a:r>
            <a:r>
              <a:rPr lang="en-US" altLang="zh-CN" dirty="0" smtClean="0"/>
              <a:t>(</a:t>
            </a:r>
            <a:r>
              <a:rPr lang="en-US" altLang="zh-CN" dirty="0" err="1" smtClean="0"/>
              <a:t>i,j</a:t>
            </a:r>
            <a:r>
              <a:rPr lang="en-US" altLang="zh-CN" dirty="0" smtClean="0"/>
              <a:t>)</a:t>
            </a:r>
            <a:r>
              <a:rPr lang="zh-CN" altLang="en-US" dirty="0" smtClean="0"/>
              <a:t>的元素</a:t>
            </a:r>
          </a:p>
          <a:p>
            <a:pPr lvl="1"/>
            <a:r>
              <a:rPr lang="en-US" altLang="zh-CN" dirty="0" smtClean="0"/>
              <a:t>X[</a:t>
            </a:r>
            <a:r>
              <a:rPr lang="en-US" altLang="zh-CN" dirty="0" err="1" smtClean="0"/>
              <a:t>i</a:t>
            </a:r>
            <a:r>
              <a:rPr lang="en-US" altLang="zh-CN" dirty="0" smtClean="0"/>
              <a:t>,]                      #</a:t>
            </a:r>
            <a:r>
              <a:rPr lang="zh-CN" altLang="en-US" dirty="0" smtClean="0"/>
              <a:t>第</a:t>
            </a:r>
            <a:r>
              <a:rPr lang="en-US" altLang="zh-CN" dirty="0" err="1" smtClean="0"/>
              <a:t>i</a:t>
            </a:r>
            <a:r>
              <a:rPr lang="zh-CN" altLang="en-US" dirty="0" smtClean="0"/>
              <a:t>列</a:t>
            </a:r>
          </a:p>
          <a:p>
            <a:pPr lvl="1"/>
            <a:r>
              <a:rPr lang="en-US" altLang="zh-CN" dirty="0" smtClean="0"/>
              <a:t>X[,j]                      #</a:t>
            </a:r>
            <a:r>
              <a:rPr lang="zh-CN" altLang="en-US" dirty="0" smtClean="0"/>
              <a:t>第</a:t>
            </a:r>
            <a:r>
              <a:rPr lang="en-US" altLang="zh-CN" dirty="0" smtClean="0"/>
              <a:t>j</a:t>
            </a:r>
            <a:r>
              <a:rPr lang="zh-CN" altLang="en-US" dirty="0" smtClean="0"/>
              <a:t>列</a:t>
            </a:r>
          </a:p>
          <a:p>
            <a:pPr lvl="1"/>
            <a:r>
              <a:rPr lang="en-US" altLang="zh-CN" dirty="0" smtClean="0"/>
              <a:t>X[,c(1,3)]             #</a:t>
            </a:r>
            <a:r>
              <a:rPr lang="zh-CN" altLang="en-US" dirty="0" smtClean="0"/>
              <a:t>第</a:t>
            </a:r>
            <a:r>
              <a:rPr lang="en-US" altLang="zh-CN" dirty="0" smtClean="0"/>
              <a:t>1,3</a:t>
            </a:r>
            <a:r>
              <a:rPr lang="zh-CN" altLang="en-US" dirty="0" smtClean="0"/>
              <a:t>列</a:t>
            </a:r>
          </a:p>
          <a:p>
            <a:pPr lvl="1"/>
            <a:r>
              <a:rPr lang="en-US" altLang="zh-CN" dirty="0" smtClean="0"/>
              <a:t>X[“name”,]           #</a:t>
            </a:r>
            <a:r>
              <a:rPr lang="zh-CN" altLang="en-US" dirty="0" smtClean="0"/>
              <a:t>名为”</a:t>
            </a:r>
            <a:r>
              <a:rPr lang="en-US" altLang="zh-CN" dirty="0" smtClean="0"/>
              <a:t>name”</a:t>
            </a:r>
            <a:r>
              <a:rPr lang="zh-CN" altLang="en-US" dirty="0" smtClean="0"/>
              <a:t>的行</a:t>
            </a:r>
          </a:p>
          <a:p>
            <a:pPr lvl="1"/>
            <a:endParaRPr lang="zh-CN" altLang="en-US" dirty="0" smtClean="0"/>
          </a:p>
        </p:txBody>
      </p:sp>
    </p:spTree>
    <p:extLst>
      <p:ext uri="{BB962C8B-B14F-4D97-AF65-F5344CB8AC3E}">
        <p14:creationId xmlns:p14="http://schemas.microsoft.com/office/powerpoint/2010/main" val="1898514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dirty="0"/>
              <a:t>数组</a:t>
            </a:r>
            <a:r>
              <a:rPr lang="en-US" altLang="zh-CN" dirty="0"/>
              <a:t>/</a:t>
            </a:r>
            <a:r>
              <a:rPr lang="zh-CN" altLang="en-US" dirty="0"/>
              <a:t>矩阵的处理</a:t>
            </a:r>
            <a:endParaRPr lang="zh-CN" altLang="en-US" dirty="0" smtClean="0"/>
          </a:p>
        </p:txBody>
      </p:sp>
      <p:sp>
        <p:nvSpPr>
          <p:cNvPr id="17411" name="内容占位符 2"/>
          <p:cNvSpPr>
            <a:spLocks noGrp="1"/>
          </p:cNvSpPr>
          <p:nvPr>
            <p:ph idx="1"/>
          </p:nvPr>
        </p:nvSpPr>
        <p:spPr/>
        <p:txBody>
          <a:bodyPr/>
          <a:lstStyle/>
          <a:p>
            <a:r>
              <a:rPr lang="zh-CN" altLang="en-US" dirty="0" smtClean="0"/>
              <a:t>数组矩阵的合并</a:t>
            </a:r>
            <a:endParaRPr lang="en-US" altLang="zh-CN" dirty="0" smtClean="0"/>
          </a:p>
          <a:p>
            <a:r>
              <a:rPr lang="en-US" altLang="zh-CN" dirty="0" smtClean="0"/>
              <a:t>a1&lt;-array(1:6,dim=c(2,3))</a:t>
            </a:r>
          </a:p>
          <a:p>
            <a:r>
              <a:rPr lang="en-US" altLang="zh-CN" dirty="0" smtClean="0"/>
              <a:t>a2&lt;-array(1:9,dim=c(3,3))</a:t>
            </a:r>
          </a:p>
          <a:p>
            <a:r>
              <a:rPr lang="zh-CN" altLang="en-US" dirty="0" smtClean="0"/>
              <a:t>函数</a:t>
            </a:r>
            <a:r>
              <a:rPr lang="en-US" altLang="zh-CN" dirty="0" err="1" smtClean="0"/>
              <a:t>rbind</a:t>
            </a:r>
            <a:r>
              <a:rPr lang="en-US" altLang="zh-CN" dirty="0" smtClean="0"/>
              <a:t>()</a:t>
            </a:r>
            <a:r>
              <a:rPr lang="zh-CN" altLang="en-US" dirty="0" smtClean="0"/>
              <a:t>把参数变量按行拼成一个大矩阵</a:t>
            </a:r>
            <a:r>
              <a:rPr lang="en-US" altLang="zh-CN" dirty="0" smtClean="0"/>
              <a:t>,</a:t>
            </a:r>
            <a:r>
              <a:rPr lang="zh-CN" altLang="en-US" dirty="0" smtClean="0"/>
              <a:t>两个数组</a:t>
            </a:r>
            <a:r>
              <a:rPr lang="en-US" altLang="zh-CN" dirty="0" smtClean="0"/>
              <a:t>(</a:t>
            </a:r>
            <a:r>
              <a:rPr lang="zh-CN" altLang="en-US" dirty="0" smtClean="0"/>
              <a:t>或向量</a:t>
            </a:r>
            <a:r>
              <a:rPr lang="en-US" altLang="zh-CN" dirty="0" smtClean="0"/>
              <a:t>)</a:t>
            </a:r>
            <a:r>
              <a:rPr lang="zh-CN" altLang="en-US" dirty="0" smtClean="0"/>
              <a:t>的列数必须相等</a:t>
            </a:r>
            <a:endParaRPr lang="en-US" altLang="zh-CN" dirty="0" smtClean="0"/>
          </a:p>
          <a:p>
            <a:r>
              <a:rPr lang="en-US" altLang="zh-CN" dirty="0" err="1" smtClean="0"/>
              <a:t>rbind</a:t>
            </a:r>
            <a:r>
              <a:rPr lang="en-US" altLang="zh-CN" dirty="0" smtClean="0"/>
              <a:t>(a1,a2)</a:t>
            </a:r>
            <a:endParaRPr lang="zh-CN" altLang="en-US" dirty="0" smtClean="0"/>
          </a:p>
          <a:p>
            <a:r>
              <a:rPr lang="zh-CN" altLang="en-US" dirty="0" smtClean="0"/>
              <a:t>函数</a:t>
            </a:r>
            <a:r>
              <a:rPr lang="en-US" altLang="zh-CN" dirty="0" err="1" smtClean="0"/>
              <a:t>cbind</a:t>
            </a:r>
            <a:r>
              <a:rPr lang="en-US" altLang="zh-CN" dirty="0" smtClean="0"/>
              <a:t>()</a:t>
            </a:r>
            <a:r>
              <a:rPr lang="zh-CN" altLang="en-US" dirty="0" smtClean="0"/>
              <a:t>把参数变量按列拼成一个大矩阵</a:t>
            </a:r>
            <a:r>
              <a:rPr lang="en-US" altLang="zh-CN" dirty="0" smtClean="0"/>
              <a:t>,</a:t>
            </a:r>
            <a:r>
              <a:rPr lang="zh-CN" altLang="en-US" dirty="0" smtClean="0"/>
              <a:t>两个数组</a:t>
            </a:r>
            <a:r>
              <a:rPr lang="en-US" altLang="zh-CN" dirty="0" smtClean="0"/>
              <a:t>(</a:t>
            </a:r>
            <a:r>
              <a:rPr lang="zh-CN" altLang="en-US" dirty="0" smtClean="0"/>
              <a:t>或向量</a:t>
            </a:r>
            <a:r>
              <a:rPr lang="en-US" altLang="zh-CN" dirty="0" smtClean="0"/>
              <a:t>)</a:t>
            </a:r>
            <a:r>
              <a:rPr lang="zh-CN" altLang="en-US" dirty="0" smtClean="0"/>
              <a:t>的行数必须相等</a:t>
            </a:r>
            <a:endParaRPr lang="en-US" altLang="zh-CN" dirty="0" smtClean="0"/>
          </a:p>
          <a:p>
            <a:r>
              <a:rPr lang="en-US" altLang="zh-CN" dirty="0" err="1" smtClean="0"/>
              <a:t>cbind</a:t>
            </a:r>
            <a:r>
              <a:rPr lang="en-US" altLang="zh-CN" dirty="0" smtClean="0"/>
              <a:t>(t(a1),a2)</a:t>
            </a:r>
            <a:endParaRPr lang="zh-CN" altLang="en-US" dirty="0" smtClean="0"/>
          </a:p>
          <a:p>
            <a:endParaRPr lang="zh-CN" altLang="en-US" dirty="0" smtClean="0"/>
          </a:p>
        </p:txBody>
      </p:sp>
    </p:spTree>
    <p:extLst>
      <p:ext uri="{BB962C8B-B14F-4D97-AF65-F5344CB8AC3E}">
        <p14:creationId xmlns:p14="http://schemas.microsoft.com/office/powerpoint/2010/main" val="3925560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dirty="0" smtClean="0"/>
              <a:t>列表的定义和处理</a:t>
            </a:r>
          </a:p>
        </p:txBody>
      </p:sp>
      <p:sp>
        <p:nvSpPr>
          <p:cNvPr id="19459" name="内容占位符 2"/>
          <p:cNvSpPr>
            <a:spLocks noGrp="1"/>
          </p:cNvSpPr>
          <p:nvPr>
            <p:ph idx="1"/>
          </p:nvPr>
        </p:nvSpPr>
        <p:spPr>
          <a:xfrm>
            <a:off x="250825" y="1412875"/>
            <a:ext cx="8642350" cy="4537075"/>
          </a:xfrm>
        </p:spPr>
        <p:txBody>
          <a:bodyPr/>
          <a:lstStyle/>
          <a:p>
            <a:r>
              <a:rPr lang="zh-CN" altLang="en-US" dirty="0" smtClean="0"/>
              <a:t>数据列表</a:t>
            </a:r>
            <a:r>
              <a:rPr lang="en-US" altLang="zh-CN" dirty="0" smtClean="0"/>
              <a:t>(list)</a:t>
            </a:r>
            <a:r>
              <a:rPr lang="zh-CN" altLang="en-US" dirty="0" smtClean="0"/>
              <a:t>是一组数据元素的集合</a:t>
            </a:r>
            <a:r>
              <a:rPr lang="en-US" altLang="zh-CN" dirty="0" smtClean="0"/>
              <a:t>,</a:t>
            </a:r>
            <a:r>
              <a:rPr lang="zh-CN" altLang="en-US" dirty="0" smtClean="0"/>
              <a:t>这些数据元素可以是不同的数据结构</a:t>
            </a:r>
            <a:r>
              <a:rPr lang="en-US" altLang="zh-CN" dirty="0" smtClean="0"/>
              <a:t>(dim</a:t>
            </a:r>
            <a:r>
              <a:rPr lang="zh-CN" altLang="en-US" dirty="0" smtClean="0"/>
              <a:t>属性</a:t>
            </a:r>
            <a:r>
              <a:rPr lang="en-US" altLang="zh-CN" dirty="0" smtClean="0"/>
              <a:t>,</a:t>
            </a:r>
            <a:r>
              <a:rPr lang="zh-CN" altLang="en-US" dirty="0" smtClean="0"/>
              <a:t>数据类型等</a:t>
            </a:r>
            <a:r>
              <a:rPr lang="en-US" altLang="zh-CN" dirty="0" smtClean="0"/>
              <a:t>)</a:t>
            </a:r>
          </a:p>
          <a:p>
            <a:r>
              <a:rPr lang="en-US" altLang="zh-CN" dirty="0" smtClean="0"/>
              <a:t>list()</a:t>
            </a:r>
            <a:r>
              <a:rPr lang="zh-CN" altLang="en-US" dirty="0" smtClean="0"/>
              <a:t>函数可以组合任意对象</a:t>
            </a:r>
          </a:p>
          <a:p>
            <a:r>
              <a:rPr lang="zh-CN" altLang="en-US" dirty="0" smtClean="0"/>
              <a:t>列表的访问</a:t>
            </a:r>
            <a:endParaRPr lang="en-US" altLang="zh-CN" dirty="0" smtClean="0"/>
          </a:p>
          <a:p>
            <a:pPr lvl="1"/>
            <a:r>
              <a:rPr lang="zh-CN" altLang="en-US" dirty="0" smtClean="0"/>
              <a:t>通过</a:t>
            </a:r>
            <a:r>
              <a:rPr lang="en-US" altLang="zh-CN" dirty="0" smtClean="0"/>
              <a:t>[]</a:t>
            </a:r>
            <a:r>
              <a:rPr lang="zh-CN" altLang="en-US" dirty="0" smtClean="0"/>
              <a:t>运算符，返回的对象与原对象类型相同，例如列表中使用则返回的也是一个列表（原列表的子列表）。</a:t>
            </a:r>
            <a:endParaRPr lang="en-US" altLang="zh-CN" dirty="0" smtClean="0"/>
          </a:p>
          <a:p>
            <a:pPr lvl="1"/>
            <a:r>
              <a:rPr lang="zh-CN" altLang="en-US" dirty="0" smtClean="0"/>
              <a:t>通过</a:t>
            </a:r>
            <a:r>
              <a:rPr lang="en-US" altLang="zh-CN" dirty="0" smtClean="0"/>
              <a:t>[[]]</a:t>
            </a:r>
            <a:r>
              <a:rPr lang="zh-CN" altLang="en-US" dirty="0" smtClean="0"/>
              <a:t>运算符，返回的对象就是列表或数据框的元素，类型与元素相同。</a:t>
            </a:r>
            <a:endParaRPr lang="en-US" altLang="zh-CN" dirty="0" smtClean="0"/>
          </a:p>
          <a:p>
            <a:pPr lvl="1"/>
            <a:r>
              <a:rPr lang="zh-CN" altLang="en-US" dirty="0" smtClean="0"/>
              <a:t>通过</a:t>
            </a:r>
            <a:r>
              <a:rPr lang="en-US" altLang="zh-CN" dirty="0" smtClean="0"/>
              <a:t>$</a:t>
            </a:r>
            <a:r>
              <a:rPr lang="zh-CN" altLang="en-US" dirty="0" smtClean="0"/>
              <a:t>运算符，通过元素名称从列表和数据框中提取元素，返回值就是对应的元素本身。</a:t>
            </a:r>
          </a:p>
        </p:txBody>
      </p:sp>
    </p:spTree>
    <p:extLst>
      <p:ext uri="{BB962C8B-B14F-4D97-AF65-F5344CB8AC3E}">
        <p14:creationId xmlns:p14="http://schemas.microsoft.com/office/powerpoint/2010/main" val="5332406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dirty="0"/>
              <a:t>列表的定义和处理</a:t>
            </a:r>
            <a:endParaRPr lang="zh-CN" altLang="en-US" dirty="0" smtClean="0"/>
          </a:p>
        </p:txBody>
      </p:sp>
      <p:sp>
        <p:nvSpPr>
          <p:cNvPr id="20483" name="内容占位符 2"/>
          <p:cNvSpPr>
            <a:spLocks noGrp="1"/>
          </p:cNvSpPr>
          <p:nvPr>
            <p:ph idx="1"/>
          </p:nvPr>
        </p:nvSpPr>
        <p:spPr>
          <a:xfrm>
            <a:off x="107950" y="1484313"/>
            <a:ext cx="9036050" cy="4392612"/>
          </a:xfrm>
        </p:spPr>
        <p:txBody>
          <a:bodyPr/>
          <a:lstStyle/>
          <a:p>
            <a:r>
              <a:rPr lang="en-US" altLang="zh-CN" dirty="0" smtClean="0"/>
              <a:t>x &lt;- list(1,2,x,"hello",c(1:9))</a:t>
            </a:r>
          </a:p>
          <a:p>
            <a:r>
              <a:rPr lang="en-US" altLang="zh-CN" dirty="0" smtClean="0"/>
              <a:t>x[1]   #  </a:t>
            </a:r>
            <a:r>
              <a:rPr lang="zh-CN" altLang="en-US" dirty="0" smtClean="0"/>
              <a:t>返回一个列表，只有一个</a:t>
            </a:r>
            <a:r>
              <a:rPr lang="en-US" altLang="zh-CN" dirty="0" smtClean="0"/>
              <a:t>x</a:t>
            </a:r>
            <a:r>
              <a:rPr lang="zh-CN" altLang="en-US" dirty="0" smtClean="0"/>
              <a:t>的第一个元素</a:t>
            </a:r>
            <a:endParaRPr lang="en-US" altLang="zh-CN" dirty="0" smtClean="0"/>
          </a:p>
          <a:p>
            <a:r>
              <a:rPr lang="en-US" altLang="zh-CN" dirty="0" smtClean="0"/>
              <a:t>x[[1]]  #  </a:t>
            </a:r>
            <a:r>
              <a:rPr lang="zh-CN" altLang="en-US" dirty="0" smtClean="0"/>
              <a:t>返回列表</a:t>
            </a:r>
            <a:r>
              <a:rPr lang="en-US" altLang="zh-CN" dirty="0" smtClean="0"/>
              <a:t>x</a:t>
            </a:r>
            <a:r>
              <a:rPr lang="zh-CN" altLang="en-US" dirty="0" smtClean="0"/>
              <a:t>的第一个元素，是数值</a:t>
            </a:r>
            <a:r>
              <a:rPr lang="en-US" altLang="zh-CN" dirty="0" smtClean="0"/>
              <a:t>1</a:t>
            </a:r>
          </a:p>
          <a:p>
            <a:r>
              <a:rPr lang="en-US" altLang="zh-CN" dirty="0" smtClean="0"/>
              <a:t>x[c(1,5)]  # </a:t>
            </a:r>
            <a:r>
              <a:rPr lang="zh-CN" altLang="en-US" dirty="0" smtClean="0"/>
              <a:t>返回</a:t>
            </a:r>
            <a:r>
              <a:rPr lang="en-US" altLang="zh-CN" dirty="0" smtClean="0"/>
              <a:t>x</a:t>
            </a:r>
            <a:r>
              <a:rPr lang="zh-CN" altLang="en-US" dirty="0" smtClean="0"/>
              <a:t>的第</a:t>
            </a:r>
            <a:r>
              <a:rPr lang="en-US" altLang="zh-CN" dirty="0" smtClean="0"/>
              <a:t>1</a:t>
            </a:r>
            <a:r>
              <a:rPr lang="zh-CN" altLang="en-US" dirty="0" smtClean="0"/>
              <a:t>个和第</a:t>
            </a:r>
            <a:r>
              <a:rPr lang="en-US" altLang="zh-CN" dirty="0" smtClean="0"/>
              <a:t>5</a:t>
            </a:r>
            <a:r>
              <a:rPr lang="zh-CN" altLang="en-US" dirty="0" smtClean="0"/>
              <a:t>个元素构成的列表</a:t>
            </a:r>
            <a:endParaRPr lang="en-US" altLang="zh-CN" dirty="0" smtClean="0"/>
          </a:p>
          <a:p>
            <a:r>
              <a:rPr lang="en-US" altLang="zh-CN" dirty="0" smtClean="0"/>
              <a:t>names(x) &lt;- c("v1","v2","v3","v4","v5")</a:t>
            </a:r>
          </a:p>
          <a:p>
            <a:r>
              <a:rPr lang="en-US" altLang="zh-CN" dirty="0" smtClean="0"/>
              <a:t>x$v1  #  </a:t>
            </a:r>
            <a:r>
              <a:rPr lang="zh-CN" altLang="en-US" dirty="0" smtClean="0"/>
              <a:t>返回列表</a:t>
            </a:r>
            <a:r>
              <a:rPr lang="en-US" altLang="zh-CN" dirty="0" smtClean="0"/>
              <a:t>x</a:t>
            </a:r>
            <a:r>
              <a:rPr lang="zh-CN" altLang="en-US" dirty="0" smtClean="0"/>
              <a:t>的第一个元素，是数值</a:t>
            </a:r>
            <a:r>
              <a:rPr lang="en-US" altLang="zh-CN" dirty="0" smtClean="0"/>
              <a:t>1</a:t>
            </a:r>
          </a:p>
          <a:p>
            <a:r>
              <a:rPr lang="en-US" altLang="zh-CN" dirty="0" smtClean="0"/>
              <a:t>x[“v1”]  #</a:t>
            </a:r>
            <a:r>
              <a:rPr lang="zh-CN" altLang="en-US" dirty="0" smtClean="0"/>
              <a:t>返回一个列表，只有一个</a:t>
            </a:r>
            <a:r>
              <a:rPr lang="en-US" altLang="zh-CN" dirty="0" smtClean="0"/>
              <a:t>x</a:t>
            </a:r>
            <a:r>
              <a:rPr lang="zh-CN" altLang="en-US" dirty="0" smtClean="0"/>
              <a:t>的第一个元素</a:t>
            </a:r>
            <a:endParaRPr lang="en-US" altLang="zh-CN" dirty="0" smtClean="0"/>
          </a:p>
          <a:p>
            <a:r>
              <a:rPr lang="zh-CN" altLang="en-US" dirty="0" smtClean="0"/>
              <a:t>可以通过</a:t>
            </a:r>
            <a:r>
              <a:rPr lang="en-US" altLang="zh-CN" dirty="0" smtClean="0"/>
              <a:t>mode()</a:t>
            </a:r>
            <a:r>
              <a:rPr lang="zh-CN" altLang="en-US" dirty="0" smtClean="0"/>
              <a:t>函数验证。</a:t>
            </a:r>
          </a:p>
        </p:txBody>
      </p:sp>
    </p:spTree>
    <p:extLst>
      <p:ext uri="{BB962C8B-B14F-4D97-AF65-F5344CB8AC3E}">
        <p14:creationId xmlns:p14="http://schemas.microsoft.com/office/powerpoint/2010/main" val="31148337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dirty="0"/>
              <a:t>列表的定义和处理</a:t>
            </a:r>
            <a:endParaRPr lang="zh-CN" altLang="en-US" dirty="0" smtClean="0"/>
          </a:p>
        </p:txBody>
      </p:sp>
      <p:sp>
        <p:nvSpPr>
          <p:cNvPr id="21507" name="内容占位符 2"/>
          <p:cNvSpPr>
            <a:spLocks noGrp="1"/>
          </p:cNvSpPr>
          <p:nvPr>
            <p:ph idx="1"/>
          </p:nvPr>
        </p:nvSpPr>
        <p:spPr>
          <a:xfrm>
            <a:off x="323850" y="1341438"/>
            <a:ext cx="8640763" cy="4679950"/>
          </a:xfrm>
        </p:spPr>
        <p:txBody>
          <a:bodyPr/>
          <a:lstStyle/>
          <a:p>
            <a:r>
              <a:rPr lang="zh-CN" altLang="en-US" sz="2400" dirty="0" smtClean="0"/>
              <a:t>列表元素的修改</a:t>
            </a:r>
            <a:endParaRPr lang="en-US" altLang="zh-CN" sz="2400" dirty="0" smtClean="0"/>
          </a:p>
          <a:p>
            <a:pPr lvl="1"/>
            <a:r>
              <a:rPr lang="zh-CN" altLang="en-US" sz="2000" dirty="0" smtClean="0"/>
              <a:t>通过对相应元素的赋值实现</a:t>
            </a:r>
            <a:endParaRPr lang="en-US" altLang="zh-CN" sz="2000" dirty="0" smtClean="0"/>
          </a:p>
          <a:p>
            <a:pPr lvl="1"/>
            <a:r>
              <a:rPr lang="en-US" altLang="zh-CN" sz="2000" dirty="0" smtClean="0"/>
              <a:t>x[1]&lt;-111</a:t>
            </a:r>
          </a:p>
          <a:p>
            <a:r>
              <a:rPr lang="zh-CN" altLang="en-US" sz="2400" dirty="0" smtClean="0"/>
              <a:t>列表元素的添加</a:t>
            </a:r>
            <a:endParaRPr lang="en-US" altLang="zh-CN" sz="2400" dirty="0" smtClean="0"/>
          </a:p>
          <a:p>
            <a:pPr lvl="1"/>
            <a:r>
              <a:rPr lang="zh-CN" altLang="en-US" sz="2000" dirty="0" smtClean="0"/>
              <a:t>只能在尾部添加</a:t>
            </a:r>
            <a:endParaRPr lang="en-US" altLang="zh-CN" sz="2000" dirty="0" smtClean="0"/>
          </a:p>
          <a:p>
            <a:pPr lvl="1"/>
            <a:r>
              <a:rPr lang="en-US" altLang="zh-CN" sz="2000" dirty="0" smtClean="0"/>
              <a:t>x[6] &lt;- 10</a:t>
            </a:r>
          </a:p>
          <a:p>
            <a:r>
              <a:rPr lang="zh-CN" altLang="en-US" sz="2400" dirty="0" smtClean="0"/>
              <a:t>列表元素的删除</a:t>
            </a:r>
            <a:endParaRPr lang="en-US" altLang="zh-CN" sz="2400" dirty="0" smtClean="0"/>
          </a:p>
          <a:p>
            <a:pPr lvl="1"/>
            <a:r>
              <a:rPr lang="zh-CN" altLang="en-US" sz="2000" dirty="0" smtClean="0"/>
              <a:t>只能在尾部删除，通过给尾部元素赋值为</a:t>
            </a:r>
            <a:r>
              <a:rPr lang="en-US" altLang="zh-CN" sz="2000" dirty="0" smtClean="0"/>
              <a:t>NULL</a:t>
            </a:r>
            <a:r>
              <a:rPr lang="zh-CN" altLang="en-US" sz="2000" dirty="0" smtClean="0"/>
              <a:t>实现</a:t>
            </a:r>
            <a:endParaRPr lang="en-US" altLang="zh-CN" sz="2000" dirty="0" smtClean="0"/>
          </a:p>
          <a:p>
            <a:pPr lvl="1"/>
            <a:r>
              <a:rPr lang="en-US" altLang="zh-CN" sz="2000" dirty="0" smtClean="0"/>
              <a:t>x[6] &lt;- NULL</a:t>
            </a:r>
          </a:p>
          <a:p>
            <a:r>
              <a:rPr lang="zh-CN" altLang="en-US" sz="2400" dirty="0" smtClean="0"/>
              <a:t>列表的合并</a:t>
            </a:r>
            <a:endParaRPr lang="en-US" altLang="zh-CN" sz="2400" dirty="0" smtClean="0"/>
          </a:p>
          <a:p>
            <a:pPr lvl="1"/>
            <a:r>
              <a:rPr lang="zh-CN" altLang="en-US" sz="2000" dirty="0" smtClean="0"/>
              <a:t>通过</a:t>
            </a:r>
            <a:r>
              <a:rPr lang="en-US" altLang="zh-CN" sz="2000" dirty="0" smtClean="0"/>
              <a:t>c()</a:t>
            </a:r>
            <a:r>
              <a:rPr lang="zh-CN" altLang="en-US" sz="2000" dirty="0" smtClean="0"/>
              <a:t>函数</a:t>
            </a:r>
            <a:endParaRPr lang="en-US" altLang="zh-CN" sz="2000" dirty="0" smtClean="0"/>
          </a:p>
          <a:p>
            <a:pPr lvl="1"/>
            <a:r>
              <a:rPr lang="en-US" altLang="zh-CN" sz="2000" dirty="0" smtClean="0"/>
              <a:t>y&lt;-c(</a:t>
            </a:r>
            <a:r>
              <a:rPr lang="en-US" altLang="zh-CN" sz="2000" dirty="0" err="1" smtClean="0"/>
              <a:t>x,list</a:t>
            </a:r>
            <a:r>
              <a:rPr lang="en-US" altLang="zh-CN" sz="2000" dirty="0" smtClean="0"/>
              <a:t>(22,222))</a:t>
            </a:r>
          </a:p>
          <a:p>
            <a:pPr lvl="1"/>
            <a:endParaRPr lang="zh-CN" altLang="en-US" sz="2000" dirty="0" smtClean="0"/>
          </a:p>
        </p:txBody>
      </p:sp>
    </p:spTree>
    <p:extLst>
      <p:ext uri="{BB962C8B-B14F-4D97-AF65-F5344CB8AC3E}">
        <p14:creationId xmlns:p14="http://schemas.microsoft.com/office/powerpoint/2010/main" val="19789838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dirty="0"/>
              <a:t>列表的定义和处理</a:t>
            </a:r>
            <a:endParaRPr lang="zh-CN" altLang="en-US" dirty="0" smtClean="0"/>
          </a:p>
        </p:txBody>
      </p:sp>
      <p:sp>
        <p:nvSpPr>
          <p:cNvPr id="25603" name="内容占位符 2"/>
          <p:cNvSpPr>
            <a:spLocks noGrp="1"/>
          </p:cNvSpPr>
          <p:nvPr>
            <p:ph idx="1"/>
          </p:nvPr>
        </p:nvSpPr>
        <p:spPr>
          <a:xfrm>
            <a:off x="251520" y="1340768"/>
            <a:ext cx="8568951" cy="4536157"/>
          </a:xfrm>
        </p:spPr>
        <p:txBody>
          <a:bodyPr/>
          <a:lstStyle/>
          <a:p>
            <a:r>
              <a:rPr lang="zh-CN" altLang="en-US" sz="2400" dirty="0" smtClean="0"/>
              <a:t>将列表转换为向量</a:t>
            </a:r>
            <a:endParaRPr lang="en-US" altLang="zh-CN" sz="2400" dirty="0" smtClean="0"/>
          </a:p>
          <a:p>
            <a:pPr lvl="1"/>
            <a:r>
              <a:rPr lang="zh-CN" altLang="en-US" sz="2000" dirty="0" smtClean="0"/>
              <a:t>列表可以转换为向量，使得向量的元素可以用于进一步的操作。 可以在将列表转换为向量之后应用对向量的所有算术运算。 要做这个转换，我们使用</a:t>
            </a:r>
            <a:r>
              <a:rPr lang="en-US" altLang="zh-CN" sz="2000" dirty="0" err="1" smtClean="0"/>
              <a:t>unlist</a:t>
            </a:r>
            <a:r>
              <a:rPr lang="en-US" altLang="zh-CN" sz="2000" dirty="0" smtClean="0"/>
              <a:t>()</a:t>
            </a:r>
            <a:r>
              <a:rPr lang="zh-CN" altLang="en-US" sz="2000" dirty="0" smtClean="0"/>
              <a:t>函数。 它将列表作为输入并生成向量。</a:t>
            </a:r>
            <a:endParaRPr lang="en-US" altLang="zh-CN" sz="2000" dirty="0" smtClean="0"/>
          </a:p>
          <a:p>
            <a:pPr lvl="1"/>
            <a:r>
              <a:rPr lang="en-US" altLang="zh-CN" sz="2000" dirty="0" smtClean="0"/>
              <a:t>list1 &lt;- list(1:5)</a:t>
            </a:r>
          </a:p>
          <a:p>
            <a:pPr lvl="1"/>
            <a:r>
              <a:rPr lang="en-US" altLang="zh-CN" sz="2000" dirty="0" smtClean="0"/>
              <a:t>list2 &lt;-list(10:14)</a:t>
            </a:r>
          </a:p>
          <a:p>
            <a:pPr lvl="1"/>
            <a:r>
              <a:rPr lang="en-US" altLang="zh-CN" sz="2000" dirty="0" smtClean="0"/>
              <a:t>v1 &lt;- </a:t>
            </a:r>
            <a:r>
              <a:rPr lang="en-US" altLang="zh-CN" sz="2000" dirty="0" err="1" smtClean="0"/>
              <a:t>unlist</a:t>
            </a:r>
            <a:r>
              <a:rPr lang="en-US" altLang="zh-CN" sz="2000" dirty="0" smtClean="0"/>
              <a:t>(list1)</a:t>
            </a:r>
          </a:p>
          <a:p>
            <a:pPr lvl="1"/>
            <a:r>
              <a:rPr lang="en-US" altLang="zh-CN" sz="2000" dirty="0" smtClean="0"/>
              <a:t>v2 &lt;- </a:t>
            </a:r>
            <a:r>
              <a:rPr lang="en-US" altLang="zh-CN" sz="2000" dirty="0" err="1" smtClean="0"/>
              <a:t>unlist</a:t>
            </a:r>
            <a:r>
              <a:rPr lang="en-US" altLang="zh-CN" sz="2000" dirty="0" smtClean="0"/>
              <a:t>(list2)</a:t>
            </a:r>
          </a:p>
          <a:p>
            <a:pPr lvl="1"/>
            <a:r>
              <a:rPr lang="en-US" altLang="zh-CN" sz="2000" dirty="0" smtClean="0"/>
              <a:t>result &lt;- v1+v2</a:t>
            </a:r>
          </a:p>
          <a:p>
            <a:pPr lvl="1"/>
            <a:r>
              <a:rPr lang="en-US" altLang="zh-CN" sz="2000" dirty="0" smtClean="0"/>
              <a:t>print(result)</a:t>
            </a:r>
          </a:p>
          <a:p>
            <a:r>
              <a:rPr lang="zh-CN" altLang="en-US" sz="2400" dirty="0" smtClean="0"/>
              <a:t>限制：</a:t>
            </a:r>
            <a:r>
              <a:rPr lang="en-US" altLang="zh-CN" sz="2400" dirty="0" err="1" smtClean="0"/>
              <a:t>unlist</a:t>
            </a:r>
            <a:r>
              <a:rPr lang="zh-CN" altLang="en-US" sz="2400" dirty="0" smtClean="0"/>
              <a:t>会将列表元素转换为相同类型的向量，因此如果原来列表中元素类型不同，可能会有麻烦。</a:t>
            </a:r>
          </a:p>
        </p:txBody>
      </p:sp>
    </p:spTree>
    <p:extLst>
      <p:ext uri="{BB962C8B-B14F-4D97-AF65-F5344CB8AC3E}">
        <p14:creationId xmlns:p14="http://schemas.microsoft.com/office/powerpoint/2010/main" val="5576002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dirty="0" smtClean="0"/>
              <a:t>数据框的定义和处理</a:t>
            </a:r>
          </a:p>
        </p:txBody>
      </p:sp>
      <p:sp>
        <p:nvSpPr>
          <p:cNvPr id="26627" name="内容占位符 2"/>
          <p:cNvSpPr>
            <a:spLocks noGrp="1"/>
          </p:cNvSpPr>
          <p:nvPr>
            <p:ph idx="1"/>
          </p:nvPr>
        </p:nvSpPr>
        <p:spPr>
          <a:xfrm>
            <a:off x="179388" y="1341438"/>
            <a:ext cx="8785225" cy="4608512"/>
          </a:xfrm>
        </p:spPr>
        <p:txBody>
          <a:bodyPr/>
          <a:lstStyle/>
          <a:p>
            <a:r>
              <a:rPr lang="zh-CN" altLang="en-US" sz="2400" smtClean="0"/>
              <a:t>在</a:t>
            </a:r>
            <a:r>
              <a:rPr lang="en-US" altLang="zh-CN" sz="2400" smtClean="0"/>
              <a:t>R</a:t>
            </a:r>
            <a:r>
              <a:rPr lang="zh-CN" altLang="en-US" sz="2400" smtClean="0"/>
              <a:t>语言中，数据框（</a:t>
            </a:r>
            <a:r>
              <a:rPr lang="en-US" altLang="zh-CN" sz="2400" smtClean="0"/>
              <a:t>dataframe</a:t>
            </a:r>
            <a:r>
              <a:rPr lang="zh-CN" altLang="en-US" sz="2400" smtClean="0"/>
              <a:t>）组织数据的结构与矩阵相似，但是其各列的数据类型可以不相同。</a:t>
            </a:r>
            <a:endParaRPr lang="en-US" altLang="zh-CN" sz="2400" smtClean="0"/>
          </a:p>
          <a:p>
            <a:r>
              <a:rPr lang="en-US" altLang="zh-CN" sz="2400" smtClean="0"/>
              <a:t>data.frame(col1, col2, ..., row.name=NULL, check.rows = FALSE, check.names=TRUE, stringsAsFactors = default.stringsAsFactors())</a:t>
            </a:r>
          </a:p>
          <a:p>
            <a:pPr lvl="1"/>
            <a:r>
              <a:rPr lang="en-US" altLang="zh-CN" sz="2000" smtClean="0"/>
              <a:t>row.name</a:t>
            </a:r>
            <a:r>
              <a:rPr lang="zh-CN" altLang="en-US" sz="2000" smtClean="0"/>
              <a:t>用于指定各行（样本）的名称，默认没有名称，使用从</a:t>
            </a:r>
            <a:r>
              <a:rPr lang="en-US" altLang="zh-CN" sz="2000" smtClean="0"/>
              <a:t>1</a:t>
            </a:r>
            <a:r>
              <a:rPr lang="zh-CN" altLang="en-US" sz="2000" smtClean="0"/>
              <a:t>开始自增的序列来标识每一行；</a:t>
            </a:r>
          </a:p>
          <a:p>
            <a:pPr lvl="1"/>
            <a:r>
              <a:rPr lang="en-US" altLang="zh-CN" sz="2000" smtClean="0"/>
              <a:t>check.rows</a:t>
            </a:r>
            <a:r>
              <a:rPr lang="zh-CN" altLang="en-US" sz="2000" smtClean="0"/>
              <a:t>用于用来检查行的名称和数量是否一致，默认为</a:t>
            </a:r>
            <a:r>
              <a:rPr lang="en-US" altLang="zh-CN" sz="2000" smtClean="0"/>
              <a:t>FALSE</a:t>
            </a:r>
            <a:r>
              <a:rPr lang="zh-CN" altLang="en-US" sz="2000" smtClean="0"/>
              <a:t>；</a:t>
            </a:r>
          </a:p>
          <a:p>
            <a:pPr lvl="1"/>
            <a:r>
              <a:rPr lang="en-US" altLang="zh-CN" sz="2000" smtClean="0"/>
              <a:t>check.names</a:t>
            </a:r>
            <a:r>
              <a:rPr lang="zh-CN" altLang="en-US" sz="2000" smtClean="0"/>
              <a:t>来检查变量（列）的名称是否唯一且符合语法，默认为</a:t>
            </a:r>
            <a:r>
              <a:rPr lang="en-US" altLang="zh-CN" sz="2000" smtClean="0"/>
              <a:t>TRUE</a:t>
            </a:r>
            <a:r>
              <a:rPr lang="zh-CN" altLang="en-US" sz="2000" smtClean="0"/>
              <a:t>；</a:t>
            </a:r>
          </a:p>
          <a:p>
            <a:pPr lvl="1"/>
            <a:r>
              <a:rPr lang="zh-CN" altLang="en-US" sz="2000" smtClean="0"/>
              <a:t>用来描述是否将字符型向量自动转换为因子，默认转换，若不改变的话使用</a:t>
            </a:r>
            <a:r>
              <a:rPr lang="en-US" altLang="zh-CN" sz="2000" smtClean="0"/>
              <a:t>stringsAsFactors = FALSE</a:t>
            </a:r>
            <a:r>
              <a:rPr lang="zh-CN" altLang="en-US" sz="2000" smtClean="0"/>
              <a:t>来指定即可。</a:t>
            </a:r>
          </a:p>
        </p:txBody>
      </p:sp>
    </p:spTree>
    <p:extLst>
      <p:ext uri="{BB962C8B-B14F-4D97-AF65-F5344CB8AC3E}">
        <p14:creationId xmlns:p14="http://schemas.microsoft.com/office/powerpoint/2010/main" val="157898504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dirty="0"/>
              <a:t>数据框的定义和处理</a:t>
            </a:r>
            <a:endParaRPr lang="zh-CN" altLang="en-US" dirty="0" smtClean="0"/>
          </a:p>
        </p:txBody>
      </p:sp>
      <p:sp>
        <p:nvSpPr>
          <p:cNvPr id="27651" name="内容占位符 2"/>
          <p:cNvSpPr>
            <a:spLocks noGrp="1"/>
          </p:cNvSpPr>
          <p:nvPr>
            <p:ph idx="1"/>
          </p:nvPr>
        </p:nvSpPr>
        <p:spPr/>
        <p:txBody>
          <a:bodyPr/>
          <a:lstStyle/>
          <a:p>
            <a:r>
              <a:rPr lang="zh-CN" altLang="en-US" dirty="0" smtClean="0"/>
              <a:t>例</a:t>
            </a:r>
            <a:endParaRPr lang="en-US" altLang="zh-CN" dirty="0" smtClean="0"/>
          </a:p>
          <a:p>
            <a:r>
              <a:rPr lang="en-US" altLang="zh-CN" dirty="0" err="1" smtClean="0"/>
              <a:t>df</a:t>
            </a:r>
            <a:r>
              <a:rPr lang="en-US" altLang="zh-CN" dirty="0" smtClean="0"/>
              <a:t> &lt;-</a:t>
            </a:r>
            <a:r>
              <a:rPr lang="en-US" altLang="zh-CN" dirty="0" err="1" smtClean="0"/>
              <a:t>data.frame</a:t>
            </a:r>
            <a:r>
              <a:rPr lang="en-US" altLang="zh-CN" dirty="0" smtClean="0"/>
              <a:t>(name=c("</a:t>
            </a:r>
            <a:r>
              <a:rPr lang="zh-CN" altLang="en-US" dirty="0" smtClean="0"/>
              <a:t>王宏</a:t>
            </a:r>
            <a:r>
              <a:rPr lang="en-US" altLang="zh-CN" dirty="0" smtClean="0"/>
              <a:t>", "</a:t>
            </a:r>
            <a:r>
              <a:rPr lang="zh-CN" altLang="en-US" dirty="0" smtClean="0"/>
              <a:t>马兰</a:t>
            </a:r>
            <a:r>
              <a:rPr lang="en-US" altLang="zh-CN" dirty="0" smtClean="0"/>
              <a:t>", "</a:t>
            </a:r>
            <a:r>
              <a:rPr lang="zh-CN" altLang="en-US" dirty="0" smtClean="0"/>
              <a:t>刘涛</a:t>
            </a:r>
            <a:r>
              <a:rPr lang="en-US" altLang="zh-CN" dirty="0" smtClean="0"/>
              <a:t>", "</a:t>
            </a:r>
            <a:r>
              <a:rPr lang="zh-CN" altLang="en-US" dirty="0" smtClean="0"/>
              <a:t>张峰</a:t>
            </a:r>
            <a:r>
              <a:rPr lang="en-US" altLang="zh-CN" dirty="0" smtClean="0"/>
              <a:t>"), sex=c("</a:t>
            </a:r>
            <a:r>
              <a:rPr lang="zh-CN" altLang="en-US" dirty="0" smtClean="0"/>
              <a:t>男</a:t>
            </a:r>
            <a:r>
              <a:rPr lang="en-US" altLang="zh-CN" dirty="0" smtClean="0"/>
              <a:t>", "</a:t>
            </a:r>
            <a:r>
              <a:rPr lang="zh-CN" altLang="en-US" dirty="0" smtClean="0"/>
              <a:t>女</a:t>
            </a:r>
            <a:r>
              <a:rPr lang="en-US" altLang="zh-CN" dirty="0" smtClean="0"/>
              <a:t>", "</a:t>
            </a:r>
            <a:r>
              <a:rPr lang="zh-CN" altLang="en-US" dirty="0" smtClean="0"/>
              <a:t>男</a:t>
            </a:r>
            <a:r>
              <a:rPr lang="en-US" altLang="zh-CN" dirty="0" smtClean="0"/>
              <a:t>", "</a:t>
            </a:r>
            <a:r>
              <a:rPr lang="zh-CN" altLang="en-US" dirty="0" smtClean="0"/>
              <a:t>男</a:t>
            </a:r>
            <a:r>
              <a:rPr lang="en-US" altLang="zh-CN" dirty="0" smtClean="0"/>
              <a:t>"), score=c(90, 85, 82, 93), </a:t>
            </a:r>
            <a:r>
              <a:rPr lang="en-US" altLang="zh-CN" dirty="0" err="1" smtClean="0"/>
              <a:t>row.names</a:t>
            </a:r>
            <a:r>
              <a:rPr lang="en-US" altLang="zh-CN" dirty="0" smtClean="0"/>
              <a:t>=c("s1", "s2", "s3", "s4"))</a:t>
            </a:r>
            <a:endParaRPr lang="zh-CN" altLang="en-US" dirty="0" smtClean="0"/>
          </a:p>
        </p:txBody>
      </p:sp>
    </p:spTree>
    <p:extLst>
      <p:ext uri="{BB962C8B-B14F-4D97-AF65-F5344CB8AC3E}">
        <p14:creationId xmlns:p14="http://schemas.microsoft.com/office/powerpoint/2010/main" val="27468500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en-US" altLang="zh-CN" dirty="0"/>
              <a:t>R</a:t>
            </a:r>
            <a:r>
              <a:rPr lang="zh-CN" altLang="en-US" dirty="0"/>
              <a:t>语言初步</a:t>
            </a:r>
            <a:endParaRPr lang="zh-CN" altLang="en-US" dirty="0" smtClean="0"/>
          </a:p>
        </p:txBody>
      </p:sp>
      <p:sp>
        <p:nvSpPr>
          <p:cNvPr id="20483" name="内容占位符 2"/>
          <p:cNvSpPr>
            <a:spLocks noGrp="1"/>
          </p:cNvSpPr>
          <p:nvPr>
            <p:ph idx="1"/>
          </p:nvPr>
        </p:nvSpPr>
        <p:spPr/>
        <p:txBody>
          <a:bodyPr/>
          <a:lstStyle/>
          <a:p>
            <a:r>
              <a:rPr lang="zh-CN" altLang="en-US" dirty="0" smtClean="0"/>
              <a:t>查看帮助文件</a:t>
            </a:r>
            <a:endParaRPr lang="en-US" altLang="zh-CN" dirty="0" smtClean="0"/>
          </a:p>
          <a:p>
            <a:pPr lvl="1"/>
            <a:r>
              <a:rPr lang="en-US" altLang="zh-CN" dirty="0" smtClean="0"/>
              <a:t>help("</a:t>
            </a:r>
            <a:r>
              <a:rPr lang="en-US" altLang="zh-CN" dirty="0" err="1" smtClean="0"/>
              <a:t>t.test</a:t>
            </a:r>
            <a:r>
              <a:rPr lang="en-US" altLang="zh-CN" dirty="0" smtClean="0"/>
              <a:t>")   #</a:t>
            </a:r>
            <a:r>
              <a:rPr lang="zh-CN" altLang="en-US" dirty="0" smtClean="0"/>
              <a:t>打开相应的帮助页面</a:t>
            </a:r>
            <a:endParaRPr lang="en-US" altLang="zh-CN" dirty="0" smtClean="0"/>
          </a:p>
          <a:p>
            <a:pPr lvl="1"/>
            <a:r>
              <a:rPr lang="en-US" altLang="zh-CN" dirty="0" smtClean="0"/>
              <a:t>?</a:t>
            </a:r>
            <a:r>
              <a:rPr lang="en-US" altLang="zh-CN" dirty="0" err="1" smtClean="0"/>
              <a:t>t.test</a:t>
            </a:r>
            <a:r>
              <a:rPr lang="en-US" altLang="zh-CN" dirty="0" smtClean="0"/>
              <a:t>  #</a:t>
            </a:r>
            <a:r>
              <a:rPr lang="zh-CN" altLang="en-US" dirty="0" smtClean="0"/>
              <a:t>打开相应的帮助页面</a:t>
            </a:r>
            <a:endParaRPr lang="en-US" altLang="zh-CN" dirty="0" smtClean="0"/>
          </a:p>
          <a:p>
            <a:pPr lvl="1"/>
            <a:r>
              <a:rPr lang="en-US" altLang="zh-CN" dirty="0" err="1" smtClean="0"/>
              <a:t>help.search</a:t>
            </a:r>
            <a:r>
              <a:rPr lang="en-US" altLang="zh-CN" dirty="0" smtClean="0"/>
              <a:t>("</a:t>
            </a:r>
            <a:r>
              <a:rPr lang="en-US" altLang="zh-CN" dirty="0" err="1" smtClean="0"/>
              <a:t>t.test</a:t>
            </a:r>
            <a:r>
              <a:rPr lang="en-US" altLang="zh-CN" dirty="0" smtClean="0"/>
              <a:t>") #</a:t>
            </a:r>
            <a:r>
              <a:rPr lang="zh-CN" altLang="en-US" dirty="0" smtClean="0"/>
              <a:t>在所有已安装的包中，搜索包含“关键字”的帮助信息</a:t>
            </a:r>
            <a:endParaRPr lang="en-US" altLang="zh-CN" dirty="0" smtClean="0"/>
          </a:p>
          <a:p>
            <a:pPr lvl="1"/>
            <a:r>
              <a:rPr lang="en-US" altLang="zh-CN" dirty="0" smtClean="0"/>
              <a:t>apropos("</a:t>
            </a:r>
            <a:r>
              <a:rPr lang="en-US" altLang="zh-CN" dirty="0" err="1" smtClean="0"/>
              <a:t>t.test</a:t>
            </a:r>
            <a:r>
              <a:rPr lang="en-US" altLang="zh-CN" dirty="0" smtClean="0"/>
              <a:t>") #</a:t>
            </a:r>
            <a:r>
              <a:rPr lang="zh-CN" altLang="en-US" dirty="0" smtClean="0"/>
              <a:t>找出所有名字中含有“关键字”的函数，只在载入的包中搜索</a:t>
            </a:r>
            <a:endParaRPr lang="en-US" altLang="zh-CN" dirty="0" smtClean="0"/>
          </a:p>
          <a:p>
            <a:pPr lvl="1"/>
            <a:r>
              <a:rPr lang="en-US" altLang="zh-CN" dirty="0" err="1" smtClean="0"/>
              <a:t>RGui</a:t>
            </a:r>
            <a:r>
              <a:rPr lang="en-US" altLang="zh-CN" dirty="0" smtClean="0"/>
              <a:t>&gt;Help&gt;Html help</a:t>
            </a:r>
          </a:p>
          <a:p>
            <a:pPr lvl="1"/>
            <a:r>
              <a:rPr lang="zh-CN" altLang="en-US" dirty="0" smtClean="0"/>
              <a:t>查看</a:t>
            </a:r>
            <a:r>
              <a:rPr lang="en-US" altLang="zh-CN" dirty="0" smtClean="0"/>
              <a:t>R</a:t>
            </a:r>
            <a:r>
              <a:rPr lang="zh-CN" altLang="en-US" dirty="0" smtClean="0"/>
              <a:t>包</a:t>
            </a:r>
            <a:r>
              <a:rPr lang="en-US" altLang="zh-CN" dirty="0" smtClean="0"/>
              <a:t>pdf</a:t>
            </a:r>
            <a:r>
              <a:rPr lang="zh-CN" altLang="en-US" dirty="0" smtClean="0"/>
              <a:t>手册</a:t>
            </a:r>
          </a:p>
          <a:p>
            <a:pPr lvl="1"/>
            <a:endParaRPr lang="zh-CN" altLang="en-US" dirty="0" smtClean="0"/>
          </a:p>
        </p:txBody>
      </p:sp>
    </p:spTree>
    <p:extLst>
      <p:ext uri="{BB962C8B-B14F-4D97-AF65-F5344CB8AC3E}">
        <p14:creationId xmlns:p14="http://schemas.microsoft.com/office/powerpoint/2010/main" val="41765630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zh-CN" altLang="en-US" dirty="0"/>
              <a:t>数据框的定义和处理</a:t>
            </a:r>
            <a:endParaRPr lang="zh-CN" altLang="en-US" dirty="0" smtClean="0"/>
          </a:p>
        </p:txBody>
      </p:sp>
      <p:sp>
        <p:nvSpPr>
          <p:cNvPr id="28675" name="内容占位符 2"/>
          <p:cNvSpPr>
            <a:spLocks noGrp="1"/>
          </p:cNvSpPr>
          <p:nvPr>
            <p:ph idx="1"/>
          </p:nvPr>
        </p:nvSpPr>
        <p:spPr/>
        <p:txBody>
          <a:bodyPr/>
          <a:lstStyle/>
          <a:p>
            <a:r>
              <a:rPr lang="zh-CN" altLang="en-US" dirty="0" smtClean="0"/>
              <a:t>使用向量定义数据框</a:t>
            </a:r>
            <a:endParaRPr lang="en-US" altLang="zh-CN" dirty="0" smtClean="0"/>
          </a:p>
          <a:p>
            <a:r>
              <a:rPr lang="en-US" altLang="zh-CN" dirty="0" smtClean="0"/>
              <a:t>name &lt;- c("</a:t>
            </a:r>
            <a:r>
              <a:rPr lang="zh-CN" altLang="en-US" dirty="0" smtClean="0"/>
              <a:t>王宏</a:t>
            </a:r>
            <a:r>
              <a:rPr lang="en-US" altLang="zh-CN" dirty="0" smtClean="0"/>
              <a:t>", "</a:t>
            </a:r>
            <a:r>
              <a:rPr lang="zh-CN" altLang="en-US" dirty="0" smtClean="0"/>
              <a:t>马兰</a:t>
            </a:r>
            <a:r>
              <a:rPr lang="en-US" altLang="zh-CN" dirty="0" smtClean="0"/>
              <a:t>", "</a:t>
            </a:r>
            <a:r>
              <a:rPr lang="zh-CN" altLang="en-US" dirty="0" smtClean="0"/>
              <a:t>刘涛</a:t>
            </a:r>
            <a:r>
              <a:rPr lang="en-US" altLang="zh-CN" dirty="0" smtClean="0"/>
              <a:t>", "</a:t>
            </a:r>
            <a:r>
              <a:rPr lang="zh-CN" altLang="en-US" dirty="0" smtClean="0"/>
              <a:t>张峰</a:t>
            </a:r>
            <a:r>
              <a:rPr lang="en-US" altLang="zh-CN" dirty="0" smtClean="0"/>
              <a:t>") </a:t>
            </a:r>
            <a:endParaRPr lang="zh-CN" altLang="en-US" dirty="0" smtClean="0"/>
          </a:p>
          <a:p>
            <a:r>
              <a:rPr lang="en-US" altLang="zh-CN" dirty="0" smtClean="0"/>
              <a:t>sex &lt;- c("</a:t>
            </a:r>
            <a:r>
              <a:rPr lang="zh-CN" altLang="en-US" dirty="0" smtClean="0"/>
              <a:t>男</a:t>
            </a:r>
            <a:r>
              <a:rPr lang="en-US" altLang="zh-CN" dirty="0" smtClean="0"/>
              <a:t>", "</a:t>
            </a:r>
            <a:r>
              <a:rPr lang="zh-CN" altLang="en-US" dirty="0" smtClean="0"/>
              <a:t>女</a:t>
            </a:r>
            <a:r>
              <a:rPr lang="en-US" altLang="zh-CN" dirty="0" smtClean="0"/>
              <a:t>", "</a:t>
            </a:r>
            <a:r>
              <a:rPr lang="zh-CN" altLang="en-US" dirty="0" smtClean="0"/>
              <a:t>男</a:t>
            </a:r>
            <a:r>
              <a:rPr lang="en-US" altLang="zh-CN" dirty="0" smtClean="0"/>
              <a:t>", "</a:t>
            </a:r>
            <a:r>
              <a:rPr lang="zh-CN" altLang="en-US" dirty="0" smtClean="0"/>
              <a:t>男</a:t>
            </a:r>
            <a:r>
              <a:rPr lang="en-US" altLang="zh-CN" dirty="0" smtClean="0"/>
              <a:t>") </a:t>
            </a:r>
          </a:p>
          <a:p>
            <a:r>
              <a:rPr lang="en-US" altLang="zh-CN" dirty="0" smtClean="0"/>
              <a:t>score &lt;- c(90, 85, 82, 93) </a:t>
            </a:r>
            <a:endParaRPr lang="zh-CN" altLang="en-US" dirty="0" smtClean="0"/>
          </a:p>
          <a:p>
            <a:r>
              <a:rPr lang="en-US" altLang="zh-CN" dirty="0" smtClean="0"/>
              <a:t>df1&lt;-</a:t>
            </a:r>
            <a:r>
              <a:rPr lang="en-US" altLang="zh-CN" dirty="0" err="1" smtClean="0"/>
              <a:t>data.frame</a:t>
            </a:r>
            <a:r>
              <a:rPr lang="en-US" altLang="zh-CN" dirty="0" smtClean="0"/>
              <a:t>(name, sex, score, </a:t>
            </a:r>
            <a:r>
              <a:rPr lang="en-US" altLang="zh-CN" dirty="0" err="1" smtClean="0"/>
              <a:t>stringsAsFactors</a:t>
            </a:r>
            <a:r>
              <a:rPr lang="en-US" altLang="zh-CN" dirty="0" smtClean="0"/>
              <a:t> =FALSE)</a:t>
            </a:r>
            <a:endParaRPr lang="zh-CN" altLang="en-US" dirty="0" smtClean="0"/>
          </a:p>
        </p:txBody>
      </p:sp>
    </p:spTree>
    <p:extLst>
      <p:ext uri="{BB962C8B-B14F-4D97-AF65-F5344CB8AC3E}">
        <p14:creationId xmlns:p14="http://schemas.microsoft.com/office/powerpoint/2010/main" val="302734871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dirty="0"/>
              <a:t>数据框的定义和处理</a:t>
            </a:r>
            <a:endParaRPr lang="zh-CN" altLang="en-US" dirty="0" smtClean="0"/>
          </a:p>
        </p:txBody>
      </p:sp>
      <p:sp>
        <p:nvSpPr>
          <p:cNvPr id="29699" name="内容占位符 2"/>
          <p:cNvSpPr>
            <a:spLocks noGrp="1"/>
          </p:cNvSpPr>
          <p:nvPr>
            <p:ph idx="1"/>
          </p:nvPr>
        </p:nvSpPr>
        <p:spPr/>
        <p:txBody>
          <a:bodyPr/>
          <a:lstStyle/>
          <a:p>
            <a:r>
              <a:rPr lang="zh-CN" altLang="en-US" dirty="0" smtClean="0"/>
              <a:t>使用列表来定义数据框</a:t>
            </a:r>
          </a:p>
          <a:p>
            <a:endParaRPr lang="zh-CN" altLang="en-US" dirty="0" smtClean="0"/>
          </a:p>
          <a:p>
            <a:r>
              <a:rPr lang="en-US" altLang="zh-CN" dirty="0" err="1" smtClean="0"/>
              <a:t>lst</a:t>
            </a:r>
            <a:r>
              <a:rPr lang="en-US" altLang="zh-CN" dirty="0" smtClean="0"/>
              <a:t>&lt;-list(name=c("</a:t>
            </a:r>
            <a:r>
              <a:rPr lang="zh-CN" altLang="en-US" dirty="0" smtClean="0"/>
              <a:t>王宏</a:t>
            </a:r>
            <a:r>
              <a:rPr lang="en-US" altLang="zh-CN" dirty="0" smtClean="0"/>
              <a:t>","</a:t>
            </a:r>
            <a:r>
              <a:rPr lang="zh-CN" altLang="en-US" dirty="0" smtClean="0"/>
              <a:t>马兰</a:t>
            </a:r>
            <a:r>
              <a:rPr lang="en-US" altLang="zh-CN" dirty="0" smtClean="0"/>
              <a:t>","</a:t>
            </a:r>
            <a:r>
              <a:rPr lang="zh-CN" altLang="en-US" dirty="0" smtClean="0"/>
              <a:t>刘涛</a:t>
            </a:r>
            <a:r>
              <a:rPr lang="en-US" altLang="zh-CN" dirty="0" smtClean="0"/>
              <a:t>","</a:t>
            </a:r>
            <a:r>
              <a:rPr lang="zh-CN" altLang="en-US" dirty="0" smtClean="0"/>
              <a:t>张峰</a:t>
            </a:r>
            <a:r>
              <a:rPr lang="en-US" altLang="zh-CN" dirty="0" smtClean="0"/>
              <a:t>"), sex=c("</a:t>
            </a:r>
            <a:r>
              <a:rPr lang="zh-CN" altLang="en-US" dirty="0" smtClean="0"/>
              <a:t>男</a:t>
            </a:r>
            <a:r>
              <a:rPr lang="en-US" altLang="zh-CN" dirty="0" smtClean="0"/>
              <a:t>", "</a:t>
            </a:r>
            <a:r>
              <a:rPr lang="zh-CN" altLang="en-US" dirty="0" smtClean="0"/>
              <a:t>女</a:t>
            </a:r>
            <a:r>
              <a:rPr lang="en-US" altLang="zh-CN" dirty="0" smtClean="0"/>
              <a:t>", "</a:t>
            </a:r>
            <a:r>
              <a:rPr lang="zh-CN" altLang="en-US" dirty="0" smtClean="0"/>
              <a:t>男</a:t>
            </a:r>
            <a:r>
              <a:rPr lang="en-US" altLang="zh-CN" dirty="0" smtClean="0"/>
              <a:t>", "</a:t>
            </a:r>
            <a:r>
              <a:rPr lang="zh-CN" altLang="en-US" dirty="0" smtClean="0"/>
              <a:t>男</a:t>
            </a:r>
            <a:r>
              <a:rPr lang="en-US" altLang="zh-CN" dirty="0" smtClean="0"/>
              <a:t>"), score=c(90, 85, 82, 93))</a:t>
            </a:r>
          </a:p>
          <a:p>
            <a:endParaRPr lang="en-US" altLang="zh-CN" dirty="0" smtClean="0"/>
          </a:p>
          <a:p>
            <a:r>
              <a:rPr lang="en-US" altLang="zh-CN" dirty="0" err="1" smtClean="0"/>
              <a:t>df</a:t>
            </a:r>
            <a:r>
              <a:rPr lang="en-US" altLang="zh-CN" dirty="0" smtClean="0"/>
              <a:t>&lt;-</a:t>
            </a:r>
            <a:r>
              <a:rPr lang="en-US" altLang="zh-CN" dirty="0" err="1" smtClean="0"/>
              <a:t>as.data.frame</a:t>
            </a:r>
            <a:r>
              <a:rPr lang="en-US" altLang="zh-CN" dirty="0" smtClean="0"/>
              <a:t>(</a:t>
            </a:r>
            <a:r>
              <a:rPr lang="en-US" altLang="zh-CN" dirty="0" err="1" smtClean="0"/>
              <a:t>lst</a:t>
            </a:r>
            <a:r>
              <a:rPr lang="en-US" altLang="zh-CN" dirty="0" smtClean="0"/>
              <a:t>, </a:t>
            </a:r>
            <a:r>
              <a:rPr lang="en-US" altLang="zh-CN" dirty="0" err="1" smtClean="0"/>
              <a:t>stringsAsFactors</a:t>
            </a:r>
            <a:r>
              <a:rPr lang="en-US" altLang="zh-CN" dirty="0" smtClean="0"/>
              <a:t> =FALSE)</a:t>
            </a:r>
            <a:endParaRPr lang="zh-CN" altLang="en-US" dirty="0" smtClean="0"/>
          </a:p>
        </p:txBody>
      </p:sp>
    </p:spTree>
    <p:extLst>
      <p:ext uri="{BB962C8B-B14F-4D97-AF65-F5344CB8AC3E}">
        <p14:creationId xmlns:p14="http://schemas.microsoft.com/office/powerpoint/2010/main" val="70509598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zh-CN" altLang="en-US" dirty="0"/>
              <a:t>数据框的定义和处理</a:t>
            </a:r>
            <a:endParaRPr lang="zh-CN" altLang="en-US" dirty="0" smtClean="0"/>
          </a:p>
        </p:txBody>
      </p:sp>
      <p:sp>
        <p:nvSpPr>
          <p:cNvPr id="30723" name="内容占位符 2"/>
          <p:cNvSpPr>
            <a:spLocks noGrp="1"/>
          </p:cNvSpPr>
          <p:nvPr>
            <p:ph idx="1"/>
          </p:nvPr>
        </p:nvSpPr>
        <p:spPr/>
        <p:txBody>
          <a:bodyPr/>
          <a:lstStyle/>
          <a:p>
            <a:r>
              <a:rPr lang="zh-CN" altLang="en-US" dirty="0" smtClean="0"/>
              <a:t>使用数组来定义数据框</a:t>
            </a:r>
          </a:p>
          <a:p>
            <a:pPr lvl="1"/>
            <a:r>
              <a:rPr lang="en-US" altLang="zh-CN" dirty="0" smtClean="0"/>
              <a:t>arr1 &lt;- array(1:12,c(4,3))</a:t>
            </a:r>
          </a:p>
          <a:p>
            <a:pPr lvl="1"/>
            <a:r>
              <a:rPr lang="en-US" altLang="zh-CN" dirty="0" err="1" smtClean="0"/>
              <a:t>df</a:t>
            </a:r>
            <a:r>
              <a:rPr lang="en-US" altLang="zh-CN" dirty="0" smtClean="0"/>
              <a:t> &lt;- </a:t>
            </a:r>
            <a:r>
              <a:rPr lang="en-US" altLang="zh-CN" dirty="0" err="1" smtClean="0"/>
              <a:t>as.data.frame</a:t>
            </a:r>
            <a:r>
              <a:rPr lang="en-US" altLang="zh-CN" dirty="0" smtClean="0"/>
              <a:t>(arr1)</a:t>
            </a:r>
          </a:p>
          <a:p>
            <a:pPr lvl="1"/>
            <a:r>
              <a:rPr lang="pt-BR" altLang="zh-CN" dirty="0" smtClean="0"/>
              <a:t>arr2&lt;- array(1:12, c(4,3), dimnames=list(c("R1", "R2", "R3", "R4"), c("C1","C2","C3")))</a:t>
            </a:r>
          </a:p>
          <a:p>
            <a:pPr lvl="1"/>
            <a:r>
              <a:rPr lang="pt-BR" altLang="zh-CN" dirty="0" smtClean="0"/>
              <a:t>df2 &lt;- as.data.frame(arr2)</a:t>
            </a:r>
            <a:endParaRPr lang="zh-CN" altLang="en-US" dirty="0" smtClean="0"/>
          </a:p>
        </p:txBody>
      </p:sp>
    </p:spTree>
    <p:extLst>
      <p:ext uri="{BB962C8B-B14F-4D97-AF65-F5344CB8AC3E}">
        <p14:creationId xmlns:p14="http://schemas.microsoft.com/office/powerpoint/2010/main" val="67299141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dirty="0"/>
              <a:t>数据框的定义和处理</a:t>
            </a:r>
            <a:endParaRPr lang="zh-CN" altLang="en-US" dirty="0" smtClean="0"/>
          </a:p>
        </p:txBody>
      </p:sp>
      <p:sp>
        <p:nvSpPr>
          <p:cNvPr id="3" name="内容占位符 2"/>
          <p:cNvSpPr>
            <a:spLocks noGrp="1"/>
          </p:cNvSpPr>
          <p:nvPr>
            <p:ph idx="1"/>
          </p:nvPr>
        </p:nvSpPr>
        <p:spPr>
          <a:xfrm>
            <a:off x="250825" y="1341438"/>
            <a:ext cx="8569325" cy="4608512"/>
          </a:xfrm>
        </p:spPr>
        <p:txBody>
          <a:bodyPr/>
          <a:lstStyle/>
          <a:p>
            <a:pPr>
              <a:defRPr/>
            </a:pPr>
            <a:r>
              <a:rPr lang="zh-CN" altLang="en-US" sz="2000" dirty="0" smtClean="0"/>
              <a:t>数据框的访问</a:t>
            </a:r>
            <a:endParaRPr lang="en-US" altLang="zh-CN" sz="2000" dirty="0" smtClean="0"/>
          </a:p>
          <a:p>
            <a:pPr lvl="1">
              <a:defRPr/>
            </a:pPr>
            <a:r>
              <a:rPr lang="zh-CN" altLang="en-US" sz="1800" dirty="0" smtClean="0"/>
              <a:t>通过行列下标</a:t>
            </a:r>
            <a:r>
              <a:rPr lang="en-US" altLang="zh-CN" sz="1800" dirty="0" smtClean="0"/>
              <a:t>(</a:t>
            </a:r>
            <a:r>
              <a:rPr lang="zh-CN" altLang="en-US" sz="1800" dirty="0" smtClean="0"/>
              <a:t>向量</a:t>
            </a:r>
            <a:r>
              <a:rPr lang="en-US" altLang="zh-CN" sz="1800" dirty="0" smtClean="0"/>
              <a:t>/</a:t>
            </a:r>
            <a:r>
              <a:rPr lang="zh-CN" altLang="en-US" sz="1800" dirty="0" smtClean="0"/>
              <a:t>名字</a:t>
            </a:r>
            <a:r>
              <a:rPr lang="en-US" altLang="zh-CN" sz="1800" dirty="0" smtClean="0"/>
              <a:t>)</a:t>
            </a:r>
            <a:r>
              <a:rPr lang="zh-CN" altLang="en-US" sz="1800" dirty="0" smtClean="0"/>
              <a:t>进行</a:t>
            </a:r>
            <a:endParaRPr lang="en-US" altLang="zh-CN" sz="1800" dirty="0" smtClean="0"/>
          </a:p>
          <a:p>
            <a:pPr marL="449262" lvl="1" indent="0">
              <a:buFont typeface="Wingdings" panose="05000000000000000000" pitchFamily="2" charset="2"/>
              <a:buNone/>
              <a:defRPr/>
            </a:pPr>
            <a:r>
              <a:rPr lang="zh-CN" altLang="en-US" sz="1800" dirty="0" smtClean="0"/>
              <a:t>（</a:t>
            </a:r>
            <a:r>
              <a:rPr lang="en-US" altLang="zh-CN" sz="1800" dirty="0" smtClean="0"/>
              <a:t>1</a:t>
            </a:r>
            <a:r>
              <a:rPr lang="zh-CN" altLang="en-US" sz="1800" dirty="0" smtClean="0"/>
              <a:t>）</a:t>
            </a:r>
            <a:r>
              <a:rPr lang="en-US" altLang="zh-CN" sz="1800" dirty="0" smtClean="0"/>
              <a:t>df1["score"] #</a:t>
            </a:r>
            <a:r>
              <a:rPr lang="zh-CN" altLang="en-US" sz="1800" dirty="0" smtClean="0"/>
              <a:t>仍为一个数据框</a:t>
            </a:r>
            <a:r>
              <a:rPr lang="en-US" altLang="zh-CN" sz="1800" dirty="0" smtClean="0"/>
              <a:t>, </a:t>
            </a:r>
            <a:r>
              <a:rPr lang="zh-CN" altLang="en-US" sz="1800" dirty="0" smtClean="0"/>
              <a:t>也是一个列表</a:t>
            </a:r>
          </a:p>
          <a:p>
            <a:pPr marL="449262" lvl="1" indent="0">
              <a:buFont typeface="Wingdings" panose="05000000000000000000" pitchFamily="2" charset="2"/>
              <a:buNone/>
              <a:defRPr/>
            </a:pPr>
            <a:r>
              <a:rPr lang="zh-CN" altLang="en-US" sz="1800" dirty="0" smtClean="0"/>
              <a:t>（</a:t>
            </a:r>
            <a:r>
              <a:rPr lang="en-US" altLang="zh-CN" sz="1800" dirty="0" smtClean="0"/>
              <a:t>2</a:t>
            </a:r>
            <a:r>
              <a:rPr lang="zh-CN" altLang="en-US" sz="1800" dirty="0" smtClean="0"/>
              <a:t>）</a:t>
            </a:r>
            <a:r>
              <a:rPr lang="en-US" altLang="zh-CN" sz="1800" dirty="0" smtClean="0"/>
              <a:t>df1[,"score"] #</a:t>
            </a:r>
            <a:r>
              <a:rPr lang="zh-CN" altLang="en-US" sz="1800" dirty="0" smtClean="0"/>
              <a:t>返回的是向量</a:t>
            </a:r>
          </a:p>
          <a:p>
            <a:pPr marL="449262" lvl="1" indent="0">
              <a:buFont typeface="Wingdings" panose="05000000000000000000" pitchFamily="2" charset="2"/>
              <a:buNone/>
              <a:defRPr/>
            </a:pPr>
            <a:r>
              <a:rPr lang="zh-CN" altLang="en-US" sz="1800" dirty="0" smtClean="0"/>
              <a:t>（</a:t>
            </a:r>
            <a:r>
              <a:rPr lang="en-US" altLang="zh-CN" sz="1800" dirty="0" smtClean="0"/>
              <a:t>3</a:t>
            </a:r>
            <a:r>
              <a:rPr lang="zh-CN" altLang="en-US" sz="1800" dirty="0" smtClean="0"/>
              <a:t>）</a:t>
            </a:r>
            <a:r>
              <a:rPr lang="en-US" altLang="zh-CN" sz="1800" dirty="0" smtClean="0"/>
              <a:t>df1[3] #</a:t>
            </a:r>
            <a:r>
              <a:rPr lang="zh-CN" altLang="en-US" sz="1800" dirty="0" smtClean="0"/>
              <a:t>同（</a:t>
            </a:r>
            <a:r>
              <a:rPr lang="en-US" altLang="zh-CN" sz="1800" dirty="0" smtClean="0"/>
              <a:t>1</a:t>
            </a:r>
            <a:r>
              <a:rPr lang="zh-CN" altLang="en-US" sz="1800" dirty="0" smtClean="0"/>
              <a:t>）</a:t>
            </a:r>
          </a:p>
          <a:p>
            <a:pPr marL="449262" lvl="1" indent="0">
              <a:buFont typeface="Wingdings" panose="05000000000000000000" pitchFamily="2" charset="2"/>
              <a:buNone/>
              <a:defRPr/>
            </a:pPr>
            <a:r>
              <a:rPr lang="zh-CN" altLang="en-US" sz="1800" dirty="0" smtClean="0"/>
              <a:t>（</a:t>
            </a:r>
            <a:r>
              <a:rPr lang="en-US" altLang="zh-CN" sz="1800" dirty="0" smtClean="0"/>
              <a:t>4</a:t>
            </a:r>
            <a:r>
              <a:rPr lang="zh-CN" altLang="en-US" sz="1800" dirty="0" smtClean="0"/>
              <a:t>）</a:t>
            </a:r>
            <a:r>
              <a:rPr lang="en-US" altLang="zh-CN" sz="1800" dirty="0" smtClean="0"/>
              <a:t>df1[,3] #</a:t>
            </a:r>
            <a:r>
              <a:rPr lang="zh-CN" altLang="en-US" sz="1800" dirty="0" smtClean="0"/>
              <a:t>同（</a:t>
            </a:r>
            <a:r>
              <a:rPr lang="en-US" altLang="zh-CN" sz="1800" dirty="0" smtClean="0"/>
              <a:t>2</a:t>
            </a:r>
            <a:r>
              <a:rPr lang="zh-CN" altLang="en-US" sz="1800" dirty="0" smtClean="0"/>
              <a:t>）</a:t>
            </a:r>
          </a:p>
          <a:p>
            <a:pPr marL="449262" lvl="1" indent="0">
              <a:buFont typeface="Wingdings" panose="05000000000000000000" pitchFamily="2" charset="2"/>
              <a:buNone/>
              <a:defRPr/>
            </a:pPr>
            <a:r>
              <a:rPr lang="zh-CN" altLang="en-US" sz="1800" dirty="0" smtClean="0"/>
              <a:t>（</a:t>
            </a:r>
            <a:r>
              <a:rPr lang="en-US" altLang="zh-CN" sz="1800" dirty="0" smtClean="0"/>
              <a:t>5</a:t>
            </a:r>
            <a:r>
              <a:rPr lang="zh-CN" altLang="en-US" sz="1800" dirty="0" smtClean="0"/>
              <a:t>）</a:t>
            </a:r>
            <a:r>
              <a:rPr lang="en-US" altLang="zh-CN" sz="1800" dirty="0" smtClean="0"/>
              <a:t>df1[c(1,3)] #</a:t>
            </a:r>
            <a:r>
              <a:rPr lang="zh-CN" altLang="en-US" sz="1800" dirty="0" smtClean="0"/>
              <a:t>返回第</a:t>
            </a:r>
            <a:r>
              <a:rPr lang="en-US" altLang="zh-CN" sz="1800" dirty="0" smtClean="0"/>
              <a:t>1</a:t>
            </a:r>
            <a:r>
              <a:rPr lang="zh-CN" altLang="en-US" sz="1800" dirty="0" smtClean="0"/>
              <a:t>列和第</a:t>
            </a:r>
            <a:r>
              <a:rPr lang="en-US" altLang="zh-CN" sz="1800" dirty="0" smtClean="0"/>
              <a:t>3</a:t>
            </a:r>
            <a:r>
              <a:rPr lang="zh-CN" altLang="en-US" sz="1800" dirty="0" smtClean="0"/>
              <a:t>列的数据</a:t>
            </a:r>
            <a:endParaRPr lang="en-US" altLang="zh-CN" sz="1800" dirty="0" smtClean="0"/>
          </a:p>
          <a:p>
            <a:pPr marL="449262" lvl="1" indent="0">
              <a:buFont typeface="Wingdings" panose="05000000000000000000" pitchFamily="2" charset="2"/>
              <a:buNone/>
              <a:defRPr/>
            </a:pPr>
            <a:r>
              <a:rPr lang="zh-CN" altLang="en-US" sz="1800" dirty="0" smtClean="0"/>
              <a:t>（</a:t>
            </a:r>
            <a:r>
              <a:rPr lang="en-US" altLang="zh-CN" sz="1800" dirty="0" smtClean="0"/>
              <a:t>6</a:t>
            </a:r>
            <a:r>
              <a:rPr lang="zh-CN" altLang="en-US" sz="1800" dirty="0" smtClean="0"/>
              <a:t>）</a:t>
            </a:r>
            <a:r>
              <a:rPr lang="en-US" altLang="zh-CN" sz="1800" dirty="0" smtClean="0"/>
              <a:t>df1[c(1,3),] #</a:t>
            </a:r>
            <a:r>
              <a:rPr lang="zh-CN" altLang="en-US" sz="1800" dirty="0" smtClean="0"/>
              <a:t>返回第</a:t>
            </a:r>
            <a:r>
              <a:rPr lang="en-US" altLang="zh-CN" sz="1800" dirty="0" smtClean="0"/>
              <a:t>1</a:t>
            </a:r>
            <a:r>
              <a:rPr lang="zh-CN" altLang="en-US" sz="1800" dirty="0" smtClean="0"/>
              <a:t>行和第</a:t>
            </a:r>
            <a:r>
              <a:rPr lang="en-US" altLang="zh-CN" sz="1800" dirty="0" smtClean="0"/>
              <a:t>3</a:t>
            </a:r>
            <a:r>
              <a:rPr lang="zh-CN" altLang="en-US" sz="1800" dirty="0" smtClean="0"/>
              <a:t>行的数据</a:t>
            </a:r>
          </a:p>
          <a:p>
            <a:pPr marL="449262" lvl="1" indent="0">
              <a:buFont typeface="Wingdings" panose="05000000000000000000" pitchFamily="2" charset="2"/>
              <a:buNone/>
              <a:defRPr/>
            </a:pPr>
            <a:r>
              <a:rPr lang="zh-CN" altLang="en-US" sz="1800" dirty="0" smtClean="0"/>
              <a:t>（</a:t>
            </a:r>
            <a:r>
              <a:rPr lang="en-US" altLang="zh-CN" sz="1800" dirty="0" smtClean="0"/>
              <a:t>7</a:t>
            </a:r>
            <a:r>
              <a:rPr lang="zh-CN" altLang="en-US" sz="1800" dirty="0" smtClean="0"/>
              <a:t>）</a:t>
            </a:r>
            <a:r>
              <a:rPr lang="en-US" altLang="zh-CN" sz="1800" dirty="0" smtClean="0"/>
              <a:t>df1[c(1,3),c(2,3)] #</a:t>
            </a:r>
            <a:r>
              <a:rPr lang="zh-CN" altLang="en-US" sz="1800" dirty="0" smtClean="0"/>
              <a:t>返回第</a:t>
            </a:r>
            <a:r>
              <a:rPr lang="en-US" altLang="zh-CN" sz="1800" dirty="0" smtClean="0"/>
              <a:t>1</a:t>
            </a:r>
            <a:r>
              <a:rPr lang="zh-CN" altLang="en-US" sz="1800" dirty="0" smtClean="0"/>
              <a:t>行和第</a:t>
            </a:r>
            <a:r>
              <a:rPr lang="en-US" altLang="zh-CN" sz="1800" dirty="0" smtClean="0"/>
              <a:t>3</a:t>
            </a:r>
            <a:r>
              <a:rPr lang="zh-CN" altLang="en-US" sz="1800" dirty="0" smtClean="0"/>
              <a:t>行与第</a:t>
            </a:r>
            <a:r>
              <a:rPr lang="en-US" altLang="zh-CN" sz="1800" dirty="0" smtClean="0"/>
              <a:t>2</a:t>
            </a:r>
            <a:r>
              <a:rPr lang="zh-CN" altLang="en-US" sz="1800" dirty="0" smtClean="0"/>
              <a:t>列和第</a:t>
            </a:r>
            <a:r>
              <a:rPr lang="en-US" altLang="zh-CN" sz="1800" dirty="0" smtClean="0"/>
              <a:t>3</a:t>
            </a:r>
            <a:r>
              <a:rPr lang="zh-CN" altLang="en-US" sz="1800" dirty="0" smtClean="0"/>
              <a:t>列交叉处的数据</a:t>
            </a:r>
          </a:p>
          <a:p>
            <a:pPr marL="449262" lvl="1" indent="0">
              <a:buFont typeface="Wingdings" panose="05000000000000000000" pitchFamily="2" charset="2"/>
              <a:buNone/>
              <a:defRPr/>
            </a:pPr>
            <a:r>
              <a:rPr lang="zh-CN" altLang="en-US" sz="1800" dirty="0" smtClean="0"/>
              <a:t>（</a:t>
            </a:r>
            <a:r>
              <a:rPr lang="en-US" altLang="zh-CN" sz="1800" dirty="0" smtClean="0"/>
              <a:t>8</a:t>
            </a:r>
            <a:r>
              <a:rPr lang="zh-CN" altLang="en-US" sz="1800" dirty="0" smtClean="0"/>
              <a:t>）</a:t>
            </a:r>
            <a:r>
              <a:rPr lang="en-US" altLang="zh-CN" sz="1800" dirty="0" smtClean="0"/>
              <a:t>df1$name #</a:t>
            </a:r>
            <a:r>
              <a:rPr lang="zh-CN" altLang="en-US" sz="1800" dirty="0" smtClean="0"/>
              <a:t>以因子的形式返回</a:t>
            </a:r>
            <a:r>
              <a:rPr lang="en-US" altLang="zh-CN" sz="1800" dirty="0" smtClean="0"/>
              <a:t>name</a:t>
            </a:r>
            <a:r>
              <a:rPr lang="zh-CN" altLang="en-US" sz="1800" dirty="0" smtClean="0"/>
              <a:t>列</a:t>
            </a:r>
          </a:p>
          <a:p>
            <a:pPr marL="449262" lvl="1" indent="0">
              <a:buFont typeface="Wingdings" panose="05000000000000000000" pitchFamily="2" charset="2"/>
              <a:buNone/>
              <a:defRPr/>
            </a:pPr>
            <a:r>
              <a:rPr lang="zh-CN" altLang="en-US" sz="1800" dirty="0" smtClean="0"/>
              <a:t>（</a:t>
            </a:r>
            <a:r>
              <a:rPr lang="en-US" altLang="zh-CN" sz="1800" dirty="0" smtClean="0"/>
              <a:t>9</a:t>
            </a:r>
            <a:r>
              <a:rPr lang="zh-CN" altLang="en-US" sz="1800" dirty="0" smtClean="0"/>
              <a:t>）</a:t>
            </a:r>
            <a:r>
              <a:rPr lang="en-US" altLang="zh-CN" sz="1800" dirty="0" smtClean="0"/>
              <a:t>df1[["name"]] #</a:t>
            </a:r>
            <a:r>
              <a:rPr lang="zh-CN" altLang="en-US" sz="1800" dirty="0" smtClean="0"/>
              <a:t>以因子的形式返回</a:t>
            </a:r>
            <a:r>
              <a:rPr lang="en-US" altLang="zh-CN" sz="1800" dirty="0" smtClean="0"/>
              <a:t>name</a:t>
            </a:r>
            <a:r>
              <a:rPr lang="zh-CN" altLang="en-US" sz="1800" dirty="0" smtClean="0"/>
              <a:t>列</a:t>
            </a:r>
          </a:p>
          <a:p>
            <a:pPr marL="449262" lvl="1" indent="0">
              <a:buFont typeface="Wingdings" panose="05000000000000000000" pitchFamily="2" charset="2"/>
              <a:buNone/>
              <a:defRPr/>
            </a:pPr>
            <a:r>
              <a:rPr lang="zh-CN" altLang="en-US" sz="1800" dirty="0" smtClean="0"/>
              <a:t>（</a:t>
            </a:r>
            <a:r>
              <a:rPr lang="en-US" altLang="zh-CN" sz="1800" dirty="0" smtClean="0"/>
              <a:t>10</a:t>
            </a:r>
            <a:r>
              <a:rPr lang="zh-CN" altLang="en-US" sz="1800" dirty="0" smtClean="0"/>
              <a:t>）</a:t>
            </a:r>
            <a:r>
              <a:rPr lang="en-US" altLang="zh-CN" sz="1800" dirty="0" smtClean="0"/>
              <a:t>df1[[1]][1] #</a:t>
            </a:r>
            <a:r>
              <a:rPr lang="zh-CN" altLang="en-US" sz="1800" dirty="0" smtClean="0"/>
              <a:t>返回第</a:t>
            </a:r>
            <a:r>
              <a:rPr lang="en-US" altLang="zh-CN" sz="1800" dirty="0" smtClean="0"/>
              <a:t>1</a:t>
            </a:r>
            <a:r>
              <a:rPr lang="zh-CN" altLang="en-US" sz="1800" dirty="0" smtClean="0"/>
              <a:t>分量的第一个元素值，王宏</a:t>
            </a:r>
          </a:p>
          <a:p>
            <a:pPr marL="449262" lvl="1" indent="0">
              <a:buFont typeface="Wingdings" panose="05000000000000000000" pitchFamily="2" charset="2"/>
              <a:buNone/>
              <a:defRPr/>
            </a:pPr>
            <a:r>
              <a:rPr lang="zh-CN" altLang="en-US" sz="1800" dirty="0" smtClean="0"/>
              <a:t>（</a:t>
            </a:r>
            <a:r>
              <a:rPr lang="en-US" altLang="zh-CN" sz="1800" dirty="0" smtClean="0"/>
              <a:t>11</a:t>
            </a:r>
            <a:r>
              <a:rPr lang="zh-CN" altLang="en-US" sz="1800" dirty="0" smtClean="0"/>
              <a:t>）</a:t>
            </a:r>
            <a:r>
              <a:rPr lang="en-US" altLang="zh-CN" sz="1800" dirty="0" smtClean="0"/>
              <a:t>df1[['name']][1] #</a:t>
            </a:r>
            <a:r>
              <a:rPr lang="zh-CN" altLang="en-US" sz="1800" dirty="0" smtClean="0"/>
              <a:t>返回</a:t>
            </a:r>
            <a:r>
              <a:rPr lang="en-US" altLang="zh-CN" sz="1800" dirty="0" smtClean="0"/>
              <a:t>name</a:t>
            </a:r>
            <a:r>
              <a:rPr lang="zh-CN" altLang="en-US" sz="1800" dirty="0" smtClean="0"/>
              <a:t>分量第一个元素值：王宏</a:t>
            </a:r>
          </a:p>
          <a:p>
            <a:pPr marL="449262" lvl="1" indent="0">
              <a:buFont typeface="Wingdings" panose="05000000000000000000" pitchFamily="2" charset="2"/>
              <a:buNone/>
              <a:defRPr/>
            </a:pPr>
            <a:r>
              <a:rPr lang="zh-CN" altLang="en-US" sz="1800" dirty="0" smtClean="0"/>
              <a:t>（</a:t>
            </a:r>
            <a:r>
              <a:rPr lang="en-US" altLang="zh-CN" sz="1800" dirty="0" smtClean="0"/>
              <a:t>12</a:t>
            </a:r>
            <a:r>
              <a:rPr lang="zh-CN" altLang="en-US" sz="1800" dirty="0" smtClean="0"/>
              <a:t>）</a:t>
            </a:r>
            <a:r>
              <a:rPr lang="en-US" altLang="zh-CN" sz="1800" dirty="0" smtClean="0"/>
              <a:t>df1$name[1] #</a:t>
            </a:r>
            <a:r>
              <a:rPr lang="zh-CN" altLang="en-US" sz="1800" dirty="0" smtClean="0"/>
              <a:t>返回</a:t>
            </a:r>
            <a:r>
              <a:rPr lang="en-US" altLang="zh-CN" sz="1800" dirty="0" smtClean="0"/>
              <a:t>name</a:t>
            </a:r>
            <a:r>
              <a:rPr lang="zh-CN" altLang="en-US" sz="1800" dirty="0" smtClean="0"/>
              <a:t>分量第一个元素值：王宏</a:t>
            </a:r>
            <a:endParaRPr lang="zh-CN" altLang="en-US" sz="1800" dirty="0"/>
          </a:p>
        </p:txBody>
      </p:sp>
      <p:pic>
        <p:nvPicPr>
          <p:cNvPr id="31748" name="图片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24525" y="2420938"/>
            <a:ext cx="3308350" cy="180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096266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zh-CN" altLang="en-US" dirty="0"/>
              <a:t>数据框的定义和处理</a:t>
            </a:r>
            <a:endParaRPr lang="zh-CN" altLang="en-US" dirty="0" smtClean="0"/>
          </a:p>
        </p:txBody>
      </p:sp>
      <p:sp>
        <p:nvSpPr>
          <p:cNvPr id="32771" name="内容占位符 2"/>
          <p:cNvSpPr>
            <a:spLocks noGrp="1"/>
          </p:cNvSpPr>
          <p:nvPr>
            <p:ph idx="1"/>
          </p:nvPr>
        </p:nvSpPr>
        <p:spPr>
          <a:xfrm>
            <a:off x="250825" y="1341438"/>
            <a:ext cx="8785225" cy="4608512"/>
          </a:xfrm>
        </p:spPr>
        <p:txBody>
          <a:bodyPr/>
          <a:lstStyle/>
          <a:p>
            <a:r>
              <a:rPr lang="zh-CN" altLang="en-US" smtClean="0"/>
              <a:t>修改数据框元素的值</a:t>
            </a:r>
            <a:endParaRPr lang="en-US" altLang="zh-CN" smtClean="0"/>
          </a:p>
          <a:p>
            <a:pPr lvl="1"/>
            <a:r>
              <a:rPr lang="en-US" altLang="zh-CN" smtClean="0"/>
              <a:t>df1$name[1] &lt;- "</a:t>
            </a:r>
            <a:r>
              <a:rPr lang="zh-CN" altLang="en-US" smtClean="0"/>
              <a:t>王宏伟</a:t>
            </a:r>
            <a:r>
              <a:rPr lang="en-US" altLang="zh-CN" smtClean="0"/>
              <a:t>" #</a:t>
            </a:r>
            <a:r>
              <a:rPr lang="zh-CN" altLang="en-US" smtClean="0"/>
              <a:t>将王宏的值修改为王宏伟</a:t>
            </a:r>
          </a:p>
          <a:p>
            <a:pPr lvl="1"/>
            <a:r>
              <a:rPr lang="en-US" altLang="zh-CN" smtClean="0"/>
              <a:t>df1[1,2] &lt;- "</a:t>
            </a:r>
            <a:r>
              <a:rPr lang="zh-CN" altLang="en-US" smtClean="0"/>
              <a:t>女</a:t>
            </a:r>
            <a:r>
              <a:rPr lang="en-US" altLang="zh-CN" smtClean="0"/>
              <a:t>" #</a:t>
            </a:r>
            <a:r>
              <a:rPr lang="zh-CN" altLang="en-US" smtClean="0"/>
              <a:t>将第一行第</a:t>
            </a:r>
            <a:r>
              <a:rPr lang="en-US" altLang="zh-CN" smtClean="0"/>
              <a:t>2</a:t>
            </a:r>
            <a:r>
              <a:rPr lang="zh-CN" altLang="en-US" smtClean="0"/>
              <a:t>列的值修改为“女”</a:t>
            </a:r>
          </a:p>
          <a:p>
            <a:pPr lvl="1"/>
            <a:r>
              <a:rPr lang="en-US" altLang="zh-CN" smtClean="0"/>
              <a:t>df1[[1]][2]&lt;-"</a:t>
            </a:r>
            <a:r>
              <a:rPr lang="zh-CN" altLang="en-US" smtClean="0"/>
              <a:t>马兰兰</a:t>
            </a:r>
            <a:r>
              <a:rPr lang="en-US" altLang="zh-CN" smtClean="0"/>
              <a:t>" #</a:t>
            </a:r>
            <a:r>
              <a:rPr lang="zh-CN" altLang="en-US" smtClean="0"/>
              <a:t>将第一列第二个值改为“马兰兰”</a:t>
            </a:r>
            <a:endParaRPr lang="en-US" altLang="zh-CN" smtClean="0"/>
          </a:p>
          <a:p>
            <a:r>
              <a:rPr lang="zh-CN" altLang="en-US" smtClean="0"/>
              <a:t>删除行或列</a:t>
            </a:r>
          </a:p>
          <a:p>
            <a:pPr lvl="1"/>
            <a:r>
              <a:rPr lang="en-US" altLang="zh-CN" smtClean="0"/>
              <a:t>df1&lt;-df1[-2,] #</a:t>
            </a:r>
            <a:r>
              <a:rPr lang="zh-CN" altLang="en-US" smtClean="0"/>
              <a:t>删除第</a:t>
            </a:r>
            <a:r>
              <a:rPr lang="en-US" altLang="zh-CN" smtClean="0"/>
              <a:t>2</a:t>
            </a:r>
            <a:r>
              <a:rPr lang="zh-CN" altLang="en-US" smtClean="0"/>
              <a:t>行数据</a:t>
            </a:r>
          </a:p>
          <a:p>
            <a:pPr lvl="1"/>
            <a:r>
              <a:rPr lang="en-US" altLang="zh-CN" smtClean="0"/>
              <a:t>df1&lt;-df1[,-3] #</a:t>
            </a:r>
            <a:r>
              <a:rPr lang="zh-CN" altLang="en-US" smtClean="0"/>
              <a:t>删除第</a:t>
            </a:r>
            <a:r>
              <a:rPr lang="en-US" altLang="zh-CN" smtClean="0"/>
              <a:t>3</a:t>
            </a:r>
            <a:r>
              <a:rPr lang="zh-CN" altLang="en-US" smtClean="0"/>
              <a:t>列的数据</a:t>
            </a:r>
          </a:p>
          <a:p>
            <a:pPr lvl="1"/>
            <a:r>
              <a:rPr lang="en-US" altLang="zh-CN" smtClean="0"/>
              <a:t>df1&lt;-df1[-c(1,3),] #</a:t>
            </a:r>
            <a:r>
              <a:rPr lang="zh-CN" altLang="en-US" smtClean="0"/>
              <a:t>删除第</a:t>
            </a:r>
            <a:r>
              <a:rPr lang="en-US" altLang="zh-CN" smtClean="0"/>
              <a:t>1</a:t>
            </a:r>
            <a:r>
              <a:rPr lang="zh-CN" altLang="en-US" smtClean="0"/>
              <a:t>行和第</a:t>
            </a:r>
            <a:r>
              <a:rPr lang="en-US" altLang="zh-CN" smtClean="0"/>
              <a:t>3</a:t>
            </a:r>
            <a:r>
              <a:rPr lang="zh-CN" altLang="en-US" smtClean="0"/>
              <a:t>行的数据</a:t>
            </a:r>
            <a:endParaRPr lang="en-US" altLang="zh-CN" smtClean="0"/>
          </a:p>
          <a:p>
            <a:pPr lvl="1"/>
            <a:r>
              <a:rPr lang="en-US" altLang="zh-CN" smtClean="0"/>
              <a:t>df1&lt;-df1[,-c(1,4)] #</a:t>
            </a:r>
            <a:r>
              <a:rPr lang="zh-CN" altLang="en-US" smtClean="0"/>
              <a:t>删除第</a:t>
            </a:r>
            <a:r>
              <a:rPr lang="en-US" altLang="zh-CN" smtClean="0"/>
              <a:t>1</a:t>
            </a:r>
            <a:r>
              <a:rPr lang="zh-CN" altLang="en-US" smtClean="0"/>
              <a:t>列和第</a:t>
            </a:r>
            <a:r>
              <a:rPr lang="en-US" altLang="zh-CN" smtClean="0"/>
              <a:t>4</a:t>
            </a:r>
            <a:r>
              <a:rPr lang="zh-CN" altLang="en-US" smtClean="0"/>
              <a:t>列的数据</a:t>
            </a:r>
          </a:p>
        </p:txBody>
      </p:sp>
      <p:pic>
        <p:nvPicPr>
          <p:cNvPr id="32772" name="图片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37225" y="5407025"/>
            <a:ext cx="3306763" cy="180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838813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zh-CN" altLang="en-US" dirty="0"/>
              <a:t>数据框的定义和处理</a:t>
            </a:r>
            <a:endParaRPr lang="zh-CN" altLang="en-US" dirty="0" smtClean="0"/>
          </a:p>
        </p:txBody>
      </p:sp>
      <p:sp>
        <p:nvSpPr>
          <p:cNvPr id="33795" name="内容占位符 2"/>
          <p:cNvSpPr>
            <a:spLocks noGrp="1"/>
          </p:cNvSpPr>
          <p:nvPr>
            <p:ph idx="1"/>
          </p:nvPr>
        </p:nvSpPr>
        <p:spPr/>
        <p:txBody>
          <a:bodyPr/>
          <a:lstStyle/>
          <a:p>
            <a:r>
              <a:rPr lang="zh-CN" altLang="en-US" dirty="0" smtClean="0"/>
              <a:t>数据框的合并扩展：</a:t>
            </a:r>
          </a:p>
          <a:p>
            <a:pPr lvl="1"/>
            <a:r>
              <a:rPr lang="en-US" altLang="zh-CN" dirty="0" smtClean="0"/>
              <a:t>merge</a:t>
            </a:r>
            <a:r>
              <a:rPr lang="zh-CN" altLang="en-US" dirty="0" smtClean="0"/>
              <a:t>函数</a:t>
            </a:r>
            <a:endParaRPr lang="en-US" altLang="zh-CN" dirty="0" smtClean="0"/>
          </a:p>
          <a:p>
            <a:pPr lvl="1"/>
            <a:r>
              <a:rPr lang="zh-CN" altLang="en-US" dirty="0" smtClean="0"/>
              <a:t>两个数据框拥有相同的一列，其他列却不尽相同。</a:t>
            </a:r>
            <a:endParaRPr lang="en-US" altLang="zh-CN" dirty="0" smtClean="0"/>
          </a:p>
          <a:p>
            <a:pPr lvl="1"/>
            <a:r>
              <a:rPr lang="zh-CN" altLang="en-US" dirty="0" smtClean="0"/>
              <a:t>例如：</a:t>
            </a:r>
            <a:endParaRPr lang="en-US" altLang="zh-CN" dirty="0" smtClean="0"/>
          </a:p>
          <a:p>
            <a:pPr lvl="1"/>
            <a:r>
              <a:rPr lang="en-US" altLang="zh-CN" dirty="0" smtClean="0"/>
              <a:t>ID&lt;-c(1,2,3,4)</a:t>
            </a:r>
          </a:p>
          <a:p>
            <a:pPr lvl="1"/>
            <a:r>
              <a:rPr lang="en-US" altLang="zh-CN" dirty="0" smtClean="0"/>
              <a:t>name&lt;-c("A","B","C","D")</a:t>
            </a:r>
          </a:p>
          <a:p>
            <a:pPr lvl="1"/>
            <a:r>
              <a:rPr lang="en-US" altLang="zh-CN" dirty="0" smtClean="0"/>
              <a:t>score&lt;-c(60,70,80,90)</a:t>
            </a:r>
          </a:p>
          <a:p>
            <a:pPr lvl="1"/>
            <a:r>
              <a:rPr lang="en-US" altLang="zh-CN" dirty="0" smtClean="0"/>
              <a:t>student1&lt;-</a:t>
            </a:r>
            <a:r>
              <a:rPr lang="en-US" altLang="zh-CN" dirty="0" err="1" smtClean="0"/>
              <a:t>data.frame</a:t>
            </a:r>
            <a:r>
              <a:rPr lang="en-US" altLang="zh-CN" dirty="0" smtClean="0"/>
              <a:t>(</a:t>
            </a:r>
            <a:r>
              <a:rPr lang="en-US" altLang="zh-CN" dirty="0" err="1" smtClean="0"/>
              <a:t>ID,name</a:t>
            </a:r>
            <a:r>
              <a:rPr lang="en-US" altLang="zh-CN" dirty="0" smtClean="0"/>
              <a:t>)</a:t>
            </a:r>
          </a:p>
          <a:p>
            <a:pPr lvl="1"/>
            <a:r>
              <a:rPr lang="en-US" altLang="zh-CN" dirty="0" smtClean="0"/>
              <a:t>student2&lt;-</a:t>
            </a:r>
            <a:r>
              <a:rPr lang="en-US" altLang="zh-CN" dirty="0" err="1" smtClean="0"/>
              <a:t>data.frame</a:t>
            </a:r>
            <a:r>
              <a:rPr lang="en-US" altLang="zh-CN" dirty="0" smtClean="0"/>
              <a:t>(</a:t>
            </a:r>
            <a:r>
              <a:rPr lang="en-US" altLang="zh-CN" dirty="0" err="1" smtClean="0"/>
              <a:t>ID,score</a:t>
            </a:r>
            <a:r>
              <a:rPr lang="en-US" altLang="zh-CN" dirty="0" smtClean="0"/>
              <a:t>)</a:t>
            </a:r>
          </a:p>
          <a:p>
            <a:pPr lvl="1"/>
            <a:r>
              <a:rPr lang="en-US" altLang="zh-CN" dirty="0" smtClean="0"/>
              <a:t>total_student1&lt;-merge(student1,student2,by="ID")</a:t>
            </a:r>
            <a:endParaRPr lang="zh-CN" altLang="en-US" dirty="0" smtClean="0"/>
          </a:p>
        </p:txBody>
      </p:sp>
    </p:spTree>
    <p:extLst>
      <p:ext uri="{BB962C8B-B14F-4D97-AF65-F5344CB8AC3E}">
        <p14:creationId xmlns:p14="http://schemas.microsoft.com/office/powerpoint/2010/main" val="421884302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zh-CN" altLang="en-US" dirty="0"/>
              <a:t>数据框的定义和处理</a:t>
            </a:r>
            <a:endParaRPr lang="zh-CN" altLang="en-US" dirty="0" smtClean="0"/>
          </a:p>
        </p:txBody>
      </p:sp>
      <p:sp>
        <p:nvSpPr>
          <p:cNvPr id="34819" name="内容占位符 2"/>
          <p:cNvSpPr>
            <a:spLocks noGrp="1"/>
          </p:cNvSpPr>
          <p:nvPr>
            <p:ph idx="1"/>
          </p:nvPr>
        </p:nvSpPr>
        <p:spPr/>
        <p:txBody>
          <a:bodyPr/>
          <a:lstStyle/>
          <a:p>
            <a:r>
              <a:rPr lang="zh-CN" altLang="en-US" dirty="0" smtClean="0"/>
              <a:t>数据框的合并扩展：</a:t>
            </a:r>
            <a:endParaRPr lang="en-US" altLang="zh-CN" dirty="0" smtClean="0"/>
          </a:p>
          <a:p>
            <a:pPr lvl="1"/>
            <a:r>
              <a:rPr lang="en-US" altLang="zh-CN" dirty="0" err="1" smtClean="0"/>
              <a:t>cbind</a:t>
            </a:r>
            <a:r>
              <a:rPr lang="zh-CN" altLang="en-US" dirty="0" smtClean="0"/>
              <a:t>函数／横向追加</a:t>
            </a:r>
            <a:endParaRPr lang="en-US" altLang="zh-CN" dirty="0" smtClean="0"/>
          </a:p>
          <a:p>
            <a:pPr lvl="1"/>
            <a:r>
              <a:rPr lang="zh-CN" altLang="en-US" dirty="0" smtClean="0"/>
              <a:t>行数相同，变量不同，可以使用</a:t>
            </a:r>
            <a:r>
              <a:rPr lang="en-US" altLang="zh-CN" dirty="0" err="1" smtClean="0"/>
              <a:t>cbind</a:t>
            </a:r>
            <a:r>
              <a:rPr lang="zh-CN" altLang="en-US" dirty="0" smtClean="0"/>
              <a:t>。</a:t>
            </a:r>
            <a:endParaRPr lang="en-US" altLang="zh-CN" dirty="0" smtClean="0"/>
          </a:p>
          <a:p>
            <a:pPr lvl="1"/>
            <a:r>
              <a:rPr lang="zh-CN" altLang="en-US" dirty="0" smtClean="0"/>
              <a:t>例如：</a:t>
            </a:r>
            <a:endParaRPr lang="en-US" altLang="zh-CN" dirty="0" smtClean="0"/>
          </a:p>
          <a:p>
            <a:pPr lvl="1"/>
            <a:r>
              <a:rPr lang="en-US" altLang="zh-CN" dirty="0" smtClean="0"/>
              <a:t>ID&lt;-c(1,2,3,4)</a:t>
            </a:r>
          </a:p>
          <a:p>
            <a:pPr lvl="1"/>
            <a:r>
              <a:rPr lang="en-US" altLang="zh-CN" dirty="0" smtClean="0"/>
              <a:t>name&lt;-c("A","B","C","D")</a:t>
            </a:r>
          </a:p>
          <a:p>
            <a:pPr lvl="1"/>
            <a:r>
              <a:rPr lang="en-US" altLang="zh-CN" dirty="0" smtClean="0"/>
              <a:t>score&lt;-c(60,70,80,90)</a:t>
            </a:r>
          </a:p>
          <a:p>
            <a:pPr lvl="1"/>
            <a:r>
              <a:rPr lang="en-US" altLang="zh-CN" dirty="0" smtClean="0"/>
              <a:t>sex&lt;-c("M","F","M","M")</a:t>
            </a:r>
          </a:p>
          <a:p>
            <a:pPr lvl="1"/>
            <a:r>
              <a:rPr lang="en-US" altLang="zh-CN" dirty="0" smtClean="0"/>
              <a:t>student1&lt;-</a:t>
            </a:r>
            <a:r>
              <a:rPr lang="en-US" altLang="zh-CN" dirty="0" err="1" smtClean="0"/>
              <a:t>data.frame</a:t>
            </a:r>
            <a:r>
              <a:rPr lang="en-US" altLang="zh-CN" dirty="0" smtClean="0"/>
              <a:t>(</a:t>
            </a:r>
            <a:r>
              <a:rPr lang="en-US" altLang="zh-CN" dirty="0" err="1" smtClean="0"/>
              <a:t>ID,name</a:t>
            </a:r>
            <a:r>
              <a:rPr lang="en-US" altLang="zh-CN" dirty="0" smtClean="0"/>
              <a:t>)</a:t>
            </a:r>
          </a:p>
          <a:p>
            <a:pPr lvl="1"/>
            <a:r>
              <a:rPr lang="en-US" altLang="zh-CN" dirty="0" smtClean="0"/>
              <a:t>student2&lt;-</a:t>
            </a:r>
            <a:r>
              <a:rPr lang="en-US" altLang="zh-CN" dirty="0" err="1" smtClean="0"/>
              <a:t>data.frame</a:t>
            </a:r>
            <a:r>
              <a:rPr lang="en-US" altLang="zh-CN" dirty="0" smtClean="0"/>
              <a:t>(</a:t>
            </a:r>
            <a:r>
              <a:rPr lang="en-US" altLang="zh-CN" dirty="0" err="1" smtClean="0"/>
              <a:t>score,sex</a:t>
            </a:r>
            <a:r>
              <a:rPr lang="en-US" altLang="zh-CN" dirty="0" smtClean="0"/>
              <a:t>)</a:t>
            </a:r>
          </a:p>
          <a:p>
            <a:pPr lvl="1"/>
            <a:r>
              <a:rPr lang="en-US" altLang="zh-CN" dirty="0" smtClean="0"/>
              <a:t>total_student2&lt;-</a:t>
            </a:r>
            <a:r>
              <a:rPr lang="en-US" altLang="zh-CN" dirty="0" err="1" smtClean="0"/>
              <a:t>cbind</a:t>
            </a:r>
            <a:r>
              <a:rPr lang="en-US" altLang="zh-CN" dirty="0" smtClean="0"/>
              <a:t>(student1,student2)</a:t>
            </a:r>
          </a:p>
        </p:txBody>
      </p:sp>
    </p:spTree>
    <p:extLst>
      <p:ext uri="{BB962C8B-B14F-4D97-AF65-F5344CB8AC3E}">
        <p14:creationId xmlns:p14="http://schemas.microsoft.com/office/powerpoint/2010/main" val="154431668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zh-CN" altLang="en-US" dirty="0"/>
              <a:t>数据框的定义和处理</a:t>
            </a:r>
            <a:endParaRPr lang="zh-CN" altLang="en-US" dirty="0" smtClean="0"/>
          </a:p>
        </p:txBody>
      </p:sp>
      <p:sp>
        <p:nvSpPr>
          <p:cNvPr id="35843" name="内容占位符 2"/>
          <p:cNvSpPr>
            <a:spLocks noGrp="1"/>
          </p:cNvSpPr>
          <p:nvPr>
            <p:ph idx="1"/>
          </p:nvPr>
        </p:nvSpPr>
        <p:spPr>
          <a:xfrm>
            <a:off x="250825" y="1268413"/>
            <a:ext cx="8359775" cy="4392612"/>
          </a:xfrm>
        </p:spPr>
        <p:txBody>
          <a:bodyPr/>
          <a:lstStyle/>
          <a:p>
            <a:r>
              <a:rPr lang="zh-CN" altLang="en-US" dirty="0" smtClean="0"/>
              <a:t>数据框的合并扩展：</a:t>
            </a:r>
            <a:endParaRPr lang="en-US" altLang="zh-CN" dirty="0" smtClean="0"/>
          </a:p>
          <a:p>
            <a:pPr lvl="1"/>
            <a:r>
              <a:rPr lang="en-US" altLang="zh-CN" dirty="0" err="1" smtClean="0"/>
              <a:t>rbind</a:t>
            </a:r>
            <a:r>
              <a:rPr lang="zh-CN" altLang="en-US" dirty="0" smtClean="0"/>
              <a:t>函数／纵向追加</a:t>
            </a:r>
            <a:endParaRPr lang="en-US" altLang="zh-CN" dirty="0" smtClean="0"/>
          </a:p>
          <a:p>
            <a:pPr lvl="1"/>
            <a:r>
              <a:rPr lang="zh-CN" altLang="en-US" dirty="0" smtClean="0"/>
              <a:t>变量一一对应相同（所有列一致），可以使用</a:t>
            </a:r>
            <a:r>
              <a:rPr lang="en-US" altLang="zh-CN" dirty="0" err="1" smtClean="0"/>
              <a:t>rbind</a:t>
            </a:r>
            <a:r>
              <a:rPr lang="zh-CN" altLang="en-US" dirty="0" smtClean="0"/>
              <a:t>。</a:t>
            </a:r>
            <a:endParaRPr lang="en-US" altLang="zh-CN" dirty="0" smtClean="0"/>
          </a:p>
          <a:p>
            <a:pPr lvl="1"/>
            <a:r>
              <a:rPr lang="zh-CN" altLang="en-US" dirty="0" smtClean="0"/>
              <a:t>例如</a:t>
            </a:r>
            <a:endParaRPr lang="en-US" altLang="zh-CN" dirty="0" smtClean="0"/>
          </a:p>
          <a:p>
            <a:pPr lvl="1"/>
            <a:r>
              <a:rPr lang="en-US" altLang="zh-CN" dirty="0" smtClean="0"/>
              <a:t>ID&lt;-c(1,2,3,4)</a:t>
            </a:r>
          </a:p>
          <a:p>
            <a:pPr lvl="1"/>
            <a:r>
              <a:rPr lang="en-US" altLang="zh-CN" dirty="0" smtClean="0"/>
              <a:t>name&lt;-c("A","B","C","D")</a:t>
            </a:r>
          </a:p>
          <a:p>
            <a:pPr lvl="1"/>
            <a:r>
              <a:rPr lang="en-US" altLang="zh-CN" dirty="0" smtClean="0"/>
              <a:t>student1&lt;-</a:t>
            </a:r>
            <a:r>
              <a:rPr lang="en-US" altLang="zh-CN" dirty="0" err="1" smtClean="0"/>
              <a:t>data.frame</a:t>
            </a:r>
            <a:r>
              <a:rPr lang="en-US" altLang="zh-CN" dirty="0" smtClean="0"/>
              <a:t>(</a:t>
            </a:r>
            <a:r>
              <a:rPr lang="en-US" altLang="zh-CN" dirty="0" err="1" smtClean="0"/>
              <a:t>ID,name</a:t>
            </a:r>
            <a:r>
              <a:rPr lang="en-US" altLang="zh-CN" dirty="0" smtClean="0"/>
              <a:t>)</a:t>
            </a:r>
          </a:p>
          <a:p>
            <a:pPr lvl="1"/>
            <a:r>
              <a:rPr lang="en-US" altLang="zh-CN" dirty="0" smtClean="0"/>
              <a:t>ID&lt;-c(5,6,7,8)</a:t>
            </a:r>
          </a:p>
          <a:p>
            <a:pPr lvl="1"/>
            <a:r>
              <a:rPr lang="en-US" altLang="zh-CN" dirty="0" smtClean="0"/>
              <a:t>name&lt;-c("E","F","G","H")</a:t>
            </a:r>
          </a:p>
          <a:p>
            <a:pPr lvl="1"/>
            <a:r>
              <a:rPr lang="en-US" altLang="zh-CN" dirty="0" smtClean="0"/>
              <a:t>student2&lt;-</a:t>
            </a:r>
            <a:r>
              <a:rPr lang="en-US" altLang="zh-CN" dirty="0" err="1" smtClean="0"/>
              <a:t>data.frame</a:t>
            </a:r>
            <a:r>
              <a:rPr lang="en-US" altLang="zh-CN" dirty="0" smtClean="0"/>
              <a:t>(</a:t>
            </a:r>
            <a:r>
              <a:rPr lang="en-US" altLang="zh-CN" dirty="0" err="1" smtClean="0"/>
              <a:t>ID,name</a:t>
            </a:r>
            <a:r>
              <a:rPr lang="en-US" altLang="zh-CN" dirty="0" smtClean="0"/>
              <a:t>)</a:t>
            </a:r>
          </a:p>
          <a:p>
            <a:pPr lvl="1"/>
            <a:r>
              <a:rPr lang="en-US" altLang="zh-CN" dirty="0" smtClean="0"/>
              <a:t>total_student3&lt;-</a:t>
            </a:r>
            <a:r>
              <a:rPr lang="en-US" altLang="zh-CN" dirty="0" err="1" smtClean="0"/>
              <a:t>rbind</a:t>
            </a:r>
            <a:r>
              <a:rPr lang="en-US" altLang="zh-CN" dirty="0" smtClean="0"/>
              <a:t>(student1,student2)</a:t>
            </a:r>
          </a:p>
        </p:txBody>
      </p:sp>
    </p:spTree>
    <p:extLst>
      <p:ext uri="{BB962C8B-B14F-4D97-AF65-F5344CB8AC3E}">
        <p14:creationId xmlns:p14="http://schemas.microsoft.com/office/powerpoint/2010/main" val="99072558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zh-CN" altLang="en-US" dirty="0" smtClean="0"/>
              <a:t>数据的获取</a:t>
            </a:r>
          </a:p>
        </p:txBody>
      </p:sp>
      <p:sp>
        <p:nvSpPr>
          <p:cNvPr id="5123" name="内容占位符 2"/>
          <p:cNvSpPr>
            <a:spLocks noGrp="1"/>
          </p:cNvSpPr>
          <p:nvPr>
            <p:ph idx="1"/>
          </p:nvPr>
        </p:nvSpPr>
        <p:spPr>
          <a:xfrm>
            <a:off x="251520" y="1268760"/>
            <a:ext cx="8784975" cy="4608165"/>
          </a:xfrm>
        </p:spPr>
        <p:txBody>
          <a:bodyPr/>
          <a:lstStyle/>
          <a:p>
            <a:r>
              <a:rPr lang="zh-CN" altLang="en-US" dirty="0" smtClean="0"/>
              <a:t>数据存取前的准备工作</a:t>
            </a:r>
            <a:endParaRPr lang="en-US" altLang="zh-CN" dirty="0" smtClean="0"/>
          </a:p>
          <a:p>
            <a:r>
              <a:rPr lang="zh-CN" altLang="en-US" dirty="0" smtClean="0"/>
              <a:t>常见的数据表示与存储形式</a:t>
            </a:r>
            <a:endParaRPr lang="en-US" altLang="zh-CN" dirty="0" smtClean="0"/>
          </a:p>
          <a:p>
            <a:r>
              <a:rPr lang="zh-CN" altLang="en-US" dirty="0" smtClean="0"/>
              <a:t>数据的获取</a:t>
            </a:r>
            <a:endParaRPr lang="en-US" altLang="zh-CN" dirty="0" smtClean="0"/>
          </a:p>
          <a:p>
            <a:pPr lvl="1"/>
            <a:r>
              <a:rPr lang="zh-CN" altLang="en-US" dirty="0" smtClean="0"/>
              <a:t>结构化数据获取</a:t>
            </a:r>
            <a:endParaRPr lang="en-US" altLang="zh-CN" dirty="0" smtClean="0"/>
          </a:p>
          <a:p>
            <a:pPr lvl="2"/>
            <a:r>
              <a:rPr lang="zh-CN" altLang="en-US" dirty="0" smtClean="0"/>
              <a:t>访问关系数据库</a:t>
            </a:r>
            <a:endParaRPr lang="en-US" altLang="zh-CN" dirty="0" smtClean="0"/>
          </a:p>
          <a:p>
            <a:pPr lvl="1"/>
            <a:r>
              <a:rPr lang="zh-CN" altLang="en-US" dirty="0" smtClean="0"/>
              <a:t>半结构化数据</a:t>
            </a:r>
            <a:r>
              <a:rPr lang="zh-CN" altLang="en-US" dirty="0"/>
              <a:t>获取</a:t>
            </a:r>
            <a:endParaRPr lang="en-US" altLang="zh-CN" dirty="0" smtClean="0"/>
          </a:p>
          <a:p>
            <a:pPr lvl="2"/>
            <a:r>
              <a:rPr lang="zh-CN" altLang="en-US" dirty="0" smtClean="0"/>
              <a:t>获取文本中的数据</a:t>
            </a:r>
            <a:endParaRPr lang="en-US" altLang="zh-CN" dirty="0" smtClean="0"/>
          </a:p>
          <a:p>
            <a:pPr lvl="2"/>
            <a:r>
              <a:rPr lang="zh-CN" altLang="en-US" dirty="0"/>
              <a:t>获取</a:t>
            </a:r>
            <a:r>
              <a:rPr lang="en-US" altLang="zh-CN" dirty="0" smtClean="0"/>
              <a:t>EXCEL</a:t>
            </a:r>
            <a:r>
              <a:rPr lang="zh-CN" altLang="en-US" dirty="0" smtClean="0"/>
              <a:t>中的数据</a:t>
            </a:r>
            <a:endParaRPr lang="en-US" altLang="zh-CN" dirty="0" smtClean="0"/>
          </a:p>
          <a:p>
            <a:pPr lvl="2"/>
            <a:r>
              <a:rPr lang="zh-CN" altLang="en-US" dirty="0" smtClean="0"/>
              <a:t>获取</a:t>
            </a:r>
            <a:r>
              <a:rPr lang="en-US" altLang="zh-CN" dirty="0" smtClean="0"/>
              <a:t>JSON</a:t>
            </a:r>
            <a:r>
              <a:rPr lang="zh-CN" altLang="en-US" dirty="0" smtClean="0"/>
              <a:t>中的数据</a:t>
            </a:r>
            <a:endParaRPr lang="en-US" altLang="zh-CN" dirty="0" smtClean="0"/>
          </a:p>
          <a:p>
            <a:pPr lvl="2"/>
            <a:r>
              <a:rPr lang="en-US" altLang="zh-CN" dirty="0" smtClean="0"/>
              <a:t>*</a:t>
            </a:r>
            <a:r>
              <a:rPr lang="zh-CN" altLang="en-US" dirty="0" smtClean="0"/>
              <a:t>获取</a:t>
            </a:r>
            <a:r>
              <a:rPr lang="zh-CN" altLang="en-US" dirty="0"/>
              <a:t>网页中的</a:t>
            </a:r>
            <a:r>
              <a:rPr lang="zh-CN" altLang="en-US" dirty="0" smtClean="0"/>
              <a:t>数据</a:t>
            </a:r>
            <a:r>
              <a:rPr lang="en-US" altLang="zh-CN" dirty="0" smtClean="0"/>
              <a:t>(</a:t>
            </a:r>
            <a:r>
              <a:rPr lang="zh-CN" altLang="en-US" dirty="0" smtClean="0"/>
              <a:t>爬虫</a:t>
            </a:r>
            <a:r>
              <a:rPr lang="en-US" altLang="zh-CN" dirty="0" smtClean="0"/>
              <a:t>)</a:t>
            </a:r>
            <a:endParaRPr lang="en-US" altLang="zh-CN" dirty="0"/>
          </a:p>
        </p:txBody>
      </p:sp>
      <p:sp>
        <p:nvSpPr>
          <p:cNvPr id="2" name="文本框 1"/>
          <p:cNvSpPr txBox="1"/>
          <p:nvPr/>
        </p:nvSpPr>
        <p:spPr>
          <a:xfrm>
            <a:off x="5148064" y="2492896"/>
            <a:ext cx="3240360" cy="923330"/>
          </a:xfrm>
          <a:prstGeom prst="rect">
            <a:avLst/>
          </a:prstGeom>
          <a:noFill/>
        </p:spPr>
        <p:txBody>
          <a:bodyPr wrap="square" rtlCol="0">
            <a:spAutoFit/>
          </a:bodyPr>
          <a:lstStyle/>
          <a:p>
            <a:r>
              <a:rPr lang="zh-CN" altLang="en-US" dirty="0" smtClean="0"/>
              <a:t>补充：</a:t>
            </a:r>
            <a:endParaRPr lang="en-US" altLang="zh-CN" dirty="0" smtClean="0"/>
          </a:p>
          <a:p>
            <a:r>
              <a:rPr lang="zh-CN" altLang="en-US" dirty="0" smtClean="0"/>
              <a:t>获取</a:t>
            </a:r>
            <a:r>
              <a:rPr lang="en-US" altLang="zh-CN" dirty="0" smtClean="0"/>
              <a:t>SPSS</a:t>
            </a:r>
            <a:r>
              <a:rPr lang="zh-CN" altLang="en-US" dirty="0" smtClean="0"/>
              <a:t>、</a:t>
            </a:r>
            <a:r>
              <a:rPr lang="en-US" altLang="zh-CN" dirty="0" smtClean="0"/>
              <a:t>Stata</a:t>
            </a:r>
            <a:r>
              <a:rPr lang="zh-CN" altLang="en-US" dirty="0" smtClean="0"/>
              <a:t>、</a:t>
            </a:r>
            <a:r>
              <a:rPr lang="en-US" altLang="zh-CN" dirty="0" err="1" smtClean="0"/>
              <a:t>Matlab</a:t>
            </a:r>
            <a:r>
              <a:rPr lang="zh-CN" altLang="en-US" dirty="0" smtClean="0"/>
              <a:t>、</a:t>
            </a:r>
            <a:r>
              <a:rPr lang="en-US" altLang="zh-CN" dirty="0" smtClean="0"/>
              <a:t>SAS</a:t>
            </a:r>
            <a:r>
              <a:rPr lang="zh-CN" altLang="en-US" dirty="0" smtClean="0"/>
              <a:t>等来源的数据。</a:t>
            </a:r>
            <a:endParaRPr lang="zh-CN" altLang="en-US" dirty="0"/>
          </a:p>
        </p:txBody>
      </p:sp>
      <p:sp>
        <p:nvSpPr>
          <p:cNvPr id="3" name="右箭头 2"/>
          <p:cNvSpPr/>
          <p:nvPr/>
        </p:nvSpPr>
        <p:spPr bwMode="auto">
          <a:xfrm>
            <a:off x="3419872" y="2924944"/>
            <a:ext cx="1656184" cy="216024"/>
          </a:xfrm>
          <a:prstGeom prst="rightArrow">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数据存取前的准备</a:t>
            </a:r>
            <a:r>
              <a:rPr lang="zh-CN" altLang="en-US" dirty="0" smtClean="0"/>
              <a:t>工作</a:t>
            </a:r>
            <a:endParaRPr lang="zh-CN" altLang="en-US" dirty="0"/>
          </a:p>
        </p:txBody>
      </p:sp>
      <p:sp>
        <p:nvSpPr>
          <p:cNvPr id="3" name="内容占位符 2"/>
          <p:cNvSpPr>
            <a:spLocks noGrp="1"/>
          </p:cNvSpPr>
          <p:nvPr>
            <p:ph idx="1"/>
          </p:nvPr>
        </p:nvSpPr>
        <p:spPr/>
        <p:txBody>
          <a:bodyPr/>
          <a:lstStyle/>
          <a:p>
            <a:r>
              <a:rPr lang="zh-CN" altLang="en-US" dirty="0" smtClean="0"/>
              <a:t>设置工作目录（文件夹位置）</a:t>
            </a:r>
            <a:endParaRPr lang="en-US" altLang="zh-CN" dirty="0" smtClean="0"/>
          </a:p>
          <a:p>
            <a:pPr lvl="1"/>
            <a:r>
              <a:rPr lang="en-US" altLang="zh-CN" dirty="0" err="1"/>
              <a:t>setwd</a:t>
            </a:r>
            <a:r>
              <a:rPr lang="en-US" altLang="zh-CN" dirty="0"/>
              <a:t>(</a:t>
            </a:r>
            <a:r>
              <a:rPr lang="en-US" altLang="zh-CN" dirty="0" err="1"/>
              <a:t>dir</a:t>
            </a:r>
            <a:r>
              <a:rPr lang="en-US" altLang="zh-CN" dirty="0" smtClean="0"/>
              <a:t>)  # </a:t>
            </a:r>
            <a:r>
              <a:rPr lang="en-US" altLang="zh-CN" dirty="0" err="1" smtClean="0"/>
              <a:t>dir</a:t>
            </a:r>
            <a:r>
              <a:rPr lang="zh-CN" altLang="en-US" dirty="0" smtClean="0"/>
              <a:t>是代表文件夹位置的字符串</a:t>
            </a:r>
            <a:endParaRPr lang="en-US" altLang="zh-CN" dirty="0" smtClean="0"/>
          </a:p>
          <a:p>
            <a:pPr lvl="1"/>
            <a:r>
              <a:rPr lang="zh-CN" altLang="en-US" dirty="0" smtClean="0"/>
              <a:t>例如：</a:t>
            </a:r>
            <a:r>
              <a:rPr lang="en-US" altLang="zh-CN" dirty="0" err="1" smtClean="0"/>
              <a:t>setwd</a:t>
            </a:r>
            <a:r>
              <a:rPr lang="en-US" altLang="zh-CN" dirty="0"/>
              <a:t>("d:/devtmp/rtest</a:t>
            </a:r>
            <a:r>
              <a:rPr lang="en-US" altLang="zh-CN" dirty="0" smtClean="0"/>
              <a:t>/")</a:t>
            </a:r>
          </a:p>
          <a:p>
            <a:r>
              <a:rPr lang="zh-CN" altLang="en-US" dirty="0" smtClean="0"/>
              <a:t>确定数据文件字符集编码设置</a:t>
            </a:r>
            <a:endParaRPr lang="en-US" altLang="zh-CN" dirty="0" smtClean="0"/>
          </a:p>
          <a:p>
            <a:pPr lvl="1"/>
            <a:r>
              <a:rPr lang="zh-CN" altLang="en-US" dirty="0" smtClean="0"/>
              <a:t>国标</a:t>
            </a:r>
            <a:r>
              <a:rPr lang="en-US" altLang="zh-CN" dirty="0" smtClean="0"/>
              <a:t>:GBK</a:t>
            </a:r>
          </a:p>
          <a:p>
            <a:pPr lvl="1"/>
            <a:r>
              <a:rPr lang="en-US" altLang="zh-CN" dirty="0" smtClean="0"/>
              <a:t>UTF-8</a:t>
            </a:r>
          </a:p>
          <a:p>
            <a:pPr lvl="1"/>
            <a:r>
              <a:rPr lang="en-US" altLang="zh-CN" dirty="0" smtClean="0"/>
              <a:t>UTF-16</a:t>
            </a:r>
          </a:p>
          <a:p>
            <a:endParaRPr lang="en-US" altLang="zh-CN" dirty="0" smtClean="0"/>
          </a:p>
          <a:p>
            <a:pPr lvl="1"/>
            <a:endParaRPr lang="en-US" altLang="zh-CN" dirty="0"/>
          </a:p>
          <a:p>
            <a:endParaRPr lang="zh-CN" altLang="en-US" dirty="0"/>
          </a:p>
        </p:txBody>
      </p:sp>
      <p:pic>
        <p:nvPicPr>
          <p:cNvPr id="4" name="图片 3"/>
          <p:cNvPicPr>
            <a:picLocks noChangeAspect="1"/>
          </p:cNvPicPr>
          <p:nvPr/>
        </p:nvPicPr>
        <p:blipFill>
          <a:blip r:embed="rId2"/>
          <a:stretch>
            <a:fillRect/>
          </a:stretch>
        </p:blipFill>
        <p:spPr>
          <a:xfrm>
            <a:off x="3059832" y="4077072"/>
            <a:ext cx="3454747" cy="2162513"/>
          </a:xfrm>
          <a:prstGeom prst="rect">
            <a:avLst/>
          </a:prstGeom>
        </p:spPr>
      </p:pic>
      <p:pic>
        <p:nvPicPr>
          <p:cNvPr id="5" name="图片 4"/>
          <p:cNvPicPr>
            <a:picLocks noChangeAspect="1"/>
          </p:cNvPicPr>
          <p:nvPr/>
        </p:nvPicPr>
        <p:blipFill>
          <a:blip r:embed="rId3"/>
          <a:stretch>
            <a:fillRect/>
          </a:stretch>
        </p:blipFill>
        <p:spPr>
          <a:xfrm>
            <a:off x="5483910" y="4149080"/>
            <a:ext cx="3126690" cy="2591123"/>
          </a:xfrm>
          <a:prstGeom prst="rect">
            <a:avLst/>
          </a:prstGeom>
        </p:spPr>
      </p:pic>
    </p:spTree>
    <p:extLst>
      <p:ext uri="{BB962C8B-B14F-4D97-AF65-F5344CB8AC3E}">
        <p14:creationId xmlns:p14="http://schemas.microsoft.com/office/powerpoint/2010/main" val="2799601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en-US" altLang="zh-CN" dirty="0"/>
              <a:t>R</a:t>
            </a:r>
            <a:r>
              <a:rPr lang="zh-CN" altLang="en-US" dirty="0"/>
              <a:t>语言初步</a:t>
            </a:r>
            <a:endParaRPr lang="zh-CN" altLang="en-US" dirty="0" smtClean="0"/>
          </a:p>
        </p:txBody>
      </p:sp>
      <p:sp>
        <p:nvSpPr>
          <p:cNvPr id="7171" name="内容占位符 2"/>
          <p:cNvSpPr>
            <a:spLocks noGrp="1"/>
          </p:cNvSpPr>
          <p:nvPr>
            <p:ph idx="1"/>
          </p:nvPr>
        </p:nvSpPr>
        <p:spPr>
          <a:xfrm>
            <a:off x="468313" y="1484313"/>
            <a:ext cx="4175125" cy="5113337"/>
          </a:xfrm>
        </p:spPr>
        <p:txBody>
          <a:bodyPr/>
          <a:lstStyle/>
          <a:p>
            <a:r>
              <a:rPr lang="zh-CN" altLang="en-US" dirty="0" smtClean="0"/>
              <a:t>设定镜像服务器</a:t>
            </a:r>
            <a:endParaRPr lang="en-US" altLang="zh-CN" dirty="0" smtClean="0"/>
          </a:p>
          <a:p>
            <a:pPr lvl="1"/>
            <a:r>
              <a:rPr lang="zh-CN" altLang="en-US" dirty="0" smtClean="0"/>
              <a:t>目前国内有北京、上海南京、广州、合肥、兰州等镜像服务器可供选择。</a:t>
            </a:r>
            <a:endParaRPr lang="en-US" altLang="zh-CN" dirty="0" smtClean="0"/>
          </a:p>
        </p:txBody>
      </p:sp>
      <p:pic>
        <p:nvPicPr>
          <p:cNvPr id="7173"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3500438"/>
            <a:ext cx="2743200"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p:nvPicPr>
        <p:blipFill>
          <a:blip r:embed="rId3"/>
          <a:stretch>
            <a:fillRect/>
          </a:stretch>
        </p:blipFill>
        <p:spPr>
          <a:xfrm>
            <a:off x="6156176" y="1268760"/>
            <a:ext cx="2129343" cy="4676812"/>
          </a:xfrm>
          <a:prstGeom prst="rect">
            <a:avLst/>
          </a:prstGeom>
        </p:spPr>
      </p:pic>
    </p:spTree>
    <p:extLst>
      <p:ext uri="{BB962C8B-B14F-4D97-AF65-F5344CB8AC3E}">
        <p14:creationId xmlns:p14="http://schemas.microsoft.com/office/powerpoint/2010/main" val="70038970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755650" y="2565400"/>
            <a:ext cx="7772400" cy="1362075"/>
          </a:xfrm>
        </p:spPr>
        <p:txBody>
          <a:bodyPr/>
          <a:lstStyle/>
          <a:p>
            <a:pPr>
              <a:defRPr/>
            </a:pPr>
            <a:r>
              <a:rPr lang="zh-CN" altLang="en-US" dirty="0"/>
              <a:t>获取文本文件中的</a:t>
            </a:r>
            <a:r>
              <a:rPr lang="zh-CN" altLang="en-US" dirty="0" smtClean="0"/>
              <a:t>数据</a:t>
            </a:r>
            <a:endParaRPr lang="zh-CN" altLang="en-US" dirty="0"/>
          </a:p>
        </p:txBody>
      </p:sp>
    </p:spTree>
    <p:extLst>
      <p:ext uri="{BB962C8B-B14F-4D97-AF65-F5344CB8AC3E}">
        <p14:creationId xmlns:p14="http://schemas.microsoft.com/office/powerpoint/2010/main" val="395733076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常见的数据表示与存储形式</a:t>
            </a:r>
            <a:endParaRPr lang="zh-CN" altLang="en-US" dirty="0"/>
          </a:p>
        </p:txBody>
      </p:sp>
      <p:sp>
        <p:nvSpPr>
          <p:cNvPr id="3" name="内容占位符 2"/>
          <p:cNvSpPr>
            <a:spLocks noGrp="1"/>
          </p:cNvSpPr>
          <p:nvPr>
            <p:ph idx="1"/>
          </p:nvPr>
        </p:nvSpPr>
        <p:spPr>
          <a:xfrm>
            <a:off x="179513" y="1268760"/>
            <a:ext cx="8431088" cy="4608165"/>
          </a:xfrm>
        </p:spPr>
        <p:txBody>
          <a:bodyPr/>
          <a:lstStyle/>
          <a:p>
            <a:r>
              <a:rPr lang="zh-CN" altLang="en-US" dirty="0" smtClean="0"/>
              <a:t>文本文件</a:t>
            </a:r>
            <a:endParaRPr lang="en-US" altLang="zh-CN" dirty="0" smtClean="0"/>
          </a:p>
          <a:p>
            <a:endParaRPr lang="zh-CN" alt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772816"/>
            <a:ext cx="5713636" cy="481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图片 4"/>
          <p:cNvPicPr>
            <a:picLocks noChangeAspect="1"/>
          </p:cNvPicPr>
          <p:nvPr/>
        </p:nvPicPr>
        <p:blipFill>
          <a:blip r:embed="rId3"/>
          <a:stretch>
            <a:fillRect/>
          </a:stretch>
        </p:blipFill>
        <p:spPr>
          <a:xfrm>
            <a:off x="611560" y="2492896"/>
            <a:ext cx="8222792" cy="3997088"/>
          </a:xfrm>
          <a:prstGeom prst="rect">
            <a:avLst/>
          </a:prstGeom>
        </p:spPr>
      </p:pic>
    </p:spTree>
    <p:extLst>
      <p:ext uri="{BB962C8B-B14F-4D97-AF65-F5344CB8AC3E}">
        <p14:creationId xmlns:p14="http://schemas.microsoft.com/office/powerpoint/2010/main" val="1946063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3"/>
          <p:cNvSpPr>
            <a:spLocks noGrp="1"/>
          </p:cNvSpPr>
          <p:nvPr>
            <p:ph type="title"/>
          </p:nvPr>
        </p:nvSpPr>
        <p:spPr/>
        <p:txBody>
          <a:bodyPr/>
          <a:lstStyle/>
          <a:p>
            <a:r>
              <a:rPr lang="zh-CN" altLang="en-US" smtClean="0"/>
              <a:t>访问文本文件中的数据</a:t>
            </a:r>
          </a:p>
        </p:txBody>
      </p:sp>
      <p:sp>
        <p:nvSpPr>
          <p:cNvPr id="22531" name="内容占位符 4"/>
          <p:cNvSpPr>
            <a:spLocks noGrp="1"/>
          </p:cNvSpPr>
          <p:nvPr>
            <p:ph idx="1"/>
          </p:nvPr>
        </p:nvSpPr>
        <p:spPr/>
        <p:txBody>
          <a:bodyPr/>
          <a:lstStyle/>
          <a:p>
            <a:pPr>
              <a:defRPr/>
            </a:pPr>
            <a:r>
              <a:rPr lang="zh-CN" altLang="en-US" dirty="0" smtClean="0"/>
              <a:t>读取具有结构的</a:t>
            </a:r>
            <a:r>
              <a:rPr lang="en-US" altLang="zh-CN" dirty="0" smtClean="0"/>
              <a:t>TXT</a:t>
            </a:r>
            <a:r>
              <a:rPr lang="zh-CN" altLang="en-US" dirty="0" smtClean="0"/>
              <a:t>文件中的数据</a:t>
            </a:r>
            <a:endParaRPr lang="en-US" altLang="zh-CN" dirty="0" smtClean="0"/>
          </a:p>
          <a:p>
            <a:pPr lvl="1">
              <a:defRPr/>
            </a:pPr>
            <a:r>
              <a:rPr lang="zh-CN" altLang="en-US" dirty="0" smtClean="0"/>
              <a:t>使用</a:t>
            </a:r>
            <a:r>
              <a:rPr lang="en-US" altLang="zh-CN" dirty="0" err="1" smtClean="0"/>
              <a:t>read.table</a:t>
            </a:r>
            <a:r>
              <a:rPr lang="en-US" altLang="zh-CN" dirty="0" smtClean="0"/>
              <a:t>(</a:t>
            </a:r>
            <a:r>
              <a:rPr lang="en-US" altLang="zh-CN" dirty="0" err="1" smtClean="0"/>
              <a:t>file,head</a:t>
            </a:r>
            <a:r>
              <a:rPr lang="en-US" altLang="zh-CN" dirty="0" smtClean="0"/>
              <a:t>=TRUE|FALSE); </a:t>
            </a:r>
            <a:r>
              <a:rPr lang="zh-CN" altLang="en-US" dirty="0" smtClean="0"/>
              <a:t>其中</a:t>
            </a:r>
            <a:r>
              <a:rPr lang="en-US" altLang="zh-CN" dirty="0" smtClean="0"/>
              <a:t>head=TRUE</a:t>
            </a:r>
            <a:r>
              <a:rPr lang="zh-CN" altLang="en-US" dirty="0" smtClean="0"/>
              <a:t>表示含有属性的标题，</a:t>
            </a:r>
            <a:r>
              <a:rPr lang="en-US" altLang="zh-CN" dirty="0" smtClean="0"/>
              <a:t>head=FALSE</a:t>
            </a:r>
            <a:r>
              <a:rPr lang="zh-CN" altLang="en-US" dirty="0" smtClean="0"/>
              <a:t>表示不含属性的标题。</a:t>
            </a:r>
            <a:endParaRPr lang="en-US" altLang="zh-CN" dirty="0" smtClean="0"/>
          </a:p>
          <a:p>
            <a:pPr lvl="1">
              <a:defRPr/>
            </a:pPr>
            <a:r>
              <a:rPr lang="zh-CN" altLang="en-US" dirty="0" smtClean="0"/>
              <a:t>要求文本文件中数据按行存放，数据项使用空格或制表符分隔</a:t>
            </a:r>
            <a:endParaRPr lang="en-US" altLang="zh-CN" dirty="0" smtClean="0"/>
          </a:p>
          <a:p>
            <a:pPr lvl="1">
              <a:defRPr/>
            </a:pPr>
            <a:r>
              <a:rPr lang="zh-CN" altLang="en-US" dirty="0" smtClean="0"/>
              <a:t>具体使用规则可以通过</a:t>
            </a:r>
            <a:r>
              <a:rPr lang="en-US" altLang="zh-CN" dirty="0" smtClean="0"/>
              <a:t>help(</a:t>
            </a:r>
            <a:r>
              <a:rPr lang="en-US" altLang="zh-CN" dirty="0" err="1" smtClean="0"/>
              <a:t>read.table</a:t>
            </a:r>
            <a:r>
              <a:rPr lang="en-US" altLang="zh-CN" dirty="0" smtClean="0"/>
              <a:t>)</a:t>
            </a:r>
            <a:r>
              <a:rPr lang="zh-CN" altLang="en-US" dirty="0" smtClean="0"/>
              <a:t>查询。</a:t>
            </a:r>
            <a:endParaRPr lang="en-US" altLang="zh-CN" dirty="0" smtClean="0"/>
          </a:p>
          <a:p>
            <a:pPr lvl="1">
              <a:defRPr/>
            </a:pPr>
            <a:r>
              <a:rPr lang="zh-CN" altLang="en-US" dirty="0" smtClean="0"/>
              <a:t>实例：</a:t>
            </a:r>
            <a:endParaRPr lang="en-US" altLang="zh-CN" dirty="0"/>
          </a:p>
          <a:p>
            <a:pPr lvl="2">
              <a:defRPr/>
            </a:pPr>
            <a:r>
              <a:rPr lang="en-US" altLang="zh-CN" dirty="0" err="1" smtClean="0"/>
              <a:t>rt</a:t>
            </a:r>
            <a:r>
              <a:rPr lang="en-US" altLang="zh-CN" dirty="0" smtClean="0"/>
              <a:t> &lt;- </a:t>
            </a:r>
            <a:r>
              <a:rPr lang="en-US" altLang="zh-CN" dirty="0" err="1" smtClean="0"/>
              <a:t>read.table</a:t>
            </a:r>
            <a:r>
              <a:rPr lang="en-US" altLang="zh-CN" dirty="0" smtClean="0"/>
              <a:t>("2_1.txt",head=TRUE);</a:t>
            </a:r>
          </a:p>
          <a:p>
            <a:pPr marL="449262" lvl="1" indent="0">
              <a:buFont typeface="Wingdings" panose="05000000000000000000" pitchFamily="2" charset="2"/>
              <a:buNone/>
              <a:defRPr/>
            </a:pPr>
            <a:endParaRPr lang="en-US" altLang="zh-CN" dirty="0" smtClean="0"/>
          </a:p>
        </p:txBody>
      </p:sp>
    </p:spTree>
    <p:extLst>
      <p:ext uri="{BB962C8B-B14F-4D97-AF65-F5344CB8AC3E}">
        <p14:creationId xmlns:p14="http://schemas.microsoft.com/office/powerpoint/2010/main" val="38333320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dirty="0" smtClean="0"/>
              <a:t>访问文本文件中的数据</a:t>
            </a:r>
          </a:p>
        </p:txBody>
      </p:sp>
      <p:sp>
        <p:nvSpPr>
          <p:cNvPr id="3" name="内容占位符 2"/>
          <p:cNvSpPr>
            <a:spLocks noGrp="1"/>
          </p:cNvSpPr>
          <p:nvPr>
            <p:ph idx="1"/>
          </p:nvPr>
        </p:nvSpPr>
        <p:spPr>
          <a:xfrm>
            <a:off x="179388" y="1268413"/>
            <a:ext cx="8142287" cy="4392612"/>
          </a:xfrm>
        </p:spPr>
        <p:txBody>
          <a:bodyPr/>
          <a:lstStyle/>
          <a:p>
            <a:pPr>
              <a:defRPr/>
            </a:pPr>
            <a:r>
              <a:rPr lang="zh-CN" altLang="en-US" sz="2400" dirty="0" smtClean="0"/>
              <a:t>保存结构化数据到</a:t>
            </a:r>
            <a:r>
              <a:rPr lang="en-US" altLang="zh-CN" sz="2400" dirty="0" smtClean="0"/>
              <a:t>TXT</a:t>
            </a:r>
            <a:r>
              <a:rPr lang="zh-CN" altLang="en-US" sz="2400" dirty="0" smtClean="0"/>
              <a:t>文件</a:t>
            </a:r>
            <a:endParaRPr lang="en-US" altLang="zh-CN" sz="2400" dirty="0" smtClean="0"/>
          </a:p>
          <a:p>
            <a:pPr lvl="1">
              <a:defRPr/>
            </a:pPr>
            <a:r>
              <a:rPr lang="zh-CN" altLang="en-US" sz="2000" dirty="0" smtClean="0"/>
              <a:t>使用</a:t>
            </a:r>
            <a:r>
              <a:rPr lang="en-US" altLang="zh-CN" sz="2000" dirty="0" err="1" smtClean="0"/>
              <a:t>write.table</a:t>
            </a:r>
            <a:r>
              <a:rPr lang="en-US" altLang="zh-CN" sz="2000" dirty="0" smtClean="0"/>
              <a:t>()</a:t>
            </a:r>
            <a:r>
              <a:rPr lang="zh-CN" altLang="en-US" sz="2000" dirty="0" smtClean="0"/>
              <a:t>函数：</a:t>
            </a:r>
            <a:endParaRPr lang="en-US" altLang="zh-CN" sz="2000" dirty="0" smtClean="0"/>
          </a:p>
          <a:p>
            <a:pPr lvl="1">
              <a:defRPr/>
            </a:pPr>
            <a:r>
              <a:rPr lang="en-US" altLang="zh-CN" sz="2000" dirty="0" err="1" smtClean="0"/>
              <a:t>write.table</a:t>
            </a:r>
            <a:r>
              <a:rPr lang="en-US" altLang="zh-CN" sz="2000" dirty="0" smtClean="0"/>
              <a:t>(data, file, </a:t>
            </a:r>
            <a:r>
              <a:rPr lang="en-US" altLang="zh-CN" sz="2000" dirty="0" err="1" smtClean="0"/>
              <a:t>row.names</a:t>
            </a:r>
            <a:r>
              <a:rPr lang="en-US" altLang="zh-CN" sz="2000" dirty="0" smtClean="0"/>
              <a:t> = F, quote = F) # </a:t>
            </a:r>
            <a:r>
              <a:rPr lang="zh-CN" altLang="en-US" sz="2000" dirty="0" smtClean="0"/>
              <a:t>空格分隔</a:t>
            </a:r>
          </a:p>
          <a:p>
            <a:pPr lvl="1">
              <a:defRPr/>
            </a:pPr>
            <a:r>
              <a:rPr lang="en-US" altLang="zh-CN" sz="2000" dirty="0" err="1" smtClean="0"/>
              <a:t>write.table</a:t>
            </a:r>
            <a:r>
              <a:rPr lang="en-US" altLang="zh-CN" sz="2000" dirty="0" smtClean="0"/>
              <a:t>(d, file, </a:t>
            </a:r>
            <a:r>
              <a:rPr lang="en-US" altLang="zh-CN" sz="2000" dirty="0" err="1" smtClean="0"/>
              <a:t>row.names</a:t>
            </a:r>
            <a:r>
              <a:rPr lang="en-US" altLang="zh-CN" sz="2000" dirty="0" smtClean="0"/>
              <a:t> = F, quote = F, </a:t>
            </a:r>
            <a:r>
              <a:rPr lang="en-US" altLang="zh-CN" sz="2000" dirty="0" err="1" smtClean="0"/>
              <a:t>sep</a:t>
            </a:r>
            <a:r>
              <a:rPr lang="en-US" altLang="zh-CN" sz="2000" dirty="0" smtClean="0"/>
              <a:t>="\t")  # tab </a:t>
            </a:r>
            <a:r>
              <a:rPr lang="zh-CN" altLang="en-US" sz="2000" dirty="0" smtClean="0"/>
              <a:t>分隔的文件</a:t>
            </a:r>
            <a:endParaRPr lang="en-US" altLang="zh-CN" sz="2000" dirty="0" smtClean="0"/>
          </a:p>
          <a:p>
            <a:pPr lvl="1">
              <a:defRPr/>
            </a:pPr>
            <a:r>
              <a:rPr lang="zh-CN" altLang="en-US" sz="2000" dirty="0" smtClean="0"/>
              <a:t>实例：</a:t>
            </a:r>
            <a:endParaRPr lang="en-US" altLang="zh-CN" sz="2000" dirty="0" smtClean="0"/>
          </a:p>
          <a:p>
            <a:pPr lvl="1">
              <a:defRPr/>
            </a:pPr>
            <a:endParaRPr lang="en-US" altLang="zh-CN" sz="2000" dirty="0" smtClean="0"/>
          </a:p>
          <a:p>
            <a:pPr marL="0" indent="0">
              <a:buFont typeface="Wingdings" panose="05000000000000000000" pitchFamily="2" charset="2"/>
              <a:buNone/>
              <a:defRPr/>
            </a:pPr>
            <a:r>
              <a:rPr lang="en-US" altLang="zh-CN" sz="1400" dirty="0" err="1"/>
              <a:t>empdata</a:t>
            </a:r>
            <a:r>
              <a:rPr lang="en-US" altLang="zh-CN" sz="1400" dirty="0"/>
              <a:t> &lt;- </a:t>
            </a:r>
            <a:r>
              <a:rPr lang="en-US" altLang="zh-CN" sz="1400" dirty="0" err="1"/>
              <a:t>data.frame</a:t>
            </a:r>
            <a:r>
              <a:rPr lang="en-US" altLang="zh-CN" sz="1400" dirty="0"/>
              <a:t>(</a:t>
            </a:r>
          </a:p>
          <a:p>
            <a:pPr marL="0" indent="0">
              <a:buFont typeface="Wingdings" panose="05000000000000000000" pitchFamily="2" charset="2"/>
              <a:buNone/>
              <a:defRPr/>
            </a:pPr>
            <a:r>
              <a:rPr lang="en-US" altLang="zh-CN" sz="1400" dirty="0"/>
              <a:t>   </a:t>
            </a:r>
            <a:r>
              <a:rPr lang="en-US" altLang="zh-CN" sz="1400" dirty="0" err="1"/>
              <a:t>emp_id</a:t>
            </a:r>
            <a:r>
              <a:rPr lang="en-US" altLang="zh-CN" sz="1400" dirty="0"/>
              <a:t> = c (1:5), </a:t>
            </a:r>
          </a:p>
          <a:p>
            <a:pPr marL="0" indent="0">
              <a:buFont typeface="Wingdings" panose="05000000000000000000" pitchFamily="2" charset="2"/>
              <a:buNone/>
              <a:defRPr/>
            </a:pPr>
            <a:r>
              <a:rPr lang="en-US" altLang="zh-CN" sz="1400" dirty="0"/>
              <a:t>   </a:t>
            </a:r>
            <a:r>
              <a:rPr lang="en-US" altLang="zh-CN" sz="1400" dirty="0" err="1"/>
              <a:t>emp_name</a:t>
            </a:r>
            <a:r>
              <a:rPr lang="en-US" altLang="zh-CN" sz="1400" dirty="0"/>
              <a:t> = c("</a:t>
            </a:r>
            <a:r>
              <a:rPr lang="en-US" altLang="zh-CN" sz="1400" dirty="0" err="1"/>
              <a:t>Rick","Dan","Michelle","Ryan","Gary</a:t>
            </a:r>
            <a:r>
              <a:rPr lang="en-US" altLang="zh-CN" sz="1400" dirty="0"/>
              <a:t>"),</a:t>
            </a:r>
          </a:p>
          <a:p>
            <a:pPr marL="0" indent="0">
              <a:buFont typeface="Wingdings" panose="05000000000000000000" pitchFamily="2" charset="2"/>
              <a:buNone/>
              <a:defRPr/>
            </a:pPr>
            <a:r>
              <a:rPr lang="en-US" altLang="zh-CN" sz="1400" dirty="0"/>
              <a:t>   salary = c(623.3,515.2,611.0,729.0,843.25), </a:t>
            </a:r>
          </a:p>
          <a:p>
            <a:pPr marL="0" indent="0">
              <a:buFont typeface="Wingdings" panose="05000000000000000000" pitchFamily="2" charset="2"/>
              <a:buNone/>
              <a:defRPr/>
            </a:pPr>
            <a:r>
              <a:rPr lang="en-US" altLang="zh-CN" sz="1400" dirty="0"/>
              <a:t>   </a:t>
            </a:r>
            <a:r>
              <a:rPr lang="en-US" altLang="zh-CN" sz="1400" dirty="0" err="1"/>
              <a:t>start_date</a:t>
            </a:r>
            <a:r>
              <a:rPr lang="en-US" altLang="zh-CN" sz="1400" dirty="0"/>
              <a:t> = </a:t>
            </a:r>
            <a:r>
              <a:rPr lang="en-US" altLang="zh-CN" sz="1400" dirty="0" err="1"/>
              <a:t>as.Date</a:t>
            </a:r>
            <a:r>
              <a:rPr lang="en-US" altLang="zh-CN" sz="1400" dirty="0"/>
              <a:t>(c("2012-01-01", "2013-09-23", "2014-11-15", "2014-05-11",</a:t>
            </a:r>
          </a:p>
          <a:p>
            <a:pPr marL="0" indent="0">
              <a:buFont typeface="Wingdings" panose="05000000000000000000" pitchFamily="2" charset="2"/>
              <a:buNone/>
              <a:defRPr/>
            </a:pPr>
            <a:r>
              <a:rPr lang="en-US" altLang="zh-CN" sz="1400" dirty="0"/>
              <a:t>      "2015-03-27")),</a:t>
            </a:r>
          </a:p>
          <a:p>
            <a:pPr marL="0" indent="0">
              <a:buFont typeface="Wingdings" panose="05000000000000000000" pitchFamily="2" charset="2"/>
              <a:buNone/>
              <a:defRPr/>
            </a:pPr>
            <a:r>
              <a:rPr lang="en-US" altLang="zh-CN" sz="1400" dirty="0"/>
              <a:t>   </a:t>
            </a:r>
            <a:r>
              <a:rPr lang="en-US" altLang="zh-CN" sz="1400" dirty="0" err="1"/>
              <a:t>stringsAsFactors</a:t>
            </a:r>
            <a:r>
              <a:rPr lang="en-US" altLang="zh-CN" sz="1400" dirty="0"/>
              <a:t> = FALSE</a:t>
            </a:r>
          </a:p>
          <a:p>
            <a:pPr marL="0" indent="0">
              <a:buFont typeface="Wingdings" panose="05000000000000000000" pitchFamily="2" charset="2"/>
              <a:buNone/>
              <a:defRPr/>
            </a:pPr>
            <a:r>
              <a:rPr lang="en-US" altLang="zh-CN" sz="1400" dirty="0" smtClean="0"/>
              <a:t>)</a:t>
            </a:r>
          </a:p>
          <a:p>
            <a:pPr marL="0" indent="0">
              <a:buNone/>
              <a:defRPr/>
            </a:pPr>
            <a:r>
              <a:rPr lang="en-US" altLang="zh-CN" sz="1400" dirty="0" err="1" smtClean="0"/>
              <a:t>write.table</a:t>
            </a:r>
            <a:r>
              <a:rPr lang="en-US" altLang="zh-CN" sz="1400" dirty="0" smtClean="0"/>
              <a:t>(</a:t>
            </a:r>
            <a:r>
              <a:rPr lang="en-US" altLang="zh-CN" sz="1400" dirty="0" err="1" smtClean="0"/>
              <a:t>empdata</a:t>
            </a:r>
            <a:r>
              <a:rPr lang="en-US" altLang="zh-CN" sz="1400" dirty="0" smtClean="0"/>
              <a:t>, file = </a:t>
            </a:r>
            <a:r>
              <a:rPr lang="en-US" altLang="zh-CN" sz="1400" dirty="0"/>
              <a:t>"</a:t>
            </a:r>
            <a:r>
              <a:rPr lang="en-US" altLang="zh-CN" sz="1400" dirty="0" smtClean="0"/>
              <a:t>empdata.txt</a:t>
            </a:r>
            <a:r>
              <a:rPr lang="en-US" altLang="zh-CN" sz="1400" dirty="0"/>
              <a:t>", </a:t>
            </a:r>
            <a:r>
              <a:rPr lang="en-US" altLang="zh-CN" sz="1400" dirty="0" err="1" smtClean="0"/>
              <a:t>row.names</a:t>
            </a:r>
            <a:r>
              <a:rPr lang="en-US" altLang="zh-CN" sz="1400" dirty="0" smtClean="0"/>
              <a:t> = F, quote = F)</a:t>
            </a:r>
          </a:p>
          <a:p>
            <a:pPr marL="449262" lvl="1" indent="0">
              <a:buFont typeface="Wingdings" panose="05000000000000000000" pitchFamily="2" charset="2"/>
              <a:buNone/>
              <a:defRPr/>
            </a:pPr>
            <a:endParaRPr lang="zh-CN" altLang="en-US" sz="1400" dirty="0"/>
          </a:p>
        </p:txBody>
      </p:sp>
    </p:spTree>
    <p:extLst>
      <p:ext uri="{BB962C8B-B14F-4D97-AF65-F5344CB8AC3E}">
        <p14:creationId xmlns:p14="http://schemas.microsoft.com/office/powerpoint/2010/main" val="177132155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访问文本文件中的数据</a:t>
            </a:r>
          </a:p>
        </p:txBody>
      </p:sp>
      <p:sp>
        <p:nvSpPr>
          <p:cNvPr id="3" name="内容占位符 2"/>
          <p:cNvSpPr>
            <a:spLocks noGrp="1"/>
          </p:cNvSpPr>
          <p:nvPr>
            <p:ph idx="1"/>
          </p:nvPr>
        </p:nvSpPr>
        <p:spPr/>
        <p:txBody>
          <a:bodyPr/>
          <a:lstStyle/>
          <a:p>
            <a:r>
              <a:rPr lang="zh-CN" altLang="en-US" dirty="0" smtClean="0"/>
              <a:t>将文本文件中的数据作为字符串提取（进而解析数据的结构）</a:t>
            </a:r>
            <a:endParaRPr lang="en-US" altLang="zh-CN" dirty="0" smtClean="0"/>
          </a:p>
          <a:p>
            <a:pPr lvl="1"/>
            <a:r>
              <a:rPr lang="zh-CN" altLang="en-US" dirty="0"/>
              <a:t>使用</a:t>
            </a:r>
            <a:r>
              <a:rPr lang="en-US" altLang="zh-CN" dirty="0" err="1"/>
              <a:t>ReadLines</a:t>
            </a:r>
            <a:r>
              <a:rPr lang="en-US" altLang="zh-CN" dirty="0"/>
              <a:t>()</a:t>
            </a:r>
            <a:r>
              <a:rPr lang="zh-CN" altLang="en-US" dirty="0"/>
              <a:t>函数将文件中每一行作为一个字符串读入，构成一个文本向量</a:t>
            </a:r>
            <a:r>
              <a:rPr lang="zh-CN" altLang="en-US" dirty="0" smtClean="0"/>
              <a:t>。</a:t>
            </a:r>
            <a:endParaRPr lang="en-US" altLang="zh-CN" dirty="0" smtClean="0"/>
          </a:p>
          <a:p>
            <a:pPr lvl="1"/>
            <a:r>
              <a:rPr lang="zh-CN" altLang="en-US" dirty="0" smtClean="0"/>
              <a:t>例如：</a:t>
            </a:r>
            <a:endParaRPr lang="en-US" altLang="zh-CN" dirty="0" smtClean="0"/>
          </a:p>
          <a:p>
            <a:pPr lvl="1"/>
            <a:r>
              <a:rPr lang="en-US" altLang="zh-CN" dirty="0"/>
              <a:t>txt = </a:t>
            </a:r>
            <a:r>
              <a:rPr lang="en-US" altLang="zh-CN" dirty="0" err="1"/>
              <a:t>readLines</a:t>
            </a:r>
            <a:r>
              <a:rPr lang="en-US" altLang="zh-CN" dirty="0"/>
              <a:t>("agri.txt")</a:t>
            </a:r>
          </a:p>
          <a:p>
            <a:pPr lvl="1"/>
            <a:r>
              <a:rPr lang="en-US" altLang="zh-CN" dirty="0" smtClean="0"/>
              <a:t>txt </a:t>
            </a:r>
            <a:r>
              <a:rPr lang="en-US" altLang="zh-CN" dirty="0"/>
              <a:t>= </a:t>
            </a:r>
            <a:r>
              <a:rPr lang="en-US" altLang="zh-CN" dirty="0" err="1"/>
              <a:t>readLines</a:t>
            </a:r>
            <a:r>
              <a:rPr lang="en-US" altLang="zh-CN" dirty="0"/>
              <a:t>("offlinesamples.txt")</a:t>
            </a:r>
          </a:p>
          <a:p>
            <a:pPr lvl="1"/>
            <a:endParaRPr lang="zh-CN" altLang="en-US" dirty="0"/>
          </a:p>
          <a:p>
            <a:endParaRPr lang="zh-CN" altLang="en-US" dirty="0"/>
          </a:p>
        </p:txBody>
      </p:sp>
    </p:spTree>
    <p:extLst>
      <p:ext uri="{BB962C8B-B14F-4D97-AF65-F5344CB8AC3E}">
        <p14:creationId xmlns:p14="http://schemas.microsoft.com/office/powerpoint/2010/main" val="199405624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zh-CN" altLang="en-US" smtClean="0"/>
              <a:t>访问文本文件中的数据</a:t>
            </a:r>
          </a:p>
        </p:txBody>
      </p:sp>
      <p:sp>
        <p:nvSpPr>
          <p:cNvPr id="24579" name="内容占位符 2"/>
          <p:cNvSpPr>
            <a:spLocks noGrp="1"/>
          </p:cNvSpPr>
          <p:nvPr>
            <p:ph idx="1"/>
          </p:nvPr>
        </p:nvSpPr>
        <p:spPr/>
        <p:txBody>
          <a:bodyPr/>
          <a:lstStyle/>
          <a:p>
            <a:r>
              <a:rPr lang="zh-CN" altLang="en-US" smtClean="0"/>
              <a:t>逗号分隔值（</a:t>
            </a:r>
            <a:r>
              <a:rPr lang="en-US" altLang="zh-CN" smtClean="0"/>
              <a:t>Comma-Separated Values</a:t>
            </a:r>
            <a:r>
              <a:rPr lang="zh-CN" altLang="en-US" smtClean="0"/>
              <a:t>，</a:t>
            </a:r>
            <a:r>
              <a:rPr lang="en-US" altLang="zh-CN" smtClean="0"/>
              <a:t>CSV</a:t>
            </a:r>
            <a:r>
              <a:rPr lang="zh-CN" altLang="en-US" smtClean="0"/>
              <a:t>，有时也称为字符分隔值，因为分隔字符也可以不是逗号），其文件以纯文本形式存储表格数据（数字和文本）。</a:t>
            </a:r>
            <a:endParaRPr lang="en-US" altLang="zh-CN" smtClean="0"/>
          </a:p>
          <a:p>
            <a:r>
              <a:rPr lang="en-US" altLang="zh-CN" smtClean="0"/>
              <a:t>CSV</a:t>
            </a:r>
            <a:r>
              <a:rPr lang="zh-CN" altLang="en-US" smtClean="0"/>
              <a:t>是一种通用的、相对简单的文件格式，被用户、商业和科学广泛应用。最广泛的应用是在程序之间转移表格数据，而这些程序本身是在不兼容的格式上进行操作的（往往是私有的和</a:t>
            </a:r>
            <a:r>
              <a:rPr lang="en-US" altLang="zh-CN" smtClean="0"/>
              <a:t>/</a:t>
            </a:r>
            <a:r>
              <a:rPr lang="zh-CN" altLang="en-US" smtClean="0"/>
              <a:t>或无规范的格式）。因为大量程序都支持某种</a:t>
            </a:r>
            <a:r>
              <a:rPr lang="en-US" altLang="zh-CN" smtClean="0"/>
              <a:t>CSV</a:t>
            </a:r>
            <a:r>
              <a:rPr lang="zh-CN" altLang="en-US" smtClean="0"/>
              <a:t>变体，至少是作为一种可选择的输入</a:t>
            </a:r>
            <a:r>
              <a:rPr lang="en-US" altLang="zh-CN" smtClean="0"/>
              <a:t>/</a:t>
            </a:r>
            <a:r>
              <a:rPr lang="zh-CN" altLang="en-US" smtClean="0"/>
              <a:t>输出格式。</a:t>
            </a:r>
          </a:p>
        </p:txBody>
      </p:sp>
    </p:spTree>
    <p:extLst>
      <p:ext uri="{BB962C8B-B14F-4D97-AF65-F5344CB8AC3E}">
        <p14:creationId xmlns:p14="http://schemas.microsoft.com/office/powerpoint/2010/main" val="246144585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3"/>
          <p:cNvSpPr>
            <a:spLocks noGrp="1"/>
          </p:cNvSpPr>
          <p:nvPr>
            <p:ph type="title"/>
          </p:nvPr>
        </p:nvSpPr>
        <p:spPr/>
        <p:txBody>
          <a:bodyPr/>
          <a:lstStyle/>
          <a:p>
            <a:r>
              <a:rPr lang="zh-CN" altLang="en-US" smtClean="0"/>
              <a:t>访问文本文件中的数据</a:t>
            </a:r>
          </a:p>
        </p:txBody>
      </p:sp>
      <p:sp>
        <p:nvSpPr>
          <p:cNvPr id="5" name="内容占位符 4"/>
          <p:cNvSpPr>
            <a:spLocks noGrp="1"/>
          </p:cNvSpPr>
          <p:nvPr>
            <p:ph idx="1"/>
          </p:nvPr>
        </p:nvSpPr>
        <p:spPr>
          <a:xfrm>
            <a:off x="468313" y="1484312"/>
            <a:ext cx="8424167" cy="4969023"/>
          </a:xfrm>
        </p:spPr>
        <p:txBody>
          <a:bodyPr/>
          <a:lstStyle/>
          <a:p>
            <a:pPr>
              <a:defRPr/>
            </a:pPr>
            <a:r>
              <a:rPr lang="zh-CN" altLang="en-US" dirty="0" smtClean="0"/>
              <a:t>读取</a:t>
            </a:r>
            <a:r>
              <a:rPr lang="en-US" altLang="zh-CN" dirty="0" smtClean="0"/>
              <a:t>CSV</a:t>
            </a:r>
            <a:r>
              <a:rPr lang="zh-CN" altLang="en-US" dirty="0" smtClean="0"/>
              <a:t>文件数据</a:t>
            </a:r>
            <a:endParaRPr lang="en-US" altLang="zh-CN" dirty="0" smtClean="0"/>
          </a:p>
          <a:p>
            <a:pPr lvl="1">
              <a:defRPr/>
            </a:pPr>
            <a:r>
              <a:rPr lang="zh-CN" altLang="en-US" dirty="0" smtClean="0"/>
              <a:t>使用</a:t>
            </a:r>
            <a:r>
              <a:rPr lang="en-US" altLang="zh-CN" dirty="0" smtClean="0"/>
              <a:t>read.csv()</a:t>
            </a:r>
            <a:r>
              <a:rPr lang="zh-CN" altLang="en-US" dirty="0" smtClean="0"/>
              <a:t>函数，其将输出作为数据帧。</a:t>
            </a:r>
            <a:endParaRPr lang="en-US" altLang="zh-CN" dirty="0" smtClean="0"/>
          </a:p>
          <a:p>
            <a:pPr lvl="1">
              <a:defRPr/>
            </a:pPr>
            <a:r>
              <a:rPr lang="zh-CN" altLang="en-US" dirty="0" smtClean="0"/>
              <a:t>数据文件：</a:t>
            </a:r>
            <a:r>
              <a:rPr lang="en-US" altLang="zh-CN" dirty="0" smtClean="0"/>
              <a:t>input.csv</a:t>
            </a:r>
          </a:p>
          <a:p>
            <a:pPr marL="0" indent="0">
              <a:buFont typeface="Wingdings" panose="05000000000000000000" pitchFamily="2" charset="2"/>
              <a:buNone/>
              <a:defRPr/>
            </a:pPr>
            <a:r>
              <a:rPr lang="zh-CN" altLang="en-US" sz="2000" dirty="0" smtClean="0"/>
              <a:t>例</a:t>
            </a:r>
            <a:r>
              <a:rPr lang="en-US" altLang="zh-CN" sz="2000" dirty="0" smtClean="0"/>
              <a:t>1</a:t>
            </a:r>
            <a:r>
              <a:rPr lang="zh-CN" altLang="en-US" sz="2000" dirty="0" smtClean="0"/>
              <a:t>：</a:t>
            </a:r>
            <a:endParaRPr lang="en-US" altLang="zh-CN" sz="2000" dirty="0"/>
          </a:p>
          <a:p>
            <a:pPr marL="0" indent="0">
              <a:buNone/>
              <a:defRPr/>
            </a:pPr>
            <a:r>
              <a:rPr lang="en-US" altLang="zh-CN" sz="2000" dirty="0" err="1" smtClean="0"/>
              <a:t>indata</a:t>
            </a:r>
            <a:r>
              <a:rPr lang="en-US" altLang="zh-CN" sz="2000" dirty="0" smtClean="0"/>
              <a:t> &lt;- </a:t>
            </a:r>
            <a:r>
              <a:rPr lang="en-US" altLang="zh-CN" sz="2000" dirty="0"/>
              <a:t>read.csv("input.csv</a:t>
            </a:r>
            <a:r>
              <a:rPr lang="en-US" altLang="zh-CN" sz="2000" dirty="0" smtClean="0"/>
              <a:t>")</a:t>
            </a:r>
          </a:p>
          <a:p>
            <a:pPr marL="0" indent="0">
              <a:buFont typeface="Wingdings" panose="05000000000000000000" pitchFamily="2" charset="2"/>
              <a:buNone/>
              <a:defRPr/>
            </a:pPr>
            <a:r>
              <a:rPr lang="en-US" altLang="zh-CN" sz="2000" dirty="0" smtClean="0"/>
              <a:t>print(</a:t>
            </a:r>
            <a:r>
              <a:rPr lang="en-US" altLang="zh-CN" sz="2000" dirty="0" err="1" smtClean="0"/>
              <a:t>is.data.frame</a:t>
            </a:r>
            <a:r>
              <a:rPr lang="en-US" altLang="zh-CN" sz="2000" dirty="0" smtClean="0"/>
              <a:t>(</a:t>
            </a:r>
            <a:r>
              <a:rPr lang="en-US" altLang="zh-CN" sz="2000" dirty="0" err="1" smtClean="0"/>
              <a:t>indata</a:t>
            </a:r>
            <a:r>
              <a:rPr lang="en-US" altLang="zh-CN" sz="2000" dirty="0" smtClean="0"/>
              <a:t>))</a:t>
            </a:r>
          </a:p>
          <a:p>
            <a:pPr marL="0" indent="0">
              <a:buFont typeface="Wingdings" panose="05000000000000000000" pitchFamily="2" charset="2"/>
              <a:buNone/>
              <a:defRPr/>
            </a:pPr>
            <a:r>
              <a:rPr lang="en-US" altLang="zh-CN" sz="2000" dirty="0" smtClean="0"/>
              <a:t>print(</a:t>
            </a:r>
            <a:r>
              <a:rPr lang="en-US" altLang="zh-CN" sz="2000" dirty="0" err="1" smtClean="0"/>
              <a:t>ncol</a:t>
            </a:r>
            <a:r>
              <a:rPr lang="en-US" altLang="zh-CN" sz="2000" dirty="0" smtClean="0"/>
              <a:t>(</a:t>
            </a:r>
            <a:r>
              <a:rPr lang="en-US" altLang="zh-CN" sz="2000" dirty="0" err="1" smtClean="0"/>
              <a:t>indata</a:t>
            </a:r>
            <a:r>
              <a:rPr lang="en-US" altLang="zh-CN" sz="2000" dirty="0" smtClean="0"/>
              <a:t>))</a:t>
            </a:r>
          </a:p>
          <a:p>
            <a:pPr marL="0" indent="0">
              <a:buFont typeface="Wingdings" panose="05000000000000000000" pitchFamily="2" charset="2"/>
              <a:buNone/>
              <a:defRPr/>
            </a:pPr>
            <a:r>
              <a:rPr lang="en-US" altLang="zh-CN" sz="2000" dirty="0" smtClean="0"/>
              <a:t>print(</a:t>
            </a:r>
            <a:r>
              <a:rPr lang="en-US" altLang="zh-CN" sz="2000" dirty="0" err="1" smtClean="0"/>
              <a:t>nrow</a:t>
            </a:r>
            <a:r>
              <a:rPr lang="en-US" altLang="zh-CN" sz="2000" dirty="0" smtClean="0"/>
              <a:t>(</a:t>
            </a:r>
            <a:r>
              <a:rPr lang="en-US" altLang="zh-CN" sz="2000" dirty="0" err="1" smtClean="0"/>
              <a:t>indata</a:t>
            </a:r>
            <a:r>
              <a:rPr lang="en-US" altLang="zh-CN" sz="2000" dirty="0" smtClean="0"/>
              <a:t>))</a:t>
            </a:r>
          </a:p>
          <a:p>
            <a:pPr marL="0" indent="0">
              <a:buFont typeface="Wingdings" panose="05000000000000000000" pitchFamily="2" charset="2"/>
              <a:buNone/>
              <a:defRPr/>
            </a:pPr>
            <a:r>
              <a:rPr lang="en-US" altLang="zh-CN" sz="2000" dirty="0" err="1" smtClean="0"/>
              <a:t>sal</a:t>
            </a:r>
            <a:r>
              <a:rPr lang="en-US" altLang="zh-CN" sz="2000" dirty="0" smtClean="0"/>
              <a:t> &lt;- max(</a:t>
            </a:r>
            <a:r>
              <a:rPr lang="en-US" altLang="zh-CN" sz="2000" dirty="0" err="1" smtClean="0"/>
              <a:t>indata$salary</a:t>
            </a:r>
            <a:r>
              <a:rPr lang="en-US" altLang="zh-CN" sz="2000" dirty="0" smtClean="0"/>
              <a:t>)</a:t>
            </a:r>
          </a:p>
          <a:p>
            <a:pPr marL="0" indent="0">
              <a:buFont typeface="Wingdings" panose="05000000000000000000" pitchFamily="2" charset="2"/>
              <a:buNone/>
              <a:defRPr/>
            </a:pPr>
            <a:r>
              <a:rPr lang="en-US" altLang="zh-CN" sz="2000" dirty="0" err="1" smtClean="0"/>
              <a:t>retval</a:t>
            </a:r>
            <a:r>
              <a:rPr lang="en-US" altLang="zh-CN" sz="2000" dirty="0" smtClean="0"/>
              <a:t> &lt;- subset( </a:t>
            </a:r>
            <a:r>
              <a:rPr lang="en-US" altLang="zh-CN" sz="2000" dirty="0" err="1" smtClean="0"/>
              <a:t>indata</a:t>
            </a:r>
            <a:r>
              <a:rPr lang="en-US" altLang="zh-CN" sz="2000" dirty="0" smtClean="0"/>
              <a:t>, </a:t>
            </a:r>
            <a:r>
              <a:rPr lang="en-US" altLang="zh-CN" sz="2000" dirty="0" err="1" smtClean="0"/>
              <a:t>dept</a:t>
            </a:r>
            <a:r>
              <a:rPr lang="en-US" altLang="zh-CN" sz="2000" dirty="0" smtClean="0"/>
              <a:t> == "IT")</a:t>
            </a:r>
          </a:p>
          <a:p>
            <a:pPr marL="0" indent="0">
              <a:buFont typeface="Wingdings" panose="05000000000000000000" pitchFamily="2" charset="2"/>
              <a:buNone/>
              <a:defRPr/>
            </a:pPr>
            <a:r>
              <a:rPr lang="zh-CN" altLang="en-US" sz="2000" dirty="0" smtClean="0"/>
              <a:t>例</a:t>
            </a:r>
            <a:r>
              <a:rPr lang="en-US" altLang="zh-CN" sz="2000" dirty="0" smtClean="0"/>
              <a:t>2</a:t>
            </a:r>
            <a:r>
              <a:rPr lang="zh-CN" altLang="en-US" sz="2000" dirty="0" smtClean="0"/>
              <a:t>：</a:t>
            </a:r>
            <a:endParaRPr lang="en-US" altLang="zh-CN" sz="2000" dirty="0" smtClean="0"/>
          </a:p>
          <a:p>
            <a:pPr marL="0" indent="0">
              <a:buNone/>
              <a:defRPr/>
            </a:pPr>
            <a:r>
              <a:rPr lang="en-US" altLang="zh-CN" sz="2000" dirty="0" err="1"/>
              <a:t>indata</a:t>
            </a:r>
            <a:r>
              <a:rPr lang="en-US" altLang="zh-CN" sz="2000" dirty="0"/>
              <a:t> &lt;- read.csv("</a:t>
            </a:r>
            <a:r>
              <a:rPr lang="en-US" altLang="zh-CN" sz="2000" dirty="0" err="1"/>
              <a:t>input_ch.csv",encoding</a:t>
            </a:r>
            <a:r>
              <a:rPr lang="en-US" altLang="zh-CN" sz="2000" dirty="0"/>
              <a:t>='UTF-8</a:t>
            </a:r>
            <a:r>
              <a:rPr lang="en-US" altLang="zh-CN" sz="2000" dirty="0" smtClean="0"/>
              <a:t>')</a:t>
            </a:r>
          </a:p>
          <a:p>
            <a:pPr marL="0" indent="0">
              <a:buNone/>
              <a:defRPr/>
            </a:pPr>
            <a:r>
              <a:rPr lang="en-US" altLang="zh-CN" sz="2000" dirty="0" err="1"/>
              <a:t>indata</a:t>
            </a:r>
            <a:r>
              <a:rPr lang="en-US" altLang="zh-CN" sz="2000" dirty="0"/>
              <a:t> &lt;- read.csv("input_ch_gb.csv", </a:t>
            </a:r>
            <a:r>
              <a:rPr lang="en-US" altLang="zh-CN" sz="2000" dirty="0" err="1"/>
              <a:t>fileEncoding</a:t>
            </a:r>
            <a:r>
              <a:rPr lang="en-US" altLang="zh-CN" sz="2000" dirty="0"/>
              <a:t>='GBK</a:t>
            </a:r>
            <a:r>
              <a:rPr lang="en-US" altLang="zh-CN" sz="2000" dirty="0" smtClean="0"/>
              <a:t>')</a:t>
            </a:r>
            <a:endParaRPr lang="en-US" altLang="zh-CN" sz="2000" dirty="0"/>
          </a:p>
          <a:p>
            <a:pPr marL="0" indent="0">
              <a:buFont typeface="Wingdings" panose="05000000000000000000" pitchFamily="2" charset="2"/>
              <a:buNone/>
              <a:defRPr/>
            </a:pPr>
            <a:endParaRPr lang="zh-CN" altLang="en-US" sz="2000" dirty="0"/>
          </a:p>
        </p:txBody>
      </p:sp>
    </p:spTree>
    <p:extLst>
      <p:ext uri="{BB962C8B-B14F-4D97-AF65-F5344CB8AC3E}">
        <p14:creationId xmlns:p14="http://schemas.microsoft.com/office/powerpoint/2010/main" val="74185356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3"/>
          <p:cNvSpPr>
            <a:spLocks noGrp="1"/>
          </p:cNvSpPr>
          <p:nvPr>
            <p:ph type="title"/>
          </p:nvPr>
        </p:nvSpPr>
        <p:spPr/>
        <p:txBody>
          <a:bodyPr/>
          <a:lstStyle/>
          <a:p>
            <a:r>
              <a:rPr lang="zh-CN" altLang="en-US" smtClean="0"/>
              <a:t>访问文本文件中的数据</a:t>
            </a:r>
          </a:p>
        </p:txBody>
      </p:sp>
      <p:sp>
        <p:nvSpPr>
          <p:cNvPr id="5" name="内容占位符 4"/>
          <p:cNvSpPr>
            <a:spLocks noGrp="1"/>
          </p:cNvSpPr>
          <p:nvPr>
            <p:ph idx="1"/>
          </p:nvPr>
        </p:nvSpPr>
        <p:spPr/>
        <p:txBody>
          <a:bodyPr/>
          <a:lstStyle/>
          <a:p>
            <a:pPr>
              <a:defRPr/>
            </a:pPr>
            <a:r>
              <a:rPr lang="zh-CN" altLang="en-US" dirty="0" smtClean="0"/>
              <a:t>写入</a:t>
            </a:r>
            <a:r>
              <a:rPr lang="en-US" altLang="zh-CN" dirty="0" smtClean="0"/>
              <a:t>CSV</a:t>
            </a:r>
            <a:r>
              <a:rPr lang="zh-CN" altLang="en-US" dirty="0" smtClean="0"/>
              <a:t>文件</a:t>
            </a:r>
            <a:endParaRPr lang="en-US" altLang="zh-CN" dirty="0" smtClean="0"/>
          </a:p>
          <a:p>
            <a:pPr lvl="1">
              <a:defRPr/>
            </a:pPr>
            <a:r>
              <a:rPr lang="zh-CN" altLang="en-US" dirty="0" smtClean="0"/>
              <a:t>使用</a:t>
            </a:r>
            <a:r>
              <a:rPr lang="en-US" altLang="zh-CN" dirty="0" smtClean="0"/>
              <a:t>write.csv()</a:t>
            </a:r>
            <a:r>
              <a:rPr lang="zh-CN" altLang="en-US" dirty="0" smtClean="0"/>
              <a:t>函数</a:t>
            </a:r>
            <a:endParaRPr lang="en-US" altLang="zh-CN" dirty="0" smtClean="0"/>
          </a:p>
          <a:p>
            <a:pPr lvl="1">
              <a:defRPr/>
            </a:pPr>
            <a:endParaRPr lang="en-US" altLang="zh-CN" dirty="0"/>
          </a:p>
          <a:p>
            <a:pPr marL="0" indent="0">
              <a:buFont typeface="Wingdings" panose="05000000000000000000" pitchFamily="2" charset="2"/>
              <a:buNone/>
              <a:defRPr/>
            </a:pPr>
            <a:r>
              <a:rPr lang="en-US" altLang="zh-CN" sz="2000" dirty="0" err="1" smtClean="0"/>
              <a:t>empdata</a:t>
            </a:r>
            <a:r>
              <a:rPr lang="en-US" altLang="zh-CN" sz="2000" dirty="0" smtClean="0"/>
              <a:t> &lt;- </a:t>
            </a:r>
            <a:r>
              <a:rPr lang="en-US" altLang="zh-CN" sz="2000" dirty="0" err="1" smtClean="0"/>
              <a:t>data.frame</a:t>
            </a:r>
            <a:r>
              <a:rPr lang="en-US" altLang="zh-CN" sz="2000" dirty="0" smtClean="0"/>
              <a:t>(</a:t>
            </a:r>
          </a:p>
          <a:p>
            <a:pPr marL="0" indent="0">
              <a:buFont typeface="Wingdings" panose="05000000000000000000" pitchFamily="2" charset="2"/>
              <a:buNone/>
              <a:defRPr/>
            </a:pPr>
            <a:r>
              <a:rPr lang="en-US" altLang="zh-CN" sz="2000" dirty="0" smtClean="0"/>
              <a:t>   </a:t>
            </a:r>
            <a:r>
              <a:rPr lang="en-US" altLang="zh-CN" sz="2000" dirty="0" err="1" smtClean="0"/>
              <a:t>emp_id</a:t>
            </a:r>
            <a:r>
              <a:rPr lang="en-US" altLang="zh-CN" sz="2000" dirty="0" smtClean="0"/>
              <a:t> = c (1:5), </a:t>
            </a:r>
          </a:p>
          <a:p>
            <a:pPr marL="0" indent="0">
              <a:buFont typeface="Wingdings" panose="05000000000000000000" pitchFamily="2" charset="2"/>
              <a:buNone/>
              <a:defRPr/>
            </a:pPr>
            <a:r>
              <a:rPr lang="en-US" altLang="zh-CN" sz="2000" dirty="0" smtClean="0"/>
              <a:t>   </a:t>
            </a:r>
            <a:r>
              <a:rPr lang="en-US" altLang="zh-CN" sz="2000" dirty="0" err="1" smtClean="0"/>
              <a:t>emp_name</a:t>
            </a:r>
            <a:r>
              <a:rPr lang="en-US" altLang="zh-CN" sz="2000" dirty="0" smtClean="0"/>
              <a:t> = c("</a:t>
            </a:r>
            <a:r>
              <a:rPr lang="en-US" altLang="zh-CN" sz="2000" dirty="0" err="1" smtClean="0"/>
              <a:t>Rick","Dan","Michelle","Ryan","Gary</a:t>
            </a:r>
            <a:r>
              <a:rPr lang="en-US" altLang="zh-CN" sz="2000" dirty="0" smtClean="0"/>
              <a:t>"),</a:t>
            </a:r>
          </a:p>
          <a:p>
            <a:pPr marL="0" indent="0">
              <a:buFont typeface="Wingdings" panose="05000000000000000000" pitchFamily="2" charset="2"/>
              <a:buNone/>
              <a:defRPr/>
            </a:pPr>
            <a:r>
              <a:rPr lang="en-US" altLang="zh-CN" sz="2000" dirty="0" smtClean="0"/>
              <a:t>   salary = c(623.3,515.2,611.0,729.0,843.25), </a:t>
            </a:r>
          </a:p>
          <a:p>
            <a:pPr marL="0" indent="0">
              <a:buFont typeface="Wingdings" panose="05000000000000000000" pitchFamily="2" charset="2"/>
              <a:buNone/>
              <a:defRPr/>
            </a:pPr>
            <a:r>
              <a:rPr lang="en-US" altLang="zh-CN" sz="2000" dirty="0" smtClean="0"/>
              <a:t>   </a:t>
            </a:r>
            <a:r>
              <a:rPr lang="en-US" altLang="zh-CN" sz="2000" dirty="0" err="1" smtClean="0"/>
              <a:t>start_date</a:t>
            </a:r>
            <a:r>
              <a:rPr lang="en-US" altLang="zh-CN" sz="2000" dirty="0" smtClean="0"/>
              <a:t> = </a:t>
            </a:r>
            <a:r>
              <a:rPr lang="en-US" altLang="zh-CN" sz="2000" dirty="0" err="1" smtClean="0"/>
              <a:t>as.Date</a:t>
            </a:r>
            <a:r>
              <a:rPr lang="en-US" altLang="zh-CN" sz="2000" dirty="0" smtClean="0"/>
              <a:t>(c("2012-01-01", "2013-09-23", "2014-11-15", "2014-05-11",</a:t>
            </a:r>
          </a:p>
          <a:p>
            <a:pPr marL="0" indent="0">
              <a:buFont typeface="Wingdings" panose="05000000000000000000" pitchFamily="2" charset="2"/>
              <a:buNone/>
              <a:defRPr/>
            </a:pPr>
            <a:r>
              <a:rPr lang="en-US" altLang="zh-CN" sz="2000" dirty="0" smtClean="0"/>
              <a:t>      "2015-03-27")),</a:t>
            </a:r>
          </a:p>
          <a:p>
            <a:pPr marL="0" indent="0">
              <a:buFont typeface="Wingdings" panose="05000000000000000000" pitchFamily="2" charset="2"/>
              <a:buNone/>
              <a:defRPr/>
            </a:pPr>
            <a:r>
              <a:rPr lang="en-US" altLang="zh-CN" sz="2000" dirty="0" smtClean="0"/>
              <a:t>   </a:t>
            </a:r>
            <a:r>
              <a:rPr lang="en-US" altLang="zh-CN" sz="2000" dirty="0" err="1" smtClean="0"/>
              <a:t>stringsAsFactors</a:t>
            </a:r>
            <a:r>
              <a:rPr lang="en-US" altLang="zh-CN" sz="2000" dirty="0" smtClean="0"/>
              <a:t> = FALSE</a:t>
            </a:r>
          </a:p>
          <a:p>
            <a:pPr marL="0" indent="0">
              <a:buFont typeface="Wingdings" panose="05000000000000000000" pitchFamily="2" charset="2"/>
              <a:buNone/>
              <a:defRPr/>
            </a:pPr>
            <a:r>
              <a:rPr lang="en-US" altLang="zh-CN" sz="2000" dirty="0" smtClean="0"/>
              <a:t>)</a:t>
            </a:r>
          </a:p>
          <a:p>
            <a:pPr marL="0" indent="0">
              <a:buNone/>
              <a:defRPr/>
            </a:pPr>
            <a:r>
              <a:rPr lang="en-US" altLang="zh-CN" sz="2000" dirty="0"/>
              <a:t>write.csv(</a:t>
            </a:r>
            <a:r>
              <a:rPr lang="en-US" altLang="zh-CN" sz="2000" dirty="0" err="1"/>
              <a:t>empdata</a:t>
            </a:r>
            <a:r>
              <a:rPr lang="en-US" altLang="zh-CN" sz="2000" dirty="0"/>
              <a:t>, "output.csv</a:t>
            </a:r>
            <a:r>
              <a:rPr lang="en-US" altLang="zh-CN" sz="2000" dirty="0" smtClean="0"/>
              <a:t>")</a:t>
            </a:r>
            <a:endParaRPr lang="zh-CN" altLang="en-US" sz="2000" dirty="0"/>
          </a:p>
        </p:txBody>
      </p:sp>
    </p:spTree>
    <p:extLst>
      <p:ext uri="{BB962C8B-B14F-4D97-AF65-F5344CB8AC3E}">
        <p14:creationId xmlns:p14="http://schemas.microsoft.com/office/powerpoint/2010/main" val="427493067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755650" y="2565400"/>
            <a:ext cx="7772400" cy="1362075"/>
          </a:xfrm>
        </p:spPr>
        <p:txBody>
          <a:bodyPr/>
          <a:lstStyle/>
          <a:p>
            <a:pPr>
              <a:defRPr/>
            </a:pPr>
            <a:r>
              <a:rPr lang="zh-CN" altLang="en-US" dirty="0" smtClean="0"/>
              <a:t>获取</a:t>
            </a:r>
            <a:r>
              <a:rPr lang="en-US" altLang="zh-CN" dirty="0" smtClean="0"/>
              <a:t>EXCEL</a:t>
            </a:r>
            <a:r>
              <a:rPr lang="zh-CN" altLang="en-US" dirty="0" smtClean="0"/>
              <a:t>文件中的数据</a:t>
            </a:r>
            <a:endParaRPr lang="zh-CN" altLang="en-US" dirty="0"/>
          </a:p>
        </p:txBody>
      </p:sp>
    </p:spTree>
    <p:extLst>
      <p:ext uri="{BB962C8B-B14F-4D97-AF65-F5344CB8AC3E}">
        <p14:creationId xmlns:p14="http://schemas.microsoft.com/office/powerpoint/2010/main" val="272806770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常见的数据表示与存储形式</a:t>
            </a:r>
            <a:endParaRPr lang="zh-CN" altLang="en-US" dirty="0"/>
          </a:p>
        </p:txBody>
      </p:sp>
      <p:sp>
        <p:nvSpPr>
          <p:cNvPr id="3" name="内容占位符 2"/>
          <p:cNvSpPr>
            <a:spLocks noGrp="1"/>
          </p:cNvSpPr>
          <p:nvPr>
            <p:ph idx="1"/>
          </p:nvPr>
        </p:nvSpPr>
        <p:spPr/>
        <p:txBody>
          <a:bodyPr/>
          <a:lstStyle/>
          <a:p>
            <a:r>
              <a:rPr lang="en-US" altLang="zh-CN" dirty="0" smtClean="0"/>
              <a:t>EXCEL</a:t>
            </a:r>
            <a:r>
              <a:rPr lang="zh-CN" altLang="en-US" dirty="0" smtClean="0"/>
              <a:t>等表格文档</a:t>
            </a:r>
            <a:endParaRPr lang="en-US" altLang="zh-CN" dirty="0" smtClean="0"/>
          </a:p>
          <a:p>
            <a:endParaRPr lang="zh-CN" altLang="en-US" dirty="0"/>
          </a:p>
        </p:txBody>
      </p:sp>
      <p:grpSp>
        <p:nvGrpSpPr>
          <p:cNvPr id="16" name="组合 15"/>
          <p:cNvGrpSpPr/>
          <p:nvPr/>
        </p:nvGrpSpPr>
        <p:grpSpPr>
          <a:xfrm>
            <a:off x="107504" y="2204864"/>
            <a:ext cx="8990711" cy="3785722"/>
            <a:chOff x="320015" y="2165660"/>
            <a:chExt cx="8990711" cy="3785722"/>
          </a:xfrm>
        </p:grpSpPr>
        <p:grpSp>
          <p:nvGrpSpPr>
            <p:cNvPr id="4" name="组合 3"/>
            <p:cNvGrpSpPr/>
            <p:nvPr/>
          </p:nvGrpSpPr>
          <p:grpSpPr>
            <a:xfrm>
              <a:off x="320015" y="2333694"/>
              <a:ext cx="5532658" cy="3486011"/>
              <a:chOff x="3071790" y="1466375"/>
              <a:chExt cx="5532658" cy="3486011"/>
            </a:xfrm>
          </p:grpSpPr>
          <p:sp>
            <p:nvSpPr>
              <p:cNvPr id="5" name="Rectangle 6"/>
              <p:cNvSpPr>
                <a:spLocks noChangeArrowheads="1"/>
              </p:cNvSpPr>
              <p:nvPr/>
            </p:nvSpPr>
            <p:spPr bwMode="auto">
              <a:xfrm>
                <a:off x="3071790" y="1466375"/>
                <a:ext cx="3804465" cy="442668"/>
              </a:xfrm>
              <a:prstGeom prst="rect">
                <a:avLst/>
              </a:prstGeom>
              <a:gradFill rotWithShape="0">
                <a:gsLst>
                  <a:gs pos="0">
                    <a:schemeClr val="accent1">
                      <a:gamma/>
                      <a:shade val="46275"/>
                      <a:invGamma/>
                    </a:schemeClr>
                  </a:gs>
                  <a:gs pos="50000">
                    <a:schemeClr val="accent1"/>
                  </a:gs>
                  <a:gs pos="100000">
                    <a:schemeClr val="accent1">
                      <a:gamma/>
                      <a:shade val="46275"/>
                      <a:invGamma/>
                    </a:schemeClr>
                  </a:gs>
                </a:gsLst>
                <a:lin ang="5400000" scaled="1"/>
              </a:gradFill>
              <a:ln w="12700" cap="sq">
                <a:noFill/>
                <a:miter lim="800000"/>
                <a:headEnd type="none" w="sm" len="sm"/>
                <a:tailEnd type="none" w="sm" len="sm"/>
              </a:ln>
              <a:effectLst>
                <a:prstShdw prst="shdw17" dist="17961" dir="2700000">
                  <a:schemeClr val="accent1">
                    <a:gamma/>
                    <a:shade val="60000"/>
                    <a:invGamma/>
                  </a:schemeClr>
                </a:prstShdw>
              </a:effectLst>
            </p:spPr>
            <p:txBody>
              <a:bodyPr wrap="none" anchor="ctr"/>
              <a:lstStyle/>
              <a:p>
                <a:pPr>
                  <a:defRPr/>
                </a:pPr>
                <a:r>
                  <a:rPr lang="en-US" altLang="zh-CN" sz="2800" dirty="0" smtClean="0">
                    <a:solidFill>
                      <a:srgbClr val="FFFF00"/>
                    </a:solidFill>
                  </a:rPr>
                  <a:t>Workbook</a:t>
                </a:r>
                <a:r>
                  <a:rPr lang="en-US" altLang="zh-CN" sz="2800" dirty="0">
                    <a:solidFill>
                      <a:srgbClr val="FFFF00"/>
                    </a:solidFill>
                  </a:rPr>
                  <a:t>(</a:t>
                </a:r>
                <a:r>
                  <a:rPr lang="zh-CN" altLang="en-US" sz="2800" dirty="0">
                    <a:solidFill>
                      <a:srgbClr val="FFFF00"/>
                    </a:solidFill>
                  </a:rPr>
                  <a:t>工作溥)</a:t>
                </a:r>
              </a:p>
            </p:txBody>
          </p:sp>
          <p:sp>
            <p:nvSpPr>
              <p:cNvPr id="6" name="Rectangle 7"/>
              <p:cNvSpPr>
                <a:spLocks noChangeArrowheads="1"/>
              </p:cNvSpPr>
              <p:nvPr/>
            </p:nvSpPr>
            <p:spPr bwMode="auto">
              <a:xfrm>
                <a:off x="3659213" y="2241044"/>
                <a:ext cx="3594058" cy="442668"/>
              </a:xfrm>
              <a:prstGeom prst="rect">
                <a:avLst/>
              </a:prstGeom>
              <a:gradFill rotWithShape="0">
                <a:gsLst>
                  <a:gs pos="0">
                    <a:schemeClr val="accent1">
                      <a:gamma/>
                      <a:shade val="46275"/>
                      <a:invGamma/>
                    </a:schemeClr>
                  </a:gs>
                  <a:gs pos="50000">
                    <a:schemeClr val="accent1"/>
                  </a:gs>
                  <a:gs pos="100000">
                    <a:schemeClr val="accent1">
                      <a:gamma/>
                      <a:shade val="46275"/>
                      <a:invGamma/>
                    </a:schemeClr>
                  </a:gs>
                </a:gsLst>
                <a:lin ang="5400000" scaled="1"/>
              </a:gradFill>
              <a:ln w="12700" cap="sq">
                <a:noFill/>
                <a:miter lim="800000"/>
                <a:headEnd type="none" w="sm" len="sm"/>
                <a:tailEnd type="none" w="sm" len="sm"/>
              </a:ln>
              <a:effectLst>
                <a:prstShdw prst="shdw17" dist="17961" dir="2700000">
                  <a:schemeClr val="accent1">
                    <a:gamma/>
                    <a:shade val="60000"/>
                    <a:invGamma/>
                  </a:schemeClr>
                </a:prstShdw>
              </a:effectLst>
            </p:spPr>
            <p:txBody>
              <a:bodyPr wrap="none" anchor="ctr"/>
              <a:lstStyle/>
              <a:p>
                <a:pPr>
                  <a:defRPr/>
                </a:pPr>
                <a:r>
                  <a:rPr lang="en-US" altLang="zh-CN" sz="2800" dirty="0">
                    <a:solidFill>
                      <a:srgbClr val="FFFF00"/>
                    </a:solidFill>
                  </a:rPr>
                  <a:t>Sheet(</a:t>
                </a:r>
                <a:r>
                  <a:rPr lang="zh-CN" altLang="en-US" sz="2800" dirty="0">
                    <a:solidFill>
                      <a:srgbClr val="FFFF00"/>
                    </a:solidFill>
                  </a:rPr>
                  <a:t>工作表)</a:t>
                </a:r>
              </a:p>
            </p:txBody>
          </p:sp>
          <p:sp>
            <p:nvSpPr>
              <p:cNvPr id="7" name="Rectangle 8"/>
              <p:cNvSpPr>
                <a:spLocks noChangeArrowheads="1"/>
              </p:cNvSpPr>
              <p:nvPr/>
            </p:nvSpPr>
            <p:spPr bwMode="auto">
              <a:xfrm>
                <a:off x="4406840" y="3015713"/>
                <a:ext cx="3405520" cy="442668"/>
              </a:xfrm>
              <a:prstGeom prst="rect">
                <a:avLst/>
              </a:prstGeom>
              <a:gradFill rotWithShape="0">
                <a:gsLst>
                  <a:gs pos="0">
                    <a:schemeClr val="accent1">
                      <a:gamma/>
                      <a:shade val="46275"/>
                      <a:invGamma/>
                    </a:schemeClr>
                  </a:gs>
                  <a:gs pos="50000">
                    <a:schemeClr val="accent1"/>
                  </a:gs>
                  <a:gs pos="100000">
                    <a:schemeClr val="accent1">
                      <a:gamma/>
                      <a:shade val="46275"/>
                      <a:invGamma/>
                    </a:schemeClr>
                  </a:gs>
                </a:gsLst>
                <a:lin ang="5400000" scaled="1"/>
              </a:gradFill>
              <a:ln w="12700" cap="sq">
                <a:noFill/>
                <a:miter lim="800000"/>
                <a:headEnd type="none" w="sm" len="sm"/>
                <a:tailEnd type="none" w="sm" len="sm"/>
              </a:ln>
              <a:effectLst>
                <a:prstShdw prst="shdw17" dist="17961" dir="2700000">
                  <a:schemeClr val="accent1">
                    <a:gamma/>
                    <a:shade val="60000"/>
                    <a:invGamma/>
                  </a:schemeClr>
                </a:prstShdw>
              </a:effectLst>
            </p:spPr>
            <p:txBody>
              <a:bodyPr wrap="none" anchor="ctr"/>
              <a:lstStyle/>
              <a:p>
                <a:pPr>
                  <a:defRPr/>
                </a:pPr>
                <a:r>
                  <a:rPr lang="en-US" altLang="zh-CN" sz="2800" dirty="0" err="1">
                    <a:solidFill>
                      <a:srgbClr val="FFFF00"/>
                    </a:solidFill>
                  </a:rPr>
                  <a:t>Row、Colum</a:t>
                </a:r>
                <a:r>
                  <a:rPr lang="en-US" altLang="zh-CN" sz="2800" dirty="0">
                    <a:solidFill>
                      <a:srgbClr val="FFFF00"/>
                    </a:solidFill>
                  </a:rPr>
                  <a:t>(</a:t>
                </a:r>
                <a:r>
                  <a:rPr lang="zh-CN" altLang="en-US" sz="2800" dirty="0">
                    <a:solidFill>
                      <a:srgbClr val="FFFF00"/>
                    </a:solidFill>
                  </a:rPr>
                  <a:t>行列)</a:t>
                </a:r>
              </a:p>
            </p:txBody>
          </p:sp>
          <p:sp>
            <p:nvSpPr>
              <p:cNvPr id="8" name="Rectangle 9"/>
              <p:cNvSpPr>
                <a:spLocks noChangeArrowheads="1"/>
              </p:cNvSpPr>
              <p:nvPr/>
            </p:nvSpPr>
            <p:spPr bwMode="auto">
              <a:xfrm>
                <a:off x="5207870" y="3790382"/>
                <a:ext cx="3036538" cy="442668"/>
              </a:xfrm>
              <a:prstGeom prst="rect">
                <a:avLst/>
              </a:prstGeom>
              <a:gradFill rotWithShape="0">
                <a:gsLst>
                  <a:gs pos="0">
                    <a:schemeClr val="accent1">
                      <a:gamma/>
                      <a:shade val="46275"/>
                      <a:invGamma/>
                    </a:schemeClr>
                  </a:gs>
                  <a:gs pos="50000">
                    <a:schemeClr val="accent1"/>
                  </a:gs>
                  <a:gs pos="100000">
                    <a:schemeClr val="accent1">
                      <a:gamma/>
                      <a:shade val="46275"/>
                      <a:invGamma/>
                    </a:schemeClr>
                  </a:gs>
                </a:gsLst>
                <a:lin ang="5400000" scaled="1"/>
              </a:gradFill>
              <a:ln w="12700" cap="sq">
                <a:noFill/>
                <a:miter lim="800000"/>
                <a:headEnd type="none" w="sm" len="sm"/>
                <a:tailEnd type="none" w="sm" len="sm"/>
              </a:ln>
              <a:effectLst>
                <a:prstShdw prst="shdw17" dist="17961" dir="2700000">
                  <a:schemeClr val="accent1">
                    <a:gamma/>
                    <a:shade val="60000"/>
                    <a:invGamma/>
                  </a:schemeClr>
                </a:prstShdw>
              </a:effectLst>
            </p:spPr>
            <p:txBody>
              <a:bodyPr wrap="none" anchor="ctr"/>
              <a:lstStyle/>
              <a:p>
                <a:pPr>
                  <a:defRPr/>
                </a:pPr>
                <a:r>
                  <a:rPr lang="en-US" altLang="zh-CN" sz="2800" dirty="0">
                    <a:solidFill>
                      <a:srgbClr val="FFFF00"/>
                    </a:solidFill>
                  </a:rPr>
                  <a:t>Area(</a:t>
                </a:r>
                <a:r>
                  <a:rPr lang="zh-CN" altLang="en-US" sz="2800" dirty="0">
                    <a:solidFill>
                      <a:srgbClr val="FFFF00"/>
                    </a:solidFill>
                  </a:rPr>
                  <a:t>区域)</a:t>
                </a:r>
              </a:p>
            </p:txBody>
          </p:sp>
          <p:sp>
            <p:nvSpPr>
              <p:cNvPr id="9" name="AutoShape 10"/>
              <p:cNvSpPr>
                <a:spLocks noChangeArrowheads="1"/>
              </p:cNvSpPr>
              <p:nvPr/>
            </p:nvSpPr>
            <p:spPr bwMode="auto">
              <a:xfrm rot="16200000" flipH="1" flipV="1">
                <a:off x="3059236" y="1866265"/>
                <a:ext cx="719336" cy="694226"/>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chemeClr val="hlink"/>
              </a:solidFill>
              <a:ln w="12700" cap="sq">
                <a:solidFill>
                  <a:schemeClr val="hlink"/>
                </a:solidFill>
                <a:miter lim="800000"/>
                <a:headEnd type="none" w="sm" len="sm"/>
                <a:tailEnd type="none" w="sm" len="sm"/>
              </a:ln>
              <a:effectLst>
                <a:outerShdw dist="107763" dir="2700000" algn="ctr" rotWithShape="0">
                  <a:srgbClr val="808080"/>
                </a:outerShdw>
              </a:effectLst>
            </p:spPr>
            <p:txBody>
              <a:bodyPr wrap="none" anchor="ctr"/>
              <a:lstStyle/>
              <a:p>
                <a:pPr>
                  <a:defRPr/>
                </a:pPr>
                <a:endParaRPr lang="zh-CN" altLang="en-US">
                  <a:solidFill>
                    <a:srgbClr val="FFFF00"/>
                  </a:solidFill>
                </a:endParaRPr>
              </a:p>
            </p:txBody>
          </p:sp>
          <p:sp>
            <p:nvSpPr>
              <p:cNvPr id="10" name="AutoShape 11"/>
              <p:cNvSpPr>
                <a:spLocks noChangeArrowheads="1"/>
              </p:cNvSpPr>
              <p:nvPr/>
            </p:nvSpPr>
            <p:spPr bwMode="auto">
              <a:xfrm rot="16200000" flipH="1" flipV="1">
                <a:off x="3700060" y="2696267"/>
                <a:ext cx="719336" cy="694226"/>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chemeClr val="hlink"/>
              </a:solidFill>
              <a:ln w="12700" cap="sq">
                <a:solidFill>
                  <a:schemeClr val="hlink"/>
                </a:solidFill>
                <a:miter lim="800000"/>
                <a:headEnd type="none" w="sm" len="sm"/>
                <a:tailEnd type="none" w="sm" len="sm"/>
              </a:ln>
              <a:effectLst>
                <a:outerShdw dist="107763" dir="2700000" algn="ctr" rotWithShape="0">
                  <a:srgbClr val="808080"/>
                </a:outerShdw>
              </a:effectLst>
            </p:spPr>
            <p:txBody>
              <a:bodyPr wrap="none" anchor="ctr"/>
              <a:lstStyle/>
              <a:p>
                <a:pPr>
                  <a:defRPr/>
                </a:pPr>
                <a:endParaRPr lang="zh-CN" altLang="en-US">
                  <a:solidFill>
                    <a:srgbClr val="FFFF00"/>
                  </a:solidFill>
                </a:endParaRPr>
              </a:p>
            </p:txBody>
          </p:sp>
          <p:sp>
            <p:nvSpPr>
              <p:cNvPr id="11" name="AutoShape 12"/>
              <p:cNvSpPr>
                <a:spLocks noChangeArrowheads="1"/>
              </p:cNvSpPr>
              <p:nvPr/>
            </p:nvSpPr>
            <p:spPr bwMode="auto">
              <a:xfrm rot="16200000" flipH="1" flipV="1">
                <a:off x="4447687" y="3470936"/>
                <a:ext cx="719336" cy="694226"/>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chemeClr val="hlink"/>
              </a:solidFill>
              <a:ln w="12700" cap="sq">
                <a:solidFill>
                  <a:schemeClr val="hlink"/>
                </a:solidFill>
                <a:miter lim="800000"/>
                <a:headEnd type="none" w="sm" len="sm"/>
                <a:tailEnd type="none" w="sm" len="sm"/>
              </a:ln>
              <a:effectLst>
                <a:outerShdw dist="107763" dir="2700000" algn="ctr" rotWithShape="0">
                  <a:srgbClr val="808080"/>
                </a:outerShdw>
              </a:effectLst>
            </p:spPr>
            <p:txBody>
              <a:bodyPr wrap="none" anchor="ctr"/>
              <a:lstStyle/>
              <a:p>
                <a:pPr>
                  <a:defRPr/>
                </a:pPr>
                <a:endParaRPr lang="zh-CN" altLang="en-US">
                  <a:solidFill>
                    <a:srgbClr val="FFFF00"/>
                  </a:solidFill>
                </a:endParaRPr>
              </a:p>
            </p:txBody>
          </p:sp>
          <p:sp>
            <p:nvSpPr>
              <p:cNvPr id="12" name="Rectangle 13"/>
              <p:cNvSpPr>
                <a:spLocks noChangeArrowheads="1"/>
              </p:cNvSpPr>
              <p:nvPr/>
            </p:nvSpPr>
            <p:spPr bwMode="auto">
              <a:xfrm>
                <a:off x="5902095" y="4509718"/>
                <a:ext cx="2702353" cy="442668"/>
              </a:xfrm>
              <a:prstGeom prst="rect">
                <a:avLst/>
              </a:prstGeom>
              <a:gradFill rotWithShape="0">
                <a:gsLst>
                  <a:gs pos="0">
                    <a:schemeClr val="accent1">
                      <a:gamma/>
                      <a:shade val="46275"/>
                      <a:invGamma/>
                    </a:schemeClr>
                  </a:gs>
                  <a:gs pos="50000">
                    <a:schemeClr val="accent1"/>
                  </a:gs>
                  <a:gs pos="100000">
                    <a:schemeClr val="accent1">
                      <a:gamma/>
                      <a:shade val="46275"/>
                      <a:invGamma/>
                    </a:schemeClr>
                  </a:gs>
                </a:gsLst>
                <a:lin ang="5400000" scaled="1"/>
              </a:gradFill>
              <a:ln w="12700" cap="sq">
                <a:noFill/>
                <a:miter lim="800000"/>
                <a:headEnd type="none" w="sm" len="sm"/>
                <a:tailEnd type="none" w="sm" len="sm"/>
              </a:ln>
              <a:effectLst>
                <a:prstShdw prst="shdw17" dist="17961" dir="2700000">
                  <a:schemeClr val="accent1">
                    <a:gamma/>
                    <a:shade val="60000"/>
                    <a:invGamma/>
                  </a:schemeClr>
                </a:prstShdw>
              </a:effectLst>
            </p:spPr>
            <p:txBody>
              <a:bodyPr wrap="none" anchor="ctr"/>
              <a:lstStyle/>
              <a:p>
                <a:pPr>
                  <a:defRPr/>
                </a:pPr>
                <a:r>
                  <a:rPr lang="en-US" altLang="zh-CN" sz="2800" dirty="0">
                    <a:solidFill>
                      <a:srgbClr val="FFFF00"/>
                    </a:solidFill>
                  </a:rPr>
                  <a:t>Cell(</a:t>
                </a:r>
                <a:r>
                  <a:rPr lang="zh-CN" altLang="en-US" sz="2800" dirty="0">
                    <a:solidFill>
                      <a:srgbClr val="FFFF00"/>
                    </a:solidFill>
                  </a:rPr>
                  <a:t>表格单元)</a:t>
                </a:r>
              </a:p>
            </p:txBody>
          </p:sp>
          <p:sp>
            <p:nvSpPr>
              <p:cNvPr id="13" name="AutoShape 14"/>
              <p:cNvSpPr>
                <a:spLocks noChangeArrowheads="1"/>
              </p:cNvSpPr>
              <p:nvPr/>
            </p:nvSpPr>
            <p:spPr bwMode="auto">
              <a:xfrm rot="16200000" flipH="1" flipV="1">
                <a:off x="5195315" y="4190272"/>
                <a:ext cx="719336" cy="694226"/>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chemeClr val="hlink"/>
              </a:solidFill>
              <a:ln w="12700" cap="sq">
                <a:solidFill>
                  <a:schemeClr val="hlink"/>
                </a:solidFill>
                <a:miter lim="800000"/>
                <a:headEnd type="none" w="sm" len="sm"/>
                <a:tailEnd type="none" w="sm" len="sm"/>
              </a:ln>
              <a:effectLst>
                <a:outerShdw dist="107763" dir="2700000" algn="ctr" rotWithShape="0">
                  <a:srgbClr val="808080"/>
                </a:outerShdw>
              </a:effectLst>
            </p:spPr>
            <p:txBody>
              <a:bodyPr wrap="none" anchor="ctr"/>
              <a:lstStyle/>
              <a:p>
                <a:pPr>
                  <a:defRPr/>
                </a:pPr>
                <a:endParaRPr lang="zh-CN" altLang="en-US">
                  <a:solidFill>
                    <a:srgbClr val="FFFF00"/>
                  </a:solidFill>
                </a:endParaRPr>
              </a:p>
            </p:txBody>
          </p:sp>
        </p:grpSp>
        <p:pic>
          <p:nvPicPr>
            <p:cNvPr id="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1563" y="2165660"/>
              <a:ext cx="2324100"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0276" y="3722532"/>
              <a:ext cx="3600450" cy="22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7" name="Picture 5" descr="http://pqfans.com/wp-content/uploads/2017/11/taozhuang.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8978" y="2542618"/>
            <a:ext cx="7345363" cy="288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图片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241027" y="2946285"/>
            <a:ext cx="7596187" cy="275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05920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dirty="0"/>
              <a:t>R</a:t>
            </a:r>
            <a:r>
              <a:rPr lang="zh-CN" altLang="en-US" dirty="0"/>
              <a:t>语言初步</a:t>
            </a:r>
            <a:endParaRPr lang="zh-CN" altLang="en-US" dirty="0" smtClean="0"/>
          </a:p>
        </p:txBody>
      </p:sp>
      <p:sp>
        <p:nvSpPr>
          <p:cNvPr id="8195" name="内容占位符 2"/>
          <p:cNvSpPr>
            <a:spLocks noGrp="1"/>
          </p:cNvSpPr>
          <p:nvPr>
            <p:ph idx="1"/>
          </p:nvPr>
        </p:nvSpPr>
        <p:spPr>
          <a:xfrm>
            <a:off x="107950" y="1484313"/>
            <a:ext cx="6767513" cy="4392612"/>
          </a:xfrm>
        </p:spPr>
        <p:txBody>
          <a:bodyPr/>
          <a:lstStyle/>
          <a:p>
            <a:r>
              <a:rPr lang="zh-CN" altLang="en-US" smtClean="0"/>
              <a:t>安装包</a:t>
            </a:r>
            <a:endParaRPr lang="en-US" altLang="zh-CN" smtClean="0"/>
          </a:p>
          <a:p>
            <a:pPr lvl="1"/>
            <a:r>
              <a:rPr lang="zh-CN" altLang="en-US" smtClean="0"/>
              <a:t>使用“安装程序包”菜单项</a:t>
            </a:r>
            <a:endParaRPr lang="en-US" altLang="zh-CN" smtClean="0"/>
          </a:p>
          <a:p>
            <a:pPr lvl="1"/>
            <a:endParaRPr lang="en-US" altLang="zh-CN" smtClean="0"/>
          </a:p>
          <a:p>
            <a:pPr lvl="1"/>
            <a:endParaRPr lang="en-US" altLang="zh-CN" smtClean="0"/>
          </a:p>
          <a:p>
            <a:pPr lvl="1"/>
            <a:endParaRPr lang="en-US" altLang="zh-CN" smtClean="0"/>
          </a:p>
          <a:p>
            <a:pPr lvl="1"/>
            <a:endParaRPr lang="en-US" altLang="zh-CN" smtClean="0"/>
          </a:p>
          <a:p>
            <a:pPr lvl="1"/>
            <a:r>
              <a:rPr lang="zh-CN" altLang="en-US" smtClean="0"/>
              <a:t>使用</a:t>
            </a:r>
            <a:r>
              <a:rPr lang="en-US" altLang="zh-CN" smtClean="0"/>
              <a:t>install.packages()</a:t>
            </a:r>
            <a:r>
              <a:rPr lang="zh-CN" altLang="en-US" smtClean="0"/>
              <a:t>命令</a:t>
            </a:r>
            <a:endParaRPr lang="en-US" altLang="zh-CN" smtClean="0"/>
          </a:p>
          <a:p>
            <a:pPr lvl="2"/>
            <a:r>
              <a:rPr lang="zh-CN" altLang="en-US" smtClean="0"/>
              <a:t>例如：</a:t>
            </a:r>
            <a:r>
              <a:rPr lang="en-US" altLang="zh-CN" smtClean="0"/>
              <a:t>install.packages("downloader")</a:t>
            </a:r>
          </a:p>
          <a:p>
            <a:pPr lvl="2"/>
            <a:endParaRPr lang="zh-CN" altLang="en-US" smtClean="0"/>
          </a:p>
          <a:p>
            <a:endParaRPr lang="zh-CN" altLang="en-US" smtClean="0"/>
          </a:p>
        </p:txBody>
      </p:sp>
      <p:pic>
        <p:nvPicPr>
          <p:cNvPr id="8196"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32138" y="2492375"/>
            <a:ext cx="2743200"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00788" y="1420813"/>
            <a:ext cx="2390775" cy="380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 name="文本框 5"/>
          <p:cNvSpPr txBox="1">
            <a:spLocks noChangeArrowheads="1"/>
          </p:cNvSpPr>
          <p:nvPr/>
        </p:nvSpPr>
        <p:spPr bwMode="auto">
          <a:xfrm>
            <a:off x="684213" y="5516563"/>
            <a:ext cx="7343775"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1"/>
              <a:t>特别说明：安装包时，对于</a:t>
            </a:r>
            <a:r>
              <a:rPr lang="en-US" altLang="zh-CN" b="1"/>
              <a:t>WIN7</a:t>
            </a:r>
            <a:r>
              <a:rPr lang="zh-CN" altLang="en-US" b="1"/>
              <a:t>以上系统，需要使用管理员权限运行，否则包不能装到系统目录中，会出现“</a:t>
            </a:r>
            <a:r>
              <a:rPr lang="en-US" altLang="zh-CN" b="1"/>
              <a:t>would you like to use a personal library instead”</a:t>
            </a:r>
            <a:r>
              <a:rPr lang="zh-CN" altLang="en-US" b="1"/>
              <a:t>提示。</a:t>
            </a:r>
          </a:p>
        </p:txBody>
      </p:sp>
    </p:spTree>
    <p:extLst>
      <p:ext uri="{BB962C8B-B14F-4D97-AF65-F5344CB8AC3E}">
        <p14:creationId xmlns:p14="http://schemas.microsoft.com/office/powerpoint/2010/main" val="275561837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3"/>
          <p:cNvSpPr>
            <a:spLocks noGrp="1"/>
          </p:cNvSpPr>
          <p:nvPr>
            <p:ph type="title"/>
          </p:nvPr>
        </p:nvSpPr>
        <p:spPr/>
        <p:txBody>
          <a:bodyPr/>
          <a:lstStyle/>
          <a:p>
            <a:r>
              <a:rPr lang="en-US" altLang="zh-CN" dirty="0" smtClean="0"/>
              <a:t>EXCEL</a:t>
            </a:r>
            <a:r>
              <a:rPr lang="zh-CN" altLang="en-US" dirty="0" smtClean="0"/>
              <a:t>文件数据访问</a:t>
            </a:r>
          </a:p>
        </p:txBody>
      </p:sp>
      <p:sp>
        <p:nvSpPr>
          <p:cNvPr id="28675" name="内容占位符 4"/>
          <p:cNvSpPr>
            <a:spLocks noGrp="1"/>
          </p:cNvSpPr>
          <p:nvPr>
            <p:ph idx="1"/>
          </p:nvPr>
        </p:nvSpPr>
        <p:spPr>
          <a:xfrm>
            <a:off x="323528" y="1484313"/>
            <a:ext cx="8496943" cy="4392612"/>
          </a:xfrm>
        </p:spPr>
        <p:txBody>
          <a:bodyPr/>
          <a:lstStyle/>
          <a:p>
            <a:r>
              <a:rPr lang="zh-CN" altLang="en-US" dirty="0" smtClean="0"/>
              <a:t>使用</a:t>
            </a:r>
            <a:r>
              <a:rPr lang="en-US" altLang="zh-CN" dirty="0" err="1" smtClean="0"/>
              <a:t>openxlsx</a:t>
            </a:r>
            <a:r>
              <a:rPr lang="zh-CN" altLang="en-US" dirty="0" smtClean="0"/>
              <a:t>包（消除了对</a:t>
            </a:r>
            <a:r>
              <a:rPr lang="en-US" altLang="zh-CN" dirty="0" smtClean="0"/>
              <a:t>JAVA</a:t>
            </a:r>
            <a:r>
              <a:rPr lang="zh-CN" altLang="en-US" dirty="0" smtClean="0"/>
              <a:t>的依赖）</a:t>
            </a:r>
            <a:endParaRPr lang="en-US" altLang="zh-CN" dirty="0"/>
          </a:p>
          <a:p>
            <a:r>
              <a:rPr lang="zh-CN" altLang="en-US" dirty="0" smtClean="0"/>
              <a:t>安装包</a:t>
            </a:r>
            <a:endParaRPr lang="en-US" altLang="zh-CN" dirty="0" smtClean="0"/>
          </a:p>
          <a:p>
            <a:pPr lvl="1"/>
            <a:r>
              <a:rPr lang="en-US" altLang="zh-CN" dirty="0" err="1"/>
              <a:t>install.packages</a:t>
            </a:r>
            <a:r>
              <a:rPr lang="en-US" altLang="zh-CN" dirty="0"/>
              <a:t>("</a:t>
            </a:r>
            <a:r>
              <a:rPr lang="en-US" altLang="zh-CN" dirty="0" err="1"/>
              <a:t>openxlsx</a:t>
            </a:r>
            <a:r>
              <a:rPr lang="en-US" altLang="zh-CN" dirty="0"/>
              <a:t>")</a:t>
            </a:r>
          </a:p>
          <a:p>
            <a:r>
              <a:rPr lang="zh-CN" altLang="en-US" dirty="0" smtClean="0"/>
              <a:t>使用包</a:t>
            </a:r>
            <a:endParaRPr lang="en-US" altLang="zh-CN" dirty="0" smtClean="0"/>
          </a:p>
          <a:p>
            <a:pPr lvl="1"/>
            <a:r>
              <a:rPr lang="en-US" altLang="zh-CN" dirty="0" smtClean="0"/>
              <a:t>library(</a:t>
            </a:r>
            <a:r>
              <a:rPr lang="en-US" altLang="zh-CN" dirty="0" err="1" smtClean="0"/>
              <a:t>openxlsx</a:t>
            </a:r>
            <a:r>
              <a:rPr lang="en-US" altLang="zh-CN" dirty="0" smtClean="0"/>
              <a:t>)</a:t>
            </a:r>
          </a:p>
          <a:p>
            <a:pPr lvl="1"/>
            <a:r>
              <a:rPr lang="en-US" altLang="zh-CN" dirty="0"/>
              <a:t>d</a:t>
            </a:r>
            <a:r>
              <a:rPr lang="en-US" altLang="zh-CN" dirty="0" smtClean="0"/>
              <a:t>ata &lt;- read.xlsx("</a:t>
            </a:r>
            <a:r>
              <a:rPr lang="zh-CN" altLang="en-US" dirty="0"/>
              <a:t>农业结构数据挖掘</a:t>
            </a:r>
            <a:r>
              <a:rPr lang="en-US" altLang="zh-CN" dirty="0"/>
              <a:t>.</a:t>
            </a:r>
            <a:r>
              <a:rPr lang="en-US" altLang="zh-CN" dirty="0" err="1"/>
              <a:t>xlsx</a:t>
            </a:r>
            <a:r>
              <a:rPr lang="en-US" altLang="zh-CN" dirty="0"/>
              <a:t> ",sheet = 1)</a:t>
            </a:r>
          </a:p>
          <a:p>
            <a:pPr lvl="1"/>
            <a:endParaRPr lang="en-US" altLang="zh-CN" dirty="0"/>
          </a:p>
        </p:txBody>
      </p:sp>
    </p:spTree>
    <p:extLst>
      <p:ext uri="{BB962C8B-B14F-4D97-AF65-F5344CB8AC3E}">
        <p14:creationId xmlns:p14="http://schemas.microsoft.com/office/powerpoint/2010/main" val="22661207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EXCEL</a:t>
            </a:r>
            <a:r>
              <a:rPr lang="zh-CN" altLang="en-US" dirty="0"/>
              <a:t>文件数据访问</a:t>
            </a:r>
          </a:p>
        </p:txBody>
      </p:sp>
      <p:sp>
        <p:nvSpPr>
          <p:cNvPr id="3" name="内容占位符 2"/>
          <p:cNvSpPr>
            <a:spLocks noGrp="1"/>
          </p:cNvSpPr>
          <p:nvPr>
            <p:ph idx="1"/>
          </p:nvPr>
        </p:nvSpPr>
        <p:spPr>
          <a:xfrm>
            <a:off x="395536" y="1340768"/>
            <a:ext cx="8142287" cy="4392612"/>
          </a:xfrm>
        </p:spPr>
        <p:txBody>
          <a:bodyPr/>
          <a:lstStyle/>
          <a:p>
            <a:r>
              <a:rPr lang="en-US" altLang="zh-CN" sz="1400" dirty="0"/>
              <a:t>read.xlsx(</a:t>
            </a:r>
          </a:p>
          <a:p>
            <a:r>
              <a:rPr lang="en-US" altLang="zh-CN" sz="1400" dirty="0"/>
              <a:t>  </a:t>
            </a:r>
            <a:r>
              <a:rPr lang="en-US" altLang="zh-CN" sz="1400" dirty="0" err="1"/>
              <a:t>xlsxFile</a:t>
            </a:r>
            <a:r>
              <a:rPr lang="en-US" altLang="zh-CN" sz="1400" dirty="0"/>
              <a:t>, # </a:t>
            </a:r>
            <a:r>
              <a:rPr lang="zh-CN" altLang="en-US" sz="1400" dirty="0"/>
              <a:t>可以是文件，也可以是上文的</a:t>
            </a:r>
            <a:r>
              <a:rPr lang="en-US" altLang="zh-CN" sz="1400" dirty="0"/>
              <a:t>workbook</a:t>
            </a:r>
            <a:r>
              <a:rPr lang="zh-CN" altLang="en-US" sz="1400" dirty="0"/>
              <a:t>对象</a:t>
            </a:r>
          </a:p>
          <a:p>
            <a:r>
              <a:rPr lang="zh-CN" altLang="en-US" sz="1400" dirty="0"/>
              <a:t>  </a:t>
            </a:r>
            <a:r>
              <a:rPr lang="en-US" altLang="zh-CN" sz="1400" dirty="0"/>
              <a:t>sheet = 1, # worksheet</a:t>
            </a:r>
            <a:r>
              <a:rPr lang="zh-CN" altLang="en-US" sz="1400" dirty="0"/>
              <a:t>的名字或索引</a:t>
            </a:r>
          </a:p>
          <a:p>
            <a:r>
              <a:rPr lang="zh-CN" altLang="en-US" sz="1400" dirty="0"/>
              <a:t>  </a:t>
            </a:r>
            <a:r>
              <a:rPr lang="en-US" altLang="zh-CN" sz="1400" dirty="0" err="1"/>
              <a:t>startRow</a:t>
            </a:r>
            <a:r>
              <a:rPr lang="en-US" altLang="zh-CN" sz="1400" dirty="0"/>
              <a:t> = 1, # </a:t>
            </a:r>
            <a:r>
              <a:rPr lang="zh-CN" altLang="en-US" sz="1400" dirty="0"/>
              <a:t>从第几行开始读取</a:t>
            </a:r>
          </a:p>
          <a:p>
            <a:r>
              <a:rPr lang="zh-CN" altLang="en-US" sz="1400" dirty="0"/>
              <a:t>  </a:t>
            </a:r>
            <a:r>
              <a:rPr lang="en-US" altLang="zh-CN" sz="1400" dirty="0" err="1"/>
              <a:t>colNames</a:t>
            </a:r>
            <a:r>
              <a:rPr lang="en-US" altLang="zh-CN" sz="1400" dirty="0"/>
              <a:t> = TRUE, # TRUE</a:t>
            </a:r>
            <a:r>
              <a:rPr lang="zh-CN" altLang="en-US" sz="1400" dirty="0"/>
              <a:t>，第一行为列名</a:t>
            </a:r>
          </a:p>
          <a:p>
            <a:r>
              <a:rPr lang="zh-CN" altLang="en-US" sz="1400" dirty="0"/>
              <a:t>  </a:t>
            </a:r>
            <a:r>
              <a:rPr lang="en-US" altLang="zh-CN" sz="1400" dirty="0" err="1"/>
              <a:t>rowNames</a:t>
            </a:r>
            <a:r>
              <a:rPr lang="en-US" altLang="zh-CN" sz="1400" dirty="0"/>
              <a:t> = FALSE, # </a:t>
            </a:r>
            <a:r>
              <a:rPr lang="zh-CN" altLang="en-US" sz="1400" dirty="0"/>
              <a:t>如果</a:t>
            </a:r>
            <a:r>
              <a:rPr lang="en-US" altLang="zh-CN" sz="1400" dirty="0"/>
              <a:t>TRUE</a:t>
            </a:r>
            <a:r>
              <a:rPr lang="zh-CN" altLang="en-US" sz="1400" dirty="0"/>
              <a:t>，第一列为行名</a:t>
            </a:r>
          </a:p>
          <a:p>
            <a:r>
              <a:rPr lang="zh-CN" altLang="en-US" sz="1400" dirty="0"/>
              <a:t>  </a:t>
            </a:r>
            <a:r>
              <a:rPr lang="en-US" altLang="zh-CN" sz="1400" dirty="0" err="1"/>
              <a:t>detectDates</a:t>
            </a:r>
            <a:r>
              <a:rPr lang="en-US" altLang="zh-CN" sz="1400" dirty="0"/>
              <a:t> = FALSE, # </a:t>
            </a:r>
            <a:r>
              <a:rPr lang="zh-CN" altLang="en-US" sz="1400" dirty="0"/>
              <a:t>是否检测日期字段并进行转换</a:t>
            </a:r>
          </a:p>
          <a:p>
            <a:r>
              <a:rPr lang="zh-CN" altLang="en-US" sz="1400" dirty="0"/>
              <a:t>  </a:t>
            </a:r>
            <a:r>
              <a:rPr lang="en-US" altLang="zh-CN" sz="1400" dirty="0" err="1"/>
              <a:t>skipEmptyRows</a:t>
            </a:r>
            <a:r>
              <a:rPr lang="en-US" altLang="zh-CN" sz="1400" dirty="0"/>
              <a:t> = TRUE, # </a:t>
            </a:r>
            <a:r>
              <a:rPr lang="zh-CN" altLang="en-US" sz="1400" dirty="0"/>
              <a:t>跳过空行</a:t>
            </a:r>
          </a:p>
          <a:p>
            <a:r>
              <a:rPr lang="zh-CN" altLang="en-US" sz="1400" dirty="0"/>
              <a:t>  </a:t>
            </a:r>
            <a:r>
              <a:rPr lang="en-US" altLang="zh-CN" sz="1400" dirty="0" err="1"/>
              <a:t>skipEmptyCols</a:t>
            </a:r>
            <a:r>
              <a:rPr lang="en-US" altLang="zh-CN" sz="1400" dirty="0"/>
              <a:t> = TRUE, # </a:t>
            </a:r>
            <a:r>
              <a:rPr lang="zh-CN" altLang="en-US" sz="1400" dirty="0"/>
              <a:t>跳过空列</a:t>
            </a:r>
          </a:p>
          <a:p>
            <a:r>
              <a:rPr lang="zh-CN" altLang="en-US" sz="1400" dirty="0"/>
              <a:t>  </a:t>
            </a:r>
            <a:r>
              <a:rPr lang="en-US" altLang="zh-CN" sz="1400" dirty="0"/>
              <a:t>rows = NULL, # </a:t>
            </a:r>
            <a:r>
              <a:rPr lang="zh-CN" altLang="en-US" sz="1400" dirty="0"/>
              <a:t>数值向量，可以读取指定的行</a:t>
            </a:r>
          </a:p>
          <a:p>
            <a:r>
              <a:rPr lang="zh-CN" altLang="en-US" sz="1400" dirty="0"/>
              <a:t>  </a:t>
            </a:r>
            <a:r>
              <a:rPr lang="en-US" altLang="zh-CN" sz="1400" dirty="0"/>
              <a:t>cols = NULL, # </a:t>
            </a:r>
            <a:r>
              <a:rPr lang="zh-CN" altLang="en-US" sz="1400" dirty="0"/>
              <a:t>同上，指定读取特定的列</a:t>
            </a:r>
          </a:p>
          <a:p>
            <a:r>
              <a:rPr lang="zh-CN" altLang="en-US" sz="1400" dirty="0"/>
              <a:t>  </a:t>
            </a:r>
            <a:r>
              <a:rPr lang="en-US" altLang="zh-CN" sz="1400" dirty="0" err="1"/>
              <a:t>check.names</a:t>
            </a:r>
            <a:r>
              <a:rPr lang="en-US" altLang="zh-CN" sz="1400" dirty="0"/>
              <a:t> = FALSE, #  </a:t>
            </a:r>
            <a:r>
              <a:rPr lang="zh-CN" altLang="en-US" sz="1400" dirty="0"/>
              <a:t>检查变量名是否有效</a:t>
            </a:r>
          </a:p>
          <a:p>
            <a:r>
              <a:rPr lang="zh-CN" altLang="en-US" sz="1400" dirty="0"/>
              <a:t>  </a:t>
            </a:r>
            <a:r>
              <a:rPr lang="en-US" altLang="zh-CN" sz="1400" dirty="0" err="1"/>
              <a:t>sep.names</a:t>
            </a:r>
            <a:r>
              <a:rPr lang="en-US" altLang="zh-CN" sz="1400" dirty="0"/>
              <a:t> = ".", # </a:t>
            </a:r>
            <a:r>
              <a:rPr lang="zh-CN" altLang="en-US" sz="1400" dirty="0"/>
              <a:t>变量名中的空格用</a:t>
            </a:r>
            <a:r>
              <a:rPr lang="en-US" altLang="zh-CN" sz="1400" dirty="0"/>
              <a:t>'.'</a:t>
            </a:r>
            <a:r>
              <a:rPr lang="zh-CN" altLang="en-US" sz="1400" dirty="0"/>
              <a:t>替代</a:t>
            </a:r>
          </a:p>
          <a:p>
            <a:r>
              <a:rPr lang="zh-CN" altLang="en-US" sz="1400" dirty="0"/>
              <a:t>  </a:t>
            </a:r>
            <a:r>
              <a:rPr lang="en-US" altLang="zh-CN" sz="1400" dirty="0" err="1"/>
              <a:t>namedRegion</a:t>
            </a:r>
            <a:r>
              <a:rPr lang="en-US" altLang="zh-CN" sz="1400" dirty="0"/>
              <a:t> = NULL, # </a:t>
            </a:r>
            <a:r>
              <a:rPr lang="zh-CN" altLang="en-US" sz="1400" dirty="0"/>
              <a:t>请忽略</a:t>
            </a:r>
          </a:p>
          <a:p>
            <a:r>
              <a:rPr lang="zh-CN" altLang="en-US" sz="1400" dirty="0"/>
              <a:t>  </a:t>
            </a:r>
            <a:r>
              <a:rPr lang="en-US" altLang="zh-CN" sz="1400" dirty="0" err="1"/>
              <a:t>na.strings</a:t>
            </a:r>
            <a:r>
              <a:rPr lang="en-US" altLang="zh-CN" sz="1400" dirty="0"/>
              <a:t> = "NA", # </a:t>
            </a:r>
            <a:r>
              <a:rPr lang="zh-CN" altLang="en-US" sz="1400" dirty="0"/>
              <a:t>字符串向量，空格被解释为</a:t>
            </a:r>
            <a:r>
              <a:rPr lang="en-US" altLang="zh-CN" sz="1400" dirty="0"/>
              <a:t>NA</a:t>
            </a:r>
          </a:p>
          <a:p>
            <a:r>
              <a:rPr lang="en-US" altLang="zh-CN" sz="1400" dirty="0"/>
              <a:t>  </a:t>
            </a:r>
            <a:r>
              <a:rPr lang="en-US" altLang="zh-CN" sz="1400" dirty="0" err="1"/>
              <a:t>fillMergedCells</a:t>
            </a:r>
            <a:r>
              <a:rPr lang="en-US" altLang="zh-CN" sz="1400" dirty="0"/>
              <a:t> = FALSE # </a:t>
            </a:r>
            <a:r>
              <a:rPr lang="zh-CN" altLang="en-US" sz="1400" dirty="0"/>
              <a:t>当拆分</a:t>
            </a:r>
            <a:r>
              <a:rPr lang="en-US" altLang="zh-CN" sz="1400" dirty="0"/>
              <a:t>merged cell</a:t>
            </a:r>
            <a:r>
              <a:rPr lang="zh-CN" altLang="en-US" sz="1400" dirty="0"/>
              <a:t>时候， 就是把合并的单元格回复时，单元格中的值会填充到分开的单元格中</a:t>
            </a:r>
          </a:p>
          <a:p>
            <a:r>
              <a:rPr lang="en-US" altLang="zh-CN" sz="1400" dirty="0"/>
              <a:t>)</a:t>
            </a:r>
          </a:p>
          <a:p>
            <a:r>
              <a:rPr lang="en-US" altLang="zh-CN" sz="1400" dirty="0"/>
              <a:t># </a:t>
            </a:r>
            <a:r>
              <a:rPr lang="zh-CN" altLang="en-US" sz="1400" dirty="0"/>
              <a:t>返回的是</a:t>
            </a:r>
            <a:r>
              <a:rPr lang="en-US" altLang="zh-CN" sz="1400" dirty="0" err="1"/>
              <a:t>data.frame</a:t>
            </a:r>
            <a:endParaRPr lang="zh-CN" altLang="en-US" sz="1400" dirty="0"/>
          </a:p>
        </p:txBody>
      </p:sp>
    </p:spTree>
    <p:extLst>
      <p:ext uri="{BB962C8B-B14F-4D97-AF65-F5344CB8AC3E}">
        <p14:creationId xmlns:p14="http://schemas.microsoft.com/office/powerpoint/2010/main" val="29185449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755650" y="2565400"/>
            <a:ext cx="7772400" cy="1362075"/>
          </a:xfrm>
        </p:spPr>
        <p:txBody>
          <a:bodyPr/>
          <a:lstStyle/>
          <a:p>
            <a:pPr>
              <a:defRPr/>
            </a:pPr>
            <a:r>
              <a:rPr lang="zh-CN" altLang="en-US" dirty="0"/>
              <a:t>获取</a:t>
            </a:r>
            <a:r>
              <a:rPr lang="zh-CN" altLang="en-US" dirty="0" smtClean="0"/>
              <a:t>关系数据库中的结构化数据</a:t>
            </a:r>
            <a:endParaRPr lang="zh-CN" altLang="en-US" dirty="0"/>
          </a:p>
        </p:txBody>
      </p:sp>
    </p:spTree>
    <p:extLst>
      <p:ext uri="{BB962C8B-B14F-4D97-AF65-F5344CB8AC3E}">
        <p14:creationId xmlns:p14="http://schemas.microsoft.com/office/powerpoint/2010/main" val="64274874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常见的数据表示与存储形式</a:t>
            </a:r>
            <a:endParaRPr lang="zh-CN" altLang="en-US" dirty="0"/>
          </a:p>
        </p:txBody>
      </p:sp>
      <p:sp>
        <p:nvSpPr>
          <p:cNvPr id="3" name="内容占位符 2"/>
          <p:cNvSpPr>
            <a:spLocks noGrp="1"/>
          </p:cNvSpPr>
          <p:nvPr>
            <p:ph idx="1"/>
          </p:nvPr>
        </p:nvSpPr>
        <p:spPr>
          <a:xfrm>
            <a:off x="251521" y="1340768"/>
            <a:ext cx="8359080" cy="4536157"/>
          </a:xfrm>
        </p:spPr>
        <p:txBody>
          <a:bodyPr/>
          <a:lstStyle/>
          <a:p>
            <a:r>
              <a:rPr lang="en-US" altLang="zh-CN" dirty="0" smtClean="0"/>
              <a:t>Data is a set of values of qualitative or quantitative variables.</a:t>
            </a:r>
          </a:p>
          <a:p>
            <a:r>
              <a:rPr lang="zh-CN" altLang="en-US" dirty="0" smtClean="0"/>
              <a:t>数据表示、存储和处理的最终目标是用于数据分析，提升为知识、见解、智慧，用于指导决策。，而只有结构化的数据才能够用于建模分析。</a:t>
            </a:r>
            <a:endParaRPr lang="zh-CN" altLang="en-US" dirty="0"/>
          </a:p>
        </p:txBody>
      </p:sp>
      <p:pic>
        <p:nvPicPr>
          <p:cNvPr id="4" name="图片 19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0050" y="3642238"/>
            <a:ext cx="4330551" cy="3155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088303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常见的数据表示与存储形式</a:t>
            </a:r>
            <a:endParaRPr lang="zh-CN" altLang="en-US" dirty="0"/>
          </a:p>
        </p:txBody>
      </p:sp>
      <p:sp>
        <p:nvSpPr>
          <p:cNvPr id="3" name="内容占位符 2"/>
          <p:cNvSpPr>
            <a:spLocks noGrp="1"/>
          </p:cNvSpPr>
          <p:nvPr>
            <p:ph idx="1"/>
          </p:nvPr>
        </p:nvSpPr>
        <p:spPr>
          <a:xfrm>
            <a:off x="107504" y="1268760"/>
            <a:ext cx="8503097" cy="4608165"/>
          </a:xfrm>
        </p:spPr>
        <p:txBody>
          <a:bodyPr/>
          <a:lstStyle/>
          <a:p>
            <a:r>
              <a:rPr lang="zh-CN" altLang="en-US" dirty="0" smtClean="0"/>
              <a:t>关系数据库中的关系表</a:t>
            </a:r>
            <a:endParaRPr lang="en-US" altLang="zh-CN" dirty="0" smtClean="0"/>
          </a:p>
          <a:p>
            <a:endParaRPr lang="zh-CN" alt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685" y="1844824"/>
            <a:ext cx="7833723" cy="4176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145" y="2060848"/>
            <a:ext cx="7621814" cy="4229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546" y="2284974"/>
            <a:ext cx="6517183" cy="3952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7936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3"/>
          <p:cNvSpPr>
            <a:spLocks noGrp="1"/>
          </p:cNvSpPr>
          <p:nvPr>
            <p:ph type="title"/>
          </p:nvPr>
        </p:nvSpPr>
        <p:spPr>
          <a:xfrm>
            <a:off x="1042988" y="404813"/>
            <a:ext cx="6121400" cy="576262"/>
          </a:xfrm>
        </p:spPr>
        <p:txBody>
          <a:bodyPr/>
          <a:lstStyle/>
          <a:p>
            <a:r>
              <a:rPr lang="zh-CN" altLang="en-US" smtClean="0"/>
              <a:t>访问关系数据库中的结构化数据</a:t>
            </a:r>
          </a:p>
        </p:txBody>
      </p:sp>
      <p:sp>
        <p:nvSpPr>
          <p:cNvPr id="32771" name="内容占位符 4"/>
          <p:cNvSpPr>
            <a:spLocks noGrp="1"/>
          </p:cNvSpPr>
          <p:nvPr>
            <p:ph idx="1"/>
          </p:nvPr>
        </p:nvSpPr>
        <p:spPr>
          <a:xfrm>
            <a:off x="179388" y="1268413"/>
            <a:ext cx="8713787" cy="4968875"/>
          </a:xfrm>
        </p:spPr>
        <p:txBody>
          <a:bodyPr/>
          <a:lstStyle/>
          <a:p>
            <a:r>
              <a:rPr lang="zh-CN" altLang="en-US" smtClean="0"/>
              <a:t>关系数据库简述</a:t>
            </a:r>
            <a:endParaRPr lang="en-US" altLang="zh-CN" smtClean="0"/>
          </a:p>
          <a:p>
            <a:pPr lvl="1"/>
            <a:r>
              <a:rPr lang="zh-CN" altLang="en-US" smtClean="0"/>
              <a:t>关系数据库中的所有信息都存储在二维表格中；</a:t>
            </a:r>
            <a:endParaRPr lang="en-US" altLang="zh-CN" smtClean="0"/>
          </a:p>
          <a:p>
            <a:pPr lvl="1"/>
            <a:r>
              <a:rPr lang="zh-CN" altLang="en-US" smtClean="0"/>
              <a:t>一个关系数据库可能包含多个表；</a:t>
            </a:r>
            <a:endParaRPr lang="en-US" altLang="zh-CN" smtClean="0"/>
          </a:p>
          <a:p>
            <a:pPr lvl="1"/>
            <a:r>
              <a:rPr lang="zh-CN" altLang="en-US" smtClean="0"/>
              <a:t>表是由行和列所构成，行被称为记录，是组织数据的单位；列被称为字段，每一列表示记录的一个属性。</a:t>
            </a:r>
          </a:p>
          <a:p>
            <a:pPr lvl="1"/>
            <a:r>
              <a:rPr lang="zh-CN" altLang="en-US" smtClean="0"/>
              <a:t>每一个数据列都会有特定的属性，用以控制存储的数据。</a:t>
            </a:r>
            <a:endParaRPr lang="en-US" altLang="zh-CN" smtClean="0"/>
          </a:p>
          <a:p>
            <a:pPr lvl="1"/>
            <a:endParaRPr lang="zh-CN" altLang="en-US" smtClean="0"/>
          </a:p>
        </p:txBody>
      </p:sp>
      <p:pic>
        <p:nvPicPr>
          <p:cNvPr id="32772"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8313" y="4005263"/>
            <a:ext cx="2590800" cy="273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3" name="图片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63888" y="4005263"/>
            <a:ext cx="5956300" cy="273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59010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3"/>
          <p:cNvSpPr>
            <a:spLocks noGrp="1"/>
          </p:cNvSpPr>
          <p:nvPr>
            <p:ph type="title"/>
          </p:nvPr>
        </p:nvSpPr>
        <p:spPr>
          <a:xfrm>
            <a:off x="1042988" y="404813"/>
            <a:ext cx="6121400" cy="576262"/>
          </a:xfrm>
        </p:spPr>
        <p:txBody>
          <a:bodyPr/>
          <a:lstStyle/>
          <a:p>
            <a:r>
              <a:rPr lang="zh-CN" altLang="en-US" smtClean="0"/>
              <a:t>访问关系数据库中的结构化数据</a:t>
            </a:r>
          </a:p>
        </p:txBody>
      </p:sp>
      <p:sp>
        <p:nvSpPr>
          <p:cNvPr id="33795" name="内容占位符 4"/>
          <p:cNvSpPr>
            <a:spLocks noGrp="1"/>
          </p:cNvSpPr>
          <p:nvPr>
            <p:ph idx="1"/>
          </p:nvPr>
        </p:nvSpPr>
        <p:spPr>
          <a:xfrm>
            <a:off x="107950" y="1196975"/>
            <a:ext cx="8502650" cy="4608513"/>
          </a:xfrm>
        </p:spPr>
        <p:txBody>
          <a:bodyPr/>
          <a:lstStyle/>
          <a:p>
            <a:r>
              <a:rPr lang="zh-CN" altLang="en-US" sz="2400" dirty="0" smtClean="0"/>
              <a:t>结构化查询语言</a:t>
            </a:r>
            <a:r>
              <a:rPr lang="en-US" altLang="zh-CN" sz="2400" dirty="0" smtClean="0"/>
              <a:t>(Structured Query Language)</a:t>
            </a:r>
            <a:r>
              <a:rPr lang="zh-CN" altLang="en-US" sz="2400" dirty="0" smtClean="0"/>
              <a:t> 是一种特殊目的的编程语言，是一种数据库查询和程序设计语言，用于存取数据以及查询、更新和管理关系数据库系统。</a:t>
            </a:r>
            <a:endParaRPr lang="en-US" altLang="zh-CN" sz="2400" dirty="0" smtClean="0"/>
          </a:p>
          <a:p>
            <a:r>
              <a:rPr lang="zh-CN" altLang="en-US" sz="2400" dirty="0" smtClean="0"/>
              <a:t>使用最频繁的是基于“</a:t>
            </a:r>
            <a:r>
              <a:rPr lang="en-US" altLang="zh-CN" sz="2400" dirty="0" smtClean="0"/>
              <a:t>select-from-where”</a:t>
            </a:r>
            <a:r>
              <a:rPr lang="zh-CN" altLang="en-US" sz="2400" dirty="0" smtClean="0"/>
              <a:t>语句的数据查询功能。</a:t>
            </a:r>
          </a:p>
          <a:p>
            <a:endParaRPr lang="zh-CN" altLang="en-US" sz="2400" dirty="0" smtClean="0"/>
          </a:p>
        </p:txBody>
      </p:sp>
      <p:graphicFrame>
        <p:nvGraphicFramePr>
          <p:cNvPr id="6" name="Group 170"/>
          <p:cNvGraphicFramePr>
            <a:graphicFrameLocks noGrp="1"/>
          </p:cNvGraphicFramePr>
          <p:nvPr/>
        </p:nvGraphicFramePr>
        <p:xfrm>
          <a:off x="107950" y="3141663"/>
          <a:ext cx="9036050" cy="3121040"/>
        </p:xfrm>
        <a:graphic>
          <a:graphicData uri="http://schemas.openxmlformats.org/drawingml/2006/table">
            <a:tbl>
              <a:tblPr/>
              <a:tblGrid>
                <a:gridCol w="942229">
                  <a:extLst>
                    <a:ext uri="{9D8B030D-6E8A-4147-A177-3AD203B41FA5}">
                      <a16:colId xmlns:a16="http://schemas.microsoft.com/office/drawing/2014/main" val="20000"/>
                    </a:ext>
                  </a:extLst>
                </a:gridCol>
                <a:gridCol w="2009952">
                  <a:extLst>
                    <a:ext uri="{9D8B030D-6E8A-4147-A177-3AD203B41FA5}">
                      <a16:colId xmlns:a16="http://schemas.microsoft.com/office/drawing/2014/main" val="20001"/>
                    </a:ext>
                  </a:extLst>
                </a:gridCol>
                <a:gridCol w="6083869">
                  <a:extLst>
                    <a:ext uri="{9D8B030D-6E8A-4147-A177-3AD203B41FA5}">
                      <a16:colId xmlns:a16="http://schemas.microsoft.com/office/drawing/2014/main" val="20002"/>
                    </a:ext>
                  </a:extLst>
                </a:gridCol>
              </a:tblGrid>
              <a:tr h="822897">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100330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411288"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819275"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227263"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684463"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3141663"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598863"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4056063"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黑体" panose="02010600030101010101" pitchFamily="2" charset="-122"/>
                          <a:ea typeface="黑体" panose="02010600030101010101" pitchFamily="2" charset="-122"/>
                        </a:rPr>
                        <a:t>序号</a:t>
                      </a:r>
                    </a:p>
                  </a:txBody>
                  <a:tcPr marL="91435" marR="91435"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44450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100330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411288"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819275"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227263"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684463"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3141663"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598863"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4056063"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44450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anose="02010600030101010101" pitchFamily="2" charset="-122"/>
                          <a:ea typeface="黑体" panose="02010600030101010101" pitchFamily="2" charset="-122"/>
                        </a:rPr>
                        <a:t>子句关键词</a:t>
                      </a:r>
                    </a:p>
                  </a:txBody>
                  <a:tcPr marL="91435" marR="91435"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44450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100330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411288"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819275"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227263"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684463"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3141663"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598863"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4056063"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44450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anose="02010600030101010101" pitchFamily="2" charset="-122"/>
                          <a:ea typeface="黑体" panose="02010600030101010101" pitchFamily="2" charset="-122"/>
                        </a:rPr>
                        <a:t>子句功能</a:t>
                      </a:r>
                    </a:p>
                  </a:txBody>
                  <a:tcPr marL="91435" marR="91435" marT="45691" marB="45691"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139">
                <a:tc>
                  <a:txBody>
                    <a:bodyPr/>
                    <a:lstStyle>
                      <a:lvl1pPr indent="44450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100330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411288"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819275"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227263"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684463"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3141663"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598863"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4056063"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44450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黑体" panose="02010600030101010101" pitchFamily="2" charset="-122"/>
                          <a:ea typeface="黑体" panose="02010600030101010101" pitchFamily="2" charset="-122"/>
                          <a:cs typeface="Times New Roman" panose="02020603050405020304" pitchFamily="18" charset="0"/>
                        </a:rPr>
                        <a:t>1</a:t>
                      </a:r>
                    </a:p>
                  </a:txBody>
                  <a:tcPr marL="91435" marR="91435" marT="45691" marB="45691"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44450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100330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411288"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819275"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227263"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684463"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3141663"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598863"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4056063"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44450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黑体" panose="02010600030101010101" pitchFamily="2" charset="-122"/>
                          <a:ea typeface="黑体" panose="02010600030101010101" pitchFamily="2" charset="-122"/>
                          <a:cs typeface="Times New Roman" panose="02020603050405020304" pitchFamily="18" charset="0"/>
                        </a:rPr>
                        <a:t>SELECT</a:t>
                      </a:r>
                    </a:p>
                  </a:txBody>
                  <a:tcPr marL="91435" marR="91435"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44450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100330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411288"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819275"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227263"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684463"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3141663"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598863"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4056063"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44450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黑体" panose="02010600030101010101" pitchFamily="2" charset="-122"/>
                          <a:ea typeface="黑体" panose="02010600030101010101" pitchFamily="2" charset="-122"/>
                          <a:cs typeface="Times New Roman" panose="02020603050405020304" pitchFamily="18" charset="0"/>
                        </a:rPr>
                        <a:t>从指定表中取出指定列的数据</a:t>
                      </a:r>
                      <a:r>
                        <a:rPr kumimoji="0" lang="en-US" altLang="zh-CN" sz="2400" b="0" i="0" u="none" strike="noStrike" cap="none" normalizeH="0" baseline="0" dirty="0" smtClean="0">
                          <a:ln>
                            <a:noFill/>
                          </a:ln>
                          <a:solidFill>
                            <a:schemeClr val="tx1"/>
                          </a:solidFill>
                          <a:effectLst/>
                          <a:latin typeface="黑体" panose="02010600030101010101" pitchFamily="2" charset="-122"/>
                          <a:ea typeface="黑体" panose="02010600030101010101" pitchFamily="2" charset="-122"/>
                          <a:cs typeface="Times New Roman" panose="02020603050405020304" pitchFamily="18" charset="0"/>
                        </a:rPr>
                        <a:t>(</a:t>
                      </a:r>
                      <a:r>
                        <a:rPr kumimoji="0" lang="zh-CN" altLang="en-US" sz="2400" b="0" i="0" u="none" strike="noStrike" cap="none" normalizeH="0" baseline="0" dirty="0" smtClean="0">
                          <a:ln>
                            <a:noFill/>
                          </a:ln>
                          <a:solidFill>
                            <a:schemeClr val="tx1"/>
                          </a:solidFill>
                          <a:effectLst/>
                          <a:latin typeface="黑体" panose="02010600030101010101" pitchFamily="2" charset="-122"/>
                          <a:ea typeface="黑体" panose="02010600030101010101" pitchFamily="2" charset="-122"/>
                          <a:cs typeface="Times New Roman" panose="02020603050405020304" pitchFamily="18" charset="0"/>
                        </a:rPr>
                        <a:t>选择列</a:t>
                      </a:r>
                      <a:r>
                        <a:rPr kumimoji="0" lang="en-US" altLang="zh-CN" sz="2400" b="0" i="0" u="none" strike="noStrike" cap="none" normalizeH="0" baseline="0" dirty="0" smtClean="0">
                          <a:ln>
                            <a:noFill/>
                          </a:ln>
                          <a:solidFill>
                            <a:schemeClr val="tx1"/>
                          </a:solidFill>
                          <a:effectLst/>
                          <a:latin typeface="黑体" panose="02010600030101010101" pitchFamily="2" charset="-122"/>
                          <a:ea typeface="黑体" panose="02010600030101010101" pitchFamily="2" charset="-122"/>
                          <a:cs typeface="Times New Roman" panose="02020603050405020304" pitchFamily="18" charset="0"/>
                        </a:rPr>
                        <a:t>)</a:t>
                      </a:r>
                      <a:endParaRPr kumimoji="0" lang="zh-CN" altLang="en-US" sz="2400" b="0" i="0" u="none" strike="noStrike" cap="none" normalizeH="0" baseline="0" dirty="0" smtClean="0">
                        <a:ln>
                          <a:noFill/>
                        </a:ln>
                        <a:solidFill>
                          <a:schemeClr val="tx1"/>
                        </a:solidFill>
                        <a:effectLst/>
                        <a:latin typeface="黑体" panose="02010600030101010101" pitchFamily="2" charset="-122"/>
                        <a:ea typeface="黑体" panose="02010600030101010101" pitchFamily="2" charset="-122"/>
                        <a:cs typeface="Times New Roman" panose="02020603050405020304" pitchFamily="18" charset="0"/>
                      </a:endParaRPr>
                    </a:p>
                  </a:txBody>
                  <a:tcPr marL="91435" marR="91435" marT="45691" marB="45691"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139">
                <a:tc>
                  <a:txBody>
                    <a:bodyPr/>
                    <a:lstStyle>
                      <a:lvl1pPr indent="44450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100330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411288"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819275"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227263"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684463"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3141663"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598863"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4056063"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44450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黑体" panose="02010600030101010101" pitchFamily="2" charset="-122"/>
                          <a:ea typeface="黑体" panose="02010600030101010101" pitchFamily="2" charset="-122"/>
                          <a:cs typeface="Times New Roman" panose="02020603050405020304" pitchFamily="18" charset="0"/>
                        </a:rPr>
                        <a:t>2</a:t>
                      </a:r>
                    </a:p>
                  </a:txBody>
                  <a:tcPr marL="91435" marR="91435" marT="45691" marB="45691"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44450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100330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411288"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819275"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227263"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684463"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3141663"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598863"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4056063"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44450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黑体" panose="02010600030101010101" pitchFamily="2" charset="-122"/>
                          <a:ea typeface="黑体" panose="02010600030101010101" pitchFamily="2" charset="-122"/>
                          <a:cs typeface="Times New Roman" panose="02020603050405020304" pitchFamily="18" charset="0"/>
                        </a:rPr>
                        <a:t>FROM</a:t>
                      </a:r>
                    </a:p>
                  </a:txBody>
                  <a:tcPr marL="91435" marR="91435"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44450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100330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411288"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819275"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227263"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684463"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3141663"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598863"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4056063"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44450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anose="02010600030101010101" pitchFamily="2" charset="-122"/>
                          <a:ea typeface="黑体" panose="02010600030101010101" pitchFamily="2" charset="-122"/>
                          <a:cs typeface="Times New Roman" panose="02020603050405020304" pitchFamily="18" charset="0"/>
                        </a:rPr>
                        <a:t>指定要查询操作的表或视图</a:t>
                      </a:r>
                    </a:p>
                  </a:txBody>
                  <a:tcPr marL="91435" marR="91435" marT="45691" marB="45691"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139">
                <a:tc>
                  <a:txBody>
                    <a:bodyPr/>
                    <a:lstStyle>
                      <a:lvl1pPr indent="44450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100330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411288"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819275"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227263"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684463"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3141663"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598863"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4056063"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44450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黑体" panose="02010600030101010101" pitchFamily="2" charset="-122"/>
                          <a:ea typeface="黑体" panose="02010600030101010101" pitchFamily="2" charset="-122"/>
                          <a:cs typeface="Times New Roman" panose="02020603050405020304" pitchFamily="18" charset="0"/>
                        </a:rPr>
                        <a:t>3</a:t>
                      </a:r>
                    </a:p>
                  </a:txBody>
                  <a:tcPr marL="91435" marR="91435" marT="45691" marB="45691"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44450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100330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411288"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819275"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227263"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684463"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3141663"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598863"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4056063"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44450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黑体" panose="02010600030101010101" pitchFamily="2" charset="-122"/>
                          <a:ea typeface="黑体" panose="02010600030101010101" pitchFamily="2" charset="-122"/>
                          <a:cs typeface="Times New Roman" panose="02020603050405020304" pitchFamily="18" charset="0"/>
                        </a:rPr>
                        <a:t>WHERE</a:t>
                      </a:r>
                    </a:p>
                  </a:txBody>
                  <a:tcPr marL="91435" marR="91435"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44450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100330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411288"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819275"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227263"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684463"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3141663"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598863"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4056063"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44450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黑体" panose="02010600030101010101" pitchFamily="2" charset="-122"/>
                          <a:ea typeface="黑体" panose="02010600030101010101" pitchFamily="2" charset="-122"/>
                          <a:cs typeface="Times New Roman" panose="02020603050405020304" pitchFamily="18" charset="0"/>
                        </a:rPr>
                        <a:t>用来限定选择查询的条件</a:t>
                      </a:r>
                      <a:r>
                        <a:rPr kumimoji="0" lang="en-US" altLang="zh-CN" sz="2400" b="0" i="0" u="none" strike="noStrike" cap="none" normalizeH="0" baseline="0" dirty="0" smtClean="0">
                          <a:ln>
                            <a:noFill/>
                          </a:ln>
                          <a:solidFill>
                            <a:schemeClr val="tx1"/>
                          </a:solidFill>
                          <a:effectLst/>
                          <a:latin typeface="黑体" panose="02010600030101010101" pitchFamily="2" charset="-122"/>
                          <a:ea typeface="黑体" panose="02010600030101010101" pitchFamily="2" charset="-122"/>
                          <a:cs typeface="Times New Roman" panose="02020603050405020304" pitchFamily="18" charset="0"/>
                        </a:rPr>
                        <a:t>(</a:t>
                      </a:r>
                      <a:r>
                        <a:rPr kumimoji="0" lang="zh-CN" altLang="en-US" sz="2400" b="0" i="0" u="none" strike="noStrike" cap="none" normalizeH="0" baseline="0" dirty="0" smtClean="0">
                          <a:ln>
                            <a:noFill/>
                          </a:ln>
                          <a:solidFill>
                            <a:schemeClr val="tx1"/>
                          </a:solidFill>
                          <a:effectLst/>
                          <a:latin typeface="黑体" panose="02010600030101010101" pitchFamily="2" charset="-122"/>
                          <a:ea typeface="黑体" panose="02010600030101010101" pitchFamily="2" charset="-122"/>
                          <a:cs typeface="Times New Roman" panose="02020603050405020304" pitchFamily="18" charset="0"/>
                        </a:rPr>
                        <a:t>筛选行</a:t>
                      </a:r>
                      <a:r>
                        <a:rPr kumimoji="0" lang="en-US" altLang="zh-CN" sz="2400" b="0" i="0" u="none" strike="noStrike" cap="none" normalizeH="0" baseline="0" dirty="0" smtClean="0">
                          <a:ln>
                            <a:noFill/>
                          </a:ln>
                          <a:solidFill>
                            <a:schemeClr val="tx1"/>
                          </a:solidFill>
                          <a:effectLst/>
                          <a:latin typeface="黑体" panose="02010600030101010101" pitchFamily="2" charset="-122"/>
                          <a:ea typeface="黑体" panose="02010600030101010101" pitchFamily="2" charset="-122"/>
                          <a:cs typeface="Times New Roman" panose="02020603050405020304" pitchFamily="18" charset="0"/>
                        </a:rPr>
                        <a:t>)</a:t>
                      </a:r>
                      <a:endParaRPr kumimoji="0" lang="zh-CN" altLang="en-US" sz="2400" b="0" i="0" u="none" strike="noStrike" cap="none" normalizeH="0" baseline="0" dirty="0" smtClean="0">
                        <a:ln>
                          <a:noFill/>
                        </a:ln>
                        <a:solidFill>
                          <a:schemeClr val="tx1"/>
                        </a:solidFill>
                        <a:effectLst/>
                        <a:latin typeface="黑体" panose="02010600030101010101" pitchFamily="2" charset="-122"/>
                        <a:ea typeface="黑体" panose="02010600030101010101" pitchFamily="2" charset="-122"/>
                        <a:cs typeface="Times New Roman" panose="02020603050405020304" pitchFamily="18" charset="0"/>
                      </a:endParaRPr>
                    </a:p>
                  </a:txBody>
                  <a:tcPr marL="91435" marR="91435" marT="45691" marB="45691"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9570">
                <a:tc>
                  <a:txBody>
                    <a:bodyPr/>
                    <a:lstStyle>
                      <a:lvl1pPr indent="44450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100330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411288"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819275"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227263"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684463"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3141663"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598863"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4056063"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44450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黑体" panose="02010600030101010101" pitchFamily="2" charset="-122"/>
                          <a:ea typeface="黑体" panose="02010600030101010101" pitchFamily="2" charset="-122"/>
                          <a:cs typeface="Times New Roman" panose="02020603050405020304" pitchFamily="18" charset="0"/>
                        </a:rPr>
                        <a:t>4</a:t>
                      </a:r>
                    </a:p>
                  </a:txBody>
                  <a:tcPr marL="91435" marR="91435" marT="45691" marB="45691"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44450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100330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411288"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819275"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227263"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684463"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3141663"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598863"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4056063"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44450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黑体" panose="02010600030101010101" pitchFamily="2" charset="-122"/>
                          <a:ea typeface="黑体" panose="02010600030101010101" pitchFamily="2" charset="-122"/>
                          <a:cs typeface="Times New Roman" panose="02020603050405020304" pitchFamily="18" charset="0"/>
                        </a:rPr>
                        <a:t>GROUP BY</a:t>
                      </a:r>
                    </a:p>
                  </a:txBody>
                  <a:tcPr marL="91435" marR="91435"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100330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411288"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819275"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227263"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684463"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3141663"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598863"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4056063"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anose="02010600030101010101" pitchFamily="2" charset="-122"/>
                          <a:ea typeface="黑体" panose="02010600030101010101" pitchFamily="2" charset="-122"/>
                          <a:cs typeface="Times New Roman" panose="02020603050405020304" pitchFamily="18" charset="0"/>
                        </a:rPr>
                        <a:t>对结果集进行分组，常与聚合函数一起使用</a:t>
                      </a:r>
                    </a:p>
                  </a:txBody>
                  <a:tcPr marL="91435" marR="91435" marT="45691" marB="45691"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139">
                <a:tc>
                  <a:txBody>
                    <a:bodyPr/>
                    <a:lstStyle>
                      <a:lvl1pPr indent="44450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100330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411288"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819275"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227263"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684463"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3141663"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598863"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4056063"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44450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黑体" panose="02010600030101010101" pitchFamily="2" charset="-122"/>
                          <a:ea typeface="黑体" panose="02010600030101010101" pitchFamily="2" charset="-122"/>
                          <a:cs typeface="Times New Roman" panose="02020603050405020304" pitchFamily="18" charset="0"/>
                        </a:rPr>
                        <a:t>5</a:t>
                      </a:r>
                    </a:p>
                  </a:txBody>
                  <a:tcPr marL="91435" marR="91435" marT="45691" marB="45691"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44450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100330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411288"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819275"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227263"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684463"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3141663"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598863"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4056063"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44450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黑体" panose="02010600030101010101" pitchFamily="2" charset="-122"/>
                          <a:ea typeface="黑体" panose="02010600030101010101" pitchFamily="2" charset="-122"/>
                          <a:cs typeface="Times New Roman" panose="02020603050405020304" pitchFamily="18" charset="0"/>
                        </a:rPr>
                        <a:t>ORDER BY</a:t>
                      </a:r>
                    </a:p>
                  </a:txBody>
                  <a:tcPr marL="91435" marR="91435"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44450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100330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411288"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819275"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227263"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684463"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3141663"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598863"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4056063"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44450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黑体" panose="02010600030101010101" pitchFamily="2" charset="-122"/>
                          <a:ea typeface="黑体" panose="02010600030101010101" pitchFamily="2" charset="-122"/>
                          <a:cs typeface="Times New Roman" panose="02020603050405020304" pitchFamily="18" charset="0"/>
                        </a:rPr>
                        <a:t>用来对结果集进行排序</a:t>
                      </a:r>
                    </a:p>
                  </a:txBody>
                  <a:tcPr marL="91435" marR="91435" marT="45691" marB="45691"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57362120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a:xfrm>
            <a:off x="1042988" y="404813"/>
            <a:ext cx="6192837" cy="576262"/>
          </a:xfrm>
        </p:spPr>
        <p:txBody>
          <a:bodyPr/>
          <a:lstStyle/>
          <a:p>
            <a:r>
              <a:rPr lang="zh-CN" altLang="en-US" smtClean="0"/>
              <a:t>访问关系数据库中的结构化数据</a:t>
            </a:r>
          </a:p>
        </p:txBody>
      </p:sp>
      <p:sp>
        <p:nvSpPr>
          <p:cNvPr id="34819" name="内容占位符 2"/>
          <p:cNvSpPr>
            <a:spLocks noGrp="1"/>
          </p:cNvSpPr>
          <p:nvPr>
            <p:ph idx="1"/>
          </p:nvPr>
        </p:nvSpPr>
        <p:spPr/>
        <p:txBody>
          <a:bodyPr/>
          <a:lstStyle/>
          <a:p>
            <a:r>
              <a:rPr lang="zh-CN" altLang="en-US" dirty="0" smtClean="0"/>
              <a:t>几个例子就能出发：</a:t>
            </a:r>
            <a:endParaRPr lang="en-US" altLang="zh-CN" dirty="0" smtClean="0"/>
          </a:p>
          <a:p>
            <a:pPr lvl="1"/>
            <a:r>
              <a:rPr lang="en-US" altLang="zh-CN" dirty="0" smtClean="0"/>
              <a:t>SELECT * FROM </a:t>
            </a:r>
            <a:r>
              <a:rPr lang="en-US" altLang="zh-CN" dirty="0" err="1" smtClean="0"/>
              <a:t>agri_data</a:t>
            </a:r>
            <a:endParaRPr lang="en-US" altLang="zh-CN" dirty="0" smtClean="0"/>
          </a:p>
          <a:p>
            <a:pPr lvl="1"/>
            <a:r>
              <a:rPr lang="en-US" altLang="zh-CN" dirty="0" smtClean="0"/>
              <a:t>select </a:t>
            </a:r>
            <a:r>
              <a:rPr lang="en-US" altLang="zh-CN" dirty="0" err="1" smtClean="0"/>
              <a:t>area,fruit</a:t>
            </a:r>
            <a:r>
              <a:rPr lang="en-US" altLang="zh-CN" dirty="0" smtClean="0"/>
              <a:t> from </a:t>
            </a:r>
            <a:r>
              <a:rPr lang="en-US" altLang="zh-CN" dirty="0" err="1" smtClean="0"/>
              <a:t>agri_data</a:t>
            </a:r>
            <a:endParaRPr lang="en-US" altLang="zh-CN" dirty="0" smtClean="0"/>
          </a:p>
          <a:p>
            <a:pPr lvl="1"/>
            <a:r>
              <a:rPr lang="en-US" altLang="zh-CN" dirty="0" smtClean="0"/>
              <a:t>select </a:t>
            </a:r>
            <a:r>
              <a:rPr lang="en-US" altLang="zh-CN" dirty="0" err="1" smtClean="0"/>
              <a:t>area,fruit</a:t>
            </a:r>
            <a:r>
              <a:rPr lang="en-US" altLang="zh-CN" dirty="0" smtClean="0"/>
              <a:t> from </a:t>
            </a:r>
            <a:r>
              <a:rPr lang="en-US" altLang="zh-CN" dirty="0" err="1" smtClean="0"/>
              <a:t>agri_data</a:t>
            </a:r>
            <a:r>
              <a:rPr lang="en-US" altLang="zh-CN" dirty="0" smtClean="0"/>
              <a:t> where fruit between 1 and 2</a:t>
            </a:r>
          </a:p>
          <a:p>
            <a:pPr lvl="1"/>
            <a:r>
              <a:rPr lang="en-US" altLang="zh-CN" dirty="0" smtClean="0"/>
              <a:t>select </a:t>
            </a:r>
            <a:r>
              <a:rPr lang="en-US" altLang="zh-CN" dirty="0" err="1" smtClean="0"/>
              <a:t>avg</a:t>
            </a:r>
            <a:r>
              <a:rPr lang="en-US" altLang="zh-CN" dirty="0" smtClean="0"/>
              <a:t>(fruit) from </a:t>
            </a:r>
            <a:r>
              <a:rPr lang="en-US" altLang="zh-CN" dirty="0" err="1" smtClean="0"/>
              <a:t>agri_data</a:t>
            </a:r>
            <a:r>
              <a:rPr lang="en-US" altLang="zh-CN" dirty="0" smtClean="0"/>
              <a:t> </a:t>
            </a:r>
          </a:p>
          <a:p>
            <a:pPr lvl="1"/>
            <a:r>
              <a:rPr lang="en-US" altLang="zh-CN" dirty="0" smtClean="0"/>
              <a:t>select * from </a:t>
            </a:r>
            <a:r>
              <a:rPr lang="en-US" altLang="zh-CN" dirty="0" err="1" smtClean="0"/>
              <a:t>agri_data</a:t>
            </a:r>
            <a:r>
              <a:rPr lang="en-US" altLang="zh-CN" dirty="0" smtClean="0"/>
              <a:t> order by fruit</a:t>
            </a:r>
            <a:endParaRPr lang="zh-CN" altLang="en-US" dirty="0" smtClean="0"/>
          </a:p>
        </p:txBody>
      </p:sp>
    </p:spTree>
    <p:extLst>
      <p:ext uri="{BB962C8B-B14F-4D97-AF65-F5344CB8AC3E}">
        <p14:creationId xmlns:p14="http://schemas.microsoft.com/office/powerpoint/2010/main" val="251786253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3"/>
          <p:cNvSpPr>
            <a:spLocks noGrp="1"/>
          </p:cNvSpPr>
          <p:nvPr>
            <p:ph type="title"/>
          </p:nvPr>
        </p:nvSpPr>
        <p:spPr>
          <a:xfrm>
            <a:off x="1042988" y="404813"/>
            <a:ext cx="6049962" cy="576262"/>
          </a:xfrm>
        </p:spPr>
        <p:txBody>
          <a:bodyPr/>
          <a:lstStyle/>
          <a:p>
            <a:r>
              <a:rPr lang="zh-CN" altLang="en-US" smtClean="0"/>
              <a:t>访问关系数据库中的结构化数据</a:t>
            </a:r>
          </a:p>
        </p:txBody>
      </p:sp>
      <p:sp>
        <p:nvSpPr>
          <p:cNvPr id="5" name="内容占位符 4"/>
          <p:cNvSpPr>
            <a:spLocks noGrp="1"/>
          </p:cNvSpPr>
          <p:nvPr>
            <p:ph idx="1"/>
          </p:nvPr>
        </p:nvSpPr>
        <p:spPr/>
        <p:txBody>
          <a:bodyPr/>
          <a:lstStyle/>
          <a:p>
            <a:pPr>
              <a:defRPr/>
            </a:pPr>
            <a:r>
              <a:rPr lang="en-US" altLang="zh-CN" dirty="0" smtClean="0"/>
              <a:t>SQLITE</a:t>
            </a:r>
            <a:r>
              <a:rPr lang="zh-CN" altLang="en-US" dirty="0" smtClean="0"/>
              <a:t>数据库</a:t>
            </a:r>
            <a:endParaRPr lang="en-US" altLang="zh-CN" dirty="0" smtClean="0"/>
          </a:p>
          <a:p>
            <a:pPr lvl="1">
              <a:defRPr/>
            </a:pPr>
            <a:r>
              <a:rPr lang="en-US" altLang="zh-CN" dirty="0" smtClean="0"/>
              <a:t>SQLite</a:t>
            </a:r>
            <a:r>
              <a:rPr lang="zh-CN" altLang="en-US" dirty="0" smtClean="0"/>
              <a:t>，是一款轻型的数据库，它的设计目标是嵌入式的，而且目前已经在很多嵌入式产品中使用了它，它占用资源非常的低，能够支持</a:t>
            </a:r>
            <a:r>
              <a:rPr lang="en-US" altLang="zh-CN" dirty="0" smtClean="0"/>
              <a:t>Windows/Linux/Unix</a:t>
            </a:r>
            <a:r>
              <a:rPr lang="zh-CN" altLang="en-US" dirty="0" smtClean="0"/>
              <a:t>等等主流的操作系统。</a:t>
            </a:r>
            <a:endParaRPr lang="en-US" altLang="zh-CN" dirty="0" smtClean="0"/>
          </a:p>
          <a:p>
            <a:pPr lvl="1">
              <a:defRPr/>
            </a:pPr>
            <a:r>
              <a:rPr lang="zh-CN" altLang="en-US" dirty="0" smtClean="0"/>
              <a:t>主页：</a:t>
            </a:r>
            <a:endParaRPr lang="en-US" altLang="zh-CN" dirty="0" smtClean="0"/>
          </a:p>
          <a:p>
            <a:pPr marL="449262" lvl="1" indent="0">
              <a:buFont typeface="Wingdings" panose="05000000000000000000" pitchFamily="2" charset="2"/>
              <a:buNone/>
              <a:defRPr/>
            </a:pPr>
            <a:r>
              <a:rPr lang="en-US" altLang="zh-CN" dirty="0" smtClean="0">
                <a:hlinkClick r:id="rId2"/>
              </a:rPr>
              <a:t>http://www.sqlite.org/index.html</a:t>
            </a:r>
            <a:endParaRPr lang="en-US" altLang="zh-CN" dirty="0" smtClean="0"/>
          </a:p>
          <a:p>
            <a:pPr lvl="1">
              <a:defRPr/>
            </a:pPr>
            <a:r>
              <a:rPr lang="zh-CN" altLang="en-US" dirty="0" smtClean="0"/>
              <a:t>教程：</a:t>
            </a:r>
            <a:endParaRPr lang="en-US" altLang="zh-CN" dirty="0" smtClean="0"/>
          </a:p>
          <a:p>
            <a:pPr marL="449262" lvl="1" indent="0">
              <a:buFont typeface="Wingdings" panose="05000000000000000000" pitchFamily="2" charset="2"/>
              <a:buNone/>
              <a:defRPr/>
            </a:pPr>
            <a:r>
              <a:rPr lang="en-US" altLang="zh-CN" dirty="0" smtClean="0">
                <a:hlinkClick r:id="rId3"/>
              </a:rPr>
              <a:t>http://www.runoob.com/sqlite/sqlite-tutorial.html</a:t>
            </a:r>
            <a:endParaRPr lang="en-US" altLang="zh-CN" dirty="0" smtClean="0"/>
          </a:p>
          <a:p>
            <a:pPr lvl="1">
              <a:defRPr/>
            </a:pPr>
            <a:endParaRPr lang="zh-CN" altLang="en-US" dirty="0"/>
          </a:p>
        </p:txBody>
      </p:sp>
    </p:spTree>
    <p:extLst>
      <p:ext uri="{BB962C8B-B14F-4D97-AF65-F5344CB8AC3E}">
        <p14:creationId xmlns:p14="http://schemas.microsoft.com/office/powerpoint/2010/main" val="142574942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3"/>
          <p:cNvSpPr>
            <a:spLocks noGrp="1"/>
          </p:cNvSpPr>
          <p:nvPr>
            <p:ph type="title"/>
          </p:nvPr>
        </p:nvSpPr>
        <p:spPr>
          <a:xfrm>
            <a:off x="1042988" y="404813"/>
            <a:ext cx="6049962" cy="576262"/>
          </a:xfrm>
        </p:spPr>
        <p:txBody>
          <a:bodyPr/>
          <a:lstStyle/>
          <a:p>
            <a:r>
              <a:rPr lang="zh-CN" altLang="en-US" smtClean="0"/>
              <a:t>访问关系数据库中的结构化数据</a:t>
            </a:r>
          </a:p>
        </p:txBody>
      </p:sp>
      <p:sp>
        <p:nvSpPr>
          <p:cNvPr id="5" name="内容占位符 4"/>
          <p:cNvSpPr>
            <a:spLocks noGrp="1"/>
          </p:cNvSpPr>
          <p:nvPr>
            <p:ph idx="1"/>
          </p:nvPr>
        </p:nvSpPr>
        <p:spPr/>
        <p:txBody>
          <a:bodyPr/>
          <a:lstStyle/>
          <a:p>
            <a:pPr>
              <a:defRPr/>
            </a:pPr>
            <a:r>
              <a:rPr lang="zh-CN" altLang="en-US" dirty="0" smtClean="0"/>
              <a:t>访问</a:t>
            </a:r>
            <a:r>
              <a:rPr lang="en-US" altLang="zh-CN" dirty="0" smtClean="0"/>
              <a:t>SQLITE</a:t>
            </a:r>
            <a:r>
              <a:rPr lang="zh-CN" altLang="en-US" dirty="0" smtClean="0"/>
              <a:t>数据库</a:t>
            </a:r>
            <a:endParaRPr lang="en-US" altLang="zh-CN" dirty="0" smtClean="0"/>
          </a:p>
          <a:p>
            <a:pPr lvl="1">
              <a:defRPr/>
            </a:pPr>
            <a:r>
              <a:rPr lang="zh-CN" altLang="en-US" dirty="0" smtClean="0"/>
              <a:t>安装需要使用的包：</a:t>
            </a:r>
            <a:endParaRPr lang="en-US" altLang="zh-CN" dirty="0" smtClean="0"/>
          </a:p>
          <a:p>
            <a:pPr marL="449262" lvl="1" indent="0">
              <a:buFont typeface="Wingdings" panose="05000000000000000000" pitchFamily="2" charset="2"/>
              <a:buNone/>
              <a:defRPr/>
            </a:pPr>
            <a:r>
              <a:rPr lang="en-US" altLang="zh-CN" dirty="0" err="1" smtClean="0"/>
              <a:t>install.packages</a:t>
            </a:r>
            <a:r>
              <a:rPr lang="en-US" altLang="zh-CN" dirty="0" smtClean="0"/>
              <a:t>("</a:t>
            </a:r>
            <a:r>
              <a:rPr lang="en-US" altLang="zh-CN" dirty="0" err="1" smtClean="0"/>
              <a:t>sqldf</a:t>
            </a:r>
            <a:r>
              <a:rPr lang="en-US" altLang="zh-CN" dirty="0" smtClean="0"/>
              <a:t>")</a:t>
            </a:r>
          </a:p>
          <a:p>
            <a:pPr marL="449262" lvl="1" indent="0">
              <a:buFont typeface="Wingdings" panose="05000000000000000000" pitchFamily="2" charset="2"/>
              <a:buNone/>
              <a:defRPr/>
            </a:pPr>
            <a:r>
              <a:rPr lang="en-US" altLang="zh-CN" dirty="0" err="1" smtClean="0"/>
              <a:t>install.packages</a:t>
            </a:r>
            <a:r>
              <a:rPr lang="en-US" altLang="zh-CN" dirty="0" smtClean="0"/>
              <a:t>("</a:t>
            </a:r>
            <a:r>
              <a:rPr lang="en-US" altLang="zh-CN" dirty="0" err="1" smtClean="0"/>
              <a:t>RSQLite</a:t>
            </a:r>
            <a:r>
              <a:rPr lang="en-US" altLang="zh-CN" dirty="0" smtClean="0"/>
              <a:t>")</a:t>
            </a:r>
          </a:p>
          <a:p>
            <a:pPr marL="449262" lvl="1" indent="0">
              <a:buFont typeface="Wingdings" panose="05000000000000000000" pitchFamily="2" charset="2"/>
              <a:buNone/>
              <a:defRPr/>
            </a:pPr>
            <a:endParaRPr lang="en-US" altLang="zh-CN" dirty="0"/>
          </a:p>
          <a:p>
            <a:pPr lvl="1">
              <a:defRPr/>
            </a:pPr>
            <a:r>
              <a:rPr lang="zh-CN" altLang="en-US" dirty="0" smtClean="0"/>
              <a:t>需要使用的库</a:t>
            </a:r>
            <a:endParaRPr lang="en-US" altLang="zh-CN" dirty="0" smtClean="0"/>
          </a:p>
          <a:p>
            <a:pPr marL="449262" lvl="1" indent="0">
              <a:buFont typeface="Wingdings" panose="05000000000000000000" pitchFamily="2" charset="2"/>
              <a:buNone/>
              <a:defRPr/>
            </a:pPr>
            <a:r>
              <a:rPr lang="en-US" altLang="zh-CN" dirty="0" smtClean="0"/>
              <a:t>library(</a:t>
            </a:r>
            <a:r>
              <a:rPr lang="en-US" altLang="zh-CN" dirty="0" err="1" smtClean="0"/>
              <a:t>gsubfn</a:t>
            </a:r>
            <a:r>
              <a:rPr lang="en-US" altLang="zh-CN" dirty="0" smtClean="0"/>
              <a:t>)  # </a:t>
            </a:r>
            <a:r>
              <a:rPr lang="en-US" altLang="zh-CN" dirty="0" err="1" smtClean="0"/>
              <a:t>sqldf</a:t>
            </a:r>
            <a:r>
              <a:rPr lang="zh-CN" altLang="en-US" dirty="0" smtClean="0"/>
              <a:t>需要</a:t>
            </a:r>
            <a:endParaRPr lang="en-US" altLang="zh-CN" dirty="0" smtClean="0"/>
          </a:p>
          <a:p>
            <a:pPr marL="449262" lvl="1" indent="0">
              <a:buFont typeface="Wingdings" panose="05000000000000000000" pitchFamily="2" charset="2"/>
              <a:buNone/>
              <a:defRPr/>
            </a:pPr>
            <a:r>
              <a:rPr lang="en-US" altLang="zh-CN" dirty="0" smtClean="0"/>
              <a:t>library(proto) </a:t>
            </a:r>
            <a:r>
              <a:rPr lang="en-US" altLang="zh-CN" dirty="0"/>
              <a:t># </a:t>
            </a:r>
            <a:r>
              <a:rPr lang="en-US" altLang="zh-CN" dirty="0" err="1"/>
              <a:t>sqldf</a:t>
            </a:r>
            <a:r>
              <a:rPr lang="zh-CN" altLang="en-US" dirty="0"/>
              <a:t>需要</a:t>
            </a:r>
            <a:endParaRPr lang="en-US" altLang="zh-CN" dirty="0" smtClean="0"/>
          </a:p>
          <a:p>
            <a:pPr marL="449262" lvl="1" indent="0">
              <a:buFont typeface="Wingdings" panose="05000000000000000000" pitchFamily="2" charset="2"/>
              <a:buNone/>
              <a:defRPr/>
            </a:pPr>
            <a:r>
              <a:rPr lang="en-US" altLang="zh-CN" dirty="0" smtClean="0"/>
              <a:t>library(</a:t>
            </a:r>
            <a:r>
              <a:rPr lang="en-US" altLang="zh-CN" dirty="0" err="1" smtClean="0"/>
              <a:t>RSQLite</a:t>
            </a:r>
            <a:r>
              <a:rPr lang="en-US" altLang="zh-CN" dirty="0" smtClean="0"/>
              <a:t>)</a:t>
            </a:r>
          </a:p>
          <a:p>
            <a:pPr marL="449262" lvl="1" indent="0">
              <a:buFont typeface="Wingdings" panose="05000000000000000000" pitchFamily="2" charset="2"/>
              <a:buNone/>
              <a:defRPr/>
            </a:pPr>
            <a:r>
              <a:rPr lang="en-US" altLang="zh-CN" dirty="0" smtClean="0"/>
              <a:t>library(</a:t>
            </a:r>
            <a:r>
              <a:rPr lang="en-US" altLang="zh-CN" dirty="0" err="1" smtClean="0"/>
              <a:t>sqldf</a:t>
            </a:r>
            <a:r>
              <a:rPr lang="en-US" altLang="zh-CN" dirty="0" smtClean="0"/>
              <a:t>)</a:t>
            </a:r>
          </a:p>
        </p:txBody>
      </p:sp>
    </p:spTree>
    <p:extLst>
      <p:ext uri="{BB962C8B-B14F-4D97-AF65-F5344CB8AC3E}">
        <p14:creationId xmlns:p14="http://schemas.microsoft.com/office/powerpoint/2010/main" val="23616368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en-US" altLang="zh-CN" dirty="0"/>
              <a:t>R</a:t>
            </a:r>
            <a:r>
              <a:rPr lang="zh-CN" altLang="en-US" dirty="0"/>
              <a:t>语言初步</a:t>
            </a:r>
            <a:endParaRPr lang="zh-CN" altLang="en-US" dirty="0" smtClean="0"/>
          </a:p>
        </p:txBody>
      </p:sp>
      <p:sp>
        <p:nvSpPr>
          <p:cNvPr id="9219" name="内容占位符 2"/>
          <p:cNvSpPr>
            <a:spLocks noGrp="1"/>
          </p:cNvSpPr>
          <p:nvPr>
            <p:ph idx="1"/>
          </p:nvPr>
        </p:nvSpPr>
        <p:spPr>
          <a:xfrm>
            <a:off x="323528" y="1484313"/>
            <a:ext cx="8352927" cy="4392612"/>
          </a:xfrm>
        </p:spPr>
        <p:txBody>
          <a:bodyPr/>
          <a:lstStyle/>
          <a:p>
            <a:r>
              <a:rPr lang="zh-CN" altLang="en-US" sz="2400" dirty="0" smtClean="0"/>
              <a:t>学习园地：</a:t>
            </a:r>
            <a:endParaRPr lang="en-US" altLang="zh-CN" sz="2400" dirty="0" smtClean="0"/>
          </a:p>
          <a:p>
            <a:pPr lvl="1"/>
            <a:r>
              <a:rPr lang="en-US" altLang="zh-CN" sz="2000" dirty="0" smtClean="0">
                <a:hlinkClick r:id="rId2"/>
              </a:rPr>
              <a:t>https://www.w3cschool.cn/r/r_overview.html</a:t>
            </a:r>
            <a:endParaRPr lang="en-US" altLang="zh-CN" sz="2000" dirty="0" smtClean="0"/>
          </a:p>
          <a:p>
            <a:r>
              <a:rPr lang="zh-CN" altLang="en-US" sz="2400" dirty="0" smtClean="0"/>
              <a:t>一些简单的使用</a:t>
            </a:r>
            <a:endParaRPr lang="en-US" altLang="zh-CN" sz="2400" dirty="0" smtClean="0"/>
          </a:p>
          <a:p>
            <a:pPr lvl="1"/>
            <a:r>
              <a:rPr lang="zh-CN" altLang="en-US" sz="2000" dirty="0" smtClean="0"/>
              <a:t>常量</a:t>
            </a:r>
            <a:endParaRPr lang="en-US" altLang="zh-CN" sz="2000" dirty="0" smtClean="0"/>
          </a:p>
          <a:p>
            <a:pPr lvl="1"/>
            <a:r>
              <a:rPr lang="zh-CN" altLang="en-US" sz="2000" dirty="0"/>
              <a:t>变量：程序语言中的变量用来保存输入的值或者计算得到的值。 </a:t>
            </a:r>
            <a:endParaRPr lang="en-US" altLang="zh-CN" sz="2000" dirty="0" smtClean="0"/>
          </a:p>
          <a:p>
            <a:pPr lvl="2"/>
            <a:r>
              <a:rPr lang="zh-CN" altLang="en-US" sz="1600" dirty="0" smtClean="0"/>
              <a:t>在</a:t>
            </a:r>
            <a:r>
              <a:rPr lang="en-US" altLang="zh-CN" sz="1600" dirty="0"/>
              <a:t>R</a:t>
            </a:r>
            <a:r>
              <a:rPr lang="zh-CN" altLang="en-US" sz="1600" dirty="0"/>
              <a:t>中，变量可以保存所有的数据类型， 比如标量、向量、矩阵、数据框、函数等</a:t>
            </a:r>
            <a:r>
              <a:rPr lang="zh-CN" altLang="en-US" sz="1600" dirty="0" smtClean="0"/>
              <a:t>。</a:t>
            </a:r>
            <a:endParaRPr lang="en-US" altLang="zh-CN" sz="1600" dirty="0" smtClean="0"/>
          </a:p>
          <a:p>
            <a:pPr lvl="2"/>
            <a:r>
              <a:rPr lang="en-US" altLang="zh-CN" sz="1600" dirty="0"/>
              <a:t>R</a:t>
            </a:r>
            <a:r>
              <a:rPr lang="zh-CN" altLang="en-US" sz="1600" dirty="0"/>
              <a:t>变量名必须以字母、数字、下划线和句点组成， 变量名的第一个字符不能取为数字</a:t>
            </a:r>
            <a:r>
              <a:rPr lang="zh-CN" altLang="en-US" sz="1600" dirty="0" smtClean="0"/>
              <a:t>。</a:t>
            </a:r>
            <a:endParaRPr lang="en-US" altLang="zh-CN" sz="1600" dirty="0" smtClean="0"/>
          </a:p>
          <a:p>
            <a:pPr lvl="2"/>
            <a:r>
              <a:rPr lang="en-US" altLang="zh-CN" sz="1600" dirty="0"/>
              <a:t>R</a:t>
            </a:r>
            <a:r>
              <a:rPr lang="zh-CN" altLang="en-US" sz="1600" dirty="0"/>
              <a:t>的变量没有固定的类型， 给已有变量赋值为新的类型， 该变量就变成新的</a:t>
            </a:r>
            <a:r>
              <a:rPr lang="zh-CN" altLang="en-US" sz="1600" dirty="0" smtClean="0"/>
              <a:t>类型。</a:t>
            </a:r>
            <a:endParaRPr lang="en-US" altLang="zh-CN" sz="1600" dirty="0" smtClean="0"/>
          </a:p>
          <a:p>
            <a:pPr lvl="1"/>
            <a:r>
              <a:rPr lang="zh-CN" altLang="en-US" sz="2000" dirty="0" smtClean="0"/>
              <a:t>赋值：</a:t>
            </a:r>
            <a:r>
              <a:rPr lang="en-US" altLang="zh-CN" sz="2000" b="1" dirty="0" smtClean="0">
                <a:latin typeface="Courier New" panose="02070309020205020404" pitchFamily="49" charset="0"/>
                <a:ea typeface="楷体_GB2312"/>
                <a:cs typeface="楷体_GB2312"/>
              </a:rPr>
              <a:t>a&lt;-2 </a:t>
            </a:r>
            <a:r>
              <a:rPr lang="zh-CN" altLang="en-US" sz="2000" b="1" dirty="0" smtClean="0">
                <a:latin typeface="Courier New" panose="02070309020205020404" pitchFamily="49" charset="0"/>
                <a:ea typeface="楷体_GB2312"/>
                <a:cs typeface="楷体_GB2312"/>
              </a:rPr>
              <a:t>或者 </a:t>
            </a:r>
            <a:r>
              <a:rPr lang="en-US" altLang="zh-CN" sz="2000" b="1" dirty="0" smtClean="0">
                <a:latin typeface="Courier New" panose="02070309020205020404" pitchFamily="49" charset="0"/>
                <a:ea typeface="楷体_GB2312"/>
                <a:cs typeface="楷体_GB2312"/>
              </a:rPr>
              <a:t>a=2</a:t>
            </a:r>
            <a:endParaRPr lang="en-US" altLang="zh-CN" sz="2000" dirty="0" smtClean="0"/>
          </a:p>
          <a:p>
            <a:pPr lvl="1"/>
            <a:r>
              <a:rPr lang="zh-CN" altLang="en-US" sz="2000" dirty="0" smtClean="0"/>
              <a:t>注释：</a:t>
            </a:r>
            <a:r>
              <a:rPr lang="en-US" altLang="zh-CN" sz="2000" dirty="0" smtClean="0">
                <a:solidFill>
                  <a:srgbClr val="0066FF"/>
                </a:solidFill>
                <a:latin typeface="Courier New" panose="02070309020205020404" pitchFamily="49" charset="0"/>
                <a:ea typeface="楷体_GB2312"/>
                <a:cs typeface="楷体_GB2312"/>
              </a:rPr>
              <a:t> #</a:t>
            </a:r>
          </a:p>
          <a:p>
            <a:pPr lvl="1"/>
            <a:r>
              <a:rPr lang="en-US" altLang="zh-CN" sz="2000" dirty="0" smtClean="0"/>
              <a:t>R</a:t>
            </a:r>
            <a:r>
              <a:rPr lang="zh-CN" altLang="en-US" sz="2000" dirty="0" smtClean="0"/>
              <a:t>是区分大小写的，</a:t>
            </a:r>
            <a:r>
              <a:rPr lang="en-US" altLang="zh-CN" sz="2000" dirty="0" smtClean="0"/>
              <a:t>A</a:t>
            </a:r>
            <a:r>
              <a:rPr lang="zh-CN" altLang="en-US" sz="2000" dirty="0" smtClean="0"/>
              <a:t>与</a:t>
            </a:r>
            <a:r>
              <a:rPr lang="en-US" altLang="zh-CN" sz="2000" dirty="0" smtClean="0"/>
              <a:t>a</a:t>
            </a:r>
            <a:r>
              <a:rPr lang="zh-CN" altLang="en-US" sz="2000" dirty="0" smtClean="0"/>
              <a:t>是不同的。</a:t>
            </a:r>
          </a:p>
          <a:p>
            <a:pPr lvl="1"/>
            <a:endParaRPr lang="en-US" altLang="zh-CN" sz="2000" dirty="0" smtClean="0"/>
          </a:p>
          <a:p>
            <a:pPr lvl="1"/>
            <a:endParaRPr lang="zh-CN" altLang="en-US" sz="2000" dirty="0" smtClean="0"/>
          </a:p>
        </p:txBody>
      </p:sp>
    </p:spTree>
    <p:extLst>
      <p:ext uri="{BB962C8B-B14F-4D97-AF65-F5344CB8AC3E}">
        <p14:creationId xmlns:p14="http://schemas.microsoft.com/office/powerpoint/2010/main" val="12395778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a:xfrm>
            <a:off x="1042988" y="404813"/>
            <a:ext cx="6192837" cy="576262"/>
          </a:xfrm>
        </p:spPr>
        <p:txBody>
          <a:bodyPr/>
          <a:lstStyle/>
          <a:p>
            <a:r>
              <a:rPr lang="zh-CN" altLang="en-US" smtClean="0"/>
              <a:t>访问关系数据库中的结构化数据</a:t>
            </a:r>
          </a:p>
        </p:txBody>
      </p:sp>
      <p:sp>
        <p:nvSpPr>
          <p:cNvPr id="3" name="内容占位符 2"/>
          <p:cNvSpPr>
            <a:spLocks noGrp="1"/>
          </p:cNvSpPr>
          <p:nvPr>
            <p:ph idx="1"/>
          </p:nvPr>
        </p:nvSpPr>
        <p:spPr/>
        <p:txBody>
          <a:bodyPr/>
          <a:lstStyle/>
          <a:p>
            <a:pPr>
              <a:defRPr/>
            </a:pPr>
            <a:r>
              <a:rPr lang="zh-CN" altLang="en-US" dirty="0" smtClean="0"/>
              <a:t>访问数据库实例：</a:t>
            </a:r>
            <a:endParaRPr lang="en-US" altLang="zh-CN" dirty="0" smtClean="0"/>
          </a:p>
          <a:p>
            <a:pPr marL="0" indent="0">
              <a:buFont typeface="Wingdings" panose="05000000000000000000" pitchFamily="2" charset="2"/>
              <a:buNone/>
              <a:defRPr/>
            </a:pPr>
            <a:r>
              <a:rPr lang="en-US" altLang="zh-CN" sz="2000" dirty="0" smtClean="0"/>
              <a:t>library(proto)</a:t>
            </a:r>
          </a:p>
          <a:p>
            <a:pPr marL="0" indent="0">
              <a:buFont typeface="Wingdings" panose="05000000000000000000" pitchFamily="2" charset="2"/>
              <a:buNone/>
              <a:defRPr/>
            </a:pPr>
            <a:r>
              <a:rPr lang="en-US" altLang="zh-CN" sz="2000" dirty="0" smtClean="0"/>
              <a:t>library(</a:t>
            </a:r>
            <a:r>
              <a:rPr lang="en-US" altLang="zh-CN" sz="2000" dirty="0" err="1" smtClean="0"/>
              <a:t>gsubfn</a:t>
            </a:r>
            <a:r>
              <a:rPr lang="en-US" altLang="zh-CN" sz="2000" dirty="0" smtClean="0"/>
              <a:t>)</a:t>
            </a:r>
          </a:p>
          <a:p>
            <a:pPr marL="0" indent="0">
              <a:buFont typeface="Wingdings" panose="05000000000000000000" pitchFamily="2" charset="2"/>
              <a:buNone/>
              <a:defRPr/>
            </a:pPr>
            <a:r>
              <a:rPr lang="en-US" altLang="zh-CN" sz="2000" dirty="0" smtClean="0"/>
              <a:t>library(</a:t>
            </a:r>
            <a:r>
              <a:rPr lang="en-US" altLang="zh-CN" sz="2000" dirty="0" err="1" smtClean="0"/>
              <a:t>RSQLite</a:t>
            </a:r>
            <a:r>
              <a:rPr lang="en-US" altLang="zh-CN" sz="2000" dirty="0" smtClean="0"/>
              <a:t>)</a:t>
            </a:r>
          </a:p>
          <a:p>
            <a:pPr marL="0" indent="0">
              <a:buFont typeface="Wingdings" panose="05000000000000000000" pitchFamily="2" charset="2"/>
              <a:buNone/>
              <a:defRPr/>
            </a:pPr>
            <a:r>
              <a:rPr lang="en-US" altLang="zh-CN" sz="2000" dirty="0" smtClean="0"/>
              <a:t>library(</a:t>
            </a:r>
            <a:r>
              <a:rPr lang="en-US" altLang="zh-CN" sz="2000" dirty="0" err="1" smtClean="0"/>
              <a:t>sqldf</a:t>
            </a:r>
            <a:r>
              <a:rPr lang="en-US" altLang="zh-CN" sz="2000" dirty="0" smtClean="0"/>
              <a:t>)</a:t>
            </a:r>
          </a:p>
          <a:p>
            <a:pPr marL="0" indent="0">
              <a:buFont typeface="Wingdings" panose="05000000000000000000" pitchFamily="2" charset="2"/>
              <a:buNone/>
              <a:defRPr/>
            </a:pPr>
            <a:endParaRPr lang="en-US" altLang="zh-CN" sz="2000" dirty="0" smtClean="0"/>
          </a:p>
          <a:p>
            <a:pPr marL="0" indent="0">
              <a:buNone/>
              <a:defRPr/>
            </a:pPr>
            <a:r>
              <a:rPr lang="en-US" altLang="zh-CN" sz="2000" dirty="0" err="1" smtClean="0"/>
              <a:t>dbpath</a:t>
            </a:r>
            <a:r>
              <a:rPr lang="en-US" altLang="zh-CN" sz="2000" dirty="0" smtClean="0"/>
              <a:t> &lt;- "</a:t>
            </a:r>
            <a:r>
              <a:rPr lang="en-US" altLang="zh-CN" sz="2000" dirty="0" err="1" smtClean="0"/>
              <a:t>agriculture.db</a:t>
            </a:r>
            <a:r>
              <a:rPr lang="en-US" altLang="zh-CN" sz="2000" dirty="0"/>
              <a:t>"</a:t>
            </a:r>
            <a:endParaRPr lang="en-US" altLang="zh-CN" sz="2000" dirty="0" smtClean="0"/>
          </a:p>
          <a:p>
            <a:pPr marL="0" indent="0">
              <a:buFont typeface="Wingdings" panose="05000000000000000000" pitchFamily="2" charset="2"/>
              <a:buNone/>
              <a:defRPr/>
            </a:pPr>
            <a:r>
              <a:rPr lang="en-US" altLang="zh-CN" sz="2000" dirty="0" smtClean="0"/>
              <a:t>con &lt;- </a:t>
            </a:r>
            <a:r>
              <a:rPr lang="en-US" altLang="zh-CN" sz="2000" dirty="0" err="1" smtClean="0"/>
              <a:t>dbConnect</a:t>
            </a:r>
            <a:r>
              <a:rPr lang="en-US" altLang="zh-CN" sz="2000" dirty="0" smtClean="0"/>
              <a:t>(</a:t>
            </a:r>
            <a:r>
              <a:rPr lang="en-US" altLang="zh-CN" sz="2000" dirty="0" err="1" smtClean="0"/>
              <a:t>RSQLite</a:t>
            </a:r>
            <a:r>
              <a:rPr lang="en-US" altLang="zh-CN" sz="2000" dirty="0" smtClean="0"/>
              <a:t>::SQLite(),</a:t>
            </a:r>
            <a:r>
              <a:rPr lang="en-US" altLang="zh-CN" sz="2000" dirty="0" err="1" smtClean="0"/>
              <a:t>dbname</a:t>
            </a:r>
            <a:r>
              <a:rPr lang="en-US" altLang="zh-CN" sz="2000" dirty="0" smtClean="0"/>
              <a:t>=</a:t>
            </a:r>
            <a:r>
              <a:rPr lang="en-US" altLang="zh-CN" sz="2000" dirty="0" err="1" smtClean="0"/>
              <a:t>dbpath</a:t>
            </a:r>
            <a:r>
              <a:rPr lang="en-US" altLang="zh-CN" sz="2000" dirty="0" smtClean="0"/>
              <a:t>)</a:t>
            </a:r>
          </a:p>
          <a:p>
            <a:pPr marL="0" indent="0">
              <a:buFont typeface="Wingdings" panose="05000000000000000000" pitchFamily="2" charset="2"/>
              <a:buNone/>
              <a:defRPr/>
            </a:pPr>
            <a:r>
              <a:rPr lang="en-US" altLang="zh-CN" sz="2000" dirty="0" err="1" smtClean="0"/>
              <a:t>tblist</a:t>
            </a:r>
            <a:r>
              <a:rPr lang="en-US" altLang="zh-CN" sz="2000" dirty="0" smtClean="0"/>
              <a:t> = </a:t>
            </a:r>
            <a:r>
              <a:rPr lang="en-US" altLang="zh-CN" sz="2000" dirty="0" err="1" smtClean="0"/>
              <a:t>dbListTables</a:t>
            </a:r>
            <a:r>
              <a:rPr lang="en-US" altLang="zh-CN" sz="2000" dirty="0" smtClean="0"/>
              <a:t>(con)</a:t>
            </a:r>
          </a:p>
          <a:p>
            <a:pPr marL="0" indent="0">
              <a:buFont typeface="Wingdings" panose="05000000000000000000" pitchFamily="2" charset="2"/>
              <a:buNone/>
              <a:defRPr/>
            </a:pPr>
            <a:r>
              <a:rPr lang="en-US" altLang="zh-CN" sz="2000" dirty="0" smtClean="0"/>
              <a:t>print(</a:t>
            </a:r>
            <a:r>
              <a:rPr lang="en-US" altLang="zh-CN" sz="2000" dirty="0" err="1" smtClean="0"/>
              <a:t>tblist</a:t>
            </a:r>
            <a:r>
              <a:rPr lang="en-US" altLang="zh-CN" sz="2000" dirty="0" smtClean="0"/>
              <a:t>)</a:t>
            </a:r>
          </a:p>
          <a:p>
            <a:pPr marL="0" indent="0">
              <a:buFont typeface="Wingdings" panose="05000000000000000000" pitchFamily="2" charset="2"/>
              <a:buNone/>
              <a:defRPr/>
            </a:pPr>
            <a:r>
              <a:rPr lang="en-US" altLang="zh-CN" sz="2000" dirty="0" smtClean="0"/>
              <a:t>res &lt;- </a:t>
            </a:r>
            <a:r>
              <a:rPr lang="en-US" altLang="zh-CN" sz="2000" dirty="0" err="1" smtClean="0"/>
              <a:t>dbGetQuery</a:t>
            </a:r>
            <a:r>
              <a:rPr lang="en-US" altLang="zh-CN" sz="2000" dirty="0" smtClean="0"/>
              <a:t>(</a:t>
            </a:r>
            <a:r>
              <a:rPr lang="en-US" altLang="zh-CN" sz="2000" dirty="0" err="1" smtClean="0"/>
              <a:t>con,"select</a:t>
            </a:r>
            <a:r>
              <a:rPr lang="en-US" altLang="zh-CN" sz="2000" dirty="0" smtClean="0"/>
              <a:t> * from </a:t>
            </a:r>
            <a:r>
              <a:rPr lang="en-US" altLang="zh-CN" sz="2000" dirty="0" err="1" smtClean="0"/>
              <a:t>agri_data</a:t>
            </a:r>
            <a:r>
              <a:rPr lang="en-US" altLang="zh-CN" sz="2000" dirty="0" smtClean="0"/>
              <a:t>")</a:t>
            </a:r>
          </a:p>
          <a:p>
            <a:pPr marL="0" indent="0">
              <a:buFont typeface="Wingdings" panose="05000000000000000000" pitchFamily="2" charset="2"/>
              <a:buNone/>
              <a:defRPr/>
            </a:pPr>
            <a:r>
              <a:rPr lang="en-US" altLang="zh-CN" sz="2000" dirty="0" smtClean="0"/>
              <a:t>print(res)</a:t>
            </a:r>
          </a:p>
          <a:p>
            <a:pPr marL="0" indent="0">
              <a:buFont typeface="Wingdings" panose="05000000000000000000" pitchFamily="2" charset="2"/>
              <a:buNone/>
              <a:defRPr/>
            </a:pPr>
            <a:endParaRPr lang="zh-CN" altLang="en-US" sz="2000" dirty="0"/>
          </a:p>
        </p:txBody>
      </p:sp>
    </p:spTree>
    <p:extLst>
      <p:ext uri="{BB962C8B-B14F-4D97-AF65-F5344CB8AC3E}">
        <p14:creationId xmlns:p14="http://schemas.microsoft.com/office/powerpoint/2010/main" val="42657515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en-US" altLang="zh-CN" dirty="0" smtClean="0"/>
              <a:t>R</a:t>
            </a:r>
            <a:r>
              <a:rPr lang="zh-CN" altLang="en-US" dirty="0" smtClean="0"/>
              <a:t>语言中的数据表示</a:t>
            </a:r>
          </a:p>
        </p:txBody>
      </p:sp>
      <p:sp>
        <p:nvSpPr>
          <p:cNvPr id="10243" name="内容占位符 2"/>
          <p:cNvSpPr>
            <a:spLocks noGrp="1"/>
          </p:cNvSpPr>
          <p:nvPr>
            <p:ph idx="1"/>
          </p:nvPr>
        </p:nvSpPr>
        <p:spPr/>
        <p:txBody>
          <a:bodyPr/>
          <a:lstStyle/>
          <a:p>
            <a:r>
              <a:rPr lang="en-US" altLang="zh-CN" dirty="0" smtClean="0"/>
              <a:t>R</a:t>
            </a:r>
            <a:r>
              <a:rPr lang="zh-CN" altLang="en-US" dirty="0" smtClean="0"/>
              <a:t>语言支持的数据类型</a:t>
            </a:r>
            <a:endParaRPr lang="en-US" altLang="zh-CN" dirty="0" smtClean="0"/>
          </a:p>
          <a:p>
            <a:pPr lvl="1"/>
            <a:r>
              <a:rPr lang="zh-CN" altLang="en-US" dirty="0"/>
              <a:t>整型</a:t>
            </a:r>
            <a:r>
              <a:rPr lang="en-US" altLang="zh-CN" dirty="0" smtClean="0"/>
              <a:t>integer</a:t>
            </a:r>
            <a:r>
              <a:rPr lang="zh-CN" altLang="en-US" dirty="0"/>
              <a:t>	如</a:t>
            </a:r>
            <a:r>
              <a:rPr lang="en-US" altLang="zh-CN" dirty="0" smtClean="0"/>
              <a:t>2L</a:t>
            </a:r>
            <a:r>
              <a:rPr lang="zh-CN" altLang="en-US" dirty="0"/>
              <a:t>，</a:t>
            </a:r>
            <a:r>
              <a:rPr lang="en-US" altLang="zh-CN" dirty="0"/>
              <a:t>34L</a:t>
            </a:r>
            <a:r>
              <a:rPr lang="zh-CN" altLang="en-US" dirty="0"/>
              <a:t>，</a:t>
            </a:r>
            <a:r>
              <a:rPr lang="en-US" altLang="zh-CN" dirty="0"/>
              <a:t>0L</a:t>
            </a:r>
          </a:p>
          <a:p>
            <a:pPr lvl="1"/>
            <a:r>
              <a:rPr lang="zh-CN" altLang="en-US" dirty="0" smtClean="0"/>
              <a:t>数值型 </a:t>
            </a:r>
            <a:r>
              <a:rPr lang="en-US" altLang="zh-CN" dirty="0" smtClean="0"/>
              <a:t>Numeric    </a:t>
            </a:r>
            <a:r>
              <a:rPr lang="zh-CN" altLang="en-US" dirty="0" smtClean="0"/>
              <a:t>如 </a:t>
            </a:r>
            <a:r>
              <a:rPr lang="en-US" altLang="zh-CN" dirty="0" smtClean="0"/>
              <a:t>100, 0, -4.335</a:t>
            </a:r>
          </a:p>
          <a:p>
            <a:pPr lvl="1"/>
            <a:r>
              <a:rPr lang="zh-CN" altLang="en-US" dirty="0" smtClean="0"/>
              <a:t>字符型 </a:t>
            </a:r>
            <a:r>
              <a:rPr lang="en-US" altLang="zh-CN" dirty="0" smtClean="0"/>
              <a:t>Character  </a:t>
            </a:r>
            <a:r>
              <a:rPr lang="zh-CN" altLang="en-US" dirty="0" smtClean="0"/>
              <a:t>如 “</a:t>
            </a:r>
            <a:r>
              <a:rPr lang="en-US" altLang="zh-CN" dirty="0" smtClean="0"/>
              <a:t>China”</a:t>
            </a:r>
          </a:p>
          <a:p>
            <a:pPr lvl="1"/>
            <a:r>
              <a:rPr lang="zh-CN" altLang="en-US" dirty="0" smtClean="0"/>
              <a:t>逻辑型 </a:t>
            </a:r>
            <a:r>
              <a:rPr lang="en-US" altLang="zh-CN" dirty="0" smtClean="0"/>
              <a:t>Logical    </a:t>
            </a:r>
            <a:r>
              <a:rPr lang="zh-CN" altLang="en-US" dirty="0" smtClean="0"/>
              <a:t>如</a:t>
            </a:r>
            <a:r>
              <a:rPr lang="en-US" altLang="zh-CN" dirty="0" smtClean="0"/>
              <a:t>TRUE, FALSE</a:t>
            </a:r>
          </a:p>
          <a:p>
            <a:pPr lvl="1"/>
            <a:r>
              <a:rPr lang="zh-CN" altLang="en-US" dirty="0" smtClean="0"/>
              <a:t>因子型 </a:t>
            </a:r>
            <a:r>
              <a:rPr lang="en-US" altLang="zh-CN" dirty="0" smtClean="0"/>
              <a:t>Factor     </a:t>
            </a:r>
            <a:r>
              <a:rPr lang="zh-CN" altLang="en-US" dirty="0" smtClean="0"/>
              <a:t>表示不同类别</a:t>
            </a:r>
          </a:p>
          <a:p>
            <a:pPr lvl="1"/>
            <a:r>
              <a:rPr lang="zh-CN" altLang="en-US" dirty="0" smtClean="0"/>
              <a:t>复数型 </a:t>
            </a:r>
            <a:r>
              <a:rPr lang="en-US" altLang="zh-CN" dirty="0" smtClean="0"/>
              <a:t>Complex    </a:t>
            </a:r>
            <a:r>
              <a:rPr lang="zh-CN" altLang="en-US" dirty="0" smtClean="0"/>
              <a:t>如：</a:t>
            </a:r>
            <a:r>
              <a:rPr lang="en-US" altLang="zh-CN" dirty="0" smtClean="0"/>
              <a:t>2 + 3i</a:t>
            </a:r>
          </a:p>
          <a:p>
            <a:pPr lvl="1"/>
            <a:endParaRPr lang="zh-CN" altLang="en-US" dirty="0" smtClean="0"/>
          </a:p>
        </p:txBody>
      </p:sp>
      <p:sp>
        <p:nvSpPr>
          <p:cNvPr id="2" name="文本框 1"/>
          <p:cNvSpPr txBox="1"/>
          <p:nvPr/>
        </p:nvSpPr>
        <p:spPr>
          <a:xfrm>
            <a:off x="3275856" y="4869160"/>
            <a:ext cx="5472608" cy="1754326"/>
          </a:xfrm>
          <a:prstGeom prst="rect">
            <a:avLst/>
          </a:prstGeom>
          <a:noFill/>
        </p:spPr>
        <p:txBody>
          <a:bodyPr wrap="square" rtlCol="0">
            <a:spAutoFit/>
          </a:bodyPr>
          <a:lstStyle/>
          <a:p>
            <a:r>
              <a:rPr lang="zh-CN" altLang="en-US" dirty="0"/>
              <a:t>因子是用于对数据进行分类并将其存储为级别的数据对象。 它们可以存储字符串和整数。 它们在具有有限数量的唯一值的列中很有用。 像“男性”，“女性”和</a:t>
            </a:r>
            <a:r>
              <a:rPr lang="en-US" altLang="zh-CN" dirty="0"/>
              <a:t>True</a:t>
            </a:r>
            <a:r>
              <a:rPr lang="zh-CN" altLang="en-US" dirty="0"/>
              <a:t>，</a:t>
            </a:r>
            <a:r>
              <a:rPr lang="en-US" altLang="zh-CN" dirty="0"/>
              <a:t>False</a:t>
            </a:r>
            <a:r>
              <a:rPr lang="zh-CN" altLang="en-US" dirty="0"/>
              <a:t>等。它们在统计建模的数据分析中很有用。</a:t>
            </a:r>
          </a:p>
          <a:p>
            <a:endParaRPr lang="zh-CN" altLang="en-US" dirty="0"/>
          </a:p>
        </p:txBody>
      </p:sp>
    </p:spTree>
    <p:extLst>
      <p:ext uri="{BB962C8B-B14F-4D97-AF65-F5344CB8AC3E}">
        <p14:creationId xmlns:p14="http://schemas.microsoft.com/office/powerpoint/2010/main" val="208515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en-US" altLang="zh-CN" dirty="0"/>
              <a:t>R</a:t>
            </a:r>
            <a:r>
              <a:rPr lang="zh-CN" altLang="en-US" dirty="0"/>
              <a:t>语言中的数据表示</a:t>
            </a:r>
            <a:endParaRPr lang="zh-CN" altLang="en-US" dirty="0" smtClean="0"/>
          </a:p>
        </p:txBody>
      </p:sp>
      <p:sp>
        <p:nvSpPr>
          <p:cNvPr id="11267" name="内容占位符 2"/>
          <p:cNvSpPr>
            <a:spLocks noGrp="1"/>
          </p:cNvSpPr>
          <p:nvPr>
            <p:ph idx="1"/>
          </p:nvPr>
        </p:nvSpPr>
        <p:spPr>
          <a:xfrm>
            <a:off x="251520" y="1484313"/>
            <a:ext cx="8640959" cy="4392612"/>
          </a:xfrm>
        </p:spPr>
        <p:txBody>
          <a:bodyPr/>
          <a:lstStyle/>
          <a:p>
            <a:r>
              <a:rPr lang="en-US" altLang="zh-CN" dirty="0" smtClean="0"/>
              <a:t>R</a:t>
            </a:r>
            <a:r>
              <a:rPr lang="zh-CN" altLang="en-US" dirty="0" smtClean="0"/>
              <a:t>语言支持的数据结构</a:t>
            </a:r>
          </a:p>
          <a:p>
            <a:pPr lvl="1"/>
            <a:r>
              <a:rPr lang="zh-CN" altLang="en-US" dirty="0" smtClean="0"/>
              <a:t>向量</a:t>
            </a:r>
            <a:r>
              <a:rPr lang="en-US" altLang="zh-CN" dirty="0" smtClean="0"/>
              <a:t>(vector) </a:t>
            </a:r>
            <a:r>
              <a:rPr lang="zh-CN" altLang="en-US" dirty="0"/>
              <a:t>：将若干个基础类型相同的值存储在一起， 各个元素可以按序号访问。 </a:t>
            </a:r>
            <a:r>
              <a:rPr lang="zh-CN" altLang="en-US" dirty="0" smtClean="0"/>
              <a:t>（一维数组）</a:t>
            </a:r>
          </a:p>
          <a:p>
            <a:pPr lvl="1"/>
            <a:r>
              <a:rPr lang="zh-CN" altLang="en-US" dirty="0" smtClean="0"/>
              <a:t>数组</a:t>
            </a:r>
            <a:r>
              <a:rPr lang="en-US" altLang="zh-CN" dirty="0" smtClean="0"/>
              <a:t>(array)</a:t>
            </a:r>
            <a:r>
              <a:rPr lang="zh-CN" altLang="en-US" dirty="0" smtClean="0"/>
              <a:t>：</a:t>
            </a:r>
            <a:r>
              <a:rPr lang="en-US" altLang="zh-CN" dirty="0" smtClean="0"/>
              <a:t> </a:t>
            </a:r>
            <a:r>
              <a:rPr lang="zh-CN" altLang="en-US" dirty="0" smtClean="0"/>
              <a:t>数组是</a:t>
            </a:r>
            <a:r>
              <a:rPr lang="en-US" altLang="zh-CN" dirty="0" smtClean="0"/>
              <a:t>k</a:t>
            </a:r>
            <a:r>
              <a:rPr lang="zh-CN" altLang="en-US" dirty="0" smtClean="0"/>
              <a:t>维的数据表，要求元素类型相同。 </a:t>
            </a:r>
          </a:p>
          <a:p>
            <a:pPr lvl="1"/>
            <a:r>
              <a:rPr lang="zh-CN" altLang="en-US" dirty="0" smtClean="0"/>
              <a:t>矩阵</a:t>
            </a:r>
            <a:r>
              <a:rPr lang="en-US" altLang="zh-CN" dirty="0" smtClean="0"/>
              <a:t>(matrix)</a:t>
            </a:r>
            <a:r>
              <a:rPr lang="zh-CN" altLang="en-US" dirty="0" smtClean="0"/>
              <a:t>：矩阵是数组的一个特例，维数</a:t>
            </a:r>
            <a:r>
              <a:rPr lang="en-US" altLang="zh-CN" dirty="0" smtClean="0"/>
              <a:t>k = 2</a:t>
            </a:r>
            <a:r>
              <a:rPr lang="zh-CN" altLang="en-US" dirty="0" smtClean="0"/>
              <a:t>。</a:t>
            </a:r>
          </a:p>
          <a:p>
            <a:pPr lvl="1"/>
            <a:r>
              <a:rPr lang="zh-CN" altLang="en-US" dirty="0" smtClean="0"/>
              <a:t>数据框</a:t>
            </a:r>
            <a:r>
              <a:rPr lang="en-US" altLang="zh-CN" dirty="0" smtClean="0"/>
              <a:t>(</a:t>
            </a:r>
            <a:r>
              <a:rPr lang="en-US" altLang="zh-CN" dirty="0" err="1" smtClean="0"/>
              <a:t>dataframe</a:t>
            </a:r>
            <a:r>
              <a:rPr lang="en-US" altLang="zh-CN" dirty="0" smtClean="0"/>
              <a:t>) </a:t>
            </a:r>
            <a:r>
              <a:rPr lang="zh-CN" altLang="en-US" dirty="0" smtClean="0"/>
              <a:t>：由一个或几个向量和（或）因子构成，这些向量必须是等长度的，但可以是不同的数据类型。</a:t>
            </a:r>
          </a:p>
          <a:p>
            <a:pPr lvl="1"/>
            <a:r>
              <a:rPr lang="zh-CN" altLang="en-US" dirty="0" smtClean="0"/>
              <a:t>列表</a:t>
            </a:r>
            <a:r>
              <a:rPr lang="en-US" altLang="zh-CN" dirty="0" smtClean="0"/>
              <a:t>(list) </a:t>
            </a:r>
            <a:r>
              <a:rPr lang="zh-CN" altLang="en-US" dirty="0" smtClean="0"/>
              <a:t>：可以包含任何类型的对象。</a:t>
            </a:r>
            <a:endParaRPr lang="en-US" altLang="zh-CN" dirty="0" smtClean="0"/>
          </a:p>
          <a:p>
            <a:pPr lvl="2"/>
            <a:r>
              <a:rPr lang="zh-CN" altLang="en-US" dirty="0" smtClean="0"/>
              <a:t>数据框是一种特殊的列表</a:t>
            </a:r>
            <a:endParaRPr lang="en-US" altLang="zh-CN" dirty="0" smtClean="0"/>
          </a:p>
          <a:p>
            <a:pPr lvl="2"/>
            <a:r>
              <a:rPr lang="zh-CN" altLang="en-US" dirty="0" smtClean="0"/>
              <a:t>列表的一</a:t>
            </a:r>
            <a:r>
              <a:rPr lang="zh-CN" altLang="en-US" dirty="0"/>
              <a:t>个</a:t>
            </a:r>
            <a:r>
              <a:rPr lang="zh-CN" altLang="en-US" dirty="0" smtClean="0"/>
              <a:t>主要用途是</a:t>
            </a:r>
            <a:r>
              <a:rPr lang="zh-CN" altLang="en-US" dirty="0"/>
              <a:t>提供</a:t>
            </a:r>
            <a:r>
              <a:rPr lang="en-US" altLang="zh-CN" dirty="0"/>
              <a:t>R</a:t>
            </a:r>
            <a:r>
              <a:rPr lang="zh-CN" altLang="en-US" dirty="0"/>
              <a:t>分析</a:t>
            </a:r>
            <a:r>
              <a:rPr lang="zh-CN" altLang="en-US" dirty="0" smtClean="0"/>
              <a:t>结果的输出包装。</a:t>
            </a:r>
          </a:p>
          <a:p>
            <a:pPr lvl="1"/>
            <a:endParaRPr lang="zh-CN" altLang="en-US" dirty="0" smtClean="0"/>
          </a:p>
        </p:txBody>
      </p:sp>
    </p:spTree>
    <p:extLst>
      <p:ext uri="{BB962C8B-B14F-4D97-AF65-F5344CB8AC3E}">
        <p14:creationId xmlns:p14="http://schemas.microsoft.com/office/powerpoint/2010/main" val="2439149490"/>
      </p:ext>
    </p:extLst>
  </p:cSld>
  <p:clrMapOvr>
    <a:masterClrMapping/>
  </p:clrMapOvr>
  <p:timing>
    <p:tnLst>
      <p:par>
        <p:cTn id="1" dur="indefinite" restart="never" nodeType="tmRoot"/>
      </p:par>
    </p:tnLst>
  </p:timing>
</p:sld>
</file>

<file path=ppt/theme/theme1.xml><?xml version="1.0" encoding="utf-8"?>
<a:theme xmlns:a="http://schemas.openxmlformats.org/drawingml/2006/main" name="nju">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nju</Template>
  <TotalTime>2702</TotalTime>
  <Words>5270</Words>
  <Application>Microsoft Office PowerPoint</Application>
  <PresentationFormat>全屏显示(4:3)</PresentationFormat>
  <Paragraphs>665</Paragraphs>
  <Slides>70</Slides>
  <Notes>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70</vt:i4>
      </vt:variant>
    </vt:vector>
  </HeadingPairs>
  <TitlesOfParts>
    <vt:vector size="80" baseType="lpstr">
      <vt:lpstr>黑体</vt:lpstr>
      <vt:lpstr>楷体</vt:lpstr>
      <vt:lpstr>楷体_GB2312</vt:lpstr>
      <vt:lpstr>宋体</vt:lpstr>
      <vt:lpstr>Arial</vt:lpstr>
      <vt:lpstr>Calibri</vt:lpstr>
      <vt:lpstr>Courier New</vt:lpstr>
      <vt:lpstr>Times New Roman</vt:lpstr>
      <vt:lpstr>Wingdings</vt:lpstr>
      <vt:lpstr>nju</vt:lpstr>
      <vt:lpstr>数据的表示、获取和处理（1）</vt:lpstr>
      <vt:lpstr>R语言初步</vt:lpstr>
      <vt:lpstr>R语言初步</vt:lpstr>
      <vt:lpstr>R语言初步</vt:lpstr>
      <vt:lpstr>R语言初步</vt:lpstr>
      <vt:lpstr>R语言初步</vt:lpstr>
      <vt:lpstr>R语言初步</vt:lpstr>
      <vt:lpstr>R语言中的数据表示</vt:lpstr>
      <vt:lpstr>R语言中的数据表示</vt:lpstr>
      <vt:lpstr>R语言中的数据表示</vt:lpstr>
      <vt:lpstr>R语言中的数据表示</vt:lpstr>
      <vt:lpstr>R语言中的数据表示</vt:lpstr>
      <vt:lpstr>R语言类型判断和转换函数</vt:lpstr>
      <vt:lpstr>R语言类型判断和转换函数</vt:lpstr>
      <vt:lpstr>R语言运算符</vt:lpstr>
      <vt:lpstr>R语言控制结构</vt:lpstr>
      <vt:lpstr>R语言控制结构</vt:lpstr>
      <vt:lpstr>R语言控制结构</vt:lpstr>
      <vt:lpstr>R语言控制结构</vt:lpstr>
      <vt:lpstr>R语言函数定义</vt:lpstr>
      <vt:lpstr>R语言函数定义</vt:lpstr>
      <vt:lpstr>向量的定义和处理</vt:lpstr>
      <vt:lpstr>向量的定义和处理</vt:lpstr>
      <vt:lpstr>向量的定义和处理</vt:lpstr>
      <vt:lpstr>向量的定义和处理</vt:lpstr>
      <vt:lpstr>向量的定义和处理</vt:lpstr>
      <vt:lpstr>向量的定义和处理</vt:lpstr>
      <vt:lpstr>矩阵的定义和处理</vt:lpstr>
      <vt:lpstr>矩阵的定义和处理</vt:lpstr>
      <vt:lpstr>矩阵的定义和处理</vt:lpstr>
      <vt:lpstr>数组的定义和处理</vt:lpstr>
      <vt:lpstr>数组/矩阵的处理</vt:lpstr>
      <vt:lpstr>数组/矩阵的处理</vt:lpstr>
      <vt:lpstr>列表的定义和处理</vt:lpstr>
      <vt:lpstr>列表的定义和处理</vt:lpstr>
      <vt:lpstr>列表的定义和处理</vt:lpstr>
      <vt:lpstr>列表的定义和处理</vt:lpstr>
      <vt:lpstr>数据框的定义和处理</vt:lpstr>
      <vt:lpstr>数据框的定义和处理</vt:lpstr>
      <vt:lpstr>数据框的定义和处理</vt:lpstr>
      <vt:lpstr>数据框的定义和处理</vt:lpstr>
      <vt:lpstr>数据框的定义和处理</vt:lpstr>
      <vt:lpstr>数据框的定义和处理</vt:lpstr>
      <vt:lpstr>数据框的定义和处理</vt:lpstr>
      <vt:lpstr>数据框的定义和处理</vt:lpstr>
      <vt:lpstr>数据框的定义和处理</vt:lpstr>
      <vt:lpstr>数据框的定义和处理</vt:lpstr>
      <vt:lpstr>数据的获取</vt:lpstr>
      <vt:lpstr>数据存取前的准备工作</vt:lpstr>
      <vt:lpstr>获取文本文件中的数据</vt:lpstr>
      <vt:lpstr>常见的数据表示与存储形式</vt:lpstr>
      <vt:lpstr>访问文本文件中的数据</vt:lpstr>
      <vt:lpstr>访问文本文件中的数据</vt:lpstr>
      <vt:lpstr>访问文本文件中的数据</vt:lpstr>
      <vt:lpstr>访问文本文件中的数据</vt:lpstr>
      <vt:lpstr>访问文本文件中的数据</vt:lpstr>
      <vt:lpstr>访问文本文件中的数据</vt:lpstr>
      <vt:lpstr>获取EXCEL文件中的数据</vt:lpstr>
      <vt:lpstr>常见的数据表示与存储形式</vt:lpstr>
      <vt:lpstr>EXCEL文件数据访问</vt:lpstr>
      <vt:lpstr>EXCEL文件数据访问</vt:lpstr>
      <vt:lpstr>获取关系数据库中的结构化数据</vt:lpstr>
      <vt:lpstr>常见的数据表示与存储形式</vt:lpstr>
      <vt:lpstr>常见的数据表示与存储形式</vt:lpstr>
      <vt:lpstr>访问关系数据库中的结构化数据</vt:lpstr>
      <vt:lpstr>访问关系数据库中的结构化数据</vt:lpstr>
      <vt:lpstr>访问关系数据库中的结构化数据</vt:lpstr>
      <vt:lpstr>访问关系数据库中的结构化数据</vt:lpstr>
      <vt:lpstr>访问关系数据库中的结构化数据</vt:lpstr>
      <vt:lpstr>访问关系数据库中的结构化数据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大学计算机信息技术</dc:title>
  <dc:creator>Hp</dc:creator>
  <cp:lastModifiedBy>wind</cp:lastModifiedBy>
  <cp:revision>336</cp:revision>
  <dcterms:created xsi:type="dcterms:W3CDTF">2013-09-23T10:22:11Z</dcterms:created>
  <dcterms:modified xsi:type="dcterms:W3CDTF">2024-03-14T07:12:45Z</dcterms:modified>
</cp:coreProperties>
</file>