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399" r:id="rId3"/>
    <p:sldId id="400" r:id="rId4"/>
    <p:sldId id="401" r:id="rId5"/>
    <p:sldId id="405" r:id="rId6"/>
    <p:sldId id="380" r:id="rId7"/>
    <p:sldId id="381" r:id="rId8"/>
    <p:sldId id="382" r:id="rId9"/>
    <p:sldId id="383" r:id="rId10"/>
    <p:sldId id="384" r:id="rId11"/>
    <p:sldId id="385" r:id="rId12"/>
    <p:sldId id="398" r:id="rId13"/>
    <p:sldId id="386" r:id="rId14"/>
    <p:sldId id="387" r:id="rId15"/>
    <p:sldId id="388" r:id="rId16"/>
    <p:sldId id="389" r:id="rId17"/>
    <p:sldId id="392" r:id="rId18"/>
    <p:sldId id="393" r:id="rId19"/>
    <p:sldId id="394" r:id="rId20"/>
    <p:sldId id="396" r:id="rId21"/>
    <p:sldId id="395" r:id="rId22"/>
    <p:sldId id="406" r:id="rId23"/>
    <p:sldId id="428" r:id="rId24"/>
    <p:sldId id="429" r:id="rId25"/>
    <p:sldId id="430" r:id="rId26"/>
    <p:sldId id="426" r:id="rId27"/>
    <p:sldId id="427" r:id="rId28"/>
    <p:sldId id="431" r:id="rId29"/>
    <p:sldId id="432" r:id="rId30"/>
    <p:sldId id="433" r:id="rId31"/>
    <p:sldId id="434" r:id="rId32"/>
    <p:sldId id="435" r:id="rId33"/>
    <p:sldId id="463" r:id="rId34"/>
    <p:sldId id="436" r:id="rId35"/>
    <p:sldId id="438" r:id="rId36"/>
    <p:sldId id="437"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39" r:id="rId57"/>
    <p:sldId id="440" r:id="rId58"/>
    <p:sldId id="441" r:id="rId59"/>
    <p:sldId id="442" r:id="rId60"/>
    <p:sldId id="443" r:id="rId61"/>
    <p:sldId id="444" r:id="rId62"/>
    <p:sldId id="445" r:id="rId63"/>
    <p:sldId id="446" r:id="rId64"/>
    <p:sldId id="447" r:id="rId65"/>
    <p:sldId id="448" r:id="rId66"/>
    <p:sldId id="449" r:id="rId67"/>
    <p:sldId id="450" r:id="rId68"/>
    <p:sldId id="451" r:id="rId69"/>
    <p:sldId id="452" r:id="rId70"/>
    <p:sldId id="453" r:id="rId71"/>
    <p:sldId id="454" r:id="rId72"/>
    <p:sldId id="455" r:id="rId73"/>
    <p:sldId id="456" r:id="rId74"/>
    <p:sldId id="457" r:id="rId75"/>
    <p:sldId id="458" r:id="rId76"/>
    <p:sldId id="459" r:id="rId77"/>
    <p:sldId id="460" r:id="rId78"/>
    <p:sldId id="461" r:id="rId79"/>
    <p:sldId id="462" r:id="rId8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55" autoAdjust="0"/>
  </p:normalViewPr>
  <p:slideViewPr>
    <p:cSldViewPr>
      <p:cViewPr varScale="1">
        <p:scale>
          <a:sx n="58" d="100"/>
          <a:sy n="58" d="100"/>
        </p:scale>
        <p:origin x="1518" y="27"/>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5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B522E2E-1828-4FA4-AF23-168FC214E27D}" type="datetimeFigureOut">
              <a:rPr lang="zh-CN" altLang="en-US"/>
              <a:pPr>
                <a:defRPr/>
              </a:pPr>
              <a:t>2024/3/21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1CFE85A5-E897-4585-A425-613B2B55095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14088A-6E42-4FD1-A8E7-B94D21755180}" type="slidenum">
              <a:rPr lang="zh-CN" altLang="en-US" smtClean="0">
                <a:latin typeface="Calibri" panose="020F0502020204030204" pitchFamily="34" charset="0"/>
              </a:rPr>
              <a:pPr/>
              <a:t>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374373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0F2DB9-8722-4D85-B353-61B478E26577}" type="slidenum">
              <a:rPr lang="zh-CN" altLang="en-US" smtClean="0">
                <a:latin typeface="Calibri" panose="020F0502020204030204" pitchFamily="34" charset="0"/>
              </a:rPr>
              <a:pPr/>
              <a:t>55</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810879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E3D998-0074-4367-B595-E3FA273C975A}" type="slidenum">
              <a:rPr lang="zh-CN" altLang="en-US" smtClean="0">
                <a:latin typeface="Calibri" panose="020F0502020204030204" pitchFamily="34" charset="0"/>
              </a:rPr>
              <a:pPr/>
              <a:t>61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857707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31CA7E-0C03-4E88-9218-54E74B951495}" type="slidenum">
              <a:rPr lang="zh-CN" altLang="en-US" smtClean="0">
                <a:latin typeface="Calibri" panose="020F0502020204030204" pitchFamily="34" charset="0"/>
              </a:rPr>
              <a:pPr/>
              <a:t>63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00239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F71DAD-E012-4055-9296-462CF1BD01E8}" type="slidenum">
              <a:rPr lang="zh-CN" altLang="en-US" smtClean="0">
                <a:latin typeface="Calibri" panose="020F0502020204030204" pitchFamily="34" charset="0"/>
              </a:rPr>
              <a:pPr/>
              <a:t>69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717060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9F315A-E66B-442A-BEC3-2AE145C843DC}" type="slidenum">
              <a:rPr lang="zh-CN" altLang="en-US" smtClean="0">
                <a:latin typeface="Calibri" panose="020F0502020204030204" pitchFamily="34" charset="0"/>
              </a:rPr>
              <a:pPr/>
              <a:t>6</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321990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0F3BB7-824D-4839-9576-2C111F674306}" type="slidenum">
              <a:rPr lang="zh-CN" altLang="en-US" smtClean="0">
                <a:latin typeface="Calibri" panose="020F0502020204030204" pitchFamily="34" charset="0"/>
              </a:rPr>
              <a:pPr/>
              <a:t>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371898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1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D0870A-FFD9-4C41-88FD-18A31F3CC92F}" type="slidenum">
              <a:rPr lang="zh-CN" altLang="en-US" smtClean="0">
                <a:latin typeface="Calibri" panose="020F0502020204030204" pitchFamily="34" charset="0"/>
              </a:rPr>
              <a:pPr/>
              <a:t>10</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26030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mtClean="0"/>
              <a:t>其它语言中的转义字符一般是“</a:t>
            </a:r>
            <a:r>
              <a:rPr lang="en-US" altLang="zh-CN" smtClean="0"/>
              <a:t>\</a:t>
            </a:r>
            <a:r>
              <a:rPr lang="zh-CN" altLang="zh-CN" smtClean="0"/>
              <a:t>”；若选中处理多行的选项，</a:t>
            </a:r>
            <a:r>
              <a:rPr lang="en-US" altLang="zh-CN" smtClean="0"/>
              <a:t>^</a:t>
            </a:r>
            <a:r>
              <a:rPr lang="zh-CN" altLang="zh-CN" smtClean="0"/>
              <a:t>和</a:t>
            </a:r>
            <a:r>
              <a:rPr lang="en-US" altLang="zh-CN" smtClean="0"/>
              <a:t>$</a:t>
            </a:r>
            <a:r>
              <a:rPr lang="zh-CN" altLang="zh-CN" smtClean="0"/>
              <a:t>就表示行的开始和结束；</a:t>
            </a:r>
            <a:r>
              <a:rPr lang="en-US" altLang="zh-CN" smtClean="0"/>
              <a:t>[aeiou]</a:t>
            </a:r>
            <a:r>
              <a:rPr lang="zh-CN" altLang="zh-CN" smtClean="0"/>
              <a:t>匹配任一元音字母；</a:t>
            </a:r>
            <a:r>
              <a:rPr lang="en-US" altLang="zh-CN" smtClean="0"/>
              <a:t>[.?!]</a:t>
            </a:r>
            <a:r>
              <a:rPr lang="zh-CN" altLang="zh-CN" smtClean="0"/>
              <a:t>匹配标点符号</a:t>
            </a:r>
            <a:r>
              <a:rPr lang="en-US" altLang="zh-CN" smtClean="0"/>
              <a:t>.</a:t>
            </a:r>
            <a:r>
              <a:rPr lang="zh-CN" altLang="zh-CN" smtClean="0"/>
              <a:t>或？或！</a:t>
            </a: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0B49C9-7D7F-4785-A222-87EF80DFCB45}" type="slidenum">
              <a:rPr lang="zh-CN" altLang="en-US" smtClean="0">
                <a:latin typeface="Calibri" panose="020F0502020204030204" pitchFamily="34" charset="0"/>
              </a:rPr>
              <a:pPr/>
              <a:t>16</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609199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839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D65756-4515-4454-8702-2D4B3DC47FF4}" type="slidenum">
              <a:rPr lang="zh-CN" altLang="en-US" smtClean="0">
                <a:latin typeface="Calibri" panose="020F0502020204030204" pitchFamily="34" charset="0"/>
              </a:rPr>
              <a:pPr/>
              <a:t>28</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89388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r>
              <a:rPr lang="zh-CN" altLang="en-US" sz="2800" smtClean="0">
                <a:latin typeface="宋体" panose="02010600030101010101" pitchFamily="2" charset="-122"/>
              </a:rPr>
              <a:t>数据归约</a:t>
            </a:r>
          </a:p>
          <a:p>
            <a:pPr lvl="1" algn="just" eaLnBrk="1" hangingPunct="1"/>
            <a:r>
              <a:rPr lang="zh-CN" altLang="en-US" sz="2400" smtClean="0">
                <a:latin typeface="宋体" panose="02010600030101010101" pitchFamily="2" charset="-122"/>
              </a:rPr>
              <a:t>主要方法包括：数据立方体聚集，维归约，数据压缩，数值归约，离散化和概念分层等      </a:t>
            </a:r>
            <a:r>
              <a:rPr lang="zh-CN" altLang="en-US" sz="2400" smtClean="0"/>
              <a:t> </a:t>
            </a:r>
          </a:p>
          <a:p>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0EB1BC9-BAA0-4624-8687-141CB0ABAD2B}" type="slidenum">
              <a:rPr lang="zh-CN" altLang="en-US" smtClean="0">
                <a:latin typeface="Calibri" panose="020F0502020204030204" pitchFamily="34" charset="0"/>
              </a:rPr>
              <a:pPr/>
              <a:t>39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03913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0FAD4C-6C3A-4D87-9B5D-34FC86635A00}" type="slidenum">
              <a:rPr lang="zh-CN" altLang="en-US" smtClean="0">
                <a:latin typeface="Calibri" panose="020F0502020204030204" pitchFamily="34" charset="0"/>
              </a:rPr>
              <a:pPr/>
              <a:t>52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436622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3B8485-A4AD-4776-97AD-F38BC5C0C0A1}" type="slidenum">
              <a:rPr lang="zh-CN" altLang="en-US" smtClean="0">
                <a:latin typeface="Calibri" panose="020F0502020204030204" pitchFamily="34" charset="0"/>
              </a:rPr>
              <a:pPr/>
              <a:t>54</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042663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smtClean="0"/>
              <a:t>单击此处编辑母版副标题样式</a:t>
            </a:r>
            <a:endParaRPr lang="zh-CN" altLang="en-US"/>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smtClean="0"/>
              <a:t>单击此处编辑母版标题样式</a:t>
            </a:r>
            <a:endParaRPr lang="zh-CN" altLang="en-US"/>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fld id="{01049AC2-B9E4-47DD-84D1-DF77649B0E9A}" type="datetimeFigureOut">
              <a:rPr lang="zh-CN" altLang="en-US"/>
              <a:pPr>
                <a:defRPr/>
              </a:pPr>
              <a:t>2024/3/21</a:t>
            </a:fld>
            <a:endParaRPr lang="zh-CN" altLang="en-US"/>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endParaRPr lang="zh-CN" altLang="en-US"/>
          </a:p>
        </p:txBody>
      </p:sp>
      <p:sp>
        <p:nvSpPr>
          <p:cNvPr id="13" name="Rectangle 5"/>
          <p:cNvSpPr>
            <a:spLocks noGrp="1" noChangeArrowheads="1"/>
          </p:cNvSpPr>
          <p:nvPr>
            <p:ph type="sldNum" sz="quarter" idx="12"/>
          </p:nvPr>
        </p:nvSpPr>
        <p:spPr/>
        <p:txBody>
          <a:bodyPr/>
          <a:lstStyle>
            <a:lvl1pPr>
              <a:defRPr/>
            </a:lvl1pPr>
          </a:lstStyle>
          <a:p>
            <a:pPr>
              <a:defRPr/>
            </a:pPr>
            <a:fld id="{BBB51D07-9C29-4DB2-9A0C-326648300120}" type="slidenum">
              <a:rPr lang="zh-CN" altLang="en-US"/>
              <a:pPr>
                <a:defRPr/>
              </a:pPr>
              <a:t>‹#›</a:t>
            </a:fld>
            <a:endParaRPr lang="zh-CN" altLang="en-US"/>
          </a:p>
        </p:txBody>
      </p:sp>
    </p:spTree>
    <p:extLst>
      <p:ext uri="{BB962C8B-B14F-4D97-AF65-F5344CB8AC3E}">
        <p14:creationId xmlns:p14="http://schemas.microsoft.com/office/powerpoint/2010/main" val="238002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52D680B6-116A-425C-B633-54B548ECA96A}" type="datetimeFigureOut">
              <a:rPr lang="zh-CN" altLang="en-US"/>
              <a:pPr>
                <a:defRPr/>
              </a:pPr>
              <a:t>2024/3/21</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2BA727C8-50B1-4CA9-8060-5BD53A43A683}" type="slidenum">
              <a:rPr lang="zh-CN" altLang="en-US"/>
              <a:pPr>
                <a:defRPr/>
              </a:pPr>
              <a:t>‹#›</a:t>
            </a:fld>
            <a:endParaRPr lang="zh-CN" altLang="en-US"/>
          </a:p>
        </p:txBody>
      </p:sp>
    </p:spTree>
    <p:extLst>
      <p:ext uri="{BB962C8B-B14F-4D97-AF65-F5344CB8AC3E}">
        <p14:creationId xmlns:p14="http://schemas.microsoft.com/office/powerpoint/2010/main" val="330759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fld id="{599BA599-1C31-44DF-85F3-093194922FC6}" type="datetimeFigureOut">
              <a:rPr lang="zh-CN" altLang="en-US"/>
              <a:pPr>
                <a:defRPr/>
              </a:pPr>
              <a:t>2024/3/21</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28BEF42-3448-4A0B-9AEC-1C8625FC4DAA}" type="slidenum">
              <a:rPr lang="zh-CN" altLang="en-US"/>
              <a:pPr>
                <a:defRPr/>
              </a:pPr>
              <a:t>‹#›</a:t>
            </a:fld>
            <a:endParaRPr lang="zh-CN" altLang="en-US"/>
          </a:p>
        </p:txBody>
      </p:sp>
    </p:spTree>
    <p:extLst>
      <p:ext uri="{BB962C8B-B14F-4D97-AF65-F5344CB8AC3E}">
        <p14:creationId xmlns:p14="http://schemas.microsoft.com/office/powerpoint/2010/main" val="849746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84313"/>
            <a:ext cx="3994150"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31978FED-DD97-4A8B-B23F-E28DB29E6421}" type="datetimeFigureOut">
              <a:rPr lang="zh-CN" altLang="en-US"/>
              <a:pPr>
                <a:defRPr/>
              </a:pPr>
              <a:t>2024/3/21</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95A523B-53FD-4DC0-B690-3B2CA4F44360}" type="slidenum">
              <a:rPr lang="zh-CN" altLang="en-US"/>
              <a:pPr>
                <a:defRPr/>
              </a:pPr>
              <a:t>‹#›</a:t>
            </a:fld>
            <a:endParaRPr lang="zh-CN" altLang="en-US"/>
          </a:p>
        </p:txBody>
      </p:sp>
    </p:spTree>
    <p:extLst>
      <p:ext uri="{BB962C8B-B14F-4D97-AF65-F5344CB8AC3E}">
        <p14:creationId xmlns:p14="http://schemas.microsoft.com/office/powerpoint/2010/main" val="3620707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84313"/>
            <a:ext cx="3994150" cy="4392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4863" y="1484313"/>
            <a:ext cx="3995737" cy="2119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4863" y="3756025"/>
            <a:ext cx="3995737" cy="2120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dt" sz="half" idx="10"/>
          </p:nvPr>
        </p:nvSpPr>
        <p:spPr>
          <a:ln/>
        </p:spPr>
        <p:txBody>
          <a:bodyPr/>
          <a:lstStyle>
            <a:lvl1pPr>
              <a:defRPr/>
            </a:lvl1pPr>
          </a:lstStyle>
          <a:p>
            <a:pPr>
              <a:defRPr/>
            </a:pPr>
            <a:fld id="{21869A49-8C27-4B1F-96AC-6967AAD58F32}" type="datetimeFigureOut">
              <a:rPr lang="zh-CN" altLang="en-US"/>
              <a:pPr>
                <a:defRPr/>
              </a:pPr>
              <a:t>2024/3/21</a:t>
            </a:fld>
            <a:endParaRPr lang="zh-CN" altLang="en-US"/>
          </a:p>
        </p:txBody>
      </p:sp>
      <p:sp>
        <p:nvSpPr>
          <p:cNvPr id="7"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8" name="Rectangle 9"/>
          <p:cNvSpPr>
            <a:spLocks noGrp="1" noChangeArrowheads="1"/>
          </p:cNvSpPr>
          <p:nvPr>
            <p:ph type="sldNum" sz="quarter" idx="12"/>
          </p:nvPr>
        </p:nvSpPr>
        <p:spPr>
          <a:ln/>
        </p:spPr>
        <p:txBody>
          <a:bodyPr/>
          <a:lstStyle>
            <a:lvl1pPr>
              <a:defRPr/>
            </a:lvl1pPr>
          </a:lstStyle>
          <a:p>
            <a:pPr>
              <a:defRPr/>
            </a:pPr>
            <a:fld id="{E9013B6C-3F50-475A-A0E7-24D4600B5164}" type="slidenum">
              <a:rPr lang="zh-CN" altLang="en-US"/>
              <a:pPr>
                <a:defRPr/>
              </a:pPr>
              <a:t>‹#›</a:t>
            </a:fld>
            <a:endParaRPr lang="zh-CN" altLang="en-US"/>
          </a:p>
        </p:txBody>
      </p:sp>
    </p:spTree>
    <p:extLst>
      <p:ext uri="{BB962C8B-B14F-4D97-AF65-F5344CB8AC3E}">
        <p14:creationId xmlns:p14="http://schemas.microsoft.com/office/powerpoint/2010/main" val="4211926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42988" y="404813"/>
            <a:ext cx="5616575" cy="5762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484313"/>
            <a:ext cx="8142287" cy="4392612"/>
          </a:xfrm>
        </p:spPr>
        <p:txBody>
          <a:bodyPr/>
          <a:lstStyle/>
          <a:p>
            <a:pPr lvl="0"/>
            <a:r>
              <a:rPr lang="zh-CN" altLang="en-US" noProof="0" smtClean="0"/>
              <a:t>单击图标添加表格</a:t>
            </a:r>
          </a:p>
        </p:txBody>
      </p:sp>
      <p:sp>
        <p:nvSpPr>
          <p:cNvPr id="4" name="Rectangle 7"/>
          <p:cNvSpPr>
            <a:spLocks noGrp="1" noChangeArrowheads="1"/>
          </p:cNvSpPr>
          <p:nvPr>
            <p:ph type="dt" sz="half" idx="10"/>
          </p:nvPr>
        </p:nvSpPr>
        <p:spPr>
          <a:ln/>
        </p:spPr>
        <p:txBody>
          <a:bodyPr/>
          <a:lstStyle>
            <a:lvl1pPr>
              <a:defRPr/>
            </a:lvl1pPr>
          </a:lstStyle>
          <a:p>
            <a:pPr>
              <a:defRPr/>
            </a:pPr>
            <a:fld id="{53E5C3B5-E752-427E-92A1-55227155CA13}" type="datetimeFigureOut">
              <a:rPr lang="zh-CN" altLang="en-US"/>
              <a:pPr>
                <a:defRPr/>
              </a:pPr>
              <a:t>2024/3/21</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59AE20F8-CD23-4F7F-B528-3870CCE7F2C4}" type="slidenum">
              <a:rPr lang="zh-CN" altLang="en-US"/>
              <a:pPr>
                <a:defRPr/>
              </a:pPr>
              <a:t>‹#›</a:t>
            </a:fld>
            <a:endParaRPr lang="zh-CN" altLang="en-US"/>
          </a:p>
        </p:txBody>
      </p:sp>
    </p:spTree>
    <p:extLst>
      <p:ext uri="{BB962C8B-B14F-4D97-AF65-F5344CB8AC3E}">
        <p14:creationId xmlns:p14="http://schemas.microsoft.com/office/powerpoint/2010/main" val="9643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D0792097-ADFE-43F2-AB36-104A41FB8C6F}" type="datetimeFigureOut">
              <a:rPr lang="zh-CN" altLang="en-US"/>
              <a:pPr>
                <a:defRPr/>
              </a:pPr>
              <a:t>2024/3/21</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9F6B129B-4CDC-4EA4-B790-46DB76439D41}" type="slidenum">
              <a:rPr lang="zh-CN" altLang="en-US"/>
              <a:pPr>
                <a:defRPr/>
              </a:pPr>
              <a:t>‹#›</a:t>
            </a:fld>
            <a:endParaRPr lang="zh-CN" altLang="en-US"/>
          </a:p>
        </p:txBody>
      </p:sp>
    </p:spTree>
    <p:extLst>
      <p:ext uri="{BB962C8B-B14F-4D97-AF65-F5344CB8AC3E}">
        <p14:creationId xmlns:p14="http://schemas.microsoft.com/office/powerpoint/2010/main" val="176247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E39468CD-8118-4288-BF38-43FC0D9DDD79}" type="datetimeFigureOut">
              <a:rPr lang="zh-CN" altLang="en-US"/>
              <a:pPr>
                <a:defRPr/>
              </a:pPr>
              <a:t>2024/3/21</a:t>
            </a:fld>
            <a:endParaRPr lang="zh-CN"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6734CEFB-8F6A-4DFC-931E-0B7894984828}" type="slidenum">
              <a:rPr lang="zh-CN" altLang="en-US"/>
              <a:pPr>
                <a:defRPr/>
              </a:pPr>
              <a:t>‹#›</a:t>
            </a:fld>
            <a:endParaRPr lang="zh-CN" altLang="en-US"/>
          </a:p>
        </p:txBody>
      </p:sp>
    </p:spTree>
    <p:extLst>
      <p:ext uri="{BB962C8B-B14F-4D97-AF65-F5344CB8AC3E}">
        <p14:creationId xmlns:p14="http://schemas.microsoft.com/office/powerpoint/2010/main" val="19248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7A5E4F2F-91F3-4564-8724-3D4D683A5FC5}" type="datetimeFigureOut">
              <a:rPr lang="zh-CN" altLang="en-US"/>
              <a:pPr>
                <a:defRPr/>
              </a:pPr>
              <a:t>2024/3/21</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251EEBF4-4E7F-49CD-BE1D-73EBE9C93DAF}" type="slidenum">
              <a:rPr lang="zh-CN" altLang="en-US"/>
              <a:pPr>
                <a:defRPr/>
              </a:pPr>
              <a:t>‹#›</a:t>
            </a:fld>
            <a:endParaRPr lang="zh-CN" altLang="en-US"/>
          </a:p>
        </p:txBody>
      </p:sp>
    </p:spTree>
    <p:extLst>
      <p:ext uri="{BB962C8B-B14F-4D97-AF65-F5344CB8AC3E}">
        <p14:creationId xmlns:p14="http://schemas.microsoft.com/office/powerpoint/2010/main" val="161356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0FDF2332-D68F-4311-90E3-CFB9A28AEBF1}" type="datetimeFigureOut">
              <a:rPr lang="zh-CN" altLang="en-US"/>
              <a:pPr>
                <a:defRPr/>
              </a:pPr>
              <a:t>2024/3/21</a:t>
            </a:fld>
            <a:endParaRPr lang="zh-CN" alt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8E2B101F-3081-43CA-BB61-BF239C61CFD9}" type="slidenum">
              <a:rPr lang="zh-CN" altLang="en-US"/>
              <a:pPr>
                <a:defRPr/>
              </a:pPr>
              <a:t>‹#›</a:t>
            </a:fld>
            <a:endParaRPr lang="zh-CN" altLang="en-US"/>
          </a:p>
        </p:txBody>
      </p:sp>
    </p:spTree>
    <p:extLst>
      <p:ext uri="{BB962C8B-B14F-4D97-AF65-F5344CB8AC3E}">
        <p14:creationId xmlns:p14="http://schemas.microsoft.com/office/powerpoint/2010/main" val="19749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023B9D46-3B26-4070-8208-75A30A4DA454}" type="datetimeFigureOut">
              <a:rPr lang="zh-CN" altLang="en-US"/>
              <a:pPr>
                <a:defRPr/>
              </a:pPr>
              <a:t>2024/3/21</a:t>
            </a:fld>
            <a:endParaRPr lang="zh-CN" alt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B10FBBCA-F4E2-479F-9FD5-21EE70989145}" type="slidenum">
              <a:rPr lang="zh-CN" altLang="en-US"/>
              <a:pPr>
                <a:defRPr/>
              </a:pPr>
              <a:t>‹#›</a:t>
            </a:fld>
            <a:endParaRPr lang="zh-CN" altLang="en-US"/>
          </a:p>
        </p:txBody>
      </p:sp>
    </p:spTree>
    <p:extLst>
      <p:ext uri="{BB962C8B-B14F-4D97-AF65-F5344CB8AC3E}">
        <p14:creationId xmlns:p14="http://schemas.microsoft.com/office/powerpoint/2010/main" val="254620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3230D9DD-D31C-461D-AA63-398F365F0B82}" type="datetimeFigureOut">
              <a:rPr lang="zh-CN" altLang="en-US"/>
              <a:pPr>
                <a:defRPr/>
              </a:pPr>
              <a:t>2024/3/21</a:t>
            </a:fld>
            <a:endParaRPr lang="zh-CN" alt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C40E40B8-31C2-4614-B00E-752C2D7E3E01}" type="slidenum">
              <a:rPr lang="zh-CN" altLang="en-US"/>
              <a:pPr>
                <a:defRPr/>
              </a:pPr>
              <a:t>‹#›</a:t>
            </a:fld>
            <a:endParaRPr lang="zh-CN" altLang="en-US"/>
          </a:p>
        </p:txBody>
      </p:sp>
    </p:spTree>
    <p:extLst>
      <p:ext uri="{BB962C8B-B14F-4D97-AF65-F5344CB8AC3E}">
        <p14:creationId xmlns:p14="http://schemas.microsoft.com/office/powerpoint/2010/main" val="242046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5DF69FDA-3A83-462E-AAE0-5535CD85E872}" type="datetimeFigureOut">
              <a:rPr lang="zh-CN" altLang="en-US"/>
              <a:pPr>
                <a:defRPr/>
              </a:pPr>
              <a:t>2024/3/21</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849DAFEA-8755-40C2-9B49-183AF23CDDC0}" type="slidenum">
              <a:rPr lang="zh-CN" altLang="en-US"/>
              <a:pPr>
                <a:defRPr/>
              </a:pPr>
              <a:t>‹#›</a:t>
            </a:fld>
            <a:endParaRPr lang="zh-CN" altLang="en-US"/>
          </a:p>
        </p:txBody>
      </p:sp>
    </p:spTree>
    <p:extLst>
      <p:ext uri="{BB962C8B-B14F-4D97-AF65-F5344CB8AC3E}">
        <p14:creationId xmlns:p14="http://schemas.microsoft.com/office/powerpoint/2010/main" val="307636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87367BE-377B-43FD-9529-63AC47A0DDBC}" type="datetimeFigureOut">
              <a:rPr lang="zh-CN" altLang="en-US"/>
              <a:pPr>
                <a:defRPr/>
              </a:pPr>
              <a:t>2024/3/21</a:t>
            </a:fld>
            <a:endParaRPr lang="zh-CN"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634551E7-0F1D-4BFF-9BFE-A410A873FB48}" type="slidenum">
              <a:rPr lang="zh-CN" altLang="en-US"/>
              <a:pPr>
                <a:defRPr/>
              </a:pPr>
              <a:t>‹#›</a:t>
            </a:fld>
            <a:endParaRPr lang="zh-CN" altLang="en-US"/>
          </a:p>
        </p:txBody>
      </p:sp>
    </p:spTree>
    <p:extLst>
      <p:ext uri="{BB962C8B-B14F-4D97-AF65-F5344CB8AC3E}">
        <p14:creationId xmlns:p14="http://schemas.microsoft.com/office/powerpoint/2010/main" val="67788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p>
        </p:txBody>
      </p:sp>
      <p:sp>
        <p:nvSpPr>
          <p:cNvPr id="1028" name="Rectangle 4"/>
          <p:cNvSpPr>
            <a:spLocks noGrp="1" noChangeArrowheads="1"/>
          </p:cNvSpPr>
          <p:nvPr>
            <p:ph type="title"/>
          </p:nvPr>
        </p:nvSpPr>
        <p:spPr bwMode="auto">
          <a:xfrm>
            <a:off x="1042988" y="404813"/>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 descr="towe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auto" hangingPunct="1">
              <a:spcBef>
                <a:spcPts val="0"/>
              </a:spcBef>
              <a:spcAft>
                <a:spcPts val="0"/>
              </a:spcAft>
              <a:defRPr sz="1600">
                <a:latin typeface="+mn-lt"/>
                <a:ea typeface="宋体" pitchFamily="2" charset="-122"/>
              </a:defRPr>
            </a:lvl1pPr>
          </a:lstStyle>
          <a:p>
            <a:pPr>
              <a:defRPr/>
            </a:pPr>
            <a:fld id="{F243CAA5-48C4-4010-99CD-8D5CA03CD3B2}" type="datetimeFigureOut">
              <a:rPr lang="zh-CN" altLang="en-US"/>
              <a:pPr>
                <a:defRPr/>
              </a:pPr>
              <a:t>2024/3/21</a:t>
            </a:fld>
            <a:endParaRPr lang="zh-CN" altLang="en-US"/>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600">
                <a:latin typeface="Arial" charset="0"/>
                <a:ea typeface="宋体" pitchFamily="2" charset="-122"/>
              </a:defRPr>
            </a:lvl1pPr>
          </a:lstStyle>
          <a:p>
            <a:pPr>
              <a:defRPr/>
            </a:pPr>
            <a:endParaRPr lang="zh-CN" altLang="en-US"/>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600"/>
            </a:lvl1pPr>
          </a:lstStyle>
          <a:p>
            <a:pPr>
              <a:defRPr/>
            </a:pPr>
            <a:fld id="{1D407EEF-D121-4145-813C-4B6FC9260CDA}" type="slidenum">
              <a:rPr lang="zh-CN" altLang="en-US"/>
              <a:pPr>
                <a:defRPr/>
              </a:pPr>
              <a:t>‹#›</a:t>
            </a:fld>
            <a:endParaRPr lang="zh-CN" altLang="en-US"/>
          </a:p>
        </p:txBody>
      </p:sp>
      <p:pic>
        <p:nvPicPr>
          <p:cNvPr id="1034"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6388" y="261938"/>
            <a:ext cx="66516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4"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Lst>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楷体" pitchFamily="49" charset="-122"/>
          <a:cs typeface="+mn-cs"/>
        </a:defRPr>
      </a:lvl1pPr>
      <a:lvl2pPr marL="889000" indent="-439738"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楷体" pitchFamily="49" charset="-122"/>
        </a:defRPr>
      </a:lvl2pPr>
      <a:lvl3pPr marL="1293813"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楷体" pitchFamily="49" charset="-122"/>
        </a:defRPr>
      </a:lvl3pPr>
      <a:lvl4pPr marL="1681163" indent="-385763"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楷体" pitchFamily="49" charset="-122"/>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楷体" pitchFamily="49" charset="-122"/>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副标题 2"/>
          <p:cNvSpPr>
            <a:spLocks noGrp="1"/>
          </p:cNvSpPr>
          <p:nvPr>
            <p:ph type="subTitle" idx="1"/>
          </p:nvPr>
        </p:nvSpPr>
        <p:spPr>
          <a:xfrm>
            <a:off x="3851275" y="4149725"/>
            <a:ext cx="5184775" cy="1655763"/>
          </a:xfrm>
        </p:spPr>
        <p:txBody>
          <a:bodyPr/>
          <a:lstStyle/>
          <a:p>
            <a:pPr eaLnBrk="1" hangingPunct="1"/>
            <a:endParaRPr lang="zh-CN" altLang="en-US" smtClean="0"/>
          </a:p>
        </p:txBody>
      </p:sp>
      <p:sp>
        <p:nvSpPr>
          <p:cNvPr id="4099" name="标题 1"/>
          <p:cNvSpPr>
            <a:spLocks noGrp="1"/>
          </p:cNvSpPr>
          <p:nvPr>
            <p:ph type="ctrTitle"/>
          </p:nvPr>
        </p:nvSpPr>
        <p:spPr/>
        <p:txBody>
          <a:bodyPr/>
          <a:lstStyle/>
          <a:p>
            <a:pPr eaLnBrk="1" hangingPunct="1"/>
            <a:r>
              <a:rPr lang="zh-CN" altLang="en-US" dirty="0" smtClean="0"/>
              <a:t>数据的处理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en-US" altLang="zh-CN" smtClean="0"/>
              <a:t>R</a:t>
            </a:r>
            <a:r>
              <a:rPr lang="zh-CN" altLang="en-US" smtClean="0"/>
              <a:t>语言字符串处理</a:t>
            </a:r>
          </a:p>
        </p:txBody>
      </p:sp>
      <p:sp>
        <p:nvSpPr>
          <p:cNvPr id="70659" name="内容占位符 2"/>
          <p:cNvSpPr>
            <a:spLocks noGrp="1"/>
          </p:cNvSpPr>
          <p:nvPr>
            <p:ph idx="1"/>
          </p:nvPr>
        </p:nvSpPr>
        <p:spPr>
          <a:xfrm>
            <a:off x="250825" y="1268413"/>
            <a:ext cx="8569325" cy="4752975"/>
          </a:xfrm>
        </p:spPr>
        <p:txBody>
          <a:bodyPr/>
          <a:lstStyle/>
          <a:p>
            <a:r>
              <a:rPr lang="zh-CN" altLang="en-US" sz="2400" dirty="0" smtClean="0"/>
              <a:t>使用</a:t>
            </a:r>
            <a:r>
              <a:rPr lang="en-US" altLang="zh-CN" sz="2400" dirty="0" err="1" smtClean="0"/>
              <a:t>grep</a:t>
            </a:r>
            <a:r>
              <a:rPr lang="en-US" altLang="zh-CN" sz="2400" dirty="0" smtClean="0"/>
              <a:t>()</a:t>
            </a:r>
            <a:r>
              <a:rPr lang="zh-CN" altLang="en-US" sz="2400" dirty="0" smtClean="0"/>
              <a:t>函数读取列表内特定字符串</a:t>
            </a:r>
          </a:p>
          <a:p>
            <a:r>
              <a:rPr lang="en-US" altLang="zh-CN" sz="2400" dirty="0" err="1" smtClean="0"/>
              <a:t>grep</a:t>
            </a:r>
            <a:r>
              <a:rPr lang="en-US" altLang="zh-CN" sz="2400" dirty="0" smtClean="0"/>
              <a:t>(</a:t>
            </a:r>
            <a:r>
              <a:rPr lang="en-US" altLang="zh-CN" sz="2400" dirty="0" err="1" smtClean="0"/>
              <a:t>pattern,x</a:t>
            </a:r>
            <a:r>
              <a:rPr lang="en-US" altLang="zh-CN" sz="2400" dirty="0" smtClean="0"/>
              <a:t>)</a:t>
            </a:r>
            <a:r>
              <a:rPr lang="zh-CN" altLang="en-US" sz="2400" dirty="0" smtClean="0"/>
              <a:t>函数可以在字符型列表中（参数</a:t>
            </a:r>
            <a:r>
              <a:rPr lang="en-US" altLang="zh-CN" sz="2400" dirty="0" smtClean="0"/>
              <a:t>x</a:t>
            </a:r>
            <a:r>
              <a:rPr lang="zh-CN" altLang="en-US" sz="2400" dirty="0" smtClean="0"/>
              <a:t>）中找出和特定字符串（参数</a:t>
            </a:r>
            <a:r>
              <a:rPr lang="en-US" altLang="zh-CN" sz="2400" dirty="0" smtClean="0"/>
              <a:t>pattern</a:t>
            </a:r>
            <a:r>
              <a:rPr lang="zh-CN" altLang="en-US" sz="2400" dirty="0" smtClean="0"/>
              <a:t>）匹配的序列编号。如果不匹配，则返回</a:t>
            </a:r>
            <a:r>
              <a:rPr lang="en-US" altLang="zh-CN" sz="2400" dirty="0" smtClean="0"/>
              <a:t>integer(0).</a:t>
            </a:r>
            <a:r>
              <a:rPr lang="zh-CN" altLang="en-US" sz="2400" dirty="0" smtClean="0"/>
              <a:t>其中 </a:t>
            </a:r>
            <a:r>
              <a:rPr lang="en-US" altLang="zh-CN" sz="2400" dirty="0" smtClean="0"/>
              <a:t>pattern</a:t>
            </a:r>
            <a:r>
              <a:rPr lang="zh-CN" altLang="en-US" sz="2400" dirty="0" smtClean="0"/>
              <a:t>可以是字符串，也可以是一个正则表达式。例如：</a:t>
            </a:r>
          </a:p>
          <a:p>
            <a:pPr lvl="1"/>
            <a:r>
              <a:rPr lang="en-US" altLang="zh-CN" sz="2000" dirty="0" smtClean="0"/>
              <a:t>a&lt;-list("GET /News.htm HTTP/1.0","GET/feed.html HTTP/2.0")</a:t>
            </a:r>
          </a:p>
          <a:p>
            <a:pPr lvl="1"/>
            <a:r>
              <a:rPr lang="en-US" altLang="zh-CN" sz="2000" dirty="0" smtClean="0"/>
              <a:t>c&lt;-</a:t>
            </a:r>
            <a:r>
              <a:rPr lang="en-US" altLang="zh-CN" sz="2000" dirty="0" err="1" smtClean="0"/>
              <a:t>grep</a:t>
            </a:r>
            <a:r>
              <a:rPr lang="en-US" altLang="zh-CN" sz="2000" dirty="0" smtClean="0"/>
              <a:t>(".</a:t>
            </a:r>
            <a:r>
              <a:rPr lang="en-US" altLang="zh-CN" sz="2000" dirty="0" err="1" smtClean="0"/>
              <a:t>html",a</a:t>
            </a:r>
            <a:r>
              <a:rPr lang="en-US" altLang="zh-CN" sz="2000" dirty="0" smtClean="0"/>
              <a:t>)</a:t>
            </a:r>
          </a:p>
          <a:p>
            <a:pPr lvl="1"/>
            <a:r>
              <a:rPr lang="en-US" altLang="zh-CN" sz="2000" dirty="0" smtClean="0"/>
              <a:t>#</a:t>
            </a:r>
            <a:r>
              <a:rPr lang="zh-CN" altLang="en-US" sz="2000" dirty="0" smtClean="0"/>
              <a:t>结果为</a:t>
            </a:r>
            <a:r>
              <a:rPr lang="en-US" altLang="zh-CN" sz="2000" dirty="0" smtClean="0"/>
              <a:t>2</a:t>
            </a:r>
          </a:p>
          <a:p>
            <a:pPr lvl="1"/>
            <a:r>
              <a:rPr lang="en-US" altLang="zh-CN" sz="2000" dirty="0" smtClean="0"/>
              <a:t>a&lt;-“GET /News.htm HTTP/1.0”</a:t>
            </a:r>
          </a:p>
          <a:p>
            <a:pPr lvl="1"/>
            <a:r>
              <a:rPr lang="en-US" altLang="zh-CN" sz="2000" dirty="0" smtClean="0"/>
              <a:t>c&lt;-</a:t>
            </a:r>
            <a:r>
              <a:rPr lang="en-US" altLang="zh-CN" sz="2000" dirty="0" err="1" smtClean="0"/>
              <a:t>grep</a:t>
            </a:r>
            <a:r>
              <a:rPr lang="en-US" altLang="zh-CN" sz="2000" dirty="0" smtClean="0"/>
              <a:t>(".</a:t>
            </a:r>
            <a:r>
              <a:rPr lang="en-US" altLang="zh-CN" sz="2000" dirty="0" err="1" smtClean="0"/>
              <a:t>html",a</a:t>
            </a:r>
            <a:r>
              <a:rPr lang="en-US" altLang="zh-CN" sz="2000" dirty="0" smtClean="0"/>
              <a:t>)</a:t>
            </a:r>
          </a:p>
          <a:p>
            <a:pPr lvl="1"/>
            <a:r>
              <a:rPr lang="en-US" altLang="zh-CN" sz="2000" dirty="0" smtClean="0"/>
              <a:t>#integer(0)</a:t>
            </a:r>
          </a:p>
          <a:p>
            <a:pPr lvl="1"/>
            <a:r>
              <a:rPr lang="en-US" altLang="zh-CN" sz="2000" dirty="0" smtClean="0"/>
              <a:t> a&lt;-"GET /News.html HTTP/1.0";</a:t>
            </a:r>
          </a:p>
          <a:p>
            <a:pPr lvl="1"/>
            <a:r>
              <a:rPr lang="en-US" altLang="zh-CN" sz="2000" dirty="0" smtClean="0"/>
              <a:t>c&lt;-</a:t>
            </a:r>
            <a:r>
              <a:rPr lang="en-US" altLang="zh-CN" sz="2000" dirty="0" err="1" smtClean="0"/>
              <a:t>grep</a:t>
            </a:r>
            <a:r>
              <a:rPr lang="en-US" altLang="zh-CN" sz="2000" dirty="0" smtClean="0"/>
              <a:t>(".</a:t>
            </a:r>
            <a:r>
              <a:rPr lang="en-US" altLang="zh-CN" sz="2000" dirty="0" err="1" smtClean="0"/>
              <a:t>html",a</a:t>
            </a:r>
            <a:r>
              <a:rPr lang="en-US" altLang="zh-CN" sz="2000" dirty="0" smtClean="0"/>
              <a:t>)</a:t>
            </a:r>
          </a:p>
          <a:p>
            <a:pPr lvl="1"/>
            <a:r>
              <a:rPr lang="en-US" altLang="zh-CN" sz="2000" dirty="0" smtClean="0"/>
              <a:t>#[1] 1</a:t>
            </a:r>
          </a:p>
          <a:p>
            <a:pPr lvl="1"/>
            <a:endParaRPr lang="zh-CN" altLang="en-US" sz="2000" dirty="0" smtClean="0"/>
          </a:p>
        </p:txBody>
      </p:sp>
    </p:spTree>
    <p:extLst>
      <p:ext uri="{BB962C8B-B14F-4D97-AF65-F5344CB8AC3E}">
        <p14:creationId xmlns:p14="http://schemas.microsoft.com/office/powerpoint/2010/main" val="2085195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en-US" altLang="zh-CN" smtClean="0"/>
              <a:t>R</a:t>
            </a:r>
            <a:r>
              <a:rPr lang="zh-CN" altLang="en-US" smtClean="0"/>
              <a:t>语言字符串处理</a:t>
            </a:r>
          </a:p>
        </p:txBody>
      </p:sp>
      <p:sp>
        <p:nvSpPr>
          <p:cNvPr id="72707" name="内容占位符 2"/>
          <p:cNvSpPr>
            <a:spLocks noGrp="1"/>
          </p:cNvSpPr>
          <p:nvPr>
            <p:ph idx="1"/>
          </p:nvPr>
        </p:nvSpPr>
        <p:spPr>
          <a:xfrm>
            <a:off x="179388" y="1341438"/>
            <a:ext cx="8856662" cy="4608512"/>
          </a:xfrm>
        </p:spPr>
        <p:txBody>
          <a:bodyPr/>
          <a:lstStyle/>
          <a:p>
            <a:r>
              <a:rPr lang="zh-CN" altLang="en-US" sz="2400" dirty="0" smtClean="0"/>
              <a:t>使用</a:t>
            </a:r>
            <a:r>
              <a:rPr lang="en-US" altLang="zh-CN" sz="2400" dirty="0" err="1" smtClean="0"/>
              <a:t>chartr</a:t>
            </a:r>
            <a:r>
              <a:rPr lang="en-US" altLang="zh-CN" sz="2400" dirty="0" smtClean="0"/>
              <a:t>()</a:t>
            </a:r>
            <a:r>
              <a:rPr lang="zh-CN" altLang="en-US" sz="2400" dirty="0" smtClean="0"/>
              <a:t>函数作字符替换</a:t>
            </a:r>
          </a:p>
          <a:p>
            <a:pPr lvl="1"/>
            <a:r>
              <a:rPr lang="en-US" altLang="zh-CN" sz="2000" dirty="0" err="1" smtClean="0"/>
              <a:t>chartr</a:t>
            </a:r>
            <a:r>
              <a:rPr lang="en-US" altLang="zh-CN" sz="2000" dirty="0" smtClean="0"/>
              <a:t>(</a:t>
            </a:r>
            <a:r>
              <a:rPr lang="en-US" altLang="zh-CN" sz="2000" dirty="0" err="1" smtClean="0"/>
              <a:t>old,new,x</a:t>
            </a:r>
            <a:r>
              <a:rPr lang="en-US" altLang="zh-CN" sz="2000" dirty="0" smtClean="0"/>
              <a:t>)</a:t>
            </a:r>
            <a:r>
              <a:rPr lang="zh-CN" altLang="en-US" sz="2000" dirty="0" smtClean="0"/>
              <a:t>函数直接进行字符替换，</a:t>
            </a:r>
            <a:r>
              <a:rPr lang="en-US" altLang="zh-CN" sz="2000" dirty="0" smtClean="0"/>
              <a:t>old:</a:t>
            </a:r>
            <a:r>
              <a:rPr lang="zh-CN" altLang="en-US" sz="2000" dirty="0" smtClean="0"/>
              <a:t>预被替换的</a:t>
            </a:r>
            <a:r>
              <a:rPr lang="en-US" altLang="zh-CN" sz="2000" dirty="0" smtClean="0"/>
              <a:t>x</a:t>
            </a:r>
            <a:r>
              <a:rPr lang="zh-CN" altLang="en-US" sz="2000" dirty="0" smtClean="0"/>
              <a:t>中的旧字符集合。如果</a:t>
            </a:r>
            <a:r>
              <a:rPr lang="en-US" altLang="zh-CN" sz="2000" dirty="0" smtClean="0"/>
              <a:t>x</a:t>
            </a:r>
            <a:r>
              <a:rPr lang="zh-CN" altLang="en-US" sz="2000" dirty="0" smtClean="0"/>
              <a:t>中不包含</a:t>
            </a:r>
            <a:r>
              <a:rPr lang="en-US" altLang="zh-CN" sz="2000" dirty="0" smtClean="0"/>
              <a:t>old</a:t>
            </a:r>
            <a:r>
              <a:rPr lang="zh-CN" altLang="en-US" sz="2000" dirty="0" smtClean="0"/>
              <a:t>，则返回</a:t>
            </a:r>
            <a:r>
              <a:rPr lang="en-US" altLang="zh-CN" sz="2000" dirty="0" smtClean="0"/>
              <a:t>x</a:t>
            </a:r>
            <a:r>
              <a:rPr lang="zh-CN" altLang="en-US" sz="2000" dirty="0" smtClean="0"/>
              <a:t>，不做处理。</a:t>
            </a:r>
            <a:r>
              <a:rPr lang="en-US" altLang="zh-CN" sz="2000" dirty="0" smtClean="0"/>
              <a:t>new:</a:t>
            </a:r>
            <a:r>
              <a:rPr lang="zh-CN" altLang="en-US" sz="2000" dirty="0" smtClean="0"/>
              <a:t>新补充的字符集合。其长度必须大于旧字符集合。例如：</a:t>
            </a:r>
          </a:p>
          <a:p>
            <a:pPr lvl="1"/>
            <a:r>
              <a:rPr lang="en-US" altLang="zh-CN" sz="2000" dirty="0" smtClean="0"/>
              <a:t>a&lt;-"</a:t>
            </a:r>
            <a:r>
              <a:rPr lang="en-US" altLang="zh-CN" sz="2000" dirty="0" err="1" smtClean="0"/>
              <a:t>haghfff</a:t>
            </a:r>
            <a:r>
              <a:rPr lang="en-US" altLang="zh-CN" sz="2000" dirty="0" smtClean="0"/>
              <a:t>"</a:t>
            </a:r>
          </a:p>
          <a:p>
            <a:pPr lvl="1"/>
            <a:r>
              <a:rPr lang="en-US" altLang="zh-CN" sz="2000" dirty="0" smtClean="0"/>
              <a:t>a&lt;-</a:t>
            </a:r>
            <a:r>
              <a:rPr lang="en-US" altLang="zh-CN" sz="2000" dirty="0" err="1" smtClean="0"/>
              <a:t>chartr</a:t>
            </a:r>
            <a:r>
              <a:rPr lang="en-US" altLang="zh-CN" sz="2000" dirty="0" smtClean="0"/>
              <a:t>("</a:t>
            </a:r>
            <a:r>
              <a:rPr lang="en-US" altLang="zh-CN" sz="2000" dirty="0" err="1" smtClean="0"/>
              <a:t>f","k",a</a:t>
            </a:r>
            <a:r>
              <a:rPr lang="en-US" altLang="zh-CN" sz="2000" dirty="0" smtClean="0"/>
              <a:t>)</a:t>
            </a:r>
          </a:p>
          <a:p>
            <a:pPr lvl="1"/>
            <a:r>
              <a:rPr lang="en-US" altLang="zh-CN" sz="2000" dirty="0" smtClean="0"/>
              <a:t>a</a:t>
            </a:r>
          </a:p>
          <a:p>
            <a:pPr lvl="1"/>
            <a:r>
              <a:rPr lang="zh-CN" altLang="en-US" sz="2000" dirty="0" smtClean="0"/>
              <a:t>输出：</a:t>
            </a:r>
            <a:r>
              <a:rPr lang="en-US" altLang="zh-CN" sz="2000" dirty="0" smtClean="0"/>
              <a:t>[1] "</a:t>
            </a:r>
            <a:r>
              <a:rPr lang="en-US" altLang="zh-CN" sz="2000" dirty="0" err="1" smtClean="0"/>
              <a:t>haghkkk</a:t>
            </a:r>
            <a:r>
              <a:rPr lang="en-US" altLang="zh-CN" sz="2000" dirty="0" smtClean="0"/>
              <a:t>"</a:t>
            </a:r>
          </a:p>
          <a:p>
            <a:pPr lvl="1"/>
            <a:r>
              <a:rPr lang="en-US" altLang="zh-CN" sz="2000" dirty="0" smtClean="0"/>
              <a:t>a&lt;-</a:t>
            </a:r>
            <a:r>
              <a:rPr lang="en-US" altLang="zh-CN" sz="2000" dirty="0" err="1" smtClean="0"/>
              <a:t>chartr</a:t>
            </a:r>
            <a:r>
              <a:rPr lang="en-US" altLang="zh-CN" sz="2000" dirty="0" smtClean="0"/>
              <a:t>("</a:t>
            </a:r>
            <a:r>
              <a:rPr lang="en-US" altLang="zh-CN" sz="2000" dirty="0" err="1" smtClean="0"/>
              <a:t>fff</a:t>
            </a:r>
            <a:r>
              <a:rPr lang="en-US" altLang="zh-CN" sz="2000" dirty="0" smtClean="0"/>
              <a:t>","</a:t>
            </a:r>
            <a:r>
              <a:rPr lang="en-US" altLang="zh-CN" sz="2000" dirty="0" err="1" smtClean="0"/>
              <a:t>tt</a:t>
            </a:r>
            <a:r>
              <a:rPr lang="en-US" altLang="zh-CN" sz="2000" dirty="0" smtClean="0"/>
              <a:t>",a)</a:t>
            </a:r>
          </a:p>
          <a:p>
            <a:pPr lvl="1"/>
            <a:r>
              <a:rPr lang="zh-CN" altLang="en-US" sz="2000" dirty="0" smtClean="0"/>
              <a:t>输出：</a:t>
            </a:r>
            <a:r>
              <a:rPr lang="en-US" altLang="zh-CN" sz="2000" dirty="0" smtClean="0"/>
              <a:t>Error in </a:t>
            </a:r>
            <a:r>
              <a:rPr lang="en-US" altLang="zh-CN" sz="2000" dirty="0" err="1" smtClean="0"/>
              <a:t>chartr</a:t>
            </a:r>
            <a:r>
              <a:rPr lang="en-US" altLang="zh-CN" sz="2000" dirty="0" smtClean="0"/>
              <a:t>("</a:t>
            </a:r>
            <a:r>
              <a:rPr lang="en-US" altLang="zh-CN" sz="2000" dirty="0" err="1" smtClean="0"/>
              <a:t>fff</a:t>
            </a:r>
            <a:r>
              <a:rPr lang="en-US" altLang="zh-CN" sz="2000" dirty="0" smtClean="0"/>
              <a:t>", "</a:t>
            </a:r>
            <a:r>
              <a:rPr lang="en-US" altLang="zh-CN" sz="2000" dirty="0" err="1" smtClean="0"/>
              <a:t>tt</a:t>
            </a:r>
            <a:r>
              <a:rPr lang="en-US" altLang="zh-CN" sz="2000" dirty="0" smtClean="0"/>
              <a:t>", a) : 'old'</a:t>
            </a:r>
            <a:r>
              <a:rPr lang="zh-CN" altLang="en-US" sz="2000" dirty="0" smtClean="0"/>
              <a:t>比</a:t>
            </a:r>
            <a:r>
              <a:rPr lang="en-US" altLang="zh-CN" sz="2000" dirty="0" smtClean="0"/>
              <a:t>'new'</a:t>
            </a:r>
            <a:r>
              <a:rPr lang="zh-CN" altLang="en-US" sz="2000" dirty="0" smtClean="0"/>
              <a:t>要长</a:t>
            </a:r>
          </a:p>
          <a:p>
            <a:pPr lvl="1"/>
            <a:r>
              <a:rPr lang="en-US" altLang="zh-CN" sz="2000" dirty="0" smtClean="0"/>
              <a:t>a&lt;-</a:t>
            </a:r>
            <a:r>
              <a:rPr lang="en-US" altLang="zh-CN" sz="2000" dirty="0" err="1" smtClean="0"/>
              <a:t>chartr</a:t>
            </a:r>
            <a:r>
              <a:rPr lang="en-US" altLang="zh-CN" sz="2000" dirty="0" smtClean="0"/>
              <a:t>("hf","01",a)</a:t>
            </a:r>
          </a:p>
          <a:p>
            <a:pPr lvl="1"/>
            <a:r>
              <a:rPr lang="en-US" altLang="zh-CN" sz="2000" dirty="0" smtClean="0"/>
              <a:t>a</a:t>
            </a:r>
          </a:p>
          <a:p>
            <a:pPr lvl="1"/>
            <a:r>
              <a:rPr lang="zh-CN" altLang="en-US" sz="2000" dirty="0" smtClean="0"/>
              <a:t>输出：</a:t>
            </a:r>
            <a:r>
              <a:rPr lang="en-US" altLang="zh-CN" sz="2000" dirty="0" smtClean="0"/>
              <a:t>[1] "0ag0111"</a:t>
            </a:r>
          </a:p>
          <a:p>
            <a:endParaRPr lang="zh-CN" altLang="en-US" sz="2400" dirty="0" smtClean="0"/>
          </a:p>
        </p:txBody>
      </p:sp>
    </p:spTree>
    <p:extLst>
      <p:ext uri="{BB962C8B-B14F-4D97-AF65-F5344CB8AC3E}">
        <p14:creationId xmlns:p14="http://schemas.microsoft.com/office/powerpoint/2010/main" val="4226682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en-US" altLang="zh-CN" smtClean="0"/>
              <a:t>R</a:t>
            </a:r>
            <a:r>
              <a:rPr lang="zh-CN" altLang="en-US" smtClean="0"/>
              <a:t>语言字符串处理</a:t>
            </a:r>
          </a:p>
        </p:txBody>
      </p:sp>
      <p:sp>
        <p:nvSpPr>
          <p:cNvPr id="72707" name="内容占位符 2"/>
          <p:cNvSpPr>
            <a:spLocks noGrp="1"/>
          </p:cNvSpPr>
          <p:nvPr>
            <p:ph idx="1"/>
          </p:nvPr>
        </p:nvSpPr>
        <p:spPr>
          <a:xfrm>
            <a:off x="179388" y="1341438"/>
            <a:ext cx="8856662" cy="4608512"/>
          </a:xfrm>
        </p:spPr>
        <p:txBody>
          <a:bodyPr/>
          <a:lstStyle/>
          <a:p>
            <a:r>
              <a:rPr lang="zh-CN" altLang="en-US" sz="2400" dirty="0" smtClean="0"/>
              <a:t>使用</a:t>
            </a:r>
            <a:r>
              <a:rPr lang="en-US" altLang="zh-CN" sz="2400" dirty="0" smtClean="0"/>
              <a:t>sub()</a:t>
            </a:r>
            <a:r>
              <a:rPr lang="zh-CN" altLang="en-US" sz="2400" dirty="0" smtClean="0"/>
              <a:t>函数作字符替换</a:t>
            </a:r>
          </a:p>
          <a:p>
            <a:pPr lvl="1"/>
            <a:r>
              <a:rPr lang="en-US" altLang="zh-CN" sz="2000" dirty="0" smtClean="0"/>
              <a:t>sub(</a:t>
            </a:r>
            <a:r>
              <a:rPr lang="en-US" altLang="zh-CN" sz="2000" dirty="0" err="1" smtClean="0"/>
              <a:t>old,new,x</a:t>
            </a:r>
            <a:r>
              <a:rPr lang="en-US" altLang="zh-CN" sz="2000" dirty="0" smtClean="0"/>
              <a:t>)</a:t>
            </a:r>
            <a:r>
              <a:rPr lang="zh-CN" altLang="en-US" sz="2000" dirty="0" smtClean="0"/>
              <a:t>函数直接进行字符替换，</a:t>
            </a:r>
            <a:r>
              <a:rPr lang="en-US" altLang="zh-CN" sz="2000" dirty="0" smtClean="0"/>
              <a:t>old:</a:t>
            </a:r>
            <a:r>
              <a:rPr lang="zh-CN" altLang="en-US" sz="2000" dirty="0" smtClean="0"/>
              <a:t>预被替换的</a:t>
            </a:r>
            <a:r>
              <a:rPr lang="en-US" altLang="zh-CN" sz="2000" dirty="0" smtClean="0"/>
              <a:t>x</a:t>
            </a:r>
            <a:r>
              <a:rPr lang="zh-CN" altLang="en-US" sz="2000" dirty="0" smtClean="0"/>
              <a:t>中的旧字符集合。如果</a:t>
            </a:r>
            <a:r>
              <a:rPr lang="en-US" altLang="zh-CN" sz="2000" dirty="0" smtClean="0"/>
              <a:t>x</a:t>
            </a:r>
            <a:r>
              <a:rPr lang="zh-CN" altLang="en-US" sz="2000" dirty="0" smtClean="0"/>
              <a:t>中不包含</a:t>
            </a:r>
            <a:r>
              <a:rPr lang="en-US" altLang="zh-CN" sz="2000" dirty="0" smtClean="0"/>
              <a:t>old</a:t>
            </a:r>
            <a:r>
              <a:rPr lang="zh-CN" altLang="en-US" sz="2000" dirty="0" smtClean="0"/>
              <a:t>，则返回</a:t>
            </a:r>
            <a:r>
              <a:rPr lang="en-US" altLang="zh-CN" sz="2000" dirty="0" smtClean="0"/>
              <a:t>x</a:t>
            </a:r>
            <a:r>
              <a:rPr lang="zh-CN" altLang="en-US" sz="2000" dirty="0" smtClean="0"/>
              <a:t>，不做处理。</a:t>
            </a:r>
            <a:r>
              <a:rPr lang="en-US" altLang="zh-CN" sz="2000" dirty="0" smtClean="0"/>
              <a:t>new:</a:t>
            </a:r>
            <a:r>
              <a:rPr lang="zh-CN" altLang="en-US" sz="2000" dirty="0" smtClean="0"/>
              <a:t>新补充的字符集合，如果</a:t>
            </a:r>
            <a:r>
              <a:rPr lang="en-US" altLang="zh-CN" sz="2000" dirty="0" smtClean="0"/>
              <a:t>new</a:t>
            </a:r>
            <a:r>
              <a:rPr lang="zh-CN" altLang="en-US" sz="2000" dirty="0" smtClean="0"/>
              <a:t>是空串</a:t>
            </a:r>
            <a:r>
              <a:rPr lang="en-US" altLang="zh-CN" sz="2000" dirty="0" smtClean="0"/>
              <a:t>””</a:t>
            </a:r>
            <a:r>
              <a:rPr lang="zh-CN" altLang="en-US" sz="2000" dirty="0" smtClean="0"/>
              <a:t>，则可以实现子串删除。例如：</a:t>
            </a:r>
          </a:p>
          <a:p>
            <a:pPr lvl="1"/>
            <a:r>
              <a:rPr lang="en-US" altLang="zh-CN" sz="2000" dirty="0"/>
              <a:t>filenames &lt;- c("test1.xlsx","test2.xlsx","test3.xlsx")</a:t>
            </a:r>
          </a:p>
          <a:p>
            <a:pPr lvl="1"/>
            <a:r>
              <a:rPr lang="en-US" altLang="zh-CN" sz="2000" dirty="0"/>
              <a:t>sub("</a:t>
            </a:r>
            <a:r>
              <a:rPr lang="en-US" altLang="zh-CN" sz="2000" dirty="0" err="1"/>
              <a:t>test","",filenames</a:t>
            </a:r>
            <a:r>
              <a:rPr lang="en-US" altLang="zh-CN" sz="2000" dirty="0"/>
              <a:t>)</a:t>
            </a:r>
          </a:p>
          <a:p>
            <a:pPr lvl="1"/>
            <a:r>
              <a:rPr lang="zh-CN" altLang="en-US" sz="2000" dirty="0"/>
              <a:t>得到</a:t>
            </a:r>
            <a:r>
              <a:rPr lang="en-US" altLang="zh-CN" sz="2000" dirty="0" smtClean="0"/>
              <a:t> </a:t>
            </a:r>
            <a:r>
              <a:rPr lang="en-US" altLang="zh-CN" sz="2000" dirty="0"/>
              <a:t>"1.xlsx" "2.xlsx" "3.xlsx"</a:t>
            </a:r>
          </a:p>
          <a:p>
            <a:pPr lvl="1"/>
            <a:endParaRPr lang="zh-CN" altLang="en-US" sz="2000" dirty="0" smtClean="0"/>
          </a:p>
        </p:txBody>
      </p:sp>
    </p:spTree>
    <p:extLst>
      <p:ext uri="{BB962C8B-B14F-4D97-AF65-F5344CB8AC3E}">
        <p14:creationId xmlns:p14="http://schemas.microsoft.com/office/powerpoint/2010/main" val="4471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正则表达式</a:t>
            </a:r>
          </a:p>
        </p:txBody>
      </p:sp>
      <p:sp>
        <p:nvSpPr>
          <p:cNvPr id="5123" name="内容占位符 2"/>
          <p:cNvSpPr>
            <a:spLocks noGrp="1"/>
          </p:cNvSpPr>
          <p:nvPr>
            <p:ph idx="1"/>
          </p:nvPr>
        </p:nvSpPr>
        <p:spPr/>
        <p:txBody>
          <a:bodyPr/>
          <a:lstStyle/>
          <a:p>
            <a:r>
              <a:rPr lang="zh-CN" altLang="en-US" dirty="0" smtClean="0"/>
              <a:t>在计算机科学中</a:t>
            </a:r>
            <a:r>
              <a:rPr lang="zh-CN" altLang="en-US" dirty="0"/>
              <a:t>，正则表达式是</a:t>
            </a:r>
            <a:r>
              <a:rPr lang="zh-CN" altLang="en-US" dirty="0" smtClean="0"/>
              <a:t>指一个用来描述或者匹配一系列符合某个句法规则的字符串的单个字符串。</a:t>
            </a:r>
          </a:p>
          <a:p>
            <a:endParaRPr lang="en-US" altLang="zh-CN" dirty="0" smtClean="0"/>
          </a:p>
          <a:p>
            <a:r>
              <a:rPr lang="zh-CN" altLang="en-US" dirty="0" smtClean="0"/>
              <a:t>在很多文本编辑器或其他工具里，正则表达式通常被用来检索和</a:t>
            </a:r>
            <a:r>
              <a:rPr lang="en-US" altLang="zh-CN" dirty="0" smtClean="0"/>
              <a:t>/</a:t>
            </a:r>
            <a:r>
              <a:rPr lang="zh-CN" altLang="en-US" dirty="0" smtClean="0"/>
              <a:t>或替换那些符合某个模式的文本内容。</a:t>
            </a:r>
            <a:endParaRPr lang="en-US" altLang="zh-CN" dirty="0" smtClean="0"/>
          </a:p>
          <a:p>
            <a:endParaRPr lang="en-US" altLang="zh-CN" dirty="0" smtClean="0"/>
          </a:p>
          <a:p>
            <a:r>
              <a:rPr lang="zh-CN" altLang="en-US" dirty="0" smtClean="0"/>
              <a:t>正则表达式就是记录文本规则的代码</a:t>
            </a:r>
            <a:r>
              <a:rPr lang="zh-CN" altLang="en-US" dirty="0"/>
              <a:t>。</a:t>
            </a:r>
            <a:endParaRPr lang="en-US" altLang="zh-CN" dirty="0" smtClean="0"/>
          </a:p>
          <a:p>
            <a:endParaRPr lang="zh-CN" altLang="en-US" dirty="0" smtClean="0"/>
          </a:p>
        </p:txBody>
      </p:sp>
    </p:spTree>
    <p:extLst>
      <p:ext uri="{BB962C8B-B14F-4D97-AF65-F5344CB8AC3E}">
        <p14:creationId xmlns:p14="http://schemas.microsoft.com/office/powerpoint/2010/main" val="401763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正则表达式</a:t>
            </a:r>
          </a:p>
        </p:txBody>
      </p:sp>
      <p:sp>
        <p:nvSpPr>
          <p:cNvPr id="6147" name="内容占位符 2"/>
          <p:cNvSpPr>
            <a:spLocks noGrp="1"/>
          </p:cNvSpPr>
          <p:nvPr>
            <p:ph idx="1"/>
          </p:nvPr>
        </p:nvSpPr>
        <p:spPr>
          <a:xfrm>
            <a:off x="323850" y="1268413"/>
            <a:ext cx="8286750" cy="4608512"/>
          </a:xfrm>
        </p:spPr>
        <p:txBody>
          <a:bodyPr/>
          <a:lstStyle/>
          <a:p>
            <a:r>
              <a:rPr lang="zh-CN" altLang="en-US" sz="2400" smtClean="0"/>
              <a:t>正则表达式的应用</a:t>
            </a:r>
            <a:endParaRPr lang="en-US" altLang="zh-CN" sz="2400" smtClean="0"/>
          </a:p>
          <a:p>
            <a:pPr lvl="1"/>
            <a:r>
              <a:rPr lang="zh-CN" altLang="en-US" sz="2000" smtClean="0"/>
              <a:t>信息抽取</a:t>
            </a:r>
          </a:p>
          <a:p>
            <a:pPr lvl="1"/>
            <a:r>
              <a:rPr lang="zh-CN" altLang="en-US" sz="2000" smtClean="0"/>
              <a:t>日志分析</a:t>
            </a:r>
          </a:p>
          <a:p>
            <a:pPr lvl="1"/>
            <a:r>
              <a:rPr lang="zh-CN" altLang="en-US" sz="2000" smtClean="0"/>
              <a:t>校验数据</a:t>
            </a:r>
          </a:p>
          <a:p>
            <a:pPr lvl="1"/>
            <a:r>
              <a:rPr lang="zh-CN" altLang="en-US" sz="2000" smtClean="0"/>
              <a:t>修整数据</a:t>
            </a:r>
          </a:p>
          <a:p>
            <a:pPr lvl="1"/>
            <a:r>
              <a:rPr lang="zh-CN" altLang="en-US" sz="2000" smtClean="0"/>
              <a:t>大批量文本修改</a:t>
            </a:r>
          </a:p>
          <a:p>
            <a:pPr lvl="1"/>
            <a:r>
              <a:rPr lang="zh-CN" altLang="en-US" sz="2000" smtClean="0"/>
              <a:t>复杂文本修改</a:t>
            </a:r>
            <a:endParaRPr lang="en-US" altLang="zh-CN" sz="2000" smtClean="0"/>
          </a:p>
          <a:p>
            <a:pPr lvl="1"/>
            <a:r>
              <a:rPr lang="zh-CN" altLang="en-US" sz="2000" smtClean="0"/>
              <a:t>文本统计分析</a:t>
            </a:r>
          </a:p>
          <a:p>
            <a:pPr lvl="1"/>
            <a:r>
              <a:rPr lang="zh-CN" altLang="en-US" sz="2000" smtClean="0"/>
              <a:t>抽取一个网页</a:t>
            </a:r>
            <a:r>
              <a:rPr lang="en-US" altLang="zh-CN" sz="2000" smtClean="0"/>
              <a:t>html</a:t>
            </a:r>
            <a:r>
              <a:rPr lang="zh-CN" altLang="en-US" sz="2000" smtClean="0"/>
              <a:t>代码</a:t>
            </a:r>
          </a:p>
          <a:p>
            <a:pPr lvl="1"/>
            <a:r>
              <a:rPr lang="zh-CN" altLang="en-US" sz="2000" smtClean="0"/>
              <a:t>去掉全部</a:t>
            </a:r>
            <a:r>
              <a:rPr lang="en-US" altLang="zh-CN" sz="2000" smtClean="0"/>
              <a:t>&lt;script&gt;</a:t>
            </a:r>
            <a:r>
              <a:rPr lang="zh-CN" altLang="en-US" sz="2000" smtClean="0"/>
              <a:t>脚本</a:t>
            </a:r>
          </a:p>
          <a:p>
            <a:pPr lvl="1"/>
            <a:r>
              <a:rPr lang="en-US" altLang="zh-CN" sz="2000" smtClean="0"/>
              <a:t>……</a:t>
            </a:r>
          </a:p>
          <a:p>
            <a:pPr lvl="1"/>
            <a:endParaRPr lang="zh-CN" altLang="en-US" sz="2000" smtClean="0"/>
          </a:p>
        </p:txBody>
      </p:sp>
    </p:spTree>
    <p:extLst>
      <p:ext uri="{BB962C8B-B14F-4D97-AF65-F5344CB8AC3E}">
        <p14:creationId xmlns:p14="http://schemas.microsoft.com/office/powerpoint/2010/main" val="280019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正则表达式</a:t>
            </a:r>
          </a:p>
        </p:txBody>
      </p:sp>
      <p:sp>
        <p:nvSpPr>
          <p:cNvPr id="7171" name="内容占位符 2"/>
          <p:cNvSpPr>
            <a:spLocks noGrp="1"/>
          </p:cNvSpPr>
          <p:nvPr>
            <p:ph idx="1"/>
          </p:nvPr>
        </p:nvSpPr>
        <p:spPr>
          <a:xfrm>
            <a:off x="323529" y="1484313"/>
            <a:ext cx="8496944" cy="4392612"/>
          </a:xfrm>
        </p:spPr>
        <p:txBody>
          <a:bodyPr/>
          <a:lstStyle/>
          <a:p>
            <a:r>
              <a:rPr lang="zh-CN" altLang="en-US" dirty="0" smtClean="0"/>
              <a:t>正则表达式由一些普通字符和一些元字符（</a:t>
            </a:r>
            <a:r>
              <a:rPr lang="en-US" altLang="zh-CN" dirty="0" smtClean="0"/>
              <a:t>meta-characters</a:t>
            </a:r>
            <a:r>
              <a:rPr lang="zh-CN" altLang="en-US" dirty="0" smtClean="0"/>
              <a:t>）组成。</a:t>
            </a:r>
            <a:endParaRPr lang="en-US" altLang="zh-CN" dirty="0" smtClean="0"/>
          </a:p>
          <a:p>
            <a:pPr lvl="1"/>
            <a:endParaRPr lang="en-US" altLang="zh-CN" dirty="0" smtClean="0"/>
          </a:p>
          <a:p>
            <a:pPr lvl="1"/>
            <a:r>
              <a:rPr lang="zh-CN" altLang="en-US" dirty="0" smtClean="0"/>
              <a:t>普通字符包括大小写的字母和数字</a:t>
            </a:r>
            <a:endParaRPr lang="en-US" altLang="zh-CN" dirty="0" smtClean="0"/>
          </a:p>
          <a:p>
            <a:pPr lvl="1"/>
            <a:endParaRPr lang="en-US" altLang="zh-CN" dirty="0" smtClean="0"/>
          </a:p>
          <a:p>
            <a:pPr lvl="1"/>
            <a:r>
              <a:rPr lang="zh-CN" altLang="en-US" dirty="0" smtClean="0"/>
              <a:t>元字符是在正则表达式中具有一定的特殊含义的字符。</a:t>
            </a:r>
          </a:p>
          <a:p>
            <a:endParaRPr lang="zh-CN" altLang="en-US" dirty="0" smtClean="0"/>
          </a:p>
        </p:txBody>
      </p:sp>
    </p:spTree>
    <p:extLst>
      <p:ext uri="{BB962C8B-B14F-4D97-AF65-F5344CB8AC3E}">
        <p14:creationId xmlns:p14="http://schemas.microsoft.com/office/powerpoint/2010/main" val="2425440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正则表达式</a:t>
            </a:r>
          </a:p>
        </p:txBody>
      </p:sp>
      <p:sp>
        <p:nvSpPr>
          <p:cNvPr id="8195" name="内容占位符 2"/>
          <p:cNvSpPr>
            <a:spLocks noGrp="1"/>
          </p:cNvSpPr>
          <p:nvPr>
            <p:ph idx="1"/>
          </p:nvPr>
        </p:nvSpPr>
        <p:spPr>
          <a:xfrm>
            <a:off x="179388" y="1268413"/>
            <a:ext cx="8431212" cy="4608512"/>
          </a:xfrm>
        </p:spPr>
        <p:txBody>
          <a:bodyPr/>
          <a:lstStyle/>
          <a:p>
            <a:r>
              <a:rPr lang="zh-CN" altLang="en-US" smtClean="0"/>
              <a:t>常用的元字符</a:t>
            </a:r>
          </a:p>
        </p:txBody>
      </p:sp>
      <p:graphicFrame>
        <p:nvGraphicFramePr>
          <p:cNvPr id="4" name="表格 3"/>
          <p:cNvGraphicFramePr>
            <a:graphicFrameLocks noGrp="1"/>
          </p:cNvGraphicFramePr>
          <p:nvPr/>
        </p:nvGraphicFramePr>
        <p:xfrm>
          <a:off x="468313" y="1916113"/>
          <a:ext cx="8351837" cy="3960815"/>
        </p:xfrm>
        <a:graphic>
          <a:graphicData uri="http://schemas.openxmlformats.org/drawingml/2006/table">
            <a:tbl>
              <a:tblPr firstRow="1" firstCol="1" bandRow="1"/>
              <a:tblGrid>
                <a:gridCol w="800686">
                  <a:extLst>
                    <a:ext uri="{9D8B030D-6E8A-4147-A177-3AD203B41FA5}">
                      <a16:colId xmlns:a16="http://schemas.microsoft.com/office/drawing/2014/main" val="2049728460"/>
                    </a:ext>
                  </a:extLst>
                </a:gridCol>
                <a:gridCol w="7551151">
                  <a:extLst>
                    <a:ext uri="{9D8B030D-6E8A-4147-A177-3AD203B41FA5}">
                      <a16:colId xmlns:a16="http://schemas.microsoft.com/office/drawing/2014/main" val="794702339"/>
                    </a:ext>
                  </a:extLst>
                </a:gridCol>
              </a:tblGrid>
              <a:tr h="304678">
                <a:tc>
                  <a:txBody>
                    <a:bodyPr/>
                    <a:lstStyle/>
                    <a:p>
                      <a:pPr algn="ctr">
                        <a:lnSpc>
                          <a:spcPct val="150000"/>
                        </a:lnSpc>
                        <a:spcAft>
                          <a:spcPts val="0"/>
                        </a:spcAft>
                      </a:pPr>
                      <a:r>
                        <a:rPr lang="zh-CN" sz="1200" b="1">
                          <a:effectLst/>
                          <a:latin typeface="Times New Roman" panose="02020603050405020304" pitchFamily="18" charset="0"/>
                          <a:ea typeface="宋体" panose="02010600030101010101" pitchFamily="2" charset="-122"/>
                          <a:cs typeface="宋体" panose="02010600030101010101" pitchFamily="2" charset="-122"/>
                        </a:rPr>
                        <a:t>符号</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200" b="1">
                          <a:effectLst/>
                          <a:latin typeface="Times New Roman" panose="02020603050405020304" pitchFamily="18" charset="0"/>
                          <a:ea typeface="宋体" panose="02010600030101010101" pitchFamily="2" charset="-122"/>
                          <a:cs typeface="宋体" panose="02010600030101010101" pitchFamily="2" charset="-122"/>
                        </a:rPr>
                        <a:t>描述</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2696447"/>
                  </a:ext>
                </a:extLst>
              </a:tr>
              <a:tr h="304678">
                <a:tc>
                  <a:txBody>
                    <a:bodyPr/>
                    <a:lstStyle/>
                    <a:p>
                      <a:pPr algn="ctr">
                        <a:lnSpc>
                          <a:spcPct val="150000"/>
                        </a:lnSpc>
                        <a:spcAft>
                          <a:spcPts val="0"/>
                        </a:spcAft>
                      </a:pPr>
                      <a:r>
                        <a:rPr lang="en-US" sz="1200">
                          <a:solidFill>
                            <a:srgbClr val="0000FF"/>
                          </a:solidFill>
                          <a:effectLst/>
                          <a:latin typeface="Lucida Console" panose="020B0609040504020204" pitchFamily="49" charset="0"/>
                          <a:ea typeface="宋体" panose="02010600030101010101" pitchFamily="2" charset="-122"/>
                          <a:cs typeface="宋体" panose="02010600030101010101" pitchFamily="2" charset="-122"/>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匹配除换行符“</a:t>
                      </a:r>
                      <a:r>
                        <a:rPr lang="en-US" sz="1200">
                          <a:effectLst/>
                          <a:latin typeface="Times New Roman" panose="02020603050405020304" pitchFamily="18" charset="0"/>
                          <a:ea typeface="宋体" panose="02010600030101010101" pitchFamily="2" charset="-122"/>
                          <a:cs typeface="宋体" panose="02010600030101010101" pitchFamily="2" charset="-122"/>
                        </a:rPr>
                        <a:t>/n</a:t>
                      </a:r>
                      <a:r>
                        <a:rPr lang="zh-CN" sz="1200">
                          <a:effectLst/>
                          <a:latin typeface="Times New Roman" panose="02020603050405020304" pitchFamily="18" charset="0"/>
                          <a:ea typeface="宋体" panose="02010600030101010101" pitchFamily="2" charset="-122"/>
                          <a:cs typeface="宋体" panose="02010600030101010101" pitchFamily="2" charset="-122"/>
                        </a:rPr>
                        <a:t>”以外的任意字符</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0712340"/>
                  </a:ext>
                </a:extLst>
              </a:tr>
              <a:tr h="304678">
                <a:tc>
                  <a:txBody>
                    <a:bodyPr/>
                    <a:lstStyle/>
                    <a:p>
                      <a:pPr algn="ctr">
                        <a:lnSpc>
                          <a:spcPct val="150000"/>
                        </a:lnSpc>
                        <a:spcAft>
                          <a:spcPts val="0"/>
                        </a:spcAft>
                      </a:pPr>
                      <a:r>
                        <a:rPr lang="en-US" sz="1200">
                          <a:solidFill>
                            <a:srgbClr val="0000FF"/>
                          </a:solidFill>
                          <a:effectLst/>
                          <a:latin typeface="Lucida Console" panose="020B0609040504020204" pitchFamily="49" charset="0"/>
                          <a:ea typeface="宋体" panose="02010600030101010101" pitchFamily="2" charset="-122"/>
                          <a:cs typeface="宋体" panose="02010600030101010101" pitchFamily="2" charset="-122"/>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转义字符，匹配元字符时，使用“</a:t>
                      </a:r>
                      <a:r>
                        <a:rPr lang="en-US" sz="1200">
                          <a:effectLst/>
                          <a:latin typeface="Times New Roman" panose="02020603050405020304" pitchFamily="18" charset="0"/>
                          <a:ea typeface="宋体" panose="02010600030101010101" pitchFamily="2" charset="-122"/>
                          <a:cs typeface="宋体" panose="02010600030101010101" pitchFamily="2" charset="-122"/>
                        </a:rPr>
                        <a:t>\\</a:t>
                      </a:r>
                      <a:r>
                        <a:rPr lang="zh-CN" sz="1200">
                          <a:effectLst/>
                          <a:latin typeface="Times New Roman" panose="02020603050405020304" pitchFamily="18" charset="0"/>
                          <a:ea typeface="宋体" panose="02010600030101010101" pitchFamily="2" charset="-122"/>
                          <a:cs typeface="宋体" panose="02010600030101010101" pitchFamily="2" charset="-122"/>
                        </a:rPr>
                        <a:t>元字符”</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4689378"/>
                  </a:ext>
                </a:extLst>
              </a:tr>
              <a:tr h="304678">
                <a:tc>
                  <a:txBody>
                    <a:bodyPr/>
                    <a:lstStyle/>
                    <a:p>
                      <a:pPr algn="ctr">
                        <a:lnSpc>
                          <a:spcPct val="150000"/>
                        </a:lnSpc>
                        <a:spcAft>
                          <a:spcPts val="0"/>
                        </a:spcAft>
                      </a:pPr>
                      <a:r>
                        <a:rPr lang="en-US" sz="1200">
                          <a:solidFill>
                            <a:srgbClr val="0000FF"/>
                          </a:solidFill>
                          <a:effectLst/>
                          <a:latin typeface="Lucida Console" panose="020B0609040504020204" pitchFamily="49" charset="0"/>
                          <a:ea typeface="宋体" panose="02010600030101010101" pitchFamily="2" charset="-122"/>
                          <a:cs typeface="宋体" panose="02010600030101010101" pitchFamily="2" charset="-122"/>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表示可选项，即</a:t>
                      </a:r>
                      <a:r>
                        <a:rPr lang="en-US" sz="1200">
                          <a:effectLst/>
                          <a:latin typeface="Times New Roman" panose="02020603050405020304" pitchFamily="18" charset="0"/>
                          <a:ea typeface="宋体" panose="02010600030101010101" pitchFamily="2" charset="-122"/>
                          <a:cs typeface="宋体" panose="02010600030101010101" pitchFamily="2" charset="-122"/>
                        </a:rPr>
                        <a:t> | </a:t>
                      </a:r>
                      <a:r>
                        <a:rPr lang="zh-CN" sz="1200">
                          <a:effectLst/>
                          <a:latin typeface="Times New Roman" panose="02020603050405020304" pitchFamily="18" charset="0"/>
                          <a:ea typeface="宋体" panose="02010600030101010101" pitchFamily="2" charset="-122"/>
                          <a:cs typeface="宋体" panose="02010600030101010101" pitchFamily="2" charset="-122"/>
                        </a:rPr>
                        <a:t>前后的表达式任选一个</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5948543"/>
                  </a:ext>
                </a:extLst>
              </a:tr>
              <a:tr h="304678">
                <a:tc>
                  <a:txBody>
                    <a:bodyPr/>
                    <a:lstStyle/>
                    <a:p>
                      <a:pPr algn="ctr">
                        <a:lnSpc>
                          <a:spcPct val="150000"/>
                        </a:lnSpc>
                        <a:spcAft>
                          <a:spcPts val="0"/>
                        </a:spcAft>
                      </a:pPr>
                      <a:r>
                        <a:rPr lang="en-US" sz="1200">
                          <a:solidFill>
                            <a:srgbClr val="0000FF"/>
                          </a:solidFill>
                          <a:effectLst/>
                          <a:latin typeface="Lucida Console" panose="020B0609040504020204" pitchFamily="49" charset="0"/>
                          <a:ea typeface="宋体" panose="02010600030101010101" pitchFamily="2" charset="-122"/>
                          <a:cs typeface="宋体" panose="02010600030101010101" pitchFamily="2" charset="-122"/>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匹配字符串的开始</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6110822"/>
                  </a:ext>
                </a:extLst>
              </a:tr>
              <a:tr h="304678">
                <a:tc>
                  <a:txBody>
                    <a:bodyPr/>
                    <a:lstStyle/>
                    <a:p>
                      <a:pPr algn="ctr">
                        <a:lnSpc>
                          <a:spcPct val="150000"/>
                        </a:lnSpc>
                        <a:spcAft>
                          <a:spcPts val="0"/>
                        </a:spcAft>
                      </a:pPr>
                      <a:r>
                        <a:rPr lang="en-US" sz="1200">
                          <a:solidFill>
                            <a:srgbClr val="0000FF"/>
                          </a:solidFill>
                          <a:effectLst/>
                          <a:latin typeface="Lucida Console" panose="020B0609040504020204" pitchFamily="49" charset="0"/>
                          <a:ea typeface="宋体" panose="02010600030101010101" pitchFamily="2" charset="-122"/>
                          <a:cs typeface="宋体" panose="02010600030101010101" pitchFamily="2" charset="-122"/>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匹配字符串的结束</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7453443"/>
                  </a:ext>
                </a:extLst>
              </a:tr>
              <a:tr h="304678">
                <a:tc>
                  <a:txBody>
                    <a:bodyPr/>
                    <a:lstStyle/>
                    <a:p>
                      <a:pPr algn="ctr">
                        <a:lnSpc>
                          <a:spcPct val="150000"/>
                        </a:lnSpc>
                        <a:spcAft>
                          <a:spcPts val="0"/>
                        </a:spcAft>
                      </a:pPr>
                      <a:r>
                        <a:rPr lang="en-US" sz="1200">
                          <a:solidFill>
                            <a:srgbClr val="0000FF"/>
                          </a:solidFill>
                          <a:effectLst/>
                          <a:latin typeface="Lucida Console" panose="020B0609040504020204" pitchFamily="49" charset="0"/>
                          <a:ea typeface="宋体" panose="02010600030101010101" pitchFamily="2" charset="-122"/>
                          <a:cs typeface="宋体" panose="02010600030101010101" pitchFamily="2" charset="-122"/>
                        </a:rPr>
                        <a:t>( )</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提取匹配的字符串，即括号内的看成一个整体，即指定子表达式</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2363546"/>
                  </a:ext>
                </a:extLst>
              </a:tr>
              <a:tr h="304678">
                <a:tc>
                  <a:txBody>
                    <a:bodyPr/>
                    <a:lstStyle/>
                    <a:p>
                      <a:pPr algn="ctr">
                        <a:lnSpc>
                          <a:spcPct val="150000"/>
                        </a:lnSpc>
                        <a:spcAft>
                          <a:spcPts val="0"/>
                        </a:spcAft>
                      </a:pPr>
                      <a:r>
                        <a:rPr lang="en-US" sz="1200">
                          <a:solidFill>
                            <a:srgbClr val="0000FF"/>
                          </a:solidFill>
                          <a:effectLst/>
                          <a:latin typeface="Lucida Console" panose="020B0609040504020204" pitchFamily="49" charset="0"/>
                          <a:ea typeface="宋体" panose="02010600030101010101" pitchFamily="2" charset="-122"/>
                          <a:cs typeface="宋体" panose="02010600030101010101" pitchFamily="2" charset="-122"/>
                        </a:rPr>
                        <a:t>[ ]</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可匹配方括号内任意一个字符</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0738319"/>
                  </a:ext>
                </a:extLst>
              </a:tr>
              <a:tr h="609357">
                <a:tc>
                  <a:txBody>
                    <a:bodyPr/>
                    <a:lstStyle/>
                    <a:p>
                      <a:pPr algn="ctr">
                        <a:lnSpc>
                          <a:spcPct val="150000"/>
                        </a:lnSpc>
                        <a:spcAft>
                          <a:spcPts val="0"/>
                        </a:spcAft>
                      </a:pPr>
                      <a:r>
                        <a:rPr lang="en-US" sz="1200">
                          <a:solidFill>
                            <a:srgbClr val="0000FF"/>
                          </a:solidFill>
                          <a:effectLst/>
                          <a:latin typeface="Lucida Console" panose="020B0609040504020204" pitchFamily="49" charset="0"/>
                          <a:ea typeface="宋体" panose="02010600030101010101" pitchFamily="2" charset="-122"/>
                          <a:cs typeface="宋体" panose="02010600030101010101" pitchFamily="2" charset="-122"/>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前面的字符或表达式的重复次数：</a:t>
                      </a:r>
                      <a:r>
                        <a:rPr lang="en-US" sz="1200">
                          <a:effectLst/>
                          <a:latin typeface="Times New Roman" panose="02020603050405020304" pitchFamily="18" charset="0"/>
                          <a:ea typeface="宋体" panose="02010600030101010101" pitchFamily="2" charset="-122"/>
                          <a:cs typeface="宋体" panose="02010600030101010101" pitchFamily="2" charset="-122"/>
                        </a:rPr>
                        <a:t>{n}</a:t>
                      </a:r>
                      <a:r>
                        <a:rPr lang="zh-CN" sz="1200">
                          <a:effectLst/>
                          <a:latin typeface="Times New Roman" panose="02020603050405020304" pitchFamily="18" charset="0"/>
                          <a:ea typeface="宋体" panose="02010600030101010101" pitchFamily="2" charset="-122"/>
                          <a:cs typeface="宋体" panose="02010600030101010101" pitchFamily="2" charset="-122"/>
                        </a:rPr>
                        <a:t>表示重复</a:t>
                      </a:r>
                      <a:r>
                        <a:rPr lang="en-US" sz="1200">
                          <a:effectLst/>
                          <a:latin typeface="Times New Roman" panose="02020603050405020304" pitchFamily="18" charset="0"/>
                          <a:ea typeface="宋体" panose="02010600030101010101" pitchFamily="2" charset="-122"/>
                          <a:cs typeface="宋体" panose="02010600030101010101" pitchFamily="2" charset="-122"/>
                        </a:rPr>
                        <a:t>n</a:t>
                      </a:r>
                      <a:r>
                        <a:rPr lang="zh-CN" sz="1200">
                          <a:effectLst/>
                          <a:latin typeface="Times New Roman" panose="02020603050405020304" pitchFamily="18" charset="0"/>
                          <a:ea typeface="宋体" panose="02010600030101010101" pitchFamily="2" charset="-122"/>
                          <a:cs typeface="宋体" panose="02010600030101010101" pitchFamily="2" charset="-122"/>
                        </a:rPr>
                        <a:t>次；</a:t>
                      </a:r>
                      <a:r>
                        <a:rPr lang="en-US" sz="1200">
                          <a:effectLst/>
                          <a:latin typeface="Times New Roman" panose="02020603050405020304" pitchFamily="18" charset="0"/>
                          <a:ea typeface="宋体" panose="02010600030101010101" pitchFamily="2" charset="-122"/>
                          <a:cs typeface="宋体" panose="02010600030101010101" pitchFamily="2" charset="-122"/>
                        </a:rPr>
                        <a:t>{n,}</a:t>
                      </a:r>
                      <a:r>
                        <a:rPr lang="zh-CN" sz="1200">
                          <a:effectLst/>
                          <a:latin typeface="Times New Roman" panose="02020603050405020304" pitchFamily="18" charset="0"/>
                          <a:ea typeface="宋体" panose="02010600030101010101" pitchFamily="2" charset="-122"/>
                          <a:cs typeface="宋体" panose="02010600030101010101" pitchFamily="2" charset="-122"/>
                        </a:rPr>
                        <a:t>重复</a:t>
                      </a:r>
                      <a:r>
                        <a:rPr lang="en-US" sz="1200">
                          <a:effectLst/>
                          <a:latin typeface="Times New Roman" panose="02020603050405020304" pitchFamily="18" charset="0"/>
                          <a:ea typeface="宋体" panose="02010600030101010101" pitchFamily="2" charset="-122"/>
                          <a:cs typeface="宋体" panose="02010600030101010101" pitchFamily="2" charset="-122"/>
                        </a:rPr>
                        <a:t>n</a:t>
                      </a:r>
                      <a:r>
                        <a:rPr lang="zh-CN" sz="1200">
                          <a:effectLst/>
                          <a:latin typeface="Times New Roman" panose="02020603050405020304" pitchFamily="18" charset="0"/>
                          <a:ea typeface="宋体" panose="02010600030101010101" pitchFamily="2" charset="-122"/>
                          <a:cs typeface="宋体" panose="02010600030101010101" pitchFamily="2" charset="-122"/>
                        </a:rPr>
                        <a:t>次到更多次；</a:t>
                      </a:r>
                      <a:r>
                        <a:rPr lang="en-US" sz="1200">
                          <a:effectLst/>
                          <a:latin typeface="Times New Roman" panose="02020603050405020304" pitchFamily="18" charset="0"/>
                          <a:ea typeface="宋体" panose="02010600030101010101" pitchFamily="2" charset="-122"/>
                          <a:cs typeface="宋体" panose="02010600030101010101" pitchFamily="2" charset="-122"/>
                        </a:rPr>
                        <a:t>{n,m}</a:t>
                      </a:r>
                      <a:r>
                        <a:rPr lang="zh-CN" sz="1200">
                          <a:effectLst/>
                          <a:latin typeface="Times New Roman" panose="02020603050405020304" pitchFamily="18" charset="0"/>
                          <a:ea typeface="宋体" panose="02010600030101010101" pitchFamily="2" charset="-122"/>
                          <a:cs typeface="宋体" panose="02010600030101010101" pitchFamily="2" charset="-122"/>
                        </a:rPr>
                        <a:t>表示重复</a:t>
                      </a:r>
                      <a:r>
                        <a:rPr lang="en-US" sz="1200">
                          <a:effectLst/>
                          <a:latin typeface="Times New Roman" panose="02020603050405020304" pitchFamily="18" charset="0"/>
                          <a:ea typeface="宋体" panose="02010600030101010101" pitchFamily="2" charset="-122"/>
                          <a:cs typeface="宋体" panose="02010600030101010101" pitchFamily="2" charset="-122"/>
                        </a:rPr>
                        <a:t>n</a:t>
                      </a:r>
                      <a:r>
                        <a:rPr lang="zh-CN" sz="1200">
                          <a:effectLst/>
                          <a:latin typeface="Times New Roman" panose="02020603050405020304" pitchFamily="18" charset="0"/>
                          <a:ea typeface="宋体" panose="02010600030101010101" pitchFamily="2" charset="-122"/>
                          <a:cs typeface="宋体" panose="02010600030101010101" pitchFamily="2" charset="-122"/>
                        </a:rPr>
                        <a:t>次到</a:t>
                      </a:r>
                      <a:r>
                        <a:rPr lang="en-US" sz="1200">
                          <a:effectLst/>
                          <a:latin typeface="Times New Roman" panose="02020603050405020304" pitchFamily="18" charset="0"/>
                          <a:ea typeface="宋体" panose="02010600030101010101" pitchFamily="2" charset="-122"/>
                          <a:cs typeface="宋体" panose="02010600030101010101" pitchFamily="2" charset="-122"/>
                        </a:rPr>
                        <a:t>m</a:t>
                      </a:r>
                      <a:r>
                        <a:rPr lang="zh-CN" sz="1200">
                          <a:effectLst/>
                          <a:latin typeface="Times New Roman" panose="02020603050405020304" pitchFamily="18" charset="0"/>
                          <a:ea typeface="宋体" panose="02010600030101010101" pitchFamily="2" charset="-122"/>
                          <a:cs typeface="宋体" panose="02010600030101010101" pitchFamily="2" charset="-122"/>
                        </a:rPr>
                        <a:t>次</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618370"/>
                  </a:ext>
                </a:extLst>
              </a:tr>
              <a:tr h="304678">
                <a:tc>
                  <a:txBody>
                    <a:bodyPr/>
                    <a:lstStyle/>
                    <a:p>
                      <a:pPr algn="ctr">
                        <a:lnSpc>
                          <a:spcPct val="150000"/>
                        </a:lnSpc>
                        <a:spcAft>
                          <a:spcPts val="0"/>
                        </a:spcAft>
                      </a:pPr>
                      <a:r>
                        <a:rPr lang="en-US" sz="1200">
                          <a:solidFill>
                            <a:srgbClr val="0000FF"/>
                          </a:solidFill>
                          <a:effectLst/>
                          <a:latin typeface="Lucida Console" panose="020B0609040504020204" pitchFamily="49" charset="0"/>
                          <a:ea typeface="宋体" panose="02010600030101010101" pitchFamily="2" charset="-122"/>
                          <a:cs typeface="宋体" panose="02010600030101010101" pitchFamily="2" charset="-122"/>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前面的字符或表达式重复</a:t>
                      </a:r>
                      <a:r>
                        <a:rPr lang="en-US" sz="1200">
                          <a:effectLst/>
                          <a:latin typeface="Times New Roman" panose="02020603050405020304" pitchFamily="18" charset="0"/>
                          <a:ea typeface="宋体" panose="02010600030101010101" pitchFamily="2" charset="-122"/>
                          <a:cs typeface="宋体" panose="02010600030101010101" pitchFamily="2" charset="-122"/>
                        </a:rPr>
                        <a:t>0</a:t>
                      </a:r>
                      <a:r>
                        <a:rPr lang="zh-CN" sz="1200">
                          <a:effectLst/>
                          <a:latin typeface="Times New Roman" panose="02020603050405020304" pitchFamily="18" charset="0"/>
                          <a:ea typeface="宋体" panose="02010600030101010101" pitchFamily="2" charset="-122"/>
                          <a:cs typeface="宋体" panose="02010600030101010101" pitchFamily="2" charset="-122"/>
                        </a:rPr>
                        <a:t>次或更多次</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2449656"/>
                  </a:ext>
                </a:extLst>
              </a:tr>
              <a:tr h="304678">
                <a:tc>
                  <a:txBody>
                    <a:bodyPr/>
                    <a:lstStyle/>
                    <a:p>
                      <a:pPr algn="ctr">
                        <a:lnSpc>
                          <a:spcPct val="150000"/>
                        </a:lnSpc>
                        <a:spcAft>
                          <a:spcPts val="0"/>
                        </a:spcAft>
                      </a:pPr>
                      <a:r>
                        <a:rPr lang="en-US" sz="1200">
                          <a:solidFill>
                            <a:srgbClr val="0000FF"/>
                          </a:solidFill>
                          <a:effectLst/>
                          <a:latin typeface="Lucida Console" panose="020B0609040504020204" pitchFamily="49" charset="0"/>
                          <a:ea typeface="宋体" panose="02010600030101010101" pitchFamily="2" charset="-122"/>
                          <a:cs typeface="宋体" panose="02010600030101010101" pitchFamily="2" charset="-122"/>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a:effectLst/>
                          <a:latin typeface="Times New Roman" panose="02020603050405020304" pitchFamily="18" charset="0"/>
                          <a:ea typeface="宋体" panose="02010600030101010101" pitchFamily="2" charset="-122"/>
                          <a:cs typeface="宋体" panose="02010600030101010101" pitchFamily="2" charset="-122"/>
                        </a:rPr>
                        <a:t>前面的字符或表达式重复</a:t>
                      </a:r>
                      <a:r>
                        <a:rPr lang="en-US" sz="1200">
                          <a:effectLst/>
                          <a:latin typeface="Times New Roman" panose="02020603050405020304" pitchFamily="18" charset="0"/>
                          <a:ea typeface="宋体" panose="02010600030101010101" pitchFamily="2" charset="-122"/>
                          <a:cs typeface="宋体" panose="02010600030101010101" pitchFamily="2" charset="-122"/>
                        </a:rPr>
                        <a:t>1</a:t>
                      </a:r>
                      <a:r>
                        <a:rPr lang="zh-CN" sz="1200">
                          <a:effectLst/>
                          <a:latin typeface="Times New Roman" panose="02020603050405020304" pitchFamily="18" charset="0"/>
                          <a:ea typeface="宋体" panose="02010600030101010101" pitchFamily="2" charset="-122"/>
                          <a:cs typeface="宋体" panose="02010600030101010101" pitchFamily="2" charset="-122"/>
                        </a:rPr>
                        <a:t>次或更多次</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4103329"/>
                  </a:ext>
                </a:extLst>
              </a:tr>
              <a:tr h="304678">
                <a:tc>
                  <a:txBody>
                    <a:bodyPr/>
                    <a:lstStyle/>
                    <a:p>
                      <a:pPr algn="ctr">
                        <a:lnSpc>
                          <a:spcPct val="150000"/>
                        </a:lnSpc>
                        <a:spcAft>
                          <a:spcPts val="0"/>
                        </a:spcAft>
                      </a:pPr>
                      <a:r>
                        <a:rPr lang="zh-CN" sz="1200">
                          <a:solidFill>
                            <a:srgbClr val="0000FF"/>
                          </a:solidFill>
                          <a:effectLst/>
                          <a:latin typeface="Lucida Console" panose="020B0609040504020204" pitchFamily="49" charset="0"/>
                          <a:ea typeface="宋体" panose="02010600030101010101" pitchFamily="2" charset="-122"/>
                          <a:cs typeface="宋体" panose="02010600030101010101" pitchFamily="2" charset="-122"/>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200" dirty="0">
                          <a:effectLst/>
                          <a:latin typeface="Times New Roman" panose="02020603050405020304" pitchFamily="18" charset="0"/>
                          <a:ea typeface="宋体" panose="02010600030101010101" pitchFamily="2" charset="-122"/>
                          <a:cs typeface="宋体" panose="02010600030101010101" pitchFamily="2" charset="-122"/>
                        </a:rPr>
                        <a:t>前面的字符或表达式重复</a:t>
                      </a:r>
                      <a:r>
                        <a:rPr lang="en-US" sz="1200" dirty="0">
                          <a:effectLst/>
                          <a:latin typeface="Times New Roman" panose="02020603050405020304" pitchFamily="18" charset="0"/>
                          <a:ea typeface="宋体" panose="02010600030101010101" pitchFamily="2" charset="-122"/>
                          <a:cs typeface="宋体" panose="02010600030101010101" pitchFamily="2" charset="-122"/>
                        </a:rPr>
                        <a:t>0</a:t>
                      </a:r>
                      <a:r>
                        <a:rPr lang="zh-CN" sz="1200" dirty="0">
                          <a:effectLst/>
                          <a:latin typeface="Times New Roman" panose="02020603050405020304" pitchFamily="18" charset="0"/>
                          <a:ea typeface="宋体" panose="02010600030101010101" pitchFamily="2" charset="-122"/>
                          <a:cs typeface="宋体" panose="02010600030101010101" pitchFamily="2" charset="-122"/>
                        </a:rPr>
                        <a:t>次或</a:t>
                      </a:r>
                      <a:r>
                        <a:rPr lang="en-US" sz="1200" dirty="0">
                          <a:effectLst/>
                          <a:latin typeface="Times New Roman" panose="02020603050405020304" pitchFamily="18" charset="0"/>
                          <a:ea typeface="宋体" panose="02010600030101010101" pitchFamily="2" charset="-122"/>
                          <a:cs typeface="宋体" panose="02010600030101010101" pitchFamily="2" charset="-122"/>
                        </a:rPr>
                        <a:t>1</a:t>
                      </a:r>
                      <a:r>
                        <a:rPr lang="zh-CN" sz="1200" dirty="0">
                          <a:effectLst/>
                          <a:latin typeface="Times New Roman" panose="02020603050405020304" pitchFamily="18" charset="0"/>
                          <a:ea typeface="宋体" panose="02010600030101010101" pitchFamily="2" charset="-122"/>
                          <a:cs typeface="宋体" panose="02010600030101010101" pitchFamily="2" charset="-122"/>
                        </a:rPr>
                        <a:t>次</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68571" marR="685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6495097"/>
                  </a:ext>
                </a:extLst>
              </a:tr>
            </a:tbl>
          </a:graphicData>
        </a:graphic>
      </p:graphicFrame>
    </p:spTree>
    <p:extLst>
      <p:ext uri="{BB962C8B-B14F-4D97-AF65-F5344CB8AC3E}">
        <p14:creationId xmlns:p14="http://schemas.microsoft.com/office/powerpoint/2010/main" val="2932822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正则表达式</a:t>
            </a:r>
          </a:p>
        </p:txBody>
      </p:sp>
      <p:sp>
        <p:nvSpPr>
          <p:cNvPr id="13315" name="内容占位符 2"/>
          <p:cNvSpPr>
            <a:spLocks noGrp="1"/>
          </p:cNvSpPr>
          <p:nvPr>
            <p:ph idx="1"/>
          </p:nvPr>
        </p:nvSpPr>
        <p:spPr/>
        <p:txBody>
          <a:bodyPr/>
          <a:lstStyle/>
          <a:p>
            <a:r>
              <a:rPr lang="zh-CN" altLang="en-US" smtClean="0"/>
              <a:t>正则表达式符号运算顺序</a:t>
            </a:r>
            <a:endParaRPr lang="en-US" altLang="zh-CN" smtClean="0"/>
          </a:p>
          <a:p>
            <a:pPr lvl="1"/>
            <a:r>
              <a:rPr lang="zh-CN" altLang="en-US" smtClean="0"/>
              <a:t>圆括号括起来的表达式最优先，其次是表示重复次数的操作（即 * </a:t>
            </a:r>
            <a:r>
              <a:rPr lang="en-US" altLang="zh-CN" smtClean="0"/>
              <a:t>+ { }</a:t>
            </a:r>
            <a:r>
              <a:rPr lang="zh-CN" altLang="en-US" smtClean="0"/>
              <a:t>）；再次是连接运算（即几个字符放在一起，如</a:t>
            </a:r>
            <a:r>
              <a:rPr lang="en-US" altLang="zh-CN" smtClean="0"/>
              <a:t>abc</a:t>
            </a:r>
            <a:r>
              <a:rPr lang="zh-CN" altLang="en-US" smtClean="0"/>
              <a:t>）；最后是表示可选项的运行（</a:t>
            </a:r>
            <a:r>
              <a:rPr lang="en-US" altLang="zh-CN" smtClean="0"/>
              <a:t>|</a:t>
            </a:r>
            <a:r>
              <a:rPr lang="zh-CN" altLang="en-US" smtClean="0"/>
              <a:t>）。</a:t>
            </a:r>
          </a:p>
        </p:txBody>
      </p:sp>
    </p:spTree>
    <p:extLst>
      <p:ext uri="{BB962C8B-B14F-4D97-AF65-F5344CB8AC3E}">
        <p14:creationId xmlns:p14="http://schemas.microsoft.com/office/powerpoint/2010/main" val="3075195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正则表达式</a:t>
            </a:r>
          </a:p>
        </p:txBody>
      </p:sp>
      <p:sp>
        <p:nvSpPr>
          <p:cNvPr id="14339" name="内容占位符 2"/>
          <p:cNvSpPr>
            <a:spLocks noGrp="1"/>
          </p:cNvSpPr>
          <p:nvPr>
            <p:ph idx="1"/>
          </p:nvPr>
        </p:nvSpPr>
        <p:spPr>
          <a:xfrm>
            <a:off x="250825" y="1341438"/>
            <a:ext cx="8642350" cy="4679950"/>
          </a:xfrm>
        </p:spPr>
        <p:txBody>
          <a:bodyPr/>
          <a:lstStyle/>
          <a:p>
            <a:r>
              <a:rPr lang="zh-CN" altLang="en-US" sz="2400" dirty="0" smtClean="0"/>
              <a:t>例。匹配单个字符</a:t>
            </a:r>
            <a:endParaRPr lang="en-US" altLang="zh-CN" sz="2400" dirty="0" smtClean="0"/>
          </a:p>
          <a:p>
            <a:pPr lvl="1"/>
            <a:r>
              <a:rPr lang="en-US" altLang="zh-CN" sz="2000" dirty="0"/>
              <a:t>sub('a','','</a:t>
            </a:r>
            <a:r>
              <a:rPr lang="en-US" altLang="zh-CN" sz="2000" dirty="0" err="1"/>
              <a:t>vinda</a:t>
            </a:r>
            <a:r>
              <a:rPr lang="en-US" altLang="zh-CN" sz="2000" dirty="0"/>
              <a:t> paper')  #</a:t>
            </a:r>
            <a:r>
              <a:rPr lang="zh-CN" altLang="en-US" sz="2000" dirty="0"/>
              <a:t>替换第一个’</a:t>
            </a:r>
            <a:r>
              <a:rPr lang="en-US" altLang="zh-CN" sz="2000" dirty="0"/>
              <a:t>a’</a:t>
            </a:r>
          </a:p>
          <a:p>
            <a:pPr lvl="1"/>
            <a:r>
              <a:rPr lang="en-US" altLang="zh-CN" sz="2000" dirty="0" err="1"/>
              <a:t>gsub</a:t>
            </a:r>
            <a:r>
              <a:rPr lang="en-US" altLang="zh-CN" sz="2000" dirty="0"/>
              <a:t>('a','','</a:t>
            </a:r>
            <a:r>
              <a:rPr lang="en-US" altLang="zh-CN" sz="2000" dirty="0" err="1"/>
              <a:t>vinda</a:t>
            </a:r>
            <a:r>
              <a:rPr lang="en-US" altLang="zh-CN" sz="2000" dirty="0"/>
              <a:t> paper') #</a:t>
            </a:r>
            <a:r>
              <a:rPr lang="zh-CN" altLang="en-US" sz="2000" dirty="0"/>
              <a:t>替换所有的’</a:t>
            </a:r>
            <a:r>
              <a:rPr lang="en-US" altLang="zh-CN" sz="2000" dirty="0"/>
              <a:t>a’</a:t>
            </a:r>
          </a:p>
          <a:p>
            <a:pPr lvl="1"/>
            <a:r>
              <a:rPr lang="en-US" altLang="zh-CN" sz="2000" dirty="0"/>
              <a:t>sub('^</a:t>
            </a:r>
            <a:r>
              <a:rPr lang="en-US" altLang="zh-CN" sz="2000" dirty="0" err="1"/>
              <a:t>a','','an</a:t>
            </a:r>
            <a:r>
              <a:rPr lang="en-US" altLang="zh-CN" sz="2000" dirty="0"/>
              <a:t> apple </a:t>
            </a:r>
            <a:r>
              <a:rPr lang="en-US" altLang="zh-CN" sz="2000" dirty="0" err="1"/>
              <a:t>na</a:t>
            </a:r>
            <a:r>
              <a:rPr lang="en-US" altLang="zh-CN" sz="2000" dirty="0"/>
              <a:t>') # </a:t>
            </a:r>
            <a:r>
              <a:rPr lang="zh-CN" altLang="en-US" sz="2000" dirty="0"/>
              <a:t>替换开头的’</a:t>
            </a:r>
            <a:r>
              <a:rPr lang="en-US" altLang="zh-CN" sz="2000" dirty="0"/>
              <a:t>a’</a:t>
            </a:r>
          </a:p>
          <a:p>
            <a:pPr lvl="1"/>
            <a:r>
              <a:rPr lang="en-US" altLang="zh-CN" sz="2000" dirty="0"/>
              <a:t>sub('</a:t>
            </a:r>
            <a:r>
              <a:rPr lang="en-US" altLang="zh-CN" sz="2000" dirty="0" err="1"/>
              <a:t>a$','','an</a:t>
            </a:r>
            <a:r>
              <a:rPr lang="en-US" altLang="zh-CN" sz="2000" dirty="0"/>
              <a:t> apple </a:t>
            </a:r>
            <a:r>
              <a:rPr lang="en-US" altLang="zh-CN" sz="2000" dirty="0" err="1"/>
              <a:t>na</a:t>
            </a:r>
            <a:r>
              <a:rPr lang="en-US" altLang="zh-CN" sz="2000" dirty="0"/>
              <a:t>') #</a:t>
            </a:r>
            <a:r>
              <a:rPr lang="zh-CN" altLang="en-US" sz="2000" dirty="0"/>
              <a:t>替换结尾的’</a:t>
            </a:r>
            <a:r>
              <a:rPr lang="en-US" altLang="zh-CN" sz="2000" dirty="0"/>
              <a:t>a’</a:t>
            </a:r>
          </a:p>
          <a:p>
            <a:endParaRPr lang="en-US" altLang="zh-CN" sz="2400" dirty="0" smtClean="0"/>
          </a:p>
          <a:p>
            <a:r>
              <a:rPr lang="zh-CN" altLang="en-US" sz="2400" dirty="0" smtClean="0"/>
              <a:t>在匹配这些元字符时，</a:t>
            </a:r>
            <a:r>
              <a:rPr lang="en-US" altLang="zh-CN" sz="2400" dirty="0" smtClean="0"/>
              <a:t>R</a:t>
            </a:r>
            <a:r>
              <a:rPr lang="zh-CN" altLang="en-US" sz="2400" dirty="0" smtClean="0"/>
              <a:t>语言里面需要使用</a:t>
            </a:r>
            <a:r>
              <a:rPr lang="en-US" altLang="zh-CN" sz="2400" dirty="0" smtClean="0"/>
              <a:t>’\\’</a:t>
            </a:r>
            <a:r>
              <a:rPr lang="zh-CN" altLang="en-US" sz="2400" dirty="0" smtClean="0"/>
              <a:t>。主要的元字符有：</a:t>
            </a:r>
            <a:r>
              <a:rPr lang="en-US" altLang="zh-CN" sz="2400" dirty="0" smtClean="0"/>
              <a:t>. $ * + ? | / ^ [ ] { } ( )</a:t>
            </a:r>
            <a:r>
              <a:rPr lang="zh-CN" altLang="en-US" sz="2400" dirty="0" smtClean="0"/>
              <a:t>等。</a:t>
            </a:r>
            <a:endParaRPr lang="en-US" altLang="zh-CN" sz="2400" dirty="0" smtClean="0"/>
          </a:p>
          <a:p>
            <a:pPr lvl="1"/>
            <a:r>
              <a:rPr lang="en-US" altLang="zh-CN" sz="2000" dirty="0" smtClean="0"/>
              <a:t>sub("\\$", "", "$1800")</a:t>
            </a:r>
          </a:p>
          <a:p>
            <a:pPr lvl="1"/>
            <a:endParaRPr lang="zh-CN" altLang="en-US" sz="2000" dirty="0" smtClean="0"/>
          </a:p>
        </p:txBody>
      </p:sp>
    </p:spTree>
    <p:extLst>
      <p:ext uri="{BB962C8B-B14F-4D97-AF65-F5344CB8AC3E}">
        <p14:creationId xmlns:p14="http://schemas.microsoft.com/office/powerpoint/2010/main" val="4262934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en-US" altLang="zh-CN" smtClean="0"/>
              <a:t>R</a:t>
            </a:r>
            <a:r>
              <a:rPr lang="zh-CN" altLang="en-US" smtClean="0"/>
              <a:t>语言字符串处理</a:t>
            </a:r>
          </a:p>
        </p:txBody>
      </p:sp>
      <p:sp>
        <p:nvSpPr>
          <p:cNvPr id="74755" name="内容占位符 2"/>
          <p:cNvSpPr>
            <a:spLocks noGrp="1"/>
          </p:cNvSpPr>
          <p:nvPr>
            <p:ph idx="1"/>
          </p:nvPr>
        </p:nvSpPr>
        <p:spPr/>
        <p:txBody>
          <a:bodyPr/>
          <a:lstStyle/>
          <a:p>
            <a:r>
              <a:rPr lang="zh-CN" altLang="en-US" smtClean="0"/>
              <a:t>正则表达式示例：</a:t>
            </a:r>
            <a:endParaRPr lang="en-US" altLang="zh-CN" smtClean="0"/>
          </a:p>
          <a:p>
            <a:pPr lvl="1"/>
            <a:r>
              <a:rPr lang="zh-CN" altLang="en-US" smtClean="0"/>
              <a:t>由于章节编号在大的输入文档中会很可能超过九，所以您需要一种方式来处理两位章节编号。限定符给您这种能力。</a:t>
            </a:r>
            <a:endParaRPr lang="en-US" altLang="zh-CN" smtClean="0"/>
          </a:p>
          <a:p>
            <a:pPr lvl="1"/>
            <a:r>
              <a:rPr lang="en-US" altLang="zh-CN" smtClean="0"/>
              <a:t>/Chapter [1-9][0-9]*/</a:t>
            </a:r>
          </a:p>
          <a:p>
            <a:pPr lvl="1"/>
            <a:r>
              <a:rPr lang="en-US" altLang="zh-CN" smtClean="0"/>
              <a:t>/Chapter [0-9]{1,2}/</a:t>
            </a:r>
          </a:p>
          <a:p>
            <a:pPr lvl="1"/>
            <a:r>
              <a:rPr lang="en-US" altLang="zh-CN" smtClean="0"/>
              <a:t>/Chapter [1-9][0-9]?/</a:t>
            </a:r>
          </a:p>
          <a:p>
            <a:pPr lvl="1"/>
            <a:r>
              <a:rPr lang="en-US" altLang="zh-CN" smtClean="0"/>
              <a:t>/Chapter [1-9][0-9]{0,1}/</a:t>
            </a:r>
            <a:endParaRPr lang="zh-CN" altLang="en-US" smtClean="0"/>
          </a:p>
        </p:txBody>
      </p:sp>
    </p:spTree>
    <p:extLst>
      <p:ext uri="{BB962C8B-B14F-4D97-AF65-F5344CB8AC3E}">
        <p14:creationId xmlns:p14="http://schemas.microsoft.com/office/powerpoint/2010/main" val="253513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dirty="0" smtClean="0"/>
              <a:t>apply</a:t>
            </a:r>
            <a:r>
              <a:rPr lang="zh-CN" altLang="en-US" dirty="0" smtClean="0"/>
              <a:t>函数家族</a:t>
            </a:r>
          </a:p>
        </p:txBody>
      </p:sp>
      <p:sp>
        <p:nvSpPr>
          <p:cNvPr id="18435" name="内容占位符 2"/>
          <p:cNvSpPr>
            <a:spLocks noGrp="1"/>
          </p:cNvSpPr>
          <p:nvPr>
            <p:ph idx="1"/>
          </p:nvPr>
        </p:nvSpPr>
        <p:spPr>
          <a:xfrm>
            <a:off x="250825" y="1268413"/>
            <a:ext cx="8785225" cy="4608512"/>
          </a:xfrm>
        </p:spPr>
        <p:txBody>
          <a:bodyPr/>
          <a:lstStyle/>
          <a:p>
            <a:r>
              <a:rPr lang="zh-CN" altLang="en-US" sz="2400" dirty="0" smtClean="0"/>
              <a:t>对于数组，如果我们想对其中一维（或若干维）进行某种计算，可以用</a:t>
            </a:r>
            <a:r>
              <a:rPr lang="en-US" altLang="zh-CN" sz="2400" dirty="0" smtClean="0"/>
              <a:t>apply</a:t>
            </a:r>
            <a:r>
              <a:rPr lang="zh-CN" altLang="en-US" sz="2400" dirty="0" smtClean="0"/>
              <a:t>函数。其一般形式为：</a:t>
            </a:r>
          </a:p>
          <a:p>
            <a:r>
              <a:rPr lang="en-US" altLang="zh-CN" sz="2400" dirty="0" smtClean="0"/>
              <a:t>apply(X, MARGIN, FUN, ...)</a:t>
            </a:r>
          </a:p>
          <a:p>
            <a:r>
              <a:rPr lang="zh-CN" altLang="en-US" sz="2400" dirty="0" smtClean="0"/>
              <a:t>其中</a:t>
            </a:r>
            <a:r>
              <a:rPr lang="en-US" altLang="zh-CN" sz="2400" dirty="0" smtClean="0"/>
              <a:t>X</a:t>
            </a:r>
            <a:r>
              <a:rPr lang="zh-CN" altLang="en-US" sz="2400" dirty="0" smtClean="0"/>
              <a:t>为一个数组、矩阵或数据框，</a:t>
            </a:r>
            <a:r>
              <a:rPr lang="en-US" altLang="zh-CN" sz="2400" dirty="0" smtClean="0"/>
              <a:t>MARGIN</a:t>
            </a:r>
            <a:r>
              <a:rPr lang="zh-CN" altLang="en-US" sz="2400" dirty="0" smtClean="0"/>
              <a:t>是固定哪些维不变，</a:t>
            </a:r>
            <a:r>
              <a:rPr lang="en-US" altLang="zh-CN" sz="2400" dirty="0" smtClean="0"/>
              <a:t>FUN</a:t>
            </a:r>
            <a:r>
              <a:rPr lang="zh-CN" altLang="en-US" sz="2400" dirty="0" smtClean="0"/>
              <a:t>是用来计算的函数。例如，设</a:t>
            </a:r>
            <a:r>
              <a:rPr lang="en-US" altLang="zh-CN" sz="2400" dirty="0" smtClean="0"/>
              <a:t>a</a:t>
            </a:r>
            <a:r>
              <a:rPr lang="zh-CN" altLang="en-US" sz="2400" dirty="0" smtClean="0"/>
              <a:t>是</a:t>
            </a:r>
            <a:r>
              <a:rPr lang="en-US" altLang="zh-CN" sz="2400" dirty="0" smtClean="0"/>
              <a:t>n*m </a:t>
            </a:r>
            <a:r>
              <a:rPr lang="zh-CN" altLang="en-US" sz="2400" dirty="0" smtClean="0"/>
              <a:t>矩阵，则</a:t>
            </a:r>
            <a:r>
              <a:rPr lang="en-US" altLang="zh-CN" sz="2400" dirty="0" smtClean="0"/>
              <a:t>apply(a, 1, sum)</a:t>
            </a:r>
            <a:r>
              <a:rPr lang="zh-CN" altLang="en-US" sz="2400" dirty="0" smtClean="0"/>
              <a:t>的意义是对</a:t>
            </a:r>
            <a:r>
              <a:rPr lang="en-US" altLang="zh-CN" sz="2400" dirty="0" smtClean="0"/>
              <a:t>a</a:t>
            </a:r>
            <a:r>
              <a:rPr lang="zh-CN" altLang="en-US" sz="2400" dirty="0" smtClean="0"/>
              <a:t>的各行求和（保留第一维即第一个下标不变），结果是一个长度为</a:t>
            </a:r>
            <a:r>
              <a:rPr lang="en-US" altLang="zh-CN" sz="2400" dirty="0" smtClean="0"/>
              <a:t>n</a:t>
            </a:r>
            <a:r>
              <a:rPr lang="zh-CN" altLang="en-US" sz="2400" dirty="0" smtClean="0"/>
              <a:t>的向量（与第一维长度相同），而</a:t>
            </a:r>
            <a:r>
              <a:rPr lang="en-US" altLang="zh-CN" sz="2400" dirty="0" smtClean="0"/>
              <a:t>apply(a, 2, sum)</a:t>
            </a:r>
            <a:r>
              <a:rPr lang="zh-CN" altLang="en-US" sz="2400" dirty="0" smtClean="0"/>
              <a:t>意义是对</a:t>
            </a:r>
            <a:r>
              <a:rPr lang="en-US" altLang="zh-CN" sz="2400" dirty="0" smtClean="0"/>
              <a:t>a</a:t>
            </a:r>
            <a:r>
              <a:rPr lang="zh-CN" altLang="en-US" sz="2400" dirty="0" smtClean="0"/>
              <a:t>的各列求和，结果是一个长度为</a:t>
            </a:r>
            <a:r>
              <a:rPr lang="en-US" altLang="zh-CN" sz="2400" dirty="0" smtClean="0"/>
              <a:t>m</a:t>
            </a:r>
            <a:r>
              <a:rPr lang="zh-CN" altLang="en-US" sz="2400" dirty="0" smtClean="0"/>
              <a:t>的向量（与第二维长度相同）。</a:t>
            </a:r>
            <a:endParaRPr lang="en-US" altLang="zh-CN" sz="2400" dirty="0" smtClean="0"/>
          </a:p>
          <a:p>
            <a:r>
              <a:rPr lang="en-US" altLang="zh-CN" sz="2400" dirty="0" smtClean="0"/>
              <a:t>a1&lt;-array(1:6,dim=c(2,3))</a:t>
            </a:r>
          </a:p>
          <a:p>
            <a:r>
              <a:rPr lang="en-US" altLang="zh-CN" sz="2400" dirty="0" smtClean="0"/>
              <a:t>apply(a1,1,sum) # </a:t>
            </a:r>
            <a:r>
              <a:rPr lang="zh-CN" altLang="en-US" sz="2400" dirty="0" smtClean="0"/>
              <a:t>按行求和</a:t>
            </a:r>
            <a:endParaRPr lang="en-US" altLang="zh-CN" sz="2400" dirty="0" smtClean="0"/>
          </a:p>
          <a:p>
            <a:r>
              <a:rPr lang="en-US" altLang="zh-CN" sz="2400" dirty="0" smtClean="0"/>
              <a:t>apply(a1,2,sum) # </a:t>
            </a:r>
            <a:r>
              <a:rPr lang="zh-CN" altLang="en-US" sz="2400" dirty="0" smtClean="0"/>
              <a:t>按列求和</a:t>
            </a:r>
          </a:p>
          <a:p>
            <a:endParaRPr lang="zh-CN" altLang="en-US" sz="2400" dirty="0" smtClean="0"/>
          </a:p>
        </p:txBody>
      </p:sp>
    </p:spTree>
    <p:extLst>
      <p:ext uri="{BB962C8B-B14F-4D97-AF65-F5344CB8AC3E}">
        <p14:creationId xmlns:p14="http://schemas.microsoft.com/office/powerpoint/2010/main" val="43994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en-US" altLang="zh-CN" dirty="0" smtClean="0"/>
              <a:t>R</a:t>
            </a:r>
            <a:r>
              <a:rPr lang="zh-CN" altLang="en-US" dirty="0" smtClean="0"/>
              <a:t>语言字符串处理</a:t>
            </a:r>
          </a:p>
        </p:txBody>
      </p:sp>
      <p:sp>
        <p:nvSpPr>
          <p:cNvPr id="73731" name="内容占位符 2"/>
          <p:cNvSpPr>
            <a:spLocks noGrp="1"/>
          </p:cNvSpPr>
          <p:nvPr>
            <p:ph idx="1"/>
          </p:nvPr>
        </p:nvSpPr>
        <p:spPr>
          <a:xfrm>
            <a:off x="395288" y="1341438"/>
            <a:ext cx="8497887" cy="4751387"/>
          </a:xfrm>
        </p:spPr>
        <p:txBody>
          <a:bodyPr/>
          <a:lstStyle/>
          <a:p>
            <a:r>
              <a:rPr lang="zh-CN" altLang="en-US" sz="2000" smtClean="0"/>
              <a:t>正则表达式</a:t>
            </a:r>
            <a:endParaRPr lang="en-US" altLang="zh-CN" sz="2000" smtClean="0"/>
          </a:p>
          <a:p>
            <a:pPr lvl="1"/>
            <a:r>
              <a:rPr lang="zh-CN" altLang="en-US" sz="1800" smtClean="0"/>
              <a:t>限定符</a:t>
            </a:r>
          </a:p>
          <a:p>
            <a:pPr lvl="1"/>
            <a:r>
              <a:rPr lang="zh-CN" altLang="en-US" sz="1800" smtClean="0"/>
              <a:t>*：重复零次或更多次，例如</a:t>
            </a:r>
            <a:r>
              <a:rPr lang="en-US" altLang="zh-CN" sz="1800" smtClean="0"/>
              <a:t>zo* </a:t>
            </a:r>
            <a:r>
              <a:rPr lang="zh-CN" altLang="en-US" sz="1800" smtClean="0"/>
              <a:t>能匹配 </a:t>
            </a:r>
            <a:r>
              <a:rPr lang="en-US" altLang="zh-CN" sz="1800" smtClean="0"/>
              <a:t>"z" </a:t>
            </a:r>
            <a:r>
              <a:rPr lang="zh-CN" altLang="en-US" sz="1800" smtClean="0"/>
              <a:t>以及 </a:t>
            </a:r>
            <a:r>
              <a:rPr lang="en-US" altLang="zh-CN" sz="1800" smtClean="0"/>
              <a:t>"zoo"</a:t>
            </a:r>
            <a:r>
              <a:rPr lang="zh-CN" altLang="en-US" sz="1800" smtClean="0"/>
              <a:t>。* 等价于</a:t>
            </a:r>
            <a:r>
              <a:rPr lang="en-US" altLang="zh-CN" sz="1800" smtClean="0"/>
              <a:t>{0,}</a:t>
            </a:r>
            <a:r>
              <a:rPr lang="zh-CN" altLang="en-US" sz="1800" smtClean="0"/>
              <a:t>。</a:t>
            </a:r>
          </a:p>
          <a:p>
            <a:pPr lvl="1"/>
            <a:r>
              <a:rPr lang="en-US" altLang="zh-CN" sz="1800" smtClean="0"/>
              <a:t>+</a:t>
            </a:r>
            <a:r>
              <a:rPr lang="zh-CN" altLang="en-US" sz="1800" smtClean="0"/>
              <a:t>：重复一次或更多次，例如</a:t>
            </a:r>
            <a:r>
              <a:rPr lang="en-US" altLang="zh-CN" sz="1800" smtClean="0"/>
              <a:t>'zo+' </a:t>
            </a:r>
            <a:r>
              <a:rPr lang="zh-CN" altLang="en-US" sz="1800" smtClean="0"/>
              <a:t>能匹配 </a:t>
            </a:r>
            <a:r>
              <a:rPr lang="en-US" altLang="zh-CN" sz="1800" smtClean="0"/>
              <a:t>"zo" </a:t>
            </a:r>
            <a:r>
              <a:rPr lang="zh-CN" altLang="en-US" sz="1800" smtClean="0"/>
              <a:t>以及 </a:t>
            </a:r>
            <a:r>
              <a:rPr lang="en-US" altLang="zh-CN" sz="1800" smtClean="0"/>
              <a:t>"zoo"</a:t>
            </a:r>
            <a:r>
              <a:rPr lang="zh-CN" altLang="en-US" sz="1800" smtClean="0"/>
              <a:t>，但不能匹配 </a:t>
            </a:r>
            <a:r>
              <a:rPr lang="en-US" altLang="zh-CN" sz="1800" smtClean="0"/>
              <a:t>"z"</a:t>
            </a:r>
            <a:r>
              <a:rPr lang="zh-CN" altLang="en-US" sz="1800" smtClean="0"/>
              <a:t>。</a:t>
            </a:r>
            <a:r>
              <a:rPr lang="en-US" altLang="zh-CN" sz="1800" smtClean="0"/>
              <a:t>+ </a:t>
            </a:r>
            <a:r>
              <a:rPr lang="zh-CN" altLang="en-US" sz="1800" smtClean="0"/>
              <a:t>等价于 </a:t>
            </a:r>
            <a:r>
              <a:rPr lang="en-US" altLang="zh-CN" sz="1800" smtClean="0"/>
              <a:t>{1,}</a:t>
            </a:r>
            <a:r>
              <a:rPr lang="zh-CN" altLang="en-US" sz="1800" smtClean="0"/>
              <a:t>。</a:t>
            </a:r>
          </a:p>
          <a:p>
            <a:pPr lvl="1"/>
            <a:r>
              <a:rPr lang="zh-CN" altLang="en-US" sz="1800" smtClean="0"/>
              <a:t>？：重复零次或一次，例如</a:t>
            </a:r>
            <a:r>
              <a:rPr lang="en-US" altLang="zh-CN" sz="1800" smtClean="0"/>
              <a:t>"do(es)?" </a:t>
            </a:r>
            <a:r>
              <a:rPr lang="zh-CN" altLang="en-US" sz="1800" smtClean="0"/>
              <a:t>可以匹配 </a:t>
            </a:r>
            <a:r>
              <a:rPr lang="en-US" altLang="zh-CN" sz="1800" smtClean="0"/>
              <a:t>"do" </a:t>
            </a:r>
            <a:r>
              <a:rPr lang="zh-CN" altLang="en-US" sz="1800" smtClean="0"/>
              <a:t>或 </a:t>
            </a:r>
            <a:r>
              <a:rPr lang="en-US" altLang="zh-CN" sz="1800" smtClean="0"/>
              <a:t>"does" </a:t>
            </a:r>
            <a:r>
              <a:rPr lang="zh-CN" altLang="en-US" sz="1800" smtClean="0"/>
              <a:t>中的</a:t>
            </a:r>
            <a:r>
              <a:rPr lang="en-US" altLang="zh-CN" sz="1800" smtClean="0"/>
              <a:t>"do" </a:t>
            </a:r>
            <a:r>
              <a:rPr lang="zh-CN" altLang="en-US" sz="1800" smtClean="0"/>
              <a:t>。</a:t>
            </a:r>
            <a:r>
              <a:rPr lang="en-US" altLang="zh-CN" sz="1800" smtClean="0"/>
              <a:t>? </a:t>
            </a:r>
            <a:r>
              <a:rPr lang="zh-CN" altLang="en-US" sz="1800" smtClean="0"/>
              <a:t>等价于 </a:t>
            </a:r>
            <a:r>
              <a:rPr lang="en-US" altLang="zh-CN" sz="1800" smtClean="0"/>
              <a:t>{0,1}</a:t>
            </a:r>
            <a:r>
              <a:rPr lang="zh-CN" altLang="en-US" sz="1800" smtClean="0"/>
              <a:t>。</a:t>
            </a:r>
          </a:p>
          <a:p>
            <a:pPr lvl="1"/>
            <a:r>
              <a:rPr lang="en-US" altLang="zh-CN" sz="1800" smtClean="0"/>
              <a:t>{n}</a:t>
            </a:r>
            <a:r>
              <a:rPr lang="zh-CN" altLang="en-US" sz="1800" smtClean="0"/>
              <a:t>：重复</a:t>
            </a:r>
            <a:r>
              <a:rPr lang="en-US" altLang="zh-CN" sz="1800" smtClean="0"/>
              <a:t>n</a:t>
            </a:r>
            <a:r>
              <a:rPr lang="zh-CN" altLang="en-US" sz="1800" smtClean="0"/>
              <a:t>次，例如</a:t>
            </a:r>
            <a:r>
              <a:rPr lang="en-US" altLang="zh-CN" sz="1800" smtClean="0"/>
              <a:t>'o{2}' </a:t>
            </a:r>
            <a:r>
              <a:rPr lang="zh-CN" altLang="en-US" sz="1800" smtClean="0"/>
              <a:t>不能匹配 </a:t>
            </a:r>
            <a:r>
              <a:rPr lang="en-US" altLang="zh-CN" sz="1800" smtClean="0"/>
              <a:t>"Bob" </a:t>
            </a:r>
            <a:r>
              <a:rPr lang="zh-CN" altLang="en-US" sz="1800" smtClean="0"/>
              <a:t>中的 </a:t>
            </a:r>
            <a:r>
              <a:rPr lang="en-US" altLang="zh-CN" sz="1800" smtClean="0"/>
              <a:t>'o'</a:t>
            </a:r>
            <a:r>
              <a:rPr lang="zh-CN" altLang="en-US" sz="1800" smtClean="0"/>
              <a:t>，但是能匹配 </a:t>
            </a:r>
            <a:r>
              <a:rPr lang="en-US" altLang="zh-CN" sz="1800" smtClean="0"/>
              <a:t>"food" </a:t>
            </a:r>
            <a:r>
              <a:rPr lang="zh-CN" altLang="en-US" sz="1800" smtClean="0"/>
              <a:t>中的两个 </a:t>
            </a:r>
            <a:r>
              <a:rPr lang="en-US" altLang="zh-CN" sz="1800" smtClean="0"/>
              <a:t>o</a:t>
            </a:r>
            <a:r>
              <a:rPr lang="zh-CN" altLang="en-US" sz="1800" smtClean="0"/>
              <a:t>。</a:t>
            </a:r>
          </a:p>
          <a:p>
            <a:pPr lvl="1"/>
            <a:r>
              <a:rPr lang="en-US" altLang="zh-CN" sz="1800" smtClean="0"/>
              <a:t>{n,}:</a:t>
            </a:r>
            <a:r>
              <a:rPr lang="zh-CN" altLang="en-US" sz="1800" smtClean="0"/>
              <a:t>重复</a:t>
            </a:r>
            <a:r>
              <a:rPr lang="en-US" altLang="zh-CN" sz="1800" smtClean="0"/>
              <a:t>n</a:t>
            </a:r>
            <a:r>
              <a:rPr lang="zh-CN" altLang="en-US" sz="1800" smtClean="0"/>
              <a:t>次或更多次，例如，</a:t>
            </a:r>
            <a:r>
              <a:rPr lang="en-US" altLang="zh-CN" sz="1800" smtClean="0"/>
              <a:t>'o{2,}' </a:t>
            </a:r>
            <a:r>
              <a:rPr lang="zh-CN" altLang="en-US" sz="1800" smtClean="0"/>
              <a:t>不能匹配 </a:t>
            </a:r>
            <a:r>
              <a:rPr lang="en-US" altLang="zh-CN" sz="1800" smtClean="0"/>
              <a:t>"Bob" </a:t>
            </a:r>
            <a:r>
              <a:rPr lang="zh-CN" altLang="en-US" sz="1800" smtClean="0"/>
              <a:t>中的 </a:t>
            </a:r>
            <a:r>
              <a:rPr lang="en-US" altLang="zh-CN" sz="1800" smtClean="0"/>
              <a:t>'o'</a:t>
            </a:r>
            <a:r>
              <a:rPr lang="zh-CN" altLang="en-US" sz="1800" smtClean="0"/>
              <a:t>，但能匹配 </a:t>
            </a:r>
            <a:r>
              <a:rPr lang="en-US" altLang="zh-CN" sz="1800" smtClean="0"/>
              <a:t>"foooood" </a:t>
            </a:r>
            <a:r>
              <a:rPr lang="zh-CN" altLang="en-US" sz="1800" smtClean="0"/>
              <a:t>中的所有 </a:t>
            </a:r>
            <a:r>
              <a:rPr lang="en-US" altLang="zh-CN" sz="1800" smtClean="0"/>
              <a:t>o</a:t>
            </a:r>
            <a:r>
              <a:rPr lang="zh-CN" altLang="en-US" sz="1800" smtClean="0"/>
              <a:t>。</a:t>
            </a:r>
            <a:r>
              <a:rPr lang="en-US" altLang="zh-CN" sz="1800" smtClean="0"/>
              <a:t>'o{1,}' </a:t>
            </a:r>
            <a:r>
              <a:rPr lang="zh-CN" altLang="en-US" sz="1800" smtClean="0"/>
              <a:t>等价于 </a:t>
            </a:r>
            <a:r>
              <a:rPr lang="en-US" altLang="zh-CN" sz="1800" smtClean="0"/>
              <a:t>'o+'</a:t>
            </a:r>
            <a:r>
              <a:rPr lang="zh-CN" altLang="en-US" sz="1800" smtClean="0"/>
              <a:t>。</a:t>
            </a:r>
            <a:r>
              <a:rPr lang="en-US" altLang="zh-CN" sz="1800" smtClean="0"/>
              <a:t>'o{0,}' </a:t>
            </a:r>
            <a:r>
              <a:rPr lang="zh-CN" altLang="en-US" sz="1800" smtClean="0"/>
              <a:t>则等价于 </a:t>
            </a:r>
            <a:r>
              <a:rPr lang="en-US" altLang="zh-CN" sz="1800" smtClean="0"/>
              <a:t>'o*'</a:t>
            </a:r>
            <a:r>
              <a:rPr lang="zh-CN" altLang="en-US" sz="1800" smtClean="0"/>
              <a:t>。</a:t>
            </a:r>
          </a:p>
          <a:p>
            <a:pPr lvl="1"/>
            <a:r>
              <a:rPr lang="en-US" altLang="zh-CN" sz="1800" smtClean="0"/>
              <a:t>{n~m}</a:t>
            </a:r>
            <a:r>
              <a:rPr lang="zh-CN" altLang="en-US" sz="1800" smtClean="0"/>
              <a:t>：重复</a:t>
            </a:r>
            <a:r>
              <a:rPr lang="en-US" altLang="zh-CN" sz="1800" smtClean="0"/>
              <a:t>n~m</a:t>
            </a:r>
            <a:r>
              <a:rPr lang="zh-CN" altLang="en-US" sz="1800" smtClean="0"/>
              <a:t>次，例如，</a:t>
            </a:r>
            <a:r>
              <a:rPr lang="en-US" altLang="zh-CN" sz="1800" smtClean="0"/>
              <a:t>"o{1,3}" </a:t>
            </a:r>
            <a:r>
              <a:rPr lang="zh-CN" altLang="en-US" sz="1800" smtClean="0"/>
              <a:t>将匹配 </a:t>
            </a:r>
            <a:r>
              <a:rPr lang="en-US" altLang="zh-CN" sz="1800" smtClean="0"/>
              <a:t>"fooooood" </a:t>
            </a:r>
            <a:r>
              <a:rPr lang="zh-CN" altLang="en-US" sz="1800" smtClean="0"/>
              <a:t>中的前三个 </a:t>
            </a:r>
            <a:r>
              <a:rPr lang="en-US" altLang="zh-CN" sz="1800" smtClean="0"/>
              <a:t>o</a:t>
            </a:r>
            <a:r>
              <a:rPr lang="zh-CN" altLang="en-US" sz="1800" smtClean="0"/>
              <a:t>。</a:t>
            </a:r>
            <a:r>
              <a:rPr lang="en-US" altLang="zh-CN" sz="1800" smtClean="0"/>
              <a:t>'o{0,1}' </a:t>
            </a:r>
            <a:r>
              <a:rPr lang="zh-CN" altLang="en-US" sz="1800" smtClean="0"/>
              <a:t>等价于 </a:t>
            </a:r>
            <a:r>
              <a:rPr lang="en-US" altLang="zh-CN" sz="1800" smtClean="0"/>
              <a:t>'o?'</a:t>
            </a:r>
            <a:r>
              <a:rPr lang="zh-CN" altLang="en-US" sz="1800" smtClean="0"/>
              <a:t>。请注意在逗号和两个数之间不能有空格。</a:t>
            </a:r>
          </a:p>
          <a:p>
            <a:pPr lvl="1"/>
            <a:r>
              <a:rPr lang="zh-CN" altLang="en-US" sz="1800" smtClean="0"/>
              <a:t>例如：</a:t>
            </a:r>
            <a:r>
              <a:rPr lang="en-US" altLang="zh-CN" sz="1800" smtClean="0"/>
              <a:t>http://www.baidu.com/space/u/[0-9]+</a:t>
            </a:r>
            <a:r>
              <a:rPr lang="zh-CN" altLang="en-US" sz="1800" smtClean="0"/>
              <a:t>表示把</a:t>
            </a:r>
            <a:r>
              <a:rPr lang="en-US" altLang="zh-CN" sz="1800" smtClean="0"/>
              <a:t>URL:http://www.baidu.com/space/u/</a:t>
            </a:r>
            <a:r>
              <a:rPr lang="zh-CN" altLang="en-US" sz="1800" smtClean="0"/>
              <a:t>之后跟着一个或多个数字</a:t>
            </a:r>
          </a:p>
          <a:p>
            <a:pPr lvl="1"/>
            <a:endParaRPr lang="zh-CN" altLang="en-US" sz="1800" smtClean="0"/>
          </a:p>
        </p:txBody>
      </p:sp>
    </p:spTree>
    <p:extLst>
      <p:ext uri="{BB962C8B-B14F-4D97-AF65-F5344CB8AC3E}">
        <p14:creationId xmlns:p14="http://schemas.microsoft.com/office/powerpoint/2010/main" val="4210430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smtClean="0"/>
              <a:t>R</a:t>
            </a:r>
            <a:r>
              <a:rPr lang="zh-CN" altLang="en-US" smtClean="0"/>
              <a:t>语言字符串处理</a:t>
            </a:r>
          </a:p>
        </p:txBody>
      </p:sp>
      <p:sp>
        <p:nvSpPr>
          <p:cNvPr id="75779" name="内容占位符 2"/>
          <p:cNvSpPr>
            <a:spLocks noGrp="1"/>
          </p:cNvSpPr>
          <p:nvPr>
            <p:ph idx="1"/>
          </p:nvPr>
        </p:nvSpPr>
        <p:spPr/>
        <p:txBody>
          <a:bodyPr/>
          <a:lstStyle/>
          <a:p>
            <a:r>
              <a:rPr lang="zh-CN" altLang="en-US" smtClean="0"/>
              <a:t>正则表达式</a:t>
            </a:r>
          </a:p>
          <a:p>
            <a:pPr lvl="1"/>
            <a:r>
              <a:rPr lang="en-US" altLang="zh-CN" smtClean="0"/>
              <a:t>[]</a:t>
            </a:r>
            <a:r>
              <a:rPr lang="zh-CN" altLang="en-US" smtClean="0"/>
              <a:t>：表示字符集合。</a:t>
            </a:r>
            <a:r>
              <a:rPr lang="en-US" altLang="zh-CN" smtClean="0"/>
              <a:t>[aeiou]</a:t>
            </a:r>
            <a:r>
              <a:rPr lang="zh-CN" altLang="en-US" smtClean="0"/>
              <a:t>匹配任一英文元音字符，</a:t>
            </a:r>
            <a:r>
              <a:rPr lang="en-US" altLang="zh-CN" smtClean="0"/>
              <a:t>[0-9]</a:t>
            </a:r>
            <a:r>
              <a:rPr lang="zh-CN" altLang="en-US" smtClean="0"/>
              <a:t>匹配任一个</a:t>
            </a:r>
            <a:r>
              <a:rPr lang="en-US" altLang="zh-CN" smtClean="0"/>
              <a:t>0~9</a:t>
            </a:r>
            <a:r>
              <a:rPr lang="zh-CN" altLang="en-US" smtClean="0"/>
              <a:t>的数字，</a:t>
            </a:r>
            <a:r>
              <a:rPr lang="en-US" altLang="zh-CN" smtClean="0"/>
              <a:t>[a-z]</a:t>
            </a:r>
            <a:r>
              <a:rPr lang="zh-CN" altLang="en-US" smtClean="0"/>
              <a:t>匹配任一个小写英文字母，</a:t>
            </a:r>
            <a:r>
              <a:rPr lang="en-US" altLang="zh-CN" smtClean="0"/>
              <a:t>[A-Z]</a:t>
            </a:r>
            <a:r>
              <a:rPr lang="zh-CN" altLang="en-US" smtClean="0"/>
              <a:t>匹配任一个大写英文字母，</a:t>
            </a:r>
            <a:r>
              <a:rPr lang="en-US" altLang="zh-CN" smtClean="0"/>
              <a:t>[a-z0-9A-Z]</a:t>
            </a:r>
            <a:r>
              <a:rPr lang="zh-CN" altLang="en-US" smtClean="0"/>
              <a:t>匹配任一个字母、数字、下划线。</a:t>
            </a:r>
          </a:p>
          <a:p>
            <a:pPr lvl="1"/>
            <a:r>
              <a:rPr lang="zh-CN" altLang="en-US" smtClean="0"/>
              <a:t>小数点</a:t>
            </a:r>
            <a:r>
              <a:rPr lang="en-US" altLang="zh-CN" smtClean="0"/>
              <a:t>(.)</a:t>
            </a:r>
            <a:r>
              <a:rPr lang="zh-CN" altLang="en-US" smtClean="0"/>
              <a:t>代表除换行符以外的任意一个字符。</a:t>
            </a:r>
          </a:p>
          <a:p>
            <a:pPr lvl="1"/>
            <a:r>
              <a:rPr lang="zh-CN" altLang="en-US" smtClean="0"/>
              <a:t>查找小数点</a:t>
            </a:r>
            <a:r>
              <a:rPr lang="en-US" altLang="zh-CN" smtClean="0"/>
              <a:t>(.)</a:t>
            </a:r>
            <a:r>
              <a:rPr lang="zh-CN" altLang="en-US" smtClean="0"/>
              <a:t>或者</a:t>
            </a:r>
            <a:r>
              <a:rPr lang="en-US" altLang="zh-CN" smtClean="0"/>
              <a:t>(,)</a:t>
            </a:r>
            <a:r>
              <a:rPr lang="zh-CN" altLang="en-US" smtClean="0"/>
              <a:t>需使用</a:t>
            </a:r>
            <a:r>
              <a:rPr lang="en-US" altLang="zh-CN" smtClean="0"/>
              <a:t>\\.</a:t>
            </a:r>
            <a:r>
              <a:rPr lang="zh-CN" altLang="en-US" smtClean="0"/>
              <a:t>或者</a:t>
            </a:r>
            <a:r>
              <a:rPr lang="en-US" altLang="zh-CN" smtClean="0"/>
              <a:t>\\,</a:t>
            </a:r>
            <a:r>
              <a:rPr lang="zh-CN" altLang="en-US" smtClean="0"/>
              <a:t>来表示</a:t>
            </a:r>
          </a:p>
          <a:p>
            <a:pPr lvl="1"/>
            <a:endParaRPr lang="zh-CN" altLang="en-US" smtClean="0"/>
          </a:p>
        </p:txBody>
      </p:sp>
    </p:spTree>
    <p:extLst>
      <p:ext uri="{BB962C8B-B14F-4D97-AF65-F5344CB8AC3E}">
        <p14:creationId xmlns:p14="http://schemas.microsoft.com/office/powerpoint/2010/main" val="1808837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
            </a:r>
            <a:r>
              <a:rPr lang="zh-CN" altLang="en-US" dirty="0"/>
              <a:t>语言字符串处理</a:t>
            </a:r>
          </a:p>
        </p:txBody>
      </p:sp>
      <p:sp>
        <p:nvSpPr>
          <p:cNvPr id="3" name="内容占位符 2"/>
          <p:cNvSpPr>
            <a:spLocks noGrp="1"/>
          </p:cNvSpPr>
          <p:nvPr>
            <p:ph idx="1"/>
          </p:nvPr>
        </p:nvSpPr>
        <p:spPr/>
        <p:txBody>
          <a:bodyPr/>
          <a:lstStyle/>
          <a:p>
            <a:r>
              <a:rPr lang="zh-CN" altLang="en-US" dirty="0" smtClean="0"/>
              <a:t>正则表达式使用案例</a:t>
            </a:r>
            <a:endParaRPr lang="en-US" altLang="zh-CN" dirty="0" smtClean="0"/>
          </a:p>
          <a:p>
            <a:r>
              <a:rPr lang="en-US" altLang="zh-CN" dirty="0"/>
              <a:t>data &lt;- "t=1139643118358;id=00:02:2D:21:0F:33;pos=0.0,0.0,0.0;degree=0.0"</a:t>
            </a:r>
          </a:p>
          <a:p>
            <a:r>
              <a:rPr lang="en-US" altLang="zh-CN" dirty="0" err="1"/>
              <a:t>strsplit</a:t>
            </a:r>
            <a:r>
              <a:rPr lang="en-US" altLang="zh-CN" dirty="0"/>
              <a:t>(</a:t>
            </a:r>
            <a:r>
              <a:rPr lang="en-US" altLang="zh-CN" dirty="0" err="1"/>
              <a:t>data,split</a:t>
            </a:r>
            <a:r>
              <a:rPr lang="en-US" altLang="zh-CN" dirty="0"/>
              <a:t>="[;=,]")</a:t>
            </a:r>
          </a:p>
          <a:p>
            <a:endParaRPr lang="zh-CN" altLang="en-US" dirty="0"/>
          </a:p>
        </p:txBody>
      </p:sp>
    </p:spTree>
    <p:extLst>
      <p:ext uri="{BB962C8B-B14F-4D97-AF65-F5344CB8AC3E}">
        <p14:creationId xmlns:p14="http://schemas.microsoft.com/office/powerpoint/2010/main" val="910647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en-US" altLang="zh-CN" smtClean="0"/>
              <a:t>R</a:t>
            </a:r>
            <a:r>
              <a:rPr lang="zh-CN" altLang="en-US" smtClean="0"/>
              <a:t>语言日期数据处理</a:t>
            </a:r>
          </a:p>
        </p:txBody>
      </p:sp>
      <p:sp>
        <p:nvSpPr>
          <p:cNvPr id="79875" name="内容占位符 2"/>
          <p:cNvSpPr>
            <a:spLocks noGrp="1"/>
          </p:cNvSpPr>
          <p:nvPr>
            <p:ph idx="1"/>
          </p:nvPr>
        </p:nvSpPr>
        <p:spPr>
          <a:xfrm>
            <a:off x="179388" y="1341438"/>
            <a:ext cx="8785225" cy="4535487"/>
          </a:xfrm>
        </p:spPr>
        <p:txBody>
          <a:bodyPr/>
          <a:lstStyle/>
          <a:p>
            <a:r>
              <a:rPr lang="zh-CN" altLang="en-US" sz="2400" smtClean="0"/>
              <a:t>日期型数据</a:t>
            </a:r>
            <a:r>
              <a:rPr lang="en-US" altLang="zh-CN" sz="2400" smtClean="0"/>
              <a:t>——date</a:t>
            </a:r>
          </a:p>
          <a:p>
            <a:pPr lvl="1"/>
            <a:r>
              <a:rPr lang="zh-CN" altLang="en-US" sz="2000" smtClean="0"/>
              <a:t>按数值存储，以</a:t>
            </a:r>
            <a:r>
              <a:rPr lang="en-US" altLang="zh-CN" sz="2000" smtClean="0"/>
              <a:t>1970-01-01</a:t>
            </a:r>
            <a:r>
              <a:rPr lang="zh-CN" altLang="en-US" sz="2000" smtClean="0"/>
              <a:t>定义为第</a:t>
            </a:r>
            <a:r>
              <a:rPr lang="en-US" altLang="zh-CN" sz="2000" smtClean="0"/>
              <a:t>0</a:t>
            </a:r>
            <a:r>
              <a:rPr lang="zh-CN" altLang="en-US" sz="2000" smtClean="0"/>
              <a:t>天，之后的年份会以距离这天来计算。</a:t>
            </a:r>
            <a:endParaRPr lang="en-US" altLang="zh-CN" sz="2000" smtClean="0"/>
          </a:p>
          <a:p>
            <a:pPr lvl="1"/>
            <a:r>
              <a:rPr lang="zh-CN" altLang="en-US" sz="2000" smtClean="0"/>
              <a:t>通过</a:t>
            </a:r>
            <a:r>
              <a:rPr lang="en-US" altLang="zh-CN" sz="2000" smtClean="0"/>
              <a:t>as.Date()</a:t>
            </a:r>
            <a:r>
              <a:rPr lang="zh-CN" altLang="en-US" sz="2000" smtClean="0"/>
              <a:t>将字符串转换为</a:t>
            </a:r>
            <a:r>
              <a:rPr lang="en-US" altLang="zh-CN" sz="2000" smtClean="0"/>
              <a:t>Date</a:t>
            </a:r>
            <a:r>
              <a:rPr lang="zh-CN" altLang="en-US" sz="2000" smtClean="0"/>
              <a:t>类型数据</a:t>
            </a:r>
            <a:endParaRPr lang="en-US" altLang="zh-CN" sz="2000" smtClean="0"/>
          </a:p>
          <a:p>
            <a:pPr lvl="1"/>
            <a:r>
              <a:rPr lang="en-US" altLang="zh-CN" sz="2000" smtClean="0"/>
              <a:t>d1 &lt;- as.Date("1970-7-1")</a:t>
            </a:r>
          </a:p>
          <a:p>
            <a:pPr lvl="1"/>
            <a:r>
              <a:rPr lang="en-US" altLang="zh-CN" sz="2000" smtClean="0"/>
              <a:t>unclass</a:t>
            </a:r>
            <a:r>
              <a:rPr lang="zh-CN" altLang="en-US" sz="2000" smtClean="0"/>
              <a:t>可以将日期变成以天来计数</a:t>
            </a:r>
            <a:endParaRPr lang="en-US" altLang="zh-CN" sz="2000" smtClean="0"/>
          </a:p>
          <a:p>
            <a:pPr lvl="1"/>
            <a:r>
              <a:rPr lang="en-US" altLang="zh-CN" sz="2000" smtClean="0"/>
              <a:t>as.data</a:t>
            </a:r>
            <a:r>
              <a:rPr lang="zh-CN" altLang="en-US" sz="2000" smtClean="0"/>
              <a:t>中的参数格式：年</a:t>
            </a:r>
            <a:r>
              <a:rPr lang="en-US" altLang="zh-CN" sz="2000" smtClean="0"/>
              <a:t>-</a:t>
            </a:r>
            <a:r>
              <a:rPr lang="zh-CN" altLang="en-US" sz="2000" smtClean="0"/>
              <a:t>月</a:t>
            </a:r>
            <a:r>
              <a:rPr lang="en-US" altLang="zh-CN" sz="2000" smtClean="0"/>
              <a:t>-</a:t>
            </a:r>
            <a:r>
              <a:rPr lang="zh-CN" altLang="en-US" sz="2000" smtClean="0"/>
              <a:t>日或者年</a:t>
            </a:r>
            <a:r>
              <a:rPr lang="en-US" altLang="zh-CN" sz="2000" smtClean="0"/>
              <a:t>/</a:t>
            </a:r>
            <a:r>
              <a:rPr lang="zh-CN" altLang="en-US" sz="2000" smtClean="0"/>
              <a:t>月</a:t>
            </a:r>
            <a:r>
              <a:rPr lang="en-US" altLang="zh-CN" sz="2000" smtClean="0"/>
              <a:t>/</a:t>
            </a:r>
            <a:r>
              <a:rPr lang="zh-CN" altLang="en-US" sz="2000" smtClean="0"/>
              <a:t>日；如果不是以上二种格式则需要指定</a:t>
            </a:r>
            <a:r>
              <a:rPr lang="en-US" altLang="zh-CN" sz="2000" smtClean="0"/>
              <a:t>format</a:t>
            </a:r>
            <a:r>
              <a:rPr lang="zh-CN" altLang="en-US" sz="2000" smtClean="0"/>
              <a:t>参数，具体自行查阅联机帮助。</a:t>
            </a:r>
          </a:p>
        </p:txBody>
      </p:sp>
      <p:pic>
        <p:nvPicPr>
          <p:cNvPr id="798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4437063"/>
            <a:ext cx="3960812"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0268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en-US" altLang="zh-CN" smtClean="0"/>
              <a:t>R</a:t>
            </a:r>
            <a:r>
              <a:rPr lang="zh-CN" altLang="en-US" smtClean="0"/>
              <a:t>语言日期数据处理</a:t>
            </a:r>
          </a:p>
        </p:txBody>
      </p:sp>
      <p:sp>
        <p:nvSpPr>
          <p:cNvPr id="80899" name="内容占位符 2"/>
          <p:cNvSpPr>
            <a:spLocks noGrp="1"/>
          </p:cNvSpPr>
          <p:nvPr>
            <p:ph idx="1"/>
          </p:nvPr>
        </p:nvSpPr>
        <p:spPr>
          <a:xfrm>
            <a:off x="179388" y="1341438"/>
            <a:ext cx="8785225" cy="4535487"/>
          </a:xfrm>
        </p:spPr>
        <p:txBody>
          <a:bodyPr/>
          <a:lstStyle/>
          <a:p>
            <a:r>
              <a:rPr lang="zh-CN" altLang="en-US" sz="2000" smtClean="0"/>
              <a:t>时间运算</a:t>
            </a:r>
            <a:endParaRPr lang="en-US" altLang="zh-CN" sz="2000" smtClean="0"/>
          </a:p>
          <a:p>
            <a:pPr lvl="1"/>
            <a:r>
              <a:rPr lang="zh-CN" altLang="en-US" sz="1600" smtClean="0"/>
              <a:t>相同的格式日期时间数据才能相互减，不能加。</a:t>
            </a:r>
            <a:endParaRPr lang="en-US" altLang="zh-CN" sz="1600" smtClean="0"/>
          </a:p>
          <a:p>
            <a:pPr lvl="1"/>
            <a:r>
              <a:rPr lang="en-US" altLang="zh-CN" sz="1600" smtClean="0"/>
              <a:t>as.Date("2011-07-01") - as.Date(today) </a:t>
            </a:r>
          </a:p>
          <a:p>
            <a:pPr lvl="1"/>
            <a:r>
              <a:rPr lang="en-US" altLang="zh-CN" sz="1600" smtClean="0"/>
              <a:t>difftime</a:t>
            </a:r>
            <a:r>
              <a:rPr lang="zh-CN" altLang="en-US" sz="1600" smtClean="0"/>
              <a:t>函数</a:t>
            </a:r>
            <a:r>
              <a:rPr lang="en-US" altLang="zh-CN" sz="1600" smtClean="0"/>
              <a:t>——</a:t>
            </a:r>
            <a:r>
              <a:rPr lang="zh-CN" altLang="en-US" sz="1600" smtClean="0"/>
              <a:t>计算时差</a:t>
            </a:r>
            <a:endParaRPr lang="en-US" altLang="zh-CN" sz="1600" smtClean="0"/>
          </a:p>
          <a:p>
            <a:pPr lvl="1"/>
            <a:r>
              <a:rPr lang="zh-CN" altLang="en-US" sz="1600" smtClean="0"/>
              <a:t>不同格式的时间都可以进行运算。并且可以实现的是计算两个时间间隔：秒、分钟、小时、天、星期。但是不能计算年、月、季度的时间差。</a:t>
            </a:r>
            <a:endParaRPr lang="en-US" altLang="zh-CN" sz="1600" smtClean="0"/>
          </a:p>
          <a:p>
            <a:pPr lvl="1"/>
            <a:r>
              <a:rPr lang="en-US" altLang="zh-CN" sz="1600" smtClean="0"/>
              <a:t>gtd &lt;- as.Date("2011-07-01")   </a:t>
            </a:r>
          </a:p>
          <a:p>
            <a:pPr lvl="1"/>
            <a:r>
              <a:rPr lang="en-US" altLang="zh-CN" sz="1600" smtClean="0"/>
              <a:t>difftime(as.POSIXct(today), gtd, units="hours")    #</a:t>
            </a:r>
            <a:r>
              <a:rPr lang="zh-CN" altLang="en-US" sz="1600" smtClean="0"/>
              <a:t>只能计算日期差，还可以是“</a:t>
            </a:r>
            <a:r>
              <a:rPr lang="en-US" altLang="zh-CN" sz="1600" smtClean="0"/>
              <a:t>secs”, “mins”, “hours”, “days” </a:t>
            </a:r>
          </a:p>
          <a:p>
            <a:pPr lvl="1"/>
            <a:r>
              <a:rPr lang="en-US" altLang="zh-CN" sz="1600" smtClean="0"/>
              <a:t>format</a:t>
            </a:r>
            <a:r>
              <a:rPr lang="zh-CN" altLang="en-US" sz="1600" smtClean="0"/>
              <a:t>函数</a:t>
            </a:r>
            <a:r>
              <a:rPr lang="en-US" altLang="zh-CN" sz="1600" smtClean="0"/>
              <a:t>——</a:t>
            </a:r>
            <a:r>
              <a:rPr lang="zh-CN" altLang="en-US" sz="1600" smtClean="0"/>
              <a:t>提取关键信息</a:t>
            </a:r>
            <a:endParaRPr lang="en-US" altLang="zh-CN" sz="1600" smtClean="0"/>
          </a:p>
          <a:p>
            <a:pPr lvl="1"/>
            <a:r>
              <a:rPr lang="en-US" altLang="zh-CN" sz="1600" smtClean="0"/>
              <a:t>&gt; today&lt;-Sys.time()  </a:t>
            </a:r>
          </a:p>
          <a:p>
            <a:pPr lvl="1"/>
            <a:r>
              <a:rPr lang="en-US" altLang="zh-CN" sz="1600" smtClean="0"/>
              <a:t>&gt; format(today,format="%B-%d-%Y")  </a:t>
            </a:r>
          </a:p>
          <a:p>
            <a:pPr lvl="1"/>
            <a:r>
              <a:rPr lang="en-US" altLang="zh-CN" sz="1600" smtClean="0"/>
              <a:t>[1] "</a:t>
            </a:r>
            <a:r>
              <a:rPr lang="zh-CN" altLang="en-US" sz="1600" smtClean="0"/>
              <a:t>六月</a:t>
            </a:r>
            <a:r>
              <a:rPr lang="en-US" altLang="zh-CN" sz="1600" smtClean="0"/>
              <a:t>-06-2016" </a:t>
            </a:r>
            <a:endParaRPr lang="zh-CN" altLang="en-US" sz="1600" smtClean="0"/>
          </a:p>
        </p:txBody>
      </p:sp>
    </p:spTree>
    <p:extLst>
      <p:ext uri="{BB962C8B-B14F-4D97-AF65-F5344CB8AC3E}">
        <p14:creationId xmlns:p14="http://schemas.microsoft.com/office/powerpoint/2010/main" val="1854208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en-US" altLang="zh-CN" smtClean="0"/>
              <a:t>R</a:t>
            </a:r>
            <a:r>
              <a:rPr lang="zh-CN" altLang="en-US" smtClean="0"/>
              <a:t>语言日期数据处理</a:t>
            </a:r>
          </a:p>
        </p:txBody>
      </p:sp>
      <p:sp>
        <p:nvSpPr>
          <p:cNvPr id="69635" name="内容占位符 2"/>
          <p:cNvSpPr>
            <a:spLocks noGrp="1"/>
          </p:cNvSpPr>
          <p:nvPr>
            <p:ph idx="1"/>
          </p:nvPr>
        </p:nvSpPr>
        <p:spPr>
          <a:xfrm>
            <a:off x="179388" y="1341438"/>
            <a:ext cx="8785225" cy="4535487"/>
          </a:xfrm>
        </p:spPr>
        <p:txBody>
          <a:bodyPr/>
          <a:lstStyle/>
          <a:p>
            <a:pPr>
              <a:defRPr/>
            </a:pPr>
            <a:r>
              <a:rPr lang="zh-CN" altLang="en-US" sz="2400" dirty="0" smtClean="0"/>
              <a:t>示例，查看循环用时：</a:t>
            </a:r>
            <a:endParaRPr lang="en-US" altLang="zh-CN" sz="2400" dirty="0" smtClean="0"/>
          </a:p>
          <a:p>
            <a:pPr marL="0" indent="0">
              <a:buFont typeface="Wingdings" panose="05000000000000000000" pitchFamily="2" charset="2"/>
              <a:buNone/>
              <a:defRPr/>
            </a:pPr>
            <a:r>
              <a:rPr lang="en-US" altLang="zh-CN" sz="2400" dirty="0" smtClean="0"/>
              <a:t>t1 = </a:t>
            </a:r>
            <a:r>
              <a:rPr lang="en-US" altLang="zh-CN" sz="2400" dirty="0" err="1" smtClean="0"/>
              <a:t>Sys.time</a:t>
            </a:r>
            <a:r>
              <a:rPr lang="en-US" altLang="zh-CN" sz="2400" dirty="0" smtClean="0"/>
              <a:t>()  </a:t>
            </a:r>
          </a:p>
          <a:p>
            <a:pPr marL="0" indent="0">
              <a:buFont typeface="Wingdings" panose="05000000000000000000" pitchFamily="2" charset="2"/>
              <a:buNone/>
              <a:defRPr/>
            </a:pPr>
            <a:r>
              <a:rPr lang="en-US" altLang="zh-CN" sz="2400" dirty="0" smtClean="0"/>
              <a:t>a=1</a:t>
            </a:r>
          </a:p>
          <a:p>
            <a:pPr marL="0" indent="0">
              <a:buFont typeface="Wingdings" panose="05000000000000000000" pitchFamily="2" charset="2"/>
              <a:buNone/>
              <a:defRPr/>
            </a:pPr>
            <a:r>
              <a:rPr lang="en-US" altLang="zh-CN" sz="2400" dirty="0" smtClean="0"/>
              <a:t>b=0</a:t>
            </a:r>
          </a:p>
          <a:p>
            <a:pPr marL="0" indent="0">
              <a:buFont typeface="Wingdings" panose="05000000000000000000" pitchFamily="2" charset="2"/>
              <a:buNone/>
              <a:defRPr/>
            </a:pPr>
            <a:r>
              <a:rPr lang="en-US" altLang="zh-CN" sz="2400" dirty="0" smtClean="0"/>
              <a:t>for (</a:t>
            </a:r>
            <a:r>
              <a:rPr lang="en-US" altLang="zh-CN" sz="2400" dirty="0" err="1" smtClean="0"/>
              <a:t>i</a:t>
            </a:r>
            <a:r>
              <a:rPr lang="en-US" altLang="zh-CN" sz="2400" dirty="0" smtClean="0"/>
              <a:t> in 1:5)</a:t>
            </a:r>
          </a:p>
          <a:p>
            <a:pPr marL="0" indent="0">
              <a:buFont typeface="Wingdings" panose="05000000000000000000" pitchFamily="2" charset="2"/>
              <a:buNone/>
              <a:defRPr/>
            </a:pPr>
            <a:r>
              <a:rPr lang="en-US" altLang="zh-CN" sz="2400" dirty="0" smtClean="0"/>
              <a:t>{  </a:t>
            </a:r>
          </a:p>
          <a:p>
            <a:pPr marL="0" indent="0">
              <a:buFont typeface="Wingdings" panose="05000000000000000000" pitchFamily="2" charset="2"/>
              <a:buNone/>
              <a:defRPr/>
            </a:pPr>
            <a:r>
              <a:rPr lang="en-US" altLang="zh-CN" sz="2400" dirty="0" smtClean="0"/>
              <a:t>	a=a+1  </a:t>
            </a:r>
          </a:p>
          <a:p>
            <a:pPr marL="0" indent="0">
              <a:buFont typeface="Wingdings" panose="05000000000000000000" pitchFamily="2" charset="2"/>
              <a:buNone/>
              <a:defRPr/>
            </a:pPr>
            <a:r>
              <a:rPr lang="en-US" altLang="zh-CN" sz="2400" dirty="0" smtClean="0"/>
              <a:t>	b=a*a  </a:t>
            </a:r>
          </a:p>
          <a:p>
            <a:pPr marL="0" indent="0">
              <a:buFont typeface="Wingdings" panose="05000000000000000000" pitchFamily="2" charset="2"/>
              <a:buNone/>
              <a:defRPr/>
            </a:pPr>
            <a:r>
              <a:rPr lang="en-US" altLang="zh-CN" sz="2400" dirty="0" smtClean="0"/>
              <a:t>	print(</a:t>
            </a:r>
            <a:r>
              <a:rPr lang="en-US" altLang="zh-CN" sz="2400" dirty="0" err="1" smtClean="0"/>
              <a:t>difftime</a:t>
            </a:r>
            <a:r>
              <a:rPr lang="en-US" altLang="zh-CN" sz="2400" dirty="0" smtClean="0"/>
              <a:t>(</a:t>
            </a:r>
            <a:r>
              <a:rPr lang="en-US" altLang="zh-CN" sz="2400" dirty="0" err="1" smtClean="0"/>
              <a:t>Sys.time</a:t>
            </a:r>
            <a:r>
              <a:rPr lang="en-US" altLang="zh-CN" sz="2400" dirty="0" smtClean="0"/>
              <a:t>(), t1, units = 'sec'))  </a:t>
            </a:r>
          </a:p>
          <a:p>
            <a:pPr marL="0" indent="0">
              <a:buFont typeface="Wingdings" panose="05000000000000000000" pitchFamily="2" charset="2"/>
              <a:buNone/>
              <a:defRPr/>
            </a:pPr>
            <a:r>
              <a:rPr lang="en-US" altLang="zh-CN" sz="2400" dirty="0"/>
              <a:t>	</a:t>
            </a:r>
            <a:r>
              <a:rPr lang="en-US" altLang="zh-CN" sz="2400" dirty="0" err="1"/>
              <a:t>S</a:t>
            </a:r>
            <a:r>
              <a:rPr lang="en-US" altLang="zh-CN" sz="2400" dirty="0" err="1" smtClean="0"/>
              <a:t>ys.sleep</a:t>
            </a:r>
            <a:r>
              <a:rPr lang="en-US" altLang="zh-CN" sz="2400" dirty="0" smtClean="0"/>
              <a:t>(1)</a:t>
            </a:r>
          </a:p>
          <a:p>
            <a:pPr marL="0" indent="0">
              <a:buFont typeface="Wingdings" panose="05000000000000000000" pitchFamily="2" charset="2"/>
              <a:buNone/>
              <a:defRPr/>
            </a:pPr>
            <a:r>
              <a:rPr lang="en-US" altLang="zh-CN" sz="2400" dirty="0" smtClean="0"/>
              <a:t>} </a:t>
            </a:r>
          </a:p>
          <a:p>
            <a:pPr>
              <a:defRPr/>
            </a:pPr>
            <a:endParaRPr lang="en-US" altLang="zh-CN" sz="2400" dirty="0"/>
          </a:p>
        </p:txBody>
      </p:sp>
    </p:spTree>
    <p:extLst>
      <p:ext uri="{BB962C8B-B14F-4D97-AF65-F5344CB8AC3E}">
        <p14:creationId xmlns:p14="http://schemas.microsoft.com/office/powerpoint/2010/main" val="2165128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smtClean="0"/>
              <a:t>R</a:t>
            </a:r>
            <a:r>
              <a:rPr lang="zh-CN" altLang="en-US" smtClean="0"/>
              <a:t>语言数值数据处理</a:t>
            </a:r>
          </a:p>
        </p:txBody>
      </p:sp>
      <p:sp>
        <p:nvSpPr>
          <p:cNvPr id="77827" name="内容占位符 2"/>
          <p:cNvSpPr>
            <a:spLocks noGrp="1"/>
          </p:cNvSpPr>
          <p:nvPr>
            <p:ph idx="1"/>
          </p:nvPr>
        </p:nvSpPr>
        <p:spPr>
          <a:xfrm>
            <a:off x="107950" y="1268413"/>
            <a:ext cx="8856663" cy="4681537"/>
          </a:xfrm>
        </p:spPr>
        <p:txBody>
          <a:bodyPr/>
          <a:lstStyle/>
          <a:p>
            <a:r>
              <a:rPr lang="zh-CN" altLang="en-US" sz="2000" smtClean="0"/>
              <a:t>连续数据的离散化</a:t>
            </a:r>
            <a:endParaRPr lang="en-US" altLang="zh-CN" sz="2000" smtClean="0"/>
          </a:p>
          <a:p>
            <a:pPr lvl="1"/>
            <a:r>
              <a:rPr lang="en-US" altLang="zh-CN" sz="1800" smtClean="0"/>
              <a:t>cut(x, breaks, labels = NULL,</a:t>
            </a:r>
          </a:p>
          <a:p>
            <a:pPr lvl="1"/>
            <a:r>
              <a:rPr lang="en-US" altLang="zh-CN" sz="1800" smtClean="0"/>
              <a:t>    include.lowest = FALSE, right = TRUE, dig.lab = 3,</a:t>
            </a:r>
          </a:p>
          <a:p>
            <a:pPr lvl="1"/>
            <a:r>
              <a:rPr lang="en-US" altLang="zh-CN" sz="1800" smtClean="0"/>
              <a:t>    ordered_result = FALSE, ...)</a:t>
            </a:r>
          </a:p>
          <a:p>
            <a:pPr lvl="1"/>
            <a:r>
              <a:rPr lang="en-US" altLang="zh-CN" sz="1800" smtClean="0"/>
              <a:t>cut</a:t>
            </a:r>
            <a:r>
              <a:rPr lang="zh-CN" altLang="en-US" sz="1800" smtClean="0"/>
              <a:t>函数可以把数值类型数据依据间隔区间分段，并返回一个因子序列。</a:t>
            </a:r>
            <a:r>
              <a:rPr lang="en-US" altLang="zh-CN" sz="1800" smtClean="0"/>
              <a:t>cut</a:t>
            </a:r>
            <a:r>
              <a:rPr lang="zh-CN" altLang="en-US" sz="1800" smtClean="0"/>
              <a:t>函数的常用参数为：</a:t>
            </a:r>
            <a:r>
              <a:rPr lang="en-US" altLang="zh-CN" sz="1800" smtClean="0"/>
              <a:t>X:</a:t>
            </a:r>
            <a:r>
              <a:rPr lang="zh-CN" altLang="en-US" sz="1800" smtClean="0"/>
              <a:t>被分割的向量。</a:t>
            </a:r>
            <a:r>
              <a:rPr lang="en-US" altLang="zh-CN" sz="1800" smtClean="0"/>
              <a:t>labels:</a:t>
            </a:r>
            <a:r>
              <a:rPr lang="zh-CN" altLang="en-US" sz="1800" smtClean="0"/>
              <a:t>分割时依据的间隔区间。</a:t>
            </a:r>
            <a:r>
              <a:rPr lang="en-US" altLang="zh-CN" sz="1800" smtClean="0"/>
              <a:t>include.lowest:</a:t>
            </a:r>
            <a:r>
              <a:rPr lang="zh-CN" altLang="en-US" sz="1800" smtClean="0"/>
              <a:t>分割时的最小间隔区间。</a:t>
            </a:r>
            <a:r>
              <a:rPr lang="en-US" altLang="zh-CN" sz="1800" smtClean="0"/>
              <a:t>ordered_result:</a:t>
            </a:r>
            <a:r>
              <a:rPr lang="zh-CN" altLang="en-US" sz="1800" smtClean="0"/>
              <a:t>如果设置为</a:t>
            </a:r>
            <a:r>
              <a:rPr lang="en-US" altLang="zh-CN" sz="1800" smtClean="0"/>
              <a:t>T</a:t>
            </a:r>
            <a:r>
              <a:rPr lang="zh-CN" altLang="en-US" sz="1800" smtClean="0"/>
              <a:t>，则返回有大小意义的因子作为结果，为</a:t>
            </a:r>
            <a:r>
              <a:rPr lang="en-US" altLang="zh-CN" sz="1800" smtClean="0"/>
              <a:t>F</a:t>
            </a:r>
            <a:r>
              <a:rPr lang="zh-CN" altLang="en-US" sz="1800" smtClean="0"/>
              <a:t>，则返回无大小意义的因子作为结果。</a:t>
            </a:r>
            <a:endParaRPr lang="en-US" altLang="zh-CN" sz="1800" smtClean="0"/>
          </a:p>
          <a:p>
            <a:pPr lvl="1"/>
            <a:r>
              <a:rPr lang="zh-CN" altLang="en-US" sz="1800" smtClean="0"/>
              <a:t>例如：某网站</a:t>
            </a:r>
            <a:r>
              <a:rPr lang="en-US" altLang="zh-CN" sz="1800" smtClean="0"/>
              <a:t>21</a:t>
            </a:r>
            <a:r>
              <a:rPr lang="zh-CN" altLang="en-US" sz="1800" smtClean="0"/>
              <a:t>名访问者一天内停留的时间数据如表：</a:t>
            </a:r>
          </a:p>
          <a:p>
            <a:pPr lvl="1"/>
            <a:endParaRPr lang="zh-CN" altLang="en-US" sz="1800" smtClean="0"/>
          </a:p>
        </p:txBody>
      </p:sp>
      <p:graphicFrame>
        <p:nvGraphicFramePr>
          <p:cNvPr id="5" name="表格 4"/>
          <p:cNvGraphicFramePr/>
          <p:nvPr/>
        </p:nvGraphicFramePr>
        <p:xfrm>
          <a:off x="1350963" y="4217988"/>
          <a:ext cx="6369050" cy="2633661"/>
        </p:xfrm>
        <a:graphic>
          <a:graphicData uri="http://schemas.openxmlformats.org/drawingml/2006/table">
            <a:tbl>
              <a:tblPr firstRow="1" bandRow="1"/>
              <a:tblGrid>
                <a:gridCol w="965104">
                  <a:extLst>
                    <a:ext uri="{9D8B030D-6E8A-4147-A177-3AD203B41FA5}">
                      <a16:colId xmlns:a16="http://schemas.microsoft.com/office/drawing/2014/main" val="20000"/>
                    </a:ext>
                  </a:extLst>
                </a:gridCol>
                <a:gridCol w="2108625">
                  <a:extLst>
                    <a:ext uri="{9D8B030D-6E8A-4147-A177-3AD203B41FA5}">
                      <a16:colId xmlns:a16="http://schemas.microsoft.com/office/drawing/2014/main" val="20001"/>
                    </a:ext>
                  </a:extLst>
                </a:gridCol>
                <a:gridCol w="989231">
                  <a:extLst>
                    <a:ext uri="{9D8B030D-6E8A-4147-A177-3AD203B41FA5}">
                      <a16:colId xmlns:a16="http://schemas.microsoft.com/office/drawing/2014/main" val="20002"/>
                    </a:ext>
                  </a:extLst>
                </a:gridCol>
                <a:gridCol w="2306090">
                  <a:extLst>
                    <a:ext uri="{9D8B030D-6E8A-4147-A177-3AD203B41FA5}">
                      <a16:colId xmlns:a16="http://schemas.microsoft.com/office/drawing/2014/main" val="20003"/>
                    </a:ext>
                  </a:extLst>
                </a:gridCol>
              </a:tblGrid>
              <a:tr h="367709">
                <a:tc>
                  <a:txBody>
                    <a:bodyPr/>
                    <a:lstStyle>
                      <a:lvl1pPr marL="0" algn="l" defTabSz="914400" rtl="0" eaLnBrk="1" latinLnBrk="0" hangingPunct="1">
                        <a:defRPr sz="1800" b="1" kern="1200">
                          <a:solidFill>
                            <a:schemeClr val="tx1"/>
                          </a:solidFill>
                          <a:latin typeface="Verdana"/>
                          <a:ea typeface="宋体"/>
                        </a:defRPr>
                      </a:lvl1pPr>
                      <a:lvl2pPr marL="457200" algn="l" defTabSz="914400" rtl="0" eaLnBrk="1" latinLnBrk="0" hangingPunct="1">
                        <a:defRPr sz="1800" b="1" kern="1200">
                          <a:solidFill>
                            <a:schemeClr val="tx1"/>
                          </a:solidFill>
                          <a:latin typeface="Verdana"/>
                          <a:ea typeface="宋体"/>
                        </a:defRPr>
                      </a:lvl2pPr>
                      <a:lvl3pPr marL="914400" algn="l" defTabSz="914400" rtl="0" eaLnBrk="1" latinLnBrk="0" hangingPunct="1">
                        <a:defRPr sz="1800" b="1" kern="1200">
                          <a:solidFill>
                            <a:schemeClr val="tx1"/>
                          </a:solidFill>
                          <a:latin typeface="Verdana"/>
                          <a:ea typeface="宋体"/>
                        </a:defRPr>
                      </a:lvl3pPr>
                      <a:lvl4pPr marL="1371600" algn="l" defTabSz="914400" rtl="0" eaLnBrk="1" latinLnBrk="0" hangingPunct="1">
                        <a:defRPr sz="1800" b="1" kern="1200">
                          <a:solidFill>
                            <a:schemeClr val="tx1"/>
                          </a:solidFill>
                          <a:latin typeface="Verdana"/>
                          <a:ea typeface="宋体"/>
                        </a:defRPr>
                      </a:lvl4pPr>
                      <a:lvl5pPr marL="1828800" algn="l" defTabSz="914400" rtl="0" eaLnBrk="1" latinLnBrk="0" hangingPunct="1">
                        <a:defRPr sz="1800" b="1" kern="1200">
                          <a:solidFill>
                            <a:schemeClr val="tx1"/>
                          </a:solidFill>
                          <a:latin typeface="Verdana"/>
                          <a:ea typeface="宋体"/>
                        </a:defRPr>
                      </a:lvl5pPr>
                      <a:lvl6pPr marL="2286000" algn="l" defTabSz="914400" rtl="0" eaLnBrk="1" latinLnBrk="0" hangingPunct="1">
                        <a:defRPr sz="1800" b="1" kern="1200">
                          <a:solidFill>
                            <a:schemeClr val="tx1"/>
                          </a:solidFill>
                          <a:latin typeface="Verdana"/>
                          <a:ea typeface="宋体"/>
                        </a:defRPr>
                      </a:lvl6pPr>
                      <a:lvl7pPr marL="2743200" algn="l" defTabSz="914400" rtl="0" eaLnBrk="1" latinLnBrk="0" hangingPunct="1">
                        <a:defRPr sz="1800" b="1" kern="1200">
                          <a:solidFill>
                            <a:schemeClr val="tx1"/>
                          </a:solidFill>
                          <a:latin typeface="Verdana"/>
                          <a:ea typeface="宋体"/>
                        </a:defRPr>
                      </a:lvl7pPr>
                      <a:lvl8pPr marL="3200400" algn="l" defTabSz="914400" rtl="0" eaLnBrk="1" latinLnBrk="0" hangingPunct="1">
                        <a:defRPr sz="1800" b="1" kern="1200">
                          <a:solidFill>
                            <a:schemeClr val="tx1"/>
                          </a:solidFill>
                          <a:latin typeface="Verdana"/>
                          <a:ea typeface="宋体"/>
                        </a:defRPr>
                      </a:lvl8pPr>
                      <a:lvl9pPr marL="3657600" algn="l" defTabSz="914400" rtl="0" eaLnBrk="1" latinLnBrk="0" hangingPunct="1">
                        <a:defRPr sz="1800" b="1" kern="1200">
                          <a:solidFill>
                            <a:schemeClr val="tx1"/>
                          </a:solidFill>
                          <a:latin typeface="Verdana"/>
                          <a:ea typeface="宋体"/>
                        </a:defRPr>
                      </a:lvl9pPr>
                    </a:lstStyle>
                    <a:p>
                      <a:pPr algn="ctr">
                        <a:buNone/>
                      </a:pPr>
                      <a:r>
                        <a:rPr lang="zh-CN" altLang="en-US" sz="1800" dirty="0"/>
                        <a:t>用户</a:t>
                      </a:r>
                      <a:r>
                        <a:rPr lang="en-US" altLang="zh-CN" sz="1800" dirty="0"/>
                        <a:t>ID</a:t>
                      </a:r>
                    </a:p>
                  </a:txBody>
                  <a:tcPr marL="91431" marR="91431" marT="45726" marB="45726">
                    <a:lnL w="12700" cmpd="sng">
                      <a:solidFill>
                        <a:srgbClr val="CC0000"/>
                      </a:solidFill>
                    </a:lnL>
                    <a:lnR w="12700" cmpd="sng">
                      <a:solidFill>
                        <a:srgbClr val="CC0000"/>
                      </a:solidFill>
                    </a:lnR>
                    <a:lnT w="12700" cmpd="sng">
                      <a:solidFill>
                        <a:srgbClr val="CC0000"/>
                      </a:solidFill>
                    </a:lnT>
                    <a:lnB w="25400" cmpd="sng">
                      <a:solidFill>
                        <a:srgbClr val="CC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Verdana"/>
                          <a:ea typeface="宋体"/>
                        </a:defRPr>
                      </a:lvl1pPr>
                      <a:lvl2pPr marL="457200" algn="l" defTabSz="914400" rtl="0" eaLnBrk="1" latinLnBrk="0" hangingPunct="1">
                        <a:defRPr sz="1800" b="1" kern="1200">
                          <a:solidFill>
                            <a:schemeClr val="tx1"/>
                          </a:solidFill>
                          <a:latin typeface="Verdana"/>
                          <a:ea typeface="宋体"/>
                        </a:defRPr>
                      </a:lvl2pPr>
                      <a:lvl3pPr marL="914400" algn="l" defTabSz="914400" rtl="0" eaLnBrk="1" latinLnBrk="0" hangingPunct="1">
                        <a:defRPr sz="1800" b="1" kern="1200">
                          <a:solidFill>
                            <a:schemeClr val="tx1"/>
                          </a:solidFill>
                          <a:latin typeface="Verdana"/>
                          <a:ea typeface="宋体"/>
                        </a:defRPr>
                      </a:lvl3pPr>
                      <a:lvl4pPr marL="1371600" algn="l" defTabSz="914400" rtl="0" eaLnBrk="1" latinLnBrk="0" hangingPunct="1">
                        <a:defRPr sz="1800" b="1" kern="1200">
                          <a:solidFill>
                            <a:schemeClr val="tx1"/>
                          </a:solidFill>
                          <a:latin typeface="Verdana"/>
                          <a:ea typeface="宋体"/>
                        </a:defRPr>
                      </a:lvl4pPr>
                      <a:lvl5pPr marL="1828800" algn="l" defTabSz="914400" rtl="0" eaLnBrk="1" latinLnBrk="0" hangingPunct="1">
                        <a:defRPr sz="1800" b="1" kern="1200">
                          <a:solidFill>
                            <a:schemeClr val="tx1"/>
                          </a:solidFill>
                          <a:latin typeface="Verdana"/>
                          <a:ea typeface="宋体"/>
                        </a:defRPr>
                      </a:lvl5pPr>
                      <a:lvl6pPr marL="2286000" algn="l" defTabSz="914400" rtl="0" eaLnBrk="1" latinLnBrk="0" hangingPunct="1">
                        <a:defRPr sz="1800" b="1" kern="1200">
                          <a:solidFill>
                            <a:schemeClr val="tx1"/>
                          </a:solidFill>
                          <a:latin typeface="Verdana"/>
                          <a:ea typeface="宋体"/>
                        </a:defRPr>
                      </a:lvl6pPr>
                      <a:lvl7pPr marL="2743200" algn="l" defTabSz="914400" rtl="0" eaLnBrk="1" latinLnBrk="0" hangingPunct="1">
                        <a:defRPr sz="1800" b="1" kern="1200">
                          <a:solidFill>
                            <a:schemeClr val="tx1"/>
                          </a:solidFill>
                          <a:latin typeface="Verdana"/>
                          <a:ea typeface="宋体"/>
                        </a:defRPr>
                      </a:lvl7pPr>
                      <a:lvl8pPr marL="3200400" algn="l" defTabSz="914400" rtl="0" eaLnBrk="1" latinLnBrk="0" hangingPunct="1">
                        <a:defRPr sz="1800" b="1" kern="1200">
                          <a:solidFill>
                            <a:schemeClr val="tx1"/>
                          </a:solidFill>
                          <a:latin typeface="Verdana"/>
                          <a:ea typeface="宋体"/>
                        </a:defRPr>
                      </a:lvl8pPr>
                      <a:lvl9pPr marL="3657600" algn="l" defTabSz="914400" rtl="0" eaLnBrk="1" latinLnBrk="0" hangingPunct="1">
                        <a:defRPr sz="1800" b="1" kern="1200">
                          <a:solidFill>
                            <a:schemeClr val="tx1"/>
                          </a:solidFill>
                          <a:latin typeface="Verdana"/>
                          <a:ea typeface="宋体"/>
                        </a:defRPr>
                      </a:lvl9pPr>
                    </a:lstStyle>
                    <a:p>
                      <a:pPr algn="ctr">
                        <a:buNone/>
                      </a:pPr>
                      <a:r>
                        <a:rPr lang="zh-CN" altLang="en-US" sz="1800"/>
                        <a:t>网站停留时间（秒）</a:t>
                      </a:r>
                    </a:p>
                  </a:txBody>
                  <a:tcPr marL="91431" marR="91431" marT="45726" marB="45726">
                    <a:lnL w="12700" cmpd="sng">
                      <a:solidFill>
                        <a:srgbClr val="CC0000"/>
                      </a:solidFill>
                    </a:lnL>
                    <a:lnR w="12700" cmpd="sng">
                      <a:solidFill>
                        <a:srgbClr val="CC0000"/>
                      </a:solidFill>
                    </a:lnR>
                    <a:lnT w="12700" cmpd="sng">
                      <a:solidFill>
                        <a:srgbClr val="CC0000"/>
                      </a:solidFill>
                    </a:lnT>
                    <a:lnB w="25400" cmpd="sng">
                      <a:solidFill>
                        <a:srgbClr val="CC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Verdana"/>
                          <a:ea typeface="宋体"/>
                        </a:defRPr>
                      </a:lvl1pPr>
                      <a:lvl2pPr marL="457200" algn="l" defTabSz="914400" rtl="0" eaLnBrk="1" latinLnBrk="0" hangingPunct="1">
                        <a:defRPr sz="1800" b="1" kern="1200">
                          <a:solidFill>
                            <a:schemeClr val="tx1"/>
                          </a:solidFill>
                          <a:latin typeface="Verdana"/>
                          <a:ea typeface="宋体"/>
                        </a:defRPr>
                      </a:lvl2pPr>
                      <a:lvl3pPr marL="914400" algn="l" defTabSz="914400" rtl="0" eaLnBrk="1" latinLnBrk="0" hangingPunct="1">
                        <a:defRPr sz="1800" b="1" kern="1200">
                          <a:solidFill>
                            <a:schemeClr val="tx1"/>
                          </a:solidFill>
                          <a:latin typeface="Verdana"/>
                          <a:ea typeface="宋体"/>
                        </a:defRPr>
                      </a:lvl3pPr>
                      <a:lvl4pPr marL="1371600" algn="l" defTabSz="914400" rtl="0" eaLnBrk="1" latinLnBrk="0" hangingPunct="1">
                        <a:defRPr sz="1800" b="1" kern="1200">
                          <a:solidFill>
                            <a:schemeClr val="tx1"/>
                          </a:solidFill>
                          <a:latin typeface="Verdana"/>
                          <a:ea typeface="宋体"/>
                        </a:defRPr>
                      </a:lvl4pPr>
                      <a:lvl5pPr marL="1828800" algn="l" defTabSz="914400" rtl="0" eaLnBrk="1" latinLnBrk="0" hangingPunct="1">
                        <a:defRPr sz="1800" b="1" kern="1200">
                          <a:solidFill>
                            <a:schemeClr val="tx1"/>
                          </a:solidFill>
                          <a:latin typeface="Verdana"/>
                          <a:ea typeface="宋体"/>
                        </a:defRPr>
                      </a:lvl5pPr>
                      <a:lvl6pPr marL="2286000" algn="l" defTabSz="914400" rtl="0" eaLnBrk="1" latinLnBrk="0" hangingPunct="1">
                        <a:defRPr sz="1800" b="1" kern="1200">
                          <a:solidFill>
                            <a:schemeClr val="tx1"/>
                          </a:solidFill>
                          <a:latin typeface="Verdana"/>
                          <a:ea typeface="宋体"/>
                        </a:defRPr>
                      </a:lvl6pPr>
                      <a:lvl7pPr marL="2743200" algn="l" defTabSz="914400" rtl="0" eaLnBrk="1" latinLnBrk="0" hangingPunct="1">
                        <a:defRPr sz="1800" b="1" kern="1200">
                          <a:solidFill>
                            <a:schemeClr val="tx1"/>
                          </a:solidFill>
                          <a:latin typeface="Verdana"/>
                          <a:ea typeface="宋体"/>
                        </a:defRPr>
                      </a:lvl7pPr>
                      <a:lvl8pPr marL="3200400" algn="l" defTabSz="914400" rtl="0" eaLnBrk="1" latinLnBrk="0" hangingPunct="1">
                        <a:defRPr sz="1800" b="1" kern="1200">
                          <a:solidFill>
                            <a:schemeClr val="tx1"/>
                          </a:solidFill>
                          <a:latin typeface="Verdana"/>
                          <a:ea typeface="宋体"/>
                        </a:defRPr>
                      </a:lvl8pPr>
                      <a:lvl9pPr marL="3657600" algn="l" defTabSz="914400" rtl="0" eaLnBrk="1" latinLnBrk="0" hangingPunct="1">
                        <a:defRPr sz="1800" b="1" kern="1200">
                          <a:solidFill>
                            <a:schemeClr val="tx1"/>
                          </a:solidFill>
                          <a:latin typeface="Verdana"/>
                          <a:ea typeface="宋体"/>
                        </a:defRPr>
                      </a:lvl9pPr>
                    </a:lstStyle>
                    <a:p>
                      <a:pPr algn="ctr">
                        <a:buNone/>
                      </a:pPr>
                      <a:r>
                        <a:rPr lang="zh-CN" altLang="en-US" sz="1800"/>
                        <a:t>用户</a:t>
                      </a:r>
                      <a:r>
                        <a:rPr lang="en-US" altLang="zh-CN" sz="1800"/>
                        <a:t>ID</a:t>
                      </a:r>
                    </a:p>
                  </a:txBody>
                  <a:tcPr marL="91431" marR="91431" marT="45726" marB="45726">
                    <a:lnL w="12700" cmpd="sng">
                      <a:solidFill>
                        <a:srgbClr val="CC0000"/>
                      </a:solidFill>
                    </a:lnL>
                    <a:lnR w="12700" cmpd="sng">
                      <a:solidFill>
                        <a:srgbClr val="CC0000"/>
                      </a:solidFill>
                    </a:lnR>
                    <a:lnT w="12700" cmpd="sng">
                      <a:solidFill>
                        <a:srgbClr val="CC0000"/>
                      </a:solidFill>
                    </a:lnT>
                    <a:lnB w="25400" cmpd="sng">
                      <a:solidFill>
                        <a:srgbClr val="CC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Verdana"/>
                          <a:ea typeface="宋体"/>
                        </a:defRPr>
                      </a:lvl1pPr>
                      <a:lvl2pPr marL="457200" algn="l" defTabSz="914400" rtl="0" eaLnBrk="1" latinLnBrk="0" hangingPunct="1">
                        <a:defRPr sz="1800" b="1" kern="1200">
                          <a:solidFill>
                            <a:schemeClr val="tx1"/>
                          </a:solidFill>
                          <a:latin typeface="Verdana"/>
                          <a:ea typeface="宋体"/>
                        </a:defRPr>
                      </a:lvl2pPr>
                      <a:lvl3pPr marL="914400" algn="l" defTabSz="914400" rtl="0" eaLnBrk="1" latinLnBrk="0" hangingPunct="1">
                        <a:defRPr sz="1800" b="1" kern="1200">
                          <a:solidFill>
                            <a:schemeClr val="tx1"/>
                          </a:solidFill>
                          <a:latin typeface="Verdana"/>
                          <a:ea typeface="宋体"/>
                        </a:defRPr>
                      </a:lvl3pPr>
                      <a:lvl4pPr marL="1371600" algn="l" defTabSz="914400" rtl="0" eaLnBrk="1" latinLnBrk="0" hangingPunct="1">
                        <a:defRPr sz="1800" b="1" kern="1200">
                          <a:solidFill>
                            <a:schemeClr val="tx1"/>
                          </a:solidFill>
                          <a:latin typeface="Verdana"/>
                          <a:ea typeface="宋体"/>
                        </a:defRPr>
                      </a:lvl4pPr>
                      <a:lvl5pPr marL="1828800" algn="l" defTabSz="914400" rtl="0" eaLnBrk="1" latinLnBrk="0" hangingPunct="1">
                        <a:defRPr sz="1800" b="1" kern="1200">
                          <a:solidFill>
                            <a:schemeClr val="tx1"/>
                          </a:solidFill>
                          <a:latin typeface="Verdana"/>
                          <a:ea typeface="宋体"/>
                        </a:defRPr>
                      </a:lvl5pPr>
                      <a:lvl6pPr marL="2286000" algn="l" defTabSz="914400" rtl="0" eaLnBrk="1" latinLnBrk="0" hangingPunct="1">
                        <a:defRPr sz="1800" b="1" kern="1200">
                          <a:solidFill>
                            <a:schemeClr val="tx1"/>
                          </a:solidFill>
                          <a:latin typeface="Verdana"/>
                          <a:ea typeface="宋体"/>
                        </a:defRPr>
                      </a:lvl6pPr>
                      <a:lvl7pPr marL="2743200" algn="l" defTabSz="914400" rtl="0" eaLnBrk="1" latinLnBrk="0" hangingPunct="1">
                        <a:defRPr sz="1800" b="1" kern="1200">
                          <a:solidFill>
                            <a:schemeClr val="tx1"/>
                          </a:solidFill>
                          <a:latin typeface="Verdana"/>
                          <a:ea typeface="宋体"/>
                        </a:defRPr>
                      </a:lvl7pPr>
                      <a:lvl8pPr marL="3200400" algn="l" defTabSz="914400" rtl="0" eaLnBrk="1" latinLnBrk="0" hangingPunct="1">
                        <a:defRPr sz="1800" b="1" kern="1200">
                          <a:solidFill>
                            <a:schemeClr val="tx1"/>
                          </a:solidFill>
                          <a:latin typeface="Verdana"/>
                          <a:ea typeface="宋体"/>
                        </a:defRPr>
                      </a:lvl8pPr>
                      <a:lvl9pPr marL="3657600" algn="l" defTabSz="914400" rtl="0" eaLnBrk="1" latinLnBrk="0" hangingPunct="1">
                        <a:defRPr sz="1800" b="1" kern="1200">
                          <a:solidFill>
                            <a:schemeClr val="tx1"/>
                          </a:solidFill>
                          <a:latin typeface="Verdana"/>
                          <a:ea typeface="宋体"/>
                        </a:defRPr>
                      </a:lvl9pPr>
                    </a:lstStyle>
                    <a:p>
                      <a:pPr algn="ctr">
                        <a:buNone/>
                      </a:pPr>
                      <a:r>
                        <a:rPr lang="zh-CN" altLang="en-US" sz="1800"/>
                        <a:t>网站停留时间（秒）</a:t>
                      </a:r>
                    </a:p>
                  </a:txBody>
                  <a:tcPr marL="91431" marR="91431" marT="45726" marB="45726">
                    <a:lnL w="12700" cmpd="sng">
                      <a:solidFill>
                        <a:srgbClr val="CC0000"/>
                      </a:solidFill>
                    </a:lnL>
                    <a:lnR w="12700" cmpd="sng">
                      <a:solidFill>
                        <a:srgbClr val="CC0000"/>
                      </a:solidFill>
                    </a:lnR>
                    <a:lnT w="12700" cmpd="sng">
                      <a:solidFill>
                        <a:srgbClr val="CC0000"/>
                      </a:solidFill>
                    </a:lnT>
                    <a:lnB w="25400" cmpd="sng">
                      <a:solidFill>
                        <a:srgbClr val="CC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7235">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1</a:t>
                      </a:r>
                    </a:p>
                  </a:txBody>
                  <a:tcPr marL="91431" marR="91431" marT="45726" marB="45726">
                    <a:lnL w="12700" cmpd="sng">
                      <a:solidFill>
                        <a:srgbClr val="CC0000"/>
                      </a:solidFill>
                    </a:lnL>
                    <a:lnR w="12700" cmpd="sng">
                      <a:solidFill>
                        <a:srgbClr val="CC0000"/>
                      </a:solidFill>
                    </a:lnR>
                    <a:lnT w="25400" cmpd="sng">
                      <a:solidFill>
                        <a:srgbClr val="CC0000"/>
                      </a:solidFill>
                    </a:lnT>
                    <a:lnB w="12700" cmpd="sng">
                      <a:solidFill>
                        <a:srgbClr val="CC0000"/>
                      </a:solidFill>
                    </a:lnB>
                    <a:lnTlToBr w="12700" cmpd="sng">
                      <a:noFill/>
                      <a:prstDash val="solid"/>
                    </a:lnTlToBr>
                    <a:lnBlToTr w="12700" cmpd="sng">
                      <a:noFill/>
                      <a:prstDash val="solid"/>
                    </a:lnBlToTr>
                    <a:solidFill>
                      <a:srgbClr val="CC0000">
                        <a:alpha val="20000"/>
                      </a:srgbClr>
                    </a:solid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dirty="0"/>
                        <a:t>10</a:t>
                      </a:r>
                    </a:p>
                  </a:txBody>
                  <a:tcPr marL="91431" marR="91431" marT="45726" marB="45726">
                    <a:lnL w="12700" cmpd="sng">
                      <a:solidFill>
                        <a:srgbClr val="CC0000"/>
                      </a:solidFill>
                    </a:lnL>
                    <a:lnR w="12700" cmpd="sng">
                      <a:solidFill>
                        <a:srgbClr val="CC0000"/>
                      </a:solidFill>
                    </a:lnR>
                    <a:lnT w="25400" cmpd="sng">
                      <a:solidFill>
                        <a:srgbClr val="CC0000"/>
                      </a:solidFill>
                    </a:lnT>
                    <a:lnB w="12700" cmpd="sng">
                      <a:solidFill>
                        <a:srgbClr val="CC0000"/>
                      </a:solidFill>
                    </a:lnB>
                    <a:lnTlToBr w="12700" cmpd="sng">
                      <a:noFill/>
                      <a:prstDash val="solid"/>
                    </a:lnTlToBr>
                    <a:lnBlToTr w="12700" cmpd="sng">
                      <a:noFill/>
                      <a:prstDash val="solid"/>
                    </a:lnBlToTr>
                    <a:solidFill>
                      <a:srgbClr val="CC0000">
                        <a:alpha val="20000"/>
                      </a:srgbClr>
                    </a:solid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2</a:t>
                      </a:r>
                    </a:p>
                  </a:txBody>
                  <a:tcPr marL="91431" marR="91431" marT="45726" marB="45726">
                    <a:lnL w="12700" cmpd="sng">
                      <a:solidFill>
                        <a:srgbClr val="CC0000"/>
                      </a:solidFill>
                    </a:lnL>
                    <a:lnR w="12700" cmpd="sng">
                      <a:solidFill>
                        <a:srgbClr val="CC0000"/>
                      </a:solidFill>
                    </a:lnR>
                    <a:lnT w="25400" cmpd="sng">
                      <a:solidFill>
                        <a:srgbClr val="CC0000"/>
                      </a:solidFill>
                    </a:lnT>
                    <a:lnB w="12700" cmpd="sng">
                      <a:solidFill>
                        <a:srgbClr val="CC0000"/>
                      </a:solidFill>
                    </a:lnB>
                    <a:lnTlToBr w="12700" cmpd="sng">
                      <a:noFill/>
                      <a:prstDash val="solid"/>
                    </a:lnTlToBr>
                    <a:lnBlToTr w="12700" cmpd="sng">
                      <a:noFill/>
                      <a:prstDash val="solid"/>
                    </a:lnBlToTr>
                    <a:solidFill>
                      <a:srgbClr val="CC0000">
                        <a:alpha val="20000"/>
                      </a:srgbClr>
                    </a:solid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12</a:t>
                      </a:r>
                    </a:p>
                  </a:txBody>
                  <a:tcPr marL="91431" marR="91431" marT="45726" marB="45726">
                    <a:lnL w="12700" cmpd="sng">
                      <a:solidFill>
                        <a:srgbClr val="CC0000"/>
                      </a:solidFill>
                    </a:lnL>
                    <a:lnR w="12700" cmpd="sng">
                      <a:solidFill>
                        <a:srgbClr val="CC0000"/>
                      </a:solidFill>
                    </a:lnR>
                    <a:lnT w="25400" cmpd="sng">
                      <a:solidFill>
                        <a:srgbClr val="CC0000"/>
                      </a:solidFill>
                    </a:lnT>
                    <a:lnB w="12700" cmpd="sng">
                      <a:solidFill>
                        <a:srgbClr val="CC0000"/>
                      </a:solidFill>
                    </a:lnB>
                    <a:lnTlToBr w="12700" cmpd="sng">
                      <a:noFill/>
                      <a:prstDash val="solid"/>
                    </a:lnTlToBr>
                    <a:lnBlToTr w="12700" cmpd="sng">
                      <a:noFill/>
                      <a:prstDash val="solid"/>
                    </a:lnBlToTr>
                    <a:solidFill>
                      <a:srgbClr val="CC0000">
                        <a:alpha val="20000"/>
                      </a:srgbClr>
                    </a:solidFill>
                  </a:tcPr>
                </a:tc>
                <a:extLst>
                  <a:ext uri="{0D108BD9-81ED-4DB2-BD59-A6C34878D82A}">
                    <a16:rowId xmlns:a16="http://schemas.microsoft.com/office/drawing/2014/main" val="10001"/>
                  </a:ext>
                </a:extLst>
              </a:tr>
              <a:tr h="377235">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3</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11</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4</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3</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8506">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5</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solidFill>
                      <a:srgbClr val="CC0000">
                        <a:alpha val="20000"/>
                      </a:srgbClr>
                    </a:solid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4</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solidFill>
                      <a:srgbClr val="CC0000">
                        <a:alpha val="20000"/>
                      </a:srgbClr>
                    </a:solid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6</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solidFill>
                      <a:srgbClr val="CC0000">
                        <a:alpha val="20000"/>
                      </a:srgbClr>
                    </a:solid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5</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solidFill>
                      <a:srgbClr val="CC0000">
                        <a:alpha val="20000"/>
                      </a:srgbClr>
                    </a:solidFill>
                  </a:tcPr>
                </a:tc>
                <a:extLst>
                  <a:ext uri="{0D108BD9-81ED-4DB2-BD59-A6C34878D82A}">
                    <a16:rowId xmlns:a16="http://schemas.microsoft.com/office/drawing/2014/main" val="10003"/>
                  </a:ext>
                </a:extLst>
              </a:tr>
              <a:tr h="377235">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7</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22</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8</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54</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8506">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9</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solidFill>
                      <a:srgbClr val="CC0000">
                        <a:alpha val="20000"/>
                      </a:srgbClr>
                    </a:solid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dirty="0"/>
                        <a:t>8</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solidFill>
                      <a:srgbClr val="CC0000">
                        <a:alpha val="20000"/>
                      </a:srgbClr>
                    </a:solid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10</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solidFill>
                      <a:srgbClr val="CC0000">
                        <a:alpha val="20000"/>
                      </a:srgbClr>
                    </a:solid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45</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solidFill>
                      <a:srgbClr val="CC0000">
                        <a:alpha val="20000"/>
                      </a:srgbClr>
                    </a:solidFill>
                  </a:tcPr>
                </a:tc>
                <a:extLst>
                  <a:ext uri="{0D108BD9-81ED-4DB2-BD59-A6C34878D82A}">
                    <a16:rowId xmlns:a16="http://schemas.microsoft.com/office/drawing/2014/main" val="10005"/>
                  </a:ext>
                </a:extLst>
              </a:tr>
              <a:tr h="377235">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11</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16</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a:t>12</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Verdana"/>
                          <a:ea typeface="宋体"/>
                        </a:defRPr>
                      </a:lvl1pPr>
                      <a:lvl2pPr marL="457200" algn="l" defTabSz="914400" rtl="0" eaLnBrk="1" latinLnBrk="0" hangingPunct="1">
                        <a:defRPr sz="1800" kern="1200">
                          <a:solidFill>
                            <a:schemeClr val="tx1"/>
                          </a:solidFill>
                          <a:latin typeface="Verdana"/>
                          <a:ea typeface="宋体"/>
                        </a:defRPr>
                      </a:lvl2pPr>
                      <a:lvl3pPr marL="914400" algn="l" defTabSz="914400" rtl="0" eaLnBrk="1" latinLnBrk="0" hangingPunct="1">
                        <a:defRPr sz="1800" kern="1200">
                          <a:solidFill>
                            <a:schemeClr val="tx1"/>
                          </a:solidFill>
                          <a:latin typeface="Verdana"/>
                          <a:ea typeface="宋体"/>
                        </a:defRPr>
                      </a:lvl3pPr>
                      <a:lvl4pPr marL="1371600" algn="l" defTabSz="914400" rtl="0" eaLnBrk="1" latinLnBrk="0" hangingPunct="1">
                        <a:defRPr sz="1800" kern="1200">
                          <a:solidFill>
                            <a:schemeClr val="tx1"/>
                          </a:solidFill>
                          <a:latin typeface="Verdana"/>
                          <a:ea typeface="宋体"/>
                        </a:defRPr>
                      </a:lvl4pPr>
                      <a:lvl5pPr marL="1828800" algn="l" defTabSz="914400" rtl="0" eaLnBrk="1" latinLnBrk="0" hangingPunct="1">
                        <a:defRPr sz="1800" kern="1200">
                          <a:solidFill>
                            <a:schemeClr val="tx1"/>
                          </a:solidFill>
                          <a:latin typeface="Verdana"/>
                          <a:ea typeface="宋体"/>
                        </a:defRPr>
                      </a:lvl5pPr>
                      <a:lvl6pPr marL="2286000" algn="l" defTabSz="914400" rtl="0" eaLnBrk="1" latinLnBrk="0" hangingPunct="1">
                        <a:defRPr sz="1800" kern="1200">
                          <a:solidFill>
                            <a:schemeClr val="tx1"/>
                          </a:solidFill>
                          <a:latin typeface="Verdana"/>
                          <a:ea typeface="宋体"/>
                        </a:defRPr>
                      </a:lvl6pPr>
                      <a:lvl7pPr marL="2743200" algn="l" defTabSz="914400" rtl="0" eaLnBrk="1" latinLnBrk="0" hangingPunct="1">
                        <a:defRPr sz="1800" kern="1200">
                          <a:solidFill>
                            <a:schemeClr val="tx1"/>
                          </a:solidFill>
                          <a:latin typeface="Verdana"/>
                          <a:ea typeface="宋体"/>
                        </a:defRPr>
                      </a:lvl7pPr>
                      <a:lvl8pPr marL="3200400" algn="l" defTabSz="914400" rtl="0" eaLnBrk="1" latinLnBrk="0" hangingPunct="1">
                        <a:defRPr sz="1800" kern="1200">
                          <a:solidFill>
                            <a:schemeClr val="tx1"/>
                          </a:solidFill>
                          <a:latin typeface="Verdana"/>
                          <a:ea typeface="宋体"/>
                        </a:defRPr>
                      </a:lvl8pPr>
                      <a:lvl9pPr marL="3657600" algn="l" defTabSz="914400" rtl="0" eaLnBrk="1" latinLnBrk="0" hangingPunct="1">
                        <a:defRPr sz="1800" kern="1200">
                          <a:solidFill>
                            <a:schemeClr val="tx1"/>
                          </a:solidFill>
                          <a:latin typeface="Verdana"/>
                          <a:ea typeface="宋体"/>
                        </a:defRPr>
                      </a:lvl9pPr>
                    </a:lstStyle>
                    <a:p>
                      <a:pPr algn="ctr">
                        <a:buNone/>
                      </a:pPr>
                      <a:r>
                        <a:rPr lang="en-US" altLang="zh-CN" sz="1800" dirty="0"/>
                        <a:t>32</a:t>
                      </a:r>
                    </a:p>
                  </a:txBody>
                  <a:tcPr marL="91431" marR="91431" marT="45726" marB="45726">
                    <a:lnL w="12700" cmpd="sng">
                      <a:solidFill>
                        <a:srgbClr val="CC0000"/>
                      </a:solidFill>
                    </a:lnL>
                    <a:lnR w="12700" cmpd="sng">
                      <a:solidFill>
                        <a:srgbClr val="CC0000"/>
                      </a:solidFill>
                    </a:lnR>
                    <a:lnT w="12700" cmpd="sng">
                      <a:solidFill>
                        <a:srgbClr val="CC0000"/>
                      </a:solidFill>
                    </a:lnT>
                    <a:lnB w="12700" cmpd="sng">
                      <a:solidFill>
                        <a:srgbClr val="CC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39037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en-US" altLang="zh-CN" smtClean="0"/>
              <a:t>R</a:t>
            </a:r>
            <a:r>
              <a:rPr lang="zh-CN" altLang="en-US" smtClean="0"/>
              <a:t>语言数值数据处理</a:t>
            </a:r>
          </a:p>
        </p:txBody>
      </p:sp>
      <p:sp>
        <p:nvSpPr>
          <p:cNvPr id="78851" name="内容占位符 2"/>
          <p:cNvSpPr>
            <a:spLocks noGrp="1"/>
          </p:cNvSpPr>
          <p:nvPr>
            <p:ph idx="1"/>
          </p:nvPr>
        </p:nvSpPr>
        <p:spPr>
          <a:xfrm>
            <a:off x="323850" y="1341438"/>
            <a:ext cx="8286750" cy="4535487"/>
          </a:xfrm>
        </p:spPr>
        <p:txBody>
          <a:bodyPr/>
          <a:lstStyle/>
          <a:p>
            <a:pPr marL="0" indent="0">
              <a:buFont typeface="Wingdings" panose="05000000000000000000" pitchFamily="2" charset="2"/>
              <a:buNone/>
            </a:pPr>
            <a:r>
              <a:rPr lang="zh-CN" altLang="en-US" sz="2000" dirty="0" smtClean="0"/>
              <a:t>代码如下：</a:t>
            </a:r>
          </a:p>
          <a:p>
            <a:pPr marL="0" indent="0">
              <a:buFont typeface="Wingdings" panose="05000000000000000000" pitchFamily="2" charset="2"/>
              <a:buNone/>
            </a:pPr>
            <a:r>
              <a:rPr lang="en-US" altLang="zh-CN" sz="2000" dirty="0" smtClean="0"/>
              <a:t>&gt; time&lt;-c(10,12,11,3,4,5,22,54,8,45,16,32)</a:t>
            </a:r>
          </a:p>
          <a:p>
            <a:pPr marL="0" indent="0">
              <a:buFont typeface="Wingdings" panose="05000000000000000000" pitchFamily="2" charset="2"/>
              <a:buNone/>
            </a:pPr>
            <a:r>
              <a:rPr lang="en-US" altLang="zh-CN" sz="2000" dirty="0" smtClean="0"/>
              <a:t>&gt; </a:t>
            </a:r>
            <a:r>
              <a:rPr lang="en-US" altLang="zh-CN" sz="2000" dirty="0" err="1" smtClean="0"/>
              <a:t>time.cut</a:t>
            </a:r>
            <a:r>
              <a:rPr lang="en-US" altLang="zh-CN" sz="2000" dirty="0" smtClean="0"/>
              <a:t>&lt;-cut(</a:t>
            </a:r>
            <a:r>
              <a:rPr lang="en-US" altLang="zh-CN" sz="2000" dirty="0" err="1" smtClean="0"/>
              <a:t>time,breaks</a:t>
            </a:r>
            <a:r>
              <a:rPr lang="en-US" altLang="zh-CN" sz="2000" dirty="0" smtClean="0"/>
              <a:t>=c(0,10,30,60))</a:t>
            </a:r>
          </a:p>
          <a:p>
            <a:pPr marL="0" indent="0">
              <a:buFont typeface="Wingdings" panose="05000000000000000000" pitchFamily="2" charset="2"/>
              <a:buNone/>
            </a:pPr>
            <a:r>
              <a:rPr lang="en-US" altLang="zh-CN" sz="2000" dirty="0" smtClean="0"/>
              <a:t>&gt; </a:t>
            </a:r>
            <a:r>
              <a:rPr lang="en-US" altLang="zh-CN" sz="2000" dirty="0" err="1" smtClean="0"/>
              <a:t>time.cut</a:t>
            </a:r>
            <a:endParaRPr lang="en-US" altLang="zh-CN" sz="2000" dirty="0" smtClean="0"/>
          </a:p>
          <a:p>
            <a:pPr marL="0" indent="0">
              <a:buFont typeface="Wingdings" panose="05000000000000000000" pitchFamily="2" charset="2"/>
              <a:buNone/>
            </a:pPr>
            <a:r>
              <a:rPr lang="en-US" altLang="zh-CN" sz="2000" dirty="0" smtClean="0"/>
              <a:t> [1] (0,10]  (10,30] (10,30] (0,10]  (0,10]  (0,10]  (10,30] (30,60] (0,10] </a:t>
            </a:r>
          </a:p>
          <a:p>
            <a:pPr marL="0" indent="0">
              <a:buFont typeface="Wingdings" panose="05000000000000000000" pitchFamily="2" charset="2"/>
              <a:buNone/>
            </a:pPr>
            <a:r>
              <a:rPr lang="en-US" altLang="zh-CN" sz="2000" dirty="0" smtClean="0"/>
              <a:t>[10] (30,60] (10,30] (30,60]</a:t>
            </a:r>
          </a:p>
          <a:p>
            <a:pPr marL="0" indent="0">
              <a:buFont typeface="Wingdings" panose="05000000000000000000" pitchFamily="2" charset="2"/>
              <a:buNone/>
            </a:pPr>
            <a:r>
              <a:rPr lang="en-US" altLang="zh-CN" sz="2000" dirty="0" smtClean="0"/>
              <a:t>Levels: (0,10] (10,30] (30,60]</a:t>
            </a:r>
          </a:p>
          <a:p>
            <a:pPr marL="0" indent="0">
              <a:buFont typeface="Wingdings" panose="05000000000000000000" pitchFamily="2" charset="2"/>
              <a:buNone/>
            </a:pPr>
            <a:endParaRPr lang="en-US" altLang="zh-CN" sz="2000" dirty="0" smtClean="0"/>
          </a:p>
          <a:p>
            <a:pPr marL="0" indent="0">
              <a:buFont typeface="Wingdings" panose="05000000000000000000" pitchFamily="2" charset="2"/>
              <a:buNone/>
            </a:pPr>
            <a:r>
              <a:rPr lang="en-US" altLang="zh-CN" sz="2000" dirty="0" smtClean="0"/>
              <a:t> </a:t>
            </a:r>
            <a:r>
              <a:rPr lang="en-US" altLang="zh-CN" sz="2000" dirty="0" err="1" smtClean="0"/>
              <a:t>time.cut</a:t>
            </a:r>
            <a:r>
              <a:rPr lang="en-US" altLang="zh-CN" sz="2000" dirty="0" smtClean="0"/>
              <a:t>[1]&lt;</a:t>
            </a:r>
            <a:r>
              <a:rPr lang="en-US" altLang="zh-CN" sz="2000" dirty="0" err="1" smtClean="0"/>
              <a:t>time.cut</a:t>
            </a:r>
            <a:r>
              <a:rPr lang="en-US" altLang="zh-CN" sz="2000" dirty="0" smtClean="0"/>
              <a:t>[2]</a:t>
            </a:r>
            <a:r>
              <a:rPr lang="zh-CN" altLang="en-US" sz="2000" dirty="0" smtClean="0"/>
              <a:t>会报错分割区间返回的是无大小意义的因子向量。</a:t>
            </a:r>
            <a:endParaRPr lang="en-US" altLang="zh-CN" sz="2000" dirty="0" smtClean="0"/>
          </a:p>
          <a:p>
            <a:pPr marL="0" indent="0">
              <a:buFont typeface="Wingdings" panose="05000000000000000000" pitchFamily="2" charset="2"/>
              <a:buNone/>
            </a:pPr>
            <a:r>
              <a:rPr lang="zh-CN" altLang="en-US" sz="2000" dirty="0" smtClean="0"/>
              <a:t>设置</a:t>
            </a:r>
            <a:r>
              <a:rPr lang="en-US" altLang="zh-CN" sz="2000" dirty="0" err="1" smtClean="0"/>
              <a:t>ordered_result</a:t>
            </a:r>
            <a:r>
              <a:rPr lang="en-US" altLang="zh-CN" sz="2000" dirty="0" smtClean="0"/>
              <a:t>=T</a:t>
            </a:r>
            <a:r>
              <a:rPr lang="zh-CN" altLang="en-US" sz="2000" dirty="0" smtClean="0"/>
              <a:t>，则可以比较。</a:t>
            </a:r>
          </a:p>
        </p:txBody>
      </p:sp>
    </p:spTree>
    <p:extLst>
      <p:ext uri="{BB962C8B-B14F-4D97-AF65-F5344CB8AC3E}">
        <p14:creationId xmlns:p14="http://schemas.microsoft.com/office/powerpoint/2010/main" val="1174795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en-US" altLang="zh-CN" smtClean="0"/>
              <a:t>R</a:t>
            </a:r>
            <a:r>
              <a:rPr lang="zh-CN" altLang="en-US" smtClean="0"/>
              <a:t>语言排序</a:t>
            </a:r>
          </a:p>
        </p:txBody>
      </p:sp>
      <p:sp>
        <p:nvSpPr>
          <p:cNvPr id="76803" name="内容占位符 2"/>
          <p:cNvSpPr>
            <a:spLocks noGrp="1"/>
          </p:cNvSpPr>
          <p:nvPr>
            <p:ph idx="1"/>
          </p:nvPr>
        </p:nvSpPr>
        <p:spPr>
          <a:xfrm>
            <a:off x="179388" y="1268413"/>
            <a:ext cx="8785225" cy="5040312"/>
          </a:xfrm>
        </p:spPr>
        <p:txBody>
          <a:bodyPr/>
          <a:lstStyle/>
          <a:p>
            <a:pPr>
              <a:defRPr/>
            </a:pPr>
            <a:r>
              <a:rPr lang="zh-CN" altLang="en-US" sz="2400" dirty="0" smtClean="0"/>
              <a:t>向量排序</a:t>
            </a:r>
          </a:p>
          <a:p>
            <a:pPr marL="0" indent="0">
              <a:buFont typeface="Wingdings" panose="05000000000000000000" pitchFamily="2" charset="2"/>
              <a:buNone/>
              <a:defRPr/>
            </a:pPr>
            <a:r>
              <a:rPr lang="en-US" altLang="zh-CN" sz="2400" dirty="0" smtClean="0"/>
              <a:t>1</a:t>
            </a:r>
            <a:r>
              <a:rPr lang="zh-CN" altLang="en-US" sz="2400" dirty="0" smtClean="0"/>
              <a:t>、向量正排序</a:t>
            </a:r>
          </a:p>
          <a:p>
            <a:pPr marL="0" indent="0">
              <a:buFont typeface="Wingdings" panose="05000000000000000000" pitchFamily="2" charset="2"/>
              <a:buNone/>
              <a:defRPr/>
            </a:pPr>
            <a:r>
              <a:rPr lang="zh-CN" altLang="en-US" sz="2400" dirty="0" smtClean="0"/>
              <a:t>     </a:t>
            </a:r>
            <a:r>
              <a:rPr lang="en-US" altLang="zh-CN" sz="2400" dirty="0" smtClean="0"/>
              <a:t>sort()</a:t>
            </a:r>
            <a:r>
              <a:rPr lang="zh-CN" altLang="en-US" sz="2400" dirty="0" smtClean="0"/>
              <a:t>函数：根据数值大小进行正排序。</a:t>
            </a:r>
            <a:endParaRPr lang="en-US" altLang="zh-CN" sz="2400" dirty="0" smtClean="0"/>
          </a:p>
          <a:p>
            <a:pPr marL="0" indent="0">
              <a:buFont typeface="Wingdings" panose="05000000000000000000" pitchFamily="2" charset="2"/>
              <a:buNone/>
              <a:defRPr/>
            </a:pPr>
            <a:r>
              <a:rPr lang="en-US" altLang="zh-CN" sz="2400" dirty="0"/>
              <a:t> </a:t>
            </a:r>
            <a:r>
              <a:rPr lang="en-US" altLang="zh-CN" sz="2400" dirty="0" smtClean="0"/>
              <a:t>    </a:t>
            </a:r>
            <a:r>
              <a:rPr lang="zh-CN" altLang="en-US" sz="2400" dirty="0" smtClean="0"/>
              <a:t>例如</a:t>
            </a:r>
            <a:endParaRPr lang="en-US" altLang="zh-CN" sz="2400" dirty="0" smtClean="0"/>
          </a:p>
          <a:p>
            <a:pPr marL="0" indent="0">
              <a:buFont typeface="Wingdings" panose="05000000000000000000" pitchFamily="2" charset="2"/>
              <a:buNone/>
              <a:defRPr/>
            </a:pPr>
            <a:r>
              <a:rPr lang="en-US" altLang="zh-CN" sz="2400" dirty="0"/>
              <a:t> </a:t>
            </a:r>
            <a:r>
              <a:rPr lang="en-US" altLang="zh-CN" sz="2400" dirty="0" smtClean="0"/>
              <a:t>     a&lt;-c(11:20,c(1:9))</a:t>
            </a:r>
          </a:p>
          <a:p>
            <a:pPr marL="0" indent="0">
              <a:buFont typeface="Wingdings" panose="05000000000000000000" pitchFamily="2" charset="2"/>
              <a:buNone/>
              <a:defRPr/>
            </a:pPr>
            <a:r>
              <a:rPr lang="en-US" altLang="zh-CN" sz="2400" dirty="0"/>
              <a:t> </a:t>
            </a:r>
            <a:r>
              <a:rPr lang="en-US" altLang="zh-CN" sz="2400" dirty="0" smtClean="0"/>
              <a:t>     sort(a)</a:t>
            </a:r>
          </a:p>
          <a:p>
            <a:pPr marL="0" indent="0">
              <a:buFont typeface="Wingdings" panose="05000000000000000000" pitchFamily="2" charset="2"/>
              <a:buNone/>
              <a:defRPr/>
            </a:pPr>
            <a:r>
              <a:rPr lang="en-US" altLang="zh-CN" sz="2400" dirty="0" smtClean="0"/>
              <a:t>2</a:t>
            </a:r>
            <a:r>
              <a:rPr lang="zh-CN" altLang="en-US" sz="2400" dirty="0" smtClean="0"/>
              <a:t>、向量倒排序</a:t>
            </a:r>
          </a:p>
          <a:p>
            <a:pPr marL="0" indent="0">
              <a:buFont typeface="Wingdings" panose="05000000000000000000" pitchFamily="2" charset="2"/>
              <a:buNone/>
              <a:defRPr/>
            </a:pPr>
            <a:r>
              <a:rPr lang="zh-CN" altLang="en-US" sz="2400" dirty="0" smtClean="0"/>
              <a:t>     </a:t>
            </a:r>
            <a:r>
              <a:rPr lang="en-US" altLang="zh-CN" sz="2400" dirty="0" smtClean="0"/>
              <a:t>rev()</a:t>
            </a:r>
            <a:r>
              <a:rPr lang="zh-CN" altLang="en-US" sz="2400" dirty="0" smtClean="0"/>
              <a:t>函数：根据下标进行到排序。</a:t>
            </a:r>
            <a:endParaRPr lang="en-US" altLang="zh-CN" sz="2400" dirty="0" smtClean="0"/>
          </a:p>
          <a:p>
            <a:pPr marL="0" indent="0">
              <a:buFont typeface="Wingdings" panose="05000000000000000000" pitchFamily="2" charset="2"/>
              <a:buNone/>
              <a:defRPr/>
            </a:pPr>
            <a:r>
              <a:rPr lang="en-US" altLang="zh-CN" sz="2400" dirty="0"/>
              <a:t> </a:t>
            </a:r>
            <a:r>
              <a:rPr lang="en-US" altLang="zh-CN" sz="2400" dirty="0" smtClean="0"/>
              <a:t>    </a:t>
            </a:r>
            <a:r>
              <a:rPr lang="zh-CN" altLang="en-US" sz="2400" dirty="0" smtClean="0"/>
              <a:t>例如</a:t>
            </a:r>
            <a:endParaRPr lang="en-US" altLang="zh-CN" sz="2400" dirty="0" smtClean="0"/>
          </a:p>
          <a:p>
            <a:pPr marL="0" indent="0">
              <a:buFont typeface="Wingdings" panose="05000000000000000000" pitchFamily="2" charset="2"/>
              <a:buNone/>
              <a:defRPr/>
            </a:pPr>
            <a:r>
              <a:rPr lang="en-US" altLang="zh-CN" sz="2400" dirty="0"/>
              <a:t> </a:t>
            </a:r>
            <a:r>
              <a:rPr lang="en-US" altLang="zh-CN" sz="2400" dirty="0" smtClean="0"/>
              <a:t>     a&lt;-c(1,4,2,6,8)</a:t>
            </a:r>
          </a:p>
          <a:p>
            <a:pPr marL="0" indent="0">
              <a:buFont typeface="Wingdings" panose="05000000000000000000" pitchFamily="2" charset="2"/>
              <a:buNone/>
              <a:defRPr/>
            </a:pPr>
            <a:r>
              <a:rPr lang="en-US" altLang="zh-CN" sz="2400" dirty="0"/>
              <a:t> </a:t>
            </a:r>
            <a:r>
              <a:rPr lang="en-US" altLang="zh-CN" sz="2400" dirty="0" smtClean="0"/>
              <a:t>     rev(a)</a:t>
            </a:r>
          </a:p>
          <a:p>
            <a:pPr>
              <a:defRPr/>
            </a:pPr>
            <a:endParaRPr lang="zh-CN" altLang="en-US" sz="2400" dirty="0" smtClean="0"/>
          </a:p>
        </p:txBody>
      </p:sp>
    </p:spTree>
    <p:extLst>
      <p:ext uri="{BB962C8B-B14F-4D97-AF65-F5344CB8AC3E}">
        <p14:creationId xmlns:p14="http://schemas.microsoft.com/office/powerpoint/2010/main" val="1283695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en-US" altLang="zh-CN" smtClean="0"/>
              <a:t>R</a:t>
            </a:r>
            <a:r>
              <a:rPr lang="zh-CN" altLang="en-US" smtClean="0"/>
              <a:t>语言排序</a:t>
            </a:r>
          </a:p>
        </p:txBody>
      </p:sp>
      <p:sp>
        <p:nvSpPr>
          <p:cNvPr id="84995" name="内容占位符 2"/>
          <p:cNvSpPr>
            <a:spLocks noGrp="1"/>
          </p:cNvSpPr>
          <p:nvPr>
            <p:ph idx="1"/>
          </p:nvPr>
        </p:nvSpPr>
        <p:spPr>
          <a:xfrm>
            <a:off x="250825" y="1268413"/>
            <a:ext cx="8713788" cy="4824412"/>
          </a:xfrm>
        </p:spPr>
        <p:txBody>
          <a:bodyPr/>
          <a:lstStyle/>
          <a:p>
            <a:r>
              <a:rPr lang="en-US" altLang="zh-CN" smtClean="0"/>
              <a:t>order</a:t>
            </a:r>
            <a:r>
              <a:rPr lang="zh-CN" altLang="en-US" smtClean="0"/>
              <a:t>函数</a:t>
            </a:r>
            <a:endParaRPr lang="en-US" altLang="zh-CN" smtClean="0"/>
          </a:p>
          <a:p>
            <a:pPr lvl="1"/>
            <a:r>
              <a:rPr lang="en-US" altLang="zh-CN" smtClean="0"/>
              <a:t>order(X, na.last=TRUE, decreasing=FALSE)</a:t>
            </a:r>
          </a:p>
          <a:p>
            <a:pPr lvl="1"/>
            <a:r>
              <a:rPr lang="zh-CN" altLang="en-US" smtClean="0"/>
              <a:t>返回值</a:t>
            </a:r>
            <a:r>
              <a:rPr lang="en-US" altLang="zh-CN" smtClean="0"/>
              <a:t>: X</a:t>
            </a:r>
            <a:r>
              <a:rPr lang="zh-CN" altLang="en-US" smtClean="0"/>
              <a:t>排好序的下标向量</a:t>
            </a:r>
          </a:p>
          <a:p>
            <a:pPr lvl="1"/>
            <a:r>
              <a:rPr lang="en-US" altLang="zh-CN" smtClean="0"/>
              <a:t>na.last </a:t>
            </a:r>
            <a:r>
              <a:rPr lang="zh-CN" altLang="en-US" smtClean="0"/>
              <a:t>控制空值</a:t>
            </a:r>
            <a:r>
              <a:rPr lang="en-US" altLang="zh-CN" smtClean="0"/>
              <a:t>NA</a:t>
            </a:r>
            <a:r>
              <a:rPr lang="zh-CN" altLang="en-US" smtClean="0"/>
              <a:t>排在最前还是最后，默认最后</a:t>
            </a:r>
          </a:p>
          <a:p>
            <a:pPr lvl="1"/>
            <a:r>
              <a:rPr lang="en-US" altLang="zh-CN" smtClean="0"/>
              <a:t>desceasing </a:t>
            </a:r>
            <a:r>
              <a:rPr lang="zh-CN" altLang="en-US" smtClean="0"/>
              <a:t>控制升序还是降序排列</a:t>
            </a:r>
            <a:endParaRPr lang="en-US" altLang="zh-CN" smtClean="0"/>
          </a:p>
          <a:p>
            <a:pPr lvl="1"/>
            <a:r>
              <a:rPr lang="zh-CN" altLang="en-US" smtClean="0"/>
              <a:t>例如：</a:t>
            </a:r>
            <a:endParaRPr lang="en-US" altLang="zh-CN" smtClean="0"/>
          </a:p>
          <a:p>
            <a:pPr lvl="1"/>
            <a:r>
              <a:rPr lang="en-US" altLang="zh-CN" smtClean="0"/>
              <a:t>X &lt;- c(7,4,5,2,8,1,9,3)</a:t>
            </a:r>
          </a:p>
          <a:p>
            <a:pPr lvl="1"/>
            <a:r>
              <a:rPr lang="en-US" altLang="zh-CN" smtClean="0"/>
              <a:t>order(X)</a:t>
            </a:r>
          </a:p>
          <a:p>
            <a:pPr lvl="1"/>
            <a:r>
              <a:rPr lang="en-US" altLang="zh-CN" smtClean="0"/>
              <a:t>X[order(X)]</a:t>
            </a:r>
            <a:endParaRPr lang="zh-CN" altLang="en-US" smtClean="0"/>
          </a:p>
        </p:txBody>
      </p:sp>
    </p:spTree>
    <p:extLst>
      <p:ext uri="{BB962C8B-B14F-4D97-AF65-F5344CB8AC3E}">
        <p14:creationId xmlns:p14="http://schemas.microsoft.com/office/powerpoint/2010/main" val="2856405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apply</a:t>
            </a:r>
            <a:r>
              <a:rPr lang="zh-CN" altLang="en-US" dirty="0"/>
              <a:t>函数家族</a:t>
            </a:r>
            <a:endParaRPr lang="zh-CN" altLang="en-US" dirty="0" smtClean="0"/>
          </a:p>
        </p:txBody>
      </p:sp>
      <p:sp>
        <p:nvSpPr>
          <p:cNvPr id="22531" name="内容占位符 2"/>
          <p:cNvSpPr>
            <a:spLocks noGrp="1"/>
          </p:cNvSpPr>
          <p:nvPr>
            <p:ph idx="1"/>
          </p:nvPr>
        </p:nvSpPr>
        <p:spPr>
          <a:xfrm>
            <a:off x="179388" y="1268413"/>
            <a:ext cx="8640762" cy="4752975"/>
          </a:xfrm>
        </p:spPr>
        <p:txBody>
          <a:bodyPr/>
          <a:lstStyle/>
          <a:p>
            <a:r>
              <a:rPr lang="zh-CN" altLang="en-US" sz="2400" dirty="0" smtClean="0"/>
              <a:t>对列表的每个元素施加相同的处理，返回一个处理结果列表，</a:t>
            </a:r>
            <a:r>
              <a:rPr lang="en-US" altLang="zh-CN" sz="2400" dirty="0" err="1" smtClean="0"/>
              <a:t>lapply</a:t>
            </a:r>
            <a:r>
              <a:rPr lang="zh-CN" altLang="en-US" sz="2400" dirty="0" smtClean="0"/>
              <a:t>的使用格式为：</a:t>
            </a:r>
          </a:p>
          <a:p>
            <a:pPr lvl="1"/>
            <a:r>
              <a:rPr lang="en-US" altLang="zh-CN" sz="2000" dirty="0" err="1" smtClean="0"/>
              <a:t>lapply</a:t>
            </a:r>
            <a:r>
              <a:rPr lang="en-US" altLang="zh-CN" sz="2000" dirty="0" smtClean="0"/>
              <a:t>(X, FUN, ...)</a:t>
            </a:r>
          </a:p>
          <a:p>
            <a:pPr lvl="1"/>
            <a:r>
              <a:rPr lang="en-US" altLang="zh-CN" sz="2000" dirty="0" smtClean="0"/>
              <a:t>X</a:t>
            </a:r>
            <a:r>
              <a:rPr lang="zh-CN" altLang="en-US" sz="2000" dirty="0" smtClean="0"/>
              <a:t>是一个向量、列表或数据框</a:t>
            </a:r>
            <a:endParaRPr lang="en-US" altLang="zh-CN" sz="2000" dirty="0" smtClean="0"/>
          </a:p>
          <a:p>
            <a:pPr lvl="1"/>
            <a:r>
              <a:rPr lang="en-US" altLang="zh-CN" sz="2000" dirty="0" err="1" smtClean="0"/>
              <a:t>lapply</a:t>
            </a:r>
            <a:r>
              <a:rPr lang="zh-CN" altLang="en-US" sz="2000" dirty="0" smtClean="0"/>
              <a:t>的返回值是和一个和</a:t>
            </a:r>
            <a:r>
              <a:rPr lang="en-US" altLang="zh-CN" sz="2000" dirty="0" smtClean="0"/>
              <a:t>X</a:t>
            </a:r>
            <a:r>
              <a:rPr lang="zh-CN" altLang="en-US" sz="2000" dirty="0" smtClean="0"/>
              <a:t>有相同的长度的</a:t>
            </a:r>
            <a:r>
              <a:rPr lang="en-US" altLang="zh-CN" sz="2000" dirty="0" smtClean="0"/>
              <a:t>list</a:t>
            </a:r>
            <a:r>
              <a:rPr lang="zh-CN" altLang="en-US" sz="2000" dirty="0" smtClean="0"/>
              <a:t>对象，这个</a:t>
            </a:r>
            <a:r>
              <a:rPr lang="en-US" altLang="zh-CN" sz="2000" dirty="0" smtClean="0"/>
              <a:t>list</a:t>
            </a:r>
            <a:r>
              <a:rPr lang="zh-CN" altLang="en-US" sz="2000" dirty="0" smtClean="0"/>
              <a:t>对象中的每个元素是将函数</a:t>
            </a:r>
            <a:r>
              <a:rPr lang="en-US" altLang="zh-CN" sz="2000" dirty="0" smtClean="0"/>
              <a:t>FUN</a:t>
            </a:r>
            <a:r>
              <a:rPr lang="zh-CN" altLang="en-US" sz="2000" dirty="0" smtClean="0"/>
              <a:t>应用到</a:t>
            </a:r>
            <a:r>
              <a:rPr lang="en-US" altLang="zh-CN" sz="2000" dirty="0" smtClean="0"/>
              <a:t>X</a:t>
            </a:r>
            <a:r>
              <a:rPr lang="zh-CN" altLang="en-US" sz="2000" dirty="0" smtClean="0"/>
              <a:t>的每一个元素。其中</a:t>
            </a:r>
            <a:r>
              <a:rPr lang="en-US" altLang="zh-CN" sz="2000" dirty="0" smtClean="0"/>
              <a:t>X</a:t>
            </a:r>
            <a:r>
              <a:rPr lang="zh-CN" altLang="en-US" sz="2000" dirty="0" smtClean="0"/>
              <a:t>为</a:t>
            </a:r>
            <a:r>
              <a:rPr lang="en-US" altLang="zh-CN" sz="2000" dirty="0" smtClean="0"/>
              <a:t>List</a:t>
            </a:r>
            <a:r>
              <a:rPr lang="zh-CN" altLang="en-US" sz="2000" dirty="0" smtClean="0"/>
              <a:t>对象（该</a:t>
            </a:r>
            <a:r>
              <a:rPr lang="en-US" altLang="zh-CN" sz="2000" dirty="0" smtClean="0"/>
              <a:t>list</a:t>
            </a:r>
            <a:r>
              <a:rPr lang="zh-CN" altLang="en-US" sz="2000" dirty="0" smtClean="0"/>
              <a:t>的每个元素都是一个向量），其他类型的对象会被</a:t>
            </a:r>
            <a:r>
              <a:rPr lang="en-US" altLang="zh-CN" sz="2000" dirty="0" smtClean="0"/>
              <a:t>R</a:t>
            </a:r>
            <a:r>
              <a:rPr lang="zh-CN" altLang="en-US" sz="2000" dirty="0" smtClean="0"/>
              <a:t>通过函数</a:t>
            </a:r>
            <a:r>
              <a:rPr lang="en-US" altLang="zh-CN" sz="2000" dirty="0" err="1" smtClean="0"/>
              <a:t>as.list</a:t>
            </a:r>
            <a:r>
              <a:rPr lang="en-US" altLang="zh-CN" sz="2000" dirty="0" smtClean="0"/>
              <a:t>()</a:t>
            </a:r>
            <a:r>
              <a:rPr lang="zh-CN" altLang="en-US" sz="2000" dirty="0" smtClean="0"/>
              <a:t>自动转换为</a:t>
            </a:r>
            <a:r>
              <a:rPr lang="en-US" altLang="zh-CN" sz="2000" dirty="0" smtClean="0"/>
              <a:t>list</a:t>
            </a:r>
            <a:r>
              <a:rPr lang="zh-CN" altLang="en-US" sz="2000" dirty="0" smtClean="0"/>
              <a:t>类型。</a:t>
            </a:r>
            <a:endParaRPr lang="en-US" altLang="zh-CN" sz="2000" dirty="0" smtClean="0"/>
          </a:p>
          <a:p>
            <a:pPr lvl="1"/>
            <a:r>
              <a:rPr lang="zh-CN" altLang="en-US" sz="2000" dirty="0" smtClean="0"/>
              <a:t>例如</a:t>
            </a:r>
            <a:endParaRPr lang="en-US" altLang="zh-CN" sz="2000" dirty="0" smtClean="0"/>
          </a:p>
          <a:p>
            <a:pPr lvl="1"/>
            <a:r>
              <a:rPr lang="en-US" altLang="zh-CN" sz="2000" dirty="0" smtClean="0"/>
              <a:t>x &lt;- list(c(1:3),c(4:6))</a:t>
            </a:r>
          </a:p>
          <a:p>
            <a:pPr lvl="1"/>
            <a:r>
              <a:rPr lang="en-US" altLang="zh-CN" sz="2000" dirty="0" smtClean="0"/>
              <a:t>y &lt;- </a:t>
            </a:r>
            <a:r>
              <a:rPr lang="en-US" altLang="zh-CN" sz="2000" dirty="0" err="1" smtClean="0"/>
              <a:t>lapply</a:t>
            </a:r>
            <a:r>
              <a:rPr lang="en-US" altLang="zh-CN" sz="2000" dirty="0" smtClean="0"/>
              <a:t>(</a:t>
            </a:r>
            <a:r>
              <a:rPr lang="en-US" altLang="zh-CN" sz="2000" dirty="0" err="1" smtClean="0"/>
              <a:t>x,mean</a:t>
            </a:r>
            <a:r>
              <a:rPr lang="en-US" altLang="zh-CN" sz="2000" dirty="0" smtClean="0"/>
              <a:t>)</a:t>
            </a:r>
          </a:p>
          <a:p>
            <a:pPr lvl="1"/>
            <a:endParaRPr lang="zh-CN" altLang="en-US" sz="2000" dirty="0" smtClean="0"/>
          </a:p>
        </p:txBody>
      </p:sp>
      <p:pic>
        <p:nvPicPr>
          <p:cNvPr id="2253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293096"/>
            <a:ext cx="32400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551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smtClean="0"/>
              <a:t>R</a:t>
            </a:r>
            <a:r>
              <a:rPr lang="zh-CN" altLang="en-US" smtClean="0"/>
              <a:t>语言排序</a:t>
            </a:r>
          </a:p>
        </p:txBody>
      </p:sp>
      <p:sp>
        <p:nvSpPr>
          <p:cNvPr id="86019" name="内容占位符 2"/>
          <p:cNvSpPr>
            <a:spLocks noGrp="1"/>
          </p:cNvSpPr>
          <p:nvPr>
            <p:ph idx="1"/>
          </p:nvPr>
        </p:nvSpPr>
        <p:spPr>
          <a:xfrm>
            <a:off x="250825" y="1268413"/>
            <a:ext cx="8713788" cy="4824412"/>
          </a:xfrm>
        </p:spPr>
        <p:txBody>
          <a:bodyPr/>
          <a:lstStyle/>
          <a:p>
            <a:r>
              <a:rPr lang="en-US" altLang="zh-CN" smtClean="0"/>
              <a:t>order</a:t>
            </a:r>
            <a:r>
              <a:rPr lang="zh-CN" altLang="en-US" smtClean="0"/>
              <a:t>函数</a:t>
            </a:r>
            <a:endParaRPr lang="en-US" altLang="zh-CN" smtClean="0"/>
          </a:p>
          <a:p>
            <a:pPr lvl="1"/>
            <a:r>
              <a:rPr lang="zh-CN" altLang="en-US" smtClean="0"/>
              <a:t>数据框排序</a:t>
            </a:r>
            <a:endParaRPr lang="en-US" altLang="zh-CN" smtClean="0"/>
          </a:p>
          <a:p>
            <a:pPr lvl="1"/>
            <a:r>
              <a:rPr lang="en-US" altLang="zh-CN" smtClean="0"/>
              <a:t>X &lt;- c(7,4,5,3,8,1,9,3)</a:t>
            </a:r>
          </a:p>
          <a:p>
            <a:pPr lvl="1"/>
            <a:r>
              <a:rPr lang="es-ES" altLang="zh-CN" smtClean="0"/>
              <a:t> Y &lt;- c(50, 80, 30, 70, 20, 10, 40, 90)</a:t>
            </a:r>
          </a:p>
          <a:p>
            <a:pPr lvl="1"/>
            <a:r>
              <a:rPr lang="en-US" altLang="zh-CN" smtClean="0"/>
              <a:t>table_1 &lt;- data.frame(x=X, y=Y)</a:t>
            </a:r>
          </a:p>
          <a:p>
            <a:pPr lvl="1"/>
            <a:r>
              <a:rPr lang="en-US" altLang="zh-CN" smtClean="0"/>
              <a:t>table_1[order(table_1$x, -table_1$y),] #X asc, Y desc</a:t>
            </a:r>
          </a:p>
          <a:p>
            <a:pPr lvl="1"/>
            <a:r>
              <a:rPr lang="en-US" altLang="zh-CN" smtClean="0"/>
              <a:t>table_1[order(-table_1$x, table_1$y), ] #X desc, Y asc</a:t>
            </a:r>
          </a:p>
          <a:p>
            <a:pPr lvl="1"/>
            <a:endParaRPr lang="zh-CN" altLang="en-US" smtClean="0"/>
          </a:p>
        </p:txBody>
      </p:sp>
    </p:spTree>
    <p:extLst>
      <p:ext uri="{BB962C8B-B14F-4D97-AF65-F5344CB8AC3E}">
        <p14:creationId xmlns:p14="http://schemas.microsoft.com/office/powerpoint/2010/main" val="26022418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Do.call</a:t>
            </a:r>
            <a:r>
              <a:rPr lang="zh-CN" altLang="en-US" dirty="0" smtClean="0"/>
              <a:t>函数</a:t>
            </a:r>
            <a:endParaRPr lang="zh-CN" altLang="en-US" dirty="0"/>
          </a:p>
        </p:txBody>
      </p:sp>
      <p:sp>
        <p:nvSpPr>
          <p:cNvPr id="3" name="内容占位符 2"/>
          <p:cNvSpPr>
            <a:spLocks noGrp="1"/>
          </p:cNvSpPr>
          <p:nvPr>
            <p:ph idx="1"/>
          </p:nvPr>
        </p:nvSpPr>
        <p:spPr>
          <a:xfrm>
            <a:off x="251520" y="1484313"/>
            <a:ext cx="8496943" cy="4392612"/>
          </a:xfrm>
        </p:spPr>
        <p:txBody>
          <a:bodyPr/>
          <a:lstStyle/>
          <a:p>
            <a:r>
              <a:rPr lang="zh-CN" altLang="en-US" sz="2400" dirty="0" smtClean="0"/>
              <a:t>目标是快速</a:t>
            </a:r>
            <a:r>
              <a:rPr lang="zh-CN" altLang="en-US" sz="2400" dirty="0"/>
              <a:t>将复杂的</a:t>
            </a:r>
            <a:r>
              <a:rPr lang="en-US" altLang="zh-CN" sz="2400" dirty="0"/>
              <a:t>list</a:t>
            </a:r>
            <a:r>
              <a:rPr lang="zh-CN" altLang="en-US" sz="2400" dirty="0"/>
              <a:t>结构扁平化成</a:t>
            </a:r>
            <a:r>
              <a:rPr lang="en-US" altLang="zh-CN" sz="2400" dirty="0" err="1" smtClean="0"/>
              <a:t>dataframe</a:t>
            </a:r>
            <a:r>
              <a:rPr lang="zh-CN" altLang="en-US" sz="2400" dirty="0" smtClean="0"/>
              <a:t>。</a:t>
            </a:r>
            <a:endParaRPr lang="en-US" altLang="zh-CN" sz="2400" dirty="0" smtClean="0"/>
          </a:p>
          <a:p>
            <a:endParaRPr lang="en-US" altLang="zh-CN" sz="2400" dirty="0" smtClean="0"/>
          </a:p>
          <a:p>
            <a:r>
              <a:rPr lang="en-US" altLang="zh-CN" sz="2400" dirty="0" err="1" smtClean="0"/>
              <a:t>do.call</a:t>
            </a:r>
            <a:r>
              <a:rPr lang="en-US" altLang="zh-CN" sz="2400" dirty="0" smtClean="0"/>
              <a:t>(what</a:t>
            </a:r>
            <a:r>
              <a:rPr lang="en-US" altLang="zh-CN" sz="2400" dirty="0"/>
              <a:t>, </a:t>
            </a:r>
            <a:r>
              <a:rPr lang="en-US" altLang="zh-CN" sz="2400" dirty="0" err="1"/>
              <a:t>args</a:t>
            </a:r>
            <a:r>
              <a:rPr lang="en-US" altLang="zh-CN" sz="2400" dirty="0"/>
              <a:t>, quote = FALSE, </a:t>
            </a:r>
            <a:r>
              <a:rPr lang="en-US" altLang="zh-CN" sz="2400" dirty="0" err="1"/>
              <a:t>envir</a:t>
            </a:r>
            <a:r>
              <a:rPr lang="en-US" altLang="zh-CN" sz="2400" dirty="0"/>
              <a:t> = </a:t>
            </a:r>
            <a:r>
              <a:rPr lang="en-US" altLang="zh-CN" sz="2400" dirty="0" err="1"/>
              <a:t>parent.frame</a:t>
            </a:r>
            <a:r>
              <a:rPr lang="en-US" altLang="zh-CN" sz="2400" dirty="0" smtClean="0"/>
              <a:t>())</a:t>
            </a:r>
          </a:p>
          <a:p>
            <a:pPr lvl="1"/>
            <a:r>
              <a:rPr lang="en-US" altLang="zh-CN" sz="2000" dirty="0" smtClean="0"/>
              <a:t>What</a:t>
            </a:r>
            <a:r>
              <a:rPr lang="zh-CN" altLang="en-US" sz="2000" dirty="0" smtClean="0"/>
              <a:t>：</a:t>
            </a:r>
            <a:r>
              <a:rPr lang="en-US" altLang="zh-CN" sz="2000" dirty="0" smtClean="0"/>
              <a:t>either </a:t>
            </a:r>
            <a:r>
              <a:rPr lang="en-US" altLang="zh-CN" sz="2000" dirty="0"/>
              <a:t>a function or a non-empty character string naming the function to be called.</a:t>
            </a:r>
          </a:p>
          <a:p>
            <a:pPr lvl="1"/>
            <a:r>
              <a:rPr lang="en-US" altLang="zh-CN" sz="2000" dirty="0" err="1" smtClean="0"/>
              <a:t>Args</a:t>
            </a:r>
            <a:r>
              <a:rPr lang="zh-CN" altLang="en-US" sz="2000" dirty="0" smtClean="0"/>
              <a:t>：</a:t>
            </a:r>
            <a:r>
              <a:rPr lang="en-US" altLang="zh-CN" sz="2000" dirty="0" smtClean="0"/>
              <a:t>a </a:t>
            </a:r>
            <a:r>
              <a:rPr lang="en-US" altLang="zh-CN" sz="2000" dirty="0"/>
              <a:t>list of arguments to the function call. The names attribute of </a:t>
            </a:r>
            <a:r>
              <a:rPr lang="en-US" altLang="zh-CN" sz="2000" dirty="0" err="1"/>
              <a:t>args</a:t>
            </a:r>
            <a:r>
              <a:rPr lang="en-US" altLang="zh-CN" sz="2000" dirty="0"/>
              <a:t> gives the argument names.</a:t>
            </a:r>
          </a:p>
          <a:p>
            <a:pPr lvl="1"/>
            <a:r>
              <a:rPr lang="en-US" altLang="zh-CN" sz="2000" dirty="0" smtClean="0"/>
              <a:t>Quote</a:t>
            </a:r>
            <a:r>
              <a:rPr lang="zh-CN" altLang="en-US" sz="2000" dirty="0" smtClean="0"/>
              <a:t>：</a:t>
            </a:r>
            <a:r>
              <a:rPr lang="en-US" altLang="zh-CN" sz="2000" dirty="0" smtClean="0"/>
              <a:t>a </a:t>
            </a:r>
            <a:r>
              <a:rPr lang="en-US" altLang="zh-CN" sz="2000" dirty="0"/>
              <a:t>logical value indicating whether to quote the arguments</a:t>
            </a:r>
            <a:r>
              <a:rPr lang="en-US" altLang="zh-CN" sz="2000" dirty="0" smtClean="0"/>
              <a:t>.</a:t>
            </a:r>
          </a:p>
          <a:p>
            <a:endParaRPr lang="en-US" altLang="zh-CN" sz="2400" dirty="0" smtClean="0"/>
          </a:p>
          <a:p>
            <a:r>
              <a:rPr lang="zh-CN" altLang="en-US" sz="2400" dirty="0" smtClean="0"/>
              <a:t>基本原理</a:t>
            </a:r>
            <a:r>
              <a:rPr lang="zh-CN" altLang="en-US" sz="2400" dirty="0"/>
              <a:t>是将作为第</a:t>
            </a:r>
            <a:r>
              <a:rPr lang="en-US" altLang="zh-CN" sz="2400" dirty="0"/>
              <a:t>2</a:t>
            </a:r>
            <a:r>
              <a:rPr lang="zh-CN" altLang="en-US" sz="2400" dirty="0"/>
              <a:t>个参数的数据列表</a:t>
            </a:r>
            <a:r>
              <a:rPr lang="en-US" altLang="zh-CN" sz="2400" dirty="0" err="1"/>
              <a:t>args</a:t>
            </a:r>
            <a:r>
              <a:rPr lang="zh-CN" altLang="en-US" sz="2400" dirty="0"/>
              <a:t>的所有元素都作为参数传给作为第</a:t>
            </a:r>
            <a:r>
              <a:rPr lang="en-US" altLang="zh-CN" sz="2400" dirty="0"/>
              <a:t>1</a:t>
            </a:r>
            <a:r>
              <a:rPr lang="zh-CN" altLang="en-US" sz="2400" dirty="0"/>
              <a:t>个参数的</a:t>
            </a:r>
            <a:r>
              <a:rPr lang="en-US" altLang="zh-CN" sz="2400" dirty="0"/>
              <a:t>what</a:t>
            </a:r>
            <a:r>
              <a:rPr lang="zh-CN" altLang="en-US" sz="2400" dirty="0"/>
              <a:t>函数进行计算。</a:t>
            </a:r>
            <a:endParaRPr lang="en-US" altLang="zh-CN" sz="2400" dirty="0"/>
          </a:p>
          <a:p>
            <a:endParaRPr lang="zh-CN" altLang="en-US" sz="2400" dirty="0"/>
          </a:p>
        </p:txBody>
      </p:sp>
    </p:spTree>
    <p:extLst>
      <p:ext uri="{BB962C8B-B14F-4D97-AF65-F5344CB8AC3E}">
        <p14:creationId xmlns:p14="http://schemas.microsoft.com/office/powerpoint/2010/main" val="831051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Do.call</a:t>
            </a:r>
            <a:r>
              <a:rPr lang="zh-CN" altLang="en-US" dirty="0"/>
              <a:t>函数</a:t>
            </a:r>
          </a:p>
        </p:txBody>
      </p:sp>
      <p:sp>
        <p:nvSpPr>
          <p:cNvPr id="3" name="内容占位符 2"/>
          <p:cNvSpPr>
            <a:spLocks noGrp="1"/>
          </p:cNvSpPr>
          <p:nvPr>
            <p:ph idx="1"/>
          </p:nvPr>
        </p:nvSpPr>
        <p:spPr/>
        <p:txBody>
          <a:bodyPr/>
          <a:lstStyle/>
          <a:p>
            <a:r>
              <a:rPr lang="zh-CN" altLang="en-US" dirty="0" smtClean="0"/>
              <a:t>案例</a:t>
            </a:r>
            <a:endParaRPr lang="en-US" altLang="zh-CN" dirty="0" smtClean="0"/>
          </a:p>
          <a:p>
            <a:r>
              <a:rPr lang="en-US" altLang="zh-CN" dirty="0"/>
              <a:t>d1 &lt;- iris[1:3,]</a:t>
            </a:r>
          </a:p>
          <a:p>
            <a:r>
              <a:rPr lang="en-US" altLang="zh-CN" dirty="0" smtClean="0"/>
              <a:t>d2 </a:t>
            </a:r>
            <a:r>
              <a:rPr lang="en-US" altLang="zh-CN" dirty="0"/>
              <a:t>&lt;- iris[4:6,]</a:t>
            </a:r>
          </a:p>
          <a:p>
            <a:r>
              <a:rPr lang="en-US" altLang="zh-CN" dirty="0" smtClean="0"/>
              <a:t>d3 </a:t>
            </a:r>
            <a:r>
              <a:rPr lang="en-US" altLang="zh-CN" dirty="0"/>
              <a:t>&lt;- iris[7:9</a:t>
            </a:r>
            <a:r>
              <a:rPr lang="en-US" altLang="zh-CN" dirty="0" smtClean="0"/>
              <a:t>,]</a:t>
            </a:r>
          </a:p>
          <a:p>
            <a:r>
              <a:rPr lang="en-US" altLang="zh-CN" dirty="0" err="1"/>
              <a:t>do.call</a:t>
            </a:r>
            <a:r>
              <a:rPr lang="en-US" altLang="zh-CN" dirty="0"/>
              <a:t>(</a:t>
            </a:r>
            <a:r>
              <a:rPr lang="en-US" altLang="zh-CN" dirty="0" err="1"/>
              <a:t>rbind,list</a:t>
            </a:r>
            <a:r>
              <a:rPr lang="en-US" altLang="zh-CN" dirty="0"/>
              <a:t>(d1,d2,d3</a:t>
            </a:r>
            <a:r>
              <a:rPr lang="en-US" altLang="zh-CN" dirty="0" smtClean="0"/>
              <a:t>))</a:t>
            </a:r>
          </a:p>
          <a:p>
            <a:r>
              <a:rPr lang="zh-CN" altLang="en-US" dirty="0" smtClean="0"/>
              <a:t>等价于</a:t>
            </a:r>
            <a:endParaRPr lang="en-US" altLang="zh-CN" dirty="0" smtClean="0"/>
          </a:p>
          <a:p>
            <a:r>
              <a:rPr lang="en-US" altLang="zh-CN" dirty="0" err="1" smtClean="0"/>
              <a:t>rbind</a:t>
            </a:r>
            <a:r>
              <a:rPr lang="en-US" altLang="zh-CN" dirty="0" smtClean="0"/>
              <a:t>(d1,d2,d3</a:t>
            </a:r>
            <a:r>
              <a:rPr lang="en-US" altLang="zh-CN" dirty="0"/>
              <a:t>)</a:t>
            </a:r>
            <a:endParaRPr lang="en-US" altLang="zh-CN" dirty="0" smtClean="0"/>
          </a:p>
        </p:txBody>
      </p:sp>
    </p:spTree>
    <p:extLst>
      <p:ext uri="{BB962C8B-B14F-4D97-AF65-F5344CB8AC3E}">
        <p14:creationId xmlns:p14="http://schemas.microsoft.com/office/powerpoint/2010/main" val="173273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Do.call</a:t>
            </a:r>
            <a:r>
              <a:rPr lang="zh-CN" altLang="en-US" dirty="0"/>
              <a:t>函数</a:t>
            </a:r>
          </a:p>
        </p:txBody>
      </p:sp>
      <p:sp>
        <p:nvSpPr>
          <p:cNvPr id="3" name="内容占位符 2"/>
          <p:cNvSpPr>
            <a:spLocks noGrp="1"/>
          </p:cNvSpPr>
          <p:nvPr>
            <p:ph idx="1"/>
          </p:nvPr>
        </p:nvSpPr>
        <p:spPr/>
        <p:txBody>
          <a:bodyPr/>
          <a:lstStyle/>
          <a:p>
            <a:r>
              <a:rPr lang="zh-CN" altLang="en-US" dirty="0" smtClean="0"/>
              <a:t>案例</a:t>
            </a:r>
            <a:endParaRPr lang="en-US" altLang="zh-CN" dirty="0" smtClean="0"/>
          </a:p>
          <a:p>
            <a:r>
              <a:rPr lang="en-US" altLang="zh-CN" dirty="0" err="1"/>
              <a:t>tmp</a:t>
            </a:r>
            <a:r>
              <a:rPr lang="en-US" altLang="zh-CN" dirty="0"/>
              <a:t> &lt;- </a:t>
            </a:r>
            <a:r>
              <a:rPr lang="en-US" altLang="zh-CN" dirty="0" err="1" smtClean="0"/>
              <a:t>data.frame</a:t>
            </a:r>
            <a:r>
              <a:rPr lang="en-US" altLang="zh-CN" dirty="0" smtClean="0"/>
              <a:t>(letter </a:t>
            </a:r>
            <a:r>
              <a:rPr lang="en-US" altLang="zh-CN" dirty="0"/>
              <a:t>= letters[1:10], </a:t>
            </a:r>
            <a:r>
              <a:rPr lang="en-US" altLang="zh-CN" dirty="0" smtClean="0"/>
              <a:t>number </a:t>
            </a:r>
            <a:r>
              <a:rPr lang="en-US" altLang="zh-CN" dirty="0"/>
              <a:t>= 1:10, </a:t>
            </a:r>
            <a:r>
              <a:rPr lang="en-US" altLang="zh-CN" dirty="0" smtClean="0"/>
              <a:t>value = </a:t>
            </a:r>
            <a:r>
              <a:rPr lang="en-US" altLang="zh-CN" dirty="0"/>
              <a:t>c</a:t>
            </a:r>
            <a:r>
              <a:rPr lang="en-US" altLang="zh-CN" dirty="0" smtClean="0"/>
              <a:t>('+','-'))</a:t>
            </a:r>
          </a:p>
          <a:p>
            <a:r>
              <a:rPr lang="en-US" altLang="zh-CN" dirty="0" err="1"/>
              <a:t>do.call</a:t>
            </a:r>
            <a:r>
              <a:rPr lang="en-US" altLang="zh-CN" dirty="0"/>
              <a:t>("paste", c(</a:t>
            </a:r>
            <a:r>
              <a:rPr lang="en-US" altLang="zh-CN" dirty="0" err="1"/>
              <a:t>tmp</a:t>
            </a:r>
            <a:r>
              <a:rPr lang="en-US" altLang="zh-CN" dirty="0"/>
              <a:t>, </a:t>
            </a:r>
            <a:r>
              <a:rPr lang="en-US" altLang="zh-CN" dirty="0" err="1"/>
              <a:t>sep</a:t>
            </a:r>
            <a:r>
              <a:rPr lang="en-US" altLang="zh-CN" dirty="0"/>
              <a:t> = </a:t>
            </a:r>
            <a:r>
              <a:rPr lang="en-US" altLang="zh-CN" dirty="0" smtClean="0"/>
              <a:t>""))</a:t>
            </a:r>
          </a:p>
          <a:p>
            <a:r>
              <a:rPr lang="zh-CN" altLang="en-US" dirty="0"/>
              <a:t>等价</a:t>
            </a:r>
            <a:r>
              <a:rPr lang="zh-CN" altLang="en-US" dirty="0" smtClean="0"/>
              <a:t>于</a:t>
            </a:r>
            <a:endParaRPr lang="en-US" altLang="zh-CN" dirty="0" smtClean="0"/>
          </a:p>
          <a:p>
            <a:r>
              <a:rPr lang="en-US" altLang="zh-CN" dirty="0"/>
              <a:t>paste(</a:t>
            </a:r>
            <a:r>
              <a:rPr lang="en-US" altLang="zh-CN" dirty="0" err="1"/>
              <a:t>tmp</a:t>
            </a:r>
            <a:r>
              <a:rPr lang="en-US" altLang="zh-CN" dirty="0"/>
              <a:t>[[1]],</a:t>
            </a:r>
            <a:r>
              <a:rPr lang="en-US" altLang="zh-CN" dirty="0" err="1"/>
              <a:t>tmp</a:t>
            </a:r>
            <a:r>
              <a:rPr lang="en-US" altLang="zh-CN" dirty="0"/>
              <a:t>[[2]],</a:t>
            </a:r>
            <a:r>
              <a:rPr lang="en-US" altLang="zh-CN" dirty="0" err="1"/>
              <a:t>tmp</a:t>
            </a:r>
            <a:r>
              <a:rPr lang="en-US" altLang="zh-CN" dirty="0"/>
              <a:t>[[3]], </a:t>
            </a:r>
            <a:r>
              <a:rPr lang="en-US" altLang="zh-CN" dirty="0" err="1"/>
              <a:t>sep</a:t>
            </a:r>
            <a:r>
              <a:rPr lang="en-US" altLang="zh-CN" dirty="0"/>
              <a:t> = "")</a:t>
            </a:r>
            <a:endParaRPr lang="zh-CN" altLang="en-US" dirty="0"/>
          </a:p>
        </p:txBody>
      </p:sp>
    </p:spTree>
    <p:extLst>
      <p:ext uri="{BB962C8B-B14F-4D97-AF65-F5344CB8AC3E}">
        <p14:creationId xmlns:p14="http://schemas.microsoft.com/office/powerpoint/2010/main" val="2989423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r>
              <a:rPr lang="zh-CN" altLang="en-US" dirty="0" smtClean="0"/>
              <a:t>函数</a:t>
            </a:r>
            <a:endParaRPr lang="zh-CN" altLang="en-US" dirty="0"/>
          </a:p>
        </p:txBody>
      </p:sp>
      <p:sp>
        <p:nvSpPr>
          <p:cNvPr id="3" name="内容占位符 2"/>
          <p:cNvSpPr>
            <a:spLocks noGrp="1"/>
          </p:cNvSpPr>
          <p:nvPr>
            <p:ph idx="1"/>
          </p:nvPr>
        </p:nvSpPr>
        <p:spPr>
          <a:xfrm>
            <a:off x="179513" y="1484313"/>
            <a:ext cx="8640960" cy="4392612"/>
          </a:xfrm>
        </p:spPr>
        <p:txBody>
          <a:bodyPr/>
          <a:lstStyle/>
          <a:p>
            <a:r>
              <a:rPr lang="zh-CN" altLang="en-US" dirty="0"/>
              <a:t>获取描述性统计量，可以提供最小值、最大值、四分位数和数值型变量的均值，以及因子向量和逻辑型向量的频数统计等</a:t>
            </a:r>
            <a:r>
              <a:rPr lang="zh-CN" altLang="en-US" dirty="0" smtClean="0"/>
              <a:t>。</a:t>
            </a:r>
            <a:endParaRPr lang="en-US" altLang="zh-CN" dirty="0" smtClean="0"/>
          </a:p>
          <a:p>
            <a:r>
              <a:rPr lang="zh-CN" altLang="en-US" dirty="0" smtClean="0"/>
              <a:t>例如</a:t>
            </a:r>
            <a:endParaRPr lang="en-US" altLang="zh-CN" dirty="0" smtClean="0"/>
          </a:p>
          <a:p>
            <a:r>
              <a:rPr lang="en-US" altLang="zh-CN" dirty="0"/>
              <a:t>s</a:t>
            </a:r>
            <a:r>
              <a:rPr lang="en-US" altLang="zh-CN" dirty="0" smtClean="0"/>
              <a:t>ummary(iris)</a:t>
            </a:r>
            <a:endParaRPr lang="zh-CN" altLang="en-US" dirty="0"/>
          </a:p>
        </p:txBody>
      </p:sp>
    </p:spTree>
    <p:extLst>
      <p:ext uri="{BB962C8B-B14F-4D97-AF65-F5344CB8AC3E}">
        <p14:creationId xmlns:p14="http://schemas.microsoft.com/office/powerpoint/2010/main" val="631269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en-US" altLang="zh-CN" dirty="0" smtClean="0"/>
              <a:t>y</a:t>
            </a:r>
            <a:r>
              <a:rPr lang="zh-CN" altLang="en-US" dirty="0" smtClean="0"/>
              <a:t>函数</a:t>
            </a:r>
            <a:endParaRPr lang="zh-CN" altLang="en-US" dirty="0"/>
          </a:p>
        </p:txBody>
      </p:sp>
      <p:sp>
        <p:nvSpPr>
          <p:cNvPr id="3" name="内容占位符 2"/>
          <p:cNvSpPr>
            <a:spLocks noGrp="1"/>
          </p:cNvSpPr>
          <p:nvPr>
            <p:ph idx="1"/>
          </p:nvPr>
        </p:nvSpPr>
        <p:spPr/>
        <p:txBody>
          <a:bodyPr/>
          <a:lstStyle/>
          <a:p>
            <a:r>
              <a:rPr lang="en-US" altLang="zh-CN" dirty="0"/>
              <a:t>by(data, INDICES, FUN, …, simplify = TRUE)</a:t>
            </a:r>
            <a:r>
              <a:rPr lang="zh-CN" altLang="en-US" dirty="0"/>
              <a:t>函数用于将</a:t>
            </a:r>
            <a:r>
              <a:rPr lang="en-US" altLang="zh-CN" dirty="0"/>
              <a:t>data</a:t>
            </a:r>
            <a:r>
              <a:rPr lang="zh-CN" altLang="en-US" dirty="0"/>
              <a:t>中的数据，按照</a:t>
            </a:r>
            <a:r>
              <a:rPr lang="en-US" altLang="zh-CN" dirty="0"/>
              <a:t>INDICES</a:t>
            </a:r>
            <a:r>
              <a:rPr lang="zh-CN" altLang="en-US" dirty="0"/>
              <a:t>里面的内容拆分成若干个小</a:t>
            </a:r>
            <a:r>
              <a:rPr lang="zh-CN" altLang="en-US" dirty="0" smtClean="0"/>
              <a:t>的数据框，</a:t>
            </a:r>
            <a:r>
              <a:rPr lang="zh-CN" altLang="en-US" dirty="0"/>
              <a:t>并且在每一小</a:t>
            </a:r>
            <a:r>
              <a:rPr lang="zh-CN" altLang="en-US" dirty="0" smtClean="0"/>
              <a:t>块</a:t>
            </a:r>
            <a:r>
              <a:rPr lang="zh-CN" altLang="en-US" dirty="0"/>
              <a:t>数据框</a:t>
            </a:r>
            <a:r>
              <a:rPr lang="zh-CN" altLang="en-US" dirty="0" smtClean="0"/>
              <a:t>上</a:t>
            </a:r>
            <a:r>
              <a:rPr lang="zh-CN" altLang="en-US" dirty="0"/>
              <a:t>应用</a:t>
            </a:r>
            <a:r>
              <a:rPr lang="en-US" altLang="zh-CN" dirty="0"/>
              <a:t>FUN</a:t>
            </a:r>
            <a:r>
              <a:rPr lang="zh-CN" altLang="en-US" dirty="0"/>
              <a:t>函数。其实是</a:t>
            </a:r>
            <a:r>
              <a:rPr lang="en-US" altLang="zh-CN" dirty="0" err="1"/>
              <a:t>tapply</a:t>
            </a:r>
            <a:r>
              <a:rPr lang="zh-CN" altLang="en-US" dirty="0"/>
              <a:t>的面向对象</a:t>
            </a:r>
            <a:r>
              <a:rPr lang="zh-CN" altLang="en-US" dirty="0" smtClean="0"/>
              <a:t>包装。</a:t>
            </a:r>
            <a:endParaRPr lang="en-US" altLang="zh-CN" dirty="0"/>
          </a:p>
          <a:p>
            <a:r>
              <a:rPr lang="zh-CN" altLang="en-US" dirty="0" smtClean="0"/>
              <a:t>例如</a:t>
            </a:r>
            <a:endParaRPr lang="en-US" altLang="zh-CN" dirty="0" smtClean="0"/>
          </a:p>
          <a:p>
            <a:r>
              <a:rPr lang="en-US" altLang="zh-CN" dirty="0"/>
              <a:t>by(</a:t>
            </a:r>
            <a:r>
              <a:rPr lang="en-US" altLang="zh-CN" dirty="0" err="1"/>
              <a:t>iris$Sepal.Width,iris$Species</a:t>
            </a:r>
            <a:r>
              <a:rPr lang="en-US" altLang="zh-CN" dirty="0"/>
              <a:t>, mean</a:t>
            </a:r>
            <a:r>
              <a:rPr lang="en-US" altLang="zh-CN" dirty="0" smtClean="0"/>
              <a:t>)</a:t>
            </a:r>
          </a:p>
          <a:p>
            <a:r>
              <a:rPr lang="zh-CN" altLang="en-US" dirty="0"/>
              <a:t>对比</a:t>
            </a:r>
            <a:endParaRPr lang="en-US" altLang="zh-CN" dirty="0"/>
          </a:p>
          <a:p>
            <a:r>
              <a:rPr lang="en-US" altLang="zh-CN" dirty="0" err="1" smtClean="0"/>
              <a:t>tapply</a:t>
            </a:r>
            <a:r>
              <a:rPr lang="en-US" altLang="zh-CN" dirty="0" smtClean="0"/>
              <a:t>(</a:t>
            </a:r>
            <a:r>
              <a:rPr lang="en-US" altLang="zh-CN" dirty="0" err="1" smtClean="0"/>
              <a:t>iris$Sepal.Width,iris$Species,mean</a:t>
            </a:r>
            <a:r>
              <a:rPr lang="en-US" altLang="zh-CN" dirty="0"/>
              <a:t>)</a:t>
            </a:r>
            <a:endParaRPr lang="zh-CN" altLang="en-US" dirty="0"/>
          </a:p>
        </p:txBody>
      </p:sp>
    </p:spTree>
    <p:extLst>
      <p:ext uri="{BB962C8B-B14F-4D97-AF65-F5344CB8AC3E}">
        <p14:creationId xmlns:p14="http://schemas.microsoft.com/office/powerpoint/2010/main" val="3448179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With</a:t>
            </a:r>
            <a:r>
              <a:rPr lang="zh-CN" altLang="en-US" dirty="0" smtClean="0"/>
              <a:t>函数</a:t>
            </a:r>
            <a:endParaRPr lang="zh-CN" altLang="en-US" dirty="0"/>
          </a:p>
        </p:txBody>
      </p:sp>
      <p:sp>
        <p:nvSpPr>
          <p:cNvPr id="3" name="内容占位符 2"/>
          <p:cNvSpPr>
            <a:spLocks noGrp="1"/>
          </p:cNvSpPr>
          <p:nvPr>
            <p:ph idx="1"/>
          </p:nvPr>
        </p:nvSpPr>
        <p:spPr/>
        <p:txBody>
          <a:bodyPr/>
          <a:lstStyle/>
          <a:p>
            <a:r>
              <a:rPr lang="en-US" altLang="zh-CN" dirty="0"/>
              <a:t>with(data, expr, …)</a:t>
            </a:r>
            <a:r>
              <a:rPr lang="zh-CN" altLang="en-US" dirty="0"/>
              <a:t>函数用于在一个从</a:t>
            </a:r>
            <a:r>
              <a:rPr lang="en-US" altLang="zh-CN" dirty="0"/>
              <a:t>data</a:t>
            </a:r>
            <a:r>
              <a:rPr lang="zh-CN" altLang="en-US" dirty="0"/>
              <a:t>构建出的环境中运行</a:t>
            </a:r>
            <a:r>
              <a:rPr lang="en-US" altLang="zh-CN" dirty="0"/>
              <a:t>R</a:t>
            </a:r>
            <a:r>
              <a:rPr lang="zh-CN" altLang="en-US" dirty="0" smtClean="0"/>
              <a:t>表达式，经常和</a:t>
            </a:r>
            <a:r>
              <a:rPr lang="en-US" altLang="zh-CN" dirty="0" smtClean="0"/>
              <a:t>by</a:t>
            </a:r>
            <a:r>
              <a:rPr lang="zh-CN" altLang="en-US" dirty="0" smtClean="0"/>
              <a:t>函数配合使用。</a:t>
            </a:r>
            <a:endParaRPr lang="en-US" altLang="zh-CN" dirty="0" smtClean="0"/>
          </a:p>
          <a:p>
            <a:r>
              <a:rPr lang="zh-CN" altLang="en-US" dirty="0" smtClean="0"/>
              <a:t>例如</a:t>
            </a:r>
            <a:endParaRPr lang="en-US" altLang="zh-CN" dirty="0" smtClean="0"/>
          </a:p>
          <a:p>
            <a:r>
              <a:rPr lang="en-US" altLang="zh-CN" dirty="0"/>
              <a:t>with(</a:t>
            </a:r>
            <a:r>
              <a:rPr lang="en-US" altLang="zh-CN" dirty="0" err="1"/>
              <a:t>iris,by</a:t>
            </a:r>
            <a:r>
              <a:rPr lang="en-US" altLang="zh-CN" dirty="0"/>
              <a:t>(</a:t>
            </a:r>
            <a:r>
              <a:rPr lang="en-US" altLang="zh-CN" dirty="0" err="1"/>
              <a:t>Sepal.Width,Species,mean</a:t>
            </a:r>
            <a:r>
              <a:rPr lang="en-US" altLang="zh-CN" dirty="0"/>
              <a:t>))</a:t>
            </a:r>
          </a:p>
          <a:p>
            <a:endParaRPr lang="zh-CN" altLang="en-US" dirty="0"/>
          </a:p>
        </p:txBody>
      </p:sp>
    </p:spTree>
    <p:extLst>
      <p:ext uri="{BB962C8B-B14F-4D97-AF65-F5344CB8AC3E}">
        <p14:creationId xmlns:p14="http://schemas.microsoft.com/office/powerpoint/2010/main" val="2696999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数据的预处理</a:t>
            </a:r>
          </a:p>
        </p:txBody>
      </p:sp>
      <p:sp>
        <p:nvSpPr>
          <p:cNvPr id="36867" name="内容占位符 2"/>
          <p:cNvSpPr>
            <a:spLocks noGrp="1"/>
          </p:cNvSpPr>
          <p:nvPr>
            <p:ph idx="1"/>
          </p:nvPr>
        </p:nvSpPr>
        <p:spPr/>
        <p:txBody>
          <a:bodyPr/>
          <a:lstStyle/>
          <a:p>
            <a:r>
              <a:rPr lang="zh-CN" altLang="en-US" smtClean="0"/>
              <a:t>现实世界的数据是“肮脏的” </a:t>
            </a:r>
          </a:p>
          <a:p>
            <a:pPr lvl="1"/>
            <a:r>
              <a:rPr lang="zh-CN" altLang="en-US" smtClean="0"/>
              <a:t>不完整的</a:t>
            </a:r>
          </a:p>
          <a:p>
            <a:pPr lvl="1"/>
            <a:r>
              <a:rPr lang="zh-CN" altLang="en-US" smtClean="0"/>
              <a:t>含噪声的</a:t>
            </a:r>
          </a:p>
          <a:p>
            <a:pPr lvl="1"/>
            <a:r>
              <a:rPr lang="zh-CN" altLang="en-US" smtClean="0"/>
              <a:t>不一致的</a:t>
            </a:r>
          </a:p>
          <a:p>
            <a:r>
              <a:rPr lang="zh-CN" altLang="en-US" smtClean="0"/>
              <a:t>没有高质量的数据，就没有高质量的分析结果</a:t>
            </a:r>
          </a:p>
          <a:p>
            <a:pPr lvl="1"/>
            <a:r>
              <a:rPr lang="zh-CN" altLang="en-US" smtClean="0"/>
              <a:t>脏数据的存在将会对后期的建模、挖掘等工作造成严重的错误，所以必须谨慎的处理那些脏数据。</a:t>
            </a:r>
            <a:endParaRPr lang="en-US" altLang="zh-CN" smtClean="0"/>
          </a:p>
          <a:p>
            <a:pPr lvl="1"/>
            <a:r>
              <a:rPr lang="zh-CN" altLang="en-US" smtClean="0"/>
              <a:t>高质量的决策必须依赖高质量的数据</a:t>
            </a:r>
            <a:endParaRPr lang="en-US" altLang="zh-CN" smtClean="0"/>
          </a:p>
          <a:p>
            <a:pPr lvl="1"/>
            <a:endParaRPr lang="zh-CN" altLang="en-US" smtClean="0"/>
          </a:p>
        </p:txBody>
      </p:sp>
    </p:spTree>
    <p:extLst>
      <p:ext uri="{BB962C8B-B14F-4D97-AF65-F5344CB8AC3E}">
        <p14:creationId xmlns:p14="http://schemas.microsoft.com/office/powerpoint/2010/main" val="19508005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mtClean="0"/>
              <a:t>数据的预处理</a:t>
            </a:r>
          </a:p>
        </p:txBody>
      </p:sp>
      <p:sp>
        <p:nvSpPr>
          <p:cNvPr id="37891" name="内容占位符 2"/>
          <p:cNvSpPr>
            <a:spLocks noGrp="1"/>
          </p:cNvSpPr>
          <p:nvPr>
            <p:ph idx="1"/>
          </p:nvPr>
        </p:nvSpPr>
        <p:spPr/>
        <p:txBody>
          <a:bodyPr/>
          <a:lstStyle/>
          <a:p>
            <a:r>
              <a:rPr lang="zh-CN" altLang="en-US" smtClean="0"/>
              <a:t>原始数据中存在的问题</a:t>
            </a:r>
            <a:endParaRPr lang="en-US" altLang="zh-CN" smtClean="0"/>
          </a:p>
          <a:p>
            <a:pPr lvl="1"/>
            <a:r>
              <a:rPr lang="zh-CN" altLang="en-US" smtClean="0"/>
              <a:t>不一致</a:t>
            </a:r>
            <a:r>
              <a:rPr lang="en-US" altLang="zh-CN" smtClean="0"/>
              <a:t>——</a:t>
            </a:r>
            <a:r>
              <a:rPr lang="zh-CN" altLang="en-US" smtClean="0"/>
              <a:t>数据内涵出现不一致情况</a:t>
            </a:r>
          </a:p>
          <a:p>
            <a:pPr lvl="1"/>
            <a:r>
              <a:rPr lang="zh-CN" altLang="en-US" smtClean="0"/>
              <a:t>重复</a:t>
            </a:r>
          </a:p>
          <a:p>
            <a:pPr lvl="1"/>
            <a:r>
              <a:rPr lang="zh-CN" altLang="en-US" smtClean="0"/>
              <a:t>不完整</a:t>
            </a:r>
            <a:r>
              <a:rPr lang="en-US" altLang="zh-CN" smtClean="0"/>
              <a:t>——</a:t>
            </a:r>
            <a:r>
              <a:rPr lang="zh-CN" altLang="en-US" smtClean="0"/>
              <a:t>感兴趣的属性没有值</a:t>
            </a:r>
          </a:p>
          <a:p>
            <a:pPr lvl="1"/>
            <a:r>
              <a:rPr lang="zh-CN" altLang="en-US" smtClean="0"/>
              <a:t>含噪声</a:t>
            </a:r>
            <a:r>
              <a:rPr lang="en-US" altLang="zh-CN" smtClean="0"/>
              <a:t>——</a:t>
            </a:r>
            <a:r>
              <a:rPr lang="zh-CN" altLang="en-US" smtClean="0"/>
              <a:t>数据中存在着错误、或异常（偏离期望值）的数据</a:t>
            </a:r>
          </a:p>
          <a:p>
            <a:pPr lvl="1"/>
            <a:r>
              <a:rPr lang="zh-CN" altLang="en-US" smtClean="0"/>
              <a:t>高维度 </a:t>
            </a:r>
          </a:p>
        </p:txBody>
      </p:sp>
    </p:spTree>
    <p:extLst>
      <p:ext uri="{BB962C8B-B14F-4D97-AF65-F5344CB8AC3E}">
        <p14:creationId xmlns:p14="http://schemas.microsoft.com/office/powerpoint/2010/main" val="23358971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数据的预处理</a:t>
            </a:r>
          </a:p>
        </p:txBody>
      </p:sp>
      <p:graphicFrame>
        <p:nvGraphicFramePr>
          <p:cNvPr id="4" name="内容占位符 3"/>
          <p:cNvGraphicFramePr>
            <a:graphicFrameLocks noGrp="1"/>
          </p:cNvGraphicFramePr>
          <p:nvPr>
            <p:ph idx="1"/>
          </p:nvPr>
        </p:nvGraphicFramePr>
        <p:xfrm>
          <a:off x="468313" y="1484313"/>
          <a:ext cx="8142288" cy="4598988"/>
        </p:xfrm>
        <a:graphic>
          <a:graphicData uri="http://schemas.openxmlformats.org/drawingml/2006/table">
            <a:tbl>
              <a:tblPr firstRow="1" bandRow="1">
                <a:tableStyleId>{5C22544A-7EE6-4342-B048-85BDC9FD1C3A}</a:tableStyleId>
              </a:tblPr>
              <a:tblGrid>
                <a:gridCol w="2714096">
                  <a:extLst>
                    <a:ext uri="{9D8B030D-6E8A-4147-A177-3AD203B41FA5}">
                      <a16:colId xmlns:a16="http://schemas.microsoft.com/office/drawing/2014/main" val="20000"/>
                    </a:ext>
                  </a:extLst>
                </a:gridCol>
                <a:gridCol w="2714096">
                  <a:extLst>
                    <a:ext uri="{9D8B030D-6E8A-4147-A177-3AD203B41FA5}">
                      <a16:colId xmlns:a16="http://schemas.microsoft.com/office/drawing/2014/main" val="20001"/>
                    </a:ext>
                  </a:extLst>
                </a:gridCol>
                <a:gridCol w="2714096">
                  <a:extLst>
                    <a:ext uri="{9D8B030D-6E8A-4147-A177-3AD203B41FA5}">
                      <a16:colId xmlns:a16="http://schemas.microsoft.com/office/drawing/2014/main" val="20002"/>
                    </a:ext>
                  </a:extLst>
                </a:gridCol>
              </a:tblGrid>
              <a:tr h="371001">
                <a:tc>
                  <a:txBody>
                    <a:bodyPr/>
                    <a:lstStyle/>
                    <a:p>
                      <a:r>
                        <a:rPr lang="zh-CN" altLang="en-US" sz="1800" dirty="0" smtClean="0"/>
                        <a:t>目标</a:t>
                      </a:r>
                      <a:endParaRPr lang="zh-CN" altLang="en-US" sz="1800" dirty="0"/>
                    </a:p>
                  </a:txBody>
                  <a:tcPr marT="45739" marB="45739"/>
                </a:tc>
                <a:tc>
                  <a:txBody>
                    <a:bodyPr/>
                    <a:lstStyle/>
                    <a:p>
                      <a:r>
                        <a:rPr lang="zh-CN" altLang="en-US" sz="1800" dirty="0" smtClean="0"/>
                        <a:t>原因</a:t>
                      </a:r>
                      <a:endParaRPr lang="zh-CN" altLang="en-US" sz="1800" dirty="0"/>
                    </a:p>
                  </a:txBody>
                  <a:tcPr marT="45739" marB="45739"/>
                </a:tc>
                <a:tc>
                  <a:txBody>
                    <a:bodyPr/>
                    <a:lstStyle/>
                    <a:p>
                      <a:r>
                        <a:rPr lang="zh-CN" altLang="en-US" sz="1800" dirty="0" smtClean="0"/>
                        <a:t>预处理方法</a:t>
                      </a:r>
                      <a:endParaRPr lang="zh-CN" altLang="en-US" sz="1800" dirty="0"/>
                    </a:p>
                  </a:txBody>
                  <a:tcPr marT="45739" marB="45739"/>
                </a:tc>
                <a:extLst>
                  <a:ext uri="{0D108BD9-81ED-4DB2-BD59-A6C34878D82A}">
                    <a16:rowId xmlns:a16="http://schemas.microsoft.com/office/drawing/2014/main" val="10000"/>
                  </a:ext>
                </a:extLst>
              </a:tr>
              <a:tr h="371001">
                <a:tc rowSpan="2">
                  <a:txBody>
                    <a:bodyPr/>
                    <a:lstStyle/>
                    <a:p>
                      <a:r>
                        <a:rPr lang="zh-CN" altLang="en-US" sz="1800" dirty="0" smtClean="0"/>
                        <a:t>质量要求</a:t>
                      </a:r>
                      <a:endParaRPr lang="zh-CN" altLang="en-US" sz="1800" dirty="0"/>
                    </a:p>
                  </a:txBody>
                  <a:tcPr marT="45739" marB="45739" anchor="ctr"/>
                </a:tc>
                <a:tc>
                  <a:txBody>
                    <a:bodyPr/>
                    <a:lstStyle/>
                    <a:p>
                      <a:r>
                        <a:rPr lang="zh-CN" altLang="en-US" sz="1800" dirty="0" smtClean="0"/>
                        <a:t>不一致的数据</a:t>
                      </a:r>
                      <a:endParaRPr lang="zh-CN" altLang="en-US" sz="1800" dirty="0"/>
                    </a:p>
                  </a:txBody>
                  <a:tcPr marT="45739" marB="45739"/>
                </a:tc>
                <a:tc>
                  <a:txBody>
                    <a:bodyPr/>
                    <a:lstStyle/>
                    <a:p>
                      <a:r>
                        <a:rPr lang="zh-CN" altLang="en-US" sz="1800" dirty="0" smtClean="0"/>
                        <a:t>数据审计</a:t>
                      </a:r>
                      <a:endParaRPr lang="zh-CN" altLang="en-US" sz="1800" dirty="0"/>
                    </a:p>
                  </a:txBody>
                  <a:tcPr marT="45739" marB="45739"/>
                </a:tc>
                <a:extLst>
                  <a:ext uri="{0D108BD9-81ED-4DB2-BD59-A6C34878D82A}">
                    <a16:rowId xmlns:a16="http://schemas.microsoft.com/office/drawing/2014/main" val="10001"/>
                  </a:ext>
                </a:extLst>
              </a:tr>
              <a:tr h="1463269">
                <a:tc vMerge="1">
                  <a:txBody>
                    <a:bodyPr/>
                    <a:lstStyle/>
                    <a:p>
                      <a:endParaRPr lang="zh-CN" altLang="en-US" dirty="0"/>
                    </a:p>
                  </a:txBody>
                  <a:tcPr/>
                </a:tc>
                <a:tc>
                  <a:txBody>
                    <a:bodyPr/>
                    <a:lstStyle/>
                    <a:p>
                      <a:r>
                        <a:rPr lang="zh-CN" altLang="en-US" sz="1800" dirty="0" smtClean="0"/>
                        <a:t>错误</a:t>
                      </a:r>
                      <a:r>
                        <a:rPr lang="en-US" altLang="zh-CN" sz="1800" dirty="0" smtClean="0"/>
                        <a:t>/</a:t>
                      </a:r>
                      <a:r>
                        <a:rPr lang="zh-CN" altLang="en-US" sz="1800" dirty="0" smtClean="0"/>
                        <a:t>虚假数据</a:t>
                      </a:r>
                      <a:endParaRPr lang="en-US" altLang="zh-CN" sz="1800" dirty="0" smtClean="0"/>
                    </a:p>
                    <a:p>
                      <a:r>
                        <a:rPr lang="zh-CN" altLang="en-US" sz="1800" dirty="0" smtClean="0"/>
                        <a:t>无效数据</a:t>
                      </a:r>
                      <a:endParaRPr lang="en-US" altLang="zh-CN" sz="1800" dirty="0" smtClean="0"/>
                    </a:p>
                    <a:p>
                      <a:r>
                        <a:rPr lang="zh-CN" altLang="en-US" sz="1800" dirty="0" smtClean="0"/>
                        <a:t>数据缺失</a:t>
                      </a:r>
                      <a:endParaRPr lang="en-US" altLang="zh-CN" sz="1800" dirty="0" smtClean="0"/>
                    </a:p>
                    <a:p>
                      <a:r>
                        <a:rPr lang="zh-CN" altLang="en-US" sz="1800" dirty="0" smtClean="0"/>
                        <a:t>重复数据</a:t>
                      </a:r>
                      <a:endParaRPr lang="en-US" altLang="zh-CN" sz="1800" dirty="0" smtClean="0"/>
                    </a:p>
                    <a:p>
                      <a:r>
                        <a:rPr lang="zh-CN" altLang="en-US" sz="1800" dirty="0" smtClean="0"/>
                        <a:t>格式、编码等错误</a:t>
                      </a:r>
                      <a:endParaRPr lang="zh-CN" altLang="en-US" sz="1800" dirty="0"/>
                    </a:p>
                  </a:txBody>
                  <a:tcPr marT="45739" marB="45739"/>
                </a:tc>
                <a:tc>
                  <a:txBody>
                    <a:bodyPr/>
                    <a:lstStyle/>
                    <a:p>
                      <a:r>
                        <a:rPr lang="zh-CN" altLang="en-US" sz="1800" dirty="0" smtClean="0"/>
                        <a:t>数据清洗</a:t>
                      </a:r>
                      <a:endParaRPr lang="zh-CN" altLang="en-US" sz="1800" dirty="0"/>
                    </a:p>
                  </a:txBody>
                  <a:tcPr marT="45739" marB="45739"/>
                </a:tc>
                <a:extLst>
                  <a:ext uri="{0D108BD9-81ED-4DB2-BD59-A6C34878D82A}">
                    <a16:rowId xmlns:a16="http://schemas.microsoft.com/office/drawing/2014/main" val="10002"/>
                  </a:ext>
                </a:extLst>
              </a:tr>
              <a:tr h="640357">
                <a:tc rowSpan="5">
                  <a:txBody>
                    <a:bodyPr/>
                    <a:lstStyle/>
                    <a:p>
                      <a:pPr algn="l"/>
                      <a:r>
                        <a:rPr lang="zh-CN" altLang="en-US" sz="1800" dirty="0" smtClean="0"/>
                        <a:t>计算要求</a:t>
                      </a:r>
                      <a:endParaRPr lang="zh-CN" altLang="en-US" sz="1800" dirty="0"/>
                    </a:p>
                  </a:txBody>
                  <a:tcPr marT="45739" marB="45739" anchor="ctr"/>
                </a:tc>
                <a:tc>
                  <a:txBody>
                    <a:bodyPr/>
                    <a:lstStyle/>
                    <a:p>
                      <a:r>
                        <a:rPr lang="zh-CN" altLang="en-US" sz="1800" dirty="0" smtClean="0"/>
                        <a:t>数据格式</a:t>
                      </a:r>
                      <a:r>
                        <a:rPr lang="en-US" altLang="zh-CN" sz="1800" dirty="0" smtClean="0"/>
                        <a:t>/</a:t>
                      </a:r>
                      <a:r>
                        <a:rPr lang="zh-CN" altLang="en-US" sz="1800" dirty="0" smtClean="0"/>
                        <a:t>大小不符</a:t>
                      </a:r>
                      <a:endParaRPr lang="en-US" altLang="zh-CN" sz="1800" dirty="0" smtClean="0"/>
                    </a:p>
                    <a:p>
                      <a:r>
                        <a:rPr lang="zh-CN" altLang="en-US" sz="1800" dirty="0" smtClean="0"/>
                        <a:t>后续数据处理要求</a:t>
                      </a:r>
                      <a:endParaRPr lang="zh-CN" altLang="en-US" sz="1800" dirty="0"/>
                    </a:p>
                  </a:txBody>
                  <a:tcPr marT="45739" marB="45739"/>
                </a:tc>
                <a:tc>
                  <a:txBody>
                    <a:bodyPr/>
                    <a:lstStyle/>
                    <a:p>
                      <a:r>
                        <a:rPr lang="zh-CN" altLang="en-US" sz="1800" dirty="0" smtClean="0"/>
                        <a:t>数据变换</a:t>
                      </a:r>
                      <a:endParaRPr lang="zh-CN" altLang="en-US" sz="1800" dirty="0"/>
                    </a:p>
                  </a:txBody>
                  <a:tcPr marT="45739" marB="45739"/>
                </a:tc>
                <a:extLst>
                  <a:ext uri="{0D108BD9-81ED-4DB2-BD59-A6C34878D82A}">
                    <a16:rowId xmlns:a16="http://schemas.microsoft.com/office/drawing/2014/main" val="10003"/>
                  </a:ext>
                </a:extLst>
              </a:tr>
              <a:tr h="640357">
                <a:tc vMerge="1">
                  <a:txBody>
                    <a:bodyPr/>
                    <a:lstStyle/>
                    <a:p>
                      <a:endParaRPr lang="zh-CN" altLang="en-US" dirty="0"/>
                    </a:p>
                  </a:txBody>
                  <a:tcPr/>
                </a:tc>
                <a:tc>
                  <a:txBody>
                    <a:bodyPr/>
                    <a:lstStyle/>
                    <a:p>
                      <a:r>
                        <a:rPr lang="zh-CN" altLang="en-US" sz="1800" dirty="0" smtClean="0"/>
                        <a:t>数据需要</a:t>
                      </a:r>
                      <a:endParaRPr lang="en-US" altLang="zh-CN" sz="1800" dirty="0" smtClean="0"/>
                    </a:p>
                    <a:p>
                      <a:r>
                        <a:rPr lang="zh-CN" altLang="en-US" sz="1800" dirty="0" smtClean="0"/>
                        <a:t>合并处理</a:t>
                      </a:r>
                      <a:endParaRPr lang="zh-CN" altLang="en-US" sz="1800" dirty="0"/>
                    </a:p>
                  </a:txBody>
                  <a:tcPr marT="45739" marB="45739"/>
                </a:tc>
                <a:tc>
                  <a:txBody>
                    <a:bodyPr/>
                    <a:lstStyle/>
                    <a:p>
                      <a:r>
                        <a:rPr lang="zh-CN" altLang="en-US" sz="1800" dirty="0" smtClean="0"/>
                        <a:t>数据集成</a:t>
                      </a:r>
                      <a:endParaRPr lang="zh-CN" altLang="en-US" sz="1800" dirty="0"/>
                    </a:p>
                  </a:txBody>
                  <a:tcPr marT="45739" marB="45739"/>
                </a:tc>
                <a:extLst>
                  <a:ext uri="{0D108BD9-81ED-4DB2-BD59-A6C34878D82A}">
                    <a16:rowId xmlns:a16="http://schemas.microsoft.com/office/drawing/2014/main" val="10004"/>
                  </a:ext>
                </a:extLst>
              </a:tr>
              <a:tr h="371001">
                <a:tc vMerge="1">
                  <a:txBody>
                    <a:bodyPr/>
                    <a:lstStyle/>
                    <a:p>
                      <a:endParaRPr lang="zh-CN" altLang="en-US" dirty="0"/>
                    </a:p>
                  </a:txBody>
                  <a:tcPr/>
                </a:tc>
                <a:tc>
                  <a:txBody>
                    <a:bodyPr/>
                    <a:lstStyle/>
                    <a:p>
                      <a:r>
                        <a:rPr lang="zh-CN" altLang="en-US" sz="1800" dirty="0" smtClean="0"/>
                        <a:t>数据缺少必要的标注信息</a:t>
                      </a:r>
                      <a:endParaRPr lang="zh-CN" altLang="en-US" sz="1800" dirty="0"/>
                    </a:p>
                  </a:txBody>
                  <a:tcPr marT="45739" marB="45739"/>
                </a:tc>
                <a:tc>
                  <a:txBody>
                    <a:bodyPr/>
                    <a:lstStyle/>
                    <a:p>
                      <a:r>
                        <a:rPr lang="zh-CN" altLang="en-US" sz="1800" dirty="0" smtClean="0"/>
                        <a:t>数据标注</a:t>
                      </a:r>
                      <a:endParaRPr lang="zh-CN" altLang="en-US" sz="1800" dirty="0"/>
                    </a:p>
                  </a:txBody>
                  <a:tcPr marT="45739" marB="45739"/>
                </a:tc>
                <a:extLst>
                  <a:ext uri="{0D108BD9-81ED-4DB2-BD59-A6C34878D82A}">
                    <a16:rowId xmlns:a16="http://schemas.microsoft.com/office/drawing/2014/main" val="10005"/>
                  </a:ext>
                </a:extLst>
              </a:tr>
              <a:tr h="371001">
                <a:tc vMerge="1">
                  <a:txBody>
                    <a:bodyPr/>
                    <a:lstStyle/>
                    <a:p>
                      <a:endParaRPr lang="zh-CN" altLang="en-US" dirty="0"/>
                    </a:p>
                  </a:txBody>
                  <a:tcPr/>
                </a:tc>
                <a:tc>
                  <a:txBody>
                    <a:bodyPr/>
                    <a:lstStyle/>
                    <a:p>
                      <a:r>
                        <a:rPr lang="zh-CN" altLang="en-US" sz="1800" dirty="0" smtClean="0"/>
                        <a:t>无序数据</a:t>
                      </a:r>
                      <a:endParaRPr lang="zh-CN" altLang="en-US" sz="1800" dirty="0"/>
                    </a:p>
                  </a:txBody>
                  <a:tcPr marT="45739" marB="45739"/>
                </a:tc>
                <a:tc>
                  <a:txBody>
                    <a:bodyPr/>
                    <a:lstStyle/>
                    <a:p>
                      <a:r>
                        <a:rPr lang="zh-CN" altLang="en-US" sz="1800" dirty="0" smtClean="0"/>
                        <a:t>数据排序</a:t>
                      </a:r>
                      <a:endParaRPr lang="zh-CN" altLang="en-US" sz="1800" dirty="0"/>
                    </a:p>
                  </a:txBody>
                  <a:tcPr marT="45739" marB="45739"/>
                </a:tc>
                <a:extLst>
                  <a:ext uri="{0D108BD9-81ED-4DB2-BD59-A6C34878D82A}">
                    <a16:rowId xmlns:a16="http://schemas.microsoft.com/office/drawing/2014/main" val="10006"/>
                  </a:ext>
                </a:extLst>
              </a:tr>
              <a:tr h="371001">
                <a:tc vMerge="1">
                  <a:txBody>
                    <a:bodyPr/>
                    <a:lstStyle/>
                    <a:p>
                      <a:pPr algn="l"/>
                      <a:endParaRPr lang="zh-CN" altLang="en-US" sz="1800" dirty="0"/>
                    </a:p>
                  </a:txBody>
                  <a:tcPr marT="45727" marB="45727" anchor="ctr"/>
                </a:tc>
                <a:tc>
                  <a:txBody>
                    <a:bodyPr/>
                    <a:lstStyle/>
                    <a:p>
                      <a:endParaRPr lang="zh-CN" altLang="en-US" sz="1800" dirty="0"/>
                    </a:p>
                  </a:txBody>
                  <a:tcPr marT="45739" marB="45739"/>
                </a:tc>
                <a:tc>
                  <a:txBody>
                    <a:bodyPr/>
                    <a:lstStyle/>
                    <a:p>
                      <a:r>
                        <a:rPr lang="zh-CN" altLang="en-US" sz="1800" dirty="0" smtClean="0"/>
                        <a:t>数据归约</a:t>
                      </a:r>
                    </a:p>
                  </a:txBody>
                  <a:tcPr marT="45739" marB="45739"/>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99484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dirty="0"/>
              <a:t>apply</a:t>
            </a:r>
            <a:r>
              <a:rPr lang="zh-CN" altLang="en-US" dirty="0"/>
              <a:t>函数家族</a:t>
            </a:r>
            <a:endParaRPr lang="zh-CN" altLang="en-US" dirty="0" smtClean="0"/>
          </a:p>
        </p:txBody>
      </p:sp>
      <p:sp>
        <p:nvSpPr>
          <p:cNvPr id="24579" name="内容占位符 2"/>
          <p:cNvSpPr>
            <a:spLocks noGrp="1"/>
          </p:cNvSpPr>
          <p:nvPr>
            <p:ph idx="1"/>
          </p:nvPr>
        </p:nvSpPr>
        <p:spPr/>
        <p:txBody>
          <a:bodyPr/>
          <a:lstStyle/>
          <a:p>
            <a:r>
              <a:rPr lang="en-US" altLang="zh-CN" dirty="0" err="1" smtClean="0"/>
              <a:t>lapply</a:t>
            </a:r>
            <a:r>
              <a:rPr lang="zh-CN" altLang="en-US" dirty="0" smtClean="0"/>
              <a:t>和</a:t>
            </a:r>
            <a:r>
              <a:rPr lang="en-US" altLang="zh-CN" dirty="0" err="1" smtClean="0"/>
              <a:t>sapply</a:t>
            </a:r>
            <a:r>
              <a:rPr lang="zh-CN" altLang="en-US" dirty="0" smtClean="0"/>
              <a:t>函数可以用于处理列表数据和向量数据（</a:t>
            </a:r>
            <a:r>
              <a:rPr lang="en-US" altLang="zh-CN" dirty="0" smtClean="0"/>
              <a:t>vector/list</a:t>
            </a:r>
            <a:r>
              <a:rPr lang="zh-CN" altLang="en-US" dirty="0" smtClean="0"/>
              <a:t>）。</a:t>
            </a:r>
            <a:r>
              <a:rPr lang="en-US" altLang="zh-CN" dirty="0" err="1" smtClean="0"/>
              <a:t>lapply</a:t>
            </a:r>
            <a:r>
              <a:rPr lang="zh-CN" altLang="en-US" dirty="0" smtClean="0"/>
              <a:t>函数得到处理得到的数据类型是列表，而</a:t>
            </a:r>
            <a:r>
              <a:rPr lang="en-US" altLang="zh-CN" dirty="0" err="1" smtClean="0"/>
              <a:t>sapply</a:t>
            </a:r>
            <a:r>
              <a:rPr lang="zh-CN" altLang="en-US" dirty="0" smtClean="0"/>
              <a:t>函数得到处理的数据类型是向量（</a:t>
            </a:r>
            <a:r>
              <a:rPr lang="en-US" altLang="zh-CN" dirty="0" smtClean="0"/>
              <a:t>s</a:t>
            </a:r>
            <a:r>
              <a:rPr lang="zh-CN" altLang="en-US" dirty="0" smtClean="0"/>
              <a:t>的意思是</a:t>
            </a:r>
            <a:r>
              <a:rPr lang="en-US" altLang="zh-CN" dirty="0" smtClean="0"/>
              <a:t>simplify</a:t>
            </a:r>
            <a:r>
              <a:rPr lang="zh-CN" altLang="en-US" dirty="0" smtClean="0"/>
              <a:t>）。这两个函数除了在返回值类型不同外，其他方面基本完全一样。</a:t>
            </a:r>
            <a:endParaRPr lang="en-US" altLang="zh-CN" dirty="0" smtClean="0"/>
          </a:p>
          <a:p>
            <a:r>
              <a:rPr lang="zh-CN" altLang="en-US" dirty="0" smtClean="0"/>
              <a:t>例如</a:t>
            </a:r>
            <a:endParaRPr lang="en-US" altLang="zh-CN" dirty="0" smtClean="0"/>
          </a:p>
          <a:p>
            <a:r>
              <a:rPr lang="en-US" altLang="zh-CN" dirty="0"/>
              <a:t>x &lt;- list(c(1:3),c(4:6))</a:t>
            </a:r>
          </a:p>
          <a:p>
            <a:r>
              <a:rPr lang="en-US" altLang="zh-CN" dirty="0" smtClean="0"/>
              <a:t>z </a:t>
            </a:r>
            <a:r>
              <a:rPr lang="en-US" altLang="zh-CN" dirty="0"/>
              <a:t>&lt;- </a:t>
            </a:r>
            <a:r>
              <a:rPr lang="en-US" altLang="zh-CN" dirty="0" err="1" smtClean="0"/>
              <a:t>sapply</a:t>
            </a:r>
            <a:r>
              <a:rPr lang="en-US" altLang="zh-CN" dirty="0" smtClean="0"/>
              <a:t>(</a:t>
            </a:r>
            <a:r>
              <a:rPr lang="en-US" altLang="zh-CN" dirty="0" err="1" smtClean="0"/>
              <a:t>x,mean</a:t>
            </a:r>
            <a:r>
              <a:rPr lang="en-US" altLang="zh-CN" dirty="0"/>
              <a:t>)</a:t>
            </a:r>
          </a:p>
          <a:p>
            <a:endParaRPr lang="zh-CN" altLang="en-US" dirty="0" smtClean="0"/>
          </a:p>
        </p:txBody>
      </p:sp>
      <p:pic>
        <p:nvPicPr>
          <p:cNvPr id="2" name="图片 1"/>
          <p:cNvPicPr>
            <a:picLocks noChangeAspect="1"/>
          </p:cNvPicPr>
          <p:nvPr/>
        </p:nvPicPr>
        <p:blipFill>
          <a:blip r:embed="rId2"/>
          <a:stretch>
            <a:fillRect/>
          </a:stretch>
        </p:blipFill>
        <p:spPr>
          <a:xfrm>
            <a:off x="4572000" y="5229200"/>
            <a:ext cx="3868241" cy="792479"/>
          </a:xfrm>
          <a:prstGeom prst="rect">
            <a:avLst/>
          </a:prstGeom>
        </p:spPr>
      </p:pic>
    </p:spTree>
    <p:extLst>
      <p:ext uri="{BB962C8B-B14F-4D97-AF65-F5344CB8AC3E}">
        <p14:creationId xmlns:p14="http://schemas.microsoft.com/office/powerpoint/2010/main" val="2949619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数据清洗</a:t>
            </a:r>
          </a:p>
        </p:txBody>
      </p:sp>
      <p:sp>
        <p:nvSpPr>
          <p:cNvPr id="40963" name="内容占位符 2"/>
          <p:cNvSpPr>
            <a:spLocks noGrp="1"/>
          </p:cNvSpPr>
          <p:nvPr>
            <p:ph idx="1"/>
          </p:nvPr>
        </p:nvSpPr>
        <p:spPr/>
        <p:txBody>
          <a:bodyPr/>
          <a:lstStyle/>
          <a:p>
            <a:r>
              <a:rPr lang="zh-CN" altLang="en-US" smtClean="0"/>
              <a:t>重复数据</a:t>
            </a:r>
            <a:endParaRPr lang="en-US" altLang="zh-CN" smtClean="0"/>
          </a:p>
          <a:p>
            <a:pPr lvl="1"/>
            <a:r>
              <a:rPr lang="zh-CN" altLang="en-US" smtClean="0"/>
              <a:t>重复输入</a:t>
            </a:r>
            <a:endParaRPr lang="en-US" altLang="zh-CN" smtClean="0"/>
          </a:p>
          <a:p>
            <a:pPr lvl="1"/>
            <a:r>
              <a:rPr lang="zh-CN" altLang="en-US" smtClean="0"/>
              <a:t>多次提交</a:t>
            </a:r>
            <a:endParaRPr lang="en-US" altLang="zh-CN" smtClean="0"/>
          </a:p>
          <a:p>
            <a:pPr lvl="1"/>
            <a:r>
              <a:rPr lang="zh-CN" altLang="en-US" smtClean="0"/>
              <a:t>重复存储</a:t>
            </a:r>
          </a:p>
        </p:txBody>
      </p:sp>
    </p:spTree>
    <p:extLst>
      <p:ext uri="{BB962C8B-B14F-4D97-AF65-F5344CB8AC3E}">
        <p14:creationId xmlns:p14="http://schemas.microsoft.com/office/powerpoint/2010/main" val="4145348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数据清洗</a:t>
            </a:r>
          </a:p>
        </p:txBody>
      </p:sp>
      <p:sp>
        <p:nvSpPr>
          <p:cNvPr id="41987" name="内容占位符 2"/>
          <p:cNvSpPr>
            <a:spLocks noGrp="1"/>
          </p:cNvSpPr>
          <p:nvPr>
            <p:ph idx="1"/>
          </p:nvPr>
        </p:nvSpPr>
        <p:spPr/>
        <p:txBody>
          <a:bodyPr/>
          <a:lstStyle/>
          <a:p>
            <a:r>
              <a:rPr lang="en-US" altLang="zh-CN" dirty="0" smtClean="0"/>
              <a:t>R</a:t>
            </a:r>
            <a:r>
              <a:rPr lang="zh-CN" altLang="en-US" dirty="0" smtClean="0"/>
              <a:t>语言数据去重</a:t>
            </a:r>
            <a:endParaRPr lang="en-US" altLang="zh-CN" dirty="0" smtClean="0"/>
          </a:p>
          <a:p>
            <a:pPr lvl="1"/>
            <a:r>
              <a:rPr lang="en-US" altLang="zh-CN" dirty="0"/>
              <a:t>u</a:t>
            </a:r>
            <a:r>
              <a:rPr lang="en-US" altLang="zh-CN" dirty="0" smtClean="0"/>
              <a:t>nique</a:t>
            </a:r>
            <a:r>
              <a:rPr lang="zh-CN" altLang="en-US" dirty="0" smtClean="0"/>
              <a:t>函数返回一个把重复元素或行给删除的向量、数据框或数组。</a:t>
            </a:r>
            <a:endParaRPr lang="en-US" altLang="zh-CN" dirty="0" smtClean="0"/>
          </a:p>
          <a:p>
            <a:pPr lvl="1"/>
            <a:r>
              <a:rPr lang="en-US" altLang="zh-CN" dirty="0" smtClean="0"/>
              <a:t>duplicated</a:t>
            </a:r>
            <a:r>
              <a:rPr lang="zh-CN" altLang="en-US" dirty="0" smtClean="0"/>
              <a:t>函数是一个可以用来解决向量或者数据框重复值的函数，它会返回一个</a:t>
            </a:r>
            <a:r>
              <a:rPr lang="en-US" altLang="zh-CN" dirty="0" smtClean="0"/>
              <a:t>TRUE</a:t>
            </a:r>
            <a:r>
              <a:rPr lang="zh-CN" altLang="en-US" dirty="0" smtClean="0"/>
              <a:t>和</a:t>
            </a:r>
            <a:r>
              <a:rPr lang="en-US" altLang="zh-CN" dirty="0" smtClean="0"/>
              <a:t>FALSE</a:t>
            </a:r>
            <a:r>
              <a:rPr lang="zh-CN" altLang="en-US" dirty="0" smtClean="0"/>
              <a:t>的向量，以标注该索引所对应的值是否是前面数据所重复的值。</a:t>
            </a:r>
          </a:p>
        </p:txBody>
      </p:sp>
    </p:spTree>
    <p:extLst>
      <p:ext uri="{BB962C8B-B14F-4D97-AF65-F5344CB8AC3E}">
        <p14:creationId xmlns:p14="http://schemas.microsoft.com/office/powerpoint/2010/main" val="41142666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数据清洗</a:t>
            </a:r>
          </a:p>
        </p:txBody>
      </p:sp>
      <p:sp>
        <p:nvSpPr>
          <p:cNvPr id="9219" name="内容占位符 2"/>
          <p:cNvSpPr>
            <a:spLocks noGrp="1"/>
          </p:cNvSpPr>
          <p:nvPr>
            <p:ph idx="1"/>
          </p:nvPr>
        </p:nvSpPr>
        <p:spPr/>
        <p:txBody>
          <a:bodyPr/>
          <a:lstStyle/>
          <a:p>
            <a:pPr>
              <a:defRPr/>
            </a:pPr>
            <a:r>
              <a:rPr lang="en-US" altLang="zh-CN" dirty="0" smtClean="0"/>
              <a:t>R</a:t>
            </a:r>
            <a:r>
              <a:rPr lang="zh-CN" altLang="en-US" dirty="0" smtClean="0"/>
              <a:t>语言数据去重</a:t>
            </a:r>
            <a:endParaRPr lang="en-US" altLang="zh-CN" dirty="0" smtClean="0"/>
          </a:p>
          <a:p>
            <a:pPr lvl="1">
              <a:defRPr/>
            </a:pPr>
            <a:r>
              <a:rPr lang="en-US" altLang="zh-CN" dirty="0"/>
              <a:t>u</a:t>
            </a:r>
            <a:r>
              <a:rPr lang="en-US" altLang="zh-CN" dirty="0" smtClean="0"/>
              <a:t>nique</a:t>
            </a:r>
            <a:r>
              <a:rPr lang="zh-CN" altLang="en-US" dirty="0" smtClean="0"/>
              <a:t>示例：</a:t>
            </a:r>
            <a:endParaRPr lang="en-US" altLang="zh-CN" dirty="0" smtClean="0"/>
          </a:p>
          <a:p>
            <a:pPr marL="449262" lvl="1" indent="0">
              <a:buFont typeface="Wingdings" panose="05000000000000000000" pitchFamily="2" charset="2"/>
              <a:buNone/>
              <a:defRPr/>
            </a:pPr>
            <a:r>
              <a:rPr lang="en-US" altLang="zh-CN" dirty="0" smtClean="0"/>
              <a:t>x &lt;- c(3:5, 11:8, 8 + 0:5)</a:t>
            </a:r>
          </a:p>
          <a:p>
            <a:pPr marL="449262" lvl="1" indent="0">
              <a:buFont typeface="Wingdings" panose="05000000000000000000" pitchFamily="2" charset="2"/>
              <a:buNone/>
              <a:defRPr/>
            </a:pPr>
            <a:endParaRPr lang="en-US" altLang="zh-CN" dirty="0" smtClean="0"/>
          </a:p>
          <a:p>
            <a:pPr marL="449262" lvl="1" indent="0">
              <a:buFont typeface="Wingdings" panose="05000000000000000000" pitchFamily="2" charset="2"/>
              <a:buNone/>
              <a:defRPr/>
            </a:pPr>
            <a:r>
              <a:rPr lang="en-US" altLang="zh-CN" dirty="0" smtClean="0"/>
              <a:t>unique(x)</a:t>
            </a:r>
          </a:p>
          <a:p>
            <a:pPr marL="449262" lvl="1" indent="0">
              <a:buFont typeface="Wingdings" panose="05000000000000000000" pitchFamily="2" charset="2"/>
              <a:buNone/>
              <a:defRPr/>
            </a:pPr>
            <a:endParaRPr lang="en-US" altLang="zh-CN" dirty="0" smtClean="0"/>
          </a:p>
          <a:p>
            <a:pPr marL="449262" lvl="1" indent="0">
              <a:buFont typeface="Wingdings" panose="05000000000000000000" pitchFamily="2" charset="2"/>
              <a:buNone/>
              <a:defRPr/>
            </a:pPr>
            <a:r>
              <a:rPr lang="en-US" altLang="zh-CN" dirty="0" smtClean="0"/>
              <a:t>unique(x, </a:t>
            </a:r>
            <a:r>
              <a:rPr lang="en-US" altLang="zh-CN" dirty="0" err="1" smtClean="0"/>
              <a:t>fromLast</a:t>
            </a:r>
            <a:r>
              <a:rPr lang="en-US" altLang="zh-CN" dirty="0" smtClean="0"/>
              <a:t>=TRUE)</a:t>
            </a:r>
          </a:p>
          <a:p>
            <a:pPr marL="449262" lvl="1" indent="0">
              <a:buFont typeface="Wingdings" panose="05000000000000000000" pitchFamily="2" charset="2"/>
              <a:buNone/>
              <a:defRPr/>
            </a:pPr>
            <a:endParaRPr lang="en-US" altLang="zh-CN" dirty="0" smtClean="0"/>
          </a:p>
        </p:txBody>
      </p:sp>
      <p:pic>
        <p:nvPicPr>
          <p:cNvPr id="4301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852738"/>
            <a:ext cx="5156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5525" y="3814763"/>
            <a:ext cx="51704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5688" y="4678363"/>
            <a:ext cx="46688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3163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数据清洗</a:t>
            </a:r>
          </a:p>
        </p:txBody>
      </p:sp>
      <p:sp>
        <p:nvSpPr>
          <p:cNvPr id="9219" name="内容占位符 2"/>
          <p:cNvSpPr>
            <a:spLocks noGrp="1"/>
          </p:cNvSpPr>
          <p:nvPr>
            <p:ph idx="1"/>
          </p:nvPr>
        </p:nvSpPr>
        <p:spPr/>
        <p:txBody>
          <a:bodyPr/>
          <a:lstStyle/>
          <a:p>
            <a:pPr>
              <a:defRPr/>
            </a:pPr>
            <a:r>
              <a:rPr lang="en-US" altLang="zh-CN" dirty="0" smtClean="0"/>
              <a:t>R</a:t>
            </a:r>
            <a:r>
              <a:rPr lang="zh-CN" altLang="en-US" dirty="0" smtClean="0"/>
              <a:t>语言数据去重</a:t>
            </a:r>
            <a:endParaRPr lang="en-US" altLang="zh-CN" dirty="0" smtClean="0"/>
          </a:p>
          <a:p>
            <a:pPr lvl="1">
              <a:defRPr/>
            </a:pPr>
            <a:r>
              <a:rPr lang="en-US" altLang="zh-CN" dirty="0"/>
              <a:t>u</a:t>
            </a:r>
            <a:r>
              <a:rPr lang="en-US" altLang="zh-CN" dirty="0" smtClean="0"/>
              <a:t>nique</a:t>
            </a:r>
            <a:r>
              <a:rPr lang="zh-CN" altLang="en-US" dirty="0" smtClean="0"/>
              <a:t>示例：</a:t>
            </a:r>
            <a:endParaRPr lang="en-US" altLang="zh-CN" dirty="0" smtClean="0"/>
          </a:p>
          <a:p>
            <a:pPr marL="449262" lvl="1" indent="0">
              <a:buFont typeface="Wingdings" panose="05000000000000000000" pitchFamily="2" charset="2"/>
              <a:buNone/>
              <a:defRPr/>
            </a:pPr>
            <a:r>
              <a:rPr lang="en-US" altLang="zh-CN" dirty="0" smtClean="0"/>
              <a:t>a &lt;- matrix(c(1,2,3,1,2,4,1,3,5,1,2,3), </a:t>
            </a:r>
            <a:r>
              <a:rPr lang="en-US" altLang="zh-CN" dirty="0" err="1" smtClean="0"/>
              <a:t>nrow</a:t>
            </a:r>
            <a:r>
              <a:rPr lang="en-US" altLang="zh-CN" dirty="0" smtClean="0"/>
              <a:t>=4,byrow=T)</a:t>
            </a:r>
          </a:p>
          <a:p>
            <a:pPr marL="449262" lvl="1" indent="0">
              <a:buFont typeface="Wingdings" panose="05000000000000000000" pitchFamily="2" charset="2"/>
              <a:buNone/>
              <a:defRPr/>
            </a:pPr>
            <a:endParaRPr lang="en-US" altLang="zh-CN" dirty="0"/>
          </a:p>
          <a:p>
            <a:pPr marL="449262" lvl="1" indent="0">
              <a:buFont typeface="Wingdings" panose="05000000000000000000" pitchFamily="2" charset="2"/>
              <a:buNone/>
              <a:defRPr/>
            </a:pPr>
            <a:endParaRPr lang="en-US" altLang="zh-CN" dirty="0" smtClean="0"/>
          </a:p>
          <a:p>
            <a:pPr marL="449262" lvl="1" indent="0">
              <a:buFont typeface="Wingdings" panose="05000000000000000000" pitchFamily="2" charset="2"/>
              <a:buNone/>
              <a:defRPr/>
            </a:pPr>
            <a:endParaRPr lang="en-US" altLang="zh-CN" dirty="0"/>
          </a:p>
          <a:p>
            <a:pPr marL="449262" lvl="1" indent="0">
              <a:buFont typeface="Wingdings" panose="05000000000000000000" pitchFamily="2" charset="2"/>
              <a:buNone/>
              <a:defRPr/>
            </a:pPr>
            <a:endParaRPr lang="en-US" altLang="zh-CN" dirty="0" smtClean="0"/>
          </a:p>
          <a:p>
            <a:pPr marL="449262" lvl="1" indent="0">
              <a:buFont typeface="Wingdings" panose="05000000000000000000" pitchFamily="2" charset="2"/>
              <a:buNone/>
              <a:defRPr/>
            </a:pPr>
            <a:r>
              <a:rPr lang="en-US" altLang="zh-CN" dirty="0" smtClean="0"/>
              <a:t>unique(a)</a:t>
            </a:r>
          </a:p>
          <a:p>
            <a:pPr marL="449262" lvl="1" indent="0">
              <a:buFont typeface="Wingdings" panose="05000000000000000000" pitchFamily="2" charset="2"/>
              <a:buNone/>
              <a:defRPr/>
            </a:pPr>
            <a:endParaRPr lang="en-US" altLang="zh-CN" dirty="0" smtClean="0"/>
          </a:p>
          <a:p>
            <a:pPr marL="449262" lvl="1" indent="0">
              <a:buFont typeface="Wingdings" panose="05000000000000000000" pitchFamily="2" charset="2"/>
              <a:buNone/>
              <a:defRPr/>
            </a:pPr>
            <a:endParaRPr lang="en-US" altLang="zh-CN" dirty="0" smtClean="0"/>
          </a:p>
        </p:txBody>
      </p:sp>
      <p:pic>
        <p:nvPicPr>
          <p:cNvPr id="4403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997200"/>
            <a:ext cx="3024187"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5114925"/>
            <a:ext cx="3446462"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47241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数据质量</a:t>
            </a:r>
          </a:p>
        </p:txBody>
      </p:sp>
      <p:sp>
        <p:nvSpPr>
          <p:cNvPr id="9219" name="内容占位符 2"/>
          <p:cNvSpPr>
            <a:spLocks noGrp="1"/>
          </p:cNvSpPr>
          <p:nvPr>
            <p:ph idx="1"/>
          </p:nvPr>
        </p:nvSpPr>
        <p:spPr>
          <a:xfrm>
            <a:off x="179388" y="1268413"/>
            <a:ext cx="8431212" cy="4608512"/>
          </a:xfrm>
        </p:spPr>
        <p:txBody>
          <a:bodyPr/>
          <a:lstStyle/>
          <a:p>
            <a:pPr>
              <a:defRPr/>
            </a:pPr>
            <a:r>
              <a:rPr lang="en-US" altLang="zh-CN" sz="2400" dirty="0" smtClean="0"/>
              <a:t>R</a:t>
            </a:r>
            <a:r>
              <a:rPr lang="zh-CN" altLang="en-US" sz="2400" dirty="0" smtClean="0"/>
              <a:t>语言数据去重</a:t>
            </a:r>
            <a:endParaRPr lang="en-US" altLang="zh-CN" sz="2400" dirty="0" smtClean="0"/>
          </a:p>
          <a:p>
            <a:pPr lvl="1">
              <a:defRPr/>
            </a:pPr>
            <a:r>
              <a:rPr lang="en-US" altLang="zh-CN" sz="2000" dirty="0" smtClean="0"/>
              <a:t>duplicated</a:t>
            </a:r>
            <a:r>
              <a:rPr lang="zh-CN" altLang="en-US" sz="2000" dirty="0" smtClean="0"/>
              <a:t>示例：</a:t>
            </a:r>
            <a:endParaRPr lang="en-US" altLang="zh-CN" sz="2000" dirty="0" smtClean="0"/>
          </a:p>
          <a:p>
            <a:pPr marL="449262" lvl="1" indent="0">
              <a:buFont typeface="Wingdings" panose="05000000000000000000" pitchFamily="2" charset="2"/>
              <a:buNone/>
              <a:defRPr/>
            </a:pPr>
            <a:r>
              <a:rPr lang="en-US" altLang="zh-CN" sz="2000" dirty="0" smtClean="0"/>
              <a:t>test &lt;- </a:t>
            </a:r>
            <a:r>
              <a:rPr lang="en-US" altLang="zh-CN" sz="2000" dirty="0" err="1" smtClean="0"/>
              <a:t>data.frame</a:t>
            </a:r>
            <a:r>
              <a:rPr lang="en-US" altLang="zh-CN" sz="2000" dirty="0" smtClean="0"/>
              <a:t>(</a:t>
            </a:r>
          </a:p>
          <a:p>
            <a:pPr marL="449262" lvl="1" indent="0">
              <a:buFont typeface="Wingdings" panose="05000000000000000000" pitchFamily="2" charset="2"/>
              <a:buNone/>
              <a:defRPr/>
            </a:pPr>
            <a:r>
              <a:rPr lang="en-US" altLang="zh-CN" sz="2000" dirty="0" smtClean="0"/>
              <a:t>  x1 = c(1,2,3,4,5,1,3,5),</a:t>
            </a:r>
          </a:p>
          <a:p>
            <a:pPr marL="449262" lvl="1" indent="0">
              <a:buFont typeface="Wingdings" panose="05000000000000000000" pitchFamily="2" charset="2"/>
              <a:buNone/>
              <a:defRPr/>
            </a:pPr>
            <a:r>
              <a:rPr lang="en-US" altLang="zh-CN" sz="2000" dirty="0" smtClean="0"/>
              <a:t>  x2 = c("</a:t>
            </a:r>
            <a:r>
              <a:rPr lang="en-US" altLang="zh-CN" sz="2000" dirty="0" err="1" smtClean="0"/>
              <a:t>a","b","c","d","e","a","b","e</a:t>
            </a:r>
            <a:r>
              <a:rPr lang="en-US" altLang="zh-CN" sz="2000" dirty="0" smtClean="0"/>
              <a:t>"),</a:t>
            </a:r>
          </a:p>
          <a:p>
            <a:pPr marL="449262" lvl="1" indent="0">
              <a:buFont typeface="Wingdings" panose="05000000000000000000" pitchFamily="2" charset="2"/>
              <a:buNone/>
              <a:defRPr/>
            </a:pPr>
            <a:r>
              <a:rPr lang="en-US" altLang="zh-CN" sz="2000" dirty="0" smtClean="0"/>
              <a:t>  x3 = c("</a:t>
            </a:r>
            <a:r>
              <a:rPr lang="en-US" altLang="zh-CN" sz="2000" dirty="0" err="1" smtClean="0"/>
              <a:t>a","b","c","d","e","a","c","e</a:t>
            </a:r>
            <a:r>
              <a:rPr lang="en-US" altLang="zh-CN" sz="2000" dirty="0" smtClean="0"/>
              <a:t>"))</a:t>
            </a:r>
          </a:p>
          <a:p>
            <a:pPr marL="449262" lvl="1" indent="0">
              <a:buFont typeface="Wingdings" panose="05000000000000000000" pitchFamily="2" charset="2"/>
              <a:buNone/>
              <a:defRPr/>
            </a:pPr>
            <a:endParaRPr lang="en-US" altLang="zh-CN" sz="2000" dirty="0" smtClean="0"/>
          </a:p>
          <a:p>
            <a:pPr marL="449262" lvl="1" indent="0">
              <a:buFont typeface="Wingdings" panose="05000000000000000000" pitchFamily="2" charset="2"/>
              <a:buNone/>
              <a:defRPr/>
            </a:pPr>
            <a:r>
              <a:rPr lang="en-US" altLang="zh-CN" sz="2000" dirty="0"/>
              <a:t>test[!duplicated(test),] #</a:t>
            </a:r>
            <a:r>
              <a:rPr lang="zh-CN" altLang="en-US" sz="2000" dirty="0"/>
              <a:t>删掉所有列上都重复的</a:t>
            </a:r>
            <a:endParaRPr lang="en-US" altLang="zh-CN" sz="2000" dirty="0" smtClean="0"/>
          </a:p>
        </p:txBody>
      </p:sp>
      <p:pic>
        <p:nvPicPr>
          <p:cNvPr id="4506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1284288"/>
            <a:ext cx="1873250"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365625"/>
            <a:ext cx="35242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333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数据清洗</a:t>
            </a:r>
          </a:p>
        </p:txBody>
      </p:sp>
      <p:sp>
        <p:nvSpPr>
          <p:cNvPr id="9219" name="内容占位符 2"/>
          <p:cNvSpPr>
            <a:spLocks noGrp="1"/>
          </p:cNvSpPr>
          <p:nvPr>
            <p:ph idx="1"/>
          </p:nvPr>
        </p:nvSpPr>
        <p:spPr>
          <a:xfrm>
            <a:off x="179388" y="1268413"/>
            <a:ext cx="8431212" cy="4608512"/>
          </a:xfrm>
        </p:spPr>
        <p:txBody>
          <a:bodyPr/>
          <a:lstStyle/>
          <a:p>
            <a:pPr>
              <a:defRPr/>
            </a:pPr>
            <a:r>
              <a:rPr lang="en-US" altLang="zh-CN" sz="2400" dirty="0" smtClean="0"/>
              <a:t>R</a:t>
            </a:r>
            <a:r>
              <a:rPr lang="zh-CN" altLang="en-US" sz="2400" dirty="0" smtClean="0"/>
              <a:t>语言数据去重</a:t>
            </a:r>
            <a:endParaRPr lang="en-US" altLang="zh-CN" sz="2400" dirty="0" smtClean="0"/>
          </a:p>
          <a:p>
            <a:pPr lvl="1">
              <a:defRPr/>
            </a:pPr>
            <a:r>
              <a:rPr lang="en-US" altLang="zh-CN" sz="2000" dirty="0" smtClean="0"/>
              <a:t>duplicated</a:t>
            </a:r>
            <a:r>
              <a:rPr lang="zh-CN" altLang="en-US" sz="2000" dirty="0" smtClean="0"/>
              <a:t>示例：</a:t>
            </a:r>
            <a:endParaRPr lang="en-US" altLang="zh-CN" sz="2000" dirty="0" smtClean="0"/>
          </a:p>
          <a:p>
            <a:pPr marL="449262" lvl="1" indent="0">
              <a:buFont typeface="Wingdings" panose="05000000000000000000" pitchFamily="2" charset="2"/>
              <a:buNone/>
              <a:defRPr/>
            </a:pPr>
            <a:r>
              <a:rPr lang="en-US" altLang="zh-CN" sz="2000" dirty="0"/>
              <a:t>test[!duplicated(test[,c(2,3</a:t>
            </a:r>
            <a:r>
              <a:rPr lang="en-US" altLang="zh-CN" sz="2000" dirty="0" smtClean="0"/>
              <a:t>)]),]  #</a:t>
            </a:r>
            <a:r>
              <a:rPr lang="zh-CN" altLang="en-US" sz="2000" dirty="0" smtClean="0"/>
              <a:t>选择性的删除重复的</a:t>
            </a:r>
            <a:endParaRPr lang="en-US" altLang="zh-CN" sz="2000" dirty="0" smtClean="0"/>
          </a:p>
        </p:txBody>
      </p:sp>
      <p:pic>
        <p:nvPicPr>
          <p:cNvPr id="4608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573463"/>
            <a:ext cx="4481512"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1412875"/>
            <a:ext cx="1871662" cy="28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3507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数据清洗</a:t>
            </a:r>
          </a:p>
        </p:txBody>
      </p:sp>
      <p:sp>
        <p:nvSpPr>
          <p:cNvPr id="49155" name="内容占位符 2"/>
          <p:cNvSpPr>
            <a:spLocks noGrp="1"/>
          </p:cNvSpPr>
          <p:nvPr>
            <p:ph idx="1"/>
          </p:nvPr>
        </p:nvSpPr>
        <p:spPr/>
        <p:txBody>
          <a:bodyPr/>
          <a:lstStyle/>
          <a:p>
            <a:r>
              <a:rPr lang="zh-CN" altLang="en-US" dirty="0" smtClean="0"/>
              <a:t>去除包含麻烦的字段</a:t>
            </a:r>
            <a:endParaRPr lang="en-US" altLang="zh-CN" dirty="0" smtClean="0"/>
          </a:p>
          <a:p>
            <a:pPr lvl="1"/>
            <a:r>
              <a:rPr lang="zh-CN" altLang="en-US" dirty="0" smtClean="0"/>
              <a:t>矩阵示例：</a:t>
            </a:r>
            <a:endParaRPr lang="en-US" altLang="zh-CN" dirty="0" smtClean="0"/>
          </a:p>
          <a:p>
            <a:pPr lvl="1"/>
            <a:r>
              <a:rPr lang="en-US" altLang="zh-CN" dirty="0" smtClean="0"/>
              <a:t>a &lt;- matrix(c(1,2,3,1,2,4,1,3,5,1,2,3), </a:t>
            </a:r>
            <a:r>
              <a:rPr lang="en-US" altLang="zh-CN" dirty="0" err="1" smtClean="0"/>
              <a:t>nrow</a:t>
            </a:r>
            <a:r>
              <a:rPr lang="en-US" altLang="zh-CN" dirty="0" smtClean="0"/>
              <a:t>=4,byrow=T)</a:t>
            </a:r>
          </a:p>
          <a:p>
            <a:pPr lvl="1"/>
            <a:r>
              <a:rPr lang="en-US" altLang="zh-CN" dirty="0" smtClean="0"/>
              <a:t> a1 &lt;- a[,-1]</a:t>
            </a:r>
          </a:p>
          <a:p>
            <a:pPr lvl="1"/>
            <a:endParaRPr lang="zh-CN" altLang="en-US" dirty="0" smtClean="0"/>
          </a:p>
        </p:txBody>
      </p:sp>
      <p:pic>
        <p:nvPicPr>
          <p:cNvPr id="4915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789363"/>
            <a:ext cx="734377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4538" y="4500563"/>
            <a:ext cx="2954337" cy="234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837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数据清洗</a:t>
            </a:r>
          </a:p>
        </p:txBody>
      </p:sp>
      <p:sp>
        <p:nvSpPr>
          <p:cNvPr id="51203" name="内容占位符 2"/>
          <p:cNvSpPr>
            <a:spLocks noGrp="1"/>
          </p:cNvSpPr>
          <p:nvPr>
            <p:ph idx="1"/>
          </p:nvPr>
        </p:nvSpPr>
        <p:spPr>
          <a:xfrm>
            <a:off x="107950" y="1341438"/>
            <a:ext cx="8856663" cy="4895850"/>
          </a:xfrm>
        </p:spPr>
        <p:txBody>
          <a:bodyPr/>
          <a:lstStyle/>
          <a:p>
            <a:r>
              <a:rPr lang="zh-CN" altLang="en-US" smtClean="0"/>
              <a:t>数据并不总是完整的，引起缺失值的原因</a:t>
            </a:r>
          </a:p>
          <a:p>
            <a:pPr lvl="1"/>
            <a:r>
              <a:rPr lang="zh-CN" altLang="en-US" smtClean="0"/>
              <a:t>设备异常和故障</a:t>
            </a:r>
          </a:p>
          <a:p>
            <a:pPr lvl="1"/>
            <a:r>
              <a:rPr lang="zh-CN" altLang="en-US" smtClean="0"/>
              <a:t>与其他已有数据不一致而被删除</a:t>
            </a:r>
          </a:p>
          <a:p>
            <a:pPr lvl="1"/>
            <a:r>
              <a:rPr lang="zh-CN" altLang="en-US" smtClean="0"/>
              <a:t>因为误解而没有被输入的数据</a:t>
            </a:r>
          </a:p>
          <a:p>
            <a:pPr lvl="1"/>
            <a:r>
              <a:rPr lang="zh-CN" altLang="en-US" smtClean="0"/>
              <a:t>在输入时，有些数据应为得不到重视而没有被输入</a:t>
            </a:r>
          </a:p>
          <a:p>
            <a:pPr lvl="1"/>
            <a:r>
              <a:rPr lang="zh-CN" altLang="en-US" smtClean="0"/>
              <a:t>对数据的改变没有进行日志记载</a:t>
            </a:r>
            <a:endParaRPr lang="en-US" altLang="zh-CN" smtClean="0"/>
          </a:p>
          <a:p>
            <a:pPr lvl="1"/>
            <a:r>
              <a:rPr lang="zh-CN" altLang="en-US" smtClean="0"/>
              <a:t>调查者忘记回答了</a:t>
            </a:r>
            <a:r>
              <a:rPr lang="en-US" altLang="zh-CN" smtClean="0"/>
              <a:t>,</a:t>
            </a:r>
            <a:r>
              <a:rPr lang="zh-CN" altLang="en-US" smtClean="0"/>
              <a:t>拒绝回答</a:t>
            </a:r>
            <a:r>
              <a:rPr lang="en-US" altLang="zh-CN" smtClean="0"/>
              <a:t>,</a:t>
            </a:r>
            <a:r>
              <a:rPr lang="zh-CN" altLang="en-US" smtClean="0"/>
              <a:t>不完整的问卷</a:t>
            </a:r>
            <a:endParaRPr lang="en-US" altLang="zh-CN" smtClean="0"/>
          </a:p>
          <a:p>
            <a:pPr lvl="1"/>
            <a:r>
              <a:rPr lang="zh-CN" altLang="en-US" smtClean="0"/>
              <a:t>网络连接失效</a:t>
            </a:r>
          </a:p>
          <a:p>
            <a:endParaRPr lang="zh-CN" altLang="en-US" smtClean="0"/>
          </a:p>
        </p:txBody>
      </p:sp>
    </p:spTree>
    <p:extLst>
      <p:ext uri="{BB962C8B-B14F-4D97-AF65-F5344CB8AC3E}">
        <p14:creationId xmlns:p14="http://schemas.microsoft.com/office/powerpoint/2010/main" val="1846704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数据清洗</a:t>
            </a:r>
          </a:p>
        </p:txBody>
      </p:sp>
      <p:sp>
        <p:nvSpPr>
          <p:cNvPr id="52227" name="内容占位符 2"/>
          <p:cNvSpPr>
            <a:spLocks noGrp="1"/>
          </p:cNvSpPr>
          <p:nvPr>
            <p:ph idx="1"/>
          </p:nvPr>
        </p:nvSpPr>
        <p:spPr/>
        <p:txBody>
          <a:bodyPr/>
          <a:lstStyle/>
          <a:p>
            <a:r>
              <a:rPr lang="zh-CN" altLang="en-US" smtClean="0"/>
              <a:t>缺失数据的分类：</a:t>
            </a:r>
            <a:endParaRPr lang="en-US" altLang="zh-CN" smtClean="0"/>
          </a:p>
          <a:p>
            <a:pPr lvl="1"/>
            <a:r>
              <a:rPr lang="zh-CN" altLang="en-US" smtClean="0"/>
              <a:t>完全随机缺失（</a:t>
            </a:r>
            <a:r>
              <a:rPr lang="en-US" altLang="zh-CN" smtClean="0"/>
              <a:t>MCAR</a:t>
            </a:r>
            <a:r>
              <a:rPr lang="zh-CN" altLang="en-US" smtClean="0"/>
              <a:t>）。若某变量的缺失数据与其他任何观测变量或未观测变量都不相关，则数据为完全随机缺失。注意，如果每个有缺失值的变量都是</a:t>
            </a:r>
            <a:r>
              <a:rPr lang="en-US" altLang="zh-CN" smtClean="0"/>
              <a:t>MACR</a:t>
            </a:r>
            <a:r>
              <a:rPr lang="zh-CN" altLang="en-US" smtClean="0"/>
              <a:t>，那么可以将数据完整的实例看作对更大数据集的一个简单随机抽样。</a:t>
            </a:r>
          </a:p>
          <a:p>
            <a:pPr lvl="1"/>
            <a:r>
              <a:rPr lang="zh-CN" altLang="en-US" smtClean="0"/>
              <a:t>随机缺失（</a:t>
            </a:r>
            <a:r>
              <a:rPr lang="en-US" altLang="zh-CN" smtClean="0"/>
              <a:t>MAR</a:t>
            </a:r>
            <a:r>
              <a:rPr lang="zh-CN" altLang="en-US" smtClean="0"/>
              <a:t>）。若某变量上的缺失数据与其他观测变量相关，与它自己的未观测值不相关，则数据为随机缺失。</a:t>
            </a:r>
          </a:p>
          <a:p>
            <a:pPr lvl="1"/>
            <a:r>
              <a:rPr lang="zh-CN" altLang="en-US" smtClean="0"/>
              <a:t>非随机缺失（</a:t>
            </a:r>
            <a:r>
              <a:rPr lang="en-US" altLang="zh-CN" smtClean="0"/>
              <a:t>NMAR</a:t>
            </a:r>
            <a:r>
              <a:rPr lang="zh-CN" altLang="en-US" smtClean="0"/>
              <a:t>）。若缺失数据不属于</a:t>
            </a:r>
            <a:r>
              <a:rPr lang="en-US" altLang="zh-CN" smtClean="0"/>
              <a:t>MCAR</a:t>
            </a:r>
            <a:r>
              <a:rPr lang="zh-CN" altLang="en-US" smtClean="0"/>
              <a:t>和</a:t>
            </a:r>
            <a:r>
              <a:rPr lang="en-US" altLang="zh-CN" smtClean="0"/>
              <a:t>MAR</a:t>
            </a:r>
            <a:r>
              <a:rPr lang="zh-CN" altLang="en-US" smtClean="0"/>
              <a:t>，则数据为非随机缺失（</a:t>
            </a:r>
            <a:r>
              <a:rPr lang="en-US" altLang="zh-CN" smtClean="0"/>
              <a:t>NMAR</a:t>
            </a:r>
            <a:r>
              <a:rPr lang="zh-CN" altLang="en-US" smtClean="0"/>
              <a:t>）。</a:t>
            </a:r>
          </a:p>
        </p:txBody>
      </p:sp>
    </p:spTree>
    <p:extLst>
      <p:ext uri="{BB962C8B-B14F-4D97-AF65-F5344CB8AC3E}">
        <p14:creationId xmlns:p14="http://schemas.microsoft.com/office/powerpoint/2010/main" val="37968784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数据清洗</a:t>
            </a:r>
          </a:p>
        </p:txBody>
      </p:sp>
      <p:sp>
        <p:nvSpPr>
          <p:cNvPr id="53251" name="内容占位符 2"/>
          <p:cNvSpPr>
            <a:spLocks noGrp="1"/>
          </p:cNvSpPr>
          <p:nvPr>
            <p:ph idx="1"/>
          </p:nvPr>
        </p:nvSpPr>
        <p:spPr/>
        <p:txBody>
          <a:bodyPr/>
          <a:lstStyle/>
          <a:p>
            <a:r>
              <a:rPr lang="zh-CN" altLang="en-US" smtClean="0"/>
              <a:t>处理缺失值</a:t>
            </a:r>
            <a:endParaRPr lang="en-US" altLang="zh-CN" smtClean="0"/>
          </a:p>
          <a:p>
            <a:pPr lvl="1"/>
            <a:r>
              <a:rPr lang="zh-CN" altLang="en-US" smtClean="0"/>
              <a:t>忽略该记录</a:t>
            </a:r>
          </a:p>
          <a:p>
            <a:pPr lvl="1"/>
            <a:r>
              <a:rPr lang="zh-CN" altLang="en-US" smtClean="0"/>
              <a:t>去掉属性 </a:t>
            </a:r>
          </a:p>
          <a:p>
            <a:pPr lvl="1"/>
            <a:r>
              <a:rPr lang="zh-CN" altLang="en-US" smtClean="0"/>
              <a:t>手工填写空缺值</a:t>
            </a:r>
          </a:p>
          <a:p>
            <a:pPr lvl="1"/>
            <a:r>
              <a:rPr lang="zh-CN" altLang="en-US" smtClean="0"/>
              <a:t>使用默认值</a:t>
            </a:r>
          </a:p>
          <a:p>
            <a:pPr lvl="1"/>
            <a:r>
              <a:rPr lang="zh-CN" altLang="en-US" smtClean="0"/>
              <a:t>使用样本统计量</a:t>
            </a:r>
            <a:endParaRPr lang="en-US" altLang="zh-CN" smtClean="0"/>
          </a:p>
          <a:p>
            <a:pPr lvl="1"/>
            <a:r>
              <a:rPr lang="zh-CN" altLang="en-US" smtClean="0"/>
              <a:t>预测最可能的值进行插补</a:t>
            </a:r>
          </a:p>
          <a:p>
            <a:pPr lvl="1"/>
            <a:endParaRPr lang="zh-CN" altLang="en-US" smtClean="0"/>
          </a:p>
        </p:txBody>
      </p:sp>
    </p:spTree>
    <p:extLst>
      <p:ext uri="{BB962C8B-B14F-4D97-AF65-F5344CB8AC3E}">
        <p14:creationId xmlns:p14="http://schemas.microsoft.com/office/powerpoint/2010/main" val="2137365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apply</a:t>
            </a:r>
            <a:r>
              <a:rPr lang="zh-CN" altLang="en-US" dirty="0"/>
              <a:t>函数家族</a:t>
            </a:r>
          </a:p>
        </p:txBody>
      </p:sp>
      <p:sp>
        <p:nvSpPr>
          <p:cNvPr id="3" name="内容占位符 2"/>
          <p:cNvSpPr>
            <a:spLocks noGrp="1"/>
          </p:cNvSpPr>
          <p:nvPr>
            <p:ph idx="1"/>
          </p:nvPr>
        </p:nvSpPr>
        <p:spPr/>
        <p:txBody>
          <a:bodyPr/>
          <a:lstStyle/>
          <a:p>
            <a:r>
              <a:rPr lang="en-US" altLang="zh-CN" dirty="0" err="1" smtClean="0"/>
              <a:t>tapply</a:t>
            </a:r>
            <a:r>
              <a:rPr lang="zh-CN" altLang="en-US" dirty="0" smtClean="0"/>
              <a:t>函数可以对数据先分组，然后对每组调用同一个函数进行计算。</a:t>
            </a:r>
            <a:endParaRPr lang="en-US" altLang="zh-CN" dirty="0" smtClean="0"/>
          </a:p>
          <a:p>
            <a:r>
              <a:rPr lang="en-US" altLang="zh-CN" dirty="0" err="1" smtClean="0"/>
              <a:t>tapply</a:t>
            </a:r>
            <a:r>
              <a:rPr lang="en-US" altLang="zh-CN" dirty="0" smtClean="0"/>
              <a:t>(X,INDEX,FUN,…)</a:t>
            </a:r>
          </a:p>
          <a:p>
            <a:pPr lvl="1"/>
            <a:r>
              <a:rPr lang="en-US" altLang="zh-CN" dirty="0" smtClean="0"/>
              <a:t>INDEX</a:t>
            </a:r>
            <a:r>
              <a:rPr lang="zh-CN" altLang="en-US" dirty="0" smtClean="0"/>
              <a:t>是用于分组的下标向量或列表</a:t>
            </a:r>
            <a:endParaRPr lang="en-US" altLang="zh-CN" dirty="0" smtClean="0"/>
          </a:p>
          <a:p>
            <a:r>
              <a:rPr lang="zh-CN" altLang="en-US" dirty="0" smtClean="0"/>
              <a:t>例如：</a:t>
            </a:r>
            <a:endParaRPr lang="en-US" altLang="zh-CN" dirty="0" smtClean="0"/>
          </a:p>
          <a:p>
            <a:r>
              <a:rPr lang="en-US" altLang="zh-CN" dirty="0" err="1"/>
              <a:t>tapply</a:t>
            </a:r>
            <a:r>
              <a:rPr lang="en-US" altLang="zh-CN" dirty="0"/>
              <a:t>(1:10, 1:10%%2==1, sum)</a:t>
            </a:r>
          </a:p>
          <a:p>
            <a:r>
              <a:rPr lang="en-US" altLang="zh-CN" dirty="0" err="1" smtClean="0"/>
              <a:t>tapply</a:t>
            </a:r>
            <a:r>
              <a:rPr lang="en-US" altLang="zh-CN" dirty="0" smtClean="0"/>
              <a:t>(</a:t>
            </a:r>
            <a:r>
              <a:rPr lang="en-US" altLang="zh-CN" dirty="0" err="1" smtClean="0"/>
              <a:t>iris$Sepal.Length</a:t>
            </a:r>
            <a:r>
              <a:rPr lang="en-US" altLang="zh-CN" dirty="0"/>
              <a:t>, </a:t>
            </a:r>
            <a:r>
              <a:rPr lang="en-US" altLang="zh-CN" dirty="0" err="1"/>
              <a:t>iris$Species</a:t>
            </a:r>
            <a:r>
              <a:rPr lang="en-US" altLang="zh-CN" dirty="0"/>
              <a:t>, mean)</a:t>
            </a:r>
            <a:endParaRPr lang="zh-CN" altLang="en-US" dirty="0"/>
          </a:p>
        </p:txBody>
      </p:sp>
    </p:spTree>
    <p:extLst>
      <p:ext uri="{BB962C8B-B14F-4D97-AF65-F5344CB8AC3E}">
        <p14:creationId xmlns:p14="http://schemas.microsoft.com/office/powerpoint/2010/main" val="760680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数据清洗</a:t>
            </a:r>
          </a:p>
        </p:txBody>
      </p:sp>
      <p:sp>
        <p:nvSpPr>
          <p:cNvPr id="3" name="内容占位符 2"/>
          <p:cNvSpPr>
            <a:spLocks noGrp="1"/>
          </p:cNvSpPr>
          <p:nvPr>
            <p:ph idx="1"/>
          </p:nvPr>
        </p:nvSpPr>
        <p:spPr/>
        <p:txBody>
          <a:bodyPr/>
          <a:lstStyle/>
          <a:p>
            <a:pPr>
              <a:defRPr/>
            </a:pPr>
            <a:r>
              <a:rPr lang="zh-CN" altLang="en-US" dirty="0" smtClean="0"/>
              <a:t>使用</a:t>
            </a:r>
            <a:r>
              <a:rPr lang="en-US" altLang="zh-CN" dirty="0" smtClean="0"/>
              <a:t>R</a:t>
            </a:r>
            <a:r>
              <a:rPr lang="zh-CN" altLang="en-US" dirty="0" smtClean="0"/>
              <a:t>语言识别和评估缺失值</a:t>
            </a:r>
            <a:endParaRPr lang="en-US" altLang="zh-CN" dirty="0" smtClean="0"/>
          </a:p>
          <a:p>
            <a:pPr lvl="1">
              <a:defRPr/>
            </a:pPr>
            <a:r>
              <a:rPr lang="zh-CN" altLang="en-US" dirty="0" smtClean="0"/>
              <a:t>例：</a:t>
            </a:r>
            <a:endParaRPr lang="en-US" altLang="zh-CN" dirty="0" smtClean="0"/>
          </a:p>
          <a:p>
            <a:pPr marL="449262" lvl="1" indent="0">
              <a:buFont typeface="Wingdings" panose="05000000000000000000" pitchFamily="2" charset="2"/>
              <a:buNone/>
              <a:defRPr/>
            </a:pPr>
            <a:r>
              <a:rPr lang="en-US" altLang="zh-CN" dirty="0" err="1" smtClean="0"/>
              <a:t>install.packages</a:t>
            </a:r>
            <a:r>
              <a:rPr lang="en-US" altLang="zh-CN" dirty="0" smtClean="0"/>
              <a:t>("mice")</a:t>
            </a:r>
          </a:p>
          <a:p>
            <a:pPr marL="449262" lvl="1" indent="0">
              <a:buFont typeface="Wingdings" panose="05000000000000000000" pitchFamily="2" charset="2"/>
              <a:buNone/>
              <a:defRPr/>
            </a:pPr>
            <a:r>
              <a:rPr lang="en-US" altLang="zh-CN" dirty="0" err="1" smtClean="0"/>
              <a:t>install.packages</a:t>
            </a:r>
            <a:r>
              <a:rPr lang="en-US" altLang="zh-CN" dirty="0" smtClean="0"/>
              <a:t>("VIM")</a:t>
            </a:r>
          </a:p>
          <a:p>
            <a:pPr marL="449262" lvl="1" indent="0">
              <a:buFont typeface="Wingdings" panose="05000000000000000000" pitchFamily="2" charset="2"/>
              <a:buNone/>
              <a:defRPr/>
            </a:pPr>
            <a:r>
              <a:rPr lang="en-US" altLang="zh-CN" dirty="0" smtClean="0"/>
              <a:t>library(mice)</a:t>
            </a:r>
          </a:p>
          <a:p>
            <a:pPr marL="449262" lvl="1" indent="0">
              <a:buFont typeface="Wingdings" panose="05000000000000000000" pitchFamily="2" charset="2"/>
              <a:buNone/>
              <a:defRPr/>
            </a:pPr>
            <a:r>
              <a:rPr lang="en-US" altLang="zh-CN" dirty="0" smtClean="0"/>
              <a:t>library(VIM)</a:t>
            </a:r>
          </a:p>
          <a:p>
            <a:pPr marL="449262" lvl="1" indent="0">
              <a:buNone/>
              <a:defRPr/>
            </a:pPr>
            <a:r>
              <a:rPr lang="en-US" altLang="zh-CN" dirty="0" smtClean="0"/>
              <a:t>data(sleep</a:t>
            </a:r>
            <a:r>
              <a:rPr lang="en-US" altLang="zh-CN" dirty="0"/>
              <a:t>, package='VIM')</a:t>
            </a:r>
          </a:p>
          <a:p>
            <a:pPr marL="449262" lvl="1" indent="0">
              <a:buFont typeface="Wingdings" panose="05000000000000000000" pitchFamily="2" charset="2"/>
              <a:buNone/>
              <a:defRPr/>
            </a:pPr>
            <a:r>
              <a:rPr lang="en-US" altLang="zh-CN" dirty="0" err="1" smtClean="0"/>
              <a:t>mydata</a:t>
            </a:r>
            <a:r>
              <a:rPr lang="en-US" altLang="zh-CN" dirty="0" smtClean="0"/>
              <a:t> &lt;- head(sleep,20)</a:t>
            </a:r>
          </a:p>
          <a:p>
            <a:pPr marL="449262" lvl="1" indent="0">
              <a:buFont typeface="Wingdings" panose="05000000000000000000" pitchFamily="2" charset="2"/>
              <a:buNone/>
              <a:defRPr/>
            </a:pPr>
            <a:endParaRPr lang="zh-CN" altLang="en-US" dirty="0"/>
          </a:p>
        </p:txBody>
      </p:sp>
      <p:pic>
        <p:nvPicPr>
          <p:cNvPr id="5427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2565400"/>
            <a:ext cx="3944937" cy="273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1463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数据清洗</a:t>
            </a:r>
          </a:p>
        </p:txBody>
      </p:sp>
      <p:sp>
        <p:nvSpPr>
          <p:cNvPr id="3" name="内容占位符 2"/>
          <p:cNvSpPr>
            <a:spLocks noGrp="1"/>
          </p:cNvSpPr>
          <p:nvPr>
            <p:ph idx="1"/>
          </p:nvPr>
        </p:nvSpPr>
        <p:spPr>
          <a:xfrm>
            <a:off x="219075" y="1268413"/>
            <a:ext cx="8142288" cy="4392612"/>
          </a:xfrm>
        </p:spPr>
        <p:txBody>
          <a:bodyPr/>
          <a:lstStyle/>
          <a:p>
            <a:pPr>
              <a:defRPr/>
            </a:pPr>
            <a:r>
              <a:rPr lang="zh-CN" altLang="en-US" dirty="0" smtClean="0"/>
              <a:t>使用</a:t>
            </a:r>
            <a:r>
              <a:rPr lang="en-US" altLang="zh-CN" dirty="0" smtClean="0"/>
              <a:t>R</a:t>
            </a:r>
            <a:r>
              <a:rPr lang="zh-CN" altLang="en-US" dirty="0" smtClean="0"/>
              <a:t>语言识别和评估缺失值</a:t>
            </a:r>
            <a:endParaRPr lang="en-US" altLang="zh-CN" dirty="0" smtClean="0"/>
          </a:p>
          <a:p>
            <a:pPr lvl="1">
              <a:defRPr/>
            </a:pPr>
            <a:r>
              <a:rPr lang="en-US" altLang="zh-CN" dirty="0" smtClean="0"/>
              <a:t>R</a:t>
            </a:r>
            <a:r>
              <a:rPr lang="zh-CN" altLang="en-US" dirty="0" smtClean="0"/>
              <a:t>使用</a:t>
            </a:r>
            <a:r>
              <a:rPr lang="en-US" altLang="zh-CN" dirty="0" smtClean="0"/>
              <a:t>NA</a:t>
            </a:r>
            <a:r>
              <a:rPr lang="zh-CN" altLang="en-US" dirty="0" smtClean="0"/>
              <a:t>代表缺失值，</a:t>
            </a:r>
            <a:r>
              <a:rPr lang="en-US" altLang="zh-CN" dirty="0" err="1" smtClean="0"/>
              <a:t>NaN</a:t>
            </a:r>
            <a:r>
              <a:rPr lang="zh-CN" altLang="en-US" dirty="0" smtClean="0"/>
              <a:t>代表不可能值，符号</a:t>
            </a:r>
            <a:r>
              <a:rPr lang="en-US" altLang="zh-CN" dirty="0" err="1" smtClean="0"/>
              <a:t>Inf</a:t>
            </a:r>
            <a:r>
              <a:rPr lang="zh-CN" altLang="en-US" dirty="0" smtClean="0"/>
              <a:t>和</a:t>
            </a:r>
            <a:r>
              <a:rPr lang="en-US" altLang="zh-CN" dirty="0" smtClean="0"/>
              <a:t>-</a:t>
            </a:r>
            <a:r>
              <a:rPr lang="en-US" altLang="zh-CN" dirty="0" err="1" smtClean="0"/>
              <a:t>Inf</a:t>
            </a:r>
            <a:r>
              <a:rPr lang="zh-CN" altLang="en-US" dirty="0" smtClean="0"/>
              <a:t>分别代表正无穷和负无穷。函数</a:t>
            </a:r>
            <a:r>
              <a:rPr lang="en-US" altLang="zh-CN" dirty="0" smtClean="0"/>
              <a:t>is.na()</a:t>
            </a:r>
            <a:r>
              <a:rPr lang="zh-CN" altLang="en-US" dirty="0" smtClean="0"/>
              <a:t>、</a:t>
            </a:r>
            <a:r>
              <a:rPr lang="en-US" altLang="zh-CN" dirty="0" err="1" smtClean="0"/>
              <a:t>is.nan</a:t>
            </a:r>
            <a:r>
              <a:rPr lang="en-US" altLang="zh-CN" dirty="0" smtClean="0"/>
              <a:t>()</a:t>
            </a:r>
            <a:r>
              <a:rPr lang="zh-CN" altLang="en-US" dirty="0" smtClean="0"/>
              <a:t>、和</a:t>
            </a:r>
            <a:r>
              <a:rPr lang="en-US" altLang="zh-CN" dirty="0" err="1" smtClean="0"/>
              <a:t>is.infinite</a:t>
            </a:r>
            <a:r>
              <a:rPr lang="en-US" altLang="zh-CN" dirty="0" smtClean="0"/>
              <a:t>()</a:t>
            </a:r>
            <a:r>
              <a:rPr lang="zh-CN" altLang="en-US" dirty="0" smtClean="0"/>
              <a:t>可分别用来识别缺失值、不可能值和无穷值。每个返回结果都是</a:t>
            </a:r>
            <a:r>
              <a:rPr lang="en-US" altLang="zh-CN" dirty="0" smtClean="0"/>
              <a:t>TRUE</a:t>
            </a:r>
            <a:r>
              <a:rPr lang="zh-CN" altLang="en-US" dirty="0" smtClean="0"/>
              <a:t>或</a:t>
            </a:r>
            <a:r>
              <a:rPr lang="en-US" altLang="zh-CN" dirty="0" smtClean="0"/>
              <a:t>FALSE</a:t>
            </a:r>
            <a:r>
              <a:rPr lang="zh-CN" altLang="en-US" dirty="0" smtClean="0"/>
              <a:t>。</a:t>
            </a:r>
            <a:endParaRPr lang="en-US" altLang="zh-CN" dirty="0" smtClean="0"/>
          </a:p>
          <a:p>
            <a:pPr marL="449262" lvl="1" indent="0">
              <a:buFont typeface="Wingdings" panose="05000000000000000000" pitchFamily="2" charset="2"/>
              <a:buNone/>
              <a:defRPr/>
            </a:pPr>
            <a:endParaRPr lang="zh-CN" altLang="en-US" dirty="0"/>
          </a:p>
        </p:txBody>
      </p:sp>
      <p:pic>
        <p:nvPicPr>
          <p:cNvPr id="5530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454400"/>
            <a:ext cx="467995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10789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数据清洗</a:t>
            </a:r>
          </a:p>
        </p:txBody>
      </p:sp>
      <p:sp>
        <p:nvSpPr>
          <p:cNvPr id="3" name="内容占位符 2"/>
          <p:cNvSpPr>
            <a:spLocks noGrp="1"/>
          </p:cNvSpPr>
          <p:nvPr>
            <p:ph idx="1"/>
          </p:nvPr>
        </p:nvSpPr>
        <p:spPr>
          <a:xfrm>
            <a:off x="395288" y="1323975"/>
            <a:ext cx="8215312" cy="4552950"/>
          </a:xfrm>
        </p:spPr>
        <p:txBody>
          <a:bodyPr/>
          <a:lstStyle/>
          <a:p>
            <a:pPr>
              <a:defRPr/>
            </a:pPr>
            <a:r>
              <a:rPr lang="zh-CN" altLang="en-US" dirty="0" smtClean="0"/>
              <a:t>使用</a:t>
            </a:r>
            <a:r>
              <a:rPr lang="en-US" altLang="zh-CN" dirty="0" smtClean="0"/>
              <a:t>R</a:t>
            </a:r>
            <a:r>
              <a:rPr lang="zh-CN" altLang="en-US" dirty="0" smtClean="0"/>
              <a:t>语言识别和评估缺失值</a:t>
            </a:r>
            <a:endParaRPr lang="en-US" altLang="zh-CN" dirty="0" smtClean="0"/>
          </a:p>
          <a:p>
            <a:pPr lvl="1">
              <a:defRPr/>
            </a:pPr>
            <a:r>
              <a:rPr lang="en-US" altLang="zh-CN" dirty="0" err="1" smtClean="0"/>
              <a:t>complete.cases</a:t>
            </a:r>
            <a:r>
              <a:rPr lang="en-US" altLang="zh-CN" dirty="0" smtClean="0"/>
              <a:t>()</a:t>
            </a:r>
            <a:r>
              <a:rPr lang="zh-CN" altLang="en-US" dirty="0" smtClean="0"/>
              <a:t>函数仅将</a:t>
            </a:r>
            <a:r>
              <a:rPr lang="en-US" altLang="zh-CN" dirty="0" smtClean="0"/>
              <a:t>NA</a:t>
            </a:r>
            <a:r>
              <a:rPr lang="zh-CN" altLang="en-US" dirty="0" smtClean="0"/>
              <a:t>和</a:t>
            </a:r>
            <a:r>
              <a:rPr lang="en-US" altLang="zh-CN" dirty="0" err="1" smtClean="0"/>
              <a:t>NaN</a:t>
            </a:r>
            <a:r>
              <a:rPr lang="zh-CN" altLang="en-US" dirty="0" smtClean="0"/>
              <a:t>识别为缺失值，无穷值（</a:t>
            </a:r>
            <a:r>
              <a:rPr lang="en-US" altLang="zh-CN" dirty="0" err="1" smtClean="0"/>
              <a:t>Inf</a:t>
            </a:r>
            <a:r>
              <a:rPr lang="zh-CN" altLang="en-US" dirty="0" smtClean="0"/>
              <a:t>和</a:t>
            </a:r>
            <a:r>
              <a:rPr lang="en-US" altLang="zh-CN" dirty="0" smtClean="0"/>
              <a:t>-</a:t>
            </a:r>
            <a:r>
              <a:rPr lang="en-US" altLang="zh-CN" dirty="0" err="1" smtClean="0"/>
              <a:t>Inf</a:t>
            </a:r>
            <a:r>
              <a:rPr lang="zh-CN" altLang="en-US" dirty="0" smtClean="0"/>
              <a:t>）被当作有效值。</a:t>
            </a:r>
            <a:endParaRPr lang="en-US" altLang="zh-CN" dirty="0" smtClean="0"/>
          </a:p>
          <a:p>
            <a:pPr marL="449262" lvl="1" indent="0">
              <a:buFont typeface="Wingdings" panose="05000000000000000000" pitchFamily="2" charset="2"/>
              <a:buNone/>
              <a:defRPr/>
            </a:pPr>
            <a:endParaRPr lang="zh-CN" altLang="en-US" dirty="0"/>
          </a:p>
        </p:txBody>
      </p:sp>
      <p:pic>
        <p:nvPicPr>
          <p:cNvPr id="5632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0688" y="2924175"/>
            <a:ext cx="8277225"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84667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mtClean="0"/>
              <a:t>数据清洗</a:t>
            </a:r>
          </a:p>
        </p:txBody>
      </p:sp>
      <p:sp>
        <p:nvSpPr>
          <p:cNvPr id="3" name="内容占位符 2"/>
          <p:cNvSpPr>
            <a:spLocks noGrp="1"/>
          </p:cNvSpPr>
          <p:nvPr>
            <p:ph idx="1"/>
          </p:nvPr>
        </p:nvSpPr>
        <p:spPr>
          <a:xfrm>
            <a:off x="250825" y="1268413"/>
            <a:ext cx="8359775" cy="4608512"/>
          </a:xfrm>
        </p:spPr>
        <p:txBody>
          <a:bodyPr/>
          <a:lstStyle/>
          <a:p>
            <a:pPr>
              <a:defRPr/>
            </a:pPr>
            <a:r>
              <a:rPr lang="zh-CN" altLang="en-US" sz="2000" dirty="0" smtClean="0"/>
              <a:t>使用</a:t>
            </a:r>
            <a:r>
              <a:rPr lang="en-US" altLang="zh-CN" sz="2000" dirty="0" smtClean="0"/>
              <a:t>R</a:t>
            </a:r>
            <a:r>
              <a:rPr lang="zh-CN" altLang="en-US" sz="2000" dirty="0" smtClean="0"/>
              <a:t>语言识别和评估缺失值</a:t>
            </a:r>
            <a:endParaRPr lang="en-US" altLang="zh-CN" sz="2000" dirty="0" smtClean="0"/>
          </a:p>
          <a:p>
            <a:pPr lvl="1">
              <a:defRPr/>
            </a:pPr>
            <a:r>
              <a:rPr lang="zh-CN" altLang="en-US" sz="1800" dirty="0" smtClean="0"/>
              <a:t>知道数据为何缺失，这将为后续深入研究提供许多启示。</a:t>
            </a:r>
            <a:endParaRPr lang="en-US" altLang="zh-CN" sz="1800" dirty="0" smtClean="0"/>
          </a:p>
          <a:p>
            <a:pPr lvl="1">
              <a:defRPr/>
            </a:pPr>
            <a:r>
              <a:rPr lang="en-US" altLang="zh-CN" sz="1800" dirty="0" smtClean="0"/>
              <a:t>mice</a:t>
            </a:r>
            <a:r>
              <a:rPr lang="zh-CN" altLang="en-US" sz="1800" dirty="0" smtClean="0"/>
              <a:t>包中的</a:t>
            </a:r>
            <a:r>
              <a:rPr lang="en-US" altLang="zh-CN" sz="1800" dirty="0" err="1" smtClean="0"/>
              <a:t>md.pattern</a:t>
            </a:r>
            <a:r>
              <a:rPr lang="en-US" altLang="zh-CN" sz="1800" dirty="0" smtClean="0"/>
              <a:t>()</a:t>
            </a:r>
            <a:r>
              <a:rPr lang="zh-CN" altLang="en-US" sz="1800" dirty="0" smtClean="0"/>
              <a:t>函数可生成一个以矩阵或数据框形式展示缺失值模式的表格。</a:t>
            </a:r>
            <a:endParaRPr lang="en-US" altLang="zh-CN" sz="1800" dirty="0" smtClean="0"/>
          </a:p>
          <a:p>
            <a:pPr lvl="1">
              <a:defRPr/>
            </a:pPr>
            <a:r>
              <a:rPr lang="zh-CN" altLang="en-US" sz="1800" dirty="0" smtClean="0"/>
              <a:t>对</a:t>
            </a:r>
            <a:r>
              <a:rPr lang="en-US" altLang="zh-CN" sz="1800" dirty="0" smtClean="0"/>
              <a:t>sleep</a:t>
            </a:r>
            <a:r>
              <a:rPr lang="zh-CN" altLang="en-US" sz="1800" dirty="0" smtClean="0"/>
              <a:t>数据集应用</a:t>
            </a:r>
            <a:r>
              <a:rPr lang="en-US" altLang="zh-CN" sz="1800" dirty="0" err="1" smtClean="0"/>
              <a:t>md.pattern</a:t>
            </a:r>
            <a:r>
              <a:rPr lang="zh-CN" altLang="en-US" sz="1800" dirty="0" smtClean="0"/>
              <a:t>，结果解析：</a:t>
            </a:r>
            <a:r>
              <a:rPr lang="en-US" altLang="zh-CN" sz="1800" dirty="0" smtClean="0"/>
              <a:t>0</a:t>
            </a:r>
            <a:r>
              <a:rPr lang="zh-CN" altLang="en-US" sz="1800" dirty="0" smtClean="0"/>
              <a:t>表示缺失值，</a:t>
            </a:r>
            <a:r>
              <a:rPr lang="en-US" altLang="zh-CN" sz="1800" dirty="0" smtClean="0"/>
              <a:t>1</a:t>
            </a:r>
            <a:r>
              <a:rPr lang="zh-CN" altLang="en-US" sz="1800" dirty="0" smtClean="0"/>
              <a:t>表示非缺失值。每行表示一个可能的缺失值模式，左边第一个数给出了该模式的数量，右边第一个数给出了该模式有几个缺失值，例如完整数据有</a:t>
            </a:r>
            <a:r>
              <a:rPr lang="en-US" altLang="zh-CN" sz="1800" dirty="0" smtClean="0"/>
              <a:t>42</a:t>
            </a:r>
            <a:r>
              <a:rPr lang="zh-CN" altLang="en-US" sz="1800" dirty="0" smtClean="0"/>
              <a:t>个，有</a:t>
            </a:r>
            <a:r>
              <a:rPr lang="en-US" altLang="zh-CN" sz="1800" dirty="0" smtClean="0"/>
              <a:t>2</a:t>
            </a:r>
            <a:r>
              <a:rPr lang="zh-CN" altLang="en-US" sz="1800" dirty="0" smtClean="0"/>
              <a:t>个观测的</a:t>
            </a:r>
            <a:r>
              <a:rPr lang="en-US" altLang="zh-CN" sz="1800" dirty="0" smtClean="0"/>
              <a:t>Span</a:t>
            </a:r>
            <a:r>
              <a:rPr lang="zh-CN" altLang="en-US" sz="1800" dirty="0" smtClean="0"/>
              <a:t>缺失，有</a:t>
            </a:r>
            <a:r>
              <a:rPr lang="en-US" altLang="zh-CN" sz="1800" dirty="0" smtClean="0"/>
              <a:t>1</a:t>
            </a:r>
            <a:r>
              <a:rPr lang="zh-CN" altLang="en-US" sz="1800" dirty="0" smtClean="0"/>
              <a:t>个观测同时缺失</a:t>
            </a:r>
            <a:r>
              <a:rPr lang="en-US" altLang="zh-CN" sz="1800" dirty="0" smtClean="0"/>
              <a:t>Span</a:t>
            </a:r>
            <a:r>
              <a:rPr lang="zh-CN" altLang="en-US" sz="1800" dirty="0" smtClean="0"/>
              <a:t>、</a:t>
            </a:r>
            <a:r>
              <a:rPr lang="en-US" altLang="zh-CN" sz="1800" dirty="0" smtClean="0"/>
              <a:t>Dream</a:t>
            </a:r>
            <a:r>
              <a:rPr lang="zh-CN" altLang="en-US" sz="1800" dirty="0" smtClean="0"/>
              <a:t>和</a:t>
            </a:r>
            <a:r>
              <a:rPr lang="en-US" altLang="zh-CN" sz="1800" dirty="0" err="1" smtClean="0"/>
              <a:t>NonD</a:t>
            </a:r>
            <a:r>
              <a:rPr lang="zh-CN" altLang="en-US" sz="1800" dirty="0" smtClean="0"/>
              <a:t>。最后一行给出了每个变量缺失值出现的次数，如</a:t>
            </a:r>
            <a:r>
              <a:rPr lang="en-US" altLang="zh-CN" sz="1800" dirty="0" smtClean="0"/>
              <a:t>Sleep</a:t>
            </a:r>
            <a:r>
              <a:rPr lang="zh-CN" altLang="en-US" sz="1800" dirty="0" smtClean="0"/>
              <a:t>变量共有</a:t>
            </a:r>
            <a:r>
              <a:rPr lang="en-US" altLang="zh-CN" sz="1800" dirty="0" smtClean="0"/>
              <a:t>4</a:t>
            </a:r>
            <a:r>
              <a:rPr lang="zh-CN" altLang="en-US" sz="1800" dirty="0" smtClean="0"/>
              <a:t>个缺失值，数据集一共有</a:t>
            </a:r>
            <a:r>
              <a:rPr lang="en-US" altLang="zh-CN" sz="1800" dirty="0" smtClean="0"/>
              <a:t>38</a:t>
            </a:r>
            <a:r>
              <a:rPr lang="zh-CN" altLang="en-US" sz="1800" dirty="0" smtClean="0"/>
              <a:t>个缺失值。</a:t>
            </a:r>
            <a:endParaRPr lang="en-US" altLang="zh-CN" sz="1800" dirty="0" smtClean="0"/>
          </a:p>
          <a:p>
            <a:pPr marL="449262" lvl="1" indent="0">
              <a:buFont typeface="Wingdings" panose="05000000000000000000" pitchFamily="2" charset="2"/>
              <a:buNone/>
              <a:defRPr/>
            </a:pPr>
            <a:endParaRPr lang="zh-CN" altLang="en-US" sz="1800" dirty="0"/>
          </a:p>
        </p:txBody>
      </p:sp>
      <p:pic>
        <p:nvPicPr>
          <p:cNvPr id="5837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4437063"/>
            <a:ext cx="6986587"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937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数据清洗</a:t>
            </a:r>
          </a:p>
        </p:txBody>
      </p:sp>
      <p:sp>
        <p:nvSpPr>
          <p:cNvPr id="3" name="内容占位符 2"/>
          <p:cNvSpPr>
            <a:spLocks noGrp="1"/>
          </p:cNvSpPr>
          <p:nvPr>
            <p:ph idx="1"/>
          </p:nvPr>
        </p:nvSpPr>
        <p:spPr>
          <a:xfrm>
            <a:off x="395288" y="1323975"/>
            <a:ext cx="8215312" cy="4552950"/>
          </a:xfrm>
        </p:spPr>
        <p:txBody>
          <a:bodyPr/>
          <a:lstStyle/>
          <a:p>
            <a:pPr>
              <a:defRPr/>
            </a:pPr>
            <a:r>
              <a:rPr lang="zh-CN" altLang="en-US" sz="2000" dirty="0" smtClean="0"/>
              <a:t>使用</a:t>
            </a:r>
            <a:r>
              <a:rPr lang="en-US" altLang="zh-CN" sz="2000" dirty="0" smtClean="0"/>
              <a:t>R</a:t>
            </a:r>
            <a:r>
              <a:rPr lang="zh-CN" altLang="en-US" sz="2000" dirty="0" smtClean="0"/>
              <a:t>语言处理缺失值</a:t>
            </a:r>
            <a:endParaRPr lang="en-US" altLang="zh-CN" sz="2000" dirty="0" smtClean="0"/>
          </a:p>
          <a:p>
            <a:pPr lvl="1">
              <a:defRPr/>
            </a:pPr>
            <a:r>
              <a:rPr lang="zh-CN" altLang="en-US" sz="1800" dirty="0" smtClean="0"/>
              <a:t>忽略（删除）含缺失值的记录</a:t>
            </a:r>
            <a:endParaRPr lang="en-US" altLang="zh-CN" sz="1800" dirty="0" smtClean="0"/>
          </a:p>
          <a:p>
            <a:pPr lvl="1">
              <a:defRPr/>
            </a:pPr>
            <a:r>
              <a:rPr lang="zh-CN" altLang="en-US" sz="1800" dirty="0" smtClean="0"/>
              <a:t>例：</a:t>
            </a:r>
            <a:endParaRPr lang="en-US" altLang="zh-CN" sz="1800" dirty="0" smtClean="0"/>
          </a:p>
          <a:p>
            <a:pPr marL="449262" lvl="1" indent="0">
              <a:buFont typeface="Wingdings" panose="05000000000000000000" pitchFamily="2" charset="2"/>
              <a:buNone/>
              <a:defRPr/>
            </a:pPr>
            <a:r>
              <a:rPr lang="en-US" altLang="zh-CN" sz="1800" dirty="0"/>
              <a:t>#</a:t>
            </a:r>
            <a:r>
              <a:rPr lang="zh-CN" altLang="en-US" sz="1800" dirty="0" smtClean="0"/>
              <a:t>将</a:t>
            </a:r>
            <a:r>
              <a:rPr lang="en-US" altLang="zh-CN" sz="1800" dirty="0" smtClean="0"/>
              <a:t>sleep</a:t>
            </a:r>
            <a:r>
              <a:rPr lang="zh-CN" altLang="en-US" sz="1800" dirty="0" smtClean="0"/>
              <a:t>数据集中</a:t>
            </a:r>
            <a:r>
              <a:rPr lang="en-US" altLang="zh-CN" sz="1800" dirty="0" err="1" smtClean="0"/>
              <a:t>NonD</a:t>
            </a:r>
            <a:r>
              <a:rPr lang="zh-CN" altLang="en-US" sz="1800" dirty="0" smtClean="0"/>
              <a:t>缺失的行去掉</a:t>
            </a:r>
            <a:endParaRPr lang="en-US" altLang="zh-CN" sz="1800" dirty="0"/>
          </a:p>
          <a:p>
            <a:pPr marL="449262" lvl="1" indent="0">
              <a:buFont typeface="Wingdings" panose="05000000000000000000" pitchFamily="2" charset="2"/>
              <a:buNone/>
              <a:defRPr/>
            </a:pPr>
            <a:r>
              <a:rPr lang="en-US" altLang="zh-CN" sz="1800" dirty="0" err="1" smtClean="0"/>
              <a:t>sleepone</a:t>
            </a:r>
            <a:r>
              <a:rPr lang="en-US" altLang="zh-CN" sz="1800" dirty="0" smtClean="0"/>
              <a:t> &lt;- sleep[is.na(</a:t>
            </a:r>
            <a:r>
              <a:rPr lang="en-US" altLang="zh-CN" sz="1800" dirty="0" err="1" smtClean="0"/>
              <a:t>sleep$NonD</a:t>
            </a:r>
            <a:r>
              <a:rPr lang="en-US" altLang="zh-CN" sz="1800" dirty="0" smtClean="0"/>
              <a:t>)==FALSE,]</a:t>
            </a:r>
          </a:p>
          <a:p>
            <a:pPr marL="449262" lvl="1" indent="0">
              <a:buFont typeface="Wingdings" panose="05000000000000000000" pitchFamily="2" charset="2"/>
              <a:buNone/>
              <a:defRPr/>
            </a:pPr>
            <a:r>
              <a:rPr lang="en-US" altLang="zh-CN" sz="1800" dirty="0" err="1" smtClean="0"/>
              <a:t>na.omit</a:t>
            </a:r>
            <a:r>
              <a:rPr lang="en-US" altLang="zh-CN" sz="1800" dirty="0" smtClean="0"/>
              <a:t>(</a:t>
            </a:r>
            <a:r>
              <a:rPr lang="en-US" altLang="zh-CN" sz="1800" dirty="0" err="1" smtClean="0"/>
              <a:t>sleep,cols</a:t>
            </a:r>
            <a:r>
              <a:rPr lang="en-US" altLang="zh-CN" sz="1800" dirty="0" smtClean="0"/>
              <a:t>='</a:t>
            </a:r>
            <a:r>
              <a:rPr lang="en-US" altLang="zh-CN" sz="1800" dirty="0" err="1" smtClean="0"/>
              <a:t>NonD</a:t>
            </a:r>
            <a:r>
              <a:rPr lang="en-US" altLang="zh-CN" sz="1800" dirty="0" smtClean="0"/>
              <a:t>')</a:t>
            </a:r>
          </a:p>
          <a:p>
            <a:pPr marL="449262" lvl="1" indent="0">
              <a:buFont typeface="Wingdings" panose="05000000000000000000" pitchFamily="2" charset="2"/>
              <a:buNone/>
              <a:defRPr/>
            </a:pPr>
            <a:r>
              <a:rPr lang="en-US" altLang="zh-CN" sz="1800" dirty="0" smtClean="0"/>
              <a:t># </a:t>
            </a:r>
            <a:r>
              <a:rPr lang="zh-CN" altLang="en-US" sz="1800" dirty="0" smtClean="0"/>
              <a:t>去除所有有缺失值的行</a:t>
            </a:r>
            <a:endParaRPr lang="en-US" altLang="zh-CN" sz="1800" dirty="0" smtClean="0"/>
          </a:p>
          <a:p>
            <a:pPr marL="449262" lvl="1" indent="0">
              <a:buFont typeface="Wingdings" panose="05000000000000000000" pitchFamily="2" charset="2"/>
              <a:buNone/>
              <a:defRPr/>
            </a:pPr>
            <a:r>
              <a:rPr lang="en-US" altLang="zh-CN" sz="1800" dirty="0" err="1" smtClean="0"/>
              <a:t>na.omit</a:t>
            </a:r>
            <a:r>
              <a:rPr lang="en-US" altLang="zh-CN" sz="1800" dirty="0" smtClean="0"/>
              <a:t>(sleep)</a:t>
            </a:r>
          </a:p>
          <a:p>
            <a:pPr marL="449262" lvl="1" indent="0">
              <a:buFont typeface="Wingdings" panose="05000000000000000000" pitchFamily="2" charset="2"/>
              <a:buNone/>
              <a:defRPr/>
            </a:pPr>
            <a:endParaRPr lang="en-US" altLang="zh-CN" sz="1800" dirty="0" smtClean="0"/>
          </a:p>
          <a:p>
            <a:pPr marL="449262" lvl="1" indent="0">
              <a:buFont typeface="Wingdings" panose="05000000000000000000" pitchFamily="2" charset="2"/>
              <a:buNone/>
              <a:defRPr/>
            </a:pPr>
            <a:endParaRPr lang="en-US" altLang="zh-CN" sz="1800" dirty="0" smtClean="0"/>
          </a:p>
          <a:p>
            <a:pPr marL="449262" lvl="1" indent="0">
              <a:buFont typeface="Wingdings" panose="05000000000000000000" pitchFamily="2" charset="2"/>
              <a:buNone/>
              <a:defRPr/>
            </a:pPr>
            <a:endParaRPr lang="en-US" altLang="zh-CN" sz="1800" dirty="0" smtClean="0"/>
          </a:p>
          <a:p>
            <a:pPr marL="449262" lvl="1" indent="0">
              <a:buFont typeface="Wingdings" panose="05000000000000000000" pitchFamily="2" charset="2"/>
              <a:buNone/>
              <a:defRPr/>
            </a:pPr>
            <a:endParaRPr lang="zh-CN" altLang="en-US" sz="1800" dirty="0"/>
          </a:p>
        </p:txBody>
      </p:sp>
      <p:pic>
        <p:nvPicPr>
          <p:cNvPr id="6042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3750" y="1325563"/>
            <a:ext cx="327025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789363"/>
            <a:ext cx="4527550" cy="279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2046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smtClean="0"/>
              <a:t>数据清洗</a:t>
            </a:r>
          </a:p>
        </p:txBody>
      </p:sp>
      <p:sp>
        <p:nvSpPr>
          <p:cNvPr id="3" name="内容占位符 2"/>
          <p:cNvSpPr>
            <a:spLocks noGrp="1"/>
          </p:cNvSpPr>
          <p:nvPr>
            <p:ph idx="1"/>
          </p:nvPr>
        </p:nvSpPr>
        <p:spPr>
          <a:xfrm>
            <a:off x="395288" y="1323975"/>
            <a:ext cx="8215312" cy="4552950"/>
          </a:xfrm>
        </p:spPr>
        <p:txBody>
          <a:bodyPr/>
          <a:lstStyle/>
          <a:p>
            <a:pPr>
              <a:defRPr/>
            </a:pPr>
            <a:r>
              <a:rPr lang="zh-CN" altLang="en-US" dirty="0" smtClean="0"/>
              <a:t>使用</a:t>
            </a:r>
            <a:r>
              <a:rPr lang="en-US" altLang="zh-CN" dirty="0" smtClean="0"/>
              <a:t>R</a:t>
            </a:r>
            <a:r>
              <a:rPr lang="zh-CN" altLang="en-US" dirty="0" smtClean="0"/>
              <a:t>语言处理缺失值</a:t>
            </a:r>
            <a:endParaRPr lang="en-US" altLang="zh-CN" dirty="0" smtClean="0"/>
          </a:p>
          <a:p>
            <a:pPr lvl="1">
              <a:defRPr/>
            </a:pPr>
            <a:r>
              <a:rPr lang="zh-CN" altLang="en-US" dirty="0" smtClean="0"/>
              <a:t>插补缺失值</a:t>
            </a:r>
            <a:endParaRPr lang="en-US" altLang="zh-CN" dirty="0" smtClean="0"/>
          </a:p>
          <a:p>
            <a:pPr lvl="1">
              <a:defRPr/>
            </a:pPr>
            <a:endParaRPr lang="en-US" altLang="zh-CN" dirty="0" smtClean="0"/>
          </a:p>
          <a:p>
            <a:pPr marL="449262" lvl="1" indent="0">
              <a:buFont typeface="Wingdings" panose="05000000000000000000" pitchFamily="2" charset="2"/>
              <a:buNone/>
              <a:defRPr/>
            </a:pPr>
            <a:endParaRPr lang="en-US" altLang="zh-CN" dirty="0" smtClean="0"/>
          </a:p>
          <a:p>
            <a:pPr marL="449262" lvl="1" indent="0">
              <a:buFont typeface="Wingdings" panose="05000000000000000000" pitchFamily="2" charset="2"/>
              <a:buNone/>
              <a:defRPr/>
            </a:pPr>
            <a:endParaRPr lang="en-US" altLang="zh-CN" dirty="0" smtClean="0"/>
          </a:p>
          <a:p>
            <a:pPr marL="449262" lvl="1" indent="0">
              <a:buFont typeface="Wingdings" panose="05000000000000000000" pitchFamily="2" charset="2"/>
              <a:buNone/>
              <a:defRPr/>
            </a:pPr>
            <a:endParaRPr lang="zh-CN" altLang="en-US" dirty="0"/>
          </a:p>
        </p:txBody>
      </p:sp>
      <p:pic>
        <p:nvPicPr>
          <p:cNvPr id="62468"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185988"/>
            <a:ext cx="68961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5441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副标题 2"/>
          <p:cNvSpPr>
            <a:spLocks noGrp="1"/>
          </p:cNvSpPr>
          <p:nvPr>
            <p:ph type="subTitle" idx="1"/>
          </p:nvPr>
        </p:nvSpPr>
        <p:spPr>
          <a:xfrm>
            <a:off x="3851275" y="4149725"/>
            <a:ext cx="5184775" cy="1655763"/>
          </a:xfrm>
        </p:spPr>
        <p:txBody>
          <a:bodyPr/>
          <a:lstStyle/>
          <a:p>
            <a:pPr eaLnBrk="1" hangingPunct="1"/>
            <a:endParaRPr lang="zh-CN" altLang="en-US" smtClean="0"/>
          </a:p>
        </p:txBody>
      </p:sp>
      <p:sp>
        <p:nvSpPr>
          <p:cNvPr id="4099" name="标题 1"/>
          <p:cNvSpPr>
            <a:spLocks noGrp="1"/>
          </p:cNvSpPr>
          <p:nvPr>
            <p:ph type="ctrTitle"/>
          </p:nvPr>
        </p:nvSpPr>
        <p:spPr/>
        <p:txBody>
          <a:bodyPr/>
          <a:lstStyle/>
          <a:p>
            <a:pPr eaLnBrk="1" hangingPunct="1"/>
            <a:r>
              <a:rPr lang="zh-CN" altLang="en-US" smtClean="0"/>
              <a:t>数据处理案例</a:t>
            </a:r>
          </a:p>
        </p:txBody>
      </p:sp>
    </p:spTree>
    <p:extLst>
      <p:ext uri="{BB962C8B-B14F-4D97-AF65-F5344CB8AC3E}">
        <p14:creationId xmlns:p14="http://schemas.microsoft.com/office/powerpoint/2010/main" val="36626491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15363" name="内容占位符 2"/>
          <p:cNvSpPr>
            <a:spLocks noGrp="1"/>
          </p:cNvSpPr>
          <p:nvPr>
            <p:ph idx="1"/>
          </p:nvPr>
        </p:nvSpPr>
        <p:spPr>
          <a:xfrm>
            <a:off x="179388" y="1341438"/>
            <a:ext cx="8713787" cy="4608512"/>
          </a:xfrm>
        </p:spPr>
        <p:txBody>
          <a:bodyPr/>
          <a:lstStyle/>
          <a:p>
            <a:r>
              <a:rPr lang="zh-CN" altLang="en-US" smtClean="0"/>
              <a:t>利用事先测量的设备信号数据，建立移动设备位置的预测模型。原始数据处理示例。</a:t>
            </a:r>
            <a:endParaRPr lang="en-US" altLang="zh-CN" smtClean="0"/>
          </a:p>
          <a:p>
            <a:r>
              <a:rPr lang="zh-CN" altLang="en-US" smtClean="0"/>
              <a:t>离线数据集</a:t>
            </a:r>
            <a:endParaRPr lang="en-US" altLang="zh-CN" smtClean="0"/>
          </a:p>
          <a:p>
            <a:r>
              <a:rPr lang="zh-CN" altLang="en-US" smtClean="0"/>
              <a:t>在线数据集</a:t>
            </a:r>
          </a:p>
        </p:txBody>
      </p:sp>
      <p:pic>
        <p:nvPicPr>
          <p:cNvPr id="1536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349500"/>
            <a:ext cx="603091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文本框 4"/>
          <p:cNvSpPr txBox="1">
            <a:spLocks noChangeArrowheads="1"/>
          </p:cNvSpPr>
          <p:nvPr/>
        </p:nvSpPr>
        <p:spPr bwMode="auto">
          <a:xfrm>
            <a:off x="1835150" y="5732463"/>
            <a:ext cx="6553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黑色方块是</a:t>
            </a:r>
            <a:r>
              <a:rPr lang="en-US" altLang="zh-CN"/>
              <a:t>6</a:t>
            </a:r>
            <a:r>
              <a:rPr lang="zh-CN" altLang="en-US"/>
              <a:t>个固定的无线接入点（</a:t>
            </a:r>
            <a:r>
              <a:rPr lang="en-US" altLang="zh-CN"/>
              <a:t>AP</a:t>
            </a:r>
            <a:r>
              <a:rPr lang="zh-CN" altLang="en-US"/>
              <a:t>）。灰色圆点是收集离线数据的位置，共</a:t>
            </a:r>
            <a:r>
              <a:rPr lang="en-US" altLang="zh-CN"/>
              <a:t>166</a:t>
            </a:r>
            <a:r>
              <a:rPr lang="zh-CN" altLang="en-US"/>
              <a:t>个，间隔</a:t>
            </a:r>
            <a:r>
              <a:rPr lang="en-US" altLang="zh-CN"/>
              <a:t>1</a:t>
            </a:r>
            <a:r>
              <a:rPr lang="zh-CN" altLang="en-US"/>
              <a:t>米组成一个网格。黑色圆点是记录在线数据的位置，这些位置是随机选择的。</a:t>
            </a:r>
          </a:p>
        </p:txBody>
      </p:sp>
    </p:spTree>
    <p:extLst>
      <p:ext uri="{BB962C8B-B14F-4D97-AF65-F5344CB8AC3E}">
        <p14:creationId xmlns:p14="http://schemas.microsoft.com/office/powerpoint/2010/main" val="2208314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16387" name="内容占位符 2"/>
          <p:cNvSpPr>
            <a:spLocks noGrp="1"/>
          </p:cNvSpPr>
          <p:nvPr>
            <p:ph idx="1"/>
          </p:nvPr>
        </p:nvSpPr>
        <p:spPr>
          <a:xfrm>
            <a:off x="179388" y="1268413"/>
            <a:ext cx="8713787" cy="4681537"/>
          </a:xfrm>
        </p:spPr>
        <p:txBody>
          <a:bodyPr/>
          <a:lstStyle/>
          <a:p>
            <a:r>
              <a:rPr lang="zh-CN" altLang="en-US" sz="2400" smtClean="0"/>
              <a:t>离线数据集</a:t>
            </a:r>
            <a:r>
              <a:rPr lang="en-US" altLang="zh-CN" sz="2400" smtClean="0"/>
              <a:t>(offline.final.trace.txt)</a:t>
            </a:r>
          </a:p>
          <a:p>
            <a:pPr lvl="1"/>
            <a:r>
              <a:rPr lang="zh-CN" altLang="en-US" sz="2000" smtClean="0"/>
              <a:t>每行数据的格式说明如下</a:t>
            </a:r>
          </a:p>
        </p:txBody>
      </p:sp>
      <p:graphicFrame>
        <p:nvGraphicFramePr>
          <p:cNvPr id="4" name="表格 3"/>
          <p:cNvGraphicFramePr>
            <a:graphicFrameLocks noGrp="1"/>
          </p:cNvGraphicFramePr>
          <p:nvPr/>
        </p:nvGraphicFramePr>
        <p:xfrm>
          <a:off x="358775" y="2133600"/>
          <a:ext cx="8389938" cy="3167064"/>
        </p:xfrm>
        <a:graphic>
          <a:graphicData uri="http://schemas.openxmlformats.org/drawingml/2006/table">
            <a:tbl>
              <a:tblPr firstRow="1" bandRow="1">
                <a:tableStyleId>{5C22544A-7EE6-4342-B048-85BDC9FD1C3A}</a:tableStyleId>
              </a:tblPr>
              <a:tblGrid>
                <a:gridCol w="867924">
                  <a:extLst>
                    <a:ext uri="{9D8B030D-6E8A-4147-A177-3AD203B41FA5}">
                      <a16:colId xmlns:a16="http://schemas.microsoft.com/office/drawing/2014/main" val="20000"/>
                    </a:ext>
                  </a:extLst>
                </a:gridCol>
                <a:gridCol w="867925">
                  <a:extLst>
                    <a:ext uri="{9D8B030D-6E8A-4147-A177-3AD203B41FA5}">
                      <a16:colId xmlns:a16="http://schemas.microsoft.com/office/drawing/2014/main" val="20001"/>
                    </a:ext>
                  </a:extLst>
                </a:gridCol>
                <a:gridCol w="4792340">
                  <a:extLst>
                    <a:ext uri="{9D8B030D-6E8A-4147-A177-3AD203B41FA5}">
                      <a16:colId xmlns:a16="http://schemas.microsoft.com/office/drawing/2014/main" val="20002"/>
                    </a:ext>
                  </a:extLst>
                </a:gridCol>
                <a:gridCol w="1861749">
                  <a:extLst>
                    <a:ext uri="{9D8B030D-6E8A-4147-A177-3AD203B41FA5}">
                      <a16:colId xmlns:a16="http://schemas.microsoft.com/office/drawing/2014/main" val="20003"/>
                    </a:ext>
                  </a:extLst>
                </a:gridCol>
              </a:tblGrid>
              <a:tr h="351896">
                <a:tc gridSpan="2">
                  <a:txBody>
                    <a:bodyPr/>
                    <a:lstStyle/>
                    <a:p>
                      <a:r>
                        <a:rPr lang="zh-CN" altLang="en-US" sz="1600" dirty="0" smtClean="0"/>
                        <a:t>变量</a:t>
                      </a:r>
                      <a:endParaRPr lang="zh-CN" altLang="en-US" sz="1600" dirty="0"/>
                    </a:p>
                  </a:txBody>
                  <a:tcPr marL="91451" marR="91451" marT="45701" marB="45701"/>
                </a:tc>
                <a:tc hMerge="1">
                  <a:txBody>
                    <a:bodyPr/>
                    <a:lstStyle/>
                    <a:p>
                      <a:endParaRPr lang="zh-CN" altLang="en-US"/>
                    </a:p>
                  </a:txBody>
                  <a:tcPr/>
                </a:tc>
                <a:tc gridSpan="2">
                  <a:txBody>
                    <a:bodyPr/>
                    <a:lstStyle/>
                    <a:p>
                      <a:r>
                        <a:rPr lang="zh-CN" altLang="en-US" sz="1600" dirty="0" smtClean="0"/>
                        <a:t>说明</a:t>
                      </a:r>
                      <a:endParaRPr lang="zh-CN" altLang="en-US" sz="1600" dirty="0"/>
                    </a:p>
                  </a:txBody>
                  <a:tcPr marL="91451" marR="91451" marT="45701" marB="45701"/>
                </a:tc>
                <a:tc hMerge="1">
                  <a:txBody>
                    <a:bodyPr/>
                    <a:lstStyle/>
                    <a:p>
                      <a:endParaRPr lang="zh-CN" altLang="en-US"/>
                    </a:p>
                  </a:txBody>
                  <a:tcPr/>
                </a:tc>
                <a:extLst>
                  <a:ext uri="{0D108BD9-81ED-4DB2-BD59-A6C34878D82A}">
                    <a16:rowId xmlns:a16="http://schemas.microsoft.com/office/drawing/2014/main" val="10000"/>
                  </a:ext>
                </a:extLst>
              </a:tr>
              <a:tr h="351896">
                <a:tc gridSpan="2">
                  <a:txBody>
                    <a:bodyPr/>
                    <a:lstStyle/>
                    <a:p>
                      <a:r>
                        <a:rPr lang="en-US" altLang="zh-CN" sz="1600" dirty="0" smtClean="0"/>
                        <a:t>t</a:t>
                      </a:r>
                      <a:endParaRPr lang="zh-CN" altLang="en-US" sz="1600" dirty="0"/>
                    </a:p>
                  </a:txBody>
                  <a:tcPr marL="91451" marR="91451" marT="45701" marB="45701"/>
                </a:tc>
                <a:tc hMerge="1">
                  <a:txBody>
                    <a:bodyPr/>
                    <a:lstStyle/>
                    <a:p>
                      <a:endParaRPr lang="zh-CN" altLang="en-US"/>
                    </a:p>
                  </a:txBody>
                  <a:tcPr/>
                </a:tc>
                <a:tc gridSpan="2">
                  <a:txBody>
                    <a:bodyPr/>
                    <a:lstStyle/>
                    <a:p>
                      <a:r>
                        <a:rPr lang="zh-CN" altLang="en-US" sz="1600" dirty="0" smtClean="0"/>
                        <a:t>以毫秒为单位的时间戳。</a:t>
                      </a:r>
                      <a:endParaRPr lang="zh-CN" altLang="en-US" sz="1600" dirty="0"/>
                    </a:p>
                  </a:txBody>
                  <a:tcPr marL="91451" marR="91451" marT="45701" marB="45701"/>
                </a:tc>
                <a:tc hMerge="1">
                  <a:txBody>
                    <a:bodyPr/>
                    <a:lstStyle/>
                    <a:p>
                      <a:endParaRPr lang="zh-CN" altLang="en-US"/>
                    </a:p>
                  </a:txBody>
                  <a:tcPr/>
                </a:tc>
                <a:extLst>
                  <a:ext uri="{0D108BD9-81ED-4DB2-BD59-A6C34878D82A}">
                    <a16:rowId xmlns:a16="http://schemas.microsoft.com/office/drawing/2014/main" val="10001"/>
                  </a:ext>
                </a:extLst>
              </a:tr>
              <a:tr h="351896">
                <a:tc gridSpan="2">
                  <a:txBody>
                    <a:bodyPr/>
                    <a:lstStyle/>
                    <a:p>
                      <a:r>
                        <a:rPr lang="en-US" altLang="zh-CN" sz="1600" dirty="0" smtClean="0"/>
                        <a:t>id</a:t>
                      </a:r>
                      <a:endParaRPr lang="zh-CN" altLang="en-US" sz="1600" dirty="0"/>
                    </a:p>
                  </a:txBody>
                  <a:tcPr marL="91451" marR="91451" marT="45701" marB="45701"/>
                </a:tc>
                <a:tc hMerge="1">
                  <a:txBody>
                    <a:bodyPr/>
                    <a:lstStyle/>
                    <a:p>
                      <a:endParaRPr lang="zh-CN" altLang="en-US"/>
                    </a:p>
                  </a:txBody>
                  <a:tcPr/>
                </a:tc>
                <a:tc gridSpan="2">
                  <a:txBody>
                    <a:bodyPr/>
                    <a:lstStyle/>
                    <a:p>
                      <a:r>
                        <a:rPr lang="zh-CN" altLang="en-US" sz="1600" dirty="0" smtClean="0"/>
                        <a:t>扫描设备的</a:t>
                      </a:r>
                      <a:r>
                        <a:rPr lang="en-US" altLang="zh-CN" sz="1600" dirty="0" smtClean="0"/>
                        <a:t>MAC</a:t>
                      </a:r>
                      <a:r>
                        <a:rPr lang="zh-CN" altLang="en-US" sz="1600" dirty="0" smtClean="0"/>
                        <a:t>地址</a:t>
                      </a:r>
                      <a:endParaRPr lang="zh-CN" altLang="en-US" sz="1600" dirty="0"/>
                    </a:p>
                  </a:txBody>
                  <a:tcPr marL="91451" marR="91451" marT="45701" marB="45701"/>
                </a:tc>
                <a:tc hMerge="1">
                  <a:txBody>
                    <a:bodyPr/>
                    <a:lstStyle/>
                    <a:p>
                      <a:endParaRPr lang="zh-CN" altLang="en-US"/>
                    </a:p>
                  </a:txBody>
                  <a:tcPr/>
                </a:tc>
                <a:extLst>
                  <a:ext uri="{0D108BD9-81ED-4DB2-BD59-A6C34878D82A}">
                    <a16:rowId xmlns:a16="http://schemas.microsoft.com/office/drawing/2014/main" val="10002"/>
                  </a:ext>
                </a:extLst>
              </a:tr>
              <a:tr h="351896">
                <a:tc gridSpan="2">
                  <a:txBody>
                    <a:bodyPr/>
                    <a:lstStyle/>
                    <a:p>
                      <a:r>
                        <a:rPr lang="en-US" altLang="zh-CN" sz="1600" dirty="0" err="1" smtClean="0"/>
                        <a:t>pos</a:t>
                      </a:r>
                      <a:endParaRPr lang="zh-CN" altLang="en-US" sz="1600" dirty="0"/>
                    </a:p>
                  </a:txBody>
                  <a:tcPr marL="91451" marR="91451" marT="45701" marB="45701"/>
                </a:tc>
                <a:tc hMerge="1">
                  <a:txBody>
                    <a:bodyPr/>
                    <a:lstStyle/>
                    <a:p>
                      <a:endParaRPr lang="zh-CN" altLang="en-US"/>
                    </a:p>
                  </a:txBody>
                  <a:tcPr/>
                </a:tc>
                <a:tc gridSpan="2">
                  <a:txBody>
                    <a:bodyPr/>
                    <a:lstStyle/>
                    <a:p>
                      <a:r>
                        <a:rPr lang="zh-CN" altLang="en-US" sz="1600" dirty="0" smtClean="0"/>
                        <a:t>扫描设备的物理坐标</a:t>
                      </a:r>
                      <a:endParaRPr lang="zh-CN" altLang="en-US" sz="1600" dirty="0"/>
                    </a:p>
                  </a:txBody>
                  <a:tcPr marL="91451" marR="91451" marT="45701" marB="45701"/>
                </a:tc>
                <a:tc hMerge="1">
                  <a:txBody>
                    <a:bodyPr/>
                    <a:lstStyle/>
                    <a:p>
                      <a:endParaRPr lang="zh-CN" altLang="en-US"/>
                    </a:p>
                  </a:txBody>
                  <a:tcPr/>
                </a:tc>
                <a:extLst>
                  <a:ext uri="{0D108BD9-81ED-4DB2-BD59-A6C34878D82A}">
                    <a16:rowId xmlns:a16="http://schemas.microsoft.com/office/drawing/2014/main" val="10003"/>
                  </a:ext>
                </a:extLst>
              </a:tr>
              <a:tr h="351896">
                <a:tc gridSpan="2">
                  <a:txBody>
                    <a:bodyPr/>
                    <a:lstStyle/>
                    <a:p>
                      <a:r>
                        <a:rPr lang="en-US" altLang="zh-CN" sz="1600" dirty="0" smtClean="0"/>
                        <a:t>degree</a:t>
                      </a:r>
                      <a:endParaRPr lang="zh-CN" altLang="en-US" sz="1600" dirty="0"/>
                    </a:p>
                  </a:txBody>
                  <a:tcPr marL="91451" marR="91451" marT="45701" marB="45701"/>
                </a:tc>
                <a:tc hMerge="1">
                  <a:txBody>
                    <a:bodyPr/>
                    <a:lstStyle/>
                    <a:p>
                      <a:endParaRPr lang="zh-CN" altLang="en-US"/>
                    </a:p>
                  </a:txBody>
                  <a:tcPr/>
                </a:tc>
                <a:tc gridSpan="2">
                  <a:txBody>
                    <a:bodyPr/>
                    <a:lstStyle/>
                    <a:p>
                      <a:r>
                        <a:rPr lang="zh-CN" altLang="en-US" sz="1600" dirty="0" smtClean="0"/>
                        <a:t>用户手持扫描设备的方向，以角度为单位</a:t>
                      </a:r>
                      <a:endParaRPr lang="zh-CN" altLang="en-US" sz="1600" dirty="0"/>
                    </a:p>
                  </a:txBody>
                  <a:tcPr marL="91451" marR="91451" marT="45701" marB="45701"/>
                </a:tc>
                <a:tc hMerge="1">
                  <a:txBody>
                    <a:bodyPr/>
                    <a:lstStyle/>
                    <a:p>
                      <a:endParaRPr lang="zh-CN" altLang="en-US"/>
                    </a:p>
                  </a:txBody>
                  <a:tcPr/>
                </a:tc>
                <a:extLst>
                  <a:ext uri="{0D108BD9-81ED-4DB2-BD59-A6C34878D82A}">
                    <a16:rowId xmlns:a16="http://schemas.microsoft.com/office/drawing/2014/main" val="10004"/>
                  </a:ext>
                </a:extLst>
              </a:tr>
              <a:tr h="351896">
                <a:tc rowSpan="4">
                  <a:txBody>
                    <a:bodyPr/>
                    <a:lstStyle/>
                    <a:p>
                      <a:pPr algn="ctr"/>
                      <a:r>
                        <a:rPr lang="en-US" altLang="zh-CN" sz="1600" dirty="0" smtClean="0"/>
                        <a:t>MAC</a:t>
                      </a:r>
                    </a:p>
                    <a:p>
                      <a:pPr algn="ctr"/>
                      <a:r>
                        <a:rPr lang="en-US" altLang="zh-CN" sz="1600" dirty="0" smtClean="0"/>
                        <a:t>of</a:t>
                      </a:r>
                    </a:p>
                    <a:p>
                      <a:pPr algn="ctr"/>
                      <a:r>
                        <a:rPr lang="en-US" altLang="zh-CN" sz="1600" dirty="0" smtClean="0"/>
                        <a:t>Response</a:t>
                      </a:r>
                      <a:endParaRPr lang="zh-CN" altLang="en-US" sz="1600" dirty="0"/>
                    </a:p>
                  </a:txBody>
                  <a:tcPr marL="91451" marR="91451" marT="45701" marB="45701" anchor="ctr">
                    <a:lnR w="12700" cap="flat" cmpd="sng" algn="ctr">
                      <a:solidFill>
                        <a:schemeClr val="tx1"/>
                      </a:solidFill>
                      <a:prstDash val="solid"/>
                      <a:round/>
                      <a:headEnd type="none" w="med" len="med"/>
                      <a:tailEnd type="none" w="med" len="med"/>
                    </a:lnR>
                  </a:tcPr>
                </a:tc>
                <a:tc>
                  <a:txBody>
                    <a:bodyPr/>
                    <a:lstStyle/>
                    <a:p>
                      <a:r>
                        <a:rPr lang="en-US" altLang="zh-CN" sz="1600" dirty="0" smtClean="0"/>
                        <a:t>mac</a:t>
                      </a:r>
                      <a:endParaRPr lang="zh-CN" altLang="en-US" sz="1600" dirty="0"/>
                    </a:p>
                  </a:txBody>
                  <a:tcPr marL="91451" marR="91451" marT="45701" marB="45701">
                    <a:lnL w="12700" cap="flat" cmpd="sng" algn="ctr">
                      <a:solidFill>
                        <a:schemeClr val="tx1"/>
                      </a:solidFill>
                      <a:prstDash val="solid"/>
                      <a:round/>
                      <a:headEnd type="none" w="med" len="med"/>
                      <a:tailEnd type="none" w="med" len="med"/>
                    </a:lnL>
                  </a:tcPr>
                </a:tc>
                <a:tc>
                  <a:txBody>
                    <a:bodyPr/>
                    <a:lstStyle/>
                    <a:p>
                      <a:r>
                        <a:rPr lang="zh-CN" altLang="en-US" sz="1600" dirty="0" smtClean="0"/>
                        <a:t>响应方（</a:t>
                      </a:r>
                      <a:r>
                        <a:rPr lang="en-US" altLang="zh-CN" sz="1600" dirty="0" smtClean="0"/>
                        <a:t>AP</a:t>
                      </a:r>
                      <a:r>
                        <a:rPr lang="zh-CN" altLang="en-US" sz="1600" dirty="0" smtClean="0"/>
                        <a:t>）的</a:t>
                      </a:r>
                      <a:r>
                        <a:rPr lang="en-US" altLang="zh-CN" sz="1600" dirty="0" smtClean="0"/>
                        <a:t>MAC</a:t>
                      </a:r>
                      <a:r>
                        <a:rPr lang="zh-CN" altLang="en-US" sz="1600" dirty="0" smtClean="0"/>
                        <a:t>地址</a:t>
                      </a:r>
                      <a:endParaRPr lang="zh-CN" altLang="en-US" sz="1600" dirty="0"/>
                    </a:p>
                  </a:txBody>
                  <a:tcPr marL="91451" marR="91451" marT="45701" marB="45701">
                    <a:lnR w="12700" cap="flat" cmpd="sng" algn="ctr">
                      <a:solidFill>
                        <a:schemeClr val="tx1"/>
                      </a:solidFill>
                      <a:prstDash val="solid"/>
                      <a:round/>
                      <a:headEnd type="none" w="med" len="med"/>
                      <a:tailEnd type="none" w="med" len="med"/>
                    </a:lnR>
                  </a:tcPr>
                </a:tc>
                <a:tc rowSpan="4">
                  <a:txBody>
                    <a:bodyPr/>
                    <a:lstStyle/>
                    <a:p>
                      <a:r>
                        <a:rPr lang="zh-CN" altLang="en-US" sz="1600" dirty="0" smtClean="0"/>
                        <a:t>备注：每个测量点侦测到的信号个数是不定的，因此这里记录的数量每一行都可能是不同的。</a:t>
                      </a:r>
                      <a:endParaRPr lang="zh-CN" altLang="en-US" sz="1600" dirty="0"/>
                    </a:p>
                  </a:txBody>
                  <a:tcPr marL="91451" marR="91451" marT="45701" marB="4570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51896">
                <a:tc vMerge="1">
                  <a:txBody>
                    <a:bodyPr/>
                    <a:lstStyle/>
                    <a:p>
                      <a:endParaRPr lang="zh-CN" altLang="en-US" dirty="0"/>
                    </a:p>
                  </a:txBody>
                  <a:tcPr>
                    <a:lnR w="12700" cap="flat" cmpd="sng" algn="ctr">
                      <a:solidFill>
                        <a:schemeClr val="tx1"/>
                      </a:solidFill>
                      <a:prstDash val="solid"/>
                      <a:round/>
                      <a:headEnd type="none" w="med" len="med"/>
                      <a:tailEnd type="none" w="med" len="med"/>
                    </a:lnR>
                  </a:tcPr>
                </a:tc>
                <a:tc>
                  <a:txBody>
                    <a:bodyPr/>
                    <a:lstStyle/>
                    <a:p>
                      <a:r>
                        <a:rPr lang="en-US" altLang="zh-CN" sz="1600" dirty="0" err="1" smtClean="0"/>
                        <a:t>dbm</a:t>
                      </a:r>
                      <a:endParaRPr lang="zh-CN" altLang="en-US" sz="1600" dirty="0"/>
                    </a:p>
                  </a:txBody>
                  <a:tcPr marL="91451" marR="91451" marT="45701" marB="45701">
                    <a:lnL w="12700" cap="flat" cmpd="sng" algn="ctr">
                      <a:solidFill>
                        <a:schemeClr val="tx1"/>
                      </a:solidFill>
                      <a:prstDash val="solid"/>
                      <a:round/>
                      <a:headEnd type="none" w="med" len="med"/>
                      <a:tailEnd type="none" w="med" len="med"/>
                    </a:lnL>
                  </a:tcPr>
                </a:tc>
                <a:tc>
                  <a:txBody>
                    <a:bodyPr/>
                    <a:lstStyle/>
                    <a:p>
                      <a:r>
                        <a:rPr lang="zh-CN" altLang="en-US" sz="1600" dirty="0" smtClean="0"/>
                        <a:t>响应方的信号强度值（以分贝毫瓦</a:t>
                      </a:r>
                      <a:r>
                        <a:rPr lang="en-US" altLang="zh-CN" sz="1600" dirty="0" err="1" smtClean="0"/>
                        <a:t>dBm</a:t>
                      </a:r>
                      <a:r>
                        <a:rPr lang="zh-CN" altLang="en-US" sz="1600" dirty="0" smtClean="0"/>
                        <a:t>为单位）</a:t>
                      </a:r>
                      <a:endParaRPr lang="zh-CN" altLang="en-US" sz="1600" dirty="0"/>
                    </a:p>
                  </a:txBody>
                  <a:tcPr marL="91451" marR="91451" marT="45701" marB="45701">
                    <a:lnR w="12700" cap="flat" cmpd="sng" algn="ctr">
                      <a:solidFill>
                        <a:schemeClr val="tx1"/>
                      </a:solidFill>
                      <a:prstDash val="solid"/>
                      <a:round/>
                      <a:headEnd type="none" w="med" len="med"/>
                      <a:tailEnd type="none" w="med" len="med"/>
                    </a:lnR>
                  </a:tcPr>
                </a:tc>
                <a:tc vMerge="1">
                  <a:txBody>
                    <a:bodyPr/>
                    <a:lstStyle/>
                    <a:p>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351896">
                <a:tc vMerge="1">
                  <a:txBody>
                    <a:bodyPr/>
                    <a:lstStyle/>
                    <a:p>
                      <a:endParaRPr lang="zh-CN" altLang="en-US" dirty="0"/>
                    </a:p>
                  </a:txBody>
                  <a:tcPr>
                    <a:lnR w="12700" cap="flat" cmpd="sng" algn="ctr">
                      <a:solidFill>
                        <a:schemeClr val="tx1"/>
                      </a:solidFill>
                      <a:prstDash val="solid"/>
                      <a:round/>
                      <a:headEnd type="none" w="med" len="med"/>
                      <a:tailEnd type="none" w="med" len="med"/>
                    </a:lnR>
                  </a:tcPr>
                </a:tc>
                <a:tc>
                  <a:txBody>
                    <a:bodyPr/>
                    <a:lstStyle/>
                    <a:p>
                      <a:r>
                        <a:rPr lang="en-US" altLang="zh-CN" sz="1600" dirty="0" err="1" smtClean="0"/>
                        <a:t>freq</a:t>
                      </a:r>
                      <a:endParaRPr lang="zh-CN" altLang="en-US" sz="1600" dirty="0"/>
                    </a:p>
                  </a:txBody>
                  <a:tcPr marL="91451" marR="91451" marT="45701" marB="45701">
                    <a:lnL w="12700" cap="flat" cmpd="sng" algn="ctr">
                      <a:solidFill>
                        <a:schemeClr val="tx1"/>
                      </a:solidFill>
                      <a:prstDash val="solid"/>
                      <a:round/>
                      <a:headEnd type="none" w="med" len="med"/>
                      <a:tailEnd type="none" w="med" len="med"/>
                    </a:lnL>
                  </a:tcPr>
                </a:tc>
                <a:tc>
                  <a:txBody>
                    <a:bodyPr/>
                    <a:lstStyle/>
                    <a:p>
                      <a:r>
                        <a:rPr lang="zh-CN" altLang="en-US" sz="1600" dirty="0" smtClean="0"/>
                        <a:t>信道频率</a:t>
                      </a:r>
                      <a:endParaRPr lang="zh-CN" altLang="en-US" sz="1600" dirty="0"/>
                    </a:p>
                  </a:txBody>
                  <a:tcPr marL="91451" marR="91451" marT="45701" marB="45701">
                    <a:lnR w="12700" cap="flat" cmpd="sng" algn="ctr">
                      <a:solidFill>
                        <a:schemeClr val="tx1"/>
                      </a:solidFill>
                      <a:prstDash val="solid"/>
                      <a:round/>
                      <a:headEnd type="none" w="med" len="med"/>
                      <a:tailEnd type="none" w="med" len="med"/>
                    </a:lnR>
                  </a:tcPr>
                </a:tc>
                <a:tc vMerge="1">
                  <a:txBody>
                    <a:bodyPr/>
                    <a:lstStyle/>
                    <a:p>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351896">
                <a:tc vMerge="1">
                  <a:txBody>
                    <a:bodyPr/>
                    <a:lstStyle/>
                    <a:p>
                      <a:endParaRPr lang="zh-CN" altLang="en-US" dirty="0"/>
                    </a:p>
                  </a:txBody>
                  <a:tcPr>
                    <a:lnR w="12700" cap="flat" cmpd="sng" algn="ctr">
                      <a:solidFill>
                        <a:schemeClr val="tx1"/>
                      </a:solidFill>
                      <a:prstDash val="solid"/>
                      <a:round/>
                      <a:headEnd type="none" w="med" len="med"/>
                      <a:tailEnd type="none" w="med" len="med"/>
                    </a:lnR>
                  </a:tcPr>
                </a:tc>
                <a:tc>
                  <a:txBody>
                    <a:bodyPr/>
                    <a:lstStyle/>
                    <a:p>
                      <a:r>
                        <a:rPr lang="en-US" altLang="zh-CN" sz="1600" dirty="0" smtClean="0"/>
                        <a:t>mode</a:t>
                      </a:r>
                      <a:endParaRPr lang="zh-CN" altLang="en-US" sz="1600" dirty="0"/>
                    </a:p>
                  </a:txBody>
                  <a:tcPr marL="91451" marR="91451" marT="45701" marB="45701">
                    <a:lnL w="12700" cap="flat" cmpd="sng" algn="ctr">
                      <a:solidFill>
                        <a:schemeClr val="tx1"/>
                      </a:solidFill>
                      <a:prstDash val="solid"/>
                      <a:round/>
                      <a:headEnd type="none" w="med" len="med"/>
                      <a:tailEnd type="none" w="med" len="med"/>
                    </a:lnL>
                  </a:tcPr>
                </a:tc>
                <a:tc>
                  <a:txBody>
                    <a:bodyPr/>
                    <a:lstStyle/>
                    <a:p>
                      <a:r>
                        <a:rPr lang="zh-CN" altLang="en-US" sz="1600" dirty="0" smtClean="0"/>
                        <a:t>工作模式（接入点</a:t>
                      </a:r>
                      <a:r>
                        <a:rPr lang="en-US" altLang="zh-CN" sz="1600" dirty="0" smtClean="0"/>
                        <a:t>=3</a:t>
                      </a:r>
                      <a:r>
                        <a:rPr lang="zh-CN" altLang="en-US" sz="1600" dirty="0" smtClean="0"/>
                        <a:t>，</a:t>
                      </a:r>
                      <a:r>
                        <a:rPr lang="en-US" altLang="zh-CN" sz="1600" dirty="0" err="1" smtClean="0"/>
                        <a:t>adhoc</a:t>
                      </a:r>
                      <a:r>
                        <a:rPr lang="zh-CN" altLang="en-US" sz="1600" dirty="0" smtClean="0"/>
                        <a:t>模式的装置</a:t>
                      </a:r>
                      <a:r>
                        <a:rPr lang="en-US" altLang="zh-CN" sz="1600" dirty="0" smtClean="0"/>
                        <a:t>=1</a:t>
                      </a:r>
                      <a:r>
                        <a:rPr lang="zh-CN" altLang="en-US" sz="1600" dirty="0" smtClean="0"/>
                        <a:t>）</a:t>
                      </a:r>
                      <a:endParaRPr lang="zh-CN" altLang="en-US" sz="1600" dirty="0"/>
                    </a:p>
                  </a:txBody>
                  <a:tcPr marL="91451" marR="91451" marT="45701" marB="45701">
                    <a:lnR w="12700" cap="flat" cmpd="sng" algn="ctr">
                      <a:solidFill>
                        <a:schemeClr val="tx1"/>
                      </a:solidFill>
                      <a:prstDash val="solid"/>
                      <a:round/>
                      <a:headEnd type="none" w="med" len="med"/>
                      <a:tailEnd type="none" w="med" len="med"/>
                    </a:lnR>
                  </a:tcPr>
                </a:tc>
                <a:tc vMerge="1">
                  <a:txBody>
                    <a:bodyPr/>
                    <a:lstStyle/>
                    <a:p>
                      <a:endParaRPr lang="zh-CN" altLang="en-US"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pic>
        <p:nvPicPr>
          <p:cNvPr id="16424"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 y="5445125"/>
            <a:ext cx="91440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2685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17411" name="内容占位符 2"/>
          <p:cNvSpPr>
            <a:spLocks noGrp="1"/>
          </p:cNvSpPr>
          <p:nvPr>
            <p:ph idx="1"/>
          </p:nvPr>
        </p:nvSpPr>
        <p:spPr>
          <a:xfrm>
            <a:off x="179388" y="1341438"/>
            <a:ext cx="8713787" cy="4608512"/>
          </a:xfrm>
        </p:spPr>
        <p:txBody>
          <a:bodyPr/>
          <a:lstStyle/>
          <a:p>
            <a:r>
              <a:rPr lang="zh-CN" altLang="en-US" smtClean="0"/>
              <a:t>将离线数据集读入</a:t>
            </a:r>
            <a:r>
              <a:rPr lang="en-US" altLang="zh-CN" smtClean="0"/>
              <a:t>R</a:t>
            </a:r>
            <a:r>
              <a:rPr lang="zh-CN" altLang="en-US" smtClean="0"/>
              <a:t>的数据结构，两种思路</a:t>
            </a:r>
            <a:r>
              <a:rPr lang="en-US" altLang="zh-CN" smtClean="0"/>
              <a:t>:</a:t>
            </a:r>
          </a:p>
          <a:p>
            <a:pPr lvl="1"/>
            <a:r>
              <a:rPr lang="zh-CN" altLang="en-US" smtClean="0"/>
              <a:t>直接将文件中的每一行对应于数据框的一行。</a:t>
            </a:r>
            <a:endParaRPr lang="en-US" altLang="zh-CN" smtClean="0"/>
          </a:p>
          <a:p>
            <a:pPr lvl="2"/>
            <a:r>
              <a:rPr lang="zh-CN" altLang="en-US" smtClean="0"/>
              <a:t>优点：自然，可以直接对应于输入文件的格式</a:t>
            </a:r>
            <a:endParaRPr lang="en-US" altLang="zh-CN" smtClean="0"/>
          </a:p>
          <a:p>
            <a:pPr lvl="2"/>
            <a:r>
              <a:rPr lang="zh-CN" altLang="en-US" smtClean="0"/>
              <a:t>缺点：每行侦测到的响应方记录数不同，导致数据框的列数要按最大记录数来设定，造成需要对输入数据处理两遍才能建立，并且会有大量空值。</a:t>
            </a:r>
            <a:endParaRPr lang="en-US" altLang="zh-CN" smtClean="0"/>
          </a:p>
          <a:p>
            <a:pPr lvl="1"/>
            <a:r>
              <a:rPr lang="zh-CN" altLang="en-US" smtClean="0"/>
              <a:t>使用固定的</a:t>
            </a:r>
            <a:r>
              <a:rPr lang="en-US" altLang="zh-CN" smtClean="0"/>
              <a:t>8</a:t>
            </a:r>
            <a:r>
              <a:rPr lang="zh-CN" altLang="en-US" smtClean="0"/>
              <a:t>个变量来表示数据框的一行，即（</a:t>
            </a:r>
            <a:r>
              <a:rPr lang="en-US" altLang="zh-CN" smtClean="0"/>
              <a:t>t,id,pos,degree,responsemac,dbm,freq,mode</a:t>
            </a:r>
            <a:r>
              <a:rPr lang="zh-CN" altLang="en-US" smtClean="0"/>
              <a:t>）。</a:t>
            </a:r>
            <a:endParaRPr lang="en-US" altLang="zh-CN" smtClean="0"/>
          </a:p>
          <a:p>
            <a:pPr lvl="2"/>
            <a:r>
              <a:rPr lang="zh-CN" altLang="en-US" smtClean="0"/>
              <a:t>优点：避免对数据处理两遍，数据框列数固定。</a:t>
            </a:r>
            <a:endParaRPr lang="en-US" altLang="zh-CN" smtClean="0"/>
          </a:p>
          <a:p>
            <a:pPr lvl="2"/>
            <a:r>
              <a:rPr lang="zh-CN" altLang="en-US" smtClean="0"/>
              <a:t>缺点：需要分隔每一行中的响应方记录（根据分号分隔符），前四个变量会重复存储（不过相对于第一种方法的大量空值，这里的浪费可以接收）。</a:t>
            </a:r>
            <a:endParaRPr lang="en-US" altLang="zh-CN" smtClean="0"/>
          </a:p>
        </p:txBody>
      </p:sp>
    </p:spTree>
    <p:extLst>
      <p:ext uri="{BB962C8B-B14F-4D97-AF65-F5344CB8AC3E}">
        <p14:creationId xmlns:p14="http://schemas.microsoft.com/office/powerpoint/2010/main" val="2847754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mtClean="0"/>
              <a:t>R</a:t>
            </a:r>
            <a:r>
              <a:rPr lang="zh-CN" altLang="en-US" smtClean="0"/>
              <a:t>语言字符串处理</a:t>
            </a:r>
          </a:p>
        </p:txBody>
      </p:sp>
      <p:sp>
        <p:nvSpPr>
          <p:cNvPr id="64515" name="内容占位符 2"/>
          <p:cNvSpPr>
            <a:spLocks noGrp="1"/>
          </p:cNvSpPr>
          <p:nvPr>
            <p:ph idx="1"/>
          </p:nvPr>
        </p:nvSpPr>
        <p:spPr/>
        <p:txBody>
          <a:bodyPr/>
          <a:lstStyle/>
          <a:p>
            <a:r>
              <a:rPr lang="zh-CN" altLang="en-US" dirty="0" smtClean="0"/>
              <a:t>字符串长度</a:t>
            </a:r>
          </a:p>
          <a:p>
            <a:pPr lvl="1"/>
            <a:r>
              <a:rPr lang="en-US" altLang="zh-CN" dirty="0" smtClean="0"/>
              <a:t>length()</a:t>
            </a:r>
            <a:r>
              <a:rPr lang="zh-CN" altLang="en-US" dirty="0" smtClean="0"/>
              <a:t>可以读取向量内元素的数目，但是无法读取一个字符串的实际长度。需要用</a:t>
            </a:r>
            <a:r>
              <a:rPr lang="en-US" altLang="zh-CN" dirty="0" err="1" smtClean="0"/>
              <a:t>nchar</a:t>
            </a:r>
            <a:r>
              <a:rPr lang="zh-CN" altLang="en-US" dirty="0" smtClean="0"/>
              <a:t>函数，通过该函数可以读取字符串内部字符数目。</a:t>
            </a:r>
            <a:endParaRPr lang="en-US" altLang="zh-CN" dirty="0" smtClean="0"/>
          </a:p>
          <a:p>
            <a:pPr lvl="1"/>
            <a:endParaRPr lang="en-US" altLang="zh-CN" dirty="0" smtClean="0"/>
          </a:p>
          <a:p>
            <a:pPr lvl="1"/>
            <a:r>
              <a:rPr lang="zh-CN" altLang="en-US" dirty="0" smtClean="0"/>
              <a:t>例如：</a:t>
            </a:r>
          </a:p>
          <a:p>
            <a:pPr lvl="1"/>
            <a:r>
              <a:rPr lang="en-US" altLang="zh-CN" dirty="0" smtClean="0"/>
              <a:t>data&lt;-"4</a:t>
            </a:r>
            <a:r>
              <a:rPr lang="zh-CN" altLang="en-US" dirty="0" smtClean="0"/>
              <a:t>分</a:t>
            </a:r>
            <a:r>
              <a:rPr lang="en-US" altLang="zh-CN" dirty="0" smtClean="0"/>
              <a:t>50</a:t>
            </a:r>
            <a:r>
              <a:rPr lang="zh-CN" altLang="en-US" dirty="0" smtClean="0"/>
              <a:t>秒</a:t>
            </a:r>
            <a:r>
              <a:rPr lang="en-US" altLang="zh-CN" dirty="0" smtClean="0"/>
              <a:t>"</a:t>
            </a:r>
          </a:p>
          <a:p>
            <a:pPr lvl="1"/>
            <a:r>
              <a:rPr lang="en-US" altLang="zh-CN" dirty="0" err="1" smtClean="0"/>
              <a:t>nchar</a:t>
            </a:r>
            <a:r>
              <a:rPr lang="en-US" altLang="zh-CN" dirty="0" smtClean="0"/>
              <a:t>(data)</a:t>
            </a:r>
          </a:p>
          <a:p>
            <a:pPr lvl="1"/>
            <a:endParaRPr lang="zh-CN" altLang="en-US" dirty="0" smtClean="0"/>
          </a:p>
        </p:txBody>
      </p:sp>
    </p:spTree>
    <p:extLst>
      <p:ext uri="{BB962C8B-B14F-4D97-AF65-F5344CB8AC3E}">
        <p14:creationId xmlns:p14="http://schemas.microsoft.com/office/powerpoint/2010/main" val="28585630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18435" name="内容占位符 2"/>
          <p:cNvSpPr>
            <a:spLocks noGrp="1"/>
          </p:cNvSpPr>
          <p:nvPr>
            <p:ph idx="1"/>
          </p:nvPr>
        </p:nvSpPr>
        <p:spPr>
          <a:xfrm>
            <a:off x="179388" y="1341438"/>
            <a:ext cx="8713787" cy="4608512"/>
          </a:xfrm>
        </p:spPr>
        <p:txBody>
          <a:bodyPr/>
          <a:lstStyle/>
          <a:p>
            <a:r>
              <a:rPr lang="zh-CN" altLang="en-US" dirty="0" smtClean="0"/>
              <a:t>读取数据</a:t>
            </a:r>
            <a:endParaRPr lang="en-US" altLang="zh-CN" dirty="0" smtClean="0"/>
          </a:p>
          <a:p>
            <a:pPr lvl="1"/>
            <a:r>
              <a:rPr lang="zh-CN" altLang="en-US" dirty="0" smtClean="0"/>
              <a:t>使用</a:t>
            </a:r>
            <a:r>
              <a:rPr lang="en-US" altLang="zh-CN" dirty="0" err="1" smtClean="0"/>
              <a:t>ReadLines</a:t>
            </a:r>
            <a:r>
              <a:rPr lang="en-US" altLang="zh-CN" dirty="0" smtClean="0"/>
              <a:t>()</a:t>
            </a:r>
            <a:r>
              <a:rPr lang="zh-CN" altLang="en-US" dirty="0" smtClean="0"/>
              <a:t>函数将文件中每一行作为一个字符串读入，构成一个文本向量。</a:t>
            </a:r>
            <a:endParaRPr lang="en-US" altLang="zh-CN" dirty="0" smtClean="0"/>
          </a:p>
          <a:p>
            <a:pPr lvl="2"/>
            <a:r>
              <a:rPr lang="en-US" altLang="zh-CN" dirty="0" err="1"/>
              <a:t>setwd</a:t>
            </a:r>
            <a:r>
              <a:rPr lang="en-US" altLang="zh-CN" dirty="0"/>
              <a:t>("d:/devtmp/rtest/")</a:t>
            </a:r>
          </a:p>
          <a:p>
            <a:pPr lvl="2"/>
            <a:r>
              <a:rPr lang="en-US" altLang="zh-CN" dirty="0" smtClean="0"/>
              <a:t>txt = </a:t>
            </a:r>
            <a:r>
              <a:rPr lang="en-US" altLang="zh-CN" dirty="0" err="1" smtClean="0"/>
              <a:t>readLines</a:t>
            </a:r>
            <a:r>
              <a:rPr lang="en-US" altLang="zh-CN" dirty="0"/>
              <a:t>("offlinesamples.txt")</a:t>
            </a:r>
            <a:endParaRPr lang="en-US" altLang="zh-CN" dirty="0" smtClean="0"/>
          </a:p>
          <a:p>
            <a:pPr lvl="2"/>
            <a:r>
              <a:rPr lang="en-US" altLang="zh-CN" dirty="0" smtClean="0"/>
              <a:t>length(txt)  # </a:t>
            </a:r>
            <a:r>
              <a:rPr lang="zh-CN" altLang="en-US" dirty="0" smtClean="0"/>
              <a:t>查看多少行数据</a:t>
            </a:r>
            <a:endParaRPr lang="en-US" altLang="zh-CN" dirty="0" smtClean="0"/>
          </a:p>
          <a:p>
            <a:pPr lvl="2"/>
            <a:endParaRPr lang="en-US" altLang="zh-CN" dirty="0" smtClean="0"/>
          </a:p>
          <a:p>
            <a:pPr lvl="1"/>
            <a:r>
              <a:rPr lang="zh-CN" altLang="en-US" dirty="0" smtClean="0"/>
              <a:t>查找“</a:t>
            </a:r>
            <a:r>
              <a:rPr lang="en-US" altLang="zh-CN" dirty="0" smtClean="0"/>
              <a:t>#</a:t>
            </a:r>
            <a:r>
              <a:rPr lang="zh-CN" altLang="en-US" dirty="0" smtClean="0"/>
              <a:t>”开头的行，这是注释行</a:t>
            </a:r>
            <a:endParaRPr lang="en-US" altLang="zh-CN" dirty="0" smtClean="0"/>
          </a:p>
          <a:p>
            <a:pPr lvl="2"/>
            <a:r>
              <a:rPr lang="en-US" altLang="zh-CN" dirty="0" err="1" smtClean="0"/>
              <a:t>substr</a:t>
            </a:r>
            <a:r>
              <a:rPr lang="en-US" altLang="zh-CN" dirty="0" smtClean="0"/>
              <a:t>(txt,1,1)=="#"</a:t>
            </a:r>
            <a:endParaRPr lang="en-US" altLang="zh-CN" dirty="0"/>
          </a:p>
          <a:p>
            <a:pPr lvl="2"/>
            <a:endParaRPr lang="en-US" altLang="zh-CN" dirty="0" smtClean="0"/>
          </a:p>
        </p:txBody>
      </p:sp>
    </p:spTree>
    <p:extLst>
      <p:ext uri="{BB962C8B-B14F-4D97-AF65-F5344CB8AC3E}">
        <p14:creationId xmlns:p14="http://schemas.microsoft.com/office/powerpoint/2010/main" val="35180375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19459" name="内容占位符 2"/>
          <p:cNvSpPr>
            <a:spLocks noGrp="1"/>
          </p:cNvSpPr>
          <p:nvPr>
            <p:ph idx="1"/>
          </p:nvPr>
        </p:nvSpPr>
        <p:spPr>
          <a:xfrm>
            <a:off x="179388" y="1341438"/>
            <a:ext cx="8713787" cy="4608512"/>
          </a:xfrm>
        </p:spPr>
        <p:txBody>
          <a:bodyPr/>
          <a:lstStyle/>
          <a:p>
            <a:r>
              <a:rPr lang="zh-CN" altLang="en-US" sz="2400" dirty="0" smtClean="0"/>
              <a:t>尝试处理一行数据：</a:t>
            </a:r>
            <a:endParaRPr lang="en-US" altLang="zh-CN" sz="2400" dirty="0" smtClean="0"/>
          </a:p>
          <a:p>
            <a:pPr lvl="1"/>
            <a:r>
              <a:rPr lang="en-US" altLang="zh-CN" sz="2000" dirty="0" smtClean="0"/>
              <a:t>t=1139643118358;id=00:02:2D:21:0F:33;pos=0.0,0.0,0.0;degree=0.0;00:14:bf:b1:97:8a=-38,2437000000,3;</a:t>
            </a:r>
          </a:p>
          <a:p>
            <a:pPr lvl="1"/>
            <a:r>
              <a:rPr lang="zh-CN" altLang="en-US" sz="2000" dirty="0" smtClean="0"/>
              <a:t>可以看到格式表示中使用“</a:t>
            </a:r>
            <a:r>
              <a:rPr lang="en-US" altLang="zh-CN" sz="2000" dirty="0" smtClean="0"/>
              <a:t>;</a:t>
            </a:r>
            <a:r>
              <a:rPr lang="zh-CN" altLang="en-US" sz="2000" dirty="0" smtClean="0"/>
              <a:t>”分隔每个主要字段，然后在每个字段内使用“</a:t>
            </a:r>
            <a:r>
              <a:rPr lang="en-US" altLang="zh-CN" sz="2000" dirty="0" smtClean="0"/>
              <a:t>=</a:t>
            </a:r>
            <a:r>
              <a:rPr lang="zh-CN" altLang="en-US" sz="2000" dirty="0" smtClean="0"/>
              <a:t>”分隔名称值对，而值可能由多个变量构成，使用“</a:t>
            </a:r>
            <a:r>
              <a:rPr lang="en-US" altLang="zh-CN" sz="2000" dirty="0" smtClean="0"/>
              <a:t>,</a:t>
            </a:r>
            <a:r>
              <a:rPr lang="zh-CN" altLang="en-US" sz="2000" dirty="0" smtClean="0"/>
              <a:t>”分隔。</a:t>
            </a:r>
            <a:endParaRPr lang="en-US" altLang="zh-CN" sz="2000" dirty="0" smtClean="0"/>
          </a:p>
          <a:p>
            <a:pPr lvl="1"/>
            <a:r>
              <a:rPr lang="zh-CN" altLang="en-US" sz="2000" dirty="0" smtClean="0"/>
              <a:t>使用</a:t>
            </a:r>
            <a:r>
              <a:rPr lang="en-US" altLang="zh-CN" sz="2000" dirty="0" err="1" smtClean="0"/>
              <a:t>strsplit</a:t>
            </a:r>
            <a:r>
              <a:rPr lang="en-US" altLang="zh-CN" sz="2000" dirty="0" smtClean="0"/>
              <a:t>()</a:t>
            </a:r>
            <a:r>
              <a:rPr lang="zh-CN" altLang="en-US" sz="2000" dirty="0" smtClean="0"/>
              <a:t>进行分隔</a:t>
            </a:r>
            <a:endParaRPr lang="en-US" altLang="zh-CN" sz="2000" dirty="0" smtClean="0"/>
          </a:p>
          <a:p>
            <a:pPr lvl="1"/>
            <a:r>
              <a:rPr lang="en-US" altLang="zh-CN" sz="2000" dirty="0" err="1" smtClean="0"/>
              <a:t>oneline</a:t>
            </a:r>
            <a:r>
              <a:rPr lang="en-US" altLang="zh-CN" sz="2000" dirty="0" smtClean="0"/>
              <a:t> = txt[4]</a:t>
            </a:r>
          </a:p>
          <a:p>
            <a:pPr lvl="1"/>
            <a:r>
              <a:rPr lang="en-US" altLang="zh-CN" sz="2000" dirty="0" smtClean="0"/>
              <a:t>tokens = </a:t>
            </a:r>
            <a:r>
              <a:rPr lang="en-US" altLang="zh-CN" sz="2000" dirty="0" err="1" smtClean="0"/>
              <a:t>strsplit</a:t>
            </a:r>
            <a:r>
              <a:rPr lang="en-US" altLang="zh-CN" sz="2000" dirty="0" smtClean="0"/>
              <a:t>(</a:t>
            </a:r>
            <a:r>
              <a:rPr lang="en-US" altLang="zh-CN" sz="2000" dirty="0" err="1" smtClean="0"/>
              <a:t>oneline</a:t>
            </a:r>
            <a:r>
              <a:rPr lang="en-US" altLang="zh-CN" sz="2000" dirty="0" smtClean="0"/>
              <a:t>,"[;=,]")[[1]]</a:t>
            </a:r>
            <a:endParaRPr lang="zh-CN" altLang="en-US" sz="2000" dirty="0" smtClean="0"/>
          </a:p>
        </p:txBody>
      </p:sp>
      <p:pic>
        <p:nvPicPr>
          <p:cNvPr id="1946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708525"/>
            <a:ext cx="653415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6484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21507" name="内容占位符 2"/>
          <p:cNvSpPr>
            <a:spLocks noGrp="1"/>
          </p:cNvSpPr>
          <p:nvPr>
            <p:ph idx="1"/>
          </p:nvPr>
        </p:nvSpPr>
        <p:spPr>
          <a:xfrm>
            <a:off x="179388" y="1341438"/>
            <a:ext cx="8713787" cy="4608512"/>
          </a:xfrm>
        </p:spPr>
        <p:txBody>
          <a:bodyPr/>
          <a:lstStyle/>
          <a:p>
            <a:r>
              <a:rPr lang="zh-CN" altLang="en-US" dirty="0" smtClean="0"/>
              <a:t>尝试处理一行数据：</a:t>
            </a:r>
            <a:endParaRPr lang="en-US" altLang="zh-CN" dirty="0" smtClean="0"/>
          </a:p>
          <a:p>
            <a:pPr lvl="1"/>
            <a:r>
              <a:rPr lang="zh-CN" altLang="en-US" dirty="0" smtClean="0"/>
              <a:t>时间、</a:t>
            </a:r>
            <a:r>
              <a:rPr lang="en-US" altLang="zh-CN" dirty="0" smtClean="0"/>
              <a:t>MAC</a:t>
            </a:r>
            <a:r>
              <a:rPr lang="zh-CN" altLang="en-US" dirty="0" smtClean="0"/>
              <a:t>地址、坐标（</a:t>
            </a:r>
            <a:r>
              <a:rPr lang="en-US" altLang="zh-CN" dirty="0" err="1" smtClean="0"/>
              <a:t>x,y,z</a:t>
            </a:r>
            <a:r>
              <a:rPr lang="zh-CN" altLang="en-US" dirty="0" smtClean="0"/>
              <a:t>）和方向（角度值）可以直接通过下标获得：</a:t>
            </a:r>
            <a:endParaRPr lang="en-US" altLang="zh-CN" dirty="0" smtClean="0"/>
          </a:p>
          <a:p>
            <a:pPr lvl="1"/>
            <a:r>
              <a:rPr lang="en-US" altLang="zh-CN" dirty="0" smtClean="0"/>
              <a:t>tokens[c(2,4,6:8,10)]</a:t>
            </a:r>
          </a:p>
          <a:p>
            <a:pPr lvl="1"/>
            <a:endParaRPr lang="en-US" altLang="zh-CN" dirty="0" smtClean="0"/>
          </a:p>
          <a:p>
            <a:pPr lvl="1"/>
            <a:endParaRPr lang="en-US" altLang="zh-CN" dirty="0" smtClean="0"/>
          </a:p>
          <a:p>
            <a:pPr lvl="1"/>
            <a:r>
              <a:rPr lang="zh-CN" altLang="en-US" dirty="0" smtClean="0"/>
              <a:t>下标</a:t>
            </a:r>
            <a:r>
              <a:rPr lang="en-US" altLang="zh-CN" dirty="0" smtClean="0"/>
              <a:t>1:10</a:t>
            </a:r>
            <a:r>
              <a:rPr lang="zh-CN" altLang="en-US" dirty="0" smtClean="0"/>
              <a:t>以后的数据就是侦测到的每个信号的数据</a:t>
            </a:r>
            <a:endParaRPr lang="en-US" altLang="zh-CN" dirty="0" smtClean="0"/>
          </a:p>
          <a:p>
            <a:pPr lvl="1"/>
            <a:r>
              <a:rPr lang="en-US" altLang="zh-CN" dirty="0" smtClean="0"/>
              <a:t>tokens[-(1:10)]</a:t>
            </a:r>
            <a:endParaRPr lang="zh-CN" altLang="en-US" dirty="0" smtClean="0"/>
          </a:p>
        </p:txBody>
      </p:sp>
      <p:pic>
        <p:nvPicPr>
          <p:cNvPr id="2150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213100"/>
            <a:ext cx="799306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575" y="4652963"/>
            <a:ext cx="54102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6086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22531" name="内容占位符 2"/>
          <p:cNvSpPr>
            <a:spLocks noGrp="1"/>
          </p:cNvSpPr>
          <p:nvPr>
            <p:ph idx="1"/>
          </p:nvPr>
        </p:nvSpPr>
        <p:spPr>
          <a:xfrm>
            <a:off x="179388" y="1268413"/>
            <a:ext cx="8713787" cy="4608512"/>
          </a:xfrm>
        </p:spPr>
        <p:txBody>
          <a:bodyPr/>
          <a:lstStyle/>
          <a:p>
            <a:r>
              <a:rPr lang="zh-CN" altLang="en-US" sz="2400" dirty="0" smtClean="0"/>
              <a:t>尝试处理一行数据：</a:t>
            </a:r>
            <a:endParaRPr lang="en-US" altLang="zh-CN" sz="2400" dirty="0" smtClean="0"/>
          </a:p>
          <a:p>
            <a:pPr lvl="1"/>
            <a:r>
              <a:rPr lang="zh-CN" altLang="en-US" sz="2000" dirty="0" smtClean="0"/>
              <a:t>将侦测到每个信号数据格式化成一个矩阵</a:t>
            </a:r>
            <a:endParaRPr lang="en-US" altLang="zh-CN" sz="2000" dirty="0" smtClean="0"/>
          </a:p>
          <a:p>
            <a:pPr lvl="1"/>
            <a:r>
              <a:rPr lang="en-US" altLang="zh-CN" sz="2000" dirty="0" err="1" smtClean="0"/>
              <a:t>tmp</a:t>
            </a:r>
            <a:r>
              <a:rPr lang="en-US" altLang="zh-CN" sz="2000" dirty="0" smtClean="0"/>
              <a:t> = matrix(tokens[-(1:10)], </a:t>
            </a:r>
            <a:r>
              <a:rPr lang="en-US" altLang="zh-CN" sz="2000" dirty="0" err="1" smtClean="0"/>
              <a:t>ncol</a:t>
            </a:r>
            <a:r>
              <a:rPr lang="en-US" altLang="zh-CN" sz="2000" dirty="0" smtClean="0"/>
              <a:t>=4, </a:t>
            </a:r>
            <a:r>
              <a:rPr lang="en-US" altLang="zh-CN" sz="2000" dirty="0" err="1" smtClean="0"/>
              <a:t>byrow</a:t>
            </a:r>
            <a:r>
              <a:rPr lang="en-US" altLang="zh-CN" sz="2000" dirty="0" smtClean="0"/>
              <a:t> = TRUE)</a:t>
            </a:r>
          </a:p>
          <a:p>
            <a:pPr lvl="1"/>
            <a:r>
              <a:rPr lang="zh-CN" altLang="en-US" sz="2000" dirty="0" smtClean="0"/>
              <a:t>将离线观测点数据填补到矩阵的每一行，就可以处理完一个离线观测点的数据了</a:t>
            </a:r>
            <a:endParaRPr lang="en-US" altLang="zh-CN" sz="2000" dirty="0" smtClean="0"/>
          </a:p>
          <a:p>
            <a:pPr lvl="1"/>
            <a:r>
              <a:rPr lang="en-US" altLang="zh-CN" sz="2000" dirty="0" smtClean="0"/>
              <a:t>mat = </a:t>
            </a:r>
            <a:r>
              <a:rPr lang="en-US" altLang="zh-CN" sz="2000" dirty="0" err="1" smtClean="0"/>
              <a:t>cbind</a:t>
            </a:r>
            <a:r>
              <a:rPr lang="en-US" altLang="zh-CN" sz="2000" dirty="0" smtClean="0"/>
              <a:t>(matrix(tokens[c(2,4,6:8,10)], </a:t>
            </a:r>
            <a:r>
              <a:rPr lang="en-US" altLang="zh-CN" sz="2000" dirty="0" err="1" smtClean="0"/>
              <a:t>nrow</a:t>
            </a:r>
            <a:r>
              <a:rPr lang="en-US" altLang="zh-CN" sz="2000" dirty="0" smtClean="0"/>
              <a:t> = </a:t>
            </a:r>
            <a:r>
              <a:rPr lang="en-US" altLang="zh-CN" sz="2000" dirty="0" err="1" smtClean="0"/>
              <a:t>nrow</a:t>
            </a:r>
            <a:r>
              <a:rPr lang="en-US" altLang="zh-CN" sz="2000" dirty="0" smtClean="0"/>
              <a:t>(</a:t>
            </a:r>
            <a:r>
              <a:rPr lang="en-US" altLang="zh-CN" sz="2000" dirty="0" err="1" smtClean="0"/>
              <a:t>tmp</a:t>
            </a:r>
            <a:r>
              <a:rPr lang="en-US" altLang="zh-CN" sz="2000" dirty="0" smtClean="0"/>
              <a:t>), </a:t>
            </a:r>
            <a:r>
              <a:rPr lang="en-US" altLang="zh-CN" sz="2000" dirty="0" err="1" smtClean="0"/>
              <a:t>ncol</a:t>
            </a:r>
            <a:r>
              <a:rPr lang="en-US" altLang="zh-CN" sz="2000" dirty="0" smtClean="0"/>
              <a:t>=6, </a:t>
            </a:r>
            <a:r>
              <a:rPr lang="en-US" altLang="zh-CN" sz="2000" dirty="0" err="1" smtClean="0"/>
              <a:t>byrow</a:t>
            </a:r>
            <a:r>
              <a:rPr lang="en-US" altLang="zh-CN" sz="2000" dirty="0" smtClean="0"/>
              <a:t> = TRUE), </a:t>
            </a:r>
            <a:r>
              <a:rPr lang="en-US" altLang="zh-CN" sz="2000" dirty="0" err="1" smtClean="0"/>
              <a:t>tmp</a:t>
            </a:r>
            <a:r>
              <a:rPr lang="en-US" altLang="zh-CN" sz="2000" dirty="0" smtClean="0"/>
              <a:t>)</a:t>
            </a:r>
          </a:p>
          <a:p>
            <a:pPr lvl="1"/>
            <a:endParaRPr lang="zh-CN" altLang="en-US" sz="2000" dirty="0" smtClean="0"/>
          </a:p>
        </p:txBody>
      </p:sp>
      <p:pic>
        <p:nvPicPr>
          <p:cNvPr id="22532"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146550"/>
            <a:ext cx="408622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6225" y="3773488"/>
            <a:ext cx="5173663"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9056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3" name="内容占位符 2"/>
          <p:cNvSpPr>
            <a:spLocks noGrp="1"/>
          </p:cNvSpPr>
          <p:nvPr>
            <p:ph idx="1"/>
          </p:nvPr>
        </p:nvSpPr>
        <p:spPr>
          <a:xfrm>
            <a:off x="179388" y="1196975"/>
            <a:ext cx="8713787" cy="4608513"/>
          </a:xfrm>
        </p:spPr>
        <p:txBody>
          <a:bodyPr/>
          <a:lstStyle/>
          <a:p>
            <a:pPr>
              <a:defRPr/>
            </a:pPr>
            <a:r>
              <a:rPr lang="zh-CN" altLang="en-US" sz="2400" dirty="0" smtClean="0"/>
              <a:t>尝试处理一行数据：</a:t>
            </a:r>
            <a:endParaRPr lang="en-US" altLang="zh-CN" sz="2400" dirty="0" smtClean="0"/>
          </a:p>
          <a:p>
            <a:pPr lvl="1">
              <a:defRPr/>
            </a:pPr>
            <a:r>
              <a:rPr lang="zh-CN" altLang="en-US" sz="2000" dirty="0" smtClean="0"/>
              <a:t>可以将处理一行数据的操作抽象成一个函数</a:t>
            </a:r>
            <a:endParaRPr lang="en-US" altLang="zh-CN" sz="2000" dirty="0" smtClean="0"/>
          </a:p>
          <a:p>
            <a:pPr marL="449262" lvl="1" indent="0">
              <a:buFont typeface="Wingdings" panose="05000000000000000000" pitchFamily="2" charset="2"/>
              <a:buNone/>
              <a:defRPr/>
            </a:pPr>
            <a:r>
              <a:rPr lang="en-US" altLang="zh-CN" sz="2000" dirty="0" err="1" smtClean="0"/>
              <a:t>processLine</a:t>
            </a:r>
            <a:r>
              <a:rPr lang="en-US" altLang="zh-CN" sz="2000" dirty="0" smtClean="0"/>
              <a:t> &lt;- function(x)</a:t>
            </a:r>
          </a:p>
          <a:p>
            <a:pPr marL="449262" lvl="1" indent="0">
              <a:buFont typeface="Wingdings" panose="05000000000000000000" pitchFamily="2" charset="2"/>
              <a:buNone/>
              <a:defRPr/>
            </a:pPr>
            <a:r>
              <a:rPr lang="en-US" altLang="zh-CN" sz="2000" dirty="0" smtClean="0"/>
              <a:t>{</a:t>
            </a:r>
          </a:p>
          <a:p>
            <a:pPr marL="449262" lvl="1" indent="0">
              <a:buFont typeface="Wingdings" panose="05000000000000000000" pitchFamily="2" charset="2"/>
              <a:buNone/>
              <a:defRPr/>
            </a:pPr>
            <a:r>
              <a:rPr lang="en-US" altLang="zh-CN" sz="2000" dirty="0" smtClean="0"/>
              <a:t>	tokens &lt;- </a:t>
            </a:r>
            <a:r>
              <a:rPr lang="en-US" altLang="zh-CN" sz="2000" dirty="0" err="1" smtClean="0"/>
              <a:t>strsplit</a:t>
            </a:r>
            <a:r>
              <a:rPr lang="en-US" altLang="zh-CN" sz="2000" dirty="0" smtClean="0"/>
              <a:t>(x,"[;=,]")[[1]]</a:t>
            </a:r>
          </a:p>
          <a:p>
            <a:pPr marL="449262" lvl="1" indent="0">
              <a:buFont typeface="Wingdings" panose="05000000000000000000" pitchFamily="2" charset="2"/>
              <a:buNone/>
              <a:defRPr/>
            </a:pPr>
            <a:r>
              <a:rPr lang="en-US" altLang="zh-CN" sz="2000" dirty="0" smtClean="0"/>
              <a:t>	</a:t>
            </a:r>
            <a:r>
              <a:rPr lang="en-US" altLang="zh-CN" sz="2000" dirty="0" err="1" smtClean="0"/>
              <a:t>tmp</a:t>
            </a:r>
            <a:r>
              <a:rPr lang="en-US" altLang="zh-CN" sz="2000" dirty="0" smtClean="0"/>
              <a:t> &lt;- matrix(tokens[-(1:10)], </a:t>
            </a:r>
            <a:r>
              <a:rPr lang="en-US" altLang="zh-CN" sz="2000" dirty="0" err="1" smtClean="0"/>
              <a:t>ncol</a:t>
            </a:r>
            <a:r>
              <a:rPr lang="en-US" altLang="zh-CN" sz="2000" dirty="0" smtClean="0"/>
              <a:t>=4, </a:t>
            </a:r>
            <a:r>
              <a:rPr lang="en-US" altLang="zh-CN" sz="2000" dirty="0" err="1" smtClean="0"/>
              <a:t>byrow</a:t>
            </a:r>
            <a:r>
              <a:rPr lang="en-US" altLang="zh-CN" sz="2000" dirty="0" smtClean="0"/>
              <a:t> = TRUE)</a:t>
            </a:r>
          </a:p>
          <a:p>
            <a:pPr marL="449262" lvl="1" indent="0">
              <a:buFont typeface="Wingdings" panose="05000000000000000000" pitchFamily="2" charset="2"/>
              <a:buNone/>
              <a:defRPr/>
            </a:pPr>
            <a:r>
              <a:rPr lang="en-US" altLang="zh-CN" sz="2000" dirty="0" smtClean="0"/>
              <a:t>	mat &lt;- </a:t>
            </a:r>
            <a:r>
              <a:rPr lang="en-US" altLang="zh-CN" sz="2000" dirty="0" err="1" smtClean="0"/>
              <a:t>cbind</a:t>
            </a:r>
            <a:r>
              <a:rPr lang="en-US" altLang="zh-CN" sz="2000" dirty="0" smtClean="0"/>
              <a:t>(matrix(tokens[c(2,4,6:8,10)], </a:t>
            </a:r>
            <a:r>
              <a:rPr lang="en-US" altLang="zh-CN" sz="2000" dirty="0" err="1" smtClean="0"/>
              <a:t>nrow</a:t>
            </a:r>
            <a:r>
              <a:rPr lang="en-US" altLang="zh-CN" sz="2000" dirty="0" smtClean="0"/>
              <a:t> = </a:t>
            </a:r>
            <a:r>
              <a:rPr lang="en-US" altLang="zh-CN" sz="2000" dirty="0" err="1" smtClean="0"/>
              <a:t>nrow</a:t>
            </a:r>
            <a:r>
              <a:rPr lang="en-US" altLang="zh-CN" sz="2000" dirty="0" smtClean="0"/>
              <a:t>(</a:t>
            </a:r>
            <a:r>
              <a:rPr lang="en-US" altLang="zh-CN" sz="2000" dirty="0" err="1" smtClean="0"/>
              <a:t>tmp</a:t>
            </a:r>
            <a:r>
              <a:rPr lang="en-US" altLang="zh-CN" sz="2000" dirty="0" smtClean="0"/>
              <a:t>), </a:t>
            </a:r>
            <a:r>
              <a:rPr lang="en-US" altLang="zh-CN" sz="2000" dirty="0" err="1" smtClean="0"/>
              <a:t>ncol</a:t>
            </a:r>
            <a:r>
              <a:rPr lang="en-US" altLang="zh-CN" sz="2000" dirty="0" smtClean="0"/>
              <a:t>=6, </a:t>
            </a:r>
            <a:r>
              <a:rPr lang="en-US" altLang="zh-CN" sz="2000" dirty="0" err="1" smtClean="0"/>
              <a:t>byrow</a:t>
            </a:r>
            <a:r>
              <a:rPr lang="en-US" altLang="zh-CN" sz="2000" dirty="0" smtClean="0"/>
              <a:t> = TRUE), </a:t>
            </a:r>
            <a:r>
              <a:rPr lang="en-US" altLang="zh-CN" sz="2000" dirty="0" err="1" smtClean="0"/>
              <a:t>tmp</a:t>
            </a:r>
            <a:r>
              <a:rPr lang="en-US" altLang="zh-CN" sz="2000" dirty="0" smtClean="0"/>
              <a:t>)</a:t>
            </a:r>
          </a:p>
          <a:p>
            <a:pPr marL="449262" lvl="1" indent="0">
              <a:buFont typeface="Wingdings" panose="05000000000000000000" pitchFamily="2" charset="2"/>
              <a:buNone/>
              <a:defRPr/>
            </a:pPr>
            <a:r>
              <a:rPr lang="en-US" altLang="zh-CN" sz="2000" dirty="0" smtClean="0"/>
              <a:t>}</a:t>
            </a:r>
            <a:endParaRPr lang="en-US" altLang="zh-CN" sz="2000" dirty="0"/>
          </a:p>
          <a:p>
            <a:pPr lvl="1">
              <a:defRPr/>
            </a:pPr>
            <a:r>
              <a:rPr lang="zh-CN" altLang="en-US" sz="2000" dirty="0" smtClean="0"/>
              <a:t>对文件中的</a:t>
            </a:r>
            <a:r>
              <a:rPr lang="zh-CN" altLang="en-US" sz="2000" dirty="0"/>
              <a:t>多</a:t>
            </a:r>
            <a:r>
              <a:rPr lang="zh-CN" altLang="en-US" sz="2000" dirty="0" smtClean="0"/>
              <a:t>行数据，应用函数，再由生成的矩阵转换数据框</a:t>
            </a:r>
            <a:r>
              <a:rPr lang="en-US" altLang="zh-CN" sz="2000" dirty="0" smtClean="0"/>
              <a:t>,</a:t>
            </a:r>
            <a:r>
              <a:rPr lang="zh-CN" altLang="en-US" sz="2000" dirty="0" smtClean="0"/>
              <a:t>这里演示处理</a:t>
            </a:r>
            <a:r>
              <a:rPr lang="en-US" altLang="zh-CN" sz="2000" dirty="0" smtClean="0"/>
              <a:t>4</a:t>
            </a:r>
            <a:r>
              <a:rPr lang="zh-CN" altLang="en-US" sz="2000" dirty="0" smtClean="0"/>
              <a:t>到</a:t>
            </a:r>
            <a:r>
              <a:rPr lang="en-US" altLang="zh-CN" sz="2000" dirty="0" smtClean="0"/>
              <a:t>20</a:t>
            </a:r>
            <a:r>
              <a:rPr lang="zh-CN" altLang="en-US" sz="2000" dirty="0" smtClean="0"/>
              <a:t>行。</a:t>
            </a:r>
            <a:endParaRPr lang="en-US" altLang="zh-CN" sz="2000" dirty="0" smtClean="0"/>
          </a:p>
          <a:p>
            <a:pPr marL="449262" lvl="1" indent="0">
              <a:buFont typeface="Wingdings" panose="05000000000000000000" pitchFamily="2" charset="2"/>
              <a:buNone/>
              <a:defRPr/>
            </a:pPr>
            <a:r>
              <a:rPr lang="en-US" altLang="zh-CN" sz="2000" dirty="0" err="1" smtClean="0"/>
              <a:t>tmp</a:t>
            </a:r>
            <a:r>
              <a:rPr lang="en-US" altLang="zh-CN" sz="2000" dirty="0" smtClean="0"/>
              <a:t> &lt;- </a:t>
            </a:r>
            <a:r>
              <a:rPr lang="en-US" altLang="zh-CN" sz="2000" dirty="0" err="1" smtClean="0"/>
              <a:t>lapply</a:t>
            </a:r>
            <a:r>
              <a:rPr lang="en-US" altLang="zh-CN" sz="2000" dirty="0" smtClean="0"/>
              <a:t>(txt[4:20],</a:t>
            </a:r>
            <a:r>
              <a:rPr lang="en-US" altLang="zh-CN" sz="2000" dirty="0" err="1" smtClean="0"/>
              <a:t>processLine</a:t>
            </a:r>
            <a:r>
              <a:rPr lang="en-US" altLang="zh-CN" sz="2000" dirty="0" smtClean="0"/>
              <a:t>)</a:t>
            </a:r>
          </a:p>
          <a:p>
            <a:pPr marL="449262" lvl="1" indent="0">
              <a:buNone/>
              <a:defRPr/>
            </a:pPr>
            <a:r>
              <a:rPr lang="en-US" altLang="zh-CN" sz="2000" dirty="0" smtClean="0"/>
              <a:t>offline &lt;- </a:t>
            </a:r>
            <a:r>
              <a:rPr lang="en-US" altLang="zh-CN" sz="2000" dirty="0" err="1" smtClean="0"/>
              <a:t>as.data.frame</a:t>
            </a:r>
            <a:r>
              <a:rPr lang="en-US" altLang="zh-CN" sz="2000" dirty="0" smtClean="0"/>
              <a:t>(</a:t>
            </a:r>
            <a:r>
              <a:rPr lang="en-US" altLang="zh-CN" sz="2000" dirty="0" err="1" smtClean="0"/>
              <a:t>do.call</a:t>
            </a:r>
            <a:r>
              <a:rPr lang="en-US" altLang="zh-CN" sz="2000" dirty="0" smtClean="0"/>
              <a:t>("</a:t>
            </a:r>
            <a:r>
              <a:rPr lang="en-US" altLang="zh-CN" sz="2000" dirty="0" err="1" smtClean="0"/>
              <a:t>rbind</a:t>
            </a:r>
            <a:r>
              <a:rPr lang="en-US" altLang="zh-CN" sz="2000" dirty="0" smtClean="0"/>
              <a:t>",</a:t>
            </a:r>
            <a:r>
              <a:rPr lang="en-US" altLang="zh-CN" sz="2000" dirty="0" err="1" smtClean="0"/>
              <a:t>tmp</a:t>
            </a:r>
            <a:r>
              <a:rPr lang="en-US" altLang="zh-CN" sz="2000" dirty="0"/>
              <a:t>) , </a:t>
            </a:r>
            <a:r>
              <a:rPr lang="en-US" altLang="zh-CN" sz="2000" dirty="0" err="1"/>
              <a:t>stringsAsFactors</a:t>
            </a:r>
            <a:r>
              <a:rPr lang="en-US" altLang="zh-CN" sz="2000" dirty="0"/>
              <a:t>=FALSE)</a:t>
            </a:r>
            <a:endParaRPr lang="zh-CN" altLang="en-US" sz="2000" dirty="0"/>
          </a:p>
        </p:txBody>
      </p:sp>
    </p:spTree>
    <p:extLst>
      <p:ext uri="{BB962C8B-B14F-4D97-AF65-F5344CB8AC3E}">
        <p14:creationId xmlns:p14="http://schemas.microsoft.com/office/powerpoint/2010/main" val="38930084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042988" y="404813"/>
            <a:ext cx="6985000" cy="576262"/>
          </a:xfrm>
        </p:spPr>
        <p:txBody>
          <a:bodyPr/>
          <a:lstStyle/>
          <a:p>
            <a:r>
              <a:rPr lang="zh-CN" altLang="en-US" sz="2800" smtClean="0"/>
              <a:t>移动设备位置预测数据处理（案例）</a:t>
            </a:r>
          </a:p>
        </p:txBody>
      </p:sp>
      <p:sp>
        <p:nvSpPr>
          <p:cNvPr id="25603" name="内容占位符 2"/>
          <p:cNvSpPr>
            <a:spLocks noGrp="1"/>
          </p:cNvSpPr>
          <p:nvPr>
            <p:ph idx="1"/>
          </p:nvPr>
        </p:nvSpPr>
        <p:spPr>
          <a:xfrm>
            <a:off x="323850" y="1341438"/>
            <a:ext cx="8640763" cy="4679950"/>
          </a:xfrm>
        </p:spPr>
        <p:txBody>
          <a:bodyPr/>
          <a:lstStyle/>
          <a:p>
            <a:r>
              <a:rPr lang="zh-CN" altLang="en-US" sz="2000" dirty="0" smtClean="0"/>
              <a:t>对读取的所有数据行进行处理</a:t>
            </a:r>
            <a:endParaRPr lang="en-US" altLang="zh-CN" sz="2000" dirty="0" smtClean="0"/>
          </a:p>
          <a:p>
            <a:pPr lvl="1"/>
            <a:r>
              <a:rPr lang="en-US" altLang="zh-CN" sz="1800" dirty="0" smtClean="0"/>
              <a:t>lines = txt[</a:t>
            </a:r>
            <a:r>
              <a:rPr lang="en-US" altLang="zh-CN" sz="1800" dirty="0" err="1" smtClean="0"/>
              <a:t>substr</a:t>
            </a:r>
            <a:r>
              <a:rPr lang="en-US" altLang="zh-CN" sz="1800" dirty="0" smtClean="0"/>
              <a:t>(txt,1,1)!="#"]</a:t>
            </a:r>
          </a:p>
          <a:p>
            <a:pPr lvl="1"/>
            <a:r>
              <a:rPr lang="en-US" altLang="zh-CN" sz="1800" dirty="0" err="1" smtClean="0"/>
              <a:t>tmp</a:t>
            </a:r>
            <a:r>
              <a:rPr lang="en-US" altLang="zh-CN" sz="1800" dirty="0" smtClean="0"/>
              <a:t> = </a:t>
            </a:r>
            <a:r>
              <a:rPr lang="en-US" altLang="zh-CN" sz="1800" dirty="0" err="1" smtClean="0"/>
              <a:t>lapply</a:t>
            </a:r>
            <a:r>
              <a:rPr lang="en-US" altLang="zh-CN" sz="1800" dirty="0" smtClean="0"/>
              <a:t>(</a:t>
            </a:r>
            <a:r>
              <a:rPr lang="en-US" altLang="zh-CN" sz="1800" dirty="0" err="1" smtClean="0"/>
              <a:t>lines,processLine</a:t>
            </a:r>
            <a:r>
              <a:rPr lang="en-US" altLang="zh-CN" sz="1800" dirty="0" smtClean="0"/>
              <a:t>)</a:t>
            </a:r>
          </a:p>
          <a:p>
            <a:r>
              <a:rPr lang="zh-CN" altLang="en-US" sz="2000" dirty="0" smtClean="0"/>
              <a:t>发生了错误，进行调试</a:t>
            </a:r>
            <a:endParaRPr lang="en-US" altLang="zh-CN" sz="2000" dirty="0" smtClean="0"/>
          </a:p>
          <a:p>
            <a:pPr lvl="1"/>
            <a:r>
              <a:rPr lang="en-US" altLang="zh-CN" sz="1800" dirty="0" smtClean="0"/>
              <a:t>options(error=</a:t>
            </a:r>
            <a:r>
              <a:rPr lang="en-US" altLang="zh-CN" sz="1800" dirty="0" err="1" smtClean="0"/>
              <a:t>recover,warn</a:t>
            </a:r>
            <a:r>
              <a:rPr lang="en-US" altLang="zh-CN" sz="1800" dirty="0" smtClean="0"/>
              <a:t>=2)</a:t>
            </a:r>
          </a:p>
          <a:p>
            <a:pPr lvl="1"/>
            <a:r>
              <a:rPr lang="en-US" altLang="zh-CN" sz="1800" dirty="0" err="1" smtClean="0"/>
              <a:t>tmp</a:t>
            </a:r>
            <a:r>
              <a:rPr lang="en-US" altLang="zh-CN" sz="1800" dirty="0" smtClean="0"/>
              <a:t> = </a:t>
            </a:r>
            <a:r>
              <a:rPr lang="en-US" altLang="zh-CN" sz="1800" dirty="0" err="1" smtClean="0"/>
              <a:t>lapply</a:t>
            </a:r>
            <a:r>
              <a:rPr lang="en-US" altLang="zh-CN" sz="1800" dirty="0" smtClean="0"/>
              <a:t>(</a:t>
            </a:r>
            <a:r>
              <a:rPr lang="en-US" altLang="zh-CN" sz="1800" dirty="0" err="1" smtClean="0"/>
              <a:t>lines,processLine</a:t>
            </a:r>
            <a:r>
              <a:rPr lang="en-US" altLang="zh-CN" sz="1800" dirty="0" smtClean="0"/>
              <a:t>)</a:t>
            </a:r>
          </a:p>
          <a:p>
            <a:pPr lvl="1"/>
            <a:endParaRPr lang="en-US" altLang="zh-CN" sz="1800" dirty="0" smtClean="0"/>
          </a:p>
          <a:p>
            <a:pPr lvl="1"/>
            <a:endParaRPr lang="en-US" altLang="zh-CN" sz="1800" dirty="0" smtClean="0"/>
          </a:p>
          <a:p>
            <a:pPr lvl="1"/>
            <a:endParaRPr lang="en-US" altLang="zh-CN" sz="1800" dirty="0" smtClean="0"/>
          </a:p>
          <a:p>
            <a:endParaRPr lang="zh-CN" altLang="en-US" sz="2000" dirty="0" smtClean="0"/>
          </a:p>
        </p:txBody>
      </p:sp>
      <p:pic>
        <p:nvPicPr>
          <p:cNvPr id="2560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529013"/>
            <a:ext cx="7427913" cy="33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61005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3" name="内容占位符 2"/>
          <p:cNvSpPr>
            <a:spLocks noGrp="1"/>
          </p:cNvSpPr>
          <p:nvPr>
            <p:ph idx="1"/>
          </p:nvPr>
        </p:nvSpPr>
        <p:spPr>
          <a:xfrm>
            <a:off x="179388" y="1268413"/>
            <a:ext cx="8713787" cy="4608512"/>
          </a:xfrm>
        </p:spPr>
        <p:txBody>
          <a:bodyPr/>
          <a:lstStyle/>
          <a:p>
            <a:pPr>
              <a:defRPr/>
            </a:pPr>
            <a:r>
              <a:rPr lang="zh-CN" altLang="en-US" sz="2400" dirty="0" smtClean="0"/>
              <a:t>数据清理</a:t>
            </a:r>
            <a:r>
              <a:rPr lang="en-US" altLang="zh-CN" sz="2400" dirty="0" smtClean="0"/>
              <a:t>——</a:t>
            </a:r>
            <a:r>
              <a:rPr lang="zh-CN" altLang="en-US" sz="2400" dirty="0" smtClean="0"/>
              <a:t>错误情况处理：</a:t>
            </a:r>
            <a:endParaRPr lang="en-US" altLang="zh-CN" sz="2400" dirty="0" smtClean="0"/>
          </a:p>
          <a:p>
            <a:pPr lvl="1">
              <a:defRPr/>
            </a:pPr>
            <a:r>
              <a:rPr lang="zh-CN" altLang="en-US" sz="2000" dirty="0"/>
              <a:t>文件</a:t>
            </a:r>
            <a:r>
              <a:rPr lang="zh-CN" altLang="en-US" sz="2000" dirty="0" smtClean="0"/>
              <a:t>中有些离线监测点一个信号都没有检测到，会导致生成的矩阵为空，绑定监测点自身信息时出错。</a:t>
            </a:r>
            <a:endParaRPr lang="en-US" altLang="zh-CN" sz="2000" dirty="0" smtClean="0"/>
          </a:p>
          <a:p>
            <a:pPr lvl="1">
              <a:defRPr/>
            </a:pPr>
            <a:r>
              <a:rPr lang="zh-CN" altLang="en-US" sz="2000" dirty="0" smtClean="0"/>
              <a:t>因此，对于一行在拆分后只包含监测点自身信息的（只有</a:t>
            </a:r>
            <a:r>
              <a:rPr lang="en-US" altLang="zh-CN" sz="2000" dirty="0" smtClean="0"/>
              <a:t>10</a:t>
            </a:r>
            <a:r>
              <a:rPr lang="zh-CN" altLang="en-US" sz="2000" dirty="0" smtClean="0"/>
              <a:t>个元素），需要丢弃这一行。</a:t>
            </a:r>
            <a:endParaRPr lang="en-US" altLang="zh-CN" sz="2000" dirty="0" smtClean="0"/>
          </a:p>
          <a:p>
            <a:pPr marL="449262" lvl="1" indent="0">
              <a:buFont typeface="Wingdings" panose="05000000000000000000" pitchFamily="2" charset="2"/>
              <a:buNone/>
              <a:defRPr/>
            </a:pPr>
            <a:r>
              <a:rPr lang="en-US" altLang="zh-CN" sz="1800" dirty="0" err="1" smtClean="0"/>
              <a:t>processLine</a:t>
            </a:r>
            <a:r>
              <a:rPr lang="en-US" altLang="zh-CN" sz="1800" dirty="0" smtClean="0"/>
              <a:t> = function(x)</a:t>
            </a:r>
          </a:p>
          <a:p>
            <a:pPr marL="449262" lvl="1" indent="0">
              <a:buFont typeface="Wingdings" panose="05000000000000000000" pitchFamily="2" charset="2"/>
              <a:buNone/>
              <a:defRPr/>
            </a:pPr>
            <a:r>
              <a:rPr lang="en-US" altLang="zh-CN" sz="1800" dirty="0" smtClean="0"/>
              <a:t>{</a:t>
            </a:r>
          </a:p>
          <a:p>
            <a:pPr marL="449262" lvl="1" indent="0">
              <a:buFont typeface="Wingdings" panose="05000000000000000000" pitchFamily="2" charset="2"/>
              <a:buNone/>
              <a:defRPr/>
            </a:pPr>
            <a:r>
              <a:rPr lang="en-US" altLang="zh-CN" sz="1800" dirty="0" smtClean="0"/>
              <a:t>	tokens &lt;- </a:t>
            </a:r>
            <a:r>
              <a:rPr lang="en-US" altLang="zh-CN" sz="1800" dirty="0" err="1" smtClean="0"/>
              <a:t>strsplit</a:t>
            </a:r>
            <a:r>
              <a:rPr lang="en-US" altLang="zh-CN" sz="1800" dirty="0" smtClean="0"/>
              <a:t>(x,"[;=,]")[[1]]</a:t>
            </a:r>
          </a:p>
          <a:p>
            <a:pPr marL="449262" lvl="1" indent="0">
              <a:buFont typeface="Wingdings" panose="05000000000000000000" pitchFamily="2" charset="2"/>
              <a:buNone/>
              <a:defRPr/>
            </a:pPr>
            <a:r>
              <a:rPr lang="en-US" altLang="zh-CN" sz="1800" dirty="0" smtClean="0"/>
              <a:t>	if(length(tokens)==10)</a:t>
            </a:r>
          </a:p>
          <a:p>
            <a:pPr marL="449262" lvl="1" indent="0">
              <a:buFont typeface="Wingdings" panose="05000000000000000000" pitchFamily="2" charset="2"/>
              <a:buNone/>
              <a:defRPr/>
            </a:pPr>
            <a:r>
              <a:rPr lang="en-US" altLang="zh-CN" sz="1800" dirty="0" smtClean="0"/>
              <a:t>		return(NULL)</a:t>
            </a:r>
          </a:p>
          <a:p>
            <a:pPr marL="449262" lvl="1" indent="0">
              <a:buFont typeface="Wingdings" panose="05000000000000000000" pitchFamily="2" charset="2"/>
              <a:buNone/>
              <a:defRPr/>
            </a:pPr>
            <a:endParaRPr lang="en-US" altLang="zh-CN" sz="1800" dirty="0" smtClean="0"/>
          </a:p>
          <a:p>
            <a:pPr marL="449262" lvl="1" indent="0">
              <a:buFont typeface="Wingdings" panose="05000000000000000000" pitchFamily="2" charset="2"/>
              <a:buNone/>
              <a:defRPr/>
            </a:pPr>
            <a:r>
              <a:rPr lang="en-US" altLang="zh-CN" sz="1800" dirty="0" smtClean="0"/>
              <a:t>	</a:t>
            </a:r>
            <a:r>
              <a:rPr lang="en-US" altLang="zh-CN" sz="1800" dirty="0" err="1" smtClean="0"/>
              <a:t>tmp</a:t>
            </a:r>
            <a:r>
              <a:rPr lang="en-US" altLang="zh-CN" sz="1800" dirty="0" smtClean="0"/>
              <a:t> &lt;- matrix(tokens[-(1:10)], </a:t>
            </a:r>
            <a:r>
              <a:rPr lang="en-US" altLang="zh-CN" sz="1800" dirty="0" err="1" smtClean="0"/>
              <a:t>ncol</a:t>
            </a:r>
            <a:r>
              <a:rPr lang="en-US" altLang="zh-CN" sz="1800" dirty="0" smtClean="0"/>
              <a:t>=4, </a:t>
            </a:r>
            <a:r>
              <a:rPr lang="en-US" altLang="zh-CN" sz="1800" dirty="0" err="1" smtClean="0"/>
              <a:t>byrow</a:t>
            </a:r>
            <a:r>
              <a:rPr lang="en-US" altLang="zh-CN" sz="1800" dirty="0" smtClean="0"/>
              <a:t> = TRUE)</a:t>
            </a:r>
          </a:p>
          <a:p>
            <a:pPr marL="449262" lvl="1" indent="0">
              <a:buFont typeface="Wingdings" panose="05000000000000000000" pitchFamily="2" charset="2"/>
              <a:buNone/>
              <a:defRPr/>
            </a:pPr>
            <a:r>
              <a:rPr lang="en-US" altLang="zh-CN" sz="1800" dirty="0" smtClean="0"/>
              <a:t>	mat &lt;-	</a:t>
            </a:r>
            <a:r>
              <a:rPr lang="en-US" altLang="zh-CN" sz="1800" dirty="0" err="1" smtClean="0"/>
              <a:t>cbind</a:t>
            </a:r>
            <a:r>
              <a:rPr lang="en-US" altLang="zh-CN" sz="1800" dirty="0" smtClean="0"/>
              <a:t>(matrix(tokens[c(2,4,6:8,10)], </a:t>
            </a:r>
            <a:r>
              <a:rPr lang="en-US" altLang="zh-CN" sz="1800" dirty="0" err="1" smtClean="0"/>
              <a:t>nrow</a:t>
            </a:r>
            <a:r>
              <a:rPr lang="en-US" altLang="zh-CN" sz="1800" dirty="0" smtClean="0"/>
              <a:t> = </a:t>
            </a:r>
            <a:r>
              <a:rPr lang="en-US" altLang="zh-CN" sz="1800" dirty="0" err="1" smtClean="0"/>
              <a:t>nrow</a:t>
            </a:r>
            <a:r>
              <a:rPr lang="en-US" altLang="zh-CN" sz="1800" dirty="0" smtClean="0"/>
              <a:t>(</a:t>
            </a:r>
            <a:r>
              <a:rPr lang="en-US" altLang="zh-CN" sz="1800" dirty="0" err="1" smtClean="0"/>
              <a:t>tmp</a:t>
            </a:r>
            <a:r>
              <a:rPr lang="en-US" altLang="zh-CN" sz="1800" dirty="0" smtClean="0"/>
              <a:t>), </a:t>
            </a:r>
            <a:r>
              <a:rPr lang="en-US" altLang="zh-CN" sz="1800" dirty="0" err="1" smtClean="0"/>
              <a:t>ncol</a:t>
            </a:r>
            <a:r>
              <a:rPr lang="en-US" altLang="zh-CN" sz="1800" dirty="0" smtClean="0"/>
              <a:t>=6, </a:t>
            </a:r>
            <a:r>
              <a:rPr lang="en-US" altLang="zh-CN" sz="1800" dirty="0" err="1" smtClean="0"/>
              <a:t>byrow</a:t>
            </a:r>
            <a:r>
              <a:rPr lang="en-US" altLang="zh-CN" sz="1800" dirty="0" smtClean="0"/>
              <a:t> = TRUE), </a:t>
            </a:r>
            <a:r>
              <a:rPr lang="en-US" altLang="zh-CN" sz="1800" dirty="0" err="1" smtClean="0"/>
              <a:t>tmp</a:t>
            </a:r>
            <a:r>
              <a:rPr lang="en-US" altLang="zh-CN" sz="1800" dirty="0" smtClean="0"/>
              <a:t>)</a:t>
            </a:r>
          </a:p>
          <a:p>
            <a:pPr marL="449262" lvl="1" indent="0">
              <a:buFont typeface="Wingdings" panose="05000000000000000000" pitchFamily="2" charset="2"/>
              <a:buNone/>
              <a:defRPr/>
            </a:pPr>
            <a:r>
              <a:rPr lang="en-US" altLang="zh-CN" sz="1800" dirty="0" smtClean="0"/>
              <a:t>	return(mat)</a:t>
            </a:r>
          </a:p>
          <a:p>
            <a:pPr marL="449262" lvl="1" indent="0">
              <a:buFont typeface="Wingdings" panose="05000000000000000000" pitchFamily="2" charset="2"/>
              <a:buNone/>
              <a:defRPr/>
            </a:pPr>
            <a:r>
              <a:rPr lang="en-US" altLang="zh-CN" sz="1800" dirty="0" smtClean="0"/>
              <a:t>}</a:t>
            </a:r>
            <a:endParaRPr lang="en-US" altLang="zh-CN" sz="2000" dirty="0" smtClean="0"/>
          </a:p>
        </p:txBody>
      </p:sp>
    </p:spTree>
    <p:extLst>
      <p:ext uri="{BB962C8B-B14F-4D97-AF65-F5344CB8AC3E}">
        <p14:creationId xmlns:p14="http://schemas.microsoft.com/office/powerpoint/2010/main" val="36024049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27651" name="内容占位符 2"/>
          <p:cNvSpPr>
            <a:spLocks noGrp="1"/>
          </p:cNvSpPr>
          <p:nvPr>
            <p:ph idx="1"/>
          </p:nvPr>
        </p:nvSpPr>
        <p:spPr>
          <a:xfrm>
            <a:off x="179388" y="1341438"/>
            <a:ext cx="8713787" cy="4608512"/>
          </a:xfrm>
        </p:spPr>
        <p:txBody>
          <a:bodyPr/>
          <a:lstStyle/>
          <a:p>
            <a:r>
              <a:rPr lang="zh-CN" altLang="en-US" smtClean="0"/>
              <a:t>数据清理</a:t>
            </a:r>
            <a:endParaRPr lang="en-US" altLang="zh-CN" smtClean="0"/>
          </a:p>
          <a:p>
            <a:pPr lvl="1"/>
            <a:r>
              <a:rPr lang="zh-CN" altLang="en-US" smtClean="0"/>
              <a:t>命名数据库各列：</a:t>
            </a:r>
            <a:endParaRPr lang="en-US" altLang="zh-CN" smtClean="0"/>
          </a:p>
          <a:p>
            <a:pPr lvl="1"/>
            <a:r>
              <a:rPr lang="en-US" altLang="zh-CN" smtClean="0"/>
              <a:t>names(offline)=c("time","scanMac","posX","posY","posZ","orientation","mac","signal","channel","type")</a:t>
            </a:r>
          </a:p>
          <a:p>
            <a:pPr lvl="1"/>
            <a:r>
              <a:rPr lang="zh-CN" altLang="en-US" smtClean="0"/>
              <a:t>变换数据类型，将时间、位置、信号强度等变量设置为数值型：</a:t>
            </a:r>
            <a:endParaRPr lang="en-US" altLang="zh-CN" smtClean="0"/>
          </a:p>
          <a:p>
            <a:pPr lvl="1"/>
            <a:r>
              <a:rPr lang="en-US" altLang="zh-CN" smtClean="0"/>
              <a:t>numVars = c("time","posX","posY","posZ","orientation","signal")</a:t>
            </a:r>
          </a:p>
          <a:p>
            <a:pPr lvl="1"/>
            <a:r>
              <a:rPr lang="en-US" altLang="zh-CN" smtClean="0"/>
              <a:t>offline[numVars] = lapply(offline[numVars], as.numeric)</a:t>
            </a:r>
            <a:endParaRPr lang="zh-CN" altLang="en-US" smtClean="0"/>
          </a:p>
        </p:txBody>
      </p:sp>
    </p:spTree>
    <p:extLst>
      <p:ext uri="{BB962C8B-B14F-4D97-AF65-F5344CB8AC3E}">
        <p14:creationId xmlns:p14="http://schemas.microsoft.com/office/powerpoint/2010/main" val="4716894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28675" name="内容占位符 2"/>
          <p:cNvSpPr>
            <a:spLocks noGrp="1"/>
          </p:cNvSpPr>
          <p:nvPr>
            <p:ph idx="1"/>
          </p:nvPr>
        </p:nvSpPr>
        <p:spPr>
          <a:xfrm>
            <a:off x="179388" y="1341438"/>
            <a:ext cx="8713787" cy="4608512"/>
          </a:xfrm>
        </p:spPr>
        <p:txBody>
          <a:bodyPr/>
          <a:lstStyle/>
          <a:p>
            <a:r>
              <a:rPr lang="zh-CN" altLang="en-US" smtClean="0"/>
              <a:t>数据清理</a:t>
            </a:r>
            <a:endParaRPr lang="en-US" altLang="zh-CN" smtClean="0"/>
          </a:p>
          <a:p>
            <a:pPr lvl="1"/>
            <a:r>
              <a:rPr lang="zh-CN" altLang="en-US" smtClean="0"/>
              <a:t>类型为“</a:t>
            </a:r>
            <a:r>
              <a:rPr lang="en-US" altLang="zh-CN" smtClean="0"/>
              <a:t>1</a:t>
            </a:r>
            <a:r>
              <a:rPr lang="zh-CN" altLang="en-US" smtClean="0"/>
              <a:t>”的是</a:t>
            </a:r>
            <a:r>
              <a:rPr lang="en-US" altLang="zh-CN" smtClean="0"/>
              <a:t>adhoc</a:t>
            </a:r>
            <a:r>
              <a:rPr lang="zh-CN" altLang="en-US" smtClean="0"/>
              <a:t>设备，不是固定接入点，建模不考虑这些设备的数据，因此去掉所有与</a:t>
            </a:r>
            <a:r>
              <a:rPr lang="en-US" altLang="zh-CN" smtClean="0"/>
              <a:t>adhoc</a:t>
            </a:r>
            <a:r>
              <a:rPr lang="zh-CN" altLang="en-US" smtClean="0"/>
              <a:t>有关的设备，并删除</a:t>
            </a:r>
            <a:r>
              <a:rPr lang="en-US" altLang="zh-CN" smtClean="0"/>
              <a:t>type</a:t>
            </a:r>
            <a:r>
              <a:rPr lang="zh-CN" altLang="en-US" smtClean="0"/>
              <a:t>这个变量</a:t>
            </a:r>
            <a:endParaRPr lang="en-US" altLang="zh-CN" smtClean="0"/>
          </a:p>
          <a:p>
            <a:pPr lvl="1"/>
            <a:r>
              <a:rPr lang="en-US" altLang="zh-CN" smtClean="0"/>
              <a:t>offline = offline[offline$type == "3",]</a:t>
            </a:r>
          </a:p>
          <a:p>
            <a:pPr lvl="1"/>
            <a:r>
              <a:rPr lang="en-US" altLang="zh-CN" smtClean="0"/>
              <a:t>offline = offline[,"type"!=names(offline)]</a:t>
            </a:r>
          </a:p>
          <a:p>
            <a:pPr lvl="1"/>
            <a:endParaRPr lang="zh-CN" altLang="en-US" smtClean="0"/>
          </a:p>
        </p:txBody>
      </p:sp>
    </p:spTree>
    <p:extLst>
      <p:ext uri="{BB962C8B-B14F-4D97-AF65-F5344CB8AC3E}">
        <p14:creationId xmlns:p14="http://schemas.microsoft.com/office/powerpoint/2010/main" val="4691930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29699" name="内容占位符 2"/>
          <p:cNvSpPr>
            <a:spLocks noGrp="1"/>
          </p:cNvSpPr>
          <p:nvPr>
            <p:ph idx="1"/>
          </p:nvPr>
        </p:nvSpPr>
        <p:spPr>
          <a:xfrm>
            <a:off x="179388" y="1341438"/>
            <a:ext cx="8713787" cy="4608512"/>
          </a:xfrm>
        </p:spPr>
        <p:txBody>
          <a:bodyPr/>
          <a:lstStyle/>
          <a:p>
            <a:r>
              <a:rPr lang="zh-CN" altLang="en-US" smtClean="0"/>
              <a:t>数据清理：</a:t>
            </a:r>
            <a:endParaRPr lang="en-US" altLang="zh-CN" smtClean="0"/>
          </a:p>
          <a:p>
            <a:pPr lvl="1"/>
            <a:r>
              <a:rPr lang="zh-CN" altLang="en-US" smtClean="0"/>
              <a:t>将时间变量从毫秒级变为秒级，从而可以为其设置一个</a:t>
            </a:r>
            <a:r>
              <a:rPr lang="en-US" altLang="zh-CN" smtClean="0"/>
              <a:t>time</a:t>
            </a:r>
            <a:r>
              <a:rPr lang="zh-CN" altLang="en-US" smtClean="0"/>
              <a:t>元素类，按照</a:t>
            </a:r>
            <a:r>
              <a:rPr lang="en-US" altLang="zh-CN" smtClean="0"/>
              <a:t>R</a:t>
            </a:r>
            <a:r>
              <a:rPr lang="zh-CN" altLang="en-US" smtClean="0"/>
              <a:t>语言的日期</a:t>
            </a:r>
            <a:r>
              <a:rPr lang="en-US" altLang="zh-CN" smtClean="0"/>
              <a:t>-</a:t>
            </a:r>
            <a:r>
              <a:rPr lang="zh-CN" altLang="en-US" smtClean="0"/>
              <a:t>时间格式进行显示和操作。</a:t>
            </a:r>
            <a:endParaRPr lang="en-US" altLang="zh-CN" smtClean="0"/>
          </a:p>
          <a:p>
            <a:pPr lvl="1"/>
            <a:r>
              <a:rPr lang="en-US" altLang="zh-CN" smtClean="0"/>
              <a:t>offline$rawTime = offline$time</a:t>
            </a:r>
          </a:p>
          <a:p>
            <a:pPr lvl="1"/>
            <a:r>
              <a:rPr lang="en-US" altLang="zh-CN" smtClean="0"/>
              <a:t>offline$time = offline$time/1000</a:t>
            </a:r>
          </a:p>
          <a:p>
            <a:pPr lvl="1"/>
            <a:r>
              <a:rPr lang="en-US" altLang="zh-CN" smtClean="0"/>
              <a:t>class(offline$time) = c("POSIXt","POSIXct")</a:t>
            </a:r>
          </a:p>
          <a:p>
            <a:pPr lvl="1"/>
            <a:endParaRPr lang="en-US" altLang="zh-CN" smtClean="0"/>
          </a:p>
          <a:p>
            <a:pPr lvl="1"/>
            <a:endParaRPr lang="en-US" altLang="zh-CN" smtClean="0"/>
          </a:p>
          <a:p>
            <a:pPr lvl="1"/>
            <a:endParaRPr lang="zh-CN" altLang="en-US" smtClean="0"/>
          </a:p>
        </p:txBody>
      </p:sp>
    </p:spTree>
    <p:extLst>
      <p:ext uri="{BB962C8B-B14F-4D97-AF65-F5344CB8AC3E}">
        <p14:creationId xmlns:p14="http://schemas.microsoft.com/office/powerpoint/2010/main" val="4203092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mtClean="0"/>
              <a:t>R</a:t>
            </a:r>
            <a:r>
              <a:rPr lang="zh-CN" altLang="en-US" smtClean="0"/>
              <a:t>语言字符串处理</a:t>
            </a:r>
          </a:p>
        </p:txBody>
      </p:sp>
      <p:sp>
        <p:nvSpPr>
          <p:cNvPr id="66563" name="内容占位符 2"/>
          <p:cNvSpPr>
            <a:spLocks noGrp="1"/>
          </p:cNvSpPr>
          <p:nvPr>
            <p:ph idx="1"/>
          </p:nvPr>
        </p:nvSpPr>
        <p:spPr>
          <a:xfrm>
            <a:off x="179388" y="1268413"/>
            <a:ext cx="8569325" cy="4968875"/>
          </a:xfrm>
        </p:spPr>
        <p:txBody>
          <a:bodyPr/>
          <a:lstStyle/>
          <a:p>
            <a:r>
              <a:rPr lang="zh-CN" altLang="en-US" sz="2400" dirty="0" smtClean="0"/>
              <a:t>合并字符串</a:t>
            </a:r>
            <a:r>
              <a:rPr lang="en-US" altLang="zh-CN" sz="2400" dirty="0" smtClean="0"/>
              <a:t>paste</a:t>
            </a:r>
          </a:p>
          <a:p>
            <a:pPr lvl="1"/>
            <a:r>
              <a:rPr lang="en-US" altLang="zh-CN" sz="2000" dirty="0" smtClean="0"/>
              <a:t>paste (..., </a:t>
            </a:r>
            <a:r>
              <a:rPr lang="en-US" altLang="zh-CN" sz="2000" dirty="0" err="1" smtClean="0"/>
              <a:t>sep</a:t>
            </a:r>
            <a:r>
              <a:rPr lang="en-US" altLang="zh-CN" sz="2000" dirty="0" smtClean="0"/>
              <a:t> = " ", collapse = NULL)</a:t>
            </a:r>
          </a:p>
          <a:p>
            <a:pPr lvl="1"/>
            <a:r>
              <a:rPr lang="en-US" altLang="zh-CN" sz="2000" dirty="0" err="1" smtClean="0"/>
              <a:t>sep</a:t>
            </a:r>
            <a:r>
              <a:rPr lang="en-US" altLang="zh-CN" sz="2000" dirty="0" smtClean="0"/>
              <a:t>:</a:t>
            </a:r>
            <a:r>
              <a:rPr lang="zh-CN" altLang="en-US" sz="2000" dirty="0" smtClean="0"/>
              <a:t>连接多个字符串时，中间的间隔符默认为空格。</a:t>
            </a:r>
            <a:endParaRPr lang="en-US" altLang="zh-CN" sz="2000" dirty="0" smtClean="0"/>
          </a:p>
          <a:p>
            <a:pPr lvl="1"/>
            <a:r>
              <a:rPr lang="en-US" altLang="zh-CN" sz="2000" dirty="0" smtClean="0"/>
              <a:t>collapse</a:t>
            </a:r>
            <a:r>
              <a:rPr lang="zh-CN" altLang="en-US" sz="2000" dirty="0" smtClean="0"/>
              <a:t>：如果设置，则结果会变成完整的一个字符串，否则按原参数类型不变分别合并。</a:t>
            </a:r>
            <a:endParaRPr lang="en-US" altLang="zh-CN" sz="2000" dirty="0" smtClean="0"/>
          </a:p>
          <a:p>
            <a:pPr lvl="1"/>
            <a:r>
              <a:rPr lang="zh-CN" altLang="en-US" sz="2000" dirty="0" smtClean="0"/>
              <a:t>例如：</a:t>
            </a:r>
          </a:p>
          <a:p>
            <a:pPr lvl="1"/>
            <a:r>
              <a:rPr lang="en-US" altLang="zh-CN" sz="2000" dirty="0" smtClean="0"/>
              <a:t>data&lt;-"4</a:t>
            </a:r>
            <a:r>
              <a:rPr lang="zh-CN" altLang="en-US" sz="2000" dirty="0" smtClean="0"/>
              <a:t>分</a:t>
            </a:r>
            <a:r>
              <a:rPr lang="en-US" altLang="zh-CN" sz="2000" dirty="0" smtClean="0"/>
              <a:t>50</a:t>
            </a:r>
            <a:r>
              <a:rPr lang="zh-CN" altLang="en-US" sz="2000" dirty="0" smtClean="0"/>
              <a:t>秒</a:t>
            </a:r>
            <a:r>
              <a:rPr lang="en-US" altLang="zh-CN" sz="2000" dirty="0" smtClean="0"/>
              <a:t>“</a:t>
            </a:r>
          </a:p>
          <a:p>
            <a:pPr lvl="1"/>
            <a:r>
              <a:rPr lang="en-US" altLang="zh-CN" sz="2000" dirty="0" smtClean="0"/>
              <a:t>data&lt;-paste(“</a:t>
            </a:r>
            <a:r>
              <a:rPr lang="zh-CN" altLang="en-US" sz="2000" dirty="0" smtClean="0"/>
              <a:t>网站停留时间</a:t>
            </a:r>
            <a:r>
              <a:rPr lang="en-US" altLang="zh-CN" sz="2000" dirty="0" smtClean="0"/>
              <a:t>:”,“3</a:t>
            </a:r>
            <a:r>
              <a:rPr lang="zh-CN" altLang="en-US" sz="2000" dirty="0" smtClean="0"/>
              <a:t>小时</a:t>
            </a:r>
            <a:r>
              <a:rPr lang="en-US" altLang="zh-CN" sz="2000" dirty="0" smtClean="0"/>
              <a:t>”,</a:t>
            </a:r>
            <a:r>
              <a:rPr lang="en-US" altLang="zh-CN" sz="2000" dirty="0" err="1" smtClean="0"/>
              <a:t>data,sep</a:t>
            </a:r>
            <a:r>
              <a:rPr lang="en-US" altLang="zh-CN" sz="2000" dirty="0" smtClean="0"/>
              <a:t>=“”)</a:t>
            </a:r>
          </a:p>
          <a:p>
            <a:pPr lvl="1"/>
            <a:r>
              <a:rPr lang="en-US" altLang="zh-CN" sz="2000" dirty="0" smtClean="0"/>
              <a:t>paste(1:12, c("</a:t>
            </a:r>
            <a:r>
              <a:rPr lang="en-US" altLang="zh-CN" sz="2000" dirty="0" err="1" smtClean="0"/>
              <a:t>st</a:t>
            </a:r>
            <a:r>
              <a:rPr lang="en-US" altLang="zh-CN" sz="2000" dirty="0" smtClean="0"/>
              <a:t>", "</a:t>
            </a:r>
            <a:r>
              <a:rPr lang="en-US" altLang="zh-CN" sz="2000" dirty="0" err="1" smtClean="0"/>
              <a:t>nd</a:t>
            </a:r>
            <a:r>
              <a:rPr lang="en-US" altLang="zh-CN" sz="2000" dirty="0" smtClean="0"/>
              <a:t>", "</a:t>
            </a:r>
            <a:r>
              <a:rPr lang="en-US" altLang="zh-CN" sz="2000" dirty="0" err="1" smtClean="0"/>
              <a:t>rd</a:t>
            </a:r>
            <a:r>
              <a:rPr lang="en-US" altLang="zh-CN" sz="2000" dirty="0" smtClean="0"/>
              <a:t>", rep("</a:t>
            </a:r>
            <a:r>
              <a:rPr lang="en-US" altLang="zh-CN" sz="2000" dirty="0" err="1" smtClean="0"/>
              <a:t>th</a:t>
            </a:r>
            <a:r>
              <a:rPr lang="en-US" altLang="zh-CN" sz="2000" dirty="0" smtClean="0"/>
              <a:t>", 9)))</a:t>
            </a:r>
          </a:p>
          <a:p>
            <a:pPr lvl="1"/>
            <a:r>
              <a:rPr lang="zh-CN" altLang="en-US" sz="2000" dirty="0" smtClean="0"/>
              <a:t>结果：</a:t>
            </a:r>
            <a:r>
              <a:rPr lang="en-US" altLang="zh-CN" sz="2000" dirty="0" smtClean="0"/>
              <a:t>"1 </a:t>
            </a:r>
            <a:r>
              <a:rPr lang="en-US" altLang="zh-CN" sz="2000" dirty="0" err="1" smtClean="0"/>
              <a:t>st</a:t>
            </a:r>
            <a:r>
              <a:rPr lang="en-US" altLang="zh-CN" sz="2000" dirty="0" smtClean="0"/>
              <a:t>"  "2 </a:t>
            </a:r>
            <a:r>
              <a:rPr lang="en-US" altLang="zh-CN" sz="2000" dirty="0" err="1" smtClean="0"/>
              <a:t>nd</a:t>
            </a:r>
            <a:r>
              <a:rPr lang="en-US" altLang="zh-CN" sz="2000" dirty="0" smtClean="0"/>
              <a:t>"  "3 </a:t>
            </a:r>
            <a:r>
              <a:rPr lang="en-US" altLang="zh-CN" sz="2000" dirty="0" err="1" smtClean="0"/>
              <a:t>rd</a:t>
            </a:r>
            <a:r>
              <a:rPr lang="en-US" altLang="zh-CN" sz="2000" dirty="0" smtClean="0"/>
              <a:t>"  "4 </a:t>
            </a:r>
            <a:r>
              <a:rPr lang="en-US" altLang="zh-CN" sz="2000" dirty="0" err="1" smtClean="0"/>
              <a:t>th</a:t>
            </a:r>
            <a:r>
              <a:rPr lang="en-US" altLang="zh-CN" sz="2000" dirty="0" smtClean="0"/>
              <a:t>"  "5 </a:t>
            </a:r>
            <a:r>
              <a:rPr lang="en-US" altLang="zh-CN" sz="2000" dirty="0" err="1" smtClean="0"/>
              <a:t>th</a:t>
            </a:r>
            <a:r>
              <a:rPr lang="en-US" altLang="zh-CN" sz="2000" dirty="0" smtClean="0"/>
              <a:t>"  "6 </a:t>
            </a:r>
            <a:r>
              <a:rPr lang="en-US" altLang="zh-CN" sz="2000" dirty="0" err="1" smtClean="0"/>
              <a:t>th</a:t>
            </a:r>
            <a:r>
              <a:rPr lang="en-US" altLang="zh-CN" sz="2000" dirty="0" smtClean="0"/>
              <a:t>"  "7 </a:t>
            </a:r>
            <a:r>
              <a:rPr lang="en-US" altLang="zh-CN" sz="2000" dirty="0" err="1" smtClean="0"/>
              <a:t>th</a:t>
            </a:r>
            <a:r>
              <a:rPr lang="en-US" altLang="zh-CN" sz="2000" dirty="0" smtClean="0"/>
              <a:t>"  "8 </a:t>
            </a:r>
            <a:r>
              <a:rPr lang="en-US" altLang="zh-CN" sz="2000" dirty="0" err="1" smtClean="0"/>
              <a:t>th</a:t>
            </a:r>
            <a:r>
              <a:rPr lang="en-US" altLang="zh-CN" sz="2000" dirty="0" smtClean="0"/>
              <a:t>"  "9 </a:t>
            </a:r>
            <a:r>
              <a:rPr lang="en-US" altLang="zh-CN" sz="2000" dirty="0" err="1" smtClean="0"/>
              <a:t>th</a:t>
            </a:r>
            <a:r>
              <a:rPr lang="en-US" altLang="zh-CN" sz="2000" dirty="0" smtClean="0"/>
              <a:t>"  "10 </a:t>
            </a:r>
            <a:r>
              <a:rPr lang="en-US" altLang="zh-CN" sz="2000" dirty="0" err="1" smtClean="0"/>
              <a:t>th</a:t>
            </a:r>
            <a:r>
              <a:rPr lang="en-US" altLang="zh-CN" sz="2000" dirty="0" smtClean="0"/>
              <a:t>" "11 </a:t>
            </a:r>
            <a:r>
              <a:rPr lang="en-US" altLang="zh-CN" sz="2000" dirty="0" err="1" smtClean="0"/>
              <a:t>th</a:t>
            </a:r>
            <a:r>
              <a:rPr lang="en-US" altLang="zh-CN" sz="2000" dirty="0" smtClean="0"/>
              <a:t>" "12 </a:t>
            </a:r>
            <a:r>
              <a:rPr lang="en-US" altLang="zh-CN" sz="2000" dirty="0" err="1" smtClean="0"/>
              <a:t>th</a:t>
            </a:r>
            <a:r>
              <a:rPr lang="en-US" altLang="zh-CN" sz="2000" dirty="0" smtClean="0"/>
              <a:t>"</a:t>
            </a:r>
          </a:p>
          <a:p>
            <a:pPr lvl="1"/>
            <a:r>
              <a:rPr lang="en-US" altLang="zh-CN" sz="2000" dirty="0" smtClean="0"/>
              <a:t>paste(1:12, c(“</a:t>
            </a:r>
            <a:r>
              <a:rPr lang="en-US" altLang="zh-CN" sz="2000" dirty="0" err="1" smtClean="0"/>
              <a:t>st</a:t>
            </a:r>
            <a:r>
              <a:rPr lang="en-US" altLang="zh-CN" sz="2000" dirty="0" smtClean="0"/>
              <a:t>”, “</a:t>
            </a:r>
            <a:r>
              <a:rPr lang="en-US" altLang="zh-CN" sz="2000" dirty="0" err="1" smtClean="0"/>
              <a:t>nd</a:t>
            </a:r>
            <a:r>
              <a:rPr lang="en-US" altLang="zh-CN" sz="2000" dirty="0" smtClean="0"/>
              <a:t>”, “</a:t>
            </a:r>
            <a:r>
              <a:rPr lang="en-US" altLang="zh-CN" sz="2000" dirty="0" err="1" smtClean="0"/>
              <a:t>rd</a:t>
            </a:r>
            <a:r>
              <a:rPr lang="en-US" altLang="zh-CN" sz="2000" dirty="0" smtClean="0"/>
              <a:t>”, rep(“</a:t>
            </a:r>
            <a:r>
              <a:rPr lang="en-US" altLang="zh-CN" sz="2000" dirty="0" err="1" smtClean="0"/>
              <a:t>th</a:t>
            </a:r>
            <a:r>
              <a:rPr lang="en-US" altLang="zh-CN" sz="2000" dirty="0" smtClean="0"/>
              <a:t>”, 9)),</a:t>
            </a:r>
            <a:r>
              <a:rPr lang="en-US" altLang="zh-CN" sz="2000" dirty="0" err="1" smtClean="0"/>
              <a:t>sep</a:t>
            </a:r>
            <a:r>
              <a:rPr lang="en-US" altLang="zh-CN" sz="2000" dirty="0" smtClean="0"/>
              <a:t> = “”,collapse = “,”)</a:t>
            </a:r>
          </a:p>
          <a:p>
            <a:pPr lvl="1"/>
            <a:r>
              <a:rPr lang="zh-CN" altLang="en-US" sz="2000" dirty="0" smtClean="0"/>
              <a:t>结果：</a:t>
            </a:r>
            <a:r>
              <a:rPr lang="en-US" altLang="zh-CN" sz="2000" dirty="0" smtClean="0"/>
              <a:t>"1st,2nd,3rd,4th,5th,6th,7th,8th,9th,10th,11th,12th"</a:t>
            </a:r>
          </a:p>
          <a:p>
            <a:pPr lvl="1"/>
            <a:endParaRPr lang="zh-CN" altLang="en-US" sz="2000" dirty="0" smtClean="0"/>
          </a:p>
        </p:txBody>
      </p:sp>
    </p:spTree>
    <p:extLst>
      <p:ext uri="{BB962C8B-B14F-4D97-AF65-F5344CB8AC3E}">
        <p14:creationId xmlns:p14="http://schemas.microsoft.com/office/powerpoint/2010/main" val="5498072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31747" name="内容占位符 2"/>
          <p:cNvSpPr>
            <a:spLocks noGrp="1"/>
          </p:cNvSpPr>
          <p:nvPr>
            <p:ph idx="1"/>
          </p:nvPr>
        </p:nvSpPr>
        <p:spPr>
          <a:xfrm>
            <a:off x="179388" y="1341438"/>
            <a:ext cx="8713787" cy="4608512"/>
          </a:xfrm>
        </p:spPr>
        <p:txBody>
          <a:bodyPr/>
          <a:lstStyle/>
          <a:p>
            <a:r>
              <a:rPr lang="zh-CN" altLang="en-US" smtClean="0"/>
              <a:t>数据清理：</a:t>
            </a:r>
            <a:endParaRPr lang="en-US" altLang="zh-CN" smtClean="0"/>
          </a:p>
          <a:p>
            <a:pPr lvl="1"/>
            <a:r>
              <a:rPr lang="zh-CN" altLang="en-US" smtClean="0"/>
              <a:t>对数据进行汇总，进一步查看数据分布情况</a:t>
            </a:r>
            <a:endParaRPr lang="en-US" altLang="zh-CN" smtClean="0"/>
          </a:p>
          <a:p>
            <a:pPr lvl="1"/>
            <a:r>
              <a:rPr lang="en-US" altLang="zh-CN" smtClean="0"/>
              <a:t>summary(offline[,numVars])</a:t>
            </a:r>
          </a:p>
          <a:p>
            <a:pPr lvl="1"/>
            <a:endParaRPr lang="zh-CN" altLang="en-US" smtClean="0"/>
          </a:p>
        </p:txBody>
      </p:sp>
      <p:pic>
        <p:nvPicPr>
          <p:cNvPr id="3174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997200"/>
            <a:ext cx="62103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6535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32771" name="内容占位符 2"/>
          <p:cNvSpPr>
            <a:spLocks noGrp="1"/>
          </p:cNvSpPr>
          <p:nvPr>
            <p:ph idx="1"/>
          </p:nvPr>
        </p:nvSpPr>
        <p:spPr>
          <a:xfrm>
            <a:off x="179388" y="1341438"/>
            <a:ext cx="8713787" cy="4608512"/>
          </a:xfrm>
        </p:spPr>
        <p:txBody>
          <a:bodyPr/>
          <a:lstStyle/>
          <a:p>
            <a:r>
              <a:rPr lang="zh-CN" altLang="en-US" smtClean="0"/>
              <a:t>数据清理：</a:t>
            </a:r>
            <a:endParaRPr lang="en-US" altLang="zh-CN" smtClean="0"/>
          </a:p>
          <a:p>
            <a:pPr lvl="1"/>
            <a:r>
              <a:rPr lang="zh-CN" altLang="en-US" smtClean="0"/>
              <a:t>对于字符型变量，需要转换成因子，再作汇总检查</a:t>
            </a:r>
            <a:endParaRPr lang="en-US" altLang="zh-CN" smtClean="0"/>
          </a:p>
          <a:p>
            <a:pPr lvl="1"/>
            <a:r>
              <a:rPr lang="en-US" altLang="zh-CN" smtClean="0"/>
              <a:t>summary(sapply(offline[,c("mac","channel","scanMac")],as.factor))</a:t>
            </a:r>
          </a:p>
          <a:p>
            <a:pPr lvl="1"/>
            <a:endParaRPr lang="zh-CN" altLang="en-US" smtClean="0"/>
          </a:p>
        </p:txBody>
      </p:sp>
      <p:pic>
        <p:nvPicPr>
          <p:cNvPr id="3277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284538"/>
            <a:ext cx="7535862"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4772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33795" name="内容占位符 2"/>
          <p:cNvSpPr>
            <a:spLocks noGrp="1"/>
          </p:cNvSpPr>
          <p:nvPr>
            <p:ph idx="1"/>
          </p:nvPr>
        </p:nvSpPr>
        <p:spPr>
          <a:xfrm>
            <a:off x="179388" y="1341438"/>
            <a:ext cx="8713787" cy="4608512"/>
          </a:xfrm>
        </p:spPr>
        <p:txBody>
          <a:bodyPr/>
          <a:lstStyle/>
          <a:p>
            <a:r>
              <a:rPr lang="zh-CN" altLang="en-US" smtClean="0"/>
              <a:t>数据清理：</a:t>
            </a:r>
            <a:endParaRPr lang="en-US" altLang="zh-CN" smtClean="0"/>
          </a:p>
          <a:p>
            <a:pPr lvl="1"/>
            <a:r>
              <a:rPr lang="en-US" altLang="zh-CN" smtClean="0"/>
              <a:t>posZ</a:t>
            </a:r>
            <a:r>
              <a:rPr lang="zh-CN" altLang="en-US" smtClean="0"/>
              <a:t>全是</a:t>
            </a:r>
            <a:r>
              <a:rPr lang="en-US" altLang="zh-CN" smtClean="0"/>
              <a:t>0</a:t>
            </a:r>
            <a:r>
              <a:rPr lang="zh-CN" altLang="en-US" smtClean="0"/>
              <a:t>，因为全是在同一层测量的</a:t>
            </a:r>
            <a:endParaRPr lang="en-US" altLang="zh-CN" smtClean="0"/>
          </a:p>
          <a:p>
            <a:pPr lvl="1"/>
            <a:r>
              <a:rPr lang="en-US" altLang="zh-CN" smtClean="0"/>
              <a:t>scanMac</a:t>
            </a:r>
            <a:r>
              <a:rPr lang="zh-CN" altLang="en-US" smtClean="0"/>
              <a:t>只有一个，这就是完成测量的设备的地址，只有一台设备</a:t>
            </a:r>
            <a:endParaRPr lang="en-US" altLang="zh-CN" smtClean="0"/>
          </a:p>
          <a:p>
            <a:pPr lvl="1"/>
            <a:r>
              <a:rPr lang="zh-CN" altLang="en-US" smtClean="0"/>
              <a:t>因此这两个变量可以从建模数据中去掉</a:t>
            </a:r>
            <a:endParaRPr lang="en-US" altLang="zh-CN" smtClean="0"/>
          </a:p>
          <a:p>
            <a:pPr lvl="1"/>
            <a:r>
              <a:rPr lang="en-US" altLang="zh-CN" smtClean="0"/>
              <a:t>offline = offline[,!(names(offline) %in% c("scanMac","posZ"))]</a:t>
            </a:r>
          </a:p>
          <a:p>
            <a:pPr lvl="1"/>
            <a:endParaRPr lang="en-US" altLang="zh-CN" smtClean="0"/>
          </a:p>
        </p:txBody>
      </p:sp>
    </p:spTree>
    <p:extLst>
      <p:ext uri="{BB962C8B-B14F-4D97-AF65-F5344CB8AC3E}">
        <p14:creationId xmlns:p14="http://schemas.microsoft.com/office/powerpoint/2010/main" val="26827314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042988" y="404813"/>
            <a:ext cx="6985000" cy="576262"/>
          </a:xfrm>
        </p:spPr>
        <p:txBody>
          <a:bodyPr/>
          <a:lstStyle/>
          <a:p>
            <a:r>
              <a:rPr lang="zh-CN" altLang="en-US" smtClean="0"/>
              <a:t>移动设备位置预测数据处理（案例）</a:t>
            </a:r>
          </a:p>
        </p:txBody>
      </p:sp>
      <p:sp>
        <p:nvSpPr>
          <p:cNvPr id="34819" name="内容占位符 2"/>
          <p:cNvSpPr>
            <a:spLocks noGrp="1"/>
          </p:cNvSpPr>
          <p:nvPr>
            <p:ph idx="1"/>
          </p:nvPr>
        </p:nvSpPr>
        <p:spPr>
          <a:xfrm>
            <a:off x="323850" y="1341438"/>
            <a:ext cx="8496300" cy="4679950"/>
          </a:xfrm>
        </p:spPr>
        <p:txBody>
          <a:bodyPr/>
          <a:lstStyle/>
          <a:p>
            <a:r>
              <a:rPr lang="zh-CN" altLang="en-US" sz="2400" smtClean="0"/>
              <a:t>探索方向数据</a:t>
            </a:r>
            <a:endParaRPr lang="en-US" altLang="zh-CN" sz="2400" smtClean="0"/>
          </a:p>
          <a:p>
            <a:pPr lvl="1"/>
            <a:r>
              <a:rPr lang="en-US" altLang="zh-CN" sz="2000" smtClean="0"/>
              <a:t>length(unique(offline$orientation))</a:t>
            </a:r>
          </a:p>
          <a:p>
            <a:pPr lvl="1"/>
            <a:r>
              <a:rPr lang="zh-CN" altLang="en-US" sz="2000" smtClean="0"/>
              <a:t>发现有</a:t>
            </a:r>
            <a:r>
              <a:rPr lang="en-US" altLang="zh-CN" sz="2000" smtClean="0"/>
              <a:t>203</a:t>
            </a:r>
            <a:r>
              <a:rPr lang="zh-CN" altLang="en-US" sz="2000" smtClean="0"/>
              <a:t>个方向，实际应该只有</a:t>
            </a:r>
            <a:r>
              <a:rPr lang="en-US" altLang="zh-CN" sz="2000" smtClean="0"/>
              <a:t>8</a:t>
            </a:r>
            <a:r>
              <a:rPr lang="zh-CN" altLang="en-US" sz="2000" smtClean="0"/>
              <a:t>个。</a:t>
            </a:r>
            <a:endParaRPr lang="en-US" altLang="zh-CN" sz="2000" smtClean="0"/>
          </a:p>
          <a:p>
            <a:pPr lvl="1"/>
            <a:r>
              <a:rPr lang="zh-CN" altLang="en-US" sz="2000" smtClean="0"/>
              <a:t>绘制方向值分布图</a:t>
            </a:r>
            <a:endParaRPr lang="en-US" altLang="zh-CN" sz="2000" smtClean="0"/>
          </a:p>
          <a:p>
            <a:pPr lvl="1"/>
            <a:r>
              <a:rPr lang="en-US" altLang="zh-CN" sz="2000" smtClean="0"/>
              <a:t>plot(ecdf(offline$orientation))</a:t>
            </a:r>
          </a:p>
          <a:p>
            <a:pPr lvl="1"/>
            <a:r>
              <a:rPr lang="zh-CN" altLang="en-US" sz="2000" smtClean="0"/>
              <a:t>发现是由于很多不精确值造成。</a:t>
            </a:r>
          </a:p>
        </p:txBody>
      </p:sp>
      <p:pic>
        <p:nvPicPr>
          <p:cNvPr id="3482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75225" y="2708275"/>
            <a:ext cx="384492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文本框 4"/>
          <p:cNvSpPr txBox="1">
            <a:spLocks noChangeArrowheads="1"/>
          </p:cNvSpPr>
          <p:nvPr/>
        </p:nvSpPr>
        <p:spPr bwMode="auto">
          <a:xfrm>
            <a:off x="179388" y="4076700"/>
            <a:ext cx="4392612"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roundOrientation = function(angels)</a:t>
            </a:r>
          </a:p>
          <a:p>
            <a:r>
              <a:rPr lang="en-US" altLang="zh-CN"/>
              <a:t>{</a:t>
            </a:r>
          </a:p>
          <a:p>
            <a:r>
              <a:rPr lang="en-US" altLang="zh-CN"/>
              <a:t>	refs = seq(0,by=45,length=9)</a:t>
            </a:r>
          </a:p>
          <a:p>
            <a:r>
              <a:rPr lang="en-US" altLang="zh-CN"/>
              <a:t>	q = sapply(angels,function(o) which.min(abs(o-refs)))</a:t>
            </a:r>
          </a:p>
          <a:p>
            <a:r>
              <a:rPr lang="en-US" altLang="zh-CN"/>
              <a:t>	c(refs[1:8],0)[q]</a:t>
            </a:r>
          </a:p>
          <a:p>
            <a:r>
              <a:rPr lang="en-US" altLang="zh-CN"/>
              <a:t>}</a:t>
            </a:r>
          </a:p>
          <a:p>
            <a:r>
              <a:rPr lang="en-US" altLang="zh-CN"/>
              <a:t>offline$angle = roundOrientation(offline$orientation)</a:t>
            </a:r>
            <a:endParaRPr lang="zh-CN" altLang="en-US"/>
          </a:p>
        </p:txBody>
      </p:sp>
    </p:spTree>
    <p:extLst>
      <p:ext uri="{BB962C8B-B14F-4D97-AF65-F5344CB8AC3E}">
        <p14:creationId xmlns:p14="http://schemas.microsoft.com/office/powerpoint/2010/main" val="21540572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042988" y="404813"/>
            <a:ext cx="6985000" cy="576262"/>
          </a:xfrm>
        </p:spPr>
        <p:txBody>
          <a:bodyPr/>
          <a:lstStyle/>
          <a:p>
            <a:r>
              <a:rPr lang="zh-CN" altLang="en-US" smtClean="0"/>
              <a:t>移动设备位置预测数据处理（案例）</a:t>
            </a:r>
          </a:p>
        </p:txBody>
      </p:sp>
      <p:sp>
        <p:nvSpPr>
          <p:cNvPr id="35843" name="内容占位符 2"/>
          <p:cNvSpPr>
            <a:spLocks noGrp="1"/>
          </p:cNvSpPr>
          <p:nvPr>
            <p:ph idx="1"/>
          </p:nvPr>
        </p:nvSpPr>
        <p:spPr>
          <a:xfrm>
            <a:off x="323850" y="1341438"/>
            <a:ext cx="8496300" cy="4679950"/>
          </a:xfrm>
        </p:spPr>
        <p:txBody>
          <a:bodyPr/>
          <a:lstStyle/>
          <a:p>
            <a:r>
              <a:rPr lang="zh-CN" altLang="en-US" sz="2400" dirty="0" smtClean="0"/>
              <a:t>探索</a:t>
            </a:r>
            <a:r>
              <a:rPr lang="en-US" altLang="zh-CN" sz="2400" dirty="0" smtClean="0"/>
              <a:t>MAC</a:t>
            </a:r>
            <a:r>
              <a:rPr lang="zh-CN" altLang="en-US" sz="2400" dirty="0" smtClean="0"/>
              <a:t>地址数据</a:t>
            </a:r>
            <a:endParaRPr lang="en-US" altLang="zh-CN" sz="2400" dirty="0" smtClean="0"/>
          </a:p>
          <a:p>
            <a:pPr lvl="1"/>
            <a:r>
              <a:rPr lang="en-US" altLang="zh-CN" sz="2000" dirty="0" smtClean="0"/>
              <a:t>c(length(unique(</a:t>
            </a:r>
            <a:r>
              <a:rPr lang="en-US" altLang="zh-CN" sz="2000" dirty="0" err="1" smtClean="0"/>
              <a:t>offline$mac</a:t>
            </a:r>
            <a:r>
              <a:rPr lang="en-US" altLang="zh-CN" sz="2000" dirty="0" smtClean="0"/>
              <a:t>)),length(unique(</a:t>
            </a:r>
            <a:r>
              <a:rPr lang="en-US" altLang="zh-CN" sz="2000" dirty="0" err="1" smtClean="0"/>
              <a:t>offline$channel</a:t>
            </a:r>
            <a:r>
              <a:rPr lang="en-US" altLang="zh-CN" sz="2000" dirty="0" smtClean="0"/>
              <a:t>)))</a:t>
            </a:r>
          </a:p>
          <a:p>
            <a:pPr lvl="1"/>
            <a:r>
              <a:rPr lang="zh-CN" altLang="en-US" sz="2000" dirty="0" smtClean="0"/>
              <a:t>发现有</a:t>
            </a:r>
            <a:r>
              <a:rPr lang="en-US" altLang="zh-CN" sz="2000" dirty="0" smtClean="0"/>
              <a:t>12</a:t>
            </a:r>
            <a:r>
              <a:rPr lang="zh-CN" altLang="en-US" sz="2000" dirty="0" smtClean="0"/>
              <a:t>个</a:t>
            </a:r>
            <a:r>
              <a:rPr lang="en-US" altLang="zh-CN" sz="2000" dirty="0" smtClean="0"/>
              <a:t>MAC</a:t>
            </a:r>
            <a:r>
              <a:rPr lang="zh-CN" altLang="en-US" sz="2000" dirty="0" smtClean="0"/>
              <a:t>地址，实际应该只有</a:t>
            </a:r>
            <a:r>
              <a:rPr lang="en-US" altLang="zh-CN" sz="2000" dirty="0" smtClean="0"/>
              <a:t>6</a:t>
            </a:r>
            <a:r>
              <a:rPr lang="zh-CN" altLang="en-US" sz="2000" dirty="0" smtClean="0"/>
              <a:t>台。</a:t>
            </a:r>
            <a:endParaRPr lang="en-US" altLang="zh-CN" sz="2000" dirty="0" smtClean="0"/>
          </a:p>
          <a:p>
            <a:pPr lvl="1"/>
            <a:r>
              <a:rPr lang="en-US" altLang="zh-CN" sz="2000" dirty="0" smtClean="0"/>
              <a:t>table(</a:t>
            </a:r>
            <a:r>
              <a:rPr lang="en-US" altLang="zh-CN" sz="2000" dirty="0" err="1" smtClean="0"/>
              <a:t>offline$mac</a:t>
            </a:r>
            <a:r>
              <a:rPr lang="en-US" altLang="zh-CN" sz="2000" dirty="0" smtClean="0"/>
              <a:t>)</a:t>
            </a:r>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r>
              <a:rPr lang="zh-CN" altLang="en-US" sz="2000" dirty="0" smtClean="0"/>
              <a:t>取计数值最大的</a:t>
            </a:r>
            <a:r>
              <a:rPr lang="en-US" altLang="zh-CN" sz="2000" dirty="0" smtClean="0"/>
              <a:t>6</a:t>
            </a:r>
            <a:r>
              <a:rPr lang="zh-CN" altLang="en-US" sz="2000" dirty="0" smtClean="0"/>
              <a:t>个</a:t>
            </a:r>
            <a:r>
              <a:rPr lang="en-US" altLang="zh-CN" sz="2000" dirty="0" smtClean="0"/>
              <a:t>MAC</a:t>
            </a:r>
            <a:r>
              <a:rPr lang="zh-CN" altLang="en-US" sz="2000" dirty="0" smtClean="0"/>
              <a:t>地址</a:t>
            </a:r>
            <a:endParaRPr lang="en-US" altLang="zh-CN" sz="2000" dirty="0" smtClean="0"/>
          </a:p>
          <a:p>
            <a:pPr lvl="1"/>
            <a:r>
              <a:rPr lang="en-US" altLang="zh-CN" sz="2000" dirty="0" smtClean="0"/>
              <a:t> </a:t>
            </a:r>
            <a:r>
              <a:rPr lang="en-US" altLang="zh-CN" sz="2000" dirty="0" err="1" smtClean="0"/>
              <a:t>subMacs</a:t>
            </a:r>
            <a:r>
              <a:rPr lang="en-US" altLang="zh-CN" sz="2000" dirty="0" smtClean="0"/>
              <a:t> = names(sort(table(</a:t>
            </a:r>
            <a:r>
              <a:rPr lang="en-US" altLang="zh-CN" sz="2000" dirty="0" err="1" smtClean="0"/>
              <a:t>offline$mac</a:t>
            </a:r>
            <a:r>
              <a:rPr lang="en-US" altLang="zh-CN" sz="2000" dirty="0" smtClean="0"/>
              <a:t>),decreasing=TRUE</a:t>
            </a:r>
            <a:r>
              <a:rPr lang="en-US" altLang="zh-CN" sz="2000" smtClean="0"/>
              <a:t>))[</a:t>
            </a:r>
            <a:r>
              <a:rPr lang="en-US" altLang="zh-CN" sz="2000" smtClean="0"/>
              <a:t>1:6]</a:t>
            </a:r>
            <a:endParaRPr lang="en-US" altLang="zh-CN" sz="2000" dirty="0" smtClean="0"/>
          </a:p>
          <a:p>
            <a:pPr lvl="1"/>
            <a:r>
              <a:rPr lang="en-US" altLang="zh-CN" sz="2000" dirty="0" smtClean="0"/>
              <a:t>offline = offline[</a:t>
            </a:r>
            <a:r>
              <a:rPr lang="en-US" altLang="zh-CN" sz="2000" dirty="0" err="1" smtClean="0"/>
              <a:t>offline$mac</a:t>
            </a:r>
            <a:r>
              <a:rPr lang="en-US" altLang="zh-CN" sz="2000" dirty="0" smtClean="0"/>
              <a:t> %in% </a:t>
            </a:r>
            <a:r>
              <a:rPr lang="en-US" altLang="zh-CN" sz="2000" dirty="0" err="1" smtClean="0"/>
              <a:t>subMacs</a:t>
            </a:r>
            <a:r>
              <a:rPr lang="en-US" altLang="zh-CN" sz="2000" dirty="0" smtClean="0"/>
              <a:t>,]</a:t>
            </a:r>
          </a:p>
          <a:p>
            <a:pPr lvl="1"/>
            <a:endParaRPr lang="en-US" altLang="zh-CN" sz="2000" dirty="0" smtClean="0"/>
          </a:p>
          <a:p>
            <a:pPr lvl="1"/>
            <a:endParaRPr lang="en-US" altLang="zh-CN" sz="2000" dirty="0" smtClean="0"/>
          </a:p>
          <a:p>
            <a:pPr lvl="1"/>
            <a:endParaRPr lang="zh-CN" altLang="en-US" sz="2000" dirty="0" smtClean="0"/>
          </a:p>
        </p:txBody>
      </p:sp>
      <p:pic>
        <p:nvPicPr>
          <p:cNvPr id="3584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924175"/>
            <a:ext cx="55626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80049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3" name="内容占位符 2"/>
          <p:cNvSpPr>
            <a:spLocks noGrp="1"/>
          </p:cNvSpPr>
          <p:nvPr>
            <p:ph idx="1"/>
          </p:nvPr>
        </p:nvSpPr>
        <p:spPr>
          <a:xfrm>
            <a:off x="179388" y="1196975"/>
            <a:ext cx="8713787" cy="4608513"/>
          </a:xfrm>
        </p:spPr>
        <p:txBody>
          <a:bodyPr/>
          <a:lstStyle/>
          <a:p>
            <a:pPr>
              <a:defRPr/>
            </a:pPr>
            <a:r>
              <a:rPr lang="zh-CN" altLang="en-US" sz="1400" dirty="0"/>
              <a:t>完整</a:t>
            </a:r>
            <a:r>
              <a:rPr lang="zh-CN" altLang="en-US" sz="1400" dirty="0" smtClean="0"/>
              <a:t>的代码</a:t>
            </a:r>
            <a:endParaRPr lang="en-US" altLang="zh-CN" sz="1400" dirty="0" smtClean="0"/>
          </a:p>
          <a:p>
            <a:pPr marL="0" indent="0">
              <a:buFont typeface="Wingdings" panose="05000000000000000000" pitchFamily="2" charset="2"/>
              <a:buNone/>
              <a:defRPr/>
            </a:pPr>
            <a:r>
              <a:rPr lang="en-US" altLang="zh-CN" sz="1400" dirty="0" err="1" smtClean="0"/>
              <a:t>processLine</a:t>
            </a:r>
            <a:r>
              <a:rPr lang="en-US" altLang="zh-CN" sz="1400" dirty="0" smtClean="0"/>
              <a:t> = function(x)</a:t>
            </a:r>
          </a:p>
          <a:p>
            <a:pPr marL="0" indent="0">
              <a:buFont typeface="Wingdings" panose="05000000000000000000" pitchFamily="2" charset="2"/>
              <a:buNone/>
              <a:defRPr/>
            </a:pPr>
            <a:r>
              <a:rPr lang="en-US" altLang="zh-CN" sz="1400" dirty="0" smtClean="0"/>
              <a:t>{	tokens = </a:t>
            </a:r>
            <a:r>
              <a:rPr lang="en-US" altLang="zh-CN" sz="1400" dirty="0" err="1" smtClean="0"/>
              <a:t>strsplit</a:t>
            </a:r>
            <a:r>
              <a:rPr lang="en-US" altLang="zh-CN" sz="1400" dirty="0" smtClean="0"/>
              <a:t>(x,"[;=,]")[[1]]</a:t>
            </a:r>
          </a:p>
          <a:p>
            <a:pPr marL="0" indent="0">
              <a:buFont typeface="Wingdings" panose="05000000000000000000" pitchFamily="2" charset="2"/>
              <a:buNone/>
              <a:defRPr/>
            </a:pPr>
            <a:r>
              <a:rPr lang="en-US" altLang="zh-CN" sz="1400" dirty="0" smtClean="0"/>
              <a:t>	if(length(tokens)==10) return(NULL)</a:t>
            </a:r>
          </a:p>
          <a:p>
            <a:pPr marL="0" indent="0">
              <a:buFont typeface="Wingdings" panose="05000000000000000000" pitchFamily="2" charset="2"/>
              <a:buNone/>
              <a:defRPr/>
            </a:pPr>
            <a:r>
              <a:rPr lang="en-US" altLang="zh-CN" sz="1400" dirty="0" smtClean="0"/>
              <a:t>	</a:t>
            </a:r>
            <a:r>
              <a:rPr lang="en-US" altLang="zh-CN" sz="1400" dirty="0" err="1" smtClean="0"/>
              <a:t>tmp</a:t>
            </a:r>
            <a:r>
              <a:rPr lang="en-US" altLang="zh-CN" sz="1400" dirty="0" smtClean="0"/>
              <a:t> = matrix(tokens[-(1:10)], </a:t>
            </a:r>
            <a:r>
              <a:rPr lang="en-US" altLang="zh-CN" sz="1400" dirty="0" err="1" smtClean="0"/>
              <a:t>ncol</a:t>
            </a:r>
            <a:r>
              <a:rPr lang="en-US" altLang="zh-CN" sz="1400" dirty="0" smtClean="0"/>
              <a:t>=4, </a:t>
            </a:r>
            <a:r>
              <a:rPr lang="en-US" altLang="zh-CN" sz="1400" dirty="0" err="1" smtClean="0"/>
              <a:t>byrow</a:t>
            </a:r>
            <a:r>
              <a:rPr lang="en-US" altLang="zh-CN" sz="1400" dirty="0" smtClean="0"/>
              <a:t> = TRUE)</a:t>
            </a:r>
          </a:p>
          <a:p>
            <a:pPr marL="0" indent="0">
              <a:buFont typeface="Wingdings" panose="05000000000000000000" pitchFamily="2" charset="2"/>
              <a:buNone/>
              <a:defRPr/>
            </a:pPr>
            <a:r>
              <a:rPr lang="en-US" altLang="zh-CN" sz="1400" dirty="0" smtClean="0"/>
              <a:t>	mat =	</a:t>
            </a:r>
            <a:r>
              <a:rPr lang="en-US" altLang="zh-CN" sz="1400" dirty="0" err="1" smtClean="0"/>
              <a:t>cbind</a:t>
            </a:r>
            <a:r>
              <a:rPr lang="en-US" altLang="zh-CN" sz="1400" dirty="0" smtClean="0"/>
              <a:t>(matrix(tokens[c(2,4,6:8,10)], </a:t>
            </a:r>
            <a:r>
              <a:rPr lang="en-US" altLang="zh-CN" sz="1400" dirty="0" err="1" smtClean="0"/>
              <a:t>nrow</a:t>
            </a:r>
            <a:r>
              <a:rPr lang="en-US" altLang="zh-CN" sz="1400" dirty="0" smtClean="0"/>
              <a:t> = </a:t>
            </a:r>
            <a:r>
              <a:rPr lang="en-US" altLang="zh-CN" sz="1400" dirty="0" err="1" smtClean="0"/>
              <a:t>nrow</a:t>
            </a:r>
            <a:r>
              <a:rPr lang="en-US" altLang="zh-CN" sz="1400" dirty="0" smtClean="0"/>
              <a:t>(</a:t>
            </a:r>
            <a:r>
              <a:rPr lang="en-US" altLang="zh-CN" sz="1400" dirty="0" err="1" smtClean="0"/>
              <a:t>tmp</a:t>
            </a:r>
            <a:r>
              <a:rPr lang="en-US" altLang="zh-CN" sz="1400" dirty="0" smtClean="0"/>
              <a:t>), </a:t>
            </a:r>
            <a:r>
              <a:rPr lang="en-US" altLang="zh-CN" sz="1400" dirty="0" err="1" smtClean="0"/>
              <a:t>ncol</a:t>
            </a:r>
            <a:r>
              <a:rPr lang="en-US" altLang="zh-CN" sz="1400" dirty="0" smtClean="0"/>
              <a:t>=6, </a:t>
            </a:r>
            <a:r>
              <a:rPr lang="en-US" altLang="zh-CN" sz="1400" dirty="0" err="1" smtClean="0"/>
              <a:t>byrow</a:t>
            </a:r>
            <a:r>
              <a:rPr lang="en-US" altLang="zh-CN" sz="1400" dirty="0" smtClean="0"/>
              <a:t> = TRUE), </a:t>
            </a:r>
            <a:r>
              <a:rPr lang="en-US" altLang="zh-CN" sz="1400" dirty="0" err="1" smtClean="0"/>
              <a:t>tmp</a:t>
            </a:r>
            <a:r>
              <a:rPr lang="en-US" altLang="zh-CN" sz="1400" dirty="0" smtClean="0"/>
              <a:t>)</a:t>
            </a:r>
          </a:p>
          <a:p>
            <a:pPr marL="0" indent="0">
              <a:buFont typeface="Wingdings" panose="05000000000000000000" pitchFamily="2" charset="2"/>
              <a:buNone/>
              <a:defRPr/>
            </a:pPr>
            <a:r>
              <a:rPr lang="en-US" altLang="zh-CN" sz="1400" dirty="0" smtClean="0"/>
              <a:t>	return(mat)</a:t>
            </a:r>
          </a:p>
          <a:p>
            <a:pPr marL="0" indent="0">
              <a:buFont typeface="Wingdings" panose="05000000000000000000" pitchFamily="2" charset="2"/>
              <a:buNone/>
              <a:defRPr/>
            </a:pPr>
            <a:r>
              <a:rPr lang="en-US" altLang="zh-CN" sz="1400" dirty="0" smtClean="0"/>
              <a:t>}</a:t>
            </a:r>
          </a:p>
          <a:p>
            <a:pPr marL="0" indent="0">
              <a:buFont typeface="Wingdings" panose="05000000000000000000" pitchFamily="2" charset="2"/>
              <a:buNone/>
              <a:defRPr/>
            </a:pPr>
            <a:r>
              <a:rPr lang="en-US" altLang="zh-CN" sz="1400" dirty="0" smtClean="0"/>
              <a:t>txt = </a:t>
            </a:r>
            <a:r>
              <a:rPr lang="en-US" altLang="zh-CN" sz="1400" dirty="0" err="1" smtClean="0"/>
              <a:t>readLines</a:t>
            </a:r>
            <a:r>
              <a:rPr lang="en-US" altLang="zh-CN" sz="1400" dirty="0" smtClean="0"/>
              <a:t>(“d:/offline.final.trace.txt")</a:t>
            </a:r>
          </a:p>
          <a:p>
            <a:pPr marL="0" indent="0">
              <a:buFont typeface="Wingdings" panose="05000000000000000000" pitchFamily="2" charset="2"/>
              <a:buNone/>
              <a:defRPr/>
            </a:pPr>
            <a:r>
              <a:rPr lang="en-US" altLang="zh-CN" sz="1400" dirty="0" smtClean="0"/>
              <a:t>lines = txt[</a:t>
            </a:r>
            <a:r>
              <a:rPr lang="en-US" altLang="zh-CN" sz="1400" dirty="0" err="1" smtClean="0"/>
              <a:t>substr</a:t>
            </a:r>
            <a:r>
              <a:rPr lang="en-US" altLang="zh-CN" sz="1400" dirty="0" smtClean="0"/>
              <a:t>(txt,1,1)!="#"]</a:t>
            </a:r>
          </a:p>
          <a:p>
            <a:pPr marL="0" indent="0">
              <a:buFont typeface="Wingdings" panose="05000000000000000000" pitchFamily="2" charset="2"/>
              <a:buNone/>
              <a:defRPr/>
            </a:pPr>
            <a:r>
              <a:rPr lang="en-US" altLang="zh-CN" sz="1400" dirty="0" err="1" smtClean="0"/>
              <a:t>tmp</a:t>
            </a:r>
            <a:r>
              <a:rPr lang="en-US" altLang="zh-CN" sz="1400" dirty="0" smtClean="0"/>
              <a:t> = </a:t>
            </a:r>
            <a:r>
              <a:rPr lang="en-US" altLang="zh-CN" sz="1400" dirty="0" err="1" smtClean="0"/>
              <a:t>lapply</a:t>
            </a:r>
            <a:r>
              <a:rPr lang="en-US" altLang="zh-CN" sz="1400" dirty="0" smtClean="0"/>
              <a:t>(lines, </a:t>
            </a:r>
            <a:r>
              <a:rPr lang="en-US" altLang="zh-CN" sz="1400" dirty="0" err="1" smtClean="0"/>
              <a:t>processLine</a:t>
            </a:r>
            <a:r>
              <a:rPr lang="en-US" altLang="zh-CN" sz="1400" dirty="0" smtClean="0"/>
              <a:t>)</a:t>
            </a:r>
          </a:p>
          <a:p>
            <a:pPr marL="0" indent="0">
              <a:buFont typeface="Wingdings" panose="05000000000000000000" pitchFamily="2" charset="2"/>
              <a:buNone/>
              <a:defRPr/>
            </a:pPr>
            <a:r>
              <a:rPr lang="en-US" altLang="zh-CN" sz="1400" dirty="0" smtClean="0"/>
              <a:t>offline = </a:t>
            </a:r>
            <a:r>
              <a:rPr lang="en-US" altLang="zh-CN" sz="1400" dirty="0" err="1" smtClean="0"/>
              <a:t>as.data.frame</a:t>
            </a:r>
            <a:r>
              <a:rPr lang="en-US" altLang="zh-CN" sz="1400" dirty="0" smtClean="0"/>
              <a:t>(</a:t>
            </a:r>
            <a:r>
              <a:rPr lang="en-US" altLang="zh-CN" sz="1400" dirty="0" err="1" smtClean="0"/>
              <a:t>do.call</a:t>
            </a:r>
            <a:r>
              <a:rPr lang="en-US" altLang="zh-CN" sz="1400" dirty="0" smtClean="0"/>
              <a:t>("</a:t>
            </a:r>
            <a:r>
              <a:rPr lang="en-US" altLang="zh-CN" sz="1400" dirty="0" err="1" smtClean="0"/>
              <a:t>rbind</a:t>
            </a:r>
            <a:r>
              <a:rPr lang="en-US" altLang="zh-CN" sz="1400" dirty="0" smtClean="0"/>
              <a:t>",</a:t>
            </a:r>
            <a:r>
              <a:rPr lang="en-US" altLang="zh-CN" sz="1400" dirty="0" err="1" smtClean="0"/>
              <a:t>tmp</a:t>
            </a:r>
            <a:r>
              <a:rPr lang="en-US" altLang="zh-CN" sz="1400" dirty="0" smtClean="0"/>
              <a:t>), </a:t>
            </a:r>
            <a:r>
              <a:rPr lang="en-US" altLang="zh-CN" sz="1400" dirty="0" err="1" smtClean="0"/>
              <a:t>stringsAsFactors</a:t>
            </a:r>
            <a:r>
              <a:rPr lang="en-US" altLang="zh-CN" sz="1400" dirty="0" smtClean="0"/>
              <a:t>=FALSE)</a:t>
            </a:r>
          </a:p>
          <a:p>
            <a:pPr marL="0" indent="0">
              <a:buFont typeface="Wingdings" panose="05000000000000000000" pitchFamily="2" charset="2"/>
              <a:buNone/>
              <a:defRPr/>
            </a:pPr>
            <a:r>
              <a:rPr lang="en-US" altLang="zh-CN" sz="1400" dirty="0" smtClean="0"/>
              <a:t>names(offline)= c("time","scanMac","posX","posY","posZ","orientation","mac","signal","channel","type")</a:t>
            </a:r>
          </a:p>
          <a:p>
            <a:pPr marL="0" indent="0">
              <a:buFont typeface="Wingdings" panose="05000000000000000000" pitchFamily="2" charset="2"/>
              <a:buNone/>
              <a:defRPr/>
            </a:pPr>
            <a:r>
              <a:rPr lang="en-US" altLang="zh-CN" sz="1400" dirty="0" err="1" smtClean="0"/>
              <a:t>numVars</a:t>
            </a:r>
            <a:r>
              <a:rPr lang="en-US" altLang="zh-CN" sz="1400" dirty="0" smtClean="0"/>
              <a:t> = c("time","</a:t>
            </a:r>
            <a:r>
              <a:rPr lang="en-US" altLang="zh-CN" sz="1400" dirty="0" err="1" smtClean="0"/>
              <a:t>posX</a:t>
            </a:r>
            <a:r>
              <a:rPr lang="en-US" altLang="zh-CN" sz="1400" dirty="0" smtClean="0"/>
              <a:t>","</a:t>
            </a:r>
            <a:r>
              <a:rPr lang="en-US" altLang="zh-CN" sz="1400" dirty="0" err="1" smtClean="0"/>
              <a:t>posY</a:t>
            </a:r>
            <a:r>
              <a:rPr lang="en-US" altLang="zh-CN" sz="1400" dirty="0" smtClean="0"/>
              <a:t>","</a:t>
            </a:r>
            <a:r>
              <a:rPr lang="en-US" altLang="zh-CN" sz="1400" dirty="0" err="1" smtClean="0"/>
              <a:t>posZ</a:t>
            </a:r>
            <a:r>
              <a:rPr lang="en-US" altLang="zh-CN" sz="1400" dirty="0" smtClean="0"/>
              <a:t>","</a:t>
            </a:r>
            <a:r>
              <a:rPr lang="en-US" altLang="zh-CN" sz="1400" dirty="0" err="1" smtClean="0"/>
              <a:t>orientation","signal</a:t>
            </a:r>
            <a:r>
              <a:rPr lang="en-US" altLang="zh-CN" sz="1400" dirty="0" smtClean="0"/>
              <a:t>")</a:t>
            </a:r>
          </a:p>
          <a:p>
            <a:pPr marL="0" indent="0">
              <a:buFont typeface="Wingdings" panose="05000000000000000000" pitchFamily="2" charset="2"/>
              <a:buNone/>
              <a:defRPr/>
            </a:pPr>
            <a:r>
              <a:rPr lang="en-US" altLang="zh-CN" sz="1400" dirty="0" smtClean="0"/>
              <a:t>offline[</a:t>
            </a:r>
            <a:r>
              <a:rPr lang="en-US" altLang="zh-CN" sz="1400" dirty="0" err="1" smtClean="0"/>
              <a:t>numVars</a:t>
            </a:r>
            <a:r>
              <a:rPr lang="en-US" altLang="zh-CN" sz="1400" dirty="0" smtClean="0"/>
              <a:t>] = </a:t>
            </a:r>
            <a:r>
              <a:rPr lang="en-US" altLang="zh-CN" sz="1400" dirty="0" err="1" smtClean="0"/>
              <a:t>lapply</a:t>
            </a:r>
            <a:r>
              <a:rPr lang="en-US" altLang="zh-CN" sz="1400" dirty="0" smtClean="0"/>
              <a:t>(offline[</a:t>
            </a:r>
            <a:r>
              <a:rPr lang="en-US" altLang="zh-CN" sz="1400" dirty="0" err="1" smtClean="0"/>
              <a:t>numVars</a:t>
            </a:r>
            <a:r>
              <a:rPr lang="en-US" altLang="zh-CN" sz="1400" dirty="0" smtClean="0"/>
              <a:t>], </a:t>
            </a:r>
            <a:r>
              <a:rPr lang="en-US" altLang="zh-CN" sz="1400" dirty="0" err="1" smtClean="0"/>
              <a:t>as.numeric</a:t>
            </a:r>
            <a:r>
              <a:rPr lang="en-US" altLang="zh-CN" sz="1400" dirty="0" smtClean="0"/>
              <a:t>)</a:t>
            </a:r>
          </a:p>
          <a:p>
            <a:pPr marL="0" indent="0">
              <a:buFont typeface="Wingdings" panose="05000000000000000000" pitchFamily="2" charset="2"/>
              <a:buNone/>
              <a:defRPr/>
            </a:pPr>
            <a:r>
              <a:rPr lang="en-US" altLang="zh-CN" sz="1400" dirty="0" smtClean="0"/>
              <a:t>offline = offline[</a:t>
            </a:r>
            <a:r>
              <a:rPr lang="en-US" altLang="zh-CN" sz="1400" dirty="0" err="1" smtClean="0"/>
              <a:t>offline$type</a:t>
            </a:r>
            <a:r>
              <a:rPr lang="en-US" altLang="zh-CN" sz="1400" dirty="0" smtClean="0"/>
              <a:t> == "3",]</a:t>
            </a:r>
          </a:p>
          <a:p>
            <a:pPr marL="0" indent="0">
              <a:buFont typeface="Wingdings" panose="05000000000000000000" pitchFamily="2" charset="2"/>
              <a:buNone/>
              <a:defRPr/>
            </a:pPr>
            <a:r>
              <a:rPr lang="en-US" altLang="zh-CN" sz="1400" dirty="0" smtClean="0"/>
              <a:t>offline = offline[,"type"!=names(offline)]</a:t>
            </a:r>
          </a:p>
          <a:p>
            <a:pPr marL="0" indent="0">
              <a:buFont typeface="Wingdings" panose="05000000000000000000" pitchFamily="2" charset="2"/>
              <a:buNone/>
              <a:defRPr/>
            </a:pPr>
            <a:r>
              <a:rPr lang="en-US" altLang="zh-CN" sz="1400" dirty="0" err="1" smtClean="0"/>
              <a:t>offline$rawTime</a:t>
            </a:r>
            <a:r>
              <a:rPr lang="en-US" altLang="zh-CN" sz="1400" dirty="0" smtClean="0"/>
              <a:t> = </a:t>
            </a:r>
            <a:r>
              <a:rPr lang="en-US" altLang="zh-CN" sz="1400" dirty="0" err="1" smtClean="0"/>
              <a:t>offline$time</a:t>
            </a:r>
            <a:endParaRPr lang="en-US" altLang="zh-CN" sz="1400" dirty="0" smtClean="0"/>
          </a:p>
          <a:p>
            <a:pPr marL="0" indent="0">
              <a:buFont typeface="Wingdings" panose="05000000000000000000" pitchFamily="2" charset="2"/>
              <a:buNone/>
              <a:defRPr/>
            </a:pPr>
            <a:r>
              <a:rPr lang="en-US" altLang="zh-CN" sz="1400" dirty="0" err="1" smtClean="0"/>
              <a:t>offline$time</a:t>
            </a:r>
            <a:r>
              <a:rPr lang="en-US" altLang="zh-CN" sz="1400" dirty="0" smtClean="0"/>
              <a:t> = </a:t>
            </a:r>
            <a:r>
              <a:rPr lang="en-US" altLang="zh-CN" sz="1400" dirty="0" err="1" smtClean="0"/>
              <a:t>offline$time</a:t>
            </a:r>
            <a:r>
              <a:rPr lang="en-US" altLang="zh-CN" sz="1400" dirty="0" smtClean="0"/>
              <a:t>/1000</a:t>
            </a:r>
          </a:p>
          <a:p>
            <a:pPr marL="0" indent="0">
              <a:buFont typeface="Wingdings" panose="05000000000000000000" pitchFamily="2" charset="2"/>
              <a:buNone/>
              <a:defRPr/>
            </a:pPr>
            <a:r>
              <a:rPr lang="en-US" altLang="zh-CN" sz="1400" dirty="0" smtClean="0"/>
              <a:t>class(</a:t>
            </a:r>
            <a:r>
              <a:rPr lang="en-US" altLang="zh-CN" sz="1400" dirty="0" err="1" smtClean="0"/>
              <a:t>offline$time</a:t>
            </a:r>
            <a:r>
              <a:rPr lang="en-US" altLang="zh-CN" sz="1400" dirty="0" smtClean="0"/>
              <a:t>) = c("</a:t>
            </a:r>
            <a:r>
              <a:rPr lang="en-US" altLang="zh-CN" sz="1400" dirty="0" err="1" smtClean="0"/>
              <a:t>POSIXt</a:t>
            </a:r>
            <a:r>
              <a:rPr lang="en-US" altLang="zh-CN" sz="1400" dirty="0" smtClean="0"/>
              <a:t>","</a:t>
            </a:r>
            <a:r>
              <a:rPr lang="en-US" altLang="zh-CN" sz="1400" dirty="0" err="1" smtClean="0"/>
              <a:t>POSIXct</a:t>
            </a:r>
            <a:r>
              <a:rPr lang="en-US" altLang="zh-CN" sz="1400" dirty="0" smtClean="0"/>
              <a:t>")</a:t>
            </a:r>
          </a:p>
          <a:p>
            <a:pPr marL="0" indent="0">
              <a:buFont typeface="Wingdings" panose="05000000000000000000" pitchFamily="2" charset="2"/>
              <a:buNone/>
              <a:defRPr/>
            </a:pPr>
            <a:r>
              <a:rPr lang="en-US" altLang="zh-CN" sz="1400" dirty="0" smtClean="0"/>
              <a:t>offline = offline[,!(names(offline) %in% c("</a:t>
            </a:r>
            <a:r>
              <a:rPr lang="en-US" altLang="zh-CN" sz="1400" dirty="0" err="1" smtClean="0"/>
              <a:t>scanMac</a:t>
            </a:r>
            <a:r>
              <a:rPr lang="en-US" altLang="zh-CN" sz="1400" dirty="0" smtClean="0"/>
              <a:t>","</a:t>
            </a:r>
            <a:r>
              <a:rPr lang="en-US" altLang="zh-CN" sz="1400" dirty="0" err="1" smtClean="0"/>
              <a:t>posZ</a:t>
            </a:r>
            <a:r>
              <a:rPr lang="en-US" altLang="zh-CN" sz="1400" dirty="0" smtClean="0"/>
              <a:t>"))]</a:t>
            </a:r>
          </a:p>
        </p:txBody>
      </p:sp>
    </p:spTree>
    <p:extLst>
      <p:ext uri="{BB962C8B-B14F-4D97-AF65-F5344CB8AC3E}">
        <p14:creationId xmlns:p14="http://schemas.microsoft.com/office/powerpoint/2010/main" val="13551663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1042988" y="404813"/>
            <a:ext cx="5976937" cy="576262"/>
          </a:xfrm>
        </p:spPr>
        <p:txBody>
          <a:bodyPr/>
          <a:lstStyle/>
          <a:p>
            <a:r>
              <a:rPr lang="zh-CN" altLang="en-US" sz="2800" smtClean="0"/>
              <a:t>移动设备位置预测数据处理（案例）</a:t>
            </a:r>
          </a:p>
        </p:txBody>
      </p:sp>
      <p:sp>
        <p:nvSpPr>
          <p:cNvPr id="3" name="内容占位符 2"/>
          <p:cNvSpPr>
            <a:spLocks noGrp="1"/>
          </p:cNvSpPr>
          <p:nvPr>
            <p:ph idx="1"/>
          </p:nvPr>
        </p:nvSpPr>
        <p:spPr>
          <a:xfrm>
            <a:off x="179388" y="1196975"/>
            <a:ext cx="8713787" cy="4608513"/>
          </a:xfrm>
        </p:spPr>
        <p:txBody>
          <a:bodyPr/>
          <a:lstStyle/>
          <a:p>
            <a:pPr>
              <a:defRPr/>
            </a:pPr>
            <a:r>
              <a:rPr lang="zh-CN" altLang="en-US" sz="1800" dirty="0"/>
              <a:t>完整</a:t>
            </a:r>
            <a:r>
              <a:rPr lang="zh-CN" altLang="en-US" sz="1800" dirty="0" smtClean="0"/>
              <a:t>的代码续</a:t>
            </a:r>
            <a:endParaRPr lang="en-US" altLang="zh-CN" sz="1800" dirty="0" smtClean="0"/>
          </a:p>
          <a:p>
            <a:pPr marL="0" indent="0">
              <a:buFont typeface="Wingdings" panose="05000000000000000000" pitchFamily="2" charset="2"/>
              <a:buNone/>
              <a:defRPr/>
            </a:pPr>
            <a:r>
              <a:rPr lang="en-US" altLang="zh-CN" sz="1800" dirty="0" err="1"/>
              <a:t>roundOrientation</a:t>
            </a:r>
            <a:r>
              <a:rPr lang="en-US" altLang="zh-CN" sz="1800" dirty="0"/>
              <a:t> = function(angels)</a:t>
            </a:r>
          </a:p>
          <a:p>
            <a:pPr marL="0" indent="0">
              <a:buFont typeface="Wingdings" panose="05000000000000000000" pitchFamily="2" charset="2"/>
              <a:buNone/>
              <a:defRPr/>
            </a:pPr>
            <a:r>
              <a:rPr lang="en-US" altLang="zh-CN" sz="1800" dirty="0"/>
              <a:t>{</a:t>
            </a:r>
          </a:p>
          <a:p>
            <a:pPr marL="0" indent="0">
              <a:buFont typeface="Wingdings" panose="05000000000000000000" pitchFamily="2" charset="2"/>
              <a:buNone/>
              <a:defRPr/>
            </a:pPr>
            <a:r>
              <a:rPr lang="en-US" altLang="zh-CN" sz="1800" dirty="0"/>
              <a:t>	refs = </a:t>
            </a:r>
            <a:r>
              <a:rPr lang="en-US" altLang="zh-CN" sz="1800" dirty="0" err="1"/>
              <a:t>seq</a:t>
            </a:r>
            <a:r>
              <a:rPr lang="en-US" altLang="zh-CN" sz="1800" dirty="0"/>
              <a:t>(0,by=45,length=9)</a:t>
            </a:r>
          </a:p>
          <a:p>
            <a:pPr marL="0" indent="0">
              <a:buFont typeface="Wingdings" panose="05000000000000000000" pitchFamily="2" charset="2"/>
              <a:buNone/>
              <a:defRPr/>
            </a:pPr>
            <a:r>
              <a:rPr lang="en-US" altLang="zh-CN" sz="1800" dirty="0"/>
              <a:t>	q = </a:t>
            </a:r>
            <a:r>
              <a:rPr lang="en-US" altLang="zh-CN" sz="1800" dirty="0" err="1"/>
              <a:t>sapply</a:t>
            </a:r>
            <a:r>
              <a:rPr lang="en-US" altLang="zh-CN" sz="1800" dirty="0"/>
              <a:t>(</a:t>
            </a:r>
            <a:r>
              <a:rPr lang="en-US" altLang="zh-CN" sz="1800" dirty="0" err="1"/>
              <a:t>angels,function</a:t>
            </a:r>
            <a:r>
              <a:rPr lang="en-US" altLang="zh-CN" sz="1800" dirty="0"/>
              <a:t>(o) </a:t>
            </a:r>
            <a:r>
              <a:rPr lang="en-US" altLang="zh-CN" sz="1800" dirty="0" err="1"/>
              <a:t>which.min</a:t>
            </a:r>
            <a:r>
              <a:rPr lang="en-US" altLang="zh-CN" sz="1800" dirty="0"/>
              <a:t>(abs(o-refs)))</a:t>
            </a:r>
          </a:p>
          <a:p>
            <a:pPr marL="0" indent="0">
              <a:buFont typeface="Wingdings" panose="05000000000000000000" pitchFamily="2" charset="2"/>
              <a:buNone/>
              <a:defRPr/>
            </a:pPr>
            <a:r>
              <a:rPr lang="en-US" altLang="zh-CN" sz="1800" dirty="0"/>
              <a:t>	c(refs[1:8],0)[q]</a:t>
            </a:r>
          </a:p>
          <a:p>
            <a:pPr marL="0" indent="0">
              <a:buFont typeface="Wingdings" panose="05000000000000000000" pitchFamily="2" charset="2"/>
              <a:buNone/>
              <a:defRPr/>
            </a:pPr>
            <a:r>
              <a:rPr lang="en-US" altLang="zh-CN" sz="1800" dirty="0" smtClean="0"/>
              <a:t>}</a:t>
            </a:r>
          </a:p>
          <a:p>
            <a:pPr marL="0" indent="0">
              <a:buFont typeface="Wingdings" panose="05000000000000000000" pitchFamily="2" charset="2"/>
              <a:buNone/>
              <a:defRPr/>
            </a:pPr>
            <a:r>
              <a:rPr lang="en-US" altLang="zh-CN" sz="1800" dirty="0"/>
              <a:t>length(unique(</a:t>
            </a:r>
            <a:r>
              <a:rPr lang="en-US" altLang="zh-CN" sz="1800" dirty="0" err="1"/>
              <a:t>offline$orientation</a:t>
            </a:r>
            <a:r>
              <a:rPr lang="en-US" altLang="zh-CN" sz="1800" dirty="0"/>
              <a:t>))</a:t>
            </a:r>
          </a:p>
          <a:p>
            <a:pPr marL="0" indent="0">
              <a:buFont typeface="Wingdings" panose="05000000000000000000" pitchFamily="2" charset="2"/>
              <a:buNone/>
              <a:defRPr/>
            </a:pPr>
            <a:r>
              <a:rPr lang="en-US" altLang="zh-CN" sz="1800" dirty="0"/>
              <a:t>plot(</a:t>
            </a:r>
            <a:r>
              <a:rPr lang="en-US" altLang="zh-CN" sz="1800" dirty="0" err="1"/>
              <a:t>ecdf</a:t>
            </a:r>
            <a:r>
              <a:rPr lang="en-US" altLang="zh-CN" sz="1800" dirty="0"/>
              <a:t>(</a:t>
            </a:r>
            <a:r>
              <a:rPr lang="en-US" altLang="zh-CN" sz="1800" dirty="0" err="1"/>
              <a:t>offline$orientation</a:t>
            </a:r>
            <a:r>
              <a:rPr lang="en-US" altLang="zh-CN" sz="1800" dirty="0"/>
              <a:t>))</a:t>
            </a:r>
          </a:p>
          <a:p>
            <a:pPr marL="0" indent="0">
              <a:buFont typeface="Wingdings" panose="05000000000000000000" pitchFamily="2" charset="2"/>
              <a:buNone/>
              <a:defRPr/>
            </a:pPr>
            <a:r>
              <a:rPr lang="en-US" altLang="zh-CN" sz="1800" dirty="0" err="1" smtClean="0"/>
              <a:t>offline$angle</a:t>
            </a:r>
            <a:r>
              <a:rPr lang="en-US" altLang="zh-CN" sz="1800" dirty="0" smtClean="0"/>
              <a:t> </a:t>
            </a:r>
            <a:r>
              <a:rPr lang="en-US" altLang="zh-CN" sz="1800" dirty="0"/>
              <a:t>= </a:t>
            </a:r>
            <a:r>
              <a:rPr lang="en-US" altLang="zh-CN" sz="1800" dirty="0" err="1"/>
              <a:t>roundOrientation</a:t>
            </a:r>
            <a:r>
              <a:rPr lang="en-US" altLang="zh-CN" sz="1800" dirty="0"/>
              <a:t>(</a:t>
            </a:r>
            <a:r>
              <a:rPr lang="en-US" altLang="zh-CN" sz="1800" dirty="0" err="1"/>
              <a:t>offline$orientation</a:t>
            </a:r>
            <a:r>
              <a:rPr lang="en-US" altLang="zh-CN" sz="1800" dirty="0"/>
              <a:t>)</a:t>
            </a:r>
          </a:p>
          <a:p>
            <a:pPr marL="0" indent="0">
              <a:buFont typeface="Wingdings" panose="05000000000000000000" pitchFamily="2" charset="2"/>
              <a:buNone/>
              <a:defRPr/>
            </a:pPr>
            <a:r>
              <a:rPr lang="en-US" altLang="zh-CN" sz="1800" dirty="0" smtClean="0"/>
              <a:t>c(length(unique(</a:t>
            </a:r>
            <a:r>
              <a:rPr lang="en-US" altLang="zh-CN" sz="1800" dirty="0" err="1" smtClean="0"/>
              <a:t>offline$mac</a:t>
            </a:r>
            <a:r>
              <a:rPr lang="en-US" altLang="zh-CN" sz="1800" dirty="0"/>
              <a:t>)),length(unique(</a:t>
            </a:r>
            <a:r>
              <a:rPr lang="en-US" altLang="zh-CN" sz="1800" dirty="0" err="1"/>
              <a:t>offline$channel</a:t>
            </a:r>
            <a:r>
              <a:rPr lang="en-US" altLang="zh-CN" sz="1800" dirty="0"/>
              <a:t>)))</a:t>
            </a:r>
          </a:p>
          <a:p>
            <a:pPr marL="0" indent="0">
              <a:buFont typeface="Wingdings" panose="05000000000000000000" pitchFamily="2" charset="2"/>
              <a:buNone/>
              <a:defRPr/>
            </a:pPr>
            <a:r>
              <a:rPr lang="en-US" altLang="zh-CN" sz="1800" dirty="0" err="1"/>
              <a:t>subMacs</a:t>
            </a:r>
            <a:r>
              <a:rPr lang="en-US" altLang="zh-CN" sz="1800" dirty="0"/>
              <a:t> = names(sort(table(</a:t>
            </a:r>
            <a:r>
              <a:rPr lang="en-US" altLang="zh-CN" sz="1800" dirty="0" err="1"/>
              <a:t>offline$mac</a:t>
            </a:r>
            <a:r>
              <a:rPr lang="en-US" altLang="zh-CN" sz="1800" dirty="0"/>
              <a:t>),decreasing=TRUE))[1:7]</a:t>
            </a:r>
          </a:p>
          <a:p>
            <a:pPr marL="0" indent="0">
              <a:buFont typeface="Wingdings" panose="05000000000000000000" pitchFamily="2" charset="2"/>
              <a:buNone/>
              <a:defRPr/>
            </a:pPr>
            <a:r>
              <a:rPr lang="en-US" altLang="zh-CN" sz="1800" dirty="0"/>
              <a:t>offline = offline[</a:t>
            </a:r>
            <a:r>
              <a:rPr lang="en-US" altLang="zh-CN" sz="1800" dirty="0" err="1"/>
              <a:t>offline$mac</a:t>
            </a:r>
            <a:r>
              <a:rPr lang="en-US" altLang="zh-CN" sz="1800" dirty="0"/>
              <a:t> %in% </a:t>
            </a:r>
            <a:r>
              <a:rPr lang="en-US" altLang="zh-CN" sz="1800" dirty="0" err="1"/>
              <a:t>subMacs</a:t>
            </a:r>
            <a:r>
              <a:rPr lang="en-US" altLang="zh-CN" sz="1800" dirty="0"/>
              <a:t>,]</a:t>
            </a:r>
          </a:p>
          <a:p>
            <a:pPr marL="0" indent="0">
              <a:buFont typeface="Wingdings" panose="05000000000000000000" pitchFamily="2" charset="2"/>
              <a:buNone/>
              <a:defRPr/>
            </a:pPr>
            <a:endParaRPr lang="en-US" altLang="zh-CN" sz="1800" dirty="0"/>
          </a:p>
          <a:p>
            <a:pPr marL="0" indent="0">
              <a:buFont typeface="Wingdings" panose="05000000000000000000" pitchFamily="2" charset="2"/>
              <a:buNone/>
              <a:defRPr/>
            </a:pPr>
            <a:endParaRPr lang="en-US" altLang="zh-CN" sz="1800" dirty="0" smtClean="0"/>
          </a:p>
        </p:txBody>
      </p:sp>
    </p:spTree>
    <p:extLst>
      <p:ext uri="{BB962C8B-B14F-4D97-AF65-F5344CB8AC3E}">
        <p14:creationId xmlns:p14="http://schemas.microsoft.com/office/powerpoint/2010/main" val="42266452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042988" y="404813"/>
            <a:ext cx="7129462" cy="576262"/>
          </a:xfrm>
        </p:spPr>
        <p:txBody>
          <a:bodyPr/>
          <a:lstStyle/>
          <a:p>
            <a:r>
              <a:rPr lang="zh-CN" altLang="en-US" sz="2800" smtClean="0"/>
              <a:t>移动设备位置预测数据处理（案例）</a:t>
            </a:r>
          </a:p>
        </p:txBody>
      </p:sp>
      <p:sp>
        <p:nvSpPr>
          <p:cNvPr id="38915" name="内容占位符 2"/>
          <p:cNvSpPr>
            <a:spLocks noGrp="1"/>
          </p:cNvSpPr>
          <p:nvPr>
            <p:ph idx="1"/>
          </p:nvPr>
        </p:nvSpPr>
        <p:spPr/>
        <p:txBody>
          <a:bodyPr/>
          <a:lstStyle/>
          <a:p>
            <a:r>
              <a:rPr lang="zh-CN" altLang="en-US" dirty="0" smtClean="0"/>
              <a:t>对手持设备位置数据的探索</a:t>
            </a:r>
            <a:endParaRPr lang="en-US" altLang="zh-CN" dirty="0" smtClean="0"/>
          </a:p>
          <a:p>
            <a:pPr lvl="1"/>
            <a:r>
              <a:rPr lang="zh-CN" altLang="en-US" dirty="0" smtClean="0"/>
              <a:t>对于</a:t>
            </a:r>
            <a:r>
              <a:rPr lang="en-US" altLang="zh-CN" dirty="0" err="1" smtClean="0"/>
              <a:t>posX</a:t>
            </a:r>
            <a:r>
              <a:rPr lang="zh-CN" altLang="en-US" dirty="0" smtClean="0"/>
              <a:t>和</a:t>
            </a:r>
            <a:r>
              <a:rPr lang="en-US" altLang="zh-CN" dirty="0" err="1" smtClean="0"/>
              <a:t>posY</a:t>
            </a:r>
            <a:r>
              <a:rPr lang="zh-CN" altLang="en-US" dirty="0" smtClean="0"/>
              <a:t>，首先创建一个数据框列表，每个数据框对一个为唯一的位置。</a:t>
            </a:r>
            <a:endParaRPr lang="en-US" altLang="zh-CN" dirty="0" smtClean="0"/>
          </a:p>
          <a:p>
            <a:pPr lvl="1"/>
            <a:r>
              <a:rPr lang="en-US" altLang="zh-CN" dirty="0" err="1" smtClean="0"/>
              <a:t>locDF</a:t>
            </a:r>
            <a:r>
              <a:rPr lang="en-US" altLang="zh-CN" dirty="0" smtClean="0"/>
              <a:t>=with(</a:t>
            </a:r>
            <a:r>
              <a:rPr lang="en-US" altLang="zh-CN" dirty="0" err="1" smtClean="0"/>
              <a:t>offline,by</a:t>
            </a:r>
            <a:r>
              <a:rPr lang="en-US" altLang="zh-CN" dirty="0" smtClean="0"/>
              <a:t>(</a:t>
            </a:r>
            <a:r>
              <a:rPr lang="en-US" altLang="zh-CN" dirty="0" err="1" smtClean="0"/>
              <a:t>offline,list</a:t>
            </a:r>
            <a:r>
              <a:rPr lang="en-US" altLang="zh-CN" dirty="0" smtClean="0"/>
              <a:t>(</a:t>
            </a:r>
            <a:r>
              <a:rPr lang="en-US" altLang="zh-CN" dirty="0" err="1" smtClean="0"/>
              <a:t>posX,posY</a:t>
            </a:r>
            <a:r>
              <a:rPr lang="en-US" altLang="zh-CN" dirty="0" smtClean="0"/>
              <a:t>),function(x) x))</a:t>
            </a:r>
          </a:p>
          <a:p>
            <a:pPr lvl="1"/>
            <a:r>
              <a:rPr lang="zh-CN" altLang="en-US" dirty="0" smtClean="0"/>
              <a:t>其中很多元素是空的，因为没有在此位置进行观测。</a:t>
            </a:r>
            <a:endParaRPr lang="en-US" altLang="zh-CN" dirty="0" smtClean="0"/>
          </a:p>
          <a:p>
            <a:pPr lvl="1"/>
            <a:r>
              <a:rPr lang="en-US" altLang="zh-CN" dirty="0" smtClean="0"/>
              <a:t>sum(</a:t>
            </a:r>
            <a:r>
              <a:rPr lang="en-US" altLang="zh-CN" dirty="0" err="1" smtClean="0"/>
              <a:t>sapply</a:t>
            </a:r>
            <a:r>
              <a:rPr lang="en-US" altLang="zh-CN" dirty="0" smtClean="0"/>
              <a:t>(</a:t>
            </a:r>
            <a:r>
              <a:rPr lang="en-US" altLang="zh-CN" dirty="0" err="1" smtClean="0"/>
              <a:t>locDF,is.null</a:t>
            </a:r>
            <a:r>
              <a:rPr lang="en-US" altLang="zh-CN" dirty="0" smtClean="0"/>
              <a:t>))</a:t>
            </a:r>
          </a:p>
          <a:p>
            <a:pPr lvl="1"/>
            <a:r>
              <a:rPr lang="zh-CN" altLang="en-US" dirty="0" smtClean="0"/>
              <a:t>删除这些无用的元素。</a:t>
            </a:r>
            <a:endParaRPr lang="en-US" altLang="zh-CN" dirty="0" smtClean="0"/>
          </a:p>
          <a:p>
            <a:pPr lvl="1"/>
            <a:r>
              <a:rPr lang="en-US" altLang="zh-CN" dirty="0" err="1" smtClean="0"/>
              <a:t>locDF</a:t>
            </a:r>
            <a:r>
              <a:rPr lang="en-US" altLang="zh-CN" dirty="0" smtClean="0"/>
              <a:t> = </a:t>
            </a:r>
            <a:r>
              <a:rPr lang="en-US" altLang="zh-CN" dirty="0" err="1" smtClean="0"/>
              <a:t>locDF</a:t>
            </a:r>
            <a:r>
              <a:rPr lang="en-US" altLang="zh-CN" dirty="0" smtClean="0"/>
              <a:t>[!</a:t>
            </a:r>
            <a:r>
              <a:rPr lang="en-US" altLang="zh-CN" dirty="0" err="1" smtClean="0"/>
              <a:t>sapply</a:t>
            </a:r>
            <a:r>
              <a:rPr lang="en-US" altLang="zh-CN" dirty="0" smtClean="0"/>
              <a:t>(</a:t>
            </a:r>
            <a:r>
              <a:rPr lang="en-US" altLang="zh-CN" dirty="0" err="1" smtClean="0"/>
              <a:t>locDF,is.null</a:t>
            </a:r>
            <a:r>
              <a:rPr lang="en-US" altLang="zh-CN" dirty="0" smtClean="0"/>
              <a:t>)]</a:t>
            </a:r>
            <a:endParaRPr lang="zh-CN" altLang="en-US" dirty="0" smtClean="0"/>
          </a:p>
        </p:txBody>
      </p:sp>
    </p:spTree>
    <p:extLst>
      <p:ext uri="{BB962C8B-B14F-4D97-AF65-F5344CB8AC3E}">
        <p14:creationId xmlns:p14="http://schemas.microsoft.com/office/powerpoint/2010/main" val="19157551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042988" y="404813"/>
            <a:ext cx="7129462" cy="576262"/>
          </a:xfrm>
        </p:spPr>
        <p:txBody>
          <a:bodyPr/>
          <a:lstStyle/>
          <a:p>
            <a:r>
              <a:rPr lang="zh-CN" altLang="en-US" sz="2800" smtClean="0"/>
              <a:t>移动设备位置预测数据处理（案例）</a:t>
            </a:r>
          </a:p>
        </p:txBody>
      </p:sp>
      <p:sp>
        <p:nvSpPr>
          <p:cNvPr id="39939" name="内容占位符 2"/>
          <p:cNvSpPr>
            <a:spLocks noGrp="1"/>
          </p:cNvSpPr>
          <p:nvPr>
            <p:ph idx="1"/>
          </p:nvPr>
        </p:nvSpPr>
        <p:spPr/>
        <p:txBody>
          <a:bodyPr/>
          <a:lstStyle/>
          <a:p>
            <a:r>
              <a:rPr lang="zh-CN" altLang="en-US" dirty="0" smtClean="0"/>
              <a:t>对手持设备位置数据的探索</a:t>
            </a:r>
            <a:endParaRPr lang="en-US" altLang="zh-CN" dirty="0" smtClean="0"/>
          </a:p>
          <a:p>
            <a:pPr lvl="1"/>
            <a:r>
              <a:rPr lang="zh-CN" altLang="en-US" dirty="0" smtClean="0"/>
              <a:t>保存每个位置及其上的观测值个数</a:t>
            </a:r>
            <a:endParaRPr lang="en-US" altLang="zh-CN" dirty="0" smtClean="0"/>
          </a:p>
          <a:p>
            <a:pPr lvl="1"/>
            <a:r>
              <a:rPr lang="en-US" altLang="zh-CN" dirty="0" err="1" smtClean="0"/>
              <a:t>locCounts</a:t>
            </a:r>
            <a:r>
              <a:rPr lang="en-US" altLang="zh-CN" dirty="0" smtClean="0"/>
              <a:t> = </a:t>
            </a:r>
            <a:r>
              <a:rPr lang="en-US" altLang="zh-CN" dirty="0" err="1" smtClean="0"/>
              <a:t>sapply</a:t>
            </a:r>
            <a:r>
              <a:rPr lang="en-US" altLang="zh-CN" dirty="0" smtClean="0"/>
              <a:t>(</a:t>
            </a:r>
            <a:r>
              <a:rPr lang="en-US" altLang="zh-CN" dirty="0" err="1" smtClean="0"/>
              <a:t>locDF</a:t>
            </a:r>
            <a:r>
              <a:rPr lang="en-US" altLang="zh-CN" dirty="0" smtClean="0"/>
              <a:t>, function(</a:t>
            </a:r>
            <a:r>
              <a:rPr lang="en-US" altLang="zh-CN" dirty="0" err="1" smtClean="0"/>
              <a:t>df</a:t>
            </a:r>
            <a:r>
              <a:rPr lang="en-US" altLang="zh-CN" dirty="0" smtClean="0"/>
              <a:t>) c(</a:t>
            </a:r>
            <a:r>
              <a:rPr lang="en-US" altLang="zh-CN" dirty="0" err="1" smtClean="0"/>
              <a:t>df</a:t>
            </a:r>
            <a:r>
              <a:rPr lang="en-US" altLang="zh-CN" dirty="0" smtClean="0"/>
              <a:t>[1,c(“</a:t>
            </a:r>
            <a:r>
              <a:rPr lang="en-US" altLang="zh-CN" dirty="0" err="1" smtClean="0"/>
              <a:t>posX</a:t>
            </a:r>
            <a:r>
              <a:rPr lang="en-US" altLang="zh-CN" dirty="0" smtClean="0"/>
              <a:t>”,”</a:t>
            </a:r>
            <a:r>
              <a:rPr lang="en-US" altLang="zh-CN" dirty="0" err="1" smtClean="0"/>
              <a:t>posY</a:t>
            </a:r>
            <a:r>
              <a:rPr lang="en-US" altLang="zh-CN" dirty="0" smtClean="0"/>
              <a:t>”)],count = </a:t>
            </a:r>
            <a:r>
              <a:rPr lang="en-US" altLang="zh-CN" dirty="0" err="1" smtClean="0"/>
              <a:t>nrow</a:t>
            </a:r>
            <a:r>
              <a:rPr lang="en-US" altLang="zh-CN" dirty="0" smtClean="0"/>
              <a:t>(</a:t>
            </a:r>
            <a:r>
              <a:rPr lang="en-US" altLang="zh-CN" dirty="0" err="1" smtClean="0"/>
              <a:t>df</a:t>
            </a:r>
            <a:r>
              <a:rPr lang="en-US" altLang="zh-CN" dirty="0" smtClean="0"/>
              <a:t>)))</a:t>
            </a:r>
          </a:p>
          <a:p>
            <a:pPr lvl="1"/>
            <a:r>
              <a:rPr lang="zh-CN" altLang="en-US" dirty="0" smtClean="0"/>
              <a:t>检查几个计数</a:t>
            </a:r>
            <a:endParaRPr lang="en-US" altLang="zh-CN" dirty="0" smtClean="0"/>
          </a:p>
          <a:p>
            <a:pPr lvl="1"/>
            <a:r>
              <a:rPr lang="en-US" altLang="zh-CN" dirty="0" err="1" smtClean="0"/>
              <a:t>locCounts</a:t>
            </a:r>
            <a:r>
              <a:rPr lang="en-US" altLang="zh-CN" dirty="0" smtClean="0"/>
              <a:t>[,1:8]</a:t>
            </a:r>
          </a:p>
          <a:p>
            <a:pPr lvl="1"/>
            <a:r>
              <a:rPr lang="zh-CN" altLang="en-US" dirty="0" smtClean="0"/>
              <a:t>每个位置有大约</a:t>
            </a:r>
            <a:r>
              <a:rPr lang="en-US" altLang="zh-CN" dirty="0" smtClean="0"/>
              <a:t>5000</a:t>
            </a:r>
            <a:r>
              <a:rPr lang="zh-CN" altLang="en-US" dirty="0" smtClean="0"/>
              <a:t>个记录，这与</a:t>
            </a:r>
            <a:r>
              <a:rPr lang="en-US" altLang="zh-CN" dirty="0" smtClean="0"/>
              <a:t>8</a:t>
            </a:r>
            <a:r>
              <a:rPr lang="zh-CN" altLang="en-US" dirty="0" smtClean="0"/>
              <a:t>个方向</a:t>
            </a:r>
            <a:r>
              <a:rPr lang="en-US" altLang="zh-CN" dirty="0" smtClean="0"/>
              <a:t>*110</a:t>
            </a:r>
            <a:r>
              <a:rPr lang="zh-CN" altLang="en-US" dirty="0" smtClean="0"/>
              <a:t>次重复</a:t>
            </a:r>
            <a:r>
              <a:rPr lang="en-US" altLang="zh-CN" dirty="0" smtClean="0"/>
              <a:t>*6</a:t>
            </a:r>
            <a:r>
              <a:rPr lang="zh-CN" altLang="en-US" dirty="0" smtClean="0"/>
              <a:t>个</a:t>
            </a:r>
            <a:r>
              <a:rPr lang="zh-CN" altLang="en-US" dirty="0" smtClean="0"/>
              <a:t>接入点是一致的。</a:t>
            </a:r>
          </a:p>
        </p:txBody>
      </p:sp>
    </p:spTree>
    <p:extLst>
      <p:ext uri="{BB962C8B-B14F-4D97-AF65-F5344CB8AC3E}">
        <p14:creationId xmlns:p14="http://schemas.microsoft.com/office/powerpoint/2010/main" val="36543739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042988" y="404813"/>
            <a:ext cx="7129462" cy="576262"/>
          </a:xfrm>
        </p:spPr>
        <p:txBody>
          <a:bodyPr/>
          <a:lstStyle/>
          <a:p>
            <a:r>
              <a:rPr lang="zh-CN" altLang="en-US" sz="2800" smtClean="0"/>
              <a:t>移动设备位置预测数据处理（案例）</a:t>
            </a:r>
          </a:p>
        </p:txBody>
      </p:sp>
      <p:sp>
        <p:nvSpPr>
          <p:cNvPr id="40963" name="内容占位符 2"/>
          <p:cNvSpPr>
            <a:spLocks noGrp="1"/>
          </p:cNvSpPr>
          <p:nvPr>
            <p:ph idx="1"/>
          </p:nvPr>
        </p:nvSpPr>
        <p:spPr/>
        <p:txBody>
          <a:bodyPr/>
          <a:lstStyle/>
          <a:p>
            <a:r>
              <a:rPr lang="zh-CN" altLang="en-US" smtClean="0"/>
              <a:t>对手持设备位置数据的探索</a:t>
            </a:r>
            <a:endParaRPr lang="en-US" altLang="zh-CN" smtClean="0"/>
          </a:p>
          <a:p>
            <a:pPr lvl="1"/>
            <a:r>
              <a:rPr lang="zh-CN" altLang="en-US" smtClean="0"/>
              <a:t>对</a:t>
            </a:r>
            <a:r>
              <a:rPr lang="en-US" altLang="zh-CN" smtClean="0"/>
              <a:t>166</a:t>
            </a:r>
            <a:r>
              <a:rPr lang="zh-CN" altLang="en-US" smtClean="0"/>
              <a:t>个观测位置进行可视化</a:t>
            </a:r>
            <a:endParaRPr lang="en-US" altLang="zh-CN" smtClean="0"/>
          </a:p>
          <a:p>
            <a:pPr lvl="1"/>
            <a:r>
              <a:rPr lang="en-US" altLang="zh-CN" smtClean="0"/>
              <a:t>locCounts = t(locCounts)</a:t>
            </a:r>
          </a:p>
          <a:p>
            <a:pPr lvl="1"/>
            <a:r>
              <a:rPr lang="en-US" altLang="zh-CN" smtClean="0"/>
              <a:t>Plot(locCounts, type=“n”,xlab=“”,ylab=“”)</a:t>
            </a:r>
          </a:p>
          <a:p>
            <a:pPr lvl="1"/>
            <a:r>
              <a:rPr lang="en-US" altLang="zh-CN" smtClean="0"/>
              <a:t>Text(locCounts,labels=locCounts[,3],cex=.8,srt=45)</a:t>
            </a:r>
            <a:endParaRPr lang="zh-CN" altLang="en-US" smtClean="0"/>
          </a:p>
        </p:txBody>
      </p:sp>
    </p:spTree>
    <p:extLst>
      <p:ext uri="{BB962C8B-B14F-4D97-AF65-F5344CB8AC3E}">
        <p14:creationId xmlns:p14="http://schemas.microsoft.com/office/powerpoint/2010/main" val="1780614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smtClean="0"/>
              <a:t>R</a:t>
            </a:r>
            <a:r>
              <a:rPr lang="zh-CN" altLang="en-US" smtClean="0"/>
              <a:t>语言字符串处理</a:t>
            </a:r>
          </a:p>
        </p:txBody>
      </p:sp>
      <p:sp>
        <p:nvSpPr>
          <p:cNvPr id="67587" name="内容占位符 2"/>
          <p:cNvSpPr>
            <a:spLocks noGrp="1"/>
          </p:cNvSpPr>
          <p:nvPr>
            <p:ph idx="1"/>
          </p:nvPr>
        </p:nvSpPr>
        <p:spPr>
          <a:xfrm>
            <a:off x="250825" y="1341438"/>
            <a:ext cx="8569325" cy="4751387"/>
          </a:xfrm>
        </p:spPr>
        <p:txBody>
          <a:bodyPr/>
          <a:lstStyle/>
          <a:p>
            <a:r>
              <a:rPr lang="zh-CN" altLang="en-US" dirty="0" smtClean="0"/>
              <a:t>分割字符串</a:t>
            </a:r>
            <a:r>
              <a:rPr lang="en-US" altLang="zh-CN" dirty="0" err="1" smtClean="0"/>
              <a:t>strsplit</a:t>
            </a:r>
            <a:r>
              <a:rPr lang="zh-CN" altLang="en-US" dirty="0" smtClean="0"/>
              <a:t>依据特定字符串分割为列表，其中分割的字符串不在出现。</a:t>
            </a:r>
            <a:endParaRPr lang="en-US" altLang="zh-CN" dirty="0" smtClean="0"/>
          </a:p>
          <a:p>
            <a:pPr lvl="1"/>
            <a:r>
              <a:rPr lang="en-US" altLang="zh-CN" sz="2000" dirty="0" err="1" smtClean="0"/>
              <a:t>strsplit</a:t>
            </a:r>
            <a:r>
              <a:rPr lang="en-US" altLang="zh-CN" sz="2000" dirty="0" smtClean="0"/>
              <a:t>(x, split, fixed = FALSE, </a:t>
            </a:r>
            <a:r>
              <a:rPr lang="en-US" altLang="zh-CN" sz="2000" dirty="0" err="1" smtClean="0"/>
              <a:t>perl</a:t>
            </a:r>
            <a:r>
              <a:rPr lang="en-US" altLang="zh-CN" sz="2000" dirty="0" smtClean="0"/>
              <a:t> = FALSE, </a:t>
            </a:r>
            <a:r>
              <a:rPr lang="en-US" altLang="zh-CN" sz="2000" dirty="0" err="1" smtClean="0"/>
              <a:t>useBytes</a:t>
            </a:r>
            <a:r>
              <a:rPr lang="en-US" altLang="zh-CN" sz="2000" dirty="0" smtClean="0"/>
              <a:t> = FALSE)</a:t>
            </a:r>
          </a:p>
          <a:p>
            <a:pPr lvl="1"/>
            <a:r>
              <a:rPr lang="en-US" altLang="zh-CN" sz="2000" dirty="0" smtClean="0"/>
              <a:t>x: </a:t>
            </a:r>
            <a:r>
              <a:rPr lang="zh-CN" altLang="en-US" sz="2000" dirty="0" smtClean="0"/>
              <a:t>待分割的字符串</a:t>
            </a:r>
            <a:endParaRPr lang="en-US" altLang="zh-CN" sz="2000" dirty="0" smtClean="0"/>
          </a:p>
          <a:p>
            <a:pPr lvl="1"/>
            <a:r>
              <a:rPr lang="en-US" altLang="zh-CN" sz="2000" dirty="0" smtClean="0"/>
              <a:t>split: </a:t>
            </a:r>
            <a:r>
              <a:rPr lang="zh-CN" altLang="en-US" sz="2000" dirty="0" smtClean="0"/>
              <a:t>分割用的字符串</a:t>
            </a:r>
            <a:endParaRPr lang="en-US" altLang="zh-CN" sz="2000" dirty="0" smtClean="0"/>
          </a:p>
          <a:p>
            <a:pPr lvl="1"/>
            <a:r>
              <a:rPr lang="zh-CN" altLang="en-US" sz="2000" dirty="0" smtClean="0"/>
              <a:t>返回值是一个列表</a:t>
            </a:r>
          </a:p>
          <a:p>
            <a:pPr lvl="1"/>
            <a:endParaRPr lang="en-US" altLang="zh-CN" sz="2000" dirty="0" smtClean="0"/>
          </a:p>
          <a:p>
            <a:pPr lvl="1"/>
            <a:r>
              <a:rPr lang="zh-CN" altLang="en-US" sz="2000" dirty="0" smtClean="0"/>
              <a:t>例如：</a:t>
            </a:r>
            <a:endParaRPr lang="en-US" altLang="zh-CN" sz="2000" dirty="0" smtClean="0"/>
          </a:p>
          <a:p>
            <a:pPr lvl="1"/>
            <a:r>
              <a:rPr lang="en-US" altLang="zh-CN" sz="2000" dirty="0" smtClean="0"/>
              <a:t>data&lt;-"</a:t>
            </a:r>
            <a:r>
              <a:rPr lang="zh-CN" altLang="en-US" sz="2000" dirty="0" smtClean="0"/>
              <a:t>网站停留时间</a:t>
            </a:r>
            <a:r>
              <a:rPr lang="en-US" altLang="zh-CN" sz="2000" dirty="0" smtClean="0"/>
              <a:t>:3</a:t>
            </a:r>
            <a:r>
              <a:rPr lang="zh-CN" altLang="en-US" sz="2000" dirty="0" smtClean="0"/>
              <a:t>小时</a:t>
            </a:r>
            <a:r>
              <a:rPr lang="en-US" altLang="zh-CN" sz="2000" dirty="0" smtClean="0"/>
              <a:t>4</a:t>
            </a:r>
            <a:r>
              <a:rPr lang="zh-CN" altLang="en-US" sz="2000" dirty="0" smtClean="0"/>
              <a:t>分</a:t>
            </a:r>
            <a:r>
              <a:rPr lang="en-US" altLang="zh-CN" sz="2000" dirty="0" smtClean="0"/>
              <a:t>50</a:t>
            </a:r>
            <a:r>
              <a:rPr lang="zh-CN" altLang="en-US" sz="2000" dirty="0" smtClean="0"/>
              <a:t>秒</a:t>
            </a:r>
            <a:r>
              <a:rPr lang="en-US" altLang="zh-CN" sz="2000" dirty="0" smtClean="0"/>
              <a:t>"</a:t>
            </a:r>
          </a:p>
          <a:p>
            <a:pPr lvl="1"/>
            <a:r>
              <a:rPr lang="en-US" altLang="zh-CN" sz="2000" dirty="0" smtClean="0"/>
              <a:t>data&lt;-</a:t>
            </a:r>
            <a:r>
              <a:rPr lang="en-US" altLang="zh-CN" sz="2000" dirty="0" err="1" smtClean="0"/>
              <a:t>strsplit</a:t>
            </a:r>
            <a:r>
              <a:rPr lang="en-US" altLang="zh-CN" sz="2000" dirty="0" smtClean="0"/>
              <a:t>(</a:t>
            </a:r>
            <a:r>
              <a:rPr lang="en-US" altLang="zh-CN" sz="2000" dirty="0" err="1" smtClean="0"/>
              <a:t>data,split</a:t>
            </a:r>
            <a:r>
              <a:rPr lang="en-US" altLang="zh-CN" sz="2000" dirty="0" smtClean="0"/>
              <a:t>=":")</a:t>
            </a:r>
          </a:p>
          <a:p>
            <a:pPr lvl="1"/>
            <a:r>
              <a:rPr lang="zh-CN" altLang="en-US" sz="2000" dirty="0" smtClean="0"/>
              <a:t>结果：</a:t>
            </a:r>
            <a:r>
              <a:rPr lang="en-US" altLang="zh-CN" sz="2000" dirty="0" smtClean="0"/>
              <a:t>"</a:t>
            </a:r>
            <a:r>
              <a:rPr lang="zh-CN" altLang="en-US" sz="2000" dirty="0" smtClean="0"/>
              <a:t>网站停留时间</a:t>
            </a:r>
            <a:r>
              <a:rPr lang="en-US" altLang="zh-CN" sz="2000" dirty="0" smtClean="0"/>
              <a:t>" "3</a:t>
            </a:r>
            <a:r>
              <a:rPr lang="zh-CN" altLang="en-US" sz="2000" dirty="0" smtClean="0"/>
              <a:t>小时</a:t>
            </a:r>
            <a:r>
              <a:rPr lang="en-US" altLang="zh-CN" sz="2000" dirty="0" smtClean="0"/>
              <a:t>4</a:t>
            </a:r>
            <a:r>
              <a:rPr lang="zh-CN" altLang="en-US" sz="2000" dirty="0" smtClean="0"/>
              <a:t>分</a:t>
            </a:r>
            <a:r>
              <a:rPr lang="en-US" altLang="zh-CN" sz="2000" dirty="0" smtClean="0"/>
              <a:t>50</a:t>
            </a:r>
            <a:r>
              <a:rPr lang="zh-CN" altLang="en-US" sz="2000" dirty="0" smtClean="0"/>
              <a:t>秒</a:t>
            </a:r>
            <a:r>
              <a:rPr lang="en-US" altLang="zh-CN" sz="2000" dirty="0" smtClean="0"/>
              <a:t>" </a:t>
            </a:r>
            <a:r>
              <a:rPr lang="zh-CN" altLang="en-US" sz="2000" dirty="0" smtClean="0"/>
              <a:t>。</a:t>
            </a:r>
            <a:endParaRPr lang="en-US" altLang="zh-CN" sz="2000" dirty="0" smtClean="0"/>
          </a:p>
        </p:txBody>
      </p:sp>
    </p:spTree>
    <p:extLst>
      <p:ext uri="{BB962C8B-B14F-4D97-AF65-F5344CB8AC3E}">
        <p14:creationId xmlns:p14="http://schemas.microsoft.com/office/powerpoint/2010/main" val="3400219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smtClean="0"/>
              <a:t>R</a:t>
            </a:r>
            <a:r>
              <a:rPr lang="zh-CN" altLang="en-US" smtClean="0"/>
              <a:t>语言字符串处理</a:t>
            </a:r>
          </a:p>
        </p:txBody>
      </p:sp>
      <p:sp>
        <p:nvSpPr>
          <p:cNvPr id="68611" name="内容占位符 2"/>
          <p:cNvSpPr>
            <a:spLocks noGrp="1"/>
          </p:cNvSpPr>
          <p:nvPr>
            <p:ph idx="1"/>
          </p:nvPr>
        </p:nvSpPr>
        <p:spPr>
          <a:xfrm>
            <a:off x="179388" y="1341438"/>
            <a:ext cx="8713787" cy="4608512"/>
          </a:xfrm>
        </p:spPr>
        <p:txBody>
          <a:bodyPr/>
          <a:lstStyle/>
          <a:p>
            <a:r>
              <a:rPr lang="zh-CN" altLang="en-US" dirty="0" smtClean="0"/>
              <a:t>使用</a:t>
            </a:r>
            <a:r>
              <a:rPr lang="en-US" altLang="zh-CN" dirty="0" err="1" smtClean="0"/>
              <a:t>substr</a:t>
            </a:r>
            <a:r>
              <a:rPr lang="en-US" altLang="zh-CN" dirty="0" smtClean="0"/>
              <a:t>()</a:t>
            </a:r>
            <a:r>
              <a:rPr lang="zh-CN" altLang="en-US" dirty="0" smtClean="0"/>
              <a:t>函数进行读取和替换字符串</a:t>
            </a:r>
            <a:r>
              <a:rPr lang="en-US" altLang="zh-CN" dirty="0" err="1" smtClean="0"/>
              <a:t>substr</a:t>
            </a:r>
            <a:r>
              <a:rPr lang="en-US" altLang="zh-CN" dirty="0" smtClean="0"/>
              <a:t>(</a:t>
            </a:r>
            <a:r>
              <a:rPr lang="en-US" altLang="zh-CN" dirty="0" err="1" smtClean="0"/>
              <a:t>x,start,stop</a:t>
            </a:r>
            <a:r>
              <a:rPr lang="en-US" altLang="zh-CN" dirty="0" smtClean="0"/>
              <a:t>)</a:t>
            </a:r>
          </a:p>
          <a:p>
            <a:r>
              <a:rPr lang="en-US" altLang="zh-CN" dirty="0" smtClean="0"/>
              <a:t>x:</a:t>
            </a:r>
            <a:r>
              <a:rPr lang="zh-CN" altLang="en-US" dirty="0" smtClean="0"/>
              <a:t>字符串或者字符串对象。</a:t>
            </a:r>
            <a:r>
              <a:rPr lang="en-US" altLang="zh-CN" dirty="0" smtClean="0"/>
              <a:t>start</a:t>
            </a:r>
            <a:r>
              <a:rPr lang="zh-CN" altLang="en-US" dirty="0" smtClean="0"/>
              <a:t>：预读取</a:t>
            </a:r>
            <a:r>
              <a:rPr lang="en-US" altLang="zh-CN" dirty="0" smtClean="0"/>
              <a:t>/</a:t>
            </a:r>
            <a:r>
              <a:rPr lang="zh-CN" altLang="en-US" dirty="0" smtClean="0"/>
              <a:t>替换字符串的第一个下标。</a:t>
            </a:r>
            <a:r>
              <a:rPr lang="en-US" altLang="zh-CN" dirty="0" smtClean="0"/>
              <a:t>stop</a:t>
            </a:r>
            <a:r>
              <a:rPr lang="zh-CN" altLang="en-US" dirty="0" smtClean="0"/>
              <a:t>：预读取</a:t>
            </a:r>
            <a:r>
              <a:rPr lang="en-US" altLang="zh-CN" dirty="0" smtClean="0"/>
              <a:t>/</a:t>
            </a:r>
            <a:r>
              <a:rPr lang="zh-CN" altLang="en-US" dirty="0" smtClean="0"/>
              <a:t>替换字符串的最后一个下标。例如：</a:t>
            </a:r>
          </a:p>
          <a:p>
            <a:pPr lvl="1"/>
            <a:r>
              <a:rPr lang="en-US" altLang="zh-CN" dirty="0" smtClean="0"/>
              <a:t>a&lt;-"</a:t>
            </a:r>
            <a:r>
              <a:rPr lang="en-US" altLang="zh-CN" dirty="0" err="1" smtClean="0"/>
              <a:t>haghfff</a:t>
            </a:r>
            <a:r>
              <a:rPr lang="en-US" altLang="zh-CN" dirty="0" smtClean="0"/>
              <a:t>"</a:t>
            </a:r>
          </a:p>
          <a:p>
            <a:pPr lvl="1"/>
            <a:r>
              <a:rPr lang="en-US" altLang="zh-CN" dirty="0" err="1" smtClean="0"/>
              <a:t>substr</a:t>
            </a:r>
            <a:r>
              <a:rPr lang="en-US" altLang="zh-CN" dirty="0" smtClean="0"/>
              <a:t>(a,2,4)</a:t>
            </a:r>
          </a:p>
          <a:p>
            <a:pPr lvl="1"/>
            <a:r>
              <a:rPr lang="zh-CN" altLang="en-US" dirty="0" smtClean="0"/>
              <a:t>输出：</a:t>
            </a:r>
            <a:r>
              <a:rPr lang="en-US" altLang="zh-CN" dirty="0" smtClean="0"/>
              <a:t>[1] "</a:t>
            </a:r>
            <a:r>
              <a:rPr lang="en-US" altLang="zh-CN" dirty="0" err="1" smtClean="0"/>
              <a:t>agh</a:t>
            </a:r>
            <a:r>
              <a:rPr lang="en-US" altLang="zh-CN" dirty="0" smtClean="0"/>
              <a:t>"</a:t>
            </a:r>
          </a:p>
          <a:p>
            <a:pPr lvl="1"/>
            <a:r>
              <a:rPr lang="en-US" altLang="zh-CN" dirty="0" err="1" smtClean="0"/>
              <a:t>substr</a:t>
            </a:r>
            <a:r>
              <a:rPr lang="en-US" altLang="zh-CN" dirty="0" smtClean="0"/>
              <a:t>(a,2,4)&lt;-"</a:t>
            </a:r>
            <a:r>
              <a:rPr lang="en-US" altLang="zh-CN" dirty="0" err="1" smtClean="0"/>
              <a:t>kkk</a:t>
            </a:r>
            <a:r>
              <a:rPr lang="en-US" altLang="zh-CN" dirty="0" smtClean="0"/>
              <a:t>"</a:t>
            </a:r>
          </a:p>
          <a:p>
            <a:pPr lvl="1"/>
            <a:r>
              <a:rPr lang="en-US" altLang="zh-CN" dirty="0" smtClean="0"/>
              <a:t>a</a:t>
            </a:r>
          </a:p>
          <a:p>
            <a:pPr lvl="1"/>
            <a:r>
              <a:rPr lang="zh-CN" altLang="en-US" dirty="0" smtClean="0"/>
              <a:t>输出：</a:t>
            </a:r>
            <a:r>
              <a:rPr lang="en-US" altLang="zh-CN" dirty="0" smtClean="0"/>
              <a:t>[1] "</a:t>
            </a:r>
            <a:r>
              <a:rPr lang="en-US" altLang="zh-CN" dirty="0" err="1" smtClean="0"/>
              <a:t>hkkkfff</a:t>
            </a:r>
            <a:r>
              <a:rPr lang="en-US" altLang="zh-CN" dirty="0" smtClean="0"/>
              <a:t>"</a:t>
            </a:r>
          </a:p>
          <a:p>
            <a:endParaRPr lang="zh-CN" altLang="en-US" dirty="0" smtClean="0"/>
          </a:p>
        </p:txBody>
      </p:sp>
    </p:spTree>
    <p:extLst>
      <p:ext uri="{BB962C8B-B14F-4D97-AF65-F5344CB8AC3E}">
        <p14:creationId xmlns:p14="http://schemas.microsoft.com/office/powerpoint/2010/main" val="2115164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nju">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nju</Template>
  <TotalTime>2029</TotalTime>
  <Words>5554</Words>
  <Application>Microsoft Office PowerPoint</Application>
  <PresentationFormat>全屏显示(4:3)</PresentationFormat>
  <Paragraphs>708</Paragraphs>
  <Slides>79</Slides>
  <Notes>13</Notes>
  <HiddenSlides>3</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79</vt:i4>
      </vt:variant>
    </vt:vector>
  </HeadingPairs>
  <TitlesOfParts>
    <vt:vector size="88" baseType="lpstr">
      <vt:lpstr>楷体</vt:lpstr>
      <vt:lpstr>宋体</vt:lpstr>
      <vt:lpstr>Arial</vt:lpstr>
      <vt:lpstr>Calibri</vt:lpstr>
      <vt:lpstr>Lucida Console</vt:lpstr>
      <vt:lpstr>Times New Roman</vt:lpstr>
      <vt:lpstr>Verdana</vt:lpstr>
      <vt:lpstr>Wingdings</vt:lpstr>
      <vt:lpstr>nju</vt:lpstr>
      <vt:lpstr>数据的处理</vt:lpstr>
      <vt:lpstr>apply函数家族</vt:lpstr>
      <vt:lpstr>apply函数家族</vt:lpstr>
      <vt:lpstr>apply函数家族</vt:lpstr>
      <vt:lpstr>apply函数家族</vt:lpstr>
      <vt:lpstr>R语言字符串处理</vt:lpstr>
      <vt:lpstr>R语言字符串处理</vt:lpstr>
      <vt:lpstr>R语言字符串处理</vt:lpstr>
      <vt:lpstr>R语言字符串处理</vt:lpstr>
      <vt:lpstr>R语言字符串处理</vt:lpstr>
      <vt:lpstr>R语言字符串处理</vt:lpstr>
      <vt:lpstr>R语言字符串处理</vt:lpstr>
      <vt:lpstr>正则表达式</vt:lpstr>
      <vt:lpstr>正则表达式</vt:lpstr>
      <vt:lpstr>正则表达式</vt:lpstr>
      <vt:lpstr>正则表达式</vt:lpstr>
      <vt:lpstr>正则表达式</vt:lpstr>
      <vt:lpstr>正则表达式</vt:lpstr>
      <vt:lpstr>R语言字符串处理</vt:lpstr>
      <vt:lpstr>R语言字符串处理</vt:lpstr>
      <vt:lpstr>R语言字符串处理</vt:lpstr>
      <vt:lpstr>R语言字符串处理</vt:lpstr>
      <vt:lpstr>R语言日期数据处理</vt:lpstr>
      <vt:lpstr>R语言日期数据处理</vt:lpstr>
      <vt:lpstr>R语言日期数据处理</vt:lpstr>
      <vt:lpstr>R语言数值数据处理</vt:lpstr>
      <vt:lpstr>R语言数值数据处理</vt:lpstr>
      <vt:lpstr>R语言排序</vt:lpstr>
      <vt:lpstr>R语言排序</vt:lpstr>
      <vt:lpstr>R语言排序</vt:lpstr>
      <vt:lpstr>Do.call函数</vt:lpstr>
      <vt:lpstr>Do.call函数</vt:lpstr>
      <vt:lpstr>Do.call函数</vt:lpstr>
      <vt:lpstr>summary函数</vt:lpstr>
      <vt:lpstr>by函数</vt:lpstr>
      <vt:lpstr>With函数</vt:lpstr>
      <vt:lpstr>数据的预处理</vt:lpstr>
      <vt:lpstr>数据的预处理</vt:lpstr>
      <vt:lpstr>数据的预处理</vt:lpstr>
      <vt:lpstr>数据清洗</vt:lpstr>
      <vt:lpstr>数据清洗</vt:lpstr>
      <vt:lpstr>数据清洗</vt:lpstr>
      <vt:lpstr>数据清洗</vt:lpstr>
      <vt:lpstr>数据质量</vt:lpstr>
      <vt:lpstr>数据清洗</vt:lpstr>
      <vt:lpstr>数据清洗</vt:lpstr>
      <vt:lpstr>数据清洗</vt:lpstr>
      <vt:lpstr>数据清洗</vt:lpstr>
      <vt:lpstr>数据清洗</vt:lpstr>
      <vt:lpstr>数据清洗</vt:lpstr>
      <vt:lpstr>数据清洗</vt:lpstr>
      <vt:lpstr>数据清洗</vt:lpstr>
      <vt:lpstr>数据清洗</vt:lpstr>
      <vt:lpstr>数据清洗</vt:lpstr>
      <vt:lpstr>数据清洗</vt:lpstr>
      <vt:lpstr>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lpstr>移动设备位置预测数据处理（案例）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大学计算机信息技术</dc:title>
  <dc:creator>Hp</dc:creator>
  <cp:lastModifiedBy>wind</cp:lastModifiedBy>
  <cp:revision>333</cp:revision>
  <dcterms:created xsi:type="dcterms:W3CDTF">2013-09-23T10:22:11Z</dcterms:created>
  <dcterms:modified xsi:type="dcterms:W3CDTF">2024-03-21T07:59:53Z</dcterms:modified>
</cp:coreProperties>
</file>