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72" r:id="rId13"/>
    <p:sldId id="471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55" autoAdjust="0"/>
  </p:normalViewPr>
  <p:slideViewPr>
    <p:cSldViewPr>
      <p:cViewPr varScale="1">
        <p:scale>
          <a:sx n="58" d="100"/>
          <a:sy n="58" d="100"/>
        </p:scale>
        <p:origin x="1518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522E2E-1828-4FA4-AF23-168FC214E27D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FE85A5-E897-4585-A425-613B2B5509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40D59E-0956-4A29-BEF5-EA6FCC5BA558}" type="slidenum">
              <a:rPr lang="zh-CN" altLang="en-US" smtClean="0">
                <a:latin typeface="Calibri" panose="020F0502020204030204" pitchFamily="34" charset="0"/>
              </a:rPr>
              <a:pPr/>
              <a:t>22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0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5C616-7E54-4105-B6FE-918C7B0EDD4F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9AC2-B9E4-47DD-84D1-DF77649B0E9A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1D07-9C29-4DB2-9A0C-3266483001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2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680B6-116A-425C-B633-54B548ECA96A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727C8-50B1-4CA9-8060-5BD53A43A6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9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BA599-1C31-44DF-85F3-093194922FC6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BEF42-3448-4A0B-9AEC-1C8625FC4D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4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78FED-DD97-4A8B-B23F-E28DB29E6421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A523B-53FD-4DC0-B690-3B2CA4F443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0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4863" y="1484313"/>
            <a:ext cx="3995737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4863" y="3756025"/>
            <a:ext cx="3995737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69A49-8C27-4B1F-96AC-6967AAD58F32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13B6C-3F50-475A-A0E7-24D4600B51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2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484313"/>
            <a:ext cx="8142287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5C3B5-E752-427E-92A1-55227155CA13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20F8-CD23-4F7F-B528-3870CCE7F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92097-ADFE-43F2-AB36-104A41FB8C6F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129B-4CDC-4EA4-B790-46DB76439D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468CD-8118-4288-BF38-43FC0D9DDD79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4CEFB-8F6A-4DFC-931E-0B78949848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7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E4F2F-91F3-4564-8724-3D4D683A5FC5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EEBF4-4E7F-49CD-BE1D-73EBE9C93D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F2332-D68F-4311-90E3-CFB9A28AEBF1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B101F-3081-43CA-BB61-BF239C61C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B9D46-3B26-4070-8208-75A30A4DA454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FBBCA-F4E2-479F-9FD5-21EE709891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0D9DD-D31C-461D-AA63-398F365F0B82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E40B8-31C2-4614-B00E-752C2D7E3E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6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69FDA-3A83-462E-AAE0-5535CD85E872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FEA-8755-40C2-9B49-183AF23CDD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6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367BE-377B-43FD-9529-63AC47A0DDBC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51E7-0F1D-4BFF-9BFE-A410A873F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8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F243CAA5-48C4-4010-99CD-8D5CA03CD3B2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6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/>
            </a:lvl1pPr>
          </a:lstStyle>
          <a:p>
            <a:pPr>
              <a:defRPr/>
            </a:pPr>
            <a:fld id="{1D407EEF-D121-4145-813C-4B6FC9260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楷体" pitchFamily="49" charset="-122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楷体" pitchFamily="49" charset="-122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楷体" pitchFamily="49" charset="-122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楷体" pitchFamily="49" charset="-122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fox-source-docs.mozilla.org/testing/geckodriver/Support.html" TargetMode="External"/><Relationship Id="rId2" Type="http://schemas.openxmlformats.org/officeDocument/2006/relationships/hyperlink" Target="https://github.com/mozilla/geckodriver/relea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Seleniu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d.fang.lianjia.com/loupa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on/index.as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副标题 2"/>
          <p:cNvSpPr>
            <a:spLocks noGrp="1"/>
          </p:cNvSpPr>
          <p:nvPr>
            <p:ph type="subTitle" idx="1"/>
          </p:nvPr>
        </p:nvSpPr>
        <p:spPr>
          <a:xfrm>
            <a:off x="3851275" y="4149725"/>
            <a:ext cx="5184775" cy="16557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数据的处理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 smtClean="0"/>
              <a:t>语言爬虫初步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107950" y="1341438"/>
            <a:ext cx="8856663" cy="4679950"/>
          </a:xfrm>
        </p:spPr>
        <p:txBody>
          <a:bodyPr/>
          <a:lstStyle/>
          <a:p>
            <a:r>
              <a:rPr lang="zh-CN" altLang="en-US" sz="2400" dirty="0" smtClean="0"/>
              <a:t>学习</a:t>
            </a:r>
            <a:r>
              <a:rPr lang="en-US" altLang="zh-CN" sz="2400" dirty="0" err="1" smtClean="0"/>
              <a:t>rvest</a:t>
            </a:r>
            <a:r>
              <a:rPr lang="zh-CN" altLang="en-US" sz="2400" dirty="0" smtClean="0"/>
              <a:t>包：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read_html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读取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文档的函数，其输入可以是线上的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，也可以是本地的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文件，甚至是包含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的字符串也可以。</a:t>
            </a:r>
          </a:p>
          <a:p>
            <a:pPr lvl="1"/>
            <a:r>
              <a:rPr lang="en-US" altLang="zh-CN" sz="2000" dirty="0" err="1" smtClean="0"/>
              <a:t>html_nodes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选择提取文档中制定元素的部分。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可以使用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 selectors</a:t>
            </a:r>
            <a:r>
              <a:rPr lang="zh-CN" altLang="en-US" sz="1600" dirty="0" smtClean="0"/>
              <a:t>，例如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(doc, "table td")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也可以使用</a:t>
            </a:r>
            <a:r>
              <a:rPr lang="en-US" altLang="zh-CN" sz="1600" dirty="0" err="1" smtClean="0"/>
              <a:t>xpath</a:t>
            </a:r>
            <a:r>
              <a:rPr lang="en-US" altLang="zh-CN" sz="1600" dirty="0" smtClean="0"/>
              <a:t> selectors</a:t>
            </a:r>
            <a:r>
              <a:rPr lang="zh-CN" altLang="en-US" sz="1600" dirty="0" smtClean="0"/>
              <a:t>，例如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(doc, </a:t>
            </a:r>
            <a:r>
              <a:rPr lang="en-US" altLang="zh-CN" sz="1600" dirty="0" err="1" smtClean="0"/>
              <a:t>xpath</a:t>
            </a:r>
            <a:r>
              <a:rPr lang="en-US" altLang="zh-CN" sz="1600" dirty="0" smtClean="0"/>
              <a:t> = "//table//td")</a:t>
            </a:r>
            <a:r>
              <a:rPr lang="zh-CN" altLang="en-US" sz="1600" dirty="0" smtClean="0"/>
              <a:t>。</a:t>
            </a:r>
          </a:p>
          <a:p>
            <a:pPr lvl="1"/>
            <a:r>
              <a:rPr lang="en-US" altLang="zh-CN" sz="2000" dirty="0" err="1" smtClean="0"/>
              <a:t>html_tag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提取标签名称；</a:t>
            </a:r>
          </a:p>
          <a:p>
            <a:pPr lvl="1"/>
            <a:r>
              <a:rPr lang="en-US" altLang="zh-CN" sz="2000" dirty="0" err="1" smtClean="0"/>
              <a:t>html_text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提取标签内的文本；</a:t>
            </a:r>
          </a:p>
          <a:p>
            <a:pPr lvl="1"/>
            <a:r>
              <a:rPr lang="en-US" altLang="zh-CN" sz="2000" dirty="0" err="1" smtClean="0"/>
              <a:t>html_attr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提取指定属性的内容；</a:t>
            </a:r>
          </a:p>
          <a:p>
            <a:pPr lvl="1"/>
            <a:r>
              <a:rPr lang="en-US" altLang="zh-CN" sz="2000" dirty="0" err="1" smtClean="0"/>
              <a:t>html_attrs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提取所有的属性名称及其内容；</a:t>
            </a:r>
          </a:p>
          <a:p>
            <a:pPr lvl="1"/>
            <a:r>
              <a:rPr lang="en-US" altLang="zh-CN" sz="2000" dirty="0" err="1" smtClean="0"/>
              <a:t>html_table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解析网页数据表的数据到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的数据框中。</a:t>
            </a:r>
          </a:p>
          <a:p>
            <a:pPr lvl="1"/>
            <a:r>
              <a:rPr lang="en-US" altLang="zh-CN" sz="2000" dirty="0" err="1" smtClean="0"/>
              <a:t>html_form</a:t>
            </a:r>
            <a:r>
              <a:rPr lang="en-US" altLang="zh-CN" sz="2000" dirty="0" smtClean="0"/>
              <a:t>(),</a:t>
            </a:r>
            <a:r>
              <a:rPr lang="en-US" altLang="zh-CN" sz="2000" dirty="0" err="1" smtClean="0"/>
              <a:t>set_values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submit_form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分别表示提取、修改和提交表单。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702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语言爬虫初步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07951" y="1484312"/>
            <a:ext cx="8856538" cy="48250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爬</a:t>
            </a:r>
            <a:r>
              <a:rPr lang="zh-CN" altLang="en-US" dirty="0" smtClean="0"/>
              <a:t>取图片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所</a:t>
            </a:r>
            <a:r>
              <a:rPr lang="zh-CN" altLang="en-US" dirty="0" smtClean="0"/>
              <a:t>需包：</a:t>
            </a:r>
            <a:endParaRPr lang="en-US" altLang="zh-CN" dirty="0" smtClean="0"/>
          </a:p>
          <a:p>
            <a:pPr marL="890588" lvl="2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library(xml2)</a:t>
            </a:r>
          </a:p>
          <a:p>
            <a:pPr marL="890588" lvl="2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rvest</a:t>
            </a:r>
            <a:r>
              <a:rPr lang="en-US" altLang="zh-CN" dirty="0" smtClean="0"/>
              <a:t>)</a:t>
            </a:r>
          </a:p>
          <a:p>
            <a:pPr marL="890588" lvl="2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library(downloader)</a:t>
            </a:r>
          </a:p>
          <a:p>
            <a:pPr marL="890588" lvl="2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stringr</a:t>
            </a:r>
            <a:r>
              <a:rPr lang="en-US" altLang="zh-CN" dirty="0" smtClean="0"/>
              <a:t>)</a:t>
            </a:r>
          </a:p>
          <a:p>
            <a:pPr marL="890588" lvl="2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dplyr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爬取一张图片</a:t>
            </a:r>
            <a:endParaRPr lang="en-US" altLang="zh-CN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err="1" smtClean="0"/>
              <a:t>setwd</a:t>
            </a:r>
            <a:r>
              <a:rPr lang="en-US" altLang="zh-CN" sz="1800" dirty="0" smtClean="0"/>
              <a:t>(“d:/</a:t>
            </a:r>
            <a:r>
              <a:rPr lang="en-US" altLang="zh-CN" sz="1800" dirty="0" smtClean="0"/>
              <a:t>download”) # </a:t>
            </a:r>
            <a:r>
              <a:rPr lang="zh-CN" altLang="en-US" sz="1800" dirty="0" smtClean="0"/>
              <a:t>设置保存位置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# </a:t>
            </a:r>
            <a:r>
              <a:rPr lang="zh-CN" altLang="en-US" sz="1800" dirty="0" smtClean="0"/>
              <a:t>图片</a:t>
            </a:r>
            <a:r>
              <a:rPr lang="en-US" altLang="zh-CN" sz="1800" dirty="0" smtClean="0"/>
              <a:t>URL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err="1" smtClean="0"/>
              <a:t>url</a:t>
            </a:r>
            <a:r>
              <a:rPr lang="en-US" altLang="zh-CN" sz="1800" dirty="0" smtClean="0"/>
              <a:t> &lt;- "https://pic1.zhimg.com/80/fce82758487622fb7de34b6a95199cf5_hd.jpg"</a:t>
            </a:r>
          </a:p>
          <a:p>
            <a:pPr marL="449262" lvl="1" indent="0">
              <a:buNone/>
              <a:defRPr/>
            </a:pPr>
            <a:r>
              <a:rPr lang="en-US" altLang="zh-CN" sz="1800" dirty="0" smtClean="0"/>
              <a:t>download(</a:t>
            </a:r>
            <a:r>
              <a:rPr lang="en-US" altLang="zh-CN" sz="1800" dirty="0" err="1" smtClean="0"/>
              <a:t>url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"</a:t>
            </a:r>
            <a:r>
              <a:rPr lang="en-US" altLang="zh-CN" sz="1800" dirty="0" err="1" smtClean="0"/>
              <a:t>picture.jpg",</a:t>
            </a:r>
            <a:r>
              <a:rPr lang="en-US" altLang="zh-CN" sz="1800" dirty="0" err="1"/>
              <a:t>mode</a:t>
            </a:r>
            <a:r>
              <a:rPr lang="en-US" altLang="zh-CN" sz="1800" dirty="0" smtClean="0"/>
              <a:t>="wb")  # </a:t>
            </a:r>
            <a:r>
              <a:rPr lang="zh-CN" altLang="en-US" sz="1800" dirty="0" smtClean="0"/>
              <a:t>下载并保存</a:t>
            </a:r>
          </a:p>
        </p:txBody>
      </p:sp>
    </p:spTree>
    <p:extLst>
      <p:ext uri="{BB962C8B-B14F-4D97-AF65-F5344CB8AC3E}">
        <p14:creationId xmlns:p14="http://schemas.microsoft.com/office/powerpoint/2010/main" val="262879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 smtClean="0"/>
              <a:t>语言爬虫初步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460851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爬取图片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批量下载</a:t>
            </a:r>
            <a:endParaRPr lang="en-US" altLang="zh-CN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# </a:t>
            </a:r>
            <a:r>
              <a:rPr lang="zh-CN" altLang="en-US" dirty="0" smtClean="0"/>
              <a:t>读取网页</a:t>
            </a:r>
            <a:endParaRPr lang="en-US" altLang="zh-CN" dirty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pages &lt;- </a:t>
            </a:r>
            <a:r>
              <a:rPr lang="en-US" altLang="zh-CN" sz="2000" dirty="0" err="1" smtClean="0"/>
              <a:t>read_html</a:t>
            </a:r>
            <a:r>
              <a:rPr lang="en-US" altLang="zh-CN" sz="2000" dirty="0" smtClean="0"/>
              <a:t>('https://www.zhihu.com/question/37839997')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# </a:t>
            </a:r>
            <a:r>
              <a:rPr lang="zh-CN" altLang="en-US" sz="2000" dirty="0"/>
              <a:t>解析</a:t>
            </a:r>
            <a:r>
              <a:rPr lang="zh-CN" altLang="en-US" sz="2000" dirty="0" smtClean="0"/>
              <a:t>出所有与图片相关的</a:t>
            </a:r>
            <a:r>
              <a:rPr lang="zh-CN" altLang="en-US" sz="2000" dirty="0" smtClean="0"/>
              <a:t>链接</a:t>
            </a:r>
            <a:endParaRPr lang="en-US" altLang="zh-CN" sz="2000" dirty="0" smtClean="0"/>
          </a:p>
          <a:p>
            <a:pPr marL="449262" lvl="1" indent="0">
              <a:buNone/>
              <a:defRPr/>
            </a:pPr>
            <a:r>
              <a:rPr lang="en-US" altLang="zh-CN" sz="2000" dirty="0"/>
              <a:t>tag1 &lt;- </a:t>
            </a:r>
            <a:r>
              <a:rPr lang="en-US" altLang="zh-CN" sz="2000" dirty="0" err="1"/>
              <a:t>html_nodes</a:t>
            </a:r>
            <a:r>
              <a:rPr lang="en-US" altLang="zh-CN" sz="2000" dirty="0"/>
              <a:t>(pages,"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")</a:t>
            </a:r>
          </a:p>
          <a:p>
            <a:pPr marL="449262" lvl="1" indent="0">
              <a:buNone/>
              <a:defRPr/>
            </a:pPr>
            <a:r>
              <a:rPr lang="en-US" altLang="zh-CN" sz="2000" dirty="0" smtClean="0"/>
              <a:t>links </a:t>
            </a:r>
            <a:r>
              <a:rPr lang="en-US" altLang="zh-CN" sz="2000" dirty="0"/>
              <a:t>&lt;- </a:t>
            </a:r>
            <a:r>
              <a:rPr lang="en-US" altLang="zh-CN" sz="2000" dirty="0" err="1"/>
              <a:t>html_attr</a:t>
            </a:r>
            <a:r>
              <a:rPr lang="en-US" altLang="zh-CN" sz="2000" dirty="0"/>
              <a:t>(tag1,"src")</a:t>
            </a:r>
            <a:endParaRPr lang="en-US" altLang="zh-CN" sz="2000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# </a:t>
            </a:r>
            <a:r>
              <a:rPr lang="zh-CN" altLang="en-US" sz="2000" dirty="0"/>
              <a:t>筛选</a:t>
            </a:r>
            <a:r>
              <a:rPr lang="zh-CN" altLang="en-US" sz="2000" dirty="0" smtClean="0"/>
              <a:t>出“</a:t>
            </a:r>
            <a:r>
              <a:rPr lang="en-US" altLang="zh-CN" sz="2000" dirty="0" smtClean="0"/>
              <a:t>https</a:t>
            </a:r>
            <a:r>
              <a:rPr lang="zh-CN" altLang="en-US" sz="2000" dirty="0" smtClean="0"/>
              <a:t>”协议的链接，这就是我们所需的图片目标链接</a:t>
            </a:r>
            <a:endParaRPr lang="en-US" altLang="zh-CN" sz="2000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protocol = "https"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links &lt;- </a:t>
            </a:r>
            <a:r>
              <a:rPr lang="en-US" altLang="zh-CN" sz="2000" dirty="0" err="1" smtClean="0"/>
              <a:t>grep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protocol,links,value</a:t>
            </a:r>
            <a:r>
              <a:rPr lang="en-US" altLang="zh-CN" sz="2000" dirty="0" smtClean="0"/>
              <a:t>=TRUE)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逐张下载并保存</a:t>
            </a:r>
            <a:endParaRPr lang="en-US" altLang="zh-CN" sz="2000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in 1:length(links)){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download(links[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],paste</a:t>
            </a:r>
            <a:r>
              <a:rPr lang="en-US" altLang="zh-CN" sz="2000" dirty="0" smtClean="0"/>
              <a:t>(“</a:t>
            </a:r>
            <a:r>
              <a:rPr lang="en-US" altLang="zh-CN" sz="2000" dirty="0" smtClean="0"/>
              <a:t>d</a:t>
            </a:r>
            <a:r>
              <a:rPr lang="en-US" altLang="zh-CN" sz="2000" dirty="0" smtClean="0"/>
              <a:t>:/</a:t>
            </a:r>
            <a:r>
              <a:rPr lang="en-US" altLang="zh-CN" sz="2000" dirty="0" smtClean="0"/>
              <a:t>download/picture",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,".jpg",</a:t>
            </a:r>
            <a:r>
              <a:rPr lang="en-US" altLang="zh-CN" sz="2000" dirty="0" err="1" smtClean="0"/>
              <a:t>sep</a:t>
            </a:r>
            <a:r>
              <a:rPr lang="en-US" altLang="zh-CN" sz="2000" dirty="0" smtClean="0"/>
              <a:t>=""),mode="</a:t>
            </a:r>
            <a:r>
              <a:rPr lang="en-US" altLang="zh-CN" sz="2000" dirty="0" err="1" smtClean="0"/>
              <a:t>wb</a:t>
            </a:r>
            <a:r>
              <a:rPr lang="en-US" altLang="zh-CN" sz="2000" dirty="0" smtClean="0"/>
              <a:t>")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45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语言爬虫初步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管道操作符（</a:t>
            </a:r>
            <a:r>
              <a:rPr lang="en-US" altLang="zh-CN" sz="2400" dirty="0"/>
              <a:t>Pipe Operator</a:t>
            </a:r>
            <a:r>
              <a:rPr lang="zh-CN" altLang="en-US" sz="2400" dirty="0"/>
              <a:t>）是一个特定的符号，它可以将前一行代码的输出传递给后一行代码作为输入，从而将原本相互独立的两行代码连接在一起。而通过不断地使用管道操作符，最终可以将多行代码写成“流”的形式。使用管道操作符既可以简化代码，又可以使代码间的逻辑关系更加清晰，还可以省去中间变量的输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%&gt;% 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R</a:t>
            </a:r>
            <a:r>
              <a:rPr lang="zh-CN" altLang="en-US" sz="2400" dirty="0"/>
              <a:t>中的管道</a:t>
            </a:r>
            <a:r>
              <a:rPr lang="zh-CN" altLang="en-US" sz="2400" dirty="0" smtClean="0"/>
              <a:t>操作符中最有作用的一个，目前由</a:t>
            </a:r>
            <a:r>
              <a:rPr lang="en-US" altLang="zh-CN" sz="2400" dirty="0" err="1"/>
              <a:t>tidyverse</a:t>
            </a:r>
            <a:r>
              <a:rPr lang="zh-CN" altLang="en-US" sz="2400" dirty="0"/>
              <a:t>系列的</a:t>
            </a:r>
            <a:r>
              <a:rPr lang="en-US" altLang="zh-CN" sz="2400" dirty="0" err="1"/>
              <a:t>dplyr</a:t>
            </a:r>
            <a:r>
              <a:rPr lang="zh-CN" altLang="en-US" sz="2400" dirty="0" smtClean="0"/>
              <a:t>工具包</a:t>
            </a:r>
            <a:r>
              <a:rPr lang="zh-CN" altLang="en-US" sz="2400" dirty="0"/>
              <a:t>提供。如果一行代码需要输入的参数值刚好是它前一行的输出结果，可以使用</a:t>
            </a:r>
            <a:r>
              <a:rPr lang="en-US" altLang="zh-CN" sz="2400" dirty="0"/>
              <a:t>%&gt;%</a:t>
            </a:r>
            <a:r>
              <a:rPr lang="zh-CN" altLang="en-US" sz="2400" dirty="0"/>
              <a:t>省略中间的输入过程。</a:t>
            </a:r>
          </a:p>
        </p:txBody>
      </p:sp>
    </p:spTree>
    <p:extLst>
      <p:ext uri="{BB962C8B-B14F-4D97-AF65-F5344CB8AC3E}">
        <p14:creationId xmlns:p14="http://schemas.microsoft.com/office/powerpoint/2010/main" val="284358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 smtClean="0"/>
              <a:t>语言爬虫初步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460851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爬取图片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批量下载</a:t>
            </a:r>
            <a:endParaRPr lang="en-US" altLang="zh-CN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# </a:t>
            </a:r>
            <a:r>
              <a:rPr lang="zh-CN" altLang="en-US" dirty="0" smtClean="0"/>
              <a:t>读取网页</a:t>
            </a:r>
            <a:endParaRPr lang="en-US" altLang="zh-CN" dirty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pages &lt;- </a:t>
            </a:r>
            <a:r>
              <a:rPr lang="en-US" altLang="zh-CN" sz="2000" dirty="0" err="1" smtClean="0"/>
              <a:t>read_html</a:t>
            </a:r>
            <a:r>
              <a:rPr lang="en-US" altLang="zh-CN" sz="2000" dirty="0" smtClean="0"/>
              <a:t>('https://www.zhihu.com/question/37839997')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# </a:t>
            </a:r>
            <a:r>
              <a:rPr lang="zh-CN" altLang="en-US" sz="2000" dirty="0"/>
              <a:t>解析</a:t>
            </a:r>
            <a:r>
              <a:rPr lang="zh-CN" altLang="en-US" sz="2000" dirty="0" smtClean="0"/>
              <a:t>出所有与图片相关的链接</a:t>
            </a:r>
            <a:endParaRPr lang="en-US" altLang="zh-CN" sz="2000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links &lt;- pages %&gt;% </a:t>
            </a:r>
            <a:r>
              <a:rPr lang="en-US" altLang="zh-CN" sz="2000" dirty="0" err="1" smtClean="0"/>
              <a:t>html_nodes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") %&gt;% </a:t>
            </a:r>
            <a:r>
              <a:rPr lang="en-US" altLang="zh-CN" sz="2000" dirty="0" err="1" smtClean="0"/>
              <a:t>html_attr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")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# </a:t>
            </a:r>
            <a:r>
              <a:rPr lang="zh-CN" altLang="en-US" sz="2000" dirty="0"/>
              <a:t>筛选</a:t>
            </a:r>
            <a:r>
              <a:rPr lang="zh-CN" altLang="en-US" sz="2000" dirty="0" smtClean="0"/>
              <a:t>出“</a:t>
            </a:r>
            <a:r>
              <a:rPr lang="en-US" altLang="zh-CN" sz="2000" dirty="0" smtClean="0"/>
              <a:t>https</a:t>
            </a:r>
            <a:r>
              <a:rPr lang="zh-CN" altLang="en-US" sz="2000" dirty="0" smtClean="0"/>
              <a:t>”协议的链接，这就是我们所需的图片目标链接</a:t>
            </a:r>
            <a:endParaRPr lang="en-US" altLang="zh-CN" sz="2000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protocol = "https"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links &lt;- </a:t>
            </a:r>
            <a:r>
              <a:rPr lang="en-US" altLang="zh-CN" sz="2000" dirty="0" err="1" smtClean="0"/>
              <a:t>grep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protocol,links,value</a:t>
            </a:r>
            <a:r>
              <a:rPr lang="en-US" altLang="zh-CN" sz="2000" dirty="0" smtClean="0"/>
              <a:t>=TRUE)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逐张下载并保存</a:t>
            </a:r>
            <a:endParaRPr lang="en-US" altLang="zh-CN" sz="2000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in 1:length(links)){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download(links[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],paste</a:t>
            </a:r>
            <a:r>
              <a:rPr lang="en-US" altLang="zh-CN" sz="2000" dirty="0" smtClean="0"/>
              <a:t>(“d:/</a:t>
            </a:r>
            <a:r>
              <a:rPr lang="en-US" altLang="zh-CN" sz="2000" dirty="0" smtClean="0"/>
              <a:t>download/picture",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,".jpg",</a:t>
            </a:r>
            <a:r>
              <a:rPr lang="en-US" altLang="zh-CN" sz="2000" dirty="0" err="1" smtClean="0"/>
              <a:t>sep</a:t>
            </a:r>
            <a:r>
              <a:rPr lang="en-US" altLang="zh-CN" sz="2000" dirty="0" smtClean="0"/>
              <a:t>=""),mode="</a:t>
            </a:r>
            <a:r>
              <a:rPr lang="en-US" altLang="zh-CN" sz="2000" dirty="0" err="1" smtClean="0"/>
              <a:t>wb</a:t>
            </a:r>
            <a:r>
              <a:rPr lang="en-US" altLang="zh-CN" sz="2000" dirty="0" smtClean="0"/>
              <a:t>")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13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7" cy="4536504"/>
          </a:xfrm>
        </p:spPr>
        <p:txBody>
          <a:bodyPr/>
          <a:lstStyle/>
          <a:p>
            <a:r>
              <a:rPr lang="en-US" altLang="zh-CN" sz="2400" dirty="0" smtClean="0"/>
              <a:t>Selenium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一个用于</a:t>
            </a:r>
            <a:r>
              <a:rPr lang="en-US" altLang="zh-CN" sz="2400" dirty="0"/>
              <a:t>Web</a:t>
            </a:r>
            <a:r>
              <a:rPr lang="zh-CN" altLang="en-US" sz="2400" dirty="0"/>
              <a:t>应用程序测试的工具。</a:t>
            </a:r>
            <a:r>
              <a:rPr lang="en-US" altLang="zh-CN" sz="2400" dirty="0"/>
              <a:t>Selenium</a:t>
            </a:r>
            <a:r>
              <a:rPr lang="zh-CN" altLang="en-US" sz="2400" dirty="0"/>
              <a:t>测试直接运行在浏览器中，就像真正的用户在操作一样。支持的浏览器包括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Mozilla Firefox</a:t>
            </a:r>
            <a:r>
              <a:rPr lang="zh-CN" altLang="en-US" sz="2400" dirty="0"/>
              <a:t>，</a:t>
            </a:r>
            <a:r>
              <a:rPr lang="en-US" altLang="zh-CN" sz="2400" dirty="0"/>
              <a:t>Safari</a:t>
            </a:r>
            <a:r>
              <a:rPr lang="zh-CN" altLang="en-US" sz="2400" dirty="0"/>
              <a:t>，</a:t>
            </a:r>
            <a:r>
              <a:rPr lang="en-US" altLang="zh-CN" sz="2400" dirty="0"/>
              <a:t>Google Chrome</a:t>
            </a:r>
            <a:r>
              <a:rPr lang="zh-CN" altLang="en-US" sz="2400" dirty="0"/>
              <a:t>，</a:t>
            </a:r>
            <a:r>
              <a:rPr lang="en-US" altLang="zh-CN" sz="2400" dirty="0"/>
              <a:t>Opera</a:t>
            </a:r>
            <a:r>
              <a:rPr lang="zh-CN" altLang="en-US" sz="2400" dirty="0"/>
              <a:t>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780928"/>
            <a:ext cx="3919929" cy="38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endParaRPr lang="zh-CN" altLang="en-US" dirty="0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928100" cy="4824412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配置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dirty="0" smtClean="0"/>
              <a:t>官网：</a:t>
            </a:r>
            <a:r>
              <a:rPr lang="en-US" altLang="zh-CN" sz="2000" dirty="0" smtClean="0"/>
              <a:t>https://www.seleniumhq.org/download/</a:t>
            </a:r>
          </a:p>
          <a:p>
            <a:pPr lvl="1">
              <a:defRPr/>
            </a:pPr>
            <a:r>
              <a:rPr lang="zh-CN" altLang="en-US" sz="2000" dirty="0" smtClean="0"/>
              <a:t>下载并运行</a:t>
            </a:r>
            <a:r>
              <a:rPr lang="en-US" altLang="zh-CN" sz="2000" dirty="0" smtClean="0"/>
              <a:t>selenium server</a:t>
            </a:r>
            <a:r>
              <a:rPr lang="zh-CN" altLang="en-US" sz="2000" dirty="0" smtClean="0"/>
              <a:t>，这里用的是</a:t>
            </a:r>
            <a:r>
              <a:rPr lang="en-US" altLang="zh-CN" sz="2000" dirty="0" smtClean="0"/>
              <a:t>selenium-server-standalone-3.5.1.jar</a:t>
            </a:r>
          </a:p>
          <a:p>
            <a:pPr lvl="1">
              <a:defRPr/>
            </a:pPr>
            <a:r>
              <a:rPr lang="zh-CN" altLang="en-US" sz="2000" dirty="0" smtClean="0"/>
              <a:t>安装</a:t>
            </a:r>
            <a:r>
              <a:rPr lang="en-US" altLang="zh-CN" sz="2000" dirty="0" err="1" smtClean="0"/>
              <a:t>firefox</a:t>
            </a:r>
            <a:r>
              <a:rPr lang="zh-CN" altLang="en-US" sz="2000" dirty="0" smtClean="0"/>
              <a:t>浏览器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下载</a:t>
            </a:r>
            <a:r>
              <a:rPr lang="en-US" altLang="zh-CN" sz="2000" dirty="0" err="1" smtClean="0"/>
              <a:t>geckodriver</a:t>
            </a:r>
            <a:r>
              <a:rPr lang="zh-CN" altLang="en-US" sz="2000" dirty="0" smtClean="0"/>
              <a:t>并放置在</a:t>
            </a:r>
            <a:r>
              <a:rPr lang="en-US" altLang="zh-CN" sz="2000" dirty="0" smtClean="0"/>
              <a:t>firefox.exe</a:t>
            </a:r>
            <a:r>
              <a:rPr lang="zh-CN" altLang="en-US" sz="2000" dirty="0" smtClean="0"/>
              <a:t>目录中：</a:t>
            </a:r>
            <a:r>
              <a:rPr lang="en-US" altLang="zh-CN" sz="2000" dirty="0" smtClean="0">
                <a:hlinkClick r:id="rId2"/>
              </a:rPr>
              <a:t>https://github.com/mozilla/geckodriver/releases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版本对应：</a:t>
            </a:r>
            <a:endParaRPr lang="en-US" altLang="zh-CN" sz="2000" dirty="0" smtClean="0"/>
          </a:p>
          <a:p>
            <a:pPr lvl="1">
              <a:defRPr/>
            </a:pPr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firefox-source-docs.mozilla.org/testing/geckodriver/Support.html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环境变量</a:t>
            </a:r>
            <a:r>
              <a:rPr lang="en-US" altLang="zh-CN" sz="2000" dirty="0" smtClean="0"/>
              <a:t>path</a:t>
            </a:r>
            <a:r>
              <a:rPr lang="zh-CN" altLang="en-US" sz="2000" dirty="0" smtClean="0"/>
              <a:t>中增加</a:t>
            </a:r>
            <a:r>
              <a:rPr lang="en-US" altLang="zh-CN" sz="2000" dirty="0" err="1" smtClean="0"/>
              <a:t>firefox</a:t>
            </a:r>
            <a:r>
              <a:rPr lang="zh-CN" altLang="en-US" sz="2000" dirty="0" smtClean="0"/>
              <a:t>的目录路径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命令提示符窗口中运行</a:t>
            </a:r>
            <a:r>
              <a:rPr lang="en-US" altLang="zh-CN" sz="2000" dirty="0" smtClean="0"/>
              <a:t>selenium</a:t>
            </a:r>
            <a:r>
              <a:rPr lang="zh-CN" altLang="en-US" sz="2000" dirty="0" smtClean="0"/>
              <a:t>服务器：</a:t>
            </a:r>
            <a:endParaRPr lang="en-US" altLang="zh-CN" sz="2000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Java -jar selenium-server-standalone-3.5.1.jar</a:t>
            </a:r>
          </a:p>
          <a:p>
            <a:pPr lvl="1">
              <a:defRPr/>
            </a:pPr>
            <a:r>
              <a:rPr lang="en-US" altLang="zh-CN" sz="2000" dirty="0" err="1" smtClean="0"/>
              <a:t>firefox</a:t>
            </a:r>
            <a:r>
              <a:rPr lang="zh-CN" altLang="en-US" sz="2000" dirty="0" smtClean="0"/>
              <a:t>的各版本下载见：</a:t>
            </a:r>
            <a:endParaRPr lang="en-US" altLang="zh-CN" sz="2000" dirty="0" smtClean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	http</a:t>
            </a:r>
            <a:r>
              <a:rPr lang="en-US" altLang="zh-CN" sz="2000" dirty="0"/>
              <a:t>://ftp.mozilla.org/pub/firefox/releases/</a:t>
            </a:r>
            <a:endParaRPr lang="en-US" altLang="zh-CN" sz="2000" dirty="0" smtClean="0"/>
          </a:p>
          <a:p>
            <a:pPr lvl="1">
              <a:defRPr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728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SELENIUM</a:t>
            </a:r>
            <a:endParaRPr lang="zh-CN" altLang="en-US" smtClean="0"/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3538" y="1409700"/>
            <a:ext cx="7331075" cy="1193800"/>
          </a:xfrm>
        </p:spPr>
      </p:pic>
      <p:pic>
        <p:nvPicPr>
          <p:cNvPr id="6144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2924175"/>
            <a:ext cx="487045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8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SELENIUM</a:t>
            </a:r>
            <a:endParaRPr lang="zh-CN" altLang="en-US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Rselenium</a:t>
            </a:r>
            <a:r>
              <a:rPr lang="zh-CN" altLang="en-US" dirty="0" smtClean="0"/>
              <a:t>包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install.packages</a:t>
            </a:r>
            <a:r>
              <a:rPr lang="en-US" altLang="zh-CN" dirty="0" smtClean="0"/>
              <a:t>(" </a:t>
            </a:r>
            <a:r>
              <a:rPr lang="en-US" altLang="zh-CN" dirty="0" err="1" smtClean="0"/>
              <a:t>RSelenium</a:t>
            </a:r>
            <a:r>
              <a:rPr lang="en-US" altLang="zh-CN" dirty="0" smtClean="0"/>
              <a:t>”)</a:t>
            </a:r>
          </a:p>
          <a:p>
            <a:r>
              <a:rPr lang="en-US" altLang="zh-CN" dirty="0" err="1" smtClean="0"/>
              <a:t>Rselenium</a:t>
            </a:r>
            <a:r>
              <a:rPr lang="zh-CN" altLang="en-US" dirty="0" smtClean="0"/>
              <a:t>官方主页：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https://cran.r-project.org/web/packages/RSelenium/</a:t>
            </a:r>
            <a:endParaRPr lang="en-US" altLang="zh-CN" dirty="0" smtClean="0"/>
          </a:p>
          <a:p>
            <a:r>
              <a:rPr lang="zh-CN" altLang="en-US" dirty="0" smtClean="0"/>
              <a:t>参考手册：</a:t>
            </a:r>
            <a:endParaRPr lang="en-US" altLang="zh-CN" dirty="0" smtClean="0"/>
          </a:p>
          <a:p>
            <a:r>
              <a:rPr lang="en-US" altLang="zh-CN" dirty="0" smtClean="0"/>
              <a:t>RSelenium.pdf</a:t>
            </a:r>
          </a:p>
        </p:txBody>
      </p:sp>
    </p:spTree>
    <p:extLst>
      <p:ext uri="{BB962C8B-B14F-4D97-AF65-F5344CB8AC3E}">
        <p14:creationId xmlns:p14="http://schemas.microsoft.com/office/powerpoint/2010/main" val="23357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一个完整的例子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爬取链家网所有楼盘信息：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https://cd.fang.lianjia.com/loupan/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10752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09838"/>
            <a:ext cx="5864225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2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650" y="2565400"/>
            <a:ext cx="7772400" cy="1362075"/>
          </a:xfrm>
        </p:spPr>
        <p:txBody>
          <a:bodyPr/>
          <a:lstStyle/>
          <a:p>
            <a:pPr algn="ctr">
              <a:defRPr/>
            </a:pPr>
            <a:r>
              <a:rPr lang="zh-CN" altLang="en-US" dirty="0" smtClean="0"/>
              <a:t>获取来自网页文档中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的半结构化数据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一个完整的例子</a:t>
            </a:r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928100" cy="53292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library(</a:t>
            </a:r>
            <a:r>
              <a:rPr lang="en-US" altLang="zh-CN" sz="1200" dirty="0" err="1" smtClean="0"/>
              <a:t>stringr</a:t>
            </a:r>
            <a:r>
              <a:rPr lang="en-US" altLang="zh-CN" sz="12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library(xml2)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library(</a:t>
            </a:r>
            <a:r>
              <a:rPr lang="en-US" altLang="zh-CN" sz="1200" dirty="0" err="1" smtClean="0"/>
              <a:t>rvest</a:t>
            </a:r>
            <a:r>
              <a:rPr lang="en-US" altLang="zh-CN" sz="12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url0 &lt;- 'https://cd.fang.lianjia.com/</a:t>
            </a:r>
            <a:r>
              <a:rPr lang="en-US" altLang="zh-CN" sz="1200" dirty="0" err="1" smtClean="0"/>
              <a:t>loupan</a:t>
            </a:r>
            <a:r>
              <a:rPr lang="en-US" altLang="zh-CN" sz="1200" dirty="0" smtClean="0"/>
              <a:t>/'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name=area=price=type=address=status=NULL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for(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in 1:10)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 &lt;- paste(url0,"pg",i,sep = '')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web &lt;- </a:t>
            </a:r>
            <a:r>
              <a:rPr lang="en-US" altLang="zh-CN" sz="1200" dirty="0" err="1" smtClean="0"/>
              <a:t>read_html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name &lt;- c(</a:t>
            </a:r>
            <a:r>
              <a:rPr lang="en-US" altLang="zh-CN" sz="1200" dirty="0" err="1" smtClean="0"/>
              <a:t>name,web</a:t>
            </a:r>
            <a:r>
              <a:rPr lang="en-US" altLang="zh-CN" sz="1200" dirty="0" smtClean="0"/>
              <a:t> %&gt;% </a:t>
            </a:r>
            <a:r>
              <a:rPr lang="en-US" altLang="zh-CN" sz="1200" dirty="0" err="1" smtClean="0"/>
              <a:t>html_nodes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div.resblock</a:t>
            </a:r>
            <a:r>
              <a:rPr lang="en-US" altLang="zh-CN" sz="1200" dirty="0" smtClean="0"/>
              <a:t>-name') %&gt;%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            </a:t>
            </a:r>
            <a:r>
              <a:rPr lang="en-US" altLang="zh-CN" sz="1200" dirty="0" err="1" smtClean="0"/>
              <a:t>html_nodes</a:t>
            </a:r>
            <a:r>
              <a:rPr lang="en-US" altLang="zh-CN" sz="1200" dirty="0" smtClean="0"/>
              <a:t>('a.name') %&gt;% </a:t>
            </a:r>
            <a:r>
              <a:rPr lang="en-US" altLang="zh-CN" sz="1200" dirty="0" err="1" smtClean="0"/>
              <a:t>html_text</a:t>
            </a:r>
            <a:r>
              <a:rPr lang="en-US" altLang="zh-CN" sz="1200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address &lt;- c(</a:t>
            </a:r>
            <a:r>
              <a:rPr lang="en-US" altLang="zh-CN" sz="1200" dirty="0" err="1" smtClean="0"/>
              <a:t>address,web</a:t>
            </a:r>
            <a:r>
              <a:rPr lang="en-US" altLang="zh-CN" sz="1200" dirty="0" smtClean="0"/>
              <a:t> %&gt;% </a:t>
            </a:r>
            <a:r>
              <a:rPr lang="en-US" altLang="zh-CN" sz="1200" dirty="0" err="1" smtClean="0"/>
              <a:t>html_nodes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div.resblock</a:t>
            </a:r>
            <a:r>
              <a:rPr lang="en-US" altLang="zh-CN" sz="1200" dirty="0" smtClean="0"/>
              <a:t>-location') %&gt;% </a:t>
            </a:r>
            <a:r>
              <a:rPr lang="en-US" altLang="zh-CN" sz="1200" dirty="0" err="1" smtClean="0"/>
              <a:t>html_text</a:t>
            </a:r>
            <a:r>
              <a:rPr lang="en-US" altLang="zh-CN" sz="1200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are = web %&gt;% </a:t>
            </a:r>
            <a:r>
              <a:rPr lang="en-US" altLang="zh-CN" sz="1200" dirty="0" err="1" smtClean="0"/>
              <a:t>html_nodes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div.resblock</a:t>
            </a:r>
            <a:r>
              <a:rPr lang="en-US" altLang="zh-CN" sz="1200" dirty="0" smtClean="0"/>
              <a:t>-area') %&gt;%  </a:t>
            </a:r>
            <a:r>
              <a:rPr lang="en-US" altLang="zh-CN" sz="1200" dirty="0" err="1" smtClean="0"/>
              <a:t>html_text</a:t>
            </a:r>
            <a:r>
              <a:rPr lang="en-US" altLang="zh-CN" sz="1200" dirty="0" smtClean="0"/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area= c(</a:t>
            </a:r>
            <a:r>
              <a:rPr lang="en-US" altLang="zh-CN" sz="1200" dirty="0" err="1" smtClean="0"/>
              <a:t>area,ifelse</a:t>
            </a:r>
            <a:r>
              <a:rPr lang="en-US" altLang="zh-CN" sz="1200" dirty="0" smtClean="0"/>
              <a:t>(are=='0','0',unlist(</a:t>
            </a:r>
            <a:r>
              <a:rPr lang="en-US" altLang="zh-CN" sz="1200" dirty="0" err="1" smtClean="0"/>
              <a:t>str_extract</a:t>
            </a:r>
            <a:r>
              <a:rPr lang="en-US" altLang="zh-CN" sz="1200" dirty="0" smtClean="0"/>
              <a:t>(are,'[0-9]+~[0-9]+|[0-9]+'))))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price= c(price, web %&gt;% </a:t>
            </a:r>
            <a:r>
              <a:rPr lang="en-US" altLang="zh-CN" sz="1200" dirty="0" err="1" smtClean="0"/>
              <a:t>html_nodes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div.main</a:t>
            </a:r>
            <a:r>
              <a:rPr lang="en-US" altLang="zh-CN" sz="1200" dirty="0" smtClean="0"/>
              <a:t>-price') %&gt;% </a:t>
            </a:r>
            <a:r>
              <a:rPr lang="en-US" altLang="zh-CN" sz="1200" dirty="0" err="1" smtClean="0"/>
              <a:t>html_nodes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span.number</a:t>
            </a:r>
            <a:r>
              <a:rPr lang="en-US" altLang="zh-CN" sz="1200" dirty="0" smtClean="0"/>
              <a:t>')%&gt;% </a:t>
            </a:r>
            <a:r>
              <a:rPr lang="en-US" altLang="zh-CN" sz="1200" dirty="0" err="1" smtClean="0"/>
              <a:t>html_text</a:t>
            </a:r>
            <a:r>
              <a:rPr lang="en-US" altLang="zh-CN" sz="1200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type &lt;-c(type, web %&gt;% </a:t>
            </a:r>
            <a:r>
              <a:rPr lang="en-US" altLang="zh-CN" sz="1200" dirty="0" err="1" smtClean="0"/>
              <a:t>html_nodes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div.resblock</a:t>
            </a:r>
            <a:r>
              <a:rPr lang="en-US" altLang="zh-CN" sz="1200" dirty="0" smtClean="0"/>
              <a:t>-name') %&gt;%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            </a:t>
            </a:r>
            <a:r>
              <a:rPr lang="en-US" altLang="zh-CN" sz="1200" dirty="0" err="1" smtClean="0"/>
              <a:t>html_nodes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span.resblock</a:t>
            </a:r>
            <a:r>
              <a:rPr lang="en-US" altLang="zh-CN" sz="1200" dirty="0" smtClean="0"/>
              <a:t>-type') %&gt;% </a:t>
            </a:r>
            <a:r>
              <a:rPr lang="en-US" altLang="zh-CN" sz="1200" dirty="0" err="1" smtClean="0"/>
              <a:t>html_text</a:t>
            </a:r>
            <a:r>
              <a:rPr lang="en-US" altLang="zh-CN" sz="1200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2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status &lt;-c(status, web %&gt;% </a:t>
            </a:r>
            <a:r>
              <a:rPr lang="en-US" altLang="zh-CN" sz="1200" dirty="0" err="1" smtClean="0"/>
              <a:t>html_nodes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div.resblock</a:t>
            </a:r>
            <a:r>
              <a:rPr lang="en-US" altLang="zh-CN" sz="1200" dirty="0" smtClean="0"/>
              <a:t>-name') %&gt;%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              </a:t>
            </a:r>
            <a:r>
              <a:rPr lang="en-US" altLang="zh-CN" sz="1200" dirty="0" err="1" smtClean="0"/>
              <a:t>html_nodes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span.sale</a:t>
            </a:r>
            <a:r>
              <a:rPr lang="en-US" altLang="zh-CN" sz="1200" dirty="0" smtClean="0"/>
              <a:t>-status') %&gt;% </a:t>
            </a:r>
            <a:r>
              <a:rPr lang="en-US" altLang="zh-CN" sz="1200" dirty="0" err="1" smtClean="0"/>
              <a:t>html_text</a:t>
            </a:r>
            <a:r>
              <a:rPr lang="en-US" altLang="zh-CN" sz="1200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2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data=</a:t>
            </a:r>
            <a:r>
              <a:rPr lang="en-US" altLang="zh-CN" sz="1200" dirty="0" err="1" smtClean="0"/>
              <a:t>data.frame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name,address,area,price</a:t>
            </a:r>
            <a:r>
              <a:rPr lang="en-US" altLang="zh-CN" sz="1200" dirty="0" smtClean="0"/>
              <a:t>=</a:t>
            </a:r>
            <a:r>
              <a:rPr lang="en-US" altLang="zh-CN" sz="1200" dirty="0" err="1" smtClean="0"/>
              <a:t>as.numeric</a:t>
            </a:r>
            <a:r>
              <a:rPr lang="en-US" altLang="zh-CN" sz="1200" dirty="0" smtClean="0"/>
              <a:t>(price),</a:t>
            </a:r>
            <a:r>
              <a:rPr lang="en-US" altLang="zh-CN" sz="1200" dirty="0" err="1" smtClean="0"/>
              <a:t>type,status</a:t>
            </a:r>
            <a:r>
              <a:rPr lang="en-US" altLang="zh-CN" sz="12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 smtClean="0"/>
              <a:t>print(data)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6035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一个完整的例子</a:t>
            </a:r>
          </a:p>
        </p:txBody>
      </p:sp>
      <p:sp>
        <p:nvSpPr>
          <p:cNvPr id="1095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如何获取不止前十页，而是所有楼盘？</a:t>
            </a:r>
            <a:endParaRPr lang="en-US" altLang="zh-CN" smtClean="0"/>
          </a:p>
          <a:p>
            <a:pPr lvl="1"/>
            <a:r>
              <a:rPr lang="zh-CN" altLang="en-US" smtClean="0"/>
              <a:t>动态数据，需要借助</a:t>
            </a:r>
            <a:r>
              <a:rPr lang="en-US" altLang="zh-CN" smtClean="0"/>
              <a:t>selenium</a:t>
            </a:r>
            <a:r>
              <a:rPr lang="zh-CN" altLang="en-US" smtClean="0"/>
              <a:t>。</a:t>
            </a:r>
          </a:p>
        </p:txBody>
      </p:sp>
      <p:pic>
        <p:nvPicPr>
          <p:cNvPr id="10957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3068638"/>
            <a:ext cx="79311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6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一个完整的例子</a:t>
            </a: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8286750" cy="4535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remDr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remoteDriver</a:t>
            </a:r>
            <a:r>
              <a:rPr lang="en-US" altLang="zh-CN" sz="2400" dirty="0" smtClean="0"/>
              <a:t>('localhost',4444L,browserName='</a:t>
            </a:r>
            <a:r>
              <a:rPr lang="en-US" altLang="zh-CN" sz="2400" dirty="0" err="1" smtClean="0"/>
              <a:t>firefox</a:t>
            </a:r>
            <a:r>
              <a:rPr lang="en-US" altLang="zh-CN" sz="2400" dirty="0" smtClean="0"/>
              <a:t>')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remDr$open</a:t>
            </a:r>
            <a:r>
              <a:rPr lang="en-US" altLang="zh-CN" sz="2400" dirty="0" smtClean="0"/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remDr$navigate</a:t>
            </a:r>
            <a:r>
              <a:rPr lang="en-US" altLang="zh-CN" sz="2400" dirty="0" smtClean="0"/>
              <a:t>(url0)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tpage</a:t>
            </a:r>
            <a:r>
              <a:rPr lang="en-US" altLang="zh-CN" sz="2400" dirty="0" smtClean="0"/>
              <a:t> &lt;- </a:t>
            </a:r>
            <a:r>
              <a:rPr lang="en-US" altLang="zh-CN" sz="2400" dirty="0" err="1" smtClean="0"/>
              <a:t>remDr$getPageSource</a:t>
            </a:r>
            <a:r>
              <a:rPr lang="en-US" altLang="zh-CN" sz="2400" dirty="0" smtClean="0"/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pageSource</a:t>
            </a:r>
            <a:r>
              <a:rPr lang="en-US" altLang="zh-CN" sz="2400" dirty="0" smtClean="0"/>
              <a:t> &lt;- </a:t>
            </a:r>
            <a:r>
              <a:rPr lang="en-US" altLang="zh-CN" sz="2400" dirty="0" err="1" smtClean="0"/>
              <a:t>tpage</a:t>
            </a:r>
            <a:r>
              <a:rPr lang="en-US" altLang="zh-CN" sz="2400" dirty="0" smtClean="0"/>
              <a:t>[[1]]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web &lt;- </a:t>
            </a:r>
            <a:r>
              <a:rPr lang="en-US" altLang="zh-CN" sz="2400" dirty="0" err="1" smtClean="0"/>
              <a:t>read_html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pageSource</a:t>
            </a:r>
            <a:r>
              <a:rPr lang="en-US" altLang="zh-CN" sz="24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pgcttxt</a:t>
            </a:r>
            <a:r>
              <a:rPr lang="en-US" altLang="zh-CN" sz="2400" dirty="0" smtClean="0"/>
              <a:t> &lt;- web %&gt;% </a:t>
            </a:r>
            <a:r>
              <a:rPr lang="en-US" altLang="zh-CN" sz="2400" dirty="0" err="1" smtClean="0"/>
              <a:t>html_nodes</a:t>
            </a:r>
            <a:r>
              <a:rPr lang="en-US" altLang="zh-CN" sz="2400" dirty="0" smtClean="0"/>
              <a:t>('</a:t>
            </a:r>
            <a:r>
              <a:rPr lang="en-US" altLang="zh-CN" sz="2400" dirty="0" err="1" smtClean="0"/>
              <a:t>div.page</a:t>
            </a:r>
            <a:r>
              <a:rPr lang="en-US" altLang="zh-CN" sz="2400" dirty="0" smtClean="0"/>
              <a:t>-box') %&gt;% </a:t>
            </a:r>
            <a:r>
              <a:rPr lang="en-US" altLang="zh-CN" sz="2400" dirty="0" err="1" smtClean="0"/>
              <a:t>html_nodes</a:t>
            </a:r>
            <a:r>
              <a:rPr lang="en-US" altLang="zh-CN" sz="2400" dirty="0" smtClean="0"/>
              <a:t>('a') %&gt;% </a:t>
            </a:r>
            <a:r>
              <a:rPr lang="en-US" altLang="zh-CN" sz="2400" dirty="0" err="1" smtClean="0"/>
              <a:t>html_text</a:t>
            </a:r>
            <a:r>
              <a:rPr lang="en-US" altLang="zh-CN" sz="2400" dirty="0" smtClean="0"/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pgct</a:t>
            </a:r>
            <a:r>
              <a:rPr lang="en-US" altLang="zh-CN" sz="2400" dirty="0" smtClean="0"/>
              <a:t> &lt;- </a:t>
            </a:r>
            <a:r>
              <a:rPr lang="en-US" altLang="zh-CN" sz="2400" dirty="0" err="1" smtClean="0"/>
              <a:t>as.numeric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pgcttxt</a:t>
            </a:r>
            <a:r>
              <a:rPr lang="en-US" altLang="zh-CN" sz="2400" dirty="0" smtClean="0"/>
              <a:t>[length(</a:t>
            </a:r>
            <a:r>
              <a:rPr lang="en-US" altLang="zh-CN" sz="2400" dirty="0" err="1" smtClean="0"/>
              <a:t>pgcttxt</a:t>
            </a:r>
            <a:r>
              <a:rPr lang="en-US" altLang="zh-CN" sz="2400" dirty="0" smtClean="0"/>
              <a:t>)-1])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517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一个完整的例子</a:t>
            </a:r>
          </a:p>
        </p:txBody>
      </p:sp>
      <p:sp>
        <p:nvSpPr>
          <p:cNvPr id="11264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7" cy="50403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for(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in 1:pgct)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 &lt;- paste(url0,"pg",i,sep = '')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web &lt;- </a:t>
            </a:r>
            <a:r>
              <a:rPr lang="en-US" altLang="zh-CN" sz="1600" dirty="0" err="1" smtClean="0"/>
              <a:t>read_html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name &lt;- c(</a:t>
            </a:r>
            <a:r>
              <a:rPr lang="en-US" altLang="zh-CN" sz="1600" dirty="0" err="1" smtClean="0"/>
              <a:t>name,web</a:t>
            </a:r>
            <a:r>
              <a:rPr lang="en-US" altLang="zh-CN" sz="1600" dirty="0" smtClean="0"/>
              <a:t> %&gt;% 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('</a:t>
            </a:r>
            <a:r>
              <a:rPr lang="en-US" altLang="zh-CN" sz="1600" dirty="0" err="1" smtClean="0"/>
              <a:t>div.resblock</a:t>
            </a:r>
            <a:r>
              <a:rPr lang="en-US" altLang="zh-CN" sz="1600" dirty="0" smtClean="0"/>
              <a:t>-name') %&gt;%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      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('a.name') %&gt;% </a:t>
            </a:r>
            <a:r>
              <a:rPr lang="en-US" altLang="zh-CN" sz="1600" dirty="0" err="1" smtClean="0"/>
              <a:t>html_text</a:t>
            </a:r>
            <a:r>
              <a:rPr lang="en-US" altLang="zh-CN" sz="1600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address &lt;- c(</a:t>
            </a:r>
            <a:r>
              <a:rPr lang="en-US" altLang="zh-CN" sz="1600" dirty="0" err="1" smtClean="0"/>
              <a:t>address,web</a:t>
            </a:r>
            <a:r>
              <a:rPr lang="en-US" altLang="zh-CN" sz="1600" dirty="0" smtClean="0"/>
              <a:t> %&gt;% 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('</a:t>
            </a:r>
            <a:r>
              <a:rPr lang="en-US" altLang="zh-CN" sz="1600" dirty="0" err="1" smtClean="0"/>
              <a:t>div.resblock</a:t>
            </a:r>
            <a:r>
              <a:rPr lang="en-US" altLang="zh-CN" sz="1600" dirty="0" smtClean="0"/>
              <a:t>-location') %&gt;% </a:t>
            </a:r>
            <a:r>
              <a:rPr lang="en-US" altLang="zh-CN" sz="1600" dirty="0" err="1" smtClean="0"/>
              <a:t>html_text</a:t>
            </a:r>
            <a:r>
              <a:rPr lang="en-US" altLang="zh-CN" sz="1600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are = web %&gt;% 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('</a:t>
            </a:r>
            <a:r>
              <a:rPr lang="en-US" altLang="zh-CN" sz="1600" dirty="0" err="1" smtClean="0"/>
              <a:t>div.resblock</a:t>
            </a:r>
            <a:r>
              <a:rPr lang="en-US" altLang="zh-CN" sz="1600" dirty="0" smtClean="0"/>
              <a:t>-area') %&gt;%  </a:t>
            </a:r>
            <a:r>
              <a:rPr lang="en-US" altLang="zh-CN" sz="1600" dirty="0" err="1" smtClean="0"/>
              <a:t>html_text</a:t>
            </a:r>
            <a:r>
              <a:rPr lang="en-US" altLang="zh-CN" sz="1600" dirty="0" smtClean="0"/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area= c(</a:t>
            </a:r>
            <a:r>
              <a:rPr lang="en-US" altLang="zh-CN" sz="1600" dirty="0" err="1" smtClean="0"/>
              <a:t>area,ifelse</a:t>
            </a:r>
            <a:r>
              <a:rPr lang="en-US" altLang="zh-CN" sz="1600" dirty="0" smtClean="0"/>
              <a:t>(are=='0','0',unlist(</a:t>
            </a:r>
            <a:r>
              <a:rPr lang="en-US" altLang="zh-CN" sz="1600" dirty="0" err="1" smtClean="0"/>
              <a:t>str_extract</a:t>
            </a:r>
            <a:r>
              <a:rPr lang="en-US" altLang="zh-CN" sz="1600" dirty="0" smtClean="0"/>
              <a:t>(are,'[0-9]+~[0-9]+|[0-9]+'))))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price= c(price, web %&gt;% 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('</a:t>
            </a:r>
            <a:r>
              <a:rPr lang="en-US" altLang="zh-CN" sz="1600" dirty="0" err="1" smtClean="0"/>
              <a:t>div.main</a:t>
            </a:r>
            <a:r>
              <a:rPr lang="en-US" altLang="zh-CN" sz="1600" dirty="0" smtClean="0"/>
              <a:t>-price') %&gt;% 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('</a:t>
            </a:r>
            <a:r>
              <a:rPr lang="en-US" altLang="zh-CN" sz="1600" dirty="0" err="1" smtClean="0"/>
              <a:t>span.number</a:t>
            </a:r>
            <a:r>
              <a:rPr lang="en-US" altLang="zh-CN" sz="1600" dirty="0" smtClean="0"/>
              <a:t>')%&gt;% </a:t>
            </a:r>
            <a:r>
              <a:rPr lang="en-US" altLang="zh-CN" sz="1600" dirty="0" err="1" smtClean="0"/>
              <a:t>html_text</a:t>
            </a:r>
            <a:r>
              <a:rPr lang="en-US" altLang="zh-CN" sz="1600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type &lt;-c(type, web %&gt;% 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('</a:t>
            </a:r>
            <a:r>
              <a:rPr lang="en-US" altLang="zh-CN" sz="1600" dirty="0" err="1" smtClean="0"/>
              <a:t>div.resblock</a:t>
            </a:r>
            <a:r>
              <a:rPr lang="en-US" altLang="zh-CN" sz="1600" dirty="0" smtClean="0"/>
              <a:t>-name') %&gt;%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      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('</a:t>
            </a:r>
            <a:r>
              <a:rPr lang="en-US" altLang="zh-CN" sz="1600" dirty="0" err="1" smtClean="0"/>
              <a:t>span.resblock</a:t>
            </a:r>
            <a:r>
              <a:rPr lang="en-US" altLang="zh-CN" sz="1600" dirty="0" smtClean="0"/>
              <a:t>-type') %&gt;% </a:t>
            </a:r>
            <a:r>
              <a:rPr lang="en-US" altLang="zh-CN" sz="1600" dirty="0" err="1" smtClean="0"/>
              <a:t>html_text</a:t>
            </a:r>
            <a:r>
              <a:rPr lang="en-US" altLang="zh-CN" sz="1600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status &lt;-c(status, web %&gt;% 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('</a:t>
            </a:r>
            <a:r>
              <a:rPr lang="en-US" altLang="zh-CN" sz="1600" dirty="0" err="1" smtClean="0"/>
              <a:t>div.resblock</a:t>
            </a:r>
            <a:r>
              <a:rPr lang="en-US" altLang="zh-CN" sz="1600" dirty="0" smtClean="0"/>
              <a:t>-name') %&gt;%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      </a:t>
            </a:r>
            <a:r>
              <a:rPr lang="en-US" altLang="zh-CN" sz="1600" dirty="0" err="1" smtClean="0"/>
              <a:t>html_nodes</a:t>
            </a:r>
            <a:r>
              <a:rPr lang="en-US" altLang="zh-CN" sz="1600" dirty="0" smtClean="0"/>
              <a:t>('</a:t>
            </a:r>
            <a:r>
              <a:rPr lang="en-US" altLang="zh-CN" sz="1600" dirty="0" err="1" smtClean="0"/>
              <a:t>span.sale</a:t>
            </a:r>
            <a:r>
              <a:rPr lang="en-US" altLang="zh-CN" sz="1600" dirty="0" smtClean="0"/>
              <a:t>-status') %&gt;% </a:t>
            </a:r>
            <a:r>
              <a:rPr lang="en-US" altLang="zh-CN" sz="1600" dirty="0" err="1" smtClean="0"/>
              <a:t>html_text</a:t>
            </a:r>
            <a:r>
              <a:rPr lang="en-US" altLang="zh-CN" sz="1600" dirty="0" smtClean="0"/>
              <a:t>())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788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一个完整的例子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68413"/>
            <a:ext cx="8359775" cy="4608512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/>
              <a:t>保存结果：</a:t>
            </a: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data=</a:t>
            </a:r>
            <a:r>
              <a:rPr lang="en-US" altLang="zh-CN" sz="2000" dirty="0" err="1" smtClean="0"/>
              <a:t>data.frame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name,address,area,price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as.numeric</a:t>
            </a:r>
            <a:r>
              <a:rPr lang="en-US" altLang="zh-CN" sz="2000" dirty="0" smtClean="0"/>
              <a:t>(price),</a:t>
            </a:r>
            <a:r>
              <a:rPr lang="en-US" altLang="zh-CN" sz="2000" dirty="0" err="1" smtClean="0"/>
              <a:t>type,status</a:t>
            </a:r>
            <a:r>
              <a:rPr lang="en-US" altLang="zh-CN" sz="20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print(data)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/>
              <a:t>write.table</a:t>
            </a:r>
            <a:r>
              <a:rPr lang="en-US" altLang="zh-CN" sz="2000" dirty="0" smtClean="0"/>
              <a:t>(data, file = "d:/lianjiahouse.txt", </a:t>
            </a:r>
            <a:r>
              <a:rPr lang="en-US" altLang="zh-CN" sz="2000" dirty="0" err="1" smtClean="0"/>
              <a:t>row.names</a:t>
            </a:r>
            <a:r>
              <a:rPr lang="en-US" altLang="zh-CN" sz="2000" dirty="0" smtClean="0"/>
              <a:t> = F, quote = F)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write.csv(</a:t>
            </a:r>
            <a:r>
              <a:rPr lang="en-US" altLang="zh-CN" sz="2000" dirty="0" err="1" smtClean="0"/>
              <a:t>data,"d</a:t>
            </a:r>
            <a:r>
              <a:rPr lang="en-US" altLang="zh-CN" sz="2000" dirty="0" smtClean="0"/>
              <a:t>:/lianjiahouse2.csv")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/>
              <a:t>jsdata</a:t>
            </a:r>
            <a:r>
              <a:rPr lang="en-US" altLang="zh-CN" sz="2000" dirty="0" smtClean="0"/>
              <a:t> &lt;- </a:t>
            </a:r>
            <a:r>
              <a:rPr lang="en-US" altLang="zh-CN" sz="2000" dirty="0" err="1" smtClean="0"/>
              <a:t>toJSON</a:t>
            </a:r>
            <a:r>
              <a:rPr lang="en-US" altLang="zh-CN" sz="2000" dirty="0" smtClean="0"/>
              <a:t>(data)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99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650" y="25654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中的数据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 smtClean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787" cy="4679950"/>
          </a:xfrm>
        </p:spPr>
        <p:txBody>
          <a:bodyPr/>
          <a:lstStyle/>
          <a:p>
            <a:r>
              <a:rPr lang="en-US" altLang="zh-CN" smtClean="0"/>
              <a:t>JSON </a:t>
            </a:r>
            <a:r>
              <a:rPr lang="zh-CN" altLang="en-US" smtClean="0"/>
              <a:t>指的是 </a:t>
            </a:r>
            <a:r>
              <a:rPr lang="en-US" altLang="zh-CN" smtClean="0"/>
              <a:t>JavaScript </a:t>
            </a:r>
            <a:r>
              <a:rPr lang="zh-CN" altLang="en-US" smtClean="0"/>
              <a:t>对象表示法（</a:t>
            </a:r>
            <a:r>
              <a:rPr lang="en-US" altLang="zh-CN" smtClean="0"/>
              <a:t>JavaScript Object Notation</a:t>
            </a:r>
            <a:r>
              <a:rPr lang="zh-CN" altLang="en-US" smtClean="0"/>
              <a:t>）</a:t>
            </a:r>
          </a:p>
          <a:p>
            <a:r>
              <a:rPr lang="en-US" altLang="zh-CN" smtClean="0"/>
              <a:t>JSON </a:t>
            </a:r>
            <a:r>
              <a:rPr lang="zh-CN" altLang="en-US" smtClean="0"/>
              <a:t>是轻量级的文本数据交换格式</a:t>
            </a:r>
          </a:p>
          <a:p>
            <a:r>
              <a:rPr lang="en-US" altLang="zh-CN" smtClean="0"/>
              <a:t>JSON </a:t>
            </a:r>
            <a:r>
              <a:rPr lang="zh-CN" altLang="en-US" smtClean="0"/>
              <a:t>独立于语言 *</a:t>
            </a:r>
          </a:p>
          <a:p>
            <a:r>
              <a:rPr lang="en-US" altLang="zh-CN" smtClean="0"/>
              <a:t>JSON </a:t>
            </a:r>
            <a:r>
              <a:rPr lang="zh-CN" altLang="en-US" smtClean="0"/>
              <a:t>具有自我描述性，更易理解</a:t>
            </a:r>
            <a:endParaRPr lang="en-US" altLang="zh-CN" smtClean="0"/>
          </a:p>
          <a:p>
            <a:endParaRPr lang="zh-CN" altLang="en-US" smtClean="0"/>
          </a:p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en-US" altLang="zh-CN" sz="2400" smtClean="0"/>
              <a:t>JSON </a:t>
            </a:r>
            <a:r>
              <a:rPr lang="zh-CN" altLang="en-US" sz="2400" smtClean="0"/>
              <a:t>使用 </a:t>
            </a:r>
            <a:r>
              <a:rPr lang="en-US" altLang="zh-CN" sz="2400" smtClean="0"/>
              <a:t>JavaScript </a:t>
            </a:r>
            <a:r>
              <a:rPr lang="zh-CN" altLang="en-US" sz="2400" smtClean="0"/>
              <a:t>语法来描述数据对象，但是 </a:t>
            </a:r>
            <a:r>
              <a:rPr lang="en-US" altLang="zh-CN" sz="2400" smtClean="0"/>
              <a:t>JSON </a:t>
            </a:r>
            <a:r>
              <a:rPr lang="zh-CN" altLang="en-US" sz="2400" smtClean="0"/>
              <a:t>仍然独立于语言和平台。</a:t>
            </a:r>
            <a:r>
              <a:rPr lang="en-US" altLang="zh-CN" sz="2400" smtClean="0"/>
              <a:t>JSON </a:t>
            </a:r>
            <a:r>
              <a:rPr lang="zh-CN" altLang="en-US" sz="2400" smtClean="0"/>
              <a:t>解析器和 </a:t>
            </a:r>
            <a:r>
              <a:rPr lang="en-US" altLang="zh-CN" sz="2400" smtClean="0"/>
              <a:t>JSON </a:t>
            </a:r>
            <a:r>
              <a:rPr lang="zh-CN" altLang="en-US" sz="2400" smtClean="0"/>
              <a:t>库支持许多不同的编程语言。</a:t>
            </a:r>
          </a:p>
        </p:txBody>
      </p:sp>
    </p:spTree>
    <p:extLst>
      <p:ext uri="{BB962C8B-B14F-4D97-AF65-F5344CB8AC3E}">
        <p14:creationId xmlns:p14="http://schemas.microsoft.com/office/powerpoint/2010/main" val="3758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常见的数据表示与存储形式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数据对象</a:t>
            </a:r>
            <a:endParaRPr lang="en-US" altLang="zh-CN" dirty="0" smtClean="0"/>
          </a:p>
          <a:p>
            <a:endParaRPr lang="en-US" altLang="zh-CN" dirty="0"/>
          </a:p>
          <a:p>
            <a:pPr marL="449262" lvl="1" indent="0">
              <a:buNone/>
            </a:pPr>
            <a:r>
              <a:rPr lang="en-US" altLang="zh-CN" sz="2000" dirty="0" smtClean="0"/>
              <a:t>{</a:t>
            </a:r>
          </a:p>
          <a:p>
            <a:pPr marL="449262" lvl="1" indent="0">
              <a:buNone/>
            </a:pPr>
            <a:r>
              <a:rPr lang="en-US" altLang="zh-CN" sz="2000" dirty="0" smtClean="0"/>
              <a:t>"employees":</a:t>
            </a:r>
          </a:p>
          <a:p>
            <a:pPr marL="854075" lvl="2" indent="0">
              <a:buNone/>
            </a:pPr>
            <a:r>
              <a:rPr lang="en-US" altLang="zh-CN" dirty="0" smtClean="0"/>
              <a:t> [</a:t>
            </a:r>
          </a:p>
          <a:p>
            <a:pPr marL="854075" lvl="2" indent="0">
              <a:buNone/>
            </a:pPr>
            <a:r>
              <a:rPr lang="en-US" altLang="zh-CN" dirty="0" smtClean="0"/>
              <a:t>{ "</a:t>
            </a:r>
            <a:r>
              <a:rPr lang="en-US" altLang="zh-CN" dirty="0" err="1" smtClean="0"/>
              <a:t>firstName</a:t>
            </a:r>
            <a:r>
              <a:rPr lang="en-US" altLang="zh-CN" dirty="0" smtClean="0"/>
              <a:t>":"John" , "</a:t>
            </a:r>
            <a:r>
              <a:rPr lang="en-US" altLang="zh-CN" dirty="0" err="1" smtClean="0"/>
              <a:t>lastName</a:t>
            </a:r>
            <a:r>
              <a:rPr lang="en-US" altLang="zh-CN" dirty="0" smtClean="0"/>
              <a:t>":"Doe" },</a:t>
            </a:r>
          </a:p>
          <a:p>
            <a:pPr marL="854075" lvl="2" indent="0">
              <a:buNone/>
            </a:pPr>
            <a:r>
              <a:rPr lang="en-US" altLang="zh-CN" dirty="0" smtClean="0"/>
              <a:t>{ "</a:t>
            </a:r>
            <a:r>
              <a:rPr lang="en-US" altLang="zh-CN" dirty="0" err="1" smtClean="0"/>
              <a:t>firstName</a:t>
            </a:r>
            <a:r>
              <a:rPr lang="en-US" altLang="zh-CN" dirty="0" smtClean="0"/>
              <a:t>":"Anna" , "</a:t>
            </a:r>
            <a:r>
              <a:rPr lang="en-US" altLang="zh-CN" dirty="0" err="1" smtClean="0"/>
              <a:t>lastName</a:t>
            </a:r>
            <a:r>
              <a:rPr lang="en-US" altLang="zh-CN" dirty="0" smtClean="0"/>
              <a:t>":"Smith" },</a:t>
            </a:r>
          </a:p>
          <a:p>
            <a:pPr marL="854075" lvl="2" indent="0">
              <a:buNone/>
            </a:pPr>
            <a:r>
              <a:rPr lang="en-US" altLang="zh-CN" dirty="0" smtClean="0"/>
              <a:t>{ "</a:t>
            </a:r>
            <a:r>
              <a:rPr lang="en-US" altLang="zh-CN" dirty="0" err="1" smtClean="0"/>
              <a:t>firstName</a:t>
            </a:r>
            <a:r>
              <a:rPr lang="en-US" altLang="zh-CN" dirty="0" smtClean="0"/>
              <a:t>":"Peter" , "</a:t>
            </a:r>
            <a:r>
              <a:rPr lang="en-US" altLang="zh-CN" dirty="0" err="1" smtClean="0"/>
              <a:t>lastName</a:t>
            </a:r>
            <a:r>
              <a:rPr lang="en-US" altLang="zh-CN" dirty="0" smtClean="0"/>
              <a:t>":"Jones" }</a:t>
            </a:r>
          </a:p>
          <a:p>
            <a:pPr marL="854075" lvl="2" indent="0">
              <a:buNone/>
            </a:pPr>
            <a:r>
              <a:rPr lang="en-US" altLang="zh-CN" dirty="0" smtClean="0"/>
              <a:t>]</a:t>
            </a:r>
          </a:p>
          <a:p>
            <a:pPr marL="449262" lvl="1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6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常见的数据表示与存储形式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NoSQL</a:t>
            </a:r>
            <a:r>
              <a:rPr lang="zh-CN" altLang="en-US" dirty="0" smtClean="0"/>
              <a:t>数据库中的数据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32856"/>
            <a:ext cx="8170863" cy="446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8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 smtClean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JSON </a:t>
            </a:r>
            <a:r>
              <a:rPr lang="zh-CN" altLang="en-US" dirty="0" smtClean="0"/>
              <a:t>语法规则</a:t>
            </a:r>
          </a:p>
          <a:p>
            <a:pPr lvl="1"/>
            <a:r>
              <a:rPr lang="en-US" altLang="zh-CN" dirty="0" smtClean="0"/>
              <a:t>JSON </a:t>
            </a:r>
            <a:r>
              <a:rPr lang="zh-CN" altLang="en-US" dirty="0" smtClean="0"/>
              <a:t>语法是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对象表示法语法的子集。</a:t>
            </a:r>
          </a:p>
          <a:p>
            <a:pPr lvl="1"/>
            <a:r>
              <a:rPr lang="zh-CN" altLang="en-US" dirty="0" smtClean="0"/>
              <a:t>数据在名称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值对中</a:t>
            </a:r>
          </a:p>
          <a:p>
            <a:pPr lvl="1"/>
            <a:r>
              <a:rPr lang="zh-CN" altLang="en-US" dirty="0" smtClean="0"/>
              <a:t>数据由逗号分隔</a:t>
            </a:r>
          </a:p>
          <a:p>
            <a:pPr lvl="1"/>
            <a:r>
              <a:rPr lang="zh-CN" altLang="en-US" dirty="0" smtClean="0"/>
              <a:t>花括号保存对象</a:t>
            </a:r>
          </a:p>
          <a:p>
            <a:pPr lvl="1"/>
            <a:r>
              <a:rPr lang="zh-CN" altLang="en-US" dirty="0" smtClean="0"/>
              <a:t>方括号保存数组</a:t>
            </a:r>
          </a:p>
        </p:txBody>
      </p:sp>
    </p:spTree>
    <p:extLst>
      <p:ext uri="{BB962C8B-B14F-4D97-AF65-F5344CB8AC3E}">
        <p14:creationId xmlns:p14="http://schemas.microsoft.com/office/powerpoint/2010/main" val="10370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爬虫基础知识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网络爬虫（</a:t>
            </a:r>
            <a:r>
              <a:rPr lang="en-US" altLang="zh-CN" dirty="0" smtClean="0"/>
              <a:t>crawler/spider</a:t>
            </a:r>
            <a:r>
              <a:rPr lang="zh-CN" altLang="en-US" dirty="0" smtClean="0"/>
              <a:t>）的基本原理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36912"/>
            <a:ext cx="855108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 smtClean="0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608512"/>
          </a:xfrm>
        </p:spPr>
        <p:txBody>
          <a:bodyPr/>
          <a:lstStyle/>
          <a:p>
            <a:r>
              <a:rPr lang="en-US" altLang="zh-CN" dirty="0" smtClean="0"/>
              <a:t>JSON </a:t>
            </a:r>
            <a:r>
              <a:rPr lang="zh-CN" altLang="en-US" dirty="0" smtClean="0"/>
              <a:t>数据的书写格式是：名称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值对。</a:t>
            </a:r>
          </a:p>
          <a:p>
            <a:pPr lvl="1"/>
            <a:r>
              <a:rPr lang="zh-CN" altLang="en-US" dirty="0" smtClean="0"/>
              <a:t>名称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值对包括字段名称（在双引号中），后面写一个冒号，然后是值：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firstName</a:t>
            </a:r>
            <a:r>
              <a:rPr lang="en-US" altLang="zh-CN" dirty="0" smtClean="0"/>
              <a:t>" : "John"</a:t>
            </a:r>
          </a:p>
          <a:p>
            <a:r>
              <a:rPr lang="en-US" altLang="zh-CN" dirty="0" smtClean="0"/>
              <a:t>JSON </a:t>
            </a:r>
            <a:r>
              <a:rPr lang="zh-CN" altLang="en-US" dirty="0" smtClean="0"/>
              <a:t>值可以是：</a:t>
            </a:r>
          </a:p>
          <a:p>
            <a:pPr lvl="1"/>
            <a:r>
              <a:rPr lang="zh-CN" altLang="en-US" dirty="0" smtClean="0"/>
              <a:t>数字（整数或浮点数）</a:t>
            </a:r>
          </a:p>
          <a:p>
            <a:pPr lvl="1"/>
            <a:r>
              <a:rPr lang="zh-CN" altLang="en-US" dirty="0" smtClean="0"/>
              <a:t>字符串（在双引号中）</a:t>
            </a:r>
          </a:p>
          <a:p>
            <a:pPr lvl="1"/>
            <a:r>
              <a:rPr lang="zh-CN" altLang="en-US" dirty="0" smtClean="0"/>
              <a:t>逻辑值（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数组（在方括号中）</a:t>
            </a:r>
          </a:p>
          <a:p>
            <a:pPr lvl="1"/>
            <a:r>
              <a:rPr lang="zh-CN" altLang="en-US" dirty="0" smtClean="0"/>
              <a:t>对象（在花括号中）</a:t>
            </a:r>
          </a:p>
          <a:p>
            <a:pPr lvl="1"/>
            <a:r>
              <a:rPr lang="en-US" altLang="zh-CN" dirty="0" smtClean="0"/>
              <a:t>null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 smtClean="0"/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85225" cy="4824412"/>
          </a:xfrm>
        </p:spPr>
        <p:txBody>
          <a:bodyPr/>
          <a:lstStyle/>
          <a:p>
            <a:r>
              <a:rPr lang="en-US" altLang="zh-CN" sz="2400" dirty="0" smtClean="0"/>
              <a:t>JSON </a:t>
            </a:r>
            <a:r>
              <a:rPr lang="zh-CN" altLang="en-US" sz="2400" dirty="0" smtClean="0"/>
              <a:t>对象在花括号中书写：</a:t>
            </a:r>
          </a:p>
          <a:p>
            <a:pPr lvl="1"/>
            <a:r>
              <a:rPr lang="zh-CN" altLang="en-US" sz="2000" dirty="0" smtClean="0"/>
              <a:t>对象可以包含多个名称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值对，中间用逗号分隔</a:t>
            </a:r>
          </a:p>
          <a:p>
            <a:pPr lvl="1"/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{ "</a:t>
            </a:r>
            <a:r>
              <a:rPr lang="en-US" altLang="zh-CN" sz="2000" dirty="0" err="1" smtClean="0"/>
              <a:t>firstName</a:t>
            </a:r>
            <a:r>
              <a:rPr lang="en-US" altLang="zh-CN" sz="2000" dirty="0" smtClean="0"/>
              <a:t>":"John" , "</a:t>
            </a:r>
            <a:r>
              <a:rPr lang="en-US" altLang="zh-CN" sz="2000" dirty="0" err="1" smtClean="0"/>
              <a:t>lastName</a:t>
            </a:r>
            <a:r>
              <a:rPr lang="en-US" altLang="zh-CN" sz="2000" dirty="0" smtClean="0"/>
              <a:t>":"Doe" }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JSON </a:t>
            </a:r>
            <a:r>
              <a:rPr lang="zh-CN" altLang="en-US" sz="2400" dirty="0" smtClean="0"/>
              <a:t>数组在方括号中书写：</a:t>
            </a:r>
          </a:p>
          <a:p>
            <a:pPr lvl="1"/>
            <a:r>
              <a:rPr lang="zh-CN" altLang="en-US" sz="2000" dirty="0" smtClean="0"/>
              <a:t>数组可包含多个对象</a:t>
            </a:r>
          </a:p>
          <a:p>
            <a:pPr lvl="1"/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{</a:t>
            </a:r>
          </a:p>
          <a:p>
            <a:pPr lvl="1"/>
            <a:r>
              <a:rPr lang="en-US" altLang="zh-CN" sz="2000" dirty="0" smtClean="0"/>
              <a:t>"employees": [</a:t>
            </a:r>
          </a:p>
          <a:p>
            <a:pPr lvl="1"/>
            <a:r>
              <a:rPr lang="en-US" altLang="zh-CN" sz="2000" dirty="0" smtClean="0"/>
              <a:t>{ "</a:t>
            </a:r>
            <a:r>
              <a:rPr lang="en-US" altLang="zh-CN" sz="2000" dirty="0" err="1" smtClean="0"/>
              <a:t>firstName</a:t>
            </a:r>
            <a:r>
              <a:rPr lang="en-US" altLang="zh-CN" sz="2000" dirty="0" smtClean="0"/>
              <a:t>":"John" , "</a:t>
            </a:r>
            <a:r>
              <a:rPr lang="en-US" altLang="zh-CN" sz="2000" dirty="0" err="1" smtClean="0"/>
              <a:t>lastName</a:t>
            </a:r>
            <a:r>
              <a:rPr lang="en-US" altLang="zh-CN" sz="2000" dirty="0" smtClean="0"/>
              <a:t>":"Doe" },</a:t>
            </a:r>
          </a:p>
          <a:p>
            <a:pPr lvl="1"/>
            <a:r>
              <a:rPr lang="en-US" altLang="zh-CN" sz="2000" dirty="0" smtClean="0"/>
              <a:t>{ "</a:t>
            </a:r>
            <a:r>
              <a:rPr lang="en-US" altLang="zh-CN" sz="2000" dirty="0" err="1" smtClean="0"/>
              <a:t>firstName</a:t>
            </a:r>
            <a:r>
              <a:rPr lang="en-US" altLang="zh-CN" sz="2000" dirty="0" smtClean="0"/>
              <a:t>":"Anna" , "</a:t>
            </a:r>
            <a:r>
              <a:rPr lang="en-US" altLang="zh-CN" sz="2000" dirty="0" err="1" smtClean="0"/>
              <a:t>lastName</a:t>
            </a:r>
            <a:r>
              <a:rPr lang="en-US" altLang="zh-CN" sz="2000" dirty="0" smtClean="0"/>
              <a:t>":"Smith" },</a:t>
            </a:r>
          </a:p>
          <a:p>
            <a:pPr lvl="1"/>
            <a:r>
              <a:rPr lang="en-US" altLang="zh-CN" sz="2000" dirty="0" smtClean="0"/>
              <a:t>{ "</a:t>
            </a:r>
            <a:r>
              <a:rPr lang="en-US" altLang="zh-CN" sz="2000" dirty="0" err="1" smtClean="0"/>
              <a:t>firstName</a:t>
            </a:r>
            <a:r>
              <a:rPr lang="en-US" altLang="zh-CN" sz="2000" dirty="0" smtClean="0"/>
              <a:t>":"Peter" , "</a:t>
            </a:r>
            <a:r>
              <a:rPr lang="en-US" altLang="zh-CN" sz="2000" dirty="0" err="1" smtClean="0"/>
              <a:t>lastName</a:t>
            </a:r>
            <a:r>
              <a:rPr lang="en-US" altLang="zh-CN" sz="2000" dirty="0" smtClean="0"/>
              <a:t>":"Jones" }</a:t>
            </a:r>
          </a:p>
          <a:p>
            <a:pPr lvl="1"/>
            <a:r>
              <a:rPr lang="en-US" altLang="zh-CN" sz="2000" dirty="0" smtClean="0"/>
              <a:t>]</a:t>
            </a:r>
          </a:p>
          <a:p>
            <a:pPr lvl="1"/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99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 smtClean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参考资料：</a:t>
            </a:r>
          </a:p>
          <a:p>
            <a:pPr lvl="1"/>
            <a:r>
              <a:rPr lang="en-US" altLang="zh-CN" dirty="0" smtClean="0"/>
              <a:t>http://www.json.org.cn/</a:t>
            </a:r>
          </a:p>
          <a:p>
            <a:pPr lvl="1"/>
            <a:r>
              <a:rPr lang="en-US" altLang="zh-CN" dirty="0" smtClean="0">
                <a:hlinkClick r:id="rId2"/>
              </a:rPr>
              <a:t>http://www.w3school.com.cn/json/index.asp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数据的网站接口</a:t>
            </a:r>
            <a:r>
              <a:rPr lang="en-US" altLang="zh-CN" dirty="0" smtClean="0"/>
              <a:t>: http://blog.csdn.net/youshi520000/article/details/51492606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需要安装的包：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install.packages</a:t>
            </a:r>
            <a:r>
              <a:rPr lang="en-US" altLang="zh-CN" dirty="0" smtClean="0"/>
              <a:t>("RJSONIO")</a:t>
            </a:r>
          </a:p>
          <a:p>
            <a:pPr lvl="1"/>
            <a:r>
              <a:rPr lang="en-US" altLang="zh-CN" dirty="0" err="1" smtClean="0"/>
              <a:t>install.packages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rjson</a:t>
            </a:r>
            <a:r>
              <a:rPr lang="en-US" altLang="zh-CN" dirty="0" smtClean="0"/>
              <a:t>”)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2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 smtClean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179388" y="1352550"/>
            <a:ext cx="8142287" cy="4392613"/>
          </a:xfrm>
        </p:spPr>
        <p:txBody>
          <a:bodyPr/>
          <a:lstStyle/>
          <a:p>
            <a:r>
              <a:rPr lang="en-US" altLang="zh-CN" sz="2400" dirty="0" smtClean="0"/>
              <a:t>JSON</a:t>
            </a:r>
            <a:r>
              <a:rPr lang="zh-CN" altLang="en-US" sz="2400" dirty="0" smtClean="0"/>
              <a:t>案例：</a:t>
            </a:r>
            <a:endParaRPr lang="en-US" altLang="zh-CN" sz="2400" dirty="0" smtClean="0"/>
          </a:p>
          <a:p>
            <a:r>
              <a:rPr lang="zh-CN" altLang="en-US" sz="2400" dirty="0" smtClean="0"/>
              <a:t>快递信息查询</a:t>
            </a:r>
          </a:p>
          <a:p>
            <a:pPr lvl="1"/>
            <a:r>
              <a:rPr lang="zh-CN" altLang="en-US" sz="2000" dirty="0" smtClean="0"/>
              <a:t>物流接口 </a:t>
            </a:r>
            <a:r>
              <a:rPr lang="en-US" altLang="zh-CN" sz="2000" dirty="0" smtClean="0"/>
              <a:t>: http://www.kuaidi100.com/</a:t>
            </a:r>
          </a:p>
          <a:p>
            <a:pPr lvl="1"/>
            <a:r>
              <a:rPr lang="zh-CN" altLang="en-US" sz="2000" dirty="0" smtClean="0"/>
              <a:t>快递单号 </a:t>
            </a:r>
            <a:r>
              <a:rPr lang="en-US" altLang="zh-CN" sz="2000" dirty="0"/>
              <a:t>http://www.kuaidi100.com/query?type=</a:t>
            </a:r>
            <a:r>
              <a:rPr lang="zh-CN" altLang="en-US" sz="2000" dirty="0"/>
              <a:t>快递公司代号</a:t>
            </a:r>
            <a:r>
              <a:rPr lang="en-US" altLang="zh-CN" sz="2000" dirty="0"/>
              <a:t>&amp;</a:t>
            </a:r>
            <a:r>
              <a:rPr lang="en-US" altLang="zh-CN" sz="2000" dirty="0" err="1"/>
              <a:t>postid</a:t>
            </a:r>
            <a:r>
              <a:rPr lang="en-US" altLang="zh-CN" sz="2000" dirty="0"/>
              <a:t>=</a:t>
            </a:r>
            <a:endParaRPr lang="zh-CN" altLang="en-US" sz="2000" dirty="0" smtClean="0"/>
          </a:p>
          <a:p>
            <a:pPr lvl="1"/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快递公司编码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申通</a:t>
            </a:r>
            <a:r>
              <a:rPr lang="en-US" altLang="zh-CN" sz="2000" dirty="0" smtClean="0"/>
              <a:t>=”</a:t>
            </a:r>
            <a:r>
              <a:rPr lang="en-US" altLang="zh-CN" sz="2000" dirty="0" err="1" smtClean="0"/>
              <a:t>shentong</a:t>
            </a:r>
            <a:r>
              <a:rPr lang="en-US" altLang="zh-CN" sz="2000" dirty="0" smtClean="0"/>
              <a:t>” EMS=”ems” </a:t>
            </a:r>
            <a:r>
              <a:rPr lang="zh-CN" altLang="en-US" sz="2000" dirty="0" smtClean="0"/>
              <a:t>顺丰</a:t>
            </a:r>
            <a:r>
              <a:rPr lang="en-US" altLang="zh-CN" sz="2000" dirty="0" smtClean="0"/>
              <a:t>=”</a:t>
            </a:r>
            <a:r>
              <a:rPr lang="en-US" altLang="zh-CN" sz="2000" dirty="0" err="1" smtClean="0"/>
              <a:t>shunfeng</a:t>
            </a:r>
            <a:r>
              <a:rPr lang="en-US" altLang="zh-CN" sz="2000" dirty="0" smtClean="0"/>
              <a:t>” </a:t>
            </a:r>
            <a:r>
              <a:rPr lang="zh-CN" altLang="en-US" sz="2000" dirty="0" smtClean="0"/>
              <a:t>圆通</a:t>
            </a:r>
            <a:r>
              <a:rPr lang="en-US" altLang="zh-CN" sz="2000" dirty="0" smtClean="0"/>
              <a:t>=”</a:t>
            </a:r>
            <a:r>
              <a:rPr lang="en-US" altLang="zh-CN" sz="2000" dirty="0" err="1" smtClean="0"/>
              <a:t>yuantong</a:t>
            </a:r>
            <a:r>
              <a:rPr lang="en-US" altLang="zh-CN" sz="2000" dirty="0" smtClean="0"/>
              <a:t>” </a:t>
            </a:r>
            <a:r>
              <a:rPr lang="zh-CN" altLang="en-US" sz="2000" dirty="0" smtClean="0"/>
              <a:t>中通</a:t>
            </a:r>
            <a:r>
              <a:rPr lang="en-US" altLang="zh-CN" sz="2000" dirty="0" smtClean="0"/>
              <a:t>=”</a:t>
            </a:r>
            <a:r>
              <a:rPr lang="en-US" altLang="zh-CN" sz="2000" dirty="0" err="1" smtClean="0"/>
              <a:t>zhongtong</a:t>
            </a:r>
            <a:r>
              <a:rPr lang="en-US" altLang="zh-CN" sz="2000" dirty="0" smtClean="0"/>
              <a:t>” </a:t>
            </a:r>
            <a:r>
              <a:rPr lang="zh-CN" altLang="en-US" sz="2000" dirty="0" smtClean="0"/>
              <a:t>韵达</a:t>
            </a:r>
            <a:r>
              <a:rPr lang="en-US" altLang="zh-CN" sz="2000" dirty="0" smtClean="0"/>
              <a:t>=”</a:t>
            </a:r>
            <a:r>
              <a:rPr lang="en-US" altLang="zh-CN" sz="2000" dirty="0" err="1" smtClean="0"/>
              <a:t>yunda</a:t>
            </a:r>
            <a:r>
              <a:rPr lang="en-US" altLang="zh-CN" sz="2000" dirty="0" smtClean="0"/>
              <a:t>” </a:t>
            </a:r>
            <a:r>
              <a:rPr lang="zh-CN" altLang="en-US" sz="2000" dirty="0" smtClean="0"/>
              <a:t>天天</a:t>
            </a:r>
            <a:r>
              <a:rPr lang="en-US" altLang="zh-CN" sz="2000" dirty="0" smtClean="0"/>
              <a:t>=”</a:t>
            </a:r>
            <a:r>
              <a:rPr lang="en-US" altLang="zh-CN" sz="2000" dirty="0" err="1" smtClean="0"/>
              <a:t>tiantian</a:t>
            </a:r>
            <a:r>
              <a:rPr lang="en-US" altLang="zh-CN" sz="2000" dirty="0" smtClean="0"/>
              <a:t>” </a:t>
            </a:r>
            <a:r>
              <a:rPr lang="zh-CN" altLang="en-US" sz="2000" dirty="0" smtClean="0"/>
              <a:t>汇通</a:t>
            </a:r>
            <a:r>
              <a:rPr lang="en-US" altLang="zh-CN" sz="2000" dirty="0" smtClean="0"/>
              <a:t>=”</a:t>
            </a:r>
            <a:r>
              <a:rPr lang="en-US" altLang="zh-CN" sz="2000" dirty="0" err="1" smtClean="0"/>
              <a:t>huitongkuaidi</a:t>
            </a:r>
            <a:r>
              <a:rPr lang="en-US" altLang="zh-CN" sz="2000" dirty="0" smtClean="0"/>
              <a:t>” </a:t>
            </a:r>
            <a:r>
              <a:rPr lang="zh-CN" altLang="en-US" sz="2000" dirty="0" smtClean="0"/>
              <a:t>全峰</a:t>
            </a:r>
            <a:r>
              <a:rPr lang="en-US" altLang="zh-CN" sz="2000" dirty="0" smtClean="0"/>
              <a:t>=”</a:t>
            </a:r>
            <a:r>
              <a:rPr lang="en-US" altLang="zh-CN" sz="2000" dirty="0" err="1" smtClean="0"/>
              <a:t>quanfengkuaidi</a:t>
            </a:r>
            <a:r>
              <a:rPr lang="en-US" altLang="zh-CN" sz="2000" dirty="0" smtClean="0"/>
              <a:t>” </a:t>
            </a:r>
            <a:r>
              <a:rPr lang="zh-CN" altLang="en-US" sz="2000" dirty="0" smtClean="0"/>
              <a:t>德邦</a:t>
            </a:r>
            <a:r>
              <a:rPr lang="en-US" altLang="zh-CN" sz="2000" dirty="0" smtClean="0"/>
              <a:t>=”</a:t>
            </a:r>
            <a:r>
              <a:rPr lang="en-US" altLang="zh-CN" sz="2000" dirty="0" err="1" smtClean="0"/>
              <a:t>debangwuliu</a:t>
            </a:r>
            <a:r>
              <a:rPr lang="en-US" altLang="zh-CN" sz="2000" dirty="0" smtClean="0"/>
              <a:t>” </a:t>
            </a:r>
            <a:r>
              <a:rPr lang="zh-CN" altLang="en-US" sz="2000" dirty="0" smtClean="0"/>
              <a:t>宅急送</a:t>
            </a:r>
            <a:r>
              <a:rPr lang="en-US" altLang="zh-CN" sz="2000" dirty="0" smtClean="0"/>
              <a:t>=”</a:t>
            </a:r>
            <a:r>
              <a:rPr lang="en-US" altLang="zh-CN" sz="2000" dirty="0" err="1" smtClean="0"/>
              <a:t>zhaijisong</a:t>
            </a:r>
            <a:r>
              <a:rPr lang="en-US" altLang="zh-CN" sz="2000" dirty="0" smtClean="0"/>
              <a:t>”</a:t>
            </a:r>
            <a:endParaRPr lang="zh-CN" altLang="en-US" sz="2000" dirty="0" smtClean="0"/>
          </a:p>
        </p:txBody>
      </p:sp>
      <p:pic>
        <p:nvPicPr>
          <p:cNvPr id="7885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676775"/>
            <a:ext cx="44577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9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179388" y="1341438"/>
            <a:ext cx="8431212" cy="4535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library(</a:t>
            </a:r>
            <a:r>
              <a:rPr lang="en-US" altLang="zh-CN" sz="2400" dirty="0" err="1" smtClean="0"/>
              <a:t>bitops</a:t>
            </a:r>
            <a:r>
              <a:rPr lang="en-US" altLang="zh-CN" sz="24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library(</a:t>
            </a:r>
            <a:r>
              <a:rPr lang="en-US" altLang="zh-CN" sz="2400" dirty="0" err="1" smtClean="0"/>
              <a:t>RCurl</a:t>
            </a:r>
            <a:r>
              <a:rPr lang="en-US" altLang="zh-CN" sz="24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library(</a:t>
            </a:r>
            <a:r>
              <a:rPr lang="en-US" altLang="zh-CN" sz="2400" dirty="0" err="1" smtClean="0"/>
              <a:t>jsonlite</a:t>
            </a:r>
            <a:r>
              <a:rPr lang="en-US" altLang="zh-CN" sz="24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turl</a:t>
            </a:r>
            <a:r>
              <a:rPr lang="en-US" altLang="zh-CN" sz="2400" dirty="0" smtClean="0"/>
              <a:t> &lt;- "http://www.kuaidi100.com/query?type=jd&amp;postid=VB40641457651"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tpage</a:t>
            </a:r>
            <a:r>
              <a:rPr lang="en-US" altLang="zh-CN" sz="2400" dirty="0" smtClean="0"/>
              <a:t> &lt;- </a:t>
            </a:r>
            <a:r>
              <a:rPr lang="en-US" altLang="zh-CN" sz="2400" dirty="0" err="1" smtClean="0"/>
              <a:t>getURL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turl</a:t>
            </a:r>
            <a:r>
              <a:rPr lang="en-US" altLang="zh-CN" sz="24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rawdata</a:t>
            </a:r>
            <a:r>
              <a:rPr lang="en-US" altLang="zh-CN" sz="2400" dirty="0" smtClean="0"/>
              <a:t> &lt;- </a:t>
            </a:r>
            <a:r>
              <a:rPr lang="en-US" altLang="zh-CN" sz="2400" dirty="0" err="1" smtClean="0"/>
              <a:t>fromJSON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tpage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942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431212" cy="4608512"/>
          </a:xfrm>
        </p:spPr>
        <p:txBody>
          <a:bodyPr/>
          <a:lstStyle/>
          <a:p>
            <a:r>
              <a:rPr lang="en-US" altLang="zh-CN" smtClean="0"/>
              <a:t>HTML(Hyper Text Markup Language</a:t>
            </a:r>
            <a:r>
              <a:rPr lang="zh-CN" altLang="en-US" smtClean="0"/>
              <a:t>，超文本标记语言</a:t>
            </a:r>
            <a:r>
              <a:rPr lang="en-US" altLang="zh-CN" smtClean="0"/>
              <a:t>) </a:t>
            </a:r>
            <a:r>
              <a:rPr lang="zh-CN" altLang="en-US" smtClean="0"/>
              <a:t>是用来描述网页的一种语言。是</a:t>
            </a:r>
            <a:r>
              <a:rPr lang="en-US" altLang="zh-CN" smtClean="0"/>
              <a:t>Web</a:t>
            </a:r>
            <a:r>
              <a:rPr lang="zh-CN" altLang="en-US" smtClean="0"/>
              <a:t>最基本的构成元素。       </a:t>
            </a:r>
          </a:p>
          <a:p>
            <a:r>
              <a:rPr lang="zh-CN" altLang="en-US" smtClean="0"/>
              <a:t>用</a:t>
            </a:r>
            <a:r>
              <a:rPr lang="en-US" altLang="zh-CN" smtClean="0"/>
              <a:t>HTML</a:t>
            </a:r>
            <a:r>
              <a:rPr lang="zh-CN" altLang="en-US" smtClean="0"/>
              <a:t>的语法规则建立的文档可以在不同操作系统的平台上运行。</a:t>
            </a:r>
            <a:endParaRPr lang="en-US" altLang="zh-CN" smtClean="0"/>
          </a:p>
          <a:p>
            <a:r>
              <a:rPr lang="en-US" altLang="zh-CN" smtClean="0"/>
              <a:t>HTML </a:t>
            </a:r>
            <a:r>
              <a:rPr lang="zh-CN" altLang="en-US" smtClean="0"/>
              <a:t>文档和 </a:t>
            </a:r>
            <a:r>
              <a:rPr lang="en-US" altLang="zh-CN" smtClean="0"/>
              <a:t>HTML </a:t>
            </a:r>
            <a:r>
              <a:rPr lang="zh-CN" altLang="en-US" smtClean="0"/>
              <a:t>元素是通过 </a:t>
            </a:r>
            <a:r>
              <a:rPr lang="en-US" altLang="zh-CN" smtClean="0"/>
              <a:t>HTML </a:t>
            </a:r>
            <a:r>
              <a:rPr lang="zh-CN" altLang="en-US" smtClean="0"/>
              <a:t>标签进行标记的 </a:t>
            </a:r>
          </a:p>
          <a:p>
            <a:r>
              <a:rPr lang="en-US" altLang="zh-CN" smtClean="0"/>
              <a:t>HTML </a:t>
            </a:r>
            <a:r>
              <a:rPr lang="zh-CN" altLang="en-US" smtClean="0"/>
              <a:t>标签由开始标签和结束标签组成 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684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856662" cy="5113337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/>
              <a:t>一个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文件应具有下面的结构</a:t>
            </a:r>
          </a:p>
          <a:p>
            <a:pPr>
              <a:defRPr/>
            </a:pPr>
            <a:r>
              <a:rPr lang="en-US" altLang="zh-CN" sz="2000" dirty="0" smtClean="0"/>
              <a:t>HTML</a:t>
            </a:r>
            <a:r>
              <a:rPr lang="zh-CN" altLang="en-US" sz="2000" dirty="0" smtClean="0"/>
              <a:t>文件以</a:t>
            </a:r>
            <a:r>
              <a:rPr lang="en-US" altLang="zh-CN" sz="2000" dirty="0" smtClean="0"/>
              <a:t>&lt;html&gt;</a:t>
            </a:r>
            <a:r>
              <a:rPr lang="zh-CN" altLang="en-US" sz="2000" dirty="0" smtClean="0"/>
              <a:t>开头，以</a:t>
            </a:r>
            <a:r>
              <a:rPr lang="en-US" altLang="zh-CN" sz="2000" dirty="0" smtClean="0"/>
              <a:t>&lt;/html&gt;</a:t>
            </a:r>
            <a:r>
              <a:rPr lang="zh-CN" altLang="en-US" sz="2000" dirty="0" smtClean="0"/>
              <a:t>结尾。</a:t>
            </a:r>
          </a:p>
          <a:p>
            <a:pPr>
              <a:defRPr/>
            </a:pPr>
            <a:r>
              <a:rPr lang="en-US" altLang="zh-CN" sz="2000" dirty="0" smtClean="0"/>
              <a:t>HTML</a:t>
            </a:r>
            <a:r>
              <a:rPr lang="zh-CN" altLang="en-US" sz="2000" dirty="0" smtClean="0"/>
              <a:t>文件包括头部</a:t>
            </a:r>
            <a:r>
              <a:rPr lang="en-US" altLang="zh-CN" sz="2000" dirty="0" smtClean="0"/>
              <a:t>&lt;head&gt;</a:t>
            </a:r>
            <a:r>
              <a:rPr lang="zh-CN" altLang="en-US" sz="2000" dirty="0" smtClean="0"/>
              <a:t>和主体</a:t>
            </a:r>
            <a:r>
              <a:rPr lang="en-US" altLang="zh-CN" sz="2000" dirty="0" smtClean="0"/>
              <a:t>&lt;body&gt; </a:t>
            </a:r>
            <a:r>
              <a:rPr lang="zh-CN" altLang="en-US" sz="2000" dirty="0" smtClean="0"/>
              <a:t>，用来说明文件命名和与文件本身的相关信息，主体定义浏览器中显示的网页内容。</a:t>
            </a:r>
            <a:endParaRPr lang="en-US" altLang="zh-CN" sz="2000" dirty="0" smtClean="0"/>
          </a:p>
          <a:p>
            <a:pPr>
              <a:defRPr/>
            </a:pPr>
            <a:endParaRPr lang="zh-CN" altLang="en-US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&lt;html&gt;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&lt;head&gt;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&lt;title&gt;  </a:t>
            </a:r>
            <a:r>
              <a:rPr lang="zh-CN" altLang="en-US" sz="2000" dirty="0" smtClean="0"/>
              <a:t>网页标题  </a:t>
            </a:r>
            <a:r>
              <a:rPr lang="en-US" altLang="zh-CN" sz="2000" dirty="0" smtClean="0"/>
              <a:t>&lt;/title&gt;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&lt;/head&gt;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&lt;body&gt;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		</a:t>
            </a:r>
            <a:r>
              <a:rPr lang="zh-CN" altLang="en-US" sz="2000" dirty="0" smtClean="0"/>
              <a:t>网页内容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&lt;/body&gt;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&lt;/html&gt; 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140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endParaRPr lang="zh-CN" altLang="en-US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的元素有以下三种表达方式</a:t>
            </a:r>
          </a:p>
          <a:p>
            <a:pPr lvl="1"/>
            <a:r>
              <a:rPr lang="en-US" altLang="zh-CN" dirty="0" smtClean="0"/>
              <a:t>&lt;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&lt;/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zh-CN" altLang="en-US" dirty="0" smtClean="0"/>
              <a:t>标记  属性</a:t>
            </a:r>
            <a:r>
              <a:rPr lang="en-US" altLang="zh-CN" dirty="0" smtClean="0"/>
              <a:t>1=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2=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2……&gt;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&lt;/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&gt;  </a:t>
            </a:r>
            <a:r>
              <a:rPr lang="zh-CN" altLang="en-US" dirty="0" smtClean="0"/>
              <a:t>标记需要通过属性制作各种效果。</a:t>
            </a:r>
          </a:p>
          <a:p>
            <a:pPr lvl="1"/>
            <a:r>
              <a:rPr lang="en-US" altLang="zh-CN" dirty="0" smtClean="0"/>
              <a:t>&lt;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&gt;</a:t>
            </a:r>
          </a:p>
          <a:p>
            <a:endParaRPr lang="zh-CN" alt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429000"/>
            <a:ext cx="5940425" cy="306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17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856662" cy="48958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 smtClean="0"/>
              <a:t>表格常用来对页面进行排版，在表格中一般通过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个标记来构建，分别是表格标记、行标记和单元格标记。其中表格标记是</a:t>
            </a:r>
            <a:r>
              <a:rPr lang="en-US" altLang="zh-CN" sz="1600" dirty="0" smtClean="0"/>
              <a:t>&lt;table&gt;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&lt;/table&gt;</a:t>
            </a:r>
            <a:r>
              <a:rPr lang="zh-CN" altLang="en-US" sz="1600" dirty="0" smtClean="0"/>
              <a:t>，表格的其他各种属性都要在表格的开始标记</a:t>
            </a:r>
            <a:r>
              <a:rPr lang="en-US" altLang="zh-CN" sz="1600" dirty="0" smtClean="0"/>
              <a:t>&lt;table&gt;</a:t>
            </a:r>
            <a:r>
              <a:rPr lang="zh-CN" altLang="en-US" sz="1600" dirty="0" smtClean="0"/>
              <a:t>和表格的结束标记</a:t>
            </a:r>
            <a:r>
              <a:rPr lang="en-US" altLang="zh-CN" sz="1600" dirty="0" smtClean="0"/>
              <a:t>&lt;/table&gt;</a:t>
            </a:r>
            <a:r>
              <a:rPr lang="zh-CN" altLang="en-US" sz="1600" dirty="0" smtClean="0"/>
              <a:t>之间才有效。下面首先介绍如何创建表格。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 smtClean="0"/>
              <a:t>语法：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 smtClean="0"/>
              <a:t>	</a:t>
            </a:r>
            <a:r>
              <a:rPr lang="en-US" altLang="zh-CN" sz="1600" dirty="0" smtClean="0"/>
              <a:t>&lt;table&gt;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&lt;</a:t>
            </a:r>
            <a:r>
              <a:rPr lang="en-US" altLang="zh-CN" sz="1600" dirty="0" err="1" smtClean="0"/>
              <a:t>tr</a:t>
            </a:r>
            <a:r>
              <a:rPr lang="en-US" altLang="zh-CN" sz="1600" dirty="0" smtClean="0"/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	&lt;td&gt;</a:t>
            </a:r>
            <a:r>
              <a:rPr lang="zh-CN" altLang="en-US" sz="1600" dirty="0" smtClean="0"/>
              <a:t>单元格内的文字</a:t>
            </a:r>
            <a:r>
              <a:rPr lang="en-US" altLang="zh-CN" sz="1600" dirty="0" smtClean="0"/>
              <a:t>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	&lt;td&gt;</a:t>
            </a:r>
            <a:r>
              <a:rPr lang="zh-CN" altLang="en-US" sz="1600" dirty="0" smtClean="0"/>
              <a:t>单元格内的文字</a:t>
            </a:r>
            <a:r>
              <a:rPr lang="en-US" altLang="zh-CN" sz="1600" dirty="0" smtClean="0"/>
              <a:t>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	……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&lt;/</a:t>
            </a:r>
            <a:r>
              <a:rPr lang="en-US" altLang="zh-CN" sz="1600" dirty="0" err="1" smtClean="0"/>
              <a:t>tr</a:t>
            </a:r>
            <a:r>
              <a:rPr lang="en-US" altLang="zh-CN" sz="1600" dirty="0" smtClean="0"/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&lt;</a:t>
            </a:r>
            <a:r>
              <a:rPr lang="en-US" altLang="zh-CN" sz="1600" dirty="0" err="1" smtClean="0"/>
              <a:t>tr</a:t>
            </a:r>
            <a:r>
              <a:rPr lang="en-US" altLang="zh-CN" sz="1600" dirty="0" smtClean="0"/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	&lt;td&gt;</a:t>
            </a:r>
            <a:r>
              <a:rPr lang="zh-CN" altLang="en-US" sz="1600" dirty="0" smtClean="0"/>
              <a:t>单元格内的文字</a:t>
            </a:r>
            <a:r>
              <a:rPr lang="en-US" altLang="zh-CN" sz="1600" dirty="0" smtClean="0"/>
              <a:t>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	&lt;td&gt;</a:t>
            </a:r>
            <a:r>
              <a:rPr lang="zh-CN" altLang="en-US" sz="1600" dirty="0" smtClean="0"/>
              <a:t>单元格内的文字</a:t>
            </a:r>
            <a:r>
              <a:rPr lang="en-US" altLang="zh-CN" sz="1600" dirty="0" smtClean="0"/>
              <a:t>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	……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&lt;/</a:t>
            </a:r>
            <a:r>
              <a:rPr lang="en-US" altLang="zh-CN" sz="1600" dirty="0" err="1" smtClean="0"/>
              <a:t>tr</a:t>
            </a:r>
            <a:r>
              <a:rPr lang="en-US" altLang="zh-CN" sz="1600" dirty="0" smtClean="0"/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	……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/>
              <a:t>	&lt;/table&gt;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 smtClean="0"/>
              <a:t>说明：</a:t>
            </a:r>
            <a:r>
              <a:rPr lang="en-US" altLang="zh-CN" sz="1600" dirty="0" smtClean="0"/>
              <a:t>&lt;table&gt;</a:t>
            </a:r>
            <a:r>
              <a:rPr lang="zh-CN" altLang="en-US" sz="1600" dirty="0" smtClean="0"/>
              <a:t>标记和</a:t>
            </a:r>
            <a:r>
              <a:rPr lang="en-US" altLang="zh-CN" sz="1600" dirty="0" smtClean="0"/>
              <a:t>&lt;/table&gt;</a:t>
            </a:r>
            <a:r>
              <a:rPr lang="zh-CN" altLang="en-US" sz="1600" dirty="0" smtClean="0"/>
              <a:t>标记分别标志着一个表格的开始和结束；而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tr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tr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则分别表示表格中一行的开始和结束，在表格中包含几组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tr</a:t>
            </a:r>
            <a:r>
              <a:rPr lang="en-US" altLang="zh-CN" sz="1600" dirty="0" smtClean="0"/>
              <a:t>&gt;…&lt;/</a:t>
            </a:r>
            <a:r>
              <a:rPr lang="en-US" altLang="zh-CN" sz="1600" dirty="0" err="1" smtClean="0"/>
              <a:t>tr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，就表示该表格为几行；</a:t>
            </a:r>
            <a:r>
              <a:rPr lang="en-US" altLang="zh-CN" sz="1600" dirty="0" smtClean="0"/>
              <a:t>&lt;td&gt;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&lt;/td&gt;</a:t>
            </a:r>
            <a:r>
              <a:rPr lang="zh-CN" altLang="en-US" sz="1600" dirty="0" smtClean="0"/>
              <a:t>表示一个单元格的起始和结束，也可以说表示一行中包含了几列。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595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 smtClean="0"/>
              <a:t>语言爬虫初步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268760"/>
            <a:ext cx="8142287" cy="4392612"/>
          </a:xfrm>
        </p:spPr>
        <p:txBody>
          <a:bodyPr/>
          <a:lstStyle/>
          <a:p>
            <a:r>
              <a:rPr lang="zh-CN" altLang="en-US" dirty="0" smtClean="0"/>
              <a:t>定位网页中对象的两种方法：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选择器和</a:t>
            </a:r>
            <a:r>
              <a:rPr lang="en-US" altLang="zh-CN" dirty="0" err="1" smtClean="0"/>
              <a:t>xpath</a:t>
            </a:r>
            <a:endParaRPr lang="zh-CN" altLang="en-US" dirty="0"/>
          </a:p>
        </p:txBody>
      </p:sp>
      <p:pic>
        <p:nvPicPr>
          <p:cNvPr id="5837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486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8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AJAX</a:t>
            </a:r>
            <a:endParaRPr lang="zh-CN" altLang="en-US" smtClean="0"/>
          </a:p>
        </p:txBody>
      </p:sp>
      <p:sp>
        <p:nvSpPr>
          <p:cNvPr id="59395" name="内容占位符 3"/>
          <p:cNvSpPr>
            <a:spLocks noGrp="1"/>
          </p:cNvSpPr>
          <p:nvPr>
            <p:ph idx="1"/>
          </p:nvPr>
        </p:nvSpPr>
        <p:spPr>
          <a:xfrm>
            <a:off x="250825" y="1341438"/>
            <a:ext cx="8359775" cy="4535487"/>
          </a:xfrm>
        </p:spPr>
        <p:txBody>
          <a:bodyPr/>
          <a:lstStyle/>
          <a:p>
            <a:r>
              <a:rPr lang="en-US" altLang="zh-CN" sz="2000" dirty="0" smtClean="0"/>
              <a:t>Ajax </a:t>
            </a:r>
            <a:r>
              <a:rPr lang="zh-CN" altLang="en-US" sz="2000" dirty="0" smtClean="0"/>
              <a:t>即“</a:t>
            </a:r>
            <a:r>
              <a:rPr lang="en-US" altLang="zh-CN" sz="2000" dirty="0" smtClean="0"/>
              <a:t>Asynchronous </a:t>
            </a:r>
            <a:r>
              <a:rPr lang="en-US" altLang="zh-CN" sz="2000" dirty="0" err="1" smtClean="0"/>
              <a:t>Javascript</a:t>
            </a:r>
            <a:r>
              <a:rPr lang="en-US" altLang="zh-CN" sz="2000" dirty="0" smtClean="0"/>
              <a:t> And XML”</a:t>
            </a:r>
            <a:r>
              <a:rPr lang="zh-CN" altLang="en-US" sz="2000" dirty="0" smtClean="0"/>
              <a:t>（异步 </a:t>
            </a:r>
            <a:r>
              <a:rPr lang="en-US" altLang="zh-CN" sz="2000" dirty="0" smtClean="0"/>
              <a:t>JavaScript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），是指一种创建交互式网页应用的网页开发技术。</a:t>
            </a:r>
          </a:p>
          <a:p>
            <a:r>
              <a:rPr lang="en-US" altLang="zh-CN" sz="2000" dirty="0" smtClean="0"/>
              <a:t>Ajax = </a:t>
            </a:r>
            <a:r>
              <a:rPr lang="zh-CN" altLang="en-US" sz="2000" dirty="0" smtClean="0"/>
              <a:t>异步 </a:t>
            </a:r>
            <a:r>
              <a:rPr lang="en-US" altLang="zh-CN" sz="2000" dirty="0" smtClean="0"/>
              <a:t>JavaScript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（标准通用标记语言的子集）。</a:t>
            </a:r>
          </a:p>
          <a:p>
            <a:r>
              <a:rPr lang="en-US" altLang="zh-CN" sz="2000" dirty="0" smtClean="0"/>
              <a:t>Ajax </a:t>
            </a:r>
            <a:r>
              <a:rPr lang="zh-CN" altLang="en-US" sz="2000" dirty="0" smtClean="0"/>
              <a:t>是一种用于创建快速动态网页的技术。</a:t>
            </a:r>
          </a:p>
          <a:p>
            <a:r>
              <a:rPr lang="en-US" altLang="zh-CN" sz="2000" dirty="0" smtClean="0"/>
              <a:t>Ajax </a:t>
            </a:r>
            <a:r>
              <a:rPr lang="zh-CN" altLang="en-US" sz="2000" dirty="0" smtClean="0"/>
              <a:t>是一种在无需重新加载整个网页的情况下，能够更新部分网页的技术。</a:t>
            </a:r>
            <a:r>
              <a:rPr lang="en-US" altLang="zh-CN" sz="2000" dirty="0" smtClean="0"/>
              <a:t>[1] </a:t>
            </a:r>
          </a:p>
          <a:p>
            <a:r>
              <a:rPr lang="zh-CN" altLang="en-US" sz="2000" dirty="0" smtClean="0"/>
              <a:t>通过在后台与服务器进行少量数据交换，</a:t>
            </a:r>
            <a:r>
              <a:rPr lang="en-US" altLang="zh-CN" sz="2000" dirty="0" smtClean="0"/>
              <a:t>Ajax </a:t>
            </a:r>
            <a:r>
              <a:rPr lang="zh-CN" altLang="en-US" sz="2000" dirty="0" smtClean="0"/>
              <a:t>可以使网页实现异步更新。这意味着可以在不重新加载整个网页的情况下，对网页的某部分进行更新。</a:t>
            </a:r>
          </a:p>
          <a:p>
            <a:r>
              <a:rPr lang="zh-CN" altLang="en-US" sz="2000" dirty="0" smtClean="0"/>
              <a:t>传统的网页（不使用 </a:t>
            </a:r>
            <a:r>
              <a:rPr lang="en-US" altLang="zh-CN" sz="2000" dirty="0" smtClean="0"/>
              <a:t>Ajax</a:t>
            </a:r>
            <a:r>
              <a:rPr lang="zh-CN" altLang="en-US" sz="2000" dirty="0" smtClean="0"/>
              <a:t>）如果需要更新内容，必须重载整个网页页面。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实例：</a:t>
            </a:r>
            <a:r>
              <a:rPr lang="en-US" altLang="zh-CN" sz="2000" dirty="0" smtClean="0"/>
              <a:t> https://www.lagou.com/jobs/list_</a:t>
            </a:r>
            <a:r>
              <a:rPr lang="zh-CN" altLang="en-US" sz="2000" dirty="0" smtClean="0"/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21839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j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nju</Template>
  <TotalTime>1872</TotalTime>
  <Words>2047</Words>
  <Application>Microsoft Office PowerPoint</Application>
  <PresentationFormat>全屏显示(4:3)</PresentationFormat>
  <Paragraphs>279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楷体</vt:lpstr>
      <vt:lpstr>宋体</vt:lpstr>
      <vt:lpstr>Arial</vt:lpstr>
      <vt:lpstr>Calibri</vt:lpstr>
      <vt:lpstr>Wingdings</vt:lpstr>
      <vt:lpstr>nju</vt:lpstr>
      <vt:lpstr>数据的处理</vt:lpstr>
      <vt:lpstr>获取来自网页文档中 的半结构化数据</vt:lpstr>
      <vt:lpstr>爬虫基础知识</vt:lpstr>
      <vt:lpstr>HTML</vt:lpstr>
      <vt:lpstr>HTML</vt:lpstr>
      <vt:lpstr>HTML</vt:lpstr>
      <vt:lpstr>HTML</vt:lpstr>
      <vt:lpstr>R语言爬虫初步</vt:lpstr>
      <vt:lpstr>AJAX</vt:lpstr>
      <vt:lpstr>R语言爬虫初步</vt:lpstr>
      <vt:lpstr>R语言爬虫初步</vt:lpstr>
      <vt:lpstr>R语言爬虫初步</vt:lpstr>
      <vt:lpstr>R语言爬虫初步</vt:lpstr>
      <vt:lpstr>R语言爬虫初步</vt:lpstr>
      <vt:lpstr>SELENIUM</vt:lpstr>
      <vt:lpstr>SELENIUM</vt:lpstr>
      <vt:lpstr>SELENIUM</vt:lpstr>
      <vt:lpstr>SELENIUM</vt:lpstr>
      <vt:lpstr>一个完整的例子</vt:lpstr>
      <vt:lpstr>一个完整的例子</vt:lpstr>
      <vt:lpstr>一个完整的例子</vt:lpstr>
      <vt:lpstr>一个完整的例子</vt:lpstr>
      <vt:lpstr>一个完整的例子</vt:lpstr>
      <vt:lpstr>一个完整的例子</vt:lpstr>
      <vt:lpstr>获取JSON中的数据</vt:lpstr>
      <vt:lpstr>JSON</vt:lpstr>
      <vt:lpstr>常见的数据表示与存储形式</vt:lpstr>
      <vt:lpstr>常见的数据表示与存储形式</vt:lpstr>
      <vt:lpstr>JSON</vt:lpstr>
      <vt:lpstr>JSON</vt:lpstr>
      <vt:lpstr>JSON</vt:lpstr>
      <vt:lpstr>JSON</vt:lpstr>
      <vt:lpstr>JSON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大学计算机信息技术</dc:title>
  <dc:creator>Hp</dc:creator>
  <cp:lastModifiedBy>wind</cp:lastModifiedBy>
  <cp:revision>314</cp:revision>
  <dcterms:created xsi:type="dcterms:W3CDTF">2013-09-23T10:22:11Z</dcterms:created>
  <dcterms:modified xsi:type="dcterms:W3CDTF">2024-03-28T07:11:19Z</dcterms:modified>
</cp:coreProperties>
</file>