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52.jp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sldIdLst>
    <p:sldId id="256" r:id="rId2"/>
    <p:sldId id="357" r:id="rId3"/>
    <p:sldId id="358" r:id="rId4"/>
    <p:sldId id="359" r:id="rId5"/>
    <p:sldId id="360" r:id="rId6"/>
    <p:sldId id="361" r:id="rId7"/>
    <p:sldId id="262" r:id="rId8"/>
    <p:sldId id="257" r:id="rId9"/>
    <p:sldId id="258" r:id="rId10"/>
    <p:sldId id="313" r:id="rId11"/>
    <p:sldId id="314" r:id="rId12"/>
    <p:sldId id="315" r:id="rId13"/>
    <p:sldId id="316" r:id="rId14"/>
    <p:sldId id="319" r:id="rId15"/>
    <p:sldId id="264" r:id="rId16"/>
    <p:sldId id="355" r:id="rId17"/>
    <p:sldId id="390" r:id="rId18"/>
    <p:sldId id="265" r:id="rId19"/>
    <p:sldId id="266" r:id="rId20"/>
    <p:sldId id="391" r:id="rId21"/>
    <p:sldId id="267" r:id="rId22"/>
    <p:sldId id="268" r:id="rId23"/>
    <p:sldId id="312" r:id="rId24"/>
    <p:sldId id="273" r:id="rId25"/>
    <p:sldId id="384" r:id="rId26"/>
    <p:sldId id="385" r:id="rId27"/>
    <p:sldId id="356" r:id="rId28"/>
    <p:sldId id="274" r:id="rId29"/>
    <p:sldId id="275" r:id="rId30"/>
    <p:sldId id="276" r:id="rId31"/>
    <p:sldId id="277" r:id="rId32"/>
    <p:sldId id="278" r:id="rId33"/>
    <p:sldId id="279" r:id="rId34"/>
    <p:sldId id="284" r:id="rId35"/>
    <p:sldId id="285" r:id="rId36"/>
    <p:sldId id="286" r:id="rId37"/>
    <p:sldId id="287" r:id="rId38"/>
    <p:sldId id="288" r:id="rId39"/>
    <p:sldId id="289" r:id="rId40"/>
    <p:sldId id="290" r:id="rId41"/>
    <p:sldId id="291" r:id="rId42"/>
    <p:sldId id="292" r:id="rId43"/>
    <p:sldId id="386" r:id="rId44"/>
    <p:sldId id="293" r:id="rId45"/>
    <p:sldId id="294" r:id="rId46"/>
    <p:sldId id="295" r:id="rId47"/>
    <p:sldId id="296" r:id="rId48"/>
    <p:sldId id="387" r:id="rId49"/>
    <p:sldId id="365" r:id="rId50"/>
    <p:sldId id="298" r:id="rId51"/>
    <p:sldId id="299" r:id="rId52"/>
    <p:sldId id="300" r:id="rId53"/>
    <p:sldId id="301" r:id="rId54"/>
    <p:sldId id="366" r:id="rId55"/>
    <p:sldId id="302" r:id="rId56"/>
    <p:sldId id="303" r:id="rId57"/>
    <p:sldId id="304" r:id="rId58"/>
    <p:sldId id="363" r:id="rId59"/>
    <p:sldId id="364" r:id="rId60"/>
    <p:sldId id="305" r:id="rId61"/>
    <p:sldId id="306" r:id="rId62"/>
    <p:sldId id="307" r:id="rId63"/>
    <p:sldId id="320" r:id="rId64"/>
    <p:sldId id="321" r:id="rId65"/>
    <p:sldId id="322" r:id="rId66"/>
    <p:sldId id="323" r:id="rId67"/>
    <p:sldId id="324" r:id="rId68"/>
    <p:sldId id="325" r:id="rId69"/>
    <p:sldId id="326" r:id="rId70"/>
    <p:sldId id="327" r:id="rId71"/>
    <p:sldId id="362" r:id="rId72"/>
    <p:sldId id="389" r:id="rId73"/>
    <p:sldId id="369" r:id="rId74"/>
    <p:sldId id="370" r:id="rId75"/>
    <p:sldId id="371" r:id="rId76"/>
    <p:sldId id="377" r:id="rId77"/>
    <p:sldId id="378" r:id="rId78"/>
    <p:sldId id="379" r:id="rId79"/>
    <p:sldId id="380" r:id="rId80"/>
    <p:sldId id="381" r:id="rId81"/>
    <p:sldId id="382" r:id="rId82"/>
    <p:sldId id="383" r:id="rId83"/>
    <p:sldId id="388" r:id="rId84"/>
    <p:sldId id="392" r:id="rId85"/>
    <p:sldId id="334" r:id="rId86"/>
    <p:sldId id="367" r:id="rId87"/>
    <p:sldId id="368" r:id="rId88"/>
    <p:sldId id="335" r:id="rId89"/>
    <p:sldId id="336" r:id="rId90"/>
    <p:sldId id="337" r:id="rId91"/>
    <p:sldId id="338" r:id="rId92"/>
    <p:sldId id="341" r:id="rId93"/>
    <p:sldId id="351" r:id="rId94"/>
    <p:sldId id="352" r:id="rId95"/>
    <p:sldId id="353" r:id="rId96"/>
    <p:sldId id="354" r:id="rId97"/>
    <p:sldId id="372" r:id="rId98"/>
    <p:sldId id="373" r:id="rId9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9" autoAdjust="0"/>
  </p:normalViewPr>
  <p:slideViewPr>
    <p:cSldViewPr>
      <p:cViewPr varScale="1">
        <p:scale>
          <a:sx n="104" d="100"/>
          <a:sy n="104" d="100"/>
        </p:scale>
        <p:origin x="1280"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27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2FF73BB-6F65-4A2B-98AC-938D96FFF924}" type="datetimeFigureOut">
              <a:rPr lang="zh-CN" altLang="en-US"/>
              <a:pPr>
                <a:defRPr/>
              </a:pPr>
              <a:t>2024/4/18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26BF0C-DB4E-43C2-9F5C-15562D2BDD9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526BF0C-DB4E-43C2-9F5C-15562D2BDD95}" type="slidenum">
              <a:rPr lang="zh-CN" altLang="en-US" smtClean="0"/>
              <a:pPr>
                <a:defRPr/>
              </a:pPr>
              <a:t>5</a:t>
            </a:fld>
            <a:endParaRPr lang="zh-CN" altLang="en-US"/>
          </a:p>
        </p:txBody>
      </p:sp>
    </p:spTree>
    <p:extLst>
      <p:ext uri="{BB962C8B-B14F-4D97-AF65-F5344CB8AC3E}">
        <p14:creationId xmlns:p14="http://schemas.microsoft.com/office/powerpoint/2010/main" val="652402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F1571C-1437-4111-9208-E9BBCCCE128E}" type="slidenum">
              <a:rPr lang="zh-CN" altLang="en-US" smtClean="0">
                <a:latin typeface="Calibri" panose="020F0502020204030204" pitchFamily="34" charset="0"/>
              </a:rPr>
              <a:pPr/>
              <a:t>50</a:t>
            </a:fld>
            <a:endParaRPr lang="zh-CN"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EBB7FD-07E0-4FE1-9C00-0EEC4155B969}" type="slidenum">
              <a:rPr lang="zh-CN" altLang="en-US" smtClean="0">
                <a:latin typeface="Calibri" panose="020F0502020204030204" pitchFamily="34" charset="0"/>
              </a:rPr>
              <a:pPr/>
              <a:t>51</a:t>
            </a:fld>
            <a:endParaRPr lang="zh-CN"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err="1" smtClean="0"/>
              <a:t>geom_tile</a:t>
            </a:r>
            <a:r>
              <a:rPr lang="en-US" altLang="zh-CN" dirty="0" smtClean="0"/>
              <a:t>(): </a:t>
            </a:r>
            <a:r>
              <a:rPr lang="zh-CN" altLang="en-US" dirty="0" smtClean="0"/>
              <a:t>瓦片图</a:t>
            </a:r>
          </a:p>
          <a:p>
            <a:r>
              <a:rPr lang="en-US" altLang="zh-CN" dirty="0" err="1" smtClean="0"/>
              <a:t>geom_raster</a:t>
            </a:r>
            <a:r>
              <a:rPr lang="en-US" altLang="zh-CN" dirty="0" smtClean="0"/>
              <a:t>(): </a:t>
            </a:r>
            <a:r>
              <a:rPr lang="zh-CN" altLang="en-US" dirty="0" smtClean="0"/>
              <a:t>光栅图，瓦片图的一种，只不过所有的</a:t>
            </a:r>
            <a:r>
              <a:rPr lang="en-US" altLang="zh-CN" dirty="0" smtClean="0"/>
              <a:t>tiles</a:t>
            </a:r>
            <a:r>
              <a:rPr lang="zh-CN" altLang="en-US" dirty="0" smtClean="0"/>
              <a:t>都是一样的大小。</a:t>
            </a:r>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9D882F-61A5-48C5-8A22-59C40EA05A5E}" type="slidenum">
              <a:rPr lang="zh-CN" altLang="en-US" smtClean="0">
                <a:latin typeface="Calibri" panose="020F0502020204030204" pitchFamily="34" charset="0"/>
              </a:rPr>
              <a:pPr/>
              <a:t>74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689456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geom_polygon</a:t>
            </a:r>
            <a:r>
              <a:rPr lang="zh-CN" altLang="en-US" dirty="0" smtClean="0"/>
              <a:t>绘制的是多边形，可以填充颜色；</a:t>
            </a:r>
            <a:r>
              <a:rPr lang="en-US" altLang="zh-CN" dirty="0" err="1" smtClean="0"/>
              <a:t>geom_path</a:t>
            </a:r>
            <a:r>
              <a:rPr lang="zh-CN" altLang="en-US" dirty="0" smtClean="0"/>
              <a:t>绘制的是路径，不可以填充颜色。</a:t>
            </a:r>
            <a:endParaRPr lang="zh-CN" altLang="en-US" dirty="0"/>
          </a:p>
        </p:txBody>
      </p:sp>
      <p:sp>
        <p:nvSpPr>
          <p:cNvPr id="4" name="灯片编号占位符 3"/>
          <p:cNvSpPr>
            <a:spLocks noGrp="1"/>
          </p:cNvSpPr>
          <p:nvPr>
            <p:ph type="sldNum" sz="quarter" idx="10"/>
          </p:nvPr>
        </p:nvSpPr>
        <p:spPr/>
        <p:txBody>
          <a:bodyPr/>
          <a:lstStyle/>
          <a:p>
            <a:pPr>
              <a:defRPr/>
            </a:pPr>
            <a:fld id="{C526BF0C-DB4E-43C2-9F5C-15562D2BDD95}" type="slidenum">
              <a:rPr lang="zh-CN" altLang="en-US" smtClean="0"/>
              <a:pPr>
                <a:defRPr/>
              </a:pPr>
              <a:t>76</a:t>
            </a:fld>
            <a:endParaRPr lang="zh-CN" altLang="en-US"/>
          </a:p>
        </p:txBody>
      </p:sp>
    </p:spTree>
    <p:extLst>
      <p:ext uri="{BB962C8B-B14F-4D97-AF65-F5344CB8AC3E}">
        <p14:creationId xmlns:p14="http://schemas.microsoft.com/office/powerpoint/2010/main" val="860218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526BF0C-DB4E-43C2-9F5C-15562D2BDD95}" type="slidenum">
              <a:rPr lang="zh-CN" altLang="en-US" smtClean="0"/>
              <a:pPr>
                <a:defRPr/>
              </a:pPr>
              <a:t>81</a:t>
            </a:fld>
            <a:endParaRPr lang="zh-CN" altLang="en-US"/>
          </a:p>
        </p:txBody>
      </p:sp>
    </p:spTree>
    <p:extLst>
      <p:ext uri="{BB962C8B-B14F-4D97-AF65-F5344CB8AC3E}">
        <p14:creationId xmlns:p14="http://schemas.microsoft.com/office/powerpoint/2010/main" val="2761099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526BF0C-DB4E-43C2-9F5C-15562D2BDD95}" type="slidenum">
              <a:rPr lang="zh-CN" altLang="en-US" smtClean="0"/>
              <a:pPr>
                <a:defRPr/>
              </a:pPr>
              <a:t>87</a:t>
            </a:fld>
            <a:endParaRPr lang="zh-CN" altLang="en-US"/>
          </a:p>
        </p:txBody>
      </p:sp>
    </p:spTree>
    <p:extLst>
      <p:ext uri="{BB962C8B-B14F-4D97-AF65-F5344CB8AC3E}">
        <p14:creationId xmlns:p14="http://schemas.microsoft.com/office/powerpoint/2010/main" val="2566550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err="1" smtClean="0"/>
              <a:t>qqline</a:t>
            </a:r>
            <a:r>
              <a:rPr lang="zh-CN" altLang="en-US" dirty="0" smtClean="0"/>
              <a:t>的默认算法为向量</a:t>
            </a:r>
            <a:r>
              <a:rPr lang="en-US" altLang="zh-CN" dirty="0" smtClean="0"/>
              <a:t>a</a:t>
            </a:r>
            <a:r>
              <a:rPr lang="zh-CN" altLang="en-US" dirty="0" smtClean="0"/>
              <a:t>上四分位数和下四分位数对应两个点的连线</a:t>
            </a:r>
            <a:r>
              <a:rPr lang="en-US" altLang="zh-CN" smtClean="0"/>
              <a:t>.</a:t>
            </a:r>
            <a:endParaRPr lang="zh-CN" altLang="en-US" smtClean="0"/>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87A7AC-51D7-4E6C-903C-25D2CA9698D0}" type="slidenum">
              <a:rPr lang="zh-CN" altLang="en-US" smtClean="0">
                <a:latin typeface="Calibri" panose="020F0502020204030204" pitchFamily="34" charset="0"/>
              </a:rPr>
              <a:pPr/>
              <a:t>98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19754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BF8A94-8B65-4E21-9885-0F54EE5861BA}" type="slidenum">
              <a:rPr lang="zh-CN" altLang="en-US" smtClean="0">
                <a:latin typeface="Calibri" panose="020F0502020204030204" pitchFamily="34" charset="0"/>
              </a:rPr>
              <a:pPr/>
              <a:t>11</a:t>
            </a:fld>
            <a:endParaRPr lang="zh-CN"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72175E-8409-4ABB-A79F-5D9BD66DCD94}" type="slidenum">
              <a:rPr lang="zh-CN" altLang="en-US" smtClean="0">
                <a:latin typeface="Calibri" panose="020F0502020204030204" pitchFamily="34" charset="0"/>
              </a:rPr>
              <a:pPr/>
              <a:t>13</a:t>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核心理念</a:t>
            </a:r>
          </a:p>
          <a:p>
            <a:endParaRPr lang="zh-CN" altLang="en-US" dirty="0" smtClean="0"/>
          </a:p>
          <a:p>
            <a:r>
              <a:rPr lang="zh-CN" altLang="en-US" dirty="0" smtClean="0"/>
              <a:t>        </a:t>
            </a:r>
            <a:r>
              <a:rPr lang="en-US" altLang="zh-CN" dirty="0" smtClean="0"/>
              <a:t>1. </a:t>
            </a:r>
            <a:r>
              <a:rPr lang="zh-CN" altLang="en-US" dirty="0" smtClean="0"/>
              <a:t>将数据，数据相关绘图，数据无关绘图分离</a:t>
            </a:r>
          </a:p>
          <a:p>
            <a:endParaRPr lang="zh-CN" altLang="en-US" dirty="0" smtClean="0"/>
          </a:p>
          <a:p>
            <a:r>
              <a:rPr lang="zh-CN" altLang="en-US" dirty="0" smtClean="0"/>
              <a:t>        这点可以说是</a:t>
            </a:r>
            <a:r>
              <a:rPr lang="en-US" altLang="zh-CN" dirty="0" smtClean="0"/>
              <a:t>ggplot2</a:t>
            </a:r>
            <a:r>
              <a:rPr lang="zh-CN" altLang="en-US" dirty="0" smtClean="0"/>
              <a:t>最为吸引人的一点。众所周知，数据可视化就是将我们从数据中探索的信息与图形要素对应起来的过程。</a:t>
            </a:r>
          </a:p>
          <a:p>
            <a:endParaRPr lang="zh-CN" altLang="en-US" dirty="0" smtClean="0"/>
          </a:p>
          <a:p>
            <a:r>
              <a:rPr lang="zh-CN" altLang="en-US" dirty="0" smtClean="0"/>
              <a:t>        </a:t>
            </a:r>
            <a:r>
              <a:rPr lang="en-US" altLang="zh-CN" dirty="0" smtClean="0"/>
              <a:t>ggplot2</a:t>
            </a:r>
            <a:r>
              <a:rPr lang="zh-CN" altLang="en-US" dirty="0" smtClean="0"/>
              <a:t>将数据，数据到图形要素的映射，以及和数据无关的图形要素绘制分离，有点类似</a:t>
            </a:r>
            <a:r>
              <a:rPr lang="en-US" altLang="zh-CN" dirty="0" smtClean="0"/>
              <a:t>java</a:t>
            </a:r>
            <a:r>
              <a:rPr lang="zh-CN" altLang="en-US" dirty="0" smtClean="0"/>
              <a:t>的</a:t>
            </a:r>
            <a:r>
              <a:rPr lang="en-US" altLang="zh-CN" dirty="0" smtClean="0"/>
              <a:t>MVC</a:t>
            </a:r>
            <a:r>
              <a:rPr lang="zh-CN" altLang="en-US" dirty="0" smtClean="0"/>
              <a:t>框架思想。这让</a:t>
            </a:r>
            <a:r>
              <a:rPr lang="en-US" altLang="zh-CN" dirty="0" smtClean="0"/>
              <a:t>ggplot2</a:t>
            </a:r>
            <a:r>
              <a:rPr lang="zh-CN" altLang="en-US" dirty="0" smtClean="0"/>
              <a:t>的使用者能清楚分明的感受到一张数据分析图真正的组成部分，有针对性的进行开发，调整。</a:t>
            </a:r>
          </a:p>
          <a:p>
            <a:endParaRPr lang="zh-CN" altLang="en-US" dirty="0" smtClean="0"/>
          </a:p>
          <a:p>
            <a:r>
              <a:rPr lang="zh-CN" altLang="en-US" dirty="0" smtClean="0"/>
              <a:t>        </a:t>
            </a:r>
            <a:r>
              <a:rPr lang="en-US" altLang="zh-CN" dirty="0" smtClean="0"/>
              <a:t>2. </a:t>
            </a:r>
            <a:r>
              <a:rPr lang="zh-CN" altLang="en-US" dirty="0" smtClean="0"/>
              <a:t>图层式的开发逻辑</a:t>
            </a:r>
          </a:p>
          <a:p>
            <a:endParaRPr lang="zh-CN" altLang="en-US" dirty="0" smtClean="0"/>
          </a:p>
          <a:p>
            <a:r>
              <a:rPr lang="zh-CN" altLang="en-US" dirty="0" smtClean="0"/>
              <a:t>        在</a:t>
            </a:r>
            <a:r>
              <a:rPr lang="en-US" altLang="zh-CN" dirty="0" smtClean="0"/>
              <a:t>ggplot2</a:t>
            </a:r>
            <a:r>
              <a:rPr lang="zh-CN" altLang="en-US" dirty="0" smtClean="0"/>
              <a:t>中，图形的绘制是一个个图层添加上去的。举个例子来说，我们首先决定探索一下身高与体重之间的关系；然后画了一个简单的散点图；然后决定最好区分性别，图中点的色彩对应于不同的性别；然后决定最好区分地区，拆成东中西三幅小图；最后决定加入回归直线，直观地看出趋势。这是一个层层推进的结构过程，在每一个推进中，都有额外的信息被加入进来。在使用</a:t>
            </a:r>
            <a:r>
              <a:rPr lang="en-US" altLang="zh-CN" dirty="0" smtClean="0"/>
              <a:t>ggplot2</a:t>
            </a:r>
            <a:r>
              <a:rPr lang="zh-CN" altLang="en-US" dirty="0" smtClean="0"/>
              <a:t>的过程中，上述的每一步都是一个图层，并能够叠加到上一步并可视化展示出来。</a:t>
            </a:r>
          </a:p>
          <a:p>
            <a:endParaRPr lang="zh-CN" altLang="en-US" dirty="0" smtClean="0"/>
          </a:p>
          <a:p>
            <a:r>
              <a:rPr lang="zh-CN" altLang="en-US" dirty="0" smtClean="0"/>
              <a:t>        </a:t>
            </a:r>
            <a:r>
              <a:rPr lang="en-US" altLang="zh-CN" dirty="0" smtClean="0"/>
              <a:t>3. </a:t>
            </a:r>
            <a:r>
              <a:rPr lang="zh-CN" altLang="en-US" dirty="0" smtClean="0"/>
              <a:t>各种图形要素的自由组合</a:t>
            </a:r>
          </a:p>
          <a:p>
            <a:endParaRPr lang="zh-CN" altLang="en-US" dirty="0" smtClean="0"/>
          </a:p>
          <a:p>
            <a:r>
              <a:rPr lang="zh-CN" altLang="en-US" dirty="0" smtClean="0"/>
              <a:t>        由于</a:t>
            </a:r>
            <a:r>
              <a:rPr lang="en-US" altLang="zh-CN" dirty="0" smtClean="0"/>
              <a:t>ggplot2</a:t>
            </a:r>
            <a:r>
              <a:rPr lang="zh-CN" altLang="en-US" dirty="0" smtClean="0"/>
              <a:t>的图层式开发逻辑，我们可以自由组合各种图形要素，充分自由发挥想象力。</a:t>
            </a:r>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FA817F-5459-40DA-8174-9CD2F9E9AD2A}" type="slidenum">
              <a:rPr lang="zh-CN" altLang="en-US" smtClean="0">
                <a:latin typeface="Calibri" panose="020F0502020204030204" pitchFamily="34" charset="0"/>
              </a:rPr>
              <a:pPr/>
              <a:t>15</a:t>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http://www.cnblogs.com/muchen/tag/ggplot2/</a:t>
            </a: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EC578F-89DD-45B3-8FB7-41F274551B70}" type="slidenum">
              <a:rPr lang="zh-CN" altLang="en-US" smtClean="0">
                <a:latin typeface="Calibri" panose="020F0502020204030204" pitchFamily="34" charset="0"/>
              </a:rPr>
              <a:pPr/>
              <a:t>18</a:t>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296421-4123-47A2-B4D8-A275EEA100D1}" type="slidenum">
              <a:rPr lang="zh-CN" altLang="en-US" smtClean="0">
                <a:latin typeface="Calibri" panose="020F0502020204030204" pitchFamily="34" charset="0"/>
              </a:rPr>
              <a:pPr/>
              <a:t>34</a:t>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2F00C7-F465-48C7-BD6D-B8057BB0CC6A}" type="slidenum">
              <a:rPr lang="zh-CN" altLang="en-US" smtClean="0">
                <a:latin typeface="Calibri" panose="020F0502020204030204" pitchFamily="34" charset="0"/>
              </a:rPr>
              <a:pPr/>
              <a:t>41</a:t>
            </a:fld>
            <a:endParaRPr lang="zh-CN"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62944F-A7B6-4B47-9703-F60B0C0C3801}" type="slidenum">
              <a:rPr lang="zh-CN" altLang="en-US" smtClean="0">
                <a:latin typeface="Calibri" panose="020F0502020204030204" pitchFamily="34" charset="0"/>
              </a:rPr>
              <a:pPr/>
              <a:t>44</a:t>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6452DD-2889-4110-80EE-88EFD0881BA9}" type="slidenum">
              <a:rPr lang="zh-CN" altLang="en-US" smtClean="0">
                <a:latin typeface="Calibri" panose="020F0502020204030204" pitchFamily="34" charset="0"/>
              </a:rPr>
              <a:pPr/>
              <a:t>45</a:t>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smtClean="0"/>
              <a:t>单击此处编辑母版副标题样式</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smtClean="0"/>
              <a:t>单击此处编辑母版标题样式</a:t>
            </a:r>
            <a:endParaRPr lang="zh-CN" altLang="en-US"/>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fld id="{AC31DEEC-5030-4229-BF36-D9612FCCBAE5}" type="datetimeFigureOut">
              <a:rPr lang="zh-CN" altLang="en-US"/>
              <a:pPr>
                <a:defRPr/>
              </a:pPr>
              <a:t>2024/4/18</a:t>
            </a:fld>
            <a:endParaRPr lang="zh-CN" altLang="en-US"/>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endParaRPr lang="zh-CN" altLang="en-US"/>
          </a:p>
        </p:txBody>
      </p:sp>
      <p:sp>
        <p:nvSpPr>
          <p:cNvPr id="13" name="Rectangle 5"/>
          <p:cNvSpPr>
            <a:spLocks noGrp="1" noChangeArrowheads="1"/>
          </p:cNvSpPr>
          <p:nvPr>
            <p:ph type="sldNum" sz="quarter" idx="12"/>
          </p:nvPr>
        </p:nvSpPr>
        <p:spPr/>
        <p:txBody>
          <a:bodyPr/>
          <a:lstStyle>
            <a:lvl1pPr>
              <a:defRPr/>
            </a:lvl1pPr>
          </a:lstStyle>
          <a:p>
            <a:pPr>
              <a:defRPr/>
            </a:pPr>
            <a:fld id="{A4906DF3-A252-41C5-BD00-8F7E02CCD4DF}" type="slidenum">
              <a:rPr lang="zh-CN" altLang="en-US"/>
              <a:pPr>
                <a:defRPr/>
              </a:pPr>
              <a:t>‹#›</a:t>
            </a:fld>
            <a:endParaRPr lang="zh-CN" altLang="en-US"/>
          </a:p>
        </p:txBody>
      </p:sp>
    </p:spTree>
    <p:extLst>
      <p:ext uri="{BB962C8B-B14F-4D97-AF65-F5344CB8AC3E}">
        <p14:creationId xmlns:p14="http://schemas.microsoft.com/office/powerpoint/2010/main" val="176691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FCABE983-616C-453D-9346-E543C253388A}" type="datetimeFigureOut">
              <a:rPr lang="zh-CN" altLang="en-US"/>
              <a:pPr>
                <a:defRPr/>
              </a:pPr>
              <a:t>2024/4/18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5CD6E1FC-B860-4107-A957-49CCB60FBCB2}" type="slidenum">
              <a:rPr lang="zh-CN" altLang="en-US"/>
              <a:pPr>
                <a:defRPr/>
              </a:pPr>
              <a:t>‹#›</a:t>
            </a:fld>
            <a:endParaRPr lang="zh-CN" altLang="en-US"/>
          </a:p>
        </p:txBody>
      </p:sp>
    </p:spTree>
    <p:extLst>
      <p:ext uri="{BB962C8B-B14F-4D97-AF65-F5344CB8AC3E}">
        <p14:creationId xmlns:p14="http://schemas.microsoft.com/office/powerpoint/2010/main" val="282162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9901F2E9-38C0-408A-A3DF-C037820F1119}" type="datetimeFigureOut">
              <a:rPr lang="zh-CN" altLang="en-US"/>
              <a:pPr>
                <a:defRPr/>
              </a:pPr>
              <a:t>2024/4/18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2054362D-006E-42CE-BB2A-67E2AC8AB442}" type="slidenum">
              <a:rPr lang="zh-CN" altLang="en-US"/>
              <a:pPr>
                <a:defRPr/>
              </a:pPr>
              <a:t>‹#›</a:t>
            </a:fld>
            <a:endParaRPr lang="zh-CN" altLang="en-US"/>
          </a:p>
        </p:txBody>
      </p:sp>
    </p:spTree>
    <p:extLst>
      <p:ext uri="{BB962C8B-B14F-4D97-AF65-F5344CB8AC3E}">
        <p14:creationId xmlns:p14="http://schemas.microsoft.com/office/powerpoint/2010/main" val="479565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9E78051A-8A05-4623-A174-3C122F2F9897}" type="datetimeFigureOut">
              <a:rPr lang="zh-CN" altLang="en-US"/>
              <a:pPr>
                <a:defRPr/>
              </a:pPr>
              <a:t>2024/4/18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1DFD130-34A3-4A6B-A2A9-F131D7BEC295}" type="slidenum">
              <a:rPr lang="zh-CN" altLang="en-US"/>
              <a:pPr>
                <a:defRPr/>
              </a:pPr>
              <a:t>‹#›</a:t>
            </a:fld>
            <a:endParaRPr lang="zh-CN" altLang="en-US"/>
          </a:p>
        </p:txBody>
      </p:sp>
    </p:spTree>
    <p:extLst>
      <p:ext uri="{BB962C8B-B14F-4D97-AF65-F5344CB8AC3E}">
        <p14:creationId xmlns:p14="http://schemas.microsoft.com/office/powerpoint/2010/main" val="1105925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4863" y="1484313"/>
            <a:ext cx="3995737" cy="2119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4863" y="3756025"/>
            <a:ext cx="3995737" cy="2120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fld id="{4AFA9151-EF2D-4C6F-BFF7-BBEB486C0CBB}" type="datetimeFigureOut">
              <a:rPr lang="zh-CN" altLang="en-US"/>
              <a:pPr>
                <a:defRPr/>
              </a:pPr>
              <a:t>2024/4/18</a:t>
            </a:fld>
            <a:endParaRPr lang="zh-CN" altLang="en-US"/>
          </a:p>
        </p:txBody>
      </p:sp>
      <p:sp>
        <p:nvSpPr>
          <p:cNvPr id="7"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8" name="Rectangle 9"/>
          <p:cNvSpPr>
            <a:spLocks noGrp="1" noChangeArrowheads="1"/>
          </p:cNvSpPr>
          <p:nvPr>
            <p:ph type="sldNum" sz="quarter" idx="12"/>
          </p:nvPr>
        </p:nvSpPr>
        <p:spPr>
          <a:ln/>
        </p:spPr>
        <p:txBody>
          <a:bodyPr/>
          <a:lstStyle>
            <a:lvl1pPr>
              <a:defRPr/>
            </a:lvl1pPr>
          </a:lstStyle>
          <a:p>
            <a:pPr>
              <a:defRPr/>
            </a:pPr>
            <a:fld id="{E801E73D-24AA-4917-9F17-320BA1C17B95}" type="slidenum">
              <a:rPr lang="zh-CN" altLang="en-US"/>
              <a:pPr>
                <a:defRPr/>
              </a:pPr>
              <a:t>‹#›</a:t>
            </a:fld>
            <a:endParaRPr lang="zh-CN" altLang="en-US"/>
          </a:p>
        </p:txBody>
      </p:sp>
    </p:spTree>
    <p:extLst>
      <p:ext uri="{BB962C8B-B14F-4D97-AF65-F5344CB8AC3E}">
        <p14:creationId xmlns:p14="http://schemas.microsoft.com/office/powerpoint/2010/main" val="1115571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484313"/>
            <a:ext cx="8142287" cy="4392612"/>
          </a:xfrm>
        </p:spPr>
        <p:txBody>
          <a:bodyPr/>
          <a:lstStyle/>
          <a:p>
            <a:pPr lvl="0"/>
            <a:r>
              <a:rPr lang="zh-CN" altLang="en-US" noProof="0" smtClean="0"/>
              <a:t>单击图标添加表格</a:t>
            </a:r>
          </a:p>
        </p:txBody>
      </p:sp>
      <p:sp>
        <p:nvSpPr>
          <p:cNvPr id="4" name="Rectangle 7"/>
          <p:cNvSpPr>
            <a:spLocks noGrp="1" noChangeArrowheads="1"/>
          </p:cNvSpPr>
          <p:nvPr>
            <p:ph type="dt" sz="half" idx="10"/>
          </p:nvPr>
        </p:nvSpPr>
        <p:spPr>
          <a:ln/>
        </p:spPr>
        <p:txBody>
          <a:bodyPr/>
          <a:lstStyle>
            <a:lvl1pPr>
              <a:defRPr/>
            </a:lvl1pPr>
          </a:lstStyle>
          <a:p>
            <a:pPr>
              <a:defRPr/>
            </a:pPr>
            <a:fld id="{49C4BE93-785D-4EE3-894B-5509430F8786}" type="datetimeFigureOut">
              <a:rPr lang="zh-CN" altLang="en-US"/>
              <a:pPr>
                <a:defRPr/>
              </a:pPr>
              <a:t>2024/4/18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12E3340-7C85-47CD-8827-D1B440FB36C9}" type="slidenum">
              <a:rPr lang="zh-CN" altLang="en-US"/>
              <a:pPr>
                <a:defRPr/>
              </a:pPr>
              <a:t>‹#›</a:t>
            </a:fld>
            <a:endParaRPr lang="zh-CN" altLang="en-US"/>
          </a:p>
        </p:txBody>
      </p:sp>
    </p:spTree>
    <p:extLst>
      <p:ext uri="{BB962C8B-B14F-4D97-AF65-F5344CB8AC3E}">
        <p14:creationId xmlns:p14="http://schemas.microsoft.com/office/powerpoint/2010/main" val="2636920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EAAE0FC7-2995-48D2-848E-227A9FDCD942}" type="datetimeFigureOut">
              <a:rPr lang="zh-CN" altLang="en-US"/>
              <a:pPr>
                <a:defRPr/>
              </a:pPr>
              <a:t>2024/4/18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F26607A2-1990-4780-9EE0-D81CC8FD80F3}" type="slidenum">
              <a:rPr lang="zh-CN" altLang="en-US"/>
              <a:pPr>
                <a:defRPr/>
              </a:pPr>
              <a:t>‹#›</a:t>
            </a:fld>
            <a:endParaRPr lang="zh-CN" altLang="en-US"/>
          </a:p>
        </p:txBody>
      </p:sp>
    </p:spTree>
    <p:extLst>
      <p:ext uri="{BB962C8B-B14F-4D97-AF65-F5344CB8AC3E}">
        <p14:creationId xmlns:p14="http://schemas.microsoft.com/office/powerpoint/2010/main" val="168647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F5539487-8C77-4216-A4F7-C37F3E8912A3}" type="datetimeFigureOut">
              <a:rPr lang="zh-CN" altLang="en-US"/>
              <a:pPr>
                <a:defRPr/>
              </a:pPr>
              <a:t>2024/4/18</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B71D4EA3-0F84-4042-9ABA-DC6129C8E362}" type="slidenum">
              <a:rPr lang="zh-CN" altLang="en-US"/>
              <a:pPr>
                <a:defRPr/>
              </a:pPr>
              <a:t>‹#›</a:t>
            </a:fld>
            <a:endParaRPr lang="zh-CN" altLang="en-US"/>
          </a:p>
        </p:txBody>
      </p:sp>
    </p:spTree>
    <p:extLst>
      <p:ext uri="{BB962C8B-B14F-4D97-AF65-F5344CB8AC3E}">
        <p14:creationId xmlns:p14="http://schemas.microsoft.com/office/powerpoint/2010/main" val="4341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2C6E5F69-CBB9-4F9B-B4B3-FA88E50A4071}" type="datetimeFigureOut">
              <a:rPr lang="zh-CN" altLang="en-US"/>
              <a:pPr>
                <a:defRPr/>
              </a:pPr>
              <a:t>2024/4/18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6B56D90B-03C1-4725-AEED-9E65FB4ECAA5}" type="slidenum">
              <a:rPr lang="zh-CN" altLang="en-US"/>
              <a:pPr>
                <a:defRPr/>
              </a:pPr>
              <a:t>‹#›</a:t>
            </a:fld>
            <a:endParaRPr lang="zh-CN" altLang="en-US"/>
          </a:p>
        </p:txBody>
      </p:sp>
    </p:spTree>
    <p:extLst>
      <p:ext uri="{BB962C8B-B14F-4D97-AF65-F5344CB8AC3E}">
        <p14:creationId xmlns:p14="http://schemas.microsoft.com/office/powerpoint/2010/main" val="382769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FAAA27E5-BEFF-4109-8D7A-8B8051B43516}" type="datetimeFigureOut">
              <a:rPr lang="zh-CN" altLang="en-US"/>
              <a:pPr>
                <a:defRPr/>
              </a:pPr>
              <a:t>2024/4/18</a:t>
            </a:fld>
            <a:endParaRPr lang="zh-CN"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FB5B790D-B9BF-446F-B5E2-7B3504030E9D}" type="slidenum">
              <a:rPr lang="zh-CN" altLang="en-US"/>
              <a:pPr>
                <a:defRPr/>
              </a:pPr>
              <a:t>‹#›</a:t>
            </a:fld>
            <a:endParaRPr lang="zh-CN" altLang="en-US"/>
          </a:p>
        </p:txBody>
      </p:sp>
    </p:spTree>
    <p:extLst>
      <p:ext uri="{BB962C8B-B14F-4D97-AF65-F5344CB8AC3E}">
        <p14:creationId xmlns:p14="http://schemas.microsoft.com/office/powerpoint/2010/main" val="3259395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28F7A669-F658-43E3-A560-FA5337717242}" type="datetimeFigureOut">
              <a:rPr lang="zh-CN" altLang="en-US"/>
              <a:pPr>
                <a:defRPr/>
              </a:pPr>
              <a:t>2024/4/18</a:t>
            </a:fld>
            <a:endParaRPr lang="zh-CN"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C1734CE7-C088-40E3-8FE4-6C569D65FF50}" type="slidenum">
              <a:rPr lang="zh-CN" altLang="en-US"/>
              <a:pPr>
                <a:defRPr/>
              </a:pPr>
              <a:t>‹#›</a:t>
            </a:fld>
            <a:endParaRPr lang="zh-CN" altLang="en-US"/>
          </a:p>
        </p:txBody>
      </p:sp>
    </p:spTree>
    <p:extLst>
      <p:ext uri="{BB962C8B-B14F-4D97-AF65-F5344CB8AC3E}">
        <p14:creationId xmlns:p14="http://schemas.microsoft.com/office/powerpoint/2010/main" val="70706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D57B32EA-9CF1-49F4-B381-3EF3E11A0A7F}" type="datetimeFigureOut">
              <a:rPr lang="zh-CN" altLang="en-US"/>
              <a:pPr>
                <a:defRPr/>
              </a:pPr>
              <a:t>2024/4/18</a:t>
            </a:fld>
            <a:endParaRPr lang="zh-CN"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F6E3632E-D1BD-4298-9D9D-707815C76C4B}" type="slidenum">
              <a:rPr lang="zh-CN" altLang="en-US"/>
              <a:pPr>
                <a:defRPr/>
              </a:pPr>
              <a:t>‹#›</a:t>
            </a:fld>
            <a:endParaRPr lang="zh-CN" altLang="en-US"/>
          </a:p>
        </p:txBody>
      </p:sp>
    </p:spTree>
    <p:extLst>
      <p:ext uri="{BB962C8B-B14F-4D97-AF65-F5344CB8AC3E}">
        <p14:creationId xmlns:p14="http://schemas.microsoft.com/office/powerpoint/2010/main" val="4013403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244A2829-39D6-4C5E-80CA-4BF83C3A17DA}" type="datetimeFigureOut">
              <a:rPr lang="zh-CN" altLang="en-US"/>
              <a:pPr>
                <a:defRPr/>
              </a:pPr>
              <a:t>2024/4/18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2274A738-2188-47F2-8ECA-071DE1851F24}" type="slidenum">
              <a:rPr lang="zh-CN" altLang="en-US"/>
              <a:pPr>
                <a:defRPr/>
              </a:pPr>
              <a:t>‹#›</a:t>
            </a:fld>
            <a:endParaRPr lang="zh-CN" altLang="en-US"/>
          </a:p>
        </p:txBody>
      </p:sp>
    </p:spTree>
    <p:extLst>
      <p:ext uri="{BB962C8B-B14F-4D97-AF65-F5344CB8AC3E}">
        <p14:creationId xmlns:p14="http://schemas.microsoft.com/office/powerpoint/2010/main" val="136058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CC352383-910F-4F6C-98CA-0EB77FD1FE70}" type="datetimeFigureOut">
              <a:rPr lang="zh-CN" altLang="en-US"/>
              <a:pPr>
                <a:defRPr/>
              </a:pPr>
              <a:t>2024/4/18</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317A8F7-EDB6-4DB9-8261-DA5C829282C7}" type="slidenum">
              <a:rPr lang="zh-CN" altLang="en-US"/>
              <a:pPr>
                <a:defRPr/>
              </a:pPr>
              <a:t>‹#›</a:t>
            </a:fld>
            <a:endParaRPr lang="zh-CN" altLang="en-US"/>
          </a:p>
        </p:txBody>
      </p:sp>
    </p:spTree>
    <p:extLst>
      <p:ext uri="{BB962C8B-B14F-4D97-AF65-F5344CB8AC3E}">
        <p14:creationId xmlns:p14="http://schemas.microsoft.com/office/powerpoint/2010/main" val="164163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auto" hangingPunct="1">
              <a:spcBef>
                <a:spcPts val="0"/>
              </a:spcBef>
              <a:spcAft>
                <a:spcPts val="0"/>
              </a:spcAft>
              <a:defRPr sz="1600">
                <a:latin typeface="+mn-lt"/>
                <a:ea typeface="宋体" pitchFamily="2" charset="-122"/>
              </a:defRPr>
            </a:lvl1pPr>
          </a:lstStyle>
          <a:p>
            <a:pPr>
              <a:defRPr/>
            </a:pPr>
            <a:fld id="{0B287EF5-7F54-4F56-9BBA-140036DC556C}" type="datetimeFigureOut">
              <a:rPr lang="zh-CN" altLang="en-US"/>
              <a:pPr>
                <a:defRPr/>
              </a:pPr>
              <a:t>2024/4/18</a:t>
            </a:fld>
            <a:endParaRPr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600">
                <a:latin typeface="Arial" charset="0"/>
                <a:ea typeface="宋体" pitchFamily="2" charset="-122"/>
              </a:defRPr>
            </a:lvl1pPr>
          </a:lstStyle>
          <a:p>
            <a:pPr>
              <a:defRPr/>
            </a:pPr>
            <a:endParaRPr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a:lvl1pPr>
          </a:lstStyle>
          <a:p>
            <a:pPr>
              <a:defRPr/>
            </a:pPr>
            <a:fld id="{63296A28-0F9B-4DBB-8FB9-FE108BD2D3AA}" type="slidenum">
              <a:rPr lang="zh-CN" altLang="en-US"/>
              <a:pPr>
                <a:defRPr/>
              </a:pPr>
              <a:t>‹#›</a:t>
            </a:fld>
            <a:endParaRPr lang="zh-CN" altLang="en-US"/>
          </a:p>
        </p:txBody>
      </p:sp>
      <p:pic>
        <p:nvPicPr>
          <p:cNvPr id="1034"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4"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Lst>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楷体" pitchFamily="49" charset="-122"/>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楷体" pitchFamily="49" charset="-122"/>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楷体" pitchFamily="49" charset="-122"/>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楷体" pitchFamily="49"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楷体" pitchFamily="49" charset="-122"/>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2"/>
          <p:cNvSpPr>
            <a:spLocks noGrp="1"/>
          </p:cNvSpPr>
          <p:nvPr>
            <p:ph type="subTitle" idx="1"/>
          </p:nvPr>
        </p:nvSpPr>
        <p:spPr>
          <a:xfrm>
            <a:off x="3851275" y="4149725"/>
            <a:ext cx="5184775" cy="1655763"/>
          </a:xfrm>
        </p:spPr>
        <p:txBody>
          <a:bodyPr/>
          <a:lstStyle/>
          <a:p>
            <a:pPr eaLnBrk="1" hangingPunct="1"/>
            <a:endParaRPr lang="zh-CN" altLang="en-US" smtClean="0"/>
          </a:p>
        </p:txBody>
      </p:sp>
      <p:sp>
        <p:nvSpPr>
          <p:cNvPr id="4099" name="标题 1"/>
          <p:cNvSpPr>
            <a:spLocks noGrp="1"/>
          </p:cNvSpPr>
          <p:nvPr>
            <p:ph type="ctrTitle"/>
          </p:nvPr>
        </p:nvSpPr>
        <p:spPr/>
        <p:txBody>
          <a:bodyPr/>
          <a:lstStyle/>
          <a:p>
            <a:pPr eaLnBrk="1" hangingPunct="1"/>
            <a:r>
              <a:rPr lang="en-US" altLang="zh-CN" smtClean="0"/>
              <a:t>05. </a:t>
            </a:r>
            <a:r>
              <a:rPr lang="en-US" altLang="zh-CN" dirty="0" smtClean="0"/>
              <a:t>R</a:t>
            </a:r>
            <a:r>
              <a:rPr lang="zh-CN" altLang="en-US" dirty="0" smtClean="0"/>
              <a:t>语言可视化技术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基础图形</a:t>
            </a:r>
          </a:p>
        </p:txBody>
      </p:sp>
      <p:sp>
        <p:nvSpPr>
          <p:cNvPr id="8195" name="内容占位符 2"/>
          <p:cNvSpPr>
            <a:spLocks noGrp="1"/>
          </p:cNvSpPr>
          <p:nvPr>
            <p:ph idx="1"/>
          </p:nvPr>
        </p:nvSpPr>
        <p:spPr/>
        <p:txBody>
          <a:bodyPr/>
          <a:lstStyle/>
          <a:p>
            <a:r>
              <a:rPr lang="zh-CN" altLang="en-US" smtClean="0"/>
              <a:t>散点图</a:t>
            </a:r>
            <a:endParaRPr lang="en-US" altLang="zh-CN" smtClean="0"/>
          </a:p>
          <a:p>
            <a:r>
              <a:rPr lang="zh-CN" altLang="en-US" smtClean="0"/>
              <a:t>条形图</a:t>
            </a:r>
            <a:endParaRPr lang="en-US" altLang="zh-CN" smtClean="0"/>
          </a:p>
          <a:p>
            <a:r>
              <a:rPr lang="zh-CN" altLang="en-US" smtClean="0"/>
              <a:t>折线图</a:t>
            </a:r>
            <a:endParaRPr lang="en-US" altLang="zh-CN" smtClean="0"/>
          </a:p>
          <a:p>
            <a:r>
              <a:rPr lang="zh-CN" altLang="en-US" smtClean="0"/>
              <a:t>直方图</a:t>
            </a:r>
            <a:endParaRPr lang="en-US" altLang="zh-CN" smtClean="0"/>
          </a:p>
          <a:p>
            <a:r>
              <a:rPr lang="zh-CN" altLang="en-US" smtClean="0"/>
              <a:t>箱线图</a:t>
            </a:r>
            <a:endParaRPr lang="en-US" altLang="zh-CN" smtClean="0"/>
          </a:p>
          <a:p>
            <a:r>
              <a:rPr lang="zh-CN" altLang="en-US" smtClean="0"/>
              <a:t>饼图</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绘制散点图</a:t>
            </a:r>
          </a:p>
        </p:txBody>
      </p:sp>
      <p:sp>
        <p:nvSpPr>
          <p:cNvPr id="9219" name="内容占位符 2"/>
          <p:cNvSpPr>
            <a:spLocks noGrp="1"/>
          </p:cNvSpPr>
          <p:nvPr>
            <p:ph idx="1"/>
          </p:nvPr>
        </p:nvSpPr>
        <p:spPr>
          <a:xfrm>
            <a:off x="395288" y="1341438"/>
            <a:ext cx="8215312" cy="4535487"/>
          </a:xfrm>
        </p:spPr>
        <p:txBody>
          <a:bodyPr/>
          <a:lstStyle/>
          <a:p>
            <a:r>
              <a:rPr lang="zh-CN" altLang="en-US" sz="2400" dirty="0" smtClean="0"/>
              <a:t>散点图显示了在笛卡尔平面绘制的多个点。每个点代表两个变量的值。在水平轴上选择一个变量，在垂直轴中选择另一个变量。</a:t>
            </a:r>
            <a:endParaRPr lang="en-US" altLang="zh-CN" sz="2400" dirty="0" smtClean="0"/>
          </a:p>
          <a:p>
            <a:r>
              <a:rPr lang="en-US" altLang="zh-CN" sz="2400" dirty="0" smtClean="0"/>
              <a:t>#graphics</a:t>
            </a:r>
          </a:p>
          <a:p>
            <a:r>
              <a:rPr lang="en-US" altLang="zh-CN" sz="2400" dirty="0" smtClean="0"/>
              <a:t>plot(</a:t>
            </a:r>
            <a:r>
              <a:rPr lang="en-US" altLang="zh-CN" sz="2400" dirty="0" err="1" smtClean="0"/>
              <a:t>mtcars$mpg,mtcars$wt</a:t>
            </a:r>
            <a:r>
              <a:rPr lang="en-US" altLang="zh-CN" sz="2400" dirty="0" smtClean="0"/>
              <a:t>)</a:t>
            </a:r>
          </a:p>
          <a:p>
            <a:endParaRPr lang="en-US" altLang="zh-CN" sz="2400" dirty="0" smtClean="0"/>
          </a:p>
          <a:p>
            <a:endParaRPr lang="en-US" altLang="zh-CN" sz="2400" dirty="0" smtClean="0"/>
          </a:p>
          <a:p>
            <a:endParaRPr lang="en-US" altLang="zh-CN" sz="2400" dirty="0" smtClean="0"/>
          </a:p>
          <a:p>
            <a:r>
              <a:rPr lang="en-US" altLang="zh-CN" sz="2400" dirty="0" smtClean="0"/>
              <a:t># ggplot2</a:t>
            </a:r>
          </a:p>
          <a:p>
            <a:r>
              <a:rPr lang="en-US" altLang="zh-CN" sz="2400" dirty="0" err="1" smtClean="0"/>
              <a:t>ggplot</a:t>
            </a:r>
            <a:r>
              <a:rPr lang="en-US" altLang="zh-CN" sz="2400" dirty="0" smtClean="0"/>
              <a:t>(</a:t>
            </a:r>
            <a:r>
              <a:rPr lang="en-US" altLang="zh-CN" sz="2400" dirty="0" err="1" smtClean="0"/>
              <a:t>mtcars,aes</a:t>
            </a:r>
            <a:r>
              <a:rPr lang="en-US" altLang="zh-CN" sz="2400" dirty="0" smtClean="0"/>
              <a:t>(x=</a:t>
            </a:r>
            <a:r>
              <a:rPr lang="en-US" altLang="zh-CN" sz="2400" dirty="0" err="1" smtClean="0"/>
              <a:t>wt,y</a:t>
            </a:r>
            <a:r>
              <a:rPr lang="en-US" altLang="zh-CN" sz="2400" dirty="0" smtClean="0"/>
              <a:t>=mpg)) + </a:t>
            </a:r>
            <a:r>
              <a:rPr lang="en-US" altLang="zh-CN" sz="2400" dirty="0" err="1" smtClean="0"/>
              <a:t>geom_point</a:t>
            </a:r>
            <a:r>
              <a:rPr lang="en-US" altLang="zh-CN" sz="2400" dirty="0" smtClean="0"/>
              <a:t>()</a:t>
            </a:r>
            <a:endParaRPr lang="zh-CN" altLang="en-US" sz="2400" dirty="0" smtClean="0"/>
          </a:p>
        </p:txBody>
      </p:sp>
      <p:pic>
        <p:nvPicPr>
          <p:cNvPr id="922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988" y="2349500"/>
            <a:ext cx="2741612"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绘制折线图</a:t>
            </a:r>
          </a:p>
        </p:txBody>
      </p:sp>
      <p:sp>
        <p:nvSpPr>
          <p:cNvPr id="11267" name="内容占位符 2"/>
          <p:cNvSpPr>
            <a:spLocks noGrp="1"/>
          </p:cNvSpPr>
          <p:nvPr>
            <p:ph idx="1"/>
          </p:nvPr>
        </p:nvSpPr>
        <p:spPr>
          <a:xfrm>
            <a:off x="179388" y="1268413"/>
            <a:ext cx="8431212" cy="4608512"/>
          </a:xfrm>
        </p:spPr>
        <p:txBody>
          <a:bodyPr/>
          <a:lstStyle/>
          <a:p>
            <a:r>
              <a:rPr lang="zh-CN" altLang="en-US" sz="1800" dirty="0" smtClean="0"/>
              <a:t>折线图是通过在多个点之间绘制线段来连接一系列点所形成的图形。这些点按其坐标</a:t>
            </a:r>
            <a:r>
              <a:rPr lang="en-US" altLang="zh-CN" sz="1800" dirty="0" smtClean="0"/>
              <a:t>(</a:t>
            </a:r>
            <a:r>
              <a:rPr lang="zh-CN" altLang="en-US" sz="1800" dirty="0" smtClean="0"/>
              <a:t>通常是</a:t>
            </a:r>
            <a:r>
              <a:rPr lang="en-US" altLang="zh-CN" sz="1800" dirty="0" smtClean="0"/>
              <a:t>x</a:t>
            </a:r>
            <a:r>
              <a:rPr lang="zh-CN" altLang="en-US" sz="1800" dirty="0" smtClean="0"/>
              <a:t>坐标</a:t>
            </a:r>
            <a:r>
              <a:rPr lang="en-US" altLang="zh-CN" sz="1800" dirty="0" smtClean="0"/>
              <a:t>)</a:t>
            </a:r>
            <a:r>
              <a:rPr lang="zh-CN" altLang="en-US" sz="1800" dirty="0" smtClean="0"/>
              <a:t>的值排序。线形图通常用于识别数据趋势。</a:t>
            </a:r>
            <a:endParaRPr lang="en-US" altLang="zh-CN" sz="1800" dirty="0" smtClean="0"/>
          </a:p>
          <a:p>
            <a:endParaRPr lang="en-US" altLang="zh-CN" sz="1800" dirty="0" smtClean="0"/>
          </a:p>
          <a:p>
            <a:r>
              <a:rPr lang="en-US" altLang="zh-CN" sz="1800" dirty="0" smtClean="0"/>
              <a:t>#graphics</a:t>
            </a:r>
          </a:p>
          <a:p>
            <a:r>
              <a:rPr lang="en-US" altLang="zh-CN" sz="1800" dirty="0" smtClean="0"/>
              <a:t>plot(</a:t>
            </a:r>
            <a:r>
              <a:rPr lang="en-US" altLang="zh-CN" sz="1800" dirty="0" err="1" smtClean="0"/>
              <a:t>pressure$temperature</a:t>
            </a:r>
            <a:r>
              <a:rPr lang="en-US" altLang="zh-CN" sz="1800" dirty="0" smtClean="0"/>
              <a:t>, </a:t>
            </a:r>
            <a:r>
              <a:rPr lang="en-US" altLang="zh-CN" sz="1800" dirty="0" err="1" smtClean="0"/>
              <a:t>pressure$pressure</a:t>
            </a:r>
            <a:r>
              <a:rPr lang="en-US" altLang="zh-CN" sz="1800" dirty="0" smtClean="0"/>
              <a:t>, type="l")</a:t>
            </a:r>
          </a:p>
          <a:p>
            <a:r>
              <a:rPr lang="en-US" altLang="zh-CN" sz="1800" dirty="0" smtClean="0"/>
              <a:t>points(</a:t>
            </a:r>
            <a:r>
              <a:rPr lang="en-US" altLang="zh-CN" sz="1800" dirty="0" err="1" smtClean="0"/>
              <a:t>pressure$temperature</a:t>
            </a:r>
            <a:r>
              <a:rPr lang="en-US" altLang="zh-CN" sz="1800" dirty="0" smtClean="0"/>
              <a:t>, </a:t>
            </a:r>
            <a:r>
              <a:rPr lang="en-US" altLang="zh-CN" sz="1800" dirty="0" err="1" smtClean="0"/>
              <a:t>pressure$pressure</a:t>
            </a:r>
            <a:r>
              <a:rPr lang="en-US" altLang="zh-CN" sz="1800" dirty="0" smtClean="0"/>
              <a:t>) # </a:t>
            </a:r>
            <a:r>
              <a:rPr lang="zh-CN" altLang="en-US" sz="1800" dirty="0" smtClean="0"/>
              <a:t>加数据点</a:t>
            </a:r>
            <a:endParaRPr lang="en-US" altLang="zh-CN" sz="1800" dirty="0" smtClean="0"/>
          </a:p>
          <a:p>
            <a:endParaRPr lang="en-US" altLang="zh-CN" sz="1800" dirty="0" smtClean="0"/>
          </a:p>
          <a:p>
            <a:r>
              <a:rPr lang="en-US" altLang="zh-CN" sz="1800" dirty="0" smtClean="0"/>
              <a:t># ggplot2</a:t>
            </a:r>
          </a:p>
          <a:p>
            <a:r>
              <a:rPr lang="en-US" altLang="zh-CN" sz="1800" dirty="0" err="1" smtClean="0"/>
              <a:t>ggplot</a:t>
            </a:r>
            <a:r>
              <a:rPr lang="en-US" altLang="zh-CN" sz="1800" dirty="0" smtClean="0"/>
              <a:t>(</a:t>
            </a:r>
            <a:r>
              <a:rPr lang="en-US" altLang="zh-CN" sz="1800" dirty="0" err="1" smtClean="0"/>
              <a:t>pressure,aes</a:t>
            </a:r>
            <a:r>
              <a:rPr lang="en-US" altLang="zh-CN" sz="1800" dirty="0" smtClean="0"/>
              <a:t>(x=temperature, y=pressure))+ </a:t>
            </a:r>
            <a:r>
              <a:rPr lang="en-US" altLang="zh-CN" sz="1800" dirty="0" err="1" smtClean="0"/>
              <a:t>geom_line</a:t>
            </a:r>
            <a:r>
              <a:rPr lang="en-US" altLang="zh-CN" sz="1800" dirty="0" smtClean="0"/>
              <a:t>()+</a:t>
            </a:r>
            <a:r>
              <a:rPr lang="en-US" altLang="zh-CN" sz="1800" dirty="0" err="1" smtClean="0"/>
              <a:t>geom_point</a:t>
            </a:r>
            <a:r>
              <a:rPr lang="en-US" altLang="zh-CN" sz="1800" dirty="0" smtClean="0"/>
              <a:t>()</a:t>
            </a:r>
          </a:p>
          <a:p>
            <a:endParaRPr lang="zh-CN" altLang="en-US" sz="1800" dirty="0" smtClean="0"/>
          </a:p>
        </p:txBody>
      </p:sp>
      <p:pic>
        <p:nvPicPr>
          <p:cNvPr id="1126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4365625"/>
            <a:ext cx="228282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绘制条形图</a:t>
            </a:r>
          </a:p>
        </p:txBody>
      </p:sp>
      <p:sp>
        <p:nvSpPr>
          <p:cNvPr id="12291" name="内容占位符 2"/>
          <p:cNvSpPr>
            <a:spLocks noGrp="1"/>
          </p:cNvSpPr>
          <p:nvPr>
            <p:ph idx="1"/>
          </p:nvPr>
        </p:nvSpPr>
        <p:spPr>
          <a:xfrm>
            <a:off x="250825" y="1412875"/>
            <a:ext cx="8359775" cy="4464050"/>
          </a:xfrm>
        </p:spPr>
        <p:txBody>
          <a:bodyPr/>
          <a:lstStyle/>
          <a:p>
            <a:r>
              <a:rPr lang="zh-CN" altLang="en-US" sz="2000" dirty="0" smtClean="0"/>
              <a:t>条形图表示矩形条中的数据，其长度与变量的值成比例。</a:t>
            </a:r>
            <a:r>
              <a:rPr lang="en-US" altLang="zh-CN" sz="2000" dirty="0" smtClean="0"/>
              <a:t>R</a:t>
            </a:r>
            <a:r>
              <a:rPr lang="zh-CN" altLang="en-US" sz="2000" dirty="0" smtClean="0"/>
              <a:t>可以在条形图中绘制垂直和水平条形图。</a:t>
            </a:r>
            <a:endParaRPr lang="en-US" altLang="zh-CN" sz="2000" dirty="0" smtClean="0"/>
          </a:p>
          <a:p>
            <a:r>
              <a:rPr lang="en-US" altLang="zh-CN" sz="2000" dirty="0" smtClean="0"/>
              <a:t># graphics</a:t>
            </a:r>
          </a:p>
          <a:p>
            <a:r>
              <a:rPr lang="en-US" altLang="zh-CN" sz="2000" dirty="0" err="1" smtClean="0"/>
              <a:t>barplot</a:t>
            </a:r>
            <a:r>
              <a:rPr lang="en-US" altLang="zh-CN" sz="2000" dirty="0" smtClean="0"/>
              <a:t>(</a:t>
            </a:r>
            <a:r>
              <a:rPr lang="en-US" altLang="zh-CN" sz="2000" dirty="0" err="1" smtClean="0"/>
              <a:t>BOD$demand</a:t>
            </a:r>
            <a:r>
              <a:rPr lang="en-US" altLang="zh-CN" sz="2000" dirty="0" smtClean="0"/>
              <a:t>, </a:t>
            </a:r>
            <a:r>
              <a:rPr lang="en-US" altLang="zh-CN" sz="2000" dirty="0" err="1" smtClean="0"/>
              <a:t>names.arg</a:t>
            </a:r>
            <a:r>
              <a:rPr lang="en-US" altLang="zh-CN" sz="2000" dirty="0" smtClean="0"/>
              <a:t>=</a:t>
            </a:r>
            <a:r>
              <a:rPr lang="en-US" altLang="zh-CN" sz="2000" dirty="0" err="1" smtClean="0"/>
              <a:t>BOD$Time</a:t>
            </a:r>
            <a:r>
              <a:rPr lang="en-US" altLang="zh-CN" sz="2000" dirty="0" smtClean="0"/>
              <a:t>)</a:t>
            </a:r>
          </a:p>
          <a:p>
            <a:r>
              <a:rPr lang="en-US" altLang="zh-CN" sz="2000" dirty="0" err="1" smtClean="0"/>
              <a:t>barplot</a:t>
            </a:r>
            <a:r>
              <a:rPr lang="en-US" altLang="zh-CN" sz="2000" dirty="0" smtClean="0"/>
              <a:t>(table(</a:t>
            </a:r>
            <a:r>
              <a:rPr lang="en-US" altLang="zh-CN" sz="2000" dirty="0" err="1" smtClean="0"/>
              <a:t>mtcars$cyl</a:t>
            </a:r>
            <a:r>
              <a:rPr lang="en-US" altLang="zh-CN" sz="2000" dirty="0" smtClean="0"/>
              <a:t>))</a:t>
            </a:r>
          </a:p>
          <a:p>
            <a:endParaRPr lang="en-US" altLang="zh-CN" sz="2000" dirty="0" smtClean="0"/>
          </a:p>
          <a:p>
            <a:r>
              <a:rPr lang="en-US" altLang="zh-CN" sz="2000" dirty="0" smtClean="0"/>
              <a:t># ggplot2</a:t>
            </a:r>
          </a:p>
          <a:p>
            <a:r>
              <a:rPr lang="en-US" altLang="zh-CN" sz="2000" dirty="0" err="1" smtClean="0"/>
              <a:t>ggplot</a:t>
            </a:r>
            <a:r>
              <a:rPr lang="en-US" altLang="zh-CN" sz="2000" dirty="0" smtClean="0"/>
              <a:t>(BOD, </a:t>
            </a:r>
            <a:r>
              <a:rPr lang="en-US" altLang="zh-CN" sz="2000" dirty="0" err="1" smtClean="0"/>
              <a:t>aes</a:t>
            </a:r>
            <a:r>
              <a:rPr lang="en-US" altLang="zh-CN" sz="2000" dirty="0" smtClean="0"/>
              <a:t>(x=</a:t>
            </a:r>
            <a:r>
              <a:rPr lang="en-US" altLang="zh-CN" sz="2000" dirty="0" err="1" smtClean="0"/>
              <a:t>Time,y</a:t>
            </a:r>
            <a:r>
              <a:rPr lang="en-US" altLang="zh-CN" sz="2000" dirty="0" smtClean="0"/>
              <a:t>=demand)) + </a:t>
            </a:r>
            <a:r>
              <a:rPr lang="en-US" altLang="zh-CN" sz="2000" dirty="0" err="1" smtClean="0"/>
              <a:t>geom_bar</a:t>
            </a:r>
            <a:r>
              <a:rPr lang="en-US" altLang="zh-CN" sz="2000" dirty="0" smtClean="0"/>
              <a:t>(stat="identity")</a:t>
            </a:r>
          </a:p>
          <a:p>
            <a:endParaRPr lang="en-US" altLang="zh-CN" sz="2000" dirty="0" smtClean="0"/>
          </a:p>
          <a:p>
            <a:endParaRPr lang="en-US" altLang="zh-CN" sz="2000" dirty="0" smtClean="0"/>
          </a:p>
          <a:p>
            <a:endParaRPr lang="zh-CN" altLang="en-US" sz="2000" dirty="0" smtClean="0"/>
          </a:p>
        </p:txBody>
      </p:sp>
      <p:pic>
        <p:nvPicPr>
          <p:cNvPr id="1229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486275"/>
            <a:ext cx="19097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1725" y="4486275"/>
            <a:ext cx="209867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绘制饼图</a:t>
            </a:r>
          </a:p>
        </p:txBody>
      </p:sp>
      <p:sp>
        <p:nvSpPr>
          <p:cNvPr id="16387" name="内容占位符 2"/>
          <p:cNvSpPr>
            <a:spLocks noGrp="1"/>
          </p:cNvSpPr>
          <p:nvPr>
            <p:ph idx="1"/>
          </p:nvPr>
        </p:nvSpPr>
        <p:spPr>
          <a:xfrm>
            <a:off x="323850" y="1341438"/>
            <a:ext cx="8286750" cy="4535487"/>
          </a:xfrm>
        </p:spPr>
        <p:txBody>
          <a:bodyPr/>
          <a:lstStyle/>
          <a:p>
            <a:r>
              <a:rPr lang="zh-CN" altLang="en-US" sz="2000" dirty="0" smtClean="0"/>
              <a:t>饼图是以不同颜色的圆的切片表示的值。这些切片被标记，并且每个切片对应的数字也在图表中表示。</a:t>
            </a:r>
            <a:endParaRPr lang="en-US" altLang="zh-CN" sz="2000" dirty="0" smtClean="0"/>
          </a:p>
          <a:p>
            <a:r>
              <a:rPr lang="en-US" altLang="zh-CN" sz="2000" dirty="0" err="1" smtClean="0"/>
              <a:t>dt</a:t>
            </a:r>
            <a:r>
              <a:rPr lang="en-US" altLang="zh-CN" sz="2000" dirty="0" smtClean="0"/>
              <a:t> = </a:t>
            </a:r>
            <a:r>
              <a:rPr lang="en-US" altLang="zh-CN" sz="2000" dirty="0" err="1" smtClean="0"/>
              <a:t>data.frame</a:t>
            </a:r>
            <a:r>
              <a:rPr lang="en-US" altLang="zh-CN" sz="2000" dirty="0" smtClean="0"/>
              <a:t>(A = c(2, 7, 4, 10, 1), B = c('B','A','C','D','E'))</a:t>
            </a:r>
          </a:p>
          <a:p>
            <a:r>
              <a:rPr lang="en-US" altLang="zh-CN" sz="2000" dirty="0" smtClean="0"/>
              <a:t>#graphics</a:t>
            </a:r>
          </a:p>
          <a:p>
            <a:r>
              <a:rPr lang="en-US" altLang="zh-CN" sz="2000" dirty="0" smtClean="0"/>
              <a:t>pie(</a:t>
            </a:r>
            <a:r>
              <a:rPr lang="en-US" altLang="zh-CN" sz="2000" dirty="0" err="1" smtClean="0"/>
              <a:t>dt$A</a:t>
            </a:r>
            <a:r>
              <a:rPr lang="en-US" altLang="zh-CN" sz="2000" dirty="0" smtClean="0"/>
              <a:t>, </a:t>
            </a:r>
            <a:r>
              <a:rPr lang="en-US" altLang="zh-CN" sz="2000" dirty="0" err="1" smtClean="0"/>
              <a:t>dt$B</a:t>
            </a:r>
            <a:r>
              <a:rPr lang="en-US" altLang="zh-CN" sz="2000" dirty="0" smtClean="0"/>
              <a:t>)</a:t>
            </a:r>
          </a:p>
          <a:p>
            <a:r>
              <a:rPr lang="en-US" altLang="zh-CN" sz="2000" dirty="0" smtClean="0"/>
              <a:t>#ggplot2</a:t>
            </a:r>
          </a:p>
          <a:p>
            <a:r>
              <a:rPr lang="en-US" altLang="zh-CN" sz="2000" dirty="0" err="1" smtClean="0"/>
              <a:t>ggplot</a:t>
            </a:r>
            <a:r>
              <a:rPr lang="en-US" altLang="zh-CN" sz="2000" dirty="0" smtClean="0"/>
              <a:t>(</a:t>
            </a:r>
            <a:r>
              <a:rPr lang="en-US" altLang="zh-CN" sz="2000" dirty="0" err="1" smtClean="0"/>
              <a:t>dt</a:t>
            </a:r>
            <a:r>
              <a:rPr lang="en-US" altLang="zh-CN" sz="2000" dirty="0" smtClean="0"/>
              <a:t>, </a:t>
            </a:r>
            <a:r>
              <a:rPr lang="en-US" altLang="zh-CN" sz="2000" dirty="0" err="1" smtClean="0"/>
              <a:t>aes</a:t>
            </a:r>
            <a:r>
              <a:rPr lang="en-US" altLang="zh-CN" sz="2000" dirty="0" smtClean="0"/>
              <a:t>(x = "", y = A, fill = B)) +   </a:t>
            </a:r>
            <a:r>
              <a:rPr lang="en-US" altLang="zh-CN" sz="2000" dirty="0" err="1" smtClean="0"/>
              <a:t>geom_bar</a:t>
            </a:r>
            <a:r>
              <a:rPr lang="en-US" altLang="zh-CN" sz="2000" dirty="0" smtClean="0"/>
              <a:t>(stat = "identity") +   </a:t>
            </a:r>
            <a:r>
              <a:rPr lang="en-US" altLang="zh-CN" sz="2000" dirty="0" err="1" smtClean="0"/>
              <a:t>coord_polar</a:t>
            </a:r>
            <a:r>
              <a:rPr lang="en-US" altLang="zh-CN" sz="2000" dirty="0" smtClean="0"/>
              <a:t>(theta = "y")   ## </a:t>
            </a:r>
            <a:r>
              <a:rPr lang="zh-CN" altLang="en-US" sz="2000" dirty="0" smtClean="0"/>
              <a:t>把柱状图折叠成饼图（极坐标）</a:t>
            </a:r>
          </a:p>
        </p:txBody>
      </p:sp>
      <p:pic>
        <p:nvPicPr>
          <p:cNvPr id="1638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4076700"/>
            <a:ext cx="267017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292600"/>
            <a:ext cx="225425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t>ggplot2</a:t>
            </a:r>
            <a:endParaRPr lang="zh-CN" altLang="en-US" smtClean="0"/>
          </a:p>
        </p:txBody>
      </p:sp>
      <p:sp>
        <p:nvSpPr>
          <p:cNvPr id="17411" name="内容占位符 2"/>
          <p:cNvSpPr>
            <a:spLocks noGrp="1"/>
          </p:cNvSpPr>
          <p:nvPr>
            <p:ph idx="1"/>
          </p:nvPr>
        </p:nvSpPr>
        <p:spPr/>
        <p:txBody>
          <a:bodyPr/>
          <a:lstStyle/>
          <a:p>
            <a:r>
              <a:rPr lang="en-US" altLang="zh-CN" smtClean="0"/>
              <a:t>ggplot2</a:t>
            </a:r>
            <a:r>
              <a:rPr lang="zh-CN" altLang="en-US" smtClean="0"/>
              <a:t>是</a:t>
            </a:r>
            <a:r>
              <a:rPr lang="en-US" altLang="zh-CN" smtClean="0"/>
              <a:t>R</a:t>
            </a:r>
            <a:r>
              <a:rPr lang="zh-CN" altLang="en-US" smtClean="0"/>
              <a:t>语言最为强大的作图软件包，强于其自成一派的数据可视化理念。</a:t>
            </a:r>
            <a:endParaRPr lang="en-US" altLang="zh-CN" smtClean="0"/>
          </a:p>
          <a:p>
            <a:pPr lvl="1"/>
            <a:r>
              <a:rPr lang="zh-CN" altLang="en-US" smtClean="0"/>
              <a:t>将数据，数据相关绘图，数据无关绘图分离</a:t>
            </a:r>
            <a:endParaRPr lang="en-US" altLang="zh-CN" smtClean="0"/>
          </a:p>
          <a:p>
            <a:pPr lvl="1"/>
            <a:r>
              <a:rPr lang="zh-CN" altLang="en-US" smtClean="0"/>
              <a:t>图层式的开发逻辑</a:t>
            </a:r>
            <a:endParaRPr lang="en-US" altLang="zh-CN" smtClean="0"/>
          </a:p>
          <a:p>
            <a:pPr lvl="1"/>
            <a:r>
              <a:rPr lang="zh-CN" altLang="en-US" smtClean="0"/>
              <a:t>各种图形要素的自由组合</a:t>
            </a:r>
            <a:endParaRPr lang="en-US" altLang="zh-CN" smtClean="0"/>
          </a:p>
          <a:p>
            <a:r>
              <a:rPr lang="en-US" altLang="zh-CN" smtClean="0"/>
              <a:t>ggplot2</a:t>
            </a:r>
            <a:r>
              <a:rPr lang="zh-CN" altLang="en-US" smtClean="0"/>
              <a:t>的绘图理念</a:t>
            </a:r>
            <a:endParaRPr lang="en-US" altLang="zh-CN" smtClean="0"/>
          </a:p>
          <a:p>
            <a:pPr lvl="1"/>
            <a:r>
              <a:rPr lang="en-US" altLang="zh-CN" smtClean="0"/>
              <a:t>Plot(</a:t>
            </a:r>
            <a:r>
              <a:rPr lang="zh-CN" altLang="en-US" smtClean="0"/>
              <a:t>图</a:t>
            </a:r>
            <a:r>
              <a:rPr lang="en-US" altLang="zh-CN" smtClean="0"/>
              <a:t>)= data(</a:t>
            </a:r>
            <a:r>
              <a:rPr lang="zh-CN" altLang="en-US" smtClean="0"/>
              <a:t>数据集</a:t>
            </a:r>
            <a:r>
              <a:rPr lang="en-US" altLang="zh-CN" smtClean="0"/>
              <a:t>)+ Aesthetics(</a:t>
            </a:r>
            <a:r>
              <a:rPr lang="zh-CN" altLang="en-US" smtClean="0"/>
              <a:t>美学映射</a:t>
            </a:r>
            <a:r>
              <a:rPr lang="en-US" altLang="zh-CN" smtClean="0"/>
              <a:t>)+ Geometry(</a:t>
            </a:r>
            <a:r>
              <a:rPr lang="zh-CN" altLang="en-US" smtClean="0"/>
              <a:t>几何对象</a:t>
            </a:r>
            <a:r>
              <a:rPr lang="en-US" altLang="zh-CN" smtClean="0"/>
              <a:t>)</a:t>
            </a:r>
            <a:endParaRPr lang="zh-CN"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mtClean="0"/>
              <a:t>ggplot2</a:t>
            </a:r>
            <a:endParaRPr lang="zh-CN" altLang="en-US" smtClean="0"/>
          </a:p>
        </p:txBody>
      </p:sp>
      <p:sp>
        <p:nvSpPr>
          <p:cNvPr id="19459" name="内容占位符 2"/>
          <p:cNvSpPr>
            <a:spLocks noGrp="1"/>
          </p:cNvSpPr>
          <p:nvPr>
            <p:ph idx="1"/>
          </p:nvPr>
        </p:nvSpPr>
        <p:spPr/>
        <p:txBody>
          <a:bodyPr/>
          <a:lstStyle/>
          <a:p>
            <a:r>
              <a:rPr lang="zh-CN" altLang="en-US" sz="2400" smtClean="0"/>
              <a:t>一张统计图形就是从数据到几何对象</a:t>
            </a:r>
            <a:r>
              <a:rPr lang="en-US" altLang="zh-CN" sz="2400" smtClean="0"/>
              <a:t>(geometric object, </a:t>
            </a:r>
            <a:r>
              <a:rPr lang="zh-CN" altLang="en-US" sz="2400" smtClean="0"/>
              <a:t>缩写为</a:t>
            </a:r>
            <a:r>
              <a:rPr lang="en-US" altLang="zh-CN" sz="2400" smtClean="0"/>
              <a:t>geom, </a:t>
            </a:r>
            <a:r>
              <a:rPr lang="zh-CN" altLang="en-US" sz="2400" smtClean="0"/>
              <a:t>包括点、线、条形等</a:t>
            </a:r>
            <a:r>
              <a:rPr lang="en-US" altLang="zh-CN" sz="2400" smtClean="0"/>
              <a:t>)</a:t>
            </a:r>
            <a:r>
              <a:rPr lang="zh-CN" altLang="en-US" sz="2400" smtClean="0"/>
              <a:t>的图形属性</a:t>
            </a:r>
            <a:r>
              <a:rPr lang="en-US" altLang="zh-CN" sz="2400" smtClean="0"/>
              <a:t>(aesthetic attributes, </a:t>
            </a:r>
            <a:r>
              <a:rPr lang="zh-CN" altLang="en-US" sz="2400" smtClean="0"/>
              <a:t>缩写为</a:t>
            </a:r>
            <a:r>
              <a:rPr lang="en-US" altLang="zh-CN" sz="2400" smtClean="0"/>
              <a:t>aes, </a:t>
            </a:r>
            <a:r>
              <a:rPr lang="zh-CN" altLang="en-US" sz="2400" smtClean="0"/>
              <a:t>包括颜色、形状、大小等</a:t>
            </a:r>
            <a:r>
              <a:rPr lang="en-US" altLang="zh-CN" sz="2400" smtClean="0"/>
              <a:t>)</a:t>
            </a:r>
            <a:r>
              <a:rPr lang="zh-CN" altLang="en-US" sz="2400" smtClean="0"/>
              <a:t>的一个映射。此外</a:t>
            </a:r>
            <a:r>
              <a:rPr lang="en-US" altLang="zh-CN" sz="2400" smtClean="0"/>
              <a:t>, </a:t>
            </a:r>
            <a:r>
              <a:rPr lang="zh-CN" altLang="en-US" sz="2400" smtClean="0"/>
              <a:t>图形中还可能包含数据的统计变换</a:t>
            </a:r>
            <a:r>
              <a:rPr lang="en-US" altLang="zh-CN" sz="2400" smtClean="0"/>
              <a:t>(statistical transformation, </a:t>
            </a:r>
            <a:r>
              <a:rPr lang="zh-CN" altLang="en-US" sz="2400" smtClean="0"/>
              <a:t>缩写为</a:t>
            </a:r>
            <a:r>
              <a:rPr lang="en-US" altLang="zh-CN" sz="2400" smtClean="0"/>
              <a:t>stats), </a:t>
            </a:r>
            <a:r>
              <a:rPr lang="zh-CN" altLang="en-US" sz="2400" smtClean="0"/>
              <a:t>最后绘制在某个特定的坐标系</a:t>
            </a:r>
            <a:r>
              <a:rPr lang="en-US" altLang="zh-CN" sz="2400" smtClean="0"/>
              <a:t>(coordinate system,  </a:t>
            </a:r>
            <a:r>
              <a:rPr lang="zh-CN" altLang="en-US" sz="2400" smtClean="0"/>
              <a:t>缩写为</a:t>
            </a:r>
            <a:r>
              <a:rPr lang="en-US" altLang="zh-CN" sz="2400" smtClean="0"/>
              <a:t>coord)</a:t>
            </a:r>
            <a:r>
              <a:rPr lang="zh-CN" altLang="en-US" sz="2400" smtClean="0"/>
              <a:t>中</a:t>
            </a:r>
            <a:r>
              <a:rPr lang="en-US" altLang="zh-CN" sz="2400" smtClean="0"/>
              <a:t>, </a:t>
            </a:r>
            <a:r>
              <a:rPr lang="zh-CN" altLang="en-US" sz="2400" smtClean="0"/>
              <a:t>而分面</a:t>
            </a:r>
            <a:r>
              <a:rPr lang="en-US" altLang="zh-CN" sz="2400" smtClean="0"/>
              <a:t>(facet, </a:t>
            </a:r>
            <a:r>
              <a:rPr lang="zh-CN" altLang="en-US" sz="2400" smtClean="0"/>
              <a:t>指将绘图窗口划分为若干个子窗口</a:t>
            </a:r>
            <a:r>
              <a:rPr lang="en-US" altLang="zh-CN" sz="2400" smtClean="0"/>
              <a:t>)</a:t>
            </a:r>
            <a:r>
              <a:rPr lang="zh-CN" altLang="en-US" sz="2400" smtClean="0"/>
              <a:t>则可以用来生成数据中不同子集的图形。</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ggplot2</a:t>
            </a:r>
            <a:endParaRPr lang="zh-CN" altLang="en-US" dirty="0"/>
          </a:p>
        </p:txBody>
      </p:sp>
      <p:sp>
        <p:nvSpPr>
          <p:cNvPr id="3" name="内容占位符 2"/>
          <p:cNvSpPr>
            <a:spLocks noGrp="1"/>
          </p:cNvSpPr>
          <p:nvPr>
            <p:ph idx="1"/>
          </p:nvPr>
        </p:nvSpPr>
        <p:spPr/>
        <p:txBody>
          <a:bodyPr/>
          <a:lstStyle/>
          <a:p>
            <a:pPr marL="0" indent="0">
              <a:buNone/>
            </a:pPr>
            <a:r>
              <a:rPr lang="en-US" altLang="zh-CN" sz="2000" dirty="0"/>
              <a:t>ggplot2 </a:t>
            </a:r>
            <a:r>
              <a:rPr lang="zh-CN" altLang="en-US" sz="2000" dirty="0"/>
              <a:t>基本绘图模板：</a:t>
            </a:r>
          </a:p>
          <a:p>
            <a:pPr marL="0" indent="0">
              <a:buNone/>
            </a:pPr>
            <a:r>
              <a:rPr lang="en-US" altLang="zh-CN" sz="2000" dirty="0" err="1"/>
              <a:t>ggplot</a:t>
            </a:r>
            <a:r>
              <a:rPr lang="en-US" altLang="zh-CN" sz="2000" dirty="0"/>
              <a:t>(data = &lt;DATA&gt;,</a:t>
            </a:r>
          </a:p>
          <a:p>
            <a:pPr marL="846138" lvl="2" indent="0">
              <a:buNone/>
            </a:pPr>
            <a:r>
              <a:rPr lang="en-US" altLang="zh-CN" dirty="0"/>
              <a:t>mapping = </a:t>
            </a:r>
            <a:r>
              <a:rPr lang="en-US" altLang="zh-CN" dirty="0" err="1"/>
              <a:t>aes</a:t>
            </a:r>
            <a:r>
              <a:rPr lang="en-US" altLang="zh-CN" dirty="0"/>
              <a:t>(&lt;MAPPINGS&gt;)) +</a:t>
            </a:r>
          </a:p>
          <a:p>
            <a:pPr marL="846138" lvl="2" indent="0">
              <a:buNone/>
            </a:pPr>
            <a:r>
              <a:rPr lang="en-US" altLang="zh-CN" dirty="0"/>
              <a:t>&lt;GEOM_FUNCTION&gt;(</a:t>
            </a:r>
          </a:p>
          <a:p>
            <a:pPr marL="846138" lvl="2" indent="0">
              <a:buNone/>
            </a:pPr>
            <a:r>
              <a:rPr lang="en-US" altLang="zh-CN" dirty="0"/>
              <a:t>mapping = </a:t>
            </a:r>
            <a:r>
              <a:rPr lang="en-US" altLang="zh-CN" dirty="0" err="1"/>
              <a:t>aes</a:t>
            </a:r>
            <a:r>
              <a:rPr lang="en-US" altLang="zh-CN" dirty="0"/>
              <a:t>(&lt;MAPPINGS&gt;),</a:t>
            </a:r>
          </a:p>
          <a:p>
            <a:pPr marL="846138" lvl="2" indent="0">
              <a:buNone/>
            </a:pPr>
            <a:r>
              <a:rPr lang="en-US" altLang="zh-CN" dirty="0"/>
              <a:t>stat = &lt;STAT&gt;,</a:t>
            </a:r>
          </a:p>
          <a:p>
            <a:pPr marL="846138" lvl="2" indent="0">
              <a:buNone/>
            </a:pPr>
            <a:r>
              <a:rPr lang="en-US" altLang="zh-CN" dirty="0"/>
              <a:t>position = &lt;POSITION&gt;) +</a:t>
            </a:r>
          </a:p>
          <a:p>
            <a:pPr marL="846138" lvl="2" indent="0">
              <a:buNone/>
            </a:pPr>
            <a:r>
              <a:rPr lang="en-US" altLang="zh-CN" dirty="0"/>
              <a:t>&lt;SCALE_FUNCTION&gt; +</a:t>
            </a:r>
          </a:p>
          <a:p>
            <a:pPr marL="846138" lvl="2" indent="0">
              <a:buNone/>
            </a:pPr>
            <a:r>
              <a:rPr lang="en-US" altLang="zh-CN" dirty="0"/>
              <a:t>&lt;COORDINATE_FUNCTION&gt; +</a:t>
            </a:r>
          </a:p>
          <a:p>
            <a:pPr marL="846138" lvl="2" indent="0">
              <a:buNone/>
            </a:pPr>
            <a:r>
              <a:rPr lang="en-US" altLang="zh-CN" dirty="0"/>
              <a:t>&lt;FACET_FUNCTION&gt; +</a:t>
            </a:r>
          </a:p>
          <a:p>
            <a:pPr marL="846138" lvl="2" indent="0">
              <a:buNone/>
            </a:pPr>
            <a:r>
              <a:rPr lang="en-US" altLang="zh-CN" dirty="0"/>
              <a:t>&lt;THEME_FUNCTION</a:t>
            </a:r>
            <a:r>
              <a:rPr lang="en-US" altLang="zh-CN" dirty="0" smtClean="0"/>
              <a:t>&gt;</a:t>
            </a:r>
          </a:p>
          <a:p>
            <a:pPr marL="0" indent="0">
              <a:buNone/>
            </a:pPr>
            <a:r>
              <a:rPr lang="zh-CN" altLang="en-US" sz="2400" dirty="0"/>
              <a:t>注意</a:t>
            </a:r>
            <a:r>
              <a:rPr lang="zh-CN" altLang="en-US" sz="2400" dirty="0" smtClean="0"/>
              <a:t>：如果要分行写，添加</a:t>
            </a:r>
            <a:r>
              <a:rPr lang="zh-CN" altLang="en-US" sz="2400" dirty="0"/>
              <a:t>图层的加号只能放在行尾，而不能放在下一行行头。</a:t>
            </a:r>
            <a:endParaRPr lang="en-US" altLang="zh-CN" sz="2400" dirty="0" smtClean="0"/>
          </a:p>
        </p:txBody>
      </p:sp>
    </p:spTree>
    <p:extLst>
      <p:ext uri="{BB962C8B-B14F-4D97-AF65-F5344CB8AC3E}">
        <p14:creationId xmlns:p14="http://schemas.microsoft.com/office/powerpoint/2010/main" val="177597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ggplot2</a:t>
            </a:r>
            <a:endParaRPr lang="zh-CN" altLang="en-US" smtClean="0"/>
          </a:p>
        </p:txBody>
      </p:sp>
      <p:sp>
        <p:nvSpPr>
          <p:cNvPr id="20483" name="内容占位符 2"/>
          <p:cNvSpPr>
            <a:spLocks noGrp="1"/>
          </p:cNvSpPr>
          <p:nvPr>
            <p:ph idx="1"/>
          </p:nvPr>
        </p:nvSpPr>
        <p:spPr/>
        <p:txBody>
          <a:bodyPr/>
          <a:lstStyle/>
          <a:p>
            <a:r>
              <a:rPr lang="zh-CN" altLang="en-US" smtClean="0"/>
              <a:t>基本开发步骤</a:t>
            </a:r>
          </a:p>
        </p:txBody>
      </p:sp>
      <p:pic>
        <p:nvPicPr>
          <p:cNvPr id="2048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1341438"/>
            <a:ext cx="2519363"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smtClean="0"/>
              <a:t>ggplot2</a:t>
            </a:r>
            <a:endParaRPr lang="zh-CN" altLang="en-US" dirty="0" smtClean="0"/>
          </a:p>
        </p:txBody>
      </p:sp>
      <p:sp>
        <p:nvSpPr>
          <p:cNvPr id="22531" name="内容占位符 4"/>
          <p:cNvSpPr>
            <a:spLocks noGrp="1"/>
          </p:cNvSpPr>
          <p:nvPr>
            <p:ph idx="1"/>
          </p:nvPr>
        </p:nvSpPr>
        <p:spPr>
          <a:xfrm>
            <a:off x="251520" y="1268760"/>
            <a:ext cx="8142287" cy="4392612"/>
          </a:xfrm>
        </p:spPr>
        <p:txBody>
          <a:bodyPr/>
          <a:lstStyle/>
          <a:p>
            <a:r>
              <a:rPr lang="zh-CN" altLang="en-US" dirty="0" smtClean="0"/>
              <a:t>初始化 </a:t>
            </a:r>
            <a:r>
              <a:rPr lang="en-US" altLang="zh-CN" dirty="0" smtClean="0"/>
              <a:t>- </a:t>
            </a:r>
            <a:r>
              <a:rPr lang="en-US" altLang="zh-CN" dirty="0" err="1" smtClean="0"/>
              <a:t>ggplot</a:t>
            </a:r>
            <a:r>
              <a:rPr lang="en-US" altLang="zh-CN" dirty="0" smtClean="0"/>
              <a:t>()</a:t>
            </a:r>
          </a:p>
          <a:p>
            <a:pPr lvl="1"/>
            <a:r>
              <a:rPr lang="zh-CN" altLang="en-US" dirty="0" smtClean="0"/>
              <a:t>这一步需要设定的是图的</a:t>
            </a:r>
            <a:r>
              <a:rPr lang="en-US" altLang="zh-CN" dirty="0" smtClean="0"/>
              <a:t>x</a:t>
            </a:r>
            <a:r>
              <a:rPr lang="zh-CN" altLang="en-US" dirty="0" smtClean="0"/>
              <a:t>轴，</a:t>
            </a:r>
            <a:r>
              <a:rPr lang="en-US" altLang="zh-CN" dirty="0" smtClean="0"/>
              <a:t>y</a:t>
            </a:r>
            <a:r>
              <a:rPr lang="zh-CN" altLang="en-US" dirty="0" smtClean="0"/>
              <a:t>轴和</a:t>
            </a:r>
            <a:r>
              <a:rPr lang="en-US" altLang="zh-CN" dirty="0" smtClean="0"/>
              <a:t>"</a:t>
            </a:r>
            <a:r>
              <a:rPr lang="zh-CN" altLang="en-US" dirty="0" smtClean="0"/>
              <a:t>美学特征</a:t>
            </a:r>
            <a:r>
              <a:rPr lang="en-US" altLang="zh-CN" dirty="0" smtClean="0"/>
              <a:t>"</a:t>
            </a:r>
            <a:r>
              <a:rPr lang="zh-CN" altLang="en-US" dirty="0" smtClean="0"/>
              <a:t>。基本形式如下：</a:t>
            </a:r>
          </a:p>
          <a:p>
            <a:pPr lvl="1"/>
            <a:r>
              <a:rPr lang="en-US" altLang="zh-CN" dirty="0" smtClean="0"/>
              <a:t>p &lt;- </a:t>
            </a:r>
            <a:r>
              <a:rPr lang="en-US" altLang="zh-CN" dirty="0" err="1" smtClean="0"/>
              <a:t>ggplot</a:t>
            </a:r>
            <a:r>
              <a:rPr lang="en-US" altLang="zh-CN" dirty="0" smtClean="0"/>
              <a:t>(data = , </a:t>
            </a:r>
            <a:r>
              <a:rPr lang="en-US" altLang="zh-CN" dirty="0" err="1" smtClean="0"/>
              <a:t>aes</a:t>
            </a:r>
            <a:r>
              <a:rPr lang="en-US" altLang="zh-CN" dirty="0" smtClean="0"/>
              <a:t>(x = , y = ))</a:t>
            </a:r>
          </a:p>
          <a:p>
            <a:pPr lvl="1"/>
            <a:r>
              <a:rPr lang="zh-CN" altLang="en-US" dirty="0" smtClean="0"/>
              <a:t>在</a:t>
            </a:r>
            <a:r>
              <a:rPr lang="en-US" altLang="zh-CN" dirty="0" smtClean="0"/>
              <a:t>ggplot2</a:t>
            </a:r>
            <a:r>
              <a:rPr lang="zh-CN" altLang="en-US" dirty="0" smtClean="0"/>
              <a:t>中</a:t>
            </a:r>
            <a:r>
              <a:rPr lang="en-US" altLang="zh-CN" dirty="0" smtClean="0"/>
              <a:t>, </a:t>
            </a:r>
            <a:r>
              <a:rPr lang="zh-CN" altLang="en-US" dirty="0" smtClean="0"/>
              <a:t>所接受的数据集必须为数据框</a:t>
            </a:r>
            <a:r>
              <a:rPr lang="en-US" altLang="zh-CN" dirty="0" smtClean="0"/>
              <a:t>(</a:t>
            </a:r>
            <a:r>
              <a:rPr lang="en-US" altLang="zh-CN" dirty="0" err="1" smtClean="0"/>
              <a:t>data.frame</a:t>
            </a:r>
            <a:r>
              <a:rPr lang="en-US" altLang="zh-CN" dirty="0" smtClean="0"/>
              <a:t>)</a:t>
            </a:r>
            <a:r>
              <a:rPr lang="zh-CN" altLang="en-US" dirty="0" smtClean="0"/>
              <a:t>格式。</a:t>
            </a:r>
            <a:endParaRPr lang="en-US" altLang="zh-CN" dirty="0" smtClean="0"/>
          </a:p>
          <a:p>
            <a:pPr lvl="1"/>
            <a:r>
              <a:rPr lang="zh-CN" altLang="en-US" dirty="0" smtClean="0"/>
              <a:t>图中的每个样本点除了通过它的坐标位置，还可以以其他形式展示信息，比如大小，色深，分组等。而这些新形式需要绑定的列，便叫做</a:t>
            </a:r>
            <a:r>
              <a:rPr lang="en-US" altLang="zh-CN" dirty="0" smtClean="0"/>
              <a:t>"</a:t>
            </a:r>
            <a:r>
              <a:rPr lang="zh-CN" altLang="en-US" dirty="0" smtClean="0"/>
              <a:t>美学特征</a:t>
            </a:r>
            <a:r>
              <a:rPr lang="en-US" altLang="zh-CN" dirty="0" smtClean="0"/>
              <a:t>"</a:t>
            </a:r>
            <a:r>
              <a:rPr lang="zh-CN" altLang="en-US" dirty="0" smtClean="0"/>
              <a:t>。</a:t>
            </a:r>
            <a:endParaRPr lang="en-US" altLang="zh-CN" dirty="0" smtClean="0"/>
          </a:p>
          <a:p>
            <a:pPr lvl="1"/>
            <a:r>
              <a:rPr lang="zh-CN" altLang="en-US" dirty="0" smtClean="0"/>
              <a:t>例如：</a:t>
            </a:r>
            <a:endParaRPr lang="en-US" altLang="zh-CN" dirty="0" smtClean="0"/>
          </a:p>
          <a:p>
            <a:pPr lvl="1"/>
            <a:r>
              <a:rPr lang="en-US" altLang="zh-CN" dirty="0" smtClean="0"/>
              <a:t>library(</a:t>
            </a:r>
            <a:r>
              <a:rPr lang="en-US" altLang="zh-CN" dirty="0" err="1" smtClean="0"/>
              <a:t>gcookbook</a:t>
            </a:r>
            <a:r>
              <a:rPr lang="en-US" altLang="zh-CN" dirty="0" smtClean="0"/>
              <a:t>)</a:t>
            </a:r>
          </a:p>
          <a:p>
            <a:pPr lvl="1"/>
            <a:r>
              <a:rPr lang="en-US" altLang="zh-CN" dirty="0" err="1" smtClean="0"/>
              <a:t>ggplot</a:t>
            </a:r>
            <a:r>
              <a:rPr lang="en-US" altLang="zh-CN" dirty="0" smtClean="0"/>
              <a:t>(</a:t>
            </a:r>
            <a:r>
              <a:rPr lang="en-US" altLang="zh-CN" dirty="0" err="1" smtClean="0"/>
              <a:t>heightweight</a:t>
            </a:r>
            <a:r>
              <a:rPr lang="en-US" altLang="zh-CN" dirty="0" smtClean="0"/>
              <a:t>, </a:t>
            </a:r>
            <a:r>
              <a:rPr lang="en-US" altLang="zh-CN" dirty="0" err="1" smtClean="0"/>
              <a:t>aes</a:t>
            </a:r>
            <a:r>
              <a:rPr lang="en-US" altLang="zh-CN" dirty="0" smtClean="0"/>
              <a:t>(x=</a:t>
            </a:r>
            <a:r>
              <a:rPr lang="en-US" altLang="zh-CN" dirty="0" err="1" smtClean="0"/>
              <a:t>ageYear</a:t>
            </a:r>
            <a:r>
              <a:rPr lang="en-US" altLang="zh-CN" dirty="0" smtClean="0"/>
              <a:t>, y=</a:t>
            </a:r>
            <a:r>
              <a:rPr lang="en-US" altLang="zh-CN" dirty="0" err="1" smtClean="0"/>
              <a:t>heightIn</a:t>
            </a:r>
            <a:r>
              <a:rPr lang="en-US" altLang="zh-CN" dirty="0" smtClean="0"/>
              <a:t>, </a:t>
            </a:r>
            <a:r>
              <a:rPr lang="en-US" altLang="zh-CN" dirty="0" err="1" smtClean="0">
                <a:solidFill>
                  <a:srgbClr val="0070C0"/>
                </a:solidFill>
              </a:rPr>
              <a:t>colour</a:t>
            </a:r>
            <a:r>
              <a:rPr lang="en-US" altLang="zh-CN" dirty="0" smtClean="0">
                <a:solidFill>
                  <a:srgbClr val="0070C0"/>
                </a:solidFill>
              </a:rPr>
              <a:t>=</a:t>
            </a:r>
            <a:r>
              <a:rPr lang="en-US" altLang="zh-CN" dirty="0" err="1" smtClean="0">
                <a:solidFill>
                  <a:srgbClr val="0070C0"/>
                </a:solidFill>
              </a:rPr>
              <a:t>weightLb</a:t>
            </a:r>
            <a:r>
              <a:rPr lang="en-US" altLang="zh-CN" dirty="0" smtClean="0"/>
              <a:t>))+</a:t>
            </a:r>
            <a:r>
              <a:rPr lang="en-US" altLang="zh-CN" dirty="0" err="1" smtClean="0"/>
              <a:t>geom_point</a:t>
            </a:r>
            <a:r>
              <a:rPr lang="en-US" altLang="zh-CN" dirty="0" smtClean="0"/>
              <a:t>()</a:t>
            </a:r>
            <a:endParaRPr lang="zh-CN"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可视化技术概述</a:t>
            </a:r>
            <a:endParaRPr lang="zh-CN" altLang="en-US" dirty="0"/>
          </a:p>
        </p:txBody>
      </p:sp>
      <p:sp>
        <p:nvSpPr>
          <p:cNvPr id="3" name="内容占位符 2"/>
          <p:cNvSpPr>
            <a:spLocks noGrp="1"/>
          </p:cNvSpPr>
          <p:nvPr>
            <p:ph idx="1"/>
          </p:nvPr>
        </p:nvSpPr>
        <p:spPr>
          <a:xfrm>
            <a:off x="179513" y="1268760"/>
            <a:ext cx="8431088" cy="4608165"/>
          </a:xfrm>
        </p:spPr>
        <p:txBody>
          <a:bodyPr/>
          <a:lstStyle/>
          <a:p>
            <a:r>
              <a:rPr lang="zh-CN" altLang="en-US" dirty="0"/>
              <a:t>可视化是将数据信息转化为视觉形式的过程，可以增强数据呈现效果，让用户以直观</a:t>
            </a:r>
            <a:r>
              <a:rPr lang="zh-CN" altLang="en-US" dirty="0" smtClean="0"/>
              <a:t>交互</a:t>
            </a:r>
            <a:r>
              <a:rPr lang="zh-CN" altLang="en-US" dirty="0"/>
              <a:t>的方式实现对数据的观察和浏览，从而发现数据中隐藏的特征、关系和模式。</a:t>
            </a:r>
          </a:p>
        </p:txBody>
      </p:sp>
      <p:pic>
        <p:nvPicPr>
          <p:cNvPr id="4" name="图片 3"/>
          <p:cNvPicPr>
            <a:picLocks noChangeAspect="1"/>
          </p:cNvPicPr>
          <p:nvPr/>
        </p:nvPicPr>
        <p:blipFill>
          <a:blip r:embed="rId2"/>
          <a:stretch>
            <a:fillRect/>
          </a:stretch>
        </p:blipFill>
        <p:spPr>
          <a:xfrm>
            <a:off x="1042988" y="2996952"/>
            <a:ext cx="6961609" cy="2312204"/>
          </a:xfrm>
          <a:prstGeom prst="rect">
            <a:avLst/>
          </a:prstGeom>
        </p:spPr>
      </p:pic>
      <p:sp>
        <p:nvSpPr>
          <p:cNvPr id="5" name="文本框 4"/>
          <p:cNvSpPr txBox="1"/>
          <p:nvPr/>
        </p:nvSpPr>
        <p:spPr>
          <a:xfrm>
            <a:off x="1763688" y="5517232"/>
            <a:ext cx="5760640" cy="1200329"/>
          </a:xfrm>
          <a:prstGeom prst="rect">
            <a:avLst/>
          </a:prstGeom>
          <a:noFill/>
        </p:spPr>
        <p:txBody>
          <a:bodyPr wrap="square" rtlCol="0">
            <a:spAutoFit/>
          </a:bodyPr>
          <a:lstStyle/>
          <a:p>
            <a:r>
              <a:rPr lang="zh-CN" altLang="en-US" dirty="0"/>
              <a:t>可视化的难点就在于从数据表到可视化结构的</a:t>
            </a:r>
            <a:r>
              <a:rPr lang="zh-CN" altLang="en-US" dirty="0" smtClean="0"/>
              <a:t>映射，可视化</a:t>
            </a:r>
            <a:r>
              <a:rPr lang="zh-CN" altLang="en-US" dirty="0"/>
              <a:t>映射是整个可视化流程的核心，它将数据的数值、空间位置、不同位置数据间的联系等，映射到不同的视觉</a:t>
            </a:r>
            <a:r>
              <a:rPr lang="zh-CN" altLang="en-US" dirty="0" smtClean="0"/>
              <a:t>通道。</a:t>
            </a:r>
            <a:endParaRPr lang="zh-CN" altLang="en-US" dirty="0"/>
          </a:p>
        </p:txBody>
      </p:sp>
    </p:spTree>
    <p:extLst>
      <p:ext uri="{BB962C8B-B14F-4D97-AF65-F5344CB8AC3E}">
        <p14:creationId xmlns:p14="http://schemas.microsoft.com/office/powerpoint/2010/main" val="2100337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ggplot2</a:t>
            </a:r>
            <a:endParaRPr lang="zh-CN" altLang="en-US" dirty="0"/>
          </a:p>
        </p:txBody>
      </p:sp>
      <p:sp>
        <p:nvSpPr>
          <p:cNvPr id="3" name="内容占位符 2"/>
          <p:cNvSpPr>
            <a:spLocks noGrp="1"/>
          </p:cNvSpPr>
          <p:nvPr>
            <p:ph idx="1"/>
          </p:nvPr>
        </p:nvSpPr>
        <p:spPr/>
        <p:txBody>
          <a:bodyPr/>
          <a:lstStyle/>
          <a:p>
            <a:r>
              <a:rPr lang="zh-CN" altLang="en-US" dirty="0"/>
              <a:t>最常用的映射（美学）有：</a:t>
            </a:r>
          </a:p>
          <a:p>
            <a:pPr lvl="1"/>
            <a:r>
              <a:rPr lang="en-US" altLang="zh-CN" dirty="0" smtClean="0"/>
              <a:t> </a:t>
            </a:r>
            <a:r>
              <a:rPr lang="en-US" altLang="zh-CN" dirty="0"/>
              <a:t>x</a:t>
            </a:r>
            <a:r>
              <a:rPr lang="zh-CN" altLang="en-US" dirty="0"/>
              <a:t>：</a:t>
            </a:r>
            <a:r>
              <a:rPr lang="en-US" altLang="zh-CN" dirty="0"/>
              <a:t>x </a:t>
            </a:r>
            <a:r>
              <a:rPr lang="zh-CN" altLang="en-US" dirty="0"/>
              <a:t>轴</a:t>
            </a:r>
          </a:p>
          <a:p>
            <a:pPr lvl="1"/>
            <a:r>
              <a:rPr lang="en-US" altLang="zh-CN" dirty="0" smtClean="0"/>
              <a:t> </a:t>
            </a:r>
            <a:r>
              <a:rPr lang="en-US" altLang="zh-CN" dirty="0"/>
              <a:t>y</a:t>
            </a:r>
            <a:r>
              <a:rPr lang="zh-CN" altLang="en-US" dirty="0"/>
              <a:t>：</a:t>
            </a:r>
            <a:r>
              <a:rPr lang="en-US" altLang="zh-CN" dirty="0"/>
              <a:t>y </a:t>
            </a:r>
            <a:r>
              <a:rPr lang="zh-CN" altLang="en-US" dirty="0"/>
              <a:t>轴</a:t>
            </a:r>
          </a:p>
          <a:p>
            <a:pPr lvl="1"/>
            <a:r>
              <a:rPr lang="en-US" altLang="zh-CN" dirty="0" smtClean="0"/>
              <a:t>color</a:t>
            </a:r>
            <a:r>
              <a:rPr lang="zh-CN" altLang="en-US" dirty="0"/>
              <a:t>：颜色</a:t>
            </a:r>
          </a:p>
          <a:p>
            <a:pPr lvl="1"/>
            <a:r>
              <a:rPr lang="en-US" altLang="zh-CN" dirty="0" smtClean="0"/>
              <a:t>size</a:t>
            </a:r>
            <a:r>
              <a:rPr lang="zh-CN" altLang="en-US" dirty="0"/>
              <a:t>：大小</a:t>
            </a:r>
          </a:p>
          <a:p>
            <a:pPr lvl="1"/>
            <a:r>
              <a:rPr lang="en-US" altLang="zh-CN" dirty="0" smtClean="0"/>
              <a:t>shape</a:t>
            </a:r>
            <a:r>
              <a:rPr lang="zh-CN" altLang="en-US" dirty="0"/>
              <a:t>：形状</a:t>
            </a:r>
          </a:p>
          <a:p>
            <a:pPr lvl="1"/>
            <a:r>
              <a:rPr lang="en-US" altLang="zh-CN" dirty="0" smtClean="0"/>
              <a:t>fill</a:t>
            </a:r>
            <a:r>
              <a:rPr lang="zh-CN" altLang="en-US" dirty="0"/>
              <a:t>：填充</a:t>
            </a:r>
          </a:p>
          <a:p>
            <a:pPr lvl="1"/>
            <a:r>
              <a:rPr lang="en-US" altLang="zh-CN" dirty="0" smtClean="0"/>
              <a:t>alpha</a:t>
            </a:r>
            <a:r>
              <a:rPr lang="zh-CN" altLang="en-US" dirty="0"/>
              <a:t>：</a:t>
            </a:r>
            <a:r>
              <a:rPr lang="zh-CN" altLang="en-US" dirty="0" smtClean="0"/>
              <a:t>透明度</a:t>
            </a:r>
            <a:endParaRPr lang="en-US" altLang="zh-CN" dirty="0" smtClean="0"/>
          </a:p>
          <a:p>
            <a:pPr lvl="1"/>
            <a:endParaRPr lang="en-US" altLang="zh-CN" dirty="0"/>
          </a:p>
          <a:p>
            <a:r>
              <a:rPr lang="zh-CN" altLang="en-US" sz="2000" dirty="0"/>
              <a:t>若要为美学指定</a:t>
            </a:r>
            <a:r>
              <a:rPr lang="zh-CN" altLang="en-US" sz="2000" dirty="0" smtClean="0"/>
              <a:t>特定常量值</a:t>
            </a:r>
            <a:r>
              <a:rPr lang="zh-CN" altLang="en-US" sz="2000" dirty="0"/>
              <a:t>，比如</a:t>
            </a:r>
            <a:r>
              <a:rPr lang="en-US" altLang="zh-CN" sz="2000" dirty="0"/>
              <a:t>color = </a:t>
            </a:r>
            <a:r>
              <a:rPr lang="en-US" altLang="zh-CN" sz="2000" dirty="0" smtClean="0"/>
              <a:t>“red”, </a:t>
            </a:r>
            <a:r>
              <a:rPr lang="zh-CN" altLang="en-US" sz="2000" dirty="0"/>
              <a:t>是不能放在</a:t>
            </a:r>
            <a:r>
              <a:rPr lang="zh-CN" altLang="en-US" sz="2000" dirty="0" smtClean="0"/>
              <a:t>映射</a:t>
            </a:r>
            <a:r>
              <a:rPr lang="en-US" altLang="zh-CN" sz="2000" dirty="0" err="1" smtClean="0"/>
              <a:t>aes</a:t>
            </a:r>
            <a:r>
              <a:rPr lang="en-US" altLang="zh-CN" sz="2000" dirty="0"/>
              <a:t>() </a:t>
            </a:r>
            <a:r>
              <a:rPr lang="zh-CN" altLang="en-US" sz="2000" dirty="0" smtClean="0"/>
              <a:t>中，需要在后面的图层绘制函数中设置。</a:t>
            </a:r>
            <a:endParaRPr lang="zh-CN" altLang="en-US" sz="2000" dirty="0"/>
          </a:p>
          <a:p>
            <a:endParaRPr lang="zh-CN" altLang="en-US" dirty="0"/>
          </a:p>
        </p:txBody>
      </p:sp>
    </p:spTree>
    <p:extLst>
      <p:ext uri="{BB962C8B-B14F-4D97-AF65-F5344CB8AC3E}">
        <p14:creationId xmlns:p14="http://schemas.microsoft.com/office/powerpoint/2010/main" val="2602972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ggplot2</a:t>
            </a:r>
            <a:endParaRPr lang="zh-CN" altLang="en-US" smtClean="0"/>
          </a:p>
        </p:txBody>
      </p:sp>
      <p:sp>
        <p:nvSpPr>
          <p:cNvPr id="23555" name="内容占位符 2"/>
          <p:cNvSpPr>
            <a:spLocks noGrp="1"/>
          </p:cNvSpPr>
          <p:nvPr>
            <p:ph idx="1"/>
          </p:nvPr>
        </p:nvSpPr>
        <p:spPr/>
        <p:txBody>
          <a:bodyPr/>
          <a:lstStyle/>
          <a:p>
            <a:r>
              <a:rPr lang="zh-CN" altLang="en-US" dirty="0" smtClean="0"/>
              <a:t>绘制图层</a:t>
            </a:r>
            <a:endParaRPr lang="en-US" altLang="zh-CN" dirty="0" smtClean="0"/>
          </a:p>
          <a:p>
            <a:pPr lvl="1"/>
            <a:r>
              <a:rPr lang="zh-CN" altLang="en-US" dirty="0" smtClean="0"/>
              <a:t>上一步的主要工作是为数据可视化配置好了数据，接下来便可根据业务的需要来绘制不同的图，如折线图</a:t>
            </a:r>
            <a:r>
              <a:rPr lang="en-US" altLang="zh-CN" dirty="0" err="1" smtClean="0"/>
              <a:t>geom_line</a:t>
            </a:r>
            <a:r>
              <a:rPr lang="en-US" altLang="zh-CN" dirty="0" smtClean="0"/>
              <a:t>()/</a:t>
            </a:r>
            <a:r>
              <a:rPr lang="zh-CN" altLang="en-US" dirty="0" smtClean="0"/>
              <a:t>柱状图</a:t>
            </a:r>
            <a:r>
              <a:rPr lang="en-US" altLang="zh-CN" dirty="0" err="1" smtClean="0"/>
              <a:t>geom_bar</a:t>
            </a:r>
            <a:r>
              <a:rPr lang="en-US" altLang="zh-CN" dirty="0" smtClean="0"/>
              <a:t>()/</a:t>
            </a:r>
            <a:r>
              <a:rPr lang="zh-CN" altLang="en-US" dirty="0" smtClean="0"/>
              <a:t>散点图</a:t>
            </a:r>
            <a:r>
              <a:rPr lang="en-US" altLang="zh-CN" dirty="0" err="1" smtClean="0"/>
              <a:t>geom_point</a:t>
            </a:r>
            <a:r>
              <a:rPr lang="en-US" altLang="zh-CN" dirty="0" smtClean="0"/>
              <a:t>()</a:t>
            </a:r>
            <a:r>
              <a:rPr lang="zh-CN" altLang="en-US" dirty="0" smtClean="0"/>
              <a:t>等等。</a:t>
            </a:r>
            <a:endParaRPr lang="en-US" altLang="zh-CN" dirty="0" smtClean="0"/>
          </a:p>
          <a:p>
            <a:pPr lvl="1"/>
            <a:r>
              <a:rPr lang="zh-CN" altLang="en-US" dirty="0" smtClean="0"/>
              <a:t>注：绘图函数里的</a:t>
            </a:r>
            <a:r>
              <a:rPr lang="en-US" altLang="zh-CN" dirty="0" smtClean="0"/>
              <a:t>stat</a:t>
            </a:r>
            <a:r>
              <a:rPr lang="zh-CN" altLang="en-US" dirty="0" smtClean="0"/>
              <a:t>参数。这个参数是表示对样本点做统计的方式，默认为</a:t>
            </a:r>
            <a:r>
              <a:rPr lang="en-US" altLang="zh-CN" dirty="0" smtClean="0"/>
              <a:t>identity</a:t>
            </a:r>
            <a:r>
              <a:rPr lang="zh-CN" altLang="en-US" dirty="0" smtClean="0"/>
              <a:t>，表示一个</a:t>
            </a:r>
            <a:r>
              <a:rPr lang="en-US" altLang="zh-CN" dirty="0" smtClean="0"/>
              <a:t>x</a:t>
            </a:r>
            <a:r>
              <a:rPr lang="zh-CN" altLang="en-US" dirty="0" smtClean="0"/>
              <a:t>对应一个</a:t>
            </a:r>
            <a:r>
              <a:rPr lang="en-US" altLang="zh-CN" dirty="0" smtClean="0"/>
              <a:t>y</a:t>
            </a:r>
            <a:r>
              <a:rPr lang="zh-CN" altLang="en-US" dirty="0" smtClean="0"/>
              <a:t>。</a:t>
            </a:r>
            <a:endParaRPr lang="en-US" altLang="zh-CN" dirty="0" smtClean="0"/>
          </a:p>
          <a:p>
            <a:pPr lvl="2"/>
            <a:r>
              <a:rPr lang="zh-CN" altLang="en-US"/>
              <a:t>不同的几何对象对应不同的统计变换函数。</a:t>
            </a:r>
            <a:endParaRPr lang="en-US" altLang="zh-C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ggplot2</a:t>
            </a:r>
            <a:endParaRPr lang="zh-CN" altLang="en-US" smtClean="0"/>
          </a:p>
        </p:txBody>
      </p:sp>
      <p:sp>
        <p:nvSpPr>
          <p:cNvPr id="24579" name="内容占位符 2"/>
          <p:cNvSpPr>
            <a:spLocks noGrp="1"/>
          </p:cNvSpPr>
          <p:nvPr>
            <p:ph idx="1"/>
          </p:nvPr>
        </p:nvSpPr>
        <p:spPr/>
        <p:txBody>
          <a:bodyPr/>
          <a:lstStyle/>
          <a:p>
            <a:r>
              <a:rPr lang="zh-CN" altLang="en-US" smtClean="0"/>
              <a:t>调整数据相关图形元素</a:t>
            </a:r>
            <a:endParaRPr lang="en-US" altLang="zh-CN" smtClean="0"/>
          </a:p>
          <a:p>
            <a:pPr lvl="1"/>
            <a:r>
              <a:rPr lang="zh-CN" altLang="en-US" smtClean="0"/>
              <a:t>通过</a:t>
            </a:r>
            <a:r>
              <a:rPr lang="en-US" altLang="zh-CN" smtClean="0"/>
              <a:t>scale</a:t>
            </a:r>
            <a:r>
              <a:rPr lang="zh-CN" altLang="en-US" smtClean="0"/>
              <a:t>系列函数、某些专有函数</a:t>
            </a:r>
            <a:endParaRPr lang="en-US" altLang="zh-CN" smtClean="0"/>
          </a:p>
          <a:p>
            <a:endParaRPr lang="en-US" altLang="zh-CN" smtClean="0"/>
          </a:p>
          <a:p>
            <a:r>
              <a:rPr lang="zh-CN" altLang="en-US" smtClean="0"/>
              <a:t>调整数据无关图形元素</a:t>
            </a:r>
            <a:endParaRPr lang="en-US" altLang="zh-CN" smtClean="0"/>
          </a:p>
          <a:p>
            <a:pPr lvl="1"/>
            <a:r>
              <a:rPr lang="zh-CN" altLang="en-US" smtClean="0"/>
              <a:t>这部分包括设置图片标题格式，文字字体这类和数据本身无关的图像元素。</a:t>
            </a:r>
            <a:endParaRPr lang="en-US" altLang="zh-CN" smtClean="0"/>
          </a:p>
          <a:p>
            <a:pPr lvl="1"/>
            <a:r>
              <a:rPr lang="zh-CN" altLang="en-US" smtClean="0"/>
              <a:t>通过调用</a:t>
            </a:r>
            <a:r>
              <a:rPr lang="en-US" altLang="zh-CN" smtClean="0"/>
              <a:t>theme()</a:t>
            </a:r>
            <a:r>
              <a:rPr lang="zh-CN" altLang="en-US" smtClean="0"/>
              <a:t>函数或者某些专有函数</a:t>
            </a:r>
            <a:r>
              <a:rPr lang="en-US" altLang="zh-CN" smtClean="0"/>
              <a:t>(</a:t>
            </a:r>
            <a:r>
              <a:rPr lang="zh-CN" altLang="en-US" smtClean="0"/>
              <a:t>如</a:t>
            </a:r>
            <a:r>
              <a:rPr lang="en-US" altLang="zh-CN" smtClean="0"/>
              <a:t>annotate</a:t>
            </a:r>
            <a:r>
              <a:rPr lang="zh-CN" altLang="en-US" smtClean="0"/>
              <a:t>函数可为图片添加注释</a:t>
            </a:r>
            <a:r>
              <a:rPr lang="en-US" altLang="zh-CN" smtClean="0"/>
              <a:t>)</a:t>
            </a:r>
            <a:r>
              <a:rPr lang="zh-CN" altLang="en-US" smtClean="0"/>
              <a:t>便可实现。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mtClean="0"/>
              <a:t>ggplot2</a:t>
            </a:r>
            <a:endParaRPr lang="zh-CN" altLang="en-US" smtClean="0"/>
          </a:p>
        </p:txBody>
      </p:sp>
      <p:sp>
        <p:nvSpPr>
          <p:cNvPr id="25603" name="内容占位符 2"/>
          <p:cNvSpPr>
            <a:spLocks noGrp="1"/>
          </p:cNvSpPr>
          <p:nvPr>
            <p:ph idx="1"/>
          </p:nvPr>
        </p:nvSpPr>
        <p:spPr>
          <a:xfrm>
            <a:off x="323850" y="1268413"/>
            <a:ext cx="8286750" cy="4608512"/>
          </a:xfrm>
        </p:spPr>
        <p:txBody>
          <a:bodyPr/>
          <a:lstStyle/>
          <a:p>
            <a:r>
              <a:rPr lang="zh-CN" altLang="en-US" sz="2400" dirty="0" smtClean="0"/>
              <a:t>一个图层通常由五个元素构成：</a:t>
            </a:r>
            <a:endParaRPr lang="en-US" altLang="zh-CN" sz="2400" dirty="0" smtClean="0"/>
          </a:p>
          <a:p>
            <a:pPr lvl="1"/>
            <a:r>
              <a:rPr lang="zh-CN" altLang="en-US" sz="2000" dirty="0" smtClean="0"/>
              <a:t>数据</a:t>
            </a:r>
            <a:endParaRPr lang="en-US" altLang="zh-CN" sz="2000" dirty="0" smtClean="0"/>
          </a:p>
          <a:p>
            <a:pPr lvl="1"/>
            <a:r>
              <a:rPr lang="zh-CN" altLang="en-US" sz="2000" dirty="0" smtClean="0"/>
              <a:t>图形属性的美学映射</a:t>
            </a:r>
            <a:endParaRPr lang="en-US" altLang="zh-CN" sz="2000" dirty="0" smtClean="0"/>
          </a:p>
          <a:p>
            <a:pPr lvl="1"/>
            <a:r>
              <a:rPr lang="zh-CN" altLang="en-US" sz="2000" dirty="0" smtClean="0"/>
              <a:t>一种统计变换</a:t>
            </a:r>
            <a:endParaRPr lang="en-US" altLang="zh-CN" sz="2000" dirty="0" smtClean="0"/>
          </a:p>
          <a:p>
            <a:pPr lvl="1"/>
            <a:r>
              <a:rPr lang="zh-CN" altLang="en-US" sz="2000" dirty="0" smtClean="0"/>
              <a:t>一种几何对象</a:t>
            </a:r>
            <a:endParaRPr lang="en-US" altLang="zh-CN" sz="2000" dirty="0" smtClean="0"/>
          </a:p>
          <a:p>
            <a:pPr lvl="1"/>
            <a:r>
              <a:rPr lang="zh-CN" altLang="en-US" sz="2000" dirty="0" smtClean="0"/>
              <a:t>一种位置调整方式</a:t>
            </a:r>
            <a:endParaRPr lang="en-US" altLang="zh-CN" sz="2000" dirty="0" smtClean="0"/>
          </a:p>
          <a:p>
            <a:r>
              <a:rPr lang="en-US" altLang="zh-CN" sz="2400" dirty="0" smtClean="0"/>
              <a:t>ggplot2</a:t>
            </a:r>
            <a:r>
              <a:rPr lang="zh-CN" altLang="en-US" sz="2400" dirty="0" smtClean="0"/>
              <a:t>作图主要知识点</a:t>
            </a:r>
            <a:endParaRPr lang="en-US" altLang="zh-CN" sz="2400" dirty="0" smtClean="0"/>
          </a:p>
          <a:p>
            <a:pPr lvl="1"/>
            <a:r>
              <a:rPr lang="en-US" altLang="zh-CN" sz="2000" dirty="0" err="1" smtClean="0"/>
              <a:t>ggplot</a:t>
            </a:r>
            <a:r>
              <a:rPr lang="zh-CN" altLang="en-US" sz="2000" dirty="0" smtClean="0"/>
              <a:t>图形对象</a:t>
            </a:r>
            <a:endParaRPr lang="en-US" altLang="zh-CN" sz="2000" dirty="0" smtClean="0"/>
          </a:p>
          <a:p>
            <a:pPr lvl="1"/>
            <a:r>
              <a:rPr lang="zh-CN" altLang="en-US" sz="2000" dirty="0" smtClean="0"/>
              <a:t>映射（</a:t>
            </a:r>
            <a:r>
              <a:rPr lang="en-US" altLang="zh-CN" sz="2000" dirty="0" smtClean="0"/>
              <a:t>mapping</a:t>
            </a:r>
            <a:r>
              <a:rPr lang="zh-CN" altLang="en-US" sz="2000" dirty="0" smtClean="0"/>
              <a:t>）</a:t>
            </a:r>
          </a:p>
          <a:p>
            <a:pPr lvl="1"/>
            <a:r>
              <a:rPr lang="zh-CN" altLang="en-US" sz="2000" dirty="0" smtClean="0"/>
              <a:t>分面（</a:t>
            </a:r>
            <a:r>
              <a:rPr lang="en-US" altLang="zh-CN" sz="2000" dirty="0" smtClean="0"/>
              <a:t>faceting</a:t>
            </a:r>
            <a:r>
              <a:rPr lang="zh-CN" altLang="en-US" sz="2000" dirty="0" smtClean="0"/>
              <a:t>）</a:t>
            </a:r>
          </a:p>
          <a:p>
            <a:pPr lvl="1"/>
            <a:r>
              <a:rPr lang="zh-CN" altLang="en-US" sz="2000" dirty="0" smtClean="0"/>
              <a:t>图层语法和图形组合</a:t>
            </a:r>
          </a:p>
          <a:p>
            <a:pPr lvl="1"/>
            <a:r>
              <a:rPr lang="zh-CN" altLang="en-US" sz="2000" dirty="0" smtClean="0"/>
              <a:t>标尺（</a:t>
            </a:r>
            <a:r>
              <a:rPr lang="en-US" altLang="zh-CN" sz="2000" dirty="0" smtClean="0"/>
              <a:t>scale</a:t>
            </a:r>
            <a:r>
              <a:rPr lang="zh-CN" altLang="en-US" sz="2000" dirty="0" smtClean="0"/>
              <a:t>）设置</a:t>
            </a:r>
          </a:p>
          <a:p>
            <a:pPr lvl="1"/>
            <a:r>
              <a:rPr lang="zh-CN" altLang="en-US" sz="2000" dirty="0" smtClean="0"/>
              <a:t>主题（</a:t>
            </a:r>
            <a:r>
              <a:rPr lang="en-US" altLang="zh-CN" sz="2000" dirty="0" smtClean="0"/>
              <a:t>theme</a:t>
            </a:r>
            <a:r>
              <a:rPr lang="zh-CN" altLang="en-US" sz="2000" dirty="0" smtClean="0"/>
              <a:t>）设置</a:t>
            </a:r>
            <a:r>
              <a:rPr lang="en-US" altLang="zh-CN" sz="2000" dirty="0" smtClean="0"/>
              <a:t/>
            </a:r>
            <a:br>
              <a:rPr lang="en-US" altLang="zh-CN" sz="2000" dirty="0" smtClean="0"/>
            </a:br>
            <a:endParaRPr lang="zh-CN" altLang="en-US" sz="20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t>图形绘制原理</a:t>
            </a:r>
          </a:p>
        </p:txBody>
      </p:sp>
      <p:sp>
        <p:nvSpPr>
          <p:cNvPr id="26627" name="内容占位符 2"/>
          <p:cNvSpPr>
            <a:spLocks noGrp="1"/>
          </p:cNvSpPr>
          <p:nvPr>
            <p:ph idx="1"/>
          </p:nvPr>
        </p:nvSpPr>
        <p:spPr>
          <a:xfrm>
            <a:off x="250825" y="1196975"/>
            <a:ext cx="8713788" cy="4824413"/>
          </a:xfrm>
        </p:spPr>
        <p:txBody>
          <a:bodyPr/>
          <a:lstStyle/>
          <a:p>
            <a:r>
              <a:rPr lang="zh-CN" altLang="en-US" sz="1800" smtClean="0"/>
              <a:t>数据：要可视化的对象。其中包含了变量，变量存储于数据框的一列。</a:t>
            </a:r>
            <a:endParaRPr lang="en-US" altLang="zh-CN" sz="1800" smtClean="0"/>
          </a:p>
          <a:p>
            <a:r>
              <a:rPr lang="zh-CN" altLang="en-US" sz="1800" smtClean="0"/>
              <a:t>几何对象 ：用以呈现数据的几何图形对象，例如散点图、条形图、折线图、箱形图等</a:t>
            </a:r>
            <a:endParaRPr lang="en-US" altLang="zh-CN" sz="1800" smtClean="0"/>
          </a:p>
          <a:p>
            <a:r>
              <a:rPr lang="zh-CN" altLang="en-US" sz="1800" smtClean="0"/>
              <a:t>图形属性：几何对象的视觉属性，如</a:t>
            </a:r>
            <a:r>
              <a:rPr lang="en-US" altLang="zh-CN" sz="1800" smtClean="0"/>
              <a:t>x</a:t>
            </a:r>
            <a:r>
              <a:rPr lang="zh-CN" altLang="en-US" sz="1800" smtClean="0"/>
              <a:t>坐标和</a:t>
            </a:r>
            <a:r>
              <a:rPr lang="en-US" altLang="zh-CN" sz="1800" smtClean="0"/>
              <a:t>y</a:t>
            </a:r>
            <a:r>
              <a:rPr lang="zh-CN" altLang="en-US" sz="1800" smtClean="0"/>
              <a:t>坐标、线条颜色、点的形状和大小等。</a:t>
            </a:r>
          </a:p>
          <a:p>
            <a:r>
              <a:rPr lang="zh-CN" altLang="en-US" sz="1800" smtClean="0"/>
              <a:t>映射：数据的值和图形属性之间存在着某种映射。</a:t>
            </a:r>
            <a:endParaRPr lang="en-US" altLang="zh-CN" sz="1800" smtClean="0"/>
          </a:p>
          <a:p>
            <a:r>
              <a:rPr lang="zh-CN" altLang="en-US" sz="1800" smtClean="0"/>
              <a:t>标度</a:t>
            </a:r>
            <a:r>
              <a:rPr lang="en-US" altLang="zh-CN" sz="1800" smtClean="0"/>
              <a:t>(scale)</a:t>
            </a:r>
            <a:r>
              <a:rPr lang="zh-CN" altLang="en-US" sz="1800" smtClean="0"/>
              <a:t>控制着数据空间的值到图形属性空间的值的映射。</a:t>
            </a:r>
          </a:p>
          <a:p>
            <a:r>
              <a:rPr lang="zh-CN" altLang="en-US" sz="1800" smtClean="0"/>
              <a:t>统计变换  ：在将数据映射到图形属性之前，有时必须对其先做变换或汇总。</a:t>
            </a:r>
            <a:endParaRPr lang="en-US" altLang="zh-CN" sz="1800" smtClean="0"/>
          </a:p>
          <a:p>
            <a:r>
              <a:rPr lang="zh-CN" altLang="en-US" sz="1800" smtClean="0"/>
              <a:t>位置调整：</a:t>
            </a:r>
            <a:r>
              <a:rPr lang="en-US" altLang="zh-CN" sz="1800" smtClean="0"/>
              <a:t>dodge,fill,identity</a:t>
            </a:r>
          </a:p>
          <a:p>
            <a:r>
              <a:rPr lang="zh-CN" altLang="en-US" sz="1800" smtClean="0"/>
              <a:t>坐标系统</a:t>
            </a:r>
            <a:r>
              <a:rPr lang="en-US" altLang="zh-CN" sz="1800" smtClean="0"/>
              <a:t>:   xlim,ylim</a:t>
            </a:r>
            <a:r>
              <a:rPr lang="zh-CN" altLang="en-US" sz="1800" smtClean="0"/>
              <a:t>。坐标系统控制坐标轴幵影响所有图形元素，坐标轴可以进行变换以满足不同的需要。</a:t>
            </a:r>
            <a:endParaRPr lang="en-US" altLang="zh-CN" sz="1800" smtClean="0"/>
          </a:p>
          <a:p>
            <a:r>
              <a:rPr lang="zh-CN" altLang="en-US" sz="1800" smtClean="0"/>
              <a:t>图层：数据、映射、几何对象、统计变换等构成一个图层。图层可以允许用户一步步的构建图形，方便单独对图层进行修改。  </a:t>
            </a:r>
          </a:p>
          <a:p>
            <a:r>
              <a:rPr lang="zh-CN" altLang="en-US" sz="1800" smtClean="0"/>
              <a:t>分组绘图</a:t>
            </a:r>
            <a:r>
              <a:rPr lang="en-US" altLang="zh-CN" sz="1800" smtClean="0"/>
              <a:t>: facet_grid</a:t>
            </a:r>
            <a:r>
              <a:rPr lang="zh-CN" altLang="en-US" sz="1800" smtClean="0"/>
              <a:t>。条件绘图，将数据按某种方式分组，然后分别绘图。分面就是控制分组绘图的方法和排列形式。</a:t>
            </a:r>
            <a:endParaRPr lang="en-US" altLang="zh-CN" sz="1800" smtClean="0"/>
          </a:p>
          <a:p>
            <a:r>
              <a:rPr lang="zh-CN" altLang="en-US" sz="1800" smtClean="0"/>
              <a:t>主题</a:t>
            </a:r>
            <a:r>
              <a:rPr lang="en-US" altLang="zh-CN" sz="1800" smtClean="0"/>
              <a:t>theme</a:t>
            </a:r>
            <a:r>
              <a:rPr lang="zh-CN" altLang="en-US" sz="1800" smtClean="0"/>
              <a:t>：</a:t>
            </a:r>
            <a:r>
              <a:rPr lang="en-US" altLang="zh-CN" sz="1800" smtClean="0"/>
              <a:t>theme()</a:t>
            </a:r>
            <a:r>
              <a:rPr lang="zh-CN" altLang="en-US" sz="1800" smtClean="0"/>
              <a:t>函数中的选项可以调整字体、背景、颜色、网格线。</a:t>
            </a:r>
            <a:endParaRPr lang="en-US" altLang="zh-CN" sz="1800" smtClean="0"/>
          </a:p>
          <a:p>
            <a:r>
              <a:rPr lang="zh-CN" altLang="en-US" sz="1800" smtClean="0"/>
              <a:t>存储和输出：</a:t>
            </a:r>
            <a:r>
              <a:rPr lang="en-US" altLang="zh-CN" sz="1800" smtClean="0"/>
              <a:t>ggsave()</a:t>
            </a:r>
            <a:r>
              <a:rPr lang="zh-CN" altLang="en-US" sz="1800" smtClean="0"/>
              <a:t>能更方便保存绘图结果。</a:t>
            </a:r>
            <a:endParaRPr lang="en-US" altLang="zh-CN" sz="1800" smtClean="0"/>
          </a:p>
          <a:p>
            <a:endParaRPr lang="zh-CN" altLang="en-US" sz="1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图形绘制原理</a:t>
            </a:r>
          </a:p>
        </p:txBody>
      </p:sp>
      <p:graphicFrame>
        <p:nvGraphicFramePr>
          <p:cNvPr id="4" name="表格 3"/>
          <p:cNvGraphicFramePr>
            <a:graphicFrameLocks noGrp="1"/>
          </p:cNvGraphicFramePr>
          <p:nvPr>
            <p:extLst>
              <p:ext uri="{D42A27DB-BD31-4B8C-83A1-F6EECF244321}">
                <p14:modId xmlns:p14="http://schemas.microsoft.com/office/powerpoint/2010/main" val="3350116080"/>
              </p:ext>
            </p:extLst>
          </p:nvPr>
        </p:nvGraphicFramePr>
        <p:xfrm>
          <a:off x="395536" y="1556792"/>
          <a:ext cx="8424936" cy="4153805"/>
        </p:xfrm>
        <a:graphic>
          <a:graphicData uri="http://schemas.openxmlformats.org/drawingml/2006/table">
            <a:tbl>
              <a:tblPr firstRow="1" firstCol="1" bandRow="1"/>
              <a:tblGrid>
                <a:gridCol w="3111913">
                  <a:extLst>
                    <a:ext uri="{9D8B030D-6E8A-4147-A177-3AD203B41FA5}">
                      <a16:colId xmlns:a16="http://schemas.microsoft.com/office/drawing/2014/main" val="1648420407"/>
                    </a:ext>
                  </a:extLst>
                </a:gridCol>
                <a:gridCol w="5313023">
                  <a:extLst>
                    <a:ext uri="{9D8B030D-6E8A-4147-A177-3AD203B41FA5}">
                      <a16:colId xmlns:a16="http://schemas.microsoft.com/office/drawing/2014/main" val="1281752171"/>
                    </a:ext>
                  </a:extLst>
                </a:gridCol>
              </a:tblGrid>
              <a:tr h="660073">
                <a:tc>
                  <a:txBody>
                    <a:bodyPr/>
                    <a:lstStyle/>
                    <a:p>
                      <a:pPr algn="ctr">
                        <a:spcAft>
                          <a:spcPts val="0"/>
                        </a:spcAft>
                      </a:pPr>
                      <a:r>
                        <a:rPr lang="en-US" sz="2800" kern="100">
                          <a:effectLst/>
                          <a:latin typeface="等线" panose="02010600030101010101" pitchFamily="2" charset="-122"/>
                          <a:ea typeface="等线" panose="02010600030101010101" pitchFamily="2" charset="-122"/>
                          <a:cs typeface="Times New Roman" panose="02020603050405020304" pitchFamily="18" charset="0"/>
                        </a:rPr>
                        <a:t>geom</a:t>
                      </a:r>
                      <a:r>
                        <a:rPr lang="zh-CN" sz="2800" kern="100">
                          <a:effectLst/>
                          <a:latin typeface="等线" panose="02010600030101010101" pitchFamily="2" charset="-122"/>
                          <a:ea typeface="等线" panose="02010600030101010101" pitchFamily="2" charset="-122"/>
                          <a:cs typeface="Times New Roman" panose="02020603050405020304" pitchFamily="18" charset="0"/>
                        </a:rPr>
                        <a:t>常用几何参数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effectLst/>
                          <a:latin typeface="等线" panose="02010600030101010101" pitchFamily="2" charset="-122"/>
                          <a:ea typeface="等线" panose="02010600030101010101" pitchFamily="2" charset="-122"/>
                          <a:cs typeface="Times New Roman" panose="02020603050405020304" pitchFamily="18" charset="0"/>
                        </a:rPr>
                        <a:t>常量赋值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2827946"/>
                  </a:ext>
                </a:extLst>
              </a:tr>
              <a:tr h="660073">
                <a:tc>
                  <a:txBody>
                    <a:bodyPr/>
                    <a:lstStyle/>
                    <a:p>
                      <a:pPr algn="ctr">
                        <a:spcAft>
                          <a:spcPts val="0"/>
                        </a:spcAft>
                      </a:pPr>
                      <a:r>
                        <a:rPr lang="en-US" sz="2800" kern="100">
                          <a:effectLst/>
                          <a:latin typeface="等线" panose="02010600030101010101" pitchFamily="2" charset="-122"/>
                          <a:ea typeface="等线" panose="02010600030101010101" pitchFamily="2" charset="-122"/>
                          <a:cs typeface="Times New Roman" panose="02020603050405020304" pitchFamily="18" charset="0"/>
                        </a:rPr>
                        <a:t>color/fill</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kern="100">
                          <a:effectLst/>
                          <a:latin typeface="等线" panose="02010600030101010101" pitchFamily="2" charset="-122"/>
                          <a:ea typeface="等线" panose="02010600030101010101" pitchFamily="2" charset="-122"/>
                          <a:cs typeface="Times New Roman" panose="02020603050405020304" pitchFamily="18" charset="0"/>
                        </a:rPr>
                        <a:t>color/fill=NA</a:t>
                      </a:r>
                      <a:r>
                        <a:rPr lang="zh-CN" sz="2800" kern="100">
                          <a:effectLst/>
                          <a:latin typeface="等线" panose="02010600030101010101" pitchFamily="2" charset="-122"/>
                          <a:ea typeface="等线" panose="02010600030101010101" pitchFamily="2" charset="-122"/>
                          <a:cs typeface="Times New Roman" panose="02020603050405020304" pitchFamily="18" charset="0"/>
                        </a:rPr>
                        <a:t>消除线条或填充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0500569"/>
                  </a:ext>
                </a:extLst>
              </a:tr>
              <a:tr h="660073">
                <a:tc>
                  <a:txBody>
                    <a:bodyPr/>
                    <a:lstStyle/>
                    <a:p>
                      <a:pPr algn="ctr">
                        <a:spcAft>
                          <a:spcPts val="0"/>
                        </a:spcAft>
                      </a:pPr>
                      <a:r>
                        <a:rPr lang="en-US" sz="2800" kern="100">
                          <a:effectLst/>
                          <a:latin typeface="等线" panose="02010600030101010101" pitchFamily="2" charset="-122"/>
                          <a:ea typeface="等线" panose="02010600030101010101" pitchFamily="2" charset="-122"/>
                          <a:cs typeface="Times New Roman" panose="02020603050405020304" pitchFamily="18" charset="0"/>
                        </a:rPr>
                        <a:t>alpha</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kern="100" dirty="0">
                          <a:effectLst/>
                          <a:latin typeface="等线" panose="02010600030101010101" pitchFamily="2" charset="-122"/>
                          <a:ea typeface="等线" panose="02010600030101010101" pitchFamily="2" charset="-122"/>
                          <a:cs typeface="Times New Roman" panose="02020603050405020304" pitchFamily="18" charset="0"/>
                        </a:rPr>
                        <a:t>0&lt;= alpha &lt;= </a:t>
                      </a:r>
                      <a:r>
                        <a:rPr lang="en-US" sz="2800" kern="100" dirty="0" smtClean="0">
                          <a:effectLst/>
                          <a:latin typeface="等线" panose="02010600030101010101" pitchFamily="2" charset="-122"/>
                          <a:ea typeface="等线" panose="02010600030101010101" pitchFamily="2" charset="-122"/>
                          <a:cs typeface="Times New Roman" panose="02020603050405020304" pitchFamily="18" charset="0"/>
                        </a:rPr>
                        <a:t>1</a:t>
                      </a:r>
                      <a:r>
                        <a:rPr lang="zh-CN" altLang="en-US" sz="2800" kern="100" dirty="0" smtClean="0">
                          <a:effectLst/>
                          <a:latin typeface="等线" panose="02010600030101010101" pitchFamily="2" charset="-122"/>
                          <a:ea typeface="等线" panose="02010600030101010101" pitchFamily="2" charset="-122"/>
                          <a:cs typeface="Times New Roman" panose="02020603050405020304" pitchFamily="18" charset="0"/>
                        </a:rPr>
                        <a:t>，透明度</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123777"/>
                  </a:ext>
                </a:extLst>
              </a:tr>
              <a:tr h="660073">
                <a:tc>
                  <a:txBody>
                    <a:bodyPr/>
                    <a:lstStyle/>
                    <a:p>
                      <a:pPr algn="ctr">
                        <a:spcAft>
                          <a:spcPts val="0"/>
                        </a:spcAft>
                      </a:pPr>
                      <a:r>
                        <a:rPr lang="en-US" sz="2800" kern="100">
                          <a:effectLst/>
                          <a:latin typeface="等线" panose="02010600030101010101" pitchFamily="2" charset="-122"/>
                          <a:ea typeface="等线" panose="02010600030101010101" pitchFamily="2" charset="-122"/>
                          <a:cs typeface="Times New Roman" panose="02020603050405020304" pitchFamily="18" charset="0"/>
                        </a:rPr>
                        <a:t>linetype</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effectLst/>
                          <a:latin typeface="等线" panose="02010600030101010101" pitchFamily="2" charset="-122"/>
                          <a:ea typeface="等线" panose="02010600030101010101" pitchFamily="2" charset="-122"/>
                          <a:cs typeface="Times New Roman" panose="02020603050405020304" pitchFamily="18" charset="0"/>
                        </a:rPr>
                        <a:t>线条形式 </a:t>
                      </a:r>
                      <a:r>
                        <a:rPr lang="en-US" sz="2800" kern="100">
                          <a:effectLst/>
                          <a:latin typeface="等线" panose="02010600030101010101" pitchFamily="2" charset="-122"/>
                          <a:ea typeface="等线" panose="02010600030101010101" pitchFamily="2" charset="-122"/>
                          <a:cs typeface="Times New Roman" panose="02020603050405020304" pitchFamily="18" charset="0"/>
                        </a:rPr>
                        <a:t>(1:6)</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0611764"/>
                  </a:ext>
                </a:extLst>
              </a:tr>
              <a:tr h="660073">
                <a:tc>
                  <a:txBody>
                    <a:bodyPr/>
                    <a:lstStyle/>
                    <a:p>
                      <a:pPr algn="ctr">
                        <a:spcAft>
                          <a:spcPts val="0"/>
                        </a:spcAft>
                      </a:pPr>
                      <a:r>
                        <a:rPr lang="en-US" sz="2800" kern="100">
                          <a:effectLst/>
                          <a:latin typeface="等线" panose="02010600030101010101" pitchFamily="2" charset="-122"/>
                          <a:ea typeface="等线" panose="02010600030101010101" pitchFamily="2" charset="-122"/>
                          <a:cs typeface="Times New Roman" panose="02020603050405020304" pitchFamily="18" charset="0"/>
                        </a:rPr>
                        <a:t>size</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a:effectLst/>
                          <a:latin typeface="等线" panose="02010600030101010101" pitchFamily="2" charset="-122"/>
                          <a:ea typeface="等线" panose="02010600030101010101" pitchFamily="2" charset="-122"/>
                          <a:cs typeface="Times New Roman" panose="02020603050405020304" pitchFamily="18" charset="0"/>
                        </a:rPr>
                        <a:t>点的尺寸和线的宽度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0272541"/>
                  </a:ext>
                </a:extLst>
              </a:tr>
              <a:tr h="660073">
                <a:tc>
                  <a:txBody>
                    <a:bodyPr/>
                    <a:lstStyle/>
                    <a:p>
                      <a:pPr algn="ctr">
                        <a:spcAft>
                          <a:spcPts val="0"/>
                        </a:spcAft>
                      </a:pPr>
                      <a:r>
                        <a:rPr lang="en-US" sz="2800" kern="100">
                          <a:effectLst/>
                          <a:latin typeface="等线" panose="02010600030101010101" pitchFamily="2" charset="-122"/>
                          <a:ea typeface="等线" panose="02010600030101010101" pitchFamily="2" charset="-122"/>
                          <a:cs typeface="Times New Roman" panose="02020603050405020304" pitchFamily="18" charset="0"/>
                        </a:rPr>
                        <a:t>shape</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100" dirty="0">
                          <a:effectLst/>
                          <a:latin typeface="等线" panose="02010600030101010101" pitchFamily="2" charset="-122"/>
                          <a:ea typeface="等线" panose="02010600030101010101" pitchFamily="2" charset="-122"/>
                          <a:cs typeface="Times New Roman" panose="02020603050405020304" pitchFamily="18" charset="0"/>
                        </a:rPr>
                        <a:t>点的形状 </a:t>
                      </a:r>
                      <a:r>
                        <a:rPr lang="en-US" sz="2800" kern="100" dirty="0">
                          <a:effectLst/>
                          <a:latin typeface="等线" panose="02010600030101010101" pitchFamily="2" charset="-122"/>
                          <a:ea typeface="等线" panose="02010600030101010101" pitchFamily="2" charset="-122"/>
                          <a:cs typeface="Times New Roman" panose="02020603050405020304" pitchFamily="18" charset="0"/>
                        </a:rPr>
                        <a:t>(0:25)</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5134492"/>
                  </a:ext>
                </a:extLst>
              </a:tr>
            </a:tbl>
          </a:graphicData>
        </a:graphic>
      </p:graphicFrame>
    </p:spTree>
    <p:extLst>
      <p:ext uri="{BB962C8B-B14F-4D97-AF65-F5344CB8AC3E}">
        <p14:creationId xmlns:p14="http://schemas.microsoft.com/office/powerpoint/2010/main" val="4211620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图形绘制原理</a:t>
            </a:r>
          </a:p>
        </p:txBody>
      </p:sp>
      <p:sp>
        <p:nvSpPr>
          <p:cNvPr id="3" name="内容占位符 2"/>
          <p:cNvSpPr>
            <a:spLocks noGrp="1"/>
          </p:cNvSpPr>
          <p:nvPr>
            <p:ph idx="1"/>
          </p:nvPr>
        </p:nvSpPr>
        <p:spPr>
          <a:xfrm>
            <a:off x="392844" y="1340768"/>
            <a:ext cx="8142287" cy="4392612"/>
          </a:xfrm>
        </p:spPr>
        <p:txBody>
          <a:bodyPr/>
          <a:lstStyle/>
          <a:p>
            <a:r>
              <a:rPr lang="zh-CN" altLang="en-US" dirty="0" smtClean="0"/>
              <a:t>坐标系</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05082604"/>
              </p:ext>
            </p:extLst>
          </p:nvPr>
        </p:nvGraphicFramePr>
        <p:xfrm>
          <a:off x="251519" y="2060848"/>
          <a:ext cx="8712969" cy="3744414"/>
        </p:xfrm>
        <a:graphic>
          <a:graphicData uri="http://schemas.openxmlformats.org/drawingml/2006/table">
            <a:tbl>
              <a:tblPr firstRow="1" firstCol="1" bandRow="1"/>
              <a:tblGrid>
                <a:gridCol w="2376742">
                  <a:extLst>
                    <a:ext uri="{9D8B030D-6E8A-4147-A177-3AD203B41FA5}">
                      <a16:colId xmlns:a16="http://schemas.microsoft.com/office/drawing/2014/main" val="199031795"/>
                    </a:ext>
                  </a:extLst>
                </a:gridCol>
                <a:gridCol w="2531130">
                  <a:extLst>
                    <a:ext uri="{9D8B030D-6E8A-4147-A177-3AD203B41FA5}">
                      <a16:colId xmlns:a16="http://schemas.microsoft.com/office/drawing/2014/main" val="1547895243"/>
                    </a:ext>
                  </a:extLst>
                </a:gridCol>
                <a:gridCol w="3805097">
                  <a:extLst>
                    <a:ext uri="{9D8B030D-6E8A-4147-A177-3AD203B41FA5}">
                      <a16:colId xmlns:a16="http://schemas.microsoft.com/office/drawing/2014/main" val="3452481157"/>
                    </a:ext>
                  </a:extLst>
                </a:gridCol>
              </a:tblGrid>
              <a:tr h="416046">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Coordinate Systems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参数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5381552"/>
                  </a:ext>
                </a:extLst>
              </a:tr>
              <a:tr h="416046">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coord_cartesian()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err="1">
                          <a:effectLst/>
                          <a:latin typeface="等线" panose="02010600030101010101" pitchFamily="2" charset="-122"/>
                          <a:ea typeface="等线" panose="02010600030101010101" pitchFamily="2" charset="-122"/>
                          <a:cs typeface="Times New Roman" panose="02020603050405020304" pitchFamily="18" charset="0"/>
                        </a:rPr>
                        <a:t>xlim,ylim</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笛卡尔坐标（默认）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865988"/>
                  </a:ext>
                </a:extLst>
              </a:tr>
              <a:tr h="416046">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coord_fixed()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radio,xlim,ylim</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具有固定纵横比的直角坐标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0515783"/>
                  </a:ext>
                </a:extLst>
              </a:tr>
              <a:tr h="416046">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coord_flip</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xlim,ylim</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x </a:t>
                      </a:r>
                      <a:r>
                        <a:rPr lang="zh-CN" sz="1800" kern="100">
                          <a:effectLst/>
                          <a:latin typeface="等线" panose="02010600030101010101" pitchFamily="2" charset="-122"/>
                          <a:ea typeface="等线" panose="02010600030101010101" pitchFamily="2" charset="-122"/>
                          <a:cs typeface="Times New Roman" panose="02020603050405020304" pitchFamily="18" charset="0"/>
                        </a:rPr>
                        <a:t>和</a:t>
                      </a:r>
                      <a:r>
                        <a:rPr lang="en-US" sz="1800" kern="100">
                          <a:effectLst/>
                          <a:latin typeface="等线" panose="02010600030101010101" pitchFamily="2" charset="-122"/>
                          <a:ea typeface="等线" panose="02010600030101010101" pitchFamily="2" charset="-122"/>
                          <a:cs typeface="Times New Roman" panose="02020603050405020304" pitchFamily="18" charset="0"/>
                        </a:rPr>
                        <a:t> y </a:t>
                      </a:r>
                      <a:r>
                        <a:rPr lang="zh-CN" sz="1800" kern="100">
                          <a:effectLst/>
                          <a:latin typeface="等线" panose="02010600030101010101" pitchFamily="2" charset="-122"/>
                          <a:ea typeface="等线" panose="02010600030101010101" pitchFamily="2" charset="-122"/>
                          <a:cs typeface="Times New Roman" panose="02020603050405020304" pitchFamily="18" charset="0"/>
                        </a:rPr>
                        <a:t>翻转</a:t>
                      </a:r>
                      <a:r>
                        <a:rPr lang="en-US" sz="1800" kern="100">
                          <a:effectLst/>
                          <a:latin typeface="等线" panose="02010600030101010101" pitchFamily="2" charset="-122"/>
                          <a:ea typeface="等线" panose="02010600030101010101" pitchFamily="2" charset="-122"/>
                          <a:cs typeface="Times New Roman" panose="02020603050405020304" pitchFamily="18" charset="0"/>
                        </a:rPr>
                        <a:t> (</a:t>
                      </a:r>
                      <a:r>
                        <a:rPr lang="zh-CN" sz="1800" kern="100">
                          <a:effectLst/>
                          <a:latin typeface="等线" panose="02010600030101010101" pitchFamily="2" charset="-122"/>
                          <a:ea typeface="等线" panose="02010600030101010101" pitchFamily="2" charset="-122"/>
                          <a:cs typeface="Times New Roman" panose="02020603050405020304" pitchFamily="18" charset="0"/>
                        </a:rPr>
                        <a:t>笛卡尔坐标</a:t>
                      </a:r>
                      <a:r>
                        <a:rPr lang="en-US" sz="1800" kern="100">
                          <a:effectLst/>
                          <a:latin typeface="等线" panose="02010600030101010101" pitchFamily="2" charset="-122"/>
                          <a:ea typeface="等线" panose="02010600030101010101" pitchFamily="2" charset="-122"/>
                          <a:cs typeface="Times New Roman" panose="02020603050405020304" pitchFamily="18" charset="0"/>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8786789"/>
                  </a:ext>
                </a:extLst>
              </a:tr>
              <a:tr h="416046">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coord_polar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theta, start, direction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极坐标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0699523"/>
                  </a:ext>
                </a:extLst>
              </a:tr>
              <a:tr h="832092">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coord_trans()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xtrans, ytrans</a:t>
                      </a:r>
                      <a:r>
                        <a:rPr lang="zh-CN" sz="1800" kern="100">
                          <a:effectLst/>
                          <a:latin typeface="等线" panose="02010600030101010101" pitchFamily="2" charset="-122"/>
                          <a:ea typeface="等线" panose="02010600030101010101" pitchFamily="2" charset="-122"/>
                          <a:cs typeface="Times New Roman" panose="02020603050405020304" pitchFamily="18" charset="0"/>
                        </a:rPr>
                        <a:t>，</a:t>
                      </a:r>
                      <a:r>
                        <a:rPr lang="en-US" sz="1800" kern="100">
                          <a:effectLst/>
                          <a:latin typeface="等线" panose="02010600030101010101" pitchFamily="2" charset="-122"/>
                          <a:ea typeface="等线" panose="02010600030101010101" pitchFamily="2" charset="-122"/>
                          <a:cs typeface="Times New Roman" panose="02020603050405020304" pitchFamily="18" charset="0"/>
                        </a:rPr>
                        <a:t>xlim,ylim</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变换笛卡尔坐标系，</a:t>
                      </a:r>
                      <a:r>
                        <a:rPr lang="en-US" sz="1800" kern="100">
                          <a:effectLst/>
                          <a:latin typeface="等线" panose="02010600030101010101" pitchFamily="2" charset="-122"/>
                          <a:ea typeface="等线" panose="02010600030101010101" pitchFamily="2" charset="-122"/>
                          <a:cs typeface="Times New Roman" panose="02020603050405020304" pitchFamily="18" charset="0"/>
                        </a:rPr>
                        <a:t>xtrans, ytrans </a:t>
                      </a:r>
                      <a:r>
                        <a:rPr lang="zh-CN" sz="1800" kern="100">
                          <a:effectLst/>
                          <a:latin typeface="等线" panose="02010600030101010101" pitchFamily="2" charset="-122"/>
                          <a:ea typeface="等线" panose="02010600030101010101" pitchFamily="2" charset="-122"/>
                          <a:cs typeface="Times New Roman" panose="02020603050405020304" pitchFamily="18" charset="0"/>
                        </a:rPr>
                        <a:t>接收函数名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0297707"/>
                  </a:ext>
                </a:extLst>
              </a:tr>
              <a:tr h="832092">
                <a:tc>
                  <a:txBody>
                    <a:bodyPr/>
                    <a:lstStyle/>
                    <a:p>
                      <a:pPr algn="just">
                        <a:spcAft>
                          <a:spcPts val="0"/>
                        </a:spcAft>
                      </a:pPr>
                      <a:r>
                        <a:rPr lang="en-US" sz="1800" kern="100" dirty="0" err="1">
                          <a:effectLst/>
                          <a:latin typeface="等线" panose="02010600030101010101" pitchFamily="2" charset="-122"/>
                          <a:ea typeface="等线" panose="02010600030101010101" pitchFamily="2" charset="-122"/>
                          <a:cs typeface="Times New Roman" panose="02020603050405020304" pitchFamily="18" charset="0"/>
                        </a:rPr>
                        <a:t>coord_map</a:t>
                      </a: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(projection = “</a:t>
                      </a:r>
                      <a:r>
                        <a:rPr lang="en-US" sz="1800" kern="100" dirty="0" err="1">
                          <a:effectLst/>
                          <a:latin typeface="等线" panose="02010600030101010101" pitchFamily="2" charset="-122"/>
                          <a:ea typeface="等线" panose="02010600030101010101" pitchFamily="2" charset="-122"/>
                          <a:cs typeface="Times New Roman" panose="02020603050405020304" pitchFamily="18" charset="0"/>
                        </a:rPr>
                        <a:t>ortho</a:t>
                      </a: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”,orientation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projection, orienztation, xlim, ylim</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地图投影</a:t>
                      </a: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 projections:{</a:t>
                      </a:r>
                      <a:r>
                        <a:rPr lang="en-US" sz="1800" kern="100" dirty="0" err="1">
                          <a:effectLst/>
                          <a:latin typeface="等线" panose="02010600030101010101" pitchFamily="2" charset="-122"/>
                          <a:ea typeface="等线" panose="02010600030101010101" pitchFamily="2" charset="-122"/>
                          <a:cs typeface="Times New Roman" panose="02020603050405020304" pitchFamily="18" charset="0"/>
                        </a:rPr>
                        <a:t>mercator</a:t>
                      </a: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 (default), </a:t>
                      </a:r>
                      <a:r>
                        <a:rPr lang="en-US" sz="1800" kern="100" dirty="0" err="1">
                          <a:effectLst/>
                          <a:latin typeface="等线" panose="02010600030101010101" pitchFamily="2" charset="-122"/>
                          <a:ea typeface="等线" panose="02010600030101010101" pitchFamily="2" charset="-122"/>
                          <a:cs typeface="Times New Roman" panose="02020603050405020304" pitchFamily="18" charset="0"/>
                        </a:rPr>
                        <a:t>azequalarea</a:t>
                      </a: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sz="1800" kern="100" dirty="0" err="1">
                          <a:effectLst/>
                          <a:latin typeface="等线" panose="02010600030101010101" pitchFamily="2" charset="-122"/>
                          <a:ea typeface="等线" panose="02010600030101010101" pitchFamily="2" charset="-122"/>
                          <a:cs typeface="Times New Roman" panose="02020603050405020304" pitchFamily="18" charset="0"/>
                        </a:rPr>
                        <a:t>lagrange</a:t>
                      </a: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 etc.}</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5672371"/>
                  </a:ext>
                </a:extLst>
              </a:tr>
            </a:tbl>
          </a:graphicData>
        </a:graphic>
      </p:graphicFrame>
    </p:spTree>
    <p:extLst>
      <p:ext uri="{BB962C8B-B14F-4D97-AF65-F5344CB8AC3E}">
        <p14:creationId xmlns:p14="http://schemas.microsoft.com/office/powerpoint/2010/main" val="2038024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ggplot2</a:t>
            </a:r>
            <a:r>
              <a:rPr lang="zh-CN" altLang="en-US" smtClean="0"/>
              <a:t>绘图函数</a:t>
            </a:r>
          </a:p>
        </p:txBody>
      </p:sp>
      <p:sp>
        <p:nvSpPr>
          <p:cNvPr id="27651" name="内容占位符 2"/>
          <p:cNvSpPr>
            <a:spLocks noGrp="1"/>
          </p:cNvSpPr>
          <p:nvPr>
            <p:ph idx="1"/>
          </p:nvPr>
        </p:nvSpPr>
        <p:spPr/>
        <p:txBody>
          <a:bodyPr/>
          <a:lstStyle/>
          <a:p>
            <a:endParaRPr lang="zh-CN" altLang="en-US" smtClean="0"/>
          </a:p>
        </p:txBody>
      </p:sp>
      <p:pic>
        <p:nvPicPr>
          <p:cNvPr id="2765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4788" y="1449388"/>
            <a:ext cx="518477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28675" name="内容占位符 2"/>
          <p:cNvSpPr>
            <a:spLocks noGrp="1"/>
          </p:cNvSpPr>
          <p:nvPr>
            <p:ph idx="1"/>
          </p:nvPr>
        </p:nvSpPr>
        <p:spPr/>
        <p:txBody>
          <a:bodyPr/>
          <a:lstStyle/>
          <a:p>
            <a:r>
              <a:rPr lang="en-US" altLang="zh-CN" dirty="0" smtClean="0"/>
              <a:t>shape</a:t>
            </a:r>
            <a:r>
              <a:rPr lang="zh-CN" altLang="en-US" dirty="0" smtClean="0"/>
              <a:t>参数修改图形的形状</a:t>
            </a:r>
            <a:endParaRPr lang="en-US" altLang="zh-CN" dirty="0" smtClean="0"/>
          </a:p>
          <a:p>
            <a:pPr lvl="1"/>
            <a:r>
              <a:rPr lang="en-US" altLang="zh-CN" sz="2000" dirty="0" err="1" smtClean="0"/>
              <a:t>ggplot</a:t>
            </a:r>
            <a:r>
              <a:rPr lang="en-US" altLang="zh-CN" sz="2000" dirty="0" smtClean="0"/>
              <a:t>(</a:t>
            </a:r>
            <a:r>
              <a:rPr lang="en-US" altLang="zh-CN" sz="2000" dirty="0" err="1" smtClean="0"/>
              <a:t>mtcars</a:t>
            </a:r>
            <a:r>
              <a:rPr lang="en-US" altLang="zh-CN" sz="2000" dirty="0" smtClean="0"/>
              <a:t>, </a:t>
            </a:r>
            <a:r>
              <a:rPr lang="en-US" altLang="zh-CN" sz="2000" dirty="0" err="1" smtClean="0"/>
              <a:t>aes</a:t>
            </a:r>
            <a:r>
              <a:rPr lang="en-US" altLang="zh-CN" sz="2000" dirty="0" smtClean="0"/>
              <a:t>(x=</a:t>
            </a:r>
            <a:r>
              <a:rPr lang="en-US" altLang="zh-CN" sz="2000" dirty="0" err="1" smtClean="0"/>
              <a:t>wt</a:t>
            </a:r>
            <a:r>
              <a:rPr lang="en-US" altLang="zh-CN" sz="2000" dirty="0" smtClean="0"/>
              <a:t>, y=mpg)) + </a:t>
            </a:r>
            <a:r>
              <a:rPr lang="en-US" altLang="zh-CN" sz="2000" dirty="0" err="1" smtClean="0"/>
              <a:t>geom_point</a:t>
            </a:r>
            <a:r>
              <a:rPr lang="en-US" altLang="zh-CN" sz="2000" dirty="0" smtClean="0"/>
              <a:t>(shape=5)</a:t>
            </a:r>
            <a:endParaRPr lang="zh-CN" altLang="en-US" sz="2000" dirty="0" smtClean="0"/>
          </a:p>
        </p:txBody>
      </p:sp>
      <p:pic>
        <p:nvPicPr>
          <p:cNvPr id="2867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8825" y="2693988"/>
            <a:ext cx="41814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9813" y="2565400"/>
            <a:ext cx="39624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29699" name="内容占位符 2"/>
          <p:cNvSpPr>
            <a:spLocks noGrp="1"/>
          </p:cNvSpPr>
          <p:nvPr>
            <p:ph idx="1"/>
          </p:nvPr>
        </p:nvSpPr>
        <p:spPr>
          <a:xfrm>
            <a:off x="179388" y="1341438"/>
            <a:ext cx="8431212" cy="4606925"/>
          </a:xfrm>
        </p:spPr>
        <p:txBody>
          <a:bodyPr/>
          <a:lstStyle/>
          <a:p>
            <a:r>
              <a:rPr lang="en-US" altLang="zh-CN" dirty="0" smtClean="0"/>
              <a:t>size</a:t>
            </a:r>
            <a:r>
              <a:rPr lang="zh-CN" altLang="en-US" dirty="0" smtClean="0"/>
              <a:t>参数修改图形的大小</a:t>
            </a:r>
            <a:endParaRPr lang="en-US" altLang="zh-CN" dirty="0" smtClean="0"/>
          </a:p>
          <a:p>
            <a:pPr lvl="1"/>
            <a:r>
              <a:rPr lang="en-US" altLang="zh-CN" sz="2000" dirty="0" err="1" smtClean="0"/>
              <a:t>ggplot</a:t>
            </a:r>
            <a:r>
              <a:rPr lang="en-US" altLang="zh-CN" sz="2000" dirty="0" smtClean="0"/>
              <a:t>(</a:t>
            </a:r>
            <a:r>
              <a:rPr lang="en-US" altLang="zh-CN" sz="2000" dirty="0" err="1" smtClean="0"/>
              <a:t>mtcars</a:t>
            </a:r>
            <a:r>
              <a:rPr lang="en-US" altLang="zh-CN" sz="2000" dirty="0" smtClean="0"/>
              <a:t>, </a:t>
            </a:r>
            <a:r>
              <a:rPr lang="en-US" altLang="zh-CN" sz="2000" dirty="0" err="1" smtClean="0"/>
              <a:t>aes</a:t>
            </a:r>
            <a:r>
              <a:rPr lang="en-US" altLang="zh-CN" sz="2000" dirty="0" smtClean="0"/>
              <a:t>(x=</a:t>
            </a:r>
            <a:r>
              <a:rPr lang="en-US" altLang="zh-CN" sz="2000" dirty="0" err="1" smtClean="0"/>
              <a:t>wt</a:t>
            </a:r>
            <a:r>
              <a:rPr lang="en-US" altLang="zh-CN" sz="2000" dirty="0" smtClean="0"/>
              <a:t>, y=mpg)) + </a:t>
            </a:r>
            <a:r>
              <a:rPr lang="en-US" altLang="zh-CN" sz="2000" dirty="0" err="1" smtClean="0"/>
              <a:t>geom_point</a:t>
            </a:r>
            <a:r>
              <a:rPr lang="en-US" altLang="zh-CN" sz="2000" dirty="0" smtClean="0"/>
              <a:t>(size=1.5)</a:t>
            </a:r>
          </a:p>
          <a:p>
            <a:pPr lvl="1"/>
            <a:r>
              <a:rPr lang="en-US" altLang="zh-CN" sz="2000" dirty="0" err="1" smtClean="0"/>
              <a:t>ggplot</a:t>
            </a:r>
            <a:r>
              <a:rPr lang="en-US" altLang="zh-CN" sz="2000" dirty="0" smtClean="0"/>
              <a:t>(</a:t>
            </a:r>
            <a:r>
              <a:rPr lang="en-US" altLang="zh-CN" sz="2000" dirty="0" err="1" smtClean="0"/>
              <a:t>mtcars</a:t>
            </a:r>
            <a:r>
              <a:rPr lang="en-US" altLang="zh-CN" sz="2000" dirty="0" smtClean="0"/>
              <a:t>, </a:t>
            </a:r>
            <a:r>
              <a:rPr lang="en-US" altLang="zh-CN" sz="2000" dirty="0" err="1" smtClean="0"/>
              <a:t>aes</a:t>
            </a:r>
            <a:r>
              <a:rPr lang="en-US" altLang="zh-CN" sz="2000" dirty="0" smtClean="0"/>
              <a:t>(x=</a:t>
            </a:r>
            <a:r>
              <a:rPr lang="en-US" altLang="zh-CN" sz="2000" dirty="0" err="1" smtClean="0"/>
              <a:t>wt</a:t>
            </a:r>
            <a:r>
              <a:rPr lang="en-US" altLang="zh-CN" sz="2000" dirty="0" smtClean="0"/>
              <a:t>, y=mpg)) + </a:t>
            </a:r>
            <a:r>
              <a:rPr lang="en-US" altLang="zh-CN" sz="2000" dirty="0" err="1" smtClean="0"/>
              <a:t>geom_point</a:t>
            </a:r>
            <a:r>
              <a:rPr lang="en-US" altLang="zh-CN" sz="2000" dirty="0" smtClean="0"/>
              <a:t>(size=5)</a:t>
            </a:r>
          </a:p>
          <a:p>
            <a:pPr lvl="1"/>
            <a:endParaRPr lang="zh-CN" altLang="en-US" dirty="0" smtClean="0"/>
          </a:p>
        </p:txBody>
      </p:sp>
      <p:pic>
        <p:nvPicPr>
          <p:cNvPr id="2970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413" y="2708275"/>
            <a:ext cx="39624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7713" y="2708275"/>
            <a:ext cx="39624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可视化技术概述</a:t>
            </a:r>
          </a:p>
        </p:txBody>
      </p:sp>
      <p:sp>
        <p:nvSpPr>
          <p:cNvPr id="3" name="内容占位符 2"/>
          <p:cNvSpPr>
            <a:spLocks noGrp="1"/>
          </p:cNvSpPr>
          <p:nvPr>
            <p:ph idx="1"/>
          </p:nvPr>
        </p:nvSpPr>
        <p:spPr>
          <a:xfrm>
            <a:off x="179512" y="1412776"/>
            <a:ext cx="8712967" cy="4464149"/>
          </a:xfrm>
        </p:spPr>
        <p:txBody>
          <a:bodyPr/>
          <a:lstStyle/>
          <a:p>
            <a:r>
              <a:rPr lang="zh-CN" altLang="en-US" dirty="0"/>
              <a:t>可视化结构包括三个基本组成部分</a:t>
            </a:r>
            <a:r>
              <a:rPr lang="zh-CN" altLang="en-US" dirty="0" smtClean="0"/>
              <a:t>：</a:t>
            </a:r>
            <a:endParaRPr lang="en-US" altLang="zh-CN" dirty="0" smtClean="0"/>
          </a:p>
          <a:p>
            <a:r>
              <a:rPr lang="zh-CN" altLang="en-US" dirty="0" smtClean="0"/>
              <a:t>空间</a:t>
            </a:r>
            <a:r>
              <a:rPr lang="zh-CN" altLang="en-US" dirty="0"/>
              <a:t>基</a:t>
            </a:r>
            <a:r>
              <a:rPr lang="en-US" altLang="zh-CN" dirty="0"/>
              <a:t>(spatial </a:t>
            </a:r>
            <a:r>
              <a:rPr lang="en-US" altLang="zh-CN" dirty="0" smtClean="0"/>
              <a:t>sub—</a:t>
            </a:r>
            <a:r>
              <a:rPr lang="en-US" altLang="zh-CN" dirty="0" err="1" smtClean="0"/>
              <a:t>strate</a:t>
            </a:r>
            <a:r>
              <a:rPr lang="en-US" altLang="zh-CN" dirty="0" smtClean="0"/>
              <a:t>)</a:t>
            </a:r>
          </a:p>
          <a:p>
            <a:pPr lvl="1"/>
            <a:r>
              <a:rPr lang="zh-CN" altLang="en-US" dirty="0" smtClean="0"/>
              <a:t>空间</a:t>
            </a:r>
            <a:r>
              <a:rPr lang="zh-CN" altLang="en-US" dirty="0"/>
              <a:t>基决定了最终视图的空间维度，包括</a:t>
            </a:r>
            <a:r>
              <a:rPr lang="zh-CN" altLang="en-US" dirty="0" smtClean="0"/>
              <a:t>一维</a:t>
            </a:r>
            <a:r>
              <a:rPr lang="zh-CN" altLang="en-US" dirty="0"/>
              <a:t>、二维、三维；</a:t>
            </a:r>
            <a:endParaRPr lang="en-US" altLang="zh-CN" dirty="0" smtClean="0"/>
          </a:p>
          <a:p>
            <a:r>
              <a:rPr lang="zh-CN" altLang="en-US" dirty="0" smtClean="0"/>
              <a:t>图形</a:t>
            </a:r>
            <a:r>
              <a:rPr lang="zh-CN" altLang="en-US" dirty="0"/>
              <a:t>元素</a:t>
            </a:r>
            <a:r>
              <a:rPr lang="en-US" altLang="zh-CN" dirty="0"/>
              <a:t>(graphical elements</a:t>
            </a:r>
            <a:r>
              <a:rPr lang="en-US" altLang="zh-CN" dirty="0" smtClean="0"/>
              <a:t>)</a:t>
            </a:r>
          </a:p>
          <a:p>
            <a:pPr lvl="1"/>
            <a:r>
              <a:rPr lang="zh-CN" altLang="en-US" dirty="0" smtClean="0"/>
              <a:t>图形</a:t>
            </a:r>
            <a:r>
              <a:rPr lang="zh-CN" altLang="en-US" dirty="0"/>
              <a:t>元素为可视化视图中的主体，通常</a:t>
            </a:r>
            <a:r>
              <a:rPr lang="zh-CN" altLang="en-US" dirty="0" smtClean="0"/>
              <a:t>用来代表</a:t>
            </a:r>
            <a:r>
              <a:rPr lang="zh-CN" altLang="en-US" dirty="0"/>
              <a:t>要表现的数据特征，常用的包括点、线、面、体；</a:t>
            </a:r>
            <a:endParaRPr lang="en-US" altLang="zh-CN" dirty="0" smtClean="0"/>
          </a:p>
          <a:p>
            <a:r>
              <a:rPr lang="zh-CN" altLang="en-US" dirty="0" smtClean="0"/>
              <a:t>图形</a:t>
            </a:r>
            <a:r>
              <a:rPr lang="zh-CN" altLang="en-US" dirty="0"/>
              <a:t>属性</a:t>
            </a:r>
            <a:r>
              <a:rPr lang="en-US" altLang="zh-CN" dirty="0"/>
              <a:t>(</a:t>
            </a:r>
            <a:r>
              <a:rPr lang="en-US" altLang="zh-CN" dirty="0" smtClean="0"/>
              <a:t>graph—</a:t>
            </a:r>
            <a:r>
              <a:rPr lang="en-US" altLang="zh-CN" dirty="0" err="1" smtClean="0"/>
              <a:t>ical</a:t>
            </a:r>
            <a:r>
              <a:rPr lang="en-US" altLang="zh-CN" dirty="0" smtClean="0"/>
              <a:t> </a:t>
            </a:r>
            <a:r>
              <a:rPr lang="en-US" altLang="zh-CN" dirty="0"/>
              <a:t>properties)</a:t>
            </a:r>
            <a:r>
              <a:rPr lang="zh-CN" altLang="en-US" dirty="0" smtClean="0"/>
              <a:t>。</a:t>
            </a:r>
            <a:endParaRPr lang="en-US" altLang="zh-CN" dirty="0" smtClean="0"/>
          </a:p>
          <a:p>
            <a:pPr lvl="1"/>
            <a:r>
              <a:rPr lang="zh-CN" altLang="en-US" dirty="0" smtClean="0"/>
              <a:t>图形属性</a:t>
            </a:r>
            <a:r>
              <a:rPr lang="zh-CN" altLang="en-US" dirty="0"/>
              <a:t>为图形元素的一些视觉属性，包括静态和动态属性，</a:t>
            </a:r>
            <a:r>
              <a:rPr lang="zh-CN" altLang="en-US" dirty="0" smtClean="0"/>
              <a:t>例如闪烁</a:t>
            </a:r>
            <a:r>
              <a:rPr lang="zh-CN" altLang="en-US" dirty="0"/>
              <a:t>等动态，常用的图形属性包括尺寸、形状、方向、颜色</a:t>
            </a:r>
            <a:r>
              <a:rPr lang="en-US" altLang="zh-CN" dirty="0"/>
              <a:t>(</a:t>
            </a:r>
            <a:r>
              <a:rPr lang="zh-CN" altLang="en-US" dirty="0" smtClean="0"/>
              <a:t>细分</a:t>
            </a:r>
            <a:r>
              <a:rPr lang="zh-CN" altLang="en-US" dirty="0"/>
              <a:t>为色相、明度、饱和度</a:t>
            </a:r>
            <a:r>
              <a:rPr lang="en-US" altLang="zh-CN" dirty="0"/>
              <a:t>)</a:t>
            </a:r>
            <a:r>
              <a:rPr lang="zh-CN" altLang="en-US" dirty="0"/>
              <a:t>、纹理等。</a:t>
            </a:r>
          </a:p>
        </p:txBody>
      </p:sp>
    </p:spTree>
    <p:extLst>
      <p:ext uri="{BB962C8B-B14F-4D97-AF65-F5344CB8AC3E}">
        <p14:creationId xmlns:p14="http://schemas.microsoft.com/office/powerpoint/2010/main" val="2640042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30723" name="内容占位符 2"/>
          <p:cNvSpPr>
            <a:spLocks noGrp="1"/>
          </p:cNvSpPr>
          <p:nvPr>
            <p:ph idx="1"/>
          </p:nvPr>
        </p:nvSpPr>
        <p:spPr>
          <a:xfrm>
            <a:off x="107950" y="1196975"/>
            <a:ext cx="8712200" cy="4824413"/>
          </a:xfrm>
        </p:spPr>
        <p:txBody>
          <a:bodyPr/>
          <a:lstStyle/>
          <a:p>
            <a:r>
              <a:rPr lang="zh-CN" altLang="en-US" dirty="0" smtClean="0"/>
              <a:t>多因素作图</a:t>
            </a:r>
            <a:endParaRPr lang="en-US" altLang="zh-CN" dirty="0" smtClean="0"/>
          </a:p>
          <a:p>
            <a:pPr lvl="1"/>
            <a:r>
              <a:rPr lang="en-US" altLang="zh-CN" sz="1800" dirty="0" smtClean="0"/>
              <a:t>library(</a:t>
            </a:r>
            <a:r>
              <a:rPr lang="en-US" altLang="zh-CN" sz="1800" dirty="0" err="1" smtClean="0"/>
              <a:t>gcookbook</a:t>
            </a:r>
            <a:r>
              <a:rPr lang="en-US" altLang="zh-CN" sz="1800" dirty="0" smtClean="0"/>
              <a:t>)</a:t>
            </a:r>
          </a:p>
          <a:p>
            <a:pPr lvl="1"/>
            <a:r>
              <a:rPr lang="en-US" altLang="zh-CN" sz="1800" dirty="0" err="1"/>
              <a:t>s</a:t>
            </a:r>
            <a:r>
              <a:rPr lang="en-US" altLang="zh-CN" sz="1800" dirty="0" err="1" smtClean="0"/>
              <a:t>tr</a:t>
            </a:r>
            <a:r>
              <a:rPr lang="en-US" altLang="zh-CN" sz="1800" dirty="0" smtClean="0"/>
              <a:t>(</a:t>
            </a:r>
            <a:r>
              <a:rPr lang="en-US" altLang="zh-CN" sz="1800" dirty="0" err="1" smtClean="0"/>
              <a:t>heightweight</a:t>
            </a:r>
            <a:r>
              <a:rPr lang="en-US" altLang="zh-CN" sz="1800" dirty="0" smtClean="0"/>
              <a:t>[, c("sex", "</a:t>
            </a:r>
            <a:r>
              <a:rPr lang="en-US" altLang="zh-CN" sz="1800" dirty="0" err="1" smtClean="0"/>
              <a:t>ageYear</a:t>
            </a:r>
            <a:r>
              <a:rPr lang="en-US" altLang="zh-CN" sz="1800" dirty="0" smtClean="0"/>
              <a:t>", "</a:t>
            </a:r>
            <a:r>
              <a:rPr lang="en-US" altLang="zh-CN" sz="1800" dirty="0" err="1" smtClean="0"/>
              <a:t>heightIn</a:t>
            </a:r>
            <a:r>
              <a:rPr lang="en-US" altLang="zh-CN" sz="1800" dirty="0" smtClean="0"/>
              <a:t>")])</a:t>
            </a:r>
          </a:p>
          <a:p>
            <a:pPr lvl="1"/>
            <a:r>
              <a:rPr lang="en-US" altLang="zh-CN" sz="1800" dirty="0" err="1" smtClean="0"/>
              <a:t>ggplot</a:t>
            </a:r>
            <a:r>
              <a:rPr lang="en-US" altLang="zh-CN" sz="1800" dirty="0" smtClean="0"/>
              <a:t>(</a:t>
            </a:r>
            <a:r>
              <a:rPr lang="en-US" altLang="zh-CN" sz="1800" dirty="0" err="1" smtClean="0"/>
              <a:t>heightweight</a:t>
            </a:r>
            <a:r>
              <a:rPr lang="en-US" altLang="zh-CN" sz="1800" dirty="0" smtClean="0"/>
              <a:t>, </a:t>
            </a:r>
            <a:r>
              <a:rPr lang="en-US" altLang="zh-CN" sz="1800" dirty="0" err="1" smtClean="0"/>
              <a:t>aes</a:t>
            </a:r>
            <a:r>
              <a:rPr lang="en-US" altLang="zh-CN" sz="1800" dirty="0" smtClean="0"/>
              <a:t>(x=</a:t>
            </a:r>
            <a:r>
              <a:rPr lang="en-US" altLang="zh-CN" sz="1800" dirty="0" err="1" smtClean="0"/>
              <a:t>ageYear</a:t>
            </a:r>
            <a:r>
              <a:rPr lang="en-US" altLang="zh-CN" sz="1800" dirty="0" smtClean="0"/>
              <a:t>, y=</a:t>
            </a:r>
            <a:r>
              <a:rPr lang="en-US" altLang="zh-CN" sz="1800" dirty="0" err="1" smtClean="0"/>
              <a:t>heightIn</a:t>
            </a:r>
            <a:r>
              <a:rPr lang="en-US" altLang="zh-CN" sz="1800" dirty="0" smtClean="0"/>
              <a:t>, color=sex)) + </a:t>
            </a:r>
            <a:r>
              <a:rPr lang="en-US" altLang="zh-CN" sz="1800" dirty="0" err="1" smtClean="0"/>
              <a:t>geom_point</a:t>
            </a:r>
            <a:r>
              <a:rPr lang="en-US" altLang="zh-CN" sz="1800" dirty="0" smtClean="0"/>
              <a:t>()</a:t>
            </a:r>
          </a:p>
          <a:p>
            <a:pPr lvl="1"/>
            <a:r>
              <a:rPr lang="en-US" altLang="zh-CN" sz="1800" dirty="0" err="1" smtClean="0"/>
              <a:t>ggplot</a:t>
            </a:r>
            <a:r>
              <a:rPr lang="en-US" altLang="zh-CN" sz="1800" dirty="0" smtClean="0"/>
              <a:t>(</a:t>
            </a:r>
            <a:r>
              <a:rPr lang="en-US" altLang="zh-CN" sz="1800" dirty="0" err="1" smtClean="0"/>
              <a:t>heightweight</a:t>
            </a:r>
            <a:r>
              <a:rPr lang="en-US" altLang="zh-CN" sz="1800" dirty="0" smtClean="0"/>
              <a:t>, </a:t>
            </a:r>
            <a:r>
              <a:rPr lang="en-US" altLang="zh-CN" sz="1800" dirty="0" err="1" smtClean="0"/>
              <a:t>aes</a:t>
            </a:r>
            <a:r>
              <a:rPr lang="en-US" altLang="zh-CN" sz="1800" dirty="0" smtClean="0"/>
              <a:t>(x=</a:t>
            </a:r>
            <a:r>
              <a:rPr lang="en-US" altLang="zh-CN" sz="1800" dirty="0" err="1" smtClean="0"/>
              <a:t>ageYear</a:t>
            </a:r>
            <a:r>
              <a:rPr lang="en-US" altLang="zh-CN" sz="1800" dirty="0" smtClean="0"/>
              <a:t>, y=</a:t>
            </a:r>
            <a:r>
              <a:rPr lang="en-US" altLang="zh-CN" sz="1800" dirty="0" err="1" smtClean="0"/>
              <a:t>heightIn</a:t>
            </a:r>
            <a:r>
              <a:rPr lang="en-US" altLang="zh-CN" sz="1800" dirty="0" smtClean="0"/>
              <a:t>, shape=</a:t>
            </a:r>
            <a:r>
              <a:rPr lang="en-US" altLang="zh-CN" sz="1800" dirty="0" err="1" smtClean="0"/>
              <a:t>sex,color</a:t>
            </a:r>
            <a:r>
              <a:rPr lang="en-US" altLang="zh-CN" sz="1800" dirty="0" smtClean="0"/>
              <a:t>=sex)) + </a:t>
            </a:r>
            <a:r>
              <a:rPr lang="en-US" altLang="zh-CN" sz="1800" dirty="0" err="1" smtClean="0"/>
              <a:t>geom_point</a:t>
            </a:r>
            <a:r>
              <a:rPr lang="en-US" altLang="zh-CN" sz="1800" dirty="0" smtClean="0"/>
              <a:t>()</a:t>
            </a:r>
          </a:p>
          <a:p>
            <a:pPr lvl="1"/>
            <a:endParaRPr lang="zh-CN" altLang="en-US" dirty="0" smtClean="0"/>
          </a:p>
        </p:txBody>
      </p:sp>
      <p:pic>
        <p:nvPicPr>
          <p:cNvPr id="3072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573463"/>
            <a:ext cx="3149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3598863"/>
            <a:ext cx="3095625"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31747" name="内容占位符 2"/>
          <p:cNvSpPr>
            <a:spLocks noGrp="1"/>
          </p:cNvSpPr>
          <p:nvPr>
            <p:ph idx="1"/>
          </p:nvPr>
        </p:nvSpPr>
        <p:spPr>
          <a:xfrm>
            <a:off x="250825" y="1341438"/>
            <a:ext cx="8642350" cy="4608512"/>
          </a:xfrm>
        </p:spPr>
        <p:txBody>
          <a:bodyPr/>
          <a:lstStyle/>
          <a:p>
            <a:r>
              <a:rPr lang="zh-CN" altLang="en-US" smtClean="0"/>
              <a:t>颜色程度和形状大小程度变化</a:t>
            </a:r>
            <a:endParaRPr lang="en-US" altLang="zh-CN" smtClean="0"/>
          </a:p>
          <a:p>
            <a:pPr lvl="1"/>
            <a:r>
              <a:rPr lang="en-US" altLang="zh-CN" sz="2000" smtClean="0"/>
              <a:t>ggplot(heightweight, aes(x=ageYear, y=heightIn, colour=weightLb)) + geom_point()</a:t>
            </a:r>
          </a:p>
          <a:p>
            <a:pPr lvl="1"/>
            <a:r>
              <a:rPr lang="en-US" altLang="zh-CN" sz="2000" smtClean="0"/>
              <a:t>ggplot(heightweight, aes(x=ageYear, y=heightIn, size=weightLb)) + geom_point()</a:t>
            </a:r>
          </a:p>
          <a:p>
            <a:pPr lvl="1"/>
            <a:endParaRPr lang="zh-CN" altLang="en-US" smtClean="0"/>
          </a:p>
        </p:txBody>
      </p:sp>
      <p:pic>
        <p:nvPicPr>
          <p:cNvPr id="3174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357563"/>
            <a:ext cx="34242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3357563"/>
            <a:ext cx="33528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32771" name="内容占位符 2"/>
          <p:cNvSpPr>
            <a:spLocks noGrp="1"/>
          </p:cNvSpPr>
          <p:nvPr>
            <p:ph idx="1"/>
          </p:nvPr>
        </p:nvSpPr>
        <p:spPr>
          <a:xfrm>
            <a:off x="250825" y="1341438"/>
            <a:ext cx="8569325" cy="4608512"/>
          </a:xfrm>
        </p:spPr>
        <p:txBody>
          <a:bodyPr/>
          <a:lstStyle/>
          <a:p>
            <a:r>
              <a:rPr lang="en-US" altLang="zh-CN" dirty="0" err="1" smtClean="0"/>
              <a:t>scale_fill_gradient</a:t>
            </a:r>
            <a:r>
              <a:rPr lang="zh-CN" altLang="en-US" dirty="0" smtClean="0"/>
              <a:t>设置</a:t>
            </a:r>
            <a:r>
              <a:rPr lang="en-US" altLang="zh-CN" dirty="0" smtClean="0"/>
              <a:t>legend</a:t>
            </a:r>
            <a:r>
              <a:rPr lang="zh-CN" altLang="en-US" dirty="0" smtClean="0"/>
              <a:t>的颜色</a:t>
            </a:r>
            <a:endParaRPr lang="en-US" altLang="zh-CN" dirty="0" smtClean="0"/>
          </a:p>
          <a:p>
            <a:pPr lvl="1"/>
            <a:r>
              <a:rPr lang="en-US" altLang="zh-CN" dirty="0" err="1" smtClean="0"/>
              <a:t>ggplot</a:t>
            </a:r>
            <a:r>
              <a:rPr lang="en-US" altLang="zh-CN" dirty="0" smtClean="0"/>
              <a:t>(</a:t>
            </a:r>
            <a:r>
              <a:rPr lang="en-US" altLang="zh-CN" dirty="0" err="1" smtClean="0"/>
              <a:t>heightweight</a:t>
            </a:r>
            <a:r>
              <a:rPr lang="en-US" altLang="zh-CN" dirty="0" smtClean="0"/>
              <a:t>, </a:t>
            </a:r>
            <a:r>
              <a:rPr lang="en-US" altLang="zh-CN" dirty="0" err="1" smtClean="0"/>
              <a:t>aes</a:t>
            </a:r>
            <a:r>
              <a:rPr lang="en-US" altLang="zh-CN" dirty="0" smtClean="0"/>
              <a:t>(x=</a:t>
            </a:r>
            <a:r>
              <a:rPr lang="en-US" altLang="zh-CN" dirty="0" err="1" smtClean="0"/>
              <a:t>weightLb</a:t>
            </a:r>
            <a:r>
              <a:rPr lang="en-US" altLang="zh-CN" dirty="0" smtClean="0"/>
              <a:t>, y=</a:t>
            </a:r>
            <a:r>
              <a:rPr lang="en-US" altLang="zh-CN" dirty="0" err="1" smtClean="0"/>
              <a:t>heightIn</a:t>
            </a:r>
            <a:r>
              <a:rPr lang="en-US" altLang="zh-CN" dirty="0" smtClean="0"/>
              <a:t>, fill=</a:t>
            </a:r>
            <a:r>
              <a:rPr lang="en-US" altLang="zh-CN" dirty="0" err="1" smtClean="0"/>
              <a:t>ageYear</a:t>
            </a:r>
            <a:r>
              <a:rPr lang="en-US" altLang="zh-CN" dirty="0" smtClean="0"/>
              <a:t>)) + </a:t>
            </a:r>
            <a:r>
              <a:rPr lang="en-US" altLang="zh-CN" dirty="0" err="1" smtClean="0"/>
              <a:t>geom_point</a:t>
            </a:r>
            <a:r>
              <a:rPr lang="en-US" altLang="zh-CN" dirty="0" smtClean="0"/>
              <a:t>(shape=21, size=2.5) +</a:t>
            </a:r>
            <a:r>
              <a:rPr lang="en-US" altLang="zh-CN" dirty="0" err="1" smtClean="0"/>
              <a:t>scale_fill_gradient</a:t>
            </a:r>
            <a:r>
              <a:rPr lang="en-US" altLang="zh-CN" dirty="0" smtClean="0"/>
              <a:t>(low="black", high="red")</a:t>
            </a:r>
          </a:p>
          <a:p>
            <a:pPr lvl="1"/>
            <a:endParaRPr lang="zh-CN" altLang="en-US" dirty="0" smtClean="0"/>
          </a:p>
        </p:txBody>
      </p:sp>
      <p:pic>
        <p:nvPicPr>
          <p:cNvPr id="3277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3284538"/>
            <a:ext cx="333692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33795" name="内容占位符 2"/>
          <p:cNvSpPr>
            <a:spLocks noGrp="1"/>
          </p:cNvSpPr>
          <p:nvPr>
            <p:ph idx="1"/>
          </p:nvPr>
        </p:nvSpPr>
        <p:spPr>
          <a:xfrm>
            <a:off x="179388" y="1268413"/>
            <a:ext cx="8431212" cy="4608512"/>
          </a:xfrm>
        </p:spPr>
        <p:txBody>
          <a:bodyPr/>
          <a:lstStyle/>
          <a:p>
            <a:r>
              <a:rPr lang="en-US" altLang="zh-CN" dirty="0" err="1" smtClean="0"/>
              <a:t>scale_size_area</a:t>
            </a:r>
            <a:r>
              <a:rPr lang="en-US" altLang="zh-CN" dirty="0" smtClean="0"/>
              <a:t>()</a:t>
            </a:r>
            <a:r>
              <a:rPr lang="zh-CN" altLang="en-US" dirty="0" smtClean="0"/>
              <a:t>使图形比例恰当</a:t>
            </a:r>
            <a:endParaRPr lang="en-US" altLang="zh-CN" dirty="0" smtClean="0"/>
          </a:p>
          <a:p>
            <a:pPr lvl="1"/>
            <a:r>
              <a:rPr lang="en-US" altLang="zh-CN" dirty="0" err="1" smtClean="0"/>
              <a:t>ggplot</a:t>
            </a:r>
            <a:r>
              <a:rPr lang="en-US" altLang="zh-CN" dirty="0" smtClean="0"/>
              <a:t>(</a:t>
            </a:r>
            <a:r>
              <a:rPr lang="en-US" altLang="zh-CN" dirty="0" err="1" smtClean="0"/>
              <a:t>heightweight</a:t>
            </a:r>
            <a:r>
              <a:rPr lang="en-US" altLang="zh-CN" dirty="0" smtClean="0"/>
              <a:t>, </a:t>
            </a:r>
            <a:r>
              <a:rPr lang="en-US" altLang="zh-CN" dirty="0" err="1" smtClean="0"/>
              <a:t>aes</a:t>
            </a:r>
            <a:r>
              <a:rPr lang="en-US" altLang="zh-CN" dirty="0" smtClean="0"/>
              <a:t>(x=</a:t>
            </a:r>
            <a:r>
              <a:rPr lang="en-US" altLang="zh-CN" dirty="0" err="1" smtClean="0"/>
              <a:t>ageYear</a:t>
            </a:r>
            <a:r>
              <a:rPr lang="en-US" altLang="zh-CN" dirty="0" smtClean="0"/>
              <a:t>, y=</a:t>
            </a:r>
            <a:r>
              <a:rPr lang="en-US" altLang="zh-CN" dirty="0" err="1" smtClean="0"/>
              <a:t>heightIn</a:t>
            </a:r>
            <a:r>
              <a:rPr lang="en-US" altLang="zh-CN" dirty="0" smtClean="0"/>
              <a:t>, size=</a:t>
            </a:r>
            <a:r>
              <a:rPr lang="en-US" altLang="zh-CN" dirty="0" err="1" smtClean="0"/>
              <a:t>weightLb</a:t>
            </a:r>
            <a:r>
              <a:rPr lang="en-US" altLang="zh-CN" dirty="0" smtClean="0"/>
              <a:t>, </a:t>
            </a:r>
            <a:r>
              <a:rPr lang="en-US" altLang="zh-CN" dirty="0" err="1" smtClean="0"/>
              <a:t>colour</a:t>
            </a:r>
            <a:r>
              <a:rPr lang="en-US" altLang="zh-CN" dirty="0" smtClean="0"/>
              <a:t>=sex)) +    </a:t>
            </a:r>
            <a:r>
              <a:rPr lang="en-US" altLang="zh-CN" dirty="0" err="1" smtClean="0"/>
              <a:t>geom_point</a:t>
            </a:r>
            <a:r>
              <a:rPr lang="en-US" altLang="zh-CN" dirty="0" smtClean="0"/>
              <a:t>(alpha=.5) +   </a:t>
            </a:r>
            <a:r>
              <a:rPr lang="en-US" altLang="zh-CN" dirty="0" err="1" smtClean="0"/>
              <a:t>scale_size_area</a:t>
            </a:r>
            <a:r>
              <a:rPr lang="en-US" altLang="zh-CN" dirty="0" smtClean="0"/>
              <a:t>() +</a:t>
            </a:r>
            <a:r>
              <a:rPr lang="en-US" altLang="zh-CN" dirty="0" err="1" smtClean="0"/>
              <a:t>scale_colour_brewer</a:t>
            </a:r>
            <a:r>
              <a:rPr lang="en-US" altLang="zh-CN" dirty="0" smtClean="0"/>
              <a:t>(palette="Set1")</a:t>
            </a:r>
          </a:p>
          <a:p>
            <a:pPr lvl="1"/>
            <a:endParaRPr lang="zh-CN" altLang="en-US" dirty="0" smtClean="0"/>
          </a:p>
        </p:txBody>
      </p:sp>
      <p:pic>
        <p:nvPicPr>
          <p:cNvPr id="337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3429000"/>
            <a:ext cx="3281363" cy="327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38915" name="内容占位符 2"/>
          <p:cNvSpPr>
            <a:spLocks noGrp="1"/>
          </p:cNvSpPr>
          <p:nvPr>
            <p:ph idx="1"/>
          </p:nvPr>
        </p:nvSpPr>
        <p:spPr>
          <a:xfrm>
            <a:off x="250825" y="1268413"/>
            <a:ext cx="8569325" cy="4752975"/>
          </a:xfrm>
        </p:spPr>
        <p:txBody>
          <a:bodyPr/>
          <a:lstStyle/>
          <a:p>
            <a:r>
              <a:rPr lang="en-US" altLang="zh-CN" sz="2400" dirty="0" smtClean="0"/>
              <a:t>Annotate</a:t>
            </a:r>
            <a:r>
              <a:rPr lang="zh-CN" altLang="en-US" sz="2400" dirty="0" smtClean="0"/>
              <a:t>添加文本</a:t>
            </a:r>
            <a:endParaRPr lang="en-US" altLang="zh-CN" sz="2400" dirty="0" smtClean="0"/>
          </a:p>
          <a:p>
            <a:pPr lvl="1"/>
            <a:r>
              <a:rPr lang="en-US" altLang="zh-CN" sz="2000" dirty="0"/>
              <a:t>countries[</a:t>
            </a:r>
            <a:r>
              <a:rPr lang="en-US" altLang="zh-CN" sz="2000" dirty="0" err="1"/>
              <a:t>countries$Name</a:t>
            </a:r>
            <a:r>
              <a:rPr lang="en-US" altLang="zh-CN" sz="2000" dirty="0"/>
              <a:t>=="Canada"&amp;</a:t>
            </a:r>
            <a:r>
              <a:rPr lang="en-US" altLang="zh-CN" sz="2000" dirty="0" err="1"/>
              <a:t>countries$Year</a:t>
            </a:r>
            <a:r>
              <a:rPr lang="en-US" altLang="zh-CN" sz="2000" dirty="0"/>
              <a:t>==2009,]</a:t>
            </a:r>
          </a:p>
          <a:p>
            <a:pPr lvl="1"/>
            <a:r>
              <a:rPr lang="en-US" altLang="zh-CN" sz="2000" dirty="0" err="1" smtClean="0"/>
              <a:t>sp</a:t>
            </a:r>
            <a:r>
              <a:rPr lang="en-US" altLang="zh-CN" sz="2000" dirty="0" smtClean="0"/>
              <a:t> &lt;- </a:t>
            </a:r>
            <a:r>
              <a:rPr lang="en-US" altLang="zh-CN" sz="2000" dirty="0" err="1" smtClean="0"/>
              <a:t>ggplot</a:t>
            </a:r>
            <a:r>
              <a:rPr lang="en-US" altLang="zh-CN" sz="2000" dirty="0" smtClean="0"/>
              <a:t>(subset(countries, Year==2009 &amp; </a:t>
            </a:r>
            <a:r>
              <a:rPr lang="en-US" altLang="zh-CN" sz="2000" dirty="0" err="1" smtClean="0"/>
              <a:t>healthexp</a:t>
            </a:r>
            <a:r>
              <a:rPr lang="en-US" altLang="zh-CN" sz="2000" dirty="0" smtClean="0"/>
              <a:t>&gt;2000),             </a:t>
            </a:r>
            <a:r>
              <a:rPr lang="en-US" altLang="zh-CN" sz="2000" dirty="0" err="1" smtClean="0"/>
              <a:t>aes</a:t>
            </a:r>
            <a:r>
              <a:rPr lang="en-US" altLang="zh-CN" sz="2000" dirty="0" smtClean="0"/>
              <a:t>(x=</a:t>
            </a:r>
            <a:r>
              <a:rPr lang="en-US" altLang="zh-CN" sz="2000" dirty="0" err="1" smtClean="0"/>
              <a:t>healthexp</a:t>
            </a:r>
            <a:r>
              <a:rPr lang="en-US" altLang="zh-CN" sz="2000" dirty="0" smtClean="0"/>
              <a:t>, y=</a:t>
            </a:r>
            <a:r>
              <a:rPr lang="en-US" altLang="zh-CN" sz="2000" dirty="0" err="1" smtClean="0"/>
              <a:t>infmortality</a:t>
            </a:r>
            <a:r>
              <a:rPr lang="en-US" altLang="zh-CN" sz="2000" dirty="0" smtClean="0"/>
              <a:t>)) +</a:t>
            </a:r>
            <a:r>
              <a:rPr lang="en-US" altLang="zh-CN" sz="2000" dirty="0" err="1" smtClean="0"/>
              <a:t>geom_point</a:t>
            </a:r>
            <a:r>
              <a:rPr lang="en-US" altLang="zh-CN" sz="2000" dirty="0" smtClean="0"/>
              <a:t>()</a:t>
            </a:r>
          </a:p>
          <a:p>
            <a:pPr lvl="1"/>
            <a:r>
              <a:rPr lang="en-US" altLang="zh-CN" sz="2000" dirty="0" err="1" smtClean="0"/>
              <a:t>sp</a:t>
            </a:r>
            <a:r>
              <a:rPr lang="en-US" altLang="zh-CN" sz="2000" dirty="0" smtClean="0"/>
              <a:t> + annotate("text", x=4350, y=5.4, label="Canada") + annotate("text", x=7400, y=6.8, label="USA")</a:t>
            </a:r>
          </a:p>
          <a:p>
            <a:pPr lvl="1"/>
            <a:endParaRPr lang="zh-CN" altLang="en-US" sz="2000" dirty="0" smtClean="0"/>
          </a:p>
        </p:txBody>
      </p:sp>
      <p:pic>
        <p:nvPicPr>
          <p:cNvPr id="3891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564858"/>
            <a:ext cx="3281363"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40963" name="内容占位符 2"/>
          <p:cNvSpPr>
            <a:spLocks noGrp="1"/>
          </p:cNvSpPr>
          <p:nvPr>
            <p:ph idx="1"/>
          </p:nvPr>
        </p:nvSpPr>
        <p:spPr>
          <a:xfrm>
            <a:off x="107950" y="1268413"/>
            <a:ext cx="8712200" cy="4752975"/>
          </a:xfrm>
        </p:spPr>
        <p:txBody>
          <a:bodyPr/>
          <a:lstStyle/>
          <a:p>
            <a:r>
              <a:rPr lang="en-US" altLang="zh-CN" sz="2400" dirty="0" err="1" smtClean="0"/>
              <a:t>Geom_text</a:t>
            </a:r>
            <a:r>
              <a:rPr lang="en-US" altLang="zh-CN" sz="2400" dirty="0" smtClean="0"/>
              <a:t>(</a:t>
            </a:r>
            <a:r>
              <a:rPr lang="en-US" altLang="zh-CN" sz="2400" dirty="0" err="1" smtClean="0"/>
              <a:t>aes</a:t>
            </a:r>
            <a:r>
              <a:rPr lang="en-US" altLang="zh-CN" sz="2400" dirty="0" smtClean="0"/>
              <a:t>(</a:t>
            </a:r>
            <a:r>
              <a:rPr lang="en-US" altLang="zh-CN" sz="2400" dirty="0" err="1" smtClean="0"/>
              <a:t>lable</a:t>
            </a:r>
            <a:r>
              <a:rPr lang="en-US" altLang="zh-CN" sz="2400" dirty="0" smtClean="0"/>
              <a:t>=))</a:t>
            </a:r>
            <a:r>
              <a:rPr lang="zh-CN" altLang="en-US" sz="2400" dirty="0" smtClean="0"/>
              <a:t>批量添加标签</a:t>
            </a:r>
            <a:endParaRPr lang="en-US" altLang="zh-CN" sz="2400" dirty="0" smtClean="0"/>
          </a:p>
          <a:p>
            <a:pPr lvl="1"/>
            <a:r>
              <a:rPr lang="en-US" altLang="zh-CN" sz="2000" dirty="0" err="1" smtClean="0"/>
              <a:t>sp</a:t>
            </a:r>
            <a:r>
              <a:rPr lang="en-US" altLang="zh-CN" sz="2000" dirty="0" smtClean="0"/>
              <a:t> &lt;- </a:t>
            </a:r>
            <a:r>
              <a:rPr lang="en-US" altLang="zh-CN" sz="2000" dirty="0" err="1" smtClean="0"/>
              <a:t>ggplot</a:t>
            </a:r>
            <a:r>
              <a:rPr lang="en-US" altLang="zh-CN" sz="2000" dirty="0" smtClean="0"/>
              <a:t>(subset(countries, Year==2009 &amp; </a:t>
            </a:r>
            <a:r>
              <a:rPr lang="en-US" altLang="zh-CN" sz="2000" dirty="0" err="1" smtClean="0"/>
              <a:t>healthexp</a:t>
            </a:r>
            <a:r>
              <a:rPr lang="en-US" altLang="zh-CN" sz="2000" dirty="0" smtClean="0"/>
              <a:t>&gt;2000),             </a:t>
            </a:r>
            <a:r>
              <a:rPr lang="en-US" altLang="zh-CN" sz="2000" dirty="0" err="1" smtClean="0"/>
              <a:t>aes</a:t>
            </a:r>
            <a:r>
              <a:rPr lang="en-US" altLang="zh-CN" sz="2000" dirty="0" smtClean="0"/>
              <a:t>(x=</a:t>
            </a:r>
            <a:r>
              <a:rPr lang="en-US" altLang="zh-CN" sz="2000" dirty="0" err="1" smtClean="0"/>
              <a:t>healthexp</a:t>
            </a:r>
            <a:r>
              <a:rPr lang="en-US" altLang="zh-CN" sz="2000" dirty="0" smtClean="0"/>
              <a:t>, y=</a:t>
            </a:r>
            <a:r>
              <a:rPr lang="en-US" altLang="zh-CN" sz="2000" dirty="0" err="1" smtClean="0"/>
              <a:t>infmortality</a:t>
            </a:r>
            <a:r>
              <a:rPr lang="en-US" altLang="zh-CN" sz="2000" dirty="0" smtClean="0"/>
              <a:t>)) +</a:t>
            </a:r>
            <a:r>
              <a:rPr lang="en-US" altLang="zh-CN" sz="2000" dirty="0" err="1" smtClean="0"/>
              <a:t>geom_point</a:t>
            </a:r>
            <a:r>
              <a:rPr lang="en-US" altLang="zh-CN" sz="2000" dirty="0" smtClean="0"/>
              <a:t>()</a:t>
            </a:r>
          </a:p>
          <a:p>
            <a:pPr lvl="1"/>
            <a:r>
              <a:rPr lang="en-US" altLang="zh-CN" sz="2000" dirty="0" err="1" smtClean="0"/>
              <a:t>sp</a:t>
            </a:r>
            <a:r>
              <a:rPr lang="en-US" altLang="zh-CN" sz="2000" dirty="0" smtClean="0"/>
              <a:t> + </a:t>
            </a:r>
            <a:r>
              <a:rPr lang="en-US" altLang="zh-CN" sz="2000" dirty="0" err="1" smtClean="0"/>
              <a:t>geom_text</a:t>
            </a:r>
            <a:r>
              <a:rPr lang="en-US" altLang="zh-CN" sz="2000" dirty="0" smtClean="0"/>
              <a:t>(</a:t>
            </a:r>
            <a:r>
              <a:rPr lang="en-US" altLang="zh-CN" sz="2000" dirty="0" err="1" smtClean="0"/>
              <a:t>aes</a:t>
            </a:r>
            <a:r>
              <a:rPr lang="en-US" altLang="zh-CN" sz="2000" dirty="0" smtClean="0"/>
              <a:t>(label=Name), size=4)</a:t>
            </a:r>
          </a:p>
          <a:p>
            <a:pPr lvl="1"/>
            <a:endParaRPr lang="zh-CN" altLang="en-US" sz="2000" dirty="0" smtClean="0"/>
          </a:p>
        </p:txBody>
      </p:sp>
      <p:pic>
        <p:nvPicPr>
          <p:cNvPr id="4096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2905125"/>
            <a:ext cx="39624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41987" name="内容占位符 2"/>
          <p:cNvSpPr>
            <a:spLocks noGrp="1"/>
          </p:cNvSpPr>
          <p:nvPr>
            <p:ph idx="1"/>
          </p:nvPr>
        </p:nvSpPr>
        <p:spPr/>
        <p:txBody>
          <a:bodyPr/>
          <a:lstStyle/>
          <a:p>
            <a:r>
              <a:rPr lang="en-US" altLang="zh-CN" dirty="0" err="1" smtClean="0"/>
              <a:t>coord_fixed</a:t>
            </a:r>
            <a:r>
              <a:rPr lang="en-US" altLang="zh-CN" dirty="0" smtClean="0"/>
              <a:t>()XY</a:t>
            </a:r>
            <a:r>
              <a:rPr lang="zh-CN" altLang="en-US" dirty="0" smtClean="0"/>
              <a:t>轴比例相同</a:t>
            </a:r>
            <a:endParaRPr lang="en-US" altLang="zh-CN" dirty="0" smtClean="0"/>
          </a:p>
          <a:p>
            <a:pPr lvl="1"/>
            <a:r>
              <a:rPr lang="en-US" altLang="zh-CN" dirty="0" err="1" smtClean="0"/>
              <a:t>sp</a:t>
            </a:r>
            <a:r>
              <a:rPr lang="en-US" altLang="zh-CN" dirty="0" smtClean="0"/>
              <a:t> &lt;- </a:t>
            </a:r>
            <a:r>
              <a:rPr lang="en-US" altLang="zh-CN" dirty="0" err="1" smtClean="0"/>
              <a:t>ggplot</a:t>
            </a:r>
            <a:r>
              <a:rPr lang="en-US" altLang="zh-CN" dirty="0" smtClean="0"/>
              <a:t>(marathon, </a:t>
            </a:r>
            <a:r>
              <a:rPr lang="en-US" altLang="zh-CN" dirty="0" err="1" smtClean="0"/>
              <a:t>aes</a:t>
            </a:r>
            <a:r>
              <a:rPr lang="en-US" altLang="zh-CN" dirty="0" smtClean="0"/>
              <a:t>(x=</a:t>
            </a:r>
            <a:r>
              <a:rPr lang="en-US" altLang="zh-CN" dirty="0" err="1" smtClean="0"/>
              <a:t>Half,y</a:t>
            </a:r>
            <a:r>
              <a:rPr lang="en-US" altLang="zh-CN" dirty="0" smtClean="0"/>
              <a:t>=Full)) + </a:t>
            </a:r>
            <a:r>
              <a:rPr lang="en-US" altLang="zh-CN" dirty="0" err="1" smtClean="0"/>
              <a:t>geom_point</a:t>
            </a:r>
            <a:r>
              <a:rPr lang="en-US" altLang="zh-CN" dirty="0" smtClean="0"/>
              <a:t>()</a:t>
            </a:r>
          </a:p>
          <a:p>
            <a:pPr lvl="1"/>
            <a:r>
              <a:rPr lang="en-US" altLang="zh-CN" dirty="0" err="1" smtClean="0"/>
              <a:t>sp</a:t>
            </a:r>
            <a:r>
              <a:rPr lang="en-US" altLang="zh-CN" dirty="0" smtClean="0"/>
              <a:t> + </a:t>
            </a:r>
            <a:r>
              <a:rPr lang="en-US" altLang="zh-CN" dirty="0" err="1" smtClean="0"/>
              <a:t>coord_fixed</a:t>
            </a:r>
            <a:r>
              <a:rPr lang="en-US" altLang="zh-CN" dirty="0" smtClean="0"/>
              <a:t>()</a:t>
            </a:r>
          </a:p>
          <a:p>
            <a:pPr lvl="1"/>
            <a:endParaRPr lang="zh-CN" altLang="en-US" dirty="0" smtClean="0"/>
          </a:p>
        </p:txBody>
      </p:sp>
      <p:pic>
        <p:nvPicPr>
          <p:cNvPr id="4198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8663" y="2708275"/>
            <a:ext cx="3986212"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43011" name="内容占位符 2"/>
          <p:cNvSpPr>
            <a:spLocks noGrp="1"/>
          </p:cNvSpPr>
          <p:nvPr>
            <p:ph idx="1"/>
          </p:nvPr>
        </p:nvSpPr>
        <p:spPr>
          <a:xfrm>
            <a:off x="179388" y="1341438"/>
            <a:ext cx="8431212" cy="4535487"/>
          </a:xfrm>
        </p:spPr>
        <p:txBody>
          <a:bodyPr/>
          <a:lstStyle/>
          <a:p>
            <a:r>
              <a:rPr lang="en-US" altLang="zh-CN" sz="2000" dirty="0" err="1" smtClean="0"/>
              <a:t>Xlab</a:t>
            </a:r>
            <a:r>
              <a:rPr lang="zh-CN" altLang="en-US" sz="2000" dirty="0" smtClean="0"/>
              <a:t>和 </a:t>
            </a:r>
            <a:r>
              <a:rPr lang="en-US" altLang="zh-CN" sz="2000" dirty="0" err="1" smtClean="0"/>
              <a:t>ylab</a:t>
            </a:r>
            <a:r>
              <a:rPr lang="zh-CN" altLang="en-US" sz="2000" dirty="0" smtClean="0"/>
              <a:t>添加标题</a:t>
            </a:r>
            <a:endParaRPr lang="en-US" altLang="zh-CN" sz="2000" dirty="0" smtClean="0"/>
          </a:p>
          <a:p>
            <a:pPr lvl="1"/>
            <a:r>
              <a:rPr lang="en-US" altLang="zh-CN" sz="1800" dirty="0" err="1" smtClean="0"/>
              <a:t>hwp</a:t>
            </a:r>
            <a:r>
              <a:rPr lang="en-US" altLang="zh-CN" sz="1800" dirty="0" smtClean="0"/>
              <a:t> &lt;- </a:t>
            </a:r>
            <a:r>
              <a:rPr lang="en-US" altLang="zh-CN" sz="1800" dirty="0" err="1" smtClean="0"/>
              <a:t>ggplot</a:t>
            </a:r>
            <a:r>
              <a:rPr lang="en-US" altLang="zh-CN" sz="1800" dirty="0" smtClean="0"/>
              <a:t>(</a:t>
            </a:r>
            <a:r>
              <a:rPr lang="en-US" altLang="zh-CN" sz="1800" dirty="0" err="1" smtClean="0"/>
              <a:t>heightweight</a:t>
            </a:r>
            <a:r>
              <a:rPr lang="en-US" altLang="zh-CN" sz="1800" dirty="0" smtClean="0"/>
              <a:t>, </a:t>
            </a:r>
            <a:r>
              <a:rPr lang="en-US" altLang="zh-CN" sz="1800" dirty="0" err="1" smtClean="0"/>
              <a:t>aes</a:t>
            </a:r>
            <a:r>
              <a:rPr lang="en-US" altLang="zh-CN" sz="1800" dirty="0" smtClean="0"/>
              <a:t>(x=</a:t>
            </a:r>
            <a:r>
              <a:rPr lang="en-US" altLang="zh-CN" sz="1800" dirty="0" err="1" smtClean="0"/>
              <a:t>ageYear</a:t>
            </a:r>
            <a:r>
              <a:rPr lang="en-US" altLang="zh-CN" sz="1800" dirty="0" smtClean="0"/>
              <a:t>, y=</a:t>
            </a:r>
            <a:r>
              <a:rPr lang="en-US" altLang="zh-CN" sz="1800" dirty="0" err="1" smtClean="0"/>
              <a:t>heightIn</a:t>
            </a:r>
            <a:r>
              <a:rPr lang="en-US" altLang="zh-CN" sz="1800" dirty="0" smtClean="0"/>
              <a:t>, </a:t>
            </a:r>
            <a:r>
              <a:rPr lang="en-US" altLang="zh-CN" sz="1800" dirty="0" err="1" smtClean="0"/>
              <a:t>colour</a:t>
            </a:r>
            <a:r>
              <a:rPr lang="en-US" altLang="zh-CN" sz="1800" dirty="0" smtClean="0"/>
              <a:t>=sex)) +</a:t>
            </a:r>
            <a:r>
              <a:rPr lang="en-US" altLang="zh-CN" sz="1800" dirty="0" err="1" smtClean="0"/>
              <a:t>geom_point</a:t>
            </a:r>
            <a:r>
              <a:rPr lang="en-US" altLang="zh-CN" sz="1800" dirty="0" smtClean="0"/>
              <a:t>()</a:t>
            </a:r>
          </a:p>
          <a:p>
            <a:pPr lvl="1"/>
            <a:r>
              <a:rPr lang="en-US" altLang="zh-CN" sz="1800" dirty="0" err="1" smtClean="0"/>
              <a:t>hwp</a:t>
            </a:r>
            <a:r>
              <a:rPr lang="en-US" altLang="zh-CN" sz="1800" dirty="0" smtClean="0"/>
              <a:t> + </a:t>
            </a:r>
            <a:r>
              <a:rPr lang="en-US" altLang="zh-CN" sz="1800" dirty="0" err="1" smtClean="0"/>
              <a:t>xlab</a:t>
            </a:r>
            <a:r>
              <a:rPr lang="en-US" altLang="zh-CN" sz="1800" dirty="0" smtClean="0"/>
              <a:t>("Age in years") + </a:t>
            </a:r>
            <a:r>
              <a:rPr lang="en-US" altLang="zh-CN" sz="1800" dirty="0" err="1" smtClean="0"/>
              <a:t>ylab</a:t>
            </a:r>
            <a:r>
              <a:rPr lang="en-US" altLang="zh-CN" sz="1800" dirty="0" smtClean="0"/>
              <a:t>("Height in inches")</a:t>
            </a:r>
          </a:p>
          <a:p>
            <a:pPr lvl="1"/>
            <a:endParaRPr lang="zh-CN" altLang="en-US" sz="1800" dirty="0" smtClean="0"/>
          </a:p>
        </p:txBody>
      </p:sp>
      <p:pic>
        <p:nvPicPr>
          <p:cNvPr id="4301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2781300"/>
            <a:ext cx="39624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44035" name="内容占位符 2"/>
          <p:cNvSpPr>
            <a:spLocks noGrp="1"/>
          </p:cNvSpPr>
          <p:nvPr>
            <p:ph idx="1"/>
          </p:nvPr>
        </p:nvSpPr>
        <p:spPr>
          <a:xfrm>
            <a:off x="323850" y="1268413"/>
            <a:ext cx="8286750" cy="4608512"/>
          </a:xfrm>
        </p:spPr>
        <p:txBody>
          <a:bodyPr/>
          <a:lstStyle/>
          <a:p>
            <a:r>
              <a:rPr lang="en-US" altLang="zh-CN" sz="2000" dirty="0" err="1" smtClean="0"/>
              <a:t>scale_y_continuous</a:t>
            </a:r>
            <a:r>
              <a:rPr lang="zh-CN" altLang="en-US" sz="2000" dirty="0" smtClean="0"/>
              <a:t>修改刻度的</a:t>
            </a:r>
            <a:r>
              <a:rPr lang="en-US" altLang="zh-CN" sz="2000" dirty="0" smtClean="0"/>
              <a:t>label</a:t>
            </a:r>
          </a:p>
          <a:p>
            <a:pPr lvl="1"/>
            <a:r>
              <a:rPr lang="en-US" altLang="zh-CN" sz="1800" dirty="0" err="1" smtClean="0"/>
              <a:t>hwp</a:t>
            </a:r>
            <a:r>
              <a:rPr lang="en-US" altLang="zh-CN" sz="1800" dirty="0" smtClean="0"/>
              <a:t> &lt;- </a:t>
            </a:r>
            <a:r>
              <a:rPr lang="en-US" altLang="zh-CN" sz="1800" dirty="0" err="1" smtClean="0"/>
              <a:t>ggplot</a:t>
            </a:r>
            <a:r>
              <a:rPr lang="en-US" altLang="zh-CN" sz="1800" dirty="0" smtClean="0"/>
              <a:t>(</a:t>
            </a:r>
            <a:r>
              <a:rPr lang="en-US" altLang="zh-CN" sz="1800" dirty="0" err="1" smtClean="0"/>
              <a:t>heightweight</a:t>
            </a:r>
            <a:r>
              <a:rPr lang="en-US" altLang="zh-CN" sz="1800" dirty="0" smtClean="0"/>
              <a:t>, </a:t>
            </a:r>
            <a:r>
              <a:rPr lang="en-US" altLang="zh-CN" sz="1800" dirty="0" err="1" smtClean="0"/>
              <a:t>aes</a:t>
            </a:r>
            <a:r>
              <a:rPr lang="en-US" altLang="zh-CN" sz="1800" dirty="0" smtClean="0"/>
              <a:t>(x=</a:t>
            </a:r>
            <a:r>
              <a:rPr lang="en-US" altLang="zh-CN" sz="1800" dirty="0" err="1" smtClean="0"/>
              <a:t>ageYear</a:t>
            </a:r>
            <a:r>
              <a:rPr lang="en-US" altLang="zh-CN" sz="1800" dirty="0" smtClean="0"/>
              <a:t>, y=</a:t>
            </a:r>
            <a:r>
              <a:rPr lang="en-US" altLang="zh-CN" sz="1800" dirty="0" err="1" smtClean="0"/>
              <a:t>heightIn</a:t>
            </a:r>
            <a:r>
              <a:rPr lang="en-US" altLang="zh-CN" sz="1800" dirty="0" smtClean="0"/>
              <a:t>, </a:t>
            </a:r>
            <a:r>
              <a:rPr lang="en-US" altLang="zh-CN" sz="1800" dirty="0" err="1" smtClean="0"/>
              <a:t>colour</a:t>
            </a:r>
            <a:r>
              <a:rPr lang="en-US" altLang="zh-CN" sz="1800" dirty="0" smtClean="0"/>
              <a:t>=sex)) +</a:t>
            </a:r>
            <a:r>
              <a:rPr lang="en-US" altLang="zh-CN" sz="1800" dirty="0" err="1" smtClean="0"/>
              <a:t>geom_point</a:t>
            </a:r>
            <a:r>
              <a:rPr lang="en-US" altLang="zh-CN" sz="1800" dirty="0" smtClean="0"/>
              <a:t>()</a:t>
            </a:r>
          </a:p>
          <a:p>
            <a:pPr lvl="1"/>
            <a:r>
              <a:rPr lang="en-US" altLang="zh-CN" sz="1800" dirty="0" err="1" smtClean="0"/>
              <a:t>hwp</a:t>
            </a:r>
            <a:r>
              <a:rPr lang="en-US" altLang="zh-CN" sz="1800" dirty="0" smtClean="0"/>
              <a:t> + </a:t>
            </a:r>
            <a:r>
              <a:rPr lang="en-US" altLang="zh-CN" sz="1800" dirty="0" err="1" smtClean="0"/>
              <a:t>scale_y_continuous</a:t>
            </a:r>
            <a:r>
              <a:rPr lang="en-US" altLang="zh-CN" sz="1800" dirty="0" smtClean="0"/>
              <a:t>(breaks=c(50, 56, 60, 66, 72),labels=c("</a:t>
            </a:r>
            <a:r>
              <a:rPr lang="en-US" altLang="zh-CN" sz="1800" dirty="0" err="1" smtClean="0"/>
              <a:t>Tiny","Really</a:t>
            </a:r>
            <a:r>
              <a:rPr lang="en-US" altLang="zh-CN" sz="1800" dirty="0" smtClean="0"/>
              <a:t>\</a:t>
            </a:r>
            <a:r>
              <a:rPr lang="en-US" altLang="zh-CN" sz="1800" dirty="0" err="1" smtClean="0"/>
              <a:t>nshort</a:t>
            </a:r>
            <a:r>
              <a:rPr lang="en-US" altLang="zh-CN" sz="1800" dirty="0" smtClean="0"/>
              <a:t>","</a:t>
            </a:r>
            <a:r>
              <a:rPr lang="en-US" altLang="zh-CN" sz="1800" dirty="0" err="1" smtClean="0"/>
              <a:t>Short","Medium","Tallish</a:t>
            </a:r>
            <a:r>
              <a:rPr lang="en-US" altLang="zh-CN" sz="1800" dirty="0" smtClean="0"/>
              <a:t>"))</a:t>
            </a:r>
            <a:endParaRPr lang="zh-CN" altLang="en-US" sz="1800" dirty="0" smtClean="0"/>
          </a:p>
        </p:txBody>
      </p:sp>
      <p:pic>
        <p:nvPicPr>
          <p:cNvPr id="4403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67213" y="3213100"/>
            <a:ext cx="3662362"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45059" name="内容占位符 2"/>
          <p:cNvSpPr>
            <a:spLocks noGrp="1"/>
          </p:cNvSpPr>
          <p:nvPr>
            <p:ph idx="1"/>
          </p:nvPr>
        </p:nvSpPr>
        <p:spPr>
          <a:xfrm>
            <a:off x="179388" y="1341438"/>
            <a:ext cx="8431212" cy="4535487"/>
          </a:xfrm>
        </p:spPr>
        <p:txBody>
          <a:bodyPr/>
          <a:lstStyle/>
          <a:p>
            <a:r>
              <a:rPr lang="zh-CN" altLang="en-US" sz="2000" smtClean="0"/>
              <a:t>修改</a:t>
            </a:r>
            <a:r>
              <a:rPr lang="en-US" altLang="zh-CN" sz="2000" smtClean="0"/>
              <a:t>title</a:t>
            </a:r>
            <a:r>
              <a:rPr lang="zh-CN" altLang="en-US" sz="2000" smtClean="0"/>
              <a:t>的字体</a:t>
            </a:r>
            <a:endParaRPr lang="en-US" altLang="zh-CN" sz="2000" smtClean="0"/>
          </a:p>
          <a:p>
            <a:pPr lvl="1"/>
            <a:r>
              <a:rPr lang="en-US" altLang="zh-CN" sz="1800" smtClean="0"/>
              <a:t>hwp &lt;- ggplot(heightweight, aes(x=ageYear, y=heightIn)) + geom_point()</a:t>
            </a:r>
          </a:p>
          <a:p>
            <a:pPr lvl="1"/>
            <a:r>
              <a:rPr lang="en-US" altLang="zh-CN" sz="1800" smtClean="0"/>
              <a:t>hwp + theme(axis.title.x=element_text(face="italic", colour="darkred", size=14))</a:t>
            </a:r>
          </a:p>
          <a:p>
            <a:pPr lvl="1"/>
            <a:endParaRPr lang="zh-CN" altLang="en-US" sz="1800" smtClean="0"/>
          </a:p>
        </p:txBody>
      </p:sp>
      <p:pic>
        <p:nvPicPr>
          <p:cNvPr id="4506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2997200"/>
            <a:ext cx="3455988"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473228" cy="576262"/>
          </a:xfrm>
        </p:spPr>
        <p:txBody>
          <a:bodyPr/>
          <a:lstStyle/>
          <a:p>
            <a:r>
              <a:rPr lang="zh-CN" altLang="en-US" dirty="0" smtClean="0"/>
              <a:t>视觉</a:t>
            </a:r>
            <a:r>
              <a:rPr lang="zh-CN" altLang="en-US" dirty="0"/>
              <a:t>通道</a:t>
            </a:r>
          </a:p>
        </p:txBody>
      </p:sp>
      <p:sp>
        <p:nvSpPr>
          <p:cNvPr id="3" name="内容占位符 2"/>
          <p:cNvSpPr>
            <a:spLocks noGrp="1"/>
          </p:cNvSpPr>
          <p:nvPr>
            <p:ph idx="1"/>
          </p:nvPr>
        </p:nvSpPr>
        <p:spPr/>
        <p:txBody>
          <a:bodyPr/>
          <a:lstStyle/>
          <a:p>
            <a:r>
              <a:rPr lang="zh-CN" altLang="en-US" dirty="0"/>
              <a:t>用于分类的视觉</a:t>
            </a:r>
            <a:r>
              <a:rPr lang="zh-CN" altLang="en-US" dirty="0" smtClean="0"/>
              <a:t>通道</a:t>
            </a:r>
            <a:endParaRPr lang="en-US" altLang="zh-CN" dirty="0" smtClean="0"/>
          </a:p>
          <a:p>
            <a:pPr lvl="1"/>
            <a:r>
              <a:rPr lang="zh-CN" altLang="en-US" dirty="0" smtClean="0"/>
              <a:t>位置</a:t>
            </a:r>
            <a:endParaRPr lang="en-US" altLang="zh-CN" dirty="0" smtClean="0"/>
          </a:p>
          <a:p>
            <a:pPr lvl="1"/>
            <a:endParaRPr lang="en-US" altLang="zh-CN" dirty="0"/>
          </a:p>
          <a:p>
            <a:pPr lvl="1"/>
            <a:r>
              <a:rPr lang="zh-CN" altLang="en-US" dirty="0" smtClean="0"/>
              <a:t>色调</a:t>
            </a:r>
            <a:endParaRPr lang="en-US" altLang="zh-CN" dirty="0" smtClean="0"/>
          </a:p>
          <a:p>
            <a:pPr lvl="1"/>
            <a:endParaRPr lang="en-US" altLang="zh-CN" dirty="0"/>
          </a:p>
          <a:p>
            <a:pPr lvl="1"/>
            <a:r>
              <a:rPr lang="zh-CN" altLang="en-US" dirty="0" smtClean="0"/>
              <a:t>形状</a:t>
            </a:r>
            <a:endParaRPr lang="en-US" altLang="zh-CN" dirty="0" smtClean="0"/>
          </a:p>
          <a:p>
            <a:pPr lvl="1"/>
            <a:endParaRPr lang="en-US" altLang="zh-CN" dirty="0"/>
          </a:p>
          <a:p>
            <a:pPr lvl="1"/>
            <a:r>
              <a:rPr lang="zh-CN" altLang="en-US" dirty="0"/>
              <a:t>图案</a:t>
            </a:r>
            <a:endParaRPr lang="en-US" altLang="zh-CN" dirty="0" smtClean="0"/>
          </a:p>
          <a:p>
            <a:endParaRPr lang="zh-CN" altLang="en-US" dirty="0"/>
          </a:p>
        </p:txBody>
      </p:sp>
      <p:graphicFrame>
        <p:nvGraphicFramePr>
          <p:cNvPr id="7" name="对象 3"/>
          <p:cNvGraphicFramePr>
            <a:graphicFrameLocks noChangeAspect="1"/>
          </p:cNvGraphicFramePr>
          <p:nvPr>
            <p:extLst>
              <p:ext uri="{D42A27DB-BD31-4B8C-83A1-F6EECF244321}">
                <p14:modId xmlns:p14="http://schemas.microsoft.com/office/powerpoint/2010/main" val="2290058660"/>
              </p:ext>
            </p:extLst>
          </p:nvPr>
        </p:nvGraphicFramePr>
        <p:xfrm>
          <a:off x="2915816" y="2348880"/>
          <a:ext cx="5207360" cy="2304256"/>
        </p:xfrm>
        <a:graphic>
          <a:graphicData uri="http://schemas.openxmlformats.org/presentationml/2006/ole">
            <mc:AlternateContent xmlns:mc="http://schemas.openxmlformats.org/markup-compatibility/2006">
              <mc:Choice xmlns:v="urn:schemas-microsoft-com:vml" Requires="v">
                <p:oleObj spid="_x0000_s1107" name="BMP 图像" r:id="rId3" imgW="0" imgH="0" progId="Paint.Picture">
                  <p:embed/>
                </p:oleObj>
              </mc:Choice>
              <mc:Fallback>
                <p:oleObj name="BMP 图像" r:id="rId3" imgW="0" imgH="0" progId="Paint.Picture">
                  <p:embed/>
                  <p:pic>
                    <p:nvPicPr>
                      <p:cNvPr id="3994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348880"/>
                        <a:ext cx="5207360" cy="23042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10136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46083" name="内容占位符 2"/>
          <p:cNvSpPr>
            <a:spLocks noGrp="1"/>
          </p:cNvSpPr>
          <p:nvPr>
            <p:ph idx="1"/>
          </p:nvPr>
        </p:nvSpPr>
        <p:spPr>
          <a:xfrm>
            <a:off x="323850" y="1341438"/>
            <a:ext cx="8286750" cy="4535487"/>
          </a:xfrm>
        </p:spPr>
        <p:txBody>
          <a:bodyPr/>
          <a:lstStyle/>
          <a:p>
            <a:r>
              <a:rPr lang="zh-CN" altLang="en-US" smtClean="0"/>
              <a:t>坐标轴改颜色</a:t>
            </a:r>
            <a:endParaRPr lang="en-US" altLang="zh-CN" smtClean="0"/>
          </a:p>
          <a:p>
            <a:pPr lvl="1"/>
            <a:r>
              <a:rPr lang="en-US" altLang="zh-CN" smtClean="0"/>
              <a:t>p &lt;- ggplot(heightweight, aes(x=ageYear, y=heightIn)) + geom_point()</a:t>
            </a:r>
          </a:p>
          <a:p>
            <a:pPr lvl="1"/>
            <a:r>
              <a:rPr lang="en-US" altLang="zh-CN" smtClean="0"/>
              <a:t>p + theme(axis.line = element_line(colour=“red"))</a:t>
            </a:r>
          </a:p>
          <a:p>
            <a:pPr lvl="1"/>
            <a:endParaRPr lang="zh-CN" altLang="en-US" smtClean="0"/>
          </a:p>
        </p:txBody>
      </p:sp>
      <p:pic>
        <p:nvPicPr>
          <p:cNvPr id="4608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3429000"/>
            <a:ext cx="3281363" cy="327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图形绘制原理</a:t>
            </a:r>
            <a:r>
              <a:rPr lang="en-US" altLang="zh-CN" smtClean="0"/>
              <a:t>——</a:t>
            </a:r>
            <a:r>
              <a:rPr lang="zh-CN" altLang="en-US" smtClean="0"/>
              <a:t>散点图</a:t>
            </a:r>
          </a:p>
        </p:txBody>
      </p:sp>
      <p:sp>
        <p:nvSpPr>
          <p:cNvPr id="47107" name="内容占位符 2"/>
          <p:cNvSpPr>
            <a:spLocks noGrp="1"/>
          </p:cNvSpPr>
          <p:nvPr>
            <p:ph idx="1"/>
          </p:nvPr>
        </p:nvSpPr>
        <p:spPr>
          <a:xfrm>
            <a:off x="250825" y="1341438"/>
            <a:ext cx="8359775" cy="4535487"/>
          </a:xfrm>
        </p:spPr>
        <p:txBody>
          <a:bodyPr/>
          <a:lstStyle/>
          <a:p>
            <a:r>
              <a:rPr lang="zh-CN" altLang="en-US" sz="2000" smtClean="0"/>
              <a:t>背景颜色去掉</a:t>
            </a:r>
            <a:endParaRPr lang="en-US" altLang="zh-CN" sz="2000" smtClean="0"/>
          </a:p>
          <a:p>
            <a:pPr lvl="1"/>
            <a:r>
              <a:rPr lang="en-US" altLang="zh-CN" sz="1800" smtClean="0"/>
              <a:t>p &lt;- ggplot(heightweight, aes(x=ageYear, y=heightIn)) + geom_point()</a:t>
            </a:r>
          </a:p>
          <a:p>
            <a:pPr lvl="1"/>
            <a:r>
              <a:rPr lang="en-US" altLang="zh-CN" sz="1800" smtClean="0"/>
              <a:t>p + theme_bw() + theme(panel.border = element_blank(), axis.line = element_line(colour="black"))</a:t>
            </a:r>
          </a:p>
          <a:p>
            <a:pPr lvl="1"/>
            <a:endParaRPr lang="zh-CN" altLang="en-US" sz="1800" smtClean="0"/>
          </a:p>
        </p:txBody>
      </p:sp>
      <p:pic>
        <p:nvPicPr>
          <p:cNvPr id="4710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781300"/>
            <a:ext cx="39624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smtClean="0"/>
              <a:t>图形绘制原理</a:t>
            </a:r>
            <a:r>
              <a:rPr lang="en-US" altLang="zh-CN" dirty="0" smtClean="0"/>
              <a:t>——</a:t>
            </a:r>
            <a:r>
              <a:rPr lang="zh-CN" altLang="en-US" dirty="0" smtClean="0"/>
              <a:t>散点图</a:t>
            </a:r>
          </a:p>
        </p:txBody>
      </p:sp>
      <p:sp>
        <p:nvSpPr>
          <p:cNvPr id="49155" name="内容占位符 2"/>
          <p:cNvSpPr>
            <a:spLocks noGrp="1"/>
          </p:cNvSpPr>
          <p:nvPr>
            <p:ph idx="1"/>
          </p:nvPr>
        </p:nvSpPr>
        <p:spPr>
          <a:xfrm>
            <a:off x="179388" y="1341438"/>
            <a:ext cx="8640762" cy="4608512"/>
          </a:xfrm>
        </p:spPr>
        <p:txBody>
          <a:bodyPr/>
          <a:lstStyle/>
          <a:p>
            <a:r>
              <a:rPr lang="zh-CN" altLang="en-US" sz="2400" smtClean="0"/>
              <a:t>调整</a:t>
            </a:r>
            <a:r>
              <a:rPr lang="en-US" altLang="zh-CN" sz="2400" smtClean="0"/>
              <a:t>XY</a:t>
            </a:r>
            <a:r>
              <a:rPr lang="zh-CN" altLang="en-US" sz="2400" smtClean="0"/>
              <a:t>坐标轴粗细</a:t>
            </a:r>
            <a:endParaRPr lang="en-US" altLang="zh-CN" sz="2400" smtClean="0"/>
          </a:p>
          <a:p>
            <a:pPr lvl="1"/>
            <a:r>
              <a:rPr lang="en-US" altLang="zh-CN" sz="2000" smtClean="0"/>
              <a:t>p &lt;- ggplot(heightweight, aes(x=ageYear, y=heightIn)) + geom_point()</a:t>
            </a:r>
          </a:p>
          <a:p>
            <a:pPr lvl="1"/>
            <a:r>
              <a:rPr lang="en-US" altLang="zh-CN" sz="2000" smtClean="0"/>
              <a:t>p + theme_bw()+theme(panel.border = element_blank(), axis.line = element_line(colour="black", size=4, lineend="square"))</a:t>
            </a:r>
            <a:endParaRPr lang="zh-CN" altLang="en-US" sz="2000" smtClean="0"/>
          </a:p>
        </p:txBody>
      </p:sp>
      <p:pic>
        <p:nvPicPr>
          <p:cNvPr id="4915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3644900"/>
            <a:ext cx="3024187"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图形绘制原理</a:t>
            </a:r>
            <a:r>
              <a:rPr lang="en-US" altLang="zh-CN" dirty="0"/>
              <a:t>——</a:t>
            </a:r>
            <a:r>
              <a:rPr lang="zh-CN" altLang="en-US" dirty="0"/>
              <a:t>散点图</a:t>
            </a:r>
          </a:p>
        </p:txBody>
      </p:sp>
      <p:sp>
        <p:nvSpPr>
          <p:cNvPr id="3" name="内容占位符 2"/>
          <p:cNvSpPr>
            <a:spLocks noGrp="1"/>
          </p:cNvSpPr>
          <p:nvPr>
            <p:ph idx="1"/>
          </p:nvPr>
        </p:nvSpPr>
        <p:spPr/>
        <p:txBody>
          <a:bodyPr/>
          <a:lstStyle/>
          <a:p>
            <a:r>
              <a:rPr lang="zh-CN" altLang="en-US" dirty="0" smtClean="0"/>
              <a:t>统计变换和图层叠加</a:t>
            </a:r>
            <a:endParaRPr lang="en-US" altLang="zh-CN" dirty="0" smtClean="0"/>
          </a:p>
          <a:p>
            <a:pPr lvl="1"/>
            <a:r>
              <a:rPr lang="en-US" altLang="zh-CN" dirty="0" err="1"/>
              <a:t>ggplot</a:t>
            </a:r>
            <a:r>
              <a:rPr lang="en-US" altLang="zh-CN" dirty="0"/>
              <a:t>(mpg, </a:t>
            </a:r>
            <a:r>
              <a:rPr lang="en-US" altLang="zh-CN" dirty="0" err="1"/>
              <a:t>aes</a:t>
            </a:r>
            <a:r>
              <a:rPr lang="en-US" altLang="zh-CN" dirty="0"/>
              <a:t>(trans, </a:t>
            </a:r>
            <a:r>
              <a:rPr lang="en-US" altLang="zh-CN" dirty="0" err="1"/>
              <a:t>cty</a:t>
            </a:r>
            <a:r>
              <a:rPr lang="en-US" altLang="zh-CN" dirty="0"/>
              <a:t>)) +</a:t>
            </a:r>
          </a:p>
          <a:p>
            <a:pPr lvl="1"/>
            <a:r>
              <a:rPr lang="en-US" altLang="zh-CN" dirty="0" err="1" smtClean="0"/>
              <a:t>geom_point</a:t>
            </a:r>
            <a:r>
              <a:rPr lang="en-US" altLang="zh-CN" dirty="0"/>
              <a:t>() +</a:t>
            </a:r>
          </a:p>
          <a:p>
            <a:pPr lvl="1"/>
            <a:r>
              <a:rPr lang="en-US" altLang="zh-CN" dirty="0" err="1" smtClean="0"/>
              <a:t>geom_point</a:t>
            </a:r>
            <a:r>
              <a:rPr lang="en-US" altLang="zh-CN" dirty="0" smtClean="0"/>
              <a:t>(stat </a:t>
            </a:r>
            <a:r>
              <a:rPr lang="en-US" altLang="zh-CN" dirty="0"/>
              <a:t>= "summary", </a:t>
            </a:r>
            <a:r>
              <a:rPr lang="en-US" altLang="zh-CN" dirty="0" smtClean="0"/>
              <a:t>fun = </a:t>
            </a:r>
            <a:r>
              <a:rPr lang="en-US" altLang="zh-CN" dirty="0"/>
              <a:t>"mean", </a:t>
            </a:r>
            <a:r>
              <a:rPr lang="en-US" altLang="zh-CN" dirty="0" err="1"/>
              <a:t>colour</a:t>
            </a:r>
            <a:r>
              <a:rPr lang="en-US" altLang="zh-CN" dirty="0"/>
              <a:t> = "red", size = 4)</a:t>
            </a:r>
            <a:endParaRPr lang="zh-CN" altLang="en-US" dirty="0"/>
          </a:p>
        </p:txBody>
      </p:sp>
      <p:pic>
        <p:nvPicPr>
          <p:cNvPr id="4" name="图片 3"/>
          <p:cNvPicPr>
            <a:picLocks noChangeAspect="1"/>
          </p:cNvPicPr>
          <p:nvPr/>
        </p:nvPicPr>
        <p:blipFill>
          <a:blip r:embed="rId2"/>
          <a:stretch>
            <a:fillRect/>
          </a:stretch>
        </p:blipFill>
        <p:spPr>
          <a:xfrm>
            <a:off x="5292080" y="3501008"/>
            <a:ext cx="2978274" cy="2973139"/>
          </a:xfrm>
          <a:prstGeom prst="rect">
            <a:avLst/>
          </a:prstGeom>
        </p:spPr>
      </p:pic>
    </p:spTree>
    <p:extLst>
      <p:ext uri="{BB962C8B-B14F-4D97-AF65-F5344CB8AC3E}">
        <p14:creationId xmlns:p14="http://schemas.microsoft.com/office/powerpoint/2010/main" val="1033235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图形绘制原理</a:t>
            </a:r>
            <a:r>
              <a:rPr lang="en-US" altLang="zh-CN" smtClean="0"/>
              <a:t>——</a:t>
            </a:r>
            <a:r>
              <a:rPr lang="zh-CN" altLang="en-US" smtClean="0"/>
              <a:t>条形图</a:t>
            </a:r>
          </a:p>
        </p:txBody>
      </p:sp>
      <p:sp>
        <p:nvSpPr>
          <p:cNvPr id="50179" name="内容占位符 2"/>
          <p:cNvSpPr>
            <a:spLocks noGrp="1"/>
          </p:cNvSpPr>
          <p:nvPr>
            <p:ph idx="1"/>
          </p:nvPr>
        </p:nvSpPr>
        <p:spPr>
          <a:xfrm>
            <a:off x="250825" y="1341438"/>
            <a:ext cx="8569325" cy="4608512"/>
          </a:xfrm>
        </p:spPr>
        <p:txBody>
          <a:bodyPr/>
          <a:lstStyle/>
          <a:p>
            <a:r>
              <a:rPr lang="en-US" altLang="zh-CN" dirty="0" smtClean="0"/>
              <a:t>Stat identity</a:t>
            </a:r>
            <a:r>
              <a:rPr lang="zh-CN" altLang="en-US" dirty="0" smtClean="0"/>
              <a:t>对数据不进行统计变化</a:t>
            </a:r>
            <a:endParaRPr lang="en-US" altLang="zh-CN" dirty="0" smtClean="0"/>
          </a:p>
          <a:p>
            <a:pPr lvl="1"/>
            <a:r>
              <a:rPr lang="en-US" altLang="zh-CN" dirty="0" err="1" smtClean="0">
                <a:ea typeface="微软雅黑" panose="020B0503020204020204" pitchFamily="34" charset="-122"/>
              </a:rPr>
              <a:t>ggplot</a:t>
            </a:r>
            <a:r>
              <a:rPr lang="en-US" altLang="zh-CN" dirty="0" smtClean="0">
                <a:ea typeface="微软雅黑" panose="020B0503020204020204" pitchFamily="34" charset="-122"/>
              </a:rPr>
              <a:t>(</a:t>
            </a:r>
            <a:r>
              <a:rPr lang="en-US" altLang="zh-CN" dirty="0" err="1" smtClean="0">
                <a:ea typeface="微软雅黑" panose="020B0503020204020204" pitchFamily="34" charset="-122"/>
              </a:rPr>
              <a:t>pg_mean</a:t>
            </a:r>
            <a:r>
              <a:rPr lang="en-US" altLang="zh-CN" dirty="0" smtClean="0">
                <a:ea typeface="微软雅黑" panose="020B0503020204020204" pitchFamily="34" charset="-122"/>
              </a:rPr>
              <a:t>, </a:t>
            </a:r>
            <a:r>
              <a:rPr lang="en-US" altLang="zh-CN" dirty="0" err="1" smtClean="0">
                <a:ea typeface="微软雅黑" panose="020B0503020204020204" pitchFamily="34" charset="-122"/>
              </a:rPr>
              <a:t>aes</a:t>
            </a:r>
            <a:r>
              <a:rPr lang="en-US" altLang="zh-CN" dirty="0" smtClean="0">
                <a:ea typeface="微软雅黑" panose="020B0503020204020204" pitchFamily="34" charset="-122"/>
              </a:rPr>
              <a:t>(x=group, y=weight)) + </a:t>
            </a:r>
            <a:r>
              <a:rPr lang="en-US" altLang="zh-CN" dirty="0" err="1" smtClean="0">
                <a:ea typeface="微软雅黑" panose="020B0503020204020204" pitchFamily="34" charset="-122"/>
              </a:rPr>
              <a:t>geom_bar</a:t>
            </a:r>
            <a:r>
              <a:rPr lang="en-US" altLang="zh-CN" dirty="0" smtClean="0">
                <a:ea typeface="微软雅黑" panose="020B0503020204020204" pitchFamily="34" charset="-122"/>
              </a:rPr>
              <a:t>(stat="identity", fill="</a:t>
            </a:r>
            <a:r>
              <a:rPr lang="en-US" altLang="zh-CN" dirty="0" err="1" smtClean="0">
                <a:ea typeface="微软雅黑" panose="020B0503020204020204" pitchFamily="34" charset="-122"/>
              </a:rPr>
              <a:t>lightblue</a:t>
            </a:r>
            <a:r>
              <a:rPr lang="en-US" altLang="zh-CN" dirty="0" smtClean="0">
                <a:ea typeface="微软雅黑" panose="020B0503020204020204" pitchFamily="34" charset="-122"/>
              </a:rPr>
              <a:t>", </a:t>
            </a:r>
            <a:r>
              <a:rPr lang="en-US" altLang="zh-CN" dirty="0" err="1" smtClean="0">
                <a:ea typeface="微软雅黑" panose="020B0503020204020204" pitchFamily="34" charset="-122"/>
              </a:rPr>
              <a:t>colour</a:t>
            </a:r>
            <a:r>
              <a:rPr lang="en-US" altLang="zh-CN" dirty="0" smtClean="0">
                <a:ea typeface="微软雅黑" panose="020B0503020204020204" pitchFamily="34" charset="-122"/>
              </a:rPr>
              <a:t>="black")</a:t>
            </a:r>
            <a:endParaRPr lang="zh-CN" altLang="en-US" dirty="0" smtClean="0">
              <a:ea typeface="微软雅黑" panose="020B0503020204020204" pitchFamily="34" charset="-122"/>
            </a:endParaRPr>
          </a:p>
          <a:p>
            <a:pPr lvl="1"/>
            <a:endParaRPr lang="zh-CN" altLang="en-US" dirty="0" smtClean="0"/>
          </a:p>
        </p:txBody>
      </p:sp>
      <p:pic>
        <p:nvPicPr>
          <p:cNvPr id="5018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8363" y="2894013"/>
            <a:ext cx="39624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图形绘制原理</a:t>
            </a:r>
            <a:r>
              <a:rPr lang="en-US" altLang="zh-CN" smtClean="0"/>
              <a:t>——</a:t>
            </a:r>
            <a:r>
              <a:rPr lang="zh-CN" altLang="en-US" smtClean="0"/>
              <a:t>条形图</a:t>
            </a:r>
          </a:p>
        </p:txBody>
      </p:sp>
      <p:sp>
        <p:nvSpPr>
          <p:cNvPr id="52227" name="内容占位符 2"/>
          <p:cNvSpPr>
            <a:spLocks noGrp="1"/>
          </p:cNvSpPr>
          <p:nvPr>
            <p:ph idx="1"/>
          </p:nvPr>
        </p:nvSpPr>
        <p:spPr>
          <a:xfrm>
            <a:off x="179388" y="1412875"/>
            <a:ext cx="8431212" cy="4464050"/>
          </a:xfrm>
        </p:spPr>
        <p:txBody>
          <a:bodyPr/>
          <a:lstStyle/>
          <a:p>
            <a:r>
              <a:rPr lang="en-US" altLang="zh-CN" sz="2400" dirty="0" smtClean="0"/>
              <a:t>width</a:t>
            </a:r>
            <a:r>
              <a:rPr lang="zh-CN" altLang="en-US" sz="2400" dirty="0" smtClean="0"/>
              <a:t>调整条形图的宽</a:t>
            </a:r>
            <a:endParaRPr lang="en-US" altLang="zh-CN" sz="2400" dirty="0" smtClean="0"/>
          </a:p>
          <a:p>
            <a:pPr lvl="1"/>
            <a:r>
              <a:rPr lang="en-US" altLang="zh-CN" sz="2000" dirty="0" err="1" smtClean="0">
                <a:ea typeface="微软雅黑" panose="020B0503020204020204" pitchFamily="34" charset="-122"/>
              </a:rPr>
              <a:t>ggplot</a:t>
            </a:r>
            <a:r>
              <a:rPr lang="en-US" altLang="zh-CN" sz="2000" dirty="0" smtClean="0">
                <a:ea typeface="微软雅黑" panose="020B0503020204020204" pitchFamily="34" charset="-122"/>
              </a:rPr>
              <a:t>(</a:t>
            </a:r>
            <a:r>
              <a:rPr lang="en-US" altLang="zh-CN" sz="2000" dirty="0" err="1" smtClean="0">
                <a:ea typeface="微软雅黑" panose="020B0503020204020204" pitchFamily="34" charset="-122"/>
              </a:rPr>
              <a:t>cabbage_exp</a:t>
            </a:r>
            <a:r>
              <a:rPr lang="en-US" altLang="zh-CN" sz="2000" dirty="0" smtClean="0">
                <a:ea typeface="微软雅黑" panose="020B0503020204020204" pitchFamily="34" charset="-122"/>
              </a:rPr>
              <a:t>, </a:t>
            </a:r>
            <a:r>
              <a:rPr lang="en-US" altLang="zh-CN" sz="2000" dirty="0" err="1" smtClean="0">
                <a:ea typeface="微软雅黑" panose="020B0503020204020204" pitchFamily="34" charset="-122"/>
              </a:rPr>
              <a:t>aes</a:t>
            </a:r>
            <a:r>
              <a:rPr lang="en-US" altLang="zh-CN" sz="2000" dirty="0" smtClean="0">
                <a:ea typeface="微软雅黑" panose="020B0503020204020204" pitchFamily="34" charset="-122"/>
              </a:rPr>
              <a:t>(x=Date, y=Weight, fill=Cultivar)) + </a:t>
            </a:r>
            <a:r>
              <a:rPr lang="en-US" altLang="zh-CN" sz="2000" dirty="0" err="1" smtClean="0">
                <a:ea typeface="微软雅黑" panose="020B0503020204020204" pitchFamily="34" charset="-122"/>
              </a:rPr>
              <a:t>geom_bar</a:t>
            </a:r>
            <a:r>
              <a:rPr lang="en-US" altLang="zh-CN" sz="2000" dirty="0" smtClean="0">
                <a:ea typeface="微软雅黑" panose="020B0503020204020204" pitchFamily="34" charset="-122"/>
              </a:rPr>
              <a:t>(stat="identity", width=0.5)</a:t>
            </a:r>
            <a:endParaRPr lang="zh-CN" altLang="en-US" sz="2000" dirty="0" smtClean="0">
              <a:ea typeface="微软雅黑" panose="020B0503020204020204" pitchFamily="34" charset="-122"/>
            </a:endParaRPr>
          </a:p>
          <a:p>
            <a:pPr lvl="1"/>
            <a:endParaRPr lang="zh-CN" altLang="en-US" sz="2000" dirty="0" smtClean="0"/>
          </a:p>
        </p:txBody>
      </p:sp>
      <p:pic>
        <p:nvPicPr>
          <p:cNvPr id="5222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0388" y="2708275"/>
            <a:ext cx="39624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图形绘制原理</a:t>
            </a:r>
            <a:r>
              <a:rPr lang="en-US" altLang="zh-CN" smtClean="0"/>
              <a:t>——</a:t>
            </a:r>
            <a:r>
              <a:rPr lang="zh-CN" altLang="en-US" smtClean="0"/>
              <a:t>条形图</a:t>
            </a:r>
          </a:p>
        </p:txBody>
      </p:sp>
      <p:sp>
        <p:nvSpPr>
          <p:cNvPr id="54275" name="内容占位符 2"/>
          <p:cNvSpPr>
            <a:spLocks noGrp="1"/>
          </p:cNvSpPr>
          <p:nvPr>
            <p:ph idx="1"/>
          </p:nvPr>
        </p:nvSpPr>
        <p:spPr>
          <a:xfrm>
            <a:off x="179388" y="1341438"/>
            <a:ext cx="8640762" cy="4608512"/>
          </a:xfrm>
        </p:spPr>
        <p:txBody>
          <a:bodyPr/>
          <a:lstStyle/>
          <a:p>
            <a:r>
              <a:rPr lang="en-US" altLang="zh-CN" sz="2000" dirty="0" smtClean="0"/>
              <a:t>position=</a:t>
            </a:r>
            <a:r>
              <a:rPr lang="en-US" altLang="zh-CN" sz="2000" dirty="0" err="1" smtClean="0"/>
              <a:t>position_dodge</a:t>
            </a:r>
            <a:r>
              <a:rPr lang="en-US" altLang="zh-CN" sz="2000" dirty="0" smtClean="0"/>
              <a:t>()</a:t>
            </a:r>
            <a:r>
              <a:rPr lang="zh-CN" altLang="en-US" sz="2000" dirty="0" smtClean="0"/>
              <a:t>调整条形图相对位置</a:t>
            </a:r>
            <a:endParaRPr lang="en-US" altLang="zh-CN" sz="2000" dirty="0" smtClean="0"/>
          </a:p>
          <a:p>
            <a:pPr lvl="1"/>
            <a:r>
              <a:rPr lang="en-US" altLang="zh-CN" sz="1800" dirty="0" err="1" smtClean="0"/>
              <a:t>ggplot</a:t>
            </a:r>
            <a:r>
              <a:rPr lang="en-US" altLang="zh-CN" sz="1800" dirty="0" smtClean="0"/>
              <a:t>(</a:t>
            </a:r>
            <a:r>
              <a:rPr lang="en-US" altLang="zh-CN" sz="1800" dirty="0" err="1" smtClean="0"/>
              <a:t>cabbage_exp</a:t>
            </a:r>
            <a:r>
              <a:rPr lang="en-US" altLang="zh-CN" sz="1800" dirty="0" smtClean="0"/>
              <a:t>, </a:t>
            </a:r>
            <a:r>
              <a:rPr lang="en-US" altLang="zh-CN" sz="1800" dirty="0" err="1" smtClean="0"/>
              <a:t>aes</a:t>
            </a:r>
            <a:r>
              <a:rPr lang="en-US" altLang="zh-CN" sz="1800" dirty="0" smtClean="0"/>
              <a:t>(x=Date, y=Weight, fill=Cultivar)) +   </a:t>
            </a:r>
            <a:r>
              <a:rPr lang="en-US" altLang="zh-CN" sz="1800" dirty="0" err="1" smtClean="0"/>
              <a:t>geom_bar</a:t>
            </a:r>
            <a:r>
              <a:rPr lang="en-US" altLang="zh-CN" sz="1800" dirty="0" smtClean="0"/>
              <a:t>(stat="identity", width=0.5, position=</a:t>
            </a:r>
            <a:r>
              <a:rPr lang="en-US" altLang="zh-CN" sz="1800" dirty="0" err="1" smtClean="0"/>
              <a:t>position_dodge</a:t>
            </a:r>
            <a:r>
              <a:rPr lang="en-US" altLang="zh-CN" sz="1800" dirty="0" smtClean="0"/>
              <a:t>(0.7))</a:t>
            </a:r>
          </a:p>
          <a:p>
            <a:pPr lvl="1"/>
            <a:r>
              <a:rPr lang="en-US" altLang="zh-CN" sz="1800" dirty="0" err="1" smtClean="0"/>
              <a:t>ggplot</a:t>
            </a:r>
            <a:r>
              <a:rPr lang="en-US" altLang="zh-CN" sz="1800" dirty="0" smtClean="0"/>
              <a:t>(</a:t>
            </a:r>
            <a:r>
              <a:rPr lang="en-US" altLang="zh-CN" sz="1800" dirty="0" err="1" smtClean="0"/>
              <a:t>cabbage_exp</a:t>
            </a:r>
            <a:r>
              <a:rPr lang="en-US" altLang="zh-CN" sz="1800" dirty="0" smtClean="0"/>
              <a:t>, </a:t>
            </a:r>
            <a:r>
              <a:rPr lang="en-US" altLang="zh-CN" sz="1800" dirty="0" err="1" smtClean="0"/>
              <a:t>aes</a:t>
            </a:r>
            <a:r>
              <a:rPr lang="en-US" altLang="zh-CN" sz="1800" dirty="0" smtClean="0"/>
              <a:t>(x=Date, y=Weight, fill=Cultivar)) +   </a:t>
            </a:r>
            <a:r>
              <a:rPr lang="en-US" altLang="zh-CN" sz="1800" dirty="0" err="1" smtClean="0"/>
              <a:t>geom_bar</a:t>
            </a:r>
            <a:r>
              <a:rPr lang="en-US" altLang="zh-CN" sz="1800" dirty="0" smtClean="0"/>
              <a:t>(stat="identity", width=0.5, position=</a:t>
            </a:r>
            <a:r>
              <a:rPr lang="en-US" altLang="zh-CN" sz="1800" dirty="0" err="1" smtClean="0"/>
              <a:t>position_dodge</a:t>
            </a:r>
            <a:r>
              <a:rPr lang="en-US" altLang="zh-CN" sz="1800" dirty="0" smtClean="0"/>
              <a:t>(0.3))</a:t>
            </a:r>
          </a:p>
          <a:p>
            <a:pPr lvl="1"/>
            <a:endParaRPr lang="en-US" altLang="zh-CN" sz="1800" dirty="0" smtClean="0"/>
          </a:p>
          <a:p>
            <a:pPr lvl="1"/>
            <a:endParaRPr lang="zh-CN" altLang="en-US" sz="1800" dirty="0" smtClean="0"/>
          </a:p>
        </p:txBody>
      </p:sp>
      <p:pic>
        <p:nvPicPr>
          <p:cNvPr id="5427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9938" y="3141663"/>
            <a:ext cx="3730625"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3141663"/>
            <a:ext cx="3643312" cy="363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smtClean="0"/>
              <a:t>图形绘制原理</a:t>
            </a:r>
            <a:r>
              <a:rPr lang="en-US" altLang="zh-CN" dirty="0" smtClean="0"/>
              <a:t>——</a:t>
            </a:r>
            <a:r>
              <a:rPr lang="zh-CN" altLang="en-US" dirty="0" smtClean="0"/>
              <a:t>条形图</a:t>
            </a:r>
          </a:p>
        </p:txBody>
      </p:sp>
      <p:sp>
        <p:nvSpPr>
          <p:cNvPr id="55299" name="内容占位符 2"/>
          <p:cNvSpPr>
            <a:spLocks noGrp="1"/>
          </p:cNvSpPr>
          <p:nvPr>
            <p:ph idx="1"/>
          </p:nvPr>
        </p:nvSpPr>
        <p:spPr>
          <a:xfrm>
            <a:off x="250825" y="1341438"/>
            <a:ext cx="8569325" cy="4608512"/>
          </a:xfrm>
        </p:spPr>
        <p:txBody>
          <a:bodyPr/>
          <a:lstStyle/>
          <a:p>
            <a:r>
              <a:rPr lang="en-US" altLang="zh-CN" sz="2000" dirty="0" err="1" smtClean="0"/>
              <a:t>Geom_text</a:t>
            </a:r>
            <a:r>
              <a:rPr lang="en-US" altLang="zh-CN" sz="2000" dirty="0" smtClean="0"/>
              <a:t>()</a:t>
            </a:r>
            <a:r>
              <a:rPr lang="zh-CN" altLang="en-US" sz="2000" dirty="0" smtClean="0"/>
              <a:t>添加数据标签</a:t>
            </a:r>
            <a:endParaRPr lang="en-US" altLang="zh-CN" sz="2000" dirty="0" smtClean="0"/>
          </a:p>
          <a:p>
            <a:pPr lvl="1"/>
            <a:r>
              <a:rPr lang="en-US" altLang="zh-CN" sz="1800" dirty="0" err="1" smtClean="0"/>
              <a:t>ggplot</a:t>
            </a:r>
            <a:r>
              <a:rPr lang="en-US" altLang="zh-CN" sz="1800" dirty="0" smtClean="0"/>
              <a:t>(</a:t>
            </a:r>
            <a:r>
              <a:rPr lang="en-US" altLang="zh-CN" sz="1800" dirty="0" err="1" smtClean="0"/>
              <a:t>cabbage_exp</a:t>
            </a:r>
            <a:r>
              <a:rPr lang="en-US" altLang="zh-CN" sz="1800" dirty="0" smtClean="0"/>
              <a:t>, </a:t>
            </a:r>
            <a:r>
              <a:rPr lang="en-US" altLang="zh-CN" sz="1800" dirty="0" err="1" smtClean="0"/>
              <a:t>aes</a:t>
            </a:r>
            <a:r>
              <a:rPr lang="en-US" altLang="zh-CN" sz="1800" dirty="0" smtClean="0"/>
              <a:t>(x=interaction(Date, Cultivar), y=Weight)) +  </a:t>
            </a:r>
            <a:r>
              <a:rPr lang="en-US" altLang="zh-CN" sz="1800" dirty="0" err="1" smtClean="0"/>
              <a:t>geom_bar</a:t>
            </a:r>
            <a:r>
              <a:rPr lang="en-US" altLang="zh-CN" sz="1800" dirty="0" smtClean="0"/>
              <a:t>(stat="identity") + </a:t>
            </a:r>
            <a:r>
              <a:rPr lang="en-US" altLang="zh-CN" sz="1800" dirty="0" err="1" smtClean="0"/>
              <a:t>geom_text</a:t>
            </a:r>
            <a:r>
              <a:rPr lang="en-US" altLang="zh-CN" sz="1800" dirty="0" smtClean="0"/>
              <a:t>(</a:t>
            </a:r>
            <a:r>
              <a:rPr lang="en-US" altLang="zh-CN" sz="1800" dirty="0" err="1" smtClean="0"/>
              <a:t>aes</a:t>
            </a:r>
            <a:r>
              <a:rPr lang="en-US" altLang="zh-CN" sz="1800" dirty="0" smtClean="0"/>
              <a:t>(label=Weight), </a:t>
            </a:r>
            <a:r>
              <a:rPr lang="en-US" altLang="zh-CN" sz="1800" dirty="0" err="1" smtClean="0"/>
              <a:t>vjust</a:t>
            </a:r>
            <a:r>
              <a:rPr lang="en-US" altLang="zh-CN" sz="1800" dirty="0" smtClean="0"/>
              <a:t>=1.5, </a:t>
            </a:r>
            <a:r>
              <a:rPr lang="en-US" altLang="zh-CN" sz="1800" dirty="0" err="1" smtClean="0"/>
              <a:t>colour</a:t>
            </a:r>
            <a:r>
              <a:rPr lang="en-US" altLang="zh-CN" sz="1800" dirty="0" smtClean="0"/>
              <a:t>="white")</a:t>
            </a:r>
          </a:p>
          <a:p>
            <a:pPr lvl="1"/>
            <a:r>
              <a:rPr lang="en-US" altLang="zh-CN" sz="1800" dirty="0" err="1" smtClean="0"/>
              <a:t>ggplot</a:t>
            </a:r>
            <a:r>
              <a:rPr lang="en-US" altLang="zh-CN" sz="1800" dirty="0" smtClean="0"/>
              <a:t>(</a:t>
            </a:r>
            <a:r>
              <a:rPr lang="en-US" altLang="zh-CN" sz="1800" dirty="0" err="1" smtClean="0"/>
              <a:t>cabbage_exp</a:t>
            </a:r>
            <a:r>
              <a:rPr lang="en-US" altLang="zh-CN" sz="1800" dirty="0" smtClean="0"/>
              <a:t>, </a:t>
            </a:r>
            <a:r>
              <a:rPr lang="en-US" altLang="zh-CN" sz="1800" dirty="0" err="1" smtClean="0"/>
              <a:t>aes</a:t>
            </a:r>
            <a:r>
              <a:rPr lang="en-US" altLang="zh-CN" sz="1800" dirty="0" smtClean="0"/>
              <a:t>(x=interaction(Date, Cultivar), y=Weight)) +  </a:t>
            </a:r>
            <a:r>
              <a:rPr lang="en-US" altLang="zh-CN" sz="1800" dirty="0" err="1" smtClean="0"/>
              <a:t>geom_bar</a:t>
            </a:r>
            <a:r>
              <a:rPr lang="en-US" altLang="zh-CN" sz="1800" dirty="0" smtClean="0"/>
              <a:t>(stat="identity") + </a:t>
            </a:r>
            <a:r>
              <a:rPr lang="en-US" altLang="zh-CN" sz="1800" dirty="0" err="1" smtClean="0"/>
              <a:t>geom_text</a:t>
            </a:r>
            <a:r>
              <a:rPr lang="en-US" altLang="zh-CN" sz="1800" dirty="0" smtClean="0"/>
              <a:t>(</a:t>
            </a:r>
            <a:r>
              <a:rPr lang="en-US" altLang="zh-CN" sz="1800" dirty="0" err="1" smtClean="0"/>
              <a:t>aes</a:t>
            </a:r>
            <a:r>
              <a:rPr lang="en-US" altLang="zh-CN" sz="1800" dirty="0" smtClean="0"/>
              <a:t>(label=Weight), </a:t>
            </a:r>
            <a:r>
              <a:rPr lang="en-US" altLang="zh-CN" sz="1800" dirty="0" err="1" smtClean="0"/>
              <a:t>vjust</a:t>
            </a:r>
            <a:r>
              <a:rPr lang="en-US" altLang="zh-CN" sz="1800" dirty="0" smtClean="0"/>
              <a:t>=-0.5)</a:t>
            </a:r>
            <a:endParaRPr lang="zh-CN" altLang="en-US" sz="1800" dirty="0" smtClean="0"/>
          </a:p>
        </p:txBody>
      </p:sp>
      <p:pic>
        <p:nvPicPr>
          <p:cNvPr id="5530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429000"/>
            <a:ext cx="32083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8675" y="3429000"/>
            <a:ext cx="3173413"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图形绘制原理</a:t>
            </a:r>
            <a:r>
              <a:rPr lang="en-US" altLang="zh-CN" dirty="0"/>
              <a:t>——</a:t>
            </a:r>
            <a:r>
              <a:rPr lang="zh-CN" altLang="en-US" dirty="0"/>
              <a:t>条形图</a:t>
            </a:r>
          </a:p>
        </p:txBody>
      </p:sp>
      <p:sp>
        <p:nvSpPr>
          <p:cNvPr id="3" name="内容占位符 2"/>
          <p:cNvSpPr>
            <a:spLocks noGrp="1"/>
          </p:cNvSpPr>
          <p:nvPr>
            <p:ph idx="1"/>
          </p:nvPr>
        </p:nvSpPr>
        <p:spPr>
          <a:xfrm>
            <a:off x="179513" y="1484313"/>
            <a:ext cx="8431088" cy="4392612"/>
          </a:xfrm>
        </p:spPr>
        <p:txBody>
          <a:bodyPr/>
          <a:lstStyle/>
          <a:p>
            <a:r>
              <a:rPr lang="en-US" altLang="zh-CN" dirty="0" err="1"/>
              <a:t>Geom_text</a:t>
            </a:r>
            <a:r>
              <a:rPr lang="en-US" altLang="zh-CN" dirty="0"/>
              <a:t>()</a:t>
            </a:r>
            <a:r>
              <a:rPr lang="zh-CN" altLang="en-US" dirty="0" smtClean="0"/>
              <a:t>添加计数值标签</a:t>
            </a:r>
            <a:endParaRPr lang="en-US" altLang="zh-CN" dirty="0"/>
          </a:p>
          <a:p>
            <a:pPr lvl="1"/>
            <a:r>
              <a:rPr lang="en-US" altLang="zh-CN" dirty="0" err="1" smtClean="0"/>
              <a:t>ggplot</a:t>
            </a:r>
            <a:r>
              <a:rPr lang="en-US" altLang="zh-CN" dirty="0" smtClean="0"/>
              <a:t>(</a:t>
            </a:r>
            <a:r>
              <a:rPr lang="en-US" altLang="zh-CN" dirty="0" err="1" smtClean="0"/>
              <a:t>mtcars</a:t>
            </a:r>
            <a:r>
              <a:rPr lang="en-US" altLang="zh-CN" dirty="0"/>
              <a:t>, </a:t>
            </a:r>
            <a:r>
              <a:rPr lang="en-US" altLang="zh-CN" dirty="0" err="1"/>
              <a:t>aes</a:t>
            </a:r>
            <a:r>
              <a:rPr lang="en-US" altLang="zh-CN" dirty="0"/>
              <a:t>(x=</a:t>
            </a:r>
            <a:r>
              <a:rPr lang="en-US" altLang="zh-CN" dirty="0" err="1"/>
              <a:t>as.character</a:t>
            </a:r>
            <a:r>
              <a:rPr lang="en-US" altLang="zh-CN" dirty="0"/>
              <a:t>(</a:t>
            </a:r>
            <a:r>
              <a:rPr lang="en-US" altLang="zh-CN" dirty="0" err="1"/>
              <a:t>cyl</a:t>
            </a:r>
            <a:r>
              <a:rPr lang="en-US" altLang="zh-CN" dirty="0"/>
              <a:t>))) +  </a:t>
            </a:r>
            <a:r>
              <a:rPr lang="en-US" altLang="zh-CN" dirty="0" err="1"/>
              <a:t>geom_bar</a:t>
            </a:r>
            <a:r>
              <a:rPr lang="en-US" altLang="zh-CN" dirty="0"/>
              <a:t>() + </a:t>
            </a:r>
            <a:r>
              <a:rPr lang="en-US" altLang="zh-CN" dirty="0" err="1"/>
              <a:t>geom_text</a:t>
            </a:r>
            <a:r>
              <a:rPr lang="en-US" altLang="zh-CN" dirty="0"/>
              <a:t>(</a:t>
            </a:r>
            <a:r>
              <a:rPr lang="en-US" altLang="zh-CN" dirty="0" err="1"/>
              <a:t>aes</a:t>
            </a:r>
            <a:r>
              <a:rPr lang="en-US" altLang="zh-CN" dirty="0"/>
              <a:t>(label=</a:t>
            </a:r>
            <a:r>
              <a:rPr lang="en-US" altLang="zh-CN" dirty="0" err="1"/>
              <a:t>after_stat</a:t>
            </a:r>
            <a:r>
              <a:rPr lang="en-US" altLang="zh-CN" dirty="0"/>
              <a:t>(count)),stat="count")</a:t>
            </a:r>
          </a:p>
          <a:p>
            <a:endParaRPr lang="zh-CN" altLang="en-US" dirty="0"/>
          </a:p>
        </p:txBody>
      </p:sp>
      <p:pic>
        <p:nvPicPr>
          <p:cNvPr id="4" name="图片 3"/>
          <p:cNvPicPr>
            <a:picLocks noChangeAspect="1"/>
          </p:cNvPicPr>
          <p:nvPr/>
        </p:nvPicPr>
        <p:blipFill>
          <a:blip r:embed="rId2"/>
          <a:stretch>
            <a:fillRect/>
          </a:stretch>
        </p:blipFill>
        <p:spPr>
          <a:xfrm>
            <a:off x="4283968" y="3501008"/>
            <a:ext cx="3266306" cy="3260674"/>
          </a:xfrm>
          <a:prstGeom prst="rect">
            <a:avLst/>
          </a:prstGeom>
        </p:spPr>
      </p:pic>
    </p:spTree>
    <p:extLst>
      <p:ext uri="{BB962C8B-B14F-4D97-AF65-F5344CB8AC3E}">
        <p14:creationId xmlns:p14="http://schemas.microsoft.com/office/powerpoint/2010/main" val="2802327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图形绘制原理</a:t>
            </a:r>
            <a:r>
              <a:rPr lang="en-US" altLang="zh-CN" dirty="0"/>
              <a:t>——</a:t>
            </a:r>
            <a:r>
              <a:rPr lang="zh-CN" altLang="en-US" dirty="0"/>
              <a:t>直方图</a:t>
            </a:r>
          </a:p>
        </p:txBody>
      </p:sp>
      <p:sp>
        <p:nvSpPr>
          <p:cNvPr id="3" name="内容占位符 2"/>
          <p:cNvSpPr>
            <a:spLocks noGrp="1"/>
          </p:cNvSpPr>
          <p:nvPr>
            <p:ph idx="1"/>
          </p:nvPr>
        </p:nvSpPr>
        <p:spPr/>
        <p:txBody>
          <a:bodyPr/>
          <a:lstStyle/>
          <a:p>
            <a:r>
              <a:rPr lang="zh-CN" altLang="en-US" dirty="0" smtClean="0"/>
              <a:t>直方图</a:t>
            </a:r>
            <a:r>
              <a:rPr lang="en-US" altLang="zh-CN" dirty="0"/>
              <a:t>(Histogram)</a:t>
            </a:r>
            <a:endParaRPr lang="en-US" altLang="zh-CN" dirty="0" smtClean="0"/>
          </a:p>
          <a:p>
            <a:pPr lvl="1"/>
            <a:r>
              <a:rPr lang="zh-CN" altLang="en-US" dirty="0"/>
              <a:t>直方图是数值数据分布的精确图形表示，是一种条形图。</a:t>
            </a:r>
            <a:endParaRPr lang="en-US" altLang="zh-CN" dirty="0" smtClean="0"/>
          </a:p>
          <a:p>
            <a:pPr lvl="1"/>
            <a:r>
              <a:rPr lang="zh-CN" altLang="en-US" dirty="0" smtClean="0"/>
              <a:t>为了</a:t>
            </a:r>
            <a:r>
              <a:rPr lang="zh-CN" altLang="en-US" dirty="0"/>
              <a:t>构建直方图，第一步是将值的范围分段，即将整个值的范围分成一系列间隔，然后计算每个间隔中有多少值。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018" y="3707394"/>
            <a:ext cx="4724400" cy="2800350"/>
          </a:xfrm>
          <a:prstGeom prst="rect">
            <a:avLst/>
          </a:prstGeom>
        </p:spPr>
      </p:pic>
    </p:spTree>
    <p:extLst>
      <p:ext uri="{BB962C8B-B14F-4D97-AF65-F5344CB8AC3E}">
        <p14:creationId xmlns:p14="http://schemas.microsoft.com/office/powerpoint/2010/main" val="242058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473228" cy="576262"/>
          </a:xfrm>
        </p:spPr>
        <p:txBody>
          <a:bodyPr/>
          <a:lstStyle/>
          <a:p>
            <a:r>
              <a:rPr lang="zh-CN" altLang="en-US" dirty="0" smtClean="0"/>
              <a:t>视觉</a:t>
            </a:r>
            <a:r>
              <a:rPr lang="zh-CN" altLang="en-US" dirty="0"/>
              <a:t>通道</a:t>
            </a:r>
          </a:p>
        </p:txBody>
      </p:sp>
      <p:sp>
        <p:nvSpPr>
          <p:cNvPr id="3" name="内容占位符 2"/>
          <p:cNvSpPr>
            <a:spLocks noGrp="1"/>
          </p:cNvSpPr>
          <p:nvPr>
            <p:ph idx="1"/>
          </p:nvPr>
        </p:nvSpPr>
        <p:spPr/>
        <p:txBody>
          <a:bodyPr/>
          <a:lstStyle/>
          <a:p>
            <a:r>
              <a:rPr lang="zh-CN" altLang="en-US" dirty="0"/>
              <a:t>用于定量</a:t>
            </a:r>
            <a:r>
              <a:rPr lang="en-US" altLang="zh-CN" dirty="0"/>
              <a:t>/</a:t>
            </a:r>
            <a:r>
              <a:rPr lang="zh-CN" altLang="en-US" dirty="0"/>
              <a:t>定序的视觉</a:t>
            </a:r>
            <a:r>
              <a:rPr lang="zh-CN" altLang="en-US" dirty="0" smtClean="0"/>
              <a:t>通道</a:t>
            </a:r>
            <a:endParaRPr lang="en-US" altLang="zh-CN" dirty="0" smtClean="0"/>
          </a:p>
          <a:p>
            <a:pPr lvl="1"/>
            <a:r>
              <a:rPr lang="zh-CN" altLang="en-US" dirty="0"/>
              <a:t>坐标轴</a:t>
            </a:r>
            <a:r>
              <a:rPr lang="zh-CN" altLang="en-US" dirty="0" smtClean="0"/>
              <a:t>位置</a:t>
            </a:r>
            <a:endParaRPr lang="en-US" altLang="zh-CN" dirty="0" smtClean="0"/>
          </a:p>
          <a:p>
            <a:pPr lvl="1"/>
            <a:r>
              <a:rPr lang="zh-CN" altLang="en-US" dirty="0" smtClean="0"/>
              <a:t>长度</a:t>
            </a:r>
            <a:endParaRPr lang="en-US" altLang="zh-CN" dirty="0" smtClean="0"/>
          </a:p>
          <a:p>
            <a:pPr lvl="1"/>
            <a:r>
              <a:rPr lang="zh-CN" altLang="en-US" dirty="0" smtClean="0"/>
              <a:t>角度</a:t>
            </a:r>
            <a:endParaRPr lang="en-US" altLang="zh-CN" dirty="0" smtClean="0"/>
          </a:p>
          <a:p>
            <a:pPr lvl="1"/>
            <a:r>
              <a:rPr lang="zh-CN" altLang="en-US" dirty="0" smtClean="0"/>
              <a:t>面积</a:t>
            </a:r>
            <a:endParaRPr lang="en-US" altLang="zh-CN" dirty="0" smtClean="0"/>
          </a:p>
          <a:p>
            <a:pPr lvl="1"/>
            <a:r>
              <a:rPr lang="zh-CN" altLang="en-US" dirty="0" smtClean="0"/>
              <a:t>亮度</a:t>
            </a:r>
            <a:r>
              <a:rPr lang="en-US" altLang="zh-CN" dirty="0"/>
              <a:t>/</a:t>
            </a:r>
            <a:r>
              <a:rPr lang="zh-CN" altLang="en-US" dirty="0" smtClean="0"/>
              <a:t>饱和度</a:t>
            </a:r>
            <a:endParaRPr lang="en-US" altLang="zh-CN" dirty="0" smtClean="0"/>
          </a:p>
          <a:p>
            <a:pPr lvl="1"/>
            <a:r>
              <a:rPr lang="zh-CN" altLang="en-US" dirty="0" smtClean="0"/>
              <a:t>图案</a:t>
            </a:r>
            <a:r>
              <a:rPr lang="zh-CN" altLang="en-US" dirty="0"/>
              <a:t>密度</a:t>
            </a:r>
          </a:p>
        </p:txBody>
      </p:sp>
    </p:spTree>
    <p:extLst>
      <p:ext uri="{BB962C8B-B14F-4D97-AF65-F5344CB8AC3E}">
        <p14:creationId xmlns:p14="http://schemas.microsoft.com/office/powerpoint/2010/main" val="15408275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dirty="0" smtClean="0"/>
              <a:t>图形绘制原理</a:t>
            </a:r>
            <a:r>
              <a:rPr lang="en-US" altLang="zh-CN" dirty="0" smtClean="0"/>
              <a:t>——</a:t>
            </a:r>
            <a:r>
              <a:rPr lang="zh-CN" altLang="en-US" dirty="0" smtClean="0"/>
              <a:t>直方图</a:t>
            </a:r>
          </a:p>
        </p:txBody>
      </p:sp>
      <p:sp>
        <p:nvSpPr>
          <p:cNvPr id="56323" name="内容占位符 2"/>
          <p:cNvSpPr>
            <a:spLocks noGrp="1"/>
          </p:cNvSpPr>
          <p:nvPr>
            <p:ph idx="1"/>
          </p:nvPr>
        </p:nvSpPr>
        <p:spPr>
          <a:xfrm>
            <a:off x="250825" y="1412875"/>
            <a:ext cx="8359775" cy="4464050"/>
          </a:xfrm>
        </p:spPr>
        <p:txBody>
          <a:bodyPr/>
          <a:lstStyle/>
          <a:p>
            <a:r>
              <a:rPr lang="zh-CN" altLang="en-US" sz="2400" dirty="0" smtClean="0"/>
              <a:t>直方图默认最大为</a:t>
            </a:r>
            <a:r>
              <a:rPr lang="en-US" altLang="zh-CN" sz="2400" dirty="0" smtClean="0"/>
              <a:t>30</a:t>
            </a:r>
            <a:r>
              <a:rPr lang="zh-CN" altLang="en-US" sz="2400" dirty="0" smtClean="0"/>
              <a:t>组，可以使用</a:t>
            </a:r>
            <a:r>
              <a:rPr lang="en-US" altLang="zh-CN" sz="2400" i="1" dirty="0" err="1" smtClean="0"/>
              <a:t>binwidth</a:t>
            </a:r>
            <a:r>
              <a:rPr lang="en-US" altLang="zh-CN" sz="2400" i="1" dirty="0" smtClean="0"/>
              <a:t>(</a:t>
            </a:r>
            <a:r>
              <a:rPr lang="zh-CN" altLang="en-US" sz="2400" i="1" dirty="0" smtClean="0"/>
              <a:t>组宽</a:t>
            </a:r>
            <a:r>
              <a:rPr lang="en-US" altLang="zh-CN" sz="2400" i="1" dirty="0" smtClean="0"/>
              <a:t>)</a:t>
            </a:r>
            <a:r>
              <a:rPr lang="zh-CN" altLang="en-US" sz="2400" dirty="0" smtClean="0"/>
              <a:t>来改变</a:t>
            </a:r>
            <a:endParaRPr lang="en-US" altLang="zh-CN" sz="2400" dirty="0" smtClean="0"/>
          </a:p>
          <a:p>
            <a:pPr lvl="1"/>
            <a:r>
              <a:rPr lang="en-US" altLang="zh-CN" sz="2000" dirty="0"/>
              <a:t>summary(</a:t>
            </a:r>
            <a:r>
              <a:rPr lang="en-US" altLang="zh-CN" sz="2000" dirty="0" err="1"/>
              <a:t>faithful$waiting</a:t>
            </a:r>
            <a:r>
              <a:rPr lang="en-US" altLang="zh-CN" sz="2000" dirty="0"/>
              <a:t>)</a:t>
            </a:r>
          </a:p>
          <a:p>
            <a:pPr lvl="1"/>
            <a:r>
              <a:rPr lang="en-US" altLang="zh-CN" sz="2000" dirty="0" err="1" smtClean="0"/>
              <a:t>ggplot</a:t>
            </a:r>
            <a:r>
              <a:rPr lang="en-US" altLang="zh-CN" sz="2000" dirty="0" smtClean="0"/>
              <a:t>(faithful, </a:t>
            </a:r>
            <a:r>
              <a:rPr lang="en-US" altLang="zh-CN" sz="2000" dirty="0" err="1" smtClean="0"/>
              <a:t>aes</a:t>
            </a:r>
            <a:r>
              <a:rPr lang="en-US" altLang="zh-CN" sz="2000" dirty="0" smtClean="0"/>
              <a:t>(x=waiting)) +</a:t>
            </a:r>
            <a:r>
              <a:rPr lang="en-US" altLang="zh-CN" sz="2000" dirty="0" err="1" smtClean="0"/>
              <a:t>geom_histogram</a:t>
            </a:r>
            <a:r>
              <a:rPr lang="en-US" altLang="zh-CN" sz="2000" dirty="0" smtClean="0"/>
              <a:t>(fill="white", </a:t>
            </a:r>
            <a:r>
              <a:rPr lang="en-US" altLang="zh-CN" sz="2000" dirty="0" err="1" smtClean="0"/>
              <a:t>colour</a:t>
            </a:r>
            <a:r>
              <a:rPr lang="en-US" altLang="zh-CN" sz="2000" dirty="0" smtClean="0"/>
              <a:t>="black")</a:t>
            </a:r>
          </a:p>
          <a:p>
            <a:pPr lvl="1"/>
            <a:r>
              <a:rPr lang="en-US" altLang="zh-CN" sz="2000" dirty="0" err="1" smtClean="0"/>
              <a:t>ggplot</a:t>
            </a:r>
            <a:r>
              <a:rPr lang="en-US" altLang="zh-CN" sz="2000" dirty="0" smtClean="0"/>
              <a:t>(faithful, </a:t>
            </a:r>
            <a:r>
              <a:rPr lang="en-US" altLang="zh-CN" sz="2000" dirty="0" err="1" smtClean="0"/>
              <a:t>aes</a:t>
            </a:r>
            <a:r>
              <a:rPr lang="en-US" altLang="zh-CN" sz="2000" dirty="0" smtClean="0"/>
              <a:t>(x=waiting)) +</a:t>
            </a:r>
            <a:r>
              <a:rPr lang="en-US" altLang="zh-CN" sz="2000" dirty="0" err="1" smtClean="0"/>
              <a:t>geom_histogram</a:t>
            </a:r>
            <a:r>
              <a:rPr lang="en-US" altLang="zh-CN" sz="2000" dirty="0" smtClean="0"/>
              <a:t>(</a:t>
            </a:r>
            <a:r>
              <a:rPr lang="en-US" altLang="zh-CN" sz="2000" dirty="0" err="1" smtClean="0"/>
              <a:t>binwidth</a:t>
            </a:r>
            <a:r>
              <a:rPr lang="en-US" altLang="zh-CN" sz="2000" dirty="0" smtClean="0"/>
              <a:t>=8, fill="white", </a:t>
            </a:r>
            <a:r>
              <a:rPr lang="en-US" altLang="zh-CN" sz="2000" dirty="0" err="1" smtClean="0"/>
              <a:t>colour</a:t>
            </a:r>
            <a:r>
              <a:rPr lang="en-US" altLang="zh-CN" sz="2000" dirty="0" smtClean="0"/>
              <a:t>="black")</a:t>
            </a:r>
            <a:endParaRPr lang="zh-CN" altLang="en-US" sz="2000" dirty="0" smtClean="0"/>
          </a:p>
        </p:txBody>
      </p:sp>
      <p:pic>
        <p:nvPicPr>
          <p:cNvPr id="5632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677874"/>
            <a:ext cx="2880320" cy="287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3651016"/>
            <a:ext cx="2880320" cy="287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图形绘制原理</a:t>
            </a:r>
            <a:r>
              <a:rPr lang="en-US" altLang="zh-CN" smtClean="0"/>
              <a:t>——</a:t>
            </a:r>
            <a:r>
              <a:rPr lang="zh-CN" altLang="en-US" smtClean="0"/>
              <a:t>直方图</a:t>
            </a:r>
          </a:p>
        </p:txBody>
      </p:sp>
      <p:sp>
        <p:nvSpPr>
          <p:cNvPr id="58371" name="内容占位符 2"/>
          <p:cNvSpPr>
            <a:spLocks noGrp="1"/>
          </p:cNvSpPr>
          <p:nvPr>
            <p:ph idx="1"/>
          </p:nvPr>
        </p:nvSpPr>
        <p:spPr>
          <a:xfrm>
            <a:off x="107950" y="1341438"/>
            <a:ext cx="8712200" cy="4679950"/>
          </a:xfrm>
        </p:spPr>
        <p:txBody>
          <a:bodyPr/>
          <a:lstStyle/>
          <a:p>
            <a:r>
              <a:rPr lang="en-US" altLang="zh-CN" sz="2000" smtClean="0"/>
              <a:t>boundary</a:t>
            </a:r>
            <a:r>
              <a:rPr lang="zh-CN" altLang="en-US" sz="2000" smtClean="0"/>
              <a:t>设定图形起始位置</a:t>
            </a:r>
            <a:endParaRPr lang="en-US" altLang="zh-CN" sz="2000" smtClean="0"/>
          </a:p>
          <a:p>
            <a:pPr lvl="1"/>
            <a:r>
              <a:rPr lang="en-US" altLang="zh-CN" sz="1800" smtClean="0"/>
              <a:t>h &lt;- ggplot(faithful, aes(x=waiting)) </a:t>
            </a:r>
          </a:p>
          <a:p>
            <a:pPr lvl="1"/>
            <a:r>
              <a:rPr lang="en-US" altLang="zh-CN" sz="1800" smtClean="0"/>
              <a:t>h + geom_histogram(binwidth=8, fill="white", colour="black", boundary=31)</a:t>
            </a:r>
          </a:p>
          <a:p>
            <a:pPr lvl="1"/>
            <a:r>
              <a:rPr lang="en-US" altLang="zh-CN" sz="1800" smtClean="0"/>
              <a:t>h + geom_histogram(binwidth=8, fill="white", colour="black", boundary=35)</a:t>
            </a:r>
          </a:p>
          <a:p>
            <a:pPr lvl="1"/>
            <a:endParaRPr lang="zh-CN" altLang="en-US" sz="1800" smtClean="0"/>
          </a:p>
        </p:txBody>
      </p:sp>
      <p:pic>
        <p:nvPicPr>
          <p:cNvPr id="5837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252788"/>
            <a:ext cx="3136900" cy="312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3259138"/>
            <a:ext cx="3135313" cy="312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图形绘制原理</a:t>
            </a:r>
            <a:r>
              <a:rPr lang="en-US" altLang="zh-CN" smtClean="0"/>
              <a:t>——</a:t>
            </a:r>
            <a:r>
              <a:rPr lang="zh-CN" altLang="en-US" smtClean="0"/>
              <a:t>直方图</a:t>
            </a:r>
          </a:p>
        </p:txBody>
      </p:sp>
      <p:sp>
        <p:nvSpPr>
          <p:cNvPr id="60419" name="内容占位符 2"/>
          <p:cNvSpPr>
            <a:spLocks noGrp="1"/>
          </p:cNvSpPr>
          <p:nvPr>
            <p:ph idx="1"/>
          </p:nvPr>
        </p:nvSpPr>
        <p:spPr>
          <a:xfrm>
            <a:off x="250825" y="1341438"/>
            <a:ext cx="4897438" cy="4895850"/>
          </a:xfrm>
        </p:spPr>
        <p:txBody>
          <a:bodyPr/>
          <a:lstStyle/>
          <a:p>
            <a:r>
              <a:rPr lang="zh-CN" altLang="en-US" sz="2400" dirty="0" smtClean="0"/>
              <a:t>分组直方图</a:t>
            </a:r>
            <a:endParaRPr lang="en-US" altLang="zh-CN" sz="2400" dirty="0" smtClean="0"/>
          </a:p>
          <a:p>
            <a:pPr lvl="1"/>
            <a:r>
              <a:rPr lang="zh-CN" altLang="en-US" sz="2000" dirty="0" smtClean="0"/>
              <a:t>分组直方图用到</a:t>
            </a:r>
            <a:r>
              <a:rPr lang="en-US" altLang="zh-CN" sz="2000" dirty="0" err="1" smtClean="0"/>
              <a:t>facet_grid</a:t>
            </a:r>
            <a:r>
              <a:rPr lang="en-US" altLang="zh-CN" sz="2000" dirty="0" smtClean="0"/>
              <a:t>(</a:t>
            </a:r>
            <a:r>
              <a:rPr lang="en-US" altLang="zh-CN" sz="2000" dirty="0" err="1" smtClean="0"/>
              <a:t>var</a:t>
            </a:r>
            <a:r>
              <a:rPr lang="en-US" altLang="zh-CN" sz="2000" dirty="0" smtClean="0"/>
              <a:t> ~ .)</a:t>
            </a:r>
            <a:r>
              <a:rPr lang="zh-CN" altLang="en-US" sz="2000" dirty="0" smtClean="0"/>
              <a:t>，该方法是以</a:t>
            </a:r>
            <a:r>
              <a:rPr lang="en-US" altLang="zh-CN" sz="2000" dirty="0" err="1" smtClean="0"/>
              <a:t>var</a:t>
            </a:r>
            <a:r>
              <a:rPr lang="zh-CN" altLang="en-US" sz="2000" dirty="0" smtClean="0"/>
              <a:t>变量进行分类，做多个图形，非一个图形中做多个直方图。如果变量为数字，应当因子化。</a:t>
            </a:r>
            <a:endParaRPr lang="en-US" altLang="zh-CN" sz="2000" dirty="0" smtClean="0"/>
          </a:p>
          <a:p>
            <a:pPr lvl="1"/>
            <a:r>
              <a:rPr lang="en-US" altLang="zh-CN" sz="2000" dirty="0" smtClean="0"/>
              <a:t>library(MASS) #</a:t>
            </a:r>
            <a:r>
              <a:rPr lang="zh-CN" altLang="en-US" sz="2000" dirty="0" smtClean="0"/>
              <a:t>取</a:t>
            </a:r>
            <a:r>
              <a:rPr lang="en-US" altLang="zh-CN" sz="2000" dirty="0" err="1" smtClean="0"/>
              <a:t>birthwt</a:t>
            </a:r>
            <a:r>
              <a:rPr lang="zh-CN" altLang="en-US" sz="2000" dirty="0" smtClean="0"/>
              <a:t>数据</a:t>
            </a:r>
            <a:endParaRPr lang="en-US" altLang="zh-CN" sz="2000" dirty="0" smtClean="0"/>
          </a:p>
          <a:p>
            <a:pPr lvl="1"/>
            <a:r>
              <a:rPr lang="en-US" altLang="zh-CN" sz="2000" dirty="0" err="1" smtClean="0"/>
              <a:t>ggplot</a:t>
            </a:r>
            <a:r>
              <a:rPr lang="en-US" altLang="zh-CN" sz="2000" dirty="0" smtClean="0"/>
              <a:t>(</a:t>
            </a:r>
            <a:r>
              <a:rPr lang="en-US" altLang="zh-CN" sz="2000" dirty="0" err="1" smtClean="0"/>
              <a:t>birthwt</a:t>
            </a:r>
            <a:r>
              <a:rPr lang="en-US" altLang="zh-CN" sz="2000" dirty="0" smtClean="0"/>
              <a:t>, </a:t>
            </a:r>
            <a:r>
              <a:rPr lang="en-US" altLang="zh-CN" sz="2000" dirty="0" err="1" smtClean="0"/>
              <a:t>aes</a:t>
            </a:r>
            <a:r>
              <a:rPr lang="en-US" altLang="zh-CN" sz="2000" dirty="0" smtClean="0"/>
              <a:t>(x=</a:t>
            </a:r>
            <a:r>
              <a:rPr lang="en-US" altLang="zh-CN" sz="2000" dirty="0" err="1" smtClean="0"/>
              <a:t>bwt</a:t>
            </a:r>
            <a:r>
              <a:rPr lang="en-US" altLang="zh-CN" sz="2000" dirty="0" smtClean="0"/>
              <a:t>)) + </a:t>
            </a:r>
            <a:r>
              <a:rPr lang="en-US" altLang="zh-CN" sz="2000" dirty="0" err="1" smtClean="0"/>
              <a:t>geom_histogram</a:t>
            </a:r>
            <a:r>
              <a:rPr lang="en-US" altLang="zh-CN" sz="2000" dirty="0" smtClean="0"/>
              <a:t>(fill="white", </a:t>
            </a:r>
            <a:r>
              <a:rPr lang="en-US" altLang="zh-CN" sz="2000" dirty="0" err="1" smtClean="0"/>
              <a:t>colour</a:t>
            </a:r>
            <a:r>
              <a:rPr lang="en-US" altLang="zh-CN" sz="2000" dirty="0" smtClean="0"/>
              <a:t>="black") +  </a:t>
            </a:r>
            <a:r>
              <a:rPr lang="en-US" altLang="zh-CN" sz="2000" dirty="0" err="1" smtClean="0"/>
              <a:t>facet_grid</a:t>
            </a:r>
            <a:r>
              <a:rPr lang="en-US" altLang="zh-CN" sz="2000" dirty="0" smtClean="0"/>
              <a:t>(smoke ~ .)</a:t>
            </a:r>
          </a:p>
          <a:p>
            <a:pPr lvl="1"/>
            <a:endParaRPr lang="zh-CN" altLang="en-US" sz="2000" dirty="0" smtClean="0"/>
          </a:p>
        </p:txBody>
      </p:sp>
      <p:pic>
        <p:nvPicPr>
          <p:cNvPr id="6042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1700213"/>
            <a:ext cx="3457575"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dirty="0" smtClean="0"/>
              <a:t>图形绘制原理</a:t>
            </a:r>
            <a:r>
              <a:rPr lang="en-US" altLang="zh-CN" dirty="0" smtClean="0"/>
              <a:t>——</a:t>
            </a:r>
            <a:r>
              <a:rPr lang="zh-CN" altLang="en-US" dirty="0" smtClean="0"/>
              <a:t>密度曲线</a:t>
            </a:r>
          </a:p>
        </p:txBody>
      </p:sp>
      <p:sp>
        <p:nvSpPr>
          <p:cNvPr id="61443" name="内容占位符 2"/>
          <p:cNvSpPr>
            <a:spLocks noGrp="1"/>
          </p:cNvSpPr>
          <p:nvPr>
            <p:ph idx="1"/>
          </p:nvPr>
        </p:nvSpPr>
        <p:spPr>
          <a:xfrm>
            <a:off x="323850" y="1341438"/>
            <a:ext cx="8286750" cy="4535487"/>
          </a:xfrm>
        </p:spPr>
        <p:txBody>
          <a:bodyPr/>
          <a:lstStyle/>
          <a:p>
            <a:r>
              <a:rPr lang="zh-CN" altLang="en-US" dirty="0" smtClean="0"/>
              <a:t>密度曲线</a:t>
            </a:r>
            <a:endParaRPr lang="en-US" altLang="zh-CN" dirty="0" smtClean="0"/>
          </a:p>
          <a:p>
            <a:pPr lvl="1"/>
            <a:r>
              <a:rPr lang="zh-CN" altLang="en-US" dirty="0" smtClean="0"/>
              <a:t>用密度曲线看数据分布</a:t>
            </a:r>
            <a:endParaRPr lang="en-US" altLang="zh-CN" dirty="0" smtClean="0"/>
          </a:p>
          <a:p>
            <a:pPr lvl="1"/>
            <a:r>
              <a:rPr lang="en-US" altLang="zh-CN" dirty="0" err="1" smtClean="0"/>
              <a:t>ggplot</a:t>
            </a:r>
            <a:r>
              <a:rPr lang="en-US" altLang="zh-CN" dirty="0" smtClean="0"/>
              <a:t>(faithful, </a:t>
            </a:r>
            <a:r>
              <a:rPr lang="en-US" altLang="zh-CN" dirty="0" err="1" smtClean="0"/>
              <a:t>aes</a:t>
            </a:r>
            <a:r>
              <a:rPr lang="en-US" altLang="zh-CN" dirty="0" smtClean="0"/>
              <a:t>(x=waiting)) + </a:t>
            </a:r>
            <a:r>
              <a:rPr lang="en-US" altLang="zh-CN" dirty="0" err="1" smtClean="0"/>
              <a:t>geom_density</a:t>
            </a:r>
            <a:r>
              <a:rPr lang="en-US" altLang="zh-CN" dirty="0" smtClean="0"/>
              <a:t>()</a:t>
            </a:r>
          </a:p>
          <a:p>
            <a:pPr lvl="1"/>
            <a:endParaRPr lang="zh-CN" altLang="en-US" dirty="0" smtClean="0"/>
          </a:p>
        </p:txBody>
      </p:sp>
      <p:pic>
        <p:nvPicPr>
          <p:cNvPr id="6144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9975" y="2852738"/>
            <a:ext cx="50006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图形绘制原理</a:t>
            </a:r>
            <a:r>
              <a:rPr lang="en-US" altLang="zh-CN" dirty="0"/>
              <a:t>——</a:t>
            </a:r>
            <a:r>
              <a:rPr lang="zh-CN" altLang="en-US" dirty="0"/>
              <a:t>密度曲线</a:t>
            </a:r>
          </a:p>
        </p:txBody>
      </p:sp>
      <p:sp>
        <p:nvSpPr>
          <p:cNvPr id="3" name="内容占位符 2"/>
          <p:cNvSpPr>
            <a:spLocks noGrp="1"/>
          </p:cNvSpPr>
          <p:nvPr>
            <p:ph idx="1"/>
          </p:nvPr>
        </p:nvSpPr>
        <p:spPr>
          <a:xfrm>
            <a:off x="251521" y="1340768"/>
            <a:ext cx="8359080" cy="4536157"/>
          </a:xfrm>
        </p:spPr>
        <p:txBody>
          <a:bodyPr/>
          <a:lstStyle/>
          <a:p>
            <a:r>
              <a:rPr lang="zh-CN" altLang="en-US" sz="2400" dirty="0" smtClean="0"/>
              <a:t>密度曲线</a:t>
            </a:r>
            <a:endParaRPr lang="en-US" altLang="zh-CN" sz="2400" dirty="0" smtClean="0"/>
          </a:p>
          <a:p>
            <a:pPr lvl="1"/>
            <a:r>
              <a:rPr lang="zh-CN" altLang="en-US" sz="2000" dirty="0" smtClean="0"/>
              <a:t>在</a:t>
            </a:r>
            <a:r>
              <a:rPr lang="zh-CN" altLang="en-US" sz="2000" dirty="0"/>
              <a:t>频率分布直方图中，当样本容量充分放大时，图中的组距就会充分缩短，这时图中的阶梯折线就会演变成一条光滑的曲线，这条曲线就称为总体的密度分布曲线</a:t>
            </a:r>
            <a:r>
              <a:rPr lang="zh-CN" altLang="en-US" sz="2000" dirty="0" smtClean="0"/>
              <a:t>。</a:t>
            </a:r>
            <a:endParaRPr lang="en-US" altLang="zh-CN" sz="2000" dirty="0" smtClean="0"/>
          </a:p>
          <a:p>
            <a:pPr lvl="1"/>
            <a:r>
              <a:rPr lang="zh-CN" altLang="en-US" sz="2000" dirty="0"/>
              <a:t>有了密度分布曲线，总体取值于任何区间（</a:t>
            </a:r>
            <a:r>
              <a:rPr lang="en-US" altLang="zh-CN" sz="2000" dirty="0"/>
              <a:t>a</a:t>
            </a:r>
            <a:r>
              <a:rPr lang="zh-CN" altLang="en-US" sz="2000" dirty="0"/>
              <a:t>，</a:t>
            </a:r>
            <a:r>
              <a:rPr lang="en-US" altLang="zh-CN" sz="2000" dirty="0"/>
              <a:t>b</a:t>
            </a:r>
            <a:r>
              <a:rPr lang="zh-CN" altLang="en-US" sz="2000" dirty="0"/>
              <a:t>）的可能性大小就可以求出，它等于夹在曲线和</a:t>
            </a:r>
            <a:r>
              <a:rPr lang="en-US" altLang="zh-CN" sz="2000" dirty="0"/>
              <a:t>x</a:t>
            </a:r>
            <a:r>
              <a:rPr lang="zh-CN" altLang="en-US" sz="2000" dirty="0"/>
              <a:t>轴与直线</a:t>
            </a:r>
            <a:r>
              <a:rPr lang="en-US" altLang="zh-CN" sz="2000" dirty="0"/>
              <a:t>x=a</a:t>
            </a:r>
            <a:r>
              <a:rPr lang="zh-CN" altLang="en-US" sz="2000" dirty="0"/>
              <a:t>、</a:t>
            </a:r>
            <a:r>
              <a:rPr lang="en-US" altLang="zh-CN" sz="2000" dirty="0"/>
              <a:t>x=b</a:t>
            </a:r>
            <a:r>
              <a:rPr lang="zh-CN" altLang="en-US" sz="2000" dirty="0"/>
              <a:t>间的面积。</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1615" y="3718018"/>
            <a:ext cx="3635896" cy="2131997"/>
          </a:xfrm>
          <a:prstGeom prst="rect">
            <a:avLst/>
          </a:prstGeom>
        </p:spPr>
      </p:pic>
    </p:spTree>
    <p:extLst>
      <p:ext uri="{BB962C8B-B14F-4D97-AF65-F5344CB8AC3E}">
        <p14:creationId xmlns:p14="http://schemas.microsoft.com/office/powerpoint/2010/main" val="31466095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dirty="0"/>
              <a:t>图形绘制原理</a:t>
            </a:r>
            <a:r>
              <a:rPr lang="en-US" altLang="zh-CN" dirty="0"/>
              <a:t>——</a:t>
            </a:r>
            <a:r>
              <a:rPr lang="zh-CN" altLang="en-US" dirty="0"/>
              <a:t>密度曲线</a:t>
            </a:r>
            <a:endParaRPr lang="zh-CN" altLang="en-US" dirty="0" smtClean="0"/>
          </a:p>
        </p:txBody>
      </p:sp>
      <p:sp>
        <p:nvSpPr>
          <p:cNvPr id="62467" name="内容占位符 2"/>
          <p:cNvSpPr>
            <a:spLocks noGrp="1"/>
          </p:cNvSpPr>
          <p:nvPr>
            <p:ph idx="1"/>
          </p:nvPr>
        </p:nvSpPr>
        <p:spPr>
          <a:xfrm>
            <a:off x="250825" y="1341438"/>
            <a:ext cx="8642350" cy="4535487"/>
          </a:xfrm>
        </p:spPr>
        <p:txBody>
          <a:bodyPr/>
          <a:lstStyle/>
          <a:p>
            <a:r>
              <a:rPr lang="zh-CN" altLang="en-US" smtClean="0"/>
              <a:t>密度曲线</a:t>
            </a:r>
            <a:endParaRPr lang="en-US" altLang="zh-CN" smtClean="0"/>
          </a:p>
          <a:p>
            <a:pPr lvl="1"/>
            <a:r>
              <a:rPr lang="zh-CN" altLang="en-US" smtClean="0"/>
              <a:t>可以将包住的部分给填充颜色</a:t>
            </a:r>
          </a:p>
          <a:p>
            <a:pPr lvl="1"/>
            <a:r>
              <a:rPr lang="en-US" altLang="zh-CN" smtClean="0"/>
              <a:t>ggplot(faithful, aes(x=waiting)) + geom_density(fill="blue", alpha=.2) +xlim(35, 105)</a:t>
            </a:r>
          </a:p>
        </p:txBody>
      </p:sp>
      <p:pic>
        <p:nvPicPr>
          <p:cNvPr id="6246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435350"/>
            <a:ext cx="437197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dirty="0" smtClean="0"/>
              <a:t>图形绘制原理</a:t>
            </a:r>
            <a:r>
              <a:rPr lang="en-US" altLang="zh-CN" dirty="0" smtClean="0"/>
              <a:t>——</a:t>
            </a:r>
            <a:r>
              <a:rPr lang="zh-CN" altLang="en-US" dirty="0" smtClean="0"/>
              <a:t>直方图</a:t>
            </a:r>
          </a:p>
        </p:txBody>
      </p:sp>
      <p:sp>
        <p:nvSpPr>
          <p:cNvPr id="63491" name="内容占位符 2"/>
          <p:cNvSpPr>
            <a:spLocks noGrp="1"/>
          </p:cNvSpPr>
          <p:nvPr>
            <p:ph idx="1"/>
          </p:nvPr>
        </p:nvSpPr>
        <p:spPr>
          <a:xfrm>
            <a:off x="250825" y="1341438"/>
            <a:ext cx="8642350" cy="4535487"/>
          </a:xfrm>
        </p:spPr>
        <p:txBody>
          <a:bodyPr/>
          <a:lstStyle/>
          <a:p>
            <a:r>
              <a:rPr lang="zh-CN" altLang="en-US" sz="2400" dirty="0" smtClean="0"/>
              <a:t>密度曲线</a:t>
            </a:r>
            <a:endParaRPr lang="en-US" altLang="zh-CN" sz="2400" dirty="0" smtClean="0"/>
          </a:p>
          <a:p>
            <a:pPr lvl="1"/>
            <a:r>
              <a:rPr lang="zh-CN" altLang="en-US" sz="2000" dirty="0" smtClean="0"/>
              <a:t>密度曲线与直方图共存</a:t>
            </a:r>
          </a:p>
          <a:p>
            <a:pPr lvl="1"/>
            <a:r>
              <a:rPr lang="en-US" altLang="zh-CN" sz="2000" dirty="0" err="1" smtClean="0"/>
              <a:t>ggplot</a:t>
            </a:r>
            <a:r>
              <a:rPr lang="en-US" altLang="zh-CN" sz="2000" dirty="0" smtClean="0"/>
              <a:t>(faithful, </a:t>
            </a:r>
            <a:r>
              <a:rPr lang="en-US" altLang="zh-CN" sz="2000" dirty="0" err="1" smtClean="0"/>
              <a:t>aes</a:t>
            </a:r>
            <a:r>
              <a:rPr lang="en-US" altLang="zh-CN" sz="2000" dirty="0" smtClean="0"/>
              <a:t>(x=waiting, y=..density..)) + </a:t>
            </a:r>
            <a:r>
              <a:rPr lang="en-US" altLang="zh-CN" sz="2000" dirty="0" err="1" smtClean="0"/>
              <a:t>geom_histogram</a:t>
            </a:r>
            <a:r>
              <a:rPr lang="en-US" altLang="zh-CN" sz="2000" dirty="0" smtClean="0"/>
              <a:t>(fill="</a:t>
            </a:r>
            <a:r>
              <a:rPr lang="en-US" altLang="zh-CN" sz="2000" dirty="0" err="1" smtClean="0"/>
              <a:t>cornsilk</a:t>
            </a:r>
            <a:r>
              <a:rPr lang="en-US" altLang="zh-CN" sz="2000" dirty="0" smtClean="0"/>
              <a:t>", </a:t>
            </a:r>
            <a:r>
              <a:rPr lang="en-US" altLang="zh-CN" sz="2000" dirty="0" err="1" smtClean="0"/>
              <a:t>colour</a:t>
            </a:r>
            <a:r>
              <a:rPr lang="en-US" altLang="zh-CN" sz="2000" dirty="0" smtClean="0"/>
              <a:t>="grey60", size=.2) +</a:t>
            </a:r>
            <a:r>
              <a:rPr lang="en-US" altLang="zh-CN" sz="2000" dirty="0" err="1" smtClean="0"/>
              <a:t>geom_density</a:t>
            </a:r>
            <a:r>
              <a:rPr lang="en-US" altLang="zh-CN" sz="2000" dirty="0" smtClean="0"/>
              <a:t>() + </a:t>
            </a:r>
            <a:r>
              <a:rPr lang="en-US" altLang="zh-CN" sz="2000" dirty="0" err="1" smtClean="0"/>
              <a:t>xlim</a:t>
            </a:r>
            <a:r>
              <a:rPr lang="en-US" altLang="zh-CN" sz="2000" dirty="0" smtClean="0"/>
              <a:t>(35, 105)</a:t>
            </a:r>
          </a:p>
        </p:txBody>
      </p:sp>
      <p:pic>
        <p:nvPicPr>
          <p:cNvPr id="6349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3441700"/>
            <a:ext cx="4065587"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t>图形绘制原理</a:t>
            </a:r>
            <a:r>
              <a:rPr lang="en-US" altLang="zh-CN" dirty="0"/>
              <a:t>——</a:t>
            </a:r>
            <a:r>
              <a:rPr lang="zh-CN" altLang="en-US" dirty="0"/>
              <a:t>密度曲线</a:t>
            </a:r>
            <a:endParaRPr lang="zh-CN" altLang="en-US" dirty="0" smtClean="0"/>
          </a:p>
        </p:txBody>
      </p:sp>
      <p:sp>
        <p:nvSpPr>
          <p:cNvPr id="64515" name="内容占位符 2"/>
          <p:cNvSpPr>
            <a:spLocks noGrp="1"/>
          </p:cNvSpPr>
          <p:nvPr>
            <p:ph idx="1"/>
          </p:nvPr>
        </p:nvSpPr>
        <p:spPr>
          <a:xfrm>
            <a:off x="250825" y="1341438"/>
            <a:ext cx="8642350" cy="4535487"/>
          </a:xfrm>
        </p:spPr>
        <p:txBody>
          <a:bodyPr/>
          <a:lstStyle/>
          <a:p>
            <a:r>
              <a:rPr lang="zh-CN" altLang="en-US" sz="2400" smtClean="0"/>
              <a:t>分组密度曲线</a:t>
            </a:r>
            <a:endParaRPr lang="en-US" altLang="zh-CN" sz="2400" smtClean="0"/>
          </a:p>
          <a:p>
            <a:pPr lvl="1"/>
            <a:r>
              <a:rPr lang="en-US" altLang="zh-CN" sz="2000" smtClean="0"/>
              <a:t>birthwt1 &lt;- birthwt</a:t>
            </a:r>
          </a:p>
          <a:p>
            <a:pPr lvl="1"/>
            <a:r>
              <a:rPr lang="en-US" altLang="zh-CN" sz="2000" smtClean="0"/>
              <a:t>birthwt1$smoke &lt;- factor(birthwt1$smoke)</a:t>
            </a:r>
          </a:p>
          <a:p>
            <a:pPr lvl="1"/>
            <a:r>
              <a:rPr lang="en-US" altLang="zh-CN" sz="2000" smtClean="0"/>
              <a:t>ggplot(birthwt1, aes(x=bwt, fill=smoke)) + geom_density(alpha=.3)</a:t>
            </a:r>
          </a:p>
        </p:txBody>
      </p:sp>
      <p:pic>
        <p:nvPicPr>
          <p:cNvPr id="6451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3141663"/>
            <a:ext cx="42418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图形绘制原理</a:t>
            </a:r>
            <a:r>
              <a:rPr lang="en-US" altLang="zh-CN" dirty="0"/>
              <a:t>——</a:t>
            </a:r>
            <a:r>
              <a:rPr lang="zh-CN" altLang="en-US" dirty="0"/>
              <a:t>箱线图</a:t>
            </a:r>
          </a:p>
        </p:txBody>
      </p:sp>
      <p:sp>
        <p:nvSpPr>
          <p:cNvPr id="3" name="内容占位符 2"/>
          <p:cNvSpPr>
            <a:spLocks noGrp="1"/>
          </p:cNvSpPr>
          <p:nvPr>
            <p:ph idx="1"/>
          </p:nvPr>
        </p:nvSpPr>
        <p:spPr>
          <a:xfrm>
            <a:off x="107504" y="1196752"/>
            <a:ext cx="8799773" cy="4680173"/>
          </a:xfrm>
        </p:spPr>
        <p:txBody>
          <a:bodyPr/>
          <a:lstStyle/>
          <a:p>
            <a:r>
              <a:rPr lang="zh-CN" altLang="en-US" sz="2400" dirty="0"/>
              <a:t>箱线</a:t>
            </a:r>
            <a:r>
              <a:rPr lang="zh-CN" altLang="en-US" sz="2400" dirty="0" smtClean="0"/>
              <a:t>图</a:t>
            </a:r>
            <a:endParaRPr lang="en-US" altLang="zh-CN" sz="2400" dirty="0" smtClean="0"/>
          </a:p>
          <a:p>
            <a:pPr lvl="1"/>
            <a:r>
              <a:rPr lang="zh-CN" altLang="en-US" sz="2000" dirty="0"/>
              <a:t>箱形图（</a:t>
            </a:r>
            <a:r>
              <a:rPr lang="en-US" altLang="zh-CN" sz="2000" dirty="0"/>
              <a:t>Box-plot</a:t>
            </a:r>
            <a:r>
              <a:rPr lang="zh-CN" altLang="en-US" sz="2000" dirty="0"/>
              <a:t>）又称为盒须图、盒式图或箱线图</a:t>
            </a:r>
            <a:r>
              <a:rPr lang="zh-CN" altLang="en-US" sz="2000" dirty="0" smtClean="0"/>
              <a:t>。</a:t>
            </a:r>
            <a:endParaRPr lang="en-US" altLang="zh-CN" sz="2000" dirty="0" smtClean="0"/>
          </a:p>
          <a:p>
            <a:pPr lvl="1"/>
            <a:r>
              <a:rPr lang="zh-CN" altLang="en-US" sz="2000" dirty="0" smtClean="0"/>
              <a:t>主要</a:t>
            </a:r>
            <a:r>
              <a:rPr lang="zh-CN" altLang="en-US" sz="2000" dirty="0"/>
              <a:t>用于反映原始数据分布的特征，还可以进行多组数据分布特征的比 较</a:t>
            </a:r>
            <a:r>
              <a:rPr lang="zh-CN" altLang="en-US" sz="2000" dirty="0" smtClean="0"/>
              <a:t>。</a:t>
            </a:r>
            <a:endParaRPr lang="en-US" altLang="zh-CN" sz="2000" dirty="0" smtClean="0"/>
          </a:p>
          <a:p>
            <a:pPr lvl="1"/>
            <a:r>
              <a:rPr lang="zh-CN" altLang="en-US" sz="2000" dirty="0" smtClean="0"/>
              <a:t>箱</a:t>
            </a:r>
            <a:r>
              <a:rPr lang="zh-CN" altLang="en-US" sz="2000" dirty="0"/>
              <a:t>线图的绘制方法是：先找出一组数据的上边缘、下边缘、中位数和两个四分位数；然后， 连接两个四分位数画出箱体；再将上边缘和下边缘与箱体相连接，中位数在箱体中间。</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849" y="4005064"/>
            <a:ext cx="4495428" cy="2672282"/>
          </a:xfrm>
          <a:prstGeom prst="rect">
            <a:avLst/>
          </a:prstGeom>
        </p:spPr>
      </p:pic>
    </p:spTree>
    <p:extLst>
      <p:ext uri="{BB962C8B-B14F-4D97-AF65-F5344CB8AC3E}">
        <p14:creationId xmlns:p14="http://schemas.microsoft.com/office/powerpoint/2010/main" val="21615951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图形绘制原理</a:t>
            </a:r>
            <a:r>
              <a:rPr lang="en-US" altLang="zh-CN" dirty="0"/>
              <a:t>——</a:t>
            </a:r>
            <a:r>
              <a:rPr lang="zh-CN" altLang="en-US" dirty="0"/>
              <a:t>箱线图</a:t>
            </a:r>
          </a:p>
        </p:txBody>
      </p:sp>
      <p:sp>
        <p:nvSpPr>
          <p:cNvPr id="3" name="内容占位符 2"/>
          <p:cNvSpPr>
            <a:spLocks noGrp="1"/>
          </p:cNvSpPr>
          <p:nvPr>
            <p:ph idx="1"/>
          </p:nvPr>
        </p:nvSpPr>
        <p:spPr>
          <a:xfrm>
            <a:off x="323528" y="1412776"/>
            <a:ext cx="8640959" cy="4752528"/>
          </a:xfrm>
        </p:spPr>
        <p:txBody>
          <a:bodyPr/>
          <a:lstStyle/>
          <a:p>
            <a:pPr>
              <a:defRPr/>
            </a:pPr>
            <a:r>
              <a:rPr lang="en-US" altLang="zh-CN" dirty="0"/>
              <a:t>R</a:t>
            </a:r>
            <a:r>
              <a:rPr lang="zh-CN" altLang="en-US" dirty="0"/>
              <a:t>语言求四分位数</a:t>
            </a:r>
            <a:endParaRPr lang="en-US" altLang="zh-CN" dirty="0"/>
          </a:p>
          <a:p>
            <a:pPr lvl="1">
              <a:defRPr/>
            </a:pPr>
            <a:r>
              <a:rPr lang="en-US" altLang="zh-CN" dirty="0"/>
              <a:t>quantile()</a:t>
            </a:r>
            <a:r>
              <a:rPr lang="zh-CN" altLang="en-US" dirty="0"/>
              <a:t>函数。</a:t>
            </a:r>
            <a:endParaRPr lang="en-US" altLang="zh-CN" dirty="0"/>
          </a:p>
          <a:p>
            <a:pPr lvl="1">
              <a:defRPr/>
            </a:pPr>
            <a:r>
              <a:rPr lang="zh-CN" altLang="en-US" dirty="0"/>
              <a:t>示例：</a:t>
            </a:r>
            <a:endParaRPr lang="en-US" altLang="zh-CN" dirty="0"/>
          </a:p>
          <a:p>
            <a:pPr lvl="1">
              <a:defRPr/>
            </a:pPr>
            <a:r>
              <a:rPr lang="en-US" altLang="zh-CN" dirty="0"/>
              <a:t>x</a:t>
            </a:r>
            <a:r>
              <a:rPr lang="en-US" altLang="zh-CN" dirty="0" smtClean="0"/>
              <a:t>&lt;-</a:t>
            </a:r>
            <a:r>
              <a:rPr lang="en-US" altLang="zh-CN" dirty="0"/>
              <a:t>c(75.0,64.0,47.4,66.9,62.2,62.2,58.7,63.5,</a:t>
            </a:r>
          </a:p>
          <a:p>
            <a:pPr lvl="1">
              <a:defRPr/>
            </a:pPr>
            <a:r>
              <a:rPr lang="en-US" altLang="zh-CN" dirty="0"/>
              <a:t>66.6,64.0,57.0,69.0,56.9,50.0,72.0)</a:t>
            </a:r>
          </a:p>
          <a:p>
            <a:pPr lvl="1">
              <a:defRPr/>
            </a:pPr>
            <a:r>
              <a:rPr lang="en-US" altLang="zh-CN" dirty="0"/>
              <a:t>quantile(x) #</a:t>
            </a:r>
            <a:r>
              <a:rPr lang="zh-CN" altLang="en-US" dirty="0"/>
              <a:t>给出</a:t>
            </a:r>
            <a:r>
              <a:rPr lang="en-US" altLang="zh-CN" dirty="0"/>
              <a:t>0%</a:t>
            </a:r>
            <a:r>
              <a:rPr lang="zh-CN" altLang="en-US" dirty="0"/>
              <a:t>，</a:t>
            </a:r>
            <a:r>
              <a:rPr lang="en-US" altLang="zh-CN" dirty="0"/>
              <a:t>25%</a:t>
            </a:r>
            <a:r>
              <a:rPr lang="zh-CN" altLang="en-US" dirty="0"/>
              <a:t>，</a:t>
            </a:r>
            <a:r>
              <a:rPr lang="en-US" altLang="zh-CN" dirty="0"/>
              <a:t>50%</a:t>
            </a:r>
            <a:r>
              <a:rPr lang="zh-CN" altLang="en-US" dirty="0"/>
              <a:t>，</a:t>
            </a:r>
            <a:r>
              <a:rPr lang="en-US" altLang="zh-CN" dirty="0"/>
              <a:t>75%</a:t>
            </a:r>
            <a:r>
              <a:rPr lang="zh-CN" altLang="en-US" dirty="0"/>
              <a:t>，</a:t>
            </a:r>
            <a:r>
              <a:rPr lang="en-US" altLang="zh-CN" dirty="0"/>
              <a:t>100%</a:t>
            </a:r>
            <a:r>
              <a:rPr lang="zh-CN" altLang="en-US" dirty="0"/>
              <a:t>分位数。</a:t>
            </a:r>
          </a:p>
          <a:p>
            <a:pPr lvl="1">
              <a:defRPr/>
            </a:pPr>
            <a:r>
              <a:rPr lang="it-IT" altLang="zh-CN" dirty="0"/>
              <a:t>quantile(x, probs = seq(0, 1, 0.2), na.rm = TRUE)</a:t>
            </a:r>
            <a:endParaRPr lang="en-US" altLang="zh-CN" dirty="0"/>
          </a:p>
          <a:p>
            <a:pPr marL="449262" lvl="1" indent="0">
              <a:buNone/>
              <a:defRPr/>
            </a:pPr>
            <a:r>
              <a:rPr lang="en-US" altLang="zh-CN" dirty="0"/>
              <a:t>#</a:t>
            </a:r>
            <a:r>
              <a:rPr lang="zh-CN" altLang="en-US" dirty="0"/>
              <a:t>给出</a:t>
            </a:r>
            <a:r>
              <a:rPr lang="en-US" altLang="zh-CN" dirty="0"/>
              <a:t>0%</a:t>
            </a:r>
            <a:r>
              <a:rPr lang="zh-CN" altLang="en-US" dirty="0"/>
              <a:t>，</a:t>
            </a:r>
            <a:r>
              <a:rPr lang="en-US" altLang="zh-CN" dirty="0"/>
              <a:t>20%</a:t>
            </a:r>
            <a:r>
              <a:rPr lang="zh-CN" altLang="en-US" dirty="0"/>
              <a:t>，</a:t>
            </a:r>
            <a:r>
              <a:rPr lang="en-US" altLang="zh-CN" dirty="0"/>
              <a:t>40%</a:t>
            </a:r>
            <a:r>
              <a:rPr lang="zh-CN" altLang="en-US" dirty="0"/>
              <a:t>，</a:t>
            </a:r>
            <a:r>
              <a:rPr lang="en-US" altLang="zh-CN" dirty="0"/>
              <a:t>60%</a:t>
            </a:r>
            <a:r>
              <a:rPr lang="zh-CN" altLang="en-US" dirty="0"/>
              <a:t>，</a:t>
            </a:r>
            <a:r>
              <a:rPr lang="en-US" altLang="zh-CN" dirty="0"/>
              <a:t>80%</a:t>
            </a:r>
            <a:r>
              <a:rPr lang="zh-CN" altLang="en-US" dirty="0"/>
              <a:t>，</a:t>
            </a:r>
            <a:r>
              <a:rPr lang="en-US" altLang="zh-CN" dirty="0"/>
              <a:t>100%</a:t>
            </a:r>
            <a:r>
              <a:rPr lang="zh-CN" altLang="en-US" dirty="0"/>
              <a:t>分位数，且可处理缺失值。</a:t>
            </a:r>
          </a:p>
          <a:p>
            <a:pPr lvl="1">
              <a:defRPr/>
            </a:pPr>
            <a:r>
              <a:rPr lang="en-US" altLang="zh-CN" dirty="0"/>
              <a:t>quantile(x, c(0.0,0.25,0.75)) #</a:t>
            </a:r>
            <a:r>
              <a:rPr lang="zh-CN" altLang="en-US" dirty="0"/>
              <a:t>给出</a:t>
            </a:r>
            <a:r>
              <a:rPr lang="en-US" altLang="zh-CN" dirty="0"/>
              <a:t>25%</a:t>
            </a:r>
            <a:r>
              <a:rPr lang="zh-CN" altLang="en-US" dirty="0"/>
              <a:t>，</a:t>
            </a:r>
            <a:r>
              <a:rPr lang="en-US" altLang="zh-CN" dirty="0"/>
              <a:t>75%</a:t>
            </a:r>
            <a:r>
              <a:rPr lang="zh-CN" altLang="en-US" dirty="0"/>
              <a:t>分位数。</a:t>
            </a:r>
          </a:p>
          <a:p>
            <a:endParaRPr lang="zh-CN" altLang="en-US" dirty="0"/>
          </a:p>
        </p:txBody>
      </p:sp>
    </p:spTree>
    <p:extLst>
      <p:ext uri="{BB962C8B-B14F-4D97-AF65-F5344CB8AC3E}">
        <p14:creationId xmlns:p14="http://schemas.microsoft.com/office/powerpoint/2010/main" val="283816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473228" cy="576262"/>
          </a:xfrm>
        </p:spPr>
        <p:txBody>
          <a:bodyPr/>
          <a:lstStyle/>
          <a:p>
            <a:r>
              <a:rPr lang="zh-CN" altLang="en-US" dirty="0" smtClean="0"/>
              <a:t>视觉</a:t>
            </a:r>
            <a:r>
              <a:rPr lang="zh-CN" altLang="en-US" dirty="0"/>
              <a:t>通道</a:t>
            </a:r>
          </a:p>
        </p:txBody>
      </p:sp>
      <p:sp>
        <p:nvSpPr>
          <p:cNvPr id="3" name="内容占位符 2"/>
          <p:cNvSpPr>
            <a:spLocks noGrp="1"/>
          </p:cNvSpPr>
          <p:nvPr>
            <p:ph idx="1"/>
          </p:nvPr>
        </p:nvSpPr>
        <p:spPr/>
        <p:txBody>
          <a:bodyPr/>
          <a:lstStyle/>
          <a:p>
            <a:r>
              <a:rPr lang="zh-CN" altLang="en-US" dirty="0"/>
              <a:t>用于表示关系</a:t>
            </a:r>
            <a:r>
              <a:rPr lang="zh-CN" altLang="en-US" dirty="0" smtClean="0"/>
              <a:t>的</a:t>
            </a:r>
            <a:endParaRPr lang="en-US" altLang="zh-CN" dirty="0" smtClean="0"/>
          </a:p>
          <a:p>
            <a:pPr lvl="1"/>
            <a:r>
              <a:rPr lang="zh-CN" altLang="en-US" dirty="0" smtClean="0"/>
              <a:t>包含</a:t>
            </a:r>
            <a:endParaRPr lang="en-US" altLang="zh-CN" dirty="0" smtClean="0"/>
          </a:p>
          <a:p>
            <a:pPr lvl="1"/>
            <a:endParaRPr lang="en-US" altLang="zh-CN" dirty="0"/>
          </a:p>
          <a:p>
            <a:pPr lvl="1"/>
            <a:r>
              <a:rPr lang="zh-CN" altLang="en-US" dirty="0" smtClean="0"/>
              <a:t>连接</a:t>
            </a:r>
            <a:endParaRPr lang="en-US" altLang="zh-CN" dirty="0" smtClean="0"/>
          </a:p>
          <a:p>
            <a:pPr lvl="1"/>
            <a:endParaRPr lang="en-US" altLang="zh-CN" dirty="0"/>
          </a:p>
          <a:p>
            <a:pPr lvl="1"/>
            <a:r>
              <a:rPr lang="zh-CN" altLang="en-US" dirty="0" smtClean="0"/>
              <a:t>相似</a:t>
            </a:r>
            <a:endParaRPr lang="en-US" altLang="zh-CN" dirty="0" smtClean="0"/>
          </a:p>
          <a:p>
            <a:pPr lvl="1"/>
            <a:endParaRPr lang="en-US" altLang="zh-CN" dirty="0"/>
          </a:p>
          <a:p>
            <a:pPr lvl="1"/>
            <a:r>
              <a:rPr lang="zh-CN" altLang="en-US"/>
              <a:t>接近</a:t>
            </a:r>
          </a:p>
        </p:txBody>
      </p:sp>
    </p:spTree>
    <p:extLst>
      <p:ext uri="{BB962C8B-B14F-4D97-AF65-F5344CB8AC3E}">
        <p14:creationId xmlns:p14="http://schemas.microsoft.com/office/powerpoint/2010/main" val="39477118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图形绘制原理</a:t>
            </a:r>
            <a:r>
              <a:rPr lang="en-US" altLang="zh-CN" dirty="0" smtClean="0"/>
              <a:t>——</a:t>
            </a:r>
            <a:r>
              <a:rPr lang="zh-CN" altLang="en-US" dirty="0" smtClean="0"/>
              <a:t>箱线图</a:t>
            </a:r>
          </a:p>
        </p:txBody>
      </p:sp>
      <p:sp>
        <p:nvSpPr>
          <p:cNvPr id="65539" name="内容占位符 2"/>
          <p:cNvSpPr>
            <a:spLocks noGrp="1"/>
          </p:cNvSpPr>
          <p:nvPr>
            <p:ph idx="1"/>
          </p:nvPr>
        </p:nvSpPr>
        <p:spPr>
          <a:xfrm>
            <a:off x="250825" y="1268413"/>
            <a:ext cx="8359775" cy="4608512"/>
          </a:xfrm>
        </p:spPr>
        <p:txBody>
          <a:bodyPr/>
          <a:lstStyle/>
          <a:p>
            <a:pPr marL="463550" indent="-457200"/>
            <a:r>
              <a:rPr lang="zh-CN" altLang="en-US" dirty="0" smtClean="0"/>
              <a:t>箱线图</a:t>
            </a:r>
            <a:endParaRPr lang="en-US" altLang="zh-CN" dirty="0" smtClean="0"/>
          </a:p>
          <a:p>
            <a:pPr marL="904875" lvl="1" indent="-457200"/>
            <a:r>
              <a:rPr lang="zh-CN" altLang="en-US" dirty="0" smtClean="0"/>
              <a:t>箱线图应用十分广泛，特别是在比较多组数据上。</a:t>
            </a:r>
            <a:endParaRPr lang="en-US" altLang="zh-CN" dirty="0" smtClean="0"/>
          </a:p>
          <a:p>
            <a:pPr marL="904875" lvl="1" indent="-457200"/>
            <a:r>
              <a:rPr lang="en-US" altLang="zh-CN" dirty="0" err="1" smtClean="0"/>
              <a:t>ggplot</a:t>
            </a:r>
            <a:r>
              <a:rPr lang="en-US" altLang="zh-CN" dirty="0" smtClean="0"/>
              <a:t>(</a:t>
            </a:r>
            <a:r>
              <a:rPr lang="en-US" altLang="zh-CN" dirty="0" err="1" smtClean="0"/>
              <a:t>birthwt</a:t>
            </a:r>
            <a:r>
              <a:rPr lang="en-US" altLang="zh-CN" dirty="0" smtClean="0"/>
              <a:t>, </a:t>
            </a:r>
            <a:r>
              <a:rPr lang="en-US" altLang="zh-CN" dirty="0" err="1" smtClean="0"/>
              <a:t>aes</a:t>
            </a:r>
            <a:r>
              <a:rPr lang="en-US" altLang="zh-CN" dirty="0" smtClean="0"/>
              <a:t>(x=factor(race), y=</a:t>
            </a:r>
            <a:r>
              <a:rPr lang="en-US" altLang="zh-CN" dirty="0" err="1" smtClean="0"/>
              <a:t>bwt</a:t>
            </a:r>
            <a:r>
              <a:rPr lang="en-US" altLang="zh-CN" dirty="0" smtClean="0"/>
              <a:t>)) + </a:t>
            </a:r>
            <a:r>
              <a:rPr lang="en-US" altLang="zh-CN" dirty="0" err="1" smtClean="0"/>
              <a:t>geom_boxplot</a:t>
            </a:r>
            <a:r>
              <a:rPr lang="en-US" altLang="zh-CN" dirty="0" smtClean="0"/>
              <a:t>()</a:t>
            </a:r>
            <a:endParaRPr lang="zh-CN" altLang="en-US" dirty="0" smtClean="0"/>
          </a:p>
        </p:txBody>
      </p:sp>
      <p:pic>
        <p:nvPicPr>
          <p:cNvPr id="655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3141663"/>
            <a:ext cx="42481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图形绘制原理</a:t>
            </a:r>
            <a:r>
              <a:rPr lang="en-US" altLang="zh-CN" smtClean="0"/>
              <a:t>——</a:t>
            </a:r>
            <a:r>
              <a:rPr lang="zh-CN" altLang="en-US" smtClean="0"/>
              <a:t>箱线图</a:t>
            </a:r>
          </a:p>
        </p:txBody>
      </p:sp>
      <p:sp>
        <p:nvSpPr>
          <p:cNvPr id="66563" name="内容占位符 2"/>
          <p:cNvSpPr>
            <a:spLocks noGrp="1"/>
          </p:cNvSpPr>
          <p:nvPr>
            <p:ph idx="1"/>
          </p:nvPr>
        </p:nvSpPr>
        <p:spPr>
          <a:xfrm>
            <a:off x="250825" y="1268413"/>
            <a:ext cx="8359775" cy="4608512"/>
          </a:xfrm>
        </p:spPr>
        <p:txBody>
          <a:bodyPr/>
          <a:lstStyle/>
          <a:p>
            <a:pPr marL="463550" indent="-457200"/>
            <a:r>
              <a:rPr lang="zh-CN" altLang="en-US" sz="2400" smtClean="0"/>
              <a:t>箱线图</a:t>
            </a:r>
            <a:endParaRPr lang="en-US" altLang="zh-CN" sz="2400" smtClean="0"/>
          </a:p>
          <a:p>
            <a:pPr marL="904875" lvl="1" indent="-457200"/>
            <a:r>
              <a:rPr lang="zh-CN" altLang="en-US" sz="2000" smtClean="0"/>
              <a:t>如果存在多个多个离群点，可用</a:t>
            </a:r>
            <a:r>
              <a:rPr lang="en-US" altLang="zh-CN" sz="2000" smtClean="0"/>
              <a:t>outlier.size </a:t>
            </a:r>
            <a:r>
              <a:rPr lang="zh-CN" altLang="en-US" sz="2000" smtClean="0"/>
              <a:t>和</a:t>
            </a:r>
            <a:r>
              <a:rPr lang="en-US" altLang="zh-CN" sz="2000" smtClean="0"/>
              <a:t>outlier.shape</a:t>
            </a:r>
            <a:r>
              <a:rPr lang="zh-CN" altLang="en-US" sz="2000" smtClean="0"/>
              <a:t>进行大小和形状设置</a:t>
            </a:r>
          </a:p>
          <a:p>
            <a:pPr marL="904875" lvl="1" indent="-457200"/>
            <a:r>
              <a:rPr lang="en-US" altLang="zh-CN" sz="2000" smtClean="0"/>
              <a:t>ggplot(birthwt, aes(x=factor(race), y=bwt)) + geom_boxplot(outlier.size=1.5, outlier.shape=21)</a:t>
            </a:r>
          </a:p>
        </p:txBody>
      </p:sp>
      <p:pic>
        <p:nvPicPr>
          <p:cNvPr id="6656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3284538"/>
            <a:ext cx="4340225"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图形绘制原理</a:t>
            </a:r>
            <a:r>
              <a:rPr lang="en-US" altLang="zh-CN" smtClean="0"/>
              <a:t>——</a:t>
            </a:r>
            <a:r>
              <a:rPr lang="zh-CN" altLang="en-US" smtClean="0"/>
              <a:t>箱线图</a:t>
            </a:r>
          </a:p>
        </p:txBody>
      </p:sp>
      <p:sp>
        <p:nvSpPr>
          <p:cNvPr id="67587" name="内容占位符 2"/>
          <p:cNvSpPr>
            <a:spLocks noGrp="1"/>
          </p:cNvSpPr>
          <p:nvPr>
            <p:ph idx="1"/>
          </p:nvPr>
        </p:nvSpPr>
        <p:spPr>
          <a:xfrm>
            <a:off x="250825" y="1268413"/>
            <a:ext cx="8359775" cy="4608512"/>
          </a:xfrm>
        </p:spPr>
        <p:txBody>
          <a:bodyPr/>
          <a:lstStyle/>
          <a:p>
            <a:pPr marL="463550" indent="-457200"/>
            <a:r>
              <a:rPr lang="zh-CN" altLang="en-US" sz="2000" smtClean="0"/>
              <a:t>箱线图</a:t>
            </a:r>
            <a:endParaRPr lang="en-US" altLang="zh-CN" sz="2000" smtClean="0"/>
          </a:p>
          <a:p>
            <a:pPr marL="904875" lvl="1" indent="-457200"/>
            <a:r>
              <a:rPr lang="en-US" altLang="zh-CN" sz="1800" smtClean="0"/>
              <a:t>#</a:t>
            </a:r>
            <a:r>
              <a:rPr lang="zh-CN" altLang="en-US" sz="1800" smtClean="0"/>
              <a:t>为了看数据分布是否有偏，可以增加均值与中值进行比较，用</a:t>
            </a:r>
            <a:r>
              <a:rPr lang="en-US" altLang="zh-CN" sz="1800" smtClean="0"/>
              <a:t>stat_summary</a:t>
            </a:r>
            <a:r>
              <a:rPr lang="zh-CN" altLang="en-US" sz="1800" smtClean="0"/>
              <a:t>把均值以菱形相展示。</a:t>
            </a:r>
          </a:p>
          <a:p>
            <a:pPr marL="904875" lvl="1" indent="-457200"/>
            <a:r>
              <a:rPr lang="en-US" altLang="zh-CN" sz="1800" smtClean="0"/>
              <a:t>ggplot(birthwt, aes(x=factor(race), y=bwt)) + geom_boxplot() + stat_summary(fun.y="mean", geom="point", shape=23, size=3, fill="white")</a:t>
            </a:r>
          </a:p>
          <a:p>
            <a:pPr marL="904875" lvl="1" indent="-457200"/>
            <a:endParaRPr lang="en-US" altLang="zh-CN" sz="1800" smtClean="0"/>
          </a:p>
        </p:txBody>
      </p:sp>
      <p:pic>
        <p:nvPicPr>
          <p:cNvPr id="6758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2997200"/>
            <a:ext cx="4659313"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调色板</a:t>
            </a:r>
          </a:p>
        </p:txBody>
      </p:sp>
      <p:sp>
        <p:nvSpPr>
          <p:cNvPr id="68611" name="内容占位符 2"/>
          <p:cNvSpPr>
            <a:spLocks noGrp="1"/>
          </p:cNvSpPr>
          <p:nvPr>
            <p:ph idx="1"/>
          </p:nvPr>
        </p:nvSpPr>
        <p:spPr>
          <a:xfrm>
            <a:off x="323850" y="1341438"/>
            <a:ext cx="8286750" cy="4535487"/>
          </a:xfrm>
        </p:spPr>
        <p:txBody>
          <a:bodyPr/>
          <a:lstStyle/>
          <a:p>
            <a:r>
              <a:rPr lang="en-US" altLang="zh-CN" sz="2000" smtClean="0"/>
              <a:t>ggplot2</a:t>
            </a:r>
            <a:r>
              <a:rPr lang="zh-CN" altLang="en-US" sz="2000" smtClean="0"/>
              <a:t>中，颜色是一个图形属性，对于几何对象，</a:t>
            </a:r>
            <a:r>
              <a:rPr lang="en-US" altLang="zh-CN" sz="2000" smtClean="0"/>
              <a:t>colour</a:t>
            </a:r>
            <a:r>
              <a:rPr lang="zh-CN" altLang="en-US" sz="2000" smtClean="0"/>
              <a:t>参数控制的是线条、多边形轮廓的颜色，</a:t>
            </a:r>
            <a:r>
              <a:rPr lang="en-US" altLang="zh-CN" sz="2000" smtClean="0"/>
              <a:t>fill</a:t>
            </a:r>
            <a:r>
              <a:rPr lang="zh-CN" altLang="en-US" sz="2000" smtClean="0"/>
              <a:t>参数控制的是多边形填充色。</a:t>
            </a:r>
            <a:endParaRPr lang="en-US" altLang="zh-CN" sz="2000" smtClean="0"/>
          </a:p>
          <a:p>
            <a:r>
              <a:rPr lang="en-US" altLang="zh-CN" sz="2000" smtClean="0"/>
              <a:t>ggplot(mtcars,aes(x=wt,y=mpg)) + geom_point(colour="red")</a:t>
            </a:r>
          </a:p>
          <a:p>
            <a:r>
              <a:rPr lang="en-US" altLang="zh-CN" sz="2000" smtClean="0"/>
              <a:t>library(MASS)</a:t>
            </a:r>
          </a:p>
          <a:p>
            <a:r>
              <a:rPr lang="en-US" altLang="zh-CN" sz="2000" smtClean="0"/>
              <a:t>ggplot(birthwt,aes(x=bwt)) + geom_histogram(fill="red",colour="black")</a:t>
            </a:r>
          </a:p>
          <a:p>
            <a:endParaRPr lang="en-US" altLang="zh-CN" sz="2000" smtClean="0"/>
          </a:p>
          <a:p>
            <a:endParaRPr lang="zh-CN" altLang="en-US" sz="2000" smtClean="0"/>
          </a:p>
        </p:txBody>
      </p:sp>
      <p:pic>
        <p:nvPicPr>
          <p:cNvPr id="6861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7850" y="3500438"/>
            <a:ext cx="32766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500438"/>
            <a:ext cx="3259137" cy="325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调色板</a:t>
            </a:r>
          </a:p>
        </p:txBody>
      </p:sp>
      <p:sp>
        <p:nvSpPr>
          <p:cNvPr id="69635" name="内容占位符 2"/>
          <p:cNvSpPr>
            <a:spLocks noGrp="1"/>
          </p:cNvSpPr>
          <p:nvPr>
            <p:ph idx="1"/>
          </p:nvPr>
        </p:nvSpPr>
        <p:spPr>
          <a:xfrm>
            <a:off x="107950" y="1268413"/>
            <a:ext cx="8856663" cy="4681537"/>
          </a:xfrm>
        </p:spPr>
        <p:txBody>
          <a:bodyPr/>
          <a:lstStyle/>
          <a:p>
            <a:r>
              <a:rPr lang="zh-CN" altLang="en-US" sz="2000" dirty="0" smtClean="0"/>
              <a:t>用变量控制颜色</a:t>
            </a:r>
            <a:endParaRPr lang="en-US" altLang="zh-CN" sz="2000" dirty="0" smtClean="0"/>
          </a:p>
          <a:p>
            <a:pPr lvl="1"/>
            <a:r>
              <a:rPr lang="zh-CN" altLang="en-US" sz="1800" dirty="0" smtClean="0"/>
              <a:t>将变量映射到颜色上，即对几何对象，将</a:t>
            </a:r>
            <a:r>
              <a:rPr lang="en-US" altLang="zh-CN" sz="1800" dirty="0" err="1" smtClean="0"/>
              <a:t>colour</a:t>
            </a:r>
            <a:r>
              <a:rPr lang="zh-CN" altLang="en-US" sz="1800" dirty="0" smtClean="0"/>
              <a:t>或</a:t>
            </a:r>
            <a:r>
              <a:rPr lang="en-US" altLang="zh-CN" sz="1800" dirty="0" smtClean="0"/>
              <a:t>fill</a:t>
            </a:r>
            <a:r>
              <a:rPr lang="zh-CN" altLang="en-US" sz="1800" dirty="0" smtClean="0"/>
              <a:t>参数映射到数据中某个变量上。</a:t>
            </a:r>
            <a:endParaRPr lang="en-US" altLang="zh-CN" sz="1800" dirty="0" smtClean="0"/>
          </a:p>
          <a:p>
            <a:pPr lvl="1"/>
            <a:r>
              <a:rPr lang="zh-CN" altLang="en-US" sz="1800" dirty="0" smtClean="0"/>
              <a:t>离散型</a:t>
            </a:r>
            <a:endParaRPr lang="en-US" altLang="zh-CN" sz="1800" dirty="0" smtClean="0"/>
          </a:p>
          <a:p>
            <a:pPr lvl="1"/>
            <a:r>
              <a:rPr lang="en-US" altLang="zh-CN" sz="1800" dirty="0" err="1" smtClean="0"/>
              <a:t>ggplot</a:t>
            </a:r>
            <a:r>
              <a:rPr lang="en-US" altLang="zh-CN" sz="1800" dirty="0" smtClean="0"/>
              <a:t>(</a:t>
            </a:r>
            <a:r>
              <a:rPr lang="en-US" altLang="zh-CN" sz="1800" dirty="0" err="1" smtClean="0"/>
              <a:t>cabbage_exp,aes</a:t>
            </a:r>
            <a:r>
              <a:rPr lang="en-US" altLang="zh-CN" sz="1800" dirty="0" smtClean="0"/>
              <a:t>(x=</a:t>
            </a:r>
            <a:r>
              <a:rPr lang="en-US" altLang="zh-CN" sz="1800" dirty="0" err="1" smtClean="0"/>
              <a:t>Date,y</a:t>
            </a:r>
            <a:r>
              <a:rPr lang="en-US" altLang="zh-CN" sz="1800" dirty="0" smtClean="0"/>
              <a:t>=</a:t>
            </a:r>
            <a:r>
              <a:rPr lang="en-US" altLang="zh-CN" sz="1800" dirty="0" err="1" smtClean="0"/>
              <a:t>Weight,fill</a:t>
            </a:r>
            <a:r>
              <a:rPr lang="en-US" altLang="zh-CN" sz="1800" dirty="0" smtClean="0"/>
              <a:t>=Cultivar)) + </a:t>
            </a:r>
            <a:r>
              <a:rPr lang="en-US" altLang="zh-CN" sz="1800" dirty="0" err="1" smtClean="0"/>
              <a:t>geom_bar</a:t>
            </a:r>
            <a:r>
              <a:rPr lang="en-US" altLang="zh-CN" sz="1800" dirty="0" smtClean="0"/>
              <a:t>(</a:t>
            </a:r>
            <a:r>
              <a:rPr lang="en-US" altLang="zh-CN" sz="1800" dirty="0" err="1" smtClean="0"/>
              <a:t>colour</a:t>
            </a:r>
            <a:r>
              <a:rPr lang="en-US" altLang="zh-CN" sz="1800" dirty="0" smtClean="0"/>
              <a:t>="</a:t>
            </a:r>
            <a:r>
              <a:rPr lang="en-US" altLang="zh-CN" sz="1800" dirty="0" err="1" smtClean="0"/>
              <a:t>black",stat</a:t>
            </a:r>
            <a:r>
              <a:rPr lang="en-US" altLang="zh-CN" sz="1800" dirty="0" smtClean="0"/>
              <a:t>="identity")</a:t>
            </a:r>
          </a:p>
          <a:p>
            <a:pPr lvl="1"/>
            <a:r>
              <a:rPr lang="zh-CN" altLang="en-US" sz="1800" dirty="0" smtClean="0"/>
              <a:t>连续型</a:t>
            </a:r>
            <a:endParaRPr lang="en-US" altLang="zh-CN" sz="1800" dirty="0" smtClean="0"/>
          </a:p>
          <a:p>
            <a:pPr lvl="1"/>
            <a:r>
              <a:rPr lang="en-US" altLang="zh-CN" sz="1800" dirty="0" err="1" smtClean="0"/>
              <a:t>ggplot</a:t>
            </a:r>
            <a:r>
              <a:rPr lang="en-US" altLang="zh-CN" sz="1800" dirty="0" smtClean="0"/>
              <a:t>(</a:t>
            </a:r>
            <a:r>
              <a:rPr lang="en-US" altLang="zh-CN" sz="1800" dirty="0" err="1" smtClean="0"/>
              <a:t>mtcars,aes</a:t>
            </a:r>
            <a:r>
              <a:rPr lang="en-US" altLang="zh-CN" sz="1800" dirty="0" smtClean="0"/>
              <a:t>(x=</a:t>
            </a:r>
            <a:r>
              <a:rPr lang="en-US" altLang="zh-CN" sz="1800" dirty="0" err="1" smtClean="0"/>
              <a:t>wt,y</a:t>
            </a:r>
            <a:r>
              <a:rPr lang="en-US" altLang="zh-CN" sz="1800" dirty="0" smtClean="0"/>
              <a:t>=</a:t>
            </a:r>
            <a:r>
              <a:rPr lang="en-US" altLang="zh-CN" sz="1800" dirty="0" err="1" smtClean="0"/>
              <a:t>mpg,colour</a:t>
            </a:r>
            <a:r>
              <a:rPr lang="en-US" altLang="zh-CN" sz="1800" dirty="0" smtClean="0"/>
              <a:t>=</a:t>
            </a:r>
            <a:r>
              <a:rPr lang="en-US" altLang="zh-CN" sz="1800" dirty="0" err="1" smtClean="0"/>
              <a:t>cyl</a:t>
            </a:r>
            <a:r>
              <a:rPr lang="en-US" altLang="zh-CN" sz="1800" dirty="0" smtClean="0"/>
              <a:t>)) + </a:t>
            </a:r>
            <a:r>
              <a:rPr lang="en-US" altLang="zh-CN" sz="1800" dirty="0" err="1" smtClean="0"/>
              <a:t>geom_point</a:t>
            </a:r>
            <a:r>
              <a:rPr lang="en-US" altLang="zh-CN" sz="1800" dirty="0" smtClean="0"/>
              <a:t>()</a:t>
            </a:r>
            <a:endParaRPr lang="zh-CN" altLang="en-US" sz="1800" dirty="0" smtClean="0"/>
          </a:p>
        </p:txBody>
      </p:sp>
      <p:pic>
        <p:nvPicPr>
          <p:cNvPr id="6963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4076700"/>
            <a:ext cx="2736850"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4081463"/>
            <a:ext cx="2735262"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调色板</a:t>
            </a:r>
          </a:p>
        </p:txBody>
      </p:sp>
      <p:sp>
        <p:nvSpPr>
          <p:cNvPr id="70659" name="内容占位符 2"/>
          <p:cNvSpPr>
            <a:spLocks noGrp="1"/>
          </p:cNvSpPr>
          <p:nvPr>
            <p:ph idx="1"/>
          </p:nvPr>
        </p:nvSpPr>
        <p:spPr>
          <a:xfrm>
            <a:off x="179388" y="1341438"/>
            <a:ext cx="8713787" cy="4679950"/>
          </a:xfrm>
        </p:spPr>
        <p:txBody>
          <a:bodyPr/>
          <a:lstStyle/>
          <a:p>
            <a:r>
              <a:rPr lang="zh-CN" altLang="en-US" smtClean="0"/>
              <a:t>数值型变量映射颜色，可以因子化，使得作为离散值看待。</a:t>
            </a:r>
            <a:endParaRPr lang="en-US" altLang="zh-CN" smtClean="0"/>
          </a:p>
          <a:p>
            <a:pPr lvl="1"/>
            <a:r>
              <a:rPr lang="en-US" altLang="zh-CN" smtClean="0"/>
              <a:t>ggplot(mtcars,aes(x=wt,y=mpg,colour=factor(cyl))) + geom_point()</a:t>
            </a:r>
          </a:p>
          <a:p>
            <a:pPr lvl="1"/>
            <a:endParaRPr lang="en-US" altLang="zh-CN" smtClean="0"/>
          </a:p>
          <a:p>
            <a:endParaRPr lang="zh-CN" altLang="en-US" smtClean="0"/>
          </a:p>
        </p:txBody>
      </p:sp>
      <p:pic>
        <p:nvPicPr>
          <p:cNvPr id="7066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2835275"/>
            <a:ext cx="3960813"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调色板</a:t>
            </a:r>
          </a:p>
        </p:txBody>
      </p:sp>
      <p:sp>
        <p:nvSpPr>
          <p:cNvPr id="71683" name="内容占位符 2"/>
          <p:cNvSpPr>
            <a:spLocks noGrp="1"/>
          </p:cNvSpPr>
          <p:nvPr>
            <p:ph idx="1"/>
          </p:nvPr>
        </p:nvSpPr>
        <p:spPr/>
        <p:txBody>
          <a:bodyPr/>
          <a:lstStyle/>
          <a:p>
            <a:r>
              <a:rPr lang="zh-CN" altLang="en-US" smtClean="0"/>
              <a:t>对离散型变量使用定制的调色板的方法</a:t>
            </a:r>
            <a:endParaRPr lang="en-US" altLang="zh-CN" smtClean="0"/>
          </a:p>
          <a:p>
            <a:pPr lvl="1"/>
            <a:endParaRPr lang="en-US" altLang="zh-CN" smtClean="0"/>
          </a:p>
        </p:txBody>
      </p:sp>
      <p:graphicFrame>
        <p:nvGraphicFramePr>
          <p:cNvPr id="4" name="表格 3"/>
          <p:cNvGraphicFramePr>
            <a:graphicFrameLocks noGrp="1"/>
          </p:cNvGraphicFramePr>
          <p:nvPr/>
        </p:nvGraphicFramePr>
        <p:xfrm>
          <a:off x="827088" y="2276475"/>
          <a:ext cx="7421562" cy="3097212"/>
        </p:xfrm>
        <a:graphic>
          <a:graphicData uri="http://schemas.openxmlformats.org/drawingml/2006/table">
            <a:tbl>
              <a:tblPr firstRow="1" bandRow="1">
                <a:tableStyleId>{5C22544A-7EE6-4342-B048-85BDC9FD1C3A}</a:tableStyleId>
              </a:tblPr>
              <a:tblGrid>
                <a:gridCol w="2473854">
                  <a:extLst>
                    <a:ext uri="{9D8B030D-6E8A-4147-A177-3AD203B41FA5}">
                      <a16:colId xmlns:a16="http://schemas.microsoft.com/office/drawing/2014/main" val="4209223845"/>
                    </a:ext>
                  </a:extLst>
                </a:gridCol>
                <a:gridCol w="2473854">
                  <a:extLst>
                    <a:ext uri="{9D8B030D-6E8A-4147-A177-3AD203B41FA5}">
                      <a16:colId xmlns:a16="http://schemas.microsoft.com/office/drawing/2014/main" val="3271566387"/>
                    </a:ext>
                  </a:extLst>
                </a:gridCol>
                <a:gridCol w="2473854">
                  <a:extLst>
                    <a:ext uri="{9D8B030D-6E8A-4147-A177-3AD203B41FA5}">
                      <a16:colId xmlns:a16="http://schemas.microsoft.com/office/drawing/2014/main" val="1350924235"/>
                    </a:ext>
                  </a:extLst>
                </a:gridCol>
              </a:tblGrid>
              <a:tr h="516202">
                <a:tc>
                  <a:txBody>
                    <a:bodyPr/>
                    <a:lstStyle/>
                    <a:p>
                      <a:r>
                        <a:rPr lang="zh-CN" altLang="en-US" sz="1800" dirty="0" smtClean="0"/>
                        <a:t>填充色标度</a:t>
                      </a:r>
                      <a:endParaRPr lang="zh-CN" altLang="en-US" sz="1800" dirty="0"/>
                    </a:p>
                  </a:txBody>
                  <a:tcPr marL="91441" marR="91441" marT="45733" marB="45733"/>
                </a:tc>
                <a:tc>
                  <a:txBody>
                    <a:bodyPr/>
                    <a:lstStyle/>
                    <a:p>
                      <a:r>
                        <a:rPr lang="zh-CN" altLang="en-US" sz="1800" dirty="0" smtClean="0"/>
                        <a:t>轮廓色标度</a:t>
                      </a:r>
                      <a:endParaRPr lang="zh-CN" altLang="en-US" sz="1800" dirty="0"/>
                    </a:p>
                  </a:txBody>
                  <a:tcPr marL="91441" marR="91441" marT="45733" marB="45733"/>
                </a:tc>
                <a:tc>
                  <a:txBody>
                    <a:bodyPr/>
                    <a:lstStyle/>
                    <a:p>
                      <a:r>
                        <a:rPr lang="zh-CN" altLang="en-US" sz="1800" dirty="0" smtClean="0"/>
                        <a:t>描述</a:t>
                      </a:r>
                      <a:endParaRPr lang="zh-CN" altLang="en-US" sz="1800" dirty="0"/>
                    </a:p>
                  </a:txBody>
                  <a:tcPr marL="91441" marR="91441" marT="45733" marB="45733"/>
                </a:tc>
                <a:extLst>
                  <a:ext uri="{0D108BD9-81ED-4DB2-BD59-A6C34878D82A}">
                    <a16:rowId xmlns:a16="http://schemas.microsoft.com/office/drawing/2014/main" val="3000734926"/>
                  </a:ext>
                </a:extLst>
              </a:tr>
              <a:tr h="516202">
                <a:tc>
                  <a:txBody>
                    <a:bodyPr/>
                    <a:lstStyle/>
                    <a:p>
                      <a:r>
                        <a:rPr lang="en-US" altLang="zh-CN" sz="1800" dirty="0" err="1" smtClean="0"/>
                        <a:t>scale_fill_discrete</a:t>
                      </a:r>
                      <a:r>
                        <a:rPr lang="en-US" altLang="zh-CN" sz="1800" dirty="0" smtClean="0"/>
                        <a:t>()</a:t>
                      </a:r>
                      <a:endParaRPr lang="zh-CN" altLang="en-US" sz="1800" dirty="0"/>
                    </a:p>
                  </a:txBody>
                  <a:tcPr marL="91441" marR="91441" marT="45733" marB="45733"/>
                </a:tc>
                <a:tc>
                  <a:txBody>
                    <a:bodyPr/>
                    <a:lstStyle/>
                    <a:p>
                      <a:r>
                        <a:rPr lang="en-US" altLang="zh-CN" sz="1800" dirty="0" err="1" smtClean="0"/>
                        <a:t>scale_colour_discrete</a:t>
                      </a:r>
                      <a:r>
                        <a:rPr lang="en-US" altLang="zh-CN" sz="1800" dirty="0" smtClean="0"/>
                        <a:t>()</a:t>
                      </a:r>
                      <a:endParaRPr lang="zh-CN" altLang="en-US" sz="1800" dirty="0"/>
                    </a:p>
                  </a:txBody>
                  <a:tcPr marL="91441" marR="91441" marT="45733" marB="45733"/>
                </a:tc>
                <a:tc>
                  <a:txBody>
                    <a:bodyPr/>
                    <a:lstStyle/>
                    <a:p>
                      <a:r>
                        <a:rPr lang="zh-CN" altLang="en-US" sz="1800" dirty="0" smtClean="0"/>
                        <a:t>色轮周围均匀等距色</a:t>
                      </a:r>
                      <a:endParaRPr lang="zh-CN" altLang="en-US" sz="1800" dirty="0"/>
                    </a:p>
                  </a:txBody>
                  <a:tcPr marL="91441" marR="91441" marT="45733" marB="45733"/>
                </a:tc>
                <a:extLst>
                  <a:ext uri="{0D108BD9-81ED-4DB2-BD59-A6C34878D82A}">
                    <a16:rowId xmlns:a16="http://schemas.microsoft.com/office/drawing/2014/main" val="3725785956"/>
                  </a:ext>
                </a:extLst>
              </a:tr>
              <a:tr h="516202">
                <a:tc>
                  <a:txBody>
                    <a:bodyPr/>
                    <a:lstStyle/>
                    <a:p>
                      <a:r>
                        <a:rPr lang="en-US" altLang="zh-CN" sz="1800" dirty="0" err="1" smtClean="0"/>
                        <a:t>scale_fill_hue</a:t>
                      </a:r>
                      <a:r>
                        <a:rPr lang="en-US" altLang="zh-CN" sz="1800" dirty="0" smtClean="0"/>
                        <a:t>()</a:t>
                      </a:r>
                      <a:endParaRPr lang="zh-CN" altLang="en-US" sz="1800" dirty="0"/>
                    </a:p>
                  </a:txBody>
                  <a:tcPr marL="91441" marR="91441" marT="45733" marB="45733"/>
                </a:tc>
                <a:tc>
                  <a:txBody>
                    <a:bodyPr/>
                    <a:lstStyle/>
                    <a:p>
                      <a:r>
                        <a:rPr lang="en-US" altLang="zh-CN" sz="1800" dirty="0" err="1" smtClean="0"/>
                        <a:t>scale_colour_hue</a:t>
                      </a:r>
                      <a:r>
                        <a:rPr lang="en-US" altLang="zh-CN" sz="1800" dirty="0" smtClean="0"/>
                        <a:t>()</a:t>
                      </a:r>
                      <a:endParaRPr lang="zh-CN" altLang="en-US" sz="1800" dirty="0"/>
                    </a:p>
                  </a:txBody>
                  <a:tcPr marL="91441" marR="91441"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色轮周围均匀等距色</a:t>
                      </a:r>
                    </a:p>
                  </a:txBody>
                  <a:tcPr marL="91441" marR="91441" marT="45733" marB="45733"/>
                </a:tc>
                <a:extLst>
                  <a:ext uri="{0D108BD9-81ED-4DB2-BD59-A6C34878D82A}">
                    <a16:rowId xmlns:a16="http://schemas.microsoft.com/office/drawing/2014/main" val="3885637525"/>
                  </a:ext>
                </a:extLst>
              </a:tr>
              <a:tr h="516202">
                <a:tc>
                  <a:txBody>
                    <a:bodyPr/>
                    <a:lstStyle/>
                    <a:p>
                      <a:r>
                        <a:rPr lang="en-US" altLang="zh-CN" sz="1800" dirty="0" err="1" smtClean="0"/>
                        <a:t>scale_fill_grey</a:t>
                      </a:r>
                      <a:r>
                        <a:rPr lang="en-US" altLang="zh-CN" sz="1800" dirty="0" smtClean="0"/>
                        <a:t>()</a:t>
                      </a:r>
                      <a:endParaRPr lang="zh-CN" altLang="en-US" sz="1800" dirty="0"/>
                    </a:p>
                  </a:txBody>
                  <a:tcPr marL="91441" marR="91441" marT="45733" marB="45733"/>
                </a:tc>
                <a:tc>
                  <a:txBody>
                    <a:bodyPr/>
                    <a:lstStyle/>
                    <a:p>
                      <a:r>
                        <a:rPr lang="en-US" altLang="zh-CN" sz="1800" dirty="0" err="1" smtClean="0"/>
                        <a:t>scale_colour_grey</a:t>
                      </a:r>
                      <a:r>
                        <a:rPr lang="en-US" altLang="zh-CN" sz="1800" dirty="0" smtClean="0"/>
                        <a:t>()</a:t>
                      </a:r>
                      <a:endParaRPr lang="zh-CN" altLang="en-US" sz="1800" dirty="0"/>
                    </a:p>
                  </a:txBody>
                  <a:tcPr marL="91441" marR="91441" marT="45733" marB="45733"/>
                </a:tc>
                <a:tc>
                  <a:txBody>
                    <a:bodyPr/>
                    <a:lstStyle/>
                    <a:p>
                      <a:r>
                        <a:rPr lang="zh-CN" altLang="en-US" sz="1800" dirty="0" smtClean="0"/>
                        <a:t>灰度调色板</a:t>
                      </a:r>
                      <a:endParaRPr lang="zh-CN" altLang="en-US" sz="1800" dirty="0"/>
                    </a:p>
                  </a:txBody>
                  <a:tcPr marL="91441" marR="91441" marT="45733" marB="45733"/>
                </a:tc>
                <a:extLst>
                  <a:ext uri="{0D108BD9-81ED-4DB2-BD59-A6C34878D82A}">
                    <a16:rowId xmlns:a16="http://schemas.microsoft.com/office/drawing/2014/main" val="3776413202"/>
                  </a:ext>
                </a:extLst>
              </a:tr>
              <a:tr h="516202">
                <a:tc>
                  <a:txBody>
                    <a:bodyPr/>
                    <a:lstStyle/>
                    <a:p>
                      <a:r>
                        <a:rPr lang="en-US" altLang="zh-CN" sz="1800" dirty="0" err="1" smtClean="0"/>
                        <a:t>scale_fill_brewer</a:t>
                      </a:r>
                      <a:r>
                        <a:rPr lang="en-US" altLang="zh-CN" sz="1800" dirty="0" smtClean="0"/>
                        <a:t>()</a:t>
                      </a:r>
                      <a:endParaRPr lang="zh-CN" altLang="en-US" sz="1800" dirty="0"/>
                    </a:p>
                  </a:txBody>
                  <a:tcPr marL="91441" marR="91441" marT="45733" marB="45733"/>
                </a:tc>
                <a:tc>
                  <a:txBody>
                    <a:bodyPr/>
                    <a:lstStyle/>
                    <a:p>
                      <a:r>
                        <a:rPr lang="en-US" altLang="zh-CN" sz="1800" dirty="0" err="1" smtClean="0"/>
                        <a:t>scale_colour_brewer</a:t>
                      </a:r>
                      <a:r>
                        <a:rPr lang="en-US" altLang="zh-CN" sz="1800" dirty="0" smtClean="0"/>
                        <a:t>()</a:t>
                      </a:r>
                      <a:endParaRPr lang="zh-CN" altLang="en-US" sz="1800" dirty="0"/>
                    </a:p>
                  </a:txBody>
                  <a:tcPr marL="91441" marR="91441" marT="45733" marB="45733"/>
                </a:tc>
                <a:tc>
                  <a:txBody>
                    <a:bodyPr/>
                    <a:lstStyle/>
                    <a:p>
                      <a:r>
                        <a:rPr lang="en-US" altLang="zh-CN" sz="1800" dirty="0" err="1" smtClean="0"/>
                        <a:t>ColorBrewer</a:t>
                      </a:r>
                      <a:r>
                        <a:rPr lang="zh-CN" altLang="en-US" sz="1800" dirty="0" smtClean="0"/>
                        <a:t>调色板</a:t>
                      </a:r>
                      <a:endParaRPr lang="zh-CN" altLang="en-US" sz="1800" dirty="0"/>
                    </a:p>
                  </a:txBody>
                  <a:tcPr marL="91441" marR="91441" marT="45733" marB="45733"/>
                </a:tc>
                <a:extLst>
                  <a:ext uri="{0D108BD9-81ED-4DB2-BD59-A6C34878D82A}">
                    <a16:rowId xmlns:a16="http://schemas.microsoft.com/office/drawing/2014/main" val="310189406"/>
                  </a:ext>
                </a:extLst>
              </a:tr>
              <a:tr h="516202">
                <a:tc>
                  <a:txBody>
                    <a:bodyPr/>
                    <a:lstStyle/>
                    <a:p>
                      <a:r>
                        <a:rPr lang="en-US" altLang="zh-CN" sz="1800" dirty="0" err="1" smtClean="0"/>
                        <a:t>scale_fill_manual</a:t>
                      </a:r>
                      <a:r>
                        <a:rPr lang="en-US" altLang="zh-CN" sz="1800" dirty="0" smtClean="0"/>
                        <a:t>()</a:t>
                      </a:r>
                      <a:endParaRPr lang="zh-CN" altLang="en-US" sz="1800" dirty="0"/>
                    </a:p>
                  </a:txBody>
                  <a:tcPr marL="91441" marR="91441" marT="45733" marB="45733"/>
                </a:tc>
                <a:tc>
                  <a:txBody>
                    <a:bodyPr/>
                    <a:lstStyle/>
                    <a:p>
                      <a:r>
                        <a:rPr lang="en-US" altLang="zh-CN" sz="1800" dirty="0" err="1" smtClean="0"/>
                        <a:t>scale_colour_manual</a:t>
                      </a:r>
                      <a:r>
                        <a:rPr lang="en-US" altLang="zh-CN" sz="1800" dirty="0" smtClean="0"/>
                        <a:t>()</a:t>
                      </a:r>
                      <a:endParaRPr lang="zh-CN" altLang="en-US" sz="1800" dirty="0"/>
                    </a:p>
                  </a:txBody>
                  <a:tcPr marL="91441" marR="91441" marT="45733" marB="45733"/>
                </a:tc>
                <a:tc>
                  <a:txBody>
                    <a:bodyPr/>
                    <a:lstStyle/>
                    <a:p>
                      <a:r>
                        <a:rPr lang="zh-CN" altLang="en-US" sz="1800" dirty="0" smtClean="0"/>
                        <a:t>自定义颜色</a:t>
                      </a:r>
                      <a:endParaRPr lang="zh-CN" altLang="en-US" sz="1800" dirty="0"/>
                    </a:p>
                  </a:txBody>
                  <a:tcPr marL="91441" marR="91441" marT="45733" marB="45733"/>
                </a:tc>
                <a:extLst>
                  <a:ext uri="{0D108BD9-81ED-4DB2-BD59-A6C34878D82A}">
                    <a16:rowId xmlns:a16="http://schemas.microsoft.com/office/drawing/2014/main" val="4209288134"/>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调色板</a:t>
            </a:r>
          </a:p>
        </p:txBody>
      </p:sp>
      <p:sp>
        <p:nvSpPr>
          <p:cNvPr id="72707" name="内容占位符 2"/>
          <p:cNvSpPr>
            <a:spLocks noGrp="1"/>
          </p:cNvSpPr>
          <p:nvPr>
            <p:ph idx="1"/>
          </p:nvPr>
        </p:nvSpPr>
        <p:spPr>
          <a:xfrm>
            <a:off x="395288" y="1341438"/>
            <a:ext cx="8640762" cy="4679950"/>
          </a:xfrm>
        </p:spPr>
        <p:txBody>
          <a:bodyPr/>
          <a:lstStyle/>
          <a:p>
            <a:r>
              <a:rPr lang="zh-CN" altLang="en-US" sz="2000" dirty="0" smtClean="0"/>
              <a:t>对离散变量预定义的调色板</a:t>
            </a:r>
            <a:endParaRPr lang="en-US" altLang="zh-CN" sz="2000" dirty="0" smtClean="0"/>
          </a:p>
          <a:p>
            <a:pPr marL="447675" lvl="1" indent="0">
              <a:buFont typeface="Wingdings" panose="05000000000000000000" pitchFamily="2" charset="2"/>
              <a:buNone/>
            </a:pPr>
            <a:r>
              <a:rPr lang="en-US" altLang="zh-CN" sz="1800" dirty="0" smtClean="0"/>
              <a:t>p &lt;- </a:t>
            </a:r>
            <a:r>
              <a:rPr lang="en-US" altLang="zh-CN" sz="1800" dirty="0" err="1" smtClean="0"/>
              <a:t>ggplot</a:t>
            </a:r>
            <a:r>
              <a:rPr lang="en-US" altLang="zh-CN" sz="1800" dirty="0" smtClean="0"/>
              <a:t>(</a:t>
            </a:r>
            <a:r>
              <a:rPr lang="en-US" altLang="zh-CN" sz="1800" dirty="0" err="1" smtClean="0"/>
              <a:t>uspopage</a:t>
            </a:r>
            <a:r>
              <a:rPr lang="en-US" altLang="zh-CN" sz="1800" dirty="0" smtClean="0"/>
              <a:t>, </a:t>
            </a:r>
            <a:r>
              <a:rPr lang="en-US" altLang="zh-CN" sz="1800" dirty="0" err="1" smtClean="0"/>
              <a:t>aes</a:t>
            </a:r>
            <a:r>
              <a:rPr lang="en-US" altLang="zh-CN" sz="1800" dirty="0" smtClean="0"/>
              <a:t>(x=</a:t>
            </a:r>
            <a:r>
              <a:rPr lang="en-US" altLang="zh-CN" sz="1800" dirty="0" err="1" smtClean="0"/>
              <a:t>Year,y</a:t>
            </a:r>
            <a:r>
              <a:rPr lang="en-US" altLang="zh-CN" sz="1800" dirty="0" smtClean="0"/>
              <a:t>=</a:t>
            </a:r>
            <a:r>
              <a:rPr lang="en-US" altLang="zh-CN" sz="1800" dirty="0" err="1" smtClean="0"/>
              <a:t>Thousands,fill</a:t>
            </a:r>
            <a:r>
              <a:rPr lang="en-US" altLang="zh-CN" sz="1800" dirty="0" smtClean="0"/>
              <a:t>=</a:t>
            </a:r>
            <a:r>
              <a:rPr lang="en-US" altLang="zh-CN" sz="1800" dirty="0" err="1" smtClean="0"/>
              <a:t>AgeGroup</a:t>
            </a:r>
            <a:r>
              <a:rPr lang="en-US" altLang="zh-CN" sz="1800" dirty="0" smtClean="0"/>
              <a:t>)) + </a:t>
            </a:r>
            <a:r>
              <a:rPr lang="en-US" altLang="zh-CN" sz="1800" dirty="0" err="1" smtClean="0"/>
              <a:t>geom_area</a:t>
            </a:r>
            <a:r>
              <a:rPr lang="en-US" altLang="zh-CN" sz="1800" dirty="0" smtClean="0"/>
              <a:t>()</a:t>
            </a:r>
          </a:p>
          <a:p>
            <a:pPr marL="447675" lvl="1" indent="0">
              <a:buFont typeface="Wingdings" panose="05000000000000000000" pitchFamily="2" charset="2"/>
              <a:buNone/>
            </a:pPr>
            <a:r>
              <a:rPr lang="en-US" altLang="zh-CN" sz="1800" dirty="0" smtClean="0"/>
              <a:t>p + </a:t>
            </a:r>
            <a:r>
              <a:rPr lang="en-US" altLang="zh-CN" sz="1800" dirty="0" err="1" smtClean="0"/>
              <a:t>scale_colour_hue</a:t>
            </a:r>
            <a:r>
              <a:rPr lang="en-US" altLang="zh-CN" sz="1800" dirty="0" smtClean="0"/>
              <a:t>(l=45) # </a:t>
            </a:r>
            <a:r>
              <a:rPr lang="zh-CN" altLang="en-US" sz="1800" dirty="0" smtClean="0"/>
              <a:t>略微加深</a:t>
            </a:r>
            <a:endParaRPr lang="en-US" altLang="zh-CN" sz="1800" dirty="0" smtClean="0"/>
          </a:p>
          <a:p>
            <a:pPr marL="447675" lvl="1" indent="0">
              <a:buFont typeface="Wingdings" panose="05000000000000000000" pitchFamily="2" charset="2"/>
              <a:buNone/>
            </a:pPr>
            <a:r>
              <a:rPr lang="en-US" altLang="zh-CN" sz="1800" dirty="0" smtClean="0"/>
              <a:t>library(</a:t>
            </a:r>
            <a:r>
              <a:rPr lang="en-US" altLang="zh-CN" sz="1800" dirty="0" err="1" smtClean="0"/>
              <a:t>RColorBrewer</a:t>
            </a:r>
            <a:r>
              <a:rPr lang="en-US" altLang="zh-CN" sz="1800" dirty="0" smtClean="0"/>
              <a:t>)</a:t>
            </a:r>
          </a:p>
          <a:p>
            <a:pPr marL="447675" lvl="1" indent="0">
              <a:buFont typeface="Wingdings" panose="05000000000000000000" pitchFamily="2" charset="2"/>
              <a:buNone/>
            </a:pPr>
            <a:r>
              <a:rPr lang="en-US" altLang="zh-CN" sz="1800" dirty="0" err="1" smtClean="0"/>
              <a:t>display.brewer.all</a:t>
            </a:r>
            <a:r>
              <a:rPr lang="en-US" altLang="zh-CN" sz="1800" dirty="0" smtClean="0"/>
              <a:t>()</a:t>
            </a:r>
          </a:p>
          <a:p>
            <a:pPr marL="447675" lvl="1" indent="0">
              <a:buFont typeface="Wingdings" panose="05000000000000000000" pitchFamily="2" charset="2"/>
              <a:buNone/>
            </a:pPr>
            <a:r>
              <a:rPr lang="en-US" altLang="zh-CN" sz="1800" dirty="0" smtClean="0"/>
              <a:t>p + </a:t>
            </a:r>
            <a:r>
              <a:rPr lang="en-US" altLang="zh-CN" sz="1800" dirty="0" err="1" smtClean="0"/>
              <a:t>scale_fill_brewer</a:t>
            </a:r>
            <a:r>
              <a:rPr lang="en-US" altLang="zh-CN" sz="1800" dirty="0" smtClean="0"/>
              <a:t>(palette="Oranges")</a:t>
            </a:r>
          </a:p>
          <a:p>
            <a:pPr marL="447675" lvl="1" indent="0">
              <a:buFont typeface="Wingdings" panose="05000000000000000000" pitchFamily="2" charset="2"/>
              <a:buNone/>
            </a:pPr>
            <a:r>
              <a:rPr lang="en-US" altLang="zh-CN" sz="1800" dirty="0" smtClean="0"/>
              <a:t>p + </a:t>
            </a:r>
            <a:r>
              <a:rPr lang="en-US" altLang="zh-CN" sz="1800" dirty="0" err="1" smtClean="0"/>
              <a:t>scale_fill_grey</a:t>
            </a:r>
            <a:r>
              <a:rPr lang="en-US" altLang="zh-CN" sz="1800" dirty="0" smtClean="0"/>
              <a:t>(start=0.7,end=0)</a:t>
            </a:r>
            <a:endParaRPr lang="zh-CN" altLang="en-US" sz="1800" dirty="0" smtClean="0"/>
          </a:p>
        </p:txBody>
      </p:sp>
      <p:pic>
        <p:nvPicPr>
          <p:cNvPr id="7270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738" y="4941888"/>
            <a:ext cx="36830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2638425"/>
            <a:ext cx="2087562"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图片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5463" y="4873625"/>
            <a:ext cx="180022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1"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91013" y="4437063"/>
            <a:ext cx="2160587"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调色板</a:t>
            </a:r>
          </a:p>
        </p:txBody>
      </p:sp>
      <p:sp>
        <p:nvSpPr>
          <p:cNvPr id="73731" name="内容占位符 2"/>
          <p:cNvSpPr>
            <a:spLocks noGrp="1"/>
          </p:cNvSpPr>
          <p:nvPr>
            <p:ph idx="1"/>
          </p:nvPr>
        </p:nvSpPr>
        <p:spPr>
          <a:xfrm>
            <a:off x="250825" y="1341438"/>
            <a:ext cx="8713788" cy="4608512"/>
          </a:xfrm>
        </p:spPr>
        <p:txBody>
          <a:bodyPr/>
          <a:lstStyle/>
          <a:p>
            <a:r>
              <a:rPr lang="zh-CN" altLang="en-US" sz="2000" smtClean="0"/>
              <a:t>对离散变量使用自定义的调色板</a:t>
            </a:r>
            <a:endParaRPr lang="en-US" altLang="zh-CN" sz="2000" smtClean="0"/>
          </a:p>
          <a:p>
            <a:pPr lvl="1"/>
            <a:r>
              <a:rPr lang="en-US" altLang="zh-CN" sz="1800" smtClean="0"/>
              <a:t>cb_palette &lt;- c("#999999","#E69F00","#56B4E9","#009E73","#F0E442","#0072B2","#D55E00","#CC79A7")</a:t>
            </a:r>
          </a:p>
          <a:p>
            <a:pPr lvl="1"/>
            <a:r>
              <a:rPr lang="en-US" altLang="zh-CN" sz="1800" smtClean="0"/>
              <a:t>p + scale_fill_manual(values=cb_palette)</a:t>
            </a:r>
          </a:p>
          <a:p>
            <a:pPr lvl="1"/>
            <a:r>
              <a:rPr lang="en-US" altLang="zh-CN" sz="1800" smtClean="0"/>
              <a:t>pal_1 &lt;- c("white","black","grey80","red","blue","darkred","thistle3","seashell")</a:t>
            </a:r>
          </a:p>
          <a:p>
            <a:pPr lvl="1"/>
            <a:r>
              <a:rPr lang="en-US" altLang="zh-CN" sz="1800" smtClean="0"/>
              <a:t>p + scale_fill_manual(values=pal_1)</a:t>
            </a:r>
            <a:endParaRPr lang="zh-CN" altLang="en-US" sz="1800" smtClean="0"/>
          </a:p>
        </p:txBody>
      </p:sp>
      <p:pic>
        <p:nvPicPr>
          <p:cNvPr id="7373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005263"/>
            <a:ext cx="2592387"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933825"/>
            <a:ext cx="2592387"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调色板</a:t>
            </a:r>
          </a:p>
        </p:txBody>
      </p:sp>
      <p:sp>
        <p:nvSpPr>
          <p:cNvPr id="74755" name="内容占位符 2"/>
          <p:cNvSpPr>
            <a:spLocks noGrp="1"/>
          </p:cNvSpPr>
          <p:nvPr>
            <p:ph idx="1"/>
          </p:nvPr>
        </p:nvSpPr>
        <p:spPr/>
        <p:txBody>
          <a:bodyPr/>
          <a:lstStyle/>
          <a:p>
            <a:r>
              <a:rPr lang="zh-CN" altLang="en-US" smtClean="0"/>
              <a:t>对连续型变量使用定制的调色板的方法</a:t>
            </a:r>
            <a:endParaRPr lang="en-US" altLang="zh-CN" smtClean="0"/>
          </a:p>
          <a:p>
            <a:pPr lvl="1"/>
            <a:endParaRPr lang="en-US" altLang="zh-CN" smtClean="0"/>
          </a:p>
        </p:txBody>
      </p:sp>
      <p:graphicFrame>
        <p:nvGraphicFramePr>
          <p:cNvPr id="4" name="表格 3"/>
          <p:cNvGraphicFramePr>
            <a:graphicFrameLocks noGrp="1"/>
          </p:cNvGraphicFramePr>
          <p:nvPr/>
        </p:nvGraphicFramePr>
        <p:xfrm>
          <a:off x="323850" y="2852738"/>
          <a:ext cx="8496300" cy="2189162"/>
        </p:xfrm>
        <a:graphic>
          <a:graphicData uri="http://schemas.openxmlformats.org/drawingml/2006/table">
            <a:tbl>
              <a:tblPr firstRow="1" bandRow="1">
                <a:tableStyleId>{5C22544A-7EE6-4342-B048-85BDC9FD1C3A}</a:tableStyleId>
              </a:tblPr>
              <a:tblGrid>
                <a:gridCol w="2832100">
                  <a:extLst>
                    <a:ext uri="{9D8B030D-6E8A-4147-A177-3AD203B41FA5}">
                      <a16:colId xmlns:a16="http://schemas.microsoft.com/office/drawing/2014/main" val="4209223845"/>
                    </a:ext>
                  </a:extLst>
                </a:gridCol>
                <a:gridCol w="2832100">
                  <a:extLst>
                    <a:ext uri="{9D8B030D-6E8A-4147-A177-3AD203B41FA5}">
                      <a16:colId xmlns:a16="http://schemas.microsoft.com/office/drawing/2014/main" val="3271566387"/>
                    </a:ext>
                  </a:extLst>
                </a:gridCol>
                <a:gridCol w="2832100">
                  <a:extLst>
                    <a:ext uri="{9D8B030D-6E8A-4147-A177-3AD203B41FA5}">
                      <a16:colId xmlns:a16="http://schemas.microsoft.com/office/drawing/2014/main" val="1350924235"/>
                    </a:ext>
                  </a:extLst>
                </a:gridCol>
              </a:tblGrid>
              <a:tr h="516272">
                <a:tc>
                  <a:txBody>
                    <a:bodyPr/>
                    <a:lstStyle/>
                    <a:p>
                      <a:r>
                        <a:rPr lang="zh-CN" altLang="en-US" sz="1800" dirty="0" smtClean="0"/>
                        <a:t>填充色标度</a:t>
                      </a:r>
                      <a:endParaRPr lang="zh-CN" altLang="en-US" sz="1800" dirty="0"/>
                    </a:p>
                  </a:txBody>
                  <a:tcPr marL="91433" marR="91433" marT="45739" marB="45739"/>
                </a:tc>
                <a:tc>
                  <a:txBody>
                    <a:bodyPr/>
                    <a:lstStyle/>
                    <a:p>
                      <a:r>
                        <a:rPr lang="zh-CN" altLang="en-US" sz="1800" dirty="0" smtClean="0"/>
                        <a:t>轮廓色标度</a:t>
                      </a:r>
                      <a:endParaRPr lang="zh-CN" altLang="en-US" sz="1800" dirty="0"/>
                    </a:p>
                  </a:txBody>
                  <a:tcPr marL="91433" marR="91433" marT="45739" marB="45739"/>
                </a:tc>
                <a:tc>
                  <a:txBody>
                    <a:bodyPr/>
                    <a:lstStyle/>
                    <a:p>
                      <a:r>
                        <a:rPr lang="zh-CN" altLang="en-US" sz="1800" dirty="0" smtClean="0"/>
                        <a:t>描述</a:t>
                      </a:r>
                      <a:endParaRPr lang="zh-CN" altLang="en-US" sz="1800" dirty="0"/>
                    </a:p>
                  </a:txBody>
                  <a:tcPr marL="91433" marR="91433" marT="45739" marB="45739"/>
                </a:tc>
                <a:extLst>
                  <a:ext uri="{0D108BD9-81ED-4DB2-BD59-A6C34878D82A}">
                    <a16:rowId xmlns:a16="http://schemas.microsoft.com/office/drawing/2014/main" val="3000734926"/>
                  </a:ext>
                </a:extLst>
              </a:tr>
              <a:tr h="516272">
                <a:tc>
                  <a:txBody>
                    <a:bodyPr/>
                    <a:lstStyle/>
                    <a:p>
                      <a:r>
                        <a:rPr lang="en-US" altLang="zh-CN" sz="1800" dirty="0" err="1" smtClean="0"/>
                        <a:t>scale_fill_gradient</a:t>
                      </a:r>
                      <a:r>
                        <a:rPr lang="en-US" altLang="zh-CN" sz="1800" dirty="0" smtClean="0"/>
                        <a:t>()</a:t>
                      </a:r>
                      <a:endParaRPr lang="zh-CN" altLang="en-US" sz="1800" dirty="0"/>
                    </a:p>
                  </a:txBody>
                  <a:tcPr marL="91433" marR="91433" marT="45739" marB="45739"/>
                </a:tc>
                <a:tc>
                  <a:txBody>
                    <a:bodyPr/>
                    <a:lstStyle/>
                    <a:p>
                      <a:r>
                        <a:rPr lang="en-US" altLang="zh-CN" sz="1800" dirty="0" err="1" smtClean="0"/>
                        <a:t>scale_colour_gradient</a:t>
                      </a:r>
                      <a:r>
                        <a:rPr lang="en-US" altLang="zh-CN" sz="1800" dirty="0" smtClean="0"/>
                        <a:t> ()</a:t>
                      </a:r>
                      <a:endParaRPr lang="zh-CN" altLang="en-US" sz="1800" dirty="0"/>
                    </a:p>
                  </a:txBody>
                  <a:tcPr marL="91433" marR="91433" marT="45739" marB="45739"/>
                </a:tc>
                <a:tc>
                  <a:txBody>
                    <a:bodyPr/>
                    <a:lstStyle/>
                    <a:p>
                      <a:r>
                        <a:rPr lang="zh-CN" altLang="en-US" sz="1800" dirty="0" smtClean="0"/>
                        <a:t>两色渐变</a:t>
                      </a:r>
                      <a:endParaRPr lang="zh-CN" altLang="en-US" sz="1800" dirty="0"/>
                    </a:p>
                  </a:txBody>
                  <a:tcPr marL="91433" marR="91433" marT="45739" marB="45739"/>
                </a:tc>
                <a:extLst>
                  <a:ext uri="{0D108BD9-81ED-4DB2-BD59-A6C34878D82A}">
                    <a16:rowId xmlns:a16="http://schemas.microsoft.com/office/drawing/2014/main" val="3725785956"/>
                  </a:ext>
                </a:extLst>
              </a:tr>
              <a:tr h="640346">
                <a:tc>
                  <a:txBody>
                    <a:bodyPr/>
                    <a:lstStyle/>
                    <a:p>
                      <a:r>
                        <a:rPr lang="en-US" altLang="zh-CN" sz="1800" dirty="0" smtClean="0"/>
                        <a:t>scale_fill_gradient2()</a:t>
                      </a:r>
                      <a:endParaRPr lang="zh-CN" altLang="en-US" sz="1800" dirty="0"/>
                    </a:p>
                  </a:txBody>
                  <a:tcPr marL="91433" marR="91433" marT="45739" marB="45739"/>
                </a:tc>
                <a:tc>
                  <a:txBody>
                    <a:bodyPr/>
                    <a:lstStyle/>
                    <a:p>
                      <a:r>
                        <a:rPr lang="en-US" altLang="zh-CN" sz="1800" dirty="0" smtClean="0"/>
                        <a:t>scale_colour_gradient2 ()</a:t>
                      </a:r>
                      <a:endParaRPr lang="zh-CN" altLang="en-US" sz="1800" dirty="0"/>
                    </a:p>
                  </a:txBody>
                  <a:tcPr marL="91433" marR="91433" marT="45739" marB="4573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t>三色渐变，由中间色、两端色渐变组成</a:t>
                      </a:r>
                    </a:p>
                  </a:txBody>
                  <a:tcPr marL="91433" marR="91433" marT="45739" marB="45739"/>
                </a:tc>
                <a:extLst>
                  <a:ext uri="{0D108BD9-81ED-4DB2-BD59-A6C34878D82A}">
                    <a16:rowId xmlns:a16="http://schemas.microsoft.com/office/drawing/2014/main" val="3885637525"/>
                  </a:ext>
                </a:extLst>
              </a:tr>
              <a:tr h="516272">
                <a:tc>
                  <a:txBody>
                    <a:bodyPr/>
                    <a:lstStyle/>
                    <a:p>
                      <a:r>
                        <a:rPr lang="en-US" altLang="zh-CN" sz="1800" dirty="0" err="1" smtClean="0"/>
                        <a:t>scale_fill_gradientn</a:t>
                      </a:r>
                      <a:r>
                        <a:rPr lang="en-US" altLang="zh-CN" sz="1800" dirty="0" smtClean="0"/>
                        <a:t>()</a:t>
                      </a:r>
                      <a:endParaRPr lang="zh-CN" altLang="en-US" sz="1800" dirty="0"/>
                    </a:p>
                  </a:txBody>
                  <a:tcPr marL="91433" marR="91433" marT="45739" marB="45739"/>
                </a:tc>
                <a:tc>
                  <a:txBody>
                    <a:bodyPr/>
                    <a:lstStyle/>
                    <a:p>
                      <a:r>
                        <a:rPr lang="en-US" altLang="zh-CN" sz="1800" dirty="0" err="1" smtClean="0"/>
                        <a:t>scale_colour_gradient</a:t>
                      </a:r>
                      <a:r>
                        <a:rPr lang="en-US" altLang="zh-CN" sz="1800" dirty="0" smtClean="0"/>
                        <a:t> n()</a:t>
                      </a:r>
                      <a:endParaRPr lang="zh-CN" altLang="en-US" sz="1800" dirty="0"/>
                    </a:p>
                  </a:txBody>
                  <a:tcPr marL="91433" marR="91433" marT="45739" marB="45739"/>
                </a:tc>
                <a:tc>
                  <a:txBody>
                    <a:bodyPr/>
                    <a:lstStyle/>
                    <a:p>
                      <a:r>
                        <a:rPr lang="zh-CN" altLang="en-US" sz="1800" dirty="0" smtClean="0"/>
                        <a:t>等间隔的</a:t>
                      </a:r>
                      <a:r>
                        <a:rPr lang="en-US" altLang="zh-CN" sz="1800" dirty="0" smtClean="0"/>
                        <a:t>n</a:t>
                      </a:r>
                      <a:r>
                        <a:rPr lang="zh-CN" altLang="en-US" sz="1800" dirty="0" smtClean="0"/>
                        <a:t>种颜色的渐变色</a:t>
                      </a:r>
                      <a:endParaRPr lang="zh-CN" altLang="en-US" sz="1800" dirty="0"/>
                    </a:p>
                  </a:txBody>
                  <a:tcPr marL="91433" marR="91433" marT="45739" marB="45739"/>
                </a:tc>
                <a:extLst>
                  <a:ext uri="{0D108BD9-81ED-4DB2-BD59-A6C34878D82A}">
                    <a16:rowId xmlns:a16="http://schemas.microsoft.com/office/drawing/2014/main" val="37764132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使用内置数据集</a:t>
            </a:r>
          </a:p>
        </p:txBody>
      </p:sp>
      <p:sp>
        <p:nvSpPr>
          <p:cNvPr id="5123" name="内容占位符 2"/>
          <p:cNvSpPr>
            <a:spLocks noGrp="1"/>
          </p:cNvSpPr>
          <p:nvPr>
            <p:ph idx="1"/>
          </p:nvPr>
        </p:nvSpPr>
        <p:spPr>
          <a:xfrm>
            <a:off x="468313" y="1341438"/>
            <a:ext cx="8351837" cy="4464050"/>
          </a:xfrm>
        </p:spPr>
        <p:txBody>
          <a:bodyPr/>
          <a:lstStyle/>
          <a:p>
            <a:r>
              <a:rPr lang="en-US" altLang="zh-CN" sz="2400" dirty="0" smtClean="0"/>
              <a:t>R </a:t>
            </a:r>
            <a:r>
              <a:rPr lang="zh-CN" altLang="en-US" sz="2400" dirty="0" smtClean="0"/>
              <a:t>内置的数据集，都不是凭空杜撰出来的，都是在一些实际案例中收集到的比较经典的数据案例。</a:t>
            </a:r>
            <a:endParaRPr lang="en-US" altLang="zh-CN" sz="2400" dirty="0" smtClean="0"/>
          </a:p>
          <a:p>
            <a:r>
              <a:rPr lang="en-US" altLang="zh-CN" sz="2400" dirty="0" smtClean="0"/>
              <a:t>R </a:t>
            </a:r>
            <a:r>
              <a:rPr lang="zh-CN" altLang="en-US" sz="2400" dirty="0" smtClean="0"/>
              <a:t>标准安装里自带的 </a:t>
            </a:r>
            <a:r>
              <a:rPr lang="en-US" altLang="zh-CN" sz="2400" dirty="0" smtClean="0"/>
              <a:t>datasets </a:t>
            </a:r>
            <a:r>
              <a:rPr lang="zh-CN" altLang="en-US" sz="2400" dirty="0" smtClean="0"/>
              <a:t>包内置了</a:t>
            </a:r>
            <a:r>
              <a:rPr lang="en-US" altLang="zh-CN" sz="2400" dirty="0" smtClean="0"/>
              <a:t>100</a:t>
            </a:r>
            <a:r>
              <a:rPr lang="zh-CN" altLang="en-US" sz="2400" dirty="0" smtClean="0"/>
              <a:t>多个经典的数据集。</a:t>
            </a:r>
            <a:endParaRPr lang="en-US" altLang="zh-CN" sz="2400" dirty="0" smtClean="0"/>
          </a:p>
          <a:p>
            <a:r>
              <a:rPr lang="zh-CN" altLang="en-US" sz="2400" dirty="0" smtClean="0"/>
              <a:t>通过</a:t>
            </a:r>
            <a:r>
              <a:rPr lang="en-US" altLang="zh-CN" sz="2400" dirty="0" smtClean="0"/>
              <a:t>library()</a:t>
            </a:r>
            <a:r>
              <a:rPr lang="zh-CN" altLang="en-US" sz="2400" dirty="0" smtClean="0"/>
              <a:t>加载软件包的同时可以加载软件包自带的数据集。</a:t>
            </a:r>
            <a:endParaRPr lang="en-US" altLang="zh-CN" sz="2400" dirty="0" smtClean="0"/>
          </a:p>
          <a:p>
            <a:r>
              <a:rPr lang="zh-CN" altLang="en-US" sz="2400" dirty="0" smtClean="0"/>
              <a:t>通过 </a:t>
            </a:r>
            <a:r>
              <a:rPr lang="en-US" altLang="zh-CN" sz="2400" dirty="0" smtClean="0"/>
              <a:t>data() </a:t>
            </a:r>
            <a:r>
              <a:rPr lang="zh-CN" altLang="en-US" sz="2400" dirty="0" smtClean="0"/>
              <a:t>函数列出可用的数据集。</a:t>
            </a:r>
            <a:endParaRPr lang="en-US" altLang="zh-CN" sz="2400" dirty="0" smtClean="0"/>
          </a:p>
          <a:p>
            <a:pPr lvl="1"/>
            <a:r>
              <a:rPr lang="zh-CN" altLang="en-US" sz="2000" dirty="0" smtClean="0"/>
              <a:t>例如：</a:t>
            </a:r>
            <a:endParaRPr lang="en-US" altLang="zh-CN" sz="2000" dirty="0" smtClean="0"/>
          </a:p>
          <a:p>
            <a:pPr lvl="1"/>
            <a:r>
              <a:rPr lang="en-US" altLang="zh-CN" sz="2000" dirty="0" smtClean="0"/>
              <a:t>data(package="datasets")</a:t>
            </a:r>
          </a:p>
          <a:p>
            <a:pPr lvl="1"/>
            <a:r>
              <a:rPr lang="en-US" altLang="zh-CN" sz="2000" dirty="0" smtClean="0"/>
              <a:t>data(package="ggplot2")</a:t>
            </a:r>
          </a:p>
          <a:p>
            <a:pPr lvl="1"/>
            <a:r>
              <a:rPr lang="en-US" altLang="zh-CN" sz="2000" dirty="0" smtClean="0"/>
              <a:t>data(package="</a:t>
            </a:r>
            <a:r>
              <a:rPr lang="en-US" altLang="zh-CN" sz="2000" dirty="0" err="1" smtClean="0"/>
              <a:t>gcookbook</a:t>
            </a:r>
            <a:r>
              <a:rPr lang="en-US" altLang="zh-CN" sz="2000" dirty="0" smtClean="0"/>
              <a:t>")</a:t>
            </a:r>
          </a:p>
          <a:p>
            <a:pPr lvl="1"/>
            <a:endParaRPr lang="en-US" altLang="zh-CN" sz="2000" dirty="0" smtClean="0"/>
          </a:p>
          <a:p>
            <a:pPr lvl="1"/>
            <a:endParaRPr lang="en-US" altLang="zh-CN" sz="2000" dirty="0" smtClean="0"/>
          </a:p>
          <a:p>
            <a:pPr lvl="1"/>
            <a:endParaRPr lang="zh-CN" altLang="en-US" sz="2000" dirty="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调色板</a:t>
            </a:r>
          </a:p>
        </p:txBody>
      </p:sp>
      <p:sp>
        <p:nvSpPr>
          <p:cNvPr id="75779" name="内容占位符 2"/>
          <p:cNvSpPr>
            <a:spLocks noGrp="1"/>
          </p:cNvSpPr>
          <p:nvPr>
            <p:ph idx="1"/>
          </p:nvPr>
        </p:nvSpPr>
        <p:spPr>
          <a:xfrm>
            <a:off x="107950" y="1268413"/>
            <a:ext cx="9001125" cy="4897437"/>
          </a:xfrm>
        </p:spPr>
        <p:txBody>
          <a:bodyPr/>
          <a:lstStyle/>
          <a:p>
            <a:r>
              <a:rPr lang="zh-CN" altLang="en-US" sz="1600" smtClean="0"/>
              <a:t>对连续型变量使用设定的调色板</a:t>
            </a:r>
            <a:endParaRPr lang="en-US" altLang="zh-CN" sz="1600" smtClean="0"/>
          </a:p>
          <a:p>
            <a:pPr marL="447675" lvl="1" indent="0">
              <a:buFont typeface="Wingdings" panose="05000000000000000000" pitchFamily="2" charset="2"/>
              <a:buNone/>
            </a:pPr>
            <a:r>
              <a:rPr lang="en-US" altLang="zh-CN" sz="1400" smtClean="0"/>
              <a:t>p &lt;- ggplot(heightweight, aes(x=ageYear,y=heightIn,colour=weightLb)) + geom_point(size=3)</a:t>
            </a:r>
          </a:p>
          <a:p>
            <a:pPr marL="447675" lvl="1" indent="0">
              <a:buFont typeface="Wingdings" panose="05000000000000000000" pitchFamily="2" charset="2"/>
              <a:buNone/>
            </a:pPr>
            <a:r>
              <a:rPr lang="en-US" altLang="zh-CN" sz="1400" smtClean="0"/>
              <a:t>p + scale_colour_gradient(low=“black”,high=“white”)     # </a:t>
            </a:r>
            <a:r>
              <a:rPr lang="zh-CN" altLang="en-US" sz="1400" smtClean="0"/>
              <a:t>两色渐变</a:t>
            </a:r>
            <a:endParaRPr lang="en-US" altLang="zh-CN" sz="1400" smtClean="0"/>
          </a:p>
          <a:p>
            <a:pPr marL="447675" lvl="1" indent="0">
              <a:buFont typeface="Wingdings" panose="05000000000000000000" pitchFamily="2" charset="2"/>
              <a:buNone/>
            </a:pPr>
            <a:r>
              <a:rPr lang="en-US" altLang="zh-CN" sz="1400" smtClean="0"/>
              <a:t>p + scale_colour_gradient2(low=“red”,mid=“white”,high=“blue”)  # </a:t>
            </a:r>
            <a:r>
              <a:rPr lang="zh-CN" altLang="en-US" sz="1400" smtClean="0"/>
              <a:t>三色渐变</a:t>
            </a:r>
            <a:endParaRPr lang="en-US" altLang="zh-CN" sz="1400" smtClean="0"/>
          </a:p>
          <a:p>
            <a:pPr marL="447675" lvl="1" indent="0">
              <a:buFont typeface="Wingdings" panose="05000000000000000000" pitchFamily="2" charset="2"/>
              <a:buNone/>
            </a:pPr>
            <a:r>
              <a:rPr lang="en-US" altLang="zh-CN" sz="1400" smtClean="0"/>
              <a:t>p + scale_colour_gradientn(colours=c(“darkred”,“orange”,“yellow”,“white”)) # </a:t>
            </a:r>
            <a:r>
              <a:rPr lang="zh-CN" altLang="en-US" sz="1400" smtClean="0"/>
              <a:t>四色渐变</a:t>
            </a:r>
            <a:endParaRPr lang="en-US" altLang="zh-CN" sz="1400" smtClean="0"/>
          </a:p>
          <a:p>
            <a:pPr marL="447675" lvl="1" indent="0">
              <a:buFont typeface="Wingdings" panose="05000000000000000000" pitchFamily="2" charset="2"/>
              <a:buNone/>
            </a:pPr>
            <a:endParaRPr lang="en-US" altLang="zh-CN" sz="1400" smtClean="0"/>
          </a:p>
          <a:p>
            <a:pPr marL="447675" lvl="1" indent="0">
              <a:buFont typeface="Wingdings" panose="05000000000000000000" pitchFamily="2" charset="2"/>
              <a:buNone/>
            </a:pPr>
            <a:endParaRPr lang="en-US" altLang="zh-CN" sz="1400" smtClean="0"/>
          </a:p>
          <a:p>
            <a:pPr marL="447675" lvl="1" indent="0">
              <a:buFont typeface="Wingdings" panose="05000000000000000000" pitchFamily="2" charset="2"/>
              <a:buNone/>
            </a:pPr>
            <a:endParaRPr lang="zh-CN" altLang="en-US" sz="1400" smtClean="0"/>
          </a:p>
        </p:txBody>
      </p:sp>
      <p:pic>
        <p:nvPicPr>
          <p:cNvPr id="75780"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3141663"/>
            <a:ext cx="20161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975" y="3141663"/>
            <a:ext cx="194468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141663"/>
            <a:ext cx="2089150"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图片 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6563" y="3141663"/>
            <a:ext cx="2243137"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高级图形</a:t>
            </a:r>
            <a:endParaRPr lang="zh-CN" altLang="en-US" dirty="0"/>
          </a:p>
        </p:txBody>
      </p:sp>
      <p:sp>
        <p:nvSpPr>
          <p:cNvPr id="3" name="内容占位符 2"/>
          <p:cNvSpPr>
            <a:spLocks noGrp="1"/>
          </p:cNvSpPr>
          <p:nvPr>
            <p:ph idx="1"/>
          </p:nvPr>
        </p:nvSpPr>
        <p:spPr/>
        <p:txBody>
          <a:bodyPr/>
          <a:lstStyle/>
          <a:p>
            <a:r>
              <a:rPr lang="zh-CN" altLang="en-US" dirty="0" smtClean="0"/>
              <a:t>热图</a:t>
            </a:r>
            <a:r>
              <a:rPr lang="en-US" altLang="zh-CN" smtClean="0"/>
              <a:t>/</a:t>
            </a:r>
            <a:r>
              <a:rPr lang="zh-CN" altLang="en-US" smtClean="0"/>
              <a:t>热力</a:t>
            </a:r>
            <a:r>
              <a:rPr lang="zh-CN" altLang="en-US" dirty="0" smtClean="0"/>
              <a:t>图</a:t>
            </a:r>
            <a:endParaRPr lang="zh-CN" altLang="en-US" dirty="0"/>
          </a:p>
          <a:p>
            <a:r>
              <a:rPr lang="zh-CN" altLang="en-US" dirty="0" smtClean="0"/>
              <a:t>网络图</a:t>
            </a:r>
            <a:endParaRPr lang="zh-CN" altLang="en-US" dirty="0"/>
          </a:p>
          <a:p>
            <a:r>
              <a:rPr lang="zh-CN" altLang="en-US" dirty="0" smtClean="0"/>
              <a:t>三维</a:t>
            </a:r>
            <a:r>
              <a:rPr lang="zh-CN" altLang="en-US" dirty="0"/>
              <a:t>散点图</a:t>
            </a:r>
          </a:p>
          <a:p>
            <a:r>
              <a:rPr lang="zh-CN" altLang="en-US" dirty="0"/>
              <a:t>地图</a:t>
            </a:r>
          </a:p>
          <a:p>
            <a:r>
              <a:rPr lang="en-US" altLang="zh-CN" dirty="0"/>
              <a:t>QQ</a:t>
            </a:r>
            <a:r>
              <a:rPr lang="zh-CN" altLang="en-US" dirty="0"/>
              <a:t>图</a:t>
            </a:r>
          </a:p>
          <a:p>
            <a:r>
              <a:rPr lang="zh-CN" altLang="en-US" dirty="0"/>
              <a:t>相关矩阵图</a:t>
            </a:r>
          </a:p>
          <a:p>
            <a:endParaRPr lang="zh-CN" altLang="en-US" dirty="0"/>
          </a:p>
        </p:txBody>
      </p:sp>
    </p:spTree>
    <p:extLst>
      <p:ext uri="{BB962C8B-B14F-4D97-AF65-F5344CB8AC3E}">
        <p14:creationId xmlns:p14="http://schemas.microsoft.com/office/powerpoint/2010/main" val="36832669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热图</a:t>
            </a:r>
            <a:endParaRPr lang="zh-CN" altLang="en-US" dirty="0"/>
          </a:p>
        </p:txBody>
      </p:sp>
      <p:sp>
        <p:nvSpPr>
          <p:cNvPr id="3" name="内容占位符 2"/>
          <p:cNvSpPr>
            <a:spLocks noGrp="1"/>
          </p:cNvSpPr>
          <p:nvPr>
            <p:ph idx="1"/>
          </p:nvPr>
        </p:nvSpPr>
        <p:spPr>
          <a:xfrm>
            <a:off x="251521" y="1484313"/>
            <a:ext cx="8568952" cy="4392612"/>
          </a:xfrm>
        </p:spPr>
        <p:txBody>
          <a:bodyPr/>
          <a:lstStyle/>
          <a:p>
            <a:r>
              <a:rPr lang="zh-CN" altLang="en-US" sz="2400" dirty="0" smtClean="0"/>
              <a:t>热图</a:t>
            </a:r>
            <a:r>
              <a:rPr lang="zh-CN" altLang="en-US" sz="2400" dirty="0"/>
              <a:t>是一种特殊的图表，它是一种通过对色块着色来显示数据的统计图表，在绘图时，需要指定每个颜色映射的规则（一般以颜色的强度或色调为标准）；比如颜色越深的表示数值越大、程度越深；颜色越亮的数值越大、程度越深</a:t>
            </a:r>
            <a:r>
              <a:rPr lang="zh-CN" altLang="en-US" sz="2400" dirty="0" smtClean="0"/>
              <a:t>。</a:t>
            </a:r>
            <a:endParaRPr lang="en-US" altLang="zh-CN" sz="2400" dirty="0" smtClean="0"/>
          </a:p>
          <a:p>
            <a:endParaRPr lang="en-US" altLang="zh-CN" sz="2400" dirty="0" smtClean="0"/>
          </a:p>
          <a:p>
            <a:r>
              <a:rPr lang="zh-CN" altLang="en-US" sz="2400" dirty="0"/>
              <a:t>热图</a:t>
            </a:r>
            <a:r>
              <a:rPr lang="zh-CN" altLang="en-US" sz="2400" dirty="0" smtClean="0"/>
              <a:t>，一般可以用来</a:t>
            </a:r>
            <a:r>
              <a:rPr lang="zh-CN" altLang="en-US" sz="2400" dirty="0"/>
              <a:t>展示两个分类变量的交叉频数，两分类各水平确定交叉网格</a:t>
            </a:r>
            <a:r>
              <a:rPr lang="zh-CN" altLang="en-US" sz="2400" dirty="0" smtClean="0"/>
              <a:t>，其</a:t>
            </a:r>
            <a:r>
              <a:rPr lang="zh-CN" altLang="en-US" sz="2400" dirty="0"/>
              <a:t>上的频数对应到颜色</a:t>
            </a:r>
            <a:r>
              <a:rPr lang="zh-CN" altLang="en-US" sz="2400" dirty="0" smtClean="0"/>
              <a:t>深度</a:t>
            </a:r>
            <a:r>
              <a:rPr lang="zh-CN" altLang="en-US" sz="2400" dirty="0"/>
              <a:t>。</a:t>
            </a:r>
            <a:endParaRPr lang="en-US" altLang="zh-CN" sz="2400" dirty="0"/>
          </a:p>
          <a:p>
            <a:endParaRPr lang="en-US" altLang="zh-CN" sz="2400" dirty="0" smtClean="0"/>
          </a:p>
          <a:p>
            <a:endParaRPr lang="zh-CN" altLang="en-US" sz="2400" dirty="0"/>
          </a:p>
        </p:txBody>
      </p:sp>
    </p:spTree>
    <p:extLst>
      <p:ext uri="{BB962C8B-B14F-4D97-AF65-F5344CB8AC3E}">
        <p14:creationId xmlns:p14="http://schemas.microsoft.com/office/powerpoint/2010/main" val="33943159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热图</a:t>
            </a:r>
          </a:p>
        </p:txBody>
      </p:sp>
      <p:sp>
        <p:nvSpPr>
          <p:cNvPr id="3" name="内容占位符 2"/>
          <p:cNvSpPr>
            <a:spLocks noGrp="1"/>
          </p:cNvSpPr>
          <p:nvPr>
            <p:ph idx="1"/>
          </p:nvPr>
        </p:nvSpPr>
        <p:spPr/>
        <p:txBody>
          <a:bodyPr/>
          <a:lstStyle/>
          <a:p>
            <a:r>
              <a:rPr lang="zh-CN" altLang="en-US" dirty="0" smtClean="0"/>
              <a:t>热图（</a:t>
            </a:r>
            <a:r>
              <a:rPr lang="en-US" altLang="zh-CN" dirty="0" err="1" smtClean="0"/>
              <a:t>Heatmap</a:t>
            </a:r>
            <a:r>
              <a:rPr lang="zh-CN" altLang="en-US" dirty="0" smtClean="0"/>
              <a:t>）是</a:t>
            </a:r>
            <a:r>
              <a:rPr lang="zh-CN" altLang="en-US" dirty="0"/>
              <a:t>几乎所有与数值有关的领域都有可能用上的一个数据可视化实现</a:t>
            </a:r>
            <a:r>
              <a:rPr lang="zh-CN" altLang="en-US" dirty="0" smtClean="0"/>
              <a:t>。</a:t>
            </a:r>
            <a:endParaRPr lang="en-US" altLang="zh-CN" dirty="0" smtClean="0"/>
          </a:p>
          <a:p>
            <a:r>
              <a:rPr lang="zh-CN" altLang="en-US" dirty="0" smtClean="0"/>
              <a:t>热图的两大作用：</a:t>
            </a:r>
            <a:endParaRPr lang="en-US" altLang="zh-CN" dirty="0" smtClean="0"/>
          </a:p>
          <a:p>
            <a:pPr lvl="1"/>
            <a:r>
              <a:rPr lang="zh-CN" altLang="en-US" dirty="0" smtClean="0"/>
              <a:t>数量质量控制</a:t>
            </a:r>
            <a:endParaRPr lang="en-US" altLang="zh-CN" dirty="0" smtClean="0"/>
          </a:p>
          <a:p>
            <a:pPr lvl="1"/>
            <a:r>
              <a:rPr lang="zh-CN" altLang="en-US" dirty="0" smtClean="0"/>
              <a:t>直观展示重点研究对象的差异变化情况。</a:t>
            </a:r>
            <a:endParaRPr lang="en-US" altLang="zh-CN" dirty="0"/>
          </a:p>
          <a:p>
            <a:r>
              <a:rPr lang="zh-CN" altLang="en-US" dirty="0" smtClean="0"/>
              <a:t>使用</a:t>
            </a:r>
            <a:r>
              <a:rPr lang="zh-CN" altLang="en-US" dirty="0"/>
              <a:t>热图可以直观通过颜色的深浅和差异判断样本</a:t>
            </a:r>
            <a:r>
              <a:rPr lang="en-US" altLang="zh-CN" dirty="0"/>
              <a:t>/</a:t>
            </a:r>
            <a:r>
              <a:rPr lang="zh-CN" altLang="en-US" dirty="0"/>
              <a:t>组别之间的差异。结合统计检验的显著性结果，可以评估出显著性的方向。</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210102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dirty="0" smtClean="0"/>
              <a:t>绘制热图</a:t>
            </a:r>
          </a:p>
        </p:txBody>
      </p:sp>
      <p:sp>
        <p:nvSpPr>
          <p:cNvPr id="89091" name="内容占位符 2"/>
          <p:cNvSpPr>
            <a:spLocks noGrp="1"/>
          </p:cNvSpPr>
          <p:nvPr>
            <p:ph idx="1"/>
          </p:nvPr>
        </p:nvSpPr>
        <p:spPr>
          <a:xfrm>
            <a:off x="107950" y="1341438"/>
            <a:ext cx="8856663" cy="4608512"/>
          </a:xfrm>
        </p:spPr>
        <p:txBody>
          <a:bodyPr/>
          <a:lstStyle/>
          <a:p>
            <a:r>
              <a:rPr lang="zh-CN" altLang="en-US" sz="1800" dirty="0" smtClean="0"/>
              <a:t>案例：使用</a:t>
            </a:r>
            <a:r>
              <a:rPr lang="en-US" altLang="zh-CN" sz="1800" dirty="0" err="1" smtClean="0"/>
              <a:t>geom_tile</a:t>
            </a:r>
            <a:r>
              <a:rPr lang="en-US" altLang="zh-CN" sz="1800" dirty="0" smtClean="0"/>
              <a:t>()</a:t>
            </a:r>
            <a:r>
              <a:rPr lang="zh-CN" altLang="en-US" sz="1800" dirty="0" smtClean="0"/>
              <a:t>或</a:t>
            </a:r>
            <a:r>
              <a:rPr lang="en-US" altLang="zh-CN" sz="1800" dirty="0" err="1" smtClean="0"/>
              <a:t>geom_raster</a:t>
            </a:r>
            <a:r>
              <a:rPr lang="en-US" altLang="zh-CN" sz="1800" dirty="0" smtClean="0"/>
              <a:t>()</a:t>
            </a:r>
            <a:r>
              <a:rPr lang="zh-CN" altLang="en-US" sz="1800" dirty="0" smtClean="0"/>
              <a:t>绘制热图，展示</a:t>
            </a:r>
            <a:r>
              <a:rPr lang="en-US" altLang="zh-CN" sz="1800" dirty="0"/>
              <a:t>1945-1974</a:t>
            </a:r>
            <a:r>
              <a:rPr lang="zh-CN" altLang="en-US" sz="1800" dirty="0"/>
              <a:t>年每季度美国总统支持率</a:t>
            </a:r>
          </a:p>
          <a:p>
            <a:pPr marL="447675" lvl="1" indent="0">
              <a:buFont typeface="Wingdings" panose="05000000000000000000" pitchFamily="2" charset="2"/>
              <a:buNone/>
            </a:pPr>
            <a:r>
              <a:rPr lang="en-US" altLang="zh-CN" sz="1600" dirty="0" smtClean="0"/>
              <a:t>library(ggplot2)</a:t>
            </a:r>
          </a:p>
          <a:p>
            <a:pPr marL="447675" lvl="1" indent="0">
              <a:buFont typeface="Wingdings" panose="05000000000000000000" pitchFamily="2" charset="2"/>
              <a:buNone/>
            </a:pPr>
            <a:r>
              <a:rPr lang="en-US" altLang="zh-CN" sz="1600" dirty="0" err="1" smtClean="0"/>
              <a:t>pres_rating</a:t>
            </a:r>
            <a:r>
              <a:rPr lang="en-US" altLang="zh-CN" sz="1600" dirty="0" smtClean="0"/>
              <a:t> &lt;- </a:t>
            </a:r>
            <a:r>
              <a:rPr lang="en-US" altLang="zh-CN" sz="1600" dirty="0" err="1" smtClean="0"/>
              <a:t>data.frame</a:t>
            </a:r>
            <a:r>
              <a:rPr lang="en-US" altLang="zh-CN" sz="1600" dirty="0" smtClean="0"/>
              <a:t>(</a:t>
            </a:r>
          </a:p>
          <a:p>
            <a:pPr marL="447675" lvl="1" indent="0">
              <a:buFont typeface="Wingdings" panose="05000000000000000000" pitchFamily="2" charset="2"/>
              <a:buNone/>
            </a:pPr>
            <a:r>
              <a:rPr lang="en-US" altLang="zh-CN" sz="1600" dirty="0" smtClean="0"/>
              <a:t>  rating = </a:t>
            </a:r>
            <a:r>
              <a:rPr lang="en-US" altLang="zh-CN" sz="1600" dirty="0" err="1" smtClean="0"/>
              <a:t>as.numeric</a:t>
            </a:r>
            <a:r>
              <a:rPr lang="en-US" altLang="zh-CN" sz="1600" dirty="0" smtClean="0"/>
              <a:t>(presidents),</a:t>
            </a:r>
          </a:p>
          <a:p>
            <a:pPr marL="447675" lvl="1" indent="0">
              <a:buFont typeface="Wingdings" panose="05000000000000000000" pitchFamily="2" charset="2"/>
              <a:buNone/>
            </a:pPr>
            <a:r>
              <a:rPr lang="en-US" altLang="zh-CN" sz="1600" dirty="0" smtClean="0"/>
              <a:t>  year = </a:t>
            </a:r>
            <a:r>
              <a:rPr lang="en-US" altLang="zh-CN" sz="1600" dirty="0" err="1" smtClean="0"/>
              <a:t>as.numeric</a:t>
            </a:r>
            <a:r>
              <a:rPr lang="en-US" altLang="zh-CN" sz="1600" dirty="0" smtClean="0"/>
              <a:t>(floor(time(presidents))),</a:t>
            </a:r>
          </a:p>
          <a:p>
            <a:pPr marL="447675" lvl="1" indent="0">
              <a:buFont typeface="Wingdings" panose="05000000000000000000" pitchFamily="2" charset="2"/>
              <a:buNone/>
            </a:pPr>
            <a:r>
              <a:rPr lang="en-US" altLang="zh-CN" sz="1600" dirty="0" smtClean="0"/>
              <a:t>  quarter = </a:t>
            </a:r>
            <a:r>
              <a:rPr lang="en-US" altLang="zh-CN" sz="1600" dirty="0" err="1" smtClean="0"/>
              <a:t>as.numeric</a:t>
            </a:r>
            <a:r>
              <a:rPr lang="en-US" altLang="zh-CN" sz="1600" dirty="0" smtClean="0"/>
              <a:t>(cycle(presidents)))</a:t>
            </a:r>
          </a:p>
          <a:p>
            <a:pPr marL="447675" lvl="1" indent="0">
              <a:buFont typeface="Wingdings" panose="05000000000000000000" pitchFamily="2" charset="2"/>
              <a:buNone/>
            </a:pPr>
            <a:r>
              <a:rPr lang="en-US" altLang="zh-CN" sz="1600" dirty="0" smtClean="0"/>
              <a:t>p &lt;- </a:t>
            </a:r>
            <a:r>
              <a:rPr lang="en-US" altLang="zh-CN" sz="1600" dirty="0" err="1" smtClean="0"/>
              <a:t>ggplot</a:t>
            </a:r>
            <a:r>
              <a:rPr lang="en-US" altLang="zh-CN" sz="1600" dirty="0" smtClean="0"/>
              <a:t>(</a:t>
            </a:r>
            <a:r>
              <a:rPr lang="en-US" altLang="zh-CN" sz="1600" dirty="0" err="1" smtClean="0"/>
              <a:t>pres_rating</a:t>
            </a:r>
            <a:r>
              <a:rPr lang="en-US" altLang="zh-CN" sz="1600" dirty="0" smtClean="0"/>
              <a:t>, </a:t>
            </a:r>
            <a:r>
              <a:rPr lang="en-US" altLang="zh-CN" sz="1600" dirty="0" err="1" smtClean="0"/>
              <a:t>aes</a:t>
            </a:r>
            <a:r>
              <a:rPr lang="en-US" altLang="zh-CN" sz="1600" dirty="0" smtClean="0"/>
              <a:t>(x=</a:t>
            </a:r>
            <a:r>
              <a:rPr lang="en-US" altLang="zh-CN" sz="1600" dirty="0" err="1" smtClean="0"/>
              <a:t>year,y</a:t>
            </a:r>
            <a:r>
              <a:rPr lang="en-US" altLang="zh-CN" sz="1600" dirty="0" smtClean="0"/>
              <a:t>=quarter, fill=rating))</a:t>
            </a:r>
          </a:p>
          <a:p>
            <a:pPr marL="447675" lvl="1" indent="0">
              <a:buFont typeface="Wingdings" panose="05000000000000000000" pitchFamily="2" charset="2"/>
              <a:buNone/>
            </a:pPr>
            <a:r>
              <a:rPr lang="en-US" altLang="zh-CN" sz="1600" dirty="0" smtClean="0"/>
              <a:t>p + </a:t>
            </a:r>
            <a:r>
              <a:rPr lang="en-US" altLang="zh-CN" sz="1600" dirty="0" err="1" smtClean="0"/>
              <a:t>geom_tile</a:t>
            </a:r>
            <a:r>
              <a:rPr lang="en-US" altLang="zh-CN" sz="1600" dirty="0" smtClean="0"/>
              <a:t>()</a:t>
            </a:r>
          </a:p>
          <a:p>
            <a:pPr marL="447675" lvl="1" indent="0">
              <a:buFont typeface="Wingdings" panose="05000000000000000000" pitchFamily="2" charset="2"/>
              <a:buNone/>
            </a:pPr>
            <a:r>
              <a:rPr lang="en-US" altLang="zh-CN" sz="1600" dirty="0" smtClean="0"/>
              <a:t>p + </a:t>
            </a:r>
            <a:r>
              <a:rPr lang="en-US" altLang="zh-CN" sz="1600" dirty="0" err="1" smtClean="0"/>
              <a:t>geom_raster</a:t>
            </a:r>
            <a:r>
              <a:rPr lang="en-US" altLang="zh-CN" sz="1600" dirty="0" smtClean="0"/>
              <a:t>()</a:t>
            </a:r>
            <a:endParaRPr lang="zh-CN" altLang="en-US" sz="1600" dirty="0" smtClean="0"/>
          </a:p>
        </p:txBody>
      </p:sp>
      <p:pic>
        <p:nvPicPr>
          <p:cNvPr id="8909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1162" y="3933056"/>
            <a:ext cx="619283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745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mtClean="0"/>
              <a:t>绘制热图</a:t>
            </a:r>
          </a:p>
        </p:txBody>
      </p:sp>
      <p:sp>
        <p:nvSpPr>
          <p:cNvPr id="3" name="内容占位符 2"/>
          <p:cNvSpPr>
            <a:spLocks noGrp="1"/>
          </p:cNvSpPr>
          <p:nvPr>
            <p:ph idx="1"/>
          </p:nvPr>
        </p:nvSpPr>
        <p:spPr>
          <a:xfrm>
            <a:off x="107950" y="1268413"/>
            <a:ext cx="8928100" cy="4752975"/>
          </a:xfrm>
        </p:spPr>
        <p:txBody>
          <a:bodyPr/>
          <a:lstStyle/>
          <a:p>
            <a:pPr>
              <a:defRPr/>
            </a:pPr>
            <a:r>
              <a:rPr lang="zh-CN" altLang="en-US" sz="2000" dirty="0" smtClean="0"/>
              <a:t>定制热图</a:t>
            </a:r>
            <a:endParaRPr lang="en-US" altLang="zh-CN" sz="2000" dirty="0" smtClean="0"/>
          </a:p>
          <a:p>
            <a:pPr marL="0" indent="0">
              <a:buFont typeface="Wingdings" panose="05000000000000000000" pitchFamily="2" charset="2"/>
              <a:buNone/>
              <a:defRPr/>
            </a:pPr>
            <a:r>
              <a:rPr lang="en-US" altLang="zh-CN" sz="2000" dirty="0" smtClean="0"/>
              <a:t>p + </a:t>
            </a:r>
            <a:r>
              <a:rPr lang="en-US" altLang="zh-CN" sz="2000" dirty="0" err="1" smtClean="0"/>
              <a:t>geom_tile</a:t>
            </a:r>
            <a:r>
              <a:rPr lang="en-US" altLang="zh-CN" sz="2000" dirty="0" smtClean="0"/>
              <a:t>() +</a:t>
            </a:r>
          </a:p>
          <a:p>
            <a:pPr marL="0" indent="0">
              <a:buFont typeface="Wingdings" panose="05000000000000000000" pitchFamily="2" charset="2"/>
              <a:buNone/>
              <a:defRPr/>
            </a:pPr>
            <a:r>
              <a:rPr lang="en-US" altLang="zh-CN" sz="2000" dirty="0" smtClean="0"/>
              <a:t>  </a:t>
            </a:r>
            <a:r>
              <a:rPr lang="en-US" altLang="zh-CN" sz="2000" dirty="0" err="1" smtClean="0"/>
              <a:t>scale_x_continuous</a:t>
            </a:r>
            <a:r>
              <a:rPr lang="en-US" altLang="zh-CN" sz="2000" dirty="0" smtClean="0"/>
              <a:t>(breaks = </a:t>
            </a:r>
            <a:r>
              <a:rPr lang="en-US" altLang="zh-CN" sz="2000" dirty="0" err="1" smtClean="0"/>
              <a:t>seq</a:t>
            </a:r>
            <a:r>
              <a:rPr lang="en-US" altLang="zh-CN" sz="2000" dirty="0" smtClean="0"/>
              <a:t>(1940,1976, by=4)) +</a:t>
            </a:r>
          </a:p>
          <a:p>
            <a:pPr marL="0" indent="0">
              <a:buFont typeface="Wingdings" panose="05000000000000000000" pitchFamily="2" charset="2"/>
              <a:buNone/>
              <a:defRPr/>
            </a:pPr>
            <a:r>
              <a:rPr lang="en-US" altLang="zh-CN" sz="2000" dirty="0" smtClean="0"/>
              <a:t>  </a:t>
            </a:r>
            <a:r>
              <a:rPr lang="en-US" altLang="zh-CN" sz="2000" dirty="0" err="1" smtClean="0"/>
              <a:t>scale_y_reverse</a:t>
            </a:r>
            <a:r>
              <a:rPr lang="en-US" altLang="zh-CN" sz="2000" dirty="0" smtClean="0"/>
              <a:t>() + </a:t>
            </a:r>
          </a:p>
          <a:p>
            <a:pPr marL="0" indent="0">
              <a:buFont typeface="Wingdings" panose="05000000000000000000" pitchFamily="2" charset="2"/>
              <a:buNone/>
              <a:defRPr/>
            </a:pPr>
            <a:r>
              <a:rPr lang="en-US" altLang="zh-CN" sz="2000" dirty="0" smtClean="0"/>
              <a:t>  scale_fill_gradient2(midpoint=50,mid="grey70",limits=c(0,100))</a:t>
            </a:r>
            <a:endParaRPr lang="zh-CN" altLang="en-US" sz="2000" dirty="0"/>
          </a:p>
        </p:txBody>
      </p:sp>
      <p:pic>
        <p:nvPicPr>
          <p:cNvPr id="911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500438"/>
            <a:ext cx="7304087"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778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dirty="0" smtClean="0"/>
              <a:t>地图</a:t>
            </a:r>
          </a:p>
        </p:txBody>
      </p:sp>
      <p:sp>
        <p:nvSpPr>
          <p:cNvPr id="3" name="内容占位符 2"/>
          <p:cNvSpPr>
            <a:spLocks noGrp="1"/>
          </p:cNvSpPr>
          <p:nvPr>
            <p:ph idx="1"/>
          </p:nvPr>
        </p:nvSpPr>
        <p:spPr>
          <a:xfrm>
            <a:off x="179388" y="1341438"/>
            <a:ext cx="8431212" cy="4535487"/>
          </a:xfrm>
        </p:spPr>
        <p:txBody>
          <a:bodyPr/>
          <a:lstStyle/>
          <a:p>
            <a:pPr>
              <a:defRPr/>
            </a:pPr>
            <a:r>
              <a:rPr lang="zh-CN" altLang="en-US" sz="1800" dirty="0" smtClean="0"/>
              <a:t>从</a:t>
            </a:r>
            <a:r>
              <a:rPr lang="en-US" altLang="zh-CN" sz="1800" dirty="0" smtClean="0"/>
              <a:t>maps</a:t>
            </a:r>
            <a:r>
              <a:rPr lang="zh-CN" altLang="en-US" sz="1800" dirty="0" smtClean="0"/>
              <a:t>包获取地图数据</a:t>
            </a:r>
            <a:endParaRPr lang="en-US" altLang="zh-CN" sz="1800" dirty="0" smtClean="0"/>
          </a:p>
          <a:p>
            <a:pPr>
              <a:defRPr/>
            </a:pPr>
            <a:r>
              <a:rPr lang="zh-CN" altLang="en-US" sz="1800" dirty="0" smtClean="0"/>
              <a:t>使用</a:t>
            </a:r>
            <a:r>
              <a:rPr lang="en-US" altLang="zh-CN" sz="1800" dirty="0" err="1" smtClean="0"/>
              <a:t>geom_polygon</a:t>
            </a:r>
            <a:r>
              <a:rPr lang="en-US" altLang="zh-CN" sz="1800" dirty="0" smtClean="0"/>
              <a:t>()</a:t>
            </a:r>
            <a:r>
              <a:rPr lang="zh-CN" altLang="en-US" sz="1800" dirty="0" smtClean="0"/>
              <a:t>或</a:t>
            </a:r>
            <a:r>
              <a:rPr lang="en-US" altLang="zh-CN" sz="1800" dirty="0" err="1" smtClean="0"/>
              <a:t>geom_path</a:t>
            </a:r>
            <a:r>
              <a:rPr lang="en-US" altLang="zh-CN" sz="1800" dirty="0" smtClean="0"/>
              <a:t>()</a:t>
            </a:r>
            <a:r>
              <a:rPr lang="zh-CN" altLang="en-US" sz="1800" dirty="0" smtClean="0"/>
              <a:t>绘制</a:t>
            </a:r>
            <a:endParaRPr lang="en-US" altLang="zh-CN" sz="1800" dirty="0" smtClean="0"/>
          </a:p>
          <a:p>
            <a:pPr marL="0" indent="0">
              <a:buFont typeface="Wingdings" panose="05000000000000000000" pitchFamily="2" charset="2"/>
              <a:buNone/>
              <a:defRPr/>
            </a:pPr>
            <a:r>
              <a:rPr lang="en-US" altLang="zh-CN" sz="1800" dirty="0" err="1" smtClean="0"/>
              <a:t>install.packages</a:t>
            </a:r>
            <a:r>
              <a:rPr lang="en-US" altLang="zh-CN" sz="1800" dirty="0" smtClean="0"/>
              <a:t>("maps")</a:t>
            </a:r>
          </a:p>
          <a:p>
            <a:pPr marL="0" indent="0">
              <a:buFont typeface="Wingdings" panose="05000000000000000000" pitchFamily="2" charset="2"/>
              <a:buNone/>
              <a:defRPr/>
            </a:pPr>
            <a:r>
              <a:rPr lang="en-US" altLang="zh-CN" sz="1800" dirty="0" err="1" smtClean="0"/>
              <a:t>install.packages</a:t>
            </a:r>
            <a:r>
              <a:rPr lang="en-US" altLang="zh-CN" sz="1800" dirty="0" smtClean="0"/>
              <a:t>("</a:t>
            </a:r>
            <a:r>
              <a:rPr lang="en-US" altLang="zh-CN" sz="1800" dirty="0" err="1" smtClean="0"/>
              <a:t>mapproj</a:t>
            </a:r>
            <a:r>
              <a:rPr lang="en-US" altLang="zh-CN" sz="1800" dirty="0" smtClean="0"/>
              <a:t>")</a:t>
            </a:r>
          </a:p>
          <a:p>
            <a:pPr marL="0" indent="0">
              <a:buFont typeface="Wingdings" panose="05000000000000000000" pitchFamily="2" charset="2"/>
              <a:buNone/>
              <a:defRPr/>
            </a:pPr>
            <a:r>
              <a:rPr lang="en-US" altLang="zh-CN" sz="1800" dirty="0" smtClean="0"/>
              <a:t>library(maps)</a:t>
            </a:r>
          </a:p>
          <a:p>
            <a:pPr marL="0" indent="0">
              <a:buFont typeface="Wingdings" panose="05000000000000000000" pitchFamily="2" charset="2"/>
              <a:buNone/>
              <a:defRPr/>
            </a:pPr>
            <a:r>
              <a:rPr lang="en-US" altLang="zh-CN" sz="1800" dirty="0" smtClean="0"/>
              <a:t>library(ggplot2)</a:t>
            </a:r>
          </a:p>
          <a:p>
            <a:pPr marL="0" indent="0">
              <a:buFont typeface="Wingdings" panose="05000000000000000000" pitchFamily="2" charset="2"/>
              <a:buNone/>
              <a:defRPr/>
            </a:pPr>
            <a:r>
              <a:rPr lang="en-US" altLang="zh-CN" sz="1800" dirty="0" err="1" smtClean="0"/>
              <a:t>states_map</a:t>
            </a:r>
            <a:r>
              <a:rPr lang="en-US" altLang="zh-CN" sz="1800" dirty="0" smtClean="0"/>
              <a:t> &lt;- </a:t>
            </a:r>
            <a:r>
              <a:rPr lang="en-US" altLang="zh-CN" sz="1800" dirty="0" err="1" smtClean="0"/>
              <a:t>map_data</a:t>
            </a:r>
            <a:r>
              <a:rPr lang="en-US" altLang="zh-CN" sz="1800" dirty="0" smtClean="0"/>
              <a:t>("state")</a:t>
            </a:r>
          </a:p>
          <a:p>
            <a:pPr marL="0" indent="0">
              <a:buFont typeface="Wingdings" panose="05000000000000000000" pitchFamily="2" charset="2"/>
              <a:buNone/>
              <a:defRPr/>
            </a:pPr>
            <a:r>
              <a:rPr lang="en-US" altLang="zh-CN" sz="1800" dirty="0" err="1" smtClean="0"/>
              <a:t>ggplot</a:t>
            </a:r>
            <a:r>
              <a:rPr lang="en-US" altLang="zh-CN" sz="1800" dirty="0" smtClean="0"/>
              <a:t>(</a:t>
            </a:r>
            <a:r>
              <a:rPr lang="en-US" altLang="zh-CN" sz="1800" dirty="0" err="1" smtClean="0"/>
              <a:t>states_map</a:t>
            </a:r>
            <a:r>
              <a:rPr lang="en-US" altLang="zh-CN" sz="1800" dirty="0" smtClean="0"/>
              <a:t>, </a:t>
            </a:r>
            <a:r>
              <a:rPr lang="en-US" altLang="zh-CN" sz="1800" dirty="0" err="1" smtClean="0"/>
              <a:t>aes</a:t>
            </a:r>
            <a:r>
              <a:rPr lang="en-US" altLang="zh-CN" sz="1800" dirty="0" smtClean="0"/>
              <a:t>(x=</a:t>
            </a:r>
            <a:r>
              <a:rPr lang="en-US" altLang="zh-CN" sz="1800" dirty="0" err="1" smtClean="0"/>
              <a:t>long,y</a:t>
            </a:r>
            <a:r>
              <a:rPr lang="en-US" altLang="zh-CN" sz="1800" dirty="0" smtClean="0"/>
              <a:t>=</a:t>
            </a:r>
            <a:r>
              <a:rPr lang="en-US" altLang="zh-CN" sz="1800" dirty="0" err="1" smtClean="0"/>
              <a:t>lat,group</a:t>
            </a:r>
            <a:r>
              <a:rPr lang="en-US" altLang="zh-CN" sz="1800" dirty="0" smtClean="0"/>
              <a:t>=group)) +</a:t>
            </a:r>
          </a:p>
          <a:p>
            <a:pPr marL="0" indent="0">
              <a:buFont typeface="Wingdings" panose="05000000000000000000" pitchFamily="2" charset="2"/>
              <a:buNone/>
              <a:defRPr/>
            </a:pPr>
            <a:r>
              <a:rPr lang="en-US" altLang="zh-CN" sz="1800" dirty="0" smtClean="0"/>
              <a:t>  </a:t>
            </a:r>
            <a:r>
              <a:rPr lang="en-US" altLang="zh-CN" sz="1800" dirty="0" err="1" smtClean="0"/>
              <a:t>geom_polygon</a:t>
            </a:r>
            <a:r>
              <a:rPr lang="en-US" altLang="zh-CN" sz="1800" dirty="0" smtClean="0"/>
              <a:t>(fill="white",</a:t>
            </a:r>
            <a:r>
              <a:rPr lang="en-US" altLang="zh-CN" sz="1800" dirty="0" err="1" smtClean="0"/>
              <a:t>colour</a:t>
            </a:r>
            <a:r>
              <a:rPr lang="en-US" altLang="zh-CN" sz="1800" dirty="0" smtClean="0"/>
              <a:t>="black")</a:t>
            </a:r>
          </a:p>
          <a:p>
            <a:pPr marL="0" indent="0">
              <a:buFont typeface="Wingdings" panose="05000000000000000000" pitchFamily="2" charset="2"/>
              <a:buNone/>
              <a:defRPr/>
            </a:pPr>
            <a:endParaRPr lang="en-US" altLang="zh-CN" sz="1800" dirty="0" smtClean="0"/>
          </a:p>
          <a:p>
            <a:pPr marL="0" indent="0">
              <a:buFont typeface="Wingdings" panose="05000000000000000000" pitchFamily="2" charset="2"/>
              <a:buNone/>
              <a:defRPr/>
            </a:pPr>
            <a:r>
              <a:rPr lang="en-US" altLang="zh-CN" sz="1800" dirty="0" err="1" smtClean="0"/>
              <a:t>ggplot</a:t>
            </a:r>
            <a:r>
              <a:rPr lang="en-US" altLang="zh-CN" sz="1800" dirty="0" smtClean="0"/>
              <a:t>(</a:t>
            </a:r>
            <a:r>
              <a:rPr lang="en-US" altLang="zh-CN" sz="1800" dirty="0" err="1" smtClean="0"/>
              <a:t>states_map</a:t>
            </a:r>
            <a:r>
              <a:rPr lang="en-US" altLang="zh-CN" sz="1800" dirty="0" smtClean="0"/>
              <a:t>, </a:t>
            </a:r>
            <a:r>
              <a:rPr lang="en-US" altLang="zh-CN" sz="1800" dirty="0" err="1" smtClean="0"/>
              <a:t>aes</a:t>
            </a:r>
            <a:r>
              <a:rPr lang="en-US" altLang="zh-CN" sz="1800" dirty="0" smtClean="0"/>
              <a:t>(x=</a:t>
            </a:r>
            <a:r>
              <a:rPr lang="en-US" altLang="zh-CN" sz="1800" dirty="0" err="1" smtClean="0"/>
              <a:t>long,y</a:t>
            </a:r>
            <a:r>
              <a:rPr lang="en-US" altLang="zh-CN" sz="1800" dirty="0" smtClean="0"/>
              <a:t>=</a:t>
            </a:r>
            <a:r>
              <a:rPr lang="en-US" altLang="zh-CN" sz="1800" dirty="0" err="1" smtClean="0"/>
              <a:t>lat,group</a:t>
            </a:r>
            <a:r>
              <a:rPr lang="en-US" altLang="zh-CN" sz="1800" dirty="0" smtClean="0"/>
              <a:t>=group)) +</a:t>
            </a:r>
          </a:p>
          <a:p>
            <a:pPr marL="0" indent="0">
              <a:buFont typeface="Wingdings" panose="05000000000000000000" pitchFamily="2" charset="2"/>
              <a:buNone/>
              <a:defRPr/>
            </a:pPr>
            <a:r>
              <a:rPr lang="en-US" altLang="zh-CN" sz="1800" dirty="0" smtClean="0"/>
              <a:t>  </a:t>
            </a:r>
            <a:r>
              <a:rPr lang="en-US" altLang="zh-CN" sz="1800" dirty="0" err="1" smtClean="0"/>
              <a:t>geom_path</a:t>
            </a:r>
            <a:r>
              <a:rPr lang="en-US" altLang="zh-CN" sz="1800" dirty="0" smtClean="0"/>
              <a:t>() + </a:t>
            </a:r>
            <a:r>
              <a:rPr lang="en-US" altLang="zh-CN" sz="1800" dirty="0" err="1" smtClean="0"/>
              <a:t>coord_map</a:t>
            </a:r>
            <a:r>
              <a:rPr lang="en-US" altLang="zh-CN" sz="1800" dirty="0" smtClean="0"/>
              <a:t>("</a:t>
            </a:r>
            <a:r>
              <a:rPr lang="en-US" altLang="zh-CN" sz="1800" dirty="0" err="1" smtClean="0"/>
              <a:t>mercator</a:t>
            </a:r>
            <a:r>
              <a:rPr lang="en-US" altLang="zh-CN" sz="1800" dirty="0" smtClean="0"/>
              <a:t>")</a:t>
            </a:r>
          </a:p>
          <a:p>
            <a:pPr marL="0" indent="0">
              <a:buFont typeface="Wingdings" panose="05000000000000000000" pitchFamily="2" charset="2"/>
              <a:buNone/>
              <a:defRPr/>
            </a:pPr>
            <a:endParaRPr lang="zh-CN" altLang="en-US" sz="1800" dirty="0"/>
          </a:p>
        </p:txBody>
      </p:sp>
      <p:pic>
        <p:nvPicPr>
          <p:cNvPr id="9318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1538" y="4437063"/>
            <a:ext cx="29876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8544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smtClean="0"/>
              <a:t>地图</a:t>
            </a:r>
          </a:p>
        </p:txBody>
      </p:sp>
      <p:sp>
        <p:nvSpPr>
          <p:cNvPr id="94211" name="内容占位符 2"/>
          <p:cNvSpPr>
            <a:spLocks noGrp="1"/>
          </p:cNvSpPr>
          <p:nvPr>
            <p:ph idx="1"/>
          </p:nvPr>
        </p:nvSpPr>
        <p:spPr/>
        <p:txBody>
          <a:bodyPr/>
          <a:lstStyle/>
          <a:p>
            <a:r>
              <a:rPr lang="en-US" altLang="zh-CN" dirty="0" err="1" smtClean="0"/>
              <a:t>map_data</a:t>
            </a:r>
            <a:r>
              <a:rPr lang="en-US" altLang="zh-CN" dirty="0" smtClean="0"/>
              <a:t>()</a:t>
            </a:r>
            <a:r>
              <a:rPr lang="zh-CN" altLang="en-US" dirty="0" smtClean="0"/>
              <a:t>函数返回的数据框格式定义：</a:t>
            </a:r>
            <a:endParaRPr lang="en-US" altLang="zh-CN" dirty="0" smtClean="0"/>
          </a:p>
          <a:p>
            <a:pPr lvl="1"/>
            <a:r>
              <a:rPr lang="en-US" altLang="zh-CN" dirty="0" smtClean="0"/>
              <a:t>long: </a:t>
            </a:r>
            <a:r>
              <a:rPr lang="zh-CN" altLang="en-US" dirty="0" smtClean="0"/>
              <a:t>纬度</a:t>
            </a:r>
            <a:endParaRPr lang="en-US" altLang="zh-CN" dirty="0" smtClean="0"/>
          </a:p>
          <a:p>
            <a:pPr lvl="1"/>
            <a:r>
              <a:rPr lang="en-US" altLang="zh-CN" dirty="0" err="1" smtClean="0"/>
              <a:t>lat</a:t>
            </a:r>
            <a:r>
              <a:rPr lang="en-US" altLang="zh-CN" dirty="0" smtClean="0"/>
              <a:t>: </a:t>
            </a:r>
            <a:r>
              <a:rPr lang="zh-CN" altLang="en-US" dirty="0" smtClean="0"/>
              <a:t>经度</a:t>
            </a:r>
            <a:endParaRPr lang="en-US" altLang="zh-CN" dirty="0" smtClean="0"/>
          </a:p>
          <a:p>
            <a:pPr lvl="1"/>
            <a:r>
              <a:rPr lang="en-US" altLang="zh-CN" dirty="0" smtClean="0"/>
              <a:t>group: </a:t>
            </a:r>
            <a:r>
              <a:rPr lang="zh-CN" altLang="en-US" dirty="0" smtClean="0"/>
              <a:t>每个多边形的分组变量。一个区域或子区域可能有多个多边形。</a:t>
            </a:r>
            <a:endParaRPr lang="en-US" altLang="zh-CN" dirty="0" smtClean="0"/>
          </a:p>
          <a:p>
            <a:pPr lvl="1"/>
            <a:r>
              <a:rPr lang="en-US" altLang="zh-CN" dirty="0" smtClean="0"/>
              <a:t>order: </a:t>
            </a:r>
            <a:r>
              <a:rPr lang="zh-CN" altLang="en-US" dirty="0" smtClean="0"/>
              <a:t>在一组里面每个点的连接顺序。</a:t>
            </a:r>
            <a:endParaRPr lang="en-US" altLang="zh-CN" dirty="0" smtClean="0"/>
          </a:p>
          <a:p>
            <a:pPr lvl="1"/>
            <a:r>
              <a:rPr lang="en-US" altLang="zh-CN" dirty="0" smtClean="0"/>
              <a:t>region: </a:t>
            </a:r>
            <a:r>
              <a:rPr lang="zh-CN" altLang="en-US" dirty="0" smtClean="0"/>
              <a:t>国家和地区的名字</a:t>
            </a:r>
            <a:endParaRPr lang="en-US" altLang="zh-CN" dirty="0" smtClean="0"/>
          </a:p>
          <a:p>
            <a:pPr lvl="1"/>
            <a:r>
              <a:rPr lang="en-US" altLang="zh-CN" dirty="0" err="1" smtClean="0"/>
              <a:t>subregion</a:t>
            </a:r>
            <a:r>
              <a:rPr lang="en-US" altLang="zh-CN" dirty="0" smtClean="0"/>
              <a:t>: </a:t>
            </a:r>
            <a:r>
              <a:rPr lang="zh-CN" altLang="en-US" dirty="0" smtClean="0"/>
              <a:t>子区域的名字</a:t>
            </a:r>
          </a:p>
        </p:txBody>
      </p:sp>
    </p:spTree>
    <p:extLst>
      <p:ext uri="{BB962C8B-B14F-4D97-AF65-F5344CB8AC3E}">
        <p14:creationId xmlns:p14="http://schemas.microsoft.com/office/powerpoint/2010/main" val="19828208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smtClean="0"/>
              <a:t>地图</a:t>
            </a:r>
          </a:p>
        </p:txBody>
      </p:sp>
      <p:sp>
        <p:nvSpPr>
          <p:cNvPr id="95235" name="内容占位符 2"/>
          <p:cNvSpPr>
            <a:spLocks noGrp="1"/>
          </p:cNvSpPr>
          <p:nvPr>
            <p:ph idx="1"/>
          </p:nvPr>
        </p:nvSpPr>
        <p:spPr/>
        <p:txBody>
          <a:bodyPr/>
          <a:lstStyle/>
          <a:p>
            <a:r>
              <a:rPr lang="zh-CN" altLang="en-US" dirty="0" smtClean="0"/>
              <a:t>获取不同区域地图的方法：</a:t>
            </a:r>
            <a:endParaRPr lang="en-US" altLang="zh-CN" dirty="0" smtClean="0"/>
          </a:p>
          <a:p>
            <a:pPr lvl="1"/>
            <a:r>
              <a:rPr lang="en-US" altLang="zh-CN" dirty="0" err="1" smtClean="0"/>
              <a:t>states_map</a:t>
            </a:r>
            <a:r>
              <a:rPr lang="en-US" altLang="zh-CN" dirty="0" smtClean="0"/>
              <a:t> &lt;- </a:t>
            </a:r>
            <a:r>
              <a:rPr lang="en-US" altLang="zh-CN" dirty="0" err="1" smtClean="0"/>
              <a:t>map_data</a:t>
            </a:r>
            <a:r>
              <a:rPr lang="en-US" altLang="zh-CN" dirty="0" smtClean="0"/>
              <a:t>(“state")</a:t>
            </a:r>
          </a:p>
          <a:p>
            <a:pPr lvl="1"/>
            <a:r>
              <a:rPr lang="en-US" altLang="zh-CN" dirty="0" err="1" smtClean="0"/>
              <a:t>world_map</a:t>
            </a:r>
            <a:r>
              <a:rPr lang="en-US" altLang="zh-CN" dirty="0" smtClean="0"/>
              <a:t> &lt;- </a:t>
            </a:r>
            <a:r>
              <a:rPr lang="en-US" altLang="zh-CN" dirty="0" err="1" smtClean="0"/>
              <a:t>map_data</a:t>
            </a:r>
            <a:r>
              <a:rPr lang="en-US" altLang="zh-CN" dirty="0" smtClean="0"/>
              <a:t>("world")</a:t>
            </a:r>
          </a:p>
          <a:p>
            <a:pPr lvl="1"/>
            <a:r>
              <a:rPr lang="en-US" altLang="zh-CN" dirty="0" err="1" smtClean="0"/>
              <a:t>euro_map</a:t>
            </a:r>
            <a:r>
              <a:rPr lang="en-US" altLang="zh-CN" dirty="0" smtClean="0"/>
              <a:t> &lt;- </a:t>
            </a:r>
            <a:r>
              <a:rPr lang="en-US" altLang="zh-CN" dirty="0" err="1" smtClean="0"/>
              <a:t>map_data</a:t>
            </a:r>
            <a:r>
              <a:rPr lang="en-US" altLang="zh-CN" dirty="0" smtClean="0"/>
              <a:t>("</a:t>
            </a:r>
            <a:r>
              <a:rPr lang="en-US" altLang="zh-CN" dirty="0" err="1" smtClean="0"/>
              <a:t>world",region</a:t>
            </a:r>
            <a:r>
              <a:rPr lang="en-US" altLang="zh-CN" dirty="0" smtClean="0"/>
              <a:t>=c("</a:t>
            </a:r>
            <a:r>
              <a:rPr lang="en-US" altLang="zh-CN" dirty="0" err="1" smtClean="0"/>
              <a:t>UK","France","Netherlands","Belgium</a:t>
            </a:r>
            <a:r>
              <a:rPr lang="en-US" altLang="zh-CN" dirty="0" smtClean="0"/>
              <a:t>"))</a:t>
            </a:r>
          </a:p>
          <a:p>
            <a:pPr lvl="1"/>
            <a:r>
              <a:rPr lang="en-US" altLang="zh-CN" dirty="0" err="1" smtClean="0"/>
              <a:t>japan_map</a:t>
            </a:r>
            <a:r>
              <a:rPr lang="en-US" altLang="zh-CN" dirty="0" smtClean="0"/>
              <a:t> &lt;- </a:t>
            </a:r>
            <a:r>
              <a:rPr lang="en-US" altLang="zh-CN" dirty="0" err="1" smtClean="0"/>
              <a:t>map_data</a:t>
            </a:r>
            <a:r>
              <a:rPr lang="en-US" altLang="zh-CN" dirty="0" smtClean="0"/>
              <a:t>("</a:t>
            </a:r>
            <a:r>
              <a:rPr lang="en-US" altLang="zh-CN" dirty="0" err="1" smtClean="0"/>
              <a:t>world",region</a:t>
            </a:r>
            <a:r>
              <a:rPr lang="en-US" altLang="zh-CN" dirty="0" smtClean="0"/>
              <a:t>="japan")</a:t>
            </a:r>
          </a:p>
          <a:p>
            <a:r>
              <a:rPr lang="zh-CN" altLang="en-US" dirty="0" smtClean="0"/>
              <a:t>列出所有区域名字：</a:t>
            </a:r>
            <a:endParaRPr lang="en-US" altLang="zh-CN" dirty="0" smtClean="0"/>
          </a:p>
          <a:p>
            <a:pPr lvl="1"/>
            <a:r>
              <a:rPr lang="en-US" altLang="zh-CN" dirty="0" smtClean="0"/>
              <a:t>sort(unique(</a:t>
            </a:r>
            <a:r>
              <a:rPr lang="en-US" altLang="zh-CN" dirty="0" err="1" smtClean="0"/>
              <a:t>world_map$region</a:t>
            </a:r>
            <a:r>
              <a:rPr lang="en-US" altLang="zh-CN" dirty="0" smtClean="0"/>
              <a:t>))</a:t>
            </a:r>
          </a:p>
        </p:txBody>
      </p:sp>
    </p:spTree>
    <p:extLst>
      <p:ext uri="{BB962C8B-B14F-4D97-AF65-F5344CB8AC3E}">
        <p14:creationId xmlns:p14="http://schemas.microsoft.com/office/powerpoint/2010/main" val="30402702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smtClean="0"/>
              <a:t>等值区域图</a:t>
            </a:r>
          </a:p>
        </p:txBody>
      </p:sp>
      <p:sp>
        <p:nvSpPr>
          <p:cNvPr id="3" name="内容占位符 2"/>
          <p:cNvSpPr>
            <a:spLocks noGrp="1"/>
          </p:cNvSpPr>
          <p:nvPr>
            <p:ph idx="1"/>
          </p:nvPr>
        </p:nvSpPr>
        <p:spPr>
          <a:xfrm>
            <a:off x="107950" y="1268413"/>
            <a:ext cx="8785225" cy="4824412"/>
          </a:xfrm>
        </p:spPr>
        <p:txBody>
          <a:bodyPr/>
          <a:lstStyle/>
          <a:p>
            <a:pPr>
              <a:defRPr/>
            </a:pPr>
            <a:r>
              <a:rPr lang="zh-CN" altLang="en-US" sz="1800" dirty="0" smtClean="0"/>
              <a:t>地图上不同区域根据变量值填充不同颜色</a:t>
            </a:r>
            <a:endParaRPr lang="en-US" altLang="zh-CN" sz="1800" dirty="0" smtClean="0"/>
          </a:p>
          <a:p>
            <a:pPr>
              <a:defRPr/>
            </a:pPr>
            <a:r>
              <a:rPr lang="zh-CN" altLang="en-US" sz="1800" dirty="0" smtClean="0"/>
              <a:t>将变量值和地图数据合并，将相应变量值映射到</a:t>
            </a:r>
            <a:r>
              <a:rPr lang="en-US" altLang="zh-CN" sz="1800" dirty="0" smtClean="0"/>
              <a:t>fill</a:t>
            </a:r>
            <a:r>
              <a:rPr lang="zh-CN" altLang="en-US" sz="1800" dirty="0" smtClean="0"/>
              <a:t>上。</a:t>
            </a:r>
            <a:endParaRPr lang="en-US" altLang="zh-CN" sz="1800" dirty="0" smtClean="0"/>
          </a:p>
          <a:p>
            <a:pPr>
              <a:defRPr/>
            </a:pPr>
            <a:r>
              <a:rPr lang="zh-CN" altLang="en-US" sz="1800" dirty="0" smtClean="0"/>
              <a:t>示例：</a:t>
            </a:r>
            <a:endParaRPr lang="en-US" altLang="zh-CN" sz="1800" dirty="0" smtClean="0"/>
          </a:p>
          <a:p>
            <a:pPr marL="0" indent="0">
              <a:buFont typeface="Wingdings" panose="05000000000000000000" pitchFamily="2" charset="2"/>
              <a:buNone/>
              <a:defRPr/>
            </a:pPr>
            <a:r>
              <a:rPr lang="en-US" altLang="zh-CN" sz="1800" dirty="0" smtClean="0"/>
              <a:t>library(</a:t>
            </a:r>
            <a:r>
              <a:rPr lang="en-US" altLang="zh-CN" sz="1800" dirty="0" err="1" smtClean="0"/>
              <a:t>plyr</a:t>
            </a:r>
            <a:r>
              <a:rPr lang="en-US" altLang="zh-CN" sz="1800" dirty="0" smtClean="0"/>
              <a:t>)</a:t>
            </a:r>
          </a:p>
          <a:p>
            <a:pPr marL="0" indent="0">
              <a:buFont typeface="Wingdings" panose="05000000000000000000" pitchFamily="2" charset="2"/>
              <a:buNone/>
              <a:defRPr/>
            </a:pPr>
            <a:r>
              <a:rPr lang="en-US" altLang="zh-CN" sz="1800" dirty="0" smtClean="0"/>
              <a:t>crimes &lt;- </a:t>
            </a:r>
            <a:r>
              <a:rPr lang="en-US" altLang="zh-CN" sz="1800" dirty="0" err="1" smtClean="0"/>
              <a:t>data.frame</a:t>
            </a:r>
            <a:r>
              <a:rPr lang="en-US" altLang="zh-CN" sz="1800" dirty="0" smtClean="0"/>
              <a:t>(state=</a:t>
            </a:r>
            <a:r>
              <a:rPr lang="en-US" altLang="zh-CN" sz="1800" dirty="0" err="1" smtClean="0"/>
              <a:t>tolower</a:t>
            </a:r>
            <a:r>
              <a:rPr lang="en-US" altLang="zh-CN" sz="1800" dirty="0" smtClean="0"/>
              <a:t>(</a:t>
            </a:r>
            <a:r>
              <a:rPr lang="en-US" altLang="zh-CN" sz="1800" dirty="0" err="1" smtClean="0"/>
              <a:t>rownames</a:t>
            </a:r>
            <a:r>
              <a:rPr lang="en-US" altLang="zh-CN" sz="1800" dirty="0" smtClean="0"/>
              <a:t>(</a:t>
            </a:r>
            <a:r>
              <a:rPr lang="en-US" altLang="zh-CN" sz="1800" dirty="0" err="1" smtClean="0"/>
              <a:t>USArrests</a:t>
            </a:r>
            <a:r>
              <a:rPr lang="en-US" altLang="zh-CN" sz="1800" dirty="0" smtClean="0"/>
              <a:t>)),</a:t>
            </a:r>
            <a:r>
              <a:rPr lang="en-US" altLang="zh-CN" sz="1800" dirty="0" err="1" smtClean="0"/>
              <a:t>USArrests</a:t>
            </a:r>
            <a:r>
              <a:rPr lang="en-US" altLang="zh-CN" sz="1800" dirty="0" smtClean="0"/>
              <a:t>)</a:t>
            </a:r>
          </a:p>
          <a:p>
            <a:pPr marL="0" indent="0">
              <a:buFont typeface="Wingdings" panose="05000000000000000000" pitchFamily="2" charset="2"/>
              <a:buNone/>
              <a:defRPr/>
            </a:pPr>
            <a:r>
              <a:rPr lang="en-US" altLang="zh-CN" sz="1800" dirty="0" err="1" smtClean="0"/>
              <a:t>states_map</a:t>
            </a:r>
            <a:r>
              <a:rPr lang="en-US" altLang="zh-CN" sz="1800" dirty="0" smtClean="0"/>
              <a:t> &lt;- </a:t>
            </a:r>
            <a:r>
              <a:rPr lang="en-US" altLang="zh-CN" sz="1800" dirty="0" err="1" smtClean="0"/>
              <a:t>map_data</a:t>
            </a:r>
            <a:r>
              <a:rPr lang="en-US" altLang="zh-CN" sz="1800" dirty="0" smtClean="0"/>
              <a:t>("state")</a:t>
            </a:r>
          </a:p>
          <a:p>
            <a:pPr marL="0" indent="0">
              <a:buFont typeface="Wingdings" panose="05000000000000000000" pitchFamily="2" charset="2"/>
              <a:buNone/>
              <a:defRPr/>
            </a:pPr>
            <a:r>
              <a:rPr lang="en-US" altLang="zh-CN" sz="1800" dirty="0" err="1" smtClean="0"/>
              <a:t>crime_map</a:t>
            </a:r>
            <a:r>
              <a:rPr lang="en-US" altLang="zh-CN" sz="1800" dirty="0" smtClean="0"/>
              <a:t> &lt;- merge(</a:t>
            </a:r>
            <a:r>
              <a:rPr lang="en-US" altLang="zh-CN" sz="1800" dirty="0" err="1" smtClean="0"/>
              <a:t>states_map,crimes</a:t>
            </a:r>
            <a:r>
              <a:rPr lang="en-US" altLang="zh-CN" sz="1800" dirty="0" smtClean="0"/>
              <a:t>, </a:t>
            </a:r>
            <a:r>
              <a:rPr lang="en-US" altLang="zh-CN" sz="1800" dirty="0" err="1" smtClean="0"/>
              <a:t>by.x</a:t>
            </a:r>
            <a:r>
              <a:rPr lang="en-US" altLang="zh-CN" sz="1800" dirty="0" smtClean="0"/>
              <a:t>="region",</a:t>
            </a:r>
            <a:r>
              <a:rPr lang="en-US" altLang="zh-CN" sz="1800" dirty="0" err="1" smtClean="0"/>
              <a:t>by.y</a:t>
            </a:r>
            <a:r>
              <a:rPr lang="en-US" altLang="zh-CN" sz="1800" dirty="0" smtClean="0"/>
              <a:t>="state")</a:t>
            </a:r>
          </a:p>
          <a:p>
            <a:pPr marL="0" indent="0">
              <a:buFont typeface="Wingdings" panose="05000000000000000000" pitchFamily="2" charset="2"/>
              <a:buNone/>
              <a:defRPr/>
            </a:pPr>
            <a:r>
              <a:rPr lang="en-US" altLang="zh-CN" sz="1800" dirty="0" err="1" smtClean="0"/>
              <a:t>crime_map</a:t>
            </a:r>
            <a:r>
              <a:rPr lang="en-US" altLang="zh-CN" sz="1800" dirty="0" smtClean="0"/>
              <a:t> &lt;- arrange(</a:t>
            </a:r>
            <a:r>
              <a:rPr lang="en-US" altLang="zh-CN" sz="1800" dirty="0" err="1" smtClean="0"/>
              <a:t>crime_map,group,order</a:t>
            </a:r>
            <a:r>
              <a:rPr lang="en-US" altLang="zh-CN" sz="1800" dirty="0" smtClean="0"/>
              <a:t>)</a:t>
            </a:r>
          </a:p>
          <a:p>
            <a:pPr marL="0" indent="0">
              <a:buFont typeface="Wingdings" panose="05000000000000000000" pitchFamily="2" charset="2"/>
              <a:buNone/>
              <a:defRPr/>
            </a:pPr>
            <a:r>
              <a:rPr lang="en-US" altLang="zh-CN" sz="1800" dirty="0" err="1" smtClean="0"/>
              <a:t>ggplot</a:t>
            </a:r>
            <a:r>
              <a:rPr lang="en-US" altLang="zh-CN" sz="1800" dirty="0" smtClean="0"/>
              <a:t>(</a:t>
            </a:r>
            <a:r>
              <a:rPr lang="en-US" altLang="zh-CN" sz="1800" dirty="0" err="1" smtClean="0"/>
              <a:t>crime_map</a:t>
            </a:r>
            <a:r>
              <a:rPr lang="en-US" altLang="zh-CN" sz="1800" dirty="0" smtClean="0"/>
              <a:t>, </a:t>
            </a:r>
            <a:r>
              <a:rPr lang="en-US" altLang="zh-CN" sz="1800" dirty="0" err="1" smtClean="0"/>
              <a:t>aes</a:t>
            </a:r>
            <a:r>
              <a:rPr lang="en-US" altLang="zh-CN" sz="1800" dirty="0" smtClean="0"/>
              <a:t>(x=</a:t>
            </a:r>
            <a:r>
              <a:rPr lang="en-US" altLang="zh-CN" sz="1800" dirty="0" err="1" smtClean="0"/>
              <a:t>long,y</a:t>
            </a:r>
            <a:r>
              <a:rPr lang="en-US" altLang="zh-CN" sz="1800" dirty="0" smtClean="0"/>
              <a:t>=</a:t>
            </a:r>
            <a:r>
              <a:rPr lang="en-US" altLang="zh-CN" sz="1800" dirty="0" err="1" smtClean="0"/>
              <a:t>lat,group</a:t>
            </a:r>
            <a:r>
              <a:rPr lang="en-US" altLang="zh-CN" sz="1800" dirty="0" smtClean="0"/>
              <a:t>=</a:t>
            </a:r>
            <a:r>
              <a:rPr lang="en-US" altLang="zh-CN" sz="1800" dirty="0" err="1" smtClean="0"/>
              <a:t>group,fill</a:t>
            </a:r>
            <a:r>
              <a:rPr lang="en-US" altLang="zh-CN" sz="1800" dirty="0" smtClean="0"/>
              <a:t>=Assault)) +</a:t>
            </a:r>
          </a:p>
          <a:p>
            <a:pPr marL="0" indent="0">
              <a:buFont typeface="Wingdings" panose="05000000000000000000" pitchFamily="2" charset="2"/>
              <a:buNone/>
              <a:defRPr/>
            </a:pPr>
            <a:r>
              <a:rPr lang="en-US" altLang="zh-CN" sz="1800" dirty="0" smtClean="0"/>
              <a:t>  </a:t>
            </a:r>
            <a:r>
              <a:rPr lang="en-US" altLang="zh-CN" sz="1800" dirty="0" err="1" smtClean="0"/>
              <a:t>geom_polygon</a:t>
            </a:r>
            <a:r>
              <a:rPr lang="en-US" altLang="zh-CN" sz="1800" dirty="0" smtClean="0"/>
              <a:t>(</a:t>
            </a:r>
            <a:r>
              <a:rPr lang="en-US" altLang="zh-CN" sz="1800" dirty="0" err="1" smtClean="0"/>
              <a:t>colour</a:t>
            </a:r>
            <a:r>
              <a:rPr lang="en-US" altLang="zh-CN" sz="1800" dirty="0" smtClean="0"/>
              <a:t>="black") +</a:t>
            </a:r>
          </a:p>
          <a:p>
            <a:pPr marL="0" indent="0">
              <a:buFont typeface="Wingdings" panose="05000000000000000000" pitchFamily="2" charset="2"/>
              <a:buNone/>
              <a:defRPr/>
            </a:pPr>
            <a:r>
              <a:rPr lang="en-US" altLang="zh-CN" sz="1800" dirty="0" smtClean="0"/>
              <a:t>  </a:t>
            </a:r>
            <a:r>
              <a:rPr lang="en-US" altLang="zh-CN" sz="1800" dirty="0" err="1" smtClean="0"/>
              <a:t>coord_map</a:t>
            </a:r>
            <a:r>
              <a:rPr lang="en-US" altLang="zh-CN" sz="1800" dirty="0" smtClean="0"/>
              <a:t>("polyconic")</a:t>
            </a:r>
          </a:p>
          <a:p>
            <a:pPr marL="0" indent="0">
              <a:buFont typeface="Wingdings" panose="05000000000000000000" pitchFamily="2" charset="2"/>
              <a:buNone/>
              <a:defRPr/>
            </a:pPr>
            <a:endParaRPr lang="zh-CN" altLang="en-US" sz="1800" dirty="0"/>
          </a:p>
        </p:txBody>
      </p:sp>
      <p:pic>
        <p:nvPicPr>
          <p:cNvPr id="96260"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9950" y="4437063"/>
            <a:ext cx="4213225"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318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mtClean="0"/>
              <a:t>R</a:t>
            </a:r>
            <a:r>
              <a:rPr lang="zh-CN" altLang="en-US" smtClean="0"/>
              <a:t>绘图功能</a:t>
            </a:r>
          </a:p>
        </p:txBody>
      </p:sp>
      <p:sp>
        <p:nvSpPr>
          <p:cNvPr id="6147" name="内容占位符 2"/>
          <p:cNvSpPr>
            <a:spLocks noGrp="1"/>
          </p:cNvSpPr>
          <p:nvPr>
            <p:ph idx="1"/>
          </p:nvPr>
        </p:nvSpPr>
        <p:spPr/>
        <p:txBody>
          <a:bodyPr/>
          <a:lstStyle/>
          <a:p>
            <a:r>
              <a:rPr lang="zh-CN" altLang="en-US" smtClean="0"/>
              <a:t> </a:t>
            </a:r>
            <a:r>
              <a:rPr lang="en-US" altLang="zh-CN" smtClean="0"/>
              <a:t>R</a:t>
            </a:r>
            <a:r>
              <a:rPr lang="zh-CN" altLang="en-US" smtClean="0"/>
              <a:t>具备卓越的绘图功能，通过参数设置对图形进行精确控制。绘制的图形能满足出版印刷的要求，可以输出</a:t>
            </a:r>
            <a:r>
              <a:rPr lang="en-US" altLang="zh-CN" smtClean="0"/>
              <a:t>Jpg</a:t>
            </a:r>
            <a:r>
              <a:rPr lang="zh-CN" altLang="en-US" smtClean="0"/>
              <a:t>、</a:t>
            </a:r>
            <a:r>
              <a:rPr lang="en-US" altLang="zh-CN" smtClean="0"/>
              <a:t>tiff</a:t>
            </a:r>
            <a:r>
              <a:rPr lang="zh-CN" altLang="en-US" smtClean="0"/>
              <a:t>、</a:t>
            </a:r>
            <a:r>
              <a:rPr lang="en-US" altLang="zh-CN" smtClean="0"/>
              <a:t>eps</a:t>
            </a:r>
            <a:r>
              <a:rPr lang="zh-CN" altLang="en-US" smtClean="0"/>
              <a:t>、</a:t>
            </a:r>
            <a:r>
              <a:rPr lang="en-US" altLang="zh-CN" smtClean="0"/>
              <a:t>emf</a:t>
            </a:r>
            <a:r>
              <a:rPr lang="zh-CN" altLang="en-US" smtClean="0"/>
              <a:t>、</a:t>
            </a:r>
            <a:r>
              <a:rPr lang="en-US" altLang="zh-CN" smtClean="0"/>
              <a:t>pdf</a:t>
            </a:r>
            <a:r>
              <a:rPr lang="zh-CN" altLang="en-US" smtClean="0"/>
              <a:t>、</a:t>
            </a:r>
            <a:r>
              <a:rPr lang="en-US" altLang="zh-CN" smtClean="0"/>
              <a:t>png</a:t>
            </a:r>
            <a:r>
              <a:rPr lang="zh-CN" altLang="en-US" smtClean="0"/>
              <a:t>等各种格式。</a:t>
            </a:r>
          </a:p>
          <a:p>
            <a:r>
              <a:rPr lang="zh-CN" altLang="en-US" smtClean="0"/>
              <a:t>通过与</a:t>
            </a:r>
            <a:r>
              <a:rPr lang="en-US" altLang="zh-CN" smtClean="0"/>
              <a:t>GhostScript</a:t>
            </a:r>
            <a:r>
              <a:rPr lang="zh-CN" altLang="en-US" smtClean="0"/>
              <a:t>软件的结合，可以生成</a:t>
            </a:r>
            <a:r>
              <a:rPr lang="en-US" altLang="zh-CN" smtClean="0"/>
              <a:t>600dpi</a:t>
            </a:r>
            <a:r>
              <a:rPr lang="zh-CN" altLang="en-US" smtClean="0"/>
              <a:t>，</a:t>
            </a:r>
            <a:r>
              <a:rPr lang="en-US" altLang="zh-CN" smtClean="0"/>
              <a:t>1200dpi</a:t>
            </a:r>
            <a:r>
              <a:rPr lang="zh-CN" altLang="en-US" smtClean="0"/>
              <a:t>的等各种分辨率和尺寸的图形。</a:t>
            </a:r>
          </a:p>
          <a:p>
            <a:r>
              <a:rPr lang="zh-CN" altLang="en-US" smtClean="0"/>
              <a:t>绘图是通过绘图函数结合相应的选项完成的。</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smtClean="0"/>
              <a:t>等值区域图</a:t>
            </a:r>
          </a:p>
        </p:txBody>
      </p:sp>
      <p:sp>
        <p:nvSpPr>
          <p:cNvPr id="3" name="内容占位符 2"/>
          <p:cNvSpPr>
            <a:spLocks noGrp="1"/>
          </p:cNvSpPr>
          <p:nvPr>
            <p:ph idx="1"/>
          </p:nvPr>
        </p:nvSpPr>
        <p:spPr>
          <a:xfrm>
            <a:off x="179388" y="1341438"/>
            <a:ext cx="8431212" cy="4535487"/>
          </a:xfrm>
        </p:spPr>
        <p:txBody>
          <a:bodyPr/>
          <a:lstStyle/>
          <a:p>
            <a:pPr>
              <a:defRPr/>
            </a:pPr>
            <a:r>
              <a:rPr lang="zh-CN" altLang="en-US" sz="1800" dirty="0" smtClean="0"/>
              <a:t>定制颜色标度</a:t>
            </a:r>
            <a:endParaRPr lang="en-US" altLang="zh-CN" sz="1800" dirty="0" smtClean="0"/>
          </a:p>
          <a:p>
            <a:pPr marL="0" indent="0">
              <a:buFont typeface="Wingdings" panose="05000000000000000000" pitchFamily="2" charset="2"/>
              <a:buNone/>
              <a:defRPr/>
            </a:pPr>
            <a:r>
              <a:rPr lang="en-US" altLang="zh-CN" sz="1800" dirty="0" err="1" smtClean="0"/>
              <a:t>ggplot</a:t>
            </a:r>
            <a:r>
              <a:rPr lang="en-US" altLang="zh-CN" sz="1800" dirty="0" smtClean="0"/>
              <a:t>(</a:t>
            </a:r>
            <a:r>
              <a:rPr lang="en-US" altLang="zh-CN" sz="1800" dirty="0" err="1" smtClean="0"/>
              <a:t>crime_map</a:t>
            </a:r>
            <a:r>
              <a:rPr lang="en-US" altLang="zh-CN" sz="1800" dirty="0" smtClean="0"/>
              <a:t>, </a:t>
            </a:r>
            <a:r>
              <a:rPr lang="en-US" altLang="zh-CN" sz="1800" dirty="0" err="1" smtClean="0"/>
              <a:t>aes</a:t>
            </a:r>
            <a:r>
              <a:rPr lang="en-US" altLang="zh-CN" sz="1800" dirty="0" smtClean="0"/>
              <a:t>(x=</a:t>
            </a:r>
            <a:r>
              <a:rPr lang="en-US" altLang="zh-CN" sz="1800" dirty="0" err="1" smtClean="0"/>
              <a:t>long,y</a:t>
            </a:r>
            <a:r>
              <a:rPr lang="en-US" altLang="zh-CN" sz="1800" dirty="0" smtClean="0"/>
              <a:t>=</a:t>
            </a:r>
            <a:r>
              <a:rPr lang="en-US" altLang="zh-CN" sz="1800" dirty="0" err="1" smtClean="0"/>
              <a:t>lat,group</a:t>
            </a:r>
            <a:r>
              <a:rPr lang="en-US" altLang="zh-CN" sz="1800" dirty="0" smtClean="0"/>
              <a:t>=</a:t>
            </a:r>
            <a:r>
              <a:rPr lang="en-US" altLang="zh-CN" sz="1800" dirty="0" err="1" smtClean="0"/>
              <a:t>group,fill</a:t>
            </a:r>
            <a:r>
              <a:rPr lang="en-US" altLang="zh-CN" sz="1800" dirty="0" smtClean="0"/>
              <a:t>=Assault)) +</a:t>
            </a:r>
          </a:p>
          <a:p>
            <a:pPr marL="0" indent="0">
              <a:buFont typeface="Wingdings" panose="05000000000000000000" pitchFamily="2" charset="2"/>
              <a:buNone/>
              <a:defRPr/>
            </a:pPr>
            <a:r>
              <a:rPr lang="en-US" altLang="zh-CN" sz="1800" dirty="0" smtClean="0"/>
              <a:t>  </a:t>
            </a:r>
            <a:r>
              <a:rPr lang="en-US" altLang="zh-CN" sz="1800" dirty="0" err="1" smtClean="0"/>
              <a:t>geom_polygon</a:t>
            </a:r>
            <a:r>
              <a:rPr lang="en-US" altLang="zh-CN" sz="1800" dirty="0" smtClean="0"/>
              <a:t>(</a:t>
            </a:r>
            <a:r>
              <a:rPr lang="en-US" altLang="zh-CN" sz="1800" dirty="0" err="1" smtClean="0"/>
              <a:t>colour</a:t>
            </a:r>
            <a:r>
              <a:rPr lang="en-US" altLang="zh-CN" sz="1800" dirty="0" smtClean="0"/>
              <a:t>="black") +</a:t>
            </a:r>
          </a:p>
          <a:p>
            <a:pPr marL="0" indent="0">
              <a:buFont typeface="Wingdings" panose="05000000000000000000" pitchFamily="2" charset="2"/>
              <a:buNone/>
              <a:defRPr/>
            </a:pPr>
            <a:r>
              <a:rPr lang="en-US" altLang="zh-CN" sz="1800" dirty="0" smtClean="0"/>
              <a:t>  scale_fill_gradient2(low="#559999",mid="grey90",high="#BB650B",</a:t>
            </a:r>
          </a:p>
          <a:p>
            <a:pPr marL="0" indent="0">
              <a:buFont typeface="Wingdings" panose="05000000000000000000" pitchFamily="2" charset="2"/>
              <a:buNone/>
              <a:defRPr/>
            </a:pPr>
            <a:r>
              <a:rPr lang="en-US" altLang="zh-CN" sz="1800" dirty="0" smtClean="0"/>
              <a:t>      midpoint=median(</a:t>
            </a:r>
            <a:r>
              <a:rPr lang="en-US" altLang="zh-CN" sz="1800" dirty="0" err="1" smtClean="0"/>
              <a:t>crimes$Assault</a:t>
            </a:r>
            <a:r>
              <a:rPr lang="en-US" altLang="zh-CN" sz="1800" dirty="0" smtClean="0"/>
              <a:t>)) +</a:t>
            </a:r>
          </a:p>
          <a:p>
            <a:pPr marL="0" indent="0">
              <a:buFont typeface="Wingdings" panose="05000000000000000000" pitchFamily="2" charset="2"/>
              <a:buNone/>
              <a:defRPr/>
            </a:pPr>
            <a:r>
              <a:rPr lang="en-US" altLang="zh-CN" sz="1800" dirty="0" smtClean="0"/>
              <a:t>  </a:t>
            </a:r>
            <a:r>
              <a:rPr lang="en-US" altLang="zh-CN" sz="1800" dirty="0" err="1" smtClean="0"/>
              <a:t>coord_map</a:t>
            </a:r>
            <a:r>
              <a:rPr lang="en-US" altLang="zh-CN" sz="1800" dirty="0" smtClean="0"/>
              <a:t>("polyconic")</a:t>
            </a:r>
          </a:p>
          <a:p>
            <a:pPr marL="0" indent="0">
              <a:buFont typeface="Wingdings" panose="05000000000000000000" pitchFamily="2" charset="2"/>
              <a:buNone/>
              <a:defRPr/>
            </a:pPr>
            <a:endParaRPr lang="zh-CN" altLang="en-US" sz="1800" dirty="0"/>
          </a:p>
        </p:txBody>
      </p:sp>
      <p:pic>
        <p:nvPicPr>
          <p:cNvPr id="9728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557588"/>
            <a:ext cx="62674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20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mtClean="0"/>
              <a:t>等值区域图</a:t>
            </a:r>
          </a:p>
        </p:txBody>
      </p:sp>
      <p:sp>
        <p:nvSpPr>
          <p:cNvPr id="3" name="内容占位符 2"/>
          <p:cNvSpPr>
            <a:spLocks noGrp="1"/>
          </p:cNvSpPr>
          <p:nvPr>
            <p:ph idx="1"/>
          </p:nvPr>
        </p:nvSpPr>
        <p:spPr>
          <a:xfrm>
            <a:off x="179388" y="1341438"/>
            <a:ext cx="8431212" cy="4535487"/>
          </a:xfrm>
        </p:spPr>
        <p:txBody>
          <a:bodyPr/>
          <a:lstStyle/>
          <a:p>
            <a:pPr>
              <a:defRPr/>
            </a:pPr>
            <a:r>
              <a:rPr lang="zh-CN" altLang="en-US" sz="1600" dirty="0" smtClean="0"/>
              <a:t>使用离散化的颜色标度</a:t>
            </a:r>
            <a:endParaRPr lang="en-US" altLang="zh-CN" sz="1600" dirty="0" smtClean="0"/>
          </a:p>
          <a:p>
            <a:pPr marL="0" indent="0">
              <a:buFont typeface="Wingdings" panose="05000000000000000000" pitchFamily="2" charset="2"/>
              <a:buNone/>
              <a:defRPr/>
            </a:pPr>
            <a:r>
              <a:rPr lang="en-US" altLang="zh-CN" sz="1600" dirty="0" err="1" smtClean="0"/>
              <a:t>qa</a:t>
            </a:r>
            <a:r>
              <a:rPr lang="en-US" altLang="zh-CN" sz="1600" dirty="0" smtClean="0"/>
              <a:t> &lt;- </a:t>
            </a:r>
            <a:r>
              <a:rPr lang="en-US" altLang="zh-CN" sz="1600" dirty="0" err="1" smtClean="0"/>
              <a:t>quantile</a:t>
            </a:r>
            <a:r>
              <a:rPr lang="en-US" altLang="zh-CN" sz="1600" dirty="0" smtClean="0"/>
              <a:t>(</a:t>
            </a:r>
            <a:r>
              <a:rPr lang="en-US" altLang="zh-CN" sz="1600" dirty="0" err="1" smtClean="0"/>
              <a:t>crimes$Assault,c</a:t>
            </a:r>
            <a:r>
              <a:rPr lang="en-US" altLang="zh-CN" sz="1600" dirty="0" smtClean="0"/>
              <a:t>(0,0.2,0.4,0.6,0.8,1.0))</a:t>
            </a:r>
          </a:p>
          <a:p>
            <a:pPr marL="0" indent="0">
              <a:buFont typeface="Wingdings" panose="05000000000000000000" pitchFamily="2" charset="2"/>
              <a:buNone/>
              <a:defRPr/>
            </a:pPr>
            <a:r>
              <a:rPr lang="en-US" altLang="zh-CN" sz="1600" dirty="0" err="1" smtClean="0"/>
              <a:t>crimes$Assault_q</a:t>
            </a:r>
            <a:r>
              <a:rPr lang="en-US" altLang="zh-CN" sz="1600" dirty="0" smtClean="0"/>
              <a:t> &lt;- cut(</a:t>
            </a:r>
            <a:r>
              <a:rPr lang="en-US" altLang="zh-CN" sz="1600" dirty="0" err="1" smtClean="0"/>
              <a:t>crimes$Assault,qa</a:t>
            </a:r>
            <a:r>
              <a:rPr lang="en-US" altLang="zh-CN" sz="1600" dirty="0" smtClean="0"/>
              <a:t>,</a:t>
            </a:r>
          </a:p>
          <a:p>
            <a:pPr marL="0" indent="0">
              <a:buFont typeface="Wingdings" panose="05000000000000000000" pitchFamily="2" charset="2"/>
              <a:buNone/>
              <a:defRPr/>
            </a:pPr>
            <a:r>
              <a:rPr lang="en-US" altLang="zh-CN" sz="1600" dirty="0" smtClean="0"/>
              <a:t>  labels=c("0-20%","20-40%","40-60%","60-80%","80-100%"),</a:t>
            </a:r>
          </a:p>
          <a:p>
            <a:pPr marL="0" indent="0">
              <a:buFont typeface="Wingdings" panose="05000000000000000000" pitchFamily="2" charset="2"/>
              <a:buNone/>
              <a:defRPr/>
            </a:pPr>
            <a:r>
              <a:rPr lang="en-US" altLang="zh-CN" sz="1600" dirty="0" smtClean="0"/>
              <a:t>  </a:t>
            </a:r>
            <a:r>
              <a:rPr lang="en-US" altLang="zh-CN" sz="1600" dirty="0" err="1" smtClean="0"/>
              <a:t>include.lowest</a:t>
            </a:r>
            <a:r>
              <a:rPr lang="en-US" altLang="zh-CN" sz="1600" dirty="0" smtClean="0"/>
              <a:t>=TRUE)</a:t>
            </a:r>
          </a:p>
          <a:p>
            <a:pPr marL="0" indent="0">
              <a:buFont typeface="Wingdings" panose="05000000000000000000" pitchFamily="2" charset="2"/>
              <a:buNone/>
              <a:defRPr/>
            </a:pPr>
            <a:r>
              <a:rPr lang="en-US" altLang="zh-CN" sz="1600" dirty="0" err="1" smtClean="0"/>
              <a:t>states_map</a:t>
            </a:r>
            <a:r>
              <a:rPr lang="en-US" altLang="zh-CN" sz="1600" dirty="0" smtClean="0"/>
              <a:t> &lt;- </a:t>
            </a:r>
            <a:r>
              <a:rPr lang="en-US" altLang="zh-CN" sz="1600" dirty="0" err="1" smtClean="0"/>
              <a:t>map_data</a:t>
            </a:r>
            <a:r>
              <a:rPr lang="en-US" altLang="zh-CN" sz="1600" dirty="0" smtClean="0"/>
              <a:t>("state")</a:t>
            </a:r>
          </a:p>
          <a:p>
            <a:pPr marL="0" indent="0">
              <a:buFont typeface="Wingdings" panose="05000000000000000000" pitchFamily="2" charset="2"/>
              <a:buNone/>
              <a:defRPr/>
            </a:pPr>
            <a:r>
              <a:rPr lang="en-US" altLang="zh-CN" sz="1600" dirty="0" err="1" smtClean="0"/>
              <a:t>crime_map</a:t>
            </a:r>
            <a:r>
              <a:rPr lang="en-US" altLang="zh-CN" sz="1600" dirty="0" smtClean="0"/>
              <a:t> &lt;- merge(</a:t>
            </a:r>
            <a:r>
              <a:rPr lang="en-US" altLang="zh-CN" sz="1600" dirty="0" err="1" smtClean="0"/>
              <a:t>states_map,crimes</a:t>
            </a:r>
            <a:r>
              <a:rPr lang="en-US" altLang="zh-CN" sz="1600" dirty="0" smtClean="0"/>
              <a:t>, </a:t>
            </a:r>
            <a:r>
              <a:rPr lang="en-US" altLang="zh-CN" sz="1600" dirty="0" err="1" smtClean="0"/>
              <a:t>by.x</a:t>
            </a:r>
            <a:r>
              <a:rPr lang="en-US" altLang="zh-CN" sz="1600" dirty="0" smtClean="0"/>
              <a:t>="region",</a:t>
            </a:r>
            <a:r>
              <a:rPr lang="en-US" altLang="zh-CN" sz="1600" dirty="0" err="1" smtClean="0"/>
              <a:t>by.y</a:t>
            </a:r>
            <a:r>
              <a:rPr lang="en-US" altLang="zh-CN" sz="1600" dirty="0" smtClean="0"/>
              <a:t>="state")</a:t>
            </a:r>
          </a:p>
          <a:p>
            <a:pPr marL="0" indent="0">
              <a:buFont typeface="Wingdings" panose="05000000000000000000" pitchFamily="2" charset="2"/>
              <a:buNone/>
              <a:defRPr/>
            </a:pPr>
            <a:r>
              <a:rPr lang="en-US" altLang="zh-CN" sz="1600" dirty="0" err="1" smtClean="0"/>
              <a:t>crime_map</a:t>
            </a:r>
            <a:r>
              <a:rPr lang="en-US" altLang="zh-CN" sz="1600" dirty="0" smtClean="0"/>
              <a:t> &lt;- arrange(</a:t>
            </a:r>
            <a:r>
              <a:rPr lang="en-US" altLang="zh-CN" sz="1600" dirty="0" err="1" smtClean="0"/>
              <a:t>crime_map,group,order</a:t>
            </a:r>
            <a:r>
              <a:rPr lang="en-US" altLang="zh-CN" sz="1600" dirty="0" smtClean="0"/>
              <a:t>)</a:t>
            </a:r>
          </a:p>
          <a:p>
            <a:pPr marL="0" indent="0">
              <a:buFont typeface="Wingdings" panose="05000000000000000000" pitchFamily="2" charset="2"/>
              <a:buNone/>
              <a:defRPr/>
            </a:pPr>
            <a:r>
              <a:rPr lang="en-US" altLang="zh-CN" sz="1600" dirty="0" smtClean="0"/>
              <a:t>pal &lt;- </a:t>
            </a:r>
            <a:r>
              <a:rPr lang="en-US" altLang="zh-CN" sz="1600" dirty="0" err="1" smtClean="0"/>
              <a:t>colorRampPalette</a:t>
            </a:r>
            <a:r>
              <a:rPr lang="en-US" altLang="zh-CN" sz="1600" dirty="0" smtClean="0"/>
              <a:t>(c("#559999","grey90","#BB650B"))(5)</a:t>
            </a:r>
          </a:p>
          <a:p>
            <a:pPr marL="0" indent="0">
              <a:buFont typeface="Wingdings" panose="05000000000000000000" pitchFamily="2" charset="2"/>
              <a:buNone/>
              <a:defRPr/>
            </a:pPr>
            <a:r>
              <a:rPr lang="en-US" altLang="zh-CN" sz="1600" dirty="0" err="1" smtClean="0"/>
              <a:t>ggplot</a:t>
            </a:r>
            <a:r>
              <a:rPr lang="en-US" altLang="zh-CN" sz="1600" dirty="0" smtClean="0"/>
              <a:t>(</a:t>
            </a:r>
            <a:r>
              <a:rPr lang="en-US" altLang="zh-CN" sz="1600" dirty="0" err="1" smtClean="0"/>
              <a:t>crime_map</a:t>
            </a:r>
            <a:r>
              <a:rPr lang="en-US" altLang="zh-CN" sz="1600" dirty="0" smtClean="0"/>
              <a:t>, </a:t>
            </a:r>
            <a:r>
              <a:rPr lang="en-US" altLang="zh-CN" sz="1600" dirty="0" err="1" smtClean="0"/>
              <a:t>aes</a:t>
            </a:r>
            <a:r>
              <a:rPr lang="en-US" altLang="zh-CN" sz="1600" dirty="0" smtClean="0"/>
              <a:t>(x=</a:t>
            </a:r>
            <a:r>
              <a:rPr lang="en-US" altLang="zh-CN" sz="1600" dirty="0" err="1" smtClean="0"/>
              <a:t>long,y</a:t>
            </a:r>
            <a:r>
              <a:rPr lang="en-US" altLang="zh-CN" sz="1600" dirty="0" smtClean="0"/>
              <a:t>=</a:t>
            </a:r>
            <a:r>
              <a:rPr lang="en-US" altLang="zh-CN" sz="1600" dirty="0" err="1" smtClean="0"/>
              <a:t>lat,group</a:t>
            </a:r>
            <a:r>
              <a:rPr lang="en-US" altLang="zh-CN" sz="1600" dirty="0" smtClean="0"/>
              <a:t>=</a:t>
            </a:r>
            <a:r>
              <a:rPr lang="en-US" altLang="zh-CN" sz="1600" dirty="0" err="1" smtClean="0"/>
              <a:t>group,fill</a:t>
            </a:r>
            <a:r>
              <a:rPr lang="en-US" altLang="zh-CN" sz="1600" dirty="0" smtClean="0"/>
              <a:t>=</a:t>
            </a:r>
            <a:r>
              <a:rPr lang="en-US" altLang="zh-CN" sz="1600" dirty="0" err="1" smtClean="0"/>
              <a:t>Assault_q</a:t>
            </a:r>
            <a:r>
              <a:rPr lang="en-US" altLang="zh-CN" sz="1600" dirty="0" smtClean="0"/>
              <a:t>)) +</a:t>
            </a:r>
          </a:p>
          <a:p>
            <a:pPr marL="0" indent="0">
              <a:buFont typeface="Wingdings" panose="05000000000000000000" pitchFamily="2" charset="2"/>
              <a:buNone/>
              <a:defRPr/>
            </a:pPr>
            <a:r>
              <a:rPr lang="en-US" altLang="zh-CN" sz="1600" dirty="0" smtClean="0"/>
              <a:t>  </a:t>
            </a:r>
            <a:r>
              <a:rPr lang="en-US" altLang="zh-CN" sz="1600" dirty="0" err="1" smtClean="0"/>
              <a:t>geom_polygon</a:t>
            </a:r>
            <a:r>
              <a:rPr lang="en-US" altLang="zh-CN" sz="1600" dirty="0" smtClean="0"/>
              <a:t>(</a:t>
            </a:r>
            <a:r>
              <a:rPr lang="en-US" altLang="zh-CN" sz="1600" dirty="0" err="1" smtClean="0"/>
              <a:t>colour</a:t>
            </a:r>
            <a:r>
              <a:rPr lang="en-US" altLang="zh-CN" sz="1600" dirty="0" smtClean="0"/>
              <a:t>="black") +</a:t>
            </a:r>
          </a:p>
          <a:p>
            <a:pPr marL="0" indent="0">
              <a:buFont typeface="Wingdings" panose="05000000000000000000" pitchFamily="2" charset="2"/>
              <a:buNone/>
              <a:defRPr/>
            </a:pPr>
            <a:r>
              <a:rPr lang="en-US" altLang="zh-CN" sz="1600" dirty="0" smtClean="0"/>
              <a:t>  </a:t>
            </a:r>
            <a:r>
              <a:rPr lang="en-US" altLang="zh-CN" sz="1600" dirty="0" err="1" smtClean="0"/>
              <a:t>scale_fill_manual</a:t>
            </a:r>
            <a:r>
              <a:rPr lang="en-US" altLang="zh-CN" sz="1600" dirty="0" smtClean="0"/>
              <a:t>(values=pal) +</a:t>
            </a:r>
          </a:p>
          <a:p>
            <a:pPr marL="0" indent="0">
              <a:buFont typeface="Wingdings" panose="05000000000000000000" pitchFamily="2" charset="2"/>
              <a:buNone/>
              <a:defRPr/>
            </a:pPr>
            <a:r>
              <a:rPr lang="en-US" altLang="zh-CN" sz="1600" dirty="0" smtClean="0"/>
              <a:t>  </a:t>
            </a:r>
            <a:r>
              <a:rPr lang="en-US" altLang="zh-CN" sz="1600" dirty="0" err="1" smtClean="0"/>
              <a:t>coord_map</a:t>
            </a:r>
            <a:r>
              <a:rPr lang="en-US" altLang="zh-CN" sz="1600" dirty="0" smtClean="0"/>
              <a:t>("polyconic") +</a:t>
            </a:r>
          </a:p>
          <a:p>
            <a:pPr marL="0" indent="0">
              <a:buFont typeface="Wingdings" panose="05000000000000000000" pitchFamily="2" charset="2"/>
              <a:buNone/>
              <a:defRPr/>
            </a:pPr>
            <a:r>
              <a:rPr lang="en-US" altLang="zh-CN" sz="1600" dirty="0" smtClean="0"/>
              <a:t>  labs(fill="Assault Rate\</a:t>
            </a:r>
            <a:r>
              <a:rPr lang="en-US" altLang="zh-CN" sz="1600" dirty="0" err="1" smtClean="0"/>
              <a:t>nPercentile</a:t>
            </a:r>
            <a:r>
              <a:rPr lang="en-US" altLang="zh-CN" sz="1600" dirty="0" smtClean="0"/>
              <a:t>")</a:t>
            </a:r>
            <a:endParaRPr lang="zh-CN" altLang="en-US" sz="1600" dirty="0"/>
          </a:p>
        </p:txBody>
      </p:sp>
      <p:pic>
        <p:nvPicPr>
          <p:cNvPr id="98308"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4508500"/>
            <a:ext cx="4194175"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8380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dirty="0" smtClean="0"/>
              <a:t>空白背景的地图</a:t>
            </a:r>
          </a:p>
        </p:txBody>
      </p:sp>
      <p:sp>
        <p:nvSpPr>
          <p:cNvPr id="3" name="内容占位符 2"/>
          <p:cNvSpPr>
            <a:spLocks noGrp="1"/>
          </p:cNvSpPr>
          <p:nvPr>
            <p:ph idx="1"/>
          </p:nvPr>
        </p:nvSpPr>
        <p:spPr>
          <a:xfrm>
            <a:off x="179388" y="1268413"/>
            <a:ext cx="8713787" cy="4752975"/>
          </a:xfrm>
        </p:spPr>
        <p:txBody>
          <a:bodyPr/>
          <a:lstStyle/>
          <a:p>
            <a:pPr>
              <a:defRPr/>
            </a:pPr>
            <a:r>
              <a:rPr lang="zh-CN" altLang="en-US" sz="1800" dirty="0" smtClean="0"/>
              <a:t>通过定义一个设置背景主题的函数，可以实现去掉地图的背景。</a:t>
            </a:r>
            <a:endParaRPr lang="en-US" altLang="zh-CN" sz="1800" dirty="0" smtClean="0"/>
          </a:p>
          <a:p>
            <a:pPr marL="0" indent="0">
              <a:buFont typeface="Wingdings" panose="05000000000000000000" pitchFamily="2" charset="2"/>
              <a:buNone/>
              <a:defRPr/>
            </a:pPr>
            <a:r>
              <a:rPr lang="en-US" altLang="zh-CN" sz="1200" dirty="0" err="1" smtClean="0"/>
              <a:t>theme_clean</a:t>
            </a:r>
            <a:r>
              <a:rPr lang="en-US" altLang="zh-CN" sz="1200" dirty="0" smtClean="0"/>
              <a:t> &lt;- function(</a:t>
            </a:r>
            <a:r>
              <a:rPr lang="en-US" altLang="zh-CN" sz="1200" dirty="0" err="1" smtClean="0"/>
              <a:t>base_size</a:t>
            </a:r>
            <a:r>
              <a:rPr lang="en-US" altLang="zh-CN" sz="1200" dirty="0" smtClean="0"/>
              <a:t>=12){</a:t>
            </a:r>
          </a:p>
          <a:p>
            <a:pPr marL="0" indent="0">
              <a:buFont typeface="Wingdings" panose="05000000000000000000" pitchFamily="2" charset="2"/>
              <a:buNone/>
              <a:defRPr/>
            </a:pPr>
            <a:r>
              <a:rPr lang="en-US" altLang="zh-CN" sz="1200" dirty="0" smtClean="0"/>
              <a:t>  require(grid)</a:t>
            </a:r>
          </a:p>
          <a:p>
            <a:pPr marL="0" indent="0">
              <a:buFont typeface="Wingdings" panose="05000000000000000000" pitchFamily="2" charset="2"/>
              <a:buNone/>
              <a:defRPr/>
            </a:pPr>
            <a:r>
              <a:rPr lang="en-US" altLang="zh-CN" sz="1200" dirty="0" smtClean="0"/>
              <a:t>  </a:t>
            </a:r>
            <a:r>
              <a:rPr lang="en-US" altLang="zh-CN" sz="1200" dirty="0" err="1" smtClean="0"/>
              <a:t>theme_grey</a:t>
            </a:r>
            <a:r>
              <a:rPr lang="en-US" altLang="zh-CN" sz="1200" dirty="0" smtClean="0"/>
              <a:t>(</a:t>
            </a:r>
            <a:r>
              <a:rPr lang="en-US" altLang="zh-CN" sz="1200" dirty="0" err="1" smtClean="0"/>
              <a:t>base_size</a:t>
            </a:r>
            <a:r>
              <a:rPr lang="en-US" altLang="zh-CN" sz="1200" dirty="0" smtClean="0"/>
              <a:t>) %+replace%</a:t>
            </a:r>
          </a:p>
          <a:p>
            <a:pPr marL="0" indent="0">
              <a:buFont typeface="Wingdings" panose="05000000000000000000" pitchFamily="2" charset="2"/>
              <a:buNone/>
              <a:defRPr/>
            </a:pPr>
            <a:r>
              <a:rPr lang="en-US" altLang="zh-CN" sz="1200" dirty="0" smtClean="0"/>
              <a:t>  theme(</a:t>
            </a:r>
          </a:p>
          <a:p>
            <a:pPr marL="0" indent="0">
              <a:buFont typeface="Wingdings" panose="05000000000000000000" pitchFamily="2" charset="2"/>
              <a:buNone/>
              <a:defRPr/>
            </a:pPr>
            <a:r>
              <a:rPr lang="en-US" altLang="zh-CN" sz="1200" dirty="0" smtClean="0"/>
              <a:t>    </a:t>
            </a:r>
            <a:r>
              <a:rPr lang="en-US" altLang="zh-CN" sz="1200" dirty="0" err="1" smtClean="0"/>
              <a:t>axis.title</a:t>
            </a:r>
            <a:r>
              <a:rPr lang="en-US" altLang="zh-CN" sz="1200" dirty="0" smtClean="0"/>
              <a:t> = </a:t>
            </a:r>
            <a:r>
              <a:rPr lang="en-US" altLang="zh-CN" sz="1200" dirty="0" err="1" smtClean="0"/>
              <a:t>element_blank</a:t>
            </a:r>
            <a:r>
              <a:rPr lang="en-US" altLang="zh-CN" sz="1200" dirty="0" smtClean="0"/>
              <a:t>(),</a:t>
            </a:r>
          </a:p>
          <a:p>
            <a:pPr marL="0" indent="0">
              <a:buFont typeface="Wingdings" panose="05000000000000000000" pitchFamily="2" charset="2"/>
              <a:buNone/>
              <a:defRPr/>
            </a:pPr>
            <a:r>
              <a:rPr lang="en-US" altLang="zh-CN" sz="1200" dirty="0" smtClean="0"/>
              <a:t>    </a:t>
            </a:r>
            <a:r>
              <a:rPr lang="en-US" altLang="zh-CN" sz="1200" dirty="0" err="1" smtClean="0"/>
              <a:t>axis.text</a:t>
            </a:r>
            <a:r>
              <a:rPr lang="en-US" altLang="zh-CN" sz="1200" dirty="0" smtClean="0"/>
              <a:t>  = </a:t>
            </a:r>
            <a:r>
              <a:rPr lang="en-US" altLang="zh-CN" sz="1200" dirty="0" err="1" smtClean="0"/>
              <a:t>element_blank</a:t>
            </a:r>
            <a:r>
              <a:rPr lang="en-US" altLang="zh-CN" sz="1200" dirty="0" smtClean="0"/>
              <a:t>(),</a:t>
            </a:r>
          </a:p>
          <a:p>
            <a:pPr marL="0" indent="0">
              <a:buFont typeface="Wingdings" panose="05000000000000000000" pitchFamily="2" charset="2"/>
              <a:buNone/>
              <a:defRPr/>
            </a:pPr>
            <a:r>
              <a:rPr lang="en-US" altLang="zh-CN" sz="1200" dirty="0" smtClean="0"/>
              <a:t>    </a:t>
            </a:r>
            <a:r>
              <a:rPr lang="en-US" altLang="zh-CN" sz="1200" dirty="0" err="1" smtClean="0"/>
              <a:t>panel.background</a:t>
            </a:r>
            <a:r>
              <a:rPr lang="en-US" altLang="zh-CN" sz="1200" dirty="0" smtClean="0"/>
              <a:t>  = </a:t>
            </a:r>
            <a:r>
              <a:rPr lang="en-US" altLang="zh-CN" sz="1200" dirty="0" err="1" smtClean="0"/>
              <a:t>element_blank</a:t>
            </a:r>
            <a:r>
              <a:rPr lang="en-US" altLang="zh-CN" sz="1200" dirty="0" smtClean="0"/>
              <a:t>(),</a:t>
            </a:r>
          </a:p>
          <a:p>
            <a:pPr marL="0" indent="0">
              <a:buFont typeface="Wingdings" panose="05000000000000000000" pitchFamily="2" charset="2"/>
              <a:buNone/>
              <a:defRPr/>
            </a:pPr>
            <a:r>
              <a:rPr lang="en-US" altLang="zh-CN" sz="1200" dirty="0" smtClean="0"/>
              <a:t>    </a:t>
            </a:r>
            <a:r>
              <a:rPr lang="en-US" altLang="zh-CN" sz="1200" dirty="0" err="1" smtClean="0"/>
              <a:t>panel.grid</a:t>
            </a:r>
            <a:r>
              <a:rPr lang="en-US" altLang="zh-CN" sz="1200" dirty="0" smtClean="0"/>
              <a:t>  = </a:t>
            </a:r>
            <a:r>
              <a:rPr lang="en-US" altLang="zh-CN" sz="1200" dirty="0" err="1" smtClean="0"/>
              <a:t>element_blank</a:t>
            </a:r>
            <a:r>
              <a:rPr lang="en-US" altLang="zh-CN" sz="1200" dirty="0" smtClean="0"/>
              <a:t>(),</a:t>
            </a:r>
          </a:p>
          <a:p>
            <a:pPr marL="0" indent="0">
              <a:buFont typeface="Wingdings" panose="05000000000000000000" pitchFamily="2" charset="2"/>
              <a:buNone/>
              <a:defRPr/>
            </a:pPr>
            <a:r>
              <a:rPr lang="en-US" altLang="zh-CN" sz="1200" dirty="0" smtClean="0"/>
              <a:t>    </a:t>
            </a:r>
            <a:r>
              <a:rPr lang="en-US" altLang="zh-CN" sz="1200" dirty="0" err="1" smtClean="0"/>
              <a:t>axis.ticks.length</a:t>
            </a:r>
            <a:r>
              <a:rPr lang="en-US" altLang="zh-CN" sz="1200" dirty="0" smtClean="0"/>
              <a:t> = unit(0,"cm"),</a:t>
            </a:r>
          </a:p>
          <a:p>
            <a:pPr marL="0" indent="0">
              <a:buFont typeface="Wingdings" panose="05000000000000000000" pitchFamily="2" charset="2"/>
              <a:buNone/>
              <a:defRPr/>
            </a:pPr>
            <a:r>
              <a:rPr lang="en-US" altLang="zh-CN" sz="1200" dirty="0" smtClean="0"/>
              <a:t>    </a:t>
            </a:r>
            <a:r>
              <a:rPr lang="en-US" altLang="zh-CN" sz="1200" dirty="0" err="1" smtClean="0"/>
              <a:t>panel.spacing</a:t>
            </a:r>
            <a:r>
              <a:rPr lang="en-US" altLang="zh-CN" sz="1200" dirty="0" smtClean="0"/>
              <a:t> = unit(0,"lines"),</a:t>
            </a:r>
          </a:p>
          <a:p>
            <a:pPr marL="0" indent="0">
              <a:buFont typeface="Wingdings" panose="05000000000000000000" pitchFamily="2" charset="2"/>
              <a:buNone/>
              <a:defRPr/>
            </a:pPr>
            <a:r>
              <a:rPr lang="en-US" altLang="zh-CN" sz="1200" dirty="0" smtClean="0"/>
              <a:t>    </a:t>
            </a:r>
            <a:r>
              <a:rPr lang="en-US" altLang="zh-CN" sz="1200" dirty="0" err="1" smtClean="0"/>
              <a:t>plot.margin</a:t>
            </a:r>
            <a:r>
              <a:rPr lang="en-US" altLang="zh-CN" sz="1200" dirty="0" smtClean="0"/>
              <a:t> = unit(c(0,0,0,0),"lines"),</a:t>
            </a:r>
          </a:p>
          <a:p>
            <a:pPr marL="0" indent="0">
              <a:buFont typeface="Wingdings" panose="05000000000000000000" pitchFamily="2" charset="2"/>
              <a:buNone/>
              <a:defRPr/>
            </a:pPr>
            <a:r>
              <a:rPr lang="en-US" altLang="zh-CN" sz="1200" dirty="0" smtClean="0"/>
              <a:t>    complete = TRUE</a:t>
            </a:r>
          </a:p>
          <a:p>
            <a:pPr marL="0" indent="0">
              <a:buFont typeface="Wingdings" panose="05000000000000000000" pitchFamily="2" charset="2"/>
              <a:buNone/>
              <a:defRPr/>
            </a:pPr>
            <a:r>
              <a:rPr lang="en-US" altLang="zh-CN" sz="1200" dirty="0" smtClean="0"/>
              <a:t>   )</a:t>
            </a:r>
          </a:p>
          <a:p>
            <a:pPr marL="0" indent="0">
              <a:buFont typeface="Wingdings" panose="05000000000000000000" pitchFamily="2" charset="2"/>
              <a:buNone/>
              <a:defRPr/>
            </a:pPr>
            <a:r>
              <a:rPr lang="en-US" altLang="zh-CN" sz="1200" dirty="0" smtClean="0"/>
              <a:t>}</a:t>
            </a:r>
          </a:p>
          <a:p>
            <a:pPr marL="0" indent="0">
              <a:buFont typeface="Wingdings" panose="05000000000000000000" pitchFamily="2" charset="2"/>
              <a:buNone/>
              <a:defRPr/>
            </a:pPr>
            <a:r>
              <a:rPr lang="en-US" altLang="zh-CN" sz="1200" dirty="0" err="1" smtClean="0"/>
              <a:t>ggplot</a:t>
            </a:r>
            <a:r>
              <a:rPr lang="en-US" altLang="zh-CN" sz="1200" dirty="0" smtClean="0"/>
              <a:t>(</a:t>
            </a:r>
            <a:r>
              <a:rPr lang="en-US" altLang="zh-CN" sz="1200" dirty="0" err="1" smtClean="0"/>
              <a:t>crime_map</a:t>
            </a:r>
            <a:r>
              <a:rPr lang="en-US" altLang="zh-CN" sz="1200" dirty="0" smtClean="0"/>
              <a:t>, </a:t>
            </a:r>
            <a:r>
              <a:rPr lang="en-US" altLang="zh-CN" sz="1200" dirty="0" err="1" smtClean="0"/>
              <a:t>aes</a:t>
            </a:r>
            <a:r>
              <a:rPr lang="en-US" altLang="zh-CN" sz="1200" dirty="0" smtClean="0"/>
              <a:t>(x=</a:t>
            </a:r>
            <a:r>
              <a:rPr lang="en-US" altLang="zh-CN" sz="1200" dirty="0" err="1" smtClean="0"/>
              <a:t>long,y</a:t>
            </a:r>
            <a:r>
              <a:rPr lang="en-US" altLang="zh-CN" sz="1200" dirty="0" smtClean="0"/>
              <a:t>=</a:t>
            </a:r>
            <a:r>
              <a:rPr lang="en-US" altLang="zh-CN" sz="1200" dirty="0" err="1" smtClean="0"/>
              <a:t>lat,group</a:t>
            </a:r>
            <a:r>
              <a:rPr lang="en-US" altLang="zh-CN" sz="1200" dirty="0" smtClean="0"/>
              <a:t>=</a:t>
            </a:r>
            <a:r>
              <a:rPr lang="en-US" altLang="zh-CN" sz="1200" dirty="0" err="1" smtClean="0"/>
              <a:t>group,fill</a:t>
            </a:r>
            <a:r>
              <a:rPr lang="en-US" altLang="zh-CN" sz="1200" dirty="0" smtClean="0"/>
              <a:t>=</a:t>
            </a:r>
            <a:r>
              <a:rPr lang="en-US" altLang="zh-CN" sz="1200" dirty="0" err="1" smtClean="0"/>
              <a:t>Assault_q</a:t>
            </a:r>
            <a:r>
              <a:rPr lang="en-US" altLang="zh-CN" sz="1200" dirty="0" smtClean="0"/>
              <a:t>)) +</a:t>
            </a:r>
          </a:p>
          <a:p>
            <a:pPr marL="0" indent="0">
              <a:buFont typeface="Wingdings" panose="05000000000000000000" pitchFamily="2" charset="2"/>
              <a:buNone/>
              <a:defRPr/>
            </a:pPr>
            <a:r>
              <a:rPr lang="en-US" altLang="zh-CN" sz="1200" dirty="0" smtClean="0"/>
              <a:t>  </a:t>
            </a:r>
            <a:r>
              <a:rPr lang="en-US" altLang="zh-CN" sz="1200" dirty="0" err="1" smtClean="0"/>
              <a:t>geom_polygon</a:t>
            </a:r>
            <a:r>
              <a:rPr lang="en-US" altLang="zh-CN" sz="1200" dirty="0" smtClean="0"/>
              <a:t>(</a:t>
            </a:r>
            <a:r>
              <a:rPr lang="en-US" altLang="zh-CN" sz="1200" dirty="0" err="1" smtClean="0"/>
              <a:t>colour</a:t>
            </a:r>
            <a:r>
              <a:rPr lang="en-US" altLang="zh-CN" sz="1200" dirty="0" smtClean="0"/>
              <a:t>="black") +</a:t>
            </a:r>
          </a:p>
          <a:p>
            <a:pPr marL="0" indent="0">
              <a:buFont typeface="Wingdings" panose="05000000000000000000" pitchFamily="2" charset="2"/>
              <a:buNone/>
              <a:defRPr/>
            </a:pPr>
            <a:r>
              <a:rPr lang="en-US" altLang="zh-CN" sz="1200" dirty="0" smtClean="0"/>
              <a:t>  </a:t>
            </a:r>
            <a:r>
              <a:rPr lang="en-US" altLang="zh-CN" sz="1200" dirty="0" err="1" smtClean="0"/>
              <a:t>scale_fill_manual</a:t>
            </a:r>
            <a:r>
              <a:rPr lang="en-US" altLang="zh-CN" sz="1200" dirty="0" smtClean="0"/>
              <a:t>(values=pal) +</a:t>
            </a:r>
          </a:p>
          <a:p>
            <a:pPr marL="0" indent="0">
              <a:buFont typeface="Wingdings" panose="05000000000000000000" pitchFamily="2" charset="2"/>
              <a:buNone/>
              <a:defRPr/>
            </a:pPr>
            <a:r>
              <a:rPr lang="en-US" altLang="zh-CN" sz="1200" dirty="0" smtClean="0"/>
              <a:t>  </a:t>
            </a:r>
            <a:r>
              <a:rPr lang="en-US" altLang="zh-CN" sz="1200" dirty="0" err="1" smtClean="0"/>
              <a:t>coord_map</a:t>
            </a:r>
            <a:r>
              <a:rPr lang="en-US" altLang="zh-CN" sz="1200" dirty="0" smtClean="0"/>
              <a:t>("polyconic") +</a:t>
            </a:r>
          </a:p>
          <a:p>
            <a:pPr marL="0" indent="0">
              <a:buFont typeface="Wingdings" panose="05000000000000000000" pitchFamily="2" charset="2"/>
              <a:buNone/>
              <a:defRPr/>
            </a:pPr>
            <a:r>
              <a:rPr lang="en-US" altLang="zh-CN" sz="1200" dirty="0" smtClean="0"/>
              <a:t>  labs(fill="Assault Rate\</a:t>
            </a:r>
            <a:r>
              <a:rPr lang="en-US" altLang="zh-CN" sz="1200" dirty="0" err="1" smtClean="0"/>
              <a:t>nPercentile</a:t>
            </a:r>
            <a:r>
              <a:rPr lang="en-US" altLang="zh-CN" sz="1200" dirty="0" smtClean="0"/>
              <a:t>") +</a:t>
            </a:r>
          </a:p>
          <a:p>
            <a:pPr marL="0" indent="0">
              <a:buFont typeface="Wingdings" panose="05000000000000000000" pitchFamily="2" charset="2"/>
              <a:buNone/>
              <a:defRPr/>
            </a:pPr>
            <a:r>
              <a:rPr lang="en-US" altLang="zh-CN" sz="1200" dirty="0" smtClean="0"/>
              <a:t>  </a:t>
            </a:r>
            <a:r>
              <a:rPr lang="en-US" altLang="zh-CN" sz="1200" dirty="0" err="1" smtClean="0"/>
              <a:t>theme_clean</a:t>
            </a:r>
            <a:r>
              <a:rPr lang="en-US" altLang="zh-CN" sz="1200" dirty="0" smtClean="0"/>
              <a:t>()</a:t>
            </a:r>
            <a:endParaRPr lang="zh-CN" altLang="en-US" sz="1200" dirty="0"/>
          </a:p>
        </p:txBody>
      </p:sp>
      <p:pic>
        <p:nvPicPr>
          <p:cNvPr id="9933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2205038"/>
            <a:ext cx="435133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96793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地图绘制</a:t>
            </a:r>
            <a:endParaRPr lang="zh-CN" altLang="en-US" dirty="0"/>
          </a:p>
        </p:txBody>
      </p:sp>
      <p:sp>
        <p:nvSpPr>
          <p:cNvPr id="3" name="内容占位符 2"/>
          <p:cNvSpPr>
            <a:spLocks noGrp="1"/>
          </p:cNvSpPr>
          <p:nvPr>
            <p:ph idx="1"/>
          </p:nvPr>
        </p:nvSpPr>
        <p:spPr/>
        <p:txBody>
          <a:bodyPr/>
          <a:lstStyle/>
          <a:p>
            <a:r>
              <a:rPr lang="en-US" altLang="zh-CN" dirty="0"/>
              <a:t>R</a:t>
            </a:r>
            <a:r>
              <a:rPr lang="zh-CN" altLang="en-US" dirty="0"/>
              <a:t>绘制中国</a:t>
            </a:r>
            <a:r>
              <a:rPr lang="zh-CN" altLang="en-US" dirty="0" smtClean="0"/>
              <a:t>地图</a:t>
            </a:r>
            <a:endParaRPr lang="en-US" altLang="zh-CN" dirty="0" smtClean="0"/>
          </a:p>
          <a:p>
            <a:pPr lvl="1"/>
            <a:r>
              <a:rPr lang="zh-CN" altLang="en-US" dirty="0" smtClean="0"/>
              <a:t>使用</a:t>
            </a:r>
            <a:r>
              <a:rPr lang="en-US" altLang="zh-CN" dirty="0" smtClean="0"/>
              <a:t>sf</a:t>
            </a:r>
            <a:r>
              <a:rPr lang="zh-CN" altLang="en-US" dirty="0"/>
              <a:t>包，加载</a:t>
            </a:r>
            <a:r>
              <a:rPr lang="en-US" altLang="zh-CN" dirty="0"/>
              <a:t>sf </a:t>
            </a:r>
            <a:r>
              <a:rPr lang="zh-CN" altLang="en-US" dirty="0"/>
              <a:t>格式的中国地图数据，向上合并到省级地图</a:t>
            </a:r>
            <a:r>
              <a:rPr lang="zh-CN" altLang="en-US" dirty="0" smtClean="0"/>
              <a:t>数据。</a:t>
            </a:r>
            <a:endParaRPr lang="en-US" altLang="zh-CN" dirty="0" smtClean="0"/>
          </a:p>
          <a:p>
            <a:pPr lvl="1"/>
            <a:r>
              <a:rPr lang="zh-CN" altLang="en-US" dirty="0" smtClean="0"/>
              <a:t>使用</a:t>
            </a:r>
            <a:r>
              <a:rPr lang="en-US" altLang="zh-CN" dirty="0" err="1" smtClean="0"/>
              <a:t>mapchina</a:t>
            </a:r>
            <a:r>
              <a:rPr lang="zh-CN" altLang="en-US" dirty="0" smtClean="0"/>
              <a:t>包可以获得中国地图</a:t>
            </a:r>
            <a:endParaRPr lang="en-US" altLang="zh-CN" dirty="0" smtClean="0"/>
          </a:p>
          <a:p>
            <a:pPr lvl="1"/>
            <a:r>
              <a:rPr lang="en-US" altLang="zh-CN" dirty="0" err="1"/>
              <a:t>install.packages</a:t>
            </a:r>
            <a:r>
              <a:rPr lang="en-US" altLang="zh-CN" dirty="0"/>
              <a:t>("</a:t>
            </a:r>
            <a:r>
              <a:rPr lang="en-US" altLang="zh-CN" dirty="0" err="1"/>
              <a:t>mapchina</a:t>
            </a:r>
            <a:r>
              <a:rPr lang="en-US" altLang="zh-CN" dirty="0" smtClean="0"/>
              <a:t>")</a:t>
            </a:r>
          </a:p>
          <a:p>
            <a:pPr lvl="1"/>
            <a:r>
              <a:rPr lang="en-US" altLang="zh-CN" dirty="0"/>
              <a:t>library(</a:t>
            </a:r>
            <a:r>
              <a:rPr lang="en-US" altLang="zh-CN" dirty="0" err="1"/>
              <a:t>mapchina</a:t>
            </a:r>
            <a:r>
              <a:rPr lang="en-US" altLang="zh-CN" dirty="0" smtClean="0"/>
              <a:t>)</a:t>
            </a:r>
          </a:p>
          <a:p>
            <a:pPr lvl="1"/>
            <a:r>
              <a:rPr lang="en-US" altLang="zh-CN" dirty="0"/>
              <a:t>library(sf)</a:t>
            </a:r>
          </a:p>
          <a:p>
            <a:pPr lvl="1"/>
            <a:r>
              <a:rPr lang="en-US" altLang="zh-CN" dirty="0" err="1" smtClean="0"/>
              <a:t>ggplot</a:t>
            </a:r>
            <a:r>
              <a:rPr lang="en-US" altLang="zh-CN" dirty="0" smtClean="0"/>
              <a:t>(china</a:t>
            </a:r>
            <a:r>
              <a:rPr lang="en-US" altLang="zh-CN" dirty="0"/>
              <a:t>) + </a:t>
            </a:r>
            <a:r>
              <a:rPr lang="en-US" altLang="zh-CN" dirty="0" err="1"/>
              <a:t>geom_sf</a:t>
            </a:r>
            <a:r>
              <a:rPr lang="en-US" altLang="zh-CN" dirty="0"/>
              <a:t>() + </a:t>
            </a:r>
            <a:r>
              <a:rPr lang="en-US" altLang="zh-CN" dirty="0" err="1"/>
              <a:t>coord_sf</a:t>
            </a:r>
            <a:r>
              <a:rPr lang="en-US" altLang="zh-CN" dirty="0"/>
              <a:t>()</a:t>
            </a:r>
            <a:endParaRPr lang="en-US" altLang="zh-CN" dirty="0" smtClean="0"/>
          </a:p>
          <a:p>
            <a:pPr lvl="1"/>
            <a:r>
              <a:rPr lang="zh-CN" altLang="en-US" dirty="0" smtClean="0"/>
              <a:t>该</a:t>
            </a:r>
            <a:r>
              <a:rPr lang="zh-CN" altLang="en-US" dirty="0"/>
              <a:t>数据为县级地图数据，若想使用市级、省级数据，只需要</a:t>
            </a:r>
            <a:r>
              <a:rPr lang="zh-CN" altLang="en-US" dirty="0" smtClean="0"/>
              <a:t>用</a:t>
            </a:r>
            <a:r>
              <a:rPr lang="en-US" altLang="zh-CN" dirty="0" smtClean="0"/>
              <a:t>sf</a:t>
            </a:r>
            <a:r>
              <a:rPr lang="en-US" altLang="zh-CN" dirty="0"/>
              <a:t>::</a:t>
            </a:r>
            <a:r>
              <a:rPr lang="en-US" altLang="zh-CN" dirty="0" err="1"/>
              <a:t>st_union</a:t>
            </a:r>
            <a:r>
              <a:rPr lang="en-US" altLang="zh-CN" dirty="0"/>
              <a:t> </a:t>
            </a:r>
            <a:r>
              <a:rPr lang="zh-CN" altLang="en-US" dirty="0"/>
              <a:t>按向上合并</a:t>
            </a:r>
            <a:r>
              <a:rPr lang="en-US" altLang="zh-CN" dirty="0" smtClean="0"/>
              <a:t>geometry</a:t>
            </a:r>
            <a:r>
              <a:rPr lang="zh-CN" altLang="en-US" dirty="0" smtClean="0"/>
              <a:t>列。</a:t>
            </a:r>
            <a:endParaRPr lang="en-US" altLang="zh-CN" dirty="0"/>
          </a:p>
          <a:p>
            <a:pPr lvl="1"/>
            <a:endParaRPr lang="en-US" altLang="zh-CN" dirty="0" smtClean="0"/>
          </a:p>
        </p:txBody>
      </p:sp>
      <p:sp>
        <p:nvSpPr>
          <p:cNvPr id="4" name="文本框 3"/>
          <p:cNvSpPr txBox="1"/>
          <p:nvPr/>
        </p:nvSpPr>
        <p:spPr>
          <a:xfrm>
            <a:off x="683568" y="6309320"/>
            <a:ext cx="7855024" cy="369332"/>
          </a:xfrm>
          <a:prstGeom prst="rect">
            <a:avLst/>
          </a:prstGeom>
          <a:noFill/>
        </p:spPr>
        <p:txBody>
          <a:bodyPr wrap="square" rtlCol="0">
            <a:spAutoFit/>
          </a:bodyPr>
          <a:lstStyle/>
          <a:p>
            <a:r>
              <a:rPr lang="zh-CN" altLang="en-US" dirty="0"/>
              <a:t>参考</a:t>
            </a:r>
            <a:r>
              <a:rPr lang="zh-CN" altLang="en-US" dirty="0" smtClean="0"/>
              <a:t>：</a:t>
            </a:r>
            <a:r>
              <a:rPr lang="zh-CN" altLang="en-US" dirty="0"/>
              <a:t>张敬信</a:t>
            </a:r>
            <a:r>
              <a:rPr lang="en-US" altLang="zh-CN" dirty="0"/>
              <a:t>(2022). R </a:t>
            </a:r>
            <a:r>
              <a:rPr lang="zh-CN" altLang="en-US" dirty="0"/>
              <a:t>语言编程：基于</a:t>
            </a:r>
            <a:r>
              <a:rPr lang="en-US" altLang="zh-CN" dirty="0" err="1"/>
              <a:t>tidyverse</a:t>
            </a:r>
            <a:r>
              <a:rPr lang="en-US" altLang="zh-CN" dirty="0"/>
              <a:t>. </a:t>
            </a:r>
            <a:r>
              <a:rPr lang="zh-CN" altLang="en-US" dirty="0"/>
              <a:t>人民邮电出版社</a:t>
            </a:r>
            <a:r>
              <a:rPr lang="en-US" altLang="zh-CN" dirty="0"/>
              <a:t>, </a:t>
            </a:r>
            <a:r>
              <a:rPr lang="zh-CN" altLang="en-US" dirty="0"/>
              <a:t>北京</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6372200" y="2636912"/>
            <a:ext cx="2448272" cy="1704084"/>
          </a:xfrm>
          <a:prstGeom prst="rect">
            <a:avLst/>
          </a:prstGeom>
        </p:spPr>
      </p:pic>
    </p:spTree>
    <p:extLst>
      <p:ext uri="{BB962C8B-B14F-4D97-AF65-F5344CB8AC3E}">
        <p14:creationId xmlns:p14="http://schemas.microsoft.com/office/powerpoint/2010/main" val="11306664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地图绘制</a:t>
            </a:r>
          </a:p>
        </p:txBody>
      </p:sp>
      <p:sp>
        <p:nvSpPr>
          <p:cNvPr id="3" name="内容占位符 2"/>
          <p:cNvSpPr>
            <a:spLocks noGrp="1"/>
          </p:cNvSpPr>
          <p:nvPr>
            <p:ph idx="1"/>
          </p:nvPr>
        </p:nvSpPr>
        <p:spPr>
          <a:xfrm>
            <a:off x="395536" y="1340768"/>
            <a:ext cx="8142287" cy="4392612"/>
          </a:xfrm>
        </p:spPr>
        <p:txBody>
          <a:bodyPr/>
          <a:lstStyle/>
          <a:p>
            <a:r>
              <a:rPr lang="en-US" altLang="zh-CN" sz="2400" dirty="0" smtClean="0"/>
              <a:t>#</a:t>
            </a:r>
            <a:r>
              <a:rPr lang="en-US" altLang="zh-CN" sz="2400" dirty="0" err="1"/>
              <a:t>China_map_all.rda</a:t>
            </a:r>
            <a:r>
              <a:rPr lang="zh-CN" altLang="en-US" sz="2400" dirty="0"/>
              <a:t>：以</a:t>
            </a:r>
            <a:r>
              <a:rPr lang="en-US" altLang="zh-CN" sz="2400" dirty="0" err="1"/>
              <a:t>mapchina</a:t>
            </a:r>
            <a:r>
              <a:rPr lang="en-US" altLang="zh-CN" sz="2400" dirty="0"/>
              <a:t>::china </a:t>
            </a:r>
            <a:r>
              <a:rPr lang="zh-CN" altLang="en-US" sz="2400" dirty="0"/>
              <a:t>数据集为基础，整合了来自民政部网站南海诸岛、南海九段线数据</a:t>
            </a:r>
            <a:r>
              <a:rPr lang="zh-CN" altLang="en-US" sz="2400" dirty="0" smtClean="0"/>
              <a:t>。</a:t>
            </a:r>
            <a:endParaRPr lang="en-US" altLang="zh-CN" sz="2400" dirty="0" smtClean="0"/>
          </a:p>
          <a:p>
            <a:r>
              <a:rPr lang="en-US" altLang="zh-CN" sz="2400" dirty="0" smtClean="0"/>
              <a:t>library(sf)</a:t>
            </a:r>
          </a:p>
          <a:p>
            <a:r>
              <a:rPr lang="en-US" altLang="zh-CN" sz="2400" dirty="0"/>
              <a:t>library(</a:t>
            </a:r>
            <a:r>
              <a:rPr lang="en-US" altLang="zh-CN" sz="2400" dirty="0" err="1"/>
              <a:t>tidyverse</a:t>
            </a:r>
            <a:r>
              <a:rPr lang="en-US" altLang="zh-CN" sz="2400" dirty="0"/>
              <a:t>)</a:t>
            </a:r>
            <a:endParaRPr lang="en-US" altLang="zh-CN" sz="2400" dirty="0" smtClean="0"/>
          </a:p>
          <a:p>
            <a:r>
              <a:rPr lang="en-US" altLang="zh-CN" sz="2400" dirty="0"/>
              <a:t>load("</a:t>
            </a:r>
            <a:r>
              <a:rPr lang="en-US" altLang="zh-CN" sz="2400" dirty="0" err="1"/>
              <a:t>China_map_all.rda</a:t>
            </a:r>
            <a:r>
              <a:rPr lang="en-US" altLang="zh-CN" sz="2400" dirty="0" smtClean="0"/>
              <a:t>")</a:t>
            </a:r>
          </a:p>
          <a:p>
            <a:r>
              <a:rPr lang="en-US" altLang="zh-CN" sz="2400" dirty="0"/>
              <a:t>sf_use_s2(FALSE</a:t>
            </a:r>
            <a:r>
              <a:rPr lang="en-US" altLang="zh-CN" sz="2400" dirty="0" smtClean="0"/>
              <a:t>)</a:t>
            </a:r>
          </a:p>
          <a:p>
            <a:r>
              <a:rPr lang="en-US" altLang="zh-CN" sz="2400" dirty="0"/>
              <a:t>sheng = </a:t>
            </a:r>
            <a:r>
              <a:rPr lang="en-US" altLang="zh-CN" sz="2400" dirty="0" err="1"/>
              <a:t>chinamap</a:t>
            </a:r>
            <a:r>
              <a:rPr lang="en-US" altLang="zh-CN" sz="2400" dirty="0"/>
              <a:t> %&gt;% </a:t>
            </a:r>
            <a:r>
              <a:rPr lang="en-US" altLang="zh-CN" sz="2400" dirty="0" err="1"/>
              <a:t>group_by</a:t>
            </a:r>
            <a:r>
              <a:rPr lang="en-US" altLang="zh-CN" sz="2400" dirty="0"/>
              <a:t>(</a:t>
            </a:r>
            <a:r>
              <a:rPr lang="en-US" altLang="zh-CN" sz="2400" dirty="0" err="1"/>
              <a:t>Name_Province</a:t>
            </a:r>
            <a:r>
              <a:rPr lang="en-US" altLang="zh-CN" sz="2400" dirty="0"/>
              <a:t>) %&gt;% </a:t>
            </a:r>
            <a:r>
              <a:rPr lang="en-US" altLang="zh-CN" sz="2400" dirty="0" err="1"/>
              <a:t>summarise</a:t>
            </a:r>
            <a:r>
              <a:rPr lang="en-US" altLang="zh-CN" sz="2400" dirty="0"/>
              <a:t>(geometry = sf::</a:t>
            </a:r>
            <a:r>
              <a:rPr lang="en-US" altLang="zh-CN" sz="2400" dirty="0" err="1"/>
              <a:t>st_union</a:t>
            </a:r>
            <a:r>
              <a:rPr lang="en-US" altLang="zh-CN" sz="2400" dirty="0"/>
              <a:t>(geometry</a:t>
            </a:r>
            <a:r>
              <a:rPr lang="en-US" altLang="zh-CN" sz="2400" dirty="0" smtClean="0"/>
              <a:t>))</a:t>
            </a:r>
          </a:p>
          <a:p>
            <a:r>
              <a:rPr lang="en-US" altLang="zh-CN" sz="2400" dirty="0" err="1"/>
              <a:t>ggplot</a:t>
            </a:r>
            <a:r>
              <a:rPr lang="en-US" altLang="zh-CN" sz="2400" dirty="0"/>
              <a:t>(sheng) + </a:t>
            </a:r>
            <a:r>
              <a:rPr lang="en-US" altLang="zh-CN" sz="2400" dirty="0" err="1"/>
              <a:t>geom_sf</a:t>
            </a:r>
            <a:r>
              <a:rPr lang="en-US" altLang="zh-CN" sz="2400" dirty="0"/>
              <a:t>() + </a:t>
            </a:r>
            <a:r>
              <a:rPr lang="en-US" altLang="zh-CN" sz="2400" dirty="0" err="1"/>
              <a:t>coord_sf</a:t>
            </a:r>
            <a:r>
              <a:rPr lang="en-US" altLang="zh-CN" sz="2400" dirty="0"/>
              <a:t>()</a:t>
            </a:r>
            <a:endParaRPr lang="zh-CN" altLang="en-US" sz="2400" dirty="0"/>
          </a:p>
        </p:txBody>
      </p:sp>
    </p:spTree>
    <p:extLst>
      <p:ext uri="{BB962C8B-B14F-4D97-AF65-F5344CB8AC3E}">
        <p14:creationId xmlns:p14="http://schemas.microsoft.com/office/powerpoint/2010/main" val="29697536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dirty="0" smtClean="0"/>
              <a:t>绘制网络图</a:t>
            </a:r>
          </a:p>
        </p:txBody>
      </p:sp>
      <p:sp>
        <p:nvSpPr>
          <p:cNvPr id="3" name="内容占位符 2"/>
          <p:cNvSpPr>
            <a:spLocks noGrp="1"/>
          </p:cNvSpPr>
          <p:nvPr>
            <p:ph idx="1"/>
          </p:nvPr>
        </p:nvSpPr>
        <p:spPr>
          <a:xfrm>
            <a:off x="179388" y="1268413"/>
            <a:ext cx="4752975" cy="4968875"/>
          </a:xfrm>
        </p:spPr>
        <p:txBody>
          <a:bodyPr/>
          <a:lstStyle/>
          <a:p>
            <a:pPr>
              <a:defRPr/>
            </a:pPr>
            <a:r>
              <a:rPr lang="zh-CN" altLang="en-US" sz="2000" dirty="0" smtClean="0"/>
              <a:t>使用</a:t>
            </a:r>
            <a:r>
              <a:rPr lang="en-US" altLang="zh-CN" sz="2000" dirty="0" err="1" smtClean="0"/>
              <a:t>igraph</a:t>
            </a:r>
            <a:r>
              <a:rPr lang="zh-CN" altLang="en-US" sz="2000" dirty="0" smtClean="0"/>
              <a:t>包</a:t>
            </a:r>
            <a:endParaRPr lang="en-US" altLang="zh-CN" sz="2000" dirty="0" smtClean="0"/>
          </a:p>
          <a:p>
            <a:pPr>
              <a:defRPr/>
            </a:pPr>
            <a:r>
              <a:rPr lang="en-US" altLang="zh-CN" sz="2000" dirty="0" err="1" smtClean="0"/>
              <a:t>igraph</a:t>
            </a:r>
            <a:r>
              <a:rPr lang="en-US" altLang="zh-CN" sz="2000" dirty="0" smtClean="0"/>
              <a:t> </a:t>
            </a:r>
            <a:r>
              <a:rPr lang="zh-CN" altLang="en-US" sz="2000" dirty="0"/>
              <a:t>是一个项目，目标是建立一条简单，易用的网络分析工具，有 </a:t>
            </a:r>
            <a:r>
              <a:rPr lang="en-US" altLang="zh-CN" sz="2000" dirty="0"/>
              <a:t>R, python, C/C++ </a:t>
            </a:r>
            <a:r>
              <a:rPr lang="zh-CN" altLang="en-US" sz="2000" dirty="0"/>
              <a:t>等语言的具体</a:t>
            </a:r>
            <a:r>
              <a:rPr lang="zh-CN" altLang="en-US" sz="2000" dirty="0" smtClean="0"/>
              <a:t>实现。</a:t>
            </a:r>
            <a:endParaRPr lang="en-US" altLang="zh-CN" sz="2000" dirty="0" smtClean="0"/>
          </a:p>
          <a:p>
            <a:pPr>
              <a:defRPr/>
            </a:pPr>
            <a:r>
              <a:rPr lang="zh-CN" altLang="en-US" sz="2000" dirty="0" smtClean="0"/>
              <a:t>安装包：</a:t>
            </a:r>
            <a:endParaRPr lang="en-US" altLang="zh-CN" sz="2000" dirty="0" smtClean="0"/>
          </a:p>
          <a:p>
            <a:pPr marL="0" indent="0">
              <a:buNone/>
              <a:defRPr/>
            </a:pPr>
            <a:r>
              <a:rPr lang="en-US" altLang="zh-CN" sz="2000" dirty="0" err="1"/>
              <a:t>install.packages</a:t>
            </a:r>
            <a:r>
              <a:rPr lang="en-US" altLang="zh-CN" sz="2000" dirty="0"/>
              <a:t>("</a:t>
            </a:r>
            <a:r>
              <a:rPr lang="en-US" altLang="zh-CN" sz="2000" dirty="0" err="1"/>
              <a:t>igraph</a:t>
            </a:r>
            <a:r>
              <a:rPr lang="en-US" altLang="zh-CN" sz="2000" dirty="0" smtClean="0"/>
              <a:t>")</a:t>
            </a:r>
          </a:p>
          <a:p>
            <a:pPr marL="0" indent="0">
              <a:buNone/>
              <a:defRPr/>
            </a:pPr>
            <a:r>
              <a:rPr lang="en-US" altLang="zh-CN" sz="2000" dirty="0" smtClean="0"/>
              <a:t>library(</a:t>
            </a:r>
            <a:r>
              <a:rPr lang="en-US" altLang="zh-CN" sz="2000" dirty="0" err="1" smtClean="0"/>
              <a:t>igraph</a:t>
            </a:r>
            <a:r>
              <a:rPr lang="en-US" altLang="zh-CN" sz="2000" dirty="0" smtClean="0"/>
              <a:t>)</a:t>
            </a:r>
          </a:p>
          <a:p>
            <a:pPr>
              <a:defRPr/>
            </a:pPr>
            <a:r>
              <a:rPr lang="zh-CN" altLang="en-US" sz="2000" dirty="0" smtClean="0"/>
              <a:t>定义并绘制一个有向图</a:t>
            </a:r>
            <a:endParaRPr lang="en-US" altLang="zh-CN" sz="2000" dirty="0" smtClean="0"/>
          </a:p>
          <a:p>
            <a:pPr marL="0" indent="0">
              <a:buFont typeface="Wingdings" panose="05000000000000000000" pitchFamily="2" charset="2"/>
              <a:buNone/>
              <a:defRPr/>
            </a:pPr>
            <a:r>
              <a:rPr lang="en-US" altLang="zh-CN" sz="2000" dirty="0" err="1" smtClean="0"/>
              <a:t>gd</a:t>
            </a:r>
            <a:r>
              <a:rPr lang="en-US" altLang="zh-CN" sz="2000" dirty="0" smtClean="0"/>
              <a:t> &lt;- graph(c(1,2, 2,3, 2,4, 1,4, 5,5, 3,6))</a:t>
            </a:r>
          </a:p>
          <a:p>
            <a:pPr marL="0" indent="0">
              <a:buFont typeface="Wingdings" panose="05000000000000000000" pitchFamily="2" charset="2"/>
              <a:buNone/>
              <a:defRPr/>
            </a:pPr>
            <a:r>
              <a:rPr lang="en-US" altLang="zh-CN" sz="2000" dirty="0" smtClean="0"/>
              <a:t>plot(</a:t>
            </a:r>
            <a:r>
              <a:rPr lang="en-US" altLang="zh-CN" sz="2000" dirty="0" err="1" smtClean="0"/>
              <a:t>gd</a:t>
            </a:r>
            <a:r>
              <a:rPr lang="en-US" altLang="zh-CN" sz="2000" dirty="0" smtClean="0"/>
              <a:t>)</a:t>
            </a:r>
          </a:p>
          <a:p>
            <a:pPr>
              <a:defRPr/>
            </a:pPr>
            <a:r>
              <a:rPr lang="zh-CN" altLang="en-US" sz="2000" dirty="0" smtClean="0"/>
              <a:t>定义并绘制一个无向图</a:t>
            </a:r>
            <a:endParaRPr lang="en-US" altLang="zh-CN" sz="2000" dirty="0" smtClean="0"/>
          </a:p>
          <a:p>
            <a:pPr marL="0" indent="0">
              <a:buFont typeface="Wingdings" panose="05000000000000000000" pitchFamily="2" charset="2"/>
              <a:buNone/>
              <a:defRPr/>
            </a:pPr>
            <a:r>
              <a:rPr lang="en-US" altLang="zh-CN" sz="2000" dirty="0" err="1" smtClean="0"/>
              <a:t>gu</a:t>
            </a:r>
            <a:r>
              <a:rPr lang="en-US" altLang="zh-CN" sz="2000" dirty="0" smtClean="0"/>
              <a:t> &lt;- graph(c(1,2, 2,3, 2,4, 1,4, 5,5, 3,6),directed=FALSE)</a:t>
            </a:r>
          </a:p>
          <a:p>
            <a:pPr marL="0" indent="0">
              <a:buFont typeface="Wingdings" panose="05000000000000000000" pitchFamily="2" charset="2"/>
              <a:buNone/>
              <a:defRPr/>
            </a:pPr>
            <a:r>
              <a:rPr lang="en-US" altLang="zh-CN" sz="2000" dirty="0" smtClean="0"/>
              <a:t>plot(</a:t>
            </a:r>
            <a:r>
              <a:rPr lang="en-US" altLang="zh-CN" sz="2000" dirty="0" err="1" smtClean="0"/>
              <a:t>gu,vertex.label</a:t>
            </a:r>
            <a:r>
              <a:rPr lang="en-US" altLang="zh-CN" sz="2000" dirty="0" smtClean="0"/>
              <a:t>=NA)</a:t>
            </a:r>
            <a:endParaRPr lang="zh-CN" altLang="en-US" sz="2000" dirty="0"/>
          </a:p>
        </p:txBody>
      </p:sp>
      <p:pic>
        <p:nvPicPr>
          <p:cNvPr id="8397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1196975"/>
            <a:ext cx="349885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48450" y="4292600"/>
            <a:ext cx="2413000"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绘制网络图</a:t>
            </a:r>
          </a:p>
        </p:txBody>
      </p:sp>
      <p:sp>
        <p:nvSpPr>
          <p:cNvPr id="3" name="内容占位符 2"/>
          <p:cNvSpPr>
            <a:spLocks noGrp="1"/>
          </p:cNvSpPr>
          <p:nvPr>
            <p:ph idx="1"/>
          </p:nvPr>
        </p:nvSpPr>
        <p:spPr>
          <a:xfrm>
            <a:off x="251521" y="1340768"/>
            <a:ext cx="8359080" cy="4536157"/>
          </a:xfrm>
        </p:spPr>
        <p:txBody>
          <a:bodyPr/>
          <a:lstStyle/>
          <a:p>
            <a:r>
              <a:rPr lang="zh-CN" altLang="en-US" sz="2000" dirty="0" smtClean="0"/>
              <a:t>图最</a:t>
            </a:r>
            <a:r>
              <a:rPr lang="zh-CN" altLang="en-US" sz="2000" dirty="0"/>
              <a:t>基本的元素包括节点（</a:t>
            </a:r>
            <a:r>
              <a:rPr lang="en-US" altLang="zh-CN" sz="2000" dirty="0"/>
              <a:t>node</a:t>
            </a:r>
            <a:r>
              <a:rPr lang="zh-CN" altLang="en-US" sz="2000" dirty="0" smtClean="0"/>
              <a:t>）和边</a:t>
            </a:r>
            <a:r>
              <a:rPr lang="zh-CN" altLang="en-US" sz="2000" dirty="0"/>
              <a:t>（节点之间的连线，</a:t>
            </a:r>
            <a:r>
              <a:rPr lang="en-US" altLang="zh-CN" sz="2000" dirty="0"/>
              <a:t>edge</a:t>
            </a:r>
            <a:r>
              <a:rPr lang="zh-CN" altLang="en-US" sz="2000" dirty="0" smtClean="0"/>
              <a:t>）。</a:t>
            </a:r>
            <a:endParaRPr lang="en-US" altLang="zh-CN" sz="2000" dirty="0" smtClean="0"/>
          </a:p>
          <a:p>
            <a:r>
              <a:rPr lang="zh-CN" altLang="en-US" sz="2000" dirty="0" smtClean="0"/>
              <a:t>使用</a:t>
            </a:r>
            <a:r>
              <a:rPr lang="en-US" altLang="zh-CN" sz="2000" dirty="0" err="1" smtClean="0"/>
              <a:t>graph_from_data_frame</a:t>
            </a:r>
            <a:r>
              <a:rPr lang="zh-CN" altLang="en-US" sz="2000" dirty="0" smtClean="0"/>
              <a:t>创建图所需的数据框。</a:t>
            </a:r>
            <a:endParaRPr lang="en-US" altLang="zh-CN" sz="2000" dirty="0" smtClean="0"/>
          </a:p>
          <a:p>
            <a:r>
              <a:rPr lang="zh-CN" altLang="en-US" sz="2000" dirty="0" smtClean="0"/>
              <a:t>节点：</a:t>
            </a:r>
            <a:endParaRPr lang="en-US" altLang="zh-CN" sz="2000" dirty="0" smtClean="0"/>
          </a:p>
          <a:p>
            <a:pPr marL="0" indent="0">
              <a:buNone/>
            </a:pPr>
            <a:r>
              <a:rPr lang="en-US" altLang="zh-CN" sz="2000" dirty="0" smtClean="0"/>
              <a:t>actors </a:t>
            </a:r>
            <a:r>
              <a:rPr lang="en-US" altLang="zh-CN" sz="2000" dirty="0"/>
              <a:t>&lt;- </a:t>
            </a:r>
            <a:r>
              <a:rPr lang="en-US" altLang="zh-CN" sz="2000" dirty="0" err="1"/>
              <a:t>data.frame</a:t>
            </a:r>
            <a:r>
              <a:rPr lang="en-US" altLang="zh-CN" sz="2000" dirty="0"/>
              <a:t>(name=c("Alice", "Bob", "Cecil", </a:t>
            </a:r>
            <a:r>
              <a:rPr lang="en-US" altLang="zh-CN" sz="2000" dirty="0" smtClean="0"/>
              <a:t>"</a:t>
            </a:r>
            <a:r>
              <a:rPr lang="en-US" altLang="zh-CN" sz="2000" dirty="0" err="1" smtClean="0"/>
              <a:t>David","</a:t>
            </a:r>
            <a:r>
              <a:rPr lang="en-US" altLang="zh-CN" sz="2000" dirty="0" err="1"/>
              <a:t>Esmeralda</a:t>
            </a:r>
            <a:r>
              <a:rPr lang="en-US" altLang="zh-CN" sz="2000" dirty="0" smtClean="0"/>
              <a:t>"),                     </a:t>
            </a:r>
          </a:p>
          <a:p>
            <a:pPr marL="0" indent="0">
              <a:buNone/>
            </a:pPr>
            <a:r>
              <a:rPr lang="en-US" altLang="zh-CN" sz="2000" dirty="0" smtClean="0"/>
              <a:t>age=c(48,33,45,34,21</a:t>
            </a:r>
            <a:r>
              <a:rPr lang="en-US" altLang="zh-CN" sz="2000" dirty="0"/>
              <a:t>),</a:t>
            </a:r>
          </a:p>
          <a:p>
            <a:pPr marL="0" indent="0">
              <a:buNone/>
            </a:pPr>
            <a:r>
              <a:rPr lang="en-US" altLang="zh-CN" sz="2000" dirty="0" smtClean="0"/>
              <a:t> gender=c</a:t>
            </a:r>
            <a:r>
              <a:rPr lang="en-US" altLang="zh-CN" sz="2000" dirty="0"/>
              <a:t>("F","M","F","M","F</a:t>
            </a:r>
            <a:r>
              <a:rPr lang="en-US" altLang="zh-CN" sz="2000" dirty="0" smtClean="0"/>
              <a:t>"))</a:t>
            </a:r>
          </a:p>
          <a:p>
            <a:r>
              <a:rPr lang="zh-CN" altLang="en-US" sz="2000" dirty="0" smtClean="0"/>
              <a:t>边：</a:t>
            </a:r>
            <a:endParaRPr lang="en-US" altLang="zh-CN" sz="2000" dirty="0" smtClean="0"/>
          </a:p>
          <a:p>
            <a:pPr marL="0" indent="0">
              <a:buNone/>
            </a:pPr>
            <a:r>
              <a:rPr lang="en-US" altLang="zh-CN" sz="2000" dirty="0"/>
              <a:t>relations &lt;- </a:t>
            </a:r>
            <a:r>
              <a:rPr lang="en-US" altLang="zh-CN" sz="2000" dirty="0" err="1"/>
              <a:t>data.frame</a:t>
            </a:r>
            <a:r>
              <a:rPr lang="en-US" altLang="zh-CN" sz="2000" dirty="0"/>
              <a:t>(from=c("Bob", "Cecil", "Cecil", "</a:t>
            </a:r>
            <a:r>
              <a:rPr lang="en-US" altLang="zh-CN" sz="2000" dirty="0" err="1"/>
              <a:t>David","David</a:t>
            </a:r>
            <a:r>
              <a:rPr lang="en-US" altLang="zh-CN" sz="2000" dirty="0"/>
              <a:t>", "Esmeralda"),</a:t>
            </a:r>
          </a:p>
          <a:p>
            <a:pPr marL="0" indent="0">
              <a:buNone/>
            </a:pPr>
            <a:r>
              <a:rPr lang="en-US" altLang="zh-CN" sz="2000" dirty="0" smtClean="0"/>
              <a:t> </a:t>
            </a:r>
            <a:r>
              <a:rPr lang="en-US" altLang="zh-CN" sz="2000" dirty="0"/>
              <a:t>to=c("Alice", "Bob", "Alice", "Alice", "Bob", "Alice"),</a:t>
            </a:r>
          </a:p>
          <a:p>
            <a:pPr marL="0" indent="0">
              <a:buNone/>
            </a:pPr>
            <a:r>
              <a:rPr lang="en-US" altLang="zh-CN" sz="2000" dirty="0" err="1" smtClean="0"/>
              <a:t>same.dept</a:t>
            </a:r>
            <a:r>
              <a:rPr lang="en-US" altLang="zh-CN" sz="2000" dirty="0" smtClean="0"/>
              <a:t>=c(FALSE,FALSE,TRUE,FALSE,FALSE,TRUE</a:t>
            </a:r>
            <a:r>
              <a:rPr lang="en-US" altLang="zh-CN" sz="2000" dirty="0"/>
              <a:t>),</a:t>
            </a:r>
          </a:p>
          <a:p>
            <a:pPr marL="0" indent="0">
              <a:buNone/>
            </a:pPr>
            <a:r>
              <a:rPr lang="en-US" altLang="zh-CN" sz="2000" dirty="0" smtClean="0"/>
              <a:t>friendship=c(4,5,5,2,1,1</a:t>
            </a:r>
            <a:r>
              <a:rPr lang="en-US" altLang="zh-CN" sz="2000" dirty="0"/>
              <a:t>), </a:t>
            </a:r>
          </a:p>
          <a:p>
            <a:pPr marL="0" indent="0">
              <a:buNone/>
            </a:pPr>
            <a:r>
              <a:rPr lang="en-US" altLang="zh-CN" sz="2000" dirty="0" smtClean="0"/>
              <a:t>advice=c(4,5,5,4,2,3</a:t>
            </a:r>
            <a:r>
              <a:rPr lang="en-US" altLang="zh-CN" sz="2000" dirty="0"/>
              <a:t>))</a:t>
            </a:r>
            <a:endParaRPr lang="zh-CN" altLang="en-US" sz="2000" dirty="0"/>
          </a:p>
        </p:txBody>
      </p:sp>
    </p:spTree>
    <p:extLst>
      <p:ext uri="{BB962C8B-B14F-4D97-AF65-F5344CB8AC3E}">
        <p14:creationId xmlns:p14="http://schemas.microsoft.com/office/powerpoint/2010/main" val="36234441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绘制网络图</a:t>
            </a:r>
          </a:p>
        </p:txBody>
      </p:sp>
      <p:sp>
        <p:nvSpPr>
          <p:cNvPr id="3" name="内容占位符 2"/>
          <p:cNvSpPr>
            <a:spLocks noGrp="1"/>
          </p:cNvSpPr>
          <p:nvPr>
            <p:ph idx="1"/>
          </p:nvPr>
        </p:nvSpPr>
        <p:spPr/>
        <p:txBody>
          <a:bodyPr/>
          <a:lstStyle/>
          <a:p>
            <a:r>
              <a:rPr lang="zh-CN" altLang="en-US" dirty="0" smtClean="0"/>
              <a:t>构造图对象</a:t>
            </a:r>
            <a:endParaRPr lang="en-US" altLang="zh-CN" dirty="0" smtClean="0"/>
          </a:p>
          <a:p>
            <a:pPr marL="0" indent="0">
              <a:buNone/>
            </a:pPr>
            <a:r>
              <a:rPr lang="en-US" altLang="zh-CN" dirty="0"/>
              <a:t>g &lt;- </a:t>
            </a:r>
            <a:r>
              <a:rPr lang="en-US" altLang="zh-CN" dirty="0" err="1"/>
              <a:t>graph_from_data_frame</a:t>
            </a:r>
            <a:r>
              <a:rPr lang="en-US" altLang="zh-CN" dirty="0"/>
              <a:t>(relations, directed=TRUE, vertices=actors</a:t>
            </a:r>
            <a:r>
              <a:rPr lang="en-US" altLang="zh-CN" dirty="0" smtClean="0"/>
              <a:t>)</a:t>
            </a:r>
          </a:p>
          <a:p>
            <a:pPr marL="0" indent="0">
              <a:buNone/>
            </a:pPr>
            <a:r>
              <a:rPr lang="en-US" altLang="zh-CN" dirty="0" smtClean="0"/>
              <a:t>plot(g)</a:t>
            </a:r>
            <a:endParaRPr lang="zh-CN" altLang="en-US" dirty="0"/>
          </a:p>
        </p:txBody>
      </p:sp>
      <p:pic>
        <p:nvPicPr>
          <p:cNvPr id="6" name="图片 5"/>
          <p:cNvPicPr>
            <a:picLocks noChangeAspect="1"/>
          </p:cNvPicPr>
          <p:nvPr/>
        </p:nvPicPr>
        <p:blipFill>
          <a:blip r:embed="rId3"/>
          <a:stretch>
            <a:fillRect/>
          </a:stretch>
        </p:blipFill>
        <p:spPr>
          <a:xfrm>
            <a:off x="3851920" y="3112518"/>
            <a:ext cx="4758680" cy="3717692"/>
          </a:xfrm>
          <a:prstGeom prst="rect">
            <a:avLst/>
          </a:prstGeom>
        </p:spPr>
      </p:pic>
    </p:spTree>
    <p:extLst>
      <p:ext uri="{BB962C8B-B14F-4D97-AF65-F5344CB8AC3E}">
        <p14:creationId xmlns:p14="http://schemas.microsoft.com/office/powerpoint/2010/main" val="18508040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绘制网络图</a:t>
            </a:r>
          </a:p>
        </p:txBody>
      </p:sp>
      <p:sp>
        <p:nvSpPr>
          <p:cNvPr id="3" name="内容占位符 2"/>
          <p:cNvSpPr>
            <a:spLocks noGrp="1"/>
          </p:cNvSpPr>
          <p:nvPr>
            <p:ph idx="1"/>
          </p:nvPr>
        </p:nvSpPr>
        <p:spPr>
          <a:xfrm>
            <a:off x="179388" y="1268413"/>
            <a:ext cx="8713787" cy="4681537"/>
          </a:xfrm>
        </p:spPr>
        <p:txBody>
          <a:bodyPr/>
          <a:lstStyle/>
          <a:p>
            <a:pPr>
              <a:defRPr/>
            </a:pPr>
            <a:r>
              <a:rPr lang="zh-CN" altLang="en-US" sz="1800" dirty="0" smtClean="0"/>
              <a:t>从数据框中的数据生成图对象，再进行绘制</a:t>
            </a:r>
            <a:endParaRPr lang="en-US" altLang="zh-CN" sz="1800" dirty="0" smtClean="0"/>
          </a:p>
          <a:p>
            <a:pPr marL="0" indent="0">
              <a:buFont typeface="Wingdings" panose="05000000000000000000" pitchFamily="2" charset="2"/>
              <a:buNone/>
              <a:defRPr/>
            </a:pPr>
            <a:r>
              <a:rPr lang="en-US" altLang="zh-CN" sz="1800" dirty="0" smtClean="0"/>
              <a:t>library(</a:t>
            </a:r>
            <a:r>
              <a:rPr lang="en-US" altLang="zh-CN" sz="1800" dirty="0" err="1" smtClean="0"/>
              <a:t>gcookbook</a:t>
            </a:r>
            <a:r>
              <a:rPr lang="en-US" altLang="zh-CN" sz="1800" dirty="0" smtClean="0"/>
              <a:t>)</a:t>
            </a:r>
          </a:p>
          <a:p>
            <a:pPr marL="0" indent="0">
              <a:buFont typeface="Wingdings" panose="05000000000000000000" pitchFamily="2" charset="2"/>
              <a:buNone/>
              <a:defRPr/>
            </a:pPr>
            <a:r>
              <a:rPr lang="en-US" altLang="zh-CN" sz="1800" dirty="0" smtClean="0"/>
              <a:t>g &lt;- </a:t>
            </a:r>
            <a:r>
              <a:rPr lang="en-US" altLang="zh-CN" sz="1800" dirty="0" err="1" smtClean="0"/>
              <a:t>graph.data.frame</a:t>
            </a:r>
            <a:r>
              <a:rPr lang="en-US" altLang="zh-CN" sz="1800" dirty="0" smtClean="0"/>
              <a:t>(madmen2, directed=TRUE)</a:t>
            </a:r>
          </a:p>
          <a:p>
            <a:pPr marL="0" indent="0">
              <a:buFont typeface="Wingdings" panose="05000000000000000000" pitchFamily="2" charset="2"/>
              <a:buNone/>
              <a:defRPr/>
            </a:pPr>
            <a:r>
              <a:rPr lang="en-US" altLang="zh-CN" sz="1800" dirty="0" smtClean="0"/>
              <a:t>plot(</a:t>
            </a:r>
            <a:r>
              <a:rPr lang="en-US" altLang="zh-CN" sz="1800" dirty="0" err="1" smtClean="0"/>
              <a:t>g,layout</a:t>
            </a:r>
            <a:r>
              <a:rPr lang="en-US" altLang="zh-CN" sz="1800" dirty="0" smtClean="0"/>
              <a:t>=</a:t>
            </a:r>
            <a:r>
              <a:rPr lang="en-US" altLang="zh-CN" sz="1800" dirty="0" err="1" smtClean="0"/>
              <a:t>layout.fruchterman.reingold,vertext.size</a:t>
            </a:r>
            <a:r>
              <a:rPr lang="en-US" altLang="zh-CN" sz="1800" dirty="0" smtClean="0"/>
              <a:t>=5,edge.arrow.size=0.3)</a:t>
            </a:r>
          </a:p>
          <a:p>
            <a:pPr>
              <a:defRPr/>
            </a:pPr>
            <a:endParaRPr lang="zh-CN" altLang="en-US" sz="1800" dirty="0"/>
          </a:p>
        </p:txBody>
      </p:sp>
      <p:pic>
        <p:nvPicPr>
          <p:cNvPr id="849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813050"/>
            <a:ext cx="420052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mtClean="0"/>
              <a:t>绘制网络图</a:t>
            </a:r>
          </a:p>
        </p:txBody>
      </p:sp>
      <p:sp>
        <p:nvSpPr>
          <p:cNvPr id="3" name="内容占位符 2"/>
          <p:cNvSpPr>
            <a:spLocks noGrp="1"/>
          </p:cNvSpPr>
          <p:nvPr>
            <p:ph idx="1"/>
          </p:nvPr>
        </p:nvSpPr>
        <p:spPr>
          <a:xfrm>
            <a:off x="179388" y="1268413"/>
            <a:ext cx="8964612" cy="5040312"/>
          </a:xfrm>
        </p:spPr>
        <p:txBody>
          <a:bodyPr/>
          <a:lstStyle/>
          <a:p>
            <a:pPr>
              <a:defRPr/>
            </a:pPr>
            <a:r>
              <a:rPr lang="zh-CN" altLang="en-US" sz="2400" dirty="0" smtClean="0"/>
              <a:t>网络图的布局算法</a:t>
            </a:r>
            <a:endParaRPr lang="en-US" altLang="zh-CN" sz="2400" dirty="0" smtClean="0"/>
          </a:p>
          <a:p>
            <a:pPr lvl="1">
              <a:defRPr/>
            </a:pPr>
            <a:r>
              <a:rPr lang="en-US" altLang="zh-CN" sz="2000" dirty="0" err="1" smtClean="0"/>
              <a:t>Fruchterman-Reingold</a:t>
            </a:r>
            <a:r>
              <a:rPr lang="zh-CN" altLang="en-US" sz="2000" dirty="0"/>
              <a:t>算法：该算法的主要思想是所有节点之间都有电磁斥力，但是连接节点的边像弹簧一样，会把相应的节点拉在</a:t>
            </a:r>
            <a:r>
              <a:rPr lang="zh-CN" altLang="en-US" sz="2000" dirty="0" smtClean="0"/>
              <a:t>一起。</a:t>
            </a:r>
            <a:endParaRPr lang="en-US" altLang="zh-CN" sz="2000" dirty="0" smtClean="0"/>
          </a:p>
          <a:p>
            <a:pPr lvl="1">
              <a:defRPr/>
            </a:pPr>
            <a:r>
              <a:rPr lang="zh-CN" altLang="en-US" sz="2000" dirty="0" smtClean="0"/>
              <a:t>圆形布局算法</a:t>
            </a:r>
            <a:endParaRPr lang="en-US" altLang="zh-CN" sz="2000" dirty="0" smtClean="0"/>
          </a:p>
          <a:p>
            <a:pPr marL="449262" lvl="1" indent="0">
              <a:buFont typeface="Wingdings" panose="05000000000000000000" pitchFamily="2" charset="2"/>
              <a:buNone/>
              <a:defRPr/>
            </a:pPr>
            <a:r>
              <a:rPr lang="en-US" altLang="zh-CN" sz="2000" dirty="0" err="1" smtClean="0"/>
              <a:t>gu</a:t>
            </a:r>
            <a:r>
              <a:rPr lang="en-US" altLang="zh-CN" sz="2000" dirty="0" smtClean="0"/>
              <a:t> &lt;- </a:t>
            </a:r>
            <a:r>
              <a:rPr lang="en-US" altLang="zh-CN" sz="2000" dirty="0" err="1" smtClean="0"/>
              <a:t>graph.data.frame</a:t>
            </a:r>
            <a:r>
              <a:rPr lang="en-US" altLang="zh-CN" sz="2000" dirty="0" smtClean="0"/>
              <a:t>(madmen2,directed=FALSE)</a:t>
            </a:r>
          </a:p>
          <a:p>
            <a:pPr marL="449262" lvl="1" indent="0">
              <a:buFont typeface="Wingdings" panose="05000000000000000000" pitchFamily="2" charset="2"/>
              <a:buNone/>
              <a:defRPr/>
            </a:pPr>
            <a:r>
              <a:rPr lang="en-US" altLang="zh-CN" sz="2000" dirty="0" smtClean="0"/>
              <a:t>par(mar=c(0,0,0,0))</a:t>
            </a:r>
          </a:p>
          <a:p>
            <a:pPr marL="449262" lvl="1" indent="0">
              <a:buFont typeface="Wingdings" panose="05000000000000000000" pitchFamily="2" charset="2"/>
              <a:buNone/>
              <a:defRPr/>
            </a:pPr>
            <a:r>
              <a:rPr lang="en-US" altLang="zh-CN" sz="2000" dirty="0" smtClean="0"/>
              <a:t>plot(</a:t>
            </a:r>
            <a:r>
              <a:rPr lang="en-US" altLang="zh-CN" sz="2000" dirty="0" err="1" smtClean="0"/>
              <a:t>gu,layout</a:t>
            </a:r>
            <a:r>
              <a:rPr lang="en-US" altLang="zh-CN" sz="2000" dirty="0" smtClean="0"/>
              <a:t>=</a:t>
            </a:r>
            <a:r>
              <a:rPr lang="en-US" altLang="zh-CN" sz="2000" dirty="0" err="1" smtClean="0"/>
              <a:t>layout.circle,vertex.size</a:t>
            </a:r>
            <a:r>
              <a:rPr lang="en-US" altLang="zh-CN" sz="2000" dirty="0" smtClean="0"/>
              <a:t>=8,vertex.label=NA)</a:t>
            </a:r>
          </a:p>
          <a:p>
            <a:pPr lvl="1">
              <a:defRPr/>
            </a:pPr>
            <a:endParaRPr lang="en-US" altLang="zh-CN" sz="2000" dirty="0" smtClean="0"/>
          </a:p>
          <a:p>
            <a:pPr>
              <a:defRPr/>
            </a:pPr>
            <a:endParaRPr lang="zh-CN" altLang="en-US" sz="2400" dirty="0"/>
          </a:p>
        </p:txBody>
      </p:sp>
      <p:pic>
        <p:nvPicPr>
          <p:cNvPr id="8602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3933825"/>
            <a:ext cx="31115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R</a:t>
            </a:r>
            <a:r>
              <a:rPr lang="zh-CN" altLang="en-US" smtClean="0"/>
              <a:t>绘图包</a:t>
            </a:r>
          </a:p>
        </p:txBody>
      </p:sp>
      <p:sp>
        <p:nvSpPr>
          <p:cNvPr id="7171" name="内容占位符 2"/>
          <p:cNvSpPr>
            <a:spLocks noGrp="1"/>
          </p:cNvSpPr>
          <p:nvPr>
            <p:ph idx="1"/>
          </p:nvPr>
        </p:nvSpPr>
        <p:spPr/>
        <p:txBody>
          <a:bodyPr/>
          <a:lstStyle/>
          <a:p>
            <a:r>
              <a:rPr lang="zh-CN" altLang="en-US" dirty="0" smtClean="0"/>
              <a:t>默认自带：</a:t>
            </a:r>
            <a:r>
              <a:rPr lang="en-US" altLang="zh-CN" dirty="0" smtClean="0"/>
              <a:t>graphics</a:t>
            </a:r>
          </a:p>
          <a:p>
            <a:r>
              <a:rPr lang="zh-CN" altLang="en-US" dirty="0" smtClean="0"/>
              <a:t>目前最强大的一款：</a:t>
            </a:r>
            <a:r>
              <a:rPr lang="en-US" altLang="zh-CN" dirty="0" smtClean="0"/>
              <a:t>ggplot2</a:t>
            </a:r>
          </a:p>
          <a:p>
            <a:endParaRPr lang="en-US" altLang="zh-CN" dirty="0" smtClean="0"/>
          </a:p>
          <a:p>
            <a:r>
              <a:rPr lang="zh-CN" altLang="en-US" dirty="0" smtClean="0"/>
              <a:t>安装：</a:t>
            </a:r>
            <a:endParaRPr lang="en-US" altLang="zh-CN" dirty="0" smtClean="0"/>
          </a:p>
          <a:p>
            <a:pPr lvl="1"/>
            <a:r>
              <a:rPr lang="en-US" altLang="zh-CN" dirty="0" err="1" smtClean="0"/>
              <a:t>install.packages</a:t>
            </a:r>
            <a:r>
              <a:rPr lang="en-US" altLang="zh-CN" dirty="0" smtClean="0"/>
              <a:t>("ggplot2")</a:t>
            </a:r>
          </a:p>
          <a:p>
            <a:pPr lvl="1"/>
            <a:r>
              <a:rPr lang="en-US" altLang="zh-CN" dirty="0" err="1" smtClean="0"/>
              <a:t>install.packages</a:t>
            </a:r>
            <a:r>
              <a:rPr lang="en-US" altLang="zh-CN" dirty="0" smtClean="0"/>
              <a:t>("</a:t>
            </a:r>
            <a:r>
              <a:rPr lang="en-US" altLang="zh-CN" dirty="0" err="1" smtClean="0"/>
              <a:t>gcookbook</a:t>
            </a:r>
            <a:r>
              <a:rPr lang="en-US" altLang="zh-CN" dirty="0" smtClean="0"/>
              <a:t>")</a:t>
            </a:r>
          </a:p>
          <a:p>
            <a:pPr lvl="1"/>
            <a:r>
              <a:rPr lang="zh-CN" altLang="en-US" dirty="0" smtClean="0"/>
              <a:t>如果安装出错，如下解决：</a:t>
            </a:r>
            <a:endParaRPr lang="en-US" altLang="zh-CN" dirty="0" smtClean="0"/>
          </a:p>
          <a:p>
            <a:pPr lvl="1"/>
            <a:r>
              <a:rPr lang="en-US" altLang="zh-CN" dirty="0" err="1" smtClean="0"/>
              <a:t>install.packages</a:t>
            </a:r>
            <a:r>
              <a:rPr lang="en-US" altLang="zh-CN" dirty="0" smtClean="0"/>
              <a:t>("ggplot2",repos="http://cran.r-project.org")</a:t>
            </a:r>
            <a:endParaRPr lang="zh-CN" altLang="en-US" dirty="0"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绘制网络图</a:t>
            </a:r>
          </a:p>
        </p:txBody>
      </p:sp>
      <p:sp>
        <p:nvSpPr>
          <p:cNvPr id="87043" name="内容占位符 2"/>
          <p:cNvSpPr>
            <a:spLocks noGrp="1"/>
          </p:cNvSpPr>
          <p:nvPr>
            <p:ph idx="1"/>
          </p:nvPr>
        </p:nvSpPr>
        <p:spPr>
          <a:xfrm>
            <a:off x="250825" y="1268413"/>
            <a:ext cx="8713788" cy="5040312"/>
          </a:xfrm>
        </p:spPr>
        <p:txBody>
          <a:bodyPr/>
          <a:lstStyle/>
          <a:p>
            <a:r>
              <a:rPr lang="zh-CN" altLang="en-US" sz="2000" dirty="0" smtClean="0"/>
              <a:t>在网络图中使用文本标签</a:t>
            </a:r>
            <a:endParaRPr lang="en-US" altLang="zh-CN" sz="2000" dirty="0" smtClean="0"/>
          </a:p>
          <a:p>
            <a:r>
              <a:rPr lang="zh-CN" altLang="en-US" sz="2000" dirty="0" smtClean="0"/>
              <a:t>方法（</a:t>
            </a:r>
            <a:r>
              <a:rPr lang="en-US" altLang="zh-CN" sz="2000" dirty="0" smtClean="0"/>
              <a:t>1</a:t>
            </a:r>
            <a:r>
              <a:rPr lang="zh-CN" altLang="en-US" sz="2000" dirty="0" smtClean="0"/>
              <a:t>）设置</a:t>
            </a:r>
            <a:r>
              <a:rPr lang="en-US" altLang="zh-CN" sz="2000" dirty="0" smtClean="0"/>
              <a:t>plot</a:t>
            </a:r>
            <a:r>
              <a:rPr lang="zh-CN" altLang="en-US" sz="2000" dirty="0" smtClean="0"/>
              <a:t>的参数：</a:t>
            </a:r>
            <a:endParaRPr lang="en-US" altLang="zh-CN" sz="2000" dirty="0" smtClean="0"/>
          </a:p>
          <a:p>
            <a:pPr lvl="1"/>
            <a:r>
              <a:rPr lang="en-US" altLang="zh-CN" sz="1800" dirty="0" smtClean="0"/>
              <a:t>m &lt;- madmen[1:nrow(madmen)%%2==1,]</a:t>
            </a:r>
          </a:p>
          <a:p>
            <a:pPr lvl="1"/>
            <a:r>
              <a:rPr lang="en-US" altLang="zh-CN" sz="1800" dirty="0" smtClean="0"/>
              <a:t>g &lt;- </a:t>
            </a:r>
            <a:r>
              <a:rPr lang="en-US" altLang="zh-CN" sz="1800" dirty="0" err="1" smtClean="0"/>
              <a:t>graph.data.frame</a:t>
            </a:r>
            <a:r>
              <a:rPr lang="en-US" altLang="zh-CN" sz="1800" dirty="0" smtClean="0"/>
              <a:t>(</a:t>
            </a:r>
            <a:r>
              <a:rPr lang="en-US" altLang="zh-CN" sz="1800" dirty="0" err="1" smtClean="0"/>
              <a:t>m,directed</a:t>
            </a:r>
            <a:r>
              <a:rPr lang="en-US" altLang="zh-CN" sz="1800" dirty="0" smtClean="0"/>
              <a:t>=FALSE)</a:t>
            </a:r>
          </a:p>
          <a:p>
            <a:pPr lvl="1"/>
            <a:r>
              <a:rPr lang="en-US" altLang="zh-CN" sz="1800" dirty="0" smtClean="0"/>
              <a:t>plot(g, layout = </a:t>
            </a:r>
            <a:r>
              <a:rPr lang="en-US" altLang="zh-CN" sz="1800" dirty="0" err="1" smtClean="0"/>
              <a:t>layout.fruchterman.reingold</a:t>
            </a:r>
            <a:r>
              <a:rPr lang="en-US" altLang="zh-CN" sz="1800" dirty="0" smtClean="0"/>
              <a:t>,</a:t>
            </a:r>
          </a:p>
          <a:p>
            <a:pPr lvl="1"/>
            <a:r>
              <a:rPr lang="en-US" altLang="zh-CN" sz="1800" dirty="0" err="1" smtClean="0"/>
              <a:t>vertex.size</a:t>
            </a:r>
            <a:r>
              <a:rPr lang="en-US" altLang="zh-CN" sz="1800" dirty="0" smtClean="0"/>
              <a:t> = 4,</a:t>
            </a:r>
          </a:p>
          <a:p>
            <a:pPr lvl="1"/>
            <a:r>
              <a:rPr lang="en-US" altLang="zh-CN" sz="1800" dirty="0" err="1" smtClean="0"/>
              <a:t>vertex.label</a:t>
            </a:r>
            <a:r>
              <a:rPr lang="en-US" altLang="zh-CN" sz="1800" dirty="0" smtClean="0"/>
              <a:t> = V(g)$name,</a:t>
            </a:r>
          </a:p>
          <a:p>
            <a:pPr lvl="1"/>
            <a:r>
              <a:rPr lang="en-US" altLang="zh-CN" sz="1800" dirty="0" err="1" smtClean="0"/>
              <a:t>vertex.label.cex</a:t>
            </a:r>
            <a:r>
              <a:rPr lang="en-US" altLang="zh-CN" sz="1800" dirty="0" smtClean="0"/>
              <a:t> = 0.8,</a:t>
            </a:r>
          </a:p>
          <a:p>
            <a:pPr lvl="1"/>
            <a:r>
              <a:rPr lang="en-US" altLang="zh-CN" sz="1800" dirty="0" err="1" smtClean="0"/>
              <a:t>vertex.label.dist</a:t>
            </a:r>
            <a:r>
              <a:rPr lang="en-US" altLang="zh-CN" sz="1800" dirty="0" smtClean="0"/>
              <a:t> = 0.4,</a:t>
            </a:r>
          </a:p>
          <a:p>
            <a:pPr lvl="1"/>
            <a:r>
              <a:rPr lang="en-US" altLang="zh-CN" sz="1800" dirty="0" err="1" smtClean="0"/>
              <a:t>vertex.label.color</a:t>
            </a:r>
            <a:r>
              <a:rPr lang="en-US" altLang="zh-CN" sz="1800" dirty="0" smtClean="0"/>
              <a:t> = "black")</a:t>
            </a:r>
          </a:p>
          <a:p>
            <a:pPr lvl="1"/>
            <a:endParaRPr lang="zh-CN" altLang="en-US" sz="1800" dirty="0" smtClean="0"/>
          </a:p>
        </p:txBody>
      </p:sp>
      <p:pic>
        <p:nvPicPr>
          <p:cNvPr id="8704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338513"/>
            <a:ext cx="3736975"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绘制网络图</a:t>
            </a:r>
          </a:p>
        </p:txBody>
      </p:sp>
      <p:sp>
        <p:nvSpPr>
          <p:cNvPr id="88067" name="内容占位符 2"/>
          <p:cNvSpPr>
            <a:spLocks noGrp="1"/>
          </p:cNvSpPr>
          <p:nvPr>
            <p:ph idx="1"/>
          </p:nvPr>
        </p:nvSpPr>
        <p:spPr>
          <a:xfrm>
            <a:off x="107950" y="1268413"/>
            <a:ext cx="8712200" cy="4681537"/>
          </a:xfrm>
        </p:spPr>
        <p:txBody>
          <a:bodyPr/>
          <a:lstStyle/>
          <a:p>
            <a:r>
              <a:rPr lang="zh-CN" altLang="en-US" sz="2000" dirty="0" smtClean="0"/>
              <a:t>在网络图中使用文本标签</a:t>
            </a:r>
            <a:endParaRPr lang="en-US" altLang="zh-CN" sz="2000" dirty="0" smtClean="0"/>
          </a:p>
          <a:p>
            <a:r>
              <a:rPr lang="zh-CN" altLang="en-US" sz="2000" dirty="0" smtClean="0"/>
              <a:t>方法（</a:t>
            </a:r>
            <a:r>
              <a:rPr lang="en-US" altLang="zh-CN" sz="2000" dirty="0" smtClean="0"/>
              <a:t>2</a:t>
            </a:r>
            <a:r>
              <a:rPr lang="zh-CN" altLang="en-US" sz="2000" dirty="0" smtClean="0"/>
              <a:t>）分别设置结点、边和布局的绘图属性：</a:t>
            </a:r>
            <a:endParaRPr lang="en-US" altLang="zh-CN" sz="2000" dirty="0" smtClean="0"/>
          </a:p>
          <a:p>
            <a:pPr lvl="1"/>
            <a:r>
              <a:rPr lang="en-US" altLang="zh-CN" sz="1800" dirty="0" smtClean="0"/>
              <a:t>V(g)$size &lt;- 4</a:t>
            </a:r>
          </a:p>
          <a:p>
            <a:pPr lvl="1"/>
            <a:r>
              <a:rPr lang="en-US" altLang="zh-CN" sz="1800" dirty="0" smtClean="0"/>
              <a:t>V(g)$label &lt;- V(g)$name</a:t>
            </a:r>
          </a:p>
          <a:p>
            <a:pPr lvl="1"/>
            <a:r>
              <a:rPr lang="en-US" altLang="zh-CN" sz="1800" dirty="0" smtClean="0"/>
              <a:t>V(g)$</a:t>
            </a:r>
            <a:r>
              <a:rPr lang="en-US" altLang="zh-CN" sz="1800" dirty="0" err="1" smtClean="0"/>
              <a:t>label.cex</a:t>
            </a:r>
            <a:r>
              <a:rPr lang="en-US" altLang="zh-CN" sz="1800" dirty="0" smtClean="0"/>
              <a:t> &lt;- 0.8</a:t>
            </a:r>
          </a:p>
          <a:p>
            <a:pPr lvl="1"/>
            <a:r>
              <a:rPr lang="en-US" altLang="zh-CN" sz="1800" dirty="0" smtClean="0"/>
              <a:t>V(g)$</a:t>
            </a:r>
            <a:r>
              <a:rPr lang="en-US" altLang="zh-CN" sz="1800" dirty="0" err="1" smtClean="0"/>
              <a:t>label.dist</a:t>
            </a:r>
            <a:r>
              <a:rPr lang="en-US" altLang="zh-CN" sz="1800" dirty="0" smtClean="0"/>
              <a:t> &lt;- 0.4</a:t>
            </a:r>
          </a:p>
          <a:p>
            <a:pPr lvl="1"/>
            <a:r>
              <a:rPr lang="en-US" altLang="zh-CN" sz="1800" dirty="0" smtClean="0"/>
              <a:t>V(g)$</a:t>
            </a:r>
            <a:r>
              <a:rPr lang="en-US" altLang="zh-CN" sz="1800" dirty="0" err="1" smtClean="0"/>
              <a:t>label.color</a:t>
            </a:r>
            <a:r>
              <a:rPr lang="en-US" altLang="zh-CN" sz="1800" dirty="0" smtClean="0"/>
              <a:t> &lt;- "black"</a:t>
            </a:r>
          </a:p>
          <a:p>
            <a:pPr lvl="1"/>
            <a:r>
              <a:rPr lang="en-US" altLang="zh-CN" sz="1800" dirty="0" err="1" smtClean="0"/>
              <a:t>g$layout</a:t>
            </a:r>
            <a:r>
              <a:rPr lang="en-US" altLang="zh-CN" sz="1800" dirty="0" smtClean="0"/>
              <a:t> &lt;- </a:t>
            </a:r>
            <a:r>
              <a:rPr lang="en-US" altLang="zh-CN" sz="1800" dirty="0" err="1" smtClean="0"/>
              <a:t>layout.fruchterman.reingold</a:t>
            </a:r>
            <a:endParaRPr lang="en-US" altLang="zh-CN" sz="1800" dirty="0" smtClean="0"/>
          </a:p>
          <a:p>
            <a:pPr lvl="1"/>
            <a:r>
              <a:rPr lang="en-US" altLang="zh-CN" sz="1800" dirty="0" smtClean="0"/>
              <a:t>E(g)[c(2,11,19)]$label &lt;- "M"</a:t>
            </a:r>
          </a:p>
          <a:p>
            <a:pPr lvl="1"/>
            <a:r>
              <a:rPr lang="en-US" altLang="zh-CN" sz="1800" dirty="0" smtClean="0"/>
              <a:t>E(g)$color &lt;- "grey70"</a:t>
            </a:r>
          </a:p>
          <a:p>
            <a:pPr lvl="1"/>
            <a:r>
              <a:rPr lang="en-US" altLang="zh-CN" sz="1800" dirty="0" smtClean="0"/>
              <a:t>E(g)[c(2,11,19)]$color &lt;- "red"</a:t>
            </a:r>
          </a:p>
          <a:p>
            <a:pPr lvl="1"/>
            <a:r>
              <a:rPr lang="en-US" altLang="zh-CN" sz="1800" dirty="0" smtClean="0"/>
              <a:t>plot(g)</a:t>
            </a:r>
          </a:p>
          <a:p>
            <a:pPr lvl="1"/>
            <a:endParaRPr lang="en-US" altLang="zh-CN" sz="1800" dirty="0" smtClean="0"/>
          </a:p>
          <a:p>
            <a:endParaRPr lang="zh-CN" altLang="en-US" sz="2000" dirty="0" smtClean="0"/>
          </a:p>
        </p:txBody>
      </p:sp>
      <p:pic>
        <p:nvPicPr>
          <p:cNvPr id="8806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2997200"/>
            <a:ext cx="3852863"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en-US" dirty="0" smtClean="0"/>
              <a:t>绘制三维散点图</a:t>
            </a:r>
          </a:p>
        </p:txBody>
      </p:sp>
      <p:sp>
        <p:nvSpPr>
          <p:cNvPr id="92163" name="内容占位符 2"/>
          <p:cNvSpPr>
            <a:spLocks noGrp="1"/>
          </p:cNvSpPr>
          <p:nvPr>
            <p:ph idx="1"/>
          </p:nvPr>
        </p:nvSpPr>
        <p:spPr>
          <a:xfrm>
            <a:off x="107950" y="1341438"/>
            <a:ext cx="8856663" cy="4751387"/>
          </a:xfrm>
        </p:spPr>
        <p:txBody>
          <a:bodyPr/>
          <a:lstStyle/>
          <a:p>
            <a:r>
              <a:rPr lang="zh-CN" altLang="en-US" sz="2000" dirty="0" smtClean="0"/>
              <a:t>可以使用</a:t>
            </a:r>
            <a:r>
              <a:rPr lang="en-US" altLang="zh-CN" sz="2000" dirty="0" err="1" smtClean="0"/>
              <a:t>rgl</a:t>
            </a:r>
            <a:r>
              <a:rPr lang="zh-CN" altLang="en-US" sz="2000" dirty="0" smtClean="0"/>
              <a:t>包的</a:t>
            </a:r>
            <a:r>
              <a:rPr lang="en-US" altLang="zh-CN" sz="2000" dirty="0" smtClean="0"/>
              <a:t>plot3d()</a:t>
            </a:r>
            <a:r>
              <a:rPr lang="zh-CN" altLang="en-US" sz="2000" dirty="0" smtClean="0"/>
              <a:t>函数绘制三维散点图，其参数可以是：</a:t>
            </a:r>
            <a:endParaRPr lang="en-US" altLang="zh-CN" sz="2000" dirty="0" smtClean="0"/>
          </a:p>
          <a:p>
            <a:pPr lvl="1"/>
            <a:r>
              <a:rPr lang="zh-CN" altLang="en-US" sz="1800" dirty="0" smtClean="0"/>
              <a:t>一个数据框，前三列分别表示</a:t>
            </a:r>
            <a:r>
              <a:rPr lang="en-US" altLang="zh-CN" sz="1800" dirty="0" err="1" smtClean="0"/>
              <a:t>x,y,z</a:t>
            </a:r>
            <a:r>
              <a:rPr lang="zh-CN" altLang="en-US" sz="1800" dirty="0" smtClean="0"/>
              <a:t>的坐标；</a:t>
            </a:r>
            <a:endParaRPr lang="en-US" altLang="zh-CN" sz="1800" dirty="0" smtClean="0"/>
          </a:p>
          <a:p>
            <a:pPr lvl="1"/>
            <a:r>
              <a:rPr lang="zh-CN" altLang="en-US" sz="1800" dirty="0" smtClean="0"/>
              <a:t>三个向量，分别表示</a:t>
            </a:r>
            <a:r>
              <a:rPr lang="en-US" altLang="zh-CN" sz="1800" dirty="0" err="1" smtClean="0"/>
              <a:t>x,y,z</a:t>
            </a:r>
            <a:r>
              <a:rPr lang="zh-CN" altLang="en-US" sz="1800" dirty="0" smtClean="0"/>
              <a:t>的坐标。</a:t>
            </a:r>
            <a:endParaRPr lang="en-US" altLang="zh-CN" sz="1800" dirty="0" smtClean="0"/>
          </a:p>
          <a:p>
            <a:pPr lvl="1"/>
            <a:r>
              <a:rPr lang="en-US" altLang="zh-CN" sz="1800" dirty="0" err="1" smtClean="0"/>
              <a:t>install.packages</a:t>
            </a:r>
            <a:r>
              <a:rPr lang="en-US" altLang="zh-CN" sz="1800" dirty="0" smtClean="0"/>
              <a:t>("</a:t>
            </a:r>
            <a:r>
              <a:rPr lang="en-US" altLang="zh-CN" sz="1800" dirty="0" err="1" smtClean="0"/>
              <a:t>rgl</a:t>
            </a:r>
            <a:r>
              <a:rPr lang="en-US" altLang="zh-CN" sz="1800" dirty="0" smtClean="0"/>
              <a:t>") #</a:t>
            </a:r>
            <a:r>
              <a:rPr lang="zh-CN" altLang="en-US" sz="1800" dirty="0" smtClean="0"/>
              <a:t>安装时间相当长</a:t>
            </a:r>
            <a:endParaRPr lang="en-US" altLang="zh-CN" sz="1800" dirty="0" smtClean="0"/>
          </a:p>
          <a:p>
            <a:pPr lvl="1"/>
            <a:r>
              <a:rPr lang="en-US" altLang="zh-CN" sz="1800" dirty="0"/>
              <a:t>library("</a:t>
            </a:r>
            <a:r>
              <a:rPr lang="en-US" altLang="zh-CN" sz="1800" dirty="0" err="1"/>
              <a:t>rgl</a:t>
            </a:r>
            <a:r>
              <a:rPr lang="en-US" altLang="zh-CN" sz="1800" dirty="0" smtClean="0"/>
              <a:t>")</a:t>
            </a:r>
          </a:p>
          <a:p>
            <a:pPr lvl="1"/>
            <a:r>
              <a:rPr lang="en-US" altLang="zh-CN" sz="1800" dirty="0" smtClean="0"/>
              <a:t>plot3d(</a:t>
            </a:r>
            <a:r>
              <a:rPr lang="en-US" altLang="zh-CN" sz="1800" dirty="0" err="1" smtClean="0"/>
              <a:t>mtcars$wt,mtcars$disp,mtcars$mpg</a:t>
            </a:r>
            <a:r>
              <a:rPr lang="en-US" altLang="zh-CN" sz="1800" dirty="0" smtClean="0"/>
              <a:t>)</a:t>
            </a:r>
          </a:p>
          <a:p>
            <a:pPr lvl="1"/>
            <a:r>
              <a:rPr lang="en-US" altLang="zh-CN" sz="1800" dirty="0" smtClean="0"/>
              <a:t>plot3d(</a:t>
            </a:r>
            <a:r>
              <a:rPr lang="en-US" altLang="zh-CN" sz="1800" dirty="0" err="1" smtClean="0"/>
              <a:t>mtcars$wt,mtcars$disp,mtcars$mpg,type</a:t>
            </a:r>
            <a:r>
              <a:rPr lang="en-US" altLang="zh-CN" sz="1800" dirty="0" smtClean="0"/>
              <a:t>="</a:t>
            </a:r>
            <a:r>
              <a:rPr lang="en-US" altLang="zh-CN" sz="1800" dirty="0" err="1" smtClean="0"/>
              <a:t>s",size</a:t>
            </a:r>
            <a:r>
              <a:rPr lang="en-US" altLang="zh-CN" sz="1800" dirty="0" smtClean="0"/>
              <a:t>=0.75,lit=FALSE)</a:t>
            </a:r>
          </a:p>
          <a:p>
            <a:pPr lvl="1"/>
            <a:endParaRPr lang="zh-CN" altLang="en-US" sz="1800" dirty="0" smtClean="0"/>
          </a:p>
        </p:txBody>
      </p:sp>
      <p:pic>
        <p:nvPicPr>
          <p:cNvPr id="9216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633788"/>
            <a:ext cx="419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smtClean="0"/>
              <a:t>输出图形为</a:t>
            </a:r>
            <a:r>
              <a:rPr lang="en-US" altLang="zh-CN" smtClean="0"/>
              <a:t>PDF</a:t>
            </a:r>
            <a:r>
              <a:rPr lang="zh-CN" altLang="en-US" smtClean="0"/>
              <a:t>格式</a:t>
            </a:r>
          </a:p>
        </p:txBody>
      </p:sp>
      <p:sp>
        <p:nvSpPr>
          <p:cNvPr id="3" name="内容占位符 2"/>
          <p:cNvSpPr>
            <a:spLocks noGrp="1"/>
          </p:cNvSpPr>
          <p:nvPr>
            <p:ph idx="1"/>
          </p:nvPr>
        </p:nvSpPr>
        <p:spPr/>
        <p:txBody>
          <a:bodyPr/>
          <a:lstStyle/>
          <a:p>
            <a:pPr>
              <a:defRPr/>
            </a:pPr>
            <a:r>
              <a:rPr lang="zh-CN" altLang="en-US" dirty="0" smtClean="0"/>
              <a:t>通用方法：</a:t>
            </a:r>
            <a:endParaRPr lang="en-US" altLang="zh-CN" dirty="0" smtClean="0"/>
          </a:p>
          <a:p>
            <a:pPr lvl="1">
              <a:defRPr/>
            </a:pPr>
            <a:r>
              <a:rPr lang="zh-CN" altLang="en-US" dirty="0" smtClean="0"/>
              <a:t>使用</a:t>
            </a:r>
            <a:r>
              <a:rPr lang="en-US" altLang="zh-CN" dirty="0" smtClean="0"/>
              <a:t>pdf()</a:t>
            </a:r>
            <a:r>
              <a:rPr lang="zh-CN" altLang="en-US" dirty="0" smtClean="0"/>
              <a:t>打开</a:t>
            </a:r>
            <a:r>
              <a:rPr lang="en-US" altLang="zh-CN" dirty="0" smtClean="0"/>
              <a:t>pdf</a:t>
            </a:r>
            <a:r>
              <a:rPr lang="zh-CN" altLang="en-US" dirty="0" smtClean="0"/>
              <a:t>图形设备，绘制图形，</a:t>
            </a:r>
            <a:r>
              <a:rPr lang="en-US" altLang="zh-CN" dirty="0" err="1" smtClean="0"/>
              <a:t>dev.off</a:t>
            </a:r>
            <a:r>
              <a:rPr lang="en-US" altLang="zh-CN" dirty="0" smtClean="0"/>
              <a:t>()</a:t>
            </a:r>
            <a:r>
              <a:rPr lang="zh-CN" altLang="en-US" dirty="0" smtClean="0"/>
              <a:t>关闭图形设备。</a:t>
            </a:r>
            <a:endParaRPr lang="en-US" altLang="zh-CN" dirty="0" smtClean="0"/>
          </a:p>
          <a:p>
            <a:pPr lvl="1">
              <a:defRPr/>
            </a:pPr>
            <a:r>
              <a:rPr lang="zh-CN" altLang="en-US" dirty="0" smtClean="0"/>
              <a:t>示例：</a:t>
            </a:r>
            <a:endParaRPr lang="en-US" altLang="zh-CN" dirty="0" smtClean="0"/>
          </a:p>
          <a:p>
            <a:pPr marL="449262" lvl="1" indent="0">
              <a:buFont typeface="Wingdings" panose="05000000000000000000" pitchFamily="2" charset="2"/>
              <a:buNone/>
              <a:defRPr/>
            </a:pPr>
            <a:r>
              <a:rPr lang="en-US" altLang="zh-CN" dirty="0" smtClean="0"/>
              <a:t>pdf("d:/myplot.pdf",width=4,height=4)</a:t>
            </a:r>
          </a:p>
          <a:p>
            <a:pPr marL="449262" lvl="1" indent="0">
              <a:buFont typeface="Wingdings" panose="05000000000000000000" pitchFamily="2" charset="2"/>
              <a:buNone/>
              <a:defRPr/>
            </a:pPr>
            <a:r>
              <a:rPr lang="en-US" altLang="zh-CN" dirty="0" smtClean="0"/>
              <a:t>print(</a:t>
            </a:r>
            <a:r>
              <a:rPr lang="en-US" altLang="zh-CN" dirty="0" err="1" smtClean="0"/>
              <a:t>ggplot</a:t>
            </a:r>
            <a:r>
              <a:rPr lang="en-US" altLang="zh-CN" dirty="0" smtClean="0"/>
              <a:t>(</a:t>
            </a:r>
            <a:r>
              <a:rPr lang="en-US" altLang="zh-CN" dirty="0" err="1" smtClean="0"/>
              <a:t>mtcars,aes</a:t>
            </a:r>
            <a:r>
              <a:rPr lang="en-US" altLang="zh-CN" dirty="0" smtClean="0"/>
              <a:t>(x=</a:t>
            </a:r>
            <a:r>
              <a:rPr lang="en-US" altLang="zh-CN" dirty="0" err="1" smtClean="0"/>
              <a:t>wt,y</a:t>
            </a:r>
            <a:r>
              <a:rPr lang="en-US" altLang="zh-CN" dirty="0" smtClean="0"/>
              <a:t>=mpg))+</a:t>
            </a:r>
            <a:r>
              <a:rPr lang="en-US" altLang="zh-CN" dirty="0" err="1" smtClean="0"/>
              <a:t>geom_point</a:t>
            </a:r>
            <a:r>
              <a:rPr lang="en-US" altLang="zh-CN" dirty="0" smtClean="0"/>
              <a:t>())</a:t>
            </a:r>
          </a:p>
          <a:p>
            <a:pPr marL="449262" lvl="1" indent="0">
              <a:buFont typeface="Wingdings" panose="05000000000000000000" pitchFamily="2" charset="2"/>
              <a:buNone/>
              <a:defRPr/>
            </a:pPr>
            <a:r>
              <a:rPr lang="en-US" altLang="zh-CN" dirty="0" smtClean="0"/>
              <a:t># </a:t>
            </a:r>
            <a:r>
              <a:rPr lang="zh-CN" altLang="en-US" dirty="0" smtClean="0"/>
              <a:t>或者</a:t>
            </a:r>
            <a:r>
              <a:rPr lang="en-US" altLang="zh-CN" dirty="0" smtClean="0"/>
              <a:t>plot(</a:t>
            </a:r>
            <a:r>
              <a:rPr lang="en-US" altLang="zh-CN" dirty="0" err="1" smtClean="0"/>
              <a:t>mtcars$wt,mtcars$mpg</a:t>
            </a:r>
            <a:r>
              <a:rPr lang="en-US" altLang="zh-CN" dirty="0"/>
              <a:t>)</a:t>
            </a:r>
          </a:p>
          <a:p>
            <a:pPr marL="449262" lvl="1" indent="0">
              <a:buFont typeface="Wingdings" panose="05000000000000000000" pitchFamily="2" charset="2"/>
              <a:buNone/>
              <a:defRPr/>
            </a:pPr>
            <a:r>
              <a:rPr lang="en-US" altLang="zh-CN" dirty="0" err="1" smtClean="0"/>
              <a:t>dev.off</a:t>
            </a:r>
            <a:r>
              <a:rPr lang="en-US" altLang="zh-CN" dirty="0" smtClean="0"/>
              <a:t>()</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smtClean="0"/>
              <a:t>输出图形为</a:t>
            </a:r>
            <a:r>
              <a:rPr lang="en-US" altLang="zh-CN" smtClean="0"/>
              <a:t>PDF</a:t>
            </a:r>
            <a:r>
              <a:rPr lang="zh-CN" altLang="en-US" smtClean="0"/>
              <a:t>格式</a:t>
            </a:r>
          </a:p>
        </p:txBody>
      </p:sp>
      <p:sp>
        <p:nvSpPr>
          <p:cNvPr id="3" name="内容占位符 2"/>
          <p:cNvSpPr>
            <a:spLocks noGrp="1"/>
          </p:cNvSpPr>
          <p:nvPr>
            <p:ph idx="1"/>
          </p:nvPr>
        </p:nvSpPr>
        <p:spPr>
          <a:xfrm>
            <a:off x="107950" y="1341438"/>
            <a:ext cx="8856663" cy="4679950"/>
          </a:xfrm>
        </p:spPr>
        <p:txBody>
          <a:bodyPr/>
          <a:lstStyle/>
          <a:p>
            <a:pPr>
              <a:defRPr/>
            </a:pPr>
            <a:r>
              <a:rPr lang="zh-CN" altLang="en-US" dirty="0" smtClean="0"/>
              <a:t>在</a:t>
            </a:r>
            <a:r>
              <a:rPr lang="en-US" altLang="zh-CN" dirty="0" smtClean="0"/>
              <a:t>ggplot2</a:t>
            </a:r>
            <a:r>
              <a:rPr lang="zh-CN" altLang="en-US" dirty="0" smtClean="0"/>
              <a:t>包中，使用</a:t>
            </a:r>
            <a:r>
              <a:rPr lang="en-US" altLang="zh-CN" dirty="0" err="1" smtClean="0"/>
              <a:t>ggsave</a:t>
            </a:r>
            <a:r>
              <a:rPr lang="en-US" altLang="zh-CN" dirty="0" smtClean="0"/>
              <a:t>()</a:t>
            </a:r>
            <a:r>
              <a:rPr lang="zh-CN" altLang="en-US" dirty="0" smtClean="0"/>
              <a:t>保存使用</a:t>
            </a:r>
            <a:r>
              <a:rPr lang="en-US" altLang="zh-CN" dirty="0" err="1" smtClean="0"/>
              <a:t>ggplot</a:t>
            </a:r>
            <a:r>
              <a:rPr lang="en-US" altLang="zh-CN" dirty="0" smtClean="0"/>
              <a:t>()</a:t>
            </a:r>
            <a:r>
              <a:rPr lang="zh-CN" altLang="en-US" dirty="0" smtClean="0"/>
              <a:t>绘制的最后一幅图像。</a:t>
            </a:r>
            <a:endParaRPr lang="en-US" altLang="zh-CN" dirty="0" smtClean="0"/>
          </a:p>
          <a:p>
            <a:pPr>
              <a:defRPr/>
            </a:pPr>
            <a:r>
              <a:rPr lang="zh-CN" altLang="en-US" dirty="0" smtClean="0"/>
              <a:t>示例：</a:t>
            </a:r>
            <a:endParaRPr lang="en-US" altLang="zh-CN" dirty="0" smtClean="0"/>
          </a:p>
          <a:p>
            <a:pPr marL="0" indent="0">
              <a:buFont typeface="Wingdings" panose="05000000000000000000" pitchFamily="2" charset="2"/>
              <a:buNone/>
              <a:defRPr/>
            </a:pPr>
            <a:r>
              <a:rPr lang="en-US" altLang="zh-CN" dirty="0" err="1" smtClean="0"/>
              <a:t>ggplot</a:t>
            </a:r>
            <a:r>
              <a:rPr lang="en-US" altLang="zh-CN" dirty="0" smtClean="0"/>
              <a:t>(</a:t>
            </a:r>
            <a:r>
              <a:rPr lang="en-US" altLang="zh-CN" dirty="0" err="1" smtClean="0"/>
              <a:t>mtcars,aes</a:t>
            </a:r>
            <a:r>
              <a:rPr lang="en-US" altLang="zh-CN" dirty="0" smtClean="0"/>
              <a:t>(x=</a:t>
            </a:r>
            <a:r>
              <a:rPr lang="en-US" altLang="zh-CN" dirty="0" err="1" smtClean="0"/>
              <a:t>wt,y</a:t>
            </a:r>
            <a:r>
              <a:rPr lang="en-US" altLang="zh-CN" dirty="0" smtClean="0"/>
              <a:t>=mpg))+</a:t>
            </a:r>
            <a:r>
              <a:rPr lang="en-US" altLang="zh-CN" dirty="0" err="1" smtClean="0"/>
              <a:t>geom_point</a:t>
            </a:r>
            <a:r>
              <a:rPr lang="en-US" altLang="zh-CN" dirty="0" smtClean="0"/>
              <a:t>()</a:t>
            </a:r>
          </a:p>
          <a:p>
            <a:pPr marL="0" indent="0">
              <a:buFont typeface="Wingdings" panose="05000000000000000000" pitchFamily="2" charset="2"/>
              <a:buNone/>
              <a:defRPr/>
            </a:pPr>
            <a:r>
              <a:rPr lang="en-US" altLang="zh-CN" dirty="0" err="1" smtClean="0"/>
              <a:t>ggsave</a:t>
            </a:r>
            <a:r>
              <a:rPr lang="en-US" altLang="zh-CN" dirty="0" smtClean="0"/>
              <a:t>("d:/mtcars.pdf",width=8,height=8,units="cm")</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smtClean="0"/>
              <a:t>输出图形为点阵图形格式</a:t>
            </a:r>
          </a:p>
        </p:txBody>
      </p:sp>
      <p:sp>
        <p:nvSpPr>
          <p:cNvPr id="3" name="内容占位符 2"/>
          <p:cNvSpPr>
            <a:spLocks noGrp="1"/>
          </p:cNvSpPr>
          <p:nvPr>
            <p:ph idx="1"/>
          </p:nvPr>
        </p:nvSpPr>
        <p:spPr/>
        <p:txBody>
          <a:bodyPr/>
          <a:lstStyle/>
          <a:p>
            <a:pPr>
              <a:defRPr/>
            </a:pPr>
            <a:r>
              <a:rPr lang="zh-CN" altLang="en-US" dirty="0" smtClean="0"/>
              <a:t>通用方法：</a:t>
            </a:r>
            <a:endParaRPr lang="en-US" altLang="zh-CN" dirty="0" smtClean="0"/>
          </a:p>
          <a:p>
            <a:pPr lvl="1">
              <a:defRPr/>
            </a:pPr>
            <a:r>
              <a:rPr lang="zh-CN" altLang="en-US" dirty="0" smtClean="0"/>
              <a:t>使用</a:t>
            </a:r>
            <a:r>
              <a:rPr lang="en-US" altLang="zh-CN" dirty="0" err="1" smtClean="0"/>
              <a:t>png</a:t>
            </a:r>
            <a:r>
              <a:rPr lang="en-US" altLang="zh-CN" dirty="0" smtClean="0"/>
              <a:t>()</a:t>
            </a:r>
            <a:r>
              <a:rPr lang="zh-CN" altLang="en-US" dirty="0" smtClean="0"/>
              <a:t>打开</a:t>
            </a:r>
            <a:r>
              <a:rPr lang="en-US" altLang="zh-CN" dirty="0" err="1" smtClean="0"/>
              <a:t>png</a:t>
            </a:r>
            <a:r>
              <a:rPr lang="zh-CN" altLang="en-US" dirty="0" smtClean="0"/>
              <a:t>图形设备，绘制图形，</a:t>
            </a:r>
            <a:r>
              <a:rPr lang="en-US" altLang="zh-CN" dirty="0" err="1" smtClean="0"/>
              <a:t>dev.off</a:t>
            </a:r>
            <a:r>
              <a:rPr lang="en-US" altLang="zh-CN" dirty="0" smtClean="0"/>
              <a:t>()</a:t>
            </a:r>
            <a:r>
              <a:rPr lang="zh-CN" altLang="en-US" dirty="0" smtClean="0"/>
              <a:t>关闭图形设备。</a:t>
            </a:r>
            <a:endParaRPr lang="en-US" altLang="zh-CN" dirty="0" smtClean="0"/>
          </a:p>
          <a:p>
            <a:pPr lvl="1">
              <a:defRPr/>
            </a:pPr>
            <a:r>
              <a:rPr lang="zh-CN" altLang="en-US" dirty="0" smtClean="0"/>
              <a:t>示例：</a:t>
            </a:r>
          </a:p>
          <a:p>
            <a:pPr marL="449262" lvl="1" indent="0">
              <a:buFont typeface="Wingdings" panose="05000000000000000000" pitchFamily="2" charset="2"/>
              <a:buNone/>
              <a:defRPr/>
            </a:pPr>
            <a:r>
              <a:rPr lang="en-US" altLang="zh-CN" dirty="0" err="1" smtClean="0"/>
              <a:t>ppi</a:t>
            </a:r>
            <a:r>
              <a:rPr lang="en-US" altLang="zh-CN" dirty="0" smtClean="0"/>
              <a:t> &lt;- 300</a:t>
            </a:r>
          </a:p>
          <a:p>
            <a:pPr marL="449262" lvl="1" indent="0">
              <a:buFont typeface="Wingdings" panose="05000000000000000000" pitchFamily="2" charset="2"/>
              <a:buNone/>
              <a:defRPr/>
            </a:pPr>
            <a:r>
              <a:rPr lang="en-US" altLang="zh-CN" dirty="0" err="1" smtClean="0"/>
              <a:t>png</a:t>
            </a:r>
            <a:r>
              <a:rPr lang="en-US" altLang="zh-CN" dirty="0" smtClean="0"/>
              <a:t>("d:/myplot_%d.png",width=4*ppi,height=4*ppi,res=ppi)</a:t>
            </a:r>
          </a:p>
          <a:p>
            <a:pPr marL="449262" lvl="1" indent="0">
              <a:buFont typeface="Wingdings" panose="05000000000000000000" pitchFamily="2" charset="2"/>
              <a:buNone/>
              <a:defRPr/>
            </a:pPr>
            <a:r>
              <a:rPr lang="en-US" altLang="zh-CN" dirty="0" smtClean="0"/>
              <a:t>plot(</a:t>
            </a:r>
            <a:r>
              <a:rPr lang="en-US" altLang="zh-CN" dirty="0" err="1" smtClean="0"/>
              <a:t>mtcars$wt,mtcars$mpg</a:t>
            </a:r>
            <a:r>
              <a:rPr lang="en-US" altLang="zh-CN" dirty="0" smtClean="0"/>
              <a:t>)</a:t>
            </a:r>
          </a:p>
          <a:p>
            <a:pPr marL="449262" lvl="1" indent="0">
              <a:buFont typeface="Wingdings" panose="05000000000000000000" pitchFamily="2" charset="2"/>
              <a:buNone/>
              <a:defRPr/>
            </a:pPr>
            <a:r>
              <a:rPr lang="en-US" altLang="zh-CN" dirty="0" smtClean="0"/>
              <a:t>print(</a:t>
            </a:r>
            <a:r>
              <a:rPr lang="en-US" altLang="zh-CN" dirty="0" err="1" smtClean="0"/>
              <a:t>ggplot</a:t>
            </a:r>
            <a:r>
              <a:rPr lang="en-US" altLang="zh-CN" dirty="0" smtClean="0"/>
              <a:t>(</a:t>
            </a:r>
            <a:r>
              <a:rPr lang="en-US" altLang="zh-CN" dirty="0" err="1" smtClean="0"/>
              <a:t>mtcars,aes</a:t>
            </a:r>
            <a:r>
              <a:rPr lang="en-US" altLang="zh-CN" dirty="0" smtClean="0"/>
              <a:t>(x=</a:t>
            </a:r>
            <a:r>
              <a:rPr lang="en-US" altLang="zh-CN" dirty="0" err="1" smtClean="0"/>
              <a:t>wt,y</a:t>
            </a:r>
            <a:r>
              <a:rPr lang="en-US" altLang="zh-CN" dirty="0" smtClean="0"/>
              <a:t>=mpg))+</a:t>
            </a:r>
            <a:r>
              <a:rPr lang="en-US" altLang="zh-CN" dirty="0" err="1" smtClean="0"/>
              <a:t>geom_point</a:t>
            </a:r>
            <a:r>
              <a:rPr lang="en-US" altLang="zh-CN" dirty="0" smtClean="0"/>
              <a:t>())</a:t>
            </a:r>
          </a:p>
          <a:p>
            <a:pPr marL="449262" lvl="1" indent="0">
              <a:buFont typeface="Wingdings" panose="05000000000000000000" pitchFamily="2" charset="2"/>
              <a:buNone/>
              <a:defRPr/>
            </a:pPr>
            <a:r>
              <a:rPr lang="en-US" altLang="zh-CN" dirty="0" err="1" smtClean="0"/>
              <a:t>dev.off</a:t>
            </a:r>
            <a:r>
              <a:rPr lang="en-US" altLang="zh-CN" dirty="0" smtClean="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en-US" smtClean="0"/>
              <a:t>输出图形为</a:t>
            </a:r>
            <a:r>
              <a:rPr lang="en-US" altLang="zh-CN" smtClean="0"/>
              <a:t>PDF</a:t>
            </a:r>
            <a:r>
              <a:rPr lang="zh-CN" altLang="en-US" smtClean="0"/>
              <a:t>格式</a:t>
            </a:r>
          </a:p>
        </p:txBody>
      </p:sp>
      <p:sp>
        <p:nvSpPr>
          <p:cNvPr id="3" name="内容占位符 2"/>
          <p:cNvSpPr>
            <a:spLocks noGrp="1"/>
          </p:cNvSpPr>
          <p:nvPr>
            <p:ph idx="1"/>
          </p:nvPr>
        </p:nvSpPr>
        <p:spPr>
          <a:xfrm>
            <a:off x="107950" y="1341438"/>
            <a:ext cx="8856663" cy="4679950"/>
          </a:xfrm>
        </p:spPr>
        <p:txBody>
          <a:bodyPr/>
          <a:lstStyle/>
          <a:p>
            <a:pPr>
              <a:defRPr/>
            </a:pPr>
            <a:r>
              <a:rPr lang="zh-CN" altLang="en-US" dirty="0" smtClean="0"/>
              <a:t>在</a:t>
            </a:r>
            <a:r>
              <a:rPr lang="en-US" altLang="zh-CN" dirty="0" smtClean="0"/>
              <a:t>ggplot2</a:t>
            </a:r>
            <a:r>
              <a:rPr lang="zh-CN" altLang="en-US" dirty="0" smtClean="0"/>
              <a:t>包中，使用</a:t>
            </a:r>
            <a:r>
              <a:rPr lang="en-US" altLang="zh-CN" dirty="0" err="1" smtClean="0"/>
              <a:t>ggsave</a:t>
            </a:r>
            <a:r>
              <a:rPr lang="en-US" altLang="zh-CN" dirty="0" smtClean="0"/>
              <a:t>()</a:t>
            </a:r>
            <a:r>
              <a:rPr lang="zh-CN" altLang="en-US" dirty="0" smtClean="0"/>
              <a:t>保存使用</a:t>
            </a:r>
            <a:r>
              <a:rPr lang="en-US" altLang="zh-CN" dirty="0" err="1" smtClean="0"/>
              <a:t>ggplot</a:t>
            </a:r>
            <a:r>
              <a:rPr lang="en-US" altLang="zh-CN" dirty="0" smtClean="0"/>
              <a:t>()</a:t>
            </a:r>
            <a:r>
              <a:rPr lang="zh-CN" altLang="en-US" dirty="0" smtClean="0"/>
              <a:t>绘制的最后一幅图像。</a:t>
            </a:r>
            <a:endParaRPr lang="en-US" altLang="zh-CN" dirty="0" smtClean="0"/>
          </a:p>
          <a:p>
            <a:pPr>
              <a:defRPr/>
            </a:pPr>
            <a:r>
              <a:rPr lang="zh-CN" altLang="en-US" dirty="0" smtClean="0"/>
              <a:t>示例：</a:t>
            </a:r>
            <a:endParaRPr lang="en-US" altLang="zh-CN" dirty="0" smtClean="0"/>
          </a:p>
          <a:p>
            <a:pPr marL="0" indent="0">
              <a:buFont typeface="Wingdings" panose="05000000000000000000" pitchFamily="2" charset="2"/>
              <a:buNone/>
              <a:defRPr/>
            </a:pPr>
            <a:r>
              <a:rPr lang="en-US" altLang="zh-CN" dirty="0" err="1" smtClean="0"/>
              <a:t>ggplot</a:t>
            </a:r>
            <a:r>
              <a:rPr lang="en-US" altLang="zh-CN" dirty="0" smtClean="0"/>
              <a:t>(</a:t>
            </a:r>
            <a:r>
              <a:rPr lang="en-US" altLang="zh-CN" dirty="0" err="1" smtClean="0"/>
              <a:t>mtcars,aes</a:t>
            </a:r>
            <a:r>
              <a:rPr lang="en-US" altLang="zh-CN" dirty="0" smtClean="0"/>
              <a:t>(x=</a:t>
            </a:r>
            <a:r>
              <a:rPr lang="en-US" altLang="zh-CN" dirty="0" err="1" smtClean="0"/>
              <a:t>wt,y</a:t>
            </a:r>
            <a:r>
              <a:rPr lang="en-US" altLang="zh-CN" dirty="0" smtClean="0"/>
              <a:t>=mpg))+</a:t>
            </a:r>
            <a:r>
              <a:rPr lang="en-US" altLang="zh-CN" dirty="0" err="1" smtClean="0"/>
              <a:t>geom_point</a:t>
            </a:r>
            <a:r>
              <a:rPr lang="en-US" altLang="zh-CN" dirty="0" smtClean="0"/>
              <a:t>()</a:t>
            </a:r>
          </a:p>
          <a:p>
            <a:pPr marL="0" indent="0">
              <a:buFont typeface="Wingdings" panose="05000000000000000000" pitchFamily="2" charset="2"/>
              <a:buNone/>
              <a:defRPr/>
            </a:pPr>
            <a:r>
              <a:rPr lang="en-US" altLang="zh-CN" dirty="0" err="1" smtClean="0"/>
              <a:t>ggsave</a:t>
            </a:r>
            <a:r>
              <a:rPr lang="en-US" altLang="zh-CN" dirty="0" smtClean="0"/>
              <a:t>("d:/mtcars.png",width=8,height=8,units="cm",dpi=300)</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1042988" y="476671"/>
            <a:ext cx="6841380" cy="504403"/>
          </a:xfrm>
        </p:spPr>
        <p:txBody>
          <a:bodyPr/>
          <a:lstStyle/>
          <a:p>
            <a:r>
              <a:rPr lang="en-US" altLang="zh-CN" dirty="0" smtClean="0"/>
              <a:t>QQ</a:t>
            </a:r>
            <a:r>
              <a:rPr lang="zh-CN" altLang="en-US" dirty="0" smtClean="0"/>
              <a:t>图</a:t>
            </a:r>
            <a:r>
              <a:rPr lang="en-US" altLang="zh-CN" dirty="0"/>
              <a:t>(Quantile-Quantile Plot)</a:t>
            </a:r>
            <a:r>
              <a:rPr lang="zh-CN" altLang="en-US" dirty="0" smtClean="0"/>
              <a:t>的原理</a:t>
            </a:r>
          </a:p>
        </p:txBody>
      </p:sp>
      <p:sp>
        <p:nvSpPr>
          <p:cNvPr id="76803" name="内容占位符 2"/>
          <p:cNvSpPr>
            <a:spLocks noGrp="1"/>
          </p:cNvSpPr>
          <p:nvPr>
            <p:ph idx="1"/>
          </p:nvPr>
        </p:nvSpPr>
        <p:spPr>
          <a:xfrm>
            <a:off x="107504" y="1268760"/>
            <a:ext cx="8856983" cy="4608165"/>
          </a:xfrm>
        </p:spPr>
        <p:txBody>
          <a:bodyPr/>
          <a:lstStyle/>
          <a:p>
            <a:r>
              <a:rPr lang="en-US" altLang="zh-CN" dirty="0" err="1" smtClean="0"/>
              <a:t>qq</a:t>
            </a:r>
            <a:r>
              <a:rPr lang="zh-CN" altLang="en-US" dirty="0" smtClean="0"/>
              <a:t>图的原理</a:t>
            </a:r>
          </a:p>
          <a:p>
            <a:pPr lvl="1"/>
            <a:r>
              <a:rPr lang="zh-CN" altLang="en-US" dirty="0" smtClean="0"/>
              <a:t>数据中一串数目的每个点都是该数据的某分位点，把这些点的（称为样本分位数点）和相应的理论分布上的分位数配对做出散点图，如果该数据服从理论分布，那么该图看上去应该像一条直线，否则就不服从该理论分布。</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01008"/>
            <a:ext cx="3744416" cy="323309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3572842"/>
            <a:ext cx="3816424" cy="3312656"/>
          </a:xfrm>
          <a:prstGeom prst="rect">
            <a:avLst/>
          </a:prstGeom>
        </p:spPr>
      </p:pic>
    </p:spTree>
    <p:extLst>
      <p:ext uri="{BB962C8B-B14F-4D97-AF65-F5344CB8AC3E}">
        <p14:creationId xmlns:p14="http://schemas.microsoft.com/office/powerpoint/2010/main" val="3458071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smtClean="0"/>
              <a:t>QQ</a:t>
            </a:r>
            <a:r>
              <a:rPr lang="zh-CN" altLang="en-US" smtClean="0"/>
              <a:t>图</a:t>
            </a:r>
          </a:p>
        </p:txBody>
      </p:sp>
      <p:sp>
        <p:nvSpPr>
          <p:cNvPr id="3" name="内容占位符 2"/>
          <p:cNvSpPr>
            <a:spLocks noGrp="1"/>
          </p:cNvSpPr>
          <p:nvPr>
            <p:ph idx="1"/>
          </p:nvPr>
        </p:nvSpPr>
        <p:spPr>
          <a:xfrm>
            <a:off x="323850" y="1341438"/>
            <a:ext cx="8286750" cy="4535487"/>
          </a:xfrm>
        </p:spPr>
        <p:txBody>
          <a:bodyPr/>
          <a:lstStyle/>
          <a:p>
            <a:pPr>
              <a:defRPr/>
            </a:pPr>
            <a:r>
              <a:rPr lang="zh-CN" altLang="en-US" sz="2000" dirty="0" smtClean="0"/>
              <a:t>使用</a:t>
            </a:r>
            <a:r>
              <a:rPr lang="en-US" altLang="zh-CN" sz="2000" dirty="0" smtClean="0"/>
              <a:t>QQ</a:t>
            </a:r>
            <a:r>
              <a:rPr lang="zh-CN" altLang="en-US" sz="2000" dirty="0" smtClean="0"/>
              <a:t>来比较经验分布</a:t>
            </a:r>
            <a:endParaRPr lang="en-US" altLang="zh-CN" sz="2000" dirty="0" smtClean="0"/>
          </a:p>
          <a:p>
            <a:pPr marL="0" indent="0">
              <a:buFont typeface="Wingdings" panose="05000000000000000000" pitchFamily="2" charset="2"/>
              <a:buNone/>
              <a:defRPr/>
            </a:pPr>
            <a:r>
              <a:rPr lang="en-US" altLang="zh-CN" sz="2000" dirty="0" smtClean="0"/>
              <a:t>library(</a:t>
            </a:r>
            <a:r>
              <a:rPr lang="en-US" altLang="zh-CN" sz="2000" dirty="0" err="1" smtClean="0"/>
              <a:t>gcookbook</a:t>
            </a:r>
            <a:r>
              <a:rPr lang="en-US" altLang="zh-CN" sz="2000" dirty="0" smtClean="0"/>
              <a:t>)</a:t>
            </a:r>
          </a:p>
          <a:p>
            <a:pPr marL="0" indent="0">
              <a:buFont typeface="Wingdings" panose="05000000000000000000" pitchFamily="2" charset="2"/>
              <a:buNone/>
              <a:defRPr/>
            </a:pPr>
            <a:r>
              <a:rPr lang="en-US" altLang="zh-CN" sz="2000" dirty="0" err="1" smtClean="0"/>
              <a:t>qqnorm</a:t>
            </a:r>
            <a:r>
              <a:rPr lang="en-US" altLang="zh-CN" sz="2000" dirty="0" smtClean="0"/>
              <a:t>(</a:t>
            </a:r>
            <a:r>
              <a:rPr lang="en-US" altLang="zh-CN" sz="2000" dirty="0" err="1" smtClean="0"/>
              <a:t>heightweight$heightIn</a:t>
            </a:r>
            <a:r>
              <a:rPr lang="en-US" altLang="zh-CN" sz="2000" dirty="0" smtClean="0"/>
              <a:t>)</a:t>
            </a:r>
          </a:p>
          <a:p>
            <a:pPr marL="0" indent="0">
              <a:buFont typeface="Wingdings" panose="05000000000000000000" pitchFamily="2" charset="2"/>
              <a:buNone/>
              <a:defRPr/>
            </a:pPr>
            <a:r>
              <a:rPr lang="en-US" altLang="zh-CN" sz="2000" dirty="0" err="1" smtClean="0"/>
              <a:t>qqline</a:t>
            </a:r>
            <a:r>
              <a:rPr lang="en-US" altLang="zh-CN" sz="2000" dirty="0" smtClean="0"/>
              <a:t>(</a:t>
            </a:r>
            <a:r>
              <a:rPr lang="en-US" altLang="zh-CN" sz="2000" dirty="0" err="1" smtClean="0"/>
              <a:t>heightweight$heightIn</a:t>
            </a:r>
            <a:r>
              <a:rPr lang="en-US" altLang="zh-CN" sz="2000" dirty="0" smtClean="0"/>
              <a:t>)</a:t>
            </a:r>
          </a:p>
          <a:p>
            <a:pPr marL="0" indent="0">
              <a:buFont typeface="Wingdings" panose="05000000000000000000" pitchFamily="2" charset="2"/>
              <a:buNone/>
              <a:defRPr/>
            </a:pPr>
            <a:endParaRPr lang="en-US" altLang="zh-CN" sz="2000" dirty="0" smtClean="0"/>
          </a:p>
          <a:p>
            <a:pPr marL="0" indent="0">
              <a:buFont typeface="Wingdings" panose="05000000000000000000" pitchFamily="2" charset="2"/>
              <a:buNone/>
              <a:defRPr/>
            </a:pPr>
            <a:r>
              <a:rPr lang="en-US" altLang="zh-CN" sz="2000" dirty="0" err="1" smtClean="0"/>
              <a:t>qqnorm</a:t>
            </a:r>
            <a:r>
              <a:rPr lang="en-US" altLang="zh-CN" sz="2000" dirty="0" smtClean="0"/>
              <a:t>(</a:t>
            </a:r>
            <a:r>
              <a:rPr lang="en-US" altLang="zh-CN" sz="2000" dirty="0" err="1" smtClean="0"/>
              <a:t>heightweight$ageYear</a:t>
            </a:r>
            <a:r>
              <a:rPr lang="en-US" altLang="zh-CN" sz="2000" dirty="0" smtClean="0"/>
              <a:t>)</a:t>
            </a:r>
          </a:p>
          <a:p>
            <a:pPr marL="0" indent="0">
              <a:buFont typeface="Wingdings" panose="05000000000000000000" pitchFamily="2" charset="2"/>
              <a:buNone/>
              <a:defRPr/>
            </a:pPr>
            <a:r>
              <a:rPr lang="en-US" altLang="zh-CN" sz="2000" dirty="0" err="1" smtClean="0"/>
              <a:t>qqline</a:t>
            </a:r>
            <a:r>
              <a:rPr lang="en-US" altLang="zh-CN" sz="2000" dirty="0" smtClean="0"/>
              <a:t>(</a:t>
            </a:r>
            <a:r>
              <a:rPr lang="en-US" altLang="zh-CN" sz="2000" dirty="0" err="1" smtClean="0"/>
              <a:t>heightweight$ageYear</a:t>
            </a:r>
            <a:r>
              <a:rPr lang="en-US" altLang="zh-CN" sz="2000" dirty="0" smtClean="0"/>
              <a:t>)</a:t>
            </a:r>
          </a:p>
          <a:p>
            <a:pPr marL="0" indent="0">
              <a:buFont typeface="Wingdings" panose="05000000000000000000" pitchFamily="2" charset="2"/>
              <a:buNone/>
              <a:defRPr/>
            </a:pPr>
            <a:endParaRPr lang="zh-CN" altLang="en-US" sz="2000" dirty="0"/>
          </a:p>
        </p:txBody>
      </p:sp>
      <p:pic>
        <p:nvPicPr>
          <p:cNvPr id="7782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196975"/>
            <a:ext cx="3829050" cy="307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967163"/>
            <a:ext cx="35083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391431"/>
      </p:ext>
    </p:extLst>
  </p:cSld>
  <p:clrMapOvr>
    <a:masterClrMapping/>
  </p:clrMapOvr>
</p:sld>
</file>

<file path=ppt/theme/theme1.xml><?xml version="1.0" encoding="utf-8"?>
<a:theme xmlns:a="http://schemas.openxmlformats.org/drawingml/2006/main" name="nju">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nju</Template>
  <TotalTime>1379</TotalTime>
  <Words>5801</Words>
  <Application>Microsoft Office PowerPoint</Application>
  <PresentationFormat>全屏显示(4:3)</PresentationFormat>
  <Paragraphs>724</Paragraphs>
  <Slides>98</Slides>
  <Notes>16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98</vt:i4>
      </vt:variant>
    </vt:vector>
  </HeadingPairs>
  <TitlesOfParts>
    <vt:vector size="108" baseType="lpstr">
      <vt:lpstr>等线</vt:lpstr>
      <vt:lpstr>楷体</vt:lpstr>
      <vt:lpstr>宋体</vt:lpstr>
      <vt:lpstr>微软雅黑</vt:lpstr>
      <vt:lpstr>Arial</vt:lpstr>
      <vt:lpstr>Calibri</vt:lpstr>
      <vt:lpstr>Times New Roman</vt:lpstr>
      <vt:lpstr>Wingdings</vt:lpstr>
      <vt:lpstr>nju</vt:lpstr>
      <vt:lpstr>BMP 图像</vt:lpstr>
      <vt:lpstr>05. R语言可视化技术</vt:lpstr>
      <vt:lpstr>可视化技术概述</vt:lpstr>
      <vt:lpstr>可视化技术概述</vt:lpstr>
      <vt:lpstr>视觉通道</vt:lpstr>
      <vt:lpstr>视觉通道</vt:lpstr>
      <vt:lpstr>视觉通道</vt:lpstr>
      <vt:lpstr>使用内置数据集</vt:lpstr>
      <vt:lpstr>R绘图功能</vt:lpstr>
      <vt:lpstr>R绘图包</vt:lpstr>
      <vt:lpstr>基础图形</vt:lpstr>
      <vt:lpstr>绘制散点图</vt:lpstr>
      <vt:lpstr>绘制折线图</vt:lpstr>
      <vt:lpstr>绘制条形图</vt:lpstr>
      <vt:lpstr>绘制饼图</vt:lpstr>
      <vt:lpstr>ggplot2</vt:lpstr>
      <vt:lpstr>ggplot2</vt:lpstr>
      <vt:lpstr>ggplot2</vt:lpstr>
      <vt:lpstr>ggplot2</vt:lpstr>
      <vt:lpstr>ggplot2</vt:lpstr>
      <vt:lpstr>ggplot2</vt:lpstr>
      <vt:lpstr>ggplot2</vt:lpstr>
      <vt:lpstr>ggplot2</vt:lpstr>
      <vt:lpstr>ggplot2</vt:lpstr>
      <vt:lpstr>图形绘制原理</vt:lpstr>
      <vt:lpstr>图形绘制原理</vt:lpstr>
      <vt:lpstr>图形绘制原理</vt:lpstr>
      <vt:lpstr>ggplot2绘图函数</vt:lpstr>
      <vt:lpstr>图形绘制原理——散点图</vt:lpstr>
      <vt:lpstr>图形绘制原理——散点图</vt:lpstr>
      <vt:lpstr>图形绘制原理——散点图</vt:lpstr>
      <vt:lpstr>图形绘制原理——散点图</vt:lpstr>
      <vt:lpstr>图形绘制原理——散点图</vt:lpstr>
      <vt:lpstr>图形绘制原理——散点图</vt:lpstr>
      <vt:lpstr>图形绘制原理——散点图</vt:lpstr>
      <vt:lpstr>图形绘制原理——散点图</vt:lpstr>
      <vt:lpstr>图形绘制原理——散点图</vt:lpstr>
      <vt:lpstr>图形绘制原理——散点图</vt:lpstr>
      <vt:lpstr>图形绘制原理——散点图</vt:lpstr>
      <vt:lpstr>图形绘制原理——散点图</vt:lpstr>
      <vt:lpstr>图形绘制原理——散点图</vt:lpstr>
      <vt:lpstr>图形绘制原理——散点图</vt:lpstr>
      <vt:lpstr>图形绘制原理——散点图</vt:lpstr>
      <vt:lpstr>图形绘制原理——散点图</vt:lpstr>
      <vt:lpstr>图形绘制原理——条形图</vt:lpstr>
      <vt:lpstr>图形绘制原理——条形图</vt:lpstr>
      <vt:lpstr>图形绘制原理——条形图</vt:lpstr>
      <vt:lpstr>图形绘制原理——条形图</vt:lpstr>
      <vt:lpstr>图形绘制原理——条形图</vt:lpstr>
      <vt:lpstr>图形绘制原理——直方图</vt:lpstr>
      <vt:lpstr>图形绘制原理——直方图</vt:lpstr>
      <vt:lpstr>图形绘制原理——直方图</vt:lpstr>
      <vt:lpstr>图形绘制原理——直方图</vt:lpstr>
      <vt:lpstr>图形绘制原理——密度曲线</vt:lpstr>
      <vt:lpstr>图形绘制原理——密度曲线</vt:lpstr>
      <vt:lpstr>图形绘制原理——密度曲线</vt:lpstr>
      <vt:lpstr>图形绘制原理——直方图</vt:lpstr>
      <vt:lpstr>图形绘制原理——密度曲线</vt:lpstr>
      <vt:lpstr>图形绘制原理——箱线图</vt:lpstr>
      <vt:lpstr>图形绘制原理——箱线图</vt:lpstr>
      <vt:lpstr>图形绘制原理——箱线图</vt:lpstr>
      <vt:lpstr>图形绘制原理——箱线图</vt:lpstr>
      <vt:lpstr>图形绘制原理——箱线图</vt:lpstr>
      <vt:lpstr>调色板</vt:lpstr>
      <vt:lpstr>调色板</vt:lpstr>
      <vt:lpstr>调色板</vt:lpstr>
      <vt:lpstr>调色板</vt:lpstr>
      <vt:lpstr>调色板</vt:lpstr>
      <vt:lpstr>调色板</vt:lpstr>
      <vt:lpstr>调色板</vt:lpstr>
      <vt:lpstr>调色板</vt:lpstr>
      <vt:lpstr>高级图形</vt:lpstr>
      <vt:lpstr>热图</vt:lpstr>
      <vt:lpstr>热图</vt:lpstr>
      <vt:lpstr>绘制热图</vt:lpstr>
      <vt:lpstr>绘制热图</vt:lpstr>
      <vt:lpstr>地图</vt:lpstr>
      <vt:lpstr>地图</vt:lpstr>
      <vt:lpstr>地图</vt:lpstr>
      <vt:lpstr>等值区域图</vt:lpstr>
      <vt:lpstr>等值区域图</vt:lpstr>
      <vt:lpstr>等值区域图</vt:lpstr>
      <vt:lpstr>空白背景的地图</vt:lpstr>
      <vt:lpstr>地图绘制</vt:lpstr>
      <vt:lpstr>地图绘制</vt:lpstr>
      <vt:lpstr>绘制网络图</vt:lpstr>
      <vt:lpstr>绘制网络图</vt:lpstr>
      <vt:lpstr>绘制网络图</vt:lpstr>
      <vt:lpstr>绘制网络图</vt:lpstr>
      <vt:lpstr>绘制网络图</vt:lpstr>
      <vt:lpstr>绘制网络图</vt:lpstr>
      <vt:lpstr>绘制网络图</vt:lpstr>
      <vt:lpstr>绘制三维散点图</vt:lpstr>
      <vt:lpstr>输出图形为PDF格式</vt:lpstr>
      <vt:lpstr>输出图形为PDF格式</vt:lpstr>
      <vt:lpstr>输出图形为点阵图形格式</vt:lpstr>
      <vt:lpstr>输出图形为PDF格式</vt:lpstr>
      <vt:lpstr>QQ图(Quantile-Quantile Plot)的原理</vt:lpstr>
      <vt:lpstr>QQ图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大学计算机信息技术</dc:title>
  <dc:creator>Hp</dc:creator>
  <cp:lastModifiedBy>wind</cp:lastModifiedBy>
  <cp:revision>184</cp:revision>
  <dcterms:created xsi:type="dcterms:W3CDTF">2013-09-23T10:22:11Z</dcterms:created>
  <dcterms:modified xsi:type="dcterms:W3CDTF">2024-04-18T07:28:33Z</dcterms:modified>
</cp:coreProperties>
</file>