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05" r:id="rId3"/>
    <p:sldId id="501" r:id="rId4"/>
    <p:sldId id="461" r:id="rId5"/>
    <p:sldId id="308" r:id="rId6"/>
    <p:sldId id="309" r:id="rId7"/>
    <p:sldId id="310" r:id="rId8"/>
    <p:sldId id="333" r:id="rId9"/>
    <p:sldId id="324" r:id="rId10"/>
    <p:sldId id="311" r:id="rId11"/>
    <p:sldId id="312" r:id="rId12"/>
    <p:sldId id="313" r:id="rId13"/>
    <p:sldId id="314" r:id="rId14"/>
    <p:sldId id="315" r:id="rId15"/>
    <p:sldId id="316" r:id="rId16"/>
    <p:sldId id="318" r:id="rId17"/>
    <p:sldId id="319" r:id="rId18"/>
    <p:sldId id="320" r:id="rId19"/>
    <p:sldId id="321" r:id="rId20"/>
    <p:sldId id="322" r:id="rId21"/>
    <p:sldId id="323" r:id="rId22"/>
    <p:sldId id="325" r:id="rId23"/>
    <p:sldId id="326" r:id="rId24"/>
    <p:sldId id="327" r:id="rId25"/>
    <p:sldId id="328" r:id="rId26"/>
    <p:sldId id="329" r:id="rId27"/>
    <p:sldId id="330" r:id="rId28"/>
    <p:sldId id="331" r:id="rId29"/>
    <p:sldId id="474" r:id="rId30"/>
    <p:sldId id="475" r:id="rId31"/>
    <p:sldId id="476" r:id="rId32"/>
    <p:sldId id="477" r:id="rId33"/>
    <p:sldId id="478" r:id="rId34"/>
    <p:sldId id="479" r:id="rId35"/>
    <p:sldId id="480" r:id="rId36"/>
    <p:sldId id="481" r:id="rId37"/>
    <p:sldId id="482" r:id="rId38"/>
    <p:sldId id="483" r:id="rId39"/>
    <p:sldId id="484" r:id="rId40"/>
    <p:sldId id="485" r:id="rId41"/>
    <p:sldId id="486" r:id="rId42"/>
    <p:sldId id="487" r:id="rId43"/>
    <p:sldId id="488" r:id="rId44"/>
    <p:sldId id="489" r:id="rId45"/>
    <p:sldId id="490" r:id="rId46"/>
    <p:sldId id="491" r:id="rId47"/>
    <p:sldId id="492" r:id="rId48"/>
    <p:sldId id="493" r:id="rId49"/>
    <p:sldId id="494" r:id="rId50"/>
    <p:sldId id="495" r:id="rId51"/>
    <p:sldId id="496" r:id="rId52"/>
    <p:sldId id="497" r:id="rId53"/>
    <p:sldId id="498" r:id="rId54"/>
    <p:sldId id="499" r:id="rId55"/>
    <p:sldId id="500"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7217" autoAdjust="0"/>
  </p:normalViewPr>
  <p:slideViewPr>
    <p:cSldViewPr>
      <p:cViewPr varScale="1">
        <p:scale>
          <a:sx n="85" d="100"/>
          <a:sy n="85" d="100"/>
        </p:scale>
        <p:origin x="1820" y="6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90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534CB93-9B02-409C-853B-59AFE3A18B06}" type="datetimeFigureOut">
              <a:rPr lang="zh-CN" altLang="en-US"/>
              <a:pPr>
                <a:defRPr/>
              </a:pPr>
              <a:t>2024/4/18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22F9EA8-2C2E-4BBF-A7FD-F76A62A8B688}" type="slidenum">
              <a:rPr lang="zh-CN" altLang="en-US"/>
              <a:pPr>
                <a:defRPr/>
              </a:pPr>
              <a:t>‹#›</a:t>
            </a:fld>
            <a:endParaRPr lang="zh-CN" altLang="en-US"/>
          </a:p>
        </p:txBody>
      </p:sp>
    </p:spTree>
    <p:extLst>
      <p:ext uri="{BB962C8B-B14F-4D97-AF65-F5344CB8AC3E}">
        <p14:creationId xmlns:p14="http://schemas.microsoft.com/office/powerpoint/2010/main" val="567147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2D08DE-B7BA-4CD2-BB33-D5B0A63A68A1}" type="slidenum">
              <a:rPr lang="zh-CN" altLang="en-US" smtClean="0">
                <a:latin typeface="Calibri" panose="020F0502020204030204" pitchFamily="34" charset="0"/>
              </a:rPr>
              <a:pPr/>
              <a:t>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2684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ordered()</a:t>
            </a:r>
            <a:r>
              <a:rPr lang="zh-CN" altLang="en-US" smtClean="0"/>
              <a:t>将</a:t>
            </a:r>
            <a:r>
              <a:rPr lang="en-US" altLang="zh-CN" smtClean="0"/>
              <a:t>incomerange</a:t>
            </a:r>
            <a:r>
              <a:rPr lang="zh-CN" altLang="en-US" smtClean="0"/>
              <a:t>从因子变量变成有序因子变量</a:t>
            </a:r>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447A7A-E91E-44E8-9900-AAF3CC975AC5}" type="slidenum">
              <a:rPr lang="zh-CN" altLang="en-US" smtClean="0">
                <a:latin typeface="Calibri" panose="020F0502020204030204" pitchFamily="34" charset="0"/>
              </a:rPr>
              <a:pPr/>
              <a:t>11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95695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zh-CN" altLang="en-US" sz="1600" smtClean="0"/>
              <a:t>两张图进行比较</a:t>
            </a:r>
            <a:r>
              <a:rPr lang="en-US" altLang="zh-CN" sz="1600" smtClean="0"/>
              <a:t>,</a:t>
            </a:r>
            <a:r>
              <a:rPr lang="zh-CN" altLang="en-US" sz="1600" smtClean="0"/>
              <a:t>可以清晰看到</a:t>
            </a:r>
            <a:r>
              <a:rPr lang="en-US" altLang="zh-CN" sz="1600" smtClean="0"/>
              <a:t>,</a:t>
            </a:r>
            <a:r>
              <a:rPr lang="zh-CN" altLang="en-US" sz="1600" smtClean="0"/>
              <a:t>后面那张图均线的斜率更大</a:t>
            </a:r>
            <a:r>
              <a:rPr lang="en-US" altLang="zh-CN" sz="1600" smtClean="0"/>
              <a:t>,</a:t>
            </a:r>
            <a:r>
              <a:rPr lang="zh-CN" altLang="en-US" sz="1600" smtClean="0"/>
              <a:t>这说明了在</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日之后</a:t>
            </a:r>
            <a:r>
              <a:rPr lang="en-US" altLang="zh-CN" sz="1600" smtClean="0"/>
              <a:t>,prosper</a:t>
            </a:r>
            <a:r>
              <a:rPr lang="zh-CN" altLang="en-US" sz="1600" smtClean="0"/>
              <a:t>对借款人信用评级更加重视</a:t>
            </a:r>
            <a:r>
              <a:rPr lang="en-US" altLang="zh-CN" sz="1600" smtClean="0"/>
              <a:t>,</a:t>
            </a:r>
            <a:r>
              <a:rPr lang="zh-CN" altLang="en-US" sz="1600" smtClean="0"/>
              <a:t>评级决定资金价格的趋势更加明显</a:t>
            </a:r>
            <a:r>
              <a:rPr lang="en-US" altLang="zh-CN" sz="1600" smtClean="0"/>
              <a:t>,</a:t>
            </a:r>
            <a:r>
              <a:rPr lang="zh-CN" altLang="en-US" sz="1600" smtClean="0"/>
              <a:t>从另一方面说明了其贷款模型有所变化</a:t>
            </a:r>
            <a:r>
              <a:rPr lang="en-US" altLang="zh-CN" sz="1600" smtClean="0"/>
              <a:t>.</a:t>
            </a:r>
          </a:p>
          <a:p>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606CE3-3E89-490C-BE90-D2640903F5A3}" type="slidenum">
              <a:rPr lang="zh-CN" altLang="en-US" smtClean="0">
                <a:latin typeface="Calibri" panose="020F0502020204030204" pitchFamily="34" charset="0"/>
              </a:rPr>
              <a:pPr/>
              <a:t>28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970067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41C10131-FC5E-4659-9CF1-4944CEE3B195}" type="datetimeFigureOut">
              <a:rPr lang="zh-CN" altLang="en-US"/>
              <a:pPr>
                <a:defRPr/>
              </a:pPr>
              <a:t>2024/4/18</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endParaRPr lang="zh-CN" altLang="en-US"/>
          </a:p>
        </p:txBody>
      </p:sp>
      <p:sp>
        <p:nvSpPr>
          <p:cNvPr id="13" name="Rectangle 5"/>
          <p:cNvSpPr>
            <a:spLocks noGrp="1" noChangeArrowheads="1"/>
          </p:cNvSpPr>
          <p:nvPr>
            <p:ph type="sldNum" sz="quarter" idx="12"/>
          </p:nvPr>
        </p:nvSpPr>
        <p:spPr/>
        <p:txBody>
          <a:bodyPr/>
          <a:lstStyle>
            <a:lvl1pPr>
              <a:defRPr/>
            </a:lvl1pPr>
          </a:lstStyle>
          <a:p>
            <a:pPr>
              <a:defRPr/>
            </a:pPr>
            <a:fld id="{3D89AE16-0119-4088-B1F9-48A2F8E66A2B}" type="slidenum">
              <a:rPr lang="zh-CN" altLang="en-US"/>
              <a:pPr>
                <a:defRPr/>
              </a:pPr>
              <a:t>‹#›</a:t>
            </a:fld>
            <a:endParaRPr lang="zh-CN" altLang="en-US"/>
          </a:p>
        </p:txBody>
      </p:sp>
    </p:spTree>
    <p:extLst>
      <p:ext uri="{BB962C8B-B14F-4D97-AF65-F5344CB8AC3E}">
        <p14:creationId xmlns:p14="http://schemas.microsoft.com/office/powerpoint/2010/main" val="396077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DA831A12-124A-401A-9615-0E54BF9CE570}"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94F56B97-3FDE-47E5-819C-4D1370DAACD4}" type="slidenum">
              <a:rPr lang="zh-CN" altLang="en-US"/>
              <a:pPr>
                <a:defRPr/>
              </a:pPr>
              <a:t>‹#›</a:t>
            </a:fld>
            <a:endParaRPr lang="zh-CN" altLang="en-US"/>
          </a:p>
        </p:txBody>
      </p:sp>
    </p:spTree>
    <p:extLst>
      <p:ext uri="{BB962C8B-B14F-4D97-AF65-F5344CB8AC3E}">
        <p14:creationId xmlns:p14="http://schemas.microsoft.com/office/powerpoint/2010/main" val="110300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545937EA-27DA-45D2-8C78-177C32F9256C}"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77B9E16-475C-44FF-998D-6157AFA189C0}" type="slidenum">
              <a:rPr lang="zh-CN" altLang="en-US"/>
              <a:pPr>
                <a:defRPr/>
              </a:pPr>
              <a:t>‹#›</a:t>
            </a:fld>
            <a:endParaRPr lang="zh-CN" altLang="en-US"/>
          </a:p>
        </p:txBody>
      </p:sp>
    </p:spTree>
    <p:extLst>
      <p:ext uri="{BB962C8B-B14F-4D97-AF65-F5344CB8AC3E}">
        <p14:creationId xmlns:p14="http://schemas.microsoft.com/office/powerpoint/2010/main" val="1770417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44A53743-3147-45BC-8F5A-712065E32A3A}"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B0BCF71-DFD6-4F9F-B800-779998013F47}" type="slidenum">
              <a:rPr lang="zh-CN" altLang="en-US"/>
              <a:pPr>
                <a:defRPr/>
              </a:pPr>
              <a:t>‹#›</a:t>
            </a:fld>
            <a:endParaRPr lang="zh-CN" altLang="en-US"/>
          </a:p>
        </p:txBody>
      </p:sp>
    </p:spTree>
    <p:extLst>
      <p:ext uri="{BB962C8B-B14F-4D97-AF65-F5344CB8AC3E}">
        <p14:creationId xmlns:p14="http://schemas.microsoft.com/office/powerpoint/2010/main" val="230401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4863" y="1484313"/>
            <a:ext cx="3995737" cy="2119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4863" y="3756025"/>
            <a:ext cx="3995737"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A56EE00D-1282-41F8-9A3B-15B167C39D62}" type="datetimeFigureOut">
              <a:rPr lang="zh-CN" altLang="en-US"/>
              <a:pPr>
                <a:defRPr/>
              </a:pPr>
              <a:t>2024/4/18</a:t>
            </a:fld>
            <a:endParaRPr lang="zh-CN" altLang="en-US"/>
          </a:p>
        </p:txBody>
      </p:sp>
      <p:sp>
        <p:nvSpPr>
          <p:cNvPr id="7"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8" name="Rectangle 9"/>
          <p:cNvSpPr>
            <a:spLocks noGrp="1" noChangeArrowheads="1"/>
          </p:cNvSpPr>
          <p:nvPr>
            <p:ph type="sldNum" sz="quarter" idx="12"/>
          </p:nvPr>
        </p:nvSpPr>
        <p:spPr>
          <a:ln/>
        </p:spPr>
        <p:txBody>
          <a:bodyPr/>
          <a:lstStyle>
            <a:lvl1pPr>
              <a:defRPr/>
            </a:lvl1pPr>
          </a:lstStyle>
          <a:p>
            <a:pPr>
              <a:defRPr/>
            </a:pPr>
            <a:fld id="{7144DF1C-752E-4206-A7BB-96B6723374CE}" type="slidenum">
              <a:rPr lang="zh-CN" altLang="en-US"/>
              <a:pPr>
                <a:defRPr/>
              </a:pPr>
              <a:t>‹#›</a:t>
            </a:fld>
            <a:endParaRPr lang="zh-CN" altLang="en-US"/>
          </a:p>
        </p:txBody>
      </p:sp>
    </p:spTree>
    <p:extLst>
      <p:ext uri="{BB962C8B-B14F-4D97-AF65-F5344CB8AC3E}">
        <p14:creationId xmlns:p14="http://schemas.microsoft.com/office/powerpoint/2010/main" val="352711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142287" cy="4392612"/>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DEC2D5E3-027D-4FF5-B5D2-15FC288D3780}"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3F81697-3CBB-4B8A-83B5-4D34C3B831FE}" type="slidenum">
              <a:rPr lang="zh-CN" altLang="en-US"/>
              <a:pPr>
                <a:defRPr/>
              </a:pPr>
              <a:t>‹#›</a:t>
            </a:fld>
            <a:endParaRPr lang="zh-CN" altLang="en-US"/>
          </a:p>
        </p:txBody>
      </p:sp>
    </p:spTree>
    <p:extLst>
      <p:ext uri="{BB962C8B-B14F-4D97-AF65-F5344CB8AC3E}">
        <p14:creationId xmlns:p14="http://schemas.microsoft.com/office/powerpoint/2010/main" val="146796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6467D2D0-FEC0-44FE-AF90-20FB35760A61}"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7631F408-DE07-42FB-BEC4-8CE28196937E}" type="slidenum">
              <a:rPr lang="zh-CN" altLang="en-US"/>
              <a:pPr>
                <a:defRPr/>
              </a:pPr>
              <a:t>‹#›</a:t>
            </a:fld>
            <a:endParaRPr lang="zh-CN" altLang="en-US"/>
          </a:p>
        </p:txBody>
      </p:sp>
    </p:spTree>
    <p:extLst>
      <p:ext uri="{BB962C8B-B14F-4D97-AF65-F5344CB8AC3E}">
        <p14:creationId xmlns:p14="http://schemas.microsoft.com/office/powerpoint/2010/main" val="129461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CB947859-E116-4DCE-AA96-24A9C8552A27}"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A300CD93-611A-4E21-9C53-86301B9F1120}" type="slidenum">
              <a:rPr lang="zh-CN" altLang="en-US"/>
              <a:pPr>
                <a:defRPr/>
              </a:pPr>
              <a:t>‹#›</a:t>
            </a:fld>
            <a:endParaRPr lang="zh-CN" altLang="en-US"/>
          </a:p>
        </p:txBody>
      </p:sp>
    </p:spTree>
    <p:extLst>
      <p:ext uri="{BB962C8B-B14F-4D97-AF65-F5344CB8AC3E}">
        <p14:creationId xmlns:p14="http://schemas.microsoft.com/office/powerpoint/2010/main" val="17166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20AFAA53-7AA9-472D-ACB8-1F84A95807A6}"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208C3299-74EA-477F-AD77-DD6B22688A9A}" type="slidenum">
              <a:rPr lang="zh-CN" altLang="en-US"/>
              <a:pPr>
                <a:defRPr/>
              </a:pPr>
              <a:t>‹#›</a:t>
            </a:fld>
            <a:endParaRPr lang="zh-CN" altLang="en-US"/>
          </a:p>
        </p:txBody>
      </p:sp>
    </p:spTree>
    <p:extLst>
      <p:ext uri="{BB962C8B-B14F-4D97-AF65-F5344CB8AC3E}">
        <p14:creationId xmlns:p14="http://schemas.microsoft.com/office/powerpoint/2010/main" val="12075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415D0708-25A0-4A91-9167-2CF52377DD01}" type="datetimeFigureOut">
              <a:rPr lang="zh-CN" altLang="en-US"/>
              <a:pPr>
                <a:defRPr/>
              </a:pPr>
              <a:t>2024/4/18</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7FEC298-0FCA-4D1B-BD54-D1121EAB599F}" type="slidenum">
              <a:rPr lang="zh-CN" altLang="en-US"/>
              <a:pPr>
                <a:defRPr/>
              </a:pPr>
              <a:t>‹#›</a:t>
            </a:fld>
            <a:endParaRPr lang="zh-CN" altLang="en-US"/>
          </a:p>
        </p:txBody>
      </p:sp>
    </p:spTree>
    <p:extLst>
      <p:ext uri="{BB962C8B-B14F-4D97-AF65-F5344CB8AC3E}">
        <p14:creationId xmlns:p14="http://schemas.microsoft.com/office/powerpoint/2010/main" val="50602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D1AA1132-4992-425D-9847-4FF5EE72CD53}" type="datetimeFigureOut">
              <a:rPr lang="zh-CN" altLang="en-US"/>
              <a:pPr>
                <a:defRPr/>
              </a:pPr>
              <a:t>2024/4/18</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3837BA2F-3226-453B-A7A7-B25280FA8E6A}" type="slidenum">
              <a:rPr lang="zh-CN" altLang="en-US"/>
              <a:pPr>
                <a:defRPr/>
              </a:pPr>
              <a:t>‹#›</a:t>
            </a:fld>
            <a:endParaRPr lang="zh-CN" altLang="en-US"/>
          </a:p>
        </p:txBody>
      </p:sp>
    </p:spTree>
    <p:extLst>
      <p:ext uri="{BB962C8B-B14F-4D97-AF65-F5344CB8AC3E}">
        <p14:creationId xmlns:p14="http://schemas.microsoft.com/office/powerpoint/2010/main" val="281894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94E61C51-C496-4587-AD99-C039EBE3A8B8}" type="datetimeFigureOut">
              <a:rPr lang="zh-CN" altLang="en-US"/>
              <a:pPr>
                <a:defRPr/>
              </a:pPr>
              <a:t>2024/4/18</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84CB75EF-7B1B-4349-BEF6-8395D35C0B0B}" type="slidenum">
              <a:rPr lang="zh-CN" altLang="en-US"/>
              <a:pPr>
                <a:defRPr/>
              </a:pPr>
              <a:t>‹#›</a:t>
            </a:fld>
            <a:endParaRPr lang="zh-CN" altLang="en-US"/>
          </a:p>
        </p:txBody>
      </p:sp>
    </p:spTree>
    <p:extLst>
      <p:ext uri="{BB962C8B-B14F-4D97-AF65-F5344CB8AC3E}">
        <p14:creationId xmlns:p14="http://schemas.microsoft.com/office/powerpoint/2010/main" val="324643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665A52E7-2C83-46CB-8486-A7A03BB78EB8}"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49313EC8-B105-4946-9BD2-76D1720280BC}" type="slidenum">
              <a:rPr lang="zh-CN" altLang="en-US"/>
              <a:pPr>
                <a:defRPr/>
              </a:pPr>
              <a:t>‹#›</a:t>
            </a:fld>
            <a:endParaRPr lang="zh-CN" altLang="en-US"/>
          </a:p>
        </p:txBody>
      </p:sp>
    </p:spTree>
    <p:extLst>
      <p:ext uri="{BB962C8B-B14F-4D97-AF65-F5344CB8AC3E}">
        <p14:creationId xmlns:p14="http://schemas.microsoft.com/office/powerpoint/2010/main" val="279978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5AC7EB2-EA20-47D9-93FC-8BF70107E90D}"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20A1BA0-B2AE-4C5B-AADD-1A72C15F6109}" type="slidenum">
              <a:rPr lang="zh-CN" altLang="en-US"/>
              <a:pPr>
                <a:defRPr/>
              </a:pPr>
              <a:t>‹#›</a:t>
            </a:fld>
            <a:endParaRPr lang="zh-CN" altLang="en-US"/>
          </a:p>
        </p:txBody>
      </p:sp>
    </p:spTree>
    <p:extLst>
      <p:ext uri="{BB962C8B-B14F-4D97-AF65-F5344CB8AC3E}">
        <p14:creationId xmlns:p14="http://schemas.microsoft.com/office/powerpoint/2010/main" val="349367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600">
                <a:latin typeface="+mn-lt"/>
                <a:ea typeface="宋体" pitchFamily="2" charset="-122"/>
              </a:defRPr>
            </a:lvl1pPr>
          </a:lstStyle>
          <a:p>
            <a:pPr>
              <a:defRPr/>
            </a:pPr>
            <a:fld id="{74BCCD4C-A041-4EB3-923A-7FF920CAACE9}" type="datetimeFigureOut">
              <a:rPr lang="zh-CN" altLang="en-US"/>
              <a:pPr>
                <a:defRPr/>
              </a:pPr>
              <a:t>2024/4/18</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600">
                <a:latin typeface="Arial" charset="0"/>
                <a:ea typeface="宋体" pitchFamily="2" charset="-122"/>
              </a:defRPr>
            </a:lvl1pPr>
          </a:lstStyle>
          <a:p>
            <a:pPr>
              <a:defRPr/>
            </a:pPr>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pPr>
              <a:defRPr/>
            </a:pPr>
            <a:fld id="{A148C5C3-DF0A-43C3-9B71-2446E1CBB491}" type="slidenum">
              <a:rPr lang="zh-CN" altLang="en-US"/>
              <a:pPr>
                <a:defRPr/>
              </a:pPr>
              <a:t>‹#›</a:t>
            </a:fld>
            <a:endParaRPr lang="zh-CN" altLang="en-US"/>
          </a:p>
        </p:txBody>
      </p:sp>
      <p:pic>
        <p:nvPicPr>
          <p:cNvPr id="103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4"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oleObject" Target="../embeddings/oleObject2.bin"/><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11.bin"/><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4099" name="标题 1"/>
          <p:cNvSpPr>
            <a:spLocks noGrp="1"/>
          </p:cNvSpPr>
          <p:nvPr>
            <p:ph type="ctrTitle"/>
          </p:nvPr>
        </p:nvSpPr>
        <p:spPr/>
        <p:txBody>
          <a:bodyPr/>
          <a:lstStyle/>
          <a:p>
            <a:pPr eaLnBrk="1" hangingPunct="1"/>
            <a:r>
              <a:rPr lang="zh-CN" altLang="en-US" dirty="0" smtClean="0"/>
              <a:t>可视化方法应用和探索性数据分析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探索性数据分析（实例）</a:t>
            </a:r>
          </a:p>
        </p:txBody>
      </p:sp>
      <p:sp>
        <p:nvSpPr>
          <p:cNvPr id="14339" name="内容占位符 2"/>
          <p:cNvSpPr>
            <a:spLocks noGrp="1"/>
          </p:cNvSpPr>
          <p:nvPr>
            <p:ph idx="1"/>
          </p:nvPr>
        </p:nvSpPr>
        <p:spPr>
          <a:xfrm>
            <a:off x="250825" y="1268413"/>
            <a:ext cx="8642350" cy="4681537"/>
          </a:xfrm>
        </p:spPr>
        <p:txBody>
          <a:bodyPr/>
          <a:lstStyle/>
          <a:p>
            <a:r>
              <a:rPr lang="zh-CN" altLang="en-US" sz="2000" smtClean="0"/>
              <a:t>借款人地址的分布：</a:t>
            </a:r>
            <a:endParaRPr lang="en-US" altLang="zh-CN" sz="2000" smtClean="0"/>
          </a:p>
          <a:p>
            <a:pPr lvl="1"/>
            <a:r>
              <a:rPr lang="en-US" altLang="zh-CN" sz="1800" smtClean="0"/>
              <a:t>ggplot(data = loandata,aes(BorrowerState)) + </a:t>
            </a:r>
          </a:p>
          <a:p>
            <a:pPr lvl="1"/>
            <a:r>
              <a:rPr lang="en-US" altLang="zh-CN" sz="1800" smtClean="0"/>
              <a:t>  geom_bar(color=I('black'),fill = I('#FFCC22')) +</a:t>
            </a:r>
          </a:p>
          <a:p>
            <a:pPr lvl="1"/>
            <a:r>
              <a:rPr lang="en-US" altLang="zh-CN" sz="1800" smtClean="0"/>
              <a:t>  theme(axis.text.x = element_text(angle = 90))</a:t>
            </a:r>
          </a:p>
          <a:p>
            <a:pPr lvl="1"/>
            <a:r>
              <a:rPr lang="en-US" altLang="zh-CN" sz="1800" smtClean="0"/>
              <a:t>California</a:t>
            </a:r>
            <a:r>
              <a:rPr lang="zh-CN" altLang="en-US" sz="1800" smtClean="0"/>
              <a:t>借款人最多</a:t>
            </a:r>
            <a:r>
              <a:rPr lang="en-US" altLang="zh-CN" sz="1800" smtClean="0"/>
              <a:t>,</a:t>
            </a:r>
            <a:r>
              <a:rPr lang="zh-CN" altLang="en-US" sz="1800" smtClean="0"/>
              <a:t>由网上信息得知</a:t>
            </a:r>
            <a:r>
              <a:rPr lang="en-US" altLang="zh-CN" sz="1800" smtClean="0"/>
              <a:t>,prosper</a:t>
            </a:r>
            <a:r>
              <a:rPr lang="zh-CN" altLang="en-US" sz="1800" smtClean="0"/>
              <a:t>的总部位于旧金山</a:t>
            </a:r>
            <a:r>
              <a:rPr lang="en-US" altLang="zh-CN" sz="1800" smtClean="0"/>
              <a:t>,</a:t>
            </a:r>
            <a:r>
              <a:rPr lang="zh-CN" altLang="en-US" sz="1800" smtClean="0"/>
              <a:t>那么加利福尼亚的客户最多这一点是有实际意义的</a:t>
            </a:r>
            <a:r>
              <a:rPr lang="en-US" altLang="zh-CN" sz="1800" smtClean="0"/>
              <a:t>.</a:t>
            </a:r>
            <a:r>
              <a:rPr lang="zh-CN" altLang="en-US" sz="1800" smtClean="0"/>
              <a:t>而其他几个州也有超过</a:t>
            </a:r>
            <a:r>
              <a:rPr lang="en-US" altLang="zh-CN" sz="1800" smtClean="0"/>
              <a:t>5000</a:t>
            </a:r>
            <a:r>
              <a:rPr lang="zh-CN" altLang="en-US" sz="1800" smtClean="0"/>
              <a:t>的用户</a:t>
            </a:r>
            <a:r>
              <a:rPr lang="en-US" altLang="zh-CN" sz="1800" smtClean="0"/>
              <a:t>,</a:t>
            </a:r>
            <a:r>
              <a:rPr lang="zh-CN" altLang="en-US" sz="1800" smtClean="0"/>
              <a:t>并且大部分是发达城市</a:t>
            </a:r>
            <a:r>
              <a:rPr lang="en-US" altLang="zh-CN" sz="1800" smtClean="0"/>
              <a:t>.</a:t>
            </a:r>
            <a:endParaRPr lang="zh-CN" altLang="en-US" sz="1800" smtClean="0"/>
          </a:p>
        </p:txBody>
      </p:sp>
      <p:pic>
        <p:nvPicPr>
          <p:cNvPr id="1434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608388"/>
            <a:ext cx="792162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探索性数据分析（实例）</a:t>
            </a:r>
          </a:p>
        </p:txBody>
      </p:sp>
      <p:sp>
        <p:nvSpPr>
          <p:cNvPr id="15363" name="内容占位符 2"/>
          <p:cNvSpPr>
            <a:spLocks noGrp="1"/>
          </p:cNvSpPr>
          <p:nvPr>
            <p:ph idx="1"/>
          </p:nvPr>
        </p:nvSpPr>
        <p:spPr>
          <a:xfrm>
            <a:off x="250825" y="1341438"/>
            <a:ext cx="8642350" cy="4608512"/>
          </a:xfrm>
        </p:spPr>
        <p:txBody>
          <a:bodyPr/>
          <a:lstStyle/>
          <a:p>
            <a:r>
              <a:rPr lang="zh-CN" altLang="en-US" sz="2000" smtClean="0"/>
              <a:t>借款人收入分布</a:t>
            </a:r>
            <a:endParaRPr lang="en-US" altLang="zh-CN" sz="2000" smtClean="0"/>
          </a:p>
          <a:p>
            <a:pPr lvl="1"/>
            <a:r>
              <a:rPr lang="en-US" altLang="zh-CN" sz="1600" smtClean="0"/>
              <a:t>loandata$IncomeRange&lt;-ordered(loandata$IncomeRange,levels=c("Not displayed",                                                "Not employed","$0", "$1-24,999", "$25,000-49,999", "$50,000-74,999", "75,000-99,999","$100,000+"))</a:t>
            </a:r>
          </a:p>
          <a:p>
            <a:pPr lvl="1"/>
            <a:r>
              <a:rPr lang="en-US" altLang="zh-CN" sz="1600" smtClean="0"/>
              <a:t>ggplot(data = loandata,aes(IncomeRange)) +  geom_bar(color = I('black'),fill = I('#FF77FF'))</a:t>
            </a:r>
          </a:p>
          <a:p>
            <a:pPr lvl="1"/>
            <a:r>
              <a:rPr lang="zh-CN" altLang="en-US" sz="1600" smtClean="0"/>
              <a:t>借款人收入缺失的就有超过</a:t>
            </a:r>
            <a:r>
              <a:rPr lang="en-US" altLang="zh-CN" sz="1600" smtClean="0"/>
              <a:t>1W</a:t>
            </a:r>
            <a:r>
              <a:rPr lang="zh-CN" altLang="en-US" sz="1600" smtClean="0"/>
              <a:t>的数据</a:t>
            </a:r>
            <a:r>
              <a:rPr lang="en-US" altLang="zh-CN" sz="1600" smtClean="0"/>
              <a:t>,</a:t>
            </a:r>
            <a:r>
              <a:rPr lang="zh-CN" altLang="en-US" sz="1600" smtClean="0"/>
              <a:t>并且</a:t>
            </a:r>
            <a:r>
              <a:rPr lang="en-US" altLang="zh-CN" sz="1600" smtClean="0"/>
              <a:t>0</a:t>
            </a:r>
            <a:r>
              <a:rPr lang="zh-CN" altLang="en-US" sz="1600" smtClean="0"/>
              <a:t>收入群体以及没有工作的群体也占有一定的比例</a:t>
            </a:r>
            <a:r>
              <a:rPr lang="en-US" altLang="zh-CN" sz="1600" smtClean="0"/>
              <a:t>,</a:t>
            </a:r>
            <a:r>
              <a:rPr lang="zh-CN" altLang="en-US" sz="1600" smtClean="0"/>
              <a:t>而其他大部分借款人的收入在</a:t>
            </a:r>
            <a:r>
              <a:rPr lang="en-US" altLang="zh-CN" sz="1600" smtClean="0"/>
              <a:t>$25000--$75000</a:t>
            </a:r>
            <a:r>
              <a:rPr lang="zh-CN" altLang="en-US" sz="1600" smtClean="0"/>
              <a:t>之间</a:t>
            </a:r>
            <a:r>
              <a:rPr lang="en-US" altLang="zh-CN" sz="1600" smtClean="0"/>
              <a:t>.</a:t>
            </a:r>
            <a:endParaRPr lang="zh-CN" altLang="en-US" sz="1600" smtClean="0"/>
          </a:p>
        </p:txBody>
      </p:sp>
      <p:pic>
        <p:nvPicPr>
          <p:cNvPr id="1536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89363"/>
            <a:ext cx="7164387"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探索性数据分析（实例）</a:t>
            </a:r>
          </a:p>
        </p:txBody>
      </p:sp>
      <p:sp>
        <p:nvSpPr>
          <p:cNvPr id="17411" name="内容占位符 2"/>
          <p:cNvSpPr>
            <a:spLocks noGrp="1"/>
          </p:cNvSpPr>
          <p:nvPr>
            <p:ph idx="1"/>
          </p:nvPr>
        </p:nvSpPr>
        <p:spPr>
          <a:xfrm>
            <a:off x="323850" y="1341438"/>
            <a:ext cx="8286750" cy="4535487"/>
          </a:xfrm>
        </p:spPr>
        <p:txBody>
          <a:bodyPr/>
          <a:lstStyle/>
          <a:p>
            <a:r>
              <a:rPr lang="zh-CN" altLang="en-US" sz="2000" smtClean="0"/>
              <a:t>借款人的职业</a:t>
            </a:r>
            <a:endParaRPr lang="en-US" altLang="zh-CN" sz="2000" smtClean="0"/>
          </a:p>
          <a:p>
            <a:pPr lvl="1"/>
            <a:r>
              <a:rPr lang="en-US" altLang="zh-CN" sz="1600" smtClean="0"/>
              <a:t>ggplot(data=loandata,aes(Occupation)) + geom_bar(color=I('black'),fill=I('#099DD9'))+ theme(axis.text.x = element_text(angle = 90, vjust = 0.5, hjust=1))</a:t>
            </a:r>
          </a:p>
          <a:p>
            <a:pPr lvl="1"/>
            <a:r>
              <a:rPr lang="zh-CN" altLang="en-US" sz="1600" smtClean="0"/>
              <a:t>在职业选项上</a:t>
            </a:r>
            <a:r>
              <a:rPr lang="en-US" altLang="zh-CN" sz="1600" smtClean="0"/>
              <a:t>,</a:t>
            </a:r>
            <a:r>
              <a:rPr lang="zh-CN" altLang="en-US" sz="1600" smtClean="0"/>
              <a:t>很多借款人似乎不太愿意透露自己的信息</a:t>
            </a:r>
            <a:r>
              <a:rPr lang="en-US" altLang="zh-CN" sz="1600" smtClean="0"/>
              <a:t>,</a:t>
            </a:r>
            <a:r>
              <a:rPr lang="zh-CN" altLang="en-US" sz="1600" smtClean="0"/>
              <a:t>都选择填了</a:t>
            </a:r>
            <a:r>
              <a:rPr lang="en-US" altLang="zh-CN" sz="1600" smtClean="0"/>
              <a:t>other</a:t>
            </a:r>
            <a:r>
              <a:rPr lang="zh-CN" altLang="en-US" sz="1600" smtClean="0"/>
              <a:t>这个选项</a:t>
            </a:r>
            <a:r>
              <a:rPr lang="en-US" altLang="zh-CN" sz="1600" smtClean="0"/>
              <a:t>.</a:t>
            </a:r>
            <a:r>
              <a:rPr lang="zh-CN" altLang="en-US" sz="1600" smtClean="0"/>
              <a:t>因此这项数据的真实性让人怀疑</a:t>
            </a:r>
            <a:r>
              <a:rPr lang="en-US" altLang="zh-CN" sz="1600" smtClean="0"/>
              <a:t>.</a:t>
            </a:r>
            <a:endParaRPr lang="zh-CN" altLang="en-US" sz="1600" smtClean="0"/>
          </a:p>
        </p:txBody>
      </p:sp>
      <p:pic>
        <p:nvPicPr>
          <p:cNvPr id="174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538" y="3213100"/>
            <a:ext cx="8461375"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探索性数据分析（实例）</a:t>
            </a:r>
          </a:p>
        </p:txBody>
      </p:sp>
      <p:sp>
        <p:nvSpPr>
          <p:cNvPr id="18435" name="内容占位符 2"/>
          <p:cNvSpPr>
            <a:spLocks noGrp="1"/>
          </p:cNvSpPr>
          <p:nvPr>
            <p:ph idx="1"/>
          </p:nvPr>
        </p:nvSpPr>
        <p:spPr>
          <a:xfrm>
            <a:off x="179388" y="1341438"/>
            <a:ext cx="8856662" cy="4679950"/>
          </a:xfrm>
        </p:spPr>
        <p:txBody>
          <a:bodyPr/>
          <a:lstStyle/>
          <a:p>
            <a:r>
              <a:rPr lang="zh-CN" altLang="en-US" sz="2000" smtClean="0"/>
              <a:t>借款人债务收入比</a:t>
            </a:r>
            <a:endParaRPr lang="en-US" altLang="zh-CN" sz="2000" smtClean="0"/>
          </a:p>
          <a:p>
            <a:pPr lvl="1"/>
            <a:r>
              <a:rPr lang="en-US" altLang="zh-CN" sz="1600" smtClean="0"/>
              <a:t>ggplot(data = loandata,aes(DebtToIncomeRatio)) +  geom_histogram(color=I('black'),fill=I('#FFDDAA')) +  xlim(0,1) </a:t>
            </a:r>
          </a:p>
          <a:p>
            <a:pPr lvl="1"/>
            <a:r>
              <a:rPr lang="zh-CN" altLang="en-US" sz="1600" smtClean="0"/>
              <a:t>债务收入比呈现左偏的形态</a:t>
            </a:r>
            <a:r>
              <a:rPr lang="en-US" altLang="zh-CN" sz="1600" smtClean="0"/>
              <a:t>,</a:t>
            </a:r>
            <a:r>
              <a:rPr lang="zh-CN" altLang="en-US" sz="1600" smtClean="0"/>
              <a:t>说明大部分借款人的债务收入比较低</a:t>
            </a:r>
            <a:r>
              <a:rPr lang="en-US" altLang="zh-CN" sz="1600" smtClean="0"/>
              <a:t>,</a:t>
            </a:r>
            <a:r>
              <a:rPr lang="zh-CN" altLang="en-US" sz="1600" smtClean="0"/>
              <a:t>集中在</a:t>
            </a:r>
            <a:r>
              <a:rPr lang="en-US" altLang="zh-CN" sz="1600" smtClean="0"/>
              <a:t>0-0.25</a:t>
            </a:r>
            <a:r>
              <a:rPr lang="zh-CN" altLang="en-US" sz="1600" smtClean="0"/>
              <a:t>之间</a:t>
            </a:r>
            <a:r>
              <a:rPr lang="en-US" altLang="zh-CN" sz="1600" smtClean="0"/>
              <a:t>,</a:t>
            </a:r>
            <a:r>
              <a:rPr lang="zh-CN" altLang="en-US" sz="1600" smtClean="0"/>
              <a:t>这说明该平台的借款人的资金状况良好</a:t>
            </a:r>
            <a:r>
              <a:rPr lang="en-US" altLang="zh-CN" sz="1600" smtClean="0"/>
              <a:t>,</a:t>
            </a:r>
            <a:r>
              <a:rPr lang="zh-CN" altLang="en-US" sz="1600" smtClean="0"/>
              <a:t>利于偿还债务</a:t>
            </a:r>
            <a:r>
              <a:rPr lang="en-US" altLang="zh-CN" sz="1600" smtClean="0"/>
              <a:t>,</a:t>
            </a:r>
            <a:r>
              <a:rPr lang="zh-CN" altLang="en-US" sz="1600" smtClean="0"/>
              <a:t>维护平台的稳定</a:t>
            </a:r>
            <a:r>
              <a:rPr lang="en-US" altLang="zh-CN" sz="1600" smtClean="0"/>
              <a:t>.</a:t>
            </a:r>
            <a:endParaRPr lang="zh-CN" altLang="en-US" sz="1600" smtClean="0"/>
          </a:p>
        </p:txBody>
      </p:sp>
      <p:pic>
        <p:nvPicPr>
          <p:cNvPr id="184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25" y="2997200"/>
            <a:ext cx="89281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探索性数据分析（实例）</a:t>
            </a:r>
          </a:p>
        </p:txBody>
      </p:sp>
      <p:sp>
        <p:nvSpPr>
          <p:cNvPr id="19459" name="内容占位符 2"/>
          <p:cNvSpPr>
            <a:spLocks noGrp="1"/>
          </p:cNvSpPr>
          <p:nvPr>
            <p:ph idx="1"/>
          </p:nvPr>
        </p:nvSpPr>
        <p:spPr>
          <a:xfrm>
            <a:off x="250825" y="1268413"/>
            <a:ext cx="8785225" cy="4752975"/>
          </a:xfrm>
        </p:spPr>
        <p:txBody>
          <a:bodyPr/>
          <a:lstStyle/>
          <a:p>
            <a:r>
              <a:rPr lang="zh-CN" altLang="en-US" sz="2000" smtClean="0"/>
              <a:t>借款人信用卡使用比率</a:t>
            </a:r>
            <a:endParaRPr lang="en-US" altLang="zh-CN" sz="2000" smtClean="0"/>
          </a:p>
          <a:p>
            <a:pPr lvl="1"/>
            <a:r>
              <a:rPr lang="en-US" altLang="zh-CN" sz="1600" smtClean="0"/>
              <a:t>#</a:t>
            </a:r>
            <a:r>
              <a:rPr lang="zh-CN" altLang="en-US" sz="1600" smtClean="0"/>
              <a:t>对信用卡使用程度进行衡量</a:t>
            </a:r>
          </a:p>
          <a:p>
            <a:pPr lvl="1"/>
            <a:r>
              <a:rPr lang="en-US" altLang="zh-CN" sz="1600" smtClean="0"/>
              <a:t>loandata$BankCardUse[loandata$BankcardUtilization&lt;quantile(loandata$BankcardUtilization,probs = 0.25,"na.rm" = TRUE)] &lt;- "Mild Use"</a:t>
            </a:r>
          </a:p>
          <a:p>
            <a:pPr lvl="1"/>
            <a:endParaRPr lang="en-US" altLang="zh-CN" sz="1600" smtClean="0"/>
          </a:p>
          <a:p>
            <a:pPr lvl="1"/>
            <a:r>
              <a:rPr lang="en-US" altLang="zh-CN" sz="1600" smtClean="0"/>
              <a:t>loandata$BankCardUse[loandata$BankcardUtilization&gt;=quantile(loandata$BankcardUtilization,probs = 0.25,'na.rm'=TRUE) &amp; (loandata$BankcardUtilization &lt; quantile(loandata$BankcardUtilization,probs =0.5,'na.rm'=TRUE))] &lt;- "Medium Use"</a:t>
            </a:r>
          </a:p>
          <a:p>
            <a:pPr lvl="1"/>
            <a:endParaRPr lang="en-US" altLang="zh-CN" sz="1600" smtClean="0"/>
          </a:p>
          <a:p>
            <a:pPr lvl="1"/>
            <a:r>
              <a:rPr lang="en-US" altLang="zh-CN" sz="1600" smtClean="0"/>
              <a:t>loandata$BankCardUse[loandata$BankcardUtilization&gt;=quantile(loandata$BankcardUtilization,probs = 0.5,'na.rm'=TRUE)&amp;(loandata$BankcardUtilization&lt;1)] &lt;- "Heavy Use"</a:t>
            </a:r>
          </a:p>
          <a:p>
            <a:pPr lvl="1"/>
            <a:endParaRPr lang="en-US" altLang="zh-CN" sz="1600" smtClean="0"/>
          </a:p>
          <a:p>
            <a:pPr lvl="1"/>
            <a:r>
              <a:rPr lang="en-US" altLang="zh-CN" sz="1600" smtClean="0"/>
              <a:t>loandata$BankCardUse[loandata$BankcardUtilization&gt;=1] &lt;- "Super Use"</a:t>
            </a:r>
          </a:p>
          <a:p>
            <a:pPr lvl="1"/>
            <a:endParaRPr lang="en-US" altLang="zh-CN" sz="1600" smtClean="0"/>
          </a:p>
          <a:p>
            <a:pPr lvl="1"/>
            <a:r>
              <a:rPr lang="en-US" altLang="zh-CN" sz="1600" smtClean="0"/>
              <a:t>loandata$BankCardUse &lt;- factor(loandata$BankCardUse,levels=c("Mild Use","Medium Use","Heavy Use","Super Use"))</a:t>
            </a:r>
            <a:endParaRPr lang="zh-CN" altLang="en-US" sz="16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探索性数据分析（实例）</a:t>
            </a:r>
          </a:p>
        </p:txBody>
      </p:sp>
      <p:sp>
        <p:nvSpPr>
          <p:cNvPr id="20483" name="内容占位符 2"/>
          <p:cNvSpPr>
            <a:spLocks noGrp="1"/>
          </p:cNvSpPr>
          <p:nvPr>
            <p:ph idx="1"/>
          </p:nvPr>
        </p:nvSpPr>
        <p:spPr>
          <a:xfrm>
            <a:off x="179388" y="1341438"/>
            <a:ext cx="8856662" cy="4679950"/>
          </a:xfrm>
        </p:spPr>
        <p:txBody>
          <a:bodyPr/>
          <a:lstStyle/>
          <a:p>
            <a:r>
              <a:rPr lang="zh-CN" altLang="en-US" sz="2000" smtClean="0"/>
              <a:t>借款人信用卡使用比率</a:t>
            </a:r>
            <a:endParaRPr lang="en-US" altLang="zh-CN" sz="2000" smtClean="0"/>
          </a:p>
          <a:p>
            <a:pPr lvl="1"/>
            <a:r>
              <a:rPr lang="en-US" altLang="zh-CN" sz="1600" smtClean="0"/>
              <a:t>ggplot(aes(BankCardUse),data = subset(loandata,!is.na(BankcardUtilization))) +</a:t>
            </a:r>
          </a:p>
          <a:p>
            <a:pPr lvl="1"/>
            <a:r>
              <a:rPr lang="en-US" altLang="zh-CN" sz="1600" smtClean="0"/>
              <a:t>  geom_bar(color = I('black'),fill = I('#FFBB66'))</a:t>
            </a:r>
          </a:p>
          <a:p>
            <a:pPr lvl="1"/>
            <a:r>
              <a:rPr lang="zh-CN" altLang="en-US" sz="1600" smtClean="0"/>
              <a:t>标准这样定义</a:t>
            </a:r>
            <a:r>
              <a:rPr lang="en-US" altLang="zh-CN" sz="1600" smtClean="0"/>
              <a:t>(mild use:0-0.25,medium use:0.25-.75,heavy use:0.75-1,super use &gt; 1)</a:t>
            </a:r>
            <a:r>
              <a:rPr lang="zh-CN" altLang="en-US" sz="1600" smtClean="0"/>
              <a:t>数字代表信用卡使用额度</a:t>
            </a:r>
            <a:r>
              <a:rPr lang="en-US" altLang="zh-CN" sz="1600" smtClean="0"/>
              <a:t>/</a:t>
            </a:r>
            <a:r>
              <a:rPr lang="zh-CN" altLang="en-US" sz="1600" smtClean="0"/>
              <a:t>信用卡总额度</a:t>
            </a:r>
            <a:r>
              <a:rPr lang="en-US" altLang="zh-CN" sz="1600" smtClean="0"/>
              <a:t>.</a:t>
            </a:r>
            <a:r>
              <a:rPr lang="zh-CN" altLang="en-US" sz="1600" smtClean="0"/>
              <a:t>可以看到</a:t>
            </a:r>
            <a:r>
              <a:rPr lang="en-US" altLang="zh-CN" sz="1600" smtClean="0"/>
              <a:t>,</a:t>
            </a:r>
            <a:r>
              <a:rPr lang="zh-CN" altLang="en-US" sz="1600" smtClean="0"/>
              <a:t>大部分人都是在接近</a:t>
            </a:r>
            <a:r>
              <a:rPr lang="en-US" altLang="zh-CN" sz="1600" smtClean="0"/>
              <a:t>1</a:t>
            </a:r>
            <a:r>
              <a:rPr lang="zh-CN" altLang="en-US" sz="1600" smtClean="0"/>
              <a:t>的边缘</a:t>
            </a:r>
            <a:r>
              <a:rPr lang="en-US" altLang="zh-CN" sz="1600" smtClean="0"/>
              <a:t>,</a:t>
            </a:r>
            <a:r>
              <a:rPr lang="zh-CN" altLang="en-US" sz="1600" smtClean="0"/>
              <a:t>说明借款人在借款时还有信用卡要还</a:t>
            </a:r>
            <a:r>
              <a:rPr lang="en-US" altLang="zh-CN" sz="1600" smtClean="0"/>
              <a:t>,</a:t>
            </a:r>
            <a:r>
              <a:rPr lang="zh-CN" altLang="en-US" sz="1600" smtClean="0"/>
              <a:t>这降低了他们的在</a:t>
            </a:r>
            <a:r>
              <a:rPr lang="en-US" altLang="zh-CN" sz="1600" smtClean="0"/>
              <a:t>prosper</a:t>
            </a:r>
            <a:r>
              <a:rPr lang="zh-CN" altLang="en-US" sz="1600" smtClean="0"/>
              <a:t>的还款能力</a:t>
            </a:r>
            <a:r>
              <a:rPr lang="en-US" altLang="zh-CN" sz="1600" smtClean="0"/>
              <a:t>.</a:t>
            </a:r>
            <a:endParaRPr lang="zh-CN" altLang="en-US" sz="1600" smtClean="0"/>
          </a:p>
        </p:txBody>
      </p:sp>
      <p:pic>
        <p:nvPicPr>
          <p:cNvPr id="2048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217863"/>
            <a:ext cx="795655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探索性数据分析（实例）</a:t>
            </a:r>
          </a:p>
        </p:txBody>
      </p:sp>
      <p:sp>
        <p:nvSpPr>
          <p:cNvPr id="21507" name="内容占位符 2"/>
          <p:cNvSpPr>
            <a:spLocks noGrp="1"/>
          </p:cNvSpPr>
          <p:nvPr>
            <p:ph idx="1"/>
          </p:nvPr>
        </p:nvSpPr>
        <p:spPr>
          <a:xfrm>
            <a:off x="179388" y="1341438"/>
            <a:ext cx="8856662" cy="4679950"/>
          </a:xfrm>
        </p:spPr>
        <p:txBody>
          <a:bodyPr/>
          <a:lstStyle/>
          <a:p>
            <a:r>
              <a:rPr lang="zh-CN" altLang="en-US" sz="2000" smtClean="0"/>
              <a:t>客户信用等级</a:t>
            </a:r>
            <a:endParaRPr lang="en-US" altLang="zh-CN" sz="2000" smtClean="0"/>
          </a:p>
          <a:p>
            <a:pPr lvl="1"/>
            <a:r>
              <a:rPr lang="zh-CN" altLang="en-US" sz="1600" smtClean="0"/>
              <a:t>预处理</a:t>
            </a:r>
            <a:endParaRPr lang="en-US" altLang="zh-CN" sz="1600" smtClean="0"/>
          </a:p>
          <a:p>
            <a:pPr lvl="1"/>
            <a:r>
              <a:rPr lang="en-US" altLang="zh-CN" sz="1600" smtClean="0"/>
              <a:t>#</a:t>
            </a:r>
            <a:r>
              <a:rPr lang="zh-CN" altLang="en-US" sz="1600" smtClean="0"/>
              <a:t>日期字符转换</a:t>
            </a:r>
          </a:p>
          <a:p>
            <a:pPr lvl="1"/>
            <a:r>
              <a:rPr lang="en-US" altLang="zh-CN" sz="1600" smtClean="0"/>
              <a:t>loandata$LoanOriginationDate &lt;- as.Date(loandata$LoanOriginationDate)</a:t>
            </a:r>
          </a:p>
          <a:p>
            <a:pPr lvl="1"/>
            <a:r>
              <a:rPr lang="en-US" altLang="zh-CN" sz="1600" smtClean="0"/>
              <a:t>loandata$ListingCreationDate &lt;- as.Date(loandata$ListingCreationDate)</a:t>
            </a:r>
          </a:p>
          <a:p>
            <a:pPr lvl="1"/>
            <a:r>
              <a:rPr lang="en-US" altLang="zh-CN" sz="1600" smtClean="0"/>
              <a:t>loandata$DateCreditPulled &lt;- as.Date(loandata$DateCreditPulled)</a:t>
            </a:r>
          </a:p>
          <a:p>
            <a:pPr lvl="1"/>
            <a:endParaRPr lang="en-US" altLang="zh-CN" sz="1600" smtClean="0"/>
          </a:p>
          <a:p>
            <a:pPr lvl="1"/>
            <a:r>
              <a:rPr lang="en-US" altLang="zh-CN" sz="1600" smtClean="0"/>
              <a:t>#</a:t>
            </a:r>
            <a:r>
              <a:rPr lang="zh-CN" altLang="en-US" sz="1600" smtClean="0"/>
              <a:t>对客户的消费信用评级</a:t>
            </a:r>
            <a:r>
              <a:rPr lang="en-US" altLang="zh-CN" sz="1600" smtClean="0"/>
              <a:t>,</a:t>
            </a:r>
            <a:r>
              <a:rPr lang="zh-CN" altLang="en-US" sz="1600" smtClean="0"/>
              <a:t>数据中有高低范围</a:t>
            </a:r>
            <a:r>
              <a:rPr lang="en-US" altLang="zh-CN" sz="1600" smtClean="0"/>
              <a:t>,</a:t>
            </a:r>
            <a:r>
              <a:rPr lang="zh-CN" altLang="en-US" sz="1600" smtClean="0"/>
              <a:t>将这两个数值取平均值做计算</a:t>
            </a:r>
          </a:p>
          <a:p>
            <a:pPr lvl="1"/>
            <a:r>
              <a:rPr lang="en-US" altLang="zh-CN" sz="1600" smtClean="0"/>
              <a:t>loandata$CreditScore &lt;-(loandata$CreditScoreRangeLower+loandata$CreditScoreRangeUpper)/2</a:t>
            </a:r>
          </a:p>
          <a:p>
            <a:pPr lvl="1"/>
            <a:endParaRPr lang="zh-CN" altLang="en-US" sz="1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探索性数据分析（实例）</a:t>
            </a:r>
          </a:p>
        </p:txBody>
      </p:sp>
      <p:sp>
        <p:nvSpPr>
          <p:cNvPr id="22531" name="内容占位符 2"/>
          <p:cNvSpPr>
            <a:spLocks noGrp="1"/>
          </p:cNvSpPr>
          <p:nvPr>
            <p:ph idx="1"/>
          </p:nvPr>
        </p:nvSpPr>
        <p:spPr>
          <a:xfrm>
            <a:off x="179388" y="1341438"/>
            <a:ext cx="8856662" cy="4679950"/>
          </a:xfrm>
        </p:spPr>
        <p:txBody>
          <a:bodyPr/>
          <a:lstStyle/>
          <a:p>
            <a:r>
              <a:rPr lang="zh-CN" altLang="en-US" sz="2000" smtClean="0"/>
              <a:t>客户信用等级</a:t>
            </a:r>
            <a:endParaRPr lang="en-US" altLang="zh-CN" sz="2000" smtClean="0"/>
          </a:p>
          <a:p>
            <a:pPr lvl="1"/>
            <a:r>
              <a:rPr lang="zh-CN" altLang="en-US" sz="1600" smtClean="0"/>
              <a:t>预处理</a:t>
            </a:r>
            <a:endParaRPr lang="en-US" altLang="zh-CN" sz="1600" smtClean="0"/>
          </a:p>
          <a:p>
            <a:pPr lvl="1"/>
            <a:r>
              <a:rPr lang="en-US" altLang="zh-CN" sz="1600" smtClean="0"/>
              <a:t>#</a:t>
            </a:r>
            <a:r>
              <a:rPr lang="zh-CN" altLang="en-US" sz="1600" smtClean="0"/>
              <a:t>将两个衡量信用等级的数据转换</a:t>
            </a:r>
          </a:p>
          <a:p>
            <a:pPr lvl="1"/>
            <a:endParaRPr lang="en-US" altLang="zh-CN" sz="1600" smtClean="0"/>
          </a:p>
          <a:p>
            <a:pPr lvl="1"/>
            <a:r>
              <a:rPr lang="en-US" altLang="zh-CN" sz="1600" smtClean="0"/>
              <a:t>#</a:t>
            </a:r>
            <a:r>
              <a:rPr lang="zh-CN" altLang="en-US" sz="1600" smtClean="0"/>
              <a:t>这里的数据来自</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日之前</a:t>
            </a:r>
          </a:p>
          <a:p>
            <a:pPr lvl="1"/>
            <a:r>
              <a:rPr lang="en-US" altLang="zh-CN" sz="1600" smtClean="0"/>
              <a:t>loandata$CreditGrade &lt;- </a:t>
            </a:r>
          </a:p>
          <a:p>
            <a:pPr lvl="1"/>
            <a:r>
              <a:rPr lang="en-US" altLang="zh-CN" sz="1600" smtClean="0"/>
              <a:t>  ordered(loandata$CreditGrade,levels = c("NC","HR","E","D","C","B","A","AA"))</a:t>
            </a:r>
          </a:p>
          <a:p>
            <a:pPr lvl="1"/>
            <a:endParaRPr lang="en-US" altLang="zh-CN" sz="1600" smtClean="0"/>
          </a:p>
          <a:p>
            <a:pPr lvl="1"/>
            <a:endParaRPr lang="en-US" altLang="zh-CN" sz="1600" smtClean="0"/>
          </a:p>
          <a:p>
            <a:pPr lvl="1"/>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日之后</a:t>
            </a:r>
          </a:p>
          <a:p>
            <a:pPr lvl="1"/>
            <a:r>
              <a:rPr lang="en-US" altLang="zh-CN" sz="1600" smtClean="0"/>
              <a:t>loandata$ProsperRating..Alpha.&lt;-</a:t>
            </a:r>
          </a:p>
          <a:p>
            <a:pPr lvl="1"/>
            <a:r>
              <a:rPr lang="en-US" altLang="zh-CN" sz="1600" smtClean="0"/>
              <a:t>  ordered(loandata$ProsperRating..Alpha.,levels = c("HR","E","D","C","B","A","AA")) </a:t>
            </a:r>
            <a:endParaRPr lang="zh-CN" altLang="en-US" sz="1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探索性数据分析（实例）</a:t>
            </a:r>
          </a:p>
        </p:txBody>
      </p:sp>
      <p:sp>
        <p:nvSpPr>
          <p:cNvPr id="23555" name="内容占位符 2"/>
          <p:cNvSpPr>
            <a:spLocks noGrp="1"/>
          </p:cNvSpPr>
          <p:nvPr>
            <p:ph idx="1"/>
          </p:nvPr>
        </p:nvSpPr>
        <p:spPr>
          <a:xfrm>
            <a:off x="179388" y="1341438"/>
            <a:ext cx="8856662" cy="4679950"/>
          </a:xfrm>
        </p:spPr>
        <p:txBody>
          <a:bodyPr/>
          <a:lstStyle/>
          <a:p>
            <a:r>
              <a:rPr lang="zh-CN" altLang="en-US" sz="2000" smtClean="0"/>
              <a:t>客户信用等级</a:t>
            </a:r>
            <a:endParaRPr lang="en-US" altLang="zh-CN" sz="2000" smtClean="0"/>
          </a:p>
          <a:p>
            <a:pPr lvl="1"/>
            <a:r>
              <a:rPr lang="zh-CN" altLang="en-US" sz="1600" smtClean="0"/>
              <a:t>预处理</a:t>
            </a:r>
            <a:endParaRPr lang="en-US" altLang="zh-CN" sz="1600" smtClean="0"/>
          </a:p>
          <a:p>
            <a:pPr lvl="1"/>
            <a:r>
              <a:rPr lang="en-US" altLang="zh-CN" sz="1600" smtClean="0"/>
              <a:t>#</a:t>
            </a:r>
            <a:r>
              <a:rPr lang="zh-CN" altLang="en-US" sz="1600" smtClean="0"/>
              <a:t>因为</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日是一个数据截点，因此将数据分成两段处理</a:t>
            </a:r>
          </a:p>
          <a:p>
            <a:pPr lvl="1"/>
            <a:r>
              <a:rPr lang="en-US" altLang="zh-CN" sz="1600" smtClean="0"/>
              <a:t>loandata$Phase[loandata$LoanOriginationDate &gt; "2009-07-01"] &lt;- "After 2009"</a:t>
            </a:r>
          </a:p>
          <a:p>
            <a:pPr lvl="1"/>
            <a:r>
              <a:rPr lang="en-US" altLang="zh-CN" sz="1600" smtClean="0"/>
              <a:t>loandata$Phase[loandata$LoanOriginationDate &lt; "2009-07-01"] &lt;- "Before 2009"</a:t>
            </a:r>
          </a:p>
          <a:p>
            <a:pPr lvl="1"/>
            <a:endParaRPr lang="en-US" altLang="zh-CN" sz="1600" smtClean="0"/>
          </a:p>
          <a:p>
            <a:pPr lvl="1"/>
            <a:r>
              <a:rPr lang="en-US" altLang="zh-CN" sz="1600" smtClean="0"/>
              <a:t>#</a:t>
            </a:r>
            <a:r>
              <a:rPr lang="zh-CN" altLang="en-US" sz="1600" smtClean="0"/>
              <a:t>对之前未在</a:t>
            </a:r>
            <a:r>
              <a:rPr lang="en-US" altLang="zh-CN" sz="1600" smtClean="0"/>
              <a:t>prosper</a:t>
            </a:r>
            <a:r>
              <a:rPr lang="zh-CN" altLang="en-US" sz="1600" smtClean="0"/>
              <a:t>的客户建立库</a:t>
            </a:r>
            <a:r>
              <a:rPr lang="en-US" altLang="zh-CN" sz="1600" smtClean="0"/>
              <a:t>(</a:t>
            </a:r>
            <a:r>
              <a:rPr lang="zh-CN" altLang="en-US" sz="1600" smtClean="0"/>
              <a:t>数据解释</a:t>
            </a:r>
            <a:r>
              <a:rPr lang="en-US" altLang="zh-CN" sz="1600" smtClean="0"/>
              <a:t>:0</a:t>
            </a:r>
            <a:r>
              <a:rPr lang="zh-CN" altLang="en-US" sz="1600" smtClean="0"/>
              <a:t>或</a:t>
            </a:r>
            <a:r>
              <a:rPr lang="en-US" altLang="zh-CN" sz="1600" smtClean="0"/>
              <a:t>NA</a:t>
            </a:r>
            <a:r>
              <a:rPr lang="zh-CN" altLang="en-US" sz="1600" smtClean="0"/>
              <a:t>是未使用过</a:t>
            </a:r>
            <a:r>
              <a:rPr lang="en-US" altLang="zh-CN" sz="1600" smtClean="0"/>
              <a:t>prosper</a:t>
            </a:r>
            <a:r>
              <a:rPr lang="zh-CN" altLang="en-US" sz="1600" smtClean="0"/>
              <a:t>的客户</a:t>
            </a:r>
            <a:r>
              <a:rPr lang="en-US" altLang="zh-CN" sz="1600" smtClean="0"/>
              <a:t>,</a:t>
            </a:r>
            <a:r>
              <a:rPr lang="zh-CN" altLang="en-US" sz="1600" smtClean="0"/>
              <a:t>反之是使用过的</a:t>
            </a:r>
            <a:r>
              <a:rPr lang="en-US" altLang="zh-CN" sz="1600" smtClean="0"/>
              <a:t>)</a:t>
            </a:r>
          </a:p>
          <a:p>
            <a:pPr lvl="1"/>
            <a:r>
              <a:rPr lang="en-US" altLang="zh-CN" sz="1600" smtClean="0"/>
              <a:t>loandata$Customer_clarify[loandata$TotalProsperLoans &gt; 0] &lt;- "Previous Borrower"</a:t>
            </a:r>
          </a:p>
          <a:p>
            <a:pPr lvl="1"/>
            <a:r>
              <a:rPr lang="en-US" altLang="zh-CN" sz="1600" smtClean="0"/>
              <a:t>loandata$Customer_clarify[loandata$TotalProsperLoans == 0] &lt;- "New Borrower"</a:t>
            </a:r>
          </a:p>
          <a:p>
            <a:pPr lvl="1"/>
            <a:r>
              <a:rPr lang="en-US" altLang="zh-CN" sz="1600" smtClean="0"/>
              <a:t>loandata &lt;- replace_na(loandata,replace = list(Customer_clarify = "New Borrower"))</a:t>
            </a:r>
          </a:p>
          <a:p>
            <a:pPr lvl="1"/>
            <a:r>
              <a:rPr lang="en-US" altLang="zh-CN" sz="1600" smtClean="0"/>
              <a:t>loandata$Customer_clarify &lt;- factor(loandata$Customer_clarify)</a:t>
            </a:r>
            <a:endParaRPr lang="zh-CN" altLang="en-US" sz="16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探索性数据分析（实例）</a:t>
            </a:r>
          </a:p>
        </p:txBody>
      </p:sp>
      <p:sp>
        <p:nvSpPr>
          <p:cNvPr id="24579" name="内容占位符 2"/>
          <p:cNvSpPr>
            <a:spLocks noGrp="1"/>
          </p:cNvSpPr>
          <p:nvPr>
            <p:ph idx="1"/>
          </p:nvPr>
        </p:nvSpPr>
        <p:spPr>
          <a:xfrm>
            <a:off x="0" y="1268413"/>
            <a:ext cx="9036050" cy="4752975"/>
          </a:xfrm>
        </p:spPr>
        <p:txBody>
          <a:bodyPr/>
          <a:lstStyle/>
          <a:p>
            <a:r>
              <a:rPr lang="zh-CN" altLang="en-US" sz="2000" smtClean="0"/>
              <a:t>客户信用等级探索</a:t>
            </a:r>
            <a:endParaRPr lang="en-US" altLang="zh-CN" sz="2000" smtClean="0"/>
          </a:p>
          <a:p>
            <a:pPr lvl="1"/>
            <a:r>
              <a:rPr lang="en-US" altLang="zh-CN" sz="1600" smtClean="0"/>
              <a:t>q1 &lt;- ggplot(data=loandata, aes(CreditScore)) + geom_bar(color=I('black'),fill=I('#00AA55'))+ xlim(400,800) +ggtitle('consumer credit rating')</a:t>
            </a:r>
          </a:p>
          <a:p>
            <a:pPr lvl="1"/>
            <a:endParaRPr lang="en-US" altLang="zh-CN" sz="1600" smtClean="0"/>
          </a:p>
          <a:p>
            <a:pPr lvl="1"/>
            <a:r>
              <a:rPr lang="en-US" altLang="zh-CN" sz="1600" smtClean="0"/>
              <a:t>q2 &lt;- ggplot(data = subset(loandata,LoanOriginationDate &lt; "2009-07-01"), aes(CreditGrade)) + geom_bar(color=I('black'),fill=I('orange')) + scale_x_discrete(limits = c("HR","E","D","C","B","A","AA")) + ggtitle('CreditScore before 2009')</a:t>
            </a:r>
          </a:p>
          <a:p>
            <a:pPr lvl="1"/>
            <a:endParaRPr lang="en-US" altLang="zh-CN" sz="1600" smtClean="0"/>
          </a:p>
          <a:p>
            <a:pPr lvl="1"/>
            <a:r>
              <a:rPr lang="en-US" altLang="zh-CN" sz="1600" smtClean="0"/>
              <a:t>q3 &lt;- ggplot(data = subset(loandata,LoanOriginationDate &gt; "2009-07-01"), aes(ProsperRating..Alpha.)) + geom_bar(color=I('black'),fill=I('#099DD9')) + scale_x_discrete(limits = c("HR","E","D","C","B","A","AA")) + ggtitle('CreditScore after 2009')</a:t>
            </a:r>
          </a:p>
          <a:p>
            <a:pPr lvl="1"/>
            <a:endParaRPr lang="en-US" altLang="zh-CN" sz="1600" smtClean="0"/>
          </a:p>
          <a:p>
            <a:pPr lvl="1"/>
            <a:r>
              <a:rPr lang="en-US" altLang="zh-CN" sz="1600" smtClean="0"/>
              <a:t>grid.arrange(q1,q2,q3) </a:t>
            </a:r>
          </a:p>
          <a:p>
            <a:endParaRPr lang="zh-CN" altLang="en-US"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探索性数据分析</a:t>
            </a:r>
          </a:p>
        </p:txBody>
      </p:sp>
      <p:sp>
        <p:nvSpPr>
          <p:cNvPr id="6147" name="内容占位符 2"/>
          <p:cNvSpPr>
            <a:spLocks noGrp="1"/>
          </p:cNvSpPr>
          <p:nvPr>
            <p:ph idx="1"/>
          </p:nvPr>
        </p:nvSpPr>
        <p:spPr>
          <a:xfrm>
            <a:off x="250825" y="1341438"/>
            <a:ext cx="8713788" cy="4535487"/>
          </a:xfrm>
        </p:spPr>
        <p:txBody>
          <a:bodyPr/>
          <a:lstStyle/>
          <a:p>
            <a:r>
              <a:rPr lang="zh-CN" altLang="en-US" sz="2400" smtClean="0"/>
              <a:t>探索性数据分析</a:t>
            </a:r>
            <a:r>
              <a:rPr lang="en-US" altLang="zh-CN" sz="2400" smtClean="0"/>
              <a:t>(Exploratory Data Analysis,EDA)</a:t>
            </a:r>
            <a:r>
              <a:rPr lang="zh-CN" altLang="en-US" sz="2400" smtClean="0"/>
              <a:t>是一系列的统计学方法，是指对已有的数据</a:t>
            </a:r>
            <a:r>
              <a:rPr lang="en-US" altLang="zh-CN" sz="2400" smtClean="0"/>
              <a:t>(</a:t>
            </a:r>
            <a:r>
              <a:rPr lang="zh-CN" altLang="en-US" sz="2400" smtClean="0"/>
              <a:t>特别是调查或观察得来的原始数据</a:t>
            </a:r>
            <a:r>
              <a:rPr lang="en-US" altLang="zh-CN" sz="2400" smtClean="0"/>
              <a:t>)</a:t>
            </a:r>
            <a:r>
              <a:rPr lang="zh-CN" altLang="en-US" sz="2400" smtClean="0"/>
              <a:t>在尽量少的先验假定下进行探索，它结合各种统计学的图形把数据以各种形式展现在我们面前，探索数据的结构和规律，目的包括：</a:t>
            </a:r>
          </a:p>
          <a:p>
            <a:pPr lvl="1"/>
            <a:r>
              <a:rPr lang="zh-CN" altLang="en-US" smtClean="0"/>
              <a:t>让你最大程度得到数据的直觉</a:t>
            </a:r>
          </a:p>
          <a:p>
            <a:pPr lvl="1"/>
            <a:r>
              <a:rPr lang="zh-CN" altLang="en-US" smtClean="0"/>
              <a:t>发掘潜在的结构</a:t>
            </a:r>
          </a:p>
          <a:p>
            <a:pPr lvl="1"/>
            <a:r>
              <a:rPr lang="zh-CN" altLang="en-US" smtClean="0"/>
              <a:t>提取重要的变量</a:t>
            </a:r>
          </a:p>
          <a:p>
            <a:pPr lvl="1"/>
            <a:r>
              <a:rPr lang="zh-CN" altLang="en-US" smtClean="0"/>
              <a:t>删除异常值</a:t>
            </a:r>
          </a:p>
          <a:p>
            <a:pPr lvl="1"/>
            <a:r>
              <a:rPr lang="zh-CN" altLang="en-US" smtClean="0"/>
              <a:t>检验潜在的假设</a:t>
            </a:r>
          </a:p>
          <a:p>
            <a:pPr lvl="1"/>
            <a:r>
              <a:rPr lang="zh-CN" altLang="en-US" smtClean="0"/>
              <a:t>建立初步的模型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探索性数据分析（实例）</a:t>
            </a:r>
          </a:p>
        </p:txBody>
      </p:sp>
      <p:sp>
        <p:nvSpPr>
          <p:cNvPr id="25603" name="内容占位符 2"/>
          <p:cNvSpPr>
            <a:spLocks noGrp="1"/>
          </p:cNvSpPr>
          <p:nvPr>
            <p:ph idx="1"/>
          </p:nvPr>
        </p:nvSpPr>
        <p:spPr>
          <a:xfrm>
            <a:off x="179388" y="1341438"/>
            <a:ext cx="8856662" cy="4679950"/>
          </a:xfrm>
        </p:spPr>
        <p:txBody>
          <a:bodyPr/>
          <a:lstStyle/>
          <a:p>
            <a:r>
              <a:rPr lang="zh-CN" altLang="en-US" sz="2000" smtClean="0"/>
              <a:t>客户信用等级探索</a:t>
            </a:r>
            <a:endParaRPr lang="en-US" altLang="zh-CN" sz="2000" smtClean="0"/>
          </a:p>
          <a:p>
            <a:pPr lvl="1"/>
            <a:r>
              <a:rPr lang="zh-CN" altLang="en-US" sz="1600" smtClean="0"/>
              <a:t>结论：大部分人的消费信用评分都比较高</a:t>
            </a:r>
            <a:r>
              <a:rPr lang="en-US" altLang="zh-CN" sz="1600" smtClean="0"/>
              <a:t>,</a:t>
            </a:r>
            <a:r>
              <a:rPr lang="zh-CN" altLang="en-US" sz="1600" smtClean="0"/>
              <a:t>在</a:t>
            </a:r>
            <a:r>
              <a:rPr lang="en-US" altLang="zh-CN" sz="1600" smtClean="0"/>
              <a:t>700</a:t>
            </a:r>
            <a:r>
              <a:rPr lang="zh-CN" altLang="en-US" sz="1600" smtClean="0"/>
              <a:t>分左右集中</a:t>
            </a:r>
            <a:r>
              <a:rPr lang="en-US" altLang="zh-CN" sz="1600" smtClean="0"/>
              <a:t>,</a:t>
            </a:r>
            <a:r>
              <a:rPr lang="zh-CN" altLang="en-US" sz="1600" smtClean="0"/>
              <a:t>而根据时间划分的</a:t>
            </a:r>
            <a:r>
              <a:rPr lang="en-US" altLang="zh-CN" sz="1600" smtClean="0"/>
              <a:t>prosper</a:t>
            </a:r>
            <a:r>
              <a:rPr lang="zh-CN" altLang="en-US" sz="1600" smtClean="0"/>
              <a:t>信用评分</a:t>
            </a:r>
            <a:r>
              <a:rPr lang="en-US" altLang="zh-CN" sz="1600" smtClean="0"/>
              <a:t>(AA</a:t>
            </a:r>
            <a:r>
              <a:rPr lang="zh-CN" altLang="en-US" sz="1600" smtClean="0"/>
              <a:t>最高</a:t>
            </a:r>
            <a:r>
              <a:rPr lang="en-US" altLang="zh-CN" sz="1600" smtClean="0"/>
              <a:t>,HR</a:t>
            </a:r>
            <a:r>
              <a:rPr lang="zh-CN" altLang="en-US" sz="1600" smtClean="0"/>
              <a:t>最低</a:t>
            </a:r>
            <a:r>
              <a:rPr lang="en-US" altLang="zh-CN" sz="1600" smtClean="0"/>
              <a:t>)</a:t>
            </a:r>
            <a:r>
              <a:rPr lang="zh-CN" altLang="en-US" sz="1600" smtClean="0"/>
              <a:t>也比较均衡</a:t>
            </a:r>
            <a:r>
              <a:rPr lang="en-US" altLang="zh-CN" sz="1600" smtClean="0"/>
              <a:t>,</a:t>
            </a:r>
            <a:r>
              <a:rPr lang="zh-CN" altLang="en-US" sz="1600" smtClean="0"/>
              <a:t>在</a:t>
            </a:r>
            <a:r>
              <a:rPr lang="en-US" altLang="zh-CN" sz="1600" smtClean="0"/>
              <a:t>2009</a:t>
            </a:r>
            <a:r>
              <a:rPr lang="zh-CN" altLang="en-US" sz="1600" smtClean="0"/>
              <a:t>年之后的数据更偏向正态分布</a:t>
            </a:r>
            <a:r>
              <a:rPr lang="en-US" altLang="zh-CN" sz="1600" smtClean="0"/>
              <a:t>,</a:t>
            </a:r>
            <a:r>
              <a:rPr lang="zh-CN" altLang="en-US" sz="1600" smtClean="0"/>
              <a:t>这也跟数据量的扩充有关</a:t>
            </a:r>
            <a:r>
              <a:rPr lang="en-US" altLang="zh-CN" sz="1600" smtClean="0"/>
              <a:t>.</a:t>
            </a:r>
            <a:endParaRPr lang="zh-CN" altLang="en-US" sz="1600" smtClean="0"/>
          </a:p>
        </p:txBody>
      </p:sp>
      <p:pic>
        <p:nvPicPr>
          <p:cNvPr id="2560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636838"/>
            <a:ext cx="8424863"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探索性数据分析（实例）</a:t>
            </a:r>
          </a:p>
        </p:txBody>
      </p:sp>
      <p:sp>
        <p:nvSpPr>
          <p:cNvPr id="26627" name="内容占位符 2"/>
          <p:cNvSpPr>
            <a:spLocks noGrp="1"/>
          </p:cNvSpPr>
          <p:nvPr>
            <p:ph idx="1"/>
          </p:nvPr>
        </p:nvSpPr>
        <p:spPr>
          <a:xfrm>
            <a:off x="179388" y="1341438"/>
            <a:ext cx="8856662" cy="4679950"/>
          </a:xfrm>
        </p:spPr>
        <p:txBody>
          <a:bodyPr/>
          <a:lstStyle/>
          <a:p>
            <a:r>
              <a:rPr lang="zh-CN" altLang="en-US" sz="2000" smtClean="0"/>
              <a:t>借款人过去</a:t>
            </a:r>
            <a:r>
              <a:rPr lang="en-US" altLang="zh-CN" sz="2000" smtClean="0"/>
              <a:t>7</a:t>
            </a:r>
            <a:r>
              <a:rPr lang="zh-CN" altLang="en-US" sz="2000" smtClean="0"/>
              <a:t>年的违约次数</a:t>
            </a:r>
            <a:endParaRPr lang="en-US" altLang="zh-CN" sz="2000" smtClean="0"/>
          </a:p>
          <a:p>
            <a:pPr lvl="1"/>
            <a:r>
              <a:rPr lang="en-US" altLang="zh-CN" sz="1600" smtClean="0"/>
              <a:t>ggplot(aes(x = DelinquenciesLast7Years),data = loandata) +  geom_density(aes(fill = I('#EEFFBB')))+  scale_x_continuous(limits = c(-1,quantile(loandata$DelinquenciesLast7Years,probs = 0.95,na.rm = TRUE)))</a:t>
            </a:r>
          </a:p>
          <a:p>
            <a:pPr lvl="1"/>
            <a:r>
              <a:rPr lang="en-US" altLang="zh-CN" sz="1600" smtClean="0"/>
              <a:t>summary(loandata$DelinquenciesLast7Years)</a:t>
            </a:r>
          </a:p>
          <a:p>
            <a:pPr lvl="1"/>
            <a:r>
              <a:rPr lang="zh-CN" altLang="en-US" sz="1600" smtClean="0"/>
              <a:t>密度图中看到</a:t>
            </a:r>
            <a:r>
              <a:rPr lang="en-US" altLang="zh-CN" sz="1600" smtClean="0"/>
              <a:t>,</a:t>
            </a:r>
            <a:r>
              <a:rPr lang="zh-CN" altLang="en-US" sz="1600" smtClean="0"/>
              <a:t>大部分人在过去</a:t>
            </a:r>
            <a:r>
              <a:rPr lang="en-US" altLang="zh-CN" sz="1600" smtClean="0"/>
              <a:t>7</a:t>
            </a:r>
            <a:r>
              <a:rPr lang="zh-CN" altLang="en-US" sz="1600" smtClean="0"/>
              <a:t>年内的违约次数都为</a:t>
            </a:r>
            <a:r>
              <a:rPr lang="en-US" altLang="zh-CN" sz="1600" smtClean="0"/>
              <a:t>0,</a:t>
            </a:r>
            <a:r>
              <a:rPr lang="zh-CN" altLang="en-US" sz="1600" smtClean="0"/>
              <a:t>这也说明了借款人的资质比较好</a:t>
            </a:r>
            <a:r>
              <a:rPr lang="en-US" altLang="zh-CN" sz="1600" smtClean="0"/>
              <a:t>,</a:t>
            </a:r>
            <a:r>
              <a:rPr lang="zh-CN" altLang="en-US" sz="1600" smtClean="0"/>
              <a:t>至少在过去的违约次数较少</a:t>
            </a:r>
            <a:r>
              <a:rPr lang="en-US" altLang="zh-CN" sz="1600" smtClean="0"/>
              <a:t>,</a:t>
            </a:r>
            <a:r>
              <a:rPr lang="zh-CN" altLang="en-US" sz="1600" smtClean="0"/>
              <a:t>在一定程度上说明这些客户在未来违约的可能性会小一些</a:t>
            </a:r>
            <a:r>
              <a:rPr lang="en-US" altLang="zh-CN" sz="1600" smtClean="0"/>
              <a:t>.</a:t>
            </a:r>
            <a:endParaRPr lang="zh-CN" altLang="en-US" sz="1600" smtClean="0"/>
          </a:p>
        </p:txBody>
      </p:sp>
      <p:pic>
        <p:nvPicPr>
          <p:cNvPr id="2662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013" y="3784600"/>
            <a:ext cx="75819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探索性数据分析（实例）</a:t>
            </a:r>
          </a:p>
        </p:txBody>
      </p:sp>
      <p:sp>
        <p:nvSpPr>
          <p:cNvPr id="27651" name="内容占位符 2"/>
          <p:cNvSpPr>
            <a:spLocks noGrp="1"/>
          </p:cNvSpPr>
          <p:nvPr>
            <p:ph idx="1"/>
          </p:nvPr>
        </p:nvSpPr>
        <p:spPr/>
        <p:txBody>
          <a:bodyPr/>
          <a:lstStyle/>
          <a:p>
            <a:r>
              <a:rPr lang="zh-CN" altLang="en-US" smtClean="0"/>
              <a:t>借款人信息分析</a:t>
            </a:r>
            <a:endParaRPr lang="en-US" altLang="zh-CN" smtClean="0"/>
          </a:p>
          <a:p>
            <a:endParaRPr lang="en-US" altLang="zh-CN" smtClean="0"/>
          </a:p>
          <a:p>
            <a:r>
              <a:rPr lang="zh-CN" altLang="en-US" sz="4000" b="1" smtClean="0"/>
              <a:t>资金借贷情况分析</a:t>
            </a:r>
            <a:endParaRPr lang="en-US" altLang="zh-CN" sz="4000" b="1" smtClean="0"/>
          </a:p>
          <a:p>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探索性数据分析（实例）</a:t>
            </a:r>
          </a:p>
        </p:txBody>
      </p:sp>
      <p:sp>
        <p:nvSpPr>
          <p:cNvPr id="28675" name="内容占位符 2"/>
          <p:cNvSpPr>
            <a:spLocks noGrp="1"/>
          </p:cNvSpPr>
          <p:nvPr>
            <p:ph idx="1"/>
          </p:nvPr>
        </p:nvSpPr>
        <p:spPr>
          <a:xfrm>
            <a:off x="179388" y="1341438"/>
            <a:ext cx="8856662" cy="4679950"/>
          </a:xfrm>
        </p:spPr>
        <p:txBody>
          <a:bodyPr/>
          <a:lstStyle/>
          <a:p>
            <a:r>
              <a:rPr lang="zh-CN" altLang="en-US" sz="2000" smtClean="0"/>
              <a:t>资金价格分布和期限分布</a:t>
            </a:r>
            <a:endParaRPr lang="en-US" altLang="zh-CN" sz="2000" smtClean="0"/>
          </a:p>
          <a:p>
            <a:pPr lvl="1"/>
            <a:r>
              <a:rPr lang="en-US" altLang="zh-CN" sz="1600" smtClean="0"/>
              <a:t>ggplot(data=loandata,aes(BorrowerRate)) + geom_histogram(color = I('black'), fill = I('#99BBFF'))+   scale_x_continuous(breaks = seq(0,0.4,0.1))</a:t>
            </a:r>
          </a:p>
          <a:p>
            <a:pPr lvl="1"/>
            <a:endParaRPr lang="en-US" altLang="zh-CN" sz="1600" smtClean="0"/>
          </a:p>
          <a:p>
            <a:pPr lvl="1"/>
            <a:r>
              <a:rPr lang="en-US" altLang="zh-CN" sz="1600" smtClean="0"/>
              <a:t>loandata$Term &lt;- factor(loandata$Term)</a:t>
            </a:r>
          </a:p>
          <a:p>
            <a:pPr lvl="1"/>
            <a:r>
              <a:rPr lang="en-US" altLang="zh-CN" sz="1600" smtClean="0"/>
              <a:t>ggplot(aes(Term),data = loandata) +   geom_bar(color=I('black'),fill = I('#56B4E9')) </a:t>
            </a:r>
          </a:p>
          <a:p>
            <a:pPr lvl="1"/>
            <a:r>
              <a:rPr lang="zh-CN" altLang="en-US" sz="1600" smtClean="0"/>
              <a:t>资金的价格分布比较均匀</a:t>
            </a:r>
            <a:r>
              <a:rPr lang="en-US" altLang="zh-CN" sz="1600" smtClean="0"/>
              <a:t>,</a:t>
            </a:r>
            <a:r>
              <a:rPr lang="zh-CN" altLang="en-US" sz="1600" smtClean="0"/>
              <a:t>大体呈现正态分布</a:t>
            </a:r>
            <a:r>
              <a:rPr lang="en-US" altLang="zh-CN" sz="1600" smtClean="0"/>
              <a:t>,</a:t>
            </a:r>
            <a:r>
              <a:rPr lang="zh-CN" altLang="en-US" sz="1600" smtClean="0"/>
              <a:t>而借款期限来看</a:t>
            </a:r>
            <a:r>
              <a:rPr lang="en-US" altLang="zh-CN" sz="1600" smtClean="0"/>
              <a:t>,36</a:t>
            </a:r>
            <a:r>
              <a:rPr lang="zh-CN" altLang="en-US" sz="1600" smtClean="0"/>
              <a:t>期的借款明显更受欢迎</a:t>
            </a:r>
            <a:endParaRPr lang="en-US" altLang="zh-CN" sz="1600" smtClean="0"/>
          </a:p>
        </p:txBody>
      </p:sp>
      <p:pic>
        <p:nvPicPr>
          <p:cNvPr id="286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06838"/>
            <a:ext cx="28321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906838"/>
            <a:ext cx="29035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探索性数据分析（实例）</a:t>
            </a:r>
          </a:p>
        </p:txBody>
      </p:sp>
      <p:sp>
        <p:nvSpPr>
          <p:cNvPr id="29699" name="内容占位符 2"/>
          <p:cNvSpPr>
            <a:spLocks noGrp="1"/>
          </p:cNvSpPr>
          <p:nvPr>
            <p:ph idx="1"/>
          </p:nvPr>
        </p:nvSpPr>
        <p:spPr>
          <a:xfrm>
            <a:off x="179388" y="1341438"/>
            <a:ext cx="8856662" cy="4679950"/>
          </a:xfrm>
        </p:spPr>
        <p:txBody>
          <a:bodyPr/>
          <a:lstStyle/>
          <a:p>
            <a:r>
              <a:rPr lang="zh-CN" altLang="en-US" sz="2000" smtClean="0"/>
              <a:t>资金价格与期限的关系</a:t>
            </a:r>
            <a:endParaRPr lang="en-US" altLang="zh-CN" sz="2000" smtClean="0"/>
          </a:p>
          <a:p>
            <a:pPr lvl="1"/>
            <a:r>
              <a:rPr lang="en-US" altLang="zh-CN" sz="1600" smtClean="0"/>
              <a:t>ggplot(aes(x = Term,y = BorrowerRate),data = loandata) + </a:t>
            </a:r>
          </a:p>
          <a:p>
            <a:pPr lvl="1"/>
            <a:r>
              <a:rPr lang="en-US" altLang="zh-CN" sz="1600" smtClean="0"/>
              <a:t>  geom_boxplot() +    stat_summary(fun.y = mean,geom = 'point',shape = 4)</a:t>
            </a:r>
          </a:p>
          <a:p>
            <a:pPr lvl="1"/>
            <a:r>
              <a:rPr lang="zh-CN" altLang="en-US" sz="1600" smtClean="0"/>
              <a:t>从箱线图中可以看到</a:t>
            </a:r>
            <a:r>
              <a:rPr lang="en-US" altLang="zh-CN" sz="1600" smtClean="0"/>
              <a:t>,</a:t>
            </a:r>
            <a:r>
              <a:rPr lang="zh-CN" altLang="en-US" sz="1600" smtClean="0"/>
              <a:t>中位数与均值很接近</a:t>
            </a:r>
            <a:r>
              <a:rPr lang="en-US" altLang="zh-CN" sz="1600" smtClean="0"/>
              <a:t>,</a:t>
            </a:r>
            <a:r>
              <a:rPr lang="zh-CN" altLang="en-US" sz="1600" smtClean="0"/>
              <a:t>并且异常值很少</a:t>
            </a:r>
            <a:r>
              <a:rPr lang="en-US" altLang="zh-CN" sz="1600" smtClean="0"/>
              <a:t>,</a:t>
            </a:r>
            <a:r>
              <a:rPr lang="zh-CN" altLang="en-US" sz="1600" smtClean="0"/>
              <a:t>可以看出</a:t>
            </a:r>
            <a:r>
              <a:rPr lang="en-US" altLang="zh-CN" sz="1600" smtClean="0"/>
              <a:t>,</a:t>
            </a:r>
            <a:r>
              <a:rPr lang="zh-CN" altLang="en-US" sz="1600" smtClean="0"/>
              <a:t>资金价格与资金借贷期限似乎没有什么明显的关系</a:t>
            </a:r>
            <a:r>
              <a:rPr lang="en-US" altLang="zh-CN" sz="1600" smtClean="0"/>
              <a:t>.</a:t>
            </a:r>
          </a:p>
        </p:txBody>
      </p:sp>
      <p:pic>
        <p:nvPicPr>
          <p:cNvPr id="297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2797175"/>
            <a:ext cx="40417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探索性数据分析（实例）</a:t>
            </a:r>
          </a:p>
        </p:txBody>
      </p:sp>
      <p:sp>
        <p:nvSpPr>
          <p:cNvPr id="30723" name="内容占位符 2"/>
          <p:cNvSpPr>
            <a:spLocks noGrp="1"/>
          </p:cNvSpPr>
          <p:nvPr>
            <p:ph idx="1"/>
          </p:nvPr>
        </p:nvSpPr>
        <p:spPr>
          <a:xfrm>
            <a:off x="179388" y="1341438"/>
            <a:ext cx="8856662" cy="4679950"/>
          </a:xfrm>
        </p:spPr>
        <p:txBody>
          <a:bodyPr/>
          <a:lstStyle/>
          <a:p>
            <a:r>
              <a:rPr lang="zh-CN" altLang="en-US" sz="2000" smtClean="0"/>
              <a:t>资金价格和客户月收入</a:t>
            </a:r>
            <a:endParaRPr lang="en-US" altLang="zh-CN" sz="2000" smtClean="0"/>
          </a:p>
          <a:p>
            <a:pPr lvl="1"/>
            <a:r>
              <a:rPr lang="en-US" altLang="zh-CN" sz="1600" smtClean="0"/>
              <a:t>ggplot(aes(StatedMonthlyIncome,BorrowerRate),data = subset(loandata,!is.na(StatedMonthlyIncome))) + </a:t>
            </a:r>
          </a:p>
          <a:p>
            <a:pPr lvl="1"/>
            <a:r>
              <a:rPr lang="en-US" altLang="zh-CN" sz="1600" smtClean="0"/>
              <a:t> stat_density2d(aes(alpha = ..density..), geom = 'tile', contour = FALSE) + </a:t>
            </a:r>
          </a:p>
          <a:p>
            <a:pPr lvl="1"/>
            <a:r>
              <a:rPr lang="en-US" altLang="zh-CN" sz="1600" smtClean="0"/>
              <a:t>  scale_x_continuous(limits = c(0,30000))</a:t>
            </a:r>
          </a:p>
          <a:p>
            <a:pPr lvl="1"/>
            <a:r>
              <a:rPr lang="zh-CN" altLang="en-US" sz="1600" smtClean="0"/>
              <a:t>从</a:t>
            </a:r>
            <a:r>
              <a:rPr lang="en-US" altLang="zh-CN" sz="1600" smtClean="0"/>
              <a:t>2D</a:t>
            </a:r>
            <a:r>
              <a:rPr lang="zh-CN" altLang="en-US" sz="1600" smtClean="0"/>
              <a:t>密度图看出</a:t>
            </a:r>
            <a:r>
              <a:rPr lang="en-US" altLang="zh-CN" sz="1600" smtClean="0"/>
              <a:t>,</a:t>
            </a:r>
            <a:r>
              <a:rPr lang="zh-CN" altLang="en-US" sz="1600" smtClean="0"/>
              <a:t>月收入集中在</a:t>
            </a:r>
            <a:r>
              <a:rPr lang="en-US" altLang="zh-CN" sz="1600" smtClean="0"/>
              <a:t>$10000</a:t>
            </a:r>
            <a:r>
              <a:rPr lang="zh-CN" altLang="en-US" sz="1600" smtClean="0"/>
              <a:t>以下</a:t>
            </a:r>
            <a:r>
              <a:rPr lang="en-US" altLang="zh-CN" sz="1600" smtClean="0"/>
              <a:t>,</a:t>
            </a:r>
            <a:r>
              <a:rPr lang="zh-CN" altLang="en-US" sz="1600" smtClean="0"/>
              <a:t>但是没有看到资金价格与月收入有什么明显的关系</a:t>
            </a:r>
            <a:r>
              <a:rPr lang="en-US" altLang="zh-CN" sz="1600" smtClean="0"/>
              <a:t>.</a:t>
            </a:r>
          </a:p>
        </p:txBody>
      </p:sp>
      <p:pic>
        <p:nvPicPr>
          <p:cNvPr id="307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84538"/>
            <a:ext cx="3600450"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探索性数据分析（实例）</a:t>
            </a:r>
          </a:p>
        </p:txBody>
      </p:sp>
      <p:sp>
        <p:nvSpPr>
          <p:cNvPr id="31747" name="内容占位符 2"/>
          <p:cNvSpPr>
            <a:spLocks noGrp="1"/>
          </p:cNvSpPr>
          <p:nvPr>
            <p:ph idx="1"/>
          </p:nvPr>
        </p:nvSpPr>
        <p:spPr>
          <a:xfrm>
            <a:off x="179388" y="1341438"/>
            <a:ext cx="8856662" cy="4679950"/>
          </a:xfrm>
        </p:spPr>
        <p:txBody>
          <a:bodyPr/>
          <a:lstStyle/>
          <a:p>
            <a:r>
              <a:rPr lang="zh-CN" altLang="en-US" sz="2000" smtClean="0"/>
              <a:t>资金价格与消费信用评分的关系</a:t>
            </a:r>
            <a:endParaRPr lang="en-US" altLang="zh-CN" sz="2000" smtClean="0"/>
          </a:p>
          <a:p>
            <a:pPr lvl="1"/>
            <a:r>
              <a:rPr lang="en-US" altLang="zh-CN" sz="1600" smtClean="0"/>
              <a:t>ggplot(aes(CreditScore,BorrowerRate),data = loandata) + </a:t>
            </a:r>
          </a:p>
          <a:p>
            <a:pPr lvl="1"/>
            <a:r>
              <a:rPr lang="en-US" altLang="zh-CN" sz="1600" smtClean="0"/>
              <a:t>  geom_point() +   facet_wrap(~Phase,ncol = 1) + </a:t>
            </a:r>
          </a:p>
          <a:p>
            <a:pPr lvl="1"/>
            <a:r>
              <a:rPr lang="en-US" altLang="zh-CN" sz="1600" smtClean="0"/>
              <a:t>  scale_x_continuous(limits=c(400,900))+   scale_y_continuous(limits=c(0.0,0.4))+</a:t>
            </a:r>
          </a:p>
          <a:p>
            <a:pPr lvl="1"/>
            <a:r>
              <a:rPr lang="en-US" altLang="zh-CN" sz="1600" smtClean="0"/>
              <a:t>  geom_line(stat="summary", fun.y=mean)+</a:t>
            </a:r>
          </a:p>
          <a:p>
            <a:pPr lvl="1"/>
            <a:r>
              <a:rPr lang="en-US" altLang="zh-CN" sz="1600" smtClean="0"/>
              <a:t>  geom_line(stat="summary", fun.y=median,linetype=2,color="red")</a:t>
            </a:r>
          </a:p>
          <a:p>
            <a:pPr lvl="1"/>
            <a:endParaRPr lang="en-US" altLang="zh-CN" sz="16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探索性数据分析（实例）</a:t>
            </a:r>
          </a:p>
        </p:txBody>
      </p:sp>
      <p:sp>
        <p:nvSpPr>
          <p:cNvPr id="32771" name="内容占位符 2"/>
          <p:cNvSpPr>
            <a:spLocks noGrp="1"/>
          </p:cNvSpPr>
          <p:nvPr>
            <p:ph idx="1"/>
          </p:nvPr>
        </p:nvSpPr>
        <p:spPr>
          <a:xfrm>
            <a:off x="179388" y="1341438"/>
            <a:ext cx="8856662" cy="4679950"/>
          </a:xfrm>
        </p:spPr>
        <p:txBody>
          <a:bodyPr/>
          <a:lstStyle/>
          <a:p>
            <a:r>
              <a:rPr lang="zh-CN" altLang="en-US" sz="2000" smtClean="0"/>
              <a:t>资金价格与消费信用评分的关系</a:t>
            </a:r>
          </a:p>
          <a:p>
            <a:pPr lvl="1"/>
            <a:r>
              <a:rPr lang="zh-CN" altLang="en-US" sz="1600" smtClean="0"/>
              <a:t>在</a:t>
            </a:r>
            <a:r>
              <a:rPr lang="en-US" altLang="zh-CN" sz="1600" smtClean="0"/>
              <a:t>2009</a:t>
            </a:r>
            <a:r>
              <a:rPr lang="zh-CN" altLang="en-US" sz="1600" smtClean="0"/>
              <a:t>年前</a:t>
            </a:r>
            <a:r>
              <a:rPr lang="en-US" altLang="zh-CN" sz="1600" smtClean="0"/>
              <a:t>,prosper</a:t>
            </a:r>
            <a:r>
              <a:rPr lang="zh-CN" altLang="en-US" sz="1600" smtClean="0"/>
              <a:t>还借给评分给</a:t>
            </a:r>
            <a:r>
              <a:rPr lang="en-US" altLang="zh-CN" sz="1600" smtClean="0"/>
              <a:t>600</a:t>
            </a:r>
            <a:r>
              <a:rPr lang="zh-CN" altLang="en-US" sz="1600" smtClean="0"/>
              <a:t>分以下的客户</a:t>
            </a:r>
            <a:r>
              <a:rPr lang="en-US" altLang="zh-CN" sz="1600" smtClean="0"/>
              <a:t>,</a:t>
            </a:r>
            <a:r>
              <a:rPr lang="zh-CN" altLang="en-US" sz="1600" smtClean="0"/>
              <a:t>而在</a:t>
            </a:r>
            <a:r>
              <a:rPr lang="en-US" altLang="zh-CN" sz="1600" smtClean="0"/>
              <a:t>2009</a:t>
            </a:r>
            <a:r>
              <a:rPr lang="zh-CN" altLang="en-US" sz="1600" smtClean="0"/>
              <a:t>年之后</a:t>
            </a:r>
            <a:r>
              <a:rPr lang="en-US" altLang="zh-CN" sz="1600" smtClean="0"/>
              <a:t>,640</a:t>
            </a:r>
            <a:r>
              <a:rPr lang="zh-CN" altLang="en-US" sz="1600" smtClean="0"/>
              <a:t>分以下的客户基本没有了</a:t>
            </a:r>
            <a:r>
              <a:rPr lang="en-US" altLang="zh-CN" sz="1600" smtClean="0"/>
              <a:t>,</a:t>
            </a:r>
            <a:r>
              <a:rPr lang="zh-CN" altLang="en-US" sz="1600" smtClean="0"/>
              <a:t>这似乎说明了</a:t>
            </a:r>
            <a:r>
              <a:rPr lang="en-US" altLang="zh-CN" sz="1600" smtClean="0"/>
              <a:t>prosper</a:t>
            </a:r>
            <a:r>
              <a:rPr lang="zh-CN" altLang="en-US" sz="1600" smtClean="0"/>
              <a:t>在</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日之后对其信贷模式进行了修改</a:t>
            </a:r>
            <a:r>
              <a:rPr lang="en-US" altLang="zh-CN" sz="1600" smtClean="0"/>
              <a:t>,</a:t>
            </a:r>
            <a:r>
              <a:rPr lang="zh-CN" altLang="en-US" sz="1600" smtClean="0"/>
              <a:t>对</a:t>
            </a:r>
            <a:r>
              <a:rPr lang="en-US" altLang="zh-CN" sz="1600" smtClean="0"/>
              <a:t>600</a:t>
            </a:r>
            <a:r>
              <a:rPr lang="zh-CN" altLang="en-US" sz="1600" smtClean="0"/>
              <a:t>分以下的客户不允许放贷了</a:t>
            </a:r>
            <a:r>
              <a:rPr lang="en-US" altLang="zh-CN" sz="1600" smtClean="0"/>
              <a:t>.</a:t>
            </a:r>
          </a:p>
        </p:txBody>
      </p:sp>
      <p:pic>
        <p:nvPicPr>
          <p:cNvPr id="3277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549525"/>
            <a:ext cx="6554788"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探索性数据分析（实例）</a:t>
            </a:r>
          </a:p>
        </p:txBody>
      </p:sp>
      <p:sp>
        <p:nvSpPr>
          <p:cNvPr id="33795" name="内容占位符 2"/>
          <p:cNvSpPr>
            <a:spLocks noGrp="1"/>
          </p:cNvSpPr>
          <p:nvPr>
            <p:ph idx="1"/>
          </p:nvPr>
        </p:nvSpPr>
        <p:spPr>
          <a:xfrm>
            <a:off x="179388" y="1341438"/>
            <a:ext cx="8856662" cy="4679950"/>
          </a:xfrm>
        </p:spPr>
        <p:txBody>
          <a:bodyPr/>
          <a:lstStyle/>
          <a:p>
            <a:r>
              <a:rPr lang="zh-CN" altLang="en-US" sz="2000" smtClean="0"/>
              <a:t>资金价格与信用评级的关系</a:t>
            </a:r>
            <a:r>
              <a:rPr lang="en-US" altLang="zh-CN" sz="2000" smtClean="0"/>
              <a:t>(</a:t>
            </a:r>
            <a:r>
              <a:rPr lang="zh-CN" altLang="en-US" sz="2000" smtClean="0"/>
              <a:t>以</a:t>
            </a:r>
            <a:r>
              <a:rPr lang="en-US" altLang="zh-CN" sz="2000" smtClean="0"/>
              <a:t>2009</a:t>
            </a:r>
            <a:r>
              <a:rPr lang="zh-CN" altLang="en-US" sz="2000" smtClean="0"/>
              <a:t>年</a:t>
            </a:r>
            <a:r>
              <a:rPr lang="en-US" altLang="zh-CN" sz="2000" smtClean="0"/>
              <a:t>7</a:t>
            </a:r>
            <a:r>
              <a:rPr lang="zh-CN" altLang="en-US" sz="2000" smtClean="0"/>
              <a:t>月</a:t>
            </a:r>
            <a:r>
              <a:rPr lang="en-US" altLang="zh-CN" sz="2000" smtClean="0"/>
              <a:t>1</a:t>
            </a:r>
            <a:r>
              <a:rPr lang="zh-CN" altLang="en-US" sz="2000" smtClean="0"/>
              <a:t>日为时间节点</a:t>
            </a:r>
            <a:r>
              <a:rPr lang="en-US" altLang="zh-CN" sz="2000" smtClean="0"/>
              <a:t>)</a:t>
            </a:r>
          </a:p>
          <a:p>
            <a:pPr lvl="1"/>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日前</a:t>
            </a:r>
            <a:r>
              <a:rPr lang="en-US" altLang="zh-CN" sz="1600" smtClean="0"/>
              <a:t>:</a:t>
            </a:r>
          </a:p>
          <a:p>
            <a:pPr lvl="1"/>
            <a:r>
              <a:rPr lang="en-US" altLang="zh-CN" sz="1600" smtClean="0"/>
              <a:t>ggplot(aes(CreditGrade,BorrowerRate),data =subset(loandata,LoanOriginationDate &lt; "2009-07-01")) +</a:t>
            </a:r>
          </a:p>
          <a:p>
            <a:pPr lvl="1"/>
            <a:r>
              <a:rPr lang="en-US" altLang="zh-CN" sz="1600" smtClean="0"/>
              <a:t>  scale_x_discrete(limits = c("HR","E","D","C","B","A","AA")) + </a:t>
            </a:r>
          </a:p>
          <a:p>
            <a:pPr lvl="1"/>
            <a:r>
              <a:rPr lang="en-US" altLang="zh-CN" sz="1600" smtClean="0"/>
              <a:t>  geom_boxplot() +</a:t>
            </a:r>
          </a:p>
          <a:p>
            <a:pPr lvl="1"/>
            <a:r>
              <a:rPr lang="en-US" altLang="zh-CN" sz="1600" smtClean="0"/>
              <a:t>  stat_summary(fun.y = mean,geom = 'point',shape = 4) +</a:t>
            </a:r>
          </a:p>
          <a:p>
            <a:pPr lvl="1"/>
            <a:r>
              <a:rPr lang="en-US" altLang="zh-CN" sz="1600" smtClean="0"/>
              <a:t>  stat_summary(funy = mean,geom = 'smooth',aes(group = 1))</a:t>
            </a:r>
          </a:p>
        </p:txBody>
      </p:sp>
      <p:pic>
        <p:nvPicPr>
          <p:cNvPr id="3379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768725"/>
            <a:ext cx="6942138"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副标题 6"/>
          <p:cNvSpPr>
            <a:spLocks noGrp="1"/>
          </p:cNvSpPr>
          <p:nvPr>
            <p:ph type="subTitle" idx="1"/>
          </p:nvPr>
        </p:nvSpPr>
        <p:spPr/>
        <p:txBody>
          <a:bodyPr/>
          <a:lstStyle/>
          <a:p>
            <a:endParaRPr lang="zh-CN" altLang="en-US" smtClean="0"/>
          </a:p>
        </p:txBody>
      </p:sp>
      <p:sp>
        <p:nvSpPr>
          <p:cNvPr id="27651" name="标题 5"/>
          <p:cNvSpPr>
            <a:spLocks noGrp="1"/>
          </p:cNvSpPr>
          <p:nvPr>
            <p:ph type="ctrTitle"/>
          </p:nvPr>
        </p:nvSpPr>
        <p:spPr/>
        <p:txBody>
          <a:bodyPr/>
          <a:lstStyle/>
          <a:p>
            <a:r>
              <a:rPr lang="zh-CN" altLang="en-US" smtClean="0"/>
              <a:t>相关分析</a:t>
            </a:r>
          </a:p>
        </p:txBody>
      </p:sp>
    </p:spTree>
    <p:extLst>
      <p:ext uri="{BB962C8B-B14F-4D97-AF65-F5344CB8AC3E}">
        <p14:creationId xmlns:p14="http://schemas.microsoft.com/office/powerpoint/2010/main" val="328153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探索性数据分析</a:t>
            </a:r>
          </a:p>
        </p:txBody>
      </p:sp>
      <p:sp>
        <p:nvSpPr>
          <p:cNvPr id="3" name="内容占位符 2"/>
          <p:cNvSpPr>
            <a:spLocks noGrp="1"/>
          </p:cNvSpPr>
          <p:nvPr>
            <p:ph idx="1"/>
          </p:nvPr>
        </p:nvSpPr>
        <p:spPr>
          <a:xfrm>
            <a:off x="539552" y="1412776"/>
            <a:ext cx="8142287" cy="4392612"/>
          </a:xfrm>
        </p:spPr>
        <p:txBody>
          <a:bodyPr/>
          <a:lstStyle/>
          <a:p>
            <a:r>
              <a:rPr lang="zh-CN" altLang="en-US" dirty="0" smtClean="0"/>
              <a:t>探索性数据分析的一般</a:t>
            </a:r>
            <a:r>
              <a:rPr lang="zh-CN" altLang="en-US" dirty="0"/>
              <a:t>过程为</a:t>
            </a:r>
            <a:r>
              <a:rPr lang="zh-CN" altLang="en-US" dirty="0" smtClean="0"/>
              <a:t>：</a:t>
            </a:r>
            <a:endParaRPr lang="en-US" altLang="zh-CN" dirty="0" smtClean="0"/>
          </a:p>
        </p:txBody>
      </p:sp>
      <p:sp>
        <p:nvSpPr>
          <p:cNvPr id="4" name="矩形 3"/>
          <p:cNvSpPr/>
          <p:nvPr/>
        </p:nvSpPr>
        <p:spPr bwMode="auto">
          <a:xfrm>
            <a:off x="822201" y="3140968"/>
            <a:ext cx="2016224" cy="108012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zh-CN" altLang="en-US" dirty="0" smtClean="0"/>
              <a:t>提出</a:t>
            </a:r>
            <a:r>
              <a:rPr lang="zh-CN" altLang="en-US" dirty="0"/>
              <a:t>问题</a:t>
            </a:r>
            <a:r>
              <a:rPr lang="zh-CN" altLang="en-US" dirty="0" smtClean="0"/>
              <a:t>。</a:t>
            </a:r>
            <a:endParaRPr lang="en-US" altLang="zh-CN" dirty="0"/>
          </a:p>
        </p:txBody>
      </p:sp>
      <p:sp>
        <p:nvSpPr>
          <p:cNvPr id="5" name="矩形 4"/>
          <p:cNvSpPr/>
          <p:nvPr/>
        </p:nvSpPr>
        <p:spPr bwMode="auto">
          <a:xfrm>
            <a:off x="4067944" y="2708920"/>
            <a:ext cx="2952328" cy="1224136"/>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zh-CN" altLang="en-US" dirty="0" smtClean="0"/>
              <a:t>对</a:t>
            </a:r>
            <a:r>
              <a:rPr lang="zh-CN" altLang="en-US" dirty="0"/>
              <a:t>数据进行转换、建模</a:t>
            </a:r>
            <a:r>
              <a:rPr lang="zh-CN" altLang="en-US" dirty="0" smtClean="0"/>
              <a:t>和</a:t>
            </a:r>
            <a:endParaRPr lang="en-US" altLang="zh-CN" dirty="0" smtClean="0"/>
          </a:p>
          <a:p>
            <a:pPr algn="ctr" eaLnBrk="1" hangingPunct="1"/>
            <a:r>
              <a:rPr lang="zh-CN" altLang="en-US" dirty="0" smtClean="0"/>
              <a:t>可视化</a:t>
            </a:r>
            <a:r>
              <a:rPr lang="zh-CN" altLang="en-US" dirty="0"/>
              <a:t>，找出问题的答案。</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4067944" y="4653136"/>
            <a:ext cx="2880320" cy="1152252"/>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endParaRPr lang="en-US" altLang="zh-CN" dirty="0" smtClean="0"/>
          </a:p>
          <a:p>
            <a:pPr algn="ctr" eaLnBrk="1" hangingPunct="1"/>
            <a:r>
              <a:rPr lang="zh-CN" altLang="en-US" dirty="0" smtClean="0"/>
              <a:t>精炼结果</a:t>
            </a:r>
            <a:endParaRPr lang="en-US" altLang="zh-CN" dirty="0" smtClean="0"/>
          </a:p>
          <a:p>
            <a:pPr algn="ctr" eaLnBrk="1" hangingPunct="1"/>
            <a:r>
              <a:rPr lang="zh-CN" altLang="en-US" dirty="0" smtClean="0"/>
              <a:t>提出</a:t>
            </a:r>
            <a:r>
              <a:rPr lang="zh-CN" altLang="en-US" dirty="0"/>
              <a:t>新问题。</a:t>
            </a:r>
          </a:p>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8" name="直接箭头连接符 7"/>
          <p:cNvCxnSpPr>
            <a:stCxn id="4" idx="3"/>
            <a:endCxn id="5" idx="1"/>
          </p:cNvCxnSpPr>
          <p:nvPr/>
        </p:nvCxnSpPr>
        <p:spPr bwMode="auto">
          <a:xfrm flipV="1">
            <a:off x="2838425" y="3320988"/>
            <a:ext cx="1229519" cy="36004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0" name="直接箭头连接符 9"/>
          <p:cNvCxnSpPr/>
          <p:nvPr/>
        </p:nvCxnSpPr>
        <p:spPr bwMode="auto">
          <a:xfrm>
            <a:off x="6300192" y="3933056"/>
            <a:ext cx="0" cy="719733"/>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2" name="直接箭头连接符 11"/>
          <p:cNvCxnSpPr/>
          <p:nvPr/>
        </p:nvCxnSpPr>
        <p:spPr bwMode="auto">
          <a:xfrm flipV="1">
            <a:off x="4211960" y="3933056"/>
            <a:ext cx="0" cy="72008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047301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变量间的相互关系</a:t>
            </a:r>
          </a:p>
        </p:txBody>
      </p:sp>
      <p:sp>
        <p:nvSpPr>
          <p:cNvPr id="28675" name="内容占位符 2"/>
          <p:cNvSpPr>
            <a:spLocks noGrp="1"/>
          </p:cNvSpPr>
          <p:nvPr>
            <p:ph idx="1"/>
          </p:nvPr>
        </p:nvSpPr>
        <p:spPr/>
        <p:txBody>
          <a:bodyPr/>
          <a:lstStyle/>
          <a:p>
            <a:r>
              <a:rPr lang="zh-CN" altLang="en-US" smtClean="0"/>
              <a:t>确定性的函数关系 </a:t>
            </a:r>
            <a:r>
              <a:rPr lang="en-US" altLang="zh-CN" smtClean="0"/>
              <a:t>Y =f (X)</a:t>
            </a:r>
          </a:p>
          <a:p>
            <a:endParaRPr lang="en-US" altLang="zh-CN" smtClean="0"/>
          </a:p>
          <a:p>
            <a:r>
              <a:rPr lang="zh-CN" altLang="en-US" smtClean="0"/>
              <a:t>不确定性的统计关系</a:t>
            </a:r>
            <a:r>
              <a:rPr lang="en-US" altLang="zh-CN" smtClean="0"/>
              <a:t>—</a:t>
            </a:r>
            <a:r>
              <a:rPr lang="zh-CN" altLang="en-US" smtClean="0"/>
              <a:t>相关关系  </a:t>
            </a:r>
          </a:p>
          <a:p>
            <a:r>
              <a:rPr lang="zh-CN" altLang="en-US" smtClean="0"/>
              <a:t>       </a:t>
            </a:r>
            <a:r>
              <a:rPr lang="en-US" altLang="zh-CN" smtClean="0"/>
              <a:t>Y = f</a:t>
            </a:r>
            <a:r>
              <a:rPr lang="zh-CN" altLang="en-US" smtClean="0"/>
              <a:t>（</a:t>
            </a:r>
            <a:r>
              <a:rPr lang="en-US" altLang="zh-CN" smtClean="0"/>
              <a:t>X</a:t>
            </a:r>
            <a:r>
              <a:rPr lang="zh-CN" altLang="en-US" smtClean="0"/>
              <a:t>）</a:t>
            </a:r>
            <a:r>
              <a:rPr lang="en-US" altLang="zh-CN" smtClean="0"/>
              <a:t>+ε  (ε</a:t>
            </a:r>
            <a:r>
              <a:rPr lang="zh-CN" altLang="en-US" smtClean="0"/>
              <a:t>为随机变量</a:t>
            </a:r>
            <a:r>
              <a:rPr lang="en-US" altLang="zh-CN" smtClean="0"/>
              <a:t>)</a:t>
            </a:r>
          </a:p>
          <a:p>
            <a:endParaRPr lang="en-US" altLang="zh-CN" smtClean="0"/>
          </a:p>
          <a:p>
            <a:r>
              <a:rPr lang="zh-CN" altLang="en-US" smtClean="0"/>
              <a:t>没有关系 </a:t>
            </a:r>
          </a:p>
        </p:txBody>
      </p:sp>
    </p:spTree>
    <p:extLst>
      <p:ext uri="{BB962C8B-B14F-4D97-AF65-F5344CB8AC3E}">
        <p14:creationId xmlns:p14="http://schemas.microsoft.com/office/powerpoint/2010/main" val="246029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函数关系</a:t>
            </a:r>
          </a:p>
        </p:txBody>
      </p:sp>
      <p:sp>
        <p:nvSpPr>
          <p:cNvPr id="29699" name="内容占位符 2"/>
          <p:cNvSpPr>
            <a:spLocks noGrp="1"/>
          </p:cNvSpPr>
          <p:nvPr>
            <p:ph idx="1"/>
          </p:nvPr>
        </p:nvSpPr>
        <p:spPr/>
        <p:txBody>
          <a:bodyPr/>
          <a:lstStyle/>
          <a:p>
            <a:r>
              <a:rPr lang="zh-CN" altLang="en-US" smtClean="0"/>
              <a:t>当一个或几个变量取一定的值时，另一个变量有确定值与之相对应，我们称这种关系为确定性的</a:t>
            </a:r>
            <a:r>
              <a:rPr lang="zh-CN" altLang="en-US" b="1" smtClean="0"/>
              <a:t>函数关系</a:t>
            </a:r>
            <a:r>
              <a:rPr lang="zh-CN" altLang="en-US" smtClean="0"/>
              <a:t>。</a:t>
            </a:r>
          </a:p>
          <a:p>
            <a:r>
              <a:rPr lang="zh-CN" altLang="en-US" smtClean="0"/>
              <a:t>它反映现象之间存在着严格的依存关系，在这种关系中，对于某一变量的每一个数值，都有另一个变量的确定值与之相对应，并且这种关系可以用一个数学表达式反映出来。如：圆的面积与半径之间的关系，即</a:t>
            </a:r>
            <a:r>
              <a:rPr lang="en-US" altLang="zh-CN" smtClean="0"/>
              <a:t>S=πR</a:t>
            </a:r>
            <a:r>
              <a:rPr lang="en-US" altLang="zh-CN" baseline="30000" smtClean="0"/>
              <a:t>2</a:t>
            </a:r>
          </a:p>
          <a:p>
            <a:endParaRPr lang="zh-CN" altLang="en-US" smtClean="0"/>
          </a:p>
        </p:txBody>
      </p:sp>
    </p:spTree>
    <p:extLst>
      <p:ext uri="{BB962C8B-B14F-4D97-AF65-F5344CB8AC3E}">
        <p14:creationId xmlns:p14="http://schemas.microsoft.com/office/powerpoint/2010/main" val="1025950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相关关系</a:t>
            </a:r>
          </a:p>
        </p:txBody>
      </p:sp>
      <p:sp>
        <p:nvSpPr>
          <p:cNvPr id="30723" name="内容占位符 2"/>
          <p:cNvSpPr>
            <a:spLocks noGrp="1"/>
          </p:cNvSpPr>
          <p:nvPr>
            <p:ph idx="1"/>
          </p:nvPr>
        </p:nvSpPr>
        <p:spPr/>
        <p:txBody>
          <a:bodyPr/>
          <a:lstStyle/>
          <a:p>
            <a:r>
              <a:rPr lang="zh-CN" altLang="en-US" smtClean="0"/>
              <a:t>它反映着现象之间的数量上不严格的依存关系，也就是说两者之间不具有确定性的对应关系，这种关系有二个明显特点：</a:t>
            </a:r>
          </a:p>
          <a:p>
            <a:pPr lvl="1"/>
            <a:r>
              <a:rPr lang="zh-CN" altLang="en-US" smtClean="0"/>
              <a:t>现象之间确实存在数量上的依存关系，例如某一社会经济现象变化要引起另一社会经济现象的变化；</a:t>
            </a:r>
          </a:p>
          <a:p>
            <a:pPr lvl="1"/>
            <a:r>
              <a:rPr lang="zh-CN" altLang="en-US" smtClean="0"/>
              <a:t>现象之间的这种依存关系是不严格的，即无法用数学公式表示。</a:t>
            </a:r>
            <a:endParaRPr lang="en-US" altLang="zh-CN" smtClean="0"/>
          </a:p>
          <a:p>
            <a:endParaRPr lang="zh-CN" altLang="en-US" smtClean="0"/>
          </a:p>
          <a:p>
            <a:pPr lvl="1"/>
            <a:endParaRPr lang="zh-CN" altLang="en-US" smtClean="0"/>
          </a:p>
        </p:txBody>
      </p:sp>
    </p:spTree>
    <p:extLst>
      <p:ext uri="{BB962C8B-B14F-4D97-AF65-F5344CB8AC3E}">
        <p14:creationId xmlns:p14="http://schemas.microsoft.com/office/powerpoint/2010/main" val="267642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相关关系的例子</a:t>
            </a:r>
          </a:p>
        </p:txBody>
      </p:sp>
      <p:sp>
        <p:nvSpPr>
          <p:cNvPr id="31747" name="内容占位符 2"/>
          <p:cNvSpPr>
            <a:spLocks noGrp="1"/>
          </p:cNvSpPr>
          <p:nvPr>
            <p:ph idx="1"/>
          </p:nvPr>
        </p:nvSpPr>
        <p:spPr/>
        <p:txBody>
          <a:bodyPr/>
          <a:lstStyle/>
          <a:p>
            <a:r>
              <a:rPr lang="zh-CN" altLang="en-US" smtClean="0"/>
              <a:t>商品的消费量</a:t>
            </a:r>
            <a:r>
              <a:rPr lang="en-US" altLang="zh-CN" smtClean="0"/>
              <a:t>(y)</a:t>
            </a:r>
            <a:r>
              <a:rPr lang="zh-CN" altLang="en-US" smtClean="0"/>
              <a:t>与居民收入</a:t>
            </a:r>
            <a:r>
              <a:rPr lang="en-US" altLang="zh-CN" smtClean="0"/>
              <a:t>(x)</a:t>
            </a:r>
            <a:r>
              <a:rPr lang="zh-CN" altLang="en-US" smtClean="0"/>
              <a:t>之间的关系</a:t>
            </a:r>
          </a:p>
          <a:p>
            <a:r>
              <a:rPr lang="zh-CN" altLang="en-US" smtClean="0"/>
              <a:t>商品的消费量</a:t>
            </a:r>
            <a:r>
              <a:rPr lang="en-US" altLang="zh-CN" smtClean="0"/>
              <a:t>(y)</a:t>
            </a:r>
            <a:r>
              <a:rPr lang="zh-CN" altLang="en-US" smtClean="0"/>
              <a:t>与物价</a:t>
            </a:r>
            <a:r>
              <a:rPr lang="en-US" altLang="zh-CN" smtClean="0"/>
              <a:t>(x)</a:t>
            </a:r>
            <a:r>
              <a:rPr lang="zh-CN" altLang="en-US" smtClean="0"/>
              <a:t>之间的关系</a:t>
            </a:r>
          </a:p>
          <a:p>
            <a:r>
              <a:rPr lang="zh-CN" altLang="en-US" smtClean="0"/>
              <a:t>商品销售额</a:t>
            </a:r>
            <a:r>
              <a:rPr lang="en-US" altLang="zh-CN" smtClean="0"/>
              <a:t>(y)</a:t>
            </a:r>
            <a:r>
              <a:rPr lang="zh-CN" altLang="en-US" smtClean="0"/>
              <a:t>与广告费支出</a:t>
            </a:r>
            <a:r>
              <a:rPr lang="en-US" altLang="zh-CN" smtClean="0"/>
              <a:t>(x)</a:t>
            </a:r>
            <a:r>
              <a:rPr lang="zh-CN" altLang="en-US" smtClean="0"/>
              <a:t>之间的关系</a:t>
            </a:r>
          </a:p>
          <a:p>
            <a:r>
              <a:rPr lang="zh-CN" altLang="en-US" smtClean="0"/>
              <a:t>粮食亩产量</a:t>
            </a:r>
            <a:r>
              <a:rPr lang="en-US" altLang="zh-CN" smtClean="0"/>
              <a:t>(y)</a:t>
            </a:r>
            <a:r>
              <a:rPr lang="zh-CN" altLang="en-US" smtClean="0"/>
              <a:t>与施肥量</a:t>
            </a:r>
            <a:r>
              <a:rPr lang="en-US" altLang="zh-CN" smtClean="0"/>
              <a:t>(x1) </a:t>
            </a:r>
            <a:r>
              <a:rPr lang="zh-CN" altLang="en-US" smtClean="0"/>
              <a:t>、降雨量</a:t>
            </a:r>
            <a:r>
              <a:rPr lang="en-US" altLang="zh-CN" smtClean="0"/>
              <a:t>(x2) </a:t>
            </a:r>
            <a:r>
              <a:rPr lang="zh-CN" altLang="en-US" smtClean="0"/>
              <a:t>、温度</a:t>
            </a:r>
            <a:r>
              <a:rPr lang="en-US" altLang="zh-CN" smtClean="0"/>
              <a:t>(x3)</a:t>
            </a:r>
            <a:r>
              <a:rPr lang="zh-CN" altLang="en-US" smtClean="0"/>
              <a:t>之间的关系</a:t>
            </a:r>
          </a:p>
          <a:p>
            <a:r>
              <a:rPr lang="zh-CN" altLang="en-US" smtClean="0"/>
              <a:t>收入水平</a:t>
            </a:r>
            <a:r>
              <a:rPr lang="en-US" altLang="zh-CN" smtClean="0"/>
              <a:t>(y)</a:t>
            </a:r>
            <a:r>
              <a:rPr lang="zh-CN" altLang="en-US" smtClean="0"/>
              <a:t>与受教育程度</a:t>
            </a:r>
            <a:r>
              <a:rPr lang="en-US" altLang="zh-CN" smtClean="0"/>
              <a:t>(x)</a:t>
            </a:r>
            <a:r>
              <a:rPr lang="zh-CN" altLang="en-US" smtClean="0"/>
              <a:t>之间的关系</a:t>
            </a:r>
          </a:p>
          <a:p>
            <a:r>
              <a:rPr lang="zh-CN" altLang="en-US" smtClean="0"/>
              <a:t>父亲身高</a:t>
            </a:r>
            <a:r>
              <a:rPr lang="en-US" altLang="zh-CN" smtClean="0"/>
              <a:t>(y)</a:t>
            </a:r>
            <a:r>
              <a:rPr lang="zh-CN" altLang="en-US" smtClean="0"/>
              <a:t>与子女身高</a:t>
            </a:r>
            <a:r>
              <a:rPr lang="en-US" altLang="zh-CN" smtClean="0"/>
              <a:t>(x)</a:t>
            </a:r>
            <a:r>
              <a:rPr lang="zh-CN" altLang="en-US" smtClean="0"/>
              <a:t>之间的关系</a:t>
            </a:r>
          </a:p>
          <a:p>
            <a:endParaRPr lang="zh-CN" altLang="en-US" smtClean="0"/>
          </a:p>
        </p:txBody>
      </p:sp>
    </p:spTree>
    <p:extLst>
      <p:ext uri="{BB962C8B-B14F-4D97-AF65-F5344CB8AC3E}">
        <p14:creationId xmlns:p14="http://schemas.microsoft.com/office/powerpoint/2010/main" val="393502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相关关系与函数关系的联系</a:t>
            </a:r>
          </a:p>
        </p:txBody>
      </p:sp>
      <p:sp>
        <p:nvSpPr>
          <p:cNvPr id="32771" name="内容占位符 2"/>
          <p:cNvSpPr>
            <a:spLocks noGrp="1"/>
          </p:cNvSpPr>
          <p:nvPr>
            <p:ph idx="1"/>
          </p:nvPr>
        </p:nvSpPr>
        <p:spPr/>
        <p:txBody>
          <a:bodyPr/>
          <a:lstStyle/>
          <a:p>
            <a:r>
              <a:rPr lang="zh-CN" altLang="en-US" smtClean="0"/>
              <a:t>由于有观察或测量误差等原因，函数关系在实际中往往通过相关关系表现出来。在研究相关关系时，又常常要使用函数关系的形式来表现，以便找到相关关系的一般数量表现形式。</a:t>
            </a:r>
          </a:p>
          <a:p>
            <a:endParaRPr lang="zh-CN" altLang="en-US" smtClean="0"/>
          </a:p>
        </p:txBody>
      </p:sp>
    </p:spTree>
    <p:extLst>
      <p:ext uri="{BB962C8B-B14F-4D97-AF65-F5344CB8AC3E}">
        <p14:creationId xmlns:p14="http://schemas.microsoft.com/office/powerpoint/2010/main" val="2647994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相关关系的类型</a:t>
            </a:r>
          </a:p>
        </p:txBody>
      </p:sp>
      <p:sp>
        <p:nvSpPr>
          <p:cNvPr id="33795" name="内容占位符 2"/>
          <p:cNvSpPr>
            <a:spLocks noGrp="1"/>
          </p:cNvSpPr>
          <p:nvPr>
            <p:ph idx="1"/>
          </p:nvPr>
        </p:nvSpPr>
        <p:spPr/>
        <p:txBody>
          <a:bodyPr/>
          <a:lstStyle/>
          <a:p>
            <a:r>
              <a:rPr lang="zh-CN" altLang="en-US" smtClean="0"/>
              <a:t>按相关关系涉及的因素多少来分类：</a:t>
            </a:r>
            <a:endParaRPr lang="en-US" altLang="zh-CN" smtClean="0"/>
          </a:p>
          <a:p>
            <a:pPr lvl="1"/>
            <a:r>
              <a:rPr lang="zh-CN" altLang="en-US" smtClean="0"/>
              <a:t>二因素之间的相关关系称</a:t>
            </a:r>
            <a:r>
              <a:rPr lang="zh-CN" altLang="en-US" b="1" smtClean="0">
                <a:solidFill>
                  <a:srgbClr val="0000FF"/>
                </a:solidFill>
              </a:rPr>
              <a:t>单相关</a:t>
            </a:r>
            <a:r>
              <a:rPr lang="zh-CN" altLang="en-US" smtClean="0"/>
              <a:t>，即只涉及一个自变量和一个因变量。</a:t>
            </a:r>
            <a:endParaRPr lang="en-US" altLang="zh-CN" smtClean="0"/>
          </a:p>
          <a:p>
            <a:pPr lvl="1"/>
            <a:r>
              <a:rPr lang="zh-CN" altLang="en-US" smtClean="0"/>
              <a:t>三个或三个以上因素的相关关系称</a:t>
            </a:r>
            <a:r>
              <a:rPr lang="zh-CN" altLang="en-US" b="1" smtClean="0">
                <a:solidFill>
                  <a:srgbClr val="0000FF"/>
                </a:solidFill>
              </a:rPr>
              <a:t>复相关</a:t>
            </a:r>
            <a:r>
              <a:rPr lang="zh-CN" altLang="en-US" smtClean="0"/>
              <a:t>，或多元相关，即涉及二个或二个以上的自变量和因变量。</a:t>
            </a:r>
          </a:p>
          <a:p>
            <a:pPr lvl="1"/>
            <a:r>
              <a:rPr lang="zh-CN" altLang="en-US" smtClean="0"/>
              <a:t>在实际工作中，如存在多个自变量，可抓住其中主要的自变量，研究其相关关系，而保持另一些因素不变，这时复相关可转化为</a:t>
            </a:r>
            <a:r>
              <a:rPr lang="zh-CN" altLang="en-US" b="1" smtClean="0">
                <a:solidFill>
                  <a:srgbClr val="0000FF"/>
                </a:solidFill>
              </a:rPr>
              <a:t>偏相关</a:t>
            </a:r>
            <a:r>
              <a:rPr lang="zh-CN" altLang="en-US" smtClean="0"/>
              <a:t>。</a:t>
            </a:r>
          </a:p>
          <a:p>
            <a:endParaRPr lang="zh-CN" altLang="en-US" smtClean="0"/>
          </a:p>
          <a:p>
            <a:endParaRPr lang="zh-CN" altLang="en-US" smtClean="0"/>
          </a:p>
        </p:txBody>
      </p:sp>
    </p:spTree>
    <p:extLst>
      <p:ext uri="{BB962C8B-B14F-4D97-AF65-F5344CB8AC3E}">
        <p14:creationId xmlns:p14="http://schemas.microsoft.com/office/powerpoint/2010/main" val="1709054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相关关系的类型</a:t>
            </a:r>
          </a:p>
        </p:txBody>
      </p:sp>
      <p:sp>
        <p:nvSpPr>
          <p:cNvPr id="34819" name="内容占位符 2"/>
          <p:cNvSpPr>
            <a:spLocks noGrp="1"/>
          </p:cNvSpPr>
          <p:nvPr>
            <p:ph idx="1"/>
          </p:nvPr>
        </p:nvSpPr>
        <p:spPr/>
        <p:txBody>
          <a:bodyPr/>
          <a:lstStyle/>
          <a:p>
            <a:r>
              <a:rPr lang="zh-CN" altLang="en-US" smtClean="0"/>
              <a:t>按相关关系的性质来分，可分为</a:t>
            </a:r>
            <a:r>
              <a:rPr lang="en-US" altLang="zh-CN" smtClean="0"/>
              <a:t>:</a:t>
            </a:r>
          </a:p>
          <a:p>
            <a:endParaRPr lang="en-US" altLang="zh-CN" smtClean="0"/>
          </a:p>
          <a:p>
            <a:pPr lvl="1"/>
            <a:r>
              <a:rPr lang="zh-CN" altLang="en-US" smtClean="0"/>
              <a:t>正相关是指两相关现象变化的方向是一致的。</a:t>
            </a:r>
            <a:br>
              <a:rPr lang="zh-CN" altLang="en-US" smtClean="0"/>
            </a:br>
            <a:endParaRPr lang="zh-CN" altLang="en-US" smtClean="0"/>
          </a:p>
          <a:p>
            <a:pPr lvl="1"/>
            <a:r>
              <a:rPr lang="zh-CN" altLang="en-US" smtClean="0"/>
              <a:t>负相关是指两相关现象变化的方向是相反的。</a:t>
            </a:r>
          </a:p>
          <a:p>
            <a:endParaRPr lang="zh-CN" altLang="en-US" smtClean="0"/>
          </a:p>
        </p:txBody>
      </p:sp>
      <p:sp>
        <p:nvSpPr>
          <p:cNvPr id="34820" name="Rectangle 15"/>
          <p:cNvSpPr>
            <a:spLocks noChangeArrowheads="1"/>
          </p:cNvSpPr>
          <p:nvPr/>
        </p:nvSpPr>
        <p:spPr bwMode="auto">
          <a:xfrm>
            <a:off x="2928938" y="5078413"/>
            <a:ext cx="928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正相关</a:t>
            </a:r>
          </a:p>
        </p:txBody>
      </p:sp>
      <p:sp>
        <p:nvSpPr>
          <p:cNvPr id="34821" name="Rectangle 16"/>
          <p:cNvSpPr>
            <a:spLocks noChangeArrowheads="1"/>
          </p:cNvSpPr>
          <p:nvPr/>
        </p:nvSpPr>
        <p:spPr bwMode="auto">
          <a:xfrm>
            <a:off x="7858125" y="5157788"/>
            <a:ext cx="128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负相关</a:t>
            </a:r>
          </a:p>
        </p:txBody>
      </p:sp>
      <p:pic>
        <p:nvPicPr>
          <p:cNvPr id="34822" name="图表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5" y="4071938"/>
            <a:ext cx="2400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表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4143375"/>
            <a:ext cx="22860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04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相关关系的类型</a:t>
            </a:r>
          </a:p>
        </p:txBody>
      </p:sp>
      <p:sp>
        <p:nvSpPr>
          <p:cNvPr id="35843" name="内容占位符 2"/>
          <p:cNvSpPr>
            <a:spLocks noGrp="1"/>
          </p:cNvSpPr>
          <p:nvPr>
            <p:ph idx="1"/>
          </p:nvPr>
        </p:nvSpPr>
        <p:spPr>
          <a:xfrm>
            <a:off x="107950" y="1196975"/>
            <a:ext cx="6048375" cy="5040313"/>
          </a:xfrm>
        </p:spPr>
        <p:txBody>
          <a:bodyPr/>
          <a:lstStyle/>
          <a:p>
            <a:r>
              <a:rPr lang="zh-CN" altLang="en-US" smtClean="0"/>
              <a:t>按相关关系的形式来分，可分为：</a:t>
            </a:r>
            <a:endParaRPr lang="en-US" altLang="zh-CN" smtClean="0"/>
          </a:p>
          <a:p>
            <a:pPr lvl="1"/>
            <a:r>
              <a:rPr lang="zh-CN" altLang="en-US" b="1" smtClean="0">
                <a:solidFill>
                  <a:srgbClr val="0000FF"/>
                </a:solidFill>
              </a:rPr>
              <a:t>线性相关</a:t>
            </a:r>
            <a:r>
              <a:rPr lang="zh-CN" altLang="en-US" smtClean="0"/>
              <a:t>是指两个相关现象之间，当自变量</a:t>
            </a:r>
            <a:r>
              <a:rPr lang="en-US" altLang="zh-CN" smtClean="0"/>
              <a:t>X</a:t>
            </a:r>
            <a:r>
              <a:rPr lang="zh-CN" altLang="en-US" smtClean="0"/>
              <a:t>的数值发生变动时，因变量</a:t>
            </a:r>
            <a:r>
              <a:rPr lang="en-US" altLang="zh-CN" smtClean="0"/>
              <a:t>y</a:t>
            </a:r>
            <a:r>
              <a:rPr lang="zh-CN" altLang="en-US" smtClean="0"/>
              <a:t>随之发生近似于固定比例的变动，在相关图上的散点近似地表现为直线形式，因此称其为线性相关关系。</a:t>
            </a:r>
          </a:p>
          <a:p>
            <a:pPr lvl="1"/>
            <a:r>
              <a:rPr lang="zh-CN" altLang="en-US" b="1" smtClean="0">
                <a:solidFill>
                  <a:srgbClr val="0000FF"/>
                </a:solidFill>
              </a:rPr>
              <a:t>非线性相关</a:t>
            </a:r>
            <a:r>
              <a:rPr lang="zh-CN" altLang="en-US" smtClean="0"/>
              <a:t>是指两个相关现象之间，当自变量</a:t>
            </a:r>
            <a:r>
              <a:rPr lang="en-US" altLang="zh-CN" smtClean="0"/>
              <a:t>X</a:t>
            </a:r>
            <a:r>
              <a:rPr lang="zh-CN" altLang="en-US" smtClean="0"/>
              <a:t>的数值发生变动时，因变量</a:t>
            </a:r>
            <a:r>
              <a:rPr lang="en-US" altLang="zh-CN" smtClean="0"/>
              <a:t>y</a:t>
            </a:r>
            <a:r>
              <a:rPr lang="zh-CN" altLang="en-US" smtClean="0"/>
              <a:t>也随之发生变动，但这种变动在数值上不成固定比例，在相关图上的散点可表现为抛物线、指数曲线、双曲线等形式，因此称其为非线性相关关系。</a:t>
            </a:r>
            <a:br>
              <a:rPr lang="zh-CN" altLang="en-US" smtClean="0"/>
            </a:br>
            <a:endParaRPr lang="zh-CN" altLang="en-US" smtClean="0"/>
          </a:p>
        </p:txBody>
      </p:sp>
      <p:graphicFrame>
        <p:nvGraphicFramePr>
          <p:cNvPr id="4" name="对象 3"/>
          <p:cNvGraphicFramePr>
            <a:graphicFrameLocks noChangeAspect="1"/>
          </p:cNvGraphicFramePr>
          <p:nvPr/>
        </p:nvGraphicFramePr>
        <p:xfrm>
          <a:off x="6300788" y="1844675"/>
          <a:ext cx="2409825" cy="1516063"/>
        </p:xfrm>
        <a:graphic>
          <a:graphicData uri="http://schemas.openxmlformats.org/presentationml/2006/ole">
            <mc:AlternateContent xmlns:mc="http://schemas.openxmlformats.org/markup-compatibility/2006">
              <mc:Choice xmlns:v="urn:schemas-microsoft-com:vml" Requires="v">
                <p:oleObj spid="_x0000_s1056" name="图表" r:id="rId3" imgW="2409825" imgH="1371600" progId="Excel.Chart.8">
                  <p:embed/>
                </p:oleObj>
              </mc:Choice>
              <mc:Fallback>
                <p:oleObj name="图表" r:id="rId3" imgW="2409825" imgH="1371600" progId="Excel.Chart.8">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1844675"/>
                        <a:ext cx="240982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6300788" y="4076700"/>
          <a:ext cx="2592387" cy="1511300"/>
        </p:xfrm>
        <a:graphic>
          <a:graphicData uri="http://schemas.openxmlformats.org/presentationml/2006/ole">
            <mc:AlternateContent xmlns:mc="http://schemas.openxmlformats.org/markup-compatibility/2006">
              <mc:Choice xmlns:v="urn:schemas-microsoft-com:vml" Requires="v">
                <p:oleObj spid="_x0000_s1057" name="图表" r:id="rId5" imgW="2476500" imgH="1409700" progId="Excel.Chart.8">
                  <p:embed/>
                </p:oleObj>
              </mc:Choice>
              <mc:Fallback>
                <p:oleObj name="图表" r:id="rId5" imgW="2476500" imgH="1409700" progId="Excel.Chart.8">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4076700"/>
                        <a:ext cx="25923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361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OleChart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相关关系的类型</a:t>
            </a:r>
          </a:p>
        </p:txBody>
      </p:sp>
      <p:sp>
        <p:nvSpPr>
          <p:cNvPr id="36867" name="内容占位符 2"/>
          <p:cNvSpPr>
            <a:spLocks noGrp="1"/>
          </p:cNvSpPr>
          <p:nvPr>
            <p:ph idx="1"/>
          </p:nvPr>
        </p:nvSpPr>
        <p:spPr>
          <a:xfrm>
            <a:off x="468313" y="1484313"/>
            <a:ext cx="5327650" cy="4392612"/>
          </a:xfrm>
        </p:spPr>
        <p:txBody>
          <a:bodyPr/>
          <a:lstStyle/>
          <a:p>
            <a:r>
              <a:rPr lang="zh-CN" altLang="en-US" smtClean="0"/>
              <a:t>按相关程度分，可分为：</a:t>
            </a:r>
            <a:endParaRPr lang="en-US" altLang="zh-CN" smtClean="0"/>
          </a:p>
          <a:p>
            <a:pPr lvl="1"/>
            <a:r>
              <a:rPr lang="zh-CN" altLang="en-US" b="1" smtClean="0">
                <a:solidFill>
                  <a:srgbClr val="0000FF"/>
                </a:solidFill>
              </a:rPr>
              <a:t>完全相关</a:t>
            </a:r>
            <a:r>
              <a:rPr lang="zh-CN" altLang="en-US" smtClean="0"/>
              <a:t>就是相关现象之间的关系是完全确定的关系，因而完全相关关系就是函数关系。</a:t>
            </a:r>
          </a:p>
          <a:p>
            <a:pPr lvl="1"/>
            <a:r>
              <a:rPr lang="zh-CN" altLang="en-US" b="1" smtClean="0">
                <a:solidFill>
                  <a:srgbClr val="0000FF"/>
                </a:solidFill>
              </a:rPr>
              <a:t>不相关</a:t>
            </a:r>
            <a:r>
              <a:rPr lang="zh-CN" altLang="en-US" smtClean="0"/>
              <a:t>是指两现象之间在数量上的变化上各自独立，互不影响。</a:t>
            </a:r>
          </a:p>
          <a:p>
            <a:pPr lvl="1"/>
            <a:r>
              <a:rPr lang="zh-CN" altLang="en-US" b="1" smtClean="0">
                <a:solidFill>
                  <a:srgbClr val="0000FF"/>
                </a:solidFill>
              </a:rPr>
              <a:t>不完全相关</a:t>
            </a:r>
            <a:r>
              <a:rPr lang="zh-CN" altLang="en-US" smtClean="0"/>
              <a:t>就是介于完全相关和不相关之间的一种相关关系。相关分析的对象主要是不完全相关关系。</a:t>
            </a:r>
          </a:p>
          <a:p>
            <a:pPr lvl="1"/>
            <a:endParaRPr lang="zh-CN" altLang="en-US" smtClean="0"/>
          </a:p>
        </p:txBody>
      </p:sp>
      <p:pic>
        <p:nvPicPr>
          <p:cNvPr id="36868" name="图表 5"/>
          <p:cNvPicPr>
            <a:picLocks noChangeArrowheads="1"/>
          </p:cNvPicPr>
          <p:nvPr/>
        </p:nvPicPr>
        <p:blipFill>
          <a:blip r:embed="rId3">
            <a:extLst>
              <a:ext uri="{28A0092B-C50C-407E-A947-70E740481C1C}">
                <a14:useLocalDpi xmlns:a14="http://schemas.microsoft.com/office/drawing/2010/main" val="0"/>
              </a:ext>
            </a:extLst>
          </a:blip>
          <a:srcRect b="-32"/>
          <a:stretch>
            <a:fillRect/>
          </a:stretch>
        </p:blipFill>
        <p:spPr bwMode="auto">
          <a:xfrm>
            <a:off x="6084888" y="1268413"/>
            <a:ext cx="2362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对象 4"/>
          <p:cNvGraphicFramePr>
            <a:graphicFrameLocks noChangeAspect="1"/>
          </p:cNvGraphicFramePr>
          <p:nvPr/>
        </p:nvGraphicFramePr>
        <p:xfrm>
          <a:off x="6099175" y="2924175"/>
          <a:ext cx="2333625" cy="1590675"/>
        </p:xfrm>
        <a:graphic>
          <a:graphicData uri="http://schemas.openxmlformats.org/presentationml/2006/ole">
            <mc:AlternateContent xmlns:mc="http://schemas.openxmlformats.org/markup-compatibility/2006">
              <mc:Choice xmlns:v="urn:schemas-microsoft-com:vml" Requires="v">
                <p:oleObj spid="_x0000_s2065" name="图表" r:id="rId4" imgW="2333625" imgH="1590675" progId="Excel.Chart.8">
                  <p:embed/>
                </p:oleObj>
              </mc:Choice>
              <mc:Fallback>
                <p:oleObj name="图表" r:id="rId4" imgW="2333625" imgH="1590675" progId="Excel.Chart.8">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9175" y="2924175"/>
                        <a:ext cx="23336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999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相关系数</a:t>
            </a:r>
          </a:p>
        </p:txBody>
      </p:sp>
      <p:sp>
        <p:nvSpPr>
          <p:cNvPr id="37891" name="内容占位符 2"/>
          <p:cNvSpPr>
            <a:spLocks noGrp="1"/>
          </p:cNvSpPr>
          <p:nvPr>
            <p:ph idx="1"/>
          </p:nvPr>
        </p:nvSpPr>
        <p:spPr/>
        <p:txBody>
          <a:bodyPr/>
          <a:lstStyle/>
          <a:p>
            <a:r>
              <a:rPr lang="zh-CN" altLang="en-US" b="1" smtClean="0">
                <a:solidFill>
                  <a:srgbClr val="0000FF"/>
                </a:solidFill>
              </a:rPr>
              <a:t>相关系数</a:t>
            </a:r>
            <a:r>
              <a:rPr lang="zh-CN" altLang="en-US" smtClean="0"/>
              <a:t>是在直线相关条件下，表明两个现象之间相关关系的方向和密切程度的综合性指标。一般用符号</a:t>
            </a:r>
            <a:r>
              <a:rPr lang="en-US" altLang="zh-CN" smtClean="0"/>
              <a:t>r</a:t>
            </a:r>
            <a:r>
              <a:rPr lang="zh-CN" altLang="en-US" smtClean="0"/>
              <a:t>表示。</a:t>
            </a:r>
          </a:p>
          <a:p>
            <a:r>
              <a:rPr lang="zh-CN" altLang="en-US" smtClean="0"/>
              <a:t>对</a:t>
            </a:r>
            <a:r>
              <a:rPr lang="zh-CN" altLang="en-US" b="1" smtClean="0">
                <a:solidFill>
                  <a:srgbClr val="0000FF"/>
                </a:solidFill>
              </a:rPr>
              <a:t>相关系数</a:t>
            </a:r>
            <a:r>
              <a:rPr lang="en-US" altLang="zh-CN" smtClean="0"/>
              <a:t>r</a:t>
            </a:r>
            <a:r>
              <a:rPr lang="zh-CN" altLang="en-US" smtClean="0"/>
              <a:t>的解释如下：</a:t>
            </a:r>
            <a:endParaRPr lang="en-US" altLang="zh-CN" smtClean="0"/>
          </a:p>
          <a:p>
            <a:pPr lvl="1"/>
            <a:r>
              <a:rPr lang="en-US" altLang="zh-CN" smtClean="0"/>
              <a:t>r</a:t>
            </a:r>
            <a:r>
              <a:rPr lang="zh-CN" altLang="en-US" smtClean="0"/>
              <a:t>取正值或负值决定了是正相关还是负相关；</a:t>
            </a:r>
          </a:p>
          <a:p>
            <a:pPr lvl="1"/>
            <a:r>
              <a:rPr lang="en-US" altLang="zh-CN" smtClean="0"/>
              <a:t>r</a:t>
            </a:r>
            <a:r>
              <a:rPr lang="zh-CN" altLang="en-US" smtClean="0"/>
              <a:t>的绝对值，在</a:t>
            </a:r>
            <a:r>
              <a:rPr lang="en-US" altLang="zh-CN" smtClean="0"/>
              <a:t>0</a:t>
            </a:r>
            <a:r>
              <a:rPr lang="zh-CN" altLang="en-US" smtClean="0"/>
              <a:t>与</a:t>
            </a:r>
            <a:r>
              <a:rPr lang="en-US" altLang="zh-CN" smtClean="0"/>
              <a:t>1</a:t>
            </a:r>
            <a:r>
              <a:rPr lang="zh-CN" altLang="en-US" smtClean="0"/>
              <a:t>之间；</a:t>
            </a:r>
          </a:p>
          <a:p>
            <a:pPr lvl="1"/>
            <a:r>
              <a:rPr lang="en-US" altLang="zh-CN" smtClean="0"/>
              <a:t>r</a:t>
            </a:r>
            <a:r>
              <a:rPr lang="zh-CN" altLang="en-US" smtClean="0"/>
              <a:t>的绝对值大小，可说明现象之间相关关系的紧密程度。</a:t>
            </a:r>
          </a:p>
          <a:p>
            <a:endParaRPr lang="zh-CN" altLang="en-US" smtClean="0"/>
          </a:p>
        </p:txBody>
      </p:sp>
    </p:spTree>
    <p:extLst>
      <p:ext uri="{BB962C8B-B14F-4D97-AF65-F5344CB8AC3E}">
        <p14:creationId xmlns:p14="http://schemas.microsoft.com/office/powerpoint/2010/main" val="3000842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探索性数据分析</a:t>
            </a:r>
          </a:p>
        </p:txBody>
      </p:sp>
      <p:sp>
        <p:nvSpPr>
          <p:cNvPr id="7171" name="内容占位符 2"/>
          <p:cNvSpPr>
            <a:spLocks noGrp="1"/>
          </p:cNvSpPr>
          <p:nvPr>
            <p:ph idx="1"/>
          </p:nvPr>
        </p:nvSpPr>
        <p:spPr/>
        <p:txBody>
          <a:bodyPr/>
          <a:lstStyle/>
          <a:p>
            <a:r>
              <a:rPr lang="zh-CN" altLang="en-US" sz="3600" smtClean="0"/>
              <a:t>常见方法</a:t>
            </a:r>
          </a:p>
          <a:p>
            <a:pPr lvl="1"/>
            <a:r>
              <a:rPr lang="zh-CN" altLang="en-US" sz="3200" smtClean="0"/>
              <a:t>统计量，如均值、方差、根方差、协方差、峰度、偏度、相关系数等</a:t>
            </a:r>
          </a:p>
          <a:p>
            <a:pPr lvl="1"/>
            <a:r>
              <a:rPr lang="zh-CN" altLang="en-US" sz="3200" smtClean="0"/>
              <a:t>统计图，如饼图、直方图、散点图、箱尾图等</a:t>
            </a:r>
          </a:p>
          <a:p>
            <a:pPr lvl="1"/>
            <a:r>
              <a:rPr lang="zh-CN" altLang="en-US" sz="3200" smtClean="0"/>
              <a:t>模型，如聚类</a:t>
            </a:r>
          </a:p>
          <a:p>
            <a:endParaRPr lang="zh-CN" altLang="en-US" sz="36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相关系数</a:t>
            </a:r>
          </a:p>
        </p:txBody>
      </p:sp>
      <p:sp>
        <p:nvSpPr>
          <p:cNvPr id="38915" name="内容占位符 2"/>
          <p:cNvSpPr>
            <a:spLocks noGrp="1"/>
          </p:cNvSpPr>
          <p:nvPr>
            <p:ph idx="1"/>
          </p:nvPr>
        </p:nvSpPr>
        <p:spPr/>
        <p:txBody>
          <a:bodyPr/>
          <a:lstStyle/>
          <a:p>
            <a:r>
              <a:rPr lang="en-US" altLang="zh-CN" smtClean="0"/>
              <a:t>r = 0, </a:t>
            </a:r>
            <a:r>
              <a:rPr lang="zh-CN" altLang="en-US" smtClean="0"/>
              <a:t>不相关</a:t>
            </a:r>
            <a:endParaRPr lang="en-US" altLang="zh-CN" smtClean="0"/>
          </a:p>
          <a:p>
            <a:r>
              <a:rPr lang="zh-CN" altLang="en-US" smtClean="0"/>
              <a:t>∣</a:t>
            </a:r>
            <a:r>
              <a:rPr lang="en-US" altLang="zh-CN" smtClean="0"/>
              <a:t>r∣&lt; 0.3</a:t>
            </a:r>
            <a:r>
              <a:rPr lang="zh-CN" altLang="en-US" smtClean="0"/>
              <a:t>，为无线性相关；</a:t>
            </a:r>
          </a:p>
          <a:p>
            <a:r>
              <a:rPr lang="en-US" altLang="zh-CN" smtClean="0"/>
              <a:t>0.3≤∣r∣</a:t>
            </a:r>
            <a:r>
              <a:rPr lang="zh-CN" altLang="en-US" smtClean="0"/>
              <a:t>＜</a:t>
            </a:r>
            <a:r>
              <a:rPr lang="en-US" altLang="zh-CN" smtClean="0"/>
              <a:t>0.5</a:t>
            </a:r>
            <a:r>
              <a:rPr lang="zh-CN" altLang="en-US" smtClean="0"/>
              <a:t>，为低度线性相关；</a:t>
            </a:r>
          </a:p>
          <a:p>
            <a:r>
              <a:rPr lang="en-US" altLang="zh-CN" smtClean="0"/>
              <a:t>0.5≤∣r∣</a:t>
            </a:r>
            <a:r>
              <a:rPr lang="zh-CN" altLang="en-US" smtClean="0"/>
              <a:t>＜</a:t>
            </a:r>
            <a:r>
              <a:rPr lang="en-US" altLang="zh-CN" smtClean="0"/>
              <a:t>0.8</a:t>
            </a:r>
            <a:r>
              <a:rPr lang="zh-CN" altLang="en-US" smtClean="0"/>
              <a:t>，为显著线性相关，或中度相关；</a:t>
            </a:r>
          </a:p>
          <a:p>
            <a:r>
              <a:rPr lang="zh-CN" altLang="en-US" smtClean="0"/>
              <a:t>∣</a:t>
            </a:r>
            <a:r>
              <a:rPr lang="en-US" altLang="zh-CN" smtClean="0"/>
              <a:t>r∣≥0.8</a:t>
            </a:r>
            <a:r>
              <a:rPr lang="zh-CN" altLang="en-US" smtClean="0"/>
              <a:t>，一般称为高度线性相关。</a:t>
            </a:r>
            <a:endParaRPr lang="en-US" altLang="zh-CN" smtClean="0"/>
          </a:p>
          <a:p>
            <a:r>
              <a:rPr lang="zh-CN" altLang="en-US" smtClean="0"/>
              <a:t>∣</a:t>
            </a:r>
            <a:r>
              <a:rPr lang="en-US" altLang="zh-CN" smtClean="0"/>
              <a:t>r∣= 1</a:t>
            </a:r>
            <a:r>
              <a:rPr lang="zh-CN" altLang="en-US" smtClean="0"/>
              <a:t>， 完全线性相关</a:t>
            </a:r>
          </a:p>
          <a:p>
            <a:r>
              <a:rPr lang="zh-CN" altLang="en-US" smtClean="0"/>
              <a:t>以上说明必须建立在相关系数通过显著性检验的基础之上</a:t>
            </a:r>
          </a:p>
        </p:txBody>
      </p:sp>
    </p:spTree>
    <p:extLst>
      <p:ext uri="{BB962C8B-B14F-4D97-AF65-F5344CB8AC3E}">
        <p14:creationId xmlns:p14="http://schemas.microsoft.com/office/powerpoint/2010/main" val="1691496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相关系数的计算方法</a:t>
            </a:r>
          </a:p>
        </p:txBody>
      </p:sp>
      <p:sp>
        <p:nvSpPr>
          <p:cNvPr id="39939" name="内容占位符 2"/>
          <p:cNvSpPr>
            <a:spLocks noGrp="1"/>
          </p:cNvSpPr>
          <p:nvPr>
            <p:ph idx="1"/>
          </p:nvPr>
        </p:nvSpPr>
        <p:spPr/>
        <p:txBody>
          <a:bodyPr/>
          <a:lstStyle/>
          <a:p>
            <a:r>
              <a:rPr lang="en-US" altLang="zh-CN" smtClean="0"/>
              <a:t>1.</a:t>
            </a:r>
            <a:r>
              <a:rPr lang="zh-CN" altLang="en-US" smtClean="0"/>
              <a:t>积差法</a:t>
            </a:r>
          </a:p>
          <a:p>
            <a:endParaRPr lang="zh-CN" altLang="en-US" smtClean="0"/>
          </a:p>
        </p:txBody>
      </p:sp>
      <p:graphicFrame>
        <p:nvGraphicFramePr>
          <p:cNvPr id="4" name="对象 3"/>
          <p:cNvGraphicFramePr>
            <a:graphicFrameLocks noChangeAspect="1"/>
          </p:cNvGraphicFramePr>
          <p:nvPr/>
        </p:nvGraphicFramePr>
        <p:xfrm>
          <a:off x="3203575" y="1412875"/>
          <a:ext cx="1800225" cy="1216025"/>
        </p:xfrm>
        <a:graphic>
          <a:graphicData uri="http://schemas.openxmlformats.org/presentationml/2006/ole">
            <mc:AlternateContent xmlns:mc="http://schemas.openxmlformats.org/markup-compatibility/2006">
              <mc:Choice xmlns:v="urn:schemas-microsoft-com:vml" Requires="v">
                <p:oleObj spid="_x0000_s3149" name="公式" r:id="rId3" imgW="736280" imgH="495085" progId="Equation.3">
                  <p:embed/>
                </p:oleObj>
              </mc:Choice>
              <mc:Fallback>
                <p:oleObj name="公式" r:id="rId3" imgW="736280" imgH="495085" progId="Equation.3">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412875"/>
                        <a:ext cx="18002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692275" y="2708275"/>
          <a:ext cx="3311525" cy="833438"/>
        </p:xfrm>
        <a:graphic>
          <a:graphicData uri="http://schemas.openxmlformats.org/presentationml/2006/ole">
            <mc:AlternateContent xmlns:mc="http://schemas.openxmlformats.org/markup-compatibility/2006">
              <mc:Choice xmlns:v="urn:schemas-microsoft-com:vml" Requires="v">
                <p:oleObj spid="_x0000_s3150" name="公式" r:id="rId5" imgW="1548728" imgH="393529" progId="Equation.3">
                  <p:embed/>
                </p:oleObj>
              </mc:Choice>
              <mc:Fallback>
                <p:oleObj name="公式" r:id="rId5" imgW="1548728" imgH="393529" progId="Equation.3">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708275"/>
                        <a:ext cx="331152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对象 5"/>
          <p:cNvGraphicFramePr>
            <a:graphicFrameLocks noChangeAspect="1"/>
          </p:cNvGraphicFramePr>
          <p:nvPr/>
        </p:nvGraphicFramePr>
        <p:xfrm>
          <a:off x="1692275" y="3789363"/>
          <a:ext cx="2808288" cy="977900"/>
        </p:xfrm>
        <a:graphic>
          <a:graphicData uri="http://schemas.openxmlformats.org/presentationml/2006/ole">
            <mc:AlternateContent xmlns:mc="http://schemas.openxmlformats.org/markup-compatibility/2006">
              <mc:Choice xmlns:v="urn:schemas-microsoft-com:vml" Requires="v">
                <p:oleObj spid="_x0000_s3151" name="公式" r:id="rId7" imgW="1282700" imgH="444500" progId="Equation.3">
                  <p:embed/>
                </p:oleObj>
              </mc:Choice>
              <mc:Fallback>
                <p:oleObj name="公式" r:id="rId7" imgW="1282700" imgH="444500" progId="Equation.3">
                  <p:embed/>
                  <p:pic>
                    <p:nvPicPr>
                      <p:cNvPr id="39942"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789363"/>
                        <a:ext cx="28082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对象 6"/>
          <p:cNvGraphicFramePr>
            <a:graphicFrameLocks noChangeAspect="1"/>
          </p:cNvGraphicFramePr>
          <p:nvPr/>
        </p:nvGraphicFramePr>
        <p:xfrm>
          <a:off x="5076825" y="3789363"/>
          <a:ext cx="2879725" cy="987425"/>
        </p:xfrm>
        <a:graphic>
          <a:graphicData uri="http://schemas.openxmlformats.org/presentationml/2006/ole">
            <mc:AlternateContent xmlns:mc="http://schemas.openxmlformats.org/markup-compatibility/2006">
              <mc:Choice xmlns:v="urn:schemas-microsoft-com:vml" Requires="v">
                <p:oleObj spid="_x0000_s3152" name="公式" r:id="rId9" imgW="1307532" imgH="444307" progId="Equation.3">
                  <p:embed/>
                </p:oleObj>
              </mc:Choice>
              <mc:Fallback>
                <p:oleObj name="公式" r:id="rId9" imgW="1307532" imgH="444307" progId="Equation.3">
                  <p:embed/>
                  <p:pic>
                    <p:nvPicPr>
                      <p:cNvPr id="39943"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3789363"/>
                        <a:ext cx="2879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1619250" y="4941888"/>
          <a:ext cx="4897438" cy="1250950"/>
        </p:xfrm>
        <a:graphic>
          <a:graphicData uri="http://schemas.openxmlformats.org/presentationml/2006/ole">
            <mc:AlternateContent xmlns:mc="http://schemas.openxmlformats.org/markup-compatibility/2006">
              <mc:Choice xmlns:v="urn:schemas-microsoft-com:vml" Requires="v">
                <p:oleObj spid="_x0000_s3153" name="公式" r:id="rId11" imgW="2197100" imgH="558800" progId="Equation.3">
                  <p:embed/>
                </p:oleObj>
              </mc:Choice>
              <mc:Fallback>
                <p:oleObj name="公式" r:id="rId11" imgW="2197100" imgH="558800" progId="Equation.3">
                  <p:embed/>
                  <p:pic>
                    <p:nvPicPr>
                      <p:cNvPr id="8"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941888"/>
                        <a:ext cx="48974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9429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相关系数的计算方法</a:t>
            </a:r>
          </a:p>
        </p:txBody>
      </p:sp>
      <p:sp>
        <p:nvSpPr>
          <p:cNvPr id="40963" name="内容占位符 2"/>
          <p:cNvSpPr>
            <a:spLocks noGrp="1"/>
          </p:cNvSpPr>
          <p:nvPr>
            <p:ph idx="1"/>
          </p:nvPr>
        </p:nvSpPr>
        <p:spPr/>
        <p:txBody>
          <a:bodyPr/>
          <a:lstStyle/>
          <a:p>
            <a:r>
              <a:rPr lang="en-US" altLang="zh-CN" smtClean="0"/>
              <a:t>2.</a:t>
            </a:r>
            <a:r>
              <a:rPr lang="zh-CN" altLang="en-US" smtClean="0"/>
              <a:t>简捷法 </a:t>
            </a:r>
          </a:p>
        </p:txBody>
      </p:sp>
      <p:graphicFrame>
        <p:nvGraphicFramePr>
          <p:cNvPr id="40964" name="对象 3"/>
          <p:cNvGraphicFramePr>
            <a:graphicFrameLocks noChangeAspect="1"/>
          </p:cNvGraphicFramePr>
          <p:nvPr/>
        </p:nvGraphicFramePr>
        <p:xfrm>
          <a:off x="1258888" y="2852738"/>
          <a:ext cx="5545137" cy="1195387"/>
        </p:xfrm>
        <a:graphic>
          <a:graphicData uri="http://schemas.openxmlformats.org/presentationml/2006/ole">
            <mc:AlternateContent xmlns:mc="http://schemas.openxmlformats.org/markup-compatibility/2006">
              <mc:Choice xmlns:v="urn:schemas-microsoft-com:vml" Requires="v">
                <p:oleObj spid="_x0000_s4113" name="公式" r:id="rId3" imgW="3479800" imgH="673100" progId="Equation.3">
                  <p:embed/>
                </p:oleObj>
              </mc:Choice>
              <mc:Fallback>
                <p:oleObj name="公式" r:id="rId3" imgW="3479800" imgH="673100" progId="Equation.3">
                  <p:embed/>
                  <p:pic>
                    <p:nvPicPr>
                      <p:cNvPr id="4096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852738"/>
                        <a:ext cx="55451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7753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相关系数的显著性检验 </a:t>
            </a:r>
          </a:p>
        </p:txBody>
      </p:sp>
      <p:sp>
        <p:nvSpPr>
          <p:cNvPr id="41987" name="内容占位符 2"/>
          <p:cNvSpPr>
            <a:spLocks noGrp="1"/>
          </p:cNvSpPr>
          <p:nvPr>
            <p:ph idx="1"/>
          </p:nvPr>
        </p:nvSpPr>
        <p:spPr/>
        <p:txBody>
          <a:bodyPr/>
          <a:lstStyle/>
          <a:p>
            <a:r>
              <a:rPr lang="zh-CN" altLang="en-US" dirty="0" smtClean="0"/>
              <a:t>在实际的客观现象分析研究中，相关系数一般都是利用样本数据计算的，因而带有一定的随机性；样本容量越小其可信程度就越差，因此也需要进行检验。即检验样本</a:t>
            </a:r>
            <a:r>
              <a:rPr lang="en-US" altLang="zh-CN" dirty="0" smtClean="0"/>
              <a:t>r</a:t>
            </a:r>
            <a:r>
              <a:rPr lang="zh-CN" altLang="en-US" dirty="0" smtClean="0"/>
              <a:t>值的显著性。</a:t>
            </a:r>
          </a:p>
          <a:p>
            <a:r>
              <a:rPr lang="zh-CN" altLang="en-US" dirty="0" smtClean="0"/>
              <a:t>对总体相关系数 是否等于</a:t>
            </a:r>
            <a:r>
              <a:rPr lang="en-US" altLang="zh-CN" dirty="0" smtClean="0"/>
              <a:t>0</a:t>
            </a:r>
            <a:r>
              <a:rPr lang="zh-CN" altLang="en-US" dirty="0" smtClean="0"/>
              <a:t>进行检验，通常采用</a:t>
            </a:r>
            <a:r>
              <a:rPr lang="en-US" altLang="zh-CN" dirty="0" smtClean="0"/>
              <a:t>t</a:t>
            </a:r>
            <a:r>
              <a:rPr lang="zh-CN" altLang="en-US" dirty="0" smtClean="0"/>
              <a:t>分布来检验</a:t>
            </a:r>
            <a:r>
              <a:rPr lang="en-US" altLang="zh-CN" dirty="0" smtClean="0"/>
              <a:t>r</a:t>
            </a:r>
            <a:r>
              <a:rPr lang="zh-CN" altLang="en-US" dirty="0" smtClean="0"/>
              <a:t>的显著性。即对以下假设进行检验：</a:t>
            </a:r>
          </a:p>
        </p:txBody>
      </p:sp>
      <p:graphicFrame>
        <p:nvGraphicFramePr>
          <p:cNvPr id="41988" name="Object 6"/>
          <p:cNvGraphicFramePr>
            <a:graphicFrameLocks noChangeAspect="1"/>
          </p:cNvGraphicFramePr>
          <p:nvPr/>
        </p:nvGraphicFramePr>
        <p:xfrm>
          <a:off x="971550" y="4292600"/>
          <a:ext cx="1903413" cy="552450"/>
        </p:xfrm>
        <a:graphic>
          <a:graphicData uri="http://schemas.openxmlformats.org/presentationml/2006/ole">
            <mc:AlternateContent xmlns:mc="http://schemas.openxmlformats.org/markup-compatibility/2006">
              <mc:Choice xmlns:v="urn:schemas-microsoft-com:vml" Requires="v">
                <p:oleObj spid="_x0000_s5152" name="公式" r:id="rId3" imgW="787400" imgH="228600" progId="Equation.3">
                  <p:embed/>
                </p:oleObj>
              </mc:Choice>
              <mc:Fallback>
                <p:oleObj name="公式" r:id="rId3" imgW="787400" imgH="228600" progId="Equation.3">
                  <p:embed/>
                  <p:pic>
                    <p:nvPicPr>
                      <p:cNvPr id="4198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92600"/>
                        <a:ext cx="19034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8"/>
          <p:cNvGraphicFramePr>
            <a:graphicFrameLocks noChangeAspect="1"/>
          </p:cNvGraphicFramePr>
          <p:nvPr/>
        </p:nvGraphicFramePr>
        <p:xfrm>
          <a:off x="900113" y="5084763"/>
          <a:ext cx="1728787" cy="525462"/>
        </p:xfrm>
        <a:graphic>
          <a:graphicData uri="http://schemas.openxmlformats.org/presentationml/2006/ole">
            <mc:AlternateContent xmlns:mc="http://schemas.openxmlformats.org/markup-compatibility/2006">
              <mc:Choice xmlns:v="urn:schemas-microsoft-com:vml" Requires="v">
                <p:oleObj spid="_x0000_s5153" name="公式" r:id="rId5" imgW="672808" imgH="215806" progId="Equation.3">
                  <p:embed/>
                </p:oleObj>
              </mc:Choice>
              <mc:Fallback>
                <p:oleObj name="公式" r:id="rId5" imgW="672808" imgH="215806" progId="Equation.3">
                  <p:embed/>
                  <p:pic>
                    <p:nvPicPr>
                      <p:cNvPr id="4198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084763"/>
                        <a:ext cx="172878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0" name="TextBox 5"/>
          <p:cNvSpPr txBox="1">
            <a:spLocks noChangeArrowheads="1"/>
          </p:cNvSpPr>
          <p:nvPr/>
        </p:nvSpPr>
        <p:spPr bwMode="auto">
          <a:xfrm>
            <a:off x="4356100" y="4652963"/>
            <a:ext cx="4464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将所取显著性水平</a:t>
            </a:r>
            <a:r>
              <a:rPr lang="en-US" altLang="zh-CN"/>
              <a:t>α</a:t>
            </a:r>
            <a:r>
              <a:rPr lang="zh-CN" altLang="en-US"/>
              <a:t>与</a:t>
            </a:r>
            <a:r>
              <a:rPr lang="en-US" altLang="zh-CN"/>
              <a:t>P</a:t>
            </a:r>
            <a:r>
              <a:rPr lang="zh-CN" altLang="en-US"/>
              <a:t>值对比</a:t>
            </a:r>
          </a:p>
          <a:p>
            <a:r>
              <a:rPr lang="zh-CN" altLang="en-US"/>
              <a:t>（</a:t>
            </a:r>
            <a:r>
              <a:rPr lang="en-US" altLang="zh-CN"/>
              <a:t>1</a:t>
            </a:r>
            <a:r>
              <a:rPr lang="zh-CN" altLang="en-US"/>
              <a:t>）若</a:t>
            </a:r>
            <a:r>
              <a:rPr lang="en-US" altLang="zh-CN"/>
              <a:t>P&lt;α,</a:t>
            </a:r>
            <a:r>
              <a:rPr lang="zh-CN" altLang="en-US"/>
              <a:t>则在显著性水平</a:t>
            </a:r>
            <a:r>
              <a:rPr lang="en-US" altLang="zh-CN"/>
              <a:t>α</a:t>
            </a:r>
            <a:r>
              <a:rPr lang="zh-CN" altLang="en-US"/>
              <a:t>下拒绝 </a:t>
            </a:r>
            <a:r>
              <a:rPr lang="en-US" altLang="zh-CN"/>
              <a:t>H0</a:t>
            </a:r>
            <a:r>
              <a:rPr lang="zh-CN" altLang="en-US"/>
              <a:t>。</a:t>
            </a:r>
          </a:p>
          <a:p>
            <a:r>
              <a:rPr lang="zh-CN" altLang="en-US"/>
              <a:t>（</a:t>
            </a:r>
            <a:r>
              <a:rPr lang="en-US" altLang="zh-CN"/>
              <a:t>2</a:t>
            </a:r>
            <a:r>
              <a:rPr lang="zh-CN" altLang="en-US"/>
              <a:t>）若</a:t>
            </a:r>
            <a:r>
              <a:rPr lang="en-US" altLang="zh-CN"/>
              <a:t>P&gt;α</a:t>
            </a:r>
            <a:r>
              <a:rPr lang="zh-CN" altLang="en-US"/>
              <a:t>，则在显著性水平</a:t>
            </a:r>
            <a:r>
              <a:rPr lang="en-US" altLang="zh-CN"/>
              <a:t>α</a:t>
            </a:r>
            <a:r>
              <a:rPr lang="zh-CN" altLang="en-US"/>
              <a:t>下接受 </a:t>
            </a:r>
            <a:r>
              <a:rPr lang="en-US" altLang="zh-CN"/>
              <a:t>H0</a:t>
            </a:r>
            <a:r>
              <a:rPr lang="zh-CN" altLang="en-US"/>
              <a:t>。</a:t>
            </a:r>
          </a:p>
          <a:p>
            <a:endParaRPr lang="zh-CN" altLang="en-US"/>
          </a:p>
        </p:txBody>
      </p:sp>
    </p:spTree>
    <p:extLst>
      <p:ext uri="{BB962C8B-B14F-4D97-AF65-F5344CB8AC3E}">
        <p14:creationId xmlns:p14="http://schemas.microsoft.com/office/powerpoint/2010/main" val="14701766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相关分析</a:t>
            </a:r>
          </a:p>
        </p:txBody>
      </p:sp>
      <p:sp>
        <p:nvSpPr>
          <p:cNvPr id="43011" name="内容占位符 2"/>
          <p:cNvSpPr>
            <a:spLocks noGrp="1"/>
          </p:cNvSpPr>
          <p:nvPr>
            <p:ph idx="1"/>
          </p:nvPr>
        </p:nvSpPr>
        <p:spPr>
          <a:xfrm>
            <a:off x="250825" y="1341438"/>
            <a:ext cx="8569325" cy="4679950"/>
          </a:xfrm>
        </p:spPr>
        <p:txBody>
          <a:bodyPr/>
          <a:lstStyle/>
          <a:p>
            <a:r>
              <a:rPr lang="en-US" altLang="zh-CN" sz="2400" smtClean="0"/>
              <a:t>R</a:t>
            </a:r>
            <a:r>
              <a:rPr lang="zh-CN" altLang="en-US" sz="2400" smtClean="0"/>
              <a:t>语言的自带的数据包中</a:t>
            </a:r>
            <a:r>
              <a:rPr lang="en-US" altLang="zh-CN" sz="2400" smtClean="0"/>
              <a:t>states.x77</a:t>
            </a:r>
            <a:r>
              <a:rPr lang="zh-CN" altLang="en-US" sz="2400" smtClean="0"/>
              <a:t>（关于美国</a:t>
            </a:r>
            <a:r>
              <a:rPr lang="en-US" altLang="zh-CN" sz="2400" smtClean="0"/>
              <a:t>50</a:t>
            </a:r>
            <a:r>
              <a:rPr lang="zh-CN" altLang="en-US" sz="2400" smtClean="0"/>
              <a:t>个州的某些数据），第</a:t>
            </a:r>
            <a:r>
              <a:rPr lang="en-US" altLang="zh-CN" sz="2400" smtClean="0"/>
              <a:t>1</a:t>
            </a:r>
            <a:r>
              <a:rPr lang="zh-CN" altLang="en-US" sz="2400" smtClean="0"/>
              <a:t>至</a:t>
            </a:r>
            <a:r>
              <a:rPr lang="en-US" altLang="zh-CN" sz="2400" smtClean="0"/>
              <a:t>6</a:t>
            </a:r>
            <a:r>
              <a:rPr lang="zh-CN" altLang="en-US" sz="2400" smtClean="0"/>
              <a:t>列的数据及其意义如下：</a:t>
            </a:r>
          </a:p>
        </p:txBody>
      </p:sp>
      <p:graphicFrame>
        <p:nvGraphicFramePr>
          <p:cNvPr id="4" name="表格 3"/>
          <p:cNvGraphicFramePr>
            <a:graphicFrameLocks noGrp="1"/>
          </p:cNvGraphicFramePr>
          <p:nvPr/>
        </p:nvGraphicFramePr>
        <p:xfrm>
          <a:off x="755650" y="2492375"/>
          <a:ext cx="7429500" cy="2987677"/>
        </p:xfrm>
        <a:graphic>
          <a:graphicData uri="http://schemas.openxmlformats.org/drawingml/2006/table">
            <a:tbl>
              <a:tblPr/>
              <a:tblGrid>
                <a:gridCol w="2476500">
                  <a:extLst>
                    <a:ext uri="{9D8B030D-6E8A-4147-A177-3AD203B41FA5}">
                      <a16:colId xmlns:a16="http://schemas.microsoft.com/office/drawing/2014/main" val="2276501986"/>
                    </a:ext>
                  </a:extLst>
                </a:gridCol>
                <a:gridCol w="2476500">
                  <a:extLst>
                    <a:ext uri="{9D8B030D-6E8A-4147-A177-3AD203B41FA5}">
                      <a16:colId xmlns:a16="http://schemas.microsoft.com/office/drawing/2014/main" val="1615520075"/>
                    </a:ext>
                  </a:extLst>
                </a:gridCol>
                <a:gridCol w="2476500">
                  <a:extLst>
                    <a:ext uri="{9D8B030D-6E8A-4147-A177-3AD203B41FA5}">
                      <a16:colId xmlns:a16="http://schemas.microsoft.com/office/drawing/2014/main" val="1616852723"/>
                    </a:ext>
                  </a:extLst>
                </a:gridCol>
              </a:tblGrid>
              <a:tr h="426811">
                <a:tc>
                  <a:txBody>
                    <a:bodyPr/>
                    <a:lstStyle/>
                    <a:p>
                      <a:pPr algn="l" fontAlgn="ctr" latinLnBrk="1"/>
                      <a:r>
                        <a:rPr lang="zh-CN" altLang="en-US" sz="1800" b="1">
                          <a:solidFill>
                            <a:srgbClr val="4F4F4F"/>
                          </a:solidFill>
                          <a:effectLst/>
                        </a:rPr>
                        <a:t>列名</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zh-CN" altLang="en-US" sz="1800" b="1" dirty="0">
                          <a:solidFill>
                            <a:srgbClr val="4F4F4F"/>
                          </a:solidFill>
                          <a:effectLst/>
                        </a:rPr>
                        <a:t>解释</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zh-CN" altLang="en-US" sz="1800" b="1">
                          <a:solidFill>
                            <a:srgbClr val="4F4F4F"/>
                          </a:solidFill>
                          <a:effectLst/>
                        </a:rPr>
                        <a:t>单位</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364803915"/>
                  </a:ext>
                </a:extLst>
              </a:tr>
              <a:tr h="426811">
                <a:tc>
                  <a:txBody>
                    <a:bodyPr/>
                    <a:lstStyle/>
                    <a:p>
                      <a:pPr algn="l" fontAlgn="ctr" latinLnBrk="1"/>
                      <a:r>
                        <a:rPr lang="en-US" sz="1800" b="0">
                          <a:solidFill>
                            <a:srgbClr val="4F4F4F"/>
                          </a:solidFill>
                          <a:effectLst/>
                        </a:rPr>
                        <a:t>Population</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a:solidFill>
                            <a:srgbClr val="4F4F4F"/>
                          </a:solidFill>
                          <a:effectLst/>
                        </a:rPr>
                        <a:t>人口</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a:solidFill>
                            <a:srgbClr val="4F4F4F"/>
                          </a:solidFill>
                          <a:effectLst/>
                        </a:rPr>
                        <a:t>人</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5236593"/>
                  </a:ext>
                </a:extLst>
              </a:tr>
              <a:tr h="426811">
                <a:tc>
                  <a:txBody>
                    <a:bodyPr/>
                    <a:lstStyle/>
                    <a:p>
                      <a:pPr algn="l" fontAlgn="ctr" latinLnBrk="1"/>
                      <a:r>
                        <a:rPr lang="en-US" sz="1800" b="0">
                          <a:solidFill>
                            <a:srgbClr val="4F4F4F"/>
                          </a:solidFill>
                          <a:effectLst/>
                        </a:rPr>
                        <a:t>Income</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人均收入</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美元</a:t>
                      </a:r>
                      <a:r>
                        <a:rPr lang="en-US" altLang="zh-CN" sz="1800" b="0">
                          <a:solidFill>
                            <a:srgbClr val="4F4F4F"/>
                          </a:solidFill>
                          <a:effectLst/>
                        </a:rPr>
                        <a:t>/</a:t>
                      </a:r>
                      <a:r>
                        <a:rPr lang="zh-CN" altLang="en-US" sz="1800" b="0">
                          <a:solidFill>
                            <a:srgbClr val="4F4F4F"/>
                          </a:solidFill>
                          <a:effectLst/>
                        </a:rPr>
                        <a:t>人</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614554462"/>
                  </a:ext>
                </a:extLst>
              </a:tr>
              <a:tr h="426811">
                <a:tc>
                  <a:txBody>
                    <a:bodyPr/>
                    <a:lstStyle/>
                    <a:p>
                      <a:pPr algn="l" fontAlgn="ctr" latinLnBrk="1"/>
                      <a:r>
                        <a:rPr lang="en-US" sz="1800" b="0">
                          <a:solidFill>
                            <a:srgbClr val="4F4F4F"/>
                          </a:solidFill>
                          <a:effectLst/>
                        </a:rPr>
                        <a:t>Illiteracy</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dirty="0">
                          <a:solidFill>
                            <a:srgbClr val="4F4F4F"/>
                          </a:solidFill>
                          <a:effectLst/>
                        </a:rPr>
                        <a:t>文盲率</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800" b="0">
                          <a:solidFill>
                            <a:srgbClr val="4F4F4F"/>
                          </a:solidFill>
                          <a:effectLst/>
                        </a:rPr>
                        <a:t>%</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6031152"/>
                  </a:ext>
                </a:extLst>
              </a:tr>
              <a:tr h="426811">
                <a:tc>
                  <a:txBody>
                    <a:bodyPr/>
                    <a:lstStyle/>
                    <a:p>
                      <a:pPr algn="l" fontAlgn="ctr" latinLnBrk="1"/>
                      <a:r>
                        <a:rPr lang="en-US" sz="1800" b="0">
                          <a:solidFill>
                            <a:srgbClr val="4F4F4F"/>
                          </a:solidFill>
                          <a:effectLst/>
                        </a:rPr>
                        <a:t>Life Exp</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预期寿命</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年</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94144880"/>
                  </a:ext>
                </a:extLst>
              </a:tr>
              <a:tr h="426811">
                <a:tc>
                  <a:txBody>
                    <a:bodyPr/>
                    <a:lstStyle/>
                    <a:p>
                      <a:pPr algn="l" fontAlgn="ctr" latinLnBrk="1"/>
                      <a:r>
                        <a:rPr lang="en-US" sz="1800" b="0">
                          <a:solidFill>
                            <a:srgbClr val="4F4F4F"/>
                          </a:solidFill>
                          <a:effectLst/>
                        </a:rPr>
                        <a:t>Murder</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a:solidFill>
                            <a:srgbClr val="4F4F4F"/>
                          </a:solidFill>
                          <a:effectLst/>
                        </a:rPr>
                        <a:t>谋杀率</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800" b="0">
                          <a:solidFill>
                            <a:srgbClr val="4F4F4F"/>
                          </a:solidFill>
                          <a:effectLst/>
                        </a:rPr>
                        <a:t>%</a:t>
                      </a:r>
                      <a:r>
                        <a:rPr lang="zh-CN" altLang="en-US" sz="1800" b="0">
                          <a:solidFill>
                            <a:srgbClr val="4F4F4F"/>
                          </a:solidFill>
                          <a:effectLst/>
                        </a:rPr>
                        <a:t>（每</a:t>
                      </a:r>
                      <a:r>
                        <a:rPr lang="en-US" altLang="zh-CN" sz="1800" b="0">
                          <a:solidFill>
                            <a:srgbClr val="4F4F4F"/>
                          </a:solidFill>
                          <a:effectLst/>
                        </a:rPr>
                        <a:t>100</a:t>
                      </a:r>
                      <a:r>
                        <a:rPr lang="zh-CN" altLang="en-US" sz="1800" b="0">
                          <a:solidFill>
                            <a:srgbClr val="4F4F4F"/>
                          </a:solidFill>
                          <a:effectLst/>
                        </a:rPr>
                        <a:t>，</a:t>
                      </a:r>
                      <a:r>
                        <a:rPr lang="en-US" altLang="zh-CN" sz="1800" b="0">
                          <a:solidFill>
                            <a:srgbClr val="4F4F4F"/>
                          </a:solidFill>
                          <a:effectLst/>
                        </a:rPr>
                        <a:t>000</a:t>
                      </a:r>
                      <a:r>
                        <a:rPr lang="zh-CN" altLang="en-US" sz="1800" b="0">
                          <a:solidFill>
                            <a:srgbClr val="4F4F4F"/>
                          </a:solidFill>
                          <a:effectLst/>
                        </a:rPr>
                        <a:t>人）</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9343382"/>
                  </a:ext>
                </a:extLst>
              </a:tr>
              <a:tr h="426811">
                <a:tc>
                  <a:txBody>
                    <a:bodyPr/>
                    <a:lstStyle/>
                    <a:p>
                      <a:pPr algn="l" fontAlgn="ctr" latinLnBrk="1"/>
                      <a:r>
                        <a:rPr lang="en-US" sz="1800" b="0">
                          <a:solidFill>
                            <a:srgbClr val="4F4F4F"/>
                          </a:solidFill>
                          <a:effectLst/>
                        </a:rPr>
                        <a:t>HS Grad</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高中毕业率</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800" b="0" dirty="0">
                          <a:solidFill>
                            <a:srgbClr val="4F4F4F"/>
                          </a:solidFill>
                          <a:effectLst/>
                        </a:rPr>
                        <a:t>%</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84108807"/>
                  </a:ext>
                </a:extLst>
              </a:tr>
            </a:tbl>
          </a:graphicData>
        </a:graphic>
      </p:graphicFrame>
    </p:spTree>
    <p:extLst>
      <p:ext uri="{BB962C8B-B14F-4D97-AF65-F5344CB8AC3E}">
        <p14:creationId xmlns:p14="http://schemas.microsoft.com/office/powerpoint/2010/main" val="2848983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相关分析</a:t>
            </a:r>
          </a:p>
        </p:txBody>
      </p:sp>
      <p:sp>
        <p:nvSpPr>
          <p:cNvPr id="3" name="内容占位符 2"/>
          <p:cNvSpPr>
            <a:spLocks noGrp="1"/>
          </p:cNvSpPr>
          <p:nvPr>
            <p:ph idx="1"/>
          </p:nvPr>
        </p:nvSpPr>
        <p:spPr>
          <a:xfrm>
            <a:off x="323850" y="1341438"/>
            <a:ext cx="8424863" cy="4679950"/>
          </a:xfrm>
        </p:spPr>
        <p:txBody>
          <a:bodyPr/>
          <a:lstStyle/>
          <a:p>
            <a:pPr>
              <a:defRPr/>
            </a:pPr>
            <a:r>
              <a:rPr lang="zh-CN" altLang="en-US" sz="2400" dirty="0" smtClean="0"/>
              <a:t>计算文盲率（设为</a:t>
            </a:r>
            <a:r>
              <a:rPr lang="en-US" altLang="zh-CN" sz="2400" dirty="0" smtClean="0"/>
              <a:t>x</a:t>
            </a:r>
            <a:r>
              <a:rPr lang="zh-CN" altLang="en-US" sz="2400" dirty="0" smtClean="0"/>
              <a:t>）和预期寿命</a:t>
            </a:r>
            <a:r>
              <a:rPr lang="zh-CN" altLang="en-US" sz="2400" dirty="0"/>
              <a:t>的</a:t>
            </a:r>
            <a:r>
              <a:rPr lang="en-US" altLang="zh-CN" sz="2400" dirty="0" smtClean="0"/>
              <a:t>Pearson</a:t>
            </a:r>
            <a:r>
              <a:rPr lang="zh-CN" altLang="en-US" sz="2400" dirty="0" smtClean="0"/>
              <a:t>相关系数及显著性水平</a:t>
            </a:r>
            <a:r>
              <a:rPr lang="en-US" altLang="zh-CN" sz="2400" dirty="0" smtClean="0"/>
              <a:t>α</a:t>
            </a:r>
          </a:p>
          <a:p>
            <a:pPr marL="0" indent="0">
              <a:buFont typeface="Wingdings" panose="05000000000000000000" pitchFamily="2" charset="2"/>
              <a:buNone/>
              <a:defRPr/>
            </a:pPr>
            <a:r>
              <a:rPr lang="en-US" altLang="zh-CN" sz="2400" dirty="0" smtClean="0"/>
              <a:t>r &lt;- </a:t>
            </a:r>
            <a:r>
              <a:rPr lang="en-US" altLang="zh-CN" sz="2400" dirty="0" err="1" smtClean="0"/>
              <a:t>cor</a:t>
            </a:r>
            <a:r>
              <a:rPr lang="en-US" altLang="zh-CN" sz="2400" dirty="0" smtClean="0"/>
              <a:t>(state.x77[,3],state.x77[,4])</a:t>
            </a:r>
          </a:p>
          <a:p>
            <a:pPr marL="0" indent="0">
              <a:buFont typeface="Wingdings" panose="05000000000000000000" pitchFamily="2" charset="2"/>
              <a:buNone/>
              <a:defRPr/>
            </a:pPr>
            <a:r>
              <a:rPr lang="fr-FR" altLang="zh-CN" sz="2400" dirty="0" smtClean="0"/>
              <a:t>T &lt;- cor.test(state.x77[,3],state.x77[,4])</a:t>
            </a:r>
            <a:endParaRPr lang="zh-CN" altLang="en-US" sz="2400" dirty="0"/>
          </a:p>
        </p:txBody>
      </p:sp>
      <p:pic>
        <p:nvPicPr>
          <p:cNvPr id="440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141663"/>
            <a:ext cx="458152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1721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相关分析</a:t>
            </a:r>
          </a:p>
        </p:txBody>
      </p:sp>
      <p:sp>
        <p:nvSpPr>
          <p:cNvPr id="3" name="内容占位符 2"/>
          <p:cNvSpPr>
            <a:spLocks noGrp="1"/>
          </p:cNvSpPr>
          <p:nvPr>
            <p:ph idx="1"/>
          </p:nvPr>
        </p:nvSpPr>
        <p:spPr>
          <a:xfrm>
            <a:off x="323850" y="1341438"/>
            <a:ext cx="8424863" cy="4679950"/>
          </a:xfrm>
        </p:spPr>
        <p:txBody>
          <a:bodyPr/>
          <a:lstStyle/>
          <a:p>
            <a:pPr>
              <a:defRPr/>
            </a:pPr>
            <a:r>
              <a:rPr lang="zh-CN" altLang="en-US" sz="2000" dirty="0" smtClean="0"/>
              <a:t>计算两两变量间的相关系数</a:t>
            </a:r>
            <a:endParaRPr lang="en-US" altLang="zh-CN" sz="2000" dirty="0" smtClean="0"/>
          </a:p>
          <a:p>
            <a:pPr marL="0" indent="0">
              <a:buFont typeface="Wingdings" panose="05000000000000000000" pitchFamily="2" charset="2"/>
              <a:buNone/>
              <a:defRPr/>
            </a:pPr>
            <a:r>
              <a:rPr lang="en-US" altLang="zh-CN" sz="2000" dirty="0"/>
              <a:t>library(psych)</a:t>
            </a:r>
          </a:p>
          <a:p>
            <a:pPr marL="0" indent="0">
              <a:buFont typeface="Wingdings" panose="05000000000000000000" pitchFamily="2" charset="2"/>
              <a:buNone/>
              <a:defRPr/>
            </a:pPr>
            <a:r>
              <a:rPr lang="en-US" altLang="zh-CN" sz="2000" dirty="0" smtClean="0"/>
              <a:t>w &lt;- state.x77[,1:6]</a:t>
            </a:r>
          </a:p>
          <a:p>
            <a:pPr marL="0" indent="0">
              <a:buFont typeface="Wingdings" panose="05000000000000000000" pitchFamily="2" charset="2"/>
              <a:buNone/>
              <a:defRPr/>
            </a:pPr>
            <a:r>
              <a:rPr lang="en-US" altLang="zh-CN" sz="2000" dirty="0" err="1" smtClean="0"/>
              <a:t>cor</a:t>
            </a:r>
            <a:r>
              <a:rPr lang="en-US" altLang="zh-CN" sz="2000" dirty="0" smtClean="0"/>
              <a:t>(w)</a:t>
            </a:r>
          </a:p>
          <a:p>
            <a:pPr marL="0" indent="0">
              <a:buFont typeface="Wingdings" panose="05000000000000000000" pitchFamily="2" charset="2"/>
              <a:buNone/>
              <a:defRPr/>
            </a:pPr>
            <a:r>
              <a:rPr lang="en-US" altLang="zh-CN" sz="2000" dirty="0" err="1" smtClean="0"/>
              <a:t>corr.test</a:t>
            </a:r>
            <a:r>
              <a:rPr lang="en-US" altLang="zh-CN" sz="2000" dirty="0" smtClean="0"/>
              <a:t>(w, adjust = "none", use = "complete")</a:t>
            </a:r>
            <a:endParaRPr lang="en-US" altLang="zh-CN" sz="2000" dirty="0"/>
          </a:p>
          <a:p>
            <a:pPr marL="0" indent="0">
              <a:buFont typeface="Wingdings" panose="05000000000000000000" pitchFamily="2" charset="2"/>
              <a:buNone/>
              <a:defRPr/>
            </a:pPr>
            <a:endParaRPr lang="en-US" altLang="zh-CN" sz="2000" dirty="0" smtClean="0"/>
          </a:p>
          <a:p>
            <a:pPr marL="0" indent="0">
              <a:buFont typeface="Wingdings" panose="05000000000000000000" pitchFamily="2" charset="2"/>
              <a:buNone/>
              <a:defRPr/>
            </a:pPr>
            <a:endParaRPr lang="en-US" altLang="zh-CN" sz="2000" dirty="0"/>
          </a:p>
          <a:p>
            <a:pPr marL="0" indent="0">
              <a:buFont typeface="Wingdings" panose="05000000000000000000" pitchFamily="2" charset="2"/>
              <a:buNone/>
              <a:defRPr/>
            </a:pPr>
            <a:endParaRPr lang="en-US" altLang="zh-CN" sz="2000" dirty="0" smtClean="0"/>
          </a:p>
          <a:p>
            <a:pPr marL="0" indent="0">
              <a:buFont typeface="Wingdings" panose="05000000000000000000" pitchFamily="2" charset="2"/>
              <a:buNone/>
              <a:defRPr/>
            </a:pPr>
            <a:endParaRPr lang="en-US" altLang="zh-CN" sz="2000" dirty="0" smtClean="0"/>
          </a:p>
          <a:p>
            <a:pPr marL="0" indent="0">
              <a:buFont typeface="Wingdings" panose="05000000000000000000" pitchFamily="2" charset="2"/>
              <a:buNone/>
              <a:defRPr/>
            </a:pPr>
            <a:endParaRPr lang="zh-CN" altLang="en-US" sz="2000" dirty="0"/>
          </a:p>
        </p:txBody>
      </p:sp>
      <p:pic>
        <p:nvPicPr>
          <p:cNvPr id="4506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357563"/>
            <a:ext cx="6477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21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相关分析</a:t>
            </a:r>
          </a:p>
        </p:txBody>
      </p:sp>
      <p:sp>
        <p:nvSpPr>
          <p:cNvPr id="46083" name="内容占位符 2"/>
          <p:cNvSpPr>
            <a:spLocks noGrp="1"/>
          </p:cNvSpPr>
          <p:nvPr>
            <p:ph idx="1"/>
          </p:nvPr>
        </p:nvSpPr>
        <p:spPr>
          <a:xfrm>
            <a:off x="323850" y="1341438"/>
            <a:ext cx="8424863" cy="4679950"/>
          </a:xfrm>
        </p:spPr>
        <p:txBody>
          <a:bodyPr/>
          <a:lstStyle/>
          <a:p>
            <a:r>
              <a:rPr lang="zh-CN" altLang="en-US" sz="2000" smtClean="0"/>
              <a:t>具有显著性相关关系（设显著性水平为</a:t>
            </a:r>
            <a:r>
              <a:rPr lang="en-US" altLang="zh-CN" sz="2000" smtClean="0"/>
              <a:t>0.05</a:t>
            </a:r>
            <a:r>
              <a:rPr lang="zh-CN" altLang="en-US" sz="2000" smtClean="0"/>
              <a:t>，即超过</a:t>
            </a:r>
            <a:r>
              <a:rPr lang="en-US" altLang="zh-CN" sz="2000" smtClean="0"/>
              <a:t>95%</a:t>
            </a:r>
            <a:r>
              <a:rPr lang="zh-CN" altLang="en-US" sz="2000" smtClean="0"/>
              <a:t>的概率有相关关系）的两两变量有：</a:t>
            </a:r>
          </a:p>
        </p:txBody>
      </p:sp>
      <p:graphicFrame>
        <p:nvGraphicFramePr>
          <p:cNvPr id="4" name="表格 3"/>
          <p:cNvGraphicFramePr>
            <a:graphicFrameLocks noGrp="1"/>
          </p:cNvGraphicFramePr>
          <p:nvPr/>
        </p:nvGraphicFramePr>
        <p:xfrm>
          <a:off x="611188" y="2060575"/>
          <a:ext cx="7848600" cy="4251324"/>
        </p:xfrm>
        <a:graphic>
          <a:graphicData uri="http://schemas.openxmlformats.org/drawingml/2006/table">
            <a:tbl>
              <a:tblPr/>
              <a:tblGrid>
                <a:gridCol w="2616200">
                  <a:extLst>
                    <a:ext uri="{9D8B030D-6E8A-4147-A177-3AD203B41FA5}">
                      <a16:colId xmlns:a16="http://schemas.microsoft.com/office/drawing/2014/main" val="131824280"/>
                    </a:ext>
                  </a:extLst>
                </a:gridCol>
                <a:gridCol w="2616200">
                  <a:extLst>
                    <a:ext uri="{9D8B030D-6E8A-4147-A177-3AD203B41FA5}">
                      <a16:colId xmlns:a16="http://schemas.microsoft.com/office/drawing/2014/main" val="2342802746"/>
                    </a:ext>
                  </a:extLst>
                </a:gridCol>
                <a:gridCol w="2616200">
                  <a:extLst>
                    <a:ext uri="{9D8B030D-6E8A-4147-A177-3AD203B41FA5}">
                      <a16:colId xmlns:a16="http://schemas.microsoft.com/office/drawing/2014/main" val="646949282"/>
                    </a:ext>
                  </a:extLst>
                </a:gridCol>
              </a:tblGrid>
              <a:tr h="386484">
                <a:tc>
                  <a:txBody>
                    <a:bodyPr/>
                    <a:lstStyle/>
                    <a:p>
                      <a:pPr algn="l" fontAlgn="ctr" latinLnBrk="1"/>
                      <a:r>
                        <a:rPr lang="zh-CN" altLang="en-US" sz="1600" b="1">
                          <a:solidFill>
                            <a:srgbClr val="4F4F4F"/>
                          </a:solidFill>
                          <a:effectLst/>
                        </a:rPr>
                        <a:t>变量</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en-US" sz="1600" b="1">
                          <a:solidFill>
                            <a:srgbClr val="4F4F4F"/>
                          </a:solidFill>
                          <a:effectLst/>
                        </a:rPr>
                        <a:t>P</a:t>
                      </a:r>
                      <a:r>
                        <a:rPr lang="zh-CN" altLang="en-US" sz="1600" b="1">
                          <a:solidFill>
                            <a:srgbClr val="4F4F4F"/>
                          </a:solidFill>
                          <a:effectLst/>
                        </a:rPr>
                        <a:t>值</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en-US" sz="1600" b="1">
                          <a:solidFill>
                            <a:srgbClr val="4F4F4F"/>
                          </a:solidFill>
                          <a:effectLst/>
                        </a:rPr>
                        <a:t>r</a:t>
                      </a:r>
                      <a:r>
                        <a:rPr lang="zh-CN" altLang="en-US" sz="1600" b="1">
                          <a:solidFill>
                            <a:srgbClr val="4F4F4F"/>
                          </a:solidFill>
                          <a:effectLst/>
                        </a:rPr>
                        <a:t>值</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2766780445"/>
                  </a:ext>
                </a:extLst>
              </a:tr>
              <a:tr h="386484">
                <a:tc>
                  <a:txBody>
                    <a:bodyPr/>
                    <a:lstStyle/>
                    <a:p>
                      <a:pPr algn="l" fontAlgn="ctr" latinLnBrk="1"/>
                      <a:r>
                        <a:rPr lang="en-US" sz="1600" b="0">
                          <a:solidFill>
                            <a:srgbClr val="4F4F4F"/>
                          </a:solidFill>
                          <a:effectLst/>
                        </a:rPr>
                        <a:t>Population，Murder</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0.01</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0.34</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77429934"/>
                  </a:ext>
                </a:extLst>
              </a:tr>
              <a:tr h="386484">
                <a:tc>
                  <a:txBody>
                    <a:bodyPr/>
                    <a:lstStyle/>
                    <a:p>
                      <a:pPr algn="l" fontAlgn="ctr" latinLnBrk="1"/>
                      <a:r>
                        <a:rPr lang="en-US" sz="1600" b="0">
                          <a:solidFill>
                            <a:srgbClr val="4F4F4F"/>
                          </a:solidFill>
                          <a:effectLst/>
                        </a:rPr>
                        <a:t>Income， Illiteracy</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-0.44</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648746778"/>
                  </a:ext>
                </a:extLst>
              </a:tr>
              <a:tr h="386484">
                <a:tc>
                  <a:txBody>
                    <a:bodyPr/>
                    <a:lstStyle/>
                    <a:p>
                      <a:pPr algn="l" fontAlgn="ctr" latinLnBrk="1"/>
                      <a:r>
                        <a:rPr lang="en-US" sz="1600" b="0">
                          <a:solidFill>
                            <a:srgbClr val="4F4F4F"/>
                          </a:solidFill>
                          <a:effectLst/>
                        </a:rPr>
                        <a:t>Income，Life Exp</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0.02</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0.34</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78456768"/>
                  </a:ext>
                </a:extLst>
              </a:tr>
              <a:tr h="386484">
                <a:tc>
                  <a:txBody>
                    <a:bodyPr/>
                    <a:lstStyle/>
                    <a:p>
                      <a:pPr algn="l" fontAlgn="ctr" latinLnBrk="1"/>
                      <a:r>
                        <a:rPr lang="en-US" sz="1600" b="0">
                          <a:solidFill>
                            <a:srgbClr val="4F4F4F"/>
                          </a:solidFill>
                          <a:effectLst/>
                        </a:rPr>
                        <a:t>Income，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0.62</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132123464"/>
                  </a:ext>
                </a:extLst>
              </a:tr>
              <a:tr h="386484">
                <a:tc>
                  <a:txBody>
                    <a:bodyPr/>
                    <a:lstStyle/>
                    <a:p>
                      <a:pPr algn="l" fontAlgn="ctr" latinLnBrk="1"/>
                      <a:r>
                        <a:rPr lang="en-US" sz="1600" b="0">
                          <a:solidFill>
                            <a:srgbClr val="4F4F4F"/>
                          </a:solidFill>
                          <a:effectLst/>
                        </a:rPr>
                        <a:t>Illiteracy， Life Exp</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-0.59</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8113610"/>
                  </a:ext>
                </a:extLst>
              </a:tr>
              <a:tr h="386484">
                <a:tc>
                  <a:txBody>
                    <a:bodyPr/>
                    <a:lstStyle/>
                    <a:p>
                      <a:pPr algn="l" fontAlgn="ctr" latinLnBrk="1"/>
                      <a:r>
                        <a:rPr lang="en-US" sz="1600" b="0">
                          <a:solidFill>
                            <a:srgbClr val="4F4F4F"/>
                          </a:solidFill>
                          <a:effectLst/>
                        </a:rPr>
                        <a:t>Illiteracy， Murder</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0.70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507117022"/>
                  </a:ext>
                </a:extLst>
              </a:tr>
              <a:tr h="386484">
                <a:tc>
                  <a:txBody>
                    <a:bodyPr/>
                    <a:lstStyle/>
                    <a:p>
                      <a:pPr algn="l" fontAlgn="ctr" latinLnBrk="1"/>
                      <a:r>
                        <a:rPr lang="en-US" sz="1600" b="0">
                          <a:solidFill>
                            <a:srgbClr val="4F4F4F"/>
                          </a:solidFill>
                          <a:effectLst/>
                        </a:rPr>
                        <a:t>Illiteracy，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-0.66</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07002212"/>
                  </a:ext>
                </a:extLst>
              </a:tr>
              <a:tr h="386484">
                <a:tc>
                  <a:txBody>
                    <a:bodyPr/>
                    <a:lstStyle/>
                    <a:p>
                      <a:pPr algn="l" fontAlgn="ctr" latinLnBrk="1"/>
                      <a:r>
                        <a:rPr lang="en-US" sz="1600" b="0">
                          <a:solidFill>
                            <a:srgbClr val="4F4F4F"/>
                          </a:solidFill>
                          <a:effectLst/>
                        </a:rPr>
                        <a:t>Life Exp，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0.58</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416590954"/>
                  </a:ext>
                </a:extLst>
              </a:tr>
              <a:tr h="386484">
                <a:tc>
                  <a:txBody>
                    <a:bodyPr/>
                    <a:lstStyle/>
                    <a:p>
                      <a:pPr algn="l" fontAlgn="ctr" latinLnBrk="1"/>
                      <a:r>
                        <a:rPr lang="en-US" sz="1600" b="0">
                          <a:solidFill>
                            <a:srgbClr val="4F4F4F"/>
                          </a:solidFill>
                          <a:effectLst/>
                        </a:rPr>
                        <a:t>Life Exp， Murder</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-0.78</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1057565"/>
                  </a:ext>
                </a:extLst>
              </a:tr>
              <a:tr h="386484">
                <a:tc>
                  <a:txBody>
                    <a:bodyPr/>
                    <a:lstStyle/>
                    <a:p>
                      <a:pPr algn="l" fontAlgn="ctr" latinLnBrk="1"/>
                      <a:r>
                        <a:rPr lang="en-US" sz="1600" b="0">
                          <a:solidFill>
                            <a:srgbClr val="4F4F4F"/>
                          </a:solidFill>
                          <a:effectLst/>
                        </a:rPr>
                        <a:t>Murder，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dirty="0">
                          <a:solidFill>
                            <a:srgbClr val="4F4F4F"/>
                          </a:solidFill>
                          <a:effectLst/>
                        </a:rPr>
                        <a:t>-0.49</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58949694"/>
                  </a:ext>
                </a:extLst>
              </a:tr>
            </a:tbl>
          </a:graphicData>
        </a:graphic>
      </p:graphicFrame>
    </p:spTree>
    <p:extLst>
      <p:ext uri="{BB962C8B-B14F-4D97-AF65-F5344CB8AC3E}">
        <p14:creationId xmlns:p14="http://schemas.microsoft.com/office/powerpoint/2010/main" val="19065136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相关分析</a:t>
            </a:r>
          </a:p>
        </p:txBody>
      </p:sp>
      <p:sp>
        <p:nvSpPr>
          <p:cNvPr id="47107" name="内容占位符 2"/>
          <p:cNvSpPr>
            <a:spLocks noGrp="1"/>
          </p:cNvSpPr>
          <p:nvPr>
            <p:ph idx="1"/>
          </p:nvPr>
        </p:nvSpPr>
        <p:spPr>
          <a:xfrm>
            <a:off x="468313" y="1484313"/>
            <a:ext cx="4032250" cy="4392612"/>
          </a:xfrm>
        </p:spPr>
        <p:txBody>
          <a:bodyPr/>
          <a:lstStyle/>
          <a:p>
            <a:r>
              <a:rPr lang="zh-CN" altLang="en-US" smtClean="0"/>
              <a:t>案例</a:t>
            </a:r>
            <a:r>
              <a:rPr lang="en-US" altLang="zh-CN" smtClean="0"/>
              <a:t>1. </a:t>
            </a:r>
            <a:r>
              <a:rPr lang="zh-CN" altLang="en-US" smtClean="0"/>
              <a:t>根据某市某年市区分月统计的平均温度和日照时数数据，分析该地区平均温度和日照时数的相关性。</a:t>
            </a:r>
            <a:r>
              <a:rPr lang="en-US" altLang="zh-CN" smtClean="0"/>
              <a:t>(</a:t>
            </a:r>
            <a:r>
              <a:rPr lang="zh-CN" altLang="en-US" smtClean="0"/>
              <a:t>数据见</a:t>
            </a:r>
            <a:r>
              <a:rPr lang="en-US" altLang="zh-CN" smtClean="0"/>
              <a:t>corpearson.csv)</a:t>
            </a:r>
            <a:endParaRPr lang="zh-CN" altLang="en-US" smtClean="0"/>
          </a:p>
        </p:txBody>
      </p:sp>
      <p:pic>
        <p:nvPicPr>
          <p:cNvPr id="4710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30750" y="1449388"/>
            <a:ext cx="38576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8309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相关分析</a:t>
            </a:r>
          </a:p>
        </p:txBody>
      </p:sp>
      <p:sp>
        <p:nvSpPr>
          <p:cNvPr id="3" name="内容占位符 2"/>
          <p:cNvSpPr>
            <a:spLocks noGrp="1"/>
          </p:cNvSpPr>
          <p:nvPr>
            <p:ph idx="1"/>
          </p:nvPr>
        </p:nvSpPr>
        <p:spPr/>
        <p:txBody>
          <a:bodyPr/>
          <a:lstStyle/>
          <a:p>
            <a:pPr>
              <a:defRPr/>
            </a:pPr>
            <a:r>
              <a:rPr lang="en-US" altLang="zh-CN" sz="2400" dirty="0" smtClean="0"/>
              <a:t>R</a:t>
            </a:r>
            <a:r>
              <a:rPr lang="zh-CN" altLang="en-US" sz="2400" dirty="0" smtClean="0"/>
              <a:t>语言</a:t>
            </a:r>
            <a:r>
              <a:rPr lang="en-US" altLang="zh-CN" sz="2400" dirty="0" err="1"/>
              <a:t>pearson</a:t>
            </a:r>
            <a:r>
              <a:rPr lang="zh-CN" altLang="en-US" sz="2400" dirty="0" smtClean="0"/>
              <a:t>相关系数分析：</a:t>
            </a:r>
            <a:endParaRPr lang="en-US" altLang="zh-CN" sz="2400" dirty="0" smtClean="0"/>
          </a:p>
          <a:p>
            <a:pPr>
              <a:defRPr/>
            </a:pPr>
            <a:endParaRPr lang="en-US" altLang="zh-CN" sz="2400" dirty="0"/>
          </a:p>
          <a:p>
            <a:pPr marL="0" indent="0">
              <a:buFont typeface="Wingdings" panose="05000000000000000000" pitchFamily="2" charset="2"/>
              <a:buNone/>
              <a:defRPr/>
            </a:pPr>
            <a:r>
              <a:rPr lang="en-US" altLang="zh-CN" sz="2400" dirty="0" smtClean="0"/>
              <a:t>w &lt;- read.csv("d:/tmp/corpearson.csv",header=TRUE)</a:t>
            </a:r>
          </a:p>
          <a:p>
            <a:pPr marL="0" indent="0">
              <a:buFont typeface="Wingdings" panose="05000000000000000000" pitchFamily="2" charset="2"/>
              <a:buNone/>
              <a:defRPr/>
            </a:pPr>
            <a:r>
              <a:rPr lang="en-US" altLang="zh-CN" sz="2400" dirty="0" err="1" smtClean="0"/>
              <a:t>cor.test</a:t>
            </a:r>
            <a:r>
              <a:rPr lang="en-US" altLang="zh-CN" sz="2400" dirty="0" smtClean="0"/>
              <a:t>(</a:t>
            </a:r>
            <a:r>
              <a:rPr lang="en-US" altLang="zh-CN" sz="2400" dirty="0" err="1" smtClean="0"/>
              <a:t>w$avgtemp,w$sunshine</a:t>
            </a:r>
            <a:r>
              <a:rPr lang="en-US" altLang="zh-CN" sz="2400" dirty="0" smtClean="0"/>
              <a:t>)</a:t>
            </a:r>
            <a:endParaRPr lang="zh-CN" altLang="en-US" sz="2400" dirty="0"/>
          </a:p>
        </p:txBody>
      </p:sp>
      <p:pic>
        <p:nvPicPr>
          <p:cNvPr id="4813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573463"/>
            <a:ext cx="51450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文本框 6"/>
          <p:cNvSpPr txBox="1">
            <a:spLocks noChangeArrowheads="1"/>
          </p:cNvSpPr>
          <p:nvPr/>
        </p:nvSpPr>
        <p:spPr bwMode="auto">
          <a:xfrm>
            <a:off x="611188" y="5483225"/>
            <a:ext cx="741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因为</a:t>
            </a:r>
            <a:r>
              <a:rPr lang="en-US" altLang="zh-CN" b="1"/>
              <a:t>p</a:t>
            </a:r>
            <a:r>
              <a:rPr lang="zh-CN" altLang="en-US" b="1"/>
              <a:t>值</a:t>
            </a:r>
            <a:r>
              <a:rPr lang="en-US" altLang="zh-CN" b="1"/>
              <a:t>=0.004  &lt; 0.05, </a:t>
            </a:r>
            <a:r>
              <a:rPr lang="zh-CN" altLang="en-US" b="1"/>
              <a:t>故认为平均温度和日照时数是显著相关的，相关系数为</a:t>
            </a:r>
            <a:r>
              <a:rPr lang="en-US" altLang="zh-CN" b="1"/>
              <a:t>0.7578207</a:t>
            </a:r>
            <a:endParaRPr lang="zh-CN" altLang="en-US" b="1"/>
          </a:p>
        </p:txBody>
      </p:sp>
    </p:spTree>
    <p:extLst>
      <p:ext uri="{BB962C8B-B14F-4D97-AF65-F5344CB8AC3E}">
        <p14:creationId xmlns:p14="http://schemas.microsoft.com/office/powerpoint/2010/main" val="1585015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探索性数据分析（实例）</a:t>
            </a:r>
          </a:p>
        </p:txBody>
      </p:sp>
      <p:sp>
        <p:nvSpPr>
          <p:cNvPr id="8195" name="内容占位符 2"/>
          <p:cNvSpPr>
            <a:spLocks noGrp="1"/>
          </p:cNvSpPr>
          <p:nvPr>
            <p:ph idx="1"/>
          </p:nvPr>
        </p:nvSpPr>
        <p:spPr>
          <a:xfrm>
            <a:off x="250825" y="1341438"/>
            <a:ext cx="8785225" cy="4751387"/>
          </a:xfrm>
        </p:spPr>
        <p:txBody>
          <a:bodyPr/>
          <a:lstStyle/>
          <a:p>
            <a:r>
              <a:rPr lang="en-US" altLang="zh-CN" sz="2400" dirty="0" smtClean="0"/>
              <a:t>Prosper</a:t>
            </a:r>
            <a:r>
              <a:rPr lang="zh-CN" altLang="en-US" sz="2400" dirty="0" smtClean="0"/>
              <a:t>是美国的一家在线借贷平台，网站撮合了一些有闲钱的人和一些急用钱的人。用户若有贷款需求，可在网站上列出期望数额和可承受的最大利率。潜在贷方则为数额和利率展开竞价。</a:t>
            </a:r>
            <a:endParaRPr lang="en-US" altLang="zh-CN" sz="2400" dirty="0" smtClean="0"/>
          </a:p>
          <a:p>
            <a:endParaRPr lang="en-US" altLang="zh-CN" sz="2400" dirty="0" smtClean="0"/>
          </a:p>
          <a:p>
            <a:r>
              <a:rPr lang="zh-CN" altLang="en-US" sz="2400" dirty="0" smtClean="0"/>
              <a:t>选取该公司自</a:t>
            </a:r>
            <a:r>
              <a:rPr lang="en-US" altLang="zh-CN" sz="2400" dirty="0" smtClean="0"/>
              <a:t>2006</a:t>
            </a:r>
            <a:r>
              <a:rPr lang="zh-CN" altLang="en-US" sz="2400" dirty="0" smtClean="0"/>
              <a:t>年至</a:t>
            </a:r>
            <a:r>
              <a:rPr lang="en-US" altLang="zh-CN" sz="2400" dirty="0" smtClean="0"/>
              <a:t>2014</a:t>
            </a:r>
            <a:r>
              <a:rPr lang="zh-CN" altLang="en-US" sz="2400" dirty="0" smtClean="0"/>
              <a:t>年总共</a:t>
            </a:r>
            <a:r>
              <a:rPr lang="en-US" altLang="zh-CN" sz="2400" dirty="0" smtClean="0"/>
              <a:t>11W</a:t>
            </a:r>
            <a:r>
              <a:rPr lang="zh-CN" altLang="en-US" sz="2400" dirty="0" smtClean="0"/>
              <a:t>的贷款数据</a:t>
            </a:r>
            <a:r>
              <a:rPr lang="en-US" altLang="zh-CN" sz="2400" dirty="0" smtClean="0"/>
              <a:t>,</a:t>
            </a:r>
            <a:r>
              <a:rPr lang="zh-CN" altLang="en-US" sz="2400" dirty="0" smtClean="0"/>
              <a:t>试图从</a:t>
            </a:r>
            <a:r>
              <a:rPr lang="en-US" altLang="zh-CN" sz="2400" dirty="0" smtClean="0"/>
              <a:t>EDA</a:t>
            </a:r>
            <a:r>
              <a:rPr lang="zh-CN" altLang="en-US" sz="2400" dirty="0" smtClean="0"/>
              <a:t>分析角度出发</a:t>
            </a:r>
            <a:r>
              <a:rPr lang="en-US" altLang="zh-CN" sz="2400" dirty="0" smtClean="0"/>
              <a:t>,</a:t>
            </a:r>
            <a:r>
              <a:rPr lang="zh-CN" altLang="en-US" sz="2400" dirty="0" smtClean="0"/>
              <a:t>分析</a:t>
            </a:r>
            <a:r>
              <a:rPr lang="en-US" altLang="zh-CN" sz="2400" dirty="0" smtClean="0"/>
              <a:t>Prosper</a:t>
            </a:r>
            <a:r>
              <a:rPr lang="zh-CN" altLang="en-US" sz="2400" dirty="0" smtClean="0"/>
              <a:t>贷款人质量</a:t>
            </a:r>
            <a:r>
              <a:rPr lang="en-US" altLang="zh-CN" sz="2400" dirty="0" smtClean="0"/>
              <a:t>,</a:t>
            </a:r>
            <a:r>
              <a:rPr lang="zh-CN" altLang="en-US" sz="2400" dirty="0" smtClean="0"/>
              <a:t>贷款资金价格界定规则等问题</a:t>
            </a:r>
            <a:r>
              <a:rPr lang="en-US" altLang="zh-CN" sz="2400" dirty="0" smtClean="0"/>
              <a:t>. </a:t>
            </a:r>
            <a:r>
              <a:rPr lang="zh-CN" altLang="en-US" sz="2400" dirty="0" smtClean="0"/>
              <a:t>试图解决的问题</a:t>
            </a:r>
            <a:r>
              <a:rPr lang="en-US" altLang="zh-CN" sz="2400" dirty="0" smtClean="0"/>
              <a:t>:</a:t>
            </a:r>
          </a:p>
          <a:p>
            <a:pPr lvl="1"/>
            <a:r>
              <a:rPr lang="zh-CN" altLang="en-US" sz="2000" dirty="0" smtClean="0"/>
              <a:t>在</a:t>
            </a:r>
            <a:r>
              <a:rPr lang="en-US" altLang="zh-CN" sz="2000" dirty="0" smtClean="0"/>
              <a:t>prosper</a:t>
            </a:r>
            <a:r>
              <a:rPr lang="zh-CN" altLang="en-US" sz="2000" dirty="0" smtClean="0"/>
              <a:t>贷款的客户都有什么特点</a:t>
            </a:r>
            <a:r>
              <a:rPr lang="en-US" altLang="zh-CN" sz="2000" dirty="0" smtClean="0"/>
              <a:t>?</a:t>
            </a:r>
          </a:p>
          <a:p>
            <a:pPr lvl="1"/>
            <a:r>
              <a:rPr lang="en-US" altLang="zh-CN" sz="2000" dirty="0" smtClean="0"/>
              <a:t>prosper</a:t>
            </a:r>
            <a:r>
              <a:rPr lang="zh-CN" altLang="en-US" sz="2000" dirty="0" smtClean="0"/>
              <a:t>在</a:t>
            </a:r>
            <a:r>
              <a:rPr lang="en-US" altLang="zh-CN" sz="2000" dirty="0" smtClean="0"/>
              <a:t>2009</a:t>
            </a:r>
            <a:r>
              <a:rPr lang="zh-CN" altLang="en-US" sz="2000" dirty="0" smtClean="0"/>
              <a:t>年</a:t>
            </a:r>
            <a:r>
              <a:rPr lang="en-US" altLang="zh-CN" sz="2000" dirty="0" smtClean="0"/>
              <a:t>7</a:t>
            </a:r>
            <a:r>
              <a:rPr lang="zh-CN" altLang="en-US" sz="2000" dirty="0" smtClean="0"/>
              <a:t>月</a:t>
            </a:r>
            <a:r>
              <a:rPr lang="en-US" altLang="zh-CN" sz="2000" dirty="0" smtClean="0"/>
              <a:t>1</a:t>
            </a:r>
            <a:r>
              <a:rPr lang="zh-CN" altLang="en-US" sz="2000" dirty="0" smtClean="0"/>
              <a:t>日前后的贷款模型是否有变化</a:t>
            </a:r>
            <a:r>
              <a:rPr lang="en-US" altLang="zh-CN" sz="2000" dirty="0" smtClean="0"/>
              <a:t>?</a:t>
            </a:r>
            <a:endParaRPr lang="zh-CN" altLang="en-US" sz="2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偏相关分析</a:t>
            </a:r>
          </a:p>
        </p:txBody>
      </p:sp>
      <p:sp>
        <p:nvSpPr>
          <p:cNvPr id="49155" name="内容占位符 2"/>
          <p:cNvSpPr>
            <a:spLocks noGrp="1"/>
          </p:cNvSpPr>
          <p:nvPr>
            <p:ph idx="1"/>
          </p:nvPr>
        </p:nvSpPr>
        <p:spPr/>
        <p:txBody>
          <a:bodyPr/>
          <a:lstStyle/>
          <a:p>
            <a:r>
              <a:rPr lang="zh-CN" altLang="en-US" smtClean="0"/>
              <a:t>很多情况下，需要进行相关分析的变量的取值会同时受到其他变量的影响，这时需要把其他变量控制住，然后输出控制其他变量影响后的相关系数，偏相关分析用于解决这一问题。</a:t>
            </a:r>
          </a:p>
        </p:txBody>
      </p:sp>
    </p:spTree>
    <p:extLst>
      <p:ext uri="{BB962C8B-B14F-4D97-AF65-F5344CB8AC3E}">
        <p14:creationId xmlns:p14="http://schemas.microsoft.com/office/powerpoint/2010/main" val="1194203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偏相关分析</a:t>
            </a:r>
          </a:p>
        </p:txBody>
      </p:sp>
      <p:sp>
        <p:nvSpPr>
          <p:cNvPr id="3" name="内容占位符 2"/>
          <p:cNvSpPr>
            <a:spLocks noGrp="1"/>
          </p:cNvSpPr>
          <p:nvPr>
            <p:ph idx="1"/>
          </p:nvPr>
        </p:nvSpPr>
        <p:spPr>
          <a:xfrm>
            <a:off x="107950" y="1268413"/>
            <a:ext cx="4824413" cy="4968875"/>
          </a:xfrm>
        </p:spPr>
        <p:txBody>
          <a:bodyPr/>
          <a:lstStyle/>
          <a:p>
            <a:pPr>
              <a:defRPr/>
            </a:pPr>
            <a:r>
              <a:rPr lang="zh-CN" altLang="en-US" dirty="0" smtClean="0"/>
              <a:t>案例</a:t>
            </a:r>
            <a:r>
              <a:rPr lang="en-US" altLang="zh-CN" dirty="0" smtClean="0"/>
              <a:t>1. </a:t>
            </a:r>
            <a:r>
              <a:rPr lang="zh-CN" altLang="en-US" dirty="0" smtClean="0"/>
              <a:t>对于学生来说，语文成绩和数学成绩都受</a:t>
            </a:r>
            <a:r>
              <a:rPr lang="en-US" altLang="zh-CN" dirty="0" smtClean="0"/>
              <a:t>IQ</a:t>
            </a:r>
            <a:r>
              <a:rPr lang="zh-CN" altLang="en-US" dirty="0" smtClean="0"/>
              <a:t>的影响，根据某学校学生的</a:t>
            </a:r>
            <a:r>
              <a:rPr lang="en-US" altLang="zh-CN" dirty="0" smtClean="0"/>
              <a:t>IQ</a:t>
            </a:r>
            <a:r>
              <a:rPr lang="zh-CN" altLang="en-US" dirty="0" smtClean="0"/>
              <a:t>、语文成绩和数学成绩数据，使用偏相关分析研究学生语文成绩和数学成绩的相关关系。</a:t>
            </a:r>
            <a:r>
              <a:rPr lang="en-US" altLang="zh-CN" dirty="0" smtClean="0"/>
              <a:t>(</a:t>
            </a:r>
            <a:r>
              <a:rPr lang="zh-CN" altLang="en-US" dirty="0" smtClean="0"/>
              <a:t>数据见</a:t>
            </a:r>
            <a:r>
              <a:rPr lang="en-US" altLang="zh-CN" dirty="0" smtClean="0"/>
              <a:t>pcor.csv)</a:t>
            </a:r>
          </a:p>
          <a:p>
            <a:pPr>
              <a:defRPr/>
            </a:pPr>
            <a:r>
              <a:rPr lang="zh-CN" altLang="en-US" dirty="0" smtClean="0"/>
              <a:t>需要安装</a:t>
            </a:r>
            <a:r>
              <a:rPr lang="en-US" altLang="zh-CN" dirty="0" err="1" smtClean="0"/>
              <a:t>ggm</a:t>
            </a:r>
            <a:r>
              <a:rPr lang="zh-CN" altLang="en-US" dirty="0" smtClean="0"/>
              <a:t>和</a:t>
            </a:r>
            <a:r>
              <a:rPr lang="en-US" altLang="zh-CN" dirty="0" smtClean="0"/>
              <a:t>psych</a:t>
            </a:r>
            <a:r>
              <a:rPr lang="zh-CN" altLang="en-US" dirty="0" smtClean="0"/>
              <a:t>包</a:t>
            </a:r>
            <a:endParaRPr lang="en-US" altLang="zh-CN" dirty="0" smtClean="0"/>
          </a:p>
          <a:p>
            <a:pPr marL="0" indent="0">
              <a:buFont typeface="Wingdings" panose="05000000000000000000" pitchFamily="2" charset="2"/>
              <a:buNone/>
              <a:defRPr/>
            </a:pPr>
            <a:r>
              <a:rPr lang="en-US" altLang="zh-CN" dirty="0" smtClean="0"/>
              <a:t>install.packages("</a:t>
            </a:r>
            <a:r>
              <a:rPr lang="en-US" altLang="zh-CN" dirty="0" err="1" smtClean="0"/>
              <a:t>ggm</a:t>
            </a:r>
            <a:r>
              <a:rPr lang="en-US" altLang="zh-CN" dirty="0" smtClean="0"/>
              <a:t>")</a:t>
            </a:r>
          </a:p>
          <a:p>
            <a:pPr marL="0" indent="0">
              <a:buFont typeface="Wingdings" panose="05000000000000000000" pitchFamily="2" charset="2"/>
              <a:buNone/>
              <a:defRPr/>
            </a:pPr>
            <a:r>
              <a:rPr lang="en-US" altLang="zh-CN" dirty="0" err="1"/>
              <a:t>install.packages</a:t>
            </a:r>
            <a:r>
              <a:rPr lang="en-US" altLang="zh-CN" dirty="0"/>
              <a:t>("psych")</a:t>
            </a:r>
            <a:endParaRPr lang="zh-CN" altLang="en-US" dirty="0"/>
          </a:p>
        </p:txBody>
      </p:sp>
      <p:pic>
        <p:nvPicPr>
          <p:cNvPr id="5018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557338"/>
            <a:ext cx="34829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6225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偏相关分析</a:t>
            </a:r>
          </a:p>
        </p:txBody>
      </p:sp>
      <p:sp>
        <p:nvSpPr>
          <p:cNvPr id="3" name="内容占位符 2"/>
          <p:cNvSpPr>
            <a:spLocks noGrp="1"/>
          </p:cNvSpPr>
          <p:nvPr>
            <p:ph idx="1"/>
          </p:nvPr>
        </p:nvSpPr>
        <p:spPr>
          <a:xfrm>
            <a:off x="395288" y="1341438"/>
            <a:ext cx="8215312" cy="4525962"/>
          </a:xfrm>
        </p:spPr>
        <p:txBody>
          <a:bodyPr/>
          <a:lstStyle/>
          <a:p>
            <a:pPr>
              <a:defRPr/>
            </a:pPr>
            <a:r>
              <a:rPr lang="en-US" altLang="zh-CN" sz="2400" dirty="0" smtClean="0"/>
              <a:t>R</a:t>
            </a:r>
            <a:r>
              <a:rPr lang="zh-CN" altLang="en-US" sz="2400" dirty="0" smtClean="0"/>
              <a:t>语言偏相关分析</a:t>
            </a:r>
            <a:endParaRPr lang="en-US" altLang="zh-CN" sz="2400" dirty="0" smtClean="0"/>
          </a:p>
          <a:p>
            <a:pPr marL="0" indent="0">
              <a:buFont typeface="Wingdings" panose="05000000000000000000" pitchFamily="2" charset="2"/>
              <a:buNone/>
              <a:defRPr/>
            </a:pPr>
            <a:r>
              <a:rPr lang="en-US" altLang="zh-CN" sz="2400" dirty="0" smtClean="0"/>
              <a:t>library(</a:t>
            </a:r>
            <a:r>
              <a:rPr lang="en-US" altLang="zh-CN" sz="2400" dirty="0" err="1" smtClean="0"/>
              <a:t>ggm</a:t>
            </a:r>
            <a:r>
              <a:rPr lang="en-US" altLang="zh-CN" sz="2400" dirty="0" smtClean="0"/>
              <a:t>)</a:t>
            </a:r>
          </a:p>
          <a:p>
            <a:pPr marL="0" indent="0">
              <a:buFont typeface="Wingdings" panose="05000000000000000000" pitchFamily="2" charset="2"/>
              <a:buNone/>
              <a:defRPr/>
            </a:pPr>
            <a:r>
              <a:rPr lang="en-US" altLang="zh-CN" sz="2400" dirty="0" smtClean="0"/>
              <a:t>library(psych)</a:t>
            </a:r>
          </a:p>
          <a:p>
            <a:pPr marL="0" indent="0">
              <a:buFont typeface="Wingdings" panose="05000000000000000000" pitchFamily="2" charset="2"/>
              <a:buNone/>
              <a:defRPr/>
            </a:pPr>
            <a:r>
              <a:rPr lang="en-US" altLang="zh-CN" sz="2400" dirty="0" smtClean="0"/>
              <a:t>w &lt;- read.csv("d:/tmp/pcor.csv",header=TRUE)</a:t>
            </a:r>
          </a:p>
          <a:p>
            <a:pPr marL="0" indent="0">
              <a:buFont typeface="Wingdings" panose="05000000000000000000" pitchFamily="2" charset="2"/>
              <a:buNone/>
              <a:defRPr/>
            </a:pPr>
            <a:r>
              <a:rPr lang="en-US" altLang="zh-CN" sz="2400" dirty="0" err="1" smtClean="0"/>
              <a:t>pcor</a:t>
            </a:r>
            <a:r>
              <a:rPr lang="en-US" altLang="zh-CN" sz="2400" dirty="0" smtClean="0"/>
              <a:t>(c(2,3,1),</a:t>
            </a:r>
            <a:r>
              <a:rPr lang="en-US" altLang="zh-CN" sz="2400" dirty="0" err="1" smtClean="0"/>
              <a:t>cov</a:t>
            </a:r>
            <a:r>
              <a:rPr lang="en-US" altLang="zh-CN" sz="2400" dirty="0" smtClean="0"/>
              <a:t>(w))</a:t>
            </a:r>
          </a:p>
          <a:p>
            <a:pPr marL="0" indent="0">
              <a:buFont typeface="Wingdings" panose="05000000000000000000" pitchFamily="2" charset="2"/>
              <a:buNone/>
              <a:defRPr/>
            </a:pPr>
            <a:r>
              <a:rPr lang="en-US" altLang="zh-CN" sz="2400" dirty="0" err="1"/>
              <a:t>pcor.test</a:t>
            </a:r>
            <a:r>
              <a:rPr lang="en-US" altLang="zh-CN" sz="2400" dirty="0"/>
              <a:t>(</a:t>
            </a:r>
            <a:r>
              <a:rPr lang="en-US" altLang="zh-CN" sz="2400" dirty="0" err="1"/>
              <a:t>pcor</a:t>
            </a:r>
            <a:r>
              <a:rPr lang="en-US" altLang="zh-CN" sz="2400" dirty="0"/>
              <a:t>(c(2,3,1),</a:t>
            </a:r>
            <a:r>
              <a:rPr lang="en-US" altLang="zh-CN" sz="2400" dirty="0" err="1"/>
              <a:t>cov</a:t>
            </a:r>
            <a:r>
              <a:rPr lang="en-US" altLang="zh-CN" sz="2400" dirty="0"/>
              <a:t>(w)),1,length(</a:t>
            </a:r>
            <a:r>
              <a:rPr lang="en-US" altLang="zh-CN" sz="2400" dirty="0" err="1"/>
              <a:t>w$IQ</a:t>
            </a:r>
            <a:r>
              <a:rPr lang="en-US" altLang="zh-CN" sz="2400" dirty="0"/>
              <a:t>))</a:t>
            </a:r>
            <a:endParaRPr lang="en-US" altLang="zh-CN" sz="2400" dirty="0" smtClean="0"/>
          </a:p>
          <a:p>
            <a:pPr marL="0" indent="0">
              <a:buFont typeface="Wingdings" panose="05000000000000000000" pitchFamily="2" charset="2"/>
              <a:buNone/>
              <a:defRPr/>
            </a:pPr>
            <a:endParaRPr lang="zh-CN" altLang="en-US" sz="2400" dirty="0"/>
          </a:p>
        </p:txBody>
      </p:sp>
      <p:pic>
        <p:nvPicPr>
          <p:cNvPr id="512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221163"/>
            <a:ext cx="21605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761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相关系数</a:t>
            </a:r>
          </a:p>
        </p:txBody>
      </p:sp>
      <p:sp>
        <p:nvSpPr>
          <p:cNvPr id="79875" name="内容占位符 2"/>
          <p:cNvSpPr>
            <a:spLocks noGrp="1"/>
          </p:cNvSpPr>
          <p:nvPr>
            <p:ph idx="1"/>
          </p:nvPr>
        </p:nvSpPr>
        <p:spPr/>
        <p:txBody>
          <a:bodyPr/>
          <a:lstStyle/>
          <a:p>
            <a:r>
              <a:rPr lang="zh-CN" altLang="en-US" b="1" smtClean="0">
                <a:solidFill>
                  <a:srgbClr val="0000FF"/>
                </a:solidFill>
              </a:rPr>
              <a:t>相关系数</a:t>
            </a:r>
            <a:r>
              <a:rPr lang="zh-CN" altLang="en-US" smtClean="0"/>
              <a:t>是在直线相关条件下，表明两个变量之间相关关系的方向和密切程度的综合性指标。一般用符号</a:t>
            </a:r>
            <a:r>
              <a:rPr lang="en-US" altLang="zh-CN" smtClean="0"/>
              <a:t>r</a:t>
            </a:r>
            <a:r>
              <a:rPr lang="zh-CN" altLang="en-US" smtClean="0"/>
              <a:t>表示。</a:t>
            </a:r>
          </a:p>
          <a:p>
            <a:r>
              <a:rPr lang="zh-CN" altLang="en-US" smtClean="0"/>
              <a:t>对</a:t>
            </a:r>
            <a:r>
              <a:rPr lang="zh-CN" altLang="en-US" b="1" smtClean="0">
                <a:solidFill>
                  <a:srgbClr val="0000FF"/>
                </a:solidFill>
              </a:rPr>
              <a:t>相关系数</a:t>
            </a:r>
            <a:r>
              <a:rPr lang="en-US" altLang="zh-CN" smtClean="0"/>
              <a:t>r</a:t>
            </a:r>
            <a:r>
              <a:rPr lang="zh-CN" altLang="en-US" smtClean="0"/>
              <a:t>的解释如下：</a:t>
            </a:r>
            <a:endParaRPr lang="en-US" altLang="zh-CN" smtClean="0"/>
          </a:p>
          <a:p>
            <a:pPr lvl="1"/>
            <a:r>
              <a:rPr lang="en-US" altLang="zh-CN" smtClean="0"/>
              <a:t>r</a:t>
            </a:r>
            <a:r>
              <a:rPr lang="zh-CN" altLang="en-US" smtClean="0"/>
              <a:t>取正值或负值决定了是正相关还是负相关；</a:t>
            </a:r>
          </a:p>
          <a:p>
            <a:pPr lvl="1"/>
            <a:r>
              <a:rPr lang="en-US" altLang="zh-CN" smtClean="0"/>
              <a:t>r</a:t>
            </a:r>
            <a:r>
              <a:rPr lang="zh-CN" altLang="en-US" smtClean="0"/>
              <a:t>的绝对值，在</a:t>
            </a:r>
            <a:r>
              <a:rPr lang="en-US" altLang="zh-CN" smtClean="0"/>
              <a:t>0</a:t>
            </a:r>
            <a:r>
              <a:rPr lang="zh-CN" altLang="en-US" smtClean="0"/>
              <a:t>与</a:t>
            </a:r>
            <a:r>
              <a:rPr lang="en-US" altLang="zh-CN" smtClean="0"/>
              <a:t>1</a:t>
            </a:r>
            <a:r>
              <a:rPr lang="zh-CN" altLang="en-US" smtClean="0"/>
              <a:t>之间；</a:t>
            </a:r>
          </a:p>
          <a:p>
            <a:pPr lvl="1"/>
            <a:r>
              <a:rPr lang="en-US" altLang="zh-CN" smtClean="0"/>
              <a:t>r</a:t>
            </a:r>
            <a:r>
              <a:rPr lang="zh-CN" altLang="en-US" smtClean="0"/>
              <a:t>的绝对值大小，可说明现象之间相关关系的紧密程度。</a:t>
            </a:r>
          </a:p>
          <a:p>
            <a:endParaRPr lang="zh-CN" altLang="en-US" smtClean="0"/>
          </a:p>
        </p:txBody>
      </p:sp>
    </p:spTree>
    <p:extLst>
      <p:ext uri="{BB962C8B-B14F-4D97-AF65-F5344CB8AC3E}">
        <p14:creationId xmlns:p14="http://schemas.microsoft.com/office/powerpoint/2010/main" val="1059807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dirty="0" smtClean="0"/>
              <a:t>绘制相关矩阵图</a:t>
            </a:r>
          </a:p>
        </p:txBody>
      </p:sp>
      <p:sp>
        <p:nvSpPr>
          <p:cNvPr id="80899" name="内容占位符 2"/>
          <p:cNvSpPr>
            <a:spLocks noGrp="1"/>
          </p:cNvSpPr>
          <p:nvPr>
            <p:ph idx="1"/>
          </p:nvPr>
        </p:nvSpPr>
        <p:spPr>
          <a:xfrm>
            <a:off x="488950" y="1341438"/>
            <a:ext cx="8142288" cy="4392612"/>
          </a:xfrm>
        </p:spPr>
        <p:txBody>
          <a:bodyPr/>
          <a:lstStyle/>
          <a:p>
            <a:r>
              <a:rPr lang="zh-CN" altLang="en-US" sz="2400" dirty="0" smtClean="0"/>
              <a:t>使用</a:t>
            </a:r>
            <a:r>
              <a:rPr lang="en-US" altLang="zh-CN" sz="2400" dirty="0" err="1" smtClean="0"/>
              <a:t>cor</a:t>
            </a:r>
            <a:r>
              <a:rPr lang="zh-CN" altLang="en-US" sz="2400" dirty="0" smtClean="0"/>
              <a:t>函数计算相关矩阵，得到每两列之间的相关系数：</a:t>
            </a:r>
            <a:endParaRPr lang="en-US" altLang="zh-CN" sz="2400" dirty="0" smtClean="0"/>
          </a:p>
          <a:p>
            <a:pPr lvl="1"/>
            <a:r>
              <a:rPr lang="en-US" altLang="zh-CN" sz="2000" dirty="0" err="1" smtClean="0"/>
              <a:t>mcor</a:t>
            </a:r>
            <a:r>
              <a:rPr lang="en-US" altLang="zh-CN" sz="2000" dirty="0" smtClean="0"/>
              <a:t> &lt;- </a:t>
            </a:r>
            <a:r>
              <a:rPr lang="en-US" altLang="zh-CN" sz="2000" dirty="0" err="1" smtClean="0"/>
              <a:t>cor</a:t>
            </a:r>
            <a:r>
              <a:rPr lang="en-US" altLang="zh-CN" sz="2000" dirty="0" smtClean="0"/>
              <a:t>(</a:t>
            </a:r>
            <a:r>
              <a:rPr lang="en-US" altLang="zh-CN" sz="2000" dirty="0" err="1" smtClean="0"/>
              <a:t>mtcars</a:t>
            </a:r>
            <a:r>
              <a:rPr lang="en-US" altLang="zh-CN" sz="2000" dirty="0" smtClean="0"/>
              <a:t>)</a:t>
            </a:r>
          </a:p>
          <a:p>
            <a:pPr lvl="1"/>
            <a:endParaRPr lang="en-US" altLang="zh-CN" sz="2000" dirty="0" smtClean="0"/>
          </a:p>
          <a:p>
            <a:r>
              <a:rPr lang="zh-CN" altLang="en-US" sz="2400" dirty="0" smtClean="0"/>
              <a:t>使用</a:t>
            </a:r>
            <a:r>
              <a:rPr lang="en-US" altLang="zh-CN" sz="2400" dirty="0" err="1" smtClean="0"/>
              <a:t>corrplot</a:t>
            </a:r>
            <a:r>
              <a:rPr lang="zh-CN" altLang="en-US" sz="2400" dirty="0" smtClean="0"/>
              <a:t>包绘制相关矩阵图</a:t>
            </a:r>
            <a:endParaRPr lang="en-US" altLang="zh-CN" sz="2400" dirty="0" smtClean="0"/>
          </a:p>
          <a:p>
            <a:pPr lvl="1"/>
            <a:r>
              <a:rPr lang="en-US" altLang="zh-CN" sz="2000" dirty="0" smtClean="0"/>
              <a:t>#</a:t>
            </a:r>
            <a:r>
              <a:rPr lang="zh-CN" altLang="en-US" sz="2000" dirty="0" smtClean="0"/>
              <a:t>未安装的使用</a:t>
            </a:r>
            <a:r>
              <a:rPr lang="en-US" altLang="zh-CN" sz="2000" dirty="0" err="1" smtClean="0"/>
              <a:t>install.packages</a:t>
            </a:r>
            <a:r>
              <a:rPr lang="en-US" altLang="zh-CN" sz="2000" dirty="0" smtClean="0"/>
              <a:t>(“</a:t>
            </a:r>
            <a:r>
              <a:rPr lang="en-US" altLang="zh-CN" sz="2000" dirty="0" err="1" smtClean="0"/>
              <a:t>corrplot</a:t>
            </a:r>
            <a:r>
              <a:rPr lang="en-US" altLang="zh-CN" sz="2000" dirty="0" smtClean="0"/>
              <a:t>”)</a:t>
            </a:r>
            <a:r>
              <a:rPr lang="zh-CN" altLang="en-US" sz="2000" dirty="0" smtClean="0"/>
              <a:t>进行安装</a:t>
            </a:r>
            <a:endParaRPr lang="en-US" altLang="zh-CN" sz="2000" dirty="0" smtClean="0"/>
          </a:p>
          <a:p>
            <a:pPr lvl="1"/>
            <a:r>
              <a:rPr lang="en-US" altLang="zh-CN" sz="2000" dirty="0" smtClean="0"/>
              <a:t>library(</a:t>
            </a:r>
            <a:r>
              <a:rPr lang="en-US" altLang="zh-CN" sz="2000" dirty="0" err="1" smtClean="0"/>
              <a:t>corrplot</a:t>
            </a:r>
            <a:r>
              <a:rPr lang="en-US" altLang="zh-CN" sz="2000" dirty="0" smtClean="0"/>
              <a:t>)</a:t>
            </a:r>
          </a:p>
          <a:p>
            <a:pPr lvl="1"/>
            <a:r>
              <a:rPr lang="en-US" altLang="zh-CN" sz="2000" dirty="0" err="1" smtClean="0"/>
              <a:t>corrplot</a:t>
            </a:r>
            <a:r>
              <a:rPr lang="en-US" altLang="zh-CN" sz="2000" dirty="0" smtClean="0"/>
              <a:t>(</a:t>
            </a:r>
            <a:r>
              <a:rPr lang="en-US" altLang="zh-CN" sz="2000" dirty="0" err="1" smtClean="0"/>
              <a:t>mcor</a:t>
            </a:r>
            <a:r>
              <a:rPr lang="en-US" altLang="zh-CN" sz="2000" dirty="0" smtClean="0"/>
              <a:t>)</a:t>
            </a:r>
          </a:p>
          <a:p>
            <a:pPr lvl="1"/>
            <a:endParaRPr lang="zh-CN" altLang="en-US" sz="2000" dirty="0" smtClean="0"/>
          </a:p>
        </p:txBody>
      </p:sp>
      <p:pic>
        <p:nvPicPr>
          <p:cNvPr id="809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789363"/>
            <a:ext cx="3195638"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0457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绘制相关矩阵图</a:t>
            </a:r>
          </a:p>
        </p:txBody>
      </p:sp>
      <p:sp>
        <p:nvSpPr>
          <p:cNvPr id="82947" name="内容占位符 2"/>
          <p:cNvSpPr>
            <a:spLocks noGrp="1"/>
          </p:cNvSpPr>
          <p:nvPr>
            <p:ph idx="1"/>
          </p:nvPr>
        </p:nvSpPr>
        <p:spPr>
          <a:xfrm>
            <a:off x="107950" y="1268413"/>
            <a:ext cx="9036050" cy="4752975"/>
          </a:xfrm>
        </p:spPr>
        <p:txBody>
          <a:bodyPr/>
          <a:lstStyle/>
          <a:p>
            <a:r>
              <a:rPr lang="zh-CN" altLang="en-US" sz="1800" dirty="0" smtClean="0"/>
              <a:t>用颜色方块表示相关系数，黑色文本标签，上边文本标签</a:t>
            </a:r>
            <a:r>
              <a:rPr lang="en-US" altLang="zh-CN" sz="1800" dirty="0" smtClean="0"/>
              <a:t>45</a:t>
            </a:r>
            <a:r>
              <a:rPr lang="zh-CN" altLang="en-US" sz="1800" dirty="0" smtClean="0"/>
              <a:t>度右倾。</a:t>
            </a:r>
            <a:endParaRPr lang="en-US" altLang="zh-CN" sz="1800" dirty="0" smtClean="0"/>
          </a:p>
          <a:p>
            <a:r>
              <a:rPr lang="en-US" altLang="zh-CN" sz="1800" dirty="0" err="1" smtClean="0"/>
              <a:t>corrplot</a:t>
            </a:r>
            <a:r>
              <a:rPr lang="en-US" altLang="zh-CN" sz="1800" dirty="0" smtClean="0"/>
              <a:t>(</a:t>
            </a:r>
            <a:r>
              <a:rPr lang="en-US" altLang="zh-CN" sz="1800" dirty="0" err="1" smtClean="0"/>
              <a:t>mcor,method</a:t>
            </a:r>
            <a:r>
              <a:rPr lang="en-US" altLang="zh-CN" sz="1800" dirty="0" smtClean="0"/>
              <a:t>="shade",</a:t>
            </a:r>
            <a:r>
              <a:rPr lang="en-US" altLang="zh-CN" sz="1800" dirty="0" err="1" smtClean="0"/>
              <a:t>shade.col</a:t>
            </a:r>
            <a:r>
              <a:rPr lang="en-US" altLang="zh-CN" sz="1800" dirty="0" smtClean="0"/>
              <a:t>=</a:t>
            </a:r>
            <a:r>
              <a:rPr lang="en-US" altLang="zh-CN" sz="1800" dirty="0" err="1" smtClean="0"/>
              <a:t>NA,tl.col</a:t>
            </a:r>
            <a:r>
              <a:rPr lang="en-US" altLang="zh-CN" sz="1800" dirty="0" smtClean="0"/>
              <a:t>="black",</a:t>
            </a:r>
            <a:r>
              <a:rPr lang="en-US" altLang="zh-CN" sz="1800" dirty="0" err="1" smtClean="0"/>
              <a:t>tl.srt</a:t>
            </a:r>
            <a:r>
              <a:rPr lang="en-US" altLang="zh-CN" sz="1800" dirty="0" smtClean="0"/>
              <a:t>=45)</a:t>
            </a:r>
          </a:p>
          <a:p>
            <a:r>
              <a:rPr lang="zh-CN" altLang="en-US" sz="1800" dirty="0" smtClean="0"/>
              <a:t>定制调色板，添加相关系数显示，对矩阵排序使得相近的变量在图中更近。</a:t>
            </a:r>
            <a:endParaRPr lang="en-US" altLang="zh-CN" sz="1800" dirty="0" smtClean="0"/>
          </a:p>
          <a:p>
            <a:r>
              <a:rPr lang="en-US" altLang="zh-CN" sz="1800" dirty="0" smtClean="0"/>
              <a:t>col&lt;-</a:t>
            </a:r>
            <a:r>
              <a:rPr lang="en-US" altLang="zh-CN" sz="1800" dirty="0" err="1" smtClean="0"/>
              <a:t>colorRampPalette</a:t>
            </a:r>
            <a:r>
              <a:rPr lang="en-US" altLang="zh-CN" sz="1800" dirty="0" smtClean="0"/>
              <a:t>(c("#BB4444","#EE9988","#FFFFFF","#77AADD","#4477AA"))</a:t>
            </a:r>
          </a:p>
          <a:p>
            <a:r>
              <a:rPr lang="en-US" altLang="zh-CN" sz="1800" dirty="0" err="1" smtClean="0"/>
              <a:t>corrplot</a:t>
            </a:r>
            <a:r>
              <a:rPr lang="en-US" altLang="zh-CN" sz="1800" dirty="0" smtClean="0"/>
              <a:t>(</a:t>
            </a:r>
            <a:r>
              <a:rPr lang="en-US" altLang="zh-CN" sz="1800" dirty="0" err="1" smtClean="0"/>
              <a:t>mcor,method</a:t>
            </a:r>
            <a:r>
              <a:rPr lang="en-US" altLang="zh-CN" sz="1800" dirty="0" smtClean="0"/>
              <a:t>="shade",</a:t>
            </a:r>
            <a:r>
              <a:rPr lang="en-US" altLang="zh-CN" sz="1800" dirty="0" err="1" smtClean="0"/>
              <a:t>shade.col</a:t>
            </a:r>
            <a:r>
              <a:rPr lang="en-US" altLang="zh-CN" sz="1800" dirty="0" smtClean="0"/>
              <a:t>=</a:t>
            </a:r>
            <a:r>
              <a:rPr lang="en-US" altLang="zh-CN" sz="1800" dirty="0" err="1" smtClean="0"/>
              <a:t>NA,tl.col</a:t>
            </a:r>
            <a:r>
              <a:rPr lang="en-US" altLang="zh-CN" sz="1800" dirty="0" smtClean="0"/>
              <a:t>="black",</a:t>
            </a:r>
            <a:r>
              <a:rPr lang="en-US" altLang="zh-CN" sz="1800" dirty="0" err="1" smtClean="0"/>
              <a:t>tl.srt</a:t>
            </a:r>
            <a:r>
              <a:rPr lang="en-US" altLang="zh-CN" sz="1800" dirty="0" smtClean="0"/>
              <a:t>=45,col=col(200),</a:t>
            </a:r>
            <a:r>
              <a:rPr lang="en-US" altLang="zh-CN" sz="1800" dirty="0" err="1" smtClean="0"/>
              <a:t>addCoef.col</a:t>
            </a:r>
            <a:r>
              <a:rPr lang="en-US" altLang="zh-CN" sz="1800" dirty="0" smtClean="0"/>
              <a:t>="</a:t>
            </a:r>
            <a:r>
              <a:rPr lang="en-US" altLang="zh-CN" sz="1800" dirty="0" err="1" smtClean="0"/>
              <a:t>black",order</a:t>
            </a:r>
            <a:r>
              <a:rPr lang="en-US" altLang="zh-CN" sz="1800" dirty="0" smtClean="0"/>
              <a:t>="AOE")</a:t>
            </a:r>
          </a:p>
          <a:p>
            <a:endParaRPr lang="zh-CN" altLang="en-US" sz="1800" dirty="0" smtClean="0"/>
          </a:p>
        </p:txBody>
      </p:sp>
      <p:pic>
        <p:nvPicPr>
          <p:cNvPr id="82948"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3100" y="3357563"/>
            <a:ext cx="447040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0088" y="3714750"/>
            <a:ext cx="315118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74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探索性数据分析（实例）</a:t>
            </a:r>
          </a:p>
        </p:txBody>
      </p:sp>
      <p:sp>
        <p:nvSpPr>
          <p:cNvPr id="9219" name="内容占位符 2"/>
          <p:cNvSpPr>
            <a:spLocks noGrp="1"/>
          </p:cNvSpPr>
          <p:nvPr>
            <p:ph idx="1"/>
          </p:nvPr>
        </p:nvSpPr>
        <p:spPr>
          <a:xfrm>
            <a:off x="0" y="1268413"/>
            <a:ext cx="9144000" cy="4897437"/>
          </a:xfrm>
        </p:spPr>
        <p:txBody>
          <a:bodyPr/>
          <a:lstStyle/>
          <a:p>
            <a:r>
              <a:rPr lang="zh-CN" altLang="en-US" sz="1800" smtClean="0"/>
              <a:t>变量解释</a:t>
            </a:r>
            <a:r>
              <a:rPr lang="en-US" altLang="zh-CN" sz="1800" smtClean="0"/>
              <a:t>:</a:t>
            </a:r>
          </a:p>
          <a:p>
            <a:pPr lvl="1"/>
            <a:r>
              <a:rPr lang="en-US" altLang="zh-CN" sz="1400" smtClean="0"/>
              <a:t>BorrowerRate:</a:t>
            </a:r>
            <a:r>
              <a:rPr lang="zh-CN" altLang="en-US" sz="1400" smtClean="0"/>
              <a:t>借款标利率</a:t>
            </a:r>
            <a:r>
              <a:rPr lang="en-US" altLang="zh-CN" sz="1400" smtClean="0"/>
              <a:t>,</a:t>
            </a:r>
            <a:r>
              <a:rPr lang="zh-CN" altLang="en-US" sz="1400" smtClean="0"/>
              <a:t> 不包含其他费用</a:t>
            </a:r>
            <a:r>
              <a:rPr lang="en-US" altLang="zh-CN" sz="1400" smtClean="0"/>
              <a:t>,</a:t>
            </a:r>
            <a:r>
              <a:rPr lang="zh-CN" altLang="en-US" sz="1400" smtClean="0"/>
              <a:t>是筹资者付给投资人的报酬</a:t>
            </a:r>
            <a:r>
              <a:rPr lang="en-US" altLang="zh-CN" sz="1400" smtClean="0"/>
              <a:t>,</a:t>
            </a:r>
            <a:r>
              <a:rPr lang="zh-CN" altLang="en-US" sz="1400" smtClean="0"/>
              <a:t>也是融资最直接和最重要的成本</a:t>
            </a:r>
            <a:r>
              <a:rPr lang="en-US" altLang="zh-CN" sz="1400" smtClean="0"/>
              <a:t>,</a:t>
            </a:r>
            <a:r>
              <a:rPr lang="zh-CN" altLang="en-US" sz="1400" smtClean="0"/>
              <a:t>其体现了资金供求双方在综合考虑各种因素情况下所认可的资金使用成本</a:t>
            </a:r>
            <a:r>
              <a:rPr lang="en-US" altLang="zh-CN" sz="1400" smtClean="0"/>
              <a:t>.</a:t>
            </a:r>
          </a:p>
          <a:p>
            <a:pPr lvl="1"/>
            <a:r>
              <a:rPr lang="en-US" altLang="zh-CN" sz="1400" smtClean="0"/>
              <a:t>Term:</a:t>
            </a:r>
            <a:r>
              <a:rPr lang="zh-CN" altLang="en-US" sz="1400" smtClean="0"/>
              <a:t>期限</a:t>
            </a:r>
            <a:r>
              <a:rPr lang="en-US" altLang="zh-CN" sz="1400" smtClean="0"/>
              <a:t>,</a:t>
            </a:r>
            <a:r>
              <a:rPr lang="zh-CN" altLang="en-US" sz="1400" smtClean="0"/>
              <a:t>筹资者通过网贷平台进行借款时所承诺的最终偿还期限</a:t>
            </a:r>
            <a:r>
              <a:rPr lang="en-US" altLang="zh-CN" sz="1400" smtClean="0"/>
              <a:t>,</a:t>
            </a:r>
            <a:r>
              <a:rPr lang="zh-CN" altLang="en-US" sz="1400" smtClean="0"/>
              <a:t>借款期限体现该资产的流动性</a:t>
            </a:r>
            <a:r>
              <a:rPr lang="en-US" altLang="zh-CN" sz="1400" smtClean="0"/>
              <a:t>,</a:t>
            </a:r>
            <a:r>
              <a:rPr lang="zh-CN" altLang="en-US" sz="1400" smtClean="0"/>
              <a:t>期限较长的资产应存在着流动性溢价</a:t>
            </a:r>
            <a:r>
              <a:rPr lang="en-US" altLang="zh-CN" sz="1400" smtClean="0"/>
              <a:t>(</a:t>
            </a:r>
            <a:r>
              <a:rPr lang="zh-CN" altLang="en-US" sz="1400" smtClean="0"/>
              <a:t>利率上涨</a:t>
            </a:r>
            <a:r>
              <a:rPr lang="en-US" altLang="zh-CN" sz="1400" smtClean="0"/>
              <a:t>).</a:t>
            </a:r>
          </a:p>
          <a:p>
            <a:pPr lvl="1"/>
            <a:r>
              <a:rPr lang="en-US" altLang="zh-CN" sz="1400" smtClean="0"/>
              <a:t>CreditGrade/ProsperRating(Alpha):</a:t>
            </a:r>
            <a:r>
              <a:rPr lang="zh-CN" altLang="en-US" sz="1400" smtClean="0"/>
              <a:t>信用等级</a:t>
            </a:r>
            <a:r>
              <a:rPr lang="en-US" altLang="zh-CN" sz="1400" smtClean="0"/>
              <a:t>,</a:t>
            </a:r>
            <a:r>
              <a:rPr lang="zh-CN" altLang="en-US" sz="1400" smtClean="0"/>
              <a:t>前者反映的是</a:t>
            </a:r>
            <a:r>
              <a:rPr lang="en-US" altLang="zh-CN" sz="1400" smtClean="0"/>
              <a:t>2009</a:t>
            </a:r>
            <a:r>
              <a:rPr lang="zh-CN" altLang="en-US" sz="1400" smtClean="0"/>
              <a:t>年</a:t>
            </a:r>
            <a:r>
              <a:rPr lang="en-US" altLang="zh-CN" sz="1400" smtClean="0"/>
              <a:t>7</a:t>
            </a:r>
            <a:r>
              <a:rPr lang="zh-CN" altLang="en-US" sz="1400" smtClean="0"/>
              <a:t>月</a:t>
            </a:r>
            <a:r>
              <a:rPr lang="en-US" altLang="zh-CN" sz="1400" smtClean="0"/>
              <a:t>1</a:t>
            </a:r>
            <a:r>
              <a:rPr lang="zh-CN" altLang="en-US" sz="1400" smtClean="0"/>
              <a:t>日前客户的信用等级</a:t>
            </a:r>
            <a:r>
              <a:rPr lang="en-US" altLang="zh-CN" sz="1400" smtClean="0"/>
              <a:t>,</a:t>
            </a:r>
            <a:r>
              <a:rPr lang="zh-CN" altLang="en-US" sz="1400" smtClean="0"/>
              <a:t>后者反映的是</a:t>
            </a:r>
            <a:r>
              <a:rPr lang="en-US" altLang="zh-CN" sz="1400" smtClean="0"/>
              <a:t>2009</a:t>
            </a:r>
            <a:r>
              <a:rPr lang="zh-CN" altLang="en-US" sz="1400" smtClean="0"/>
              <a:t>年</a:t>
            </a:r>
            <a:r>
              <a:rPr lang="en-US" altLang="zh-CN" sz="1400" smtClean="0"/>
              <a:t>7</a:t>
            </a:r>
            <a:r>
              <a:rPr lang="zh-CN" altLang="en-US" sz="1400" smtClean="0"/>
              <a:t>月</a:t>
            </a:r>
            <a:r>
              <a:rPr lang="en-US" altLang="zh-CN" sz="1400" smtClean="0"/>
              <a:t>1</a:t>
            </a:r>
            <a:r>
              <a:rPr lang="zh-CN" altLang="en-US" sz="1400" smtClean="0"/>
              <a:t>日后的信用等级</a:t>
            </a:r>
            <a:r>
              <a:rPr lang="en-US" altLang="zh-CN" sz="1400" smtClean="0"/>
              <a:t>.</a:t>
            </a:r>
            <a:r>
              <a:rPr lang="zh-CN" altLang="en-US" sz="1400" smtClean="0"/>
              <a:t>信用等级越高</a:t>
            </a:r>
            <a:r>
              <a:rPr lang="en-US" altLang="zh-CN" sz="1400" smtClean="0"/>
              <a:t>,</a:t>
            </a:r>
            <a:r>
              <a:rPr lang="zh-CN" altLang="en-US" sz="1400" smtClean="0"/>
              <a:t>其偿债能力越强</a:t>
            </a:r>
            <a:r>
              <a:rPr lang="en-US" altLang="zh-CN" sz="1400" smtClean="0"/>
              <a:t>.</a:t>
            </a:r>
          </a:p>
          <a:p>
            <a:pPr lvl="1"/>
            <a:r>
              <a:rPr lang="en-US" altLang="zh-CN" sz="1400" smtClean="0"/>
              <a:t>CreditScore:</a:t>
            </a:r>
            <a:r>
              <a:rPr lang="zh-CN" altLang="en-US" sz="1400" smtClean="0"/>
              <a:t>由消费信用公司提供的消费信用评分</a:t>
            </a:r>
            <a:r>
              <a:rPr lang="en-US" altLang="zh-CN" sz="1400" smtClean="0"/>
              <a:t>,</a:t>
            </a:r>
            <a:r>
              <a:rPr lang="zh-CN" altLang="en-US" sz="1400" smtClean="0"/>
              <a:t>同信用评级作用，原数据集中没有，需要用两个变量计算得到，方法值得商酌</a:t>
            </a:r>
            <a:r>
              <a:rPr lang="en-US" altLang="zh-CN" sz="1400" smtClean="0"/>
              <a:t>.</a:t>
            </a:r>
          </a:p>
          <a:p>
            <a:pPr lvl="1"/>
            <a:r>
              <a:rPr lang="en-US" altLang="zh-CN" sz="1400" smtClean="0"/>
              <a:t>StatedMonthlyIncome:</a:t>
            </a:r>
            <a:r>
              <a:rPr lang="zh-CN" altLang="en-US" sz="1400" smtClean="0"/>
              <a:t>客户月收入</a:t>
            </a:r>
            <a:r>
              <a:rPr lang="en-US" altLang="zh-CN" sz="1400" smtClean="0"/>
              <a:t>,</a:t>
            </a:r>
            <a:r>
              <a:rPr lang="zh-CN" altLang="en-US" sz="1400" smtClean="0"/>
              <a:t>月收入越高</a:t>
            </a:r>
            <a:r>
              <a:rPr lang="en-US" altLang="zh-CN" sz="1400" smtClean="0"/>
              <a:t>,</a:t>
            </a:r>
            <a:r>
              <a:rPr lang="zh-CN" altLang="en-US" sz="1400" smtClean="0"/>
              <a:t>投资者对该借款本息按时回流越有信心</a:t>
            </a:r>
            <a:r>
              <a:rPr lang="en-US" altLang="zh-CN" sz="1400" smtClean="0"/>
              <a:t>.</a:t>
            </a:r>
          </a:p>
          <a:p>
            <a:pPr lvl="1"/>
            <a:r>
              <a:rPr lang="en-US" altLang="zh-CN" sz="1400" smtClean="0"/>
              <a:t>DelinquenciesLast7Years:</a:t>
            </a:r>
            <a:r>
              <a:rPr lang="zh-CN" altLang="en-US" sz="1400" smtClean="0"/>
              <a:t>信用资料提交时借款人过去</a:t>
            </a:r>
            <a:r>
              <a:rPr lang="en-US" altLang="zh-CN" sz="1400" smtClean="0"/>
              <a:t>7</a:t>
            </a:r>
            <a:r>
              <a:rPr lang="zh-CN" altLang="en-US" sz="1400" smtClean="0"/>
              <a:t>年违约次数</a:t>
            </a:r>
            <a:r>
              <a:rPr lang="en-US" altLang="zh-CN" sz="1400" smtClean="0"/>
              <a:t>,</a:t>
            </a:r>
            <a:r>
              <a:rPr lang="zh-CN" altLang="en-US" sz="1400" smtClean="0"/>
              <a:t>该指标在一定程度上可以体现借款标发布者的信用状况</a:t>
            </a:r>
          </a:p>
          <a:p>
            <a:pPr lvl="1"/>
            <a:r>
              <a:rPr lang="en-US" altLang="zh-CN" sz="1400" smtClean="0"/>
              <a:t>BankCardUtilization:</a:t>
            </a:r>
            <a:r>
              <a:rPr lang="zh-CN" altLang="en-US" sz="1400" smtClean="0"/>
              <a:t>信用资料提交时借款人信用卡使用额度和信用卡总透支额度的百分比</a:t>
            </a:r>
            <a:r>
              <a:rPr lang="en-US" altLang="zh-CN" sz="1400" smtClean="0"/>
              <a:t>,</a:t>
            </a:r>
            <a:r>
              <a:rPr lang="zh-CN" altLang="en-US" sz="1400" smtClean="0"/>
              <a:t>可以将这个数据分成四组</a:t>
            </a:r>
            <a:r>
              <a:rPr lang="en-US" altLang="zh-CN" sz="1400" smtClean="0"/>
              <a:t>(mild use;medium use;heavy use;super use)</a:t>
            </a:r>
            <a:r>
              <a:rPr lang="zh-CN" altLang="en-US" sz="1400" smtClean="0"/>
              <a:t>构造一个新变量</a:t>
            </a:r>
            <a:r>
              <a:rPr lang="en-US" altLang="zh-CN" sz="1400" smtClean="0"/>
              <a:t>BankCardUse.</a:t>
            </a:r>
          </a:p>
          <a:p>
            <a:pPr lvl="1"/>
            <a:r>
              <a:rPr lang="en-US" altLang="zh-CN" sz="1400" smtClean="0"/>
              <a:t>LoanOriginalAmount:</a:t>
            </a:r>
            <a:r>
              <a:rPr lang="zh-CN" altLang="en-US" sz="1400" smtClean="0"/>
              <a:t>借款人在借款时已经向</a:t>
            </a:r>
            <a:r>
              <a:rPr lang="en-US" altLang="zh-CN" sz="1400" smtClean="0"/>
              <a:t>prosper</a:t>
            </a:r>
            <a:r>
              <a:rPr lang="zh-CN" altLang="en-US" sz="1400" smtClean="0"/>
              <a:t>借入的资金</a:t>
            </a:r>
            <a:r>
              <a:rPr lang="en-US" altLang="zh-CN" sz="1400" smtClean="0"/>
              <a:t>,</a:t>
            </a:r>
            <a:r>
              <a:rPr lang="zh-CN" altLang="en-US" sz="1400" smtClean="0"/>
              <a:t>如果没有历史记录则为</a:t>
            </a:r>
            <a:r>
              <a:rPr lang="en-US" altLang="zh-CN" sz="1400" smtClean="0"/>
              <a:t>0,</a:t>
            </a:r>
            <a:r>
              <a:rPr lang="zh-CN" altLang="en-US" sz="1400" smtClean="0"/>
              <a:t>显然</a:t>
            </a:r>
            <a:r>
              <a:rPr lang="en-US" altLang="zh-CN" sz="1400" smtClean="0"/>
              <a:t>,</a:t>
            </a:r>
            <a:r>
              <a:rPr lang="zh-CN" altLang="en-US" sz="1400" smtClean="0"/>
              <a:t>借入本金越多</a:t>
            </a:r>
            <a:r>
              <a:rPr lang="en-US" altLang="zh-CN" sz="1400" smtClean="0"/>
              <a:t>,</a:t>
            </a:r>
            <a:r>
              <a:rPr lang="zh-CN" altLang="en-US" sz="1400" smtClean="0"/>
              <a:t>其还款压力越大</a:t>
            </a:r>
            <a:r>
              <a:rPr lang="en-US" altLang="zh-CN" sz="1400" smtClean="0"/>
              <a:t>,</a:t>
            </a:r>
            <a:r>
              <a:rPr lang="zh-CN" altLang="en-US" sz="1400" smtClean="0"/>
              <a:t>但是这项指标大的话也可能说明该客户对</a:t>
            </a:r>
            <a:r>
              <a:rPr lang="en-US" altLang="zh-CN" sz="1400" smtClean="0"/>
              <a:t>prosper</a:t>
            </a:r>
            <a:r>
              <a:rPr lang="zh-CN" altLang="en-US" sz="1400" smtClean="0"/>
              <a:t>依赖性较强</a:t>
            </a:r>
            <a:r>
              <a:rPr lang="en-US" altLang="zh-CN" sz="1400" smtClean="0"/>
              <a:t>.</a:t>
            </a:r>
          </a:p>
          <a:p>
            <a:pPr lvl="1"/>
            <a:r>
              <a:rPr lang="en-US" altLang="zh-CN" sz="1400" smtClean="0"/>
              <a:t>DebtToIncomeRatio:</a:t>
            </a:r>
            <a:r>
              <a:rPr lang="zh-CN" altLang="en-US" sz="1400" smtClean="0"/>
              <a:t>借款人的债务收入比</a:t>
            </a:r>
            <a:r>
              <a:rPr lang="en-US" altLang="zh-CN" sz="1400" smtClean="0"/>
              <a:t>,</a:t>
            </a:r>
            <a:r>
              <a:rPr lang="zh-CN" altLang="en-US" sz="1400" smtClean="0"/>
              <a:t>债务收入比越高说明筹资者财务状况越差</a:t>
            </a:r>
            <a:r>
              <a:rPr lang="en-US" altLang="zh-CN" sz="1400" smtClean="0"/>
              <a:t>,</a:t>
            </a:r>
            <a:r>
              <a:rPr lang="zh-CN" altLang="en-US" sz="1400" smtClean="0"/>
              <a:t>还款能力较低</a:t>
            </a:r>
            <a:r>
              <a:rPr lang="en-US" altLang="zh-CN" sz="1400" smtClean="0"/>
              <a:t>.</a:t>
            </a:r>
            <a:r>
              <a:rPr lang="zh-CN" altLang="en-US" sz="1400" smtClean="0"/>
              <a:t>其向</a:t>
            </a:r>
            <a:r>
              <a:rPr lang="en-US" altLang="zh-CN" sz="1400" smtClean="0"/>
              <a:t>P2P</a:t>
            </a:r>
            <a:r>
              <a:rPr lang="zh-CN" altLang="en-US" sz="1400" smtClean="0"/>
              <a:t>平台借款时</a:t>
            </a:r>
            <a:r>
              <a:rPr lang="en-US" altLang="zh-CN" sz="1400" smtClean="0"/>
              <a:t>,</a:t>
            </a:r>
            <a:r>
              <a:rPr lang="zh-CN" altLang="en-US" sz="1400" smtClean="0"/>
              <a:t>投资者应要求有更高的回报</a:t>
            </a:r>
            <a:r>
              <a:rPr lang="en-US" altLang="zh-CN" sz="1400" smtClean="0"/>
              <a:t>.</a:t>
            </a:r>
          </a:p>
          <a:p>
            <a:pPr lvl="1"/>
            <a:r>
              <a:rPr lang="en-US" altLang="zh-CN" sz="1400" smtClean="0"/>
              <a:t>Occupation:</a:t>
            </a:r>
            <a:r>
              <a:rPr lang="zh-CN" altLang="en-US" sz="1400" smtClean="0"/>
              <a:t>贷款人职业</a:t>
            </a:r>
          </a:p>
          <a:p>
            <a:pPr lvl="1"/>
            <a:r>
              <a:rPr lang="en-US" altLang="zh-CN" sz="1400" smtClean="0"/>
              <a:t>IncomeRange:</a:t>
            </a:r>
            <a:r>
              <a:rPr lang="zh-CN" altLang="en-US" sz="1400" smtClean="0"/>
              <a:t>贷款人年收入范围</a:t>
            </a:r>
          </a:p>
          <a:p>
            <a:pPr lvl="1"/>
            <a:r>
              <a:rPr lang="en-US" altLang="zh-CN" sz="1400" smtClean="0"/>
              <a:t>BorrowerState:</a:t>
            </a:r>
            <a:r>
              <a:rPr lang="zh-CN" altLang="en-US" sz="1400" smtClean="0"/>
              <a:t>贷款人借款地点</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探索性数据分析（实例）</a:t>
            </a:r>
          </a:p>
        </p:txBody>
      </p:sp>
      <p:sp>
        <p:nvSpPr>
          <p:cNvPr id="10243" name="内容占位符 2"/>
          <p:cNvSpPr>
            <a:spLocks noGrp="1"/>
          </p:cNvSpPr>
          <p:nvPr>
            <p:ph idx="1"/>
          </p:nvPr>
        </p:nvSpPr>
        <p:spPr>
          <a:xfrm>
            <a:off x="250825" y="1268413"/>
            <a:ext cx="8642350" cy="4824412"/>
          </a:xfrm>
        </p:spPr>
        <p:txBody>
          <a:bodyPr/>
          <a:lstStyle/>
          <a:p>
            <a:r>
              <a:rPr lang="zh-CN" altLang="en-US" sz="2400" dirty="0" smtClean="0"/>
              <a:t>导入数据</a:t>
            </a:r>
          </a:p>
          <a:p>
            <a:pPr lvl="1"/>
            <a:r>
              <a:rPr lang="en-US" altLang="zh-CN" sz="2000" dirty="0" err="1" smtClean="0"/>
              <a:t>loandata</a:t>
            </a:r>
            <a:r>
              <a:rPr lang="en-US" altLang="zh-CN" sz="2000" smtClean="0"/>
              <a:t> &lt;-read.csv('prosperLoanData.csv',</a:t>
            </a:r>
            <a:r>
              <a:rPr lang="en-US" altLang="zh-CN" sz="2000" dirty="0" err="1" smtClean="0"/>
              <a:t>stringsAsFactors</a:t>
            </a:r>
            <a:r>
              <a:rPr lang="en-US" altLang="zh-CN" sz="2000" dirty="0" smtClean="0"/>
              <a:t> = </a:t>
            </a:r>
            <a:r>
              <a:rPr lang="en-US" altLang="zh-CN" sz="2000" dirty="0" err="1" smtClean="0"/>
              <a:t>FALSE,na.strings</a:t>
            </a:r>
            <a:r>
              <a:rPr lang="en-US" altLang="zh-CN" sz="2000" dirty="0" smtClean="0"/>
              <a:t> =c(""))</a:t>
            </a:r>
          </a:p>
          <a:p>
            <a:endParaRPr lang="en-US" altLang="zh-CN" dirty="0" smtClean="0"/>
          </a:p>
          <a:p>
            <a:r>
              <a:rPr lang="zh-CN" altLang="en-US" dirty="0" smtClean="0"/>
              <a:t>查看数据类型</a:t>
            </a:r>
            <a:endParaRPr lang="en-US" altLang="zh-CN" dirty="0" smtClean="0"/>
          </a:p>
          <a:p>
            <a:pPr lvl="1"/>
            <a:r>
              <a:rPr lang="en-US" altLang="zh-CN" dirty="0" err="1" smtClean="0"/>
              <a:t>str</a:t>
            </a:r>
            <a:r>
              <a:rPr lang="en-US" altLang="zh-CN" dirty="0" smtClean="0"/>
              <a:t>(</a:t>
            </a:r>
            <a:r>
              <a:rPr lang="en-US" altLang="zh-CN" dirty="0" err="1" smtClean="0"/>
              <a:t>loandata</a:t>
            </a:r>
            <a:r>
              <a:rPr lang="en-US" altLang="zh-CN" dirty="0" smtClean="0"/>
              <a:t>) # </a:t>
            </a:r>
            <a:r>
              <a:rPr lang="zh-CN" altLang="en-US" dirty="0" smtClean="0"/>
              <a:t>一共有</a:t>
            </a:r>
            <a:r>
              <a:rPr lang="en-US" altLang="zh-CN" dirty="0" smtClean="0"/>
              <a:t>81</a:t>
            </a:r>
            <a:r>
              <a:rPr lang="zh-CN" altLang="en-US" dirty="0" smtClean="0"/>
              <a:t>个变量</a:t>
            </a:r>
            <a:r>
              <a:rPr lang="en-US" altLang="zh-CN" dirty="0" smtClean="0"/>
              <a:t>,113937</a:t>
            </a:r>
            <a:r>
              <a:rPr lang="zh-CN" altLang="en-US" dirty="0" smtClean="0"/>
              <a:t>个对象</a:t>
            </a:r>
            <a:endParaRPr lang="en-US" altLang="zh-CN" dirty="0" smtClean="0"/>
          </a:p>
          <a:p>
            <a:pPr lvl="1"/>
            <a:endParaRPr lang="zh-CN" altLang="en-US" dirty="0" smtClean="0"/>
          </a:p>
        </p:txBody>
      </p:sp>
      <p:pic>
        <p:nvPicPr>
          <p:cNvPr id="1024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005263"/>
            <a:ext cx="7272338"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探索性数据分析（实例）</a:t>
            </a:r>
          </a:p>
        </p:txBody>
      </p:sp>
      <p:sp>
        <p:nvSpPr>
          <p:cNvPr id="12291" name="内容占位符 2"/>
          <p:cNvSpPr>
            <a:spLocks noGrp="1"/>
          </p:cNvSpPr>
          <p:nvPr>
            <p:ph idx="1"/>
          </p:nvPr>
        </p:nvSpPr>
        <p:spPr/>
        <p:txBody>
          <a:bodyPr/>
          <a:lstStyle/>
          <a:p>
            <a:r>
              <a:rPr lang="zh-CN" altLang="en-US" dirty="0" smtClean="0"/>
              <a:t>所需</a:t>
            </a:r>
            <a:r>
              <a:rPr lang="en-US" altLang="zh-CN" dirty="0" smtClean="0"/>
              <a:t>R</a:t>
            </a:r>
            <a:r>
              <a:rPr lang="zh-CN" altLang="en-US" dirty="0" smtClean="0"/>
              <a:t>语言包导入：</a:t>
            </a:r>
            <a:endParaRPr lang="en-US" altLang="zh-CN" dirty="0" smtClean="0"/>
          </a:p>
          <a:p>
            <a:pPr lvl="1"/>
            <a:r>
              <a:rPr lang="en-US" altLang="zh-CN" dirty="0" smtClean="0"/>
              <a:t>library(ggplot2)</a:t>
            </a:r>
          </a:p>
          <a:p>
            <a:pPr lvl="1"/>
            <a:r>
              <a:rPr lang="en-US" altLang="zh-CN" dirty="0" smtClean="0"/>
              <a:t>library(</a:t>
            </a:r>
            <a:r>
              <a:rPr lang="en-US" altLang="zh-CN" dirty="0" err="1" smtClean="0"/>
              <a:t>GGally</a:t>
            </a:r>
            <a:r>
              <a:rPr lang="en-US" altLang="zh-CN" dirty="0" smtClean="0"/>
              <a:t>)</a:t>
            </a:r>
          </a:p>
          <a:p>
            <a:pPr lvl="1"/>
            <a:r>
              <a:rPr lang="en-US" altLang="zh-CN" dirty="0" smtClean="0"/>
              <a:t>library(scales)</a:t>
            </a:r>
          </a:p>
          <a:p>
            <a:pPr lvl="1"/>
            <a:r>
              <a:rPr lang="en-US" altLang="zh-CN" dirty="0" smtClean="0"/>
              <a:t>library(</a:t>
            </a:r>
            <a:r>
              <a:rPr lang="en-US" altLang="zh-CN" dirty="0" err="1" smtClean="0"/>
              <a:t>memisc</a:t>
            </a:r>
            <a:r>
              <a:rPr lang="en-US" altLang="zh-CN" dirty="0" smtClean="0"/>
              <a:t>)</a:t>
            </a:r>
          </a:p>
          <a:p>
            <a:pPr lvl="1"/>
            <a:r>
              <a:rPr lang="en-US" altLang="zh-CN" dirty="0" smtClean="0"/>
              <a:t>library(</a:t>
            </a:r>
            <a:r>
              <a:rPr lang="en-US" altLang="zh-CN" dirty="0" err="1" smtClean="0"/>
              <a:t>gridExtra</a:t>
            </a:r>
            <a:r>
              <a:rPr lang="en-US" altLang="zh-CN" dirty="0" smtClean="0"/>
              <a:t>)</a:t>
            </a:r>
          </a:p>
          <a:p>
            <a:pPr lvl="1"/>
            <a:r>
              <a:rPr lang="en-US" altLang="zh-CN" dirty="0" smtClean="0"/>
              <a:t>library(</a:t>
            </a:r>
            <a:r>
              <a:rPr lang="en-US" altLang="zh-CN" dirty="0" err="1" smtClean="0"/>
              <a:t>tidyr</a:t>
            </a:r>
            <a:r>
              <a:rPr lang="en-US" altLang="zh-CN" dirty="0" smtClean="0"/>
              <a:t>)</a:t>
            </a:r>
          </a:p>
          <a:p>
            <a:pPr lvl="1"/>
            <a:r>
              <a:rPr lang="en-US" altLang="zh-CN" dirty="0" smtClean="0"/>
              <a:t>library(mice)</a:t>
            </a:r>
          </a:p>
          <a:p>
            <a:pPr lvl="1"/>
            <a:r>
              <a:rPr lang="en-US" altLang="zh-CN" dirty="0" smtClean="0"/>
              <a:t>library(</a:t>
            </a:r>
            <a:r>
              <a:rPr lang="en-US" altLang="zh-CN" dirty="0" err="1" smtClean="0"/>
              <a:t>dplyr</a:t>
            </a:r>
            <a:r>
              <a:rPr lang="en-US" altLang="zh-CN" dirty="0" smtClean="0"/>
              <a:t>)</a:t>
            </a:r>
          </a:p>
          <a:p>
            <a:pPr lvl="1"/>
            <a:r>
              <a:rPr lang="en-US" altLang="zh-CN" dirty="0" smtClean="0"/>
              <a:t>library(</a:t>
            </a:r>
            <a:r>
              <a:rPr lang="en-US" altLang="zh-CN" dirty="0" err="1" smtClean="0"/>
              <a:t>gridExtra</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探索性数据分析（实例）</a:t>
            </a:r>
          </a:p>
        </p:txBody>
      </p:sp>
      <p:sp>
        <p:nvSpPr>
          <p:cNvPr id="13315" name="内容占位符 2"/>
          <p:cNvSpPr>
            <a:spLocks noGrp="1"/>
          </p:cNvSpPr>
          <p:nvPr>
            <p:ph idx="1"/>
          </p:nvPr>
        </p:nvSpPr>
        <p:spPr/>
        <p:txBody>
          <a:bodyPr/>
          <a:lstStyle/>
          <a:p>
            <a:r>
              <a:rPr lang="zh-CN" altLang="en-US" sz="3600" b="1" smtClean="0"/>
              <a:t>借款人信息分析</a:t>
            </a:r>
            <a:endParaRPr lang="en-US" altLang="zh-CN" sz="3600" b="1" smtClean="0"/>
          </a:p>
          <a:p>
            <a:endParaRPr lang="en-US" altLang="zh-CN" smtClean="0"/>
          </a:p>
          <a:p>
            <a:r>
              <a:rPr lang="zh-CN" altLang="en-US" smtClean="0"/>
              <a:t>资金借贷情况分析</a:t>
            </a:r>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Template>
  <TotalTime>1128</TotalTime>
  <Words>3890</Words>
  <Application>Microsoft Office PowerPoint</Application>
  <PresentationFormat>全屏显示(4:3)</PresentationFormat>
  <Paragraphs>378</Paragraphs>
  <Slides>55</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4" baseType="lpstr">
      <vt:lpstr>楷体</vt:lpstr>
      <vt:lpstr>宋体</vt:lpstr>
      <vt:lpstr>Arial</vt:lpstr>
      <vt:lpstr>Calibri</vt:lpstr>
      <vt:lpstr>Times New Roman</vt:lpstr>
      <vt:lpstr>Wingdings</vt:lpstr>
      <vt:lpstr>nju</vt:lpstr>
      <vt:lpstr>图表</vt:lpstr>
      <vt:lpstr>公式</vt:lpstr>
      <vt:lpstr>可视化方法应用和探索性数据分析</vt:lpstr>
      <vt:lpstr>探索性数据分析</vt:lpstr>
      <vt:lpstr>探索性数据分析</vt:lpstr>
      <vt:lpstr>探索性数据分析</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相关分析</vt:lpstr>
      <vt:lpstr>变量间的相互关系</vt:lpstr>
      <vt:lpstr>函数关系</vt:lpstr>
      <vt:lpstr>相关关系</vt:lpstr>
      <vt:lpstr>相关关系的例子</vt:lpstr>
      <vt:lpstr>相关关系与函数关系的联系</vt:lpstr>
      <vt:lpstr>相关关系的类型</vt:lpstr>
      <vt:lpstr>相关关系的类型</vt:lpstr>
      <vt:lpstr>相关关系的类型</vt:lpstr>
      <vt:lpstr>相关关系的类型</vt:lpstr>
      <vt:lpstr>相关系数</vt:lpstr>
      <vt:lpstr>相关系数</vt:lpstr>
      <vt:lpstr>相关系数的计算方法</vt:lpstr>
      <vt:lpstr>相关系数的计算方法</vt:lpstr>
      <vt:lpstr>相关系数的显著性检验 </vt:lpstr>
      <vt:lpstr>相关分析</vt:lpstr>
      <vt:lpstr>相关分析</vt:lpstr>
      <vt:lpstr>相关分析</vt:lpstr>
      <vt:lpstr>相关分析</vt:lpstr>
      <vt:lpstr>相关分析</vt:lpstr>
      <vt:lpstr>相关分析</vt:lpstr>
      <vt:lpstr>偏相关分析</vt:lpstr>
      <vt:lpstr>偏相关分析</vt:lpstr>
      <vt:lpstr>偏相关分析</vt:lpstr>
      <vt:lpstr>相关系数</vt:lpstr>
      <vt:lpstr>绘制相关矩阵图</vt:lpstr>
      <vt:lpstr>绘制相关矩阵图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大学计算机信息技术</dc:title>
  <dc:creator>Hp</dc:creator>
  <cp:lastModifiedBy>wind</cp:lastModifiedBy>
  <cp:revision>174</cp:revision>
  <dcterms:created xsi:type="dcterms:W3CDTF">2013-09-23T10:22:11Z</dcterms:created>
  <dcterms:modified xsi:type="dcterms:W3CDTF">2024-04-18T07:22:09Z</dcterms:modified>
</cp:coreProperties>
</file>