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1"/>
  </p:notesMasterIdLst>
  <p:sldIdLst>
    <p:sldId id="309" r:id="rId2"/>
    <p:sldId id="310" r:id="rId3"/>
    <p:sldId id="466" r:id="rId4"/>
    <p:sldId id="318" r:id="rId5"/>
    <p:sldId id="311" r:id="rId6"/>
    <p:sldId id="312" r:id="rId7"/>
    <p:sldId id="313" r:id="rId8"/>
    <p:sldId id="314" r:id="rId9"/>
    <p:sldId id="315" r:id="rId10"/>
    <p:sldId id="316" r:id="rId11"/>
    <p:sldId id="317" r:id="rId12"/>
    <p:sldId id="256" r:id="rId13"/>
    <p:sldId id="257" r:id="rId14"/>
    <p:sldId id="258" r:id="rId15"/>
    <p:sldId id="285" r:id="rId16"/>
    <p:sldId id="327" r:id="rId17"/>
    <p:sldId id="328" r:id="rId18"/>
    <p:sldId id="260" r:id="rId19"/>
    <p:sldId id="259" r:id="rId20"/>
    <p:sldId id="261" r:id="rId21"/>
    <p:sldId id="266" r:id="rId22"/>
    <p:sldId id="267" r:id="rId23"/>
    <p:sldId id="272" r:id="rId24"/>
    <p:sldId id="268" r:id="rId25"/>
    <p:sldId id="273" r:id="rId26"/>
    <p:sldId id="274" r:id="rId27"/>
    <p:sldId id="275" r:id="rId28"/>
    <p:sldId id="276" r:id="rId29"/>
    <p:sldId id="269" r:id="rId30"/>
    <p:sldId id="277" r:id="rId31"/>
    <p:sldId id="278" r:id="rId32"/>
    <p:sldId id="279" r:id="rId33"/>
    <p:sldId id="280" r:id="rId34"/>
    <p:sldId id="270" r:id="rId35"/>
    <p:sldId id="456" r:id="rId36"/>
    <p:sldId id="281" r:id="rId37"/>
    <p:sldId id="271" r:id="rId38"/>
    <p:sldId id="292" r:id="rId39"/>
    <p:sldId id="293" r:id="rId40"/>
    <p:sldId id="294" r:id="rId41"/>
    <p:sldId id="295" r:id="rId42"/>
    <p:sldId id="296" r:id="rId43"/>
    <p:sldId id="297" r:id="rId44"/>
    <p:sldId id="298" r:id="rId45"/>
    <p:sldId id="362" r:id="rId46"/>
    <p:sldId id="363" r:id="rId47"/>
    <p:sldId id="365" r:id="rId48"/>
    <p:sldId id="364" r:id="rId49"/>
    <p:sldId id="287" r:id="rId50"/>
    <p:sldId id="290" r:id="rId51"/>
    <p:sldId id="289" r:id="rId52"/>
    <p:sldId id="286" r:id="rId53"/>
    <p:sldId id="262" r:id="rId54"/>
    <p:sldId id="319" r:id="rId55"/>
    <p:sldId id="320" r:id="rId56"/>
    <p:sldId id="321" r:id="rId57"/>
    <p:sldId id="322" r:id="rId58"/>
    <p:sldId id="323" r:id="rId59"/>
    <p:sldId id="324" r:id="rId60"/>
    <p:sldId id="326" r:id="rId61"/>
    <p:sldId id="263" r:id="rId62"/>
    <p:sldId id="264" r:id="rId63"/>
    <p:sldId id="329" r:id="rId64"/>
    <p:sldId id="265" r:id="rId65"/>
    <p:sldId id="282" r:id="rId66"/>
    <p:sldId id="457" r:id="rId67"/>
    <p:sldId id="332" r:id="rId68"/>
    <p:sldId id="300" r:id="rId69"/>
    <p:sldId id="333" r:id="rId70"/>
    <p:sldId id="301" r:id="rId71"/>
    <p:sldId id="302" r:id="rId72"/>
    <p:sldId id="303" r:id="rId73"/>
    <p:sldId id="304" r:id="rId74"/>
    <p:sldId id="305" r:id="rId75"/>
    <p:sldId id="306" r:id="rId76"/>
    <p:sldId id="307" r:id="rId77"/>
    <p:sldId id="308" r:id="rId78"/>
    <p:sldId id="334" r:id="rId79"/>
    <p:sldId id="330" r:id="rId80"/>
    <p:sldId id="331"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 id="358" r:id="rId105"/>
    <p:sldId id="359" r:id="rId106"/>
    <p:sldId id="360" r:id="rId107"/>
    <p:sldId id="361" r:id="rId108"/>
    <p:sldId id="458" r:id="rId109"/>
    <p:sldId id="459" r:id="rId110"/>
    <p:sldId id="460" r:id="rId111"/>
    <p:sldId id="461" r:id="rId112"/>
    <p:sldId id="462" r:id="rId113"/>
    <p:sldId id="366" r:id="rId114"/>
    <p:sldId id="367" r:id="rId115"/>
    <p:sldId id="368" r:id="rId116"/>
    <p:sldId id="369" r:id="rId117"/>
    <p:sldId id="370" r:id="rId118"/>
    <p:sldId id="413" r:id="rId119"/>
    <p:sldId id="414" r:id="rId120"/>
    <p:sldId id="415" r:id="rId121"/>
    <p:sldId id="416" r:id="rId122"/>
    <p:sldId id="417" r:id="rId123"/>
    <p:sldId id="418" r:id="rId124"/>
    <p:sldId id="419" r:id="rId125"/>
    <p:sldId id="420" r:id="rId126"/>
    <p:sldId id="421" r:id="rId127"/>
    <p:sldId id="422" r:id="rId128"/>
    <p:sldId id="423" r:id="rId129"/>
    <p:sldId id="424" r:id="rId130"/>
    <p:sldId id="425" r:id="rId131"/>
    <p:sldId id="426" r:id="rId132"/>
    <p:sldId id="446" r:id="rId133"/>
    <p:sldId id="445" r:id="rId134"/>
    <p:sldId id="427" r:id="rId135"/>
    <p:sldId id="428" r:id="rId136"/>
    <p:sldId id="429" r:id="rId137"/>
    <p:sldId id="430" r:id="rId138"/>
    <p:sldId id="431" r:id="rId139"/>
    <p:sldId id="432" r:id="rId140"/>
    <p:sldId id="433" r:id="rId141"/>
    <p:sldId id="434" r:id="rId142"/>
    <p:sldId id="435" r:id="rId143"/>
    <p:sldId id="436" r:id="rId144"/>
    <p:sldId id="437" r:id="rId145"/>
    <p:sldId id="454" r:id="rId146"/>
    <p:sldId id="455" r:id="rId147"/>
    <p:sldId id="447" r:id="rId148"/>
    <p:sldId id="438" r:id="rId149"/>
    <p:sldId id="439" r:id="rId150"/>
    <p:sldId id="440" r:id="rId151"/>
    <p:sldId id="441" r:id="rId152"/>
    <p:sldId id="442" r:id="rId153"/>
    <p:sldId id="443" r:id="rId154"/>
    <p:sldId id="444" r:id="rId155"/>
    <p:sldId id="448" r:id="rId156"/>
    <p:sldId id="449" r:id="rId157"/>
    <p:sldId id="374" r:id="rId158"/>
    <p:sldId id="463" r:id="rId159"/>
    <p:sldId id="464" r:id="rId160"/>
    <p:sldId id="371" r:id="rId161"/>
    <p:sldId id="372" r:id="rId162"/>
    <p:sldId id="373" r:id="rId163"/>
    <p:sldId id="465" r:id="rId164"/>
    <p:sldId id="378" r:id="rId165"/>
    <p:sldId id="377" r:id="rId166"/>
    <p:sldId id="380" r:id="rId167"/>
    <p:sldId id="381" r:id="rId168"/>
    <p:sldId id="382" r:id="rId169"/>
    <p:sldId id="383" r:id="rId170"/>
    <p:sldId id="384" r:id="rId171"/>
    <p:sldId id="385" r:id="rId172"/>
    <p:sldId id="485" r:id="rId173"/>
    <p:sldId id="486" r:id="rId174"/>
    <p:sldId id="487" r:id="rId175"/>
    <p:sldId id="488" r:id="rId176"/>
    <p:sldId id="489" r:id="rId177"/>
    <p:sldId id="467" r:id="rId178"/>
    <p:sldId id="468" r:id="rId179"/>
    <p:sldId id="469" r:id="rId180"/>
    <p:sldId id="490" r:id="rId181"/>
    <p:sldId id="491" r:id="rId182"/>
    <p:sldId id="492" r:id="rId183"/>
    <p:sldId id="493" r:id="rId184"/>
    <p:sldId id="494" r:id="rId185"/>
    <p:sldId id="470" r:id="rId186"/>
    <p:sldId id="471" r:id="rId187"/>
    <p:sldId id="472" r:id="rId188"/>
    <p:sldId id="473" r:id="rId189"/>
    <p:sldId id="474" r:id="rId190"/>
    <p:sldId id="475" r:id="rId191"/>
    <p:sldId id="477" r:id="rId192"/>
    <p:sldId id="476" r:id="rId193"/>
    <p:sldId id="478" r:id="rId194"/>
    <p:sldId id="479" r:id="rId195"/>
    <p:sldId id="480" r:id="rId196"/>
    <p:sldId id="481" r:id="rId197"/>
    <p:sldId id="482" r:id="rId198"/>
    <p:sldId id="483" r:id="rId199"/>
    <p:sldId id="484" r:id="rId200"/>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846" autoAdjust="0"/>
  </p:normalViewPr>
  <p:slideViewPr>
    <p:cSldViewPr>
      <p:cViewPr varScale="1">
        <p:scale>
          <a:sx n="88" d="100"/>
          <a:sy n="88" d="100"/>
        </p:scale>
        <p:origin x="2274" y="90"/>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6067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tableStyles" Target="tableStyle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204"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notesMaster" Target="notesMasters/notesMaster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presProps" Target="presProp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 Id="rId4" Type="http://schemas.openxmlformats.org/officeDocument/2006/relationships/image" Target="../media/image52.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image" Target="../media/image53.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 Id="rId4" Type="http://schemas.openxmlformats.org/officeDocument/2006/relationships/image" Target="../media/image81.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83.wmf"/><Relationship Id="rId1" Type="http://schemas.openxmlformats.org/officeDocument/2006/relationships/image" Target="../media/image82.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99.wmf"/><Relationship Id="rId1" Type="http://schemas.openxmlformats.org/officeDocument/2006/relationships/image" Target="../media/image98.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103.wmf"/><Relationship Id="rId1" Type="http://schemas.openxmlformats.org/officeDocument/2006/relationships/image" Target="../media/image10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1DE3218C-CA08-4BD7-80EA-6F15663114F2}" type="datetimeFigureOut">
              <a:rPr lang="zh-CN" altLang="en-US"/>
              <a:pPr>
                <a:defRPr/>
              </a:pPr>
              <a:t>2024/5/30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68E28B8A-0987-4A1A-BC64-988CCA7E82D4}" type="slidenum">
              <a:rPr lang="zh-CN" altLang="en-US"/>
              <a:pPr>
                <a:defRPr/>
              </a:pPr>
              <a:t>‹#›</a:t>
            </a:fld>
            <a:endParaRPr lang="zh-CN" altLang="en-US"/>
          </a:p>
        </p:txBody>
      </p:sp>
    </p:spTree>
    <p:extLst>
      <p:ext uri="{BB962C8B-B14F-4D97-AF65-F5344CB8AC3E}">
        <p14:creationId xmlns:p14="http://schemas.microsoft.com/office/powerpoint/2010/main" val="28494045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mn-lt"/>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mn-lt"/>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mn-lt"/>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mn-lt"/>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buAutoNum type="arabicPeriod"/>
            </a:pPr>
            <a:r>
              <a:rPr lang="zh-CN" altLang="en-US" dirty="0" smtClean="0"/>
              <a:t>符号主义：使用符号、规则和逻辑来表征知识和进行逻辑 推理，代表的算法是：规则和决策树</a:t>
            </a:r>
            <a:br>
              <a:rPr lang="zh-CN" altLang="en-US" dirty="0" smtClean="0"/>
            </a:br>
            <a:endParaRPr lang="en-US" altLang="zh-CN" dirty="0" smtClean="0"/>
          </a:p>
          <a:p>
            <a:pPr marL="342900" indent="-342900">
              <a:buAutoNum type="arabicPeriod"/>
            </a:pPr>
            <a:r>
              <a:rPr lang="zh-CN" altLang="en-US" dirty="0" smtClean="0"/>
              <a:t>贝叶斯派：获取发生的可能性来进行概率推理，最喜欢的算法是：朴素贝叶斯或马尔可夫</a:t>
            </a:r>
            <a:br>
              <a:rPr lang="zh-CN" altLang="en-US" dirty="0" smtClean="0"/>
            </a:br>
            <a:endParaRPr lang="zh-CN" altLang="en-US" dirty="0" smtClean="0"/>
          </a:p>
          <a:p>
            <a:pPr marL="342900" indent="-342900">
              <a:buAutoNum type="arabicPeriod" startAt="3"/>
            </a:pPr>
            <a:r>
              <a:rPr lang="zh-CN" altLang="en-US" dirty="0" smtClean="0"/>
              <a:t>联结主义：使用概率矩阵和加权神经元来动态地识别和归纳模式，主要算法是：神经网络</a:t>
            </a:r>
            <a:br>
              <a:rPr lang="zh-CN" altLang="en-US" dirty="0" smtClean="0"/>
            </a:br>
            <a:endParaRPr lang="zh-CN" altLang="en-US" dirty="0" smtClean="0"/>
          </a:p>
          <a:p>
            <a:pPr marL="342900" indent="-342900">
              <a:buAutoNum type="arabicPeriod" startAt="4"/>
            </a:pPr>
            <a:r>
              <a:rPr lang="zh-CN" altLang="en-US" dirty="0" smtClean="0"/>
              <a:t>进化主义：生成变化，然后为特定目标获取其中最优的，代表的算法是：遗传算法</a:t>
            </a:r>
            <a:br>
              <a:rPr lang="zh-CN" altLang="en-US" dirty="0" smtClean="0"/>
            </a:br>
            <a:endParaRPr lang="zh-CN" altLang="en-US" dirty="0" smtClean="0"/>
          </a:p>
          <a:p>
            <a:pPr marL="342900" indent="-342900">
              <a:buAutoNum type="arabicPeriod" startAt="5"/>
            </a:pPr>
            <a:r>
              <a:rPr lang="en-US" altLang="zh-CN" dirty="0" err="1" smtClean="0"/>
              <a:t>Analogizer</a:t>
            </a:r>
            <a:r>
              <a:rPr lang="zh-CN" altLang="en-US" smtClean="0"/>
              <a:t>：根据约束条件来优化函数（尽可能走到更高，但同时不要偏离），代表的算法是：支持向量机</a:t>
            </a:r>
          </a:p>
          <a:p>
            <a:endParaRPr lang="zh-CN" altLang="en-US"/>
          </a:p>
        </p:txBody>
      </p:sp>
      <p:sp>
        <p:nvSpPr>
          <p:cNvPr id="4" name="灯片编号占位符 3"/>
          <p:cNvSpPr>
            <a:spLocks noGrp="1"/>
          </p:cNvSpPr>
          <p:nvPr>
            <p:ph type="sldNum" sz="quarter" idx="10"/>
          </p:nvPr>
        </p:nvSpPr>
        <p:spPr/>
        <p:txBody>
          <a:bodyPr/>
          <a:lstStyle/>
          <a:p>
            <a:pPr>
              <a:defRPr/>
            </a:pPr>
            <a:fld id="{68E28B8A-0987-4A1A-BC64-988CCA7E82D4}" type="slidenum">
              <a:rPr lang="zh-CN" altLang="en-US" smtClean="0"/>
              <a:pPr>
                <a:defRPr/>
              </a:pPr>
              <a:t>3</a:t>
            </a:fld>
            <a:endParaRPr lang="zh-CN" altLang="en-US"/>
          </a:p>
        </p:txBody>
      </p:sp>
    </p:spTree>
    <p:extLst>
      <p:ext uri="{BB962C8B-B14F-4D97-AF65-F5344CB8AC3E}">
        <p14:creationId xmlns:p14="http://schemas.microsoft.com/office/powerpoint/2010/main" val="6400887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69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295377C-BE4E-40D6-9169-9AF4A7A391B5}" type="slidenum">
              <a:rPr lang="zh-CN" altLang="en-US" smtClean="0">
                <a:latin typeface="Calibri" panose="020F0502020204030204" pitchFamily="34" charset="0"/>
              </a:rPr>
              <a:pPr/>
              <a:t>97</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6439612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30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730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C17DC39-65B8-4510-994B-BD1E82562ED4}" type="slidenum">
              <a:rPr lang="zh-CN" altLang="en-US" smtClean="0">
                <a:latin typeface="Calibri" panose="020F0502020204030204" pitchFamily="34" charset="0"/>
              </a:rPr>
              <a:pPr/>
              <a:t>99</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4132466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880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F47143F-DE30-4DF1-8183-8C94A91DB2D2}" type="slidenum">
              <a:rPr lang="zh-CN" altLang="en-US" smtClean="0">
                <a:latin typeface="Calibri" panose="020F0502020204030204" pitchFamily="34" charset="0"/>
              </a:rPr>
              <a:pPr/>
              <a:t>114</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413997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901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73A6B61-B8BB-4823-BB68-8152CB28C925}" type="slidenum">
              <a:rPr lang="zh-CN" altLang="en-US" smtClean="0">
                <a:latin typeface="Calibri" panose="020F0502020204030204" pitchFamily="34" charset="0"/>
              </a:rPr>
              <a:pPr/>
              <a:t>115</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39161577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921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B750FD4-65C2-4383-B049-615A531C9C71}" type="slidenum">
              <a:rPr lang="zh-CN" altLang="en-US" smtClean="0">
                <a:latin typeface="Calibri" panose="020F0502020204030204" pitchFamily="34" charset="0"/>
              </a:rPr>
              <a:pPr/>
              <a:t>116</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3302109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49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C79C0B8-FDE8-44D1-8B4F-C646F4C64FAC}" type="slidenum">
              <a:rPr lang="zh-CN" altLang="en-US" smtClean="0">
                <a:latin typeface="Calibri" panose="020F0502020204030204" pitchFamily="34" charset="0"/>
              </a:rPr>
              <a:pPr/>
              <a:t>123</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36681552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32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1447F1B-75EB-413C-9F46-0703C10F6567}" type="slidenum">
              <a:rPr lang="zh-CN" altLang="en-US" smtClean="0">
                <a:latin typeface="Calibri" panose="020F0502020204030204" pitchFamily="34" charset="0"/>
              </a:rPr>
              <a:pPr/>
              <a:t>126</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37969153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34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24C7D92-F425-422C-BBB3-0B391C4ED305}" type="slidenum">
              <a:rPr lang="zh-CN" altLang="en-US" smtClean="0">
                <a:latin typeface="Calibri" panose="020F0502020204030204" pitchFamily="34" charset="0"/>
              </a:rPr>
              <a:pPr/>
              <a:t>127</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5764819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392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4BC1C7A-4970-4579-8125-510C7A6A6273}" type="slidenum">
              <a:rPr lang="zh-CN" altLang="en-US" smtClean="0">
                <a:latin typeface="Calibri" panose="020F0502020204030204" pitchFamily="34" charset="0"/>
              </a:rPr>
              <a:pPr/>
              <a:t>131</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18940774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177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14CC9E9-7EC8-4D8D-8C57-E9893429A1BF}" type="slidenum">
              <a:rPr lang="zh-CN" altLang="en-US" smtClean="0">
                <a:latin typeface="Calibri" panose="020F0502020204030204" pitchFamily="34" charset="0"/>
              </a:rPr>
              <a:pPr/>
              <a:t>141</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4287804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B0C922D-7AE8-4A73-AE11-3EC84EA7E792}" type="slidenum">
              <a:rPr lang="zh-CN" altLang="en-US" smtClean="0">
                <a:latin typeface="Calibri" panose="020F0502020204030204" pitchFamily="34" charset="0"/>
              </a:rPr>
              <a:pPr/>
              <a:t>23</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36272078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8E28B8A-0987-4A1A-BC64-988CCA7E82D4}" type="slidenum">
              <a:rPr lang="zh-CN" altLang="en-US" smtClean="0"/>
              <a:pPr>
                <a:defRPr/>
              </a:pPr>
              <a:t>143</a:t>
            </a:fld>
            <a:endParaRPr lang="zh-CN" altLang="en-US"/>
          </a:p>
        </p:txBody>
      </p:sp>
    </p:spTree>
    <p:extLst>
      <p:ext uri="{BB962C8B-B14F-4D97-AF65-F5344CB8AC3E}">
        <p14:creationId xmlns:p14="http://schemas.microsoft.com/office/powerpoint/2010/main" val="13896164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Bagging</a:t>
            </a:r>
            <a:r>
              <a:rPr lang="zh-CN" altLang="en-US" dirty="0" smtClean="0"/>
              <a:t>的优势在于它能够显著降低模型的方差，因为集成中的多个模型倾向于犯不同类型的错误，它们的预测结果被平均后，偶然性的预测误差会被相互抵消，从而提高了整体模型的鲁棒性和准确性。此外，由于每个模型都是独立训练的，</a:t>
            </a:r>
            <a:r>
              <a:rPr lang="en-US" altLang="zh-CN" dirty="0" smtClean="0"/>
              <a:t>Bagging</a:t>
            </a:r>
            <a:r>
              <a:rPr lang="zh-CN" altLang="en-US" dirty="0" smtClean="0"/>
              <a:t>可以并行化处理，大大提高了计算效率。</a:t>
            </a:r>
            <a:endParaRPr lang="zh-CN" altLang="en-US" dirty="0"/>
          </a:p>
        </p:txBody>
      </p:sp>
      <p:sp>
        <p:nvSpPr>
          <p:cNvPr id="4" name="灯片编号占位符 3"/>
          <p:cNvSpPr>
            <a:spLocks noGrp="1"/>
          </p:cNvSpPr>
          <p:nvPr>
            <p:ph type="sldNum" sz="quarter" idx="10"/>
          </p:nvPr>
        </p:nvSpPr>
        <p:spPr/>
        <p:txBody>
          <a:bodyPr/>
          <a:lstStyle/>
          <a:p>
            <a:pPr>
              <a:defRPr/>
            </a:pPr>
            <a:fld id="{68E28B8A-0987-4A1A-BC64-988CCA7E82D4}" type="slidenum">
              <a:rPr lang="zh-CN" altLang="en-US" smtClean="0"/>
              <a:pPr>
                <a:defRPr/>
              </a:pPr>
              <a:t>155</a:t>
            </a:fld>
            <a:endParaRPr lang="zh-CN" altLang="en-US"/>
          </a:p>
        </p:txBody>
      </p:sp>
    </p:spTree>
    <p:extLst>
      <p:ext uri="{BB962C8B-B14F-4D97-AF65-F5344CB8AC3E}">
        <p14:creationId xmlns:p14="http://schemas.microsoft.com/office/powerpoint/2010/main" val="29887726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随机森林是</a:t>
            </a:r>
            <a:r>
              <a:rPr lang="en-US" altLang="zh-CN" dirty="0" smtClean="0"/>
              <a:t>Bagging</a:t>
            </a:r>
            <a:r>
              <a:rPr lang="zh-CN" altLang="en-US" dirty="0" smtClean="0"/>
              <a:t>方法的一个典型且广泛使用的例子，它特别适用于决策树作为基础模型的情况。</a:t>
            </a:r>
          </a:p>
          <a:p>
            <a:endParaRPr lang="zh-CN" altLang="en-US" dirty="0"/>
          </a:p>
        </p:txBody>
      </p:sp>
      <p:sp>
        <p:nvSpPr>
          <p:cNvPr id="4" name="灯片编号占位符 3"/>
          <p:cNvSpPr>
            <a:spLocks noGrp="1"/>
          </p:cNvSpPr>
          <p:nvPr>
            <p:ph type="sldNum" sz="quarter" idx="10"/>
          </p:nvPr>
        </p:nvSpPr>
        <p:spPr/>
        <p:txBody>
          <a:bodyPr/>
          <a:lstStyle/>
          <a:p>
            <a:pPr>
              <a:defRPr/>
            </a:pPr>
            <a:fld id="{68E28B8A-0987-4A1A-BC64-988CCA7E82D4}" type="slidenum">
              <a:rPr lang="zh-CN" altLang="en-US" smtClean="0"/>
              <a:pPr>
                <a:defRPr/>
              </a:pPr>
              <a:t>156</a:t>
            </a:fld>
            <a:endParaRPr lang="zh-CN" altLang="en-US"/>
          </a:p>
        </p:txBody>
      </p:sp>
    </p:spTree>
    <p:extLst>
      <p:ext uri="{BB962C8B-B14F-4D97-AF65-F5344CB8AC3E}">
        <p14:creationId xmlns:p14="http://schemas.microsoft.com/office/powerpoint/2010/main" val="36770579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8E28B8A-0987-4A1A-BC64-988CCA7E82D4}" type="slidenum">
              <a:rPr lang="zh-CN" altLang="en-US" smtClean="0"/>
              <a:pPr>
                <a:defRPr/>
              </a:pPr>
              <a:t>163</a:t>
            </a:fld>
            <a:endParaRPr lang="zh-CN" altLang="en-US"/>
          </a:p>
        </p:txBody>
      </p:sp>
    </p:spTree>
    <p:extLst>
      <p:ext uri="{BB962C8B-B14F-4D97-AF65-F5344CB8AC3E}">
        <p14:creationId xmlns:p14="http://schemas.microsoft.com/office/powerpoint/2010/main" val="23183102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宋体" panose="02010600030101010101" pitchFamily="2" charset="-122"/>
                <a:cs typeface="+mn-cs"/>
              </a:rPr>
              <a:t>对数几率没有单位限制，可以取负无穷到正无穷之间的任何值。当 </a:t>
            </a:r>
            <a:r>
              <a:rPr lang="en-US" altLang="zh-CN" sz="1200" b="0" i="1" kern="1200" dirty="0" smtClean="0">
                <a:solidFill>
                  <a:schemeClr val="tx1"/>
                </a:solidFill>
                <a:effectLst/>
                <a:latin typeface="+mn-lt"/>
                <a:ea typeface="宋体" panose="02010600030101010101" pitchFamily="2" charset="-122"/>
                <a:cs typeface="+mn-cs"/>
              </a:rPr>
              <a:t>p</a:t>
            </a:r>
            <a:r>
              <a:rPr lang="en-US" altLang="zh-CN" sz="1200" b="0" i="0" kern="1200" dirty="0" smtClean="0">
                <a:solidFill>
                  <a:schemeClr val="tx1"/>
                </a:solidFill>
                <a:effectLst/>
                <a:latin typeface="+mn-lt"/>
                <a:ea typeface="宋体" panose="02010600030101010101" pitchFamily="2" charset="-122"/>
                <a:cs typeface="+mn-cs"/>
              </a:rPr>
              <a:t>=0.5</a:t>
            </a:r>
            <a:r>
              <a:rPr lang="zh-CN" altLang="en-US" sz="1200" b="0" i="0" kern="1200" dirty="0" smtClean="0">
                <a:solidFill>
                  <a:schemeClr val="tx1"/>
                </a:solidFill>
                <a:effectLst/>
                <a:latin typeface="+mn-lt"/>
                <a:ea typeface="宋体" panose="02010600030101010101" pitchFamily="2" charset="-122"/>
                <a:cs typeface="+mn-cs"/>
              </a:rPr>
              <a:t> 时，对数几率为</a:t>
            </a:r>
            <a:r>
              <a:rPr lang="en-US" altLang="zh-CN" sz="1200" b="0" i="0" kern="1200" dirty="0" smtClean="0">
                <a:solidFill>
                  <a:schemeClr val="tx1"/>
                </a:solidFill>
                <a:effectLst/>
                <a:latin typeface="+mn-lt"/>
                <a:ea typeface="宋体" panose="02010600030101010101" pitchFamily="2" charset="-122"/>
                <a:cs typeface="+mn-cs"/>
              </a:rPr>
              <a:t>0</a:t>
            </a:r>
            <a:r>
              <a:rPr lang="zh-CN" altLang="en-US" sz="1200" b="0" i="0" kern="1200" dirty="0" smtClean="0">
                <a:solidFill>
                  <a:schemeClr val="tx1"/>
                </a:solidFill>
                <a:effectLst/>
                <a:latin typeface="+mn-lt"/>
                <a:ea typeface="宋体" panose="02010600030101010101" pitchFamily="2" charset="-122"/>
                <a:cs typeface="+mn-cs"/>
              </a:rPr>
              <a:t>；当 </a:t>
            </a:r>
            <a:r>
              <a:rPr lang="en-US" altLang="zh-CN" sz="1200" b="0" i="1" kern="1200" dirty="0" smtClean="0">
                <a:solidFill>
                  <a:schemeClr val="tx1"/>
                </a:solidFill>
                <a:effectLst/>
                <a:latin typeface="+mn-lt"/>
                <a:ea typeface="宋体" panose="02010600030101010101" pitchFamily="2" charset="-122"/>
                <a:cs typeface="+mn-cs"/>
              </a:rPr>
              <a:t>p</a:t>
            </a:r>
            <a:r>
              <a:rPr lang="en-US" altLang="zh-CN" sz="1200" b="0" i="0" kern="1200" dirty="0" smtClean="0">
                <a:solidFill>
                  <a:schemeClr val="tx1"/>
                </a:solidFill>
                <a:effectLst/>
                <a:latin typeface="+mn-lt"/>
                <a:ea typeface="宋体" panose="02010600030101010101" pitchFamily="2" charset="-122"/>
                <a:cs typeface="+mn-cs"/>
              </a:rPr>
              <a:t>&gt;0.5</a:t>
            </a:r>
            <a:r>
              <a:rPr lang="zh-CN" altLang="en-US" sz="1200" b="0" i="0" kern="1200" dirty="0" smtClean="0">
                <a:solidFill>
                  <a:schemeClr val="tx1"/>
                </a:solidFill>
                <a:effectLst/>
                <a:latin typeface="+mn-lt"/>
                <a:ea typeface="宋体" panose="02010600030101010101" pitchFamily="2" charset="-122"/>
                <a:cs typeface="+mn-cs"/>
              </a:rPr>
              <a:t> 时，对数几率为正；当 </a:t>
            </a:r>
            <a:r>
              <a:rPr lang="en-US" altLang="zh-CN" sz="1200" b="0" i="1" kern="1200" dirty="0" smtClean="0">
                <a:solidFill>
                  <a:schemeClr val="tx1"/>
                </a:solidFill>
                <a:effectLst/>
                <a:latin typeface="+mn-lt"/>
                <a:ea typeface="宋体" panose="02010600030101010101" pitchFamily="2" charset="-122"/>
                <a:cs typeface="+mn-cs"/>
              </a:rPr>
              <a:t>p</a:t>
            </a:r>
            <a:r>
              <a:rPr lang="en-US" altLang="zh-CN" sz="1200" b="0" i="0" kern="1200" dirty="0" smtClean="0">
                <a:solidFill>
                  <a:schemeClr val="tx1"/>
                </a:solidFill>
                <a:effectLst/>
                <a:latin typeface="+mn-lt"/>
                <a:ea typeface="宋体" panose="02010600030101010101" pitchFamily="2" charset="-122"/>
                <a:cs typeface="+mn-cs"/>
              </a:rPr>
              <a:t>&lt;0.5</a:t>
            </a:r>
            <a:r>
              <a:rPr lang="zh-CN" altLang="en-US" sz="1200" b="0" i="0" kern="1200" dirty="0" smtClean="0">
                <a:solidFill>
                  <a:schemeClr val="tx1"/>
                </a:solidFill>
                <a:effectLst/>
                <a:latin typeface="+mn-lt"/>
                <a:ea typeface="宋体" panose="02010600030101010101" pitchFamily="2" charset="-122"/>
                <a:cs typeface="+mn-cs"/>
              </a:rPr>
              <a:t> 时，对数几率为负。这意味着对数几率能够很好地反映概率的倾向性，即事件发生的相对可能性。</a:t>
            </a:r>
            <a:endParaRPr lang="en-US" altLang="zh-CN" sz="1200" b="0" i="0" kern="1200" dirty="0" smtClean="0">
              <a:solidFill>
                <a:schemeClr val="tx1"/>
              </a:solidFill>
              <a:effectLst/>
              <a:latin typeface="+mn-lt"/>
              <a:ea typeface="宋体" panose="02010600030101010101" pitchFamily="2" charset="-122"/>
              <a:cs typeface="+mn-cs"/>
            </a:endParaRPr>
          </a:p>
          <a:p>
            <a:endParaRPr lang="en-US" altLang="zh-CN" sz="1200" b="0" i="0" kern="1200" dirty="0" smtClean="0">
              <a:solidFill>
                <a:schemeClr val="tx1"/>
              </a:solidFill>
              <a:effectLst/>
              <a:latin typeface="+mn-lt"/>
              <a:ea typeface="宋体" panose="02010600030101010101" pitchFamily="2" charset="-122"/>
              <a:cs typeface="+mn-cs"/>
            </a:endParaRPr>
          </a:p>
          <a:p>
            <a:r>
              <a:rPr lang="zh-CN" altLang="en-US" sz="1200" b="0" i="0" kern="1200" dirty="0" smtClean="0">
                <a:solidFill>
                  <a:schemeClr val="tx1"/>
                </a:solidFill>
                <a:effectLst/>
                <a:latin typeface="+mn-lt"/>
                <a:ea typeface="宋体" panose="02010600030101010101" pitchFamily="2" charset="-122"/>
                <a:cs typeface="+mn-cs"/>
              </a:rPr>
              <a:t>在</a:t>
            </a:r>
            <a:r>
              <a:rPr lang="en-US" altLang="zh-CN" sz="1200" b="0" i="0" kern="1200" dirty="0" smtClean="0">
                <a:solidFill>
                  <a:schemeClr val="tx1"/>
                </a:solidFill>
                <a:effectLst/>
                <a:latin typeface="+mn-lt"/>
                <a:ea typeface="宋体" panose="02010600030101010101" pitchFamily="2" charset="-122"/>
                <a:cs typeface="+mn-cs"/>
              </a:rPr>
              <a:t>Logistic</a:t>
            </a:r>
            <a:r>
              <a:rPr lang="zh-CN" altLang="en-US" sz="1200" b="0" i="0" kern="1200" dirty="0" smtClean="0">
                <a:solidFill>
                  <a:schemeClr val="tx1"/>
                </a:solidFill>
                <a:effectLst/>
                <a:latin typeface="+mn-lt"/>
                <a:ea typeface="宋体" panose="02010600030101010101" pitchFamily="2" charset="-122"/>
                <a:cs typeface="+mn-cs"/>
              </a:rPr>
              <a:t>回归中，我们试图通过一系列自变量 </a:t>
            </a:r>
            <a:r>
              <a:rPr lang="en-US" altLang="zh-CN" sz="1200" b="0" i="1" kern="1200" dirty="0" smtClean="0">
                <a:solidFill>
                  <a:schemeClr val="tx1"/>
                </a:solidFill>
                <a:effectLst/>
                <a:latin typeface="+mn-lt"/>
                <a:ea typeface="宋体" panose="02010600030101010101" pitchFamily="2" charset="-122"/>
                <a:cs typeface="+mn-cs"/>
              </a:rPr>
              <a:t>X</a:t>
            </a:r>
            <a:r>
              <a:rPr lang="en-US" altLang="zh-CN" sz="1200" b="0" i="0" kern="1200" dirty="0" smtClean="0">
                <a:solidFill>
                  <a:schemeClr val="tx1"/>
                </a:solidFill>
                <a:effectLst/>
                <a:latin typeface="+mn-lt"/>
                <a:ea typeface="宋体" panose="02010600030101010101" pitchFamily="2" charset="-122"/>
                <a:cs typeface="+mn-cs"/>
              </a:rPr>
              <a:t>1​,</a:t>
            </a:r>
            <a:r>
              <a:rPr lang="en-US" altLang="zh-CN" sz="1200" b="0" i="1" kern="1200" dirty="0" smtClean="0">
                <a:solidFill>
                  <a:schemeClr val="tx1"/>
                </a:solidFill>
                <a:effectLst/>
                <a:latin typeface="+mn-lt"/>
                <a:ea typeface="宋体" panose="02010600030101010101" pitchFamily="2" charset="-122"/>
                <a:cs typeface="+mn-cs"/>
              </a:rPr>
              <a:t>X</a:t>
            </a:r>
            <a:r>
              <a:rPr lang="en-US" altLang="zh-CN" sz="1200" b="0" i="0" kern="1200" dirty="0" smtClean="0">
                <a:solidFill>
                  <a:schemeClr val="tx1"/>
                </a:solidFill>
                <a:effectLst/>
                <a:latin typeface="+mn-lt"/>
                <a:ea typeface="宋体" panose="02010600030101010101" pitchFamily="2" charset="-122"/>
                <a:cs typeface="+mn-cs"/>
              </a:rPr>
              <a:t>2​,...,</a:t>
            </a:r>
            <a:r>
              <a:rPr lang="en-US" altLang="zh-CN" sz="1200" b="0" i="1" kern="1200" dirty="0" err="1" smtClean="0">
                <a:solidFill>
                  <a:schemeClr val="tx1"/>
                </a:solidFill>
                <a:effectLst/>
                <a:latin typeface="+mn-lt"/>
                <a:ea typeface="宋体" panose="02010600030101010101" pitchFamily="2" charset="-122"/>
                <a:cs typeface="+mn-cs"/>
              </a:rPr>
              <a:t>Xk</a:t>
            </a:r>
            <a:r>
              <a:rPr lang="zh-CN" altLang="en-US" sz="1200" b="0" i="0" kern="1200" dirty="0" smtClean="0">
                <a:solidFill>
                  <a:schemeClr val="tx1"/>
                </a:solidFill>
                <a:effectLst/>
                <a:latin typeface="+mn-lt"/>
                <a:ea typeface="宋体" panose="02010600030101010101" pitchFamily="2" charset="-122"/>
                <a:cs typeface="+mn-cs"/>
              </a:rPr>
              <a:t>​ 来预测一个二分类问题的目标概率 </a:t>
            </a:r>
            <a:r>
              <a:rPr lang="en-US" altLang="zh-CN" sz="1200" b="0" i="1" kern="1200" dirty="0" smtClean="0">
                <a:solidFill>
                  <a:schemeClr val="tx1"/>
                </a:solidFill>
                <a:effectLst/>
                <a:latin typeface="+mn-lt"/>
                <a:ea typeface="宋体" panose="02010600030101010101" pitchFamily="2" charset="-122"/>
                <a:cs typeface="+mn-cs"/>
              </a:rPr>
              <a:t>p</a:t>
            </a:r>
            <a:r>
              <a:rPr lang="zh-CN" altLang="en-US" sz="1200" b="0" i="0" kern="1200" dirty="0" smtClean="0">
                <a:solidFill>
                  <a:schemeClr val="tx1"/>
                </a:solidFill>
                <a:effectLst/>
                <a:latin typeface="+mn-lt"/>
                <a:ea typeface="宋体" panose="02010600030101010101" pitchFamily="2" charset="-122"/>
                <a:cs typeface="+mn-cs"/>
              </a:rPr>
              <a:t>。直接对概率 </a:t>
            </a:r>
            <a:r>
              <a:rPr lang="en-US" altLang="zh-CN" sz="1200" b="0" i="1" kern="1200" dirty="0" smtClean="0">
                <a:solidFill>
                  <a:schemeClr val="tx1"/>
                </a:solidFill>
                <a:effectLst/>
                <a:latin typeface="+mn-lt"/>
                <a:ea typeface="宋体" panose="02010600030101010101" pitchFamily="2" charset="-122"/>
                <a:cs typeface="+mn-cs"/>
              </a:rPr>
              <a:t>p</a:t>
            </a:r>
            <a:r>
              <a:rPr lang="zh-CN" altLang="en-US" sz="1200" b="0" i="0" kern="1200" dirty="0" smtClean="0">
                <a:solidFill>
                  <a:schemeClr val="tx1"/>
                </a:solidFill>
                <a:effectLst/>
                <a:latin typeface="+mn-lt"/>
                <a:ea typeface="宋体" panose="02010600030101010101" pitchFamily="2" charset="-122"/>
                <a:cs typeface="+mn-cs"/>
              </a:rPr>
              <a:t> 建立线性模型会有困难，因为概率的取值范围是 </a:t>
            </a:r>
            <a:r>
              <a:rPr lang="en-US" altLang="zh-CN" sz="1200" b="0" i="0" kern="1200" dirty="0" smtClean="0">
                <a:solidFill>
                  <a:schemeClr val="tx1"/>
                </a:solidFill>
                <a:effectLst/>
                <a:latin typeface="+mn-lt"/>
                <a:ea typeface="宋体" panose="02010600030101010101" pitchFamily="2" charset="-122"/>
                <a:cs typeface="+mn-cs"/>
              </a:rPr>
              <a:t>[0, 1]</a:t>
            </a:r>
            <a:r>
              <a:rPr lang="zh-CN" altLang="en-US" sz="1200" b="0" i="0" kern="1200" dirty="0" smtClean="0">
                <a:solidFill>
                  <a:schemeClr val="tx1"/>
                </a:solidFill>
                <a:effectLst/>
                <a:latin typeface="+mn-lt"/>
                <a:ea typeface="宋体" panose="02010600030101010101" pitchFamily="2" charset="-122"/>
                <a:cs typeface="+mn-cs"/>
              </a:rPr>
              <a:t>，不符合线性模型的无限域特性。通过引入对数几率变换，我们可以将问题转化为对数几率与自变量之间的线性关系</a:t>
            </a:r>
            <a:endParaRPr lang="zh-CN" altLang="en-US" dirty="0"/>
          </a:p>
        </p:txBody>
      </p:sp>
      <p:sp>
        <p:nvSpPr>
          <p:cNvPr id="4" name="灯片编号占位符 3"/>
          <p:cNvSpPr>
            <a:spLocks noGrp="1"/>
          </p:cNvSpPr>
          <p:nvPr>
            <p:ph type="sldNum" sz="quarter" idx="10"/>
          </p:nvPr>
        </p:nvSpPr>
        <p:spPr/>
        <p:txBody>
          <a:bodyPr/>
          <a:lstStyle/>
          <a:p>
            <a:pPr>
              <a:defRPr/>
            </a:pPr>
            <a:fld id="{68E28B8A-0987-4A1A-BC64-988CCA7E82D4}" type="slidenum">
              <a:rPr lang="zh-CN" altLang="en-US" smtClean="0"/>
              <a:pPr>
                <a:defRPr/>
              </a:pPr>
              <a:t>164</a:t>
            </a:fld>
            <a:endParaRPr lang="zh-CN" altLang="en-US"/>
          </a:p>
        </p:txBody>
      </p:sp>
    </p:spTree>
    <p:extLst>
      <p:ext uri="{BB962C8B-B14F-4D97-AF65-F5344CB8AC3E}">
        <p14:creationId xmlns:p14="http://schemas.microsoft.com/office/powerpoint/2010/main" val="12010130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1013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C92A4B0-D4B9-4C8C-A60A-AD279CA12562}" type="slidenum">
              <a:rPr lang="zh-CN" altLang="en-US" smtClean="0">
                <a:latin typeface="Calibri" panose="020F0502020204030204" pitchFamily="34" charset="0"/>
              </a:rPr>
              <a:pPr/>
              <a:t>165</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20896256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054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A5CBFFF-9722-4752-A3C1-CCF387C855F2}" type="slidenum">
              <a:rPr lang="zh-CN" altLang="en-US" smtClean="0">
                <a:latin typeface="Calibri" panose="020F0502020204030204" pitchFamily="34" charset="0"/>
              </a:rPr>
              <a:pPr/>
              <a:t>166</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41359637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宋体" panose="02010600030101010101" pitchFamily="2" charset="-122"/>
                <a:cs typeface="+mn-cs"/>
              </a:rPr>
              <a:t>在感知机模型中，学习率（</a:t>
            </a:r>
            <a:r>
              <a:rPr lang="en-US" altLang="zh-CN" sz="1200" b="0" i="0" kern="1200" dirty="0" smtClean="0">
                <a:solidFill>
                  <a:schemeClr val="tx1"/>
                </a:solidFill>
                <a:effectLst/>
                <a:latin typeface="+mn-lt"/>
                <a:ea typeface="宋体" panose="02010600030101010101" pitchFamily="2" charset="-122"/>
                <a:cs typeface="+mn-cs"/>
              </a:rPr>
              <a:t>learning rate</a:t>
            </a:r>
            <a:r>
              <a:rPr lang="zh-CN" altLang="en-US" sz="1200" b="0" i="0" kern="1200" dirty="0" smtClean="0">
                <a:solidFill>
                  <a:schemeClr val="tx1"/>
                </a:solidFill>
                <a:effectLst/>
                <a:latin typeface="+mn-lt"/>
                <a:ea typeface="宋体" panose="02010600030101010101" pitchFamily="2" charset="-122"/>
                <a:cs typeface="+mn-cs"/>
              </a:rPr>
              <a:t>）是一个重要的超参数，它决定了模型在每次迭代过程中更新权重向量时的步伐大小。具体来说，学习率决定了梯度下降法中，沿着梯度方向调整权重向量时的幅度。如果学习率设置得过高，模型可能在最优解附近震荡，甚至可能越过最优解导致收敛速度变慢或无法收敛；如果设置得太低，模型收敛到最优解的速度会变得非常缓慢，需要很多次迭代才能逐渐逼近最优解。</a:t>
            </a:r>
          </a:p>
          <a:p>
            <a:r>
              <a:rPr lang="zh-CN" altLang="en-US" sz="1200" b="0" i="0" kern="1200" dirty="0" smtClean="0">
                <a:solidFill>
                  <a:schemeClr val="tx1"/>
                </a:solidFill>
                <a:effectLst/>
                <a:latin typeface="+mn-lt"/>
                <a:ea typeface="宋体" panose="02010600030101010101" pitchFamily="2" charset="-122"/>
                <a:cs typeface="+mn-cs"/>
              </a:rPr>
              <a:t>设置学习率的一般策略包括：</a:t>
            </a:r>
          </a:p>
          <a:p>
            <a:r>
              <a:rPr lang="zh-CN" altLang="en-US" sz="1200" b="1" i="0" kern="1200" dirty="0" smtClean="0">
                <a:solidFill>
                  <a:schemeClr val="tx1"/>
                </a:solidFill>
                <a:effectLst/>
                <a:latin typeface="+mn-lt"/>
                <a:ea typeface="宋体" panose="02010600030101010101" pitchFamily="2" charset="-122"/>
                <a:cs typeface="+mn-cs"/>
              </a:rPr>
              <a:t>经验法</a:t>
            </a:r>
            <a:r>
              <a:rPr lang="zh-CN" altLang="en-US" sz="1200" b="0" i="0" kern="1200" dirty="0" smtClean="0">
                <a:solidFill>
                  <a:schemeClr val="tx1"/>
                </a:solidFill>
                <a:effectLst/>
                <a:latin typeface="+mn-lt"/>
                <a:ea typeface="宋体" panose="02010600030101010101" pitchFamily="2" charset="-122"/>
                <a:cs typeface="+mn-cs"/>
              </a:rPr>
              <a:t>：根据问题的经验或以往类似任务的实践，直接设定一个常用的学习率，如</a:t>
            </a:r>
            <a:r>
              <a:rPr lang="en-US" altLang="zh-CN" sz="1200" b="0" i="0" kern="1200" dirty="0" smtClean="0">
                <a:solidFill>
                  <a:schemeClr val="tx1"/>
                </a:solidFill>
                <a:effectLst/>
                <a:latin typeface="+mn-lt"/>
                <a:ea typeface="宋体" panose="02010600030101010101" pitchFamily="2" charset="-122"/>
                <a:cs typeface="+mn-cs"/>
              </a:rPr>
              <a:t>0.1</a:t>
            </a:r>
            <a:r>
              <a:rPr lang="zh-CN" altLang="en-US" sz="1200" b="0" i="0" kern="1200" dirty="0" smtClean="0">
                <a:solidFill>
                  <a:schemeClr val="tx1"/>
                </a:solidFill>
                <a:effectLst/>
                <a:latin typeface="+mn-lt"/>
                <a:ea typeface="宋体" panose="02010600030101010101" pitchFamily="2" charset="-122"/>
                <a:cs typeface="+mn-cs"/>
              </a:rPr>
              <a:t>、</a:t>
            </a:r>
            <a:r>
              <a:rPr lang="en-US" altLang="zh-CN" sz="1200" b="0" i="0" kern="1200" dirty="0" smtClean="0">
                <a:solidFill>
                  <a:schemeClr val="tx1"/>
                </a:solidFill>
                <a:effectLst/>
                <a:latin typeface="+mn-lt"/>
                <a:ea typeface="宋体" panose="02010600030101010101" pitchFamily="2" charset="-122"/>
                <a:cs typeface="+mn-cs"/>
              </a:rPr>
              <a:t>0.01</a:t>
            </a:r>
            <a:r>
              <a:rPr lang="zh-CN" altLang="en-US" sz="1200" b="0" i="0" kern="1200" dirty="0" smtClean="0">
                <a:solidFill>
                  <a:schemeClr val="tx1"/>
                </a:solidFill>
                <a:effectLst/>
                <a:latin typeface="+mn-lt"/>
                <a:ea typeface="宋体" panose="02010600030101010101" pitchFamily="2" charset="-122"/>
                <a:cs typeface="+mn-cs"/>
              </a:rPr>
              <a:t>或</a:t>
            </a:r>
            <a:r>
              <a:rPr lang="en-US" altLang="zh-CN" sz="1200" b="0" i="0" kern="1200" dirty="0" smtClean="0">
                <a:solidFill>
                  <a:schemeClr val="tx1"/>
                </a:solidFill>
                <a:effectLst/>
                <a:latin typeface="+mn-lt"/>
                <a:ea typeface="宋体" panose="02010600030101010101" pitchFamily="2" charset="-122"/>
                <a:cs typeface="+mn-cs"/>
              </a:rPr>
              <a:t>0.001</a:t>
            </a:r>
            <a:r>
              <a:rPr lang="zh-CN" altLang="en-US" sz="1200" b="0" i="0" kern="1200" dirty="0" smtClean="0">
                <a:solidFill>
                  <a:schemeClr val="tx1"/>
                </a:solidFill>
                <a:effectLst/>
                <a:latin typeface="+mn-lt"/>
                <a:ea typeface="宋体" panose="02010600030101010101" pitchFamily="2" charset="-122"/>
                <a:cs typeface="+mn-cs"/>
              </a:rPr>
              <a:t>，然后根据训练过程中的表现进行微调。</a:t>
            </a:r>
          </a:p>
          <a:p>
            <a:r>
              <a:rPr lang="zh-CN" altLang="en-US" sz="1200" b="1" i="0" kern="1200" dirty="0" smtClean="0">
                <a:solidFill>
                  <a:schemeClr val="tx1"/>
                </a:solidFill>
                <a:effectLst/>
                <a:latin typeface="+mn-lt"/>
                <a:ea typeface="宋体" panose="02010600030101010101" pitchFamily="2" charset="-122"/>
                <a:cs typeface="+mn-cs"/>
              </a:rPr>
              <a:t>逐步调整</a:t>
            </a:r>
            <a:r>
              <a:rPr lang="zh-CN" altLang="en-US" sz="1200" b="0" i="0" kern="1200" dirty="0" smtClean="0">
                <a:solidFill>
                  <a:schemeClr val="tx1"/>
                </a:solidFill>
                <a:effectLst/>
                <a:latin typeface="+mn-lt"/>
                <a:ea typeface="宋体" panose="02010600030101010101" pitchFamily="2" charset="-122"/>
                <a:cs typeface="+mn-cs"/>
              </a:rPr>
              <a:t>：初始时设置一个较大的学习率以加速初期的收敛过程，随着迭代的进行，逐渐减小学习率（例如，学习率衰减），这样可以在后期靠近最优解时进行更精细的调整，避免错过最优解。</a:t>
            </a:r>
          </a:p>
          <a:p>
            <a:r>
              <a:rPr lang="zh-CN" altLang="en-US" sz="1200" b="1" i="0" kern="1200" dirty="0" smtClean="0">
                <a:solidFill>
                  <a:schemeClr val="tx1"/>
                </a:solidFill>
                <a:effectLst/>
                <a:latin typeface="+mn-lt"/>
                <a:ea typeface="宋体" panose="02010600030101010101" pitchFamily="2" charset="-122"/>
                <a:cs typeface="+mn-cs"/>
              </a:rPr>
              <a:t>自适应学习率方法</a:t>
            </a:r>
            <a:r>
              <a:rPr lang="zh-CN" altLang="en-US" sz="1200" b="0" i="0" kern="1200" dirty="0" smtClean="0">
                <a:solidFill>
                  <a:schemeClr val="tx1"/>
                </a:solidFill>
                <a:effectLst/>
                <a:latin typeface="+mn-lt"/>
                <a:ea typeface="宋体" panose="02010600030101010101" pitchFamily="2" charset="-122"/>
                <a:cs typeface="+mn-cs"/>
              </a:rPr>
              <a:t>：使用如</a:t>
            </a:r>
            <a:r>
              <a:rPr lang="en-US" altLang="zh-CN" sz="1200" b="0" i="0" kern="1200" dirty="0" err="1" smtClean="0">
                <a:solidFill>
                  <a:schemeClr val="tx1"/>
                </a:solidFill>
                <a:effectLst/>
                <a:latin typeface="+mn-lt"/>
                <a:ea typeface="宋体" panose="02010600030101010101" pitchFamily="2" charset="-122"/>
                <a:cs typeface="+mn-cs"/>
              </a:rPr>
              <a:t>Adagrad</a:t>
            </a:r>
            <a:r>
              <a:rPr lang="zh-CN" altLang="en-US" sz="1200" b="0" i="0" kern="1200" dirty="0" smtClean="0">
                <a:solidFill>
                  <a:schemeClr val="tx1"/>
                </a:solidFill>
                <a:effectLst/>
                <a:latin typeface="+mn-lt"/>
                <a:ea typeface="宋体" panose="02010600030101010101" pitchFamily="2" charset="-122"/>
                <a:cs typeface="+mn-cs"/>
              </a:rPr>
              <a:t>、</a:t>
            </a:r>
            <a:r>
              <a:rPr lang="en-US" altLang="zh-CN" sz="1200" b="0" i="0" kern="1200" dirty="0" err="1" smtClean="0">
                <a:solidFill>
                  <a:schemeClr val="tx1"/>
                </a:solidFill>
                <a:effectLst/>
                <a:latin typeface="+mn-lt"/>
                <a:ea typeface="宋体" panose="02010600030101010101" pitchFamily="2" charset="-122"/>
                <a:cs typeface="+mn-cs"/>
              </a:rPr>
              <a:t>RMSprop</a:t>
            </a:r>
            <a:r>
              <a:rPr lang="zh-CN" altLang="en-US" sz="1200" b="0" i="0" kern="1200" dirty="0" smtClean="0">
                <a:solidFill>
                  <a:schemeClr val="tx1"/>
                </a:solidFill>
                <a:effectLst/>
                <a:latin typeface="+mn-lt"/>
                <a:ea typeface="宋体" panose="02010600030101010101" pitchFamily="2" charset="-122"/>
                <a:cs typeface="+mn-cs"/>
              </a:rPr>
              <a:t>、</a:t>
            </a:r>
            <a:r>
              <a:rPr lang="en-US" altLang="zh-CN" sz="1200" b="0" i="0" kern="1200" dirty="0" smtClean="0">
                <a:solidFill>
                  <a:schemeClr val="tx1"/>
                </a:solidFill>
                <a:effectLst/>
                <a:latin typeface="+mn-lt"/>
                <a:ea typeface="宋体" panose="02010600030101010101" pitchFamily="2" charset="-122"/>
                <a:cs typeface="+mn-cs"/>
              </a:rPr>
              <a:t>Adam</a:t>
            </a:r>
            <a:r>
              <a:rPr lang="zh-CN" altLang="en-US" sz="1200" b="0" i="0" kern="1200" dirty="0" smtClean="0">
                <a:solidFill>
                  <a:schemeClr val="tx1"/>
                </a:solidFill>
                <a:effectLst/>
                <a:latin typeface="+mn-lt"/>
                <a:ea typeface="宋体" panose="02010600030101010101" pitchFamily="2" charset="-122"/>
                <a:cs typeface="+mn-cs"/>
              </a:rPr>
              <a:t>等自适应学习率优化算法，这些算法会根据历史梯度信息自动调整每个参数的学习率，减少了手动调整的复杂度，并且往往能获得较好的收敛效果。</a:t>
            </a:r>
          </a:p>
          <a:p>
            <a:r>
              <a:rPr lang="zh-CN" altLang="en-US" sz="1200" b="1" i="0" kern="1200" dirty="0" smtClean="0">
                <a:solidFill>
                  <a:schemeClr val="tx1"/>
                </a:solidFill>
                <a:effectLst/>
                <a:latin typeface="+mn-lt"/>
                <a:ea typeface="宋体" panose="02010600030101010101" pitchFamily="2" charset="-122"/>
                <a:cs typeface="+mn-cs"/>
              </a:rPr>
              <a:t>交叉验证</a:t>
            </a:r>
            <a:r>
              <a:rPr lang="zh-CN" altLang="en-US" sz="1200" b="0" i="0" kern="1200" dirty="0" smtClean="0">
                <a:solidFill>
                  <a:schemeClr val="tx1"/>
                </a:solidFill>
                <a:effectLst/>
                <a:latin typeface="+mn-lt"/>
                <a:ea typeface="宋体" panose="02010600030101010101" pitchFamily="2" charset="-122"/>
                <a:cs typeface="+mn-cs"/>
              </a:rPr>
              <a:t>：通过交叉验证选择最佳学习率。将数据集划分为训练集和验证集，尝试多种不同的学习率，在验证集上评估模型性能，选择性能最佳的学习率。</a:t>
            </a:r>
          </a:p>
          <a:p>
            <a:r>
              <a:rPr lang="zh-CN" altLang="en-US" sz="1200" b="1" i="0" kern="1200" dirty="0" smtClean="0">
                <a:solidFill>
                  <a:schemeClr val="tx1"/>
                </a:solidFill>
                <a:effectLst/>
                <a:latin typeface="+mn-lt"/>
                <a:ea typeface="宋体" panose="02010600030101010101" pitchFamily="2" charset="-122"/>
                <a:cs typeface="+mn-cs"/>
              </a:rPr>
              <a:t>网格搜索或随机搜索</a:t>
            </a:r>
            <a:r>
              <a:rPr lang="zh-CN" altLang="en-US" sz="1200" b="0" i="0" kern="1200" dirty="0" smtClean="0">
                <a:solidFill>
                  <a:schemeClr val="tx1"/>
                </a:solidFill>
                <a:effectLst/>
                <a:latin typeface="+mn-lt"/>
                <a:ea typeface="宋体" panose="02010600030101010101" pitchFamily="2" charset="-122"/>
                <a:cs typeface="+mn-cs"/>
              </a:rPr>
              <a:t>：对学习率进行网格搜索或随机搜索，遍历一组预设的学习率值，选择导致模型性能最优的值。</a:t>
            </a:r>
          </a:p>
          <a:p>
            <a:endParaRPr lang="zh-CN" altLang="en-US" dirty="0"/>
          </a:p>
        </p:txBody>
      </p:sp>
      <p:sp>
        <p:nvSpPr>
          <p:cNvPr id="4" name="灯片编号占位符 3"/>
          <p:cNvSpPr>
            <a:spLocks noGrp="1"/>
          </p:cNvSpPr>
          <p:nvPr>
            <p:ph type="sldNum" sz="quarter" idx="10"/>
          </p:nvPr>
        </p:nvSpPr>
        <p:spPr/>
        <p:txBody>
          <a:bodyPr/>
          <a:lstStyle/>
          <a:p>
            <a:pPr>
              <a:defRPr/>
            </a:pPr>
            <a:fld id="{68E28B8A-0987-4A1A-BC64-988CCA7E82D4}" type="slidenum">
              <a:rPr lang="zh-CN" altLang="en-US" smtClean="0"/>
              <a:pPr>
                <a:defRPr/>
              </a:pPr>
              <a:t>180</a:t>
            </a:fld>
            <a:endParaRPr lang="zh-CN" altLang="en-US"/>
          </a:p>
        </p:txBody>
      </p:sp>
    </p:spTree>
    <p:extLst>
      <p:ext uri="{BB962C8B-B14F-4D97-AF65-F5344CB8AC3E}">
        <p14:creationId xmlns:p14="http://schemas.microsoft.com/office/powerpoint/2010/main" val="18367075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8E28B8A-0987-4A1A-BC64-988CCA7E82D4}" type="slidenum">
              <a:rPr lang="zh-CN" altLang="en-US" smtClean="0"/>
              <a:pPr>
                <a:defRPr/>
              </a:pPr>
              <a:t>184</a:t>
            </a:fld>
            <a:endParaRPr lang="zh-CN" altLang="en-US"/>
          </a:p>
        </p:txBody>
      </p:sp>
    </p:spTree>
    <p:extLst>
      <p:ext uri="{BB962C8B-B14F-4D97-AF65-F5344CB8AC3E}">
        <p14:creationId xmlns:p14="http://schemas.microsoft.com/office/powerpoint/2010/main" val="40895596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8E28B8A-0987-4A1A-BC64-988CCA7E82D4}" type="slidenum">
              <a:rPr lang="zh-CN" altLang="en-US" smtClean="0"/>
              <a:pPr>
                <a:defRPr/>
              </a:pPr>
              <a:t>186</a:t>
            </a:fld>
            <a:endParaRPr lang="zh-CN" altLang="en-US"/>
          </a:p>
        </p:txBody>
      </p:sp>
    </p:spTree>
    <p:extLst>
      <p:ext uri="{BB962C8B-B14F-4D97-AF65-F5344CB8AC3E}">
        <p14:creationId xmlns:p14="http://schemas.microsoft.com/office/powerpoint/2010/main" val="2910007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409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305E38E-AB2F-4CF7-A9D0-8779A81762B2}" type="slidenum">
              <a:rPr lang="zh-CN" altLang="en-US" smtClean="0">
                <a:latin typeface="Calibri" panose="020F0502020204030204" pitchFamily="34" charset="0"/>
              </a:rPr>
              <a:pPr/>
              <a:t>37</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3535076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501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11E5F71-2999-4DFD-B651-CC2389BAE2D6}" type="slidenum">
              <a:rPr lang="zh-CN" altLang="en-US" smtClean="0">
                <a:latin typeface="Calibri" panose="020F0502020204030204" pitchFamily="34" charset="0"/>
              </a:rPr>
              <a:pPr/>
              <a:t>49</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264975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522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3146001-81E3-4971-BC3F-EF7306B2976D}" type="slidenum">
              <a:rPr lang="zh-CN" altLang="en-US" smtClean="0">
                <a:latin typeface="Calibri" panose="020F0502020204030204" pitchFamily="34" charset="0"/>
              </a:rPr>
              <a:pPr/>
              <a:t>50</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2307021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542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684A9FD-67FC-4B17-9282-8E5E903B7472}" type="slidenum">
              <a:rPr lang="zh-CN" altLang="en-US" smtClean="0">
                <a:latin typeface="Calibri" panose="020F0502020204030204" pitchFamily="34" charset="0"/>
              </a:rPr>
              <a:pPr/>
              <a:t>51</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260247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563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69541A8-5908-4CF9-81BE-DB83293135FA}" type="slidenum">
              <a:rPr lang="zh-CN" altLang="en-US" smtClean="0">
                <a:latin typeface="Calibri" panose="020F0502020204030204" pitchFamily="34" charset="0"/>
              </a:rPr>
              <a:pPr/>
              <a:t>52</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340108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59701B8-36B8-4733-A13D-9B1CB7A667CC}" type="slidenum">
              <a:rPr lang="zh-CN" altLang="en-US" smtClean="0">
                <a:latin typeface="Calibri" panose="020F0502020204030204" pitchFamily="34" charset="0"/>
              </a:rPr>
              <a:pPr/>
              <a:t>55</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4051771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587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2B19180-FE7C-45B3-A3AF-062AF1349BA7}" type="slidenum">
              <a:rPr lang="zh-CN" altLang="en-US" smtClean="0">
                <a:latin typeface="Calibri" panose="020F0502020204030204" pitchFamily="34" charset="0"/>
              </a:rPr>
              <a:pPr/>
              <a:t>87</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8765001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Oval 6"/>
          <p:cNvSpPr>
            <a:spLocks noChangeArrowheads="1"/>
          </p:cNvSpPr>
          <p:nvPr/>
        </p:nvSpPr>
        <p:spPr bwMode="auto">
          <a:xfrm>
            <a:off x="228600" y="1635125"/>
            <a:ext cx="2514600" cy="2514600"/>
          </a:xfrm>
          <a:prstGeom prst="ellipse">
            <a:avLst/>
          </a:prstGeom>
          <a:noFill/>
          <a:ln w="127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mtClean="0"/>
          </a:p>
        </p:txBody>
      </p:sp>
      <p:sp>
        <p:nvSpPr>
          <p:cNvPr id="5" name="Rectangle 7"/>
          <p:cNvSpPr>
            <a:spLocks noChangeArrowheads="1"/>
          </p:cNvSpPr>
          <p:nvPr/>
        </p:nvSpPr>
        <p:spPr bwMode="hidden">
          <a:xfrm>
            <a:off x="0" y="2397125"/>
            <a:ext cx="4724400" cy="11430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p>
        </p:txBody>
      </p:sp>
      <p:sp>
        <p:nvSpPr>
          <p:cNvPr id="6" name="Rectangle 8"/>
          <p:cNvSpPr>
            <a:spLocks noChangeArrowheads="1"/>
          </p:cNvSpPr>
          <p:nvPr/>
        </p:nvSpPr>
        <p:spPr bwMode="hidden">
          <a:xfrm>
            <a:off x="3962400" y="2397125"/>
            <a:ext cx="4724400" cy="1143000"/>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p>
        </p:txBody>
      </p:sp>
      <p:pic>
        <p:nvPicPr>
          <p:cNvPr id="7" name="Picture 10" descr="tow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1" descr="NJU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13" y="260350"/>
            <a:ext cx="2303462"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8" y="6092825"/>
            <a:ext cx="9117012"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68413"/>
            <a:ext cx="9117013"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9442" name="Rectangle 2"/>
          <p:cNvSpPr>
            <a:spLocks noGrp="1" noChangeArrowheads="1"/>
          </p:cNvSpPr>
          <p:nvPr>
            <p:ph type="subTitle" idx="1"/>
          </p:nvPr>
        </p:nvSpPr>
        <p:spPr>
          <a:xfrm>
            <a:off x="3059113" y="4149725"/>
            <a:ext cx="5184775" cy="1336675"/>
          </a:xfrm>
        </p:spPr>
        <p:txBody>
          <a:bodyPr/>
          <a:lstStyle>
            <a:lvl1pPr marL="0" indent="0">
              <a:buFont typeface="Wingdings" pitchFamily="2" charset="2"/>
              <a:buNone/>
              <a:defRPr/>
            </a:lvl1pPr>
          </a:lstStyle>
          <a:p>
            <a:r>
              <a:rPr lang="zh-CN" altLang="en-US" smtClean="0"/>
              <a:t>单击此处编辑母版副标题样式</a:t>
            </a:r>
            <a:endParaRPr lang="zh-CN" altLang="en-US"/>
          </a:p>
        </p:txBody>
      </p:sp>
      <p:sp>
        <p:nvSpPr>
          <p:cNvPr id="189449" name="Rectangle 9"/>
          <p:cNvSpPr>
            <a:spLocks noGrp="1" noChangeArrowheads="1"/>
          </p:cNvSpPr>
          <p:nvPr>
            <p:ph type="ctrTitle"/>
          </p:nvPr>
        </p:nvSpPr>
        <p:spPr>
          <a:xfrm>
            <a:off x="838200" y="2163763"/>
            <a:ext cx="7405688" cy="1600200"/>
          </a:xfrm>
        </p:spPr>
        <p:txBody>
          <a:bodyPr anchor="ctr"/>
          <a:lstStyle>
            <a:lvl1pPr>
              <a:defRPr/>
            </a:lvl1pPr>
          </a:lstStyle>
          <a:p>
            <a:r>
              <a:rPr lang="zh-CN" altLang="en-US" smtClean="0"/>
              <a:t>单击此处编辑母版标题样式</a:t>
            </a:r>
            <a:endParaRPr lang="zh-CN" altLang="en-US"/>
          </a:p>
        </p:txBody>
      </p:sp>
      <p:sp>
        <p:nvSpPr>
          <p:cNvPr id="11" name="Rectangle 3"/>
          <p:cNvSpPr>
            <a:spLocks noGrp="1" noChangeArrowheads="1"/>
          </p:cNvSpPr>
          <p:nvPr>
            <p:ph type="dt" sz="half" idx="10"/>
          </p:nvPr>
        </p:nvSpPr>
        <p:spPr>
          <a:xfrm>
            <a:off x="685800" y="6284913"/>
            <a:ext cx="1293813" cy="457200"/>
          </a:xfrm>
        </p:spPr>
        <p:txBody>
          <a:bodyPr/>
          <a:lstStyle>
            <a:lvl1pPr>
              <a:defRPr/>
            </a:lvl1pPr>
          </a:lstStyle>
          <a:p>
            <a:pPr>
              <a:defRPr/>
            </a:pPr>
            <a:fld id="{7E210DF9-17FE-42AA-905E-67397D736FF5}" type="datetimeFigureOut">
              <a:rPr lang="zh-CN" altLang="en-US"/>
              <a:pPr>
                <a:defRPr/>
              </a:pPr>
              <a:t>2024/5/30</a:t>
            </a:fld>
            <a:endParaRPr lang="zh-CN" altLang="en-US"/>
          </a:p>
        </p:txBody>
      </p:sp>
      <p:sp>
        <p:nvSpPr>
          <p:cNvPr id="12" name="Rectangle 4"/>
          <p:cNvSpPr>
            <a:spLocks noGrp="1" noChangeArrowheads="1"/>
          </p:cNvSpPr>
          <p:nvPr>
            <p:ph type="ftr" sz="quarter" idx="11"/>
          </p:nvPr>
        </p:nvSpPr>
        <p:spPr>
          <a:xfrm>
            <a:off x="2195513" y="6202363"/>
            <a:ext cx="5113337" cy="539750"/>
          </a:xfrm>
        </p:spPr>
        <p:txBody>
          <a:bodyPr/>
          <a:lstStyle>
            <a:lvl1pPr>
              <a:defRPr/>
            </a:lvl1pPr>
          </a:lstStyle>
          <a:p>
            <a:pPr>
              <a:defRPr/>
            </a:pPr>
            <a:endParaRPr lang="zh-CN" altLang="en-US"/>
          </a:p>
        </p:txBody>
      </p:sp>
      <p:sp>
        <p:nvSpPr>
          <p:cNvPr id="13" name="Rectangle 5"/>
          <p:cNvSpPr>
            <a:spLocks noGrp="1" noChangeArrowheads="1"/>
          </p:cNvSpPr>
          <p:nvPr>
            <p:ph type="sldNum" sz="quarter" idx="12"/>
          </p:nvPr>
        </p:nvSpPr>
        <p:spPr/>
        <p:txBody>
          <a:bodyPr/>
          <a:lstStyle>
            <a:lvl1pPr>
              <a:defRPr/>
            </a:lvl1pPr>
          </a:lstStyle>
          <a:p>
            <a:pPr>
              <a:defRPr/>
            </a:pPr>
            <a:fld id="{40A39DBB-03AB-46D7-8772-70BF818E9088}" type="slidenum">
              <a:rPr lang="zh-CN" altLang="en-US"/>
              <a:pPr>
                <a:defRPr/>
              </a:pPr>
              <a:t>‹#›</a:t>
            </a:fld>
            <a:endParaRPr lang="zh-CN" altLang="en-US"/>
          </a:p>
        </p:txBody>
      </p:sp>
    </p:spTree>
    <p:extLst>
      <p:ext uri="{BB962C8B-B14F-4D97-AF65-F5344CB8AC3E}">
        <p14:creationId xmlns:p14="http://schemas.microsoft.com/office/powerpoint/2010/main" val="3746537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fld id="{9A33654A-7E9F-4465-8391-A8D6E85C26D9}" type="datetimeFigureOut">
              <a:rPr lang="zh-CN" altLang="en-US"/>
              <a:pPr>
                <a:defRPr/>
              </a:pPr>
              <a:t>2024/5/30</a:t>
            </a:fld>
            <a:endParaRPr lang="zh-CN" alt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718A1F0D-4630-4E3D-8234-17879FFD4362}" type="slidenum">
              <a:rPr lang="zh-CN" altLang="en-US"/>
              <a:pPr>
                <a:defRPr/>
              </a:pPr>
              <a:t>‹#›</a:t>
            </a:fld>
            <a:endParaRPr lang="zh-CN" altLang="en-US"/>
          </a:p>
        </p:txBody>
      </p:sp>
    </p:spTree>
    <p:extLst>
      <p:ext uri="{BB962C8B-B14F-4D97-AF65-F5344CB8AC3E}">
        <p14:creationId xmlns:p14="http://schemas.microsoft.com/office/powerpoint/2010/main" val="2043233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5425" y="404813"/>
            <a:ext cx="2035175" cy="5472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404813"/>
            <a:ext cx="5954712" cy="5472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Rectangle 7"/>
          <p:cNvSpPr>
            <a:spLocks noGrp="1" noChangeArrowheads="1"/>
          </p:cNvSpPr>
          <p:nvPr>
            <p:ph type="dt" sz="half" idx="10"/>
          </p:nvPr>
        </p:nvSpPr>
        <p:spPr>
          <a:ln/>
        </p:spPr>
        <p:txBody>
          <a:bodyPr/>
          <a:lstStyle>
            <a:lvl1pPr>
              <a:defRPr/>
            </a:lvl1pPr>
          </a:lstStyle>
          <a:p>
            <a:pPr>
              <a:defRPr/>
            </a:pPr>
            <a:fld id="{AAB96A8E-B61A-4AEF-87A0-ABED45A6C990}" type="datetimeFigureOut">
              <a:rPr lang="zh-CN" altLang="en-US"/>
              <a:pPr>
                <a:defRPr/>
              </a:pPr>
              <a:t>2024/5/30</a:t>
            </a:fld>
            <a:endParaRPr lang="zh-CN" alt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8A5EC02F-9634-4CB4-975B-B54A1C7D9275}" type="slidenum">
              <a:rPr lang="zh-CN" altLang="en-US"/>
              <a:pPr>
                <a:defRPr/>
              </a:pPr>
              <a:t>‹#›</a:t>
            </a:fld>
            <a:endParaRPr lang="zh-CN" altLang="en-US"/>
          </a:p>
        </p:txBody>
      </p:sp>
    </p:spTree>
    <p:extLst>
      <p:ext uri="{BB962C8B-B14F-4D97-AF65-F5344CB8AC3E}">
        <p14:creationId xmlns:p14="http://schemas.microsoft.com/office/powerpoint/2010/main" val="1342580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042988" y="404813"/>
            <a:ext cx="5616575" cy="5762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1484313"/>
            <a:ext cx="3994150" cy="43926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4863" y="1484313"/>
            <a:ext cx="3995737" cy="43926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dt" sz="half" idx="10"/>
          </p:nvPr>
        </p:nvSpPr>
        <p:spPr>
          <a:ln/>
        </p:spPr>
        <p:txBody>
          <a:bodyPr/>
          <a:lstStyle>
            <a:lvl1pPr>
              <a:defRPr/>
            </a:lvl1pPr>
          </a:lstStyle>
          <a:p>
            <a:pPr>
              <a:defRPr/>
            </a:pPr>
            <a:fld id="{83CC2C13-1B07-44AE-ABCA-5110C45CBDBF}" type="datetimeFigureOut">
              <a:rPr lang="zh-CN" altLang="en-US"/>
              <a:pPr>
                <a:defRPr/>
              </a:pPr>
              <a:t>2024/5/30</a:t>
            </a:fld>
            <a:endParaRPr lang="zh-CN" alt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4A9F9975-45C5-4B03-9B45-16E391C10F65}" type="slidenum">
              <a:rPr lang="zh-CN" altLang="en-US"/>
              <a:pPr>
                <a:defRPr/>
              </a:pPr>
              <a:t>‹#›</a:t>
            </a:fld>
            <a:endParaRPr lang="zh-CN" altLang="en-US"/>
          </a:p>
        </p:txBody>
      </p:sp>
    </p:spTree>
    <p:extLst>
      <p:ext uri="{BB962C8B-B14F-4D97-AF65-F5344CB8AC3E}">
        <p14:creationId xmlns:p14="http://schemas.microsoft.com/office/powerpoint/2010/main" val="5188417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042988" y="404813"/>
            <a:ext cx="5616575" cy="5762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1484313"/>
            <a:ext cx="3994150" cy="43926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14863" y="1484313"/>
            <a:ext cx="3995737" cy="21193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14863" y="3756025"/>
            <a:ext cx="3995737" cy="2120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7"/>
          <p:cNvSpPr>
            <a:spLocks noGrp="1" noChangeArrowheads="1"/>
          </p:cNvSpPr>
          <p:nvPr>
            <p:ph type="dt" sz="half" idx="10"/>
          </p:nvPr>
        </p:nvSpPr>
        <p:spPr>
          <a:ln/>
        </p:spPr>
        <p:txBody>
          <a:bodyPr/>
          <a:lstStyle>
            <a:lvl1pPr>
              <a:defRPr/>
            </a:lvl1pPr>
          </a:lstStyle>
          <a:p>
            <a:pPr>
              <a:defRPr/>
            </a:pPr>
            <a:fld id="{4AF78047-F27A-4565-A7D1-4753EB707048}" type="datetimeFigureOut">
              <a:rPr lang="zh-CN" altLang="en-US"/>
              <a:pPr>
                <a:defRPr/>
              </a:pPr>
              <a:t>2024/5/30</a:t>
            </a:fld>
            <a:endParaRPr lang="zh-CN" altLang="en-US"/>
          </a:p>
        </p:txBody>
      </p:sp>
      <p:sp>
        <p:nvSpPr>
          <p:cNvPr id="7"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8" name="Rectangle 9"/>
          <p:cNvSpPr>
            <a:spLocks noGrp="1" noChangeArrowheads="1"/>
          </p:cNvSpPr>
          <p:nvPr>
            <p:ph type="sldNum" sz="quarter" idx="12"/>
          </p:nvPr>
        </p:nvSpPr>
        <p:spPr>
          <a:ln/>
        </p:spPr>
        <p:txBody>
          <a:bodyPr/>
          <a:lstStyle>
            <a:lvl1pPr>
              <a:defRPr/>
            </a:lvl1pPr>
          </a:lstStyle>
          <a:p>
            <a:pPr>
              <a:defRPr/>
            </a:pPr>
            <a:fld id="{B5E35AF6-72C2-46F3-BE86-B30F541E2267}" type="slidenum">
              <a:rPr lang="zh-CN" altLang="en-US"/>
              <a:pPr>
                <a:defRPr/>
              </a:pPr>
              <a:t>‹#›</a:t>
            </a:fld>
            <a:endParaRPr lang="zh-CN" altLang="en-US"/>
          </a:p>
        </p:txBody>
      </p:sp>
    </p:spTree>
    <p:extLst>
      <p:ext uri="{BB962C8B-B14F-4D97-AF65-F5344CB8AC3E}">
        <p14:creationId xmlns:p14="http://schemas.microsoft.com/office/powerpoint/2010/main" val="40061326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042988" y="404813"/>
            <a:ext cx="5616575" cy="57626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68313" y="1484313"/>
            <a:ext cx="8142287" cy="4392612"/>
          </a:xfrm>
        </p:spPr>
        <p:txBody>
          <a:bodyPr/>
          <a:lstStyle/>
          <a:p>
            <a:pPr lvl="0"/>
            <a:r>
              <a:rPr lang="zh-CN" altLang="en-US" noProof="0" smtClean="0"/>
              <a:t>单击图标添加表格</a:t>
            </a:r>
          </a:p>
        </p:txBody>
      </p:sp>
      <p:sp>
        <p:nvSpPr>
          <p:cNvPr id="4" name="Rectangle 7"/>
          <p:cNvSpPr>
            <a:spLocks noGrp="1" noChangeArrowheads="1"/>
          </p:cNvSpPr>
          <p:nvPr>
            <p:ph type="dt" sz="half" idx="10"/>
          </p:nvPr>
        </p:nvSpPr>
        <p:spPr>
          <a:ln/>
        </p:spPr>
        <p:txBody>
          <a:bodyPr/>
          <a:lstStyle>
            <a:lvl1pPr>
              <a:defRPr/>
            </a:lvl1pPr>
          </a:lstStyle>
          <a:p>
            <a:pPr>
              <a:defRPr/>
            </a:pPr>
            <a:fld id="{5D4FBB58-79BB-40E1-B9E7-40916B052516}" type="datetimeFigureOut">
              <a:rPr lang="zh-CN" altLang="en-US"/>
              <a:pPr>
                <a:defRPr/>
              </a:pPr>
              <a:t>2024/5/30</a:t>
            </a:fld>
            <a:endParaRPr lang="zh-CN" alt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40A95FCB-248E-407F-A4AD-1B8F6CEC4E31}" type="slidenum">
              <a:rPr lang="zh-CN" altLang="en-US"/>
              <a:pPr>
                <a:defRPr/>
              </a:pPr>
              <a:t>‹#›</a:t>
            </a:fld>
            <a:endParaRPr lang="zh-CN" altLang="en-US"/>
          </a:p>
        </p:txBody>
      </p:sp>
    </p:spTree>
    <p:extLst>
      <p:ext uri="{BB962C8B-B14F-4D97-AF65-F5344CB8AC3E}">
        <p14:creationId xmlns:p14="http://schemas.microsoft.com/office/powerpoint/2010/main" val="2121171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fld id="{852A448C-3C06-41E1-BFA4-612E4019CB7B}" type="datetimeFigureOut">
              <a:rPr lang="zh-CN" altLang="en-US"/>
              <a:pPr>
                <a:defRPr/>
              </a:pPr>
              <a:t>2024/5/30</a:t>
            </a:fld>
            <a:endParaRPr lang="zh-CN" alt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9CF05127-8DBD-4D8E-BF96-501F66479DAC}" type="slidenum">
              <a:rPr lang="zh-CN" altLang="en-US"/>
              <a:pPr>
                <a:defRPr/>
              </a:pPr>
              <a:t>‹#›</a:t>
            </a:fld>
            <a:endParaRPr lang="zh-CN" altLang="en-US"/>
          </a:p>
        </p:txBody>
      </p:sp>
    </p:spTree>
    <p:extLst>
      <p:ext uri="{BB962C8B-B14F-4D97-AF65-F5344CB8AC3E}">
        <p14:creationId xmlns:p14="http://schemas.microsoft.com/office/powerpoint/2010/main" val="1023888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7"/>
          <p:cNvSpPr>
            <a:spLocks noGrp="1" noChangeArrowheads="1"/>
          </p:cNvSpPr>
          <p:nvPr>
            <p:ph type="dt" sz="half" idx="10"/>
          </p:nvPr>
        </p:nvSpPr>
        <p:spPr>
          <a:ln/>
        </p:spPr>
        <p:txBody>
          <a:bodyPr/>
          <a:lstStyle>
            <a:lvl1pPr>
              <a:defRPr/>
            </a:lvl1pPr>
          </a:lstStyle>
          <a:p>
            <a:pPr>
              <a:defRPr/>
            </a:pPr>
            <a:fld id="{BB973A1E-806D-4829-A9C1-78D4547543E2}" type="datetimeFigureOut">
              <a:rPr lang="zh-CN" altLang="en-US"/>
              <a:pPr>
                <a:defRPr/>
              </a:pPr>
              <a:t>2024/5/30</a:t>
            </a:fld>
            <a:endParaRPr lang="zh-CN" alt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6FB1130F-C57B-41A5-963F-98105E4A1F5E}" type="slidenum">
              <a:rPr lang="zh-CN" altLang="en-US"/>
              <a:pPr>
                <a:defRPr/>
              </a:pPr>
              <a:t>‹#›</a:t>
            </a:fld>
            <a:endParaRPr lang="zh-CN" altLang="en-US"/>
          </a:p>
        </p:txBody>
      </p:sp>
    </p:spTree>
    <p:extLst>
      <p:ext uri="{BB962C8B-B14F-4D97-AF65-F5344CB8AC3E}">
        <p14:creationId xmlns:p14="http://schemas.microsoft.com/office/powerpoint/2010/main" val="1443828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484313"/>
            <a:ext cx="3994150"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4863" y="1484313"/>
            <a:ext cx="3995737"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dt" sz="half" idx="10"/>
          </p:nvPr>
        </p:nvSpPr>
        <p:spPr>
          <a:ln/>
        </p:spPr>
        <p:txBody>
          <a:bodyPr/>
          <a:lstStyle>
            <a:lvl1pPr>
              <a:defRPr/>
            </a:lvl1pPr>
          </a:lstStyle>
          <a:p>
            <a:pPr>
              <a:defRPr/>
            </a:pPr>
            <a:fld id="{5D39C469-5A85-4A67-A256-70C8090F74A4}" type="datetimeFigureOut">
              <a:rPr lang="zh-CN" altLang="en-US"/>
              <a:pPr>
                <a:defRPr/>
              </a:pPr>
              <a:t>2024/5/30</a:t>
            </a:fld>
            <a:endParaRPr lang="zh-CN" alt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AC34C4A9-730A-473C-A080-A7EF2FAD364B}" type="slidenum">
              <a:rPr lang="zh-CN" altLang="en-US"/>
              <a:pPr>
                <a:defRPr/>
              </a:pPr>
              <a:t>‹#›</a:t>
            </a:fld>
            <a:endParaRPr lang="zh-CN" altLang="en-US"/>
          </a:p>
        </p:txBody>
      </p:sp>
    </p:spTree>
    <p:extLst>
      <p:ext uri="{BB962C8B-B14F-4D97-AF65-F5344CB8AC3E}">
        <p14:creationId xmlns:p14="http://schemas.microsoft.com/office/powerpoint/2010/main" val="4134875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7"/>
          <p:cNvSpPr>
            <a:spLocks noGrp="1" noChangeArrowheads="1"/>
          </p:cNvSpPr>
          <p:nvPr>
            <p:ph type="dt" sz="half" idx="10"/>
          </p:nvPr>
        </p:nvSpPr>
        <p:spPr>
          <a:ln/>
        </p:spPr>
        <p:txBody>
          <a:bodyPr/>
          <a:lstStyle>
            <a:lvl1pPr>
              <a:defRPr/>
            </a:lvl1pPr>
          </a:lstStyle>
          <a:p>
            <a:pPr>
              <a:defRPr/>
            </a:pPr>
            <a:fld id="{0181E18B-1622-40A2-BF10-8693B66E1026}" type="datetimeFigureOut">
              <a:rPr lang="zh-CN" altLang="en-US"/>
              <a:pPr>
                <a:defRPr/>
              </a:pPr>
              <a:t>2024/5/30</a:t>
            </a:fld>
            <a:endParaRPr lang="zh-CN" altLang="en-US"/>
          </a:p>
        </p:txBody>
      </p:sp>
      <p:sp>
        <p:nvSpPr>
          <p:cNvPr id="8"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9"/>
          <p:cNvSpPr>
            <a:spLocks noGrp="1" noChangeArrowheads="1"/>
          </p:cNvSpPr>
          <p:nvPr>
            <p:ph type="sldNum" sz="quarter" idx="12"/>
          </p:nvPr>
        </p:nvSpPr>
        <p:spPr>
          <a:ln/>
        </p:spPr>
        <p:txBody>
          <a:bodyPr/>
          <a:lstStyle>
            <a:lvl1pPr>
              <a:defRPr/>
            </a:lvl1pPr>
          </a:lstStyle>
          <a:p>
            <a:pPr>
              <a:defRPr/>
            </a:pPr>
            <a:fld id="{16720AB1-81EF-41EE-A3BA-3D944190C6CC}" type="slidenum">
              <a:rPr lang="zh-CN" altLang="en-US"/>
              <a:pPr>
                <a:defRPr/>
              </a:pPr>
              <a:t>‹#›</a:t>
            </a:fld>
            <a:endParaRPr lang="zh-CN" altLang="en-US"/>
          </a:p>
        </p:txBody>
      </p:sp>
    </p:spTree>
    <p:extLst>
      <p:ext uri="{BB962C8B-B14F-4D97-AF65-F5344CB8AC3E}">
        <p14:creationId xmlns:p14="http://schemas.microsoft.com/office/powerpoint/2010/main" val="2668874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7"/>
          <p:cNvSpPr>
            <a:spLocks noGrp="1" noChangeArrowheads="1"/>
          </p:cNvSpPr>
          <p:nvPr>
            <p:ph type="dt" sz="half" idx="10"/>
          </p:nvPr>
        </p:nvSpPr>
        <p:spPr>
          <a:ln/>
        </p:spPr>
        <p:txBody>
          <a:bodyPr/>
          <a:lstStyle>
            <a:lvl1pPr>
              <a:defRPr/>
            </a:lvl1pPr>
          </a:lstStyle>
          <a:p>
            <a:pPr>
              <a:defRPr/>
            </a:pPr>
            <a:fld id="{4C6A4783-8C0C-43AB-8DC0-F49D32FBCDE1}" type="datetimeFigureOut">
              <a:rPr lang="zh-CN" altLang="en-US"/>
              <a:pPr>
                <a:defRPr/>
              </a:pPr>
              <a:t>2024/5/30</a:t>
            </a:fld>
            <a:endParaRPr lang="zh-CN" altLang="en-US"/>
          </a:p>
        </p:txBody>
      </p:sp>
      <p:sp>
        <p:nvSpPr>
          <p:cNvPr id="4"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9"/>
          <p:cNvSpPr>
            <a:spLocks noGrp="1" noChangeArrowheads="1"/>
          </p:cNvSpPr>
          <p:nvPr>
            <p:ph type="sldNum" sz="quarter" idx="12"/>
          </p:nvPr>
        </p:nvSpPr>
        <p:spPr>
          <a:ln/>
        </p:spPr>
        <p:txBody>
          <a:bodyPr/>
          <a:lstStyle>
            <a:lvl1pPr>
              <a:defRPr/>
            </a:lvl1pPr>
          </a:lstStyle>
          <a:p>
            <a:pPr>
              <a:defRPr/>
            </a:pPr>
            <a:fld id="{10BB635F-9BE2-416E-A3D8-3DB4FA5E1784}" type="slidenum">
              <a:rPr lang="zh-CN" altLang="en-US"/>
              <a:pPr>
                <a:defRPr/>
              </a:pPr>
              <a:t>‹#›</a:t>
            </a:fld>
            <a:endParaRPr lang="zh-CN" altLang="en-US"/>
          </a:p>
        </p:txBody>
      </p:sp>
    </p:spTree>
    <p:extLst>
      <p:ext uri="{BB962C8B-B14F-4D97-AF65-F5344CB8AC3E}">
        <p14:creationId xmlns:p14="http://schemas.microsoft.com/office/powerpoint/2010/main" val="3640795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fld id="{BDA4D2E4-95B6-47D3-BF46-F28102C5482B}" type="datetimeFigureOut">
              <a:rPr lang="zh-CN" altLang="en-US"/>
              <a:pPr>
                <a:defRPr/>
              </a:pPr>
              <a:t>2024/5/30</a:t>
            </a:fld>
            <a:endParaRPr lang="zh-CN" altLang="en-US"/>
          </a:p>
        </p:txBody>
      </p:sp>
      <p:sp>
        <p:nvSpPr>
          <p:cNvPr id="3"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9"/>
          <p:cNvSpPr>
            <a:spLocks noGrp="1" noChangeArrowheads="1"/>
          </p:cNvSpPr>
          <p:nvPr>
            <p:ph type="sldNum" sz="quarter" idx="12"/>
          </p:nvPr>
        </p:nvSpPr>
        <p:spPr>
          <a:ln/>
        </p:spPr>
        <p:txBody>
          <a:bodyPr/>
          <a:lstStyle>
            <a:lvl1pPr>
              <a:defRPr/>
            </a:lvl1pPr>
          </a:lstStyle>
          <a:p>
            <a:pPr>
              <a:defRPr/>
            </a:pPr>
            <a:fld id="{D49D0044-A225-4F61-8A1B-3D426C0FFEC5}" type="slidenum">
              <a:rPr lang="zh-CN" altLang="en-US"/>
              <a:pPr>
                <a:defRPr/>
              </a:pPr>
              <a:t>‹#›</a:t>
            </a:fld>
            <a:endParaRPr lang="zh-CN" altLang="en-US"/>
          </a:p>
        </p:txBody>
      </p:sp>
    </p:spTree>
    <p:extLst>
      <p:ext uri="{BB962C8B-B14F-4D97-AF65-F5344CB8AC3E}">
        <p14:creationId xmlns:p14="http://schemas.microsoft.com/office/powerpoint/2010/main" val="3685609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fld id="{FA16858F-8417-46A2-824A-26C37BCA8CF6}" type="datetimeFigureOut">
              <a:rPr lang="zh-CN" altLang="en-US"/>
              <a:pPr>
                <a:defRPr/>
              </a:pPr>
              <a:t>2024/5/30</a:t>
            </a:fld>
            <a:endParaRPr lang="zh-CN" alt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D4A44D01-3BF5-449F-88FB-2ED53CF3673C}" type="slidenum">
              <a:rPr lang="zh-CN" altLang="en-US"/>
              <a:pPr>
                <a:defRPr/>
              </a:pPr>
              <a:t>‹#›</a:t>
            </a:fld>
            <a:endParaRPr lang="zh-CN" altLang="en-US"/>
          </a:p>
        </p:txBody>
      </p:sp>
    </p:spTree>
    <p:extLst>
      <p:ext uri="{BB962C8B-B14F-4D97-AF65-F5344CB8AC3E}">
        <p14:creationId xmlns:p14="http://schemas.microsoft.com/office/powerpoint/2010/main" val="499702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fld id="{189E01A7-0D2D-4270-91AE-26ADF22B5327}" type="datetimeFigureOut">
              <a:rPr lang="zh-CN" altLang="en-US"/>
              <a:pPr>
                <a:defRPr/>
              </a:pPr>
              <a:t>2024/5/30</a:t>
            </a:fld>
            <a:endParaRPr lang="zh-CN" alt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271D6787-0B5D-4779-9684-6B23ABF5FBF7}" type="slidenum">
              <a:rPr lang="zh-CN" altLang="en-US"/>
              <a:pPr>
                <a:defRPr/>
              </a:pPr>
              <a:t>‹#›</a:t>
            </a:fld>
            <a:endParaRPr lang="zh-CN" altLang="en-US"/>
          </a:p>
        </p:txBody>
      </p:sp>
    </p:spTree>
    <p:extLst>
      <p:ext uri="{BB962C8B-B14F-4D97-AF65-F5344CB8AC3E}">
        <p14:creationId xmlns:p14="http://schemas.microsoft.com/office/powerpoint/2010/main" val="3592420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1125538"/>
            <a:ext cx="2133600" cy="1016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p>
        </p:txBody>
      </p:sp>
      <p:sp>
        <p:nvSpPr>
          <p:cNvPr id="1027" name="Rectangle 3"/>
          <p:cNvSpPr>
            <a:spLocks noChangeArrowheads="1"/>
          </p:cNvSpPr>
          <p:nvPr/>
        </p:nvSpPr>
        <p:spPr bwMode="auto">
          <a:xfrm>
            <a:off x="1447800" y="1125538"/>
            <a:ext cx="7239000" cy="101600"/>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p>
        </p:txBody>
      </p:sp>
      <p:sp>
        <p:nvSpPr>
          <p:cNvPr id="1028" name="Rectangle 4"/>
          <p:cNvSpPr>
            <a:spLocks noGrp="1" noChangeArrowheads="1"/>
          </p:cNvSpPr>
          <p:nvPr>
            <p:ph type="title"/>
          </p:nvPr>
        </p:nvSpPr>
        <p:spPr bwMode="auto">
          <a:xfrm>
            <a:off x="1042988" y="404813"/>
            <a:ext cx="561657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9" name="Rectangle 5"/>
          <p:cNvSpPr>
            <a:spLocks noGrp="1" noChangeArrowheads="1"/>
          </p:cNvSpPr>
          <p:nvPr>
            <p:ph type="body" idx="1"/>
          </p:nvPr>
        </p:nvSpPr>
        <p:spPr bwMode="auto">
          <a:xfrm>
            <a:off x="468313" y="1484313"/>
            <a:ext cx="8142287"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030" name="Picture 6" descr="towe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8423" name="Rectangle 7"/>
          <p:cNvSpPr>
            <a:spLocks noGrp="1" noChangeArrowheads="1"/>
          </p:cNvSpPr>
          <p:nvPr>
            <p:ph type="dt" sz="half" idx="2"/>
          </p:nvPr>
        </p:nvSpPr>
        <p:spPr bwMode="auto">
          <a:xfrm>
            <a:off x="611188" y="6284913"/>
            <a:ext cx="129381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600"/>
            </a:lvl1pPr>
          </a:lstStyle>
          <a:p>
            <a:pPr>
              <a:defRPr/>
            </a:pPr>
            <a:fld id="{AC643E01-ED19-46EA-8D02-A22A8CEAAAB5}" type="datetimeFigureOut">
              <a:rPr lang="zh-CN" altLang="en-US"/>
              <a:pPr>
                <a:defRPr/>
              </a:pPr>
              <a:t>2024/5/30</a:t>
            </a:fld>
            <a:endParaRPr lang="zh-CN" altLang="en-US"/>
          </a:p>
        </p:txBody>
      </p:sp>
      <p:sp>
        <p:nvSpPr>
          <p:cNvPr id="188424" name="Rectangle 8"/>
          <p:cNvSpPr>
            <a:spLocks noGrp="1" noChangeArrowheads="1"/>
          </p:cNvSpPr>
          <p:nvPr>
            <p:ph type="ftr" sz="quarter" idx="3"/>
          </p:nvPr>
        </p:nvSpPr>
        <p:spPr bwMode="auto">
          <a:xfrm>
            <a:off x="2051050" y="6202363"/>
            <a:ext cx="5257800" cy="5397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600"/>
            </a:lvl1pPr>
          </a:lstStyle>
          <a:p>
            <a:pPr>
              <a:defRPr/>
            </a:pPr>
            <a:endParaRPr lang="zh-CN" altLang="en-US"/>
          </a:p>
        </p:txBody>
      </p:sp>
      <p:sp>
        <p:nvSpPr>
          <p:cNvPr id="188425" name="Rectangle 9"/>
          <p:cNvSpPr>
            <a:spLocks noGrp="1" noChangeArrowheads="1"/>
          </p:cNvSpPr>
          <p:nvPr>
            <p:ph type="sldNum" sz="quarter" idx="4"/>
          </p:nvPr>
        </p:nvSpPr>
        <p:spPr bwMode="auto">
          <a:xfrm>
            <a:off x="7524750" y="6284913"/>
            <a:ext cx="93345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600"/>
            </a:lvl1pPr>
          </a:lstStyle>
          <a:p>
            <a:pPr>
              <a:defRPr/>
            </a:pPr>
            <a:fld id="{81D409D3-B4FF-4B66-9C20-C490A33BE79D}" type="slidenum">
              <a:rPr lang="zh-CN" altLang="en-US"/>
              <a:pPr>
                <a:defRPr/>
              </a:pPr>
              <a:t>‹#›</a:t>
            </a:fld>
            <a:endParaRPr lang="zh-CN" altLang="en-US"/>
          </a:p>
        </p:txBody>
      </p:sp>
      <p:pic>
        <p:nvPicPr>
          <p:cNvPr id="1034" name="Picture 1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288" y="6092825"/>
            <a:ext cx="9117012"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11" descr="校徽"/>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6388" y="261938"/>
            <a:ext cx="665162"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49" r:id="rId1"/>
    <p:sldLayoutId id="2147484036" r:id="rId2"/>
    <p:sldLayoutId id="2147484037" r:id="rId3"/>
    <p:sldLayoutId id="2147484038" r:id="rId4"/>
    <p:sldLayoutId id="2147484039" r:id="rId5"/>
    <p:sldLayoutId id="2147484040" r:id="rId6"/>
    <p:sldLayoutId id="2147484041" r:id="rId7"/>
    <p:sldLayoutId id="2147484042" r:id="rId8"/>
    <p:sldLayoutId id="2147484043" r:id="rId9"/>
    <p:sldLayoutId id="2147484044" r:id="rId10"/>
    <p:sldLayoutId id="2147484045" r:id="rId11"/>
    <p:sldLayoutId id="2147484046" r:id="rId12"/>
    <p:sldLayoutId id="2147484047" r:id="rId13"/>
    <p:sldLayoutId id="2147484048" r:id="rId14"/>
  </p:sldLayoutIdLst>
  <p:txStyles>
    <p:titleStyle>
      <a:lvl1pPr algn="ctr" rtl="0" eaLnBrk="0" fontAlgn="base" hangingPunct="0">
        <a:spcBef>
          <a:spcPct val="0"/>
        </a:spcBef>
        <a:spcAft>
          <a:spcPct val="0"/>
        </a:spcAft>
        <a:defRPr sz="3200">
          <a:solidFill>
            <a:schemeClr val="tx1"/>
          </a:solidFill>
          <a:latin typeface="+mj-lt"/>
          <a:ea typeface="宋体" panose="02010600030101010101" pitchFamily="2" charset="-122"/>
          <a:cs typeface="+mj-cs"/>
        </a:defRPr>
      </a:lvl1pPr>
      <a:lvl2pPr algn="ctr" rtl="0" eaLnBrk="0" fontAlgn="base" hangingPunct="0">
        <a:spcBef>
          <a:spcPct val="0"/>
        </a:spcBef>
        <a:spcAft>
          <a:spcPct val="0"/>
        </a:spcAft>
        <a:defRPr sz="3200">
          <a:solidFill>
            <a:schemeClr val="tx1"/>
          </a:solidFill>
          <a:latin typeface="Arial"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charset="0"/>
          <a:ea typeface="宋体" panose="02010600030101010101" pitchFamily="2" charset="-122"/>
        </a:defRPr>
      </a:lvl5pPr>
      <a:lvl6pPr marL="457200" algn="ctr" rtl="0" eaLnBrk="1" fontAlgn="base" hangingPunct="1">
        <a:spcBef>
          <a:spcPct val="0"/>
        </a:spcBef>
        <a:spcAft>
          <a:spcPct val="0"/>
        </a:spcAft>
        <a:defRPr sz="3200">
          <a:solidFill>
            <a:schemeClr val="tx1"/>
          </a:solidFill>
          <a:latin typeface="Arial" charset="0"/>
          <a:ea typeface="宋体" pitchFamily="2" charset="-122"/>
        </a:defRPr>
      </a:lvl6pPr>
      <a:lvl7pPr marL="914400" algn="ctr" rtl="0" eaLnBrk="1" fontAlgn="base" hangingPunct="1">
        <a:spcBef>
          <a:spcPct val="0"/>
        </a:spcBef>
        <a:spcAft>
          <a:spcPct val="0"/>
        </a:spcAft>
        <a:defRPr sz="3200">
          <a:solidFill>
            <a:schemeClr val="tx1"/>
          </a:solidFill>
          <a:latin typeface="Arial" charset="0"/>
          <a:ea typeface="宋体" pitchFamily="2" charset="-122"/>
        </a:defRPr>
      </a:lvl7pPr>
      <a:lvl8pPr marL="1371600" algn="ctr" rtl="0" eaLnBrk="1" fontAlgn="base" hangingPunct="1">
        <a:spcBef>
          <a:spcPct val="0"/>
        </a:spcBef>
        <a:spcAft>
          <a:spcPct val="0"/>
        </a:spcAft>
        <a:defRPr sz="3200">
          <a:solidFill>
            <a:schemeClr val="tx1"/>
          </a:solidFill>
          <a:latin typeface="Arial" charset="0"/>
          <a:ea typeface="宋体" pitchFamily="2" charset="-122"/>
        </a:defRPr>
      </a:lvl8pPr>
      <a:lvl9pPr marL="1828800" algn="ctr" rtl="0" eaLnBrk="1" fontAlgn="base" hangingPunct="1">
        <a:spcBef>
          <a:spcPct val="0"/>
        </a:spcBef>
        <a:spcAft>
          <a:spcPct val="0"/>
        </a:spcAft>
        <a:defRPr sz="3200">
          <a:solidFill>
            <a:schemeClr val="tx1"/>
          </a:solidFill>
          <a:latin typeface="Arial" charset="0"/>
          <a:ea typeface="宋体" pitchFamily="2" charset="-122"/>
        </a:defRPr>
      </a:lvl9pPr>
    </p:titleStyle>
    <p:body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sz="2800">
          <a:solidFill>
            <a:schemeClr val="tx1"/>
          </a:solidFill>
          <a:latin typeface="+mn-lt"/>
          <a:ea typeface="楷体" pitchFamily="49" charset="-122"/>
          <a:cs typeface="+mn-cs"/>
        </a:defRPr>
      </a:lvl1pPr>
      <a:lvl2pPr marL="889000" indent="-439738" algn="l" rtl="0" eaLnBrk="0" fontAlgn="base" hangingPunct="0">
        <a:spcBef>
          <a:spcPct val="20000"/>
        </a:spcBef>
        <a:spcAft>
          <a:spcPct val="0"/>
        </a:spcAft>
        <a:buClr>
          <a:schemeClr val="hlink"/>
        </a:buClr>
        <a:buSzPct val="65000"/>
        <a:buFont typeface="Wingdings" panose="05000000000000000000" pitchFamily="2" charset="2"/>
        <a:buChar char="¡"/>
        <a:defRPr sz="2400">
          <a:solidFill>
            <a:schemeClr val="tx1"/>
          </a:solidFill>
          <a:latin typeface="+mn-lt"/>
          <a:ea typeface="楷体" pitchFamily="49" charset="-122"/>
        </a:defRPr>
      </a:lvl2pPr>
      <a:lvl3pPr marL="1293813" indent="-403225" algn="l" rtl="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ea typeface="楷体" pitchFamily="49" charset="-122"/>
        </a:defRPr>
      </a:lvl3pPr>
      <a:lvl4pPr marL="1681163" indent="-385763"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楷体" pitchFamily="49" charset="-122"/>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楷体" pitchFamily="49" charset="-122"/>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67.wmf"/><Relationship Id="rId5" Type="http://schemas.openxmlformats.org/officeDocument/2006/relationships/oleObject" Target="../embeddings/oleObject28.bin"/><Relationship Id="rId4" Type="http://schemas.openxmlformats.org/officeDocument/2006/relationships/image" Target="../media/image66.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notesSlide" Target="../notesSlides/notesSlide20.xml"/><Relationship Id="rId7" Type="http://schemas.openxmlformats.org/officeDocument/2006/relationships/image" Target="../media/image79.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31.bin"/><Relationship Id="rId11" Type="http://schemas.openxmlformats.org/officeDocument/2006/relationships/image" Target="../media/image81.wmf"/><Relationship Id="rId5" Type="http://schemas.openxmlformats.org/officeDocument/2006/relationships/image" Target="../media/image78.wmf"/><Relationship Id="rId10" Type="http://schemas.openxmlformats.org/officeDocument/2006/relationships/oleObject" Target="../embeddings/oleObject33.bin"/><Relationship Id="rId4" Type="http://schemas.openxmlformats.org/officeDocument/2006/relationships/oleObject" Target="../embeddings/oleObject30.bin"/><Relationship Id="rId9" Type="http://schemas.openxmlformats.org/officeDocument/2006/relationships/image" Target="../media/image80.wmf"/></Relationships>
</file>

<file path=ppt/slides/_rels/slide144.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83.wmf"/><Relationship Id="rId5" Type="http://schemas.openxmlformats.org/officeDocument/2006/relationships/oleObject" Target="../embeddings/oleObject35.bin"/><Relationship Id="rId4" Type="http://schemas.openxmlformats.org/officeDocument/2006/relationships/image" Target="../media/image82.wmf"/></Relationships>
</file>

<file path=ppt/slides/_rels/slide145.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87.wmf"/></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hyperlink" Target="http://zh.wikipedia.org/wiki/File:Decision_tree_model.png" TargetMode="Externa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9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99.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38.bin"/><Relationship Id="rId5" Type="http://schemas.openxmlformats.org/officeDocument/2006/relationships/image" Target="../media/image98.wmf"/><Relationship Id="rId4" Type="http://schemas.openxmlformats.org/officeDocument/2006/relationships/oleObject" Target="../embeddings/oleObject37.bin"/></Relationships>
</file>

<file path=ppt/slides/_rels/slide16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01.png"/></Relationships>
</file>

<file path=ppt/slides/_rels/slide166.xml.rels><?xml version="1.0" encoding="UTF-8" standalone="yes"?>
<Relationships xmlns="http://schemas.openxmlformats.org/package/2006/relationships"><Relationship Id="rId8" Type="http://schemas.openxmlformats.org/officeDocument/2006/relationships/image" Target="../media/image104.png"/><Relationship Id="rId3" Type="http://schemas.openxmlformats.org/officeDocument/2006/relationships/notesSlide" Target="../notesSlides/notesSlide26.xml"/><Relationship Id="rId7" Type="http://schemas.openxmlformats.org/officeDocument/2006/relationships/image" Target="../media/image103.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40.bin"/><Relationship Id="rId5" Type="http://schemas.openxmlformats.org/officeDocument/2006/relationships/image" Target="../media/image102.wmf"/><Relationship Id="rId4" Type="http://schemas.openxmlformats.org/officeDocument/2006/relationships/oleObject" Target="../embeddings/oleObject39.bin"/></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8" Type="http://schemas.openxmlformats.org/officeDocument/2006/relationships/image" Target="../media/image127.png"/><Relationship Id="rId3" Type="http://schemas.openxmlformats.org/officeDocument/2006/relationships/image" Target="../media/image122.png"/><Relationship Id="rId7" Type="http://schemas.openxmlformats.org/officeDocument/2006/relationships/image" Target="../media/image126.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25.png"/><Relationship Id="rId5" Type="http://schemas.openxmlformats.org/officeDocument/2006/relationships/image" Target="../media/image124.png"/><Relationship Id="rId4" Type="http://schemas.openxmlformats.org/officeDocument/2006/relationships/image" Target="../media/image123.png"/><Relationship Id="rId9" Type="http://schemas.openxmlformats.org/officeDocument/2006/relationships/image" Target="../media/image128.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image" Target="../media/image136.png"/><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image" Target="../media/image137.png"/><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image" Target="../media/image13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xml"/><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7.wmf"/><Relationship Id="rId4" Type="http://schemas.openxmlformats.org/officeDocument/2006/relationships/oleObject" Target="../embeddings/oleObject1.bin"/><Relationship Id="rId9" Type="http://schemas.openxmlformats.org/officeDocument/2006/relationships/image" Target="../media/image9.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1.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4.png"/><Relationship Id="rId4" Type="http://schemas.openxmlformats.org/officeDocument/2006/relationships/image" Target="../media/image13.w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4.wmf"/><Relationship Id="rId4" Type="http://schemas.openxmlformats.org/officeDocument/2006/relationships/oleObject" Target="../embeddings/oleObject7.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5.emf"/><Relationship Id="rId4" Type="http://schemas.openxmlformats.org/officeDocument/2006/relationships/oleObject" Target="../embeddings/oleObject8.bin"/></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6.e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7.e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8.e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0.wmf"/><Relationship Id="rId5" Type="http://schemas.openxmlformats.org/officeDocument/2006/relationships/oleObject" Target="../embeddings/oleObject13.bin"/><Relationship Id="rId4" Type="http://schemas.openxmlformats.org/officeDocument/2006/relationships/image" Target="../media/image29.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47.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notesSlide" Target="../notesSlides/notesSlide9.xml"/><Relationship Id="rId7" Type="http://schemas.openxmlformats.org/officeDocument/2006/relationships/image" Target="../media/image50.wmf"/><Relationship Id="rId12"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16.bin"/><Relationship Id="rId11" Type="http://schemas.openxmlformats.org/officeDocument/2006/relationships/image" Target="../media/image52.wmf"/><Relationship Id="rId5" Type="http://schemas.openxmlformats.org/officeDocument/2006/relationships/image" Target="../media/image49.wmf"/><Relationship Id="rId10" Type="http://schemas.openxmlformats.org/officeDocument/2006/relationships/oleObject" Target="../embeddings/oleObject18.bin"/><Relationship Id="rId4" Type="http://schemas.openxmlformats.org/officeDocument/2006/relationships/oleObject" Target="../embeddings/oleObject15.bin"/><Relationship Id="rId9" Type="http://schemas.openxmlformats.org/officeDocument/2006/relationships/image" Target="../media/image51.wmf"/></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54.emf"/><Relationship Id="rId5" Type="http://schemas.openxmlformats.org/officeDocument/2006/relationships/oleObject" Target="../embeddings/oleObject21.bin"/><Relationship Id="rId4" Type="http://schemas.openxmlformats.org/officeDocument/2006/relationships/image" Target="../media/image53.emf"/></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56.wmf"/><Relationship Id="rId5" Type="http://schemas.openxmlformats.org/officeDocument/2006/relationships/oleObject" Target="../embeddings/oleObject23.bin"/><Relationship Id="rId4" Type="http://schemas.openxmlformats.org/officeDocument/2006/relationships/image" Target="../media/image55.wmf"/></Relationships>
</file>

<file path=ppt/slides/_rels/slide95.x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59.wmf"/><Relationship Id="rId5" Type="http://schemas.openxmlformats.org/officeDocument/2006/relationships/oleObject" Target="../embeddings/oleObject25.bin"/><Relationship Id="rId4" Type="http://schemas.openxmlformats.org/officeDocument/2006/relationships/image" Target="../media/image58.wmf"/></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副标题 4"/>
          <p:cNvSpPr>
            <a:spLocks noGrp="1"/>
          </p:cNvSpPr>
          <p:nvPr>
            <p:ph type="subTitle" idx="1"/>
          </p:nvPr>
        </p:nvSpPr>
        <p:spPr/>
        <p:txBody>
          <a:bodyPr/>
          <a:lstStyle/>
          <a:p>
            <a:endParaRPr lang="zh-CN" altLang="en-US" smtClean="0"/>
          </a:p>
        </p:txBody>
      </p:sp>
      <p:sp>
        <p:nvSpPr>
          <p:cNvPr id="4099" name="标题 3"/>
          <p:cNvSpPr>
            <a:spLocks noGrp="1"/>
          </p:cNvSpPr>
          <p:nvPr>
            <p:ph type="ctrTitle"/>
          </p:nvPr>
        </p:nvSpPr>
        <p:spPr/>
        <p:txBody>
          <a:bodyPr/>
          <a:lstStyle/>
          <a:p>
            <a:r>
              <a:rPr lang="zh-CN" altLang="en-US" smtClean="0"/>
              <a:t>基于机器学习的数据分析</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smtClean="0"/>
              <a:t>无监督学习</a:t>
            </a:r>
          </a:p>
        </p:txBody>
      </p:sp>
      <p:grpSp>
        <p:nvGrpSpPr>
          <p:cNvPr id="12291" name="组合 17"/>
          <p:cNvGrpSpPr>
            <a:grpSpLocks/>
          </p:cNvGrpSpPr>
          <p:nvPr/>
        </p:nvGrpSpPr>
        <p:grpSpPr bwMode="auto">
          <a:xfrm>
            <a:off x="684213" y="1916113"/>
            <a:ext cx="7632700" cy="3241675"/>
            <a:chOff x="971600" y="2304388"/>
            <a:chExt cx="7054959" cy="2622243"/>
          </a:xfrm>
        </p:grpSpPr>
        <p:sp>
          <p:nvSpPr>
            <p:cNvPr id="4" name="圆角矩形 3"/>
            <p:cNvSpPr/>
            <p:nvPr/>
          </p:nvSpPr>
          <p:spPr bwMode="auto">
            <a:xfrm>
              <a:off x="5147643" y="3642477"/>
              <a:ext cx="2878916" cy="611257"/>
            </a:xfrm>
            <a:prstGeom prst="roundRect">
              <a:avLst/>
            </a:prstGeom>
            <a:solidFill>
              <a:srgbClr val="FF5050"/>
            </a:solid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spAutoFit/>
            </a:bodyPr>
            <a:lstStyle/>
            <a:p>
              <a:pPr algn="ctr" eaLnBrk="1" hangingPunct="1">
                <a:defRPr/>
              </a:pPr>
              <a:r>
                <a:rPr lang="zh-CN" altLang="en-US" sz="2000" dirty="0">
                  <a:solidFill>
                    <a:schemeClr val="bg1"/>
                  </a:solidFill>
                  <a:latin typeface="微软雅黑" panose="020B0503020204020204" pitchFamily="34" charset="-122"/>
                  <a:ea typeface="微软雅黑" panose="020B0503020204020204" pitchFamily="34" charset="-122"/>
                </a:rPr>
                <a:t>无监督学习算法</a:t>
              </a:r>
            </a:p>
          </p:txBody>
        </p:sp>
        <p:sp>
          <p:nvSpPr>
            <p:cNvPr id="5" name="圆角矩形 4"/>
            <p:cNvSpPr/>
            <p:nvPr/>
          </p:nvSpPr>
          <p:spPr bwMode="auto">
            <a:xfrm>
              <a:off x="2845390" y="3027366"/>
              <a:ext cx="1223760" cy="612542"/>
            </a:xfrm>
            <a:prstGeom prst="roundRect">
              <a:avLst/>
            </a:prstGeom>
            <a:solidFill>
              <a:srgbClr val="FFC000"/>
            </a:solid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spAutoFit/>
            </a:bodyPr>
            <a:lstStyle/>
            <a:p>
              <a:pPr algn="ctr" eaLnBrk="1" hangingPunct="1">
                <a:defRPr/>
              </a:pPr>
              <a:r>
                <a:rPr lang="zh-CN" altLang="en-US" sz="2000" dirty="0">
                  <a:solidFill>
                    <a:schemeClr val="bg1"/>
                  </a:solidFill>
                  <a:latin typeface="微软雅黑" panose="020B0503020204020204" pitchFamily="34" charset="-122"/>
                  <a:ea typeface="微软雅黑" panose="020B0503020204020204" pitchFamily="34" charset="-122"/>
                </a:rPr>
                <a:t>特征</a:t>
              </a:r>
              <a:r>
                <a:rPr lang="en-US" altLang="zh-CN" sz="2000" dirty="0">
                  <a:solidFill>
                    <a:schemeClr val="bg1"/>
                  </a:solidFill>
                  <a:latin typeface="微软雅黑" panose="020B0503020204020204" pitchFamily="34" charset="-122"/>
                  <a:ea typeface="微软雅黑" panose="020B0503020204020204" pitchFamily="34" charset="-122"/>
                </a:rPr>
                <a:t>n</a:t>
              </a:r>
              <a:endParaRPr lang="zh-CN" altLang="en-US" sz="2000" dirty="0">
                <a:solidFill>
                  <a:schemeClr val="bg1"/>
                </a:solidFill>
                <a:latin typeface="微软雅黑" panose="020B0503020204020204" pitchFamily="34" charset="-122"/>
                <a:ea typeface="微软雅黑" panose="020B0503020204020204" pitchFamily="34" charset="-122"/>
              </a:endParaRPr>
            </a:p>
          </p:txBody>
        </p:sp>
        <p:cxnSp>
          <p:nvCxnSpPr>
            <p:cNvPr id="6" name="肘形连接符 5"/>
            <p:cNvCxnSpPr>
              <a:stCxn id="5" idx="3"/>
              <a:endCxn id="4" idx="1"/>
            </p:cNvCxnSpPr>
            <p:nvPr/>
          </p:nvCxnSpPr>
          <p:spPr bwMode="auto">
            <a:xfrm>
              <a:off x="4069149" y="3334280"/>
              <a:ext cx="1078494" cy="613826"/>
            </a:xfrm>
            <a:prstGeom prst="bentConnector3">
              <a:avLst>
                <a:gd name="adj1" fmla="val 50000"/>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7" name="圆角矩形 6"/>
            <p:cNvSpPr/>
            <p:nvPr/>
          </p:nvSpPr>
          <p:spPr bwMode="auto">
            <a:xfrm>
              <a:off x="971600" y="2304388"/>
              <a:ext cx="3096082" cy="612541"/>
            </a:xfrm>
            <a:prstGeom prst="roundRect">
              <a:avLst/>
            </a:prstGeom>
            <a:solidFill>
              <a:srgbClr val="FF5050"/>
            </a:solid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spAutoFit/>
            </a:bodyPr>
            <a:lstStyle/>
            <a:p>
              <a:pPr algn="ctr" eaLnBrk="1" hangingPunct="1">
                <a:defRPr/>
              </a:pPr>
              <a:r>
                <a:rPr lang="zh-CN" altLang="en-US" sz="2000" dirty="0">
                  <a:solidFill>
                    <a:schemeClr val="bg1"/>
                  </a:solidFill>
                  <a:latin typeface="微软雅黑" panose="020B0503020204020204" pitchFamily="34" charset="-122"/>
                  <a:ea typeface="微软雅黑" panose="020B0503020204020204" pitchFamily="34" charset="-122"/>
                </a:rPr>
                <a:t>训练集</a:t>
              </a:r>
            </a:p>
          </p:txBody>
        </p:sp>
        <p:sp>
          <p:nvSpPr>
            <p:cNvPr id="8" name="圆角矩形 7"/>
            <p:cNvSpPr/>
            <p:nvPr/>
          </p:nvSpPr>
          <p:spPr bwMode="auto">
            <a:xfrm>
              <a:off x="2845390" y="3646329"/>
              <a:ext cx="1223760" cy="611257"/>
            </a:xfrm>
            <a:prstGeom prst="roundRect">
              <a:avLst/>
            </a:prstGeom>
            <a:solidFill>
              <a:srgbClr val="FFC000"/>
            </a:solid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spAutoFit/>
            </a:bodyPr>
            <a:lstStyle/>
            <a:p>
              <a:pPr algn="ctr" eaLnBrk="1" hangingPunct="1">
                <a:defRPr/>
              </a:pPr>
              <a:r>
                <a:rPr lang="zh-CN" altLang="en-US" sz="2000" dirty="0">
                  <a:solidFill>
                    <a:schemeClr val="bg1"/>
                  </a:solidFill>
                  <a:latin typeface="微软雅黑" panose="020B0503020204020204" pitchFamily="34" charset="-122"/>
                  <a:ea typeface="微软雅黑" panose="020B0503020204020204" pitchFamily="34" charset="-122"/>
                </a:rPr>
                <a:t>特征</a:t>
              </a:r>
              <a:r>
                <a:rPr lang="en-US" altLang="zh-CN" sz="2000" dirty="0">
                  <a:solidFill>
                    <a:schemeClr val="bg1"/>
                  </a:solidFill>
                  <a:latin typeface="微软雅黑" panose="020B0503020204020204" pitchFamily="34" charset="-122"/>
                  <a:ea typeface="微软雅黑" panose="020B0503020204020204" pitchFamily="34" charset="-122"/>
                </a:rPr>
                <a:t>n</a:t>
              </a:r>
              <a:endParaRPr lang="zh-CN" altLang="en-US" sz="2000" dirty="0">
                <a:solidFill>
                  <a:schemeClr val="bg1"/>
                </a:solidFill>
                <a:latin typeface="微软雅黑" panose="020B0503020204020204" pitchFamily="34" charset="-122"/>
                <a:ea typeface="微软雅黑" panose="020B0503020204020204" pitchFamily="34" charset="-122"/>
              </a:endParaRPr>
            </a:p>
          </p:txBody>
        </p:sp>
        <p:cxnSp>
          <p:nvCxnSpPr>
            <p:cNvPr id="9" name="肘形连接符 8"/>
            <p:cNvCxnSpPr>
              <a:stCxn id="8" idx="3"/>
              <a:endCxn id="4" idx="1"/>
            </p:cNvCxnSpPr>
            <p:nvPr/>
          </p:nvCxnSpPr>
          <p:spPr bwMode="auto">
            <a:xfrm flipV="1">
              <a:off x="4069149" y="3948105"/>
              <a:ext cx="1078494" cy="3852"/>
            </a:xfrm>
            <a:prstGeom prst="bentConnector3">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10" name="圆角矩形 9"/>
            <p:cNvSpPr/>
            <p:nvPr/>
          </p:nvSpPr>
          <p:spPr bwMode="auto">
            <a:xfrm>
              <a:off x="2843923" y="4269144"/>
              <a:ext cx="1223760" cy="612541"/>
            </a:xfrm>
            <a:prstGeom prst="roundRect">
              <a:avLst/>
            </a:prstGeom>
            <a:solidFill>
              <a:srgbClr val="FFC000"/>
            </a:solid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spAutoFit/>
            </a:bodyPr>
            <a:lstStyle/>
            <a:p>
              <a:pPr algn="ctr" eaLnBrk="1" hangingPunct="1">
                <a:defRPr/>
              </a:pPr>
              <a:r>
                <a:rPr lang="zh-CN" altLang="en-US" sz="2000" dirty="0">
                  <a:solidFill>
                    <a:schemeClr val="bg1"/>
                  </a:solidFill>
                  <a:latin typeface="微软雅黑" panose="020B0503020204020204" pitchFamily="34" charset="-122"/>
                  <a:ea typeface="微软雅黑" panose="020B0503020204020204" pitchFamily="34" charset="-122"/>
                </a:rPr>
                <a:t>特征</a:t>
              </a:r>
              <a:r>
                <a:rPr lang="en-US" altLang="zh-CN" sz="2000" dirty="0">
                  <a:solidFill>
                    <a:schemeClr val="bg1"/>
                  </a:solidFill>
                  <a:latin typeface="微软雅黑" panose="020B0503020204020204" pitchFamily="34" charset="-122"/>
                  <a:ea typeface="微软雅黑" panose="020B0503020204020204" pitchFamily="34" charset="-122"/>
                </a:rPr>
                <a:t>n</a:t>
              </a:r>
              <a:endParaRPr lang="zh-CN" altLang="en-US" sz="2000" dirty="0">
                <a:solidFill>
                  <a:schemeClr val="bg1"/>
                </a:solidFill>
                <a:latin typeface="微软雅黑" panose="020B0503020204020204" pitchFamily="34" charset="-122"/>
                <a:ea typeface="微软雅黑" panose="020B0503020204020204" pitchFamily="34" charset="-122"/>
              </a:endParaRPr>
            </a:p>
          </p:txBody>
        </p:sp>
        <p:cxnSp>
          <p:nvCxnSpPr>
            <p:cNvPr id="11" name="肘形连接符 10"/>
            <p:cNvCxnSpPr>
              <a:stCxn id="10" idx="3"/>
              <a:endCxn id="4" idx="1"/>
            </p:cNvCxnSpPr>
            <p:nvPr/>
          </p:nvCxnSpPr>
          <p:spPr bwMode="auto">
            <a:xfrm flipV="1">
              <a:off x="4067682" y="3948105"/>
              <a:ext cx="1079960" cy="627951"/>
            </a:xfrm>
            <a:prstGeom prst="bentConnector3">
              <a:avLst>
                <a:gd name="adj1" fmla="val 50000"/>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12" name="圆角矩形 11"/>
            <p:cNvSpPr/>
            <p:nvPr/>
          </p:nvSpPr>
          <p:spPr bwMode="auto">
            <a:xfrm>
              <a:off x="971600" y="3027366"/>
              <a:ext cx="1223760" cy="612542"/>
            </a:xfrm>
            <a:prstGeom prst="roundRect">
              <a:avLst/>
            </a:prstGeom>
            <a:solidFill>
              <a:srgbClr val="FFC000"/>
            </a:solid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spAutoFit/>
            </a:bodyPr>
            <a:lstStyle/>
            <a:p>
              <a:pPr algn="ctr" eaLnBrk="1" hangingPunct="1">
                <a:defRPr/>
              </a:pPr>
              <a:r>
                <a:rPr lang="zh-CN" altLang="en-US" sz="2000" dirty="0">
                  <a:solidFill>
                    <a:schemeClr val="bg1"/>
                  </a:solidFill>
                  <a:latin typeface="微软雅黑" panose="020B0503020204020204" pitchFamily="34" charset="-122"/>
                  <a:ea typeface="微软雅黑" panose="020B0503020204020204" pitchFamily="34" charset="-122"/>
                </a:rPr>
                <a:t>特征</a:t>
              </a:r>
              <a:r>
                <a:rPr lang="en-US" altLang="zh-CN" sz="2000" dirty="0">
                  <a:solidFill>
                    <a:schemeClr val="bg1"/>
                  </a:solidFill>
                  <a:latin typeface="微软雅黑" panose="020B0503020204020204" pitchFamily="34" charset="-122"/>
                  <a:ea typeface="微软雅黑" panose="020B0503020204020204" pitchFamily="34" charset="-122"/>
                </a:rPr>
                <a:t>1</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3" name="圆角矩形 12"/>
            <p:cNvSpPr/>
            <p:nvPr/>
          </p:nvSpPr>
          <p:spPr bwMode="auto">
            <a:xfrm>
              <a:off x="971600" y="3670728"/>
              <a:ext cx="1223760" cy="612541"/>
            </a:xfrm>
            <a:prstGeom prst="roundRect">
              <a:avLst/>
            </a:prstGeom>
            <a:solidFill>
              <a:srgbClr val="FFC000"/>
            </a:solid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spAutoFit/>
            </a:bodyPr>
            <a:lstStyle/>
            <a:p>
              <a:pPr algn="ctr" eaLnBrk="1" hangingPunct="1">
                <a:defRPr/>
              </a:pPr>
              <a:r>
                <a:rPr lang="zh-CN" altLang="en-US" sz="2000" dirty="0">
                  <a:solidFill>
                    <a:schemeClr val="bg1"/>
                  </a:solidFill>
                  <a:latin typeface="微软雅黑" panose="020B0503020204020204" pitchFamily="34" charset="-122"/>
                  <a:ea typeface="微软雅黑" panose="020B0503020204020204" pitchFamily="34" charset="-122"/>
                </a:rPr>
                <a:t>特征</a:t>
              </a:r>
              <a:r>
                <a:rPr lang="en-US" altLang="zh-CN" sz="2000" dirty="0">
                  <a:solidFill>
                    <a:schemeClr val="bg1"/>
                  </a:solidFill>
                  <a:latin typeface="微软雅黑" panose="020B0503020204020204" pitchFamily="34" charset="-122"/>
                  <a:ea typeface="微软雅黑" panose="020B0503020204020204" pitchFamily="34" charset="-122"/>
                </a:rPr>
                <a:t>1</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4" name="圆角矩形 13"/>
            <p:cNvSpPr/>
            <p:nvPr/>
          </p:nvSpPr>
          <p:spPr bwMode="auto">
            <a:xfrm>
              <a:off x="971600" y="4314089"/>
              <a:ext cx="1223760" cy="612542"/>
            </a:xfrm>
            <a:prstGeom prst="roundRect">
              <a:avLst/>
            </a:prstGeom>
            <a:solidFill>
              <a:srgbClr val="FFC000"/>
            </a:solid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spAutoFit/>
            </a:bodyPr>
            <a:lstStyle/>
            <a:p>
              <a:pPr algn="ctr" eaLnBrk="1" hangingPunct="1">
                <a:defRPr/>
              </a:pPr>
              <a:r>
                <a:rPr lang="zh-CN" altLang="en-US" sz="2000" dirty="0">
                  <a:solidFill>
                    <a:schemeClr val="bg1"/>
                  </a:solidFill>
                  <a:latin typeface="微软雅黑" panose="020B0503020204020204" pitchFamily="34" charset="-122"/>
                  <a:ea typeface="微软雅黑" panose="020B0503020204020204" pitchFamily="34" charset="-122"/>
                </a:rPr>
                <a:t>特征</a:t>
              </a:r>
              <a:r>
                <a:rPr lang="en-US" altLang="zh-CN" sz="2000" dirty="0">
                  <a:solidFill>
                    <a:schemeClr val="bg1"/>
                  </a:solidFill>
                  <a:latin typeface="微软雅黑" panose="020B0503020204020204" pitchFamily="34" charset="-122"/>
                  <a:ea typeface="微软雅黑" panose="020B0503020204020204" pitchFamily="34" charset="-122"/>
                </a:rPr>
                <a:t>1</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2303" name="文本框 14"/>
            <p:cNvSpPr txBox="1">
              <a:spLocks noChangeArrowheads="1"/>
            </p:cNvSpPr>
            <p:nvPr/>
          </p:nvSpPr>
          <p:spPr bwMode="auto">
            <a:xfrm>
              <a:off x="2140462" y="3026207"/>
              <a:ext cx="753858" cy="510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a:t>
              </a:r>
              <a:endParaRPr lang="zh-CN" altLang="en-US"/>
            </a:p>
          </p:txBody>
        </p:sp>
        <p:sp>
          <p:nvSpPr>
            <p:cNvPr id="12304" name="文本框 15"/>
            <p:cNvSpPr txBox="1">
              <a:spLocks noChangeArrowheads="1"/>
            </p:cNvSpPr>
            <p:nvPr/>
          </p:nvSpPr>
          <p:spPr bwMode="auto">
            <a:xfrm>
              <a:off x="2120574" y="3652865"/>
              <a:ext cx="753858" cy="510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a:t>
              </a:r>
              <a:endParaRPr lang="zh-CN" altLang="en-US"/>
            </a:p>
          </p:txBody>
        </p:sp>
        <p:sp>
          <p:nvSpPr>
            <p:cNvPr id="12305" name="文本框 16"/>
            <p:cNvSpPr txBox="1">
              <a:spLocks noChangeArrowheads="1"/>
            </p:cNvSpPr>
            <p:nvPr/>
          </p:nvSpPr>
          <p:spPr bwMode="auto">
            <a:xfrm>
              <a:off x="2118405" y="4266929"/>
              <a:ext cx="753858" cy="510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a:t>
              </a:r>
              <a:endParaRPr lang="zh-CN" altLang="en-US"/>
            </a:p>
          </p:txBody>
        </p:sp>
      </p:gr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标题 1"/>
          <p:cNvSpPr>
            <a:spLocks noGrp="1"/>
          </p:cNvSpPr>
          <p:nvPr>
            <p:ph type="title"/>
          </p:nvPr>
        </p:nvSpPr>
        <p:spPr/>
        <p:txBody>
          <a:bodyPr/>
          <a:lstStyle/>
          <a:p>
            <a:r>
              <a:rPr lang="zh-CN" altLang="en-US" smtClean="0"/>
              <a:t>关联规则挖掘</a:t>
            </a:r>
            <a:r>
              <a:rPr lang="en-US" altLang="zh-CN" smtClean="0"/>
              <a:t>R</a:t>
            </a:r>
            <a:r>
              <a:rPr lang="zh-CN" altLang="en-US" smtClean="0"/>
              <a:t>语言实践</a:t>
            </a:r>
          </a:p>
        </p:txBody>
      </p:sp>
      <p:sp>
        <p:nvSpPr>
          <p:cNvPr id="174083" name="内容占位符 2"/>
          <p:cNvSpPr>
            <a:spLocks noGrp="1"/>
          </p:cNvSpPr>
          <p:nvPr>
            <p:ph idx="1"/>
          </p:nvPr>
        </p:nvSpPr>
        <p:spPr>
          <a:xfrm>
            <a:off x="323850" y="1412875"/>
            <a:ext cx="8286750" cy="4464050"/>
          </a:xfrm>
        </p:spPr>
        <p:txBody>
          <a:bodyPr/>
          <a:lstStyle/>
          <a:p>
            <a:r>
              <a:rPr lang="zh-CN" altLang="en-US" smtClean="0"/>
              <a:t>规则挖掘包</a:t>
            </a:r>
            <a:r>
              <a:rPr lang="en-US" altLang="zh-CN" smtClean="0"/>
              <a:t>arules </a:t>
            </a:r>
          </a:p>
          <a:p>
            <a:r>
              <a:rPr lang="zh-CN" altLang="en-US" smtClean="0"/>
              <a:t>规则可视化包</a:t>
            </a:r>
            <a:r>
              <a:rPr lang="en-US" altLang="zh-CN" smtClean="0"/>
              <a:t>arulesViz</a:t>
            </a:r>
          </a:p>
          <a:p>
            <a:r>
              <a:rPr lang="zh-CN" altLang="en-US" smtClean="0"/>
              <a:t>使用</a:t>
            </a:r>
            <a:r>
              <a:rPr lang="en-US" altLang="zh-CN" smtClean="0"/>
              <a:t>arules</a:t>
            </a:r>
            <a:r>
              <a:rPr lang="zh-CN" altLang="en-US" smtClean="0"/>
              <a:t>包的</a:t>
            </a:r>
            <a:r>
              <a:rPr lang="en-US" altLang="zh-CN" smtClean="0"/>
              <a:t>Groceries</a:t>
            </a:r>
            <a:r>
              <a:rPr lang="zh-CN" altLang="en-US" smtClean="0"/>
              <a:t>数据集，包含一家杂货店</a:t>
            </a:r>
            <a:r>
              <a:rPr lang="en-US" altLang="zh-CN" smtClean="0"/>
              <a:t>30</a:t>
            </a:r>
            <a:r>
              <a:rPr lang="zh-CN" altLang="en-US" smtClean="0"/>
              <a:t>天的真实交易数据，共</a:t>
            </a:r>
            <a:r>
              <a:rPr lang="en-US" altLang="zh-CN" smtClean="0"/>
              <a:t>9835</a:t>
            </a:r>
            <a:r>
              <a:rPr lang="zh-CN" altLang="en-US" smtClean="0"/>
              <a:t>条交易，商品被划分为</a:t>
            </a:r>
            <a:r>
              <a:rPr lang="en-US" altLang="zh-CN" smtClean="0"/>
              <a:t>169</a:t>
            </a:r>
            <a:r>
              <a:rPr lang="zh-CN" altLang="en-US" smtClean="0"/>
              <a:t>个类别。</a:t>
            </a:r>
            <a:endParaRPr lang="en-US" altLang="zh-CN" smtClean="0"/>
          </a:p>
          <a:p>
            <a:r>
              <a:rPr lang="en-US" altLang="zh-CN" smtClean="0"/>
              <a:t>Groceries</a:t>
            </a:r>
            <a:r>
              <a:rPr lang="zh-CN" altLang="en-US" smtClean="0"/>
              <a:t>数据集的类是</a:t>
            </a:r>
            <a:r>
              <a:rPr lang="en-US" altLang="zh-CN" smtClean="0"/>
              <a:t>transactions</a:t>
            </a:r>
            <a:r>
              <a:rPr lang="zh-CN" altLang="en-US" smtClean="0"/>
              <a:t>，包含三个成员：</a:t>
            </a:r>
            <a:endParaRPr lang="en-US" altLang="zh-CN" smtClean="0"/>
          </a:p>
          <a:p>
            <a:pPr lvl="1"/>
            <a:r>
              <a:rPr lang="en-US" altLang="zh-CN" smtClean="0"/>
              <a:t>transactionInfo</a:t>
            </a:r>
            <a:r>
              <a:rPr lang="zh-CN" altLang="en-US" smtClean="0"/>
              <a:t>：数据框</a:t>
            </a:r>
            <a:endParaRPr lang="en-US" altLang="zh-CN" smtClean="0"/>
          </a:p>
          <a:p>
            <a:pPr lvl="1"/>
            <a:r>
              <a:rPr lang="en-US" altLang="zh-CN" smtClean="0"/>
              <a:t>itemInfo: </a:t>
            </a:r>
            <a:r>
              <a:rPr lang="zh-CN" altLang="en-US" smtClean="0"/>
              <a:t>存储商品标签的数据框</a:t>
            </a:r>
            <a:endParaRPr lang="en-US" altLang="zh-CN" smtClean="0"/>
          </a:p>
          <a:p>
            <a:pPr lvl="1"/>
            <a:r>
              <a:rPr lang="en-US" altLang="zh-CN" smtClean="0"/>
              <a:t>data:</a:t>
            </a:r>
            <a:r>
              <a:rPr lang="zh-CN" altLang="en-US" smtClean="0"/>
              <a:t>二进制关联矩阵，表示在每次交易中出现哪些商品标签。</a:t>
            </a:r>
          </a:p>
        </p:txBody>
      </p:sp>
    </p:spTree>
    <p:extLst>
      <p:ext uri="{BB962C8B-B14F-4D97-AF65-F5344CB8AC3E}">
        <p14:creationId xmlns:p14="http://schemas.microsoft.com/office/powerpoint/2010/main" val="319836901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标题 1"/>
          <p:cNvSpPr>
            <a:spLocks noGrp="1"/>
          </p:cNvSpPr>
          <p:nvPr>
            <p:ph type="title"/>
          </p:nvPr>
        </p:nvSpPr>
        <p:spPr/>
        <p:txBody>
          <a:bodyPr/>
          <a:lstStyle/>
          <a:p>
            <a:r>
              <a:rPr lang="zh-CN" altLang="en-US" smtClean="0"/>
              <a:t>关联规则挖掘</a:t>
            </a:r>
            <a:r>
              <a:rPr lang="en-US" altLang="zh-CN" smtClean="0"/>
              <a:t>R</a:t>
            </a:r>
            <a:r>
              <a:rPr lang="zh-CN" altLang="en-US" smtClean="0"/>
              <a:t>语言实践</a:t>
            </a:r>
          </a:p>
        </p:txBody>
      </p:sp>
      <p:sp>
        <p:nvSpPr>
          <p:cNvPr id="175107" name="内容占位符 2"/>
          <p:cNvSpPr>
            <a:spLocks noGrp="1"/>
          </p:cNvSpPr>
          <p:nvPr>
            <p:ph idx="1"/>
          </p:nvPr>
        </p:nvSpPr>
        <p:spPr/>
        <p:txBody>
          <a:bodyPr/>
          <a:lstStyle/>
          <a:p>
            <a:r>
              <a:rPr lang="en-US" altLang="zh-CN" dirty="0" smtClean="0"/>
              <a:t>library(</a:t>
            </a:r>
            <a:r>
              <a:rPr lang="en-US" altLang="zh-CN" dirty="0" err="1" smtClean="0"/>
              <a:t>arules</a:t>
            </a:r>
            <a:r>
              <a:rPr lang="en-US" altLang="zh-CN" dirty="0" smtClean="0"/>
              <a:t>)</a:t>
            </a:r>
          </a:p>
          <a:p>
            <a:r>
              <a:rPr lang="en-US" altLang="zh-CN" dirty="0"/>
              <a:t>data(Groceries) </a:t>
            </a:r>
            <a:endParaRPr lang="en-US" altLang="zh-CN" dirty="0" smtClean="0"/>
          </a:p>
          <a:p>
            <a:r>
              <a:rPr lang="en-US" altLang="zh-CN" dirty="0" smtClean="0"/>
              <a:t>summary(Groceries)  # </a:t>
            </a:r>
            <a:r>
              <a:rPr lang="zh-CN" altLang="en-US" dirty="0" smtClean="0"/>
              <a:t>查看数据集汇总情况</a:t>
            </a:r>
            <a:endParaRPr lang="en-US" altLang="zh-CN" dirty="0" smtClean="0"/>
          </a:p>
          <a:p>
            <a:r>
              <a:rPr lang="en-US" altLang="zh-CN" dirty="0" err="1" smtClean="0"/>
              <a:t>Groceries@itemInfo</a:t>
            </a:r>
            <a:r>
              <a:rPr lang="en-US" altLang="zh-CN" dirty="0" smtClean="0"/>
              <a:t>[1:10,] # </a:t>
            </a:r>
            <a:r>
              <a:rPr lang="zh-CN" altLang="en-US" dirty="0" smtClean="0"/>
              <a:t>查看数据集中商品标签前</a:t>
            </a:r>
            <a:r>
              <a:rPr lang="en-US" altLang="zh-CN" dirty="0" smtClean="0"/>
              <a:t>10</a:t>
            </a:r>
            <a:r>
              <a:rPr lang="zh-CN" altLang="en-US" dirty="0" smtClean="0"/>
              <a:t>行</a:t>
            </a:r>
            <a:endParaRPr lang="en-US" altLang="zh-CN" dirty="0" smtClean="0"/>
          </a:p>
          <a:p>
            <a:r>
              <a:rPr lang="en-US" altLang="zh-CN" dirty="0" err="1" smtClean="0"/>
              <a:t>Groceries@data</a:t>
            </a:r>
            <a:r>
              <a:rPr lang="en-US" altLang="zh-CN" dirty="0" smtClean="0"/>
              <a:t>[,1] #</a:t>
            </a:r>
            <a:r>
              <a:rPr lang="zh-CN" altLang="en-US" dirty="0" smtClean="0"/>
              <a:t>查看一条交易的二进制表示</a:t>
            </a:r>
            <a:endParaRPr lang="en-US" altLang="zh-CN" dirty="0" smtClean="0"/>
          </a:p>
          <a:p>
            <a:r>
              <a:rPr lang="en-US" altLang="zh-CN" dirty="0"/>
              <a:t>apply(</a:t>
            </a:r>
            <a:r>
              <a:rPr lang="en-US" altLang="zh-CN" dirty="0" err="1"/>
              <a:t>Groceries@data</a:t>
            </a:r>
            <a:r>
              <a:rPr lang="en-US" altLang="zh-CN" dirty="0"/>
              <a:t>[,10:20],2,function(r) paste(</a:t>
            </a:r>
            <a:r>
              <a:rPr lang="en-US" altLang="zh-CN" dirty="0" err="1"/>
              <a:t>Groceries@itemInfo</a:t>
            </a:r>
            <a:r>
              <a:rPr lang="en-US" altLang="zh-CN" dirty="0"/>
              <a:t>[</a:t>
            </a:r>
            <a:r>
              <a:rPr lang="en-US" altLang="zh-CN" dirty="0" err="1"/>
              <a:t>r,"labels</a:t>
            </a:r>
            <a:r>
              <a:rPr lang="en-US" altLang="zh-CN" dirty="0"/>
              <a:t>"],</a:t>
            </a:r>
            <a:r>
              <a:rPr lang="en-US" altLang="zh-CN" dirty="0" err="1"/>
              <a:t>collpase</a:t>
            </a:r>
            <a:r>
              <a:rPr lang="en-US" altLang="zh-CN"/>
              <a:t>=",")) # </a:t>
            </a:r>
            <a:r>
              <a:rPr lang="zh-CN" altLang="en-US" dirty="0" smtClean="0"/>
              <a:t>将逻辑值使用商品标签替换后可读性更好的交易情况</a:t>
            </a:r>
            <a:endParaRPr lang="en-US" altLang="zh-CN" dirty="0" smtClean="0"/>
          </a:p>
          <a:p>
            <a:endParaRPr lang="en-US" altLang="zh-CN" dirty="0" smtClean="0"/>
          </a:p>
          <a:p>
            <a:endParaRPr lang="en-US" altLang="zh-CN" dirty="0" smtClean="0"/>
          </a:p>
          <a:p>
            <a:endParaRPr lang="zh-CN" altLang="en-US" dirty="0" smtClean="0"/>
          </a:p>
        </p:txBody>
      </p:sp>
    </p:spTree>
    <p:extLst>
      <p:ext uri="{BB962C8B-B14F-4D97-AF65-F5344CB8AC3E}">
        <p14:creationId xmlns:p14="http://schemas.microsoft.com/office/powerpoint/2010/main" val="176965837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标题 1"/>
          <p:cNvSpPr>
            <a:spLocks noGrp="1"/>
          </p:cNvSpPr>
          <p:nvPr>
            <p:ph type="title"/>
          </p:nvPr>
        </p:nvSpPr>
        <p:spPr/>
        <p:txBody>
          <a:bodyPr/>
          <a:lstStyle/>
          <a:p>
            <a:r>
              <a:rPr lang="zh-CN" altLang="en-US" smtClean="0"/>
              <a:t>关联规则挖掘</a:t>
            </a:r>
            <a:r>
              <a:rPr lang="en-US" altLang="zh-CN" smtClean="0"/>
              <a:t>R</a:t>
            </a:r>
            <a:r>
              <a:rPr lang="zh-CN" altLang="en-US" smtClean="0"/>
              <a:t>语言实践</a:t>
            </a:r>
          </a:p>
        </p:txBody>
      </p:sp>
      <p:sp>
        <p:nvSpPr>
          <p:cNvPr id="176131" name="内容占位符 2"/>
          <p:cNvSpPr>
            <a:spLocks noGrp="1"/>
          </p:cNvSpPr>
          <p:nvPr>
            <p:ph idx="1"/>
          </p:nvPr>
        </p:nvSpPr>
        <p:spPr/>
        <p:txBody>
          <a:bodyPr/>
          <a:lstStyle/>
          <a:p>
            <a:r>
              <a:rPr lang="zh-CN" altLang="en-US" smtClean="0"/>
              <a:t>生成频繁数据项集</a:t>
            </a:r>
            <a:endParaRPr lang="en-US" altLang="zh-CN" smtClean="0"/>
          </a:p>
          <a:p>
            <a:r>
              <a:rPr lang="zh-CN" altLang="en-US" smtClean="0"/>
              <a:t>先尝试生成频繁</a:t>
            </a:r>
            <a:r>
              <a:rPr lang="en-US" altLang="zh-CN" smtClean="0"/>
              <a:t>1</a:t>
            </a:r>
            <a:r>
              <a:rPr lang="zh-CN" altLang="en-US" smtClean="0"/>
              <a:t>项集</a:t>
            </a:r>
            <a:endParaRPr lang="en-US" altLang="zh-CN" smtClean="0"/>
          </a:p>
          <a:p>
            <a:r>
              <a:rPr lang="en-US" altLang="zh-CN" smtClean="0"/>
              <a:t>itemsets &lt;- apriori(Groceries, parameter=list(minlen=1,maxlen=1,support=0.02,target="frequent itemsets"))</a:t>
            </a:r>
          </a:p>
          <a:p>
            <a:r>
              <a:rPr lang="en-US" altLang="zh-CN" smtClean="0"/>
              <a:t>summary(itemsets)</a:t>
            </a:r>
          </a:p>
          <a:p>
            <a:r>
              <a:rPr lang="en-US" altLang="zh-CN" smtClean="0"/>
              <a:t>1</a:t>
            </a:r>
            <a:r>
              <a:rPr lang="zh-CN" altLang="en-US" smtClean="0"/>
              <a:t>项集支持度范围</a:t>
            </a:r>
            <a:r>
              <a:rPr lang="en-US" altLang="zh-CN" smtClean="0"/>
              <a:t>0.02105~0.25552</a:t>
            </a:r>
          </a:p>
          <a:p>
            <a:endParaRPr lang="zh-CN" altLang="en-US" smtClean="0"/>
          </a:p>
        </p:txBody>
      </p:sp>
      <p:pic>
        <p:nvPicPr>
          <p:cNvPr id="176132"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16463" y="5010150"/>
            <a:ext cx="3311525" cy="157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09383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标题 1"/>
          <p:cNvSpPr>
            <a:spLocks noGrp="1"/>
          </p:cNvSpPr>
          <p:nvPr>
            <p:ph type="title"/>
          </p:nvPr>
        </p:nvSpPr>
        <p:spPr/>
        <p:txBody>
          <a:bodyPr/>
          <a:lstStyle/>
          <a:p>
            <a:r>
              <a:rPr lang="zh-CN" altLang="en-US" smtClean="0"/>
              <a:t>关联规则挖掘</a:t>
            </a:r>
            <a:r>
              <a:rPr lang="en-US" altLang="zh-CN" smtClean="0"/>
              <a:t>R</a:t>
            </a:r>
            <a:r>
              <a:rPr lang="zh-CN" altLang="en-US" smtClean="0"/>
              <a:t>语言实践</a:t>
            </a:r>
          </a:p>
        </p:txBody>
      </p:sp>
      <p:sp>
        <p:nvSpPr>
          <p:cNvPr id="177155" name="内容占位符 2"/>
          <p:cNvSpPr>
            <a:spLocks noGrp="1"/>
          </p:cNvSpPr>
          <p:nvPr>
            <p:ph idx="1"/>
          </p:nvPr>
        </p:nvSpPr>
        <p:spPr/>
        <p:txBody>
          <a:bodyPr/>
          <a:lstStyle/>
          <a:p>
            <a:r>
              <a:rPr lang="zh-CN" altLang="en-US" smtClean="0"/>
              <a:t>显示排名前</a:t>
            </a:r>
            <a:r>
              <a:rPr lang="en-US" altLang="zh-CN" smtClean="0"/>
              <a:t>10</a:t>
            </a:r>
            <a:r>
              <a:rPr lang="zh-CN" altLang="en-US" smtClean="0"/>
              <a:t>位的频繁</a:t>
            </a:r>
            <a:r>
              <a:rPr lang="en-US" altLang="zh-CN" smtClean="0"/>
              <a:t>1</a:t>
            </a:r>
            <a:r>
              <a:rPr lang="zh-CN" altLang="en-US" smtClean="0"/>
              <a:t>项集</a:t>
            </a:r>
            <a:endParaRPr lang="en-US" altLang="zh-CN" smtClean="0"/>
          </a:p>
          <a:p>
            <a:r>
              <a:rPr lang="en-US" altLang="zh-CN" smtClean="0"/>
              <a:t>inspect(head(sort(itemsets, by="support"),10))</a:t>
            </a:r>
          </a:p>
          <a:p>
            <a:endParaRPr lang="zh-CN" altLang="en-US" smtClean="0"/>
          </a:p>
        </p:txBody>
      </p:sp>
      <p:pic>
        <p:nvPicPr>
          <p:cNvPr id="177156"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2708275"/>
            <a:ext cx="6323013"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299700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标题 1"/>
          <p:cNvSpPr>
            <a:spLocks noGrp="1"/>
          </p:cNvSpPr>
          <p:nvPr>
            <p:ph type="title"/>
          </p:nvPr>
        </p:nvSpPr>
        <p:spPr/>
        <p:txBody>
          <a:bodyPr/>
          <a:lstStyle/>
          <a:p>
            <a:r>
              <a:rPr lang="zh-CN" altLang="en-US" smtClean="0"/>
              <a:t>关联规则挖掘</a:t>
            </a:r>
            <a:r>
              <a:rPr lang="en-US" altLang="zh-CN" smtClean="0"/>
              <a:t>R</a:t>
            </a:r>
            <a:r>
              <a:rPr lang="zh-CN" altLang="en-US" smtClean="0"/>
              <a:t>语言实践</a:t>
            </a:r>
          </a:p>
        </p:txBody>
      </p:sp>
      <p:sp>
        <p:nvSpPr>
          <p:cNvPr id="178179" name="内容占位符 2"/>
          <p:cNvSpPr>
            <a:spLocks noGrp="1"/>
          </p:cNvSpPr>
          <p:nvPr>
            <p:ph idx="1"/>
          </p:nvPr>
        </p:nvSpPr>
        <p:spPr/>
        <p:txBody>
          <a:bodyPr/>
          <a:lstStyle/>
          <a:p>
            <a:r>
              <a:rPr lang="zh-CN" altLang="en-US" smtClean="0"/>
              <a:t>识别频繁</a:t>
            </a:r>
            <a:r>
              <a:rPr lang="en-US" altLang="zh-CN" smtClean="0"/>
              <a:t>2</a:t>
            </a:r>
            <a:r>
              <a:rPr lang="zh-CN" altLang="en-US" smtClean="0"/>
              <a:t>项集</a:t>
            </a:r>
            <a:endParaRPr lang="en-US" altLang="zh-CN" smtClean="0"/>
          </a:p>
          <a:p>
            <a:r>
              <a:rPr lang="en-US" altLang="zh-CN" smtClean="0"/>
              <a:t>itemsets &lt;- apriori(Groceries, parameter=list(minlen=2,maxlen=2,support=0.02,target="frequent itemsets"))</a:t>
            </a:r>
          </a:p>
          <a:p>
            <a:r>
              <a:rPr lang="en-US" altLang="zh-CN" smtClean="0"/>
              <a:t>summary(itemsets)</a:t>
            </a:r>
          </a:p>
          <a:p>
            <a:r>
              <a:rPr lang="en-US" altLang="zh-CN" smtClean="0"/>
              <a:t>inspect(head(sort(itemsets, by="support"),10))</a:t>
            </a:r>
          </a:p>
          <a:p>
            <a:endParaRPr lang="zh-CN" altLang="en-US" smtClean="0"/>
          </a:p>
        </p:txBody>
      </p:sp>
      <p:pic>
        <p:nvPicPr>
          <p:cNvPr id="178180"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4437063"/>
            <a:ext cx="5335587"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483300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标题 1"/>
          <p:cNvSpPr>
            <a:spLocks noGrp="1"/>
          </p:cNvSpPr>
          <p:nvPr>
            <p:ph type="title"/>
          </p:nvPr>
        </p:nvSpPr>
        <p:spPr/>
        <p:txBody>
          <a:bodyPr/>
          <a:lstStyle/>
          <a:p>
            <a:r>
              <a:rPr lang="zh-CN" altLang="en-US" smtClean="0"/>
              <a:t>关联规则挖掘</a:t>
            </a:r>
            <a:r>
              <a:rPr lang="en-US" altLang="zh-CN" smtClean="0"/>
              <a:t>R</a:t>
            </a:r>
            <a:r>
              <a:rPr lang="zh-CN" altLang="en-US" smtClean="0"/>
              <a:t>语言实践</a:t>
            </a:r>
          </a:p>
        </p:txBody>
      </p:sp>
      <p:sp>
        <p:nvSpPr>
          <p:cNvPr id="179203" name="内容占位符 2"/>
          <p:cNvSpPr>
            <a:spLocks noGrp="1"/>
          </p:cNvSpPr>
          <p:nvPr>
            <p:ph idx="1"/>
          </p:nvPr>
        </p:nvSpPr>
        <p:spPr/>
        <p:txBody>
          <a:bodyPr/>
          <a:lstStyle/>
          <a:p>
            <a:r>
              <a:rPr lang="zh-CN" altLang="en-US" smtClean="0"/>
              <a:t>识别所有频繁项集</a:t>
            </a:r>
            <a:endParaRPr lang="en-US" altLang="zh-CN" smtClean="0"/>
          </a:p>
          <a:p>
            <a:r>
              <a:rPr lang="en-US" altLang="zh-CN" smtClean="0"/>
              <a:t>itemsets &lt;- apriori(Groceries, parameter=list(minlen=1,support=0.02,target="frequent itemsets"))</a:t>
            </a:r>
          </a:p>
          <a:p>
            <a:r>
              <a:rPr lang="zh-CN" altLang="en-US" smtClean="0"/>
              <a:t>注：</a:t>
            </a:r>
            <a:r>
              <a:rPr lang="en-US" altLang="zh-CN" smtClean="0"/>
              <a:t>maxlen</a:t>
            </a:r>
            <a:r>
              <a:rPr lang="zh-CN" altLang="en-US" smtClean="0"/>
              <a:t>默认值是</a:t>
            </a:r>
            <a:r>
              <a:rPr lang="en-US" altLang="zh-CN" smtClean="0"/>
              <a:t>10</a:t>
            </a:r>
            <a:endParaRPr lang="zh-CN" altLang="en-US" smtClean="0"/>
          </a:p>
        </p:txBody>
      </p:sp>
    </p:spTree>
    <p:extLst>
      <p:ext uri="{BB962C8B-B14F-4D97-AF65-F5344CB8AC3E}">
        <p14:creationId xmlns:p14="http://schemas.microsoft.com/office/powerpoint/2010/main" val="359746443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标题 1"/>
          <p:cNvSpPr>
            <a:spLocks noGrp="1"/>
          </p:cNvSpPr>
          <p:nvPr>
            <p:ph type="title"/>
          </p:nvPr>
        </p:nvSpPr>
        <p:spPr/>
        <p:txBody>
          <a:bodyPr/>
          <a:lstStyle/>
          <a:p>
            <a:r>
              <a:rPr lang="zh-CN" altLang="en-US" smtClean="0"/>
              <a:t>关联规则挖掘</a:t>
            </a:r>
            <a:r>
              <a:rPr lang="en-US" altLang="zh-CN" smtClean="0"/>
              <a:t>R</a:t>
            </a:r>
            <a:r>
              <a:rPr lang="zh-CN" altLang="en-US" smtClean="0"/>
              <a:t>语言实践</a:t>
            </a:r>
          </a:p>
        </p:txBody>
      </p:sp>
      <p:sp>
        <p:nvSpPr>
          <p:cNvPr id="180227" name="内容占位符 2"/>
          <p:cNvSpPr>
            <a:spLocks noGrp="1"/>
          </p:cNvSpPr>
          <p:nvPr>
            <p:ph idx="1"/>
          </p:nvPr>
        </p:nvSpPr>
        <p:spPr/>
        <p:txBody>
          <a:bodyPr/>
          <a:lstStyle/>
          <a:p>
            <a:r>
              <a:rPr lang="zh-CN" altLang="en-US" smtClean="0"/>
              <a:t>强关联规则生成</a:t>
            </a:r>
            <a:endParaRPr lang="en-US" altLang="zh-CN" smtClean="0"/>
          </a:p>
          <a:p>
            <a:r>
              <a:rPr lang="en-US" altLang="zh-CN" smtClean="0"/>
              <a:t>rules &lt;- apriori(Groceries, parameter=list(support=0.005,confidence=0.6,target="rules"))</a:t>
            </a:r>
          </a:p>
          <a:p>
            <a:r>
              <a:rPr lang="zh-CN" altLang="en-US" smtClean="0"/>
              <a:t>查看规则</a:t>
            </a:r>
            <a:endParaRPr lang="en-US" altLang="zh-CN" smtClean="0"/>
          </a:p>
          <a:p>
            <a:r>
              <a:rPr lang="en-US" altLang="zh-CN" smtClean="0"/>
              <a:t> inspect(rules)</a:t>
            </a:r>
          </a:p>
          <a:p>
            <a:endParaRPr lang="en-US" altLang="zh-CN" smtClean="0"/>
          </a:p>
          <a:p>
            <a:endParaRPr lang="en-US" altLang="zh-CN" smtClean="0"/>
          </a:p>
          <a:p>
            <a:endParaRPr lang="zh-CN" altLang="en-US" smtClean="0"/>
          </a:p>
        </p:txBody>
      </p:sp>
    </p:spTree>
    <p:extLst>
      <p:ext uri="{BB962C8B-B14F-4D97-AF65-F5344CB8AC3E}">
        <p14:creationId xmlns:p14="http://schemas.microsoft.com/office/powerpoint/2010/main" val="294734412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标题 1"/>
          <p:cNvSpPr>
            <a:spLocks noGrp="1"/>
          </p:cNvSpPr>
          <p:nvPr>
            <p:ph type="title"/>
          </p:nvPr>
        </p:nvSpPr>
        <p:spPr/>
        <p:txBody>
          <a:bodyPr/>
          <a:lstStyle/>
          <a:p>
            <a:r>
              <a:rPr lang="zh-CN" altLang="en-US" dirty="0" smtClean="0"/>
              <a:t>关联规则挖掘</a:t>
            </a:r>
            <a:r>
              <a:rPr lang="en-US" altLang="zh-CN" dirty="0" smtClean="0"/>
              <a:t>R</a:t>
            </a:r>
            <a:r>
              <a:rPr lang="zh-CN" altLang="en-US" dirty="0" smtClean="0"/>
              <a:t>语言实践</a:t>
            </a:r>
          </a:p>
        </p:txBody>
      </p:sp>
      <p:sp>
        <p:nvSpPr>
          <p:cNvPr id="181251" name="内容占位符 2"/>
          <p:cNvSpPr>
            <a:spLocks noGrp="1"/>
          </p:cNvSpPr>
          <p:nvPr>
            <p:ph idx="1"/>
          </p:nvPr>
        </p:nvSpPr>
        <p:spPr>
          <a:xfrm>
            <a:off x="179388" y="1412875"/>
            <a:ext cx="8713787" cy="4464050"/>
          </a:xfrm>
        </p:spPr>
        <p:txBody>
          <a:bodyPr/>
          <a:lstStyle/>
          <a:p>
            <a:r>
              <a:rPr lang="zh-CN" altLang="en-US" dirty="0" smtClean="0"/>
              <a:t>高支持度和置信度可以识别有趣的规则，但是有可能是偶然性造成的，主要是没有考虑到规则中的后件。可以使用提升度和杠杆率来过滤巧合的规则。</a:t>
            </a:r>
            <a:endParaRPr lang="en-US" altLang="zh-CN" dirty="0" smtClean="0"/>
          </a:p>
          <a:p>
            <a:r>
              <a:rPr lang="zh-CN" altLang="en-US" dirty="0" smtClean="0"/>
              <a:t>提升度</a:t>
            </a:r>
            <a:endParaRPr lang="en-US" altLang="zh-CN" dirty="0" smtClean="0"/>
          </a:p>
          <a:p>
            <a:pPr lvl="1"/>
            <a:r>
              <a:rPr lang="en-US" altLang="zh-CN" dirty="0" smtClean="0"/>
              <a:t>Lift </a:t>
            </a:r>
            <a:r>
              <a:rPr lang="zh-CN" altLang="en-US" dirty="0" smtClean="0"/>
              <a:t>： </a:t>
            </a:r>
            <a:r>
              <a:rPr lang="en-US" altLang="zh-CN" dirty="0" smtClean="0"/>
              <a:t>P(A&amp;B)/(P(A)P(B))   </a:t>
            </a:r>
          </a:p>
          <a:p>
            <a:pPr lvl="1"/>
            <a:r>
              <a:rPr lang="en-US" altLang="zh-CN" dirty="0" smtClean="0"/>
              <a:t>Lift=1</a:t>
            </a:r>
            <a:r>
              <a:rPr lang="zh-CN" altLang="en-US" dirty="0" smtClean="0"/>
              <a:t>时表示</a:t>
            </a:r>
            <a:r>
              <a:rPr lang="en-US" altLang="zh-CN" dirty="0" smtClean="0"/>
              <a:t>A</a:t>
            </a:r>
            <a:r>
              <a:rPr lang="zh-CN" altLang="en-US" dirty="0" smtClean="0"/>
              <a:t>和</a:t>
            </a:r>
            <a:r>
              <a:rPr lang="en-US" altLang="zh-CN" dirty="0" smtClean="0"/>
              <a:t>B</a:t>
            </a:r>
            <a:r>
              <a:rPr lang="zh-CN" altLang="en-US" dirty="0" smtClean="0"/>
              <a:t>独立。这个数越大</a:t>
            </a:r>
            <a:r>
              <a:rPr lang="en-US" altLang="zh-CN" dirty="0" smtClean="0"/>
              <a:t>(&gt;1)</a:t>
            </a:r>
            <a:r>
              <a:rPr lang="zh-CN" altLang="en-US" dirty="0" smtClean="0"/>
              <a:t>，越表明</a:t>
            </a:r>
            <a:r>
              <a:rPr lang="en-US" altLang="zh-CN" dirty="0" smtClean="0"/>
              <a:t>A</a:t>
            </a:r>
            <a:r>
              <a:rPr lang="zh-CN" altLang="en-US" dirty="0" smtClean="0"/>
              <a:t>和</a:t>
            </a:r>
            <a:r>
              <a:rPr lang="en-US" altLang="zh-CN" dirty="0" smtClean="0"/>
              <a:t>B</a:t>
            </a:r>
            <a:r>
              <a:rPr lang="zh-CN" altLang="en-US" dirty="0" smtClean="0"/>
              <a:t>存在于一个规则中不是偶然现象</a:t>
            </a:r>
            <a:r>
              <a:rPr lang="en-US" altLang="zh-CN" dirty="0" smtClean="0"/>
              <a:t>,</a:t>
            </a:r>
            <a:r>
              <a:rPr lang="zh-CN" altLang="en-US" dirty="0" smtClean="0"/>
              <a:t>有较强的关联度</a:t>
            </a:r>
            <a:r>
              <a:rPr lang="en-US" altLang="zh-CN" dirty="0" smtClean="0"/>
              <a:t>.</a:t>
            </a:r>
          </a:p>
          <a:p>
            <a:r>
              <a:rPr lang="zh-CN" altLang="en-US" dirty="0" smtClean="0"/>
              <a:t>杠杆率</a:t>
            </a:r>
            <a:endParaRPr lang="en-US" altLang="zh-CN" dirty="0" smtClean="0"/>
          </a:p>
          <a:p>
            <a:pPr lvl="1"/>
            <a:r>
              <a:rPr lang="en-US" altLang="zh-CN" dirty="0" smtClean="0"/>
              <a:t>Leverage :P(A&amp;B)-P(A)P(B)</a:t>
            </a:r>
          </a:p>
          <a:p>
            <a:pPr lvl="1"/>
            <a:r>
              <a:rPr lang="en-US" altLang="zh-CN" dirty="0" smtClean="0"/>
              <a:t>Leverage=0</a:t>
            </a:r>
            <a:r>
              <a:rPr lang="zh-CN" altLang="en-US" dirty="0" smtClean="0"/>
              <a:t>时</a:t>
            </a:r>
            <a:r>
              <a:rPr lang="en-US" altLang="zh-CN" dirty="0" smtClean="0"/>
              <a:t>A</a:t>
            </a:r>
            <a:r>
              <a:rPr lang="zh-CN" altLang="en-US" dirty="0" smtClean="0"/>
              <a:t>和</a:t>
            </a:r>
            <a:r>
              <a:rPr lang="en-US" altLang="zh-CN" dirty="0" smtClean="0"/>
              <a:t>B</a:t>
            </a:r>
            <a:r>
              <a:rPr lang="zh-CN" altLang="en-US" dirty="0" smtClean="0"/>
              <a:t>独立，</a:t>
            </a:r>
            <a:r>
              <a:rPr lang="en-US" altLang="zh-CN" dirty="0" smtClean="0"/>
              <a:t>Leverage</a:t>
            </a:r>
            <a:r>
              <a:rPr lang="zh-CN" altLang="en-US" dirty="0" smtClean="0"/>
              <a:t>越大</a:t>
            </a:r>
            <a:r>
              <a:rPr lang="en-US" altLang="zh-CN" dirty="0" smtClean="0"/>
              <a:t>A</a:t>
            </a:r>
            <a:r>
              <a:rPr lang="zh-CN" altLang="en-US" dirty="0" smtClean="0"/>
              <a:t>和</a:t>
            </a:r>
            <a:r>
              <a:rPr lang="en-US" altLang="zh-CN" dirty="0" smtClean="0"/>
              <a:t>B</a:t>
            </a:r>
            <a:r>
              <a:rPr lang="zh-CN" altLang="en-US" dirty="0" smtClean="0"/>
              <a:t>的关系越密切</a:t>
            </a:r>
            <a:endParaRPr lang="en-US" altLang="zh-CN" dirty="0" smtClean="0"/>
          </a:p>
          <a:p>
            <a:endParaRPr lang="en-US" altLang="zh-CN" dirty="0" smtClean="0"/>
          </a:p>
          <a:p>
            <a:endParaRPr lang="zh-CN" altLang="en-US" dirty="0" smtClean="0"/>
          </a:p>
        </p:txBody>
      </p:sp>
    </p:spTree>
    <p:extLst>
      <p:ext uri="{BB962C8B-B14F-4D97-AF65-F5344CB8AC3E}">
        <p14:creationId xmlns:p14="http://schemas.microsoft.com/office/powerpoint/2010/main" val="206011182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关联规则挖掘</a:t>
            </a:r>
            <a:r>
              <a:rPr lang="en-US" altLang="zh-CN" dirty="0"/>
              <a:t>R</a:t>
            </a:r>
            <a:r>
              <a:rPr lang="zh-CN" altLang="en-US" dirty="0"/>
              <a:t>语言实践</a:t>
            </a:r>
          </a:p>
        </p:txBody>
      </p:sp>
      <p:sp>
        <p:nvSpPr>
          <p:cNvPr id="3" name="内容占位符 2"/>
          <p:cNvSpPr>
            <a:spLocks noGrp="1"/>
          </p:cNvSpPr>
          <p:nvPr>
            <p:ph idx="1"/>
          </p:nvPr>
        </p:nvSpPr>
        <p:spPr/>
        <p:txBody>
          <a:bodyPr/>
          <a:lstStyle/>
          <a:p>
            <a:r>
              <a:rPr lang="zh-CN" altLang="en-US" dirty="0" smtClean="0"/>
              <a:t>从数据文件构造交易数据稀疏矩阵结构</a:t>
            </a:r>
            <a:endParaRPr lang="en-US" altLang="zh-CN" dirty="0" smtClean="0"/>
          </a:p>
          <a:p>
            <a:pPr lvl="1"/>
            <a:r>
              <a:rPr lang="zh-CN" altLang="en-US" dirty="0" smtClean="0"/>
              <a:t>交易数据如果使用数据框表示，会有大量数据项的值为</a:t>
            </a:r>
            <a:r>
              <a:rPr lang="en-US" altLang="zh-CN" dirty="0" smtClean="0"/>
              <a:t>0</a:t>
            </a:r>
            <a:r>
              <a:rPr lang="zh-CN" altLang="en-US" dirty="0" smtClean="0"/>
              <a:t>，造成存储浪费。</a:t>
            </a:r>
            <a:endParaRPr lang="en-US" altLang="zh-CN" dirty="0" smtClean="0"/>
          </a:p>
          <a:p>
            <a:pPr lvl="1"/>
            <a:r>
              <a:rPr lang="zh-CN" altLang="en-US" dirty="0" smtClean="0"/>
              <a:t>使用</a:t>
            </a:r>
            <a:r>
              <a:rPr lang="en-US" altLang="zh-CN" dirty="0" err="1" smtClean="0"/>
              <a:t>arules</a:t>
            </a:r>
            <a:r>
              <a:rPr lang="zh-CN" altLang="en-US" dirty="0" smtClean="0"/>
              <a:t>包的</a:t>
            </a:r>
            <a:r>
              <a:rPr lang="en-US" altLang="zh-CN" dirty="0" err="1" smtClean="0"/>
              <a:t>read.transactions</a:t>
            </a:r>
            <a:r>
              <a:rPr lang="en-US" altLang="zh-CN" dirty="0" smtClean="0"/>
              <a:t>()</a:t>
            </a:r>
            <a:r>
              <a:rPr lang="zh-CN" altLang="en-US" dirty="0" smtClean="0"/>
              <a:t>函数</a:t>
            </a:r>
            <a:endParaRPr lang="en-US" altLang="zh-CN" dirty="0" smtClean="0"/>
          </a:p>
          <a:p>
            <a:pPr lvl="1"/>
            <a:r>
              <a:rPr lang="en-US" altLang="zh-CN" dirty="0" err="1"/>
              <a:t>grocdata</a:t>
            </a:r>
            <a:r>
              <a:rPr lang="en-US" altLang="zh-CN" dirty="0"/>
              <a:t> &lt;- </a:t>
            </a:r>
            <a:r>
              <a:rPr lang="en-US" altLang="zh-CN" dirty="0" err="1"/>
              <a:t>read.transactions</a:t>
            </a:r>
            <a:r>
              <a:rPr lang="en-US" altLang="zh-CN" dirty="0"/>
              <a:t>("groceries.csv", format="basket", </a:t>
            </a:r>
            <a:r>
              <a:rPr lang="en-US" altLang="zh-CN" dirty="0" err="1"/>
              <a:t>sep</a:t>
            </a:r>
            <a:r>
              <a:rPr lang="en-US" altLang="zh-CN" dirty="0"/>
              <a:t>=",")</a:t>
            </a:r>
            <a:endParaRPr lang="zh-CN" altLang="en-US" dirty="0"/>
          </a:p>
        </p:txBody>
      </p:sp>
      <p:pic>
        <p:nvPicPr>
          <p:cNvPr id="4" name="图片 3"/>
          <p:cNvPicPr>
            <a:picLocks noChangeAspect="1"/>
          </p:cNvPicPr>
          <p:nvPr/>
        </p:nvPicPr>
        <p:blipFill>
          <a:blip r:embed="rId2"/>
          <a:stretch>
            <a:fillRect/>
          </a:stretch>
        </p:blipFill>
        <p:spPr>
          <a:xfrm>
            <a:off x="3707904" y="4278536"/>
            <a:ext cx="5314950" cy="2124075"/>
          </a:xfrm>
          <a:prstGeom prst="rect">
            <a:avLst/>
          </a:prstGeom>
        </p:spPr>
      </p:pic>
      <p:pic>
        <p:nvPicPr>
          <p:cNvPr id="5" name="图片 4"/>
          <p:cNvPicPr>
            <a:picLocks noChangeAspect="1"/>
          </p:cNvPicPr>
          <p:nvPr/>
        </p:nvPicPr>
        <p:blipFill>
          <a:blip r:embed="rId3"/>
          <a:stretch>
            <a:fillRect/>
          </a:stretch>
        </p:blipFill>
        <p:spPr>
          <a:xfrm>
            <a:off x="323528" y="4221088"/>
            <a:ext cx="3137563" cy="2340099"/>
          </a:xfrm>
          <a:prstGeom prst="rect">
            <a:avLst/>
          </a:prstGeom>
        </p:spPr>
      </p:pic>
    </p:spTree>
    <p:extLst>
      <p:ext uri="{BB962C8B-B14F-4D97-AF65-F5344CB8AC3E}">
        <p14:creationId xmlns:p14="http://schemas.microsoft.com/office/powerpoint/2010/main" val="276057417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关联规则挖掘</a:t>
            </a:r>
            <a:r>
              <a:rPr lang="en-US" altLang="zh-CN" dirty="0"/>
              <a:t>R</a:t>
            </a:r>
            <a:r>
              <a:rPr lang="zh-CN" altLang="en-US" dirty="0"/>
              <a:t>语言实践</a:t>
            </a:r>
          </a:p>
        </p:txBody>
      </p:sp>
      <p:sp>
        <p:nvSpPr>
          <p:cNvPr id="3" name="内容占位符 2"/>
          <p:cNvSpPr>
            <a:spLocks noGrp="1"/>
          </p:cNvSpPr>
          <p:nvPr>
            <p:ph idx="1"/>
          </p:nvPr>
        </p:nvSpPr>
        <p:spPr/>
        <p:txBody>
          <a:bodyPr/>
          <a:lstStyle/>
          <a:p>
            <a:r>
              <a:rPr lang="zh-CN" altLang="en-US" dirty="0" smtClean="0"/>
              <a:t>查看交易数据信息</a:t>
            </a:r>
            <a:endParaRPr lang="en-US" altLang="zh-CN" dirty="0" smtClean="0"/>
          </a:p>
          <a:p>
            <a:pPr lvl="1"/>
            <a:r>
              <a:rPr lang="zh-CN" altLang="en-US" dirty="0" smtClean="0"/>
              <a:t>查看整个矩阵大小</a:t>
            </a:r>
            <a:endParaRPr lang="en-US" altLang="zh-CN" dirty="0" smtClean="0"/>
          </a:p>
          <a:p>
            <a:pPr lvl="1"/>
            <a:r>
              <a:rPr lang="en-US" altLang="zh-CN" dirty="0" smtClean="0"/>
              <a:t>dim(</a:t>
            </a:r>
            <a:r>
              <a:rPr lang="en-US" altLang="zh-CN" dirty="0" err="1" smtClean="0"/>
              <a:t>grocdata</a:t>
            </a:r>
            <a:r>
              <a:rPr lang="en-US" altLang="zh-CN" dirty="0" smtClean="0"/>
              <a:t>)</a:t>
            </a:r>
          </a:p>
          <a:p>
            <a:pPr lvl="1"/>
            <a:r>
              <a:rPr lang="zh-CN" altLang="en-US" dirty="0" smtClean="0"/>
              <a:t>查看列名（每个数据项的名称）</a:t>
            </a:r>
            <a:endParaRPr lang="en-US" altLang="zh-CN" dirty="0" smtClean="0"/>
          </a:p>
          <a:p>
            <a:pPr lvl="1"/>
            <a:r>
              <a:rPr lang="en-US" altLang="zh-CN" dirty="0" err="1"/>
              <a:t>colnames</a:t>
            </a:r>
            <a:r>
              <a:rPr lang="en-US" altLang="zh-CN" dirty="0"/>
              <a:t>(</a:t>
            </a:r>
            <a:r>
              <a:rPr lang="en-US" altLang="zh-CN" dirty="0" err="1"/>
              <a:t>grocdata</a:t>
            </a:r>
            <a:r>
              <a:rPr lang="en-US" altLang="zh-CN" dirty="0"/>
              <a:t>)</a:t>
            </a:r>
            <a:endParaRPr lang="en-US" altLang="zh-CN" dirty="0" smtClean="0"/>
          </a:p>
          <a:p>
            <a:pPr lvl="1"/>
            <a:r>
              <a:rPr lang="zh-CN" altLang="en-US" dirty="0" smtClean="0"/>
              <a:t>查看每笔交易的大小（包含的数据项数）</a:t>
            </a:r>
            <a:endParaRPr lang="en-US" altLang="zh-CN" dirty="0" smtClean="0"/>
          </a:p>
          <a:p>
            <a:pPr lvl="1"/>
            <a:r>
              <a:rPr lang="en-US" altLang="zh-CN" dirty="0" err="1"/>
              <a:t>basketSize</a:t>
            </a:r>
            <a:r>
              <a:rPr lang="en-US" altLang="zh-CN" dirty="0"/>
              <a:t>&lt;-size(</a:t>
            </a:r>
            <a:r>
              <a:rPr lang="en-US" altLang="zh-CN" dirty="0" err="1"/>
              <a:t>grocdata</a:t>
            </a:r>
            <a:r>
              <a:rPr lang="en-US" altLang="zh-CN" dirty="0" smtClean="0"/>
              <a:t>)</a:t>
            </a:r>
          </a:p>
          <a:p>
            <a:pPr lvl="1"/>
            <a:r>
              <a:rPr lang="zh-CN" altLang="en-US" dirty="0" smtClean="0"/>
              <a:t>查看每种数据项的占比</a:t>
            </a:r>
            <a:endParaRPr lang="en-US" altLang="zh-CN" dirty="0" smtClean="0"/>
          </a:p>
          <a:p>
            <a:pPr lvl="1"/>
            <a:r>
              <a:rPr lang="en-US" altLang="zh-CN" dirty="0" err="1"/>
              <a:t>ItemFreq</a:t>
            </a:r>
            <a:r>
              <a:rPr lang="en-US" altLang="zh-CN" dirty="0"/>
              <a:t> &lt;- </a:t>
            </a:r>
            <a:r>
              <a:rPr lang="en-US" altLang="zh-CN" dirty="0" err="1"/>
              <a:t>itemFrequency</a:t>
            </a:r>
            <a:r>
              <a:rPr lang="en-US" altLang="zh-CN" dirty="0"/>
              <a:t>(</a:t>
            </a:r>
            <a:r>
              <a:rPr lang="en-US" altLang="zh-CN" dirty="0" err="1"/>
              <a:t>grocdata</a:t>
            </a:r>
            <a:r>
              <a:rPr lang="en-US" altLang="zh-CN" dirty="0" smtClean="0"/>
              <a:t>)</a:t>
            </a:r>
          </a:p>
          <a:p>
            <a:pPr lvl="1"/>
            <a:endParaRPr lang="zh-CN" altLang="en-US" dirty="0"/>
          </a:p>
        </p:txBody>
      </p:sp>
    </p:spTree>
    <p:extLst>
      <p:ext uri="{BB962C8B-B14F-4D97-AF65-F5344CB8AC3E}">
        <p14:creationId xmlns:p14="http://schemas.microsoft.com/office/powerpoint/2010/main" val="1251559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smtClean="0"/>
              <a:t>无监督学习</a:t>
            </a:r>
          </a:p>
        </p:txBody>
      </p:sp>
      <p:sp>
        <p:nvSpPr>
          <p:cNvPr id="13315" name="内容占位符 2"/>
          <p:cNvSpPr>
            <a:spLocks noGrp="1"/>
          </p:cNvSpPr>
          <p:nvPr>
            <p:ph idx="1"/>
          </p:nvPr>
        </p:nvSpPr>
        <p:spPr>
          <a:xfrm>
            <a:off x="250825" y="1341438"/>
            <a:ext cx="8642350" cy="4608512"/>
          </a:xfrm>
        </p:spPr>
        <p:txBody>
          <a:bodyPr/>
          <a:lstStyle/>
          <a:p>
            <a:r>
              <a:rPr lang="zh-CN" altLang="en-US" dirty="0" smtClean="0"/>
              <a:t>无监督学习算法</a:t>
            </a:r>
            <a:endParaRPr lang="en-US" altLang="zh-CN" dirty="0" smtClean="0"/>
          </a:p>
          <a:p>
            <a:pPr lvl="1"/>
            <a:r>
              <a:rPr lang="zh-CN" altLang="en-US" dirty="0" smtClean="0"/>
              <a:t>聚类</a:t>
            </a:r>
            <a:endParaRPr lang="en-US" altLang="zh-CN" dirty="0" smtClean="0"/>
          </a:p>
          <a:p>
            <a:pPr lvl="2"/>
            <a:r>
              <a:rPr lang="en-US" altLang="zh-CN" dirty="0" smtClean="0"/>
              <a:t>k-means</a:t>
            </a:r>
          </a:p>
          <a:p>
            <a:pPr lvl="2"/>
            <a:r>
              <a:rPr lang="zh-CN" altLang="en-US" dirty="0" smtClean="0"/>
              <a:t>层次聚类</a:t>
            </a:r>
            <a:endParaRPr lang="en-US" altLang="zh-CN" dirty="0" smtClean="0"/>
          </a:p>
          <a:p>
            <a:pPr lvl="1"/>
            <a:r>
              <a:rPr lang="zh-CN" altLang="en-US" dirty="0" smtClean="0"/>
              <a:t>关联规则</a:t>
            </a:r>
            <a:endParaRPr lang="en-US" altLang="zh-CN" dirty="0" smtClean="0"/>
          </a:p>
          <a:p>
            <a:pPr lvl="2"/>
            <a:r>
              <a:rPr lang="en-US" altLang="zh-CN" dirty="0" err="1" smtClean="0"/>
              <a:t>Apriori</a:t>
            </a:r>
            <a:endParaRPr lang="en-US" altLang="zh-CN" dirty="0" smtClean="0"/>
          </a:p>
          <a:p>
            <a:pPr lvl="1"/>
            <a:r>
              <a:rPr lang="zh-CN" altLang="en-US" dirty="0" smtClean="0"/>
              <a:t>。。。</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关联规则挖掘</a:t>
            </a:r>
            <a:r>
              <a:rPr lang="en-US" altLang="zh-CN" dirty="0"/>
              <a:t>R</a:t>
            </a:r>
            <a:r>
              <a:rPr lang="zh-CN" altLang="en-US" dirty="0"/>
              <a:t>语言实践</a:t>
            </a:r>
          </a:p>
        </p:txBody>
      </p:sp>
      <p:sp>
        <p:nvSpPr>
          <p:cNvPr id="3" name="内容占位符 2"/>
          <p:cNvSpPr>
            <a:spLocks noGrp="1"/>
          </p:cNvSpPr>
          <p:nvPr>
            <p:ph idx="1"/>
          </p:nvPr>
        </p:nvSpPr>
        <p:spPr/>
        <p:txBody>
          <a:bodyPr/>
          <a:lstStyle/>
          <a:p>
            <a:r>
              <a:rPr lang="zh-CN" altLang="en-US" dirty="0" smtClean="0"/>
              <a:t>查看交易信息</a:t>
            </a:r>
            <a:endParaRPr lang="en-US" altLang="zh-CN" dirty="0" smtClean="0"/>
          </a:p>
          <a:p>
            <a:pPr lvl="1"/>
            <a:r>
              <a:rPr lang="zh-CN" altLang="en-US" dirty="0" smtClean="0"/>
              <a:t>挑选包含数据项大于</a:t>
            </a:r>
            <a:r>
              <a:rPr lang="en-US" altLang="zh-CN" dirty="0" smtClean="0"/>
              <a:t>3</a:t>
            </a:r>
            <a:r>
              <a:rPr lang="zh-CN" altLang="en-US" dirty="0" smtClean="0"/>
              <a:t>的交易数据</a:t>
            </a:r>
            <a:endParaRPr lang="en-US" altLang="zh-CN" dirty="0" smtClean="0"/>
          </a:p>
          <a:p>
            <a:pPr lvl="1"/>
            <a:r>
              <a:rPr lang="en-US" altLang="zh-CN" dirty="0" err="1"/>
              <a:t>bigger_grocdata</a:t>
            </a:r>
            <a:r>
              <a:rPr lang="en-US" altLang="zh-CN" dirty="0"/>
              <a:t> &lt;- </a:t>
            </a:r>
            <a:r>
              <a:rPr lang="en-US" altLang="zh-CN" dirty="0" err="1"/>
              <a:t>grocdata</a:t>
            </a:r>
            <a:r>
              <a:rPr lang="en-US" altLang="zh-CN" dirty="0"/>
              <a:t>[</a:t>
            </a:r>
            <a:r>
              <a:rPr lang="en-US" altLang="zh-CN" dirty="0" err="1"/>
              <a:t>basketSize</a:t>
            </a:r>
            <a:r>
              <a:rPr lang="en-US" altLang="zh-CN" dirty="0"/>
              <a:t> &gt; 3</a:t>
            </a:r>
            <a:r>
              <a:rPr lang="en-US" altLang="zh-CN" dirty="0" smtClean="0"/>
              <a:t>]</a:t>
            </a:r>
          </a:p>
          <a:p>
            <a:pPr lvl="1"/>
            <a:r>
              <a:rPr lang="zh-CN" altLang="en-US" dirty="0" smtClean="0"/>
              <a:t>查看支持度大于</a:t>
            </a:r>
            <a:r>
              <a:rPr lang="en-US" altLang="zh-CN" dirty="0" smtClean="0"/>
              <a:t>0.1</a:t>
            </a:r>
            <a:r>
              <a:rPr lang="zh-CN" altLang="en-US" dirty="0" smtClean="0"/>
              <a:t>的排名前</a:t>
            </a:r>
            <a:r>
              <a:rPr lang="en-US" altLang="zh-CN" dirty="0" smtClean="0"/>
              <a:t>10</a:t>
            </a:r>
            <a:r>
              <a:rPr lang="zh-CN" altLang="en-US" dirty="0" smtClean="0"/>
              <a:t>的数据项信息</a:t>
            </a:r>
            <a:endParaRPr lang="en-US" altLang="zh-CN" dirty="0" smtClean="0"/>
          </a:p>
          <a:p>
            <a:pPr lvl="1"/>
            <a:r>
              <a:rPr lang="en-US" altLang="zh-CN" dirty="0" err="1"/>
              <a:t>itemFrequencyPlot</a:t>
            </a:r>
            <a:r>
              <a:rPr lang="en-US" altLang="zh-CN" dirty="0"/>
              <a:t>(</a:t>
            </a:r>
            <a:r>
              <a:rPr lang="en-US" altLang="zh-CN" dirty="0" err="1"/>
              <a:t>grocdata</a:t>
            </a:r>
            <a:r>
              <a:rPr lang="en-US" altLang="zh-CN" dirty="0"/>
              <a:t>, </a:t>
            </a:r>
            <a:r>
              <a:rPr lang="en-US" altLang="zh-CN" dirty="0" err="1"/>
              <a:t>topN</a:t>
            </a:r>
            <a:r>
              <a:rPr lang="en-US" altLang="zh-CN" dirty="0"/>
              <a:t>=10, </a:t>
            </a:r>
            <a:r>
              <a:rPr lang="en-US" altLang="zh-CN" dirty="0" err="1"/>
              <a:t>horiz</a:t>
            </a:r>
            <a:r>
              <a:rPr lang="en-US" altLang="zh-CN" dirty="0"/>
              <a:t>=</a:t>
            </a:r>
            <a:r>
              <a:rPr lang="en-US" altLang="zh-CN" dirty="0" err="1"/>
              <a:t>T,support</a:t>
            </a:r>
            <a:r>
              <a:rPr lang="en-US" altLang="zh-CN" dirty="0"/>
              <a:t>=0.1</a:t>
            </a:r>
            <a:r>
              <a:rPr lang="en-US" altLang="zh-CN" dirty="0" smtClean="0"/>
              <a:t>)</a:t>
            </a:r>
          </a:p>
          <a:p>
            <a:pPr lvl="1"/>
            <a:r>
              <a:rPr lang="zh-CN" altLang="en-US" dirty="0" smtClean="0"/>
              <a:t>查看前</a:t>
            </a:r>
            <a:r>
              <a:rPr lang="en-US" altLang="zh-CN" dirty="0" smtClean="0"/>
              <a:t>5</a:t>
            </a:r>
            <a:r>
              <a:rPr lang="zh-CN" altLang="en-US" dirty="0" smtClean="0"/>
              <a:t>条交易记录</a:t>
            </a:r>
            <a:endParaRPr lang="en-US" altLang="zh-CN" dirty="0" smtClean="0"/>
          </a:p>
          <a:p>
            <a:pPr lvl="1"/>
            <a:r>
              <a:rPr lang="en-US" altLang="zh-CN" dirty="0"/>
              <a:t>inspect(</a:t>
            </a:r>
            <a:r>
              <a:rPr lang="en-US" altLang="zh-CN" dirty="0" err="1"/>
              <a:t>grocdata</a:t>
            </a:r>
            <a:r>
              <a:rPr lang="en-US" altLang="zh-CN" dirty="0"/>
              <a:t>[1:5])</a:t>
            </a:r>
          </a:p>
          <a:p>
            <a:pPr lvl="1"/>
            <a:endParaRPr lang="en-US" altLang="zh-CN" dirty="0"/>
          </a:p>
          <a:p>
            <a:endParaRPr lang="zh-CN" altLang="en-US" dirty="0"/>
          </a:p>
        </p:txBody>
      </p:sp>
    </p:spTree>
    <p:extLst>
      <p:ext uri="{BB962C8B-B14F-4D97-AF65-F5344CB8AC3E}">
        <p14:creationId xmlns:p14="http://schemas.microsoft.com/office/powerpoint/2010/main" val="241792775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关联规则挖掘</a:t>
            </a:r>
            <a:r>
              <a:rPr lang="en-US" altLang="zh-CN" dirty="0"/>
              <a:t>R</a:t>
            </a:r>
            <a:r>
              <a:rPr lang="zh-CN" altLang="en-US" dirty="0"/>
              <a:t>语言实践</a:t>
            </a:r>
          </a:p>
        </p:txBody>
      </p:sp>
      <p:sp>
        <p:nvSpPr>
          <p:cNvPr id="3" name="内容占位符 2"/>
          <p:cNvSpPr>
            <a:spLocks noGrp="1"/>
          </p:cNvSpPr>
          <p:nvPr>
            <p:ph idx="1"/>
          </p:nvPr>
        </p:nvSpPr>
        <p:spPr/>
        <p:txBody>
          <a:bodyPr/>
          <a:lstStyle/>
          <a:p>
            <a:r>
              <a:rPr lang="zh-CN" altLang="en-US" dirty="0" smtClean="0"/>
              <a:t>关联规则挖掘和查看</a:t>
            </a:r>
            <a:endParaRPr lang="en-US" altLang="zh-CN" dirty="0" smtClean="0"/>
          </a:p>
          <a:p>
            <a:pPr lvl="1"/>
            <a:r>
              <a:rPr lang="zh-CN" altLang="en-US" dirty="0" smtClean="0"/>
              <a:t>关联规则挖掘</a:t>
            </a:r>
            <a:endParaRPr lang="en-US" altLang="zh-CN" dirty="0" smtClean="0"/>
          </a:p>
          <a:p>
            <a:pPr lvl="1"/>
            <a:r>
              <a:rPr lang="en-US" altLang="zh-CN" dirty="0" err="1"/>
              <a:t>groc_rules</a:t>
            </a:r>
            <a:r>
              <a:rPr lang="en-US" altLang="zh-CN" dirty="0"/>
              <a:t> &lt;- </a:t>
            </a:r>
            <a:r>
              <a:rPr lang="en-US" altLang="zh-CN" dirty="0" err="1"/>
              <a:t>apriori</a:t>
            </a:r>
            <a:r>
              <a:rPr lang="en-US" altLang="zh-CN" dirty="0"/>
              <a:t>(</a:t>
            </a:r>
            <a:r>
              <a:rPr lang="en-US" altLang="zh-CN" dirty="0" err="1"/>
              <a:t>grocdata</a:t>
            </a:r>
            <a:r>
              <a:rPr lang="en-US" altLang="zh-CN" dirty="0"/>
              <a:t>, parameter = list(support = 0.006, confidence = 0.25, </a:t>
            </a:r>
            <a:r>
              <a:rPr lang="en-US" altLang="zh-CN" dirty="0" err="1"/>
              <a:t>minlen</a:t>
            </a:r>
            <a:r>
              <a:rPr lang="en-US" altLang="zh-CN" dirty="0"/>
              <a:t> = 2</a:t>
            </a:r>
            <a:r>
              <a:rPr lang="en-US" altLang="zh-CN" dirty="0" smtClean="0"/>
              <a:t>))</a:t>
            </a:r>
          </a:p>
          <a:p>
            <a:pPr lvl="1"/>
            <a:r>
              <a:rPr lang="zh-CN" altLang="en-US" dirty="0" smtClean="0"/>
              <a:t>挖掘出的关联规则概览</a:t>
            </a:r>
            <a:endParaRPr lang="en-US" altLang="zh-CN" dirty="0" smtClean="0"/>
          </a:p>
          <a:p>
            <a:pPr lvl="1"/>
            <a:r>
              <a:rPr lang="en-US" altLang="zh-CN" dirty="0"/>
              <a:t>summary(</a:t>
            </a:r>
            <a:r>
              <a:rPr lang="en-US" altLang="zh-CN" dirty="0" err="1"/>
              <a:t>groc_rules</a:t>
            </a:r>
            <a:r>
              <a:rPr lang="en-US" altLang="zh-CN" dirty="0"/>
              <a:t>)</a:t>
            </a:r>
          </a:p>
          <a:p>
            <a:pPr lvl="1"/>
            <a:r>
              <a:rPr lang="zh-CN" altLang="en-US" dirty="0" smtClean="0"/>
              <a:t>按照某个指标排序</a:t>
            </a:r>
            <a:endParaRPr lang="en-US" altLang="zh-CN" dirty="0" smtClean="0"/>
          </a:p>
          <a:p>
            <a:pPr lvl="1"/>
            <a:r>
              <a:rPr lang="en-US" altLang="zh-CN" dirty="0"/>
              <a:t>sort(</a:t>
            </a:r>
            <a:r>
              <a:rPr lang="en-US" altLang="zh-CN" dirty="0" err="1"/>
              <a:t>groc_rules</a:t>
            </a:r>
            <a:r>
              <a:rPr lang="en-US" altLang="zh-CN" dirty="0"/>
              <a:t>, by="lift")</a:t>
            </a:r>
            <a:endParaRPr lang="en-US" altLang="zh-CN" dirty="0" smtClean="0"/>
          </a:p>
          <a:p>
            <a:pPr lvl="1"/>
            <a:r>
              <a:rPr lang="zh-CN" altLang="en-US" dirty="0" smtClean="0"/>
              <a:t>基于数据项对关联规则进行搜索</a:t>
            </a:r>
            <a:endParaRPr lang="en-US" altLang="zh-CN" dirty="0" smtClean="0"/>
          </a:p>
          <a:p>
            <a:pPr lvl="1"/>
            <a:r>
              <a:rPr lang="en-US" altLang="zh-CN" dirty="0"/>
              <a:t> </a:t>
            </a:r>
            <a:r>
              <a:rPr lang="en-US" altLang="zh-CN" dirty="0" err="1"/>
              <a:t>milk_rules</a:t>
            </a:r>
            <a:r>
              <a:rPr lang="en-US" altLang="zh-CN" dirty="0"/>
              <a:t> &lt;- subset(</a:t>
            </a:r>
            <a:r>
              <a:rPr lang="en-US" altLang="zh-CN" dirty="0" err="1"/>
              <a:t>groc_rules</a:t>
            </a:r>
            <a:r>
              <a:rPr lang="en-US" altLang="zh-CN" dirty="0"/>
              <a:t>, items %pin% c("milk"))</a:t>
            </a:r>
          </a:p>
          <a:p>
            <a:pPr lvl="1"/>
            <a:endParaRPr lang="zh-CN" altLang="en-US" dirty="0"/>
          </a:p>
        </p:txBody>
      </p:sp>
    </p:spTree>
    <p:extLst>
      <p:ext uri="{BB962C8B-B14F-4D97-AF65-F5344CB8AC3E}">
        <p14:creationId xmlns:p14="http://schemas.microsoft.com/office/powerpoint/2010/main" val="38507185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关联规则挖掘</a:t>
            </a:r>
            <a:r>
              <a:rPr lang="en-US" altLang="zh-CN" dirty="0"/>
              <a:t>R</a:t>
            </a:r>
            <a:r>
              <a:rPr lang="zh-CN" altLang="en-US" dirty="0"/>
              <a:t>语言实践</a:t>
            </a:r>
          </a:p>
        </p:txBody>
      </p:sp>
      <p:sp>
        <p:nvSpPr>
          <p:cNvPr id="3" name="内容占位符 2"/>
          <p:cNvSpPr>
            <a:spLocks noGrp="1"/>
          </p:cNvSpPr>
          <p:nvPr>
            <p:ph idx="1"/>
          </p:nvPr>
        </p:nvSpPr>
        <p:spPr/>
        <p:txBody>
          <a:bodyPr/>
          <a:lstStyle/>
          <a:p>
            <a:r>
              <a:rPr lang="zh-CN" altLang="en-US" dirty="0" smtClean="0"/>
              <a:t>关联规则挖掘和查看</a:t>
            </a:r>
            <a:endParaRPr lang="en-US" altLang="zh-CN" dirty="0" smtClean="0"/>
          </a:p>
          <a:p>
            <a:pPr lvl="1"/>
            <a:r>
              <a:rPr lang="zh-CN" altLang="en-US" dirty="0" smtClean="0"/>
              <a:t>基于数据项对关联规则进行搜索</a:t>
            </a:r>
            <a:endParaRPr lang="en-US" altLang="zh-CN" dirty="0" smtClean="0"/>
          </a:p>
          <a:p>
            <a:pPr lvl="1"/>
            <a:r>
              <a:rPr lang="en-US" altLang="zh-CN" dirty="0"/>
              <a:t> </a:t>
            </a:r>
            <a:r>
              <a:rPr lang="en-US" altLang="zh-CN" dirty="0" err="1"/>
              <a:t>milk_rules</a:t>
            </a:r>
            <a:r>
              <a:rPr lang="en-US" altLang="zh-CN" dirty="0"/>
              <a:t> &lt;- subset(</a:t>
            </a:r>
            <a:r>
              <a:rPr lang="en-US" altLang="zh-CN" dirty="0" err="1"/>
              <a:t>groc_rules</a:t>
            </a:r>
            <a:r>
              <a:rPr lang="en-US" altLang="zh-CN" dirty="0"/>
              <a:t>, items %pin% c("milk</a:t>
            </a:r>
            <a:r>
              <a:rPr lang="en-US" altLang="zh-CN" dirty="0" smtClean="0"/>
              <a:t>"))</a:t>
            </a:r>
          </a:p>
          <a:p>
            <a:pPr lvl="1"/>
            <a:r>
              <a:rPr lang="zh-CN" altLang="en-US" dirty="0" smtClean="0"/>
              <a:t>基于后件对关联规则进行搜索</a:t>
            </a:r>
            <a:endParaRPr lang="en-US" altLang="zh-CN" dirty="0" smtClean="0"/>
          </a:p>
          <a:p>
            <a:pPr lvl="1"/>
            <a:r>
              <a:rPr lang="en-US" altLang="zh-CN" dirty="0" err="1"/>
              <a:t>soda_rules</a:t>
            </a:r>
            <a:r>
              <a:rPr lang="en-US" altLang="zh-CN" dirty="0"/>
              <a:t> &lt;- subset(</a:t>
            </a:r>
            <a:r>
              <a:rPr lang="en-US" altLang="zh-CN" dirty="0" err="1"/>
              <a:t>groc_rules</a:t>
            </a:r>
            <a:r>
              <a:rPr lang="en-US" altLang="zh-CN" dirty="0"/>
              <a:t>, </a:t>
            </a:r>
            <a:r>
              <a:rPr lang="en-US" altLang="zh-CN" dirty="0" err="1"/>
              <a:t>rhs</a:t>
            </a:r>
            <a:r>
              <a:rPr lang="en-US" altLang="zh-CN" dirty="0"/>
              <a:t> %in% c("soda</a:t>
            </a:r>
            <a:r>
              <a:rPr lang="en-US" altLang="zh-CN" dirty="0" smtClean="0"/>
              <a:t>"))</a:t>
            </a:r>
          </a:p>
          <a:p>
            <a:pPr lvl="1"/>
            <a:r>
              <a:rPr lang="zh-CN" altLang="en-US" dirty="0" smtClean="0"/>
              <a:t>查看搜索结果</a:t>
            </a:r>
            <a:endParaRPr lang="en-US" altLang="zh-CN" dirty="0" smtClean="0"/>
          </a:p>
          <a:p>
            <a:pPr lvl="1"/>
            <a:r>
              <a:rPr lang="en-US" altLang="zh-CN" dirty="0"/>
              <a:t>inspect(</a:t>
            </a:r>
            <a:r>
              <a:rPr lang="en-US" altLang="zh-CN" dirty="0" err="1"/>
              <a:t>soda_rules</a:t>
            </a:r>
            <a:r>
              <a:rPr lang="en-US" altLang="zh-CN" dirty="0"/>
              <a:t>)</a:t>
            </a:r>
          </a:p>
          <a:p>
            <a:pPr lvl="1"/>
            <a:endParaRPr lang="en-US" altLang="zh-CN" dirty="0"/>
          </a:p>
          <a:p>
            <a:pPr lvl="1"/>
            <a:endParaRPr lang="zh-CN" altLang="en-US" dirty="0"/>
          </a:p>
        </p:txBody>
      </p:sp>
      <p:sp>
        <p:nvSpPr>
          <p:cNvPr id="4" name="文本框 3"/>
          <p:cNvSpPr txBox="1"/>
          <p:nvPr/>
        </p:nvSpPr>
        <p:spPr>
          <a:xfrm>
            <a:off x="6444208" y="4360468"/>
            <a:ext cx="2166392" cy="2031325"/>
          </a:xfrm>
          <a:prstGeom prst="rect">
            <a:avLst/>
          </a:prstGeom>
          <a:noFill/>
        </p:spPr>
        <p:txBody>
          <a:bodyPr wrap="square" rtlCol="0">
            <a:spAutoFit/>
          </a:bodyPr>
          <a:lstStyle/>
          <a:p>
            <a:r>
              <a:rPr lang="zh-CN" altLang="en-US" dirty="0" smtClean="0"/>
              <a:t>搜索条件表达：</a:t>
            </a:r>
            <a:endParaRPr lang="en-US" altLang="zh-CN" dirty="0" smtClean="0"/>
          </a:p>
          <a:p>
            <a:r>
              <a:rPr lang="en-US" altLang="zh-CN" dirty="0" smtClean="0"/>
              <a:t>%</a:t>
            </a:r>
            <a:r>
              <a:rPr lang="en-US" altLang="zh-CN" dirty="0"/>
              <a:t>in%</a:t>
            </a:r>
            <a:r>
              <a:rPr lang="zh-CN" altLang="en-US" dirty="0"/>
              <a:t>是精确</a:t>
            </a:r>
            <a:r>
              <a:rPr lang="zh-CN" altLang="en-US" dirty="0" smtClean="0"/>
              <a:t>匹配</a:t>
            </a:r>
            <a:endParaRPr lang="en-US" altLang="zh-CN" dirty="0" smtClean="0"/>
          </a:p>
          <a:p>
            <a:r>
              <a:rPr lang="en-US" altLang="zh-CN" dirty="0"/>
              <a:t>%pin%</a:t>
            </a:r>
            <a:r>
              <a:rPr lang="zh-CN" altLang="en-US" dirty="0"/>
              <a:t>是部分</a:t>
            </a:r>
            <a:r>
              <a:rPr lang="zh-CN" altLang="en-US" dirty="0" smtClean="0"/>
              <a:t>匹配</a:t>
            </a:r>
            <a:endParaRPr lang="en-US" altLang="zh-CN" dirty="0" smtClean="0"/>
          </a:p>
          <a:p>
            <a:r>
              <a:rPr lang="en-US" altLang="zh-CN" dirty="0" smtClean="0"/>
              <a:t>items</a:t>
            </a:r>
            <a:r>
              <a:rPr lang="zh-CN" altLang="en-US" dirty="0" smtClean="0"/>
              <a:t>表示匹配数据项</a:t>
            </a:r>
            <a:endParaRPr lang="en-US" altLang="zh-CN" dirty="0" smtClean="0"/>
          </a:p>
          <a:p>
            <a:r>
              <a:rPr lang="en-US" altLang="zh-CN" dirty="0" smtClean="0"/>
              <a:t>lhs</a:t>
            </a:r>
            <a:r>
              <a:rPr lang="zh-CN" altLang="en-US" dirty="0" smtClean="0"/>
              <a:t>表示匹配前件</a:t>
            </a:r>
            <a:endParaRPr lang="en-US" altLang="zh-CN" dirty="0" smtClean="0"/>
          </a:p>
          <a:p>
            <a:r>
              <a:rPr lang="en-US" altLang="zh-CN" dirty="0" err="1" smtClean="0"/>
              <a:t>rhs</a:t>
            </a:r>
            <a:r>
              <a:rPr lang="zh-CN" altLang="en-US" dirty="0" smtClean="0"/>
              <a:t>表示匹配后件</a:t>
            </a:r>
            <a:endParaRPr lang="zh-CN" altLang="en-US" dirty="0"/>
          </a:p>
        </p:txBody>
      </p:sp>
    </p:spTree>
    <p:extLst>
      <p:ext uri="{BB962C8B-B14F-4D97-AF65-F5344CB8AC3E}">
        <p14:creationId xmlns:p14="http://schemas.microsoft.com/office/powerpoint/2010/main" val="163987080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副标题 2"/>
          <p:cNvSpPr>
            <a:spLocks noGrp="1"/>
          </p:cNvSpPr>
          <p:nvPr>
            <p:ph type="subTitle" idx="1"/>
          </p:nvPr>
        </p:nvSpPr>
        <p:spPr>
          <a:xfrm>
            <a:off x="3851275" y="4149725"/>
            <a:ext cx="5184775" cy="1655763"/>
          </a:xfrm>
        </p:spPr>
        <p:txBody>
          <a:bodyPr/>
          <a:lstStyle/>
          <a:p>
            <a:pPr eaLnBrk="1" hangingPunct="1"/>
            <a:endParaRPr lang="zh-CN" altLang="en-US" smtClean="0"/>
          </a:p>
        </p:txBody>
      </p:sp>
      <p:sp>
        <p:nvSpPr>
          <p:cNvPr id="86019" name="标题 1"/>
          <p:cNvSpPr>
            <a:spLocks noGrp="1"/>
          </p:cNvSpPr>
          <p:nvPr>
            <p:ph type="ctrTitle"/>
          </p:nvPr>
        </p:nvSpPr>
        <p:spPr/>
        <p:txBody>
          <a:bodyPr/>
          <a:lstStyle/>
          <a:p>
            <a:pPr eaLnBrk="1" hangingPunct="1"/>
            <a:r>
              <a:rPr lang="zh-CN" altLang="en-US" smtClean="0"/>
              <a:t>分类分析</a:t>
            </a:r>
          </a:p>
        </p:txBody>
      </p:sp>
    </p:spTree>
    <p:extLst>
      <p:ext uri="{BB962C8B-B14F-4D97-AF65-F5344CB8AC3E}">
        <p14:creationId xmlns:p14="http://schemas.microsoft.com/office/powerpoint/2010/main" val="84779218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p:txBody>
          <a:bodyPr/>
          <a:lstStyle/>
          <a:p>
            <a:r>
              <a:rPr lang="zh-CN" altLang="en-US" smtClean="0"/>
              <a:t>分类分析方法</a:t>
            </a:r>
          </a:p>
        </p:txBody>
      </p:sp>
      <p:sp>
        <p:nvSpPr>
          <p:cNvPr id="87043" name="内容占位符 2"/>
          <p:cNvSpPr>
            <a:spLocks noGrp="1"/>
          </p:cNvSpPr>
          <p:nvPr>
            <p:ph idx="1"/>
          </p:nvPr>
        </p:nvSpPr>
        <p:spPr/>
        <p:txBody>
          <a:bodyPr/>
          <a:lstStyle/>
          <a:p>
            <a:r>
              <a:rPr lang="zh-CN" altLang="en-US" smtClean="0"/>
              <a:t>分类的概念是在已有数据的基础上学会一个分类函数或构造出一个分类模型（即我们通常所说的分类器</a:t>
            </a:r>
            <a:r>
              <a:rPr lang="en-US" altLang="zh-CN" smtClean="0"/>
              <a:t>(Classifier)</a:t>
            </a:r>
            <a:r>
              <a:rPr lang="zh-CN" altLang="en-US" smtClean="0"/>
              <a:t>）。该函数或模型能够把数据集中的数据纪录映射到给定类别中的某一个，从而可以应用于数据预测。</a:t>
            </a:r>
          </a:p>
        </p:txBody>
      </p:sp>
    </p:spTree>
    <p:extLst>
      <p:ext uri="{BB962C8B-B14F-4D97-AF65-F5344CB8AC3E}">
        <p14:creationId xmlns:p14="http://schemas.microsoft.com/office/powerpoint/2010/main" val="373336045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1"/>
          <p:cNvSpPr>
            <a:spLocks noGrp="1"/>
          </p:cNvSpPr>
          <p:nvPr>
            <p:ph type="title"/>
          </p:nvPr>
        </p:nvSpPr>
        <p:spPr/>
        <p:txBody>
          <a:bodyPr/>
          <a:lstStyle/>
          <a:p>
            <a:r>
              <a:rPr lang="zh-CN" altLang="en-US" smtClean="0"/>
              <a:t>分类分析方法</a:t>
            </a:r>
          </a:p>
        </p:txBody>
      </p:sp>
      <p:sp>
        <p:nvSpPr>
          <p:cNvPr id="89091" name="内容占位符 2"/>
          <p:cNvSpPr>
            <a:spLocks noGrp="1"/>
          </p:cNvSpPr>
          <p:nvPr>
            <p:ph idx="1"/>
          </p:nvPr>
        </p:nvSpPr>
        <p:spPr>
          <a:xfrm>
            <a:off x="179388" y="1341438"/>
            <a:ext cx="8713787" cy="4608512"/>
          </a:xfrm>
        </p:spPr>
        <p:txBody>
          <a:bodyPr/>
          <a:lstStyle/>
          <a:p>
            <a:r>
              <a:rPr lang="zh-CN" altLang="en-US" sz="3200" smtClean="0"/>
              <a:t>分类器的构造和实施大体会经过以下几个步骤：</a:t>
            </a:r>
          </a:p>
          <a:p>
            <a:pPr lvl="1"/>
            <a:r>
              <a:rPr lang="zh-CN" altLang="en-US" sz="2800" smtClean="0"/>
              <a:t>选定样本（包含正样本和负样本），将所有样本分成训练样本和测试样本两部分。</a:t>
            </a:r>
          </a:p>
          <a:p>
            <a:pPr lvl="1"/>
            <a:r>
              <a:rPr lang="zh-CN" altLang="en-US" sz="2800" smtClean="0"/>
              <a:t>在训练样本上执行分类器算法，生成分类模型。</a:t>
            </a:r>
          </a:p>
          <a:p>
            <a:pPr lvl="1"/>
            <a:r>
              <a:rPr lang="zh-CN" altLang="en-US" sz="2800" smtClean="0"/>
              <a:t>在测试样本上执行分类模型，生成预测结果。</a:t>
            </a:r>
          </a:p>
          <a:p>
            <a:pPr lvl="1"/>
            <a:r>
              <a:rPr lang="zh-CN" altLang="en-US" sz="2800" smtClean="0"/>
              <a:t>根据预测结果，计算必要的评估指标，评估分类模型的性能。</a:t>
            </a:r>
          </a:p>
          <a:p>
            <a:endParaRPr lang="zh-CN" altLang="en-US" sz="3200" smtClean="0"/>
          </a:p>
        </p:txBody>
      </p:sp>
    </p:spTree>
    <p:extLst>
      <p:ext uri="{BB962C8B-B14F-4D97-AF65-F5344CB8AC3E}">
        <p14:creationId xmlns:p14="http://schemas.microsoft.com/office/powerpoint/2010/main" val="379235975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p:cNvSpPr>
            <a:spLocks noGrp="1"/>
          </p:cNvSpPr>
          <p:nvPr>
            <p:ph type="title"/>
          </p:nvPr>
        </p:nvSpPr>
        <p:spPr/>
        <p:txBody>
          <a:bodyPr/>
          <a:lstStyle/>
          <a:p>
            <a:r>
              <a:rPr lang="zh-CN" altLang="en-US" smtClean="0"/>
              <a:t>分类分析方法</a:t>
            </a:r>
          </a:p>
        </p:txBody>
      </p:sp>
      <p:sp>
        <p:nvSpPr>
          <p:cNvPr id="91139" name="内容占位符 2"/>
          <p:cNvSpPr>
            <a:spLocks noGrp="1"/>
          </p:cNvSpPr>
          <p:nvPr>
            <p:ph idx="1"/>
          </p:nvPr>
        </p:nvSpPr>
        <p:spPr>
          <a:xfrm>
            <a:off x="179388" y="1341438"/>
            <a:ext cx="8713787" cy="4608512"/>
          </a:xfrm>
        </p:spPr>
        <p:txBody>
          <a:bodyPr/>
          <a:lstStyle/>
          <a:p>
            <a:r>
              <a:rPr lang="zh-CN" altLang="en-US" sz="2000" smtClean="0"/>
              <a:t>影响分类器准确度的因素</a:t>
            </a:r>
            <a:endParaRPr lang="en-US" altLang="zh-CN" sz="2000" smtClean="0"/>
          </a:p>
          <a:p>
            <a:pPr lvl="1"/>
            <a:r>
              <a:rPr lang="zh-CN" altLang="en-US" sz="1800" smtClean="0"/>
              <a:t>训练集的记录数量。生成器要利用训练集进行学习，因而训练集越大，分类器也就越可靠。然而，训练集越大，生成器构造分类器的时间也就越长。错误率改善情况随训练集规模的增大而降低。</a:t>
            </a:r>
          </a:p>
          <a:p>
            <a:pPr lvl="1"/>
            <a:r>
              <a:rPr lang="zh-CN" altLang="en-US" sz="1800" smtClean="0"/>
              <a:t>属性的数目。更多的属性数目对于生成器而言意味着要计算更多的组合，使得生成器难度增大，需要的时间也更长。有时随机的关系会将生成器引入歧途，结果可能构造出不够准确的分类器（这在技术上被称为过分拟合）。因此，如果我们通过常识可以确认某个属性与目标无关，则将它从训练集中移走。</a:t>
            </a:r>
          </a:p>
          <a:p>
            <a:pPr lvl="1"/>
            <a:r>
              <a:rPr lang="zh-CN" altLang="en-US" sz="1800" smtClean="0"/>
              <a:t>属性中的信息。有时生成器不能从属性中获取足够的信息来正确、低错误率地预测标签（如试图根据某人眼睛的颜色来决定他的收入）。加入其他的属性（如职业、每周工作小时数和年龄），可以降低错误率。</a:t>
            </a:r>
          </a:p>
          <a:p>
            <a:pPr lvl="1"/>
            <a:r>
              <a:rPr lang="zh-CN" altLang="en-US" sz="1800" smtClean="0"/>
              <a:t>待预测记录的分布。如果待预测记录来自不同于训练集中记录的分布，那么错误率有可能很高。比如如果你从包含家用轿车数据的训练集中构造出分类器，那么试图用它来对包含许多运动用车辆的记录进行分类可能没多大用途，因为数据属性值的分布可能是有很大差别的。</a:t>
            </a:r>
          </a:p>
          <a:p>
            <a:pPr lvl="1"/>
            <a:endParaRPr lang="zh-CN" altLang="en-US" sz="1800" smtClean="0"/>
          </a:p>
        </p:txBody>
      </p:sp>
    </p:spTree>
    <p:extLst>
      <p:ext uri="{BB962C8B-B14F-4D97-AF65-F5344CB8AC3E}">
        <p14:creationId xmlns:p14="http://schemas.microsoft.com/office/powerpoint/2010/main" val="121230839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p:cNvSpPr>
            <a:spLocks noGrp="1"/>
          </p:cNvSpPr>
          <p:nvPr>
            <p:ph type="title"/>
          </p:nvPr>
        </p:nvSpPr>
        <p:spPr/>
        <p:txBody>
          <a:bodyPr/>
          <a:lstStyle/>
          <a:p>
            <a:r>
              <a:rPr lang="zh-CN" altLang="en-US" smtClean="0"/>
              <a:t>分类分析方法</a:t>
            </a:r>
          </a:p>
        </p:txBody>
      </p:sp>
      <p:sp>
        <p:nvSpPr>
          <p:cNvPr id="93187" name="内容占位符 2"/>
          <p:cNvSpPr>
            <a:spLocks noGrp="1"/>
          </p:cNvSpPr>
          <p:nvPr>
            <p:ph idx="1"/>
          </p:nvPr>
        </p:nvSpPr>
        <p:spPr/>
        <p:txBody>
          <a:bodyPr/>
          <a:lstStyle/>
          <a:p>
            <a:r>
              <a:rPr lang="zh-CN" altLang="en-US" dirty="0" smtClean="0"/>
              <a:t>逻辑回归</a:t>
            </a:r>
            <a:endParaRPr lang="en-US" altLang="zh-CN" dirty="0" smtClean="0"/>
          </a:p>
          <a:p>
            <a:r>
              <a:rPr lang="zh-CN" altLang="en-US" dirty="0" smtClean="0"/>
              <a:t>决策树</a:t>
            </a:r>
            <a:endParaRPr lang="en-US" altLang="zh-CN" dirty="0" smtClean="0"/>
          </a:p>
          <a:p>
            <a:r>
              <a:rPr lang="zh-CN" altLang="en-US" dirty="0" smtClean="0"/>
              <a:t>朴素贝叶斯</a:t>
            </a:r>
            <a:endParaRPr lang="en-US" altLang="zh-CN" dirty="0" smtClean="0"/>
          </a:p>
          <a:p>
            <a:r>
              <a:rPr lang="en-US" altLang="zh-CN" dirty="0" smtClean="0"/>
              <a:t>K-</a:t>
            </a:r>
            <a:r>
              <a:rPr lang="zh-CN" altLang="en-US" dirty="0" smtClean="0"/>
              <a:t>最近邻</a:t>
            </a:r>
            <a:endParaRPr lang="en-US" altLang="zh-CN" dirty="0" smtClean="0"/>
          </a:p>
          <a:p>
            <a:r>
              <a:rPr lang="zh-CN" altLang="en-US" dirty="0" smtClean="0"/>
              <a:t>支持向量机</a:t>
            </a:r>
            <a:endParaRPr lang="en-US" altLang="zh-CN" dirty="0" smtClean="0"/>
          </a:p>
          <a:p>
            <a:r>
              <a:rPr lang="zh-CN" altLang="en-US" dirty="0" smtClean="0"/>
              <a:t>神经网络</a:t>
            </a:r>
            <a:endParaRPr lang="en-US" altLang="zh-CN" dirty="0" smtClean="0"/>
          </a:p>
          <a:p>
            <a:r>
              <a:rPr lang="zh-CN" altLang="en-US" dirty="0" smtClean="0"/>
              <a:t>随机森林</a:t>
            </a:r>
            <a:endParaRPr lang="en-US" altLang="zh-CN" dirty="0" smtClean="0"/>
          </a:p>
          <a:p>
            <a:r>
              <a:rPr lang="zh-CN" altLang="en-US" dirty="0" smtClean="0"/>
              <a:t>梯度提升树</a:t>
            </a:r>
            <a:endParaRPr lang="en-US" altLang="zh-CN" dirty="0" smtClean="0"/>
          </a:p>
          <a:p>
            <a:endParaRPr lang="zh-CN" altLang="en-US" dirty="0" smtClean="0"/>
          </a:p>
        </p:txBody>
      </p:sp>
    </p:spTree>
    <p:extLst>
      <p:ext uri="{BB962C8B-B14F-4D97-AF65-F5344CB8AC3E}">
        <p14:creationId xmlns:p14="http://schemas.microsoft.com/office/powerpoint/2010/main" val="301662254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标题 1"/>
          <p:cNvSpPr>
            <a:spLocks noGrp="1"/>
          </p:cNvSpPr>
          <p:nvPr>
            <p:ph type="title"/>
          </p:nvPr>
        </p:nvSpPr>
        <p:spPr/>
        <p:txBody>
          <a:bodyPr/>
          <a:lstStyle/>
          <a:p>
            <a:r>
              <a:rPr lang="en-US" altLang="zh-CN" smtClean="0"/>
              <a:t>K-</a:t>
            </a:r>
            <a:r>
              <a:rPr lang="zh-CN" altLang="en-US" smtClean="0"/>
              <a:t>最近邻</a:t>
            </a:r>
          </a:p>
        </p:txBody>
      </p:sp>
      <p:sp>
        <p:nvSpPr>
          <p:cNvPr id="143363" name="内容占位符 2"/>
          <p:cNvSpPr>
            <a:spLocks noGrp="1"/>
          </p:cNvSpPr>
          <p:nvPr>
            <p:ph idx="1"/>
          </p:nvPr>
        </p:nvSpPr>
        <p:spPr>
          <a:xfrm>
            <a:off x="323850" y="1341438"/>
            <a:ext cx="8569325" cy="4535487"/>
          </a:xfrm>
        </p:spPr>
        <p:txBody>
          <a:bodyPr/>
          <a:lstStyle/>
          <a:p>
            <a:r>
              <a:rPr lang="en-US" altLang="zh-CN" sz="3200" smtClean="0"/>
              <a:t>K-</a:t>
            </a:r>
            <a:r>
              <a:rPr lang="zh-CN" altLang="en-US" sz="3200" smtClean="0"/>
              <a:t>近邻基本思路</a:t>
            </a:r>
            <a:endParaRPr lang="en-US" altLang="zh-CN" sz="3200" smtClean="0"/>
          </a:p>
          <a:p>
            <a:pPr lvl="1"/>
            <a:r>
              <a:rPr lang="zh-CN" altLang="en-US" sz="2800" smtClean="0"/>
              <a:t>存储一些标记好的样本集（样本都分好了类）</a:t>
            </a:r>
          </a:p>
          <a:p>
            <a:pPr lvl="1"/>
            <a:r>
              <a:rPr lang="zh-CN" altLang="en-US" sz="2800" smtClean="0"/>
              <a:t>一个未知类的样本（要对其分类）</a:t>
            </a:r>
          </a:p>
          <a:p>
            <a:pPr lvl="1"/>
            <a:r>
              <a:rPr lang="zh-CN" altLang="en-US" sz="2800" smtClean="0"/>
              <a:t>逐一取出样本集中的样本，与未知类样本比较，找到</a:t>
            </a:r>
            <a:r>
              <a:rPr lang="en-US" altLang="zh-CN" sz="2800" smtClean="0"/>
              <a:t>K-</a:t>
            </a:r>
            <a:r>
              <a:rPr lang="zh-CN" altLang="en-US" sz="2800" smtClean="0"/>
              <a:t>个与之相近的样本，就用这</a:t>
            </a:r>
            <a:r>
              <a:rPr lang="en-US" altLang="zh-CN" sz="2800" smtClean="0"/>
              <a:t>K</a:t>
            </a:r>
            <a:r>
              <a:rPr lang="zh-CN" altLang="en-US" sz="2800" smtClean="0"/>
              <a:t>个样本的多数的类（或类分布）为未知样本定类。</a:t>
            </a:r>
          </a:p>
          <a:p>
            <a:pPr lvl="1"/>
            <a:r>
              <a:rPr lang="zh-CN" altLang="en-US" sz="2800" smtClean="0"/>
              <a:t>在样本集为连续值时，就用</a:t>
            </a:r>
            <a:r>
              <a:rPr lang="en-US" altLang="zh-CN" sz="2800" smtClean="0"/>
              <a:t>K</a:t>
            </a:r>
            <a:r>
              <a:rPr lang="zh-CN" altLang="en-US" sz="2800" smtClean="0"/>
              <a:t>个样本的平均值为未知样本定值。</a:t>
            </a:r>
          </a:p>
          <a:p>
            <a:pPr lvl="1"/>
            <a:endParaRPr lang="zh-CN" altLang="en-US" sz="2800" smtClean="0"/>
          </a:p>
        </p:txBody>
      </p:sp>
    </p:spTree>
    <p:extLst>
      <p:ext uri="{BB962C8B-B14F-4D97-AF65-F5344CB8AC3E}">
        <p14:creationId xmlns:p14="http://schemas.microsoft.com/office/powerpoint/2010/main" val="407818254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标题 1"/>
          <p:cNvSpPr>
            <a:spLocks noGrp="1"/>
          </p:cNvSpPr>
          <p:nvPr>
            <p:ph type="title"/>
          </p:nvPr>
        </p:nvSpPr>
        <p:spPr/>
        <p:txBody>
          <a:bodyPr/>
          <a:lstStyle/>
          <a:p>
            <a:r>
              <a:rPr lang="en-US" altLang="zh-CN" smtClean="0"/>
              <a:t>K-</a:t>
            </a:r>
            <a:r>
              <a:rPr lang="zh-CN" altLang="en-US" smtClean="0"/>
              <a:t>最近邻</a:t>
            </a:r>
          </a:p>
        </p:txBody>
      </p:sp>
      <p:sp>
        <p:nvSpPr>
          <p:cNvPr id="144387" name="内容占位符 2"/>
          <p:cNvSpPr>
            <a:spLocks noGrp="1"/>
          </p:cNvSpPr>
          <p:nvPr>
            <p:ph idx="1"/>
          </p:nvPr>
        </p:nvSpPr>
        <p:spPr>
          <a:xfrm>
            <a:off x="323850" y="1341438"/>
            <a:ext cx="8569325" cy="4535487"/>
          </a:xfrm>
        </p:spPr>
        <p:txBody>
          <a:bodyPr/>
          <a:lstStyle/>
          <a:p>
            <a:r>
              <a:rPr lang="zh-CN" altLang="en-US" sz="2400" smtClean="0"/>
              <a:t>什么是相近？距离近就相近。</a:t>
            </a:r>
            <a:endParaRPr lang="en-US" altLang="zh-CN" sz="2400" smtClean="0"/>
          </a:p>
          <a:p>
            <a:pPr lvl="1"/>
            <a:r>
              <a:rPr lang="zh-CN" altLang="en-US" sz="2000" smtClean="0"/>
              <a:t>对于距离的计算方法有许多。</a:t>
            </a:r>
          </a:p>
          <a:p>
            <a:pPr lvl="1"/>
            <a:r>
              <a:rPr lang="zh-CN" altLang="en-US" sz="2000" smtClean="0"/>
              <a:t>    样本为 </a:t>
            </a:r>
            <a:r>
              <a:rPr lang="en-US" altLang="zh-CN" sz="2000" smtClean="0"/>
              <a:t>X=(x1,x2,…xn)</a:t>
            </a:r>
          </a:p>
          <a:p>
            <a:pPr lvl="1"/>
            <a:endParaRPr lang="zh-CN" altLang="en-US" sz="2000" smtClean="0"/>
          </a:p>
          <a:p>
            <a:endParaRPr lang="zh-CN" altLang="en-US" sz="2400" smtClean="0"/>
          </a:p>
        </p:txBody>
      </p:sp>
      <p:graphicFrame>
        <p:nvGraphicFramePr>
          <p:cNvPr id="144388" name="Object 4"/>
          <p:cNvGraphicFramePr>
            <a:graphicFrameLocks noChangeAspect="1"/>
          </p:cNvGraphicFramePr>
          <p:nvPr/>
        </p:nvGraphicFramePr>
        <p:xfrm>
          <a:off x="2771775" y="3140075"/>
          <a:ext cx="5899150" cy="657225"/>
        </p:xfrm>
        <a:graphic>
          <a:graphicData uri="http://schemas.openxmlformats.org/presentationml/2006/ole">
            <mc:AlternateContent xmlns:mc="http://schemas.openxmlformats.org/markup-compatibility/2006">
              <mc:Choice xmlns:v="urn:schemas-microsoft-com:vml" Requires="v">
                <p:oleObj spid="_x0000_s95732" name="Equation" r:id="rId3" imgW="5232400" imgH="584200" progId="Equation.3">
                  <p:embed/>
                </p:oleObj>
              </mc:Choice>
              <mc:Fallback>
                <p:oleObj name="Equation" r:id="rId3" imgW="5232400" imgH="584200" progId="Equation.3">
                  <p:embed/>
                  <p:pic>
                    <p:nvPicPr>
                      <p:cNvPr id="14438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3140075"/>
                        <a:ext cx="5899150" cy="6572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389" name="Object 5"/>
          <p:cNvGraphicFramePr>
            <a:graphicFrameLocks noChangeAspect="1"/>
          </p:cNvGraphicFramePr>
          <p:nvPr/>
        </p:nvGraphicFramePr>
        <p:xfrm>
          <a:off x="2627313" y="4076700"/>
          <a:ext cx="5978525" cy="550863"/>
        </p:xfrm>
        <a:graphic>
          <a:graphicData uri="http://schemas.openxmlformats.org/presentationml/2006/ole">
            <mc:AlternateContent xmlns:mc="http://schemas.openxmlformats.org/markup-compatibility/2006">
              <mc:Choice xmlns:v="urn:schemas-microsoft-com:vml" Requires="v">
                <p:oleObj spid="_x0000_s95733" name="Equation" r:id="rId5" imgW="4419600" imgH="406400" progId="Equation.3">
                  <p:embed/>
                </p:oleObj>
              </mc:Choice>
              <mc:Fallback>
                <p:oleObj name="Equation" r:id="rId5" imgW="4419600" imgH="406400" progId="Equation.3">
                  <p:embed/>
                  <p:pic>
                    <p:nvPicPr>
                      <p:cNvPr id="144389"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313" y="4076700"/>
                        <a:ext cx="5978525" cy="55086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390" name="Object 6"/>
          <p:cNvGraphicFramePr>
            <a:graphicFrameLocks noChangeAspect="1"/>
          </p:cNvGraphicFramePr>
          <p:nvPr/>
        </p:nvGraphicFramePr>
        <p:xfrm>
          <a:off x="2484438" y="4867275"/>
          <a:ext cx="5943600" cy="647700"/>
        </p:xfrm>
        <a:graphic>
          <a:graphicData uri="http://schemas.openxmlformats.org/presentationml/2006/ole">
            <mc:AlternateContent xmlns:mc="http://schemas.openxmlformats.org/markup-compatibility/2006">
              <mc:Choice xmlns:v="urn:schemas-microsoft-com:vml" Requires="v">
                <p:oleObj spid="_x0000_s95734" name="Equation" r:id="rId7" imgW="5232400" imgH="571500" progId="Equation.3">
                  <p:embed/>
                </p:oleObj>
              </mc:Choice>
              <mc:Fallback>
                <p:oleObj name="Equation" r:id="rId7" imgW="5232400" imgH="571500" progId="Equation.3">
                  <p:embed/>
                  <p:pic>
                    <p:nvPicPr>
                      <p:cNvPr id="14439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4438" y="4867275"/>
                        <a:ext cx="5943600" cy="6477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4391" name="文本框 1"/>
          <p:cNvSpPr txBox="1">
            <a:spLocks noChangeArrowheads="1"/>
          </p:cNvSpPr>
          <p:nvPr/>
        </p:nvSpPr>
        <p:spPr bwMode="auto">
          <a:xfrm>
            <a:off x="755650" y="3140075"/>
            <a:ext cx="17287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明考斯基距离</a:t>
            </a:r>
          </a:p>
        </p:txBody>
      </p:sp>
      <p:sp>
        <p:nvSpPr>
          <p:cNvPr id="144392" name="文本框 2"/>
          <p:cNvSpPr txBox="1">
            <a:spLocks noChangeArrowheads="1"/>
          </p:cNvSpPr>
          <p:nvPr/>
        </p:nvSpPr>
        <p:spPr bwMode="auto">
          <a:xfrm>
            <a:off x="755650" y="4076700"/>
            <a:ext cx="14398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曼哈顿距离</a:t>
            </a:r>
          </a:p>
        </p:txBody>
      </p:sp>
      <p:sp>
        <p:nvSpPr>
          <p:cNvPr id="144393" name="文本框 6"/>
          <p:cNvSpPr txBox="1">
            <a:spLocks noChangeArrowheads="1"/>
          </p:cNvSpPr>
          <p:nvPr/>
        </p:nvSpPr>
        <p:spPr bwMode="auto">
          <a:xfrm>
            <a:off x="900113" y="5013325"/>
            <a:ext cx="1295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欧氏距离</a:t>
            </a:r>
          </a:p>
        </p:txBody>
      </p:sp>
    </p:spTree>
    <p:extLst>
      <p:ext uri="{BB962C8B-B14F-4D97-AF65-F5344CB8AC3E}">
        <p14:creationId xmlns:p14="http://schemas.microsoft.com/office/powerpoint/2010/main" val="1717812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副标题 2"/>
          <p:cNvSpPr>
            <a:spLocks noGrp="1"/>
          </p:cNvSpPr>
          <p:nvPr>
            <p:ph type="subTitle" idx="1"/>
          </p:nvPr>
        </p:nvSpPr>
        <p:spPr>
          <a:xfrm>
            <a:off x="3851275" y="4149725"/>
            <a:ext cx="5184775" cy="1655763"/>
          </a:xfrm>
        </p:spPr>
        <p:txBody>
          <a:bodyPr/>
          <a:lstStyle/>
          <a:p>
            <a:pPr eaLnBrk="1" hangingPunct="1"/>
            <a:endParaRPr lang="zh-CN" altLang="en-US" smtClean="0"/>
          </a:p>
        </p:txBody>
      </p:sp>
      <p:sp>
        <p:nvSpPr>
          <p:cNvPr id="14339" name="标题 1"/>
          <p:cNvSpPr>
            <a:spLocks noGrp="1"/>
          </p:cNvSpPr>
          <p:nvPr>
            <p:ph type="ctrTitle"/>
          </p:nvPr>
        </p:nvSpPr>
        <p:spPr/>
        <p:txBody>
          <a:bodyPr/>
          <a:lstStyle/>
          <a:p>
            <a:pPr eaLnBrk="1" hangingPunct="1"/>
            <a:r>
              <a:rPr lang="zh-CN" altLang="en-US" smtClean="0"/>
              <a:t>聚类分析</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标题 1"/>
          <p:cNvSpPr>
            <a:spLocks noGrp="1"/>
          </p:cNvSpPr>
          <p:nvPr>
            <p:ph type="title"/>
          </p:nvPr>
        </p:nvSpPr>
        <p:spPr/>
        <p:txBody>
          <a:bodyPr/>
          <a:lstStyle/>
          <a:p>
            <a:r>
              <a:rPr lang="en-US" altLang="zh-CN" smtClean="0"/>
              <a:t>K-</a:t>
            </a:r>
            <a:r>
              <a:rPr lang="zh-CN" altLang="en-US" smtClean="0"/>
              <a:t>最近邻</a:t>
            </a:r>
          </a:p>
        </p:txBody>
      </p:sp>
      <p:sp>
        <p:nvSpPr>
          <p:cNvPr id="145411" name="内容占位符 2"/>
          <p:cNvSpPr>
            <a:spLocks noGrp="1"/>
          </p:cNvSpPr>
          <p:nvPr>
            <p:ph idx="1"/>
          </p:nvPr>
        </p:nvSpPr>
        <p:spPr>
          <a:xfrm>
            <a:off x="323850" y="1341438"/>
            <a:ext cx="8569325" cy="4535487"/>
          </a:xfrm>
        </p:spPr>
        <p:txBody>
          <a:bodyPr/>
          <a:lstStyle/>
          <a:p>
            <a:r>
              <a:rPr lang="en-US" altLang="zh-CN" smtClean="0"/>
              <a:t>K- </a:t>
            </a:r>
            <a:r>
              <a:rPr lang="zh-CN" altLang="en-US" smtClean="0"/>
              <a:t>近邻分类方法特点</a:t>
            </a:r>
            <a:endParaRPr lang="en-US" altLang="zh-CN" smtClean="0"/>
          </a:p>
          <a:p>
            <a:pPr lvl="1"/>
            <a:r>
              <a:rPr lang="zh-CN" altLang="en-US" smtClean="0"/>
              <a:t>不是事先通过数据来学好分类模型</a:t>
            </a:r>
            <a:r>
              <a:rPr lang="en-US" altLang="zh-CN" smtClean="0"/>
              <a:t>, </a:t>
            </a:r>
            <a:r>
              <a:rPr lang="zh-CN" altLang="en-US" smtClean="0"/>
              <a:t>再对未知样本分类，而存储带有标记的样本集，给一个没有标记的样本，用样本集中</a:t>
            </a:r>
            <a:r>
              <a:rPr lang="en-US" altLang="zh-CN" smtClean="0"/>
              <a:t>k</a:t>
            </a:r>
            <a:r>
              <a:rPr lang="zh-CN" altLang="en-US" smtClean="0"/>
              <a:t>个与之相近的样本对其进行即时分类。由于没有事先学习出模型，所以把它称作基于要求或懒惰的学习方法。</a:t>
            </a:r>
          </a:p>
          <a:p>
            <a:pPr lvl="1"/>
            <a:r>
              <a:rPr lang="zh-CN" altLang="en-US" smtClean="0"/>
              <a:t>这是一种基于示例的学习方法，一种基于类比的学习方法。</a:t>
            </a:r>
            <a:endParaRPr lang="en-US" altLang="zh-CN" smtClean="0"/>
          </a:p>
          <a:p>
            <a:pPr lvl="1"/>
            <a:r>
              <a:rPr lang="en-US" altLang="zh-CN" smtClean="0"/>
              <a:t>K-</a:t>
            </a:r>
            <a:r>
              <a:rPr lang="zh-CN" altLang="en-US" smtClean="0"/>
              <a:t>近邻就是找出</a:t>
            </a:r>
            <a:r>
              <a:rPr lang="en-US" altLang="zh-CN" smtClean="0"/>
              <a:t>k</a:t>
            </a:r>
            <a:r>
              <a:rPr lang="zh-CN" altLang="en-US" smtClean="0"/>
              <a:t>个相似的实例来建立目标函数逼近。这种方法为局部逼近。复杂度低，不失为一个方法。</a:t>
            </a:r>
          </a:p>
          <a:p>
            <a:pPr lvl="1"/>
            <a:endParaRPr lang="zh-CN" altLang="en-US" smtClean="0"/>
          </a:p>
          <a:p>
            <a:pPr lvl="1"/>
            <a:endParaRPr lang="zh-CN" altLang="en-US" smtClean="0"/>
          </a:p>
        </p:txBody>
      </p:sp>
    </p:spTree>
    <p:extLst>
      <p:ext uri="{BB962C8B-B14F-4D97-AF65-F5344CB8AC3E}">
        <p14:creationId xmlns:p14="http://schemas.microsoft.com/office/powerpoint/2010/main" val="13736831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标题 1"/>
          <p:cNvSpPr>
            <a:spLocks noGrp="1"/>
          </p:cNvSpPr>
          <p:nvPr>
            <p:ph type="title"/>
          </p:nvPr>
        </p:nvSpPr>
        <p:spPr/>
        <p:txBody>
          <a:bodyPr/>
          <a:lstStyle/>
          <a:p>
            <a:r>
              <a:rPr lang="en-US" altLang="zh-CN" smtClean="0"/>
              <a:t>K-</a:t>
            </a:r>
            <a:r>
              <a:rPr lang="zh-CN" altLang="en-US" smtClean="0"/>
              <a:t>最近邻</a:t>
            </a:r>
          </a:p>
        </p:txBody>
      </p:sp>
      <p:sp>
        <p:nvSpPr>
          <p:cNvPr id="146435" name="内容占位符 2"/>
          <p:cNvSpPr>
            <a:spLocks noGrp="1"/>
          </p:cNvSpPr>
          <p:nvPr>
            <p:ph idx="1"/>
          </p:nvPr>
        </p:nvSpPr>
        <p:spPr>
          <a:xfrm>
            <a:off x="323850" y="1341438"/>
            <a:ext cx="8569325" cy="4535487"/>
          </a:xfrm>
        </p:spPr>
        <p:txBody>
          <a:bodyPr/>
          <a:lstStyle/>
          <a:p>
            <a:r>
              <a:rPr lang="zh-CN" altLang="en-US" sz="2400" smtClean="0"/>
              <a:t>优点：</a:t>
            </a:r>
          </a:p>
          <a:p>
            <a:pPr lvl="1"/>
            <a:r>
              <a:rPr lang="zh-CN" altLang="en-US" sz="2000" smtClean="0"/>
              <a:t>易于编程，且不需要优化和训练</a:t>
            </a:r>
          </a:p>
          <a:p>
            <a:pPr lvl="1"/>
            <a:r>
              <a:rPr lang="zh-CN" altLang="en-US" sz="2000" smtClean="0"/>
              <a:t>当样本增大到一定容量，</a:t>
            </a:r>
            <a:r>
              <a:rPr lang="en-US" altLang="zh-CN" sz="2000" smtClean="0"/>
              <a:t>k</a:t>
            </a:r>
            <a:r>
              <a:rPr lang="zh-CN" altLang="en-US" sz="2000" smtClean="0"/>
              <a:t>也增大到合适的程度，</a:t>
            </a:r>
            <a:r>
              <a:rPr lang="en-US" altLang="zh-CN" sz="2000" smtClean="0"/>
              <a:t>k-</a:t>
            </a:r>
            <a:r>
              <a:rPr lang="zh-CN" altLang="en-US" sz="2000" smtClean="0"/>
              <a:t>近邻的误差可与贝叶斯方法相比。</a:t>
            </a:r>
          </a:p>
          <a:p>
            <a:r>
              <a:rPr lang="zh-CN" altLang="en-US" sz="2400" smtClean="0"/>
              <a:t>缺点：</a:t>
            </a:r>
          </a:p>
          <a:p>
            <a:pPr lvl="1"/>
            <a:r>
              <a:rPr lang="zh-CN" altLang="en-US" sz="2000" smtClean="0"/>
              <a:t>在高维和数据质量较差时，</a:t>
            </a:r>
            <a:r>
              <a:rPr lang="en-US" altLang="zh-CN" sz="2000" smtClean="0"/>
              <a:t>k-</a:t>
            </a:r>
            <a:r>
              <a:rPr lang="zh-CN" altLang="en-US" sz="2000" smtClean="0"/>
              <a:t>近邻方法表现不好。</a:t>
            </a:r>
          </a:p>
          <a:p>
            <a:pPr lvl="1"/>
            <a:r>
              <a:rPr lang="zh-CN" altLang="en-US" sz="2000" smtClean="0"/>
              <a:t>当</a:t>
            </a:r>
            <a:r>
              <a:rPr lang="en-US" altLang="zh-CN" sz="2000" smtClean="0"/>
              <a:t>n</a:t>
            </a:r>
            <a:r>
              <a:rPr lang="zh-CN" altLang="en-US" sz="2000" smtClean="0"/>
              <a:t>个训练样本，</a:t>
            </a:r>
            <a:r>
              <a:rPr lang="en-US" altLang="zh-CN" sz="2000" smtClean="0"/>
              <a:t>n</a:t>
            </a:r>
            <a:r>
              <a:rPr lang="zh-CN" altLang="en-US" sz="2000" smtClean="0"/>
              <a:t>大时，计算时间太大。</a:t>
            </a:r>
          </a:p>
          <a:p>
            <a:pPr lvl="1"/>
            <a:r>
              <a:rPr lang="zh-CN" altLang="en-US" sz="2000" smtClean="0"/>
              <a:t>如计算一个点要</a:t>
            </a:r>
            <a:r>
              <a:rPr lang="en-US" altLang="zh-CN" sz="2000" smtClean="0"/>
              <a:t>p</a:t>
            </a:r>
            <a:r>
              <a:rPr lang="zh-CN" altLang="en-US" sz="2000" smtClean="0"/>
              <a:t>次操作，每次查询都要</a:t>
            </a:r>
            <a:r>
              <a:rPr lang="en-US" altLang="zh-CN" sz="2000" smtClean="0"/>
              <a:t>np</a:t>
            </a:r>
            <a:r>
              <a:rPr lang="zh-CN" altLang="en-US" sz="2000" smtClean="0"/>
              <a:t>次计算，时间复杂度为</a:t>
            </a:r>
            <a:r>
              <a:rPr lang="en-US" altLang="zh-CN" sz="2000" smtClean="0"/>
              <a:t>O(np)</a:t>
            </a:r>
            <a:r>
              <a:rPr lang="zh-CN" altLang="en-US" sz="2000" smtClean="0"/>
              <a:t>。往往用户难以接受。</a:t>
            </a:r>
          </a:p>
          <a:p>
            <a:pPr lvl="1"/>
            <a:r>
              <a:rPr lang="en-US" altLang="zh-CN" sz="2000" smtClean="0"/>
              <a:t>K-</a:t>
            </a:r>
            <a:r>
              <a:rPr lang="zh-CN" altLang="en-US" sz="2000" smtClean="0"/>
              <a:t>近邻方法对</a:t>
            </a:r>
            <a:r>
              <a:rPr lang="en-US" altLang="zh-CN" sz="2000" smtClean="0"/>
              <a:t>k</a:t>
            </a:r>
            <a:r>
              <a:rPr lang="zh-CN" altLang="en-US" sz="2000" smtClean="0"/>
              <a:t>的选择也是要靠经验，也取决于要处理的问题与背景。</a:t>
            </a:r>
          </a:p>
        </p:txBody>
      </p:sp>
    </p:spTree>
    <p:extLst>
      <p:ext uri="{BB962C8B-B14F-4D97-AF65-F5344CB8AC3E}">
        <p14:creationId xmlns:p14="http://schemas.microsoft.com/office/powerpoint/2010/main" val="119581818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标题 1"/>
          <p:cNvSpPr>
            <a:spLocks noGrp="1"/>
          </p:cNvSpPr>
          <p:nvPr>
            <p:ph type="title"/>
          </p:nvPr>
        </p:nvSpPr>
        <p:spPr/>
        <p:txBody>
          <a:bodyPr/>
          <a:lstStyle/>
          <a:p>
            <a:r>
              <a:rPr lang="en-US" altLang="zh-CN" smtClean="0"/>
              <a:t>K-</a:t>
            </a:r>
            <a:r>
              <a:rPr lang="zh-CN" altLang="en-US" smtClean="0"/>
              <a:t>最近邻</a:t>
            </a:r>
          </a:p>
        </p:txBody>
      </p:sp>
      <p:sp>
        <p:nvSpPr>
          <p:cNvPr id="3" name="内容占位符 2"/>
          <p:cNvSpPr>
            <a:spLocks noGrp="1"/>
          </p:cNvSpPr>
          <p:nvPr>
            <p:ph idx="1"/>
          </p:nvPr>
        </p:nvSpPr>
        <p:spPr>
          <a:xfrm>
            <a:off x="323850" y="1341438"/>
            <a:ext cx="8569325" cy="4535487"/>
          </a:xfrm>
        </p:spPr>
        <p:txBody>
          <a:bodyPr/>
          <a:lstStyle/>
          <a:p>
            <a:pPr>
              <a:defRPr/>
            </a:pPr>
            <a:r>
              <a:rPr lang="zh-CN" altLang="en-US" sz="2400" dirty="0" smtClean="0"/>
              <a:t>如前所述：</a:t>
            </a:r>
            <a:endParaRPr lang="en-US" altLang="zh-CN" sz="2400" dirty="0" smtClean="0"/>
          </a:p>
          <a:p>
            <a:pPr lvl="1">
              <a:defRPr/>
            </a:pPr>
            <a:r>
              <a:rPr lang="zh-CN" altLang="en-US" sz="2000" dirty="0" smtClean="0"/>
              <a:t>使用</a:t>
            </a:r>
            <a:r>
              <a:rPr lang="en-US" altLang="zh-CN" sz="2000" dirty="0" smtClean="0"/>
              <a:t>iris</a:t>
            </a:r>
            <a:r>
              <a:rPr lang="zh-CN" altLang="en-US" sz="2000" dirty="0" smtClean="0"/>
              <a:t>数据集，尝试预测一个观测结果是否属于“杂色”或者“纯色”。</a:t>
            </a:r>
            <a:endParaRPr lang="en-US" altLang="zh-CN" sz="2000" dirty="0" smtClean="0"/>
          </a:p>
          <a:p>
            <a:pPr lvl="1">
              <a:defRPr/>
            </a:pPr>
            <a:r>
              <a:rPr lang="zh-CN" altLang="en-US" sz="2000" dirty="0" smtClean="0"/>
              <a:t>首先将数据集分成训练集和测试集两个部分：</a:t>
            </a:r>
            <a:endParaRPr lang="en-US" altLang="zh-CN" sz="2000" dirty="0" smtClean="0"/>
          </a:p>
          <a:p>
            <a:pPr marL="0" indent="0">
              <a:buFont typeface="Wingdings" panose="05000000000000000000" pitchFamily="2" charset="2"/>
              <a:buNone/>
              <a:defRPr/>
            </a:pPr>
            <a:r>
              <a:rPr lang="en-US" altLang="zh-CN" sz="1800" dirty="0" smtClean="0"/>
              <a:t>data(iris)</a:t>
            </a:r>
          </a:p>
          <a:p>
            <a:pPr marL="0" indent="0">
              <a:buFont typeface="Wingdings" panose="05000000000000000000" pitchFamily="2" charset="2"/>
              <a:buNone/>
              <a:defRPr/>
            </a:pPr>
            <a:r>
              <a:rPr lang="en-US" altLang="zh-CN" sz="1800" dirty="0" smtClean="0"/>
              <a:t>n &lt;- </a:t>
            </a:r>
            <a:r>
              <a:rPr lang="en-US" altLang="zh-CN" sz="1800" dirty="0" err="1" smtClean="0"/>
              <a:t>nrow</a:t>
            </a:r>
            <a:r>
              <a:rPr lang="en-US" altLang="zh-CN" sz="1800" dirty="0" smtClean="0"/>
              <a:t>(iris)</a:t>
            </a:r>
          </a:p>
          <a:p>
            <a:pPr marL="0" indent="0">
              <a:buFont typeface="Wingdings" panose="05000000000000000000" pitchFamily="2" charset="2"/>
              <a:buNone/>
              <a:defRPr/>
            </a:pPr>
            <a:r>
              <a:rPr lang="en-US" altLang="zh-CN" sz="1800" dirty="0" err="1" smtClean="0"/>
              <a:t>ntrain</a:t>
            </a:r>
            <a:r>
              <a:rPr lang="en-US" altLang="zh-CN" sz="1800" dirty="0" smtClean="0"/>
              <a:t> &lt;- round(n*0.6)</a:t>
            </a:r>
          </a:p>
          <a:p>
            <a:pPr marL="0" indent="0">
              <a:buFont typeface="Wingdings" panose="05000000000000000000" pitchFamily="2" charset="2"/>
              <a:buNone/>
              <a:defRPr/>
            </a:pPr>
            <a:r>
              <a:rPr lang="en-US" altLang="zh-CN" sz="1800" dirty="0" err="1" smtClean="0"/>
              <a:t>set.seed</a:t>
            </a:r>
            <a:r>
              <a:rPr lang="en-US" altLang="zh-CN" sz="1800" dirty="0" smtClean="0"/>
              <a:t>(333)</a:t>
            </a:r>
          </a:p>
          <a:p>
            <a:pPr marL="0" indent="0">
              <a:buFont typeface="Wingdings" panose="05000000000000000000" pitchFamily="2" charset="2"/>
              <a:buNone/>
              <a:defRPr/>
            </a:pPr>
            <a:r>
              <a:rPr lang="en-US" altLang="zh-CN" sz="1800" dirty="0" err="1" smtClean="0"/>
              <a:t>tindex</a:t>
            </a:r>
            <a:r>
              <a:rPr lang="en-US" altLang="zh-CN" sz="1800" dirty="0" smtClean="0"/>
              <a:t> &lt;- sample(</a:t>
            </a:r>
            <a:r>
              <a:rPr lang="en-US" altLang="zh-CN" sz="1800" dirty="0" err="1" smtClean="0"/>
              <a:t>n,ntrain</a:t>
            </a:r>
            <a:r>
              <a:rPr lang="en-US" altLang="zh-CN" sz="1800" dirty="0" smtClean="0"/>
              <a:t>)</a:t>
            </a:r>
          </a:p>
          <a:p>
            <a:pPr marL="0" indent="0">
              <a:buFont typeface="Wingdings" panose="05000000000000000000" pitchFamily="2" charset="2"/>
              <a:buNone/>
              <a:defRPr/>
            </a:pPr>
            <a:r>
              <a:rPr lang="en-US" altLang="zh-CN" sz="1800" dirty="0" err="1" smtClean="0"/>
              <a:t>train_iris</a:t>
            </a:r>
            <a:r>
              <a:rPr lang="en-US" altLang="zh-CN" sz="1800" dirty="0" smtClean="0"/>
              <a:t> &lt;- iris[</a:t>
            </a:r>
            <a:r>
              <a:rPr lang="en-US" altLang="zh-CN" sz="1800" dirty="0" err="1" smtClean="0"/>
              <a:t>tindex</a:t>
            </a:r>
            <a:r>
              <a:rPr lang="en-US" altLang="zh-CN" sz="1800" dirty="0" smtClean="0"/>
              <a:t>,]</a:t>
            </a:r>
          </a:p>
          <a:p>
            <a:pPr marL="0" indent="0">
              <a:buFont typeface="Wingdings" panose="05000000000000000000" pitchFamily="2" charset="2"/>
              <a:buNone/>
              <a:defRPr/>
            </a:pPr>
            <a:r>
              <a:rPr lang="en-US" altLang="zh-CN" sz="1800" dirty="0" err="1" smtClean="0"/>
              <a:t>test_iris</a:t>
            </a:r>
            <a:r>
              <a:rPr lang="en-US" altLang="zh-CN" sz="1800" dirty="0" smtClean="0"/>
              <a:t> &lt;- iris[-</a:t>
            </a:r>
            <a:r>
              <a:rPr lang="en-US" altLang="zh-CN" sz="1800" dirty="0" err="1" smtClean="0"/>
              <a:t>tindex</a:t>
            </a:r>
            <a:r>
              <a:rPr lang="en-US" altLang="zh-CN" sz="1800" dirty="0" smtClean="0"/>
              <a:t>,]</a:t>
            </a:r>
          </a:p>
          <a:p>
            <a:pPr marL="0" indent="0">
              <a:buFont typeface="Wingdings" panose="05000000000000000000" pitchFamily="2" charset="2"/>
              <a:buNone/>
              <a:defRPr/>
            </a:pPr>
            <a:r>
              <a:rPr lang="en-US" altLang="zh-CN" sz="1800" dirty="0" smtClean="0"/>
              <a:t>head(</a:t>
            </a:r>
            <a:r>
              <a:rPr lang="en-US" altLang="zh-CN" sz="1800" dirty="0" err="1" smtClean="0"/>
              <a:t>train_iris</a:t>
            </a:r>
            <a:r>
              <a:rPr lang="en-US" altLang="zh-CN" sz="1800" dirty="0" smtClean="0"/>
              <a:t>)</a:t>
            </a:r>
          </a:p>
          <a:p>
            <a:pPr marL="0" indent="0">
              <a:buFont typeface="Wingdings" panose="05000000000000000000" pitchFamily="2" charset="2"/>
              <a:buNone/>
              <a:defRPr/>
            </a:pPr>
            <a:endParaRPr lang="en-US" altLang="zh-CN" sz="2400" dirty="0" smtClean="0"/>
          </a:p>
        </p:txBody>
      </p:sp>
    </p:spTree>
    <p:extLst>
      <p:ext uri="{BB962C8B-B14F-4D97-AF65-F5344CB8AC3E}">
        <p14:creationId xmlns:p14="http://schemas.microsoft.com/office/powerpoint/2010/main" val="297661321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标题 1"/>
          <p:cNvSpPr>
            <a:spLocks noGrp="1"/>
          </p:cNvSpPr>
          <p:nvPr>
            <p:ph type="title"/>
          </p:nvPr>
        </p:nvSpPr>
        <p:spPr/>
        <p:txBody>
          <a:bodyPr/>
          <a:lstStyle/>
          <a:p>
            <a:r>
              <a:rPr lang="en-US" altLang="zh-CN" dirty="0" smtClean="0"/>
              <a:t>K-</a:t>
            </a:r>
            <a:r>
              <a:rPr lang="zh-CN" altLang="en-US" dirty="0" smtClean="0"/>
              <a:t>最近邻</a:t>
            </a:r>
          </a:p>
        </p:txBody>
      </p:sp>
      <p:sp>
        <p:nvSpPr>
          <p:cNvPr id="148483" name="内容占位符 2"/>
          <p:cNvSpPr>
            <a:spLocks noGrp="1"/>
          </p:cNvSpPr>
          <p:nvPr>
            <p:ph idx="1"/>
          </p:nvPr>
        </p:nvSpPr>
        <p:spPr>
          <a:xfrm>
            <a:off x="0" y="1341438"/>
            <a:ext cx="8964613" cy="4535487"/>
          </a:xfrm>
        </p:spPr>
        <p:txBody>
          <a:bodyPr/>
          <a:lstStyle/>
          <a:p>
            <a:r>
              <a:rPr lang="en-US" altLang="zh-CN" sz="2400" dirty="0" smtClean="0"/>
              <a:t>K-</a:t>
            </a:r>
            <a:r>
              <a:rPr lang="zh-CN" altLang="en-US" sz="2400" dirty="0" smtClean="0"/>
              <a:t>最近邻示例</a:t>
            </a:r>
            <a:endParaRPr lang="en-US" altLang="zh-CN" sz="2400" dirty="0" smtClean="0"/>
          </a:p>
          <a:p>
            <a:pPr lvl="1"/>
            <a:r>
              <a:rPr lang="zh-CN" altLang="en-US" sz="2000" dirty="0" smtClean="0"/>
              <a:t>使用</a:t>
            </a:r>
            <a:r>
              <a:rPr lang="en-US" altLang="zh-CN" sz="2000" dirty="0" smtClean="0"/>
              <a:t>class</a:t>
            </a:r>
            <a:r>
              <a:rPr lang="zh-CN" altLang="en-US" sz="2000" dirty="0" smtClean="0"/>
              <a:t>包（默认安装）中的</a:t>
            </a:r>
            <a:r>
              <a:rPr lang="en-US" altLang="zh-CN" sz="2000" dirty="0" err="1" smtClean="0"/>
              <a:t>knn</a:t>
            </a:r>
            <a:r>
              <a:rPr lang="zh-CN" altLang="en-US" sz="2000" dirty="0" smtClean="0"/>
              <a:t>函数对训练集建立</a:t>
            </a:r>
            <a:r>
              <a:rPr lang="en-US" altLang="zh-CN" sz="2000" dirty="0" smtClean="0"/>
              <a:t>K-</a:t>
            </a:r>
            <a:r>
              <a:rPr lang="zh-CN" altLang="en-US" sz="2000" dirty="0" smtClean="0"/>
              <a:t>最近邻模型。</a:t>
            </a:r>
            <a:endParaRPr lang="en-US" altLang="zh-CN" sz="1600" dirty="0" smtClean="0"/>
          </a:p>
          <a:p>
            <a:pPr lvl="2"/>
            <a:r>
              <a:rPr lang="en-US" altLang="zh-CN" sz="1600" dirty="0" err="1" smtClean="0"/>
              <a:t>train_x</a:t>
            </a:r>
            <a:r>
              <a:rPr lang="en-US" altLang="zh-CN" sz="1600" dirty="0" smtClean="0"/>
              <a:t> &lt;- </a:t>
            </a:r>
            <a:r>
              <a:rPr lang="en-US" altLang="zh-CN" sz="1600" dirty="0" err="1" smtClean="0"/>
              <a:t>train_iris</a:t>
            </a:r>
            <a:r>
              <a:rPr lang="en-US" altLang="zh-CN" sz="1600" dirty="0" smtClean="0"/>
              <a:t>[,-5]</a:t>
            </a:r>
          </a:p>
          <a:p>
            <a:pPr lvl="2"/>
            <a:r>
              <a:rPr lang="en-US" altLang="zh-CN" sz="1600" dirty="0" err="1" smtClean="0"/>
              <a:t>train_y</a:t>
            </a:r>
            <a:r>
              <a:rPr lang="en-US" altLang="zh-CN" sz="1600" dirty="0" smtClean="0"/>
              <a:t> &lt;- </a:t>
            </a:r>
            <a:r>
              <a:rPr lang="en-US" altLang="zh-CN" sz="1600" dirty="0" err="1" smtClean="0"/>
              <a:t>train_iris</a:t>
            </a:r>
            <a:r>
              <a:rPr lang="en-US" altLang="zh-CN" sz="1600" dirty="0" smtClean="0"/>
              <a:t>[,5]</a:t>
            </a:r>
          </a:p>
          <a:p>
            <a:pPr lvl="2"/>
            <a:r>
              <a:rPr lang="en-US" altLang="zh-CN" sz="1600" dirty="0" err="1" smtClean="0"/>
              <a:t>test_x</a:t>
            </a:r>
            <a:r>
              <a:rPr lang="en-US" altLang="zh-CN" sz="1600" dirty="0" smtClean="0"/>
              <a:t> &lt;- </a:t>
            </a:r>
            <a:r>
              <a:rPr lang="en-US" altLang="zh-CN" sz="1600" dirty="0" err="1" smtClean="0"/>
              <a:t>test_iris</a:t>
            </a:r>
            <a:r>
              <a:rPr lang="en-US" altLang="zh-CN" sz="1600" dirty="0" smtClean="0"/>
              <a:t>[,-5]</a:t>
            </a:r>
          </a:p>
          <a:p>
            <a:pPr lvl="2"/>
            <a:r>
              <a:rPr lang="en-US" altLang="zh-CN" sz="1600" dirty="0" err="1" smtClean="0"/>
              <a:t>test_y</a:t>
            </a:r>
            <a:r>
              <a:rPr lang="en-US" altLang="zh-CN" sz="1600" dirty="0" smtClean="0"/>
              <a:t> &lt;- </a:t>
            </a:r>
            <a:r>
              <a:rPr lang="en-US" altLang="zh-CN" sz="1600" dirty="0" err="1" smtClean="0"/>
              <a:t>test_iris</a:t>
            </a:r>
            <a:r>
              <a:rPr lang="en-US" altLang="zh-CN" sz="1600" dirty="0" smtClean="0"/>
              <a:t>[,5]</a:t>
            </a:r>
          </a:p>
          <a:p>
            <a:pPr lvl="1"/>
            <a:r>
              <a:rPr lang="zh-CN" altLang="en-US" sz="2000" dirty="0" smtClean="0"/>
              <a:t>使用</a:t>
            </a:r>
            <a:r>
              <a:rPr lang="en-US" altLang="zh-CN" sz="2000" dirty="0" smtClean="0"/>
              <a:t>predict</a:t>
            </a:r>
            <a:r>
              <a:rPr lang="zh-CN" altLang="en-US" sz="2000" dirty="0" smtClean="0"/>
              <a:t>函数对测试集中的观测进行预测</a:t>
            </a:r>
            <a:endParaRPr lang="en-US" altLang="zh-CN" sz="2000" dirty="0" smtClean="0"/>
          </a:p>
          <a:p>
            <a:pPr lvl="2"/>
            <a:r>
              <a:rPr lang="en-US" altLang="zh-CN" sz="1600" dirty="0" smtClean="0"/>
              <a:t>library(class)</a:t>
            </a:r>
          </a:p>
          <a:p>
            <a:pPr lvl="2"/>
            <a:r>
              <a:rPr lang="en-US" altLang="zh-CN" sz="1600" dirty="0" smtClean="0"/>
              <a:t>prediction &lt;- </a:t>
            </a:r>
            <a:r>
              <a:rPr lang="en-US" altLang="zh-CN" sz="1600" dirty="0" err="1" smtClean="0"/>
              <a:t>knn</a:t>
            </a:r>
            <a:r>
              <a:rPr lang="en-US" altLang="zh-CN" sz="1600" dirty="0" smtClean="0"/>
              <a:t>(</a:t>
            </a:r>
            <a:r>
              <a:rPr lang="en-US" altLang="zh-CN" sz="1600" dirty="0" err="1" smtClean="0"/>
              <a:t>train_x,test_x,train_y</a:t>
            </a:r>
            <a:r>
              <a:rPr lang="en-US" altLang="zh-CN" sz="1600" dirty="0" smtClean="0"/>
              <a:t>, k=5)</a:t>
            </a:r>
          </a:p>
          <a:p>
            <a:pPr lvl="2"/>
            <a:r>
              <a:rPr lang="en-US" altLang="zh-CN" sz="1600" dirty="0" smtClean="0"/>
              <a:t>table(</a:t>
            </a:r>
            <a:r>
              <a:rPr lang="en-US" altLang="zh-CN" sz="1600" dirty="0" err="1" smtClean="0"/>
              <a:t>prediction,test_iris$Species</a:t>
            </a:r>
            <a:r>
              <a:rPr lang="en-US" altLang="zh-CN" sz="1600" dirty="0" smtClean="0"/>
              <a:t>)</a:t>
            </a:r>
            <a:endParaRPr lang="zh-CN" altLang="en-US" sz="1600" dirty="0" smtClean="0"/>
          </a:p>
        </p:txBody>
      </p:sp>
      <p:pic>
        <p:nvPicPr>
          <p:cNvPr id="14848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0825" y="4652963"/>
            <a:ext cx="5576888"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8485" name="文本框 4"/>
          <p:cNvSpPr txBox="1">
            <a:spLocks noChangeArrowheads="1"/>
          </p:cNvSpPr>
          <p:nvPr/>
        </p:nvSpPr>
        <p:spPr bwMode="auto">
          <a:xfrm>
            <a:off x="6977063" y="4724400"/>
            <a:ext cx="1441450"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测试集中</a:t>
            </a:r>
            <a:r>
              <a:rPr lang="en-US" altLang="zh-CN"/>
              <a:t>98.3%</a:t>
            </a:r>
            <a:r>
              <a:rPr lang="zh-CN" altLang="en-US"/>
              <a:t>的观测被正确分类</a:t>
            </a:r>
          </a:p>
        </p:txBody>
      </p:sp>
    </p:spTree>
    <p:extLst>
      <p:ext uri="{BB962C8B-B14F-4D97-AF65-F5344CB8AC3E}">
        <p14:creationId xmlns:p14="http://schemas.microsoft.com/office/powerpoint/2010/main" val="116636034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标题 1"/>
          <p:cNvSpPr>
            <a:spLocks noGrp="1"/>
          </p:cNvSpPr>
          <p:nvPr>
            <p:ph type="title"/>
          </p:nvPr>
        </p:nvSpPr>
        <p:spPr/>
        <p:txBody>
          <a:bodyPr/>
          <a:lstStyle/>
          <a:p>
            <a:r>
              <a:rPr lang="en-US" altLang="zh-CN" smtClean="0"/>
              <a:t>K-</a:t>
            </a:r>
            <a:r>
              <a:rPr lang="zh-CN" altLang="en-US" smtClean="0"/>
              <a:t>最近邻</a:t>
            </a:r>
          </a:p>
        </p:txBody>
      </p:sp>
      <p:sp>
        <p:nvSpPr>
          <p:cNvPr id="150531" name="内容占位符 2"/>
          <p:cNvSpPr>
            <a:spLocks noGrp="1"/>
          </p:cNvSpPr>
          <p:nvPr>
            <p:ph idx="1"/>
          </p:nvPr>
        </p:nvSpPr>
        <p:spPr>
          <a:xfrm>
            <a:off x="323850" y="1341438"/>
            <a:ext cx="8569325" cy="4535487"/>
          </a:xfrm>
        </p:spPr>
        <p:txBody>
          <a:bodyPr/>
          <a:lstStyle/>
          <a:p>
            <a:r>
              <a:rPr lang="en-US" altLang="zh-CN" sz="2400" dirty="0" smtClean="0"/>
              <a:t>K-</a:t>
            </a:r>
            <a:r>
              <a:rPr lang="zh-CN" altLang="en-US" sz="2400" dirty="0" smtClean="0"/>
              <a:t>最近邻示例</a:t>
            </a:r>
          </a:p>
          <a:p>
            <a:pPr lvl="1"/>
            <a:r>
              <a:rPr lang="zh-CN" altLang="en-US" sz="2000" dirty="0" smtClean="0"/>
              <a:t>使用散点图理解</a:t>
            </a:r>
            <a:r>
              <a:rPr lang="en-US" altLang="zh-CN" sz="2000" dirty="0" smtClean="0"/>
              <a:t>K-</a:t>
            </a:r>
            <a:r>
              <a:rPr lang="zh-CN" altLang="en-US" sz="2000" dirty="0" smtClean="0"/>
              <a:t>最近邻的工作方式</a:t>
            </a:r>
            <a:endParaRPr lang="en-US" altLang="zh-CN" sz="2000" dirty="0" smtClean="0"/>
          </a:p>
          <a:p>
            <a:pPr lvl="2"/>
            <a:r>
              <a:rPr lang="en-US" altLang="zh-CN" sz="1600" dirty="0" smtClean="0"/>
              <a:t>plot(</a:t>
            </a:r>
            <a:r>
              <a:rPr lang="en-US" altLang="zh-CN" sz="1600" dirty="0" err="1" smtClean="0"/>
              <a:t>train_iris$Petal.Length</a:t>
            </a:r>
            <a:r>
              <a:rPr lang="en-US" altLang="zh-CN" sz="1600" dirty="0" smtClean="0"/>
              <a:t>, </a:t>
            </a:r>
            <a:r>
              <a:rPr lang="en-US" altLang="zh-CN" sz="1600" dirty="0" err="1" smtClean="0"/>
              <a:t>train_iris$Petal.Width</a:t>
            </a:r>
            <a:r>
              <a:rPr lang="en-US" altLang="zh-CN" sz="1600" dirty="0" smtClean="0"/>
              <a:t>, </a:t>
            </a:r>
            <a:r>
              <a:rPr lang="en-US" altLang="zh-CN" sz="1600" dirty="0" err="1" smtClean="0"/>
              <a:t>pch</a:t>
            </a:r>
            <a:r>
              <a:rPr lang="en-US" altLang="zh-CN" sz="1600" dirty="0" smtClean="0"/>
              <a:t>=c(</a:t>
            </a:r>
            <a:r>
              <a:rPr lang="en-US" altLang="zh-CN" sz="1600" dirty="0" err="1" smtClean="0"/>
              <a:t>train_iris$Species</a:t>
            </a:r>
            <a:r>
              <a:rPr lang="en-US" altLang="zh-CN" sz="1600" dirty="0" smtClean="0"/>
              <a:t>))</a:t>
            </a:r>
          </a:p>
          <a:p>
            <a:pPr lvl="2"/>
            <a:r>
              <a:rPr lang="en-US" altLang="zh-CN" sz="1600" dirty="0" smtClean="0"/>
              <a:t>legend('</a:t>
            </a:r>
            <a:r>
              <a:rPr lang="en-US" altLang="zh-CN" sz="1600" dirty="0" err="1" smtClean="0"/>
              <a:t>topleft</a:t>
            </a:r>
            <a:r>
              <a:rPr lang="en-US" altLang="zh-CN" sz="1600" dirty="0" smtClean="0"/>
              <a:t>',legend=c("</a:t>
            </a:r>
            <a:r>
              <a:rPr lang="en-US" altLang="zh-CN" sz="1600" dirty="0" err="1" smtClean="0"/>
              <a:t>setosa</a:t>
            </a:r>
            <a:r>
              <a:rPr lang="en-US" altLang="zh-CN" sz="1600" dirty="0" smtClean="0"/>
              <a:t>","versicolor","</a:t>
            </a:r>
            <a:r>
              <a:rPr lang="en-US" altLang="zh-CN" sz="1600" dirty="0" err="1" smtClean="0"/>
              <a:t>verginica</a:t>
            </a:r>
            <a:r>
              <a:rPr lang="en-US" altLang="zh-CN" sz="1600" dirty="0" smtClean="0"/>
              <a:t>"),</a:t>
            </a:r>
            <a:r>
              <a:rPr lang="en-US" altLang="zh-CN" sz="1600" dirty="0" err="1" smtClean="0"/>
              <a:t>pch</a:t>
            </a:r>
            <a:r>
              <a:rPr lang="en-US" altLang="zh-CN" sz="1600" dirty="0" smtClean="0"/>
              <a:t>=c(1,2,3),</a:t>
            </a:r>
            <a:r>
              <a:rPr lang="en-US" altLang="zh-CN" sz="1600" dirty="0" err="1" smtClean="0"/>
              <a:t>bty</a:t>
            </a:r>
            <a:r>
              <a:rPr lang="en-US" altLang="zh-CN" sz="1600" dirty="0" smtClean="0"/>
              <a:t>='o')</a:t>
            </a:r>
            <a:endParaRPr lang="zh-CN" altLang="en-US" sz="1600" dirty="0" smtClean="0"/>
          </a:p>
        </p:txBody>
      </p:sp>
      <p:pic>
        <p:nvPicPr>
          <p:cNvPr id="150532"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924175"/>
            <a:ext cx="4926012"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332350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标题 1"/>
          <p:cNvSpPr>
            <a:spLocks noGrp="1"/>
          </p:cNvSpPr>
          <p:nvPr>
            <p:ph type="title"/>
          </p:nvPr>
        </p:nvSpPr>
        <p:spPr/>
        <p:txBody>
          <a:bodyPr/>
          <a:lstStyle/>
          <a:p>
            <a:r>
              <a:rPr lang="zh-CN" altLang="en-US" smtClean="0"/>
              <a:t>贝叶斯分类算法</a:t>
            </a:r>
          </a:p>
        </p:txBody>
      </p:sp>
      <p:sp>
        <p:nvSpPr>
          <p:cNvPr id="130051" name="内容占位符 2"/>
          <p:cNvSpPr>
            <a:spLocks noGrp="1"/>
          </p:cNvSpPr>
          <p:nvPr>
            <p:ph idx="1"/>
          </p:nvPr>
        </p:nvSpPr>
        <p:spPr/>
        <p:txBody>
          <a:bodyPr/>
          <a:lstStyle/>
          <a:p>
            <a:r>
              <a:rPr lang="zh-CN" altLang="en-US" sz="2400" smtClean="0"/>
              <a:t>贝叶斯定理解决经常碰到的问题：已知某条件下的概率，如何得到两条件交换后的概率，也就是在已知</a:t>
            </a:r>
            <a:r>
              <a:rPr lang="en-US" altLang="zh-CN" sz="2400" smtClean="0"/>
              <a:t>P(A|B)</a:t>
            </a:r>
            <a:r>
              <a:rPr lang="zh-CN" altLang="en-US" sz="2400" smtClean="0"/>
              <a:t>的情况下如何求得</a:t>
            </a:r>
            <a:r>
              <a:rPr lang="en-US" altLang="zh-CN" sz="2400" smtClean="0"/>
              <a:t>P(B|A)</a:t>
            </a:r>
            <a:r>
              <a:rPr lang="zh-CN" altLang="en-US" sz="2400" smtClean="0"/>
              <a:t>的概率。</a:t>
            </a:r>
            <a:endParaRPr lang="en-US" altLang="zh-CN" sz="2400" smtClean="0"/>
          </a:p>
          <a:p>
            <a:r>
              <a:rPr lang="en-US" altLang="zh-CN" sz="2400" smtClean="0"/>
              <a:t>P(A|B)</a:t>
            </a:r>
            <a:r>
              <a:rPr lang="zh-CN" altLang="en-US" sz="2400" smtClean="0"/>
              <a:t>是后验概率（</a:t>
            </a:r>
            <a:r>
              <a:rPr lang="en-US" altLang="zh-CN" sz="2400" smtClean="0"/>
              <a:t>posterior probability</a:t>
            </a:r>
            <a:r>
              <a:rPr lang="zh-CN" altLang="en-US" sz="2400" smtClean="0"/>
              <a:t>），也就是我们常说的条件概率，即在条件</a:t>
            </a:r>
            <a:r>
              <a:rPr lang="en-US" altLang="zh-CN" sz="2400" smtClean="0"/>
              <a:t>B</a:t>
            </a:r>
            <a:r>
              <a:rPr lang="zh-CN" altLang="en-US" sz="2400" smtClean="0"/>
              <a:t>下，事件</a:t>
            </a:r>
            <a:r>
              <a:rPr lang="en-US" altLang="zh-CN" sz="2400" smtClean="0"/>
              <a:t>A</a:t>
            </a:r>
            <a:r>
              <a:rPr lang="zh-CN" altLang="en-US" sz="2400" smtClean="0"/>
              <a:t>发生的概率。</a:t>
            </a:r>
            <a:endParaRPr lang="en-US" altLang="zh-CN" sz="2400" smtClean="0"/>
          </a:p>
          <a:p>
            <a:r>
              <a:rPr lang="en-US" altLang="zh-CN" sz="2400" smtClean="0"/>
              <a:t>P(A)</a:t>
            </a:r>
            <a:r>
              <a:rPr lang="zh-CN" altLang="en-US" sz="2400" smtClean="0"/>
              <a:t>或</a:t>
            </a:r>
            <a:r>
              <a:rPr lang="en-US" altLang="zh-CN" sz="2400" smtClean="0"/>
              <a:t>P(B)</a:t>
            </a:r>
            <a:r>
              <a:rPr lang="zh-CN" altLang="en-US" sz="2400" smtClean="0"/>
              <a:t>称为先验概率（</a:t>
            </a:r>
            <a:r>
              <a:rPr lang="en-US" altLang="zh-CN" sz="2400" smtClean="0"/>
              <a:t>prior probability·</a:t>
            </a:r>
            <a:r>
              <a:rPr lang="zh-CN" altLang="en-US" sz="2400" smtClean="0"/>
              <a:t>）。</a:t>
            </a:r>
            <a:endParaRPr lang="en-US" altLang="zh-CN" sz="2400" smtClean="0"/>
          </a:p>
          <a:p>
            <a:r>
              <a:rPr lang="zh-CN" altLang="en-US" sz="2400" smtClean="0"/>
              <a:t>贝叶斯定理之所以有用，是因为我们在生活中经常遇到这种情况：我们可以很容易直接得出</a:t>
            </a:r>
            <a:r>
              <a:rPr lang="en-US" altLang="zh-CN" sz="2400" smtClean="0"/>
              <a:t>P(A|B)</a:t>
            </a:r>
            <a:r>
              <a:rPr lang="zh-CN" altLang="en-US" sz="2400" smtClean="0"/>
              <a:t>，</a:t>
            </a:r>
            <a:r>
              <a:rPr lang="en-US" altLang="zh-CN" sz="2400" smtClean="0"/>
              <a:t>P(B|A)</a:t>
            </a:r>
            <a:r>
              <a:rPr lang="zh-CN" altLang="en-US" sz="2400" smtClean="0"/>
              <a:t>则很难直接得出，但我们更关心</a:t>
            </a:r>
            <a:r>
              <a:rPr lang="en-US" altLang="zh-CN" sz="2400" smtClean="0"/>
              <a:t>P(B|A)</a:t>
            </a:r>
            <a:r>
              <a:rPr lang="zh-CN" altLang="en-US" sz="2400" smtClean="0"/>
              <a:t>，贝叶斯定理就为我们打通从</a:t>
            </a:r>
            <a:r>
              <a:rPr lang="en-US" altLang="zh-CN" sz="2400" smtClean="0"/>
              <a:t>P(A|B)</a:t>
            </a:r>
            <a:r>
              <a:rPr lang="zh-CN" altLang="en-US" sz="2400" smtClean="0"/>
              <a:t>获得</a:t>
            </a:r>
            <a:r>
              <a:rPr lang="en-US" altLang="zh-CN" sz="2400" smtClean="0"/>
              <a:t>P(B|A)</a:t>
            </a:r>
            <a:r>
              <a:rPr lang="zh-CN" altLang="en-US" sz="2400" smtClean="0"/>
              <a:t>的道路。</a:t>
            </a:r>
          </a:p>
        </p:txBody>
      </p:sp>
    </p:spTree>
    <p:extLst>
      <p:ext uri="{BB962C8B-B14F-4D97-AF65-F5344CB8AC3E}">
        <p14:creationId xmlns:p14="http://schemas.microsoft.com/office/powerpoint/2010/main" val="9837013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标题 1"/>
          <p:cNvSpPr>
            <a:spLocks noGrp="1"/>
          </p:cNvSpPr>
          <p:nvPr>
            <p:ph type="title"/>
          </p:nvPr>
        </p:nvSpPr>
        <p:spPr/>
        <p:txBody>
          <a:bodyPr/>
          <a:lstStyle/>
          <a:p>
            <a:r>
              <a:rPr lang="zh-CN" altLang="en-US" dirty="0" smtClean="0"/>
              <a:t>贝叶斯分类算法</a:t>
            </a:r>
          </a:p>
        </p:txBody>
      </p:sp>
      <p:sp>
        <p:nvSpPr>
          <p:cNvPr id="4099" name="内容占位符 2"/>
          <p:cNvSpPr>
            <a:spLocks noGrp="1"/>
          </p:cNvSpPr>
          <p:nvPr>
            <p:ph idx="1"/>
          </p:nvPr>
        </p:nvSpPr>
        <p:spPr>
          <a:xfrm>
            <a:off x="179388" y="1341438"/>
            <a:ext cx="8713787" cy="4608512"/>
          </a:xfrm>
        </p:spPr>
        <p:txBody>
          <a:bodyPr/>
          <a:lstStyle/>
          <a:p>
            <a:pPr>
              <a:defRPr/>
            </a:pPr>
            <a:r>
              <a:rPr lang="zh-CN" altLang="en-US" sz="2400" dirty="0"/>
              <a:t>朴素</a:t>
            </a:r>
            <a:r>
              <a:rPr lang="zh-CN" altLang="en-US" sz="2400" dirty="0" smtClean="0"/>
              <a:t>贝叶斯分类算法</a:t>
            </a:r>
            <a:endParaRPr lang="en-US" altLang="zh-CN" sz="2400" dirty="0" smtClean="0"/>
          </a:p>
          <a:p>
            <a:pPr>
              <a:defRPr/>
            </a:pPr>
            <a:r>
              <a:rPr lang="zh-CN" altLang="en-US" sz="2000" dirty="0" smtClean="0"/>
              <a:t>定义：假设</a:t>
            </a:r>
            <a:r>
              <a:rPr lang="en-US" altLang="zh-CN" sz="2000" dirty="0" smtClean="0"/>
              <a:t>X</a:t>
            </a:r>
            <a:r>
              <a:rPr lang="zh-CN" altLang="en-US" sz="2000" dirty="0" smtClean="0"/>
              <a:t>是类的标号未知的数据样本。设</a:t>
            </a:r>
            <a:r>
              <a:rPr lang="en-US" altLang="zh-CN" sz="2000" dirty="0" smtClean="0"/>
              <a:t>H</a:t>
            </a:r>
            <a:r>
              <a:rPr lang="zh-CN" altLang="en-US" sz="2000" dirty="0" smtClean="0"/>
              <a:t>为某种假定，如数据样本</a:t>
            </a:r>
            <a:r>
              <a:rPr lang="en-US" altLang="zh-CN" sz="2000" dirty="0" smtClean="0"/>
              <a:t>X</a:t>
            </a:r>
            <a:r>
              <a:rPr lang="zh-CN" altLang="en-US" sz="2000" dirty="0" smtClean="0"/>
              <a:t>属于某特定的类</a:t>
            </a:r>
            <a:r>
              <a:rPr lang="en-US" altLang="zh-CN" sz="2000" dirty="0" smtClean="0"/>
              <a:t>C</a:t>
            </a:r>
            <a:r>
              <a:rPr lang="zh-CN" altLang="en-US" sz="2000" dirty="0" smtClean="0"/>
              <a:t>。对于分类问题，我们希望确定</a:t>
            </a:r>
            <a:r>
              <a:rPr lang="en-US" altLang="zh-CN" sz="2000" dirty="0" smtClean="0"/>
              <a:t>P(H|X),</a:t>
            </a:r>
            <a:r>
              <a:rPr lang="zh-CN" altLang="en-US" sz="2000" dirty="0" smtClean="0"/>
              <a:t>即给定观测数据样本</a:t>
            </a:r>
            <a:r>
              <a:rPr lang="en-US" altLang="zh-CN" sz="2000" dirty="0" smtClean="0"/>
              <a:t>X</a:t>
            </a:r>
            <a:r>
              <a:rPr lang="zh-CN" altLang="en-US" sz="2000" dirty="0" smtClean="0"/>
              <a:t>，假定</a:t>
            </a:r>
            <a:r>
              <a:rPr lang="en-US" altLang="zh-CN" sz="2000" dirty="0" smtClean="0"/>
              <a:t>H</a:t>
            </a:r>
            <a:r>
              <a:rPr lang="zh-CN" altLang="en-US" sz="2000" dirty="0" smtClean="0"/>
              <a:t>成立的概率。</a:t>
            </a:r>
            <a:endParaRPr lang="en-US" altLang="zh-CN" sz="2000" dirty="0" smtClean="0"/>
          </a:p>
          <a:p>
            <a:pPr>
              <a:defRPr/>
            </a:pPr>
            <a:r>
              <a:rPr lang="zh-CN" altLang="en-US" sz="2000" dirty="0" smtClean="0"/>
              <a:t>贝叶斯定理给出了如下的计算</a:t>
            </a:r>
            <a:r>
              <a:rPr lang="en-US" altLang="zh-CN" sz="2000" dirty="0" smtClean="0">
                <a:sym typeface="+mn-ea"/>
              </a:rPr>
              <a:t>P(H|X)</a:t>
            </a:r>
            <a:r>
              <a:rPr lang="zh-CN" altLang="en-US" sz="2000" dirty="0" smtClean="0">
                <a:sym typeface="+mn-ea"/>
              </a:rPr>
              <a:t>的简单有效的方法：</a:t>
            </a:r>
            <a:r>
              <a:rPr lang="en-US" altLang="zh-CN" sz="2000" dirty="0" smtClean="0">
                <a:sym typeface="+mn-ea"/>
              </a:rPr>
              <a:t>P(H|X)=</a:t>
            </a:r>
            <a:r>
              <a:rPr lang="zh-CN" altLang="en-US" sz="2000" dirty="0" smtClean="0">
                <a:sym typeface="+mn-ea"/>
              </a:rPr>
              <a:t>（</a:t>
            </a:r>
            <a:r>
              <a:rPr lang="en-US" altLang="zh-CN" sz="2000" dirty="0" smtClean="0">
                <a:sym typeface="+mn-ea"/>
              </a:rPr>
              <a:t>P(X|H)*P(H)</a:t>
            </a:r>
            <a:r>
              <a:rPr lang="zh-CN" altLang="en-US" sz="2000" dirty="0" smtClean="0">
                <a:sym typeface="+mn-ea"/>
              </a:rPr>
              <a:t>）</a:t>
            </a:r>
            <a:r>
              <a:rPr lang="en-US" altLang="zh-CN" sz="2000" dirty="0" smtClean="0">
                <a:sym typeface="+mn-ea"/>
              </a:rPr>
              <a:t>/P(X)</a:t>
            </a:r>
          </a:p>
          <a:p>
            <a:pPr>
              <a:defRPr/>
            </a:pPr>
            <a:endParaRPr lang="en-US" altLang="zh-CN" sz="2000" dirty="0" smtClean="0">
              <a:sym typeface="+mn-ea"/>
            </a:endParaRPr>
          </a:p>
          <a:p>
            <a:pPr marL="0" indent="0">
              <a:buFont typeface="Wingdings" panose="05000000000000000000" pitchFamily="2" charset="2"/>
              <a:buNone/>
              <a:defRPr/>
            </a:pPr>
            <a:r>
              <a:rPr lang="en-US" altLang="zh-CN" sz="2000" dirty="0" smtClean="0">
                <a:sym typeface="+mn-ea"/>
              </a:rPr>
              <a:t>P(H)</a:t>
            </a:r>
            <a:r>
              <a:rPr lang="zh-CN" altLang="en-US" sz="2000" dirty="0" smtClean="0">
                <a:sym typeface="+mn-ea"/>
              </a:rPr>
              <a:t>是先验概率，</a:t>
            </a:r>
            <a:r>
              <a:rPr lang="en-US" altLang="zh-CN" sz="2000" dirty="0" smtClean="0">
                <a:sym typeface="+mn-ea"/>
              </a:rPr>
              <a:t>P(X|H)</a:t>
            </a:r>
            <a:r>
              <a:rPr lang="zh-CN" altLang="en-US" sz="2000" dirty="0" smtClean="0">
                <a:sym typeface="+mn-ea"/>
              </a:rPr>
              <a:t>代表假设</a:t>
            </a:r>
            <a:r>
              <a:rPr lang="en-US" altLang="zh-CN" sz="2000" dirty="0" smtClean="0">
                <a:sym typeface="+mn-ea"/>
              </a:rPr>
              <a:t>H</a:t>
            </a:r>
            <a:r>
              <a:rPr lang="zh-CN" altLang="en-US" sz="2000" dirty="0" smtClean="0">
                <a:sym typeface="+mn-ea"/>
              </a:rPr>
              <a:t>成立的情况下，观察到</a:t>
            </a:r>
            <a:r>
              <a:rPr lang="en-US" altLang="zh-CN" sz="2000" dirty="0" smtClean="0">
                <a:sym typeface="+mn-ea"/>
              </a:rPr>
              <a:t>X</a:t>
            </a:r>
            <a:r>
              <a:rPr lang="zh-CN" altLang="en-US" sz="2000" dirty="0" smtClean="0">
                <a:sym typeface="+mn-ea"/>
              </a:rPr>
              <a:t>的概率。</a:t>
            </a:r>
            <a:r>
              <a:rPr lang="en-US" altLang="zh-CN" sz="2000" dirty="0" smtClean="0">
                <a:sym typeface="+mn-ea"/>
              </a:rPr>
              <a:t>P(H|X)</a:t>
            </a:r>
            <a:r>
              <a:rPr lang="zh-CN" altLang="en-US" sz="2000" dirty="0" smtClean="0">
                <a:sym typeface="+mn-ea"/>
              </a:rPr>
              <a:t>是后验概率。</a:t>
            </a:r>
          </a:p>
          <a:p>
            <a:pPr marL="0" indent="0">
              <a:buFont typeface="Wingdings" panose="05000000000000000000" pitchFamily="2" charset="2"/>
              <a:buNone/>
              <a:defRPr/>
            </a:pPr>
            <a:r>
              <a:rPr lang="zh-CN" altLang="en-US" sz="2000" dirty="0" smtClean="0">
                <a:sym typeface="+mn-ea"/>
              </a:rPr>
              <a:t>例如，假定数据样本域由水果组成，用它们的颜色和形状来描述。假定</a:t>
            </a:r>
            <a:r>
              <a:rPr lang="en-US" altLang="zh-CN" sz="2000" dirty="0" smtClean="0">
                <a:sym typeface="+mn-ea"/>
              </a:rPr>
              <a:t>X</a:t>
            </a:r>
            <a:r>
              <a:rPr lang="zh-CN" altLang="en-US" sz="2000" dirty="0" smtClean="0">
                <a:sym typeface="+mn-ea"/>
              </a:rPr>
              <a:t>表示红色和圆的，</a:t>
            </a:r>
            <a:r>
              <a:rPr lang="en-US" altLang="zh-CN" sz="2000" dirty="0" smtClean="0">
                <a:sym typeface="+mn-ea"/>
              </a:rPr>
              <a:t>H</a:t>
            </a:r>
            <a:r>
              <a:rPr lang="zh-CN" altLang="en-US" sz="2000" dirty="0" smtClean="0">
                <a:sym typeface="+mn-ea"/>
              </a:rPr>
              <a:t>表示假定</a:t>
            </a:r>
            <a:r>
              <a:rPr lang="en-US" altLang="zh-CN" sz="2000" dirty="0" smtClean="0">
                <a:sym typeface="+mn-ea"/>
              </a:rPr>
              <a:t>X</a:t>
            </a:r>
            <a:r>
              <a:rPr lang="zh-CN" altLang="en-US" sz="2000" dirty="0" smtClean="0">
                <a:sym typeface="+mn-ea"/>
              </a:rPr>
              <a:t>是苹果，则</a:t>
            </a:r>
            <a:r>
              <a:rPr lang="en-US" altLang="zh-CN" sz="2000" dirty="0" smtClean="0">
                <a:sym typeface="+mn-ea"/>
              </a:rPr>
              <a:t>P</a:t>
            </a:r>
            <a:r>
              <a:rPr lang="zh-CN" altLang="en-US" sz="2000" dirty="0" smtClean="0">
                <a:sym typeface="+mn-ea"/>
              </a:rPr>
              <a:t>（</a:t>
            </a:r>
            <a:r>
              <a:rPr lang="en-US" altLang="zh-CN" sz="2000" dirty="0" smtClean="0">
                <a:sym typeface="+mn-ea"/>
              </a:rPr>
              <a:t>H|X</a:t>
            </a:r>
            <a:r>
              <a:rPr lang="zh-CN" altLang="en-US" sz="2000" dirty="0" smtClean="0">
                <a:sym typeface="+mn-ea"/>
              </a:rPr>
              <a:t>）反应当我们看到</a:t>
            </a:r>
            <a:r>
              <a:rPr lang="en-US" altLang="zh-CN" sz="2000" dirty="0" smtClean="0">
                <a:sym typeface="+mn-ea"/>
              </a:rPr>
              <a:t>X</a:t>
            </a:r>
            <a:r>
              <a:rPr lang="zh-CN" altLang="en-US" sz="2000" dirty="0" smtClean="0">
                <a:sym typeface="+mn-ea"/>
              </a:rPr>
              <a:t>是红色并是圆的的时候，我们对</a:t>
            </a:r>
            <a:r>
              <a:rPr lang="en-US" altLang="zh-CN" sz="2000" dirty="0" smtClean="0">
                <a:sym typeface="+mn-ea"/>
              </a:rPr>
              <a:t>X</a:t>
            </a:r>
            <a:r>
              <a:rPr lang="zh-CN" altLang="en-US" sz="2000" dirty="0" smtClean="0">
                <a:sym typeface="+mn-ea"/>
              </a:rPr>
              <a:t>是苹果的确信程度。</a:t>
            </a:r>
          </a:p>
          <a:p>
            <a:pPr lvl="1">
              <a:defRPr/>
            </a:pPr>
            <a:endParaRPr lang="zh-CN" altLang="en-US" sz="2000" dirty="0" smtClean="0"/>
          </a:p>
        </p:txBody>
      </p:sp>
    </p:spTree>
    <p:extLst>
      <p:ext uri="{BB962C8B-B14F-4D97-AF65-F5344CB8AC3E}">
        <p14:creationId xmlns:p14="http://schemas.microsoft.com/office/powerpoint/2010/main" val="95356705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标题 1"/>
          <p:cNvSpPr>
            <a:spLocks noGrp="1"/>
          </p:cNvSpPr>
          <p:nvPr>
            <p:ph type="title"/>
          </p:nvPr>
        </p:nvSpPr>
        <p:spPr/>
        <p:txBody>
          <a:bodyPr/>
          <a:lstStyle/>
          <a:p>
            <a:r>
              <a:rPr lang="zh-CN" altLang="en-US" smtClean="0"/>
              <a:t>贝叶斯分类算法</a:t>
            </a:r>
          </a:p>
        </p:txBody>
      </p:sp>
      <p:sp>
        <p:nvSpPr>
          <p:cNvPr id="133123" name="内容占位符 2"/>
          <p:cNvSpPr>
            <a:spLocks noGrp="1"/>
          </p:cNvSpPr>
          <p:nvPr>
            <p:ph idx="1"/>
          </p:nvPr>
        </p:nvSpPr>
        <p:spPr>
          <a:xfrm>
            <a:off x="179388" y="1341438"/>
            <a:ext cx="8713787" cy="4608512"/>
          </a:xfrm>
        </p:spPr>
        <p:txBody>
          <a:bodyPr/>
          <a:lstStyle/>
          <a:p>
            <a:r>
              <a:rPr lang="zh-CN" altLang="zh-CN" sz="2400" smtClean="0"/>
              <a:t>朴素贝叶斯的基本思想：对于给定的待分类项</a:t>
            </a:r>
            <a:r>
              <a:rPr lang="en-US" altLang="zh-CN" sz="2400" smtClean="0"/>
              <a:t>x{a1</a:t>
            </a:r>
            <a:r>
              <a:rPr lang="zh-CN" altLang="en-US" sz="2400" smtClean="0"/>
              <a:t>，</a:t>
            </a:r>
            <a:r>
              <a:rPr lang="en-US" altLang="zh-CN" sz="2400" smtClean="0"/>
              <a:t>a2.......an}</a:t>
            </a:r>
            <a:r>
              <a:rPr lang="zh-CN" altLang="zh-CN" sz="2400" smtClean="0"/>
              <a:t>，求解在此项出现的条件下各类别</a:t>
            </a:r>
            <a:r>
              <a:rPr lang="en-US" altLang="zh-CN" sz="2400" smtClean="0"/>
              <a:t>ci</a:t>
            </a:r>
            <a:r>
              <a:rPr lang="zh-CN" altLang="en-US" sz="2400" smtClean="0"/>
              <a:t>出现的概率。哪个</a:t>
            </a:r>
            <a:r>
              <a:rPr lang="en-US" altLang="zh-CN" sz="2400" smtClean="0"/>
              <a:t>P(ci|x)</a:t>
            </a:r>
            <a:r>
              <a:rPr lang="zh-CN" altLang="en-US" sz="2400" smtClean="0"/>
              <a:t>最大，就把此待分类项归属于哪个类别。</a:t>
            </a:r>
          </a:p>
          <a:p>
            <a:endParaRPr lang="en-US" altLang="zh-CN" sz="2400" smtClean="0"/>
          </a:p>
          <a:p>
            <a:r>
              <a:rPr lang="zh-CN" altLang="en-US" sz="2400" smtClean="0"/>
              <a:t>朴素贝叶斯核心：假设所有特征都彼此独立。</a:t>
            </a:r>
          </a:p>
          <a:p>
            <a:r>
              <a:rPr lang="zh-CN" altLang="en-US" sz="2400" smtClean="0"/>
              <a:t>虽然"所有特征彼此独立"这个假设，在现实中不太可能成立，但是它可以大大简化计算，而且有研究表明对分类结果的准确性影响不大。</a:t>
            </a:r>
            <a:endParaRPr lang="en-US" altLang="zh-CN" sz="2400" smtClean="0"/>
          </a:p>
          <a:p>
            <a:endParaRPr lang="zh-CN" altLang="en-US" sz="2400" smtClean="0"/>
          </a:p>
        </p:txBody>
      </p:sp>
    </p:spTree>
    <p:extLst>
      <p:ext uri="{BB962C8B-B14F-4D97-AF65-F5344CB8AC3E}">
        <p14:creationId xmlns:p14="http://schemas.microsoft.com/office/powerpoint/2010/main" val="74645615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标题 1"/>
          <p:cNvSpPr>
            <a:spLocks noGrp="1"/>
          </p:cNvSpPr>
          <p:nvPr>
            <p:ph type="title"/>
          </p:nvPr>
        </p:nvSpPr>
        <p:spPr/>
        <p:txBody>
          <a:bodyPr/>
          <a:lstStyle/>
          <a:p>
            <a:r>
              <a:rPr lang="zh-CN" altLang="en-US" smtClean="0"/>
              <a:t>贝叶斯分类算法</a:t>
            </a:r>
          </a:p>
        </p:txBody>
      </p:sp>
      <p:sp>
        <p:nvSpPr>
          <p:cNvPr id="135171" name="内容占位符 2"/>
          <p:cNvSpPr>
            <a:spLocks noGrp="1"/>
          </p:cNvSpPr>
          <p:nvPr>
            <p:ph idx="1"/>
          </p:nvPr>
        </p:nvSpPr>
        <p:spPr/>
        <p:txBody>
          <a:bodyPr/>
          <a:lstStyle/>
          <a:p>
            <a:r>
              <a:rPr lang="zh-CN" altLang="en-US" sz="2000" smtClean="0"/>
              <a:t>朴素贝叶斯分类的工作过程如下：</a:t>
            </a:r>
          </a:p>
          <a:p>
            <a:r>
              <a:rPr lang="en-US" altLang="zh-CN" sz="2000" smtClean="0"/>
              <a:t>(1)</a:t>
            </a:r>
            <a:r>
              <a:rPr lang="zh-CN" altLang="en-US" sz="2000" smtClean="0"/>
              <a:t>、设</a:t>
            </a:r>
            <a:r>
              <a:rPr lang="en-US" altLang="zh-CN" sz="2000" smtClean="0"/>
              <a:t>D</a:t>
            </a:r>
            <a:r>
              <a:rPr lang="zh-CN" altLang="en-US" sz="2000" smtClean="0"/>
              <a:t>是训练元组和它们相关联的类标号的集合。每个元组用一个</a:t>
            </a:r>
            <a:r>
              <a:rPr lang="en-US" altLang="zh-CN" sz="2000" smtClean="0"/>
              <a:t>n</a:t>
            </a:r>
            <a:r>
              <a:rPr lang="zh-CN" altLang="en-US" sz="2000" smtClean="0"/>
              <a:t>维属性向量</a:t>
            </a:r>
            <a:r>
              <a:rPr lang="en-US" altLang="zh-CN" sz="2000" smtClean="0"/>
              <a:t>X={x1,x2,...,xn}</a:t>
            </a:r>
            <a:r>
              <a:rPr lang="zh-CN" altLang="en-US" sz="2000" smtClean="0"/>
              <a:t>表示。</a:t>
            </a:r>
          </a:p>
          <a:p>
            <a:r>
              <a:rPr lang="en-US" altLang="zh-CN" sz="2000" smtClean="0"/>
              <a:t>(2)</a:t>
            </a:r>
            <a:r>
              <a:rPr lang="zh-CN" altLang="en-US" sz="2000" smtClean="0"/>
              <a:t>、假定有</a:t>
            </a:r>
            <a:r>
              <a:rPr lang="en-US" altLang="zh-CN" sz="2000" smtClean="0"/>
              <a:t>m</a:t>
            </a:r>
            <a:r>
              <a:rPr lang="zh-CN" altLang="en-US" sz="2000" smtClean="0"/>
              <a:t>个类</a:t>
            </a:r>
            <a:r>
              <a:rPr lang="en-US" altLang="zh-CN" sz="2000" smtClean="0"/>
              <a:t>C1 ,C2,...Cm</a:t>
            </a:r>
            <a:r>
              <a:rPr lang="zh-CN" altLang="en-US" sz="2000" smtClean="0"/>
              <a:t>。给定元组</a:t>
            </a:r>
            <a:r>
              <a:rPr lang="en-US" altLang="zh-CN" sz="2000" smtClean="0"/>
              <a:t>X</a:t>
            </a:r>
            <a:r>
              <a:rPr lang="zh-CN" altLang="en-US" sz="2000" smtClean="0"/>
              <a:t>，分类法将预测</a:t>
            </a:r>
            <a:r>
              <a:rPr lang="en-US" altLang="zh-CN" sz="2000" smtClean="0"/>
              <a:t>X</a:t>
            </a:r>
            <a:r>
              <a:rPr lang="zh-CN" altLang="en-US" sz="2000" smtClean="0"/>
              <a:t>属于具有最高后验概率的类。也就是说，朴素贝叶斯分类法预测</a:t>
            </a:r>
            <a:r>
              <a:rPr lang="en-US" altLang="zh-CN" sz="2000" smtClean="0"/>
              <a:t>X</a:t>
            </a:r>
            <a:r>
              <a:rPr lang="zh-CN" altLang="en-US" sz="2000" smtClean="0"/>
              <a:t>属于类</a:t>
            </a:r>
            <a:r>
              <a:rPr lang="en-US" altLang="zh-CN" sz="2000" smtClean="0"/>
              <a:t>Ci</a:t>
            </a:r>
            <a:r>
              <a:rPr lang="zh-CN" altLang="en-US" sz="2000" smtClean="0"/>
              <a:t>，当且仅当</a:t>
            </a:r>
          </a:p>
          <a:p>
            <a:r>
              <a:rPr lang="zh-CN" altLang="en-US" sz="2000" smtClean="0"/>
              <a:t>      　　 </a:t>
            </a:r>
            <a:r>
              <a:rPr lang="en-US" altLang="zh-CN" sz="2000" smtClean="0"/>
              <a:t>P(Ci|X)&gt;P(Cj|X)     1≤j≤m, j≠i</a:t>
            </a:r>
          </a:p>
          <a:p>
            <a:r>
              <a:rPr lang="zh-CN" altLang="en-US" sz="2000" smtClean="0"/>
              <a:t>这样，</a:t>
            </a:r>
            <a:r>
              <a:rPr lang="en-US" altLang="zh-CN" sz="2000" smtClean="0"/>
              <a:t>P(Ci|X)</a:t>
            </a:r>
            <a:r>
              <a:rPr lang="zh-CN" altLang="en-US" sz="2000" smtClean="0"/>
              <a:t>最大的类</a:t>
            </a:r>
            <a:r>
              <a:rPr lang="en-US" altLang="zh-CN" sz="2000" smtClean="0"/>
              <a:t>C1</a:t>
            </a:r>
            <a:r>
              <a:rPr lang="zh-CN" altLang="en-US" sz="2000" smtClean="0"/>
              <a:t>称为最大后验概率。根据贝叶斯定理</a:t>
            </a:r>
          </a:p>
        </p:txBody>
      </p:sp>
      <p:pic>
        <p:nvPicPr>
          <p:cNvPr id="135172"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4365625"/>
            <a:ext cx="3298825"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52837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标题 1"/>
          <p:cNvSpPr>
            <a:spLocks noGrp="1"/>
          </p:cNvSpPr>
          <p:nvPr>
            <p:ph type="title"/>
          </p:nvPr>
        </p:nvSpPr>
        <p:spPr/>
        <p:txBody>
          <a:bodyPr/>
          <a:lstStyle/>
          <a:p>
            <a:r>
              <a:rPr lang="zh-CN" altLang="en-US" smtClean="0"/>
              <a:t>贝叶斯分类算法</a:t>
            </a:r>
          </a:p>
        </p:txBody>
      </p:sp>
      <p:sp>
        <p:nvSpPr>
          <p:cNvPr id="136195" name="内容占位符 2"/>
          <p:cNvSpPr>
            <a:spLocks noGrp="1"/>
          </p:cNvSpPr>
          <p:nvPr>
            <p:ph idx="1"/>
          </p:nvPr>
        </p:nvSpPr>
        <p:spPr>
          <a:xfrm>
            <a:off x="250825" y="1341438"/>
            <a:ext cx="8359775" cy="4535487"/>
          </a:xfrm>
        </p:spPr>
        <p:txBody>
          <a:bodyPr/>
          <a:lstStyle/>
          <a:p>
            <a:r>
              <a:rPr lang="en-US" altLang="zh-CN" sz="1800" dirty="0" smtClean="0"/>
              <a:t>(3)</a:t>
            </a:r>
            <a:r>
              <a:rPr lang="zh-CN" altLang="en-US" sz="1800" dirty="0" smtClean="0"/>
              <a:t>、由于</a:t>
            </a:r>
            <a:r>
              <a:rPr lang="en-US" altLang="zh-CN" sz="1800" dirty="0" smtClean="0"/>
              <a:t>P(X)</a:t>
            </a:r>
            <a:r>
              <a:rPr lang="zh-CN" altLang="en-US" sz="1800" dirty="0" smtClean="0"/>
              <a:t>对所有类为常数，所以只需要</a:t>
            </a:r>
            <a:r>
              <a:rPr lang="en-US" altLang="zh-CN" sz="1800" dirty="0" smtClean="0"/>
              <a:t>P(</a:t>
            </a:r>
            <a:r>
              <a:rPr lang="en-US" altLang="zh-CN" sz="1800" dirty="0" err="1" smtClean="0"/>
              <a:t>Ci|X</a:t>
            </a:r>
            <a:r>
              <a:rPr lang="en-US" altLang="zh-CN" sz="1800" dirty="0" smtClean="0"/>
              <a:t>)P(Ci)</a:t>
            </a:r>
            <a:r>
              <a:rPr lang="zh-CN" altLang="en-US" sz="1800" dirty="0" smtClean="0"/>
              <a:t>最大即可。若类的先验概率未知，则通常假定这些类是等概率的，即</a:t>
            </a:r>
            <a:r>
              <a:rPr lang="en-US" altLang="zh-CN" sz="1800" dirty="0" smtClean="0"/>
              <a:t>P(C1)=P(C2)=...=P(Cm)</a:t>
            </a:r>
            <a:r>
              <a:rPr lang="zh-CN" altLang="en-US" sz="1800" dirty="0" smtClean="0"/>
              <a:t>，并据此对</a:t>
            </a:r>
            <a:r>
              <a:rPr lang="en-US" altLang="zh-CN" sz="1800" dirty="0" smtClean="0"/>
              <a:t>P(</a:t>
            </a:r>
            <a:r>
              <a:rPr lang="en-US" altLang="zh-CN" sz="1800" dirty="0" err="1" smtClean="0"/>
              <a:t>Ci|X</a:t>
            </a:r>
            <a:r>
              <a:rPr lang="en-US" altLang="zh-CN" sz="1800" dirty="0" smtClean="0"/>
              <a:t>)</a:t>
            </a:r>
            <a:r>
              <a:rPr lang="zh-CN" altLang="en-US" sz="1800" dirty="0" smtClean="0"/>
              <a:t>最大化，否则最大化</a:t>
            </a:r>
            <a:r>
              <a:rPr lang="en-US" altLang="zh-CN" sz="1800" dirty="0" smtClean="0"/>
              <a:t>P(</a:t>
            </a:r>
            <a:r>
              <a:rPr lang="en-US" altLang="zh-CN" sz="1800" dirty="0" err="1" smtClean="0"/>
              <a:t>Ci|X</a:t>
            </a:r>
            <a:r>
              <a:rPr lang="en-US" altLang="zh-CN" sz="1800" dirty="0" smtClean="0"/>
              <a:t>)P(Ci)</a:t>
            </a:r>
          </a:p>
          <a:p>
            <a:r>
              <a:rPr lang="en-US" altLang="zh-CN" sz="1800" dirty="0" smtClean="0"/>
              <a:t>(4)</a:t>
            </a:r>
            <a:r>
              <a:rPr lang="zh-CN" altLang="en-US" sz="1800" dirty="0" smtClean="0"/>
              <a:t>、给定具有很多属性的数据集，计算</a:t>
            </a:r>
            <a:r>
              <a:rPr lang="en-US" altLang="zh-CN" sz="1800" dirty="0" smtClean="0"/>
              <a:t>P(</a:t>
            </a:r>
            <a:r>
              <a:rPr lang="en-US" altLang="zh-CN" sz="1800" dirty="0" err="1" smtClean="0"/>
              <a:t>Ci|X</a:t>
            </a:r>
            <a:r>
              <a:rPr lang="en-US" altLang="zh-CN" sz="1800" dirty="0" smtClean="0"/>
              <a:t>)</a:t>
            </a:r>
            <a:r>
              <a:rPr lang="zh-CN" altLang="en-US" sz="1800" dirty="0" smtClean="0"/>
              <a:t>的开销非常大。为了降低计算开销，可以做类条件独立的朴素假定。给定元组的类标号，假定属性值有条件地相互独立。因此，</a:t>
            </a:r>
            <a:endParaRPr lang="en-US" altLang="zh-CN" sz="1800" dirty="0" smtClean="0"/>
          </a:p>
          <a:p>
            <a:endParaRPr lang="en-US" altLang="zh-CN" sz="1800" dirty="0" smtClean="0"/>
          </a:p>
          <a:p>
            <a:endParaRPr lang="en-US" altLang="zh-CN" sz="1800" dirty="0" smtClean="0"/>
          </a:p>
          <a:p>
            <a:endParaRPr lang="en-US" altLang="zh-CN" sz="1800" dirty="0" smtClean="0"/>
          </a:p>
          <a:p>
            <a:r>
              <a:rPr lang="zh-CN" altLang="en-US" sz="1800" dirty="0" smtClean="0"/>
              <a:t>考察该属性是分类的还是连续值的，例如为了计算</a:t>
            </a:r>
            <a:r>
              <a:rPr lang="en-US" altLang="zh-CN" sz="1800" dirty="0" smtClean="0"/>
              <a:t>P(</a:t>
            </a:r>
            <a:r>
              <a:rPr lang="en-US" altLang="zh-CN" sz="1800" dirty="0" err="1" smtClean="0"/>
              <a:t>X|Ci</a:t>
            </a:r>
            <a:r>
              <a:rPr lang="en-US" altLang="zh-CN" sz="1800" dirty="0" smtClean="0"/>
              <a:t>)</a:t>
            </a:r>
            <a:r>
              <a:rPr lang="zh-CN" altLang="en-US" sz="1800" dirty="0" smtClean="0"/>
              <a:t>，考虑如下两种情况：</a:t>
            </a:r>
            <a:endParaRPr lang="en-US" altLang="zh-CN" sz="1800" dirty="0" smtClean="0"/>
          </a:p>
          <a:p>
            <a:pPr lvl="1"/>
            <a:r>
              <a:rPr lang="en-US" altLang="zh-CN" sz="1400" dirty="0" smtClean="0"/>
              <a:t>(a)</a:t>
            </a:r>
            <a:r>
              <a:rPr lang="zh-CN" altLang="en-US" sz="1400" dirty="0" smtClean="0"/>
              <a:t>、如果</a:t>
            </a:r>
            <a:r>
              <a:rPr lang="en-US" altLang="zh-CN" sz="1400" dirty="0" err="1" smtClean="0"/>
              <a:t>Ak</a:t>
            </a:r>
            <a:r>
              <a:rPr lang="zh-CN" altLang="en-US" sz="1400" dirty="0" smtClean="0"/>
              <a:t>是分类属性，则</a:t>
            </a:r>
            <a:r>
              <a:rPr lang="en-US" altLang="zh-CN" sz="1400" dirty="0" smtClean="0"/>
              <a:t>P(</a:t>
            </a:r>
            <a:r>
              <a:rPr lang="en-US" altLang="zh-CN" sz="1400" dirty="0" err="1" smtClean="0"/>
              <a:t>xk|Ci</a:t>
            </a:r>
            <a:r>
              <a:rPr lang="en-US" altLang="zh-CN" sz="1400" dirty="0" smtClean="0"/>
              <a:t>)</a:t>
            </a:r>
            <a:r>
              <a:rPr lang="zh-CN" altLang="en-US" sz="1400" dirty="0" smtClean="0"/>
              <a:t>是</a:t>
            </a:r>
            <a:r>
              <a:rPr lang="en-US" altLang="zh-CN" sz="1400" dirty="0" smtClean="0"/>
              <a:t>D</a:t>
            </a:r>
            <a:r>
              <a:rPr lang="zh-CN" altLang="en-US" sz="1400" dirty="0" smtClean="0"/>
              <a:t>中属性</a:t>
            </a:r>
            <a:r>
              <a:rPr lang="en-US" altLang="zh-CN" sz="1400" dirty="0" err="1" smtClean="0"/>
              <a:t>Ak</a:t>
            </a:r>
            <a:r>
              <a:rPr lang="zh-CN" altLang="en-US" sz="1400" dirty="0" smtClean="0"/>
              <a:t>的值为</a:t>
            </a:r>
            <a:r>
              <a:rPr lang="en-US" altLang="zh-CN" sz="1400" dirty="0" err="1" smtClean="0"/>
              <a:t>xk</a:t>
            </a:r>
            <a:r>
              <a:rPr lang="zh-CN" altLang="en-US" sz="1400" dirty="0" smtClean="0"/>
              <a:t>的</a:t>
            </a:r>
            <a:r>
              <a:rPr lang="en-US" altLang="zh-CN" sz="1400" dirty="0" smtClean="0"/>
              <a:t>Ci</a:t>
            </a:r>
            <a:r>
              <a:rPr lang="zh-CN" altLang="en-US" sz="1400" dirty="0" smtClean="0"/>
              <a:t>类的元组数除以</a:t>
            </a:r>
            <a:r>
              <a:rPr lang="en-US" altLang="zh-CN" sz="1400" dirty="0" smtClean="0"/>
              <a:t>D</a:t>
            </a:r>
            <a:r>
              <a:rPr lang="zh-CN" altLang="en-US" sz="1400" dirty="0" smtClean="0"/>
              <a:t>中</a:t>
            </a:r>
            <a:r>
              <a:rPr lang="en-US" altLang="zh-CN" sz="1400" dirty="0" smtClean="0"/>
              <a:t>Ci</a:t>
            </a:r>
            <a:r>
              <a:rPr lang="zh-CN" altLang="en-US" sz="1400" dirty="0" smtClean="0"/>
              <a:t>类的元组数</a:t>
            </a:r>
            <a:r>
              <a:rPr lang="en-US" altLang="zh-CN" sz="1400" dirty="0" smtClean="0"/>
              <a:t>|</a:t>
            </a:r>
            <a:r>
              <a:rPr lang="en-US" altLang="zh-CN" sz="1400" dirty="0" err="1" smtClean="0"/>
              <a:t>Ci,D</a:t>
            </a:r>
            <a:r>
              <a:rPr lang="en-US" altLang="zh-CN" sz="1400" dirty="0" smtClean="0"/>
              <a:t>|</a:t>
            </a:r>
          </a:p>
          <a:p>
            <a:pPr lvl="1"/>
            <a:r>
              <a:rPr lang="en-US" altLang="zh-CN" sz="1400" dirty="0" smtClean="0"/>
              <a:t>(b)</a:t>
            </a:r>
            <a:r>
              <a:rPr lang="zh-CN" altLang="en-US" sz="1400" dirty="0" smtClean="0"/>
              <a:t>、如果</a:t>
            </a:r>
            <a:r>
              <a:rPr lang="en-US" altLang="zh-CN" sz="1400" dirty="0" err="1" smtClean="0"/>
              <a:t>Ak</a:t>
            </a:r>
            <a:r>
              <a:rPr lang="zh-CN" altLang="en-US" sz="1400" dirty="0" smtClean="0"/>
              <a:t>是连续值属性，则假定连续值属性服从均值为</a:t>
            </a:r>
            <a:r>
              <a:rPr lang="en-US" altLang="zh-CN" sz="1400" dirty="0" smtClean="0"/>
              <a:t>η</a:t>
            </a:r>
            <a:r>
              <a:rPr lang="zh-CN" altLang="en-US" sz="1400" dirty="0" smtClean="0"/>
              <a:t>、标准差为</a:t>
            </a:r>
            <a:r>
              <a:rPr lang="en-US" altLang="zh-CN" sz="1400" dirty="0" smtClean="0"/>
              <a:t>σ</a:t>
            </a:r>
            <a:r>
              <a:rPr lang="zh-CN" altLang="en-US" sz="1400" dirty="0" smtClean="0"/>
              <a:t>的</a:t>
            </a:r>
            <a:r>
              <a:rPr lang="zh-CN" altLang="en-US" sz="1400" dirty="0"/>
              <a:t>正态</a:t>
            </a:r>
            <a:r>
              <a:rPr lang="zh-CN" altLang="en-US" sz="1400" dirty="0" smtClean="0"/>
              <a:t>分布，由下式定义：</a:t>
            </a:r>
            <a:endParaRPr lang="en-US" altLang="zh-CN" sz="1400" dirty="0" smtClean="0"/>
          </a:p>
          <a:p>
            <a:pPr lvl="1"/>
            <a:endParaRPr lang="en-US" altLang="zh-CN" sz="1400" dirty="0" smtClean="0"/>
          </a:p>
          <a:p>
            <a:pPr lvl="1"/>
            <a:endParaRPr lang="en-US" altLang="zh-CN" sz="1400" dirty="0" smtClean="0"/>
          </a:p>
          <a:p>
            <a:pPr lvl="1"/>
            <a:r>
              <a:rPr lang="zh-CN" altLang="en-US" sz="1400" dirty="0" smtClean="0"/>
              <a:t>即</a:t>
            </a:r>
            <a:r>
              <a:rPr lang="en-US" altLang="zh-CN" sz="1400" dirty="0" smtClean="0"/>
              <a:t>P(</a:t>
            </a:r>
            <a:r>
              <a:rPr lang="en-US" altLang="zh-CN" sz="1400" dirty="0" err="1" smtClean="0"/>
              <a:t>xk</a:t>
            </a:r>
            <a:r>
              <a:rPr lang="en-US" altLang="zh-CN" sz="1400" dirty="0" smtClean="0"/>
              <a:t> |Ci)=g(</a:t>
            </a:r>
            <a:r>
              <a:rPr lang="en-US" altLang="zh-CN" sz="1400" dirty="0" err="1" smtClean="0"/>
              <a:t>xk</a:t>
            </a:r>
            <a:r>
              <a:rPr lang="en-US" altLang="zh-CN" sz="1400" dirty="0" smtClean="0"/>
              <a:t>,</a:t>
            </a:r>
            <a:r>
              <a:rPr lang="el-GR" altLang="zh-CN" sz="1400" dirty="0" smtClean="0"/>
              <a:t>η</a:t>
            </a:r>
            <a:r>
              <a:rPr lang="en-US" altLang="zh-CN" sz="1400" dirty="0" smtClean="0"/>
              <a:t>ci,</a:t>
            </a:r>
            <a:r>
              <a:rPr lang="el-GR" altLang="zh-CN" sz="1400" dirty="0" smtClean="0"/>
              <a:t>σ</a:t>
            </a:r>
            <a:r>
              <a:rPr lang="en-US" altLang="zh-CN" sz="1400" dirty="0" smtClean="0"/>
              <a:t>ci)</a:t>
            </a:r>
            <a:endParaRPr lang="zh-CN" altLang="en-US" sz="1400" dirty="0" smtClean="0"/>
          </a:p>
        </p:txBody>
      </p:sp>
      <p:pic>
        <p:nvPicPr>
          <p:cNvPr id="136196"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14725" y="3019425"/>
            <a:ext cx="211455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197"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48038" y="5516563"/>
            <a:ext cx="29083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0141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smtClean="0"/>
              <a:t>聚类分析基本概念</a:t>
            </a:r>
          </a:p>
        </p:txBody>
      </p:sp>
      <p:sp>
        <p:nvSpPr>
          <p:cNvPr id="15363" name="内容占位符 2"/>
          <p:cNvSpPr>
            <a:spLocks noGrp="1"/>
          </p:cNvSpPr>
          <p:nvPr>
            <p:ph idx="1"/>
          </p:nvPr>
        </p:nvSpPr>
        <p:spPr>
          <a:xfrm>
            <a:off x="250825" y="1341438"/>
            <a:ext cx="8569325" cy="4679950"/>
          </a:xfrm>
        </p:spPr>
        <p:txBody>
          <a:bodyPr/>
          <a:lstStyle/>
          <a:p>
            <a:r>
              <a:rPr lang="zh-CN" altLang="en-US" smtClean="0"/>
              <a:t>聚类分析</a:t>
            </a:r>
            <a:r>
              <a:rPr lang="en-US" altLang="zh-CN" smtClean="0"/>
              <a:t>(Cluster Analysis)</a:t>
            </a:r>
            <a:r>
              <a:rPr lang="zh-CN" altLang="en-US" smtClean="0"/>
              <a:t>是一个将数据集中的所有数据，按照相似性划分为多个类别（</a:t>
            </a:r>
            <a:r>
              <a:rPr lang="en-US" altLang="zh-CN" smtClean="0"/>
              <a:t>Cluster, </a:t>
            </a:r>
            <a:r>
              <a:rPr lang="zh-CN" altLang="en-US" smtClean="0"/>
              <a:t>簇）的过程；</a:t>
            </a:r>
          </a:p>
          <a:p>
            <a:pPr lvl="1"/>
            <a:r>
              <a:rPr lang="zh-CN" altLang="en-US" smtClean="0"/>
              <a:t>簇是相似数据的集合。</a:t>
            </a:r>
          </a:p>
          <a:p>
            <a:r>
              <a:rPr lang="zh-CN" altLang="en-US" smtClean="0"/>
              <a:t>聚类分析是一种无监督</a:t>
            </a:r>
            <a:r>
              <a:rPr lang="en-US" altLang="zh-CN" smtClean="0"/>
              <a:t>(Unsupervised Learning)</a:t>
            </a:r>
            <a:r>
              <a:rPr lang="zh-CN" altLang="en-US" smtClean="0"/>
              <a:t>分类方法：数据集中的数据没有预定义的类别标号（无训练集和训练的过程）。</a:t>
            </a:r>
            <a:endParaRPr lang="en-US" altLang="zh-CN" smtClean="0"/>
          </a:p>
          <a:p>
            <a:r>
              <a:rPr lang="zh-CN" altLang="en-US" smtClean="0"/>
              <a:t>聚类分析的目标是，簇内的对象相互之间是相似的，而不同簇中的对象是不同的。</a:t>
            </a:r>
          </a:p>
          <a:p>
            <a:endParaRPr lang="zh-CN" altLang="en-US" smtClean="0"/>
          </a:p>
          <a:p>
            <a:endParaRPr lang="zh-CN" altLang="en-US" smtClean="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标题 1"/>
          <p:cNvSpPr>
            <a:spLocks noGrp="1"/>
          </p:cNvSpPr>
          <p:nvPr>
            <p:ph type="title"/>
          </p:nvPr>
        </p:nvSpPr>
        <p:spPr/>
        <p:txBody>
          <a:bodyPr/>
          <a:lstStyle/>
          <a:p>
            <a:r>
              <a:rPr lang="zh-CN" altLang="en-US" smtClean="0"/>
              <a:t>贝叶斯分类算法</a:t>
            </a:r>
          </a:p>
        </p:txBody>
      </p:sp>
      <p:sp>
        <p:nvSpPr>
          <p:cNvPr id="137219" name="内容占位符 2"/>
          <p:cNvSpPr>
            <a:spLocks noGrp="1"/>
          </p:cNvSpPr>
          <p:nvPr>
            <p:ph idx="1"/>
          </p:nvPr>
        </p:nvSpPr>
        <p:spPr/>
        <p:txBody>
          <a:bodyPr/>
          <a:lstStyle/>
          <a:p>
            <a:r>
              <a:rPr lang="en-US" altLang="zh-CN" smtClean="0"/>
              <a:t>(5)</a:t>
            </a:r>
            <a:r>
              <a:rPr lang="zh-CN" altLang="en-US" smtClean="0"/>
              <a:t>、为了预测</a:t>
            </a:r>
            <a:r>
              <a:rPr lang="en-US" altLang="zh-CN" smtClean="0"/>
              <a:t>X</a:t>
            </a:r>
            <a:r>
              <a:rPr lang="zh-CN" altLang="en-US" smtClean="0"/>
              <a:t>得类标号，对每个类</a:t>
            </a:r>
            <a:r>
              <a:rPr lang="en-US" altLang="zh-CN" smtClean="0"/>
              <a:t>Ci</a:t>
            </a:r>
            <a:r>
              <a:rPr lang="zh-CN" altLang="en-US" smtClean="0"/>
              <a:t>，计算</a:t>
            </a:r>
            <a:r>
              <a:rPr lang="en-US" altLang="zh-CN" smtClean="0"/>
              <a:t>P(Ci|X)P(Ci)</a:t>
            </a:r>
            <a:r>
              <a:rPr lang="zh-CN" altLang="en-US" smtClean="0"/>
              <a:t>。该分类法预测输入元组</a:t>
            </a:r>
            <a:r>
              <a:rPr lang="en-US" altLang="zh-CN" smtClean="0"/>
              <a:t>X</a:t>
            </a:r>
            <a:r>
              <a:rPr lang="zh-CN" altLang="en-US" smtClean="0"/>
              <a:t>的类为</a:t>
            </a:r>
            <a:r>
              <a:rPr lang="en-US" altLang="zh-CN" smtClean="0"/>
              <a:t>Ci</a:t>
            </a:r>
            <a:r>
              <a:rPr lang="zh-CN" altLang="en-US" smtClean="0"/>
              <a:t>，当且仅当，</a:t>
            </a:r>
            <a:r>
              <a:rPr lang="en-US" altLang="zh-CN" smtClean="0"/>
              <a:t>P(X|Ci)P(Ci)&gt;P(X|Cj)P(Cj)</a:t>
            </a:r>
            <a:r>
              <a:rPr lang="zh-CN" altLang="en-US" smtClean="0"/>
              <a:t>， </a:t>
            </a:r>
            <a:r>
              <a:rPr lang="en-US" altLang="zh-CN" smtClean="0"/>
              <a:t>1≤j≤m, j≠i</a:t>
            </a:r>
            <a:r>
              <a:rPr lang="zh-CN" altLang="en-US" smtClean="0"/>
              <a:t>。即是，被预测的类标号是使</a:t>
            </a:r>
            <a:r>
              <a:rPr lang="en-US" altLang="zh-CN" smtClean="0"/>
              <a:t>P(X|Ci)P(Ci)</a:t>
            </a:r>
            <a:r>
              <a:rPr lang="zh-CN" altLang="en-US" smtClean="0"/>
              <a:t>最大的类</a:t>
            </a:r>
            <a:r>
              <a:rPr lang="en-US" altLang="zh-CN" smtClean="0"/>
              <a:t>Ci</a:t>
            </a:r>
            <a:r>
              <a:rPr lang="zh-CN" altLang="en-US" smtClean="0"/>
              <a:t>。</a:t>
            </a:r>
          </a:p>
        </p:txBody>
      </p:sp>
    </p:spTree>
    <p:extLst>
      <p:ext uri="{BB962C8B-B14F-4D97-AF65-F5344CB8AC3E}">
        <p14:creationId xmlns:p14="http://schemas.microsoft.com/office/powerpoint/2010/main" val="329411454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标题 1"/>
          <p:cNvSpPr>
            <a:spLocks noGrp="1"/>
          </p:cNvSpPr>
          <p:nvPr>
            <p:ph type="title"/>
          </p:nvPr>
        </p:nvSpPr>
        <p:spPr/>
        <p:txBody>
          <a:bodyPr/>
          <a:lstStyle/>
          <a:p>
            <a:r>
              <a:rPr lang="zh-CN" altLang="en-US" dirty="0" smtClean="0"/>
              <a:t>贝叶斯分类算法</a:t>
            </a:r>
          </a:p>
        </p:txBody>
      </p:sp>
      <p:sp>
        <p:nvSpPr>
          <p:cNvPr id="138243" name="内容占位符 2"/>
          <p:cNvSpPr>
            <a:spLocks noGrp="1"/>
          </p:cNvSpPr>
          <p:nvPr>
            <p:ph idx="1"/>
          </p:nvPr>
        </p:nvSpPr>
        <p:spPr>
          <a:xfrm>
            <a:off x="179388" y="1341438"/>
            <a:ext cx="8713787" cy="4608512"/>
          </a:xfrm>
        </p:spPr>
        <p:txBody>
          <a:bodyPr/>
          <a:lstStyle/>
          <a:p>
            <a:r>
              <a:rPr lang="zh-CN" altLang="en-US" sz="2400" dirty="0" smtClean="0"/>
              <a:t>有如下样本数据</a:t>
            </a:r>
            <a:endParaRPr lang="en-US" altLang="zh-CN" sz="2400" dirty="0" smtClean="0"/>
          </a:p>
          <a:p>
            <a:pPr lvl="1"/>
            <a:r>
              <a:rPr lang="zh-CN" altLang="en-US" sz="2000" dirty="0" smtClean="0"/>
              <a:t>判断年龄小于</a:t>
            </a:r>
            <a:r>
              <a:rPr lang="en-US" altLang="zh-CN" sz="2000" dirty="0" smtClean="0"/>
              <a:t>30</a:t>
            </a:r>
            <a:r>
              <a:rPr lang="zh-CN" altLang="en-US" sz="2000" dirty="0" smtClean="0"/>
              <a:t>、收入中等、信用一般的学生会不会购买计算机？</a:t>
            </a:r>
            <a:endParaRPr lang="en-US" altLang="zh-CN" sz="2000" dirty="0" smtClean="0"/>
          </a:p>
          <a:p>
            <a:pPr lvl="2"/>
            <a:r>
              <a:rPr lang="en-US" altLang="zh-CN" sz="1600" dirty="0"/>
              <a:t>X=</a:t>
            </a:r>
            <a:r>
              <a:rPr lang="zh-CN" altLang="en-US" sz="1600" dirty="0"/>
              <a:t>（</a:t>
            </a:r>
            <a:r>
              <a:rPr lang="en-US" altLang="zh-CN" sz="1600" dirty="0"/>
              <a:t>age=”&lt;=30”,income=”</a:t>
            </a:r>
            <a:r>
              <a:rPr lang="en-US" altLang="zh-CN" sz="1600" dirty="0" err="1"/>
              <a:t>medium”,student</a:t>
            </a:r>
            <a:r>
              <a:rPr lang="en-US" altLang="zh-CN" sz="1600" dirty="0"/>
              <a:t>=”yes”,</a:t>
            </a:r>
            <a:r>
              <a:rPr lang="en-US" altLang="zh-CN" sz="1600" dirty="0" err="1"/>
              <a:t>credit_rating</a:t>
            </a:r>
            <a:r>
              <a:rPr lang="en-US" altLang="zh-CN" sz="1600" dirty="0"/>
              <a:t>=”fair”</a:t>
            </a:r>
            <a:r>
              <a:rPr lang="zh-CN" altLang="en-US" sz="1600" dirty="0"/>
              <a:t>）</a:t>
            </a:r>
            <a:endParaRPr lang="zh-CN" altLang="en-US" sz="1600" dirty="0" smtClean="0"/>
          </a:p>
        </p:txBody>
      </p:sp>
      <p:pic>
        <p:nvPicPr>
          <p:cNvPr id="5" name="内容占位符 3" descr="20"/>
          <p:cNvPicPr>
            <a:picLocks noChangeAspect="1"/>
          </p:cNvPicPr>
          <p:nvPr/>
        </p:nvPicPr>
        <p:blipFill>
          <a:blip r:embed="rId3"/>
          <a:stretch>
            <a:fillRect/>
          </a:stretch>
        </p:blipFill>
        <p:spPr bwMode="auto">
          <a:xfrm>
            <a:off x="1907704" y="2780928"/>
            <a:ext cx="5540375" cy="3981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760022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贝叶斯分类算法</a:t>
            </a:r>
          </a:p>
        </p:txBody>
      </p:sp>
      <p:sp>
        <p:nvSpPr>
          <p:cNvPr id="3" name="内容占位符 2"/>
          <p:cNvSpPr>
            <a:spLocks noGrp="1"/>
          </p:cNvSpPr>
          <p:nvPr>
            <p:ph idx="1"/>
          </p:nvPr>
        </p:nvSpPr>
        <p:spPr/>
        <p:txBody>
          <a:bodyPr/>
          <a:lstStyle/>
          <a:p>
            <a:r>
              <a:rPr lang="en-US" altLang="zh-CN" sz="2000" dirty="0"/>
              <a:t>P(</a:t>
            </a:r>
            <a:r>
              <a:rPr lang="en-US" altLang="zh-CN" sz="2000" dirty="0" err="1"/>
              <a:t>buy_computer</a:t>
            </a:r>
            <a:r>
              <a:rPr lang="en-US" altLang="zh-CN" sz="2000" dirty="0"/>
              <a:t>=”yes”)=9/14=0.643,</a:t>
            </a:r>
          </a:p>
          <a:p>
            <a:r>
              <a:rPr lang="en-US" altLang="zh-CN" sz="2000" dirty="0" smtClean="0"/>
              <a:t>P(</a:t>
            </a:r>
            <a:r>
              <a:rPr lang="en-US" altLang="zh-CN" sz="2000" dirty="0" err="1" smtClean="0"/>
              <a:t>buy_computer</a:t>
            </a:r>
            <a:r>
              <a:rPr lang="en-US" altLang="zh-CN" sz="2000" dirty="0"/>
              <a:t>=”no”)=5/14=0.357</a:t>
            </a:r>
            <a:r>
              <a:rPr lang="zh-CN" altLang="en-US" sz="2000" dirty="0" smtClean="0"/>
              <a:t>。</a:t>
            </a:r>
            <a:endParaRPr lang="en-US" altLang="zh-CN" sz="2000" dirty="0" smtClean="0"/>
          </a:p>
          <a:p>
            <a:endParaRPr lang="zh-CN" altLang="en-US" sz="2000" dirty="0"/>
          </a:p>
          <a:p>
            <a:r>
              <a:rPr lang="en-US" altLang="zh-CN" sz="2000" dirty="0"/>
              <a:t>P(age&lt;=30|buy_computer=”yes”)=2/9=0.222</a:t>
            </a:r>
            <a:r>
              <a:rPr lang="en-US" altLang="zh-CN" sz="2000" dirty="0" smtClean="0"/>
              <a:t>,</a:t>
            </a:r>
            <a:endParaRPr lang="en-US" altLang="zh-CN" sz="2000" dirty="0"/>
          </a:p>
          <a:p>
            <a:r>
              <a:rPr lang="en-US" altLang="zh-CN" sz="2000" dirty="0"/>
              <a:t>P(age&lt;=30|buy_computer=”no”)=3/5=0.600,</a:t>
            </a:r>
          </a:p>
          <a:p>
            <a:r>
              <a:rPr lang="en-US" altLang="zh-CN" sz="2000" dirty="0"/>
              <a:t>P(income=”medium”|</a:t>
            </a:r>
            <a:r>
              <a:rPr lang="en-US" altLang="zh-CN" sz="2000" dirty="0" err="1"/>
              <a:t>buy_computer</a:t>
            </a:r>
            <a:r>
              <a:rPr lang="en-US" altLang="zh-CN" sz="2000" dirty="0"/>
              <a:t>=”yes”)=4/9=0.444,</a:t>
            </a:r>
          </a:p>
          <a:p>
            <a:r>
              <a:rPr lang="en-US" altLang="zh-CN" sz="2000" dirty="0"/>
              <a:t>P(income=”medium”|</a:t>
            </a:r>
            <a:r>
              <a:rPr lang="en-US" altLang="zh-CN" sz="2000" dirty="0" err="1"/>
              <a:t>buy_computer</a:t>
            </a:r>
            <a:r>
              <a:rPr lang="en-US" altLang="zh-CN" sz="2000" dirty="0"/>
              <a:t>=”no”)=2/5=0.400,</a:t>
            </a:r>
          </a:p>
          <a:p>
            <a:r>
              <a:rPr lang="en-US" altLang="zh-CN" sz="2000" dirty="0"/>
              <a:t>P(student=”yes”|</a:t>
            </a:r>
            <a:r>
              <a:rPr lang="en-US" altLang="zh-CN" sz="2000" dirty="0" err="1"/>
              <a:t>buy_computer</a:t>
            </a:r>
            <a:r>
              <a:rPr lang="en-US" altLang="zh-CN" sz="2000" dirty="0"/>
              <a:t>=”yes”)=</a:t>
            </a:r>
            <a:r>
              <a:rPr lang="en-US" altLang="zh-CN" sz="2000" dirty="0" smtClean="0"/>
              <a:t>6/9=0.677,</a:t>
            </a:r>
          </a:p>
          <a:p>
            <a:r>
              <a:rPr lang="en-US" altLang="zh-CN" sz="2000" dirty="0" smtClean="0"/>
              <a:t>P(</a:t>
            </a:r>
            <a:r>
              <a:rPr lang="en-US" altLang="zh-CN" sz="2000" dirty="0" err="1" smtClean="0"/>
              <a:t>credit_rating</a:t>
            </a:r>
            <a:r>
              <a:rPr lang="en-US" altLang="zh-CN" sz="2000" dirty="0"/>
              <a:t>=”fair”|</a:t>
            </a:r>
            <a:r>
              <a:rPr lang="en-US" altLang="zh-CN" sz="2000" dirty="0" err="1"/>
              <a:t>buy_computer</a:t>
            </a:r>
            <a:r>
              <a:rPr lang="en-US" altLang="zh-CN" sz="2000" dirty="0"/>
              <a:t>=”yes”)=</a:t>
            </a:r>
            <a:r>
              <a:rPr lang="en-US" altLang="zh-CN" sz="2000" dirty="0" smtClean="0"/>
              <a:t>6/9=0.667,</a:t>
            </a:r>
            <a:endParaRPr lang="en-US" altLang="zh-CN" sz="2000" dirty="0"/>
          </a:p>
          <a:p>
            <a:r>
              <a:rPr lang="en-US" altLang="zh-CN" sz="2000" dirty="0"/>
              <a:t>P(student=”yes”|</a:t>
            </a:r>
            <a:r>
              <a:rPr lang="en-US" altLang="zh-CN" sz="2000" dirty="0" err="1"/>
              <a:t>buy_computer</a:t>
            </a:r>
            <a:r>
              <a:rPr lang="en-US" altLang="zh-CN" sz="2000" dirty="0"/>
              <a:t>=”no”)=</a:t>
            </a:r>
            <a:r>
              <a:rPr lang="en-US" altLang="zh-CN" sz="2000" dirty="0" smtClean="0"/>
              <a:t>1/5=0.200</a:t>
            </a:r>
            <a:r>
              <a:rPr lang="en-US" altLang="zh-CN" sz="2000" dirty="0"/>
              <a:t>,</a:t>
            </a:r>
            <a:endParaRPr lang="en-US" altLang="zh-CN" sz="2000" dirty="0" smtClean="0"/>
          </a:p>
          <a:p>
            <a:r>
              <a:rPr lang="en-US" altLang="zh-CN" sz="2000" dirty="0" smtClean="0"/>
              <a:t>P(</a:t>
            </a:r>
            <a:r>
              <a:rPr lang="en-US" altLang="zh-CN" sz="2000" dirty="0" err="1" smtClean="0"/>
              <a:t>credit_rating</a:t>
            </a:r>
            <a:r>
              <a:rPr lang="en-US" altLang="zh-CN" sz="2000" dirty="0"/>
              <a:t>=”fair”|</a:t>
            </a:r>
            <a:r>
              <a:rPr lang="en-US" altLang="zh-CN" sz="2000" dirty="0" err="1"/>
              <a:t>buy_computer</a:t>
            </a:r>
            <a:r>
              <a:rPr lang="en-US" altLang="zh-CN" sz="2000" dirty="0"/>
              <a:t>=”no”)=</a:t>
            </a:r>
            <a:r>
              <a:rPr lang="en-US" altLang="zh-CN" sz="2000" dirty="0" smtClean="0"/>
              <a:t>2/5=0.400</a:t>
            </a:r>
            <a:r>
              <a:rPr lang="zh-CN" altLang="en-US" sz="2000" dirty="0" smtClean="0"/>
              <a:t>。</a:t>
            </a:r>
            <a:endParaRPr lang="en-US" altLang="zh-CN" sz="2000" dirty="0"/>
          </a:p>
          <a:p>
            <a:endParaRPr lang="zh-CN" altLang="en-US" sz="2000" dirty="0"/>
          </a:p>
        </p:txBody>
      </p:sp>
    </p:spTree>
    <p:extLst>
      <p:ext uri="{BB962C8B-B14F-4D97-AF65-F5344CB8AC3E}">
        <p14:creationId xmlns:p14="http://schemas.microsoft.com/office/powerpoint/2010/main" val="75583589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贝叶斯分类算法</a:t>
            </a:r>
          </a:p>
        </p:txBody>
      </p:sp>
      <p:sp>
        <p:nvSpPr>
          <p:cNvPr id="3" name="内容占位符 2"/>
          <p:cNvSpPr>
            <a:spLocks noGrp="1"/>
          </p:cNvSpPr>
          <p:nvPr>
            <p:ph idx="1"/>
          </p:nvPr>
        </p:nvSpPr>
        <p:spPr>
          <a:xfrm>
            <a:off x="107504" y="1484313"/>
            <a:ext cx="8712967" cy="4392612"/>
          </a:xfrm>
        </p:spPr>
        <p:txBody>
          <a:bodyPr/>
          <a:lstStyle/>
          <a:p>
            <a:r>
              <a:rPr lang="zh-CN" altLang="en-US" sz="2400" dirty="0" smtClean="0"/>
              <a:t>假设各个属性之间互相独立</a:t>
            </a:r>
            <a:endParaRPr lang="en-US" altLang="zh-CN" sz="2400" dirty="0" smtClean="0"/>
          </a:p>
          <a:p>
            <a:pPr lvl="1"/>
            <a:r>
              <a:rPr lang="en-US" altLang="zh-CN" sz="2000" dirty="0"/>
              <a:t>P(</a:t>
            </a:r>
            <a:r>
              <a:rPr lang="en-US" altLang="zh-CN" sz="2000" dirty="0" err="1"/>
              <a:t>X|buy_computer</a:t>
            </a:r>
            <a:r>
              <a:rPr lang="en-US" altLang="zh-CN" sz="2000" dirty="0"/>
              <a:t>=”yes”)=0.222*0.444*0.667*0.667=0.044,</a:t>
            </a:r>
          </a:p>
          <a:p>
            <a:pPr lvl="1"/>
            <a:r>
              <a:rPr lang="en-US" altLang="zh-CN" sz="2000" dirty="0"/>
              <a:t>P(</a:t>
            </a:r>
            <a:r>
              <a:rPr lang="en-US" altLang="zh-CN" sz="2000" dirty="0" err="1"/>
              <a:t>X|buy_computer</a:t>
            </a:r>
            <a:r>
              <a:rPr lang="en-US" altLang="zh-CN" sz="2000" dirty="0"/>
              <a:t>=”no”)=</a:t>
            </a:r>
            <a:r>
              <a:rPr lang="en-US" altLang="zh-CN" sz="2000" dirty="0" smtClean="0"/>
              <a:t>0.600*0.400*0.200*0.400=0.019,</a:t>
            </a:r>
            <a:endParaRPr lang="en-US" altLang="zh-CN" sz="2000" dirty="0"/>
          </a:p>
          <a:p>
            <a:pPr lvl="1"/>
            <a:r>
              <a:rPr lang="en-US" altLang="zh-CN" sz="2000" dirty="0"/>
              <a:t>P(</a:t>
            </a:r>
            <a:r>
              <a:rPr lang="en-US" altLang="zh-CN" sz="2000" dirty="0" err="1"/>
              <a:t>X|buy_computer</a:t>
            </a:r>
            <a:r>
              <a:rPr lang="en-US" altLang="zh-CN" sz="2000" dirty="0"/>
              <a:t>=”yes”)*P(</a:t>
            </a:r>
            <a:r>
              <a:rPr lang="en-US" altLang="zh-CN" sz="2000" dirty="0" err="1"/>
              <a:t>buy_computer</a:t>
            </a:r>
            <a:r>
              <a:rPr lang="en-US" altLang="zh-CN" sz="2000" dirty="0"/>
              <a:t>=”yes</a:t>
            </a:r>
            <a:r>
              <a:rPr lang="en-US" altLang="zh-CN" sz="2000" dirty="0" smtClean="0"/>
              <a:t>”)</a:t>
            </a:r>
          </a:p>
          <a:p>
            <a:pPr marL="449262" lvl="1" indent="0">
              <a:buNone/>
            </a:pPr>
            <a:r>
              <a:rPr lang="en-US" altLang="zh-CN" sz="2000" dirty="0" smtClean="0"/>
              <a:t>             =0.044*0.643=0.028,</a:t>
            </a:r>
            <a:endParaRPr lang="en-US" altLang="zh-CN" sz="2000" dirty="0"/>
          </a:p>
          <a:p>
            <a:pPr lvl="1"/>
            <a:r>
              <a:rPr lang="en-US" altLang="zh-CN" sz="2000" dirty="0"/>
              <a:t>P(</a:t>
            </a:r>
            <a:r>
              <a:rPr lang="en-US" altLang="zh-CN" sz="2000" dirty="0" err="1"/>
              <a:t>X|buy_computer</a:t>
            </a:r>
            <a:r>
              <a:rPr lang="en-US" altLang="zh-CN" sz="2000" dirty="0"/>
              <a:t>=”no”)*P(</a:t>
            </a:r>
            <a:r>
              <a:rPr lang="en-US" altLang="zh-CN" sz="2000" dirty="0" err="1"/>
              <a:t>buy_computer</a:t>
            </a:r>
            <a:r>
              <a:rPr lang="en-US" altLang="zh-CN" sz="2000" dirty="0"/>
              <a:t>=”no</a:t>
            </a:r>
            <a:r>
              <a:rPr lang="en-US" altLang="zh-CN" sz="2000" dirty="0" smtClean="0"/>
              <a:t>”)</a:t>
            </a:r>
          </a:p>
          <a:p>
            <a:pPr marL="449262" lvl="1" indent="0">
              <a:buNone/>
            </a:pPr>
            <a:r>
              <a:rPr lang="en-US" altLang="zh-CN" sz="2000" dirty="0"/>
              <a:t>	</a:t>
            </a:r>
            <a:r>
              <a:rPr lang="en-US" altLang="zh-CN" sz="2000" dirty="0" smtClean="0"/>
              <a:t>      =</a:t>
            </a:r>
            <a:r>
              <a:rPr lang="en-US" altLang="zh-CN" sz="2000" dirty="0"/>
              <a:t>0.019*0.357=0.007</a:t>
            </a:r>
          </a:p>
          <a:p>
            <a:pPr lvl="1"/>
            <a:endParaRPr lang="en-US" altLang="zh-CN" sz="2000" dirty="0" smtClean="0"/>
          </a:p>
          <a:p>
            <a:pPr lvl="1"/>
            <a:r>
              <a:rPr lang="zh-CN" altLang="en-US" sz="2000" dirty="0" smtClean="0"/>
              <a:t>因为</a:t>
            </a:r>
            <a:r>
              <a:rPr lang="en-US" altLang="zh-CN" sz="2000" dirty="0" smtClean="0"/>
              <a:t>0.028&gt;0.007</a:t>
            </a:r>
            <a:r>
              <a:rPr lang="zh-CN" altLang="en-US" sz="2000" dirty="0" smtClean="0"/>
              <a:t>，即</a:t>
            </a:r>
            <a:endParaRPr lang="en-US" altLang="zh-CN" sz="2000" dirty="0" smtClean="0"/>
          </a:p>
          <a:p>
            <a:pPr lvl="1"/>
            <a:r>
              <a:rPr lang="en-US" altLang="zh-CN" sz="2000" dirty="0" smtClean="0"/>
              <a:t>P(</a:t>
            </a:r>
            <a:r>
              <a:rPr lang="en-US" altLang="zh-CN" sz="2000" dirty="0" err="1" smtClean="0"/>
              <a:t>buy_computer</a:t>
            </a:r>
            <a:r>
              <a:rPr lang="en-US" altLang="zh-CN" sz="2000" dirty="0"/>
              <a:t>=”</a:t>
            </a:r>
            <a:r>
              <a:rPr lang="en-US" altLang="zh-CN" sz="2000" dirty="0" smtClean="0"/>
              <a:t>yes” |</a:t>
            </a:r>
            <a:r>
              <a:rPr lang="en-US" altLang="zh-CN" sz="2000" dirty="0"/>
              <a:t>X</a:t>
            </a:r>
            <a:r>
              <a:rPr lang="en-US" altLang="zh-CN" sz="2000" dirty="0" smtClean="0"/>
              <a:t>)&gt;</a:t>
            </a:r>
            <a:r>
              <a:rPr lang="en-US" altLang="zh-CN" sz="2000" dirty="0"/>
              <a:t>P(</a:t>
            </a:r>
            <a:r>
              <a:rPr lang="en-US" altLang="zh-CN" sz="2000" dirty="0" err="1"/>
              <a:t>buy_computer</a:t>
            </a:r>
            <a:r>
              <a:rPr lang="en-US" altLang="zh-CN" sz="2000" dirty="0" smtClean="0"/>
              <a:t>=”no” </a:t>
            </a:r>
            <a:r>
              <a:rPr lang="en-US" altLang="zh-CN" sz="2000" dirty="0"/>
              <a:t>|X</a:t>
            </a:r>
            <a:r>
              <a:rPr lang="en-US" altLang="zh-CN" sz="2000" dirty="0" smtClean="0"/>
              <a:t>)</a:t>
            </a:r>
          </a:p>
          <a:p>
            <a:pPr lvl="1"/>
            <a:r>
              <a:rPr lang="zh-CN" altLang="en-US" sz="2000" dirty="0" smtClean="0"/>
              <a:t>所以预测这个人会买计算机。</a:t>
            </a:r>
            <a:endParaRPr lang="zh-CN" altLang="en-US" sz="2000" dirty="0"/>
          </a:p>
        </p:txBody>
      </p:sp>
    </p:spTree>
    <p:extLst>
      <p:ext uri="{BB962C8B-B14F-4D97-AF65-F5344CB8AC3E}">
        <p14:creationId xmlns:p14="http://schemas.microsoft.com/office/powerpoint/2010/main" val="230719312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标题 1"/>
          <p:cNvSpPr>
            <a:spLocks noGrp="1"/>
          </p:cNvSpPr>
          <p:nvPr>
            <p:ph type="title"/>
          </p:nvPr>
        </p:nvSpPr>
        <p:spPr/>
        <p:txBody>
          <a:bodyPr/>
          <a:lstStyle/>
          <a:p>
            <a:r>
              <a:rPr lang="zh-CN" altLang="en-US" smtClean="0"/>
              <a:t>贝叶斯分类算法</a:t>
            </a:r>
          </a:p>
        </p:txBody>
      </p:sp>
      <p:sp>
        <p:nvSpPr>
          <p:cNvPr id="140291" name="内容占位符 2"/>
          <p:cNvSpPr>
            <a:spLocks noGrp="1"/>
          </p:cNvSpPr>
          <p:nvPr>
            <p:ph idx="1"/>
          </p:nvPr>
        </p:nvSpPr>
        <p:spPr/>
        <p:txBody>
          <a:bodyPr/>
          <a:lstStyle/>
          <a:p>
            <a:r>
              <a:rPr lang="zh-CN" altLang="en-US" smtClean="0"/>
              <a:t>拉普拉斯校准（</a:t>
            </a:r>
            <a:r>
              <a:rPr lang="en-US" altLang="zh-CN" smtClean="0"/>
              <a:t>laplace</a:t>
            </a:r>
            <a:r>
              <a:rPr lang="zh-CN" altLang="en-US" smtClean="0"/>
              <a:t>）</a:t>
            </a:r>
          </a:p>
          <a:p>
            <a:pPr lvl="1"/>
            <a:r>
              <a:rPr lang="zh-CN" altLang="en-US" smtClean="0"/>
              <a:t>当</a:t>
            </a:r>
            <a:r>
              <a:rPr lang="en-US" altLang="zh-CN" smtClean="0"/>
              <a:t>P(xk|Ci)=0</a:t>
            </a:r>
            <a:r>
              <a:rPr lang="zh-CN" altLang="en-US" smtClean="0"/>
              <a:t>怎么办，当某个类别下某个特征项没有出现时就出现这种现象，这时会出现的情况是：尽管没有这个零概率，仍然可能得到一个表明</a:t>
            </a:r>
            <a:r>
              <a:rPr lang="en-US" altLang="zh-CN" smtClean="0"/>
              <a:t>X</a:t>
            </a:r>
            <a:r>
              <a:rPr lang="zh-CN" altLang="en-US" smtClean="0"/>
              <a:t>属于</a:t>
            </a:r>
            <a:r>
              <a:rPr lang="en-US" altLang="zh-CN" smtClean="0"/>
              <a:t>Ci</a:t>
            </a:r>
            <a:r>
              <a:rPr lang="zh-CN" altLang="en-US" smtClean="0"/>
              <a:t>类的高概率。有一个简单的技巧来避免该问题，可以假定训练数据库</a:t>
            </a:r>
            <a:r>
              <a:rPr lang="en-US" altLang="zh-CN" smtClean="0"/>
              <a:t>D</a:t>
            </a:r>
            <a:r>
              <a:rPr lang="zh-CN" altLang="en-US" smtClean="0"/>
              <a:t>很大，以至于对每个计数加</a:t>
            </a:r>
            <a:r>
              <a:rPr lang="en-US" altLang="zh-CN" smtClean="0"/>
              <a:t>1</a:t>
            </a:r>
            <a:r>
              <a:rPr lang="zh-CN" altLang="en-US" smtClean="0"/>
              <a:t>造成的估计概率的变化可以忽略不计。但可以方便地避免概率值为</a:t>
            </a:r>
            <a:r>
              <a:rPr lang="en-US" altLang="zh-CN" smtClean="0"/>
              <a:t>0.</a:t>
            </a:r>
            <a:r>
              <a:rPr lang="zh-CN" altLang="en-US" smtClean="0"/>
              <a:t>这种概率估计计数称为拉普拉斯校准或拉普拉斯估计法。</a:t>
            </a:r>
          </a:p>
        </p:txBody>
      </p:sp>
    </p:spTree>
    <p:extLst>
      <p:ext uri="{BB962C8B-B14F-4D97-AF65-F5344CB8AC3E}">
        <p14:creationId xmlns:p14="http://schemas.microsoft.com/office/powerpoint/2010/main" val="290146584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标题 1"/>
          <p:cNvSpPr>
            <a:spLocks noGrp="1"/>
          </p:cNvSpPr>
          <p:nvPr>
            <p:ph type="title"/>
          </p:nvPr>
        </p:nvSpPr>
        <p:spPr/>
        <p:txBody>
          <a:bodyPr/>
          <a:lstStyle/>
          <a:p>
            <a:r>
              <a:rPr lang="zh-CN" altLang="en-US" smtClean="0"/>
              <a:t>朴素贝叶斯</a:t>
            </a:r>
          </a:p>
        </p:txBody>
      </p:sp>
      <p:sp>
        <p:nvSpPr>
          <p:cNvPr id="141315" name="内容占位符 2"/>
          <p:cNvSpPr>
            <a:spLocks noGrp="1"/>
          </p:cNvSpPr>
          <p:nvPr>
            <p:ph idx="1"/>
          </p:nvPr>
        </p:nvSpPr>
        <p:spPr>
          <a:xfrm>
            <a:off x="323850" y="1341438"/>
            <a:ext cx="8569325" cy="4535487"/>
          </a:xfrm>
        </p:spPr>
        <p:txBody>
          <a:bodyPr/>
          <a:lstStyle/>
          <a:p>
            <a:r>
              <a:rPr lang="zh-CN" altLang="en-US" sz="2400" dirty="0" smtClean="0"/>
              <a:t>朴素贝叶斯示例</a:t>
            </a:r>
            <a:endParaRPr lang="en-US" altLang="zh-CN" sz="2400" dirty="0" smtClean="0"/>
          </a:p>
          <a:p>
            <a:pPr lvl="1"/>
            <a:r>
              <a:rPr lang="zh-CN" altLang="en-US" sz="2000" dirty="0" smtClean="0"/>
              <a:t>需要安装</a:t>
            </a:r>
            <a:r>
              <a:rPr lang="en-US" altLang="zh-CN" sz="2000" dirty="0" smtClean="0"/>
              <a:t>e1071</a:t>
            </a:r>
            <a:r>
              <a:rPr lang="zh-CN" altLang="en-US" sz="2000" dirty="0" smtClean="0"/>
              <a:t>包，使用其中的</a:t>
            </a:r>
            <a:r>
              <a:rPr lang="en-US" altLang="zh-CN" sz="2000" dirty="0" err="1" smtClean="0"/>
              <a:t>naiveBayes</a:t>
            </a:r>
            <a:r>
              <a:rPr lang="en-US" altLang="zh-CN" sz="2000" dirty="0" smtClean="0"/>
              <a:t>()</a:t>
            </a:r>
            <a:r>
              <a:rPr lang="zh-CN" altLang="en-US" sz="2000" dirty="0" smtClean="0"/>
              <a:t>函数</a:t>
            </a:r>
            <a:endParaRPr lang="en-US" altLang="zh-CN" sz="2000" dirty="0" smtClean="0"/>
          </a:p>
          <a:p>
            <a:pPr lvl="2"/>
            <a:r>
              <a:rPr lang="en-US" altLang="zh-CN" sz="1600" dirty="0" err="1" smtClean="0"/>
              <a:t>install.packages</a:t>
            </a:r>
            <a:r>
              <a:rPr lang="en-US" altLang="zh-CN" sz="1600" dirty="0" smtClean="0"/>
              <a:t>("e1071")</a:t>
            </a:r>
          </a:p>
          <a:p>
            <a:pPr lvl="2"/>
            <a:r>
              <a:rPr lang="en-US" altLang="zh-CN" sz="1600" dirty="0" smtClean="0"/>
              <a:t>library(e1071)</a:t>
            </a:r>
          </a:p>
          <a:p>
            <a:pPr lvl="1"/>
            <a:r>
              <a:rPr lang="zh-CN" altLang="en-US" sz="2000" dirty="0" smtClean="0"/>
              <a:t>使用朴素贝叶斯对</a:t>
            </a:r>
            <a:r>
              <a:rPr lang="en-US" altLang="zh-CN" sz="2000" dirty="0" smtClean="0"/>
              <a:t>iris</a:t>
            </a:r>
            <a:r>
              <a:rPr lang="zh-CN" altLang="en-US" sz="2000" dirty="0" smtClean="0"/>
              <a:t>数据集进行分析，训练集和测试集的划分同前。</a:t>
            </a:r>
            <a:endParaRPr lang="en-US" altLang="zh-CN" sz="2000" dirty="0" smtClean="0"/>
          </a:p>
          <a:p>
            <a:pPr lvl="2"/>
            <a:r>
              <a:rPr lang="en-US" altLang="zh-CN" sz="1600" dirty="0" smtClean="0"/>
              <a:t>nb1 &lt;- </a:t>
            </a:r>
            <a:r>
              <a:rPr lang="en-US" altLang="zh-CN" sz="1600" dirty="0" err="1" smtClean="0"/>
              <a:t>naiveBayes</a:t>
            </a:r>
            <a:r>
              <a:rPr lang="en-US" altLang="zh-CN" sz="1600" dirty="0" smtClean="0"/>
              <a:t>(Species~., data=</a:t>
            </a:r>
            <a:r>
              <a:rPr lang="en-US" altLang="zh-CN" sz="1600" dirty="0" err="1" smtClean="0"/>
              <a:t>train_iris</a:t>
            </a:r>
            <a:r>
              <a:rPr lang="en-US" altLang="zh-CN" sz="1600" dirty="0" smtClean="0"/>
              <a:t>)</a:t>
            </a:r>
          </a:p>
          <a:p>
            <a:pPr lvl="2"/>
            <a:r>
              <a:rPr lang="en-US" altLang="zh-CN" sz="1600" dirty="0" smtClean="0"/>
              <a:t>nb1</a:t>
            </a:r>
          </a:p>
          <a:p>
            <a:pPr lvl="1"/>
            <a:r>
              <a:rPr lang="en-US" altLang="zh-CN" sz="2000" dirty="0" err="1" smtClean="0"/>
              <a:t>naiveBayes</a:t>
            </a:r>
            <a:r>
              <a:rPr lang="zh-CN" altLang="en-US" sz="2000" dirty="0" smtClean="0"/>
              <a:t>返回的</a:t>
            </a:r>
            <a:r>
              <a:rPr lang="en-US" altLang="zh-CN" sz="2000" dirty="0" smtClean="0"/>
              <a:t>nb1</a:t>
            </a:r>
            <a:r>
              <a:rPr lang="zh-CN" altLang="en-US" sz="2000" dirty="0" smtClean="0"/>
              <a:t>这样的对象包括两个组件：</a:t>
            </a:r>
            <a:endParaRPr lang="en-US" altLang="zh-CN" sz="2000" dirty="0" smtClean="0"/>
          </a:p>
          <a:p>
            <a:pPr lvl="2"/>
            <a:r>
              <a:rPr lang="en-US" altLang="zh-CN" sz="1600" dirty="0" err="1" smtClean="0"/>
              <a:t>apriori</a:t>
            </a:r>
            <a:r>
              <a:rPr lang="zh-CN" altLang="en-US" sz="1600" dirty="0" smtClean="0"/>
              <a:t>包含因变量的分布类</a:t>
            </a:r>
            <a:endParaRPr lang="en-US" altLang="zh-CN" sz="1600" dirty="0" smtClean="0"/>
          </a:p>
          <a:p>
            <a:pPr lvl="2"/>
            <a:r>
              <a:rPr lang="en-US" altLang="zh-CN" sz="1600" dirty="0" smtClean="0"/>
              <a:t>tables</a:t>
            </a:r>
            <a:r>
              <a:rPr lang="zh-CN" altLang="en-US" sz="1600" dirty="0" smtClean="0"/>
              <a:t>是每个预测变量对应的表格的组合。对于连续变量来说，目标类的表格可以提供变量的平均值和标准差。</a:t>
            </a:r>
            <a:endParaRPr lang="en-US" altLang="zh-CN" sz="1600" dirty="0" smtClean="0"/>
          </a:p>
        </p:txBody>
      </p:sp>
    </p:spTree>
    <p:extLst>
      <p:ext uri="{BB962C8B-B14F-4D97-AF65-F5344CB8AC3E}">
        <p14:creationId xmlns:p14="http://schemas.microsoft.com/office/powerpoint/2010/main" val="334549282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标题 1"/>
          <p:cNvSpPr>
            <a:spLocks noGrp="1"/>
          </p:cNvSpPr>
          <p:nvPr>
            <p:ph type="title"/>
          </p:nvPr>
        </p:nvSpPr>
        <p:spPr/>
        <p:txBody>
          <a:bodyPr/>
          <a:lstStyle/>
          <a:p>
            <a:r>
              <a:rPr lang="zh-CN" altLang="en-US" smtClean="0"/>
              <a:t>朴素贝叶斯</a:t>
            </a:r>
          </a:p>
        </p:txBody>
      </p:sp>
      <p:sp>
        <p:nvSpPr>
          <p:cNvPr id="142339" name="内容占位符 2"/>
          <p:cNvSpPr>
            <a:spLocks noGrp="1"/>
          </p:cNvSpPr>
          <p:nvPr>
            <p:ph idx="1"/>
          </p:nvPr>
        </p:nvSpPr>
        <p:spPr>
          <a:xfrm>
            <a:off x="323850" y="1341438"/>
            <a:ext cx="8569325" cy="4535487"/>
          </a:xfrm>
        </p:spPr>
        <p:txBody>
          <a:bodyPr/>
          <a:lstStyle/>
          <a:p>
            <a:r>
              <a:rPr lang="zh-CN" altLang="en-US" sz="2400" dirty="0" smtClean="0"/>
              <a:t>朴素贝叶斯示例</a:t>
            </a:r>
            <a:endParaRPr lang="en-US" altLang="zh-CN" sz="2400" dirty="0" smtClean="0"/>
          </a:p>
          <a:p>
            <a:pPr lvl="1"/>
            <a:r>
              <a:rPr lang="zh-CN" altLang="en-US" sz="2000" dirty="0" smtClean="0"/>
              <a:t>使用</a:t>
            </a:r>
            <a:r>
              <a:rPr lang="en-US" altLang="zh-CN" sz="2000" dirty="0" smtClean="0"/>
              <a:t>predict()</a:t>
            </a:r>
            <a:r>
              <a:rPr lang="zh-CN" altLang="en-US" sz="2000" dirty="0" smtClean="0"/>
              <a:t>函数，用构建好的朴素贝叶斯模型预测测试集中的观测。</a:t>
            </a:r>
            <a:endParaRPr lang="en-US" altLang="zh-CN" sz="2000" dirty="0" smtClean="0"/>
          </a:p>
          <a:p>
            <a:pPr lvl="1"/>
            <a:r>
              <a:rPr lang="en-US" altLang="zh-CN" sz="2000" dirty="0" smtClean="0"/>
              <a:t>prediction &lt;- predict(nb1,test_iris[,-5])</a:t>
            </a:r>
          </a:p>
          <a:p>
            <a:pPr lvl="1"/>
            <a:r>
              <a:rPr lang="en-US" altLang="zh-CN" sz="2000" dirty="0" err="1" smtClean="0"/>
              <a:t>xtab</a:t>
            </a:r>
            <a:r>
              <a:rPr lang="en-US" altLang="zh-CN" sz="2000" dirty="0" smtClean="0"/>
              <a:t> &lt;- table(prediction, </a:t>
            </a:r>
            <a:r>
              <a:rPr lang="en-US" altLang="zh-CN" sz="2000" dirty="0" err="1" smtClean="0"/>
              <a:t>test_iris$Species</a:t>
            </a:r>
            <a:r>
              <a:rPr lang="en-US" altLang="zh-CN" sz="2000" dirty="0" smtClean="0"/>
              <a:t>)</a:t>
            </a:r>
          </a:p>
          <a:p>
            <a:pPr lvl="1"/>
            <a:r>
              <a:rPr lang="en-US" altLang="zh-CN" sz="2000" dirty="0" err="1" smtClean="0"/>
              <a:t>xtab</a:t>
            </a:r>
            <a:endParaRPr lang="zh-CN" altLang="en-US" sz="2000" dirty="0" smtClean="0"/>
          </a:p>
        </p:txBody>
      </p:sp>
      <p:pic>
        <p:nvPicPr>
          <p:cNvPr id="142340"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9563" y="4149725"/>
            <a:ext cx="6192837"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341" name="文本框 4"/>
          <p:cNvSpPr txBox="1">
            <a:spLocks noChangeArrowheads="1"/>
          </p:cNvSpPr>
          <p:nvPr/>
        </p:nvSpPr>
        <p:spPr bwMode="auto">
          <a:xfrm>
            <a:off x="6977063" y="4724400"/>
            <a:ext cx="14414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测试集中</a:t>
            </a:r>
            <a:r>
              <a:rPr lang="en-US" altLang="zh-CN"/>
              <a:t>95%</a:t>
            </a:r>
            <a:r>
              <a:rPr lang="zh-CN" altLang="en-US"/>
              <a:t>的观测被正确分类</a:t>
            </a:r>
          </a:p>
        </p:txBody>
      </p:sp>
    </p:spTree>
    <p:extLst>
      <p:ext uri="{BB962C8B-B14F-4D97-AF65-F5344CB8AC3E}">
        <p14:creationId xmlns:p14="http://schemas.microsoft.com/office/powerpoint/2010/main" val="208757240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标题 1"/>
          <p:cNvSpPr>
            <a:spLocks noGrp="1"/>
          </p:cNvSpPr>
          <p:nvPr>
            <p:ph type="title"/>
          </p:nvPr>
        </p:nvSpPr>
        <p:spPr/>
        <p:txBody>
          <a:bodyPr/>
          <a:lstStyle/>
          <a:p>
            <a:r>
              <a:rPr lang="zh-CN" altLang="en-US" dirty="0" smtClean="0"/>
              <a:t>决策树</a:t>
            </a:r>
          </a:p>
        </p:txBody>
      </p:sp>
      <p:sp>
        <p:nvSpPr>
          <p:cNvPr id="112643" name="内容占位符 2"/>
          <p:cNvSpPr>
            <a:spLocks noGrp="1"/>
          </p:cNvSpPr>
          <p:nvPr>
            <p:ph idx="1"/>
          </p:nvPr>
        </p:nvSpPr>
        <p:spPr>
          <a:xfrm>
            <a:off x="323850" y="1341438"/>
            <a:ext cx="8569325" cy="4535487"/>
          </a:xfrm>
        </p:spPr>
        <p:txBody>
          <a:bodyPr/>
          <a:lstStyle/>
          <a:p>
            <a:r>
              <a:rPr lang="zh-CN" altLang="en-US" sz="3200" dirty="0" smtClean="0"/>
              <a:t>决策树</a:t>
            </a:r>
            <a:endParaRPr lang="en-US" altLang="zh-CN" sz="3200" dirty="0" smtClean="0"/>
          </a:p>
          <a:p>
            <a:pPr lvl="1"/>
            <a:r>
              <a:rPr lang="zh-CN" altLang="en-US" sz="2000" dirty="0" smtClean="0"/>
              <a:t>决策树的一个突出特点是其再现了人类做决策的过程。它形象地以树状结构来建立模型。</a:t>
            </a:r>
            <a:endParaRPr lang="en-US" altLang="zh-CN" sz="2000" dirty="0" smtClean="0"/>
          </a:p>
          <a:p>
            <a:pPr lvl="1"/>
            <a:r>
              <a:rPr lang="zh-CN" altLang="en-US" sz="2000" dirty="0" smtClean="0"/>
              <a:t>如果目标变量（相应变量或类变量）是标称</a:t>
            </a:r>
            <a:r>
              <a:rPr lang="en-US" altLang="zh-CN" sz="2000" dirty="0" smtClean="0"/>
              <a:t>/</a:t>
            </a:r>
            <a:r>
              <a:rPr lang="zh-CN" altLang="en-US" sz="2000" dirty="0" smtClean="0"/>
              <a:t>分类变量，称此树为决策树；</a:t>
            </a:r>
          </a:p>
          <a:p>
            <a:pPr lvl="1"/>
            <a:r>
              <a:rPr lang="zh-CN" altLang="en-US" sz="2000" dirty="0" smtClean="0"/>
              <a:t>如果目标变量是连续的（收入），则称为回归树。</a:t>
            </a:r>
          </a:p>
          <a:p>
            <a:r>
              <a:rPr lang="zh-CN" altLang="en-US" dirty="0" smtClean="0"/>
              <a:t>决策树算法依据数据类型的不同和树状结构的不同又有不同版本的决策树</a:t>
            </a:r>
            <a:r>
              <a:rPr lang="zh-CN" altLang="en-US" dirty="0"/>
              <a:t>。根据不同的目标函数，建立决策树主要有一下三种算法。</a:t>
            </a:r>
          </a:p>
          <a:p>
            <a:pPr lvl="1"/>
            <a:r>
              <a:rPr lang="en-US" altLang="zh-CN" sz="2000" dirty="0"/>
              <a:t>ID3</a:t>
            </a:r>
          </a:p>
          <a:p>
            <a:pPr lvl="1"/>
            <a:r>
              <a:rPr lang="en-US" altLang="zh-CN" sz="2000" dirty="0"/>
              <a:t>C4.5</a:t>
            </a:r>
          </a:p>
          <a:p>
            <a:pPr lvl="1"/>
            <a:r>
              <a:rPr lang="en-US" altLang="zh-CN" sz="2000" dirty="0"/>
              <a:t>CART</a:t>
            </a:r>
          </a:p>
          <a:p>
            <a:endParaRPr lang="zh-CN" altLang="en-US" dirty="0" smtClean="0"/>
          </a:p>
          <a:p>
            <a:endParaRPr lang="zh-CN" altLang="en-US" dirty="0" smtClean="0"/>
          </a:p>
          <a:p>
            <a:pPr lvl="1"/>
            <a:endParaRPr lang="zh-CN" altLang="en-US" sz="2000" dirty="0" smtClean="0"/>
          </a:p>
        </p:txBody>
      </p:sp>
    </p:spTree>
    <p:extLst>
      <p:ext uri="{BB962C8B-B14F-4D97-AF65-F5344CB8AC3E}">
        <p14:creationId xmlns:p14="http://schemas.microsoft.com/office/powerpoint/2010/main" val="366098538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标题 1"/>
          <p:cNvSpPr>
            <a:spLocks noGrp="1"/>
          </p:cNvSpPr>
          <p:nvPr>
            <p:ph type="title"/>
          </p:nvPr>
        </p:nvSpPr>
        <p:spPr/>
        <p:txBody>
          <a:bodyPr/>
          <a:lstStyle/>
          <a:p>
            <a:r>
              <a:rPr lang="zh-CN" altLang="en-US" dirty="0" smtClean="0"/>
              <a:t>决策树</a:t>
            </a:r>
          </a:p>
        </p:txBody>
      </p:sp>
      <p:sp>
        <p:nvSpPr>
          <p:cNvPr id="113667" name="内容占位符 2"/>
          <p:cNvSpPr>
            <a:spLocks noGrp="1"/>
          </p:cNvSpPr>
          <p:nvPr>
            <p:ph idx="1"/>
          </p:nvPr>
        </p:nvSpPr>
        <p:spPr>
          <a:xfrm>
            <a:off x="323850" y="1341438"/>
            <a:ext cx="8569325" cy="4535487"/>
          </a:xfrm>
        </p:spPr>
        <p:txBody>
          <a:bodyPr/>
          <a:lstStyle/>
          <a:p>
            <a:r>
              <a:rPr lang="zh-CN" altLang="en-US" sz="2400" smtClean="0"/>
              <a:t>决策树算法的基本思想是：依据自变量取值，对自变量所在空间进行划分，然后用小区域中的因变量的均值（或者投票）作为具有同样自变量特征的因变量的估计。</a:t>
            </a:r>
          </a:p>
          <a:p>
            <a:endParaRPr lang="zh-CN" altLang="en-US" sz="2400" smtClean="0"/>
          </a:p>
          <a:p>
            <a:pPr lvl="1"/>
            <a:endParaRPr lang="zh-CN" altLang="en-US" sz="1800" smtClean="0"/>
          </a:p>
        </p:txBody>
      </p:sp>
      <p:grpSp>
        <p:nvGrpSpPr>
          <p:cNvPr id="113668" name="组合 3"/>
          <p:cNvGrpSpPr>
            <a:grpSpLocks/>
          </p:cNvGrpSpPr>
          <p:nvPr/>
        </p:nvGrpSpPr>
        <p:grpSpPr bwMode="auto">
          <a:xfrm>
            <a:off x="928688" y="2820988"/>
            <a:ext cx="7429500" cy="3000375"/>
            <a:chOff x="857250" y="2214563"/>
            <a:chExt cx="7429500" cy="3000375"/>
          </a:xfrm>
        </p:grpSpPr>
        <p:sp>
          <p:nvSpPr>
            <p:cNvPr id="5" name="椭圆 4"/>
            <p:cNvSpPr/>
            <p:nvPr/>
          </p:nvSpPr>
          <p:spPr>
            <a:xfrm>
              <a:off x="3286125" y="2214563"/>
              <a:ext cx="2286000" cy="500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整个人群</a:t>
              </a:r>
            </a:p>
          </p:txBody>
        </p:sp>
        <p:sp>
          <p:nvSpPr>
            <p:cNvPr id="6" name="椭圆 5"/>
            <p:cNvSpPr/>
            <p:nvPr/>
          </p:nvSpPr>
          <p:spPr>
            <a:xfrm>
              <a:off x="2714625" y="2643188"/>
              <a:ext cx="500062" cy="71437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黑色</a:t>
              </a:r>
            </a:p>
          </p:txBody>
        </p:sp>
        <p:sp>
          <p:nvSpPr>
            <p:cNvPr id="7" name="椭圆 6"/>
            <p:cNvSpPr/>
            <p:nvPr/>
          </p:nvSpPr>
          <p:spPr>
            <a:xfrm>
              <a:off x="5929312" y="2643188"/>
              <a:ext cx="500063" cy="85725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金色</a:t>
              </a:r>
            </a:p>
          </p:txBody>
        </p:sp>
        <p:sp>
          <p:nvSpPr>
            <p:cNvPr id="8" name="椭圆 7"/>
            <p:cNvSpPr/>
            <p:nvPr/>
          </p:nvSpPr>
          <p:spPr>
            <a:xfrm>
              <a:off x="928687" y="4643438"/>
              <a:ext cx="928688" cy="571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外国人</a:t>
              </a:r>
            </a:p>
          </p:txBody>
        </p:sp>
        <p:sp>
          <p:nvSpPr>
            <p:cNvPr id="9" name="椭圆 8"/>
            <p:cNvSpPr/>
            <p:nvPr/>
          </p:nvSpPr>
          <p:spPr>
            <a:xfrm>
              <a:off x="3000375" y="4572000"/>
              <a:ext cx="1000125" cy="6429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中国人</a:t>
              </a:r>
            </a:p>
          </p:txBody>
        </p:sp>
        <p:cxnSp>
          <p:nvCxnSpPr>
            <p:cNvPr id="10" name="直接连接符 9"/>
            <p:cNvCxnSpPr/>
            <p:nvPr/>
          </p:nvCxnSpPr>
          <p:spPr>
            <a:xfrm rot="5400000">
              <a:off x="1928018" y="3356769"/>
              <a:ext cx="8588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2357437" y="2928938"/>
              <a:ext cx="43576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a:endCxn id="8" idx="0"/>
            </p:cNvCxnSpPr>
            <p:nvPr/>
          </p:nvCxnSpPr>
          <p:spPr>
            <a:xfrm rot="16200000" flipH="1">
              <a:off x="1124743" y="4375944"/>
              <a:ext cx="500063" cy="349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a:endCxn id="9" idx="0"/>
            </p:cNvCxnSpPr>
            <p:nvPr/>
          </p:nvCxnSpPr>
          <p:spPr>
            <a:xfrm rot="5400000">
              <a:off x="3286918" y="4358482"/>
              <a:ext cx="4270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357312" y="4143375"/>
              <a:ext cx="2143125"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5" idx="4"/>
            </p:cNvCxnSpPr>
            <p:nvPr/>
          </p:nvCxnSpPr>
          <p:spPr>
            <a:xfrm rot="5400000">
              <a:off x="4321174" y="2820988"/>
              <a:ext cx="214313" cy="1588"/>
            </a:xfrm>
            <a:prstGeom prst="line">
              <a:avLst/>
            </a:prstGeom>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4000500" y="2714625"/>
              <a:ext cx="928687" cy="785813"/>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头发颜色</a:t>
              </a:r>
            </a:p>
          </p:txBody>
        </p:sp>
        <p:sp>
          <p:nvSpPr>
            <p:cNvPr id="17" name="椭圆 16"/>
            <p:cNvSpPr/>
            <p:nvPr/>
          </p:nvSpPr>
          <p:spPr>
            <a:xfrm>
              <a:off x="1857375" y="3643313"/>
              <a:ext cx="1071562" cy="642937"/>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皮肤颜色</a:t>
              </a:r>
            </a:p>
          </p:txBody>
        </p:sp>
        <p:sp>
          <p:nvSpPr>
            <p:cNvPr id="18" name="椭圆形标注 17"/>
            <p:cNvSpPr/>
            <p:nvPr/>
          </p:nvSpPr>
          <p:spPr>
            <a:xfrm>
              <a:off x="4643437" y="3643313"/>
              <a:ext cx="1000125" cy="571500"/>
            </a:xfrm>
            <a:prstGeom prst="wedgeEllipseCallout">
              <a:avLst>
                <a:gd name="adj1" fmla="val -37458"/>
                <a:gd name="adj2" fmla="val -97499"/>
              </a:avLst>
            </a:prstGeom>
            <a:solidFill>
              <a:srgbClr val="F7C5B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父节点</a:t>
              </a:r>
            </a:p>
          </p:txBody>
        </p:sp>
        <p:sp>
          <p:nvSpPr>
            <p:cNvPr id="19" name="椭圆形标注 18"/>
            <p:cNvSpPr/>
            <p:nvPr/>
          </p:nvSpPr>
          <p:spPr>
            <a:xfrm>
              <a:off x="7286625" y="3714750"/>
              <a:ext cx="1000125" cy="642938"/>
            </a:xfrm>
            <a:prstGeom prst="wedgeEllipseCallout">
              <a:avLst>
                <a:gd name="adj1" fmla="val -60506"/>
                <a:gd name="adj2" fmla="val 79966"/>
              </a:avLst>
            </a:prstGeom>
            <a:solidFill>
              <a:srgbClr val="F7C5B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叶节点</a:t>
              </a:r>
            </a:p>
          </p:txBody>
        </p:sp>
        <p:sp>
          <p:nvSpPr>
            <p:cNvPr id="20" name="椭圆形标注 19"/>
            <p:cNvSpPr/>
            <p:nvPr/>
          </p:nvSpPr>
          <p:spPr>
            <a:xfrm>
              <a:off x="857250" y="2928938"/>
              <a:ext cx="1143000" cy="571500"/>
            </a:xfrm>
            <a:prstGeom prst="wedgeEllipseCallout">
              <a:avLst>
                <a:gd name="adj1" fmla="val 57763"/>
                <a:gd name="adj2" fmla="val 79342"/>
              </a:avLst>
            </a:prstGeom>
            <a:solidFill>
              <a:srgbClr val="F7C5B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子节点</a:t>
              </a:r>
            </a:p>
          </p:txBody>
        </p:sp>
        <p:sp>
          <p:nvSpPr>
            <p:cNvPr id="21" name="椭圆 20"/>
            <p:cNvSpPr/>
            <p:nvPr/>
          </p:nvSpPr>
          <p:spPr>
            <a:xfrm>
              <a:off x="6215062" y="4214813"/>
              <a:ext cx="1000125" cy="7858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外国人</a:t>
              </a:r>
            </a:p>
          </p:txBody>
        </p:sp>
        <p:cxnSp>
          <p:nvCxnSpPr>
            <p:cNvPr id="22" name="直接连接符 21"/>
            <p:cNvCxnSpPr>
              <a:endCxn id="21" idx="0"/>
            </p:cNvCxnSpPr>
            <p:nvPr/>
          </p:nvCxnSpPr>
          <p:spPr>
            <a:xfrm rot="5400000">
              <a:off x="6072188" y="3571875"/>
              <a:ext cx="1287462" cy="1587"/>
            </a:xfrm>
            <a:prstGeom prst="line">
              <a:avLst/>
            </a:prstGeom>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a:off x="1143000" y="3714750"/>
              <a:ext cx="500062" cy="71437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白色</a:t>
              </a:r>
            </a:p>
          </p:txBody>
        </p:sp>
        <p:sp>
          <p:nvSpPr>
            <p:cNvPr id="24" name="椭圆 23"/>
            <p:cNvSpPr/>
            <p:nvPr/>
          </p:nvSpPr>
          <p:spPr>
            <a:xfrm>
              <a:off x="3214687" y="3714750"/>
              <a:ext cx="500063" cy="71437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黄色</a:t>
              </a:r>
            </a:p>
          </p:txBody>
        </p:sp>
      </p:grpSp>
    </p:spTree>
    <p:extLst>
      <p:ext uri="{BB962C8B-B14F-4D97-AF65-F5344CB8AC3E}">
        <p14:creationId xmlns:p14="http://schemas.microsoft.com/office/powerpoint/2010/main" val="2657365927"/>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标题 1"/>
          <p:cNvSpPr>
            <a:spLocks noGrp="1"/>
          </p:cNvSpPr>
          <p:nvPr>
            <p:ph type="title"/>
          </p:nvPr>
        </p:nvSpPr>
        <p:spPr/>
        <p:txBody>
          <a:bodyPr/>
          <a:lstStyle/>
          <a:p>
            <a:r>
              <a:rPr lang="zh-CN" altLang="en-US" dirty="0" smtClean="0"/>
              <a:t>决策树</a:t>
            </a:r>
          </a:p>
        </p:txBody>
      </p:sp>
      <p:sp>
        <p:nvSpPr>
          <p:cNvPr id="114691" name="内容占位符 2"/>
          <p:cNvSpPr>
            <a:spLocks noGrp="1"/>
          </p:cNvSpPr>
          <p:nvPr>
            <p:ph idx="1"/>
          </p:nvPr>
        </p:nvSpPr>
        <p:spPr/>
        <p:txBody>
          <a:bodyPr/>
          <a:lstStyle/>
          <a:p>
            <a:r>
              <a:rPr lang="zh-CN" altLang="en-US" smtClean="0"/>
              <a:t>决策树算法的基本思想是：依据自变量取值，对自变量所在空间进行划分，然后用小区域中的因变量的均值（或者投票）作为具有同样自变量特征的因变量的估计。</a:t>
            </a:r>
          </a:p>
          <a:p>
            <a:endParaRPr lang="zh-CN" altLang="en-US" smtClean="0"/>
          </a:p>
        </p:txBody>
      </p:sp>
      <p:pic>
        <p:nvPicPr>
          <p:cNvPr id="114692" name="Picture 2"/>
          <p:cNvPicPr>
            <a:picLocks noChangeAspect="1" noChangeArrowheads="1"/>
          </p:cNvPicPr>
          <p:nvPr/>
        </p:nvPicPr>
        <p:blipFill>
          <a:blip r:embed="rId2">
            <a:extLst>
              <a:ext uri="{28A0092B-C50C-407E-A947-70E740481C1C}">
                <a14:useLocalDpi xmlns:a14="http://schemas.microsoft.com/office/drawing/2010/main" val="0"/>
              </a:ext>
            </a:extLst>
          </a:blip>
          <a:srcRect l="23294" t="45587" r="24173" b="13126"/>
          <a:stretch>
            <a:fillRect/>
          </a:stretch>
        </p:blipFill>
        <p:spPr bwMode="auto">
          <a:xfrm>
            <a:off x="1017588" y="3357563"/>
            <a:ext cx="7313612" cy="323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29335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smtClean="0"/>
              <a:t>聚类分析基本概念</a:t>
            </a:r>
          </a:p>
        </p:txBody>
      </p:sp>
      <p:sp>
        <p:nvSpPr>
          <p:cNvPr id="16387" name="内容占位符 2"/>
          <p:cNvSpPr>
            <a:spLocks noGrp="1"/>
          </p:cNvSpPr>
          <p:nvPr>
            <p:ph idx="1"/>
          </p:nvPr>
        </p:nvSpPr>
        <p:spPr>
          <a:xfrm>
            <a:off x="250825" y="1341438"/>
            <a:ext cx="8569325" cy="4679950"/>
          </a:xfrm>
        </p:spPr>
        <p:txBody>
          <a:bodyPr/>
          <a:lstStyle/>
          <a:p>
            <a:r>
              <a:rPr lang="zh-CN" altLang="en-US" smtClean="0"/>
              <a:t>一个好的聚类方法要能产生高质量的聚类结果</a:t>
            </a:r>
            <a:r>
              <a:rPr lang="en-US" altLang="zh-CN" smtClean="0"/>
              <a:t>——</a:t>
            </a:r>
            <a:r>
              <a:rPr lang="zh-CN" altLang="en-US" smtClean="0"/>
              <a:t>簇，这些簇要具备以下两个特点：</a:t>
            </a:r>
          </a:p>
          <a:p>
            <a:pPr lvl="1"/>
            <a:r>
              <a:rPr lang="zh-CN" altLang="en-US" smtClean="0"/>
              <a:t>高的簇内相似性</a:t>
            </a:r>
          </a:p>
          <a:p>
            <a:pPr lvl="1"/>
            <a:r>
              <a:rPr lang="zh-CN" altLang="en-US" smtClean="0"/>
              <a:t>低的簇间相似性 </a:t>
            </a:r>
          </a:p>
          <a:p>
            <a:r>
              <a:rPr lang="zh-CN" altLang="en-US" smtClean="0"/>
              <a:t>聚类结果的好坏取决于该聚类方法采用的相似性评估方法以及该方法的具体实现；</a:t>
            </a:r>
          </a:p>
          <a:p>
            <a:r>
              <a:rPr lang="zh-CN" altLang="en-US" smtClean="0"/>
              <a:t>聚类方法的好坏还取决于该方法是否能发现某些还是所有的隐含模式</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标题 1"/>
          <p:cNvSpPr>
            <a:spLocks noGrp="1"/>
          </p:cNvSpPr>
          <p:nvPr>
            <p:ph type="title"/>
          </p:nvPr>
        </p:nvSpPr>
        <p:spPr/>
        <p:txBody>
          <a:bodyPr/>
          <a:lstStyle/>
          <a:p>
            <a:r>
              <a:rPr lang="zh-CN" altLang="en-US" dirty="0" smtClean="0"/>
              <a:t>决策树</a:t>
            </a:r>
          </a:p>
        </p:txBody>
      </p:sp>
      <p:sp>
        <p:nvSpPr>
          <p:cNvPr id="115715" name="内容占位符 2"/>
          <p:cNvSpPr>
            <a:spLocks noGrp="1"/>
          </p:cNvSpPr>
          <p:nvPr>
            <p:ph idx="1"/>
          </p:nvPr>
        </p:nvSpPr>
        <p:spPr>
          <a:xfrm>
            <a:off x="468313" y="1484313"/>
            <a:ext cx="8424862" cy="4392612"/>
          </a:xfrm>
        </p:spPr>
        <p:txBody>
          <a:bodyPr/>
          <a:lstStyle/>
          <a:p>
            <a:r>
              <a:rPr lang="zh-CN" altLang="en-US" sz="2400" smtClean="0"/>
              <a:t>构建决策树的过程中的关键问题</a:t>
            </a:r>
            <a:endParaRPr lang="en-US" altLang="zh-CN" sz="2400" smtClean="0"/>
          </a:p>
          <a:p>
            <a:pPr lvl="1"/>
            <a:r>
              <a:rPr lang="zh-CN" altLang="en-US" sz="2000" smtClean="0"/>
              <a:t>到底大矩形被分成几个小矩阵合适？</a:t>
            </a:r>
          </a:p>
          <a:p>
            <a:pPr lvl="1"/>
            <a:r>
              <a:rPr lang="zh-CN" altLang="en-US" sz="2000" smtClean="0"/>
              <a:t>在𝑋</a:t>
            </a:r>
            <a:r>
              <a:rPr lang="en-US" altLang="zh-CN" sz="2000" smtClean="0"/>
              <a:t>_1</a:t>
            </a:r>
            <a:r>
              <a:rPr lang="zh-CN" altLang="en-US" sz="2000" smtClean="0"/>
              <a:t>，𝑋</a:t>
            </a:r>
            <a:r>
              <a:rPr lang="en-US" altLang="zh-CN" sz="2000" smtClean="0"/>
              <a:t>_2</a:t>
            </a:r>
            <a:r>
              <a:rPr lang="zh-CN" altLang="en-US" sz="2000" smtClean="0"/>
              <a:t>分别取值多少的地方进行划分合适？</a:t>
            </a:r>
          </a:p>
          <a:p>
            <a:pPr lvl="1"/>
            <a:r>
              <a:rPr lang="zh-CN" altLang="en-US" sz="2000" smtClean="0"/>
              <a:t>先对𝑋</a:t>
            </a:r>
            <a:r>
              <a:rPr lang="en-US" altLang="zh-CN" sz="2000" smtClean="0"/>
              <a:t>_1</a:t>
            </a:r>
            <a:r>
              <a:rPr lang="zh-CN" altLang="en-US" sz="2000" smtClean="0"/>
              <a:t>进行划分，还是先对𝑋</a:t>
            </a:r>
            <a:r>
              <a:rPr lang="en-US" altLang="zh-CN" sz="2000" smtClean="0"/>
              <a:t>_2</a:t>
            </a:r>
            <a:r>
              <a:rPr lang="zh-CN" altLang="en-US" sz="2000" smtClean="0"/>
              <a:t>进行划分？</a:t>
            </a:r>
          </a:p>
          <a:p>
            <a:pPr lvl="1"/>
            <a:endParaRPr lang="zh-CN" altLang="en-US" sz="2000" smtClean="0"/>
          </a:p>
        </p:txBody>
      </p:sp>
      <p:pic>
        <p:nvPicPr>
          <p:cNvPr id="115716" name="Picture 2"/>
          <p:cNvPicPr>
            <a:picLocks noChangeAspect="1" noChangeArrowheads="1"/>
          </p:cNvPicPr>
          <p:nvPr/>
        </p:nvPicPr>
        <p:blipFill>
          <a:blip r:embed="rId2">
            <a:extLst>
              <a:ext uri="{28A0092B-C50C-407E-A947-70E740481C1C}">
                <a14:useLocalDpi xmlns:a14="http://schemas.microsoft.com/office/drawing/2010/main" val="0"/>
              </a:ext>
            </a:extLst>
          </a:blip>
          <a:srcRect l="51527" t="45587" r="24173" b="13126"/>
          <a:stretch>
            <a:fillRect/>
          </a:stretch>
        </p:blipFill>
        <p:spPr bwMode="auto">
          <a:xfrm>
            <a:off x="1042988" y="3711575"/>
            <a:ext cx="2624137" cy="2506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5717" name="Picture 2"/>
          <p:cNvPicPr>
            <a:picLocks noChangeAspect="1" noChangeArrowheads="1"/>
          </p:cNvPicPr>
          <p:nvPr/>
        </p:nvPicPr>
        <p:blipFill>
          <a:blip r:embed="rId3">
            <a:extLst>
              <a:ext uri="{28A0092B-C50C-407E-A947-70E740481C1C}">
                <a14:useLocalDpi xmlns:a14="http://schemas.microsoft.com/office/drawing/2010/main" val="0"/>
              </a:ext>
            </a:extLst>
          </a:blip>
          <a:srcRect l="24699" t="33437" r="53514" b="26875"/>
          <a:stretch>
            <a:fillRect/>
          </a:stretch>
        </p:blipFill>
        <p:spPr bwMode="auto">
          <a:xfrm>
            <a:off x="4787900" y="3348038"/>
            <a:ext cx="3159125" cy="323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3905479"/>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p:cNvSpPr>
          <p:nvPr>
            <p:ph type="title"/>
          </p:nvPr>
        </p:nvSpPr>
        <p:spPr/>
        <p:txBody>
          <a:bodyPr/>
          <a:lstStyle/>
          <a:p>
            <a:r>
              <a:rPr lang="zh-CN" altLang="en-US" dirty="0" smtClean="0"/>
              <a:t>决策树</a:t>
            </a:r>
          </a:p>
        </p:txBody>
      </p:sp>
      <p:sp>
        <p:nvSpPr>
          <p:cNvPr id="116739" name="内容占位符 2"/>
          <p:cNvSpPr>
            <a:spLocks noGrp="1"/>
          </p:cNvSpPr>
          <p:nvPr>
            <p:ph idx="1"/>
          </p:nvPr>
        </p:nvSpPr>
        <p:spPr>
          <a:xfrm>
            <a:off x="323850" y="1341438"/>
            <a:ext cx="8569325" cy="4535487"/>
          </a:xfrm>
        </p:spPr>
        <p:txBody>
          <a:bodyPr/>
          <a:lstStyle/>
          <a:p>
            <a:r>
              <a:rPr lang="zh-CN" altLang="en-US" sz="3600" smtClean="0"/>
              <a:t>构建决策树的过程中的关键问题</a:t>
            </a:r>
            <a:endParaRPr lang="en-US" altLang="zh-CN" sz="3600" smtClean="0"/>
          </a:p>
          <a:p>
            <a:pPr lvl="1"/>
            <a:r>
              <a:rPr lang="zh-CN" altLang="en-US" sz="3200" smtClean="0"/>
              <a:t>以哪个变量进行分割</a:t>
            </a:r>
          </a:p>
          <a:p>
            <a:pPr lvl="1"/>
            <a:r>
              <a:rPr lang="zh-CN" altLang="en-US" sz="3200" smtClean="0"/>
              <a:t>在这个变量取值多少的地方进行分割</a:t>
            </a:r>
          </a:p>
          <a:p>
            <a:pPr lvl="1"/>
            <a:r>
              <a:rPr lang="zh-CN" altLang="en-US" sz="3200" smtClean="0"/>
              <a:t>是继续分割还是停止分割</a:t>
            </a:r>
            <a:endParaRPr lang="en-US" altLang="zh-CN" sz="3200" smtClean="0"/>
          </a:p>
          <a:p>
            <a:pPr lvl="2"/>
            <a:r>
              <a:rPr lang="zh-CN" altLang="en-US" sz="2400" smtClean="0"/>
              <a:t>如果节点中都是同一类的样品就不用再分割，这时这样的节点是最纯的。因此需要对不纯度进行度量。</a:t>
            </a:r>
          </a:p>
          <a:p>
            <a:pPr lvl="2"/>
            <a:endParaRPr lang="zh-CN" altLang="en-US" sz="2400" smtClean="0"/>
          </a:p>
          <a:p>
            <a:pPr lvl="1"/>
            <a:endParaRPr lang="zh-CN" altLang="en-US" sz="3200" smtClean="0"/>
          </a:p>
          <a:p>
            <a:pPr lvl="1"/>
            <a:endParaRPr lang="zh-CN" altLang="en-US" sz="2800" smtClean="0"/>
          </a:p>
        </p:txBody>
      </p:sp>
    </p:spTree>
    <p:extLst>
      <p:ext uri="{BB962C8B-B14F-4D97-AF65-F5344CB8AC3E}">
        <p14:creationId xmlns:p14="http://schemas.microsoft.com/office/powerpoint/2010/main" val="64381148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标题 1"/>
          <p:cNvSpPr>
            <a:spLocks noGrp="1"/>
          </p:cNvSpPr>
          <p:nvPr>
            <p:ph type="title"/>
          </p:nvPr>
        </p:nvSpPr>
        <p:spPr/>
        <p:txBody>
          <a:bodyPr/>
          <a:lstStyle/>
          <a:p>
            <a:r>
              <a:rPr lang="zh-CN" altLang="en-US" dirty="0" smtClean="0"/>
              <a:t>决策树</a:t>
            </a:r>
          </a:p>
        </p:txBody>
      </p:sp>
      <p:sp>
        <p:nvSpPr>
          <p:cNvPr id="118787" name="内容占位符 2"/>
          <p:cNvSpPr>
            <a:spLocks noGrp="1"/>
          </p:cNvSpPr>
          <p:nvPr>
            <p:ph idx="1"/>
          </p:nvPr>
        </p:nvSpPr>
        <p:spPr/>
        <p:txBody>
          <a:bodyPr/>
          <a:lstStyle/>
          <a:p>
            <a:r>
              <a:rPr lang="en-US" altLang="zh-CN" smtClean="0"/>
              <a:t>Hunt</a:t>
            </a:r>
            <a:r>
              <a:rPr lang="zh-CN" altLang="en-US" smtClean="0"/>
              <a:t>方法</a:t>
            </a:r>
            <a:endParaRPr lang="en-US" altLang="zh-CN" smtClean="0"/>
          </a:p>
          <a:p>
            <a:pPr lvl="1"/>
            <a:r>
              <a:rPr lang="zh-CN" altLang="en-US" smtClean="0"/>
              <a:t>假定在某一个节点</a:t>
            </a:r>
          </a:p>
          <a:p>
            <a:pPr lvl="1"/>
            <a:r>
              <a:rPr lang="zh-CN" altLang="en-US" smtClean="0"/>
              <a:t>如果数据已经只有一类了，则该节点为叶节点。否则进行下一步。</a:t>
            </a:r>
          </a:p>
          <a:p>
            <a:pPr lvl="1"/>
            <a:r>
              <a:rPr lang="zh-CN" altLang="en-US" smtClean="0"/>
              <a:t>寻找一个变量使得依照该变量的某个条件把数据分成纯度较大的两个或几个数据子集。而用其它变量所划分的子集不如该变量划分得那样纯。也就是说，根据某种局部最优性来选择变量。然后对于其子节点使用相同方法处理。</a:t>
            </a:r>
          </a:p>
          <a:p>
            <a:endParaRPr lang="zh-CN" altLang="en-US" smtClean="0"/>
          </a:p>
        </p:txBody>
      </p:sp>
    </p:spTree>
    <p:extLst>
      <p:ext uri="{BB962C8B-B14F-4D97-AF65-F5344CB8AC3E}">
        <p14:creationId xmlns:p14="http://schemas.microsoft.com/office/powerpoint/2010/main" val="2057816545"/>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p:cNvSpPr>
            <a:spLocks noGrp="1"/>
          </p:cNvSpPr>
          <p:nvPr>
            <p:ph type="title"/>
          </p:nvPr>
        </p:nvSpPr>
        <p:spPr/>
        <p:txBody>
          <a:bodyPr/>
          <a:lstStyle/>
          <a:p>
            <a:r>
              <a:rPr lang="zh-CN" altLang="en-US" dirty="0" smtClean="0"/>
              <a:t>决策树</a:t>
            </a:r>
          </a:p>
        </p:txBody>
      </p:sp>
      <p:sp>
        <p:nvSpPr>
          <p:cNvPr id="119811" name="内容占位符 2"/>
          <p:cNvSpPr>
            <a:spLocks noGrp="1"/>
          </p:cNvSpPr>
          <p:nvPr>
            <p:ph idx="1"/>
          </p:nvPr>
        </p:nvSpPr>
        <p:spPr>
          <a:xfrm>
            <a:off x="468313" y="1273200"/>
            <a:ext cx="8142287" cy="4392612"/>
          </a:xfrm>
        </p:spPr>
        <p:txBody>
          <a:bodyPr/>
          <a:lstStyle/>
          <a:p>
            <a:r>
              <a:rPr lang="zh-CN" altLang="en-US" dirty="0" smtClean="0"/>
              <a:t>第</a:t>
            </a:r>
            <a:r>
              <a:rPr lang="en-US" altLang="zh-CN" dirty="0" smtClean="0"/>
              <a:t>T</a:t>
            </a:r>
            <a:r>
              <a:rPr lang="zh-CN" altLang="en-US" dirty="0" smtClean="0"/>
              <a:t>个节点的不纯度的度量</a:t>
            </a:r>
            <a:endParaRPr lang="en-US" altLang="zh-CN" dirty="0" smtClean="0"/>
          </a:p>
          <a:p>
            <a:pPr lvl="1"/>
            <a:r>
              <a:rPr lang="zh-CN" altLang="en-US" dirty="0" smtClean="0"/>
              <a:t>熵</a:t>
            </a:r>
            <a:r>
              <a:rPr lang="en-US" altLang="zh-CN" dirty="0" smtClean="0"/>
              <a:t>(entropy)</a:t>
            </a:r>
            <a:r>
              <a:rPr lang="zh-CN" altLang="en-US" dirty="0" smtClean="0"/>
              <a:t>： </a:t>
            </a:r>
          </a:p>
          <a:p>
            <a:pPr lvl="1"/>
            <a:endParaRPr lang="en-US" altLang="zh-CN" dirty="0" smtClean="0"/>
          </a:p>
          <a:p>
            <a:pPr lvl="1"/>
            <a:endParaRPr lang="en-US" altLang="zh-CN" dirty="0" smtClean="0"/>
          </a:p>
          <a:p>
            <a:pPr lvl="1"/>
            <a:r>
              <a:rPr lang="zh-CN" altLang="en-US" dirty="0" smtClean="0"/>
              <a:t>以两分类问题为例</a:t>
            </a:r>
          </a:p>
          <a:p>
            <a:pPr lvl="1"/>
            <a:r>
              <a:rPr lang="zh-CN" altLang="en-US" dirty="0" smtClean="0"/>
              <a:t>如果有个节点中</a:t>
            </a:r>
            <a:r>
              <a:rPr lang="en-US" altLang="zh-CN" dirty="0" smtClean="0"/>
              <a:t>1</a:t>
            </a:r>
            <a:r>
              <a:rPr lang="zh-CN" altLang="en-US" dirty="0" smtClean="0"/>
              <a:t>类和</a:t>
            </a:r>
            <a:r>
              <a:rPr lang="en-US" altLang="zh-CN" dirty="0" smtClean="0"/>
              <a:t>0</a:t>
            </a:r>
            <a:r>
              <a:rPr lang="zh-CN" altLang="en-US" dirty="0" smtClean="0"/>
              <a:t>类样品比例分别为</a:t>
            </a:r>
            <a:r>
              <a:rPr lang="en-US" altLang="zh-CN" dirty="0" smtClean="0"/>
              <a:t>0.5</a:t>
            </a:r>
            <a:r>
              <a:rPr lang="zh-CN" altLang="en-US" dirty="0" smtClean="0"/>
              <a:t>，</a:t>
            </a:r>
            <a:r>
              <a:rPr lang="en-US" altLang="zh-CN" dirty="0" smtClean="0"/>
              <a:t>0.5</a:t>
            </a:r>
          </a:p>
          <a:p>
            <a:pPr lvl="1"/>
            <a:r>
              <a:rPr lang="en-US" altLang="zh-CN" dirty="0" smtClean="0"/>
              <a:t>    </a:t>
            </a:r>
            <a:r>
              <a:rPr lang="zh-CN" altLang="en-US" dirty="0" smtClean="0"/>
              <a:t>那么该节点的</a:t>
            </a:r>
          </a:p>
          <a:p>
            <a:pPr lvl="1"/>
            <a:endParaRPr lang="zh-CN" altLang="en-US" dirty="0" smtClean="0"/>
          </a:p>
          <a:p>
            <a:pPr lvl="1"/>
            <a:endParaRPr lang="en-US" altLang="zh-CN" dirty="0" smtClean="0"/>
          </a:p>
          <a:p>
            <a:pPr lvl="1"/>
            <a:r>
              <a:rPr lang="zh-CN" altLang="en-US" dirty="0" smtClean="0"/>
              <a:t>如果有个节点中</a:t>
            </a:r>
            <a:r>
              <a:rPr lang="en-US" altLang="zh-CN" dirty="0" smtClean="0"/>
              <a:t>1</a:t>
            </a:r>
            <a:r>
              <a:rPr lang="zh-CN" altLang="en-US" dirty="0" smtClean="0"/>
              <a:t>类和</a:t>
            </a:r>
            <a:r>
              <a:rPr lang="en-US" altLang="zh-CN" dirty="0" smtClean="0"/>
              <a:t>0</a:t>
            </a:r>
            <a:r>
              <a:rPr lang="zh-CN" altLang="en-US" dirty="0" smtClean="0"/>
              <a:t>类样品比例分别为</a:t>
            </a:r>
            <a:r>
              <a:rPr lang="en-US" altLang="zh-CN" dirty="0" smtClean="0"/>
              <a:t>0.67</a:t>
            </a:r>
            <a:r>
              <a:rPr lang="zh-CN" altLang="en-US" dirty="0" smtClean="0"/>
              <a:t>，</a:t>
            </a:r>
            <a:r>
              <a:rPr lang="en-US" altLang="zh-CN" dirty="0" smtClean="0"/>
              <a:t>0.33</a:t>
            </a:r>
          </a:p>
          <a:p>
            <a:pPr lvl="1"/>
            <a:endParaRPr lang="en-US" altLang="zh-CN" dirty="0" smtClean="0"/>
          </a:p>
          <a:p>
            <a:pPr lvl="1"/>
            <a:r>
              <a:rPr lang="zh-CN" altLang="en-US" dirty="0" smtClean="0"/>
              <a:t>可见，节点的样品越杂，熵越大，节点越纯，熵越小</a:t>
            </a:r>
          </a:p>
          <a:p>
            <a:pPr lvl="1"/>
            <a:endParaRPr lang="zh-CN" altLang="en-US" dirty="0" smtClean="0"/>
          </a:p>
        </p:txBody>
      </p:sp>
      <p:graphicFrame>
        <p:nvGraphicFramePr>
          <p:cNvPr id="119812" name="Object 1"/>
          <p:cNvGraphicFramePr>
            <a:graphicFrameLocks noChangeAspect="1"/>
          </p:cNvGraphicFramePr>
          <p:nvPr>
            <p:extLst>
              <p:ext uri="{D42A27DB-BD31-4B8C-83A1-F6EECF244321}">
                <p14:modId xmlns:p14="http://schemas.microsoft.com/office/powerpoint/2010/main" val="220606800"/>
              </p:ext>
            </p:extLst>
          </p:nvPr>
        </p:nvGraphicFramePr>
        <p:xfrm>
          <a:off x="2627313" y="2354287"/>
          <a:ext cx="4579937" cy="506413"/>
        </p:xfrm>
        <a:graphic>
          <a:graphicData uri="http://schemas.openxmlformats.org/presentationml/2006/ole">
            <mc:AlternateContent xmlns:mc="http://schemas.openxmlformats.org/markup-compatibility/2006">
              <mc:Choice xmlns:v="urn:schemas-microsoft-com:vml" Requires="v">
                <p:oleObj spid="_x0000_s96906" name="Formula" r:id="rId4" imgW="1814830" imgH="196850" progId="Equation.Ribbit">
                  <p:embed/>
                </p:oleObj>
              </mc:Choice>
              <mc:Fallback>
                <p:oleObj name="Formula" r:id="rId4" imgW="1814830" imgH="196850" progId="Equation.Ribbit">
                  <p:embed/>
                  <p:pic>
                    <p:nvPicPr>
                      <p:cNvPr id="119812"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313" y="2354287"/>
                        <a:ext cx="4579937"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9813" name="Object 1"/>
          <p:cNvGraphicFramePr>
            <a:graphicFrameLocks noChangeAspect="1"/>
          </p:cNvGraphicFramePr>
          <p:nvPr>
            <p:extLst>
              <p:ext uri="{D42A27DB-BD31-4B8C-83A1-F6EECF244321}">
                <p14:modId xmlns:p14="http://schemas.microsoft.com/office/powerpoint/2010/main" val="1609944379"/>
              </p:ext>
            </p:extLst>
          </p:nvPr>
        </p:nvGraphicFramePr>
        <p:xfrm>
          <a:off x="2120900" y="4297387"/>
          <a:ext cx="6507163" cy="433388"/>
        </p:xfrm>
        <a:graphic>
          <a:graphicData uri="http://schemas.openxmlformats.org/presentationml/2006/ole">
            <mc:AlternateContent xmlns:mc="http://schemas.openxmlformats.org/markup-compatibility/2006">
              <mc:Choice xmlns:v="urn:schemas-microsoft-com:vml" Requires="v">
                <p:oleObj spid="_x0000_s96907" name="Formula" r:id="rId6" imgW="2578100" imgH="167640" progId="Equation.Ribbit">
                  <p:embed/>
                </p:oleObj>
              </mc:Choice>
              <mc:Fallback>
                <p:oleObj name="Formula" r:id="rId6" imgW="2578100" imgH="167640" progId="Equation.Ribbit">
                  <p:embed/>
                  <p:pic>
                    <p:nvPicPr>
                      <p:cNvPr id="119813"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20900" y="4297387"/>
                        <a:ext cx="650716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9814" name="Object 3"/>
          <p:cNvGraphicFramePr>
            <a:graphicFrameLocks noChangeAspect="1"/>
          </p:cNvGraphicFramePr>
          <p:nvPr>
            <p:extLst>
              <p:ext uri="{D42A27DB-BD31-4B8C-83A1-F6EECF244321}">
                <p14:modId xmlns:p14="http://schemas.microsoft.com/office/powerpoint/2010/main" val="1186526447"/>
              </p:ext>
            </p:extLst>
          </p:nvPr>
        </p:nvGraphicFramePr>
        <p:xfrm>
          <a:off x="2566988" y="4868887"/>
          <a:ext cx="5194300" cy="433388"/>
        </p:xfrm>
        <a:graphic>
          <a:graphicData uri="http://schemas.openxmlformats.org/presentationml/2006/ole">
            <mc:AlternateContent xmlns:mc="http://schemas.openxmlformats.org/markup-compatibility/2006">
              <mc:Choice xmlns:v="urn:schemas-microsoft-com:vml" Requires="v">
                <p:oleObj spid="_x0000_s96908" name="Formula" r:id="rId8" imgW="2058670" imgH="167640" progId="Equation.Ribbit">
                  <p:embed/>
                </p:oleObj>
              </mc:Choice>
              <mc:Fallback>
                <p:oleObj name="Formula" r:id="rId8" imgW="2058670" imgH="167640" progId="Equation.Ribbit">
                  <p:embed/>
                  <p:pic>
                    <p:nvPicPr>
                      <p:cNvPr id="119814"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66988" y="4868887"/>
                        <a:ext cx="519430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9815" name="Object 4"/>
          <p:cNvGraphicFramePr>
            <a:graphicFrameLocks noChangeAspect="1"/>
          </p:cNvGraphicFramePr>
          <p:nvPr>
            <p:extLst>
              <p:ext uri="{D42A27DB-BD31-4B8C-83A1-F6EECF244321}">
                <p14:modId xmlns:p14="http://schemas.microsoft.com/office/powerpoint/2010/main" val="1592305127"/>
              </p:ext>
            </p:extLst>
          </p:nvPr>
        </p:nvGraphicFramePr>
        <p:xfrm>
          <a:off x="1258888" y="5803925"/>
          <a:ext cx="6723062" cy="433387"/>
        </p:xfrm>
        <a:graphic>
          <a:graphicData uri="http://schemas.openxmlformats.org/presentationml/2006/ole">
            <mc:AlternateContent xmlns:mc="http://schemas.openxmlformats.org/markup-compatibility/2006">
              <mc:Choice xmlns:v="urn:schemas-microsoft-com:vml" Requires="v">
                <p:oleObj spid="_x0000_s96909" name="Formula" r:id="rId10" imgW="2663190" imgH="167640" progId="Equation.Ribbit">
                  <p:embed/>
                </p:oleObj>
              </mc:Choice>
              <mc:Fallback>
                <p:oleObj name="Formula" r:id="rId10" imgW="2663190" imgH="167640" progId="Equation.Ribbit">
                  <p:embed/>
                  <p:pic>
                    <p:nvPicPr>
                      <p:cNvPr id="119815" name="Object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58888" y="5803925"/>
                        <a:ext cx="6723062"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54374660"/>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标题 1"/>
          <p:cNvSpPr>
            <a:spLocks noGrp="1"/>
          </p:cNvSpPr>
          <p:nvPr>
            <p:ph type="title"/>
          </p:nvPr>
        </p:nvSpPr>
        <p:spPr/>
        <p:txBody>
          <a:bodyPr/>
          <a:lstStyle/>
          <a:p>
            <a:r>
              <a:rPr lang="zh-CN" altLang="en-US" dirty="0" smtClean="0"/>
              <a:t>决策树</a:t>
            </a:r>
          </a:p>
        </p:txBody>
      </p:sp>
      <p:sp>
        <p:nvSpPr>
          <p:cNvPr id="120835" name="内容占位符 2"/>
          <p:cNvSpPr>
            <a:spLocks noGrp="1"/>
          </p:cNvSpPr>
          <p:nvPr>
            <p:ph idx="1"/>
          </p:nvPr>
        </p:nvSpPr>
        <p:spPr/>
        <p:txBody>
          <a:bodyPr/>
          <a:lstStyle/>
          <a:p>
            <a:r>
              <a:rPr lang="zh-CN" altLang="en-US" dirty="0" smtClean="0"/>
              <a:t>信息增益</a:t>
            </a:r>
            <a:endParaRPr lang="en-US" altLang="zh-CN" dirty="0" smtClean="0"/>
          </a:p>
          <a:p>
            <a:pPr lvl="1"/>
            <a:r>
              <a:rPr lang="zh-CN" altLang="en-US" dirty="0" smtClean="0"/>
              <a:t>如果以属性</a:t>
            </a:r>
            <a:r>
              <a:rPr lang="en-US" altLang="zh-CN" dirty="0" smtClean="0"/>
              <a:t>A</a:t>
            </a:r>
            <a:r>
              <a:rPr lang="zh-CN" altLang="en-US" dirty="0" smtClean="0"/>
              <a:t>来对节点</a:t>
            </a:r>
            <a:r>
              <a:rPr lang="en-US" altLang="zh-CN" dirty="0" smtClean="0"/>
              <a:t>T</a:t>
            </a:r>
            <a:r>
              <a:rPr lang="zh-CN" altLang="en-US" dirty="0" smtClean="0"/>
              <a:t>进行分割，分割后生成的新的节点的熵之和为（可以称为划分的熵）：</a:t>
            </a:r>
          </a:p>
          <a:p>
            <a:pPr lvl="1"/>
            <a:endParaRPr lang="zh-CN" altLang="en-US" dirty="0" smtClean="0"/>
          </a:p>
          <a:p>
            <a:pPr lvl="1"/>
            <a:endParaRPr lang="zh-CN" altLang="en-US" dirty="0" smtClean="0"/>
          </a:p>
          <a:p>
            <a:pPr lvl="1"/>
            <a:r>
              <a:rPr lang="zh-CN" altLang="en-US" dirty="0" smtClean="0"/>
              <a:t>分割之前节点</a:t>
            </a:r>
            <a:r>
              <a:rPr lang="en-US" altLang="zh-CN" dirty="0" smtClean="0"/>
              <a:t>T</a:t>
            </a:r>
            <a:r>
              <a:rPr lang="zh-CN" altLang="en-US" dirty="0" smtClean="0"/>
              <a:t>的熵为：</a:t>
            </a:r>
            <a:r>
              <a:rPr lang="en-US" altLang="zh-CN" dirty="0" smtClean="0"/>
              <a:t>I</a:t>
            </a:r>
            <a:r>
              <a:rPr lang="en-US" altLang="zh-CN" baseline="-25000" dirty="0" smtClean="0"/>
              <a:t>T</a:t>
            </a:r>
            <a:endParaRPr lang="zh-CN" altLang="en-US" baseline="-25000" dirty="0" smtClean="0"/>
          </a:p>
          <a:p>
            <a:pPr lvl="1"/>
            <a:r>
              <a:rPr lang="zh-CN" altLang="en-US" dirty="0" smtClean="0"/>
              <a:t> 那么，以属性</a:t>
            </a:r>
            <a:r>
              <a:rPr lang="en-US" altLang="zh-CN" dirty="0" smtClean="0"/>
              <a:t>A</a:t>
            </a:r>
            <a:r>
              <a:rPr lang="zh-CN" altLang="en-US" dirty="0" smtClean="0"/>
              <a:t>来对节点</a:t>
            </a:r>
            <a:r>
              <a:rPr lang="en-US" altLang="zh-CN" dirty="0" smtClean="0"/>
              <a:t>T</a:t>
            </a:r>
            <a:r>
              <a:rPr lang="zh-CN" altLang="en-US" dirty="0" smtClean="0"/>
              <a:t>进行分割的信息增益为：</a:t>
            </a:r>
          </a:p>
          <a:p>
            <a:pPr lvl="1"/>
            <a:endParaRPr lang="zh-CN" altLang="en-US" dirty="0" smtClean="0"/>
          </a:p>
          <a:p>
            <a:pPr lvl="1"/>
            <a:endParaRPr lang="zh-CN" altLang="en-US" dirty="0" smtClean="0"/>
          </a:p>
          <a:p>
            <a:pPr lvl="1"/>
            <a:r>
              <a:rPr lang="zh-CN" altLang="en-US" dirty="0" smtClean="0"/>
              <a:t>可见，信息增益越大，说明以属性</a:t>
            </a:r>
            <a:r>
              <a:rPr lang="en-US" altLang="zh-CN" dirty="0" smtClean="0"/>
              <a:t>A</a:t>
            </a:r>
            <a:r>
              <a:rPr lang="zh-CN" altLang="en-US" dirty="0" smtClean="0"/>
              <a:t>作为分割带来越纯的节点</a:t>
            </a:r>
            <a:r>
              <a:rPr lang="zh-CN" altLang="en-US" dirty="0"/>
              <a:t>。信息增益表示得知特征</a:t>
            </a:r>
            <a:r>
              <a:rPr lang="en-US" altLang="zh-CN" dirty="0"/>
              <a:t>A</a:t>
            </a:r>
            <a:r>
              <a:rPr lang="zh-CN" altLang="en-US" dirty="0"/>
              <a:t>的信息而使得类</a:t>
            </a:r>
            <a:r>
              <a:rPr lang="en-US" altLang="zh-CN" dirty="0"/>
              <a:t>X</a:t>
            </a:r>
            <a:r>
              <a:rPr lang="zh-CN" altLang="en-US" dirty="0"/>
              <a:t>的信息的不确定性减少的程度</a:t>
            </a:r>
            <a:r>
              <a:rPr lang="zh-CN" altLang="en-US" dirty="0" smtClean="0"/>
              <a:t>。</a:t>
            </a:r>
          </a:p>
        </p:txBody>
      </p:sp>
      <p:graphicFrame>
        <p:nvGraphicFramePr>
          <p:cNvPr id="120836" name="Object 1"/>
          <p:cNvGraphicFramePr>
            <a:graphicFrameLocks noChangeAspect="1"/>
          </p:cNvGraphicFramePr>
          <p:nvPr/>
        </p:nvGraphicFramePr>
        <p:xfrm>
          <a:off x="3059113" y="2924175"/>
          <a:ext cx="2568575" cy="517525"/>
        </p:xfrm>
        <a:graphic>
          <a:graphicData uri="http://schemas.openxmlformats.org/presentationml/2006/ole">
            <mc:AlternateContent xmlns:mc="http://schemas.openxmlformats.org/markup-compatibility/2006">
              <mc:Choice xmlns:v="urn:schemas-microsoft-com:vml" Requires="v">
                <p:oleObj spid="_x0000_s97606" name="Formula" r:id="rId3" imgW="1017270" imgH="201930" progId="Equation.Ribbit">
                  <p:embed/>
                </p:oleObj>
              </mc:Choice>
              <mc:Fallback>
                <p:oleObj name="Formula" r:id="rId3" imgW="1017270" imgH="201930" progId="Equation.Ribbit">
                  <p:embed/>
                  <p:pic>
                    <p:nvPicPr>
                      <p:cNvPr id="120836"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2924175"/>
                        <a:ext cx="25685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0837" name="Object 4"/>
          <p:cNvGraphicFramePr>
            <a:graphicFrameLocks noChangeAspect="1"/>
          </p:cNvGraphicFramePr>
          <p:nvPr/>
        </p:nvGraphicFramePr>
        <p:xfrm>
          <a:off x="2589213" y="4797425"/>
          <a:ext cx="3509962" cy="434975"/>
        </p:xfrm>
        <a:graphic>
          <a:graphicData uri="http://schemas.openxmlformats.org/presentationml/2006/ole">
            <mc:AlternateContent xmlns:mc="http://schemas.openxmlformats.org/markup-compatibility/2006">
              <mc:Choice xmlns:v="urn:schemas-microsoft-com:vml" Requires="v">
                <p:oleObj spid="_x0000_s97607" name="Formula" r:id="rId5" imgW="1390650" imgH="167640" progId="Equation.Ribbit">
                  <p:embed/>
                </p:oleObj>
              </mc:Choice>
              <mc:Fallback>
                <p:oleObj name="Formula" r:id="rId5" imgW="1390650" imgH="167640" progId="Equation.Ribbit">
                  <p:embed/>
                  <p:pic>
                    <p:nvPicPr>
                      <p:cNvPr id="120837"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89213" y="4797425"/>
                        <a:ext cx="3509962"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93828633"/>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决策树</a:t>
            </a:r>
          </a:p>
        </p:txBody>
      </p:sp>
      <p:sp>
        <p:nvSpPr>
          <p:cNvPr id="3" name="内容占位符 2"/>
          <p:cNvSpPr>
            <a:spLocks noGrp="1"/>
          </p:cNvSpPr>
          <p:nvPr>
            <p:ph idx="1"/>
          </p:nvPr>
        </p:nvSpPr>
        <p:spPr/>
        <p:txBody>
          <a:bodyPr/>
          <a:lstStyle/>
          <a:p>
            <a:r>
              <a:rPr lang="zh-CN" altLang="en-US" dirty="0"/>
              <a:t>基尼指数</a:t>
            </a:r>
          </a:p>
          <a:p>
            <a:pPr lvl="1"/>
            <a:r>
              <a:rPr lang="zh-CN" altLang="en-US" dirty="0"/>
              <a:t>基尼指数是另一种数据的不纯度的度量方法，其公式为</a:t>
            </a:r>
            <a:r>
              <a:rPr lang="zh-CN" altLang="en-US" dirty="0" smtClean="0"/>
              <a:t>：</a:t>
            </a:r>
            <a:endParaRPr lang="en-US" altLang="zh-CN" dirty="0" smtClean="0"/>
          </a:p>
          <a:p>
            <a:pPr lvl="1"/>
            <a:endParaRPr lang="en-US" altLang="zh-CN" dirty="0"/>
          </a:p>
          <a:p>
            <a:pPr lvl="1"/>
            <a:r>
              <a:rPr lang="zh-CN" altLang="en-US" dirty="0"/>
              <a:t>其中 </a:t>
            </a:r>
            <a:r>
              <a:rPr lang="en-US" altLang="zh-CN" dirty="0"/>
              <a:t>c </a:t>
            </a:r>
            <a:r>
              <a:rPr lang="zh-CN" altLang="en-US" dirty="0"/>
              <a:t>表示数据集中类别的数量，</a:t>
            </a:r>
            <a:r>
              <a:rPr lang="en-US" altLang="zh-CN" dirty="0"/>
              <a:t>P</a:t>
            </a:r>
            <a:r>
              <a:rPr lang="en-US" altLang="zh-CN" baseline="-25000" dirty="0"/>
              <a:t>i</a:t>
            </a:r>
            <a:r>
              <a:rPr lang="en-US" altLang="zh-CN" dirty="0"/>
              <a:t> </a:t>
            </a:r>
            <a:r>
              <a:rPr lang="zh-CN" altLang="en-US" dirty="0"/>
              <a:t>表示类别 </a:t>
            </a:r>
            <a:r>
              <a:rPr lang="en-US" altLang="zh-CN" dirty="0" err="1"/>
              <a:t>i</a:t>
            </a:r>
            <a:r>
              <a:rPr lang="en-US" altLang="zh-CN" dirty="0"/>
              <a:t> </a:t>
            </a:r>
            <a:r>
              <a:rPr lang="zh-CN" altLang="en-US" dirty="0"/>
              <a:t>样本数量占所有样本的比例。 从该公式可以看出，当数据集中数据混合的程度越高，基尼指数也就越高。当数据集 </a:t>
            </a:r>
            <a:r>
              <a:rPr lang="en-US" altLang="zh-CN" dirty="0"/>
              <a:t>D </a:t>
            </a:r>
            <a:r>
              <a:rPr lang="zh-CN" altLang="en-US" dirty="0"/>
              <a:t>只有一种数据类型，那么基尼指数的值为最低 </a:t>
            </a:r>
            <a:r>
              <a:rPr lang="en-US" altLang="zh-CN" dirty="0"/>
              <a:t>0</a:t>
            </a:r>
            <a:r>
              <a:rPr lang="zh-CN" altLang="en-US" dirty="0"/>
              <a:t>。</a:t>
            </a: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47864" y="2636912"/>
            <a:ext cx="1779424" cy="586791"/>
          </a:xfrm>
          <a:prstGeom prst="rect">
            <a:avLst/>
          </a:prstGeom>
        </p:spPr>
      </p:pic>
    </p:spTree>
    <p:extLst>
      <p:ext uri="{BB962C8B-B14F-4D97-AF65-F5344CB8AC3E}">
        <p14:creationId xmlns:p14="http://schemas.microsoft.com/office/powerpoint/2010/main" val="95963673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决策树</a:t>
            </a:r>
          </a:p>
        </p:txBody>
      </p:sp>
      <p:sp>
        <p:nvSpPr>
          <p:cNvPr id="3" name="内容占位符 2"/>
          <p:cNvSpPr>
            <a:spLocks noGrp="1"/>
          </p:cNvSpPr>
          <p:nvPr>
            <p:ph idx="1"/>
          </p:nvPr>
        </p:nvSpPr>
        <p:spPr>
          <a:xfrm>
            <a:off x="467544" y="1340768"/>
            <a:ext cx="8142287" cy="4392612"/>
          </a:xfrm>
        </p:spPr>
        <p:txBody>
          <a:bodyPr/>
          <a:lstStyle/>
          <a:p>
            <a:r>
              <a:rPr lang="zh-CN" altLang="en-US" sz="2400" dirty="0"/>
              <a:t>如果选取的属性为 </a:t>
            </a:r>
            <a:r>
              <a:rPr lang="en-US" altLang="zh-CN" sz="2400" dirty="0"/>
              <a:t>A</a:t>
            </a:r>
            <a:r>
              <a:rPr lang="zh-CN" altLang="en-US" sz="2400" dirty="0"/>
              <a:t>，那么分裂后的数据集 </a:t>
            </a:r>
            <a:r>
              <a:rPr lang="en-US" altLang="zh-CN" sz="2400" dirty="0"/>
              <a:t>D </a:t>
            </a:r>
            <a:r>
              <a:rPr lang="zh-CN" altLang="en-US" sz="2400" dirty="0"/>
              <a:t>的基尼指数</a:t>
            </a:r>
            <a:r>
              <a:rPr lang="zh-CN" altLang="en-US" sz="2400" dirty="0" smtClean="0"/>
              <a:t>的计算</a:t>
            </a:r>
            <a:r>
              <a:rPr lang="zh-CN" altLang="en-US" sz="2400" dirty="0"/>
              <a:t>公式为</a:t>
            </a:r>
            <a:r>
              <a:rPr lang="zh-CN" altLang="en-US" sz="2400" dirty="0" smtClean="0"/>
              <a:t>：</a:t>
            </a:r>
            <a:endParaRPr lang="en-US" altLang="zh-CN" sz="2400" dirty="0" smtClean="0"/>
          </a:p>
          <a:p>
            <a:endParaRPr lang="en-US" altLang="zh-CN" sz="2400" dirty="0"/>
          </a:p>
          <a:p>
            <a:endParaRPr lang="en-US" altLang="zh-CN" sz="2400" dirty="0" smtClean="0"/>
          </a:p>
          <a:p>
            <a:r>
              <a:rPr lang="zh-CN" altLang="en-US" sz="2400" dirty="0"/>
              <a:t>其中 </a:t>
            </a:r>
            <a:r>
              <a:rPr lang="en-US" altLang="zh-CN" sz="2400" dirty="0"/>
              <a:t>k </a:t>
            </a:r>
            <a:r>
              <a:rPr lang="zh-CN" altLang="en-US" sz="2400" dirty="0"/>
              <a:t>表示样本 </a:t>
            </a:r>
            <a:r>
              <a:rPr lang="en-US" altLang="zh-CN" sz="2400" dirty="0"/>
              <a:t>D </a:t>
            </a:r>
            <a:r>
              <a:rPr lang="zh-CN" altLang="en-US" sz="2400" dirty="0"/>
              <a:t>被分为 </a:t>
            </a:r>
            <a:r>
              <a:rPr lang="en-US" altLang="zh-CN" sz="2400" dirty="0"/>
              <a:t>k </a:t>
            </a:r>
            <a:r>
              <a:rPr lang="zh-CN" altLang="en-US" sz="2400" dirty="0"/>
              <a:t>个部分，数据集 </a:t>
            </a:r>
            <a:r>
              <a:rPr lang="en-US" altLang="zh-CN" sz="2400" dirty="0"/>
              <a:t>D </a:t>
            </a:r>
            <a:r>
              <a:rPr lang="zh-CN" altLang="en-US" sz="2400" dirty="0"/>
              <a:t>分裂成为 </a:t>
            </a:r>
            <a:r>
              <a:rPr lang="en-US" altLang="zh-CN" sz="2400" dirty="0"/>
              <a:t>k </a:t>
            </a:r>
            <a:r>
              <a:rPr lang="zh-CN" altLang="en-US" sz="2400" dirty="0"/>
              <a:t>个 </a:t>
            </a:r>
            <a:r>
              <a:rPr lang="en-US" altLang="zh-CN" sz="2400" dirty="0" err="1"/>
              <a:t>Dj</a:t>
            </a:r>
            <a:r>
              <a:rPr lang="en-US" altLang="zh-CN" sz="2400" dirty="0"/>
              <a:t> </a:t>
            </a:r>
            <a:r>
              <a:rPr lang="zh-CN" altLang="en-US" sz="2400" dirty="0"/>
              <a:t>数据集</a:t>
            </a:r>
            <a:r>
              <a:rPr lang="zh-CN" altLang="en-US" sz="2400" dirty="0" smtClean="0"/>
              <a:t>。对于</a:t>
            </a:r>
            <a:r>
              <a:rPr lang="zh-CN" altLang="en-US" sz="2400" dirty="0"/>
              <a:t>特征选取，需要选择最小的分裂后的基尼指数</a:t>
            </a:r>
            <a:r>
              <a:rPr lang="zh-CN" altLang="en-US" sz="2400" dirty="0" smtClean="0"/>
              <a:t>。</a:t>
            </a:r>
            <a:endParaRPr lang="en-US" altLang="zh-CN" sz="2400" dirty="0" smtClean="0"/>
          </a:p>
          <a:p>
            <a:r>
              <a:rPr lang="zh-CN" altLang="en-US" sz="2400" dirty="0" smtClean="0"/>
              <a:t>也</a:t>
            </a:r>
            <a:r>
              <a:rPr lang="zh-CN" altLang="en-US" sz="2400" dirty="0"/>
              <a:t>可以用基尼指数增益值作为决策树选择特征的依据。公式如下</a:t>
            </a:r>
            <a:r>
              <a:rPr lang="zh-CN" altLang="en-US" sz="2400" dirty="0" smtClean="0"/>
              <a:t>：</a:t>
            </a:r>
            <a:endParaRPr lang="en-US" altLang="zh-CN" sz="2400" dirty="0" smtClean="0"/>
          </a:p>
          <a:p>
            <a:endParaRPr lang="en-US" altLang="zh-CN" sz="2400" dirty="0"/>
          </a:p>
          <a:p>
            <a:r>
              <a:rPr lang="zh-CN" altLang="en-US" sz="2400" dirty="0"/>
              <a:t>在决策树选择特征时，应选择基尼指数增益值最大的特征，作为该节点分裂条件。</a:t>
            </a: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31840" y="2132856"/>
            <a:ext cx="2699735" cy="792088"/>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95870" y="4869160"/>
            <a:ext cx="3623137" cy="576064"/>
          </a:xfrm>
          <a:prstGeom prst="rect">
            <a:avLst/>
          </a:prstGeom>
        </p:spPr>
      </p:pic>
    </p:spTree>
    <p:extLst>
      <p:ext uri="{BB962C8B-B14F-4D97-AF65-F5344CB8AC3E}">
        <p14:creationId xmlns:p14="http://schemas.microsoft.com/office/powerpoint/2010/main" val="126747948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决策树</a:t>
            </a:r>
            <a:endParaRPr lang="zh-CN" altLang="en-US" dirty="0"/>
          </a:p>
        </p:txBody>
      </p:sp>
      <p:sp>
        <p:nvSpPr>
          <p:cNvPr id="3" name="内容占位符 2"/>
          <p:cNvSpPr>
            <a:spLocks noGrp="1"/>
          </p:cNvSpPr>
          <p:nvPr>
            <p:ph idx="1"/>
          </p:nvPr>
        </p:nvSpPr>
        <p:spPr/>
        <p:txBody>
          <a:bodyPr/>
          <a:lstStyle/>
          <a:p>
            <a:r>
              <a:rPr lang="zh-CN" altLang="en-US" dirty="0"/>
              <a:t>决策树学习是以实例为基础的归纳学习。</a:t>
            </a:r>
          </a:p>
          <a:p>
            <a:r>
              <a:rPr lang="zh-CN" altLang="en-US" dirty="0"/>
              <a:t>决策树学习采用的是自顶向下的递归方法，其基本思想是以信息熵为度量构造一棵熵值下降最快的树，到叶子节点处的熵值为零，此时每个叶节点中的实例都属于同一类</a:t>
            </a:r>
            <a:r>
              <a:rPr lang="zh-CN" altLang="en-US" dirty="0" smtClean="0"/>
              <a:t>。</a:t>
            </a:r>
            <a:endParaRPr lang="en-US" altLang="zh-CN" dirty="0" smtClean="0"/>
          </a:p>
          <a:p>
            <a:r>
              <a:rPr lang="zh-CN" altLang="en-US" dirty="0"/>
              <a:t>决策树学习算法的最大优点是，它可以自学习。在学习的过程中，不需要使用者了解过多背景知识，只需要对训练实例进行较好的标注，就能够进行学习。</a:t>
            </a:r>
          </a:p>
          <a:p>
            <a:endParaRPr lang="zh-CN" altLang="en-US" dirty="0"/>
          </a:p>
          <a:p>
            <a:endParaRPr lang="zh-CN" altLang="en-US" dirty="0"/>
          </a:p>
        </p:txBody>
      </p:sp>
    </p:spTree>
    <p:extLst>
      <p:ext uri="{BB962C8B-B14F-4D97-AF65-F5344CB8AC3E}">
        <p14:creationId xmlns:p14="http://schemas.microsoft.com/office/powerpoint/2010/main" val="1863597601"/>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标题 1"/>
          <p:cNvSpPr>
            <a:spLocks noGrp="1"/>
          </p:cNvSpPr>
          <p:nvPr>
            <p:ph type="title"/>
          </p:nvPr>
        </p:nvSpPr>
        <p:spPr/>
        <p:txBody>
          <a:bodyPr/>
          <a:lstStyle/>
          <a:p>
            <a:r>
              <a:rPr lang="zh-CN" altLang="en-US" dirty="0" smtClean="0"/>
              <a:t>决策树</a:t>
            </a:r>
          </a:p>
        </p:txBody>
      </p:sp>
      <p:sp>
        <p:nvSpPr>
          <p:cNvPr id="121859" name="内容占位符 2"/>
          <p:cNvSpPr>
            <a:spLocks noGrp="1"/>
          </p:cNvSpPr>
          <p:nvPr>
            <p:ph idx="1"/>
          </p:nvPr>
        </p:nvSpPr>
        <p:spPr/>
        <p:txBody>
          <a:bodyPr/>
          <a:lstStyle/>
          <a:p>
            <a:r>
              <a:rPr lang="en-US" altLang="zh-CN" sz="2000" b="1" dirty="0" smtClean="0"/>
              <a:t>ID3</a:t>
            </a:r>
            <a:r>
              <a:rPr lang="zh-CN" altLang="en-US" sz="2000" b="1" dirty="0" smtClean="0"/>
              <a:t>算法</a:t>
            </a:r>
            <a:endParaRPr lang="en-US" altLang="zh-CN" sz="2000" b="1" dirty="0" smtClean="0"/>
          </a:p>
          <a:p>
            <a:r>
              <a:rPr lang="en-US" altLang="zh-CN" sz="2000" dirty="0" smtClean="0"/>
              <a:t>function ID3 (R :</a:t>
            </a:r>
            <a:r>
              <a:rPr lang="zh-CN" altLang="en-US" sz="2000" dirty="0" smtClean="0"/>
              <a:t>尚未用过的变量集</a:t>
            </a:r>
            <a:r>
              <a:rPr lang="en-US" altLang="zh-CN" sz="2000" dirty="0" smtClean="0"/>
              <a:t>, T :</a:t>
            </a:r>
            <a:r>
              <a:rPr lang="zh-CN" altLang="en-US" sz="2000" dirty="0" smtClean="0"/>
              <a:t>在该节点训练数据集</a:t>
            </a:r>
            <a:r>
              <a:rPr lang="en-US" altLang="zh-CN" sz="2000" dirty="0" smtClean="0"/>
              <a:t>)</a:t>
            </a:r>
          </a:p>
          <a:p>
            <a:r>
              <a:rPr lang="en-US" altLang="zh-CN" sz="2000" dirty="0" smtClean="0"/>
              <a:t>	If T </a:t>
            </a:r>
            <a:r>
              <a:rPr lang="zh-CN" altLang="en-US" sz="2000" dirty="0" smtClean="0"/>
              <a:t>为空集</a:t>
            </a:r>
            <a:r>
              <a:rPr lang="en-US" altLang="zh-CN" sz="2000" dirty="0" smtClean="0"/>
              <a:t>, </a:t>
            </a:r>
            <a:r>
              <a:rPr lang="zh-CN" altLang="en-US" sz="2000" dirty="0" smtClean="0"/>
              <a:t>返回失败信息</a:t>
            </a:r>
            <a:r>
              <a:rPr lang="en-US" altLang="zh-CN" sz="2000" dirty="0" smtClean="0"/>
              <a:t>;</a:t>
            </a:r>
          </a:p>
          <a:p>
            <a:r>
              <a:rPr lang="en-US" altLang="zh-CN" sz="2000" dirty="0" smtClean="0"/>
              <a:t>	If T</a:t>
            </a:r>
            <a:r>
              <a:rPr lang="zh-CN" altLang="en-US" sz="2000" dirty="0" smtClean="0"/>
              <a:t>包含所有同样的分类变量的值，返回一个具有该值的单独节点</a:t>
            </a:r>
            <a:r>
              <a:rPr lang="en-US" altLang="zh-CN" sz="2000" dirty="0" smtClean="0"/>
              <a:t>;</a:t>
            </a:r>
          </a:p>
          <a:p>
            <a:r>
              <a:rPr lang="en-US" altLang="zh-CN" sz="2000" dirty="0" smtClean="0"/>
              <a:t>	If R</a:t>
            </a:r>
            <a:r>
              <a:rPr lang="zh-CN" altLang="en-US" sz="2000" dirty="0" smtClean="0"/>
              <a:t>为空，那么返回一个具有最大频率的当前变量的值</a:t>
            </a:r>
            <a:r>
              <a:rPr lang="en-US" altLang="zh-CN" sz="2000" dirty="0" smtClean="0"/>
              <a:t>;</a:t>
            </a:r>
          </a:p>
          <a:p>
            <a:r>
              <a:rPr lang="en-US" altLang="zh-CN" sz="2000" dirty="0" smtClean="0"/>
              <a:t>	Let            </a:t>
            </a:r>
            <a:r>
              <a:rPr lang="zh-CN" altLang="en-US" sz="2000" dirty="0" smtClean="0"/>
              <a:t>具有最大</a:t>
            </a:r>
            <a:r>
              <a:rPr lang="en-US" altLang="zh-CN" sz="2000" dirty="0" smtClean="0"/>
              <a:t>Gain(D,T)</a:t>
            </a:r>
            <a:r>
              <a:rPr lang="zh-CN" altLang="en-US" sz="2000" dirty="0" smtClean="0"/>
              <a:t>的变量</a:t>
            </a:r>
            <a:r>
              <a:rPr lang="en-US" altLang="zh-CN" sz="2000" dirty="0" smtClean="0"/>
              <a:t>;</a:t>
            </a:r>
          </a:p>
          <a:p>
            <a:r>
              <a:rPr lang="en-US" altLang="zh-CN" sz="2000" dirty="0" smtClean="0"/>
              <a:t>	Let {</a:t>
            </a:r>
            <a:r>
              <a:rPr lang="en-US" altLang="zh-CN" sz="2000" dirty="0" err="1" smtClean="0"/>
              <a:t>dj</a:t>
            </a:r>
            <a:r>
              <a:rPr lang="en-US" altLang="zh-CN" sz="2000" dirty="0" smtClean="0"/>
              <a:t>| j=1,2, .., m} </a:t>
            </a:r>
            <a:r>
              <a:rPr lang="zh-CN" altLang="en-US" sz="2000" dirty="0" smtClean="0"/>
              <a:t>为</a:t>
            </a:r>
            <a:r>
              <a:rPr lang="en-US" altLang="zh-CN" sz="2000" dirty="0" smtClean="0"/>
              <a:t>D</a:t>
            </a:r>
            <a:r>
              <a:rPr lang="zh-CN" altLang="en-US" sz="2000" dirty="0" smtClean="0"/>
              <a:t>的值</a:t>
            </a:r>
            <a:r>
              <a:rPr lang="en-US" altLang="zh-CN" sz="2000" dirty="0" smtClean="0"/>
              <a:t>;</a:t>
            </a:r>
          </a:p>
          <a:p>
            <a:r>
              <a:rPr lang="en-US" altLang="zh-CN" sz="2000" dirty="0" smtClean="0"/>
              <a:t>	Let {</a:t>
            </a:r>
            <a:r>
              <a:rPr lang="en-US" altLang="zh-CN" sz="2000" dirty="0" err="1" smtClean="0"/>
              <a:t>Sj</a:t>
            </a:r>
            <a:r>
              <a:rPr lang="en-US" altLang="zh-CN" sz="2000" dirty="0" smtClean="0"/>
              <a:t>| j=1,2, .., m} </a:t>
            </a:r>
            <a:r>
              <a:rPr lang="zh-CN" altLang="en-US" sz="2000" dirty="0" smtClean="0"/>
              <a:t>相应于</a:t>
            </a:r>
            <a:r>
              <a:rPr lang="en-US" altLang="zh-CN" sz="2000" dirty="0" smtClean="0"/>
              <a:t>D</a:t>
            </a:r>
            <a:r>
              <a:rPr lang="zh-CN" altLang="en-US" sz="2000" dirty="0" smtClean="0"/>
              <a:t>的值的</a:t>
            </a:r>
            <a:r>
              <a:rPr lang="en-US" altLang="zh-CN" sz="2000" dirty="0" smtClean="0"/>
              <a:t>T</a:t>
            </a:r>
            <a:r>
              <a:rPr lang="zh-CN" altLang="en-US" sz="2000" dirty="0" smtClean="0"/>
              <a:t>的子集</a:t>
            </a:r>
            <a:r>
              <a:rPr lang="en-US" altLang="zh-CN" sz="2000" dirty="0" smtClean="0"/>
              <a:t>;</a:t>
            </a:r>
          </a:p>
          <a:p>
            <a:r>
              <a:rPr lang="en-US" altLang="zh-CN" sz="2000" dirty="0" smtClean="0"/>
              <a:t>	Return </a:t>
            </a:r>
            <a:r>
              <a:rPr lang="zh-CN" altLang="en-US" sz="2000" dirty="0" smtClean="0"/>
              <a:t>以</a:t>
            </a:r>
            <a:r>
              <a:rPr lang="en-US" altLang="zh-CN" sz="2000" dirty="0" smtClean="0"/>
              <a:t>D</a:t>
            </a:r>
            <a:r>
              <a:rPr lang="zh-CN" altLang="en-US" sz="2000" dirty="0" smtClean="0"/>
              <a:t>为标签的节点及标为</a:t>
            </a:r>
            <a:r>
              <a:rPr lang="en-US" altLang="zh-CN" sz="2000" dirty="0" smtClean="0"/>
              <a:t>d1, d2,...,</a:t>
            </a:r>
            <a:r>
              <a:rPr lang="en-US" altLang="zh-CN" sz="2000" dirty="0" err="1" smtClean="0"/>
              <a:t>dm</a:t>
            </a:r>
            <a:r>
              <a:rPr lang="zh-CN" altLang="en-US" sz="2000" dirty="0" smtClean="0"/>
              <a:t>的树枝</a:t>
            </a:r>
            <a:r>
              <a:rPr lang="en-US" altLang="zh-CN" sz="2000" dirty="0" smtClean="0"/>
              <a:t>; </a:t>
            </a:r>
          </a:p>
          <a:p>
            <a:r>
              <a:rPr lang="en-US" altLang="zh-CN" sz="1600" dirty="0" smtClean="0"/>
              <a:t>        #</a:t>
            </a:r>
            <a:r>
              <a:rPr lang="zh-CN" altLang="en-US" sz="1600" dirty="0" smtClean="0"/>
              <a:t>这时</a:t>
            </a:r>
            <a:r>
              <a:rPr lang="en-US" altLang="zh-CN" sz="1600" dirty="0" smtClean="0"/>
              <a:t>ID3</a:t>
            </a:r>
            <a:r>
              <a:rPr lang="zh-CN" altLang="en-US" sz="1600" dirty="0" smtClean="0"/>
              <a:t>的函数和参数为</a:t>
            </a:r>
            <a:r>
              <a:rPr lang="en-US" altLang="zh-CN" sz="1600" dirty="0" smtClean="0"/>
              <a:t>ID3(R-{D}, T1), ID3(R-{D}, T2),..., ID3(R-{D}, Tm);</a:t>
            </a:r>
          </a:p>
          <a:p>
            <a:r>
              <a:rPr lang="en-US" altLang="zh-CN" sz="2000" dirty="0" smtClean="0"/>
              <a:t>end ID3;</a:t>
            </a:r>
          </a:p>
          <a:p>
            <a:endParaRPr lang="zh-CN" altLang="en-US" sz="2000" dirty="0" smtClean="0"/>
          </a:p>
        </p:txBody>
      </p:sp>
      <p:graphicFrame>
        <p:nvGraphicFramePr>
          <p:cNvPr id="4" name="Object 1"/>
          <p:cNvGraphicFramePr>
            <a:graphicFrameLocks noChangeAspect="1"/>
          </p:cNvGraphicFramePr>
          <p:nvPr>
            <p:extLst>
              <p:ext uri="{D42A27DB-BD31-4B8C-83A1-F6EECF244321}">
                <p14:modId xmlns:p14="http://schemas.microsoft.com/office/powerpoint/2010/main" val="670638793"/>
              </p:ext>
            </p:extLst>
          </p:nvPr>
        </p:nvGraphicFramePr>
        <p:xfrm>
          <a:off x="1979712" y="3723911"/>
          <a:ext cx="576064" cy="226723"/>
        </p:xfrm>
        <a:graphic>
          <a:graphicData uri="http://schemas.openxmlformats.org/presentationml/2006/ole">
            <mc:AlternateContent xmlns:mc="http://schemas.openxmlformats.org/markup-compatibility/2006">
              <mc:Choice xmlns:v="urn:schemas-microsoft-com:vml" Requires="v">
                <p:oleObj spid="_x0000_s98458" name="Formula" r:id="rId3" imgW="399335" imgH="147525" progId="Equation.Ribbit">
                  <p:embed/>
                </p:oleObj>
              </mc:Choice>
              <mc:Fallback>
                <p:oleObj name="Formula" r:id="rId3" imgW="399335" imgH="147525" progId="Equation.Ribbit">
                  <p:embed/>
                  <p:pic>
                    <p:nvPicPr>
                      <p:cNvPr id="4098"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3723911"/>
                        <a:ext cx="576064" cy="226723"/>
                      </a:xfrm>
                      <a:prstGeom prst="rect">
                        <a:avLst/>
                      </a:prstGeom>
                      <a:noFill/>
                      <a:extLst/>
                    </p:spPr>
                  </p:pic>
                </p:oleObj>
              </mc:Fallback>
            </mc:AlternateContent>
          </a:graphicData>
        </a:graphic>
      </p:graphicFrame>
    </p:spTree>
    <p:extLst>
      <p:ext uri="{BB962C8B-B14F-4D97-AF65-F5344CB8AC3E}">
        <p14:creationId xmlns:p14="http://schemas.microsoft.com/office/powerpoint/2010/main" val="345981524"/>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标题 1"/>
          <p:cNvSpPr>
            <a:spLocks noGrp="1"/>
          </p:cNvSpPr>
          <p:nvPr>
            <p:ph type="title"/>
          </p:nvPr>
        </p:nvSpPr>
        <p:spPr/>
        <p:txBody>
          <a:bodyPr/>
          <a:lstStyle/>
          <a:p>
            <a:r>
              <a:rPr lang="zh-CN" altLang="en-US" dirty="0" smtClean="0"/>
              <a:t>决策树</a:t>
            </a:r>
          </a:p>
        </p:txBody>
      </p:sp>
      <p:sp>
        <p:nvSpPr>
          <p:cNvPr id="122883" name="内容占位符 2"/>
          <p:cNvSpPr>
            <a:spLocks noGrp="1"/>
          </p:cNvSpPr>
          <p:nvPr>
            <p:ph idx="1"/>
          </p:nvPr>
        </p:nvSpPr>
        <p:spPr/>
        <p:txBody>
          <a:bodyPr/>
          <a:lstStyle/>
          <a:p>
            <a:r>
              <a:rPr lang="zh-CN" altLang="en-US" smtClean="0"/>
              <a:t>小王的目的是通过下周天气预报寻找什么时候人们会打高尔夫，以适时调整雇员数量。因此首先他必须了解人们决定是否打球的原因。</a:t>
            </a:r>
          </a:p>
          <a:p>
            <a:r>
              <a:rPr lang="zh-CN" altLang="en-US" smtClean="0"/>
              <a:t>在</a:t>
            </a:r>
            <a:r>
              <a:rPr lang="en-US" altLang="zh-CN" smtClean="0"/>
              <a:t>2</a:t>
            </a:r>
            <a:r>
              <a:rPr lang="zh-CN" altLang="en-US" smtClean="0"/>
              <a:t>周时间内我们得到以下记录：</a:t>
            </a:r>
          </a:p>
          <a:p>
            <a:r>
              <a:rPr lang="zh-CN" altLang="en-US" smtClean="0"/>
              <a:t>天气状况有晴，云和雨；气温用华氏温度表示；相对湿度用百分比；还有有无风。当然还有顾客是不是在这些日子光顾俱乐部。最终他得到了</a:t>
            </a:r>
            <a:r>
              <a:rPr lang="en-US" altLang="zh-CN" smtClean="0"/>
              <a:t>14</a:t>
            </a:r>
            <a:r>
              <a:rPr lang="zh-CN" altLang="en-US" smtClean="0"/>
              <a:t>行</a:t>
            </a:r>
            <a:r>
              <a:rPr lang="en-US" altLang="zh-CN" smtClean="0"/>
              <a:t>5</a:t>
            </a:r>
            <a:r>
              <a:rPr lang="zh-CN" altLang="en-US" smtClean="0"/>
              <a:t>列的数据表格</a:t>
            </a:r>
          </a:p>
        </p:txBody>
      </p:sp>
    </p:spTree>
    <p:extLst>
      <p:ext uri="{BB962C8B-B14F-4D97-AF65-F5344CB8AC3E}">
        <p14:creationId xmlns:p14="http://schemas.microsoft.com/office/powerpoint/2010/main" val="29671398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smtClean="0"/>
              <a:t>聚类分析基本概念</a:t>
            </a:r>
          </a:p>
        </p:txBody>
      </p:sp>
      <p:grpSp>
        <p:nvGrpSpPr>
          <p:cNvPr id="17411" name="组合 40"/>
          <p:cNvGrpSpPr>
            <a:grpSpLocks/>
          </p:cNvGrpSpPr>
          <p:nvPr/>
        </p:nvGrpSpPr>
        <p:grpSpPr bwMode="auto">
          <a:xfrm>
            <a:off x="1076325" y="1628775"/>
            <a:ext cx="7010400" cy="3581400"/>
            <a:chOff x="1295400" y="2667000"/>
            <a:chExt cx="7010400" cy="3581400"/>
          </a:xfrm>
        </p:grpSpPr>
        <p:grpSp>
          <p:nvGrpSpPr>
            <p:cNvPr id="17412" name="Group 6"/>
            <p:cNvGrpSpPr>
              <a:grpSpLocks/>
            </p:cNvGrpSpPr>
            <p:nvPr/>
          </p:nvGrpSpPr>
          <p:grpSpPr bwMode="auto">
            <a:xfrm>
              <a:off x="3276600" y="3570288"/>
              <a:ext cx="3048000" cy="2678112"/>
              <a:chOff x="2160" y="2544"/>
              <a:chExt cx="1920" cy="1687"/>
            </a:xfrm>
          </p:grpSpPr>
          <p:sp>
            <p:nvSpPr>
              <p:cNvPr id="17423" name="Line 7"/>
              <p:cNvSpPr>
                <a:spLocks noChangeShapeType="1"/>
              </p:cNvSpPr>
              <p:nvPr/>
            </p:nvSpPr>
            <p:spPr bwMode="auto">
              <a:xfrm>
                <a:off x="2736" y="2544"/>
                <a:ext cx="0" cy="11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24" name="Line 8"/>
              <p:cNvSpPr>
                <a:spLocks noChangeShapeType="1"/>
              </p:cNvSpPr>
              <p:nvPr/>
            </p:nvSpPr>
            <p:spPr bwMode="auto">
              <a:xfrm>
                <a:off x="2736" y="3696"/>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25" name="Freeform 9"/>
              <p:cNvSpPr>
                <a:spLocks/>
              </p:cNvSpPr>
              <p:nvPr/>
            </p:nvSpPr>
            <p:spPr bwMode="auto">
              <a:xfrm>
                <a:off x="2226" y="3696"/>
                <a:ext cx="510" cy="535"/>
              </a:xfrm>
              <a:custGeom>
                <a:avLst/>
                <a:gdLst>
                  <a:gd name="T0" fmla="*/ 510 w 510"/>
                  <a:gd name="T1" fmla="*/ 0 h 535"/>
                  <a:gd name="T2" fmla="*/ 0 w 510"/>
                  <a:gd name="T3" fmla="*/ 535 h 535"/>
                  <a:gd name="T4" fmla="*/ 0 60000 65536"/>
                  <a:gd name="T5" fmla="*/ 0 60000 65536"/>
                </a:gdLst>
                <a:ahLst/>
                <a:cxnLst>
                  <a:cxn ang="T4">
                    <a:pos x="T0" y="T1"/>
                  </a:cxn>
                  <a:cxn ang="T5">
                    <a:pos x="T2" y="T3"/>
                  </a:cxn>
                </a:cxnLst>
                <a:rect l="0" t="0" r="r" b="b"/>
                <a:pathLst>
                  <a:path w="510" h="535">
                    <a:moveTo>
                      <a:pt x="510" y="0"/>
                    </a:moveTo>
                    <a:lnTo>
                      <a:pt x="0" y="535"/>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26" name="AutoShape 10"/>
              <p:cNvSpPr>
                <a:spLocks noChangeArrowheads="1"/>
              </p:cNvSpPr>
              <p:nvPr/>
            </p:nvSpPr>
            <p:spPr bwMode="auto">
              <a:xfrm>
                <a:off x="3264" y="2880"/>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7427" name="AutoShape 11"/>
              <p:cNvSpPr>
                <a:spLocks noChangeArrowheads="1"/>
              </p:cNvSpPr>
              <p:nvPr/>
            </p:nvSpPr>
            <p:spPr bwMode="auto">
              <a:xfrm>
                <a:off x="3408" y="2880"/>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7428" name="AutoShape 12"/>
              <p:cNvSpPr>
                <a:spLocks noChangeArrowheads="1"/>
              </p:cNvSpPr>
              <p:nvPr/>
            </p:nvSpPr>
            <p:spPr bwMode="auto">
              <a:xfrm>
                <a:off x="3360" y="273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7429" name="AutoShape 13"/>
              <p:cNvSpPr>
                <a:spLocks noChangeArrowheads="1"/>
              </p:cNvSpPr>
              <p:nvPr/>
            </p:nvSpPr>
            <p:spPr bwMode="auto">
              <a:xfrm>
                <a:off x="3360" y="3024"/>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7430" name="AutoShape 14"/>
              <p:cNvSpPr>
                <a:spLocks noChangeArrowheads="1"/>
              </p:cNvSpPr>
              <p:nvPr/>
            </p:nvSpPr>
            <p:spPr bwMode="auto">
              <a:xfrm>
                <a:off x="3600" y="2880"/>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7431" name="AutoShape 15"/>
              <p:cNvSpPr>
                <a:spLocks noChangeArrowheads="1"/>
              </p:cNvSpPr>
              <p:nvPr/>
            </p:nvSpPr>
            <p:spPr bwMode="auto">
              <a:xfrm>
                <a:off x="3504" y="2784"/>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7432" name="AutoShape 16"/>
              <p:cNvSpPr>
                <a:spLocks noChangeArrowheads="1"/>
              </p:cNvSpPr>
              <p:nvPr/>
            </p:nvSpPr>
            <p:spPr bwMode="auto">
              <a:xfrm>
                <a:off x="3168" y="273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7433" name="AutoShape 17"/>
              <p:cNvSpPr>
                <a:spLocks noChangeArrowheads="1"/>
              </p:cNvSpPr>
              <p:nvPr/>
            </p:nvSpPr>
            <p:spPr bwMode="auto">
              <a:xfrm>
                <a:off x="3504" y="297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7434" name="AutoShape 18"/>
              <p:cNvSpPr>
                <a:spLocks noChangeArrowheads="1"/>
              </p:cNvSpPr>
              <p:nvPr/>
            </p:nvSpPr>
            <p:spPr bwMode="auto">
              <a:xfrm>
                <a:off x="3168" y="297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7435" name="AutoShape 19"/>
              <p:cNvSpPr>
                <a:spLocks noChangeArrowheads="1"/>
              </p:cNvSpPr>
              <p:nvPr/>
            </p:nvSpPr>
            <p:spPr bwMode="auto">
              <a:xfrm>
                <a:off x="2160" y="3264"/>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7436" name="AutoShape 20"/>
              <p:cNvSpPr>
                <a:spLocks noChangeArrowheads="1"/>
              </p:cNvSpPr>
              <p:nvPr/>
            </p:nvSpPr>
            <p:spPr bwMode="auto">
              <a:xfrm>
                <a:off x="2304" y="3312"/>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7437" name="AutoShape 21"/>
              <p:cNvSpPr>
                <a:spLocks noChangeArrowheads="1"/>
              </p:cNvSpPr>
              <p:nvPr/>
            </p:nvSpPr>
            <p:spPr bwMode="auto">
              <a:xfrm>
                <a:off x="2304" y="3456"/>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7438" name="AutoShape 22"/>
              <p:cNvSpPr>
                <a:spLocks noChangeArrowheads="1"/>
              </p:cNvSpPr>
              <p:nvPr/>
            </p:nvSpPr>
            <p:spPr bwMode="auto">
              <a:xfrm>
                <a:off x="2448" y="3312"/>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7439" name="AutoShape 23"/>
              <p:cNvSpPr>
                <a:spLocks noChangeArrowheads="1"/>
              </p:cNvSpPr>
              <p:nvPr/>
            </p:nvSpPr>
            <p:spPr bwMode="auto">
              <a:xfrm>
                <a:off x="2352" y="3168"/>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7440" name="AutoShape 24"/>
              <p:cNvSpPr>
                <a:spLocks noChangeArrowheads="1"/>
              </p:cNvSpPr>
              <p:nvPr/>
            </p:nvSpPr>
            <p:spPr bwMode="auto">
              <a:xfrm>
                <a:off x="2448" y="3456"/>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7441" name="AutoShape 25"/>
              <p:cNvSpPr>
                <a:spLocks noChangeArrowheads="1"/>
              </p:cNvSpPr>
              <p:nvPr/>
            </p:nvSpPr>
            <p:spPr bwMode="auto">
              <a:xfrm>
                <a:off x="2160" y="3408"/>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7442" name="AutoShape 26"/>
              <p:cNvSpPr>
                <a:spLocks noChangeArrowheads="1"/>
              </p:cNvSpPr>
              <p:nvPr/>
            </p:nvSpPr>
            <p:spPr bwMode="auto">
              <a:xfrm>
                <a:off x="3504" y="3552"/>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7443" name="AutoShape 27"/>
              <p:cNvSpPr>
                <a:spLocks noChangeArrowheads="1"/>
              </p:cNvSpPr>
              <p:nvPr/>
            </p:nvSpPr>
            <p:spPr bwMode="auto">
              <a:xfrm>
                <a:off x="3792" y="3600"/>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7444" name="AutoShape 28"/>
              <p:cNvSpPr>
                <a:spLocks noChangeArrowheads="1"/>
              </p:cNvSpPr>
              <p:nvPr/>
            </p:nvSpPr>
            <p:spPr bwMode="auto">
              <a:xfrm>
                <a:off x="3648" y="3696"/>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7445" name="AutoShape 29"/>
              <p:cNvSpPr>
                <a:spLocks noChangeArrowheads="1"/>
              </p:cNvSpPr>
              <p:nvPr/>
            </p:nvSpPr>
            <p:spPr bwMode="auto">
              <a:xfrm>
                <a:off x="3504" y="3792"/>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7446" name="AutoShape 30"/>
              <p:cNvSpPr>
                <a:spLocks noChangeArrowheads="1"/>
              </p:cNvSpPr>
              <p:nvPr/>
            </p:nvSpPr>
            <p:spPr bwMode="auto">
              <a:xfrm>
                <a:off x="3696" y="3792"/>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7447" name="AutoShape 31"/>
              <p:cNvSpPr>
                <a:spLocks noChangeArrowheads="1"/>
              </p:cNvSpPr>
              <p:nvPr/>
            </p:nvSpPr>
            <p:spPr bwMode="auto">
              <a:xfrm flipV="1">
                <a:off x="3504" y="3648"/>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7448" name="AutoShape 32"/>
              <p:cNvSpPr>
                <a:spLocks noChangeArrowheads="1"/>
              </p:cNvSpPr>
              <p:nvPr/>
            </p:nvSpPr>
            <p:spPr bwMode="auto">
              <a:xfrm>
                <a:off x="3696" y="3504"/>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17413" name="Group 33"/>
            <p:cNvGrpSpPr>
              <a:grpSpLocks/>
            </p:cNvGrpSpPr>
            <p:nvPr/>
          </p:nvGrpSpPr>
          <p:grpSpPr bwMode="auto">
            <a:xfrm>
              <a:off x="5257800" y="2667000"/>
              <a:ext cx="3048000" cy="2514600"/>
              <a:chOff x="3312" y="1584"/>
              <a:chExt cx="1920" cy="1584"/>
            </a:xfrm>
          </p:grpSpPr>
          <p:sp>
            <p:nvSpPr>
              <p:cNvPr id="17421" name="Line 34"/>
              <p:cNvSpPr>
                <a:spLocks noChangeShapeType="1"/>
              </p:cNvSpPr>
              <p:nvPr/>
            </p:nvSpPr>
            <p:spPr bwMode="auto">
              <a:xfrm flipH="1" flipV="1">
                <a:off x="3312" y="2736"/>
                <a:ext cx="144" cy="432"/>
              </a:xfrm>
              <a:prstGeom prst="line">
                <a:avLst/>
              </a:prstGeom>
              <a:noFill/>
              <a:ln w="25400">
                <a:solidFill>
                  <a:srgbClr val="CC66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2" name="AutoShape 35"/>
              <p:cNvSpPr>
                <a:spLocks noChangeArrowheads="1"/>
              </p:cNvSpPr>
              <p:nvPr/>
            </p:nvSpPr>
            <p:spPr bwMode="auto">
              <a:xfrm>
                <a:off x="3984" y="1584"/>
                <a:ext cx="1248" cy="672"/>
              </a:xfrm>
              <a:prstGeom prst="wedgeRectCallout">
                <a:avLst>
                  <a:gd name="adj1" fmla="val -93509"/>
                  <a:gd name="adj2" fmla="val 150894"/>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000">
                    <a:latin typeface="Tahoma" panose="020B0604030504040204" pitchFamily="34" charset="0"/>
                  </a:rPr>
                  <a:t>Inter-cluster distances are maximized</a:t>
                </a:r>
              </a:p>
            </p:txBody>
          </p:sp>
        </p:grpSp>
        <p:grpSp>
          <p:nvGrpSpPr>
            <p:cNvPr id="17414" name="Group 36"/>
            <p:cNvGrpSpPr>
              <a:grpSpLocks/>
            </p:cNvGrpSpPr>
            <p:nvPr/>
          </p:nvGrpSpPr>
          <p:grpSpPr bwMode="auto">
            <a:xfrm>
              <a:off x="2895600" y="3657600"/>
              <a:ext cx="3276600" cy="2286000"/>
              <a:chOff x="1824" y="2208"/>
              <a:chExt cx="2064" cy="1440"/>
            </a:xfrm>
          </p:grpSpPr>
          <p:sp>
            <p:nvSpPr>
              <p:cNvPr id="17418" name="Oval 37"/>
              <p:cNvSpPr>
                <a:spLocks noChangeArrowheads="1"/>
              </p:cNvSpPr>
              <p:nvPr/>
            </p:nvSpPr>
            <p:spPr bwMode="auto">
              <a:xfrm>
                <a:off x="1824" y="2592"/>
                <a:ext cx="816" cy="720"/>
              </a:xfrm>
              <a:prstGeom prst="ellipse">
                <a:avLst/>
              </a:prstGeom>
              <a:noFill/>
              <a:ln w="2540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7419" name="Oval 38"/>
              <p:cNvSpPr>
                <a:spLocks noChangeArrowheads="1"/>
              </p:cNvSpPr>
              <p:nvPr/>
            </p:nvSpPr>
            <p:spPr bwMode="auto">
              <a:xfrm>
                <a:off x="2928" y="2208"/>
                <a:ext cx="720" cy="624"/>
              </a:xfrm>
              <a:prstGeom prst="ellipse">
                <a:avLst/>
              </a:prstGeom>
              <a:noFill/>
              <a:ln w="2540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7420" name="Oval 39"/>
              <p:cNvSpPr>
                <a:spLocks noChangeArrowheads="1"/>
              </p:cNvSpPr>
              <p:nvPr/>
            </p:nvSpPr>
            <p:spPr bwMode="auto">
              <a:xfrm>
                <a:off x="3216" y="3024"/>
                <a:ext cx="672" cy="624"/>
              </a:xfrm>
              <a:prstGeom prst="ellipse">
                <a:avLst/>
              </a:prstGeom>
              <a:noFill/>
              <a:ln w="2540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17415" name="Group 40"/>
            <p:cNvGrpSpPr>
              <a:grpSpLocks/>
            </p:cNvGrpSpPr>
            <p:nvPr/>
          </p:nvGrpSpPr>
          <p:grpSpPr bwMode="auto">
            <a:xfrm>
              <a:off x="1295400" y="2971800"/>
              <a:ext cx="2286000" cy="1676400"/>
              <a:chOff x="816" y="1776"/>
              <a:chExt cx="1440" cy="1056"/>
            </a:xfrm>
          </p:grpSpPr>
          <p:sp>
            <p:nvSpPr>
              <p:cNvPr id="17416" name="Line 41"/>
              <p:cNvSpPr>
                <a:spLocks noChangeShapeType="1"/>
              </p:cNvSpPr>
              <p:nvPr/>
            </p:nvSpPr>
            <p:spPr bwMode="auto">
              <a:xfrm flipV="1">
                <a:off x="2064" y="2736"/>
                <a:ext cx="192" cy="96"/>
              </a:xfrm>
              <a:prstGeom prst="line">
                <a:avLst/>
              </a:prstGeom>
              <a:noFill/>
              <a:ln w="25400">
                <a:solidFill>
                  <a:srgbClr val="CC66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17" name="AutoShape 42"/>
              <p:cNvSpPr>
                <a:spLocks noChangeArrowheads="1"/>
              </p:cNvSpPr>
              <p:nvPr/>
            </p:nvSpPr>
            <p:spPr bwMode="auto">
              <a:xfrm>
                <a:off x="816" y="1776"/>
                <a:ext cx="1248" cy="672"/>
              </a:xfrm>
              <a:prstGeom prst="wedgeRectCallout">
                <a:avLst>
                  <a:gd name="adj1" fmla="val 56250"/>
                  <a:gd name="adj2" fmla="val 92856"/>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000">
                    <a:latin typeface="Tahoma" panose="020B0604030504040204" pitchFamily="34" charset="0"/>
                  </a:rPr>
                  <a:t>Intra-cluster distances are minimized</a:t>
                </a:r>
              </a:p>
            </p:txBody>
          </p:sp>
        </p:grpSp>
      </p:gr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标题 1"/>
          <p:cNvSpPr>
            <a:spLocks noGrp="1"/>
          </p:cNvSpPr>
          <p:nvPr>
            <p:ph type="title"/>
          </p:nvPr>
        </p:nvSpPr>
        <p:spPr/>
        <p:txBody>
          <a:bodyPr/>
          <a:lstStyle/>
          <a:p>
            <a:r>
              <a:rPr lang="zh-CN" altLang="en-US" dirty="0" smtClean="0"/>
              <a:t>决策树</a:t>
            </a:r>
          </a:p>
        </p:txBody>
      </p:sp>
      <p:sp>
        <p:nvSpPr>
          <p:cNvPr id="123907" name="内容占位符 2"/>
          <p:cNvSpPr>
            <a:spLocks noGrp="1"/>
          </p:cNvSpPr>
          <p:nvPr>
            <p:ph idx="1"/>
          </p:nvPr>
        </p:nvSpPr>
        <p:spPr/>
        <p:txBody>
          <a:bodyPr/>
          <a:lstStyle/>
          <a:p>
            <a:endParaRPr lang="zh-CN" altLang="en-US" smtClean="0"/>
          </a:p>
        </p:txBody>
      </p:sp>
      <p:pic>
        <p:nvPicPr>
          <p:cNvPr id="123908" name="Picture 2" descr="http://upload.wikimedia.org/wikipedia/commons/e/e0/Golf_datase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3518864"/>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标题 1"/>
          <p:cNvSpPr>
            <a:spLocks noGrp="1"/>
          </p:cNvSpPr>
          <p:nvPr>
            <p:ph type="title"/>
          </p:nvPr>
        </p:nvSpPr>
        <p:spPr/>
        <p:txBody>
          <a:bodyPr/>
          <a:lstStyle/>
          <a:p>
            <a:r>
              <a:rPr lang="zh-CN" altLang="en-US" dirty="0" smtClean="0"/>
              <a:t>决策树</a:t>
            </a:r>
          </a:p>
        </p:txBody>
      </p:sp>
      <p:sp>
        <p:nvSpPr>
          <p:cNvPr id="124931" name="内容占位符 2"/>
          <p:cNvSpPr>
            <a:spLocks noGrp="1"/>
          </p:cNvSpPr>
          <p:nvPr>
            <p:ph idx="1"/>
          </p:nvPr>
        </p:nvSpPr>
        <p:spPr/>
        <p:txBody>
          <a:bodyPr/>
          <a:lstStyle/>
          <a:p>
            <a:endParaRPr lang="zh-CN" altLang="en-US" smtClean="0"/>
          </a:p>
        </p:txBody>
      </p:sp>
      <p:pic>
        <p:nvPicPr>
          <p:cNvPr id="124932" name="Picture 2" descr="Decision tree model.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6850"/>
            <a:ext cx="9144000" cy="644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5798339"/>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标题 1"/>
          <p:cNvSpPr>
            <a:spLocks noGrp="1"/>
          </p:cNvSpPr>
          <p:nvPr>
            <p:ph type="title"/>
          </p:nvPr>
        </p:nvSpPr>
        <p:spPr/>
        <p:txBody>
          <a:bodyPr/>
          <a:lstStyle/>
          <a:p>
            <a:r>
              <a:rPr lang="zh-CN" altLang="en-US" dirty="0" smtClean="0"/>
              <a:t>决策树</a:t>
            </a:r>
          </a:p>
        </p:txBody>
      </p:sp>
      <p:sp>
        <p:nvSpPr>
          <p:cNvPr id="126979" name="内容占位符 2"/>
          <p:cNvSpPr>
            <a:spLocks noGrp="1"/>
          </p:cNvSpPr>
          <p:nvPr>
            <p:ph idx="1"/>
          </p:nvPr>
        </p:nvSpPr>
        <p:spPr>
          <a:xfrm>
            <a:off x="323850" y="1341438"/>
            <a:ext cx="8569325" cy="4535487"/>
          </a:xfrm>
        </p:spPr>
        <p:txBody>
          <a:bodyPr/>
          <a:lstStyle/>
          <a:p>
            <a:r>
              <a:rPr lang="zh-CN" altLang="en-US" sz="2400" dirty="0" smtClean="0"/>
              <a:t>决策树示例</a:t>
            </a:r>
            <a:endParaRPr lang="en-US" altLang="zh-CN" sz="2400" dirty="0" smtClean="0"/>
          </a:p>
          <a:p>
            <a:pPr lvl="1"/>
            <a:r>
              <a:rPr lang="zh-CN" altLang="en-US" sz="2000" dirty="0" smtClean="0"/>
              <a:t>使用</a:t>
            </a:r>
            <a:r>
              <a:rPr lang="en-US" altLang="zh-CN" sz="2000" dirty="0" err="1" smtClean="0"/>
              <a:t>rpart</a:t>
            </a:r>
            <a:r>
              <a:rPr lang="zh-CN" altLang="en-US" sz="2000" dirty="0" smtClean="0"/>
              <a:t>包</a:t>
            </a:r>
            <a:endParaRPr lang="en-US" altLang="zh-CN" sz="2000" dirty="0" smtClean="0"/>
          </a:p>
          <a:p>
            <a:pPr lvl="2"/>
            <a:r>
              <a:rPr lang="en-US" altLang="zh-CN" sz="1600" dirty="0" err="1" smtClean="0"/>
              <a:t>install.packages</a:t>
            </a:r>
            <a:r>
              <a:rPr lang="en-US" altLang="zh-CN" sz="1600" dirty="0" smtClean="0"/>
              <a:t>(“</a:t>
            </a:r>
            <a:r>
              <a:rPr lang="en-US" altLang="zh-CN" sz="1600" dirty="0" err="1" smtClean="0"/>
              <a:t>rpart</a:t>
            </a:r>
            <a:r>
              <a:rPr lang="en-US" altLang="zh-CN" sz="1600" dirty="0" smtClean="0"/>
              <a:t>")</a:t>
            </a:r>
          </a:p>
          <a:p>
            <a:pPr lvl="2"/>
            <a:r>
              <a:rPr lang="en-US" altLang="zh-CN" sz="1600" dirty="0" smtClean="0"/>
              <a:t>library(</a:t>
            </a:r>
            <a:r>
              <a:rPr lang="en-US" altLang="zh-CN" sz="1600" dirty="0" err="1" smtClean="0"/>
              <a:t>rpart</a:t>
            </a:r>
            <a:r>
              <a:rPr lang="en-US" altLang="zh-CN" sz="1600" dirty="0" smtClean="0"/>
              <a:t>)</a:t>
            </a:r>
          </a:p>
          <a:p>
            <a:pPr lvl="1"/>
            <a:r>
              <a:rPr lang="zh-CN" altLang="en-US" sz="2000" dirty="0" smtClean="0"/>
              <a:t>将</a:t>
            </a:r>
            <a:r>
              <a:rPr lang="en-US" altLang="zh-CN" sz="2000" dirty="0" smtClean="0"/>
              <a:t>Species</a:t>
            </a:r>
            <a:r>
              <a:rPr lang="zh-CN" altLang="en-US" sz="2000" dirty="0" smtClean="0"/>
              <a:t>作为响应变量，其他变量当作预测因子，构建决策树模型。</a:t>
            </a:r>
            <a:endParaRPr lang="en-US" altLang="zh-CN" sz="2000" dirty="0" smtClean="0"/>
          </a:p>
          <a:p>
            <a:pPr lvl="2"/>
            <a:r>
              <a:rPr lang="en-US" altLang="zh-CN" sz="1600" dirty="0" err="1" smtClean="0"/>
              <a:t>dtree</a:t>
            </a:r>
            <a:r>
              <a:rPr lang="en-US" altLang="zh-CN" sz="1600" dirty="0" smtClean="0"/>
              <a:t>&lt;-</a:t>
            </a:r>
            <a:r>
              <a:rPr lang="en-US" altLang="zh-CN" sz="1600" dirty="0" err="1" smtClean="0"/>
              <a:t>rpart</a:t>
            </a:r>
            <a:r>
              <a:rPr lang="en-US" altLang="zh-CN" sz="1600" dirty="0" smtClean="0"/>
              <a:t>(Species~., data=</a:t>
            </a:r>
            <a:r>
              <a:rPr lang="en-US" altLang="zh-CN" sz="1600" dirty="0" err="1" smtClean="0"/>
              <a:t>train_iris,method</a:t>
            </a:r>
            <a:r>
              <a:rPr lang="en-US" altLang="zh-CN" sz="1600" dirty="0" smtClean="0"/>
              <a:t>="class", </a:t>
            </a:r>
            <a:r>
              <a:rPr lang="en-US" altLang="zh-CN" sz="1600" dirty="0" err="1" smtClean="0"/>
              <a:t>parms</a:t>
            </a:r>
            <a:r>
              <a:rPr lang="en-US" altLang="zh-CN" sz="1600" dirty="0" smtClean="0"/>
              <a:t>=list(split="information"))</a:t>
            </a:r>
          </a:p>
          <a:p>
            <a:pPr lvl="2"/>
            <a:r>
              <a:rPr lang="en-US" altLang="zh-CN" sz="1600" dirty="0" smtClean="0"/>
              <a:t>print(</a:t>
            </a:r>
            <a:r>
              <a:rPr lang="en-US" altLang="zh-CN" sz="1600" dirty="0" err="1" smtClean="0"/>
              <a:t>dtree</a:t>
            </a:r>
            <a:r>
              <a:rPr lang="en-US" altLang="zh-CN" sz="1600" dirty="0" smtClean="0"/>
              <a:t>)</a:t>
            </a:r>
            <a:endParaRPr lang="zh-CN" altLang="en-US" sz="1600" dirty="0" smtClean="0"/>
          </a:p>
        </p:txBody>
      </p:sp>
      <p:pic>
        <p:nvPicPr>
          <p:cNvPr id="126980"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77913" y="4560888"/>
            <a:ext cx="5838825"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0967807"/>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标题 1"/>
          <p:cNvSpPr>
            <a:spLocks noGrp="1"/>
          </p:cNvSpPr>
          <p:nvPr>
            <p:ph type="title"/>
          </p:nvPr>
        </p:nvSpPr>
        <p:spPr/>
        <p:txBody>
          <a:bodyPr/>
          <a:lstStyle/>
          <a:p>
            <a:r>
              <a:rPr lang="zh-CN" altLang="en-US" dirty="0" smtClean="0"/>
              <a:t>决策树</a:t>
            </a:r>
          </a:p>
        </p:txBody>
      </p:sp>
      <p:sp>
        <p:nvSpPr>
          <p:cNvPr id="128003" name="内容占位符 2"/>
          <p:cNvSpPr>
            <a:spLocks noGrp="1"/>
          </p:cNvSpPr>
          <p:nvPr>
            <p:ph idx="1"/>
          </p:nvPr>
        </p:nvSpPr>
        <p:spPr>
          <a:xfrm>
            <a:off x="323850" y="1341438"/>
            <a:ext cx="8569325" cy="4535487"/>
          </a:xfrm>
        </p:spPr>
        <p:txBody>
          <a:bodyPr/>
          <a:lstStyle/>
          <a:p>
            <a:r>
              <a:rPr lang="zh-CN" altLang="en-US" sz="2400" dirty="0" smtClean="0"/>
              <a:t>决策树示例</a:t>
            </a:r>
            <a:endParaRPr lang="en-US" altLang="zh-CN" sz="2400" dirty="0" smtClean="0"/>
          </a:p>
          <a:p>
            <a:pPr lvl="1"/>
            <a:r>
              <a:rPr lang="zh-CN" altLang="en-US" sz="2000" dirty="0" smtClean="0"/>
              <a:t>决策树模型可以可视化为树状图</a:t>
            </a:r>
            <a:endParaRPr lang="en-US" altLang="zh-CN" sz="2000" dirty="0" smtClean="0"/>
          </a:p>
          <a:p>
            <a:pPr lvl="1"/>
            <a:r>
              <a:rPr lang="en-US" altLang="zh-CN" sz="2000" dirty="0" smtClean="0"/>
              <a:t>plot(</a:t>
            </a:r>
            <a:r>
              <a:rPr lang="en-US" altLang="zh-CN" sz="2000" dirty="0" err="1" smtClean="0"/>
              <a:t>dtree</a:t>
            </a:r>
            <a:r>
              <a:rPr lang="en-US" altLang="zh-CN" sz="2000" dirty="0" smtClean="0"/>
              <a:t>)</a:t>
            </a:r>
          </a:p>
          <a:p>
            <a:pPr lvl="1"/>
            <a:r>
              <a:rPr lang="en-US" altLang="zh-CN" sz="2000" dirty="0" smtClean="0"/>
              <a:t>text(</a:t>
            </a:r>
            <a:r>
              <a:rPr lang="en-US" altLang="zh-CN" sz="2000" dirty="0" err="1" smtClean="0"/>
              <a:t>dtree</a:t>
            </a:r>
            <a:r>
              <a:rPr lang="en-US" altLang="zh-CN" sz="2000" dirty="0" smtClean="0"/>
              <a:t>)</a:t>
            </a:r>
            <a:endParaRPr lang="zh-CN" altLang="en-US" sz="2000" dirty="0" smtClean="0"/>
          </a:p>
        </p:txBody>
      </p:sp>
      <p:pic>
        <p:nvPicPr>
          <p:cNvPr id="12800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19475" y="2276475"/>
            <a:ext cx="3825875"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4559629"/>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标题 1"/>
          <p:cNvSpPr>
            <a:spLocks noGrp="1"/>
          </p:cNvSpPr>
          <p:nvPr>
            <p:ph type="title"/>
          </p:nvPr>
        </p:nvSpPr>
        <p:spPr/>
        <p:txBody>
          <a:bodyPr/>
          <a:lstStyle/>
          <a:p>
            <a:r>
              <a:rPr lang="zh-CN" altLang="en-US" dirty="0" smtClean="0"/>
              <a:t>决策树</a:t>
            </a:r>
          </a:p>
        </p:txBody>
      </p:sp>
      <p:sp>
        <p:nvSpPr>
          <p:cNvPr id="129027" name="内容占位符 2"/>
          <p:cNvSpPr>
            <a:spLocks noGrp="1"/>
          </p:cNvSpPr>
          <p:nvPr>
            <p:ph idx="1"/>
          </p:nvPr>
        </p:nvSpPr>
        <p:spPr>
          <a:xfrm>
            <a:off x="323850" y="1341438"/>
            <a:ext cx="8569325" cy="4535487"/>
          </a:xfrm>
        </p:spPr>
        <p:txBody>
          <a:bodyPr/>
          <a:lstStyle/>
          <a:p>
            <a:r>
              <a:rPr lang="zh-CN" altLang="en-US" sz="2400" dirty="0" smtClean="0"/>
              <a:t>决策树示例</a:t>
            </a:r>
            <a:endParaRPr lang="en-US" altLang="zh-CN" sz="2400" dirty="0" smtClean="0"/>
          </a:p>
          <a:p>
            <a:pPr lvl="1"/>
            <a:r>
              <a:rPr lang="zh-CN" altLang="en-US" sz="2000" dirty="0" smtClean="0"/>
              <a:t>可以使用</a:t>
            </a:r>
            <a:r>
              <a:rPr lang="en-US" altLang="zh-CN" sz="2000" dirty="0" smtClean="0"/>
              <a:t>predict()</a:t>
            </a:r>
            <a:r>
              <a:rPr lang="zh-CN" altLang="en-US" sz="2000" dirty="0" smtClean="0"/>
              <a:t>函数对测试集进行预测，并使用</a:t>
            </a:r>
            <a:r>
              <a:rPr lang="en-US" altLang="zh-CN" sz="2000" dirty="0" smtClean="0"/>
              <a:t>table()</a:t>
            </a:r>
            <a:r>
              <a:rPr lang="zh-CN" altLang="en-US" sz="2000" dirty="0" smtClean="0"/>
              <a:t>函数分析预测的准确程度</a:t>
            </a:r>
            <a:endParaRPr lang="en-US" altLang="zh-CN" sz="2000" dirty="0" smtClean="0"/>
          </a:p>
          <a:p>
            <a:pPr lvl="1"/>
            <a:r>
              <a:rPr lang="en-US" altLang="zh-CN" sz="2000" dirty="0" smtClean="0"/>
              <a:t>prediction &lt;- predict(</a:t>
            </a:r>
            <a:r>
              <a:rPr lang="en-US" altLang="zh-CN" sz="2000" dirty="0" err="1" smtClean="0"/>
              <a:t>dtree,newdata</a:t>
            </a:r>
            <a:r>
              <a:rPr lang="en-US" altLang="zh-CN" sz="2000" dirty="0" smtClean="0"/>
              <a:t>=</a:t>
            </a:r>
            <a:r>
              <a:rPr lang="en-US" altLang="zh-CN" sz="2000" dirty="0" err="1" smtClean="0"/>
              <a:t>test_iris,type</a:t>
            </a:r>
            <a:r>
              <a:rPr lang="en-US" altLang="zh-CN" sz="2000" dirty="0" smtClean="0"/>
              <a:t>="class")</a:t>
            </a:r>
          </a:p>
          <a:p>
            <a:pPr lvl="1"/>
            <a:r>
              <a:rPr lang="en-US" altLang="zh-CN" sz="2000" dirty="0" smtClean="0"/>
              <a:t>table(prediction, </a:t>
            </a:r>
            <a:r>
              <a:rPr lang="en-US" altLang="zh-CN" sz="2000" dirty="0" err="1" smtClean="0"/>
              <a:t>test_iris$Species</a:t>
            </a:r>
            <a:r>
              <a:rPr lang="en-US" altLang="zh-CN" sz="2000" dirty="0" smtClean="0"/>
              <a:t>)</a:t>
            </a:r>
            <a:endParaRPr lang="zh-CN" altLang="en-US" sz="2000" dirty="0" smtClean="0"/>
          </a:p>
        </p:txBody>
      </p:sp>
      <p:pic>
        <p:nvPicPr>
          <p:cNvPr id="129028"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7950" y="3860800"/>
            <a:ext cx="6243638"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9" name="文本框 4"/>
          <p:cNvSpPr txBox="1">
            <a:spLocks noChangeArrowheads="1"/>
          </p:cNvSpPr>
          <p:nvPr/>
        </p:nvSpPr>
        <p:spPr bwMode="auto">
          <a:xfrm>
            <a:off x="6918325" y="4149725"/>
            <a:ext cx="1439863"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测试集中</a:t>
            </a:r>
            <a:r>
              <a:rPr lang="en-US" altLang="zh-CN"/>
              <a:t>93%</a:t>
            </a:r>
            <a:r>
              <a:rPr lang="zh-CN" altLang="en-US"/>
              <a:t>的观测被正确分类</a:t>
            </a:r>
          </a:p>
        </p:txBody>
      </p:sp>
    </p:spTree>
    <p:extLst>
      <p:ext uri="{BB962C8B-B14F-4D97-AF65-F5344CB8AC3E}">
        <p14:creationId xmlns:p14="http://schemas.microsoft.com/office/powerpoint/2010/main" val="3468927418"/>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Bagging</a:t>
            </a:r>
            <a:endParaRPr lang="zh-CN" altLang="en-US" dirty="0"/>
          </a:p>
        </p:txBody>
      </p:sp>
      <p:sp>
        <p:nvSpPr>
          <p:cNvPr id="3" name="内容占位符 2"/>
          <p:cNvSpPr>
            <a:spLocks noGrp="1"/>
          </p:cNvSpPr>
          <p:nvPr>
            <p:ph idx="1"/>
          </p:nvPr>
        </p:nvSpPr>
        <p:spPr>
          <a:xfrm>
            <a:off x="468313" y="1484313"/>
            <a:ext cx="4247703" cy="4392612"/>
          </a:xfrm>
        </p:spPr>
        <p:txBody>
          <a:bodyPr/>
          <a:lstStyle/>
          <a:p>
            <a:r>
              <a:rPr lang="en-US" altLang="zh-CN" dirty="0" smtClean="0"/>
              <a:t>Bootstrap </a:t>
            </a:r>
            <a:r>
              <a:rPr lang="en-US" altLang="zh-CN" dirty="0"/>
              <a:t>aggregation</a:t>
            </a:r>
          </a:p>
          <a:p>
            <a:pPr lvl="1"/>
            <a:r>
              <a:rPr lang="zh-CN" altLang="en-US" dirty="0" smtClean="0"/>
              <a:t>从</a:t>
            </a:r>
            <a:r>
              <a:rPr lang="zh-CN" altLang="en-US" dirty="0"/>
              <a:t>样本集中重采样</a:t>
            </a:r>
            <a:r>
              <a:rPr lang="en-US" altLang="zh-CN" dirty="0"/>
              <a:t>(</a:t>
            </a:r>
            <a:r>
              <a:rPr lang="zh-CN" altLang="en-US" dirty="0"/>
              <a:t>有重复的</a:t>
            </a:r>
            <a:r>
              <a:rPr lang="en-US" altLang="zh-CN" dirty="0"/>
              <a:t>)</a:t>
            </a:r>
            <a:r>
              <a:rPr lang="zh-CN" altLang="en-US" dirty="0"/>
              <a:t>选出</a:t>
            </a:r>
            <a:r>
              <a:rPr lang="en-US" altLang="zh-CN" dirty="0"/>
              <a:t>n</a:t>
            </a:r>
            <a:r>
              <a:rPr lang="zh-CN" altLang="en-US" dirty="0"/>
              <a:t>个样本</a:t>
            </a:r>
          </a:p>
          <a:p>
            <a:pPr lvl="1"/>
            <a:r>
              <a:rPr lang="zh-CN" altLang="en-US" dirty="0"/>
              <a:t>在所有属性上，对这</a:t>
            </a:r>
            <a:r>
              <a:rPr lang="en-US" altLang="zh-CN" dirty="0"/>
              <a:t>n</a:t>
            </a:r>
            <a:r>
              <a:rPr lang="zh-CN" altLang="en-US" dirty="0"/>
              <a:t>个样本建立分类器</a:t>
            </a:r>
            <a:r>
              <a:rPr lang="en-US" altLang="zh-CN" dirty="0" smtClean="0"/>
              <a:t>(</a:t>
            </a:r>
            <a:r>
              <a:rPr lang="zh-CN" altLang="en-US" dirty="0" smtClean="0"/>
              <a:t>可以使用已有的分类算法</a:t>
            </a:r>
            <a:r>
              <a:rPr lang="en-US" altLang="zh-CN" dirty="0" smtClean="0"/>
              <a:t>)</a:t>
            </a:r>
            <a:endParaRPr lang="en-US" altLang="zh-CN" dirty="0"/>
          </a:p>
          <a:p>
            <a:pPr lvl="1"/>
            <a:r>
              <a:rPr lang="zh-CN" altLang="en-US" dirty="0"/>
              <a:t>重复以上两步</a:t>
            </a:r>
            <a:r>
              <a:rPr lang="en-US" altLang="zh-CN" dirty="0"/>
              <a:t>m</a:t>
            </a:r>
            <a:r>
              <a:rPr lang="zh-CN" altLang="en-US" dirty="0"/>
              <a:t>次，即获得了</a:t>
            </a:r>
            <a:r>
              <a:rPr lang="en-US" altLang="zh-CN" dirty="0"/>
              <a:t>m</a:t>
            </a:r>
            <a:r>
              <a:rPr lang="zh-CN" altLang="en-US" dirty="0"/>
              <a:t>个分类器</a:t>
            </a:r>
          </a:p>
          <a:p>
            <a:pPr lvl="1"/>
            <a:r>
              <a:rPr lang="zh-CN" altLang="en-US" dirty="0"/>
              <a:t>将数据放在这</a:t>
            </a:r>
            <a:r>
              <a:rPr lang="en-US" altLang="zh-CN" dirty="0"/>
              <a:t>m</a:t>
            </a:r>
            <a:r>
              <a:rPr lang="zh-CN" altLang="en-US" dirty="0"/>
              <a:t>个分类器上，最后根据这</a:t>
            </a:r>
            <a:r>
              <a:rPr lang="en-US" altLang="zh-CN" dirty="0"/>
              <a:t>m</a:t>
            </a:r>
            <a:r>
              <a:rPr lang="zh-CN" altLang="en-US" dirty="0"/>
              <a:t>个分类器的投票结果，决定数据属于哪一类</a:t>
            </a:r>
          </a:p>
          <a:p>
            <a:pPr lvl="1"/>
            <a:endParaRPr lang="zh-CN" altLang="en-US" dirty="0"/>
          </a:p>
        </p:txBody>
      </p:sp>
      <p:pic>
        <p:nvPicPr>
          <p:cNvPr id="4" name="Picture 3" descr="bagg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800" y="2204864"/>
            <a:ext cx="4248472" cy="3039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Tree>
    <p:extLst>
      <p:ext uri="{BB962C8B-B14F-4D97-AF65-F5344CB8AC3E}">
        <p14:creationId xmlns:p14="http://schemas.microsoft.com/office/powerpoint/2010/main" val="1669587823"/>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随机森林</a:t>
            </a:r>
          </a:p>
        </p:txBody>
      </p:sp>
      <p:sp>
        <p:nvSpPr>
          <p:cNvPr id="3" name="内容占位符 2"/>
          <p:cNvSpPr>
            <a:spLocks noGrp="1"/>
          </p:cNvSpPr>
          <p:nvPr>
            <p:ph idx="1"/>
          </p:nvPr>
        </p:nvSpPr>
        <p:spPr/>
        <p:txBody>
          <a:bodyPr/>
          <a:lstStyle/>
          <a:p>
            <a:r>
              <a:rPr lang="zh-CN" altLang="en-US" dirty="0"/>
              <a:t>随机森林在</a:t>
            </a:r>
            <a:r>
              <a:rPr lang="en-US" altLang="zh-CN" dirty="0"/>
              <a:t>bagging</a:t>
            </a:r>
            <a:r>
              <a:rPr lang="zh-CN" altLang="en-US" dirty="0"/>
              <a:t>基础上做了修改。</a:t>
            </a:r>
          </a:p>
          <a:p>
            <a:pPr lvl="1"/>
            <a:r>
              <a:rPr lang="zh-CN" altLang="en-US" dirty="0"/>
              <a:t>从样本集中用</a:t>
            </a:r>
            <a:r>
              <a:rPr lang="en-US" altLang="zh-CN" dirty="0"/>
              <a:t>Bootstrap</a:t>
            </a:r>
            <a:r>
              <a:rPr lang="zh-CN" altLang="en-US" dirty="0"/>
              <a:t>采样选出</a:t>
            </a:r>
            <a:r>
              <a:rPr lang="en-US" altLang="zh-CN" dirty="0"/>
              <a:t>n</a:t>
            </a:r>
            <a:r>
              <a:rPr lang="zh-CN" altLang="en-US" dirty="0"/>
              <a:t>个样本；</a:t>
            </a:r>
          </a:p>
          <a:p>
            <a:pPr lvl="1"/>
            <a:r>
              <a:rPr lang="zh-CN" altLang="en-US" dirty="0"/>
              <a:t>从所有属性中随机选择</a:t>
            </a:r>
            <a:r>
              <a:rPr lang="en-US" altLang="zh-CN" dirty="0"/>
              <a:t>k</a:t>
            </a:r>
            <a:r>
              <a:rPr lang="zh-CN" altLang="en-US" dirty="0"/>
              <a:t>个属性，选择最佳分割属性作为节点建立</a:t>
            </a:r>
            <a:r>
              <a:rPr lang="en-US" altLang="zh-CN" dirty="0"/>
              <a:t>CART</a:t>
            </a:r>
            <a:r>
              <a:rPr lang="zh-CN" altLang="en-US" dirty="0"/>
              <a:t>决策树；</a:t>
            </a:r>
          </a:p>
          <a:p>
            <a:pPr lvl="1"/>
            <a:r>
              <a:rPr lang="zh-CN" altLang="en-US" dirty="0"/>
              <a:t>重复以上两步</a:t>
            </a:r>
            <a:r>
              <a:rPr lang="en-US" altLang="zh-CN" dirty="0"/>
              <a:t>m</a:t>
            </a:r>
            <a:r>
              <a:rPr lang="zh-CN" altLang="en-US" dirty="0"/>
              <a:t>次，即建立了</a:t>
            </a:r>
            <a:r>
              <a:rPr lang="en-US" altLang="zh-CN" dirty="0"/>
              <a:t>m</a:t>
            </a:r>
            <a:r>
              <a:rPr lang="zh-CN" altLang="en-US" dirty="0"/>
              <a:t>棵</a:t>
            </a:r>
            <a:r>
              <a:rPr lang="en-US" altLang="zh-CN" dirty="0"/>
              <a:t>CART</a:t>
            </a:r>
            <a:r>
              <a:rPr lang="zh-CN" altLang="en-US" dirty="0"/>
              <a:t>决策树</a:t>
            </a:r>
          </a:p>
          <a:p>
            <a:pPr lvl="1"/>
            <a:r>
              <a:rPr lang="zh-CN" altLang="en-US" dirty="0"/>
              <a:t>这</a:t>
            </a:r>
            <a:r>
              <a:rPr lang="en-US" altLang="zh-CN" dirty="0"/>
              <a:t>m</a:t>
            </a:r>
            <a:r>
              <a:rPr lang="zh-CN" altLang="en-US" dirty="0"/>
              <a:t>个</a:t>
            </a:r>
            <a:r>
              <a:rPr lang="en-US" altLang="zh-CN" dirty="0"/>
              <a:t>CART</a:t>
            </a:r>
            <a:r>
              <a:rPr lang="zh-CN" altLang="en-US" dirty="0"/>
              <a:t>形成随机森林，通过投票表决结果，决定数据属于哪一类</a:t>
            </a:r>
          </a:p>
          <a:p>
            <a:endParaRPr lang="zh-CN" altLang="en-US" dirty="0"/>
          </a:p>
        </p:txBody>
      </p:sp>
    </p:spTree>
    <p:extLst>
      <p:ext uri="{BB962C8B-B14F-4D97-AF65-F5344CB8AC3E}">
        <p14:creationId xmlns:p14="http://schemas.microsoft.com/office/powerpoint/2010/main" val="1565168547"/>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p:cNvSpPr>
            <a:spLocks noGrp="1"/>
          </p:cNvSpPr>
          <p:nvPr>
            <p:ph type="title"/>
          </p:nvPr>
        </p:nvSpPr>
        <p:spPr/>
        <p:txBody>
          <a:bodyPr/>
          <a:lstStyle/>
          <a:p>
            <a:r>
              <a:rPr lang="zh-CN" altLang="en-US" smtClean="0"/>
              <a:t>逻辑回归</a:t>
            </a:r>
          </a:p>
        </p:txBody>
      </p:sp>
      <p:sp>
        <p:nvSpPr>
          <p:cNvPr id="97283" name="内容占位符 2"/>
          <p:cNvSpPr>
            <a:spLocks noGrp="1"/>
          </p:cNvSpPr>
          <p:nvPr>
            <p:ph idx="1"/>
          </p:nvPr>
        </p:nvSpPr>
        <p:spPr/>
        <p:txBody>
          <a:bodyPr/>
          <a:lstStyle/>
          <a:p>
            <a:r>
              <a:rPr lang="zh-CN" altLang="en-US" smtClean="0"/>
              <a:t> 广义线性回归是探索“响应变量的期望”与“自变量”的关系，以实现对非线性关系的某种拟合。这里面涉及到一个“连接函数”和一个“误差函数”，“响应变量的期望”经过连接函数作用后，与“自变量”存在线性关系。选取不同的“连接函数”与“误差函数”可以构造不同的广义回归模型。</a:t>
            </a:r>
          </a:p>
        </p:txBody>
      </p:sp>
    </p:spTree>
    <p:extLst>
      <p:ext uri="{BB962C8B-B14F-4D97-AF65-F5344CB8AC3E}">
        <p14:creationId xmlns:p14="http://schemas.microsoft.com/office/powerpoint/2010/main" val="1922502825"/>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p:cNvSpPr>
            <a:spLocks noGrp="1"/>
          </p:cNvSpPr>
          <p:nvPr>
            <p:ph type="title"/>
          </p:nvPr>
        </p:nvSpPr>
        <p:spPr/>
        <p:txBody>
          <a:bodyPr/>
          <a:lstStyle/>
          <a:p>
            <a:r>
              <a:rPr lang="zh-CN" altLang="en-US" smtClean="0"/>
              <a:t>逻辑回归</a:t>
            </a:r>
          </a:p>
        </p:txBody>
      </p:sp>
      <p:sp>
        <p:nvSpPr>
          <p:cNvPr id="97283" name="内容占位符 2"/>
          <p:cNvSpPr>
            <a:spLocks noGrp="1"/>
          </p:cNvSpPr>
          <p:nvPr>
            <p:ph idx="1"/>
          </p:nvPr>
        </p:nvSpPr>
        <p:spPr/>
        <p:txBody>
          <a:bodyPr/>
          <a:lstStyle/>
          <a:p>
            <a:r>
              <a:rPr lang="zh-CN" altLang="en-US" dirty="0" smtClean="0"/>
              <a:t>广义线性回归的一个示例</a:t>
            </a:r>
            <a:r>
              <a:rPr lang="en-US" altLang="zh-CN" dirty="0" smtClean="0"/>
              <a:t>——</a:t>
            </a:r>
            <a:r>
              <a:rPr lang="zh-CN" altLang="en-US" dirty="0" smtClean="0"/>
              <a:t>对数线性回归</a:t>
            </a:r>
            <a:endParaRPr lang="en-US" altLang="zh-CN" dirty="0" smtClean="0"/>
          </a:p>
          <a:p>
            <a:pPr lvl="1"/>
            <a:r>
              <a:rPr lang="en-US" altLang="zh-CN" dirty="0" err="1" smtClean="0"/>
              <a:t>lny</a:t>
            </a:r>
            <a:r>
              <a:rPr lang="en-US" altLang="zh-CN" dirty="0" smtClean="0"/>
              <a:t> = </a:t>
            </a:r>
            <a:r>
              <a:rPr lang="en-US" altLang="zh-CN" dirty="0" err="1" smtClean="0"/>
              <a:t>w</a:t>
            </a:r>
            <a:r>
              <a:rPr lang="en-US" altLang="zh-CN" baseline="30000" dirty="0" err="1" smtClean="0"/>
              <a:t>T</a:t>
            </a:r>
            <a:r>
              <a:rPr lang="en-US" altLang="zh-CN" dirty="0" err="1" smtClean="0"/>
              <a:t>x+b</a:t>
            </a:r>
            <a:endParaRPr lang="en-US" altLang="zh-CN" dirty="0" smtClean="0"/>
          </a:p>
          <a:p>
            <a:pPr lvl="1"/>
            <a:r>
              <a:rPr lang="zh-CN" altLang="en-US" dirty="0"/>
              <a:t>本质</a:t>
            </a:r>
            <a:r>
              <a:rPr lang="zh-CN" altLang="en-US" dirty="0" smtClean="0"/>
              <a:t>上是</a:t>
            </a:r>
          </a:p>
        </p:txBody>
      </p:sp>
      <p:pic>
        <p:nvPicPr>
          <p:cNvPr id="2" name="图片 1"/>
          <p:cNvPicPr>
            <a:picLocks noChangeAspect="1"/>
          </p:cNvPicPr>
          <p:nvPr/>
        </p:nvPicPr>
        <p:blipFill>
          <a:blip r:embed="rId2"/>
          <a:stretch>
            <a:fillRect/>
          </a:stretch>
        </p:blipFill>
        <p:spPr>
          <a:xfrm>
            <a:off x="2411760" y="3167385"/>
            <a:ext cx="3744416" cy="2716099"/>
          </a:xfrm>
          <a:prstGeom prst="rect">
            <a:avLst/>
          </a:prstGeom>
        </p:spPr>
      </p:pic>
      <p:pic>
        <p:nvPicPr>
          <p:cNvPr id="3" name="图片 2"/>
          <p:cNvPicPr>
            <a:picLocks noChangeAspect="1"/>
          </p:cNvPicPr>
          <p:nvPr/>
        </p:nvPicPr>
        <p:blipFill>
          <a:blip r:embed="rId3"/>
          <a:stretch>
            <a:fillRect/>
          </a:stretch>
        </p:blipFill>
        <p:spPr>
          <a:xfrm>
            <a:off x="2771800" y="2391837"/>
            <a:ext cx="1815345" cy="605115"/>
          </a:xfrm>
          <a:prstGeom prst="rect">
            <a:avLst/>
          </a:prstGeom>
        </p:spPr>
      </p:pic>
    </p:spTree>
    <p:extLst>
      <p:ext uri="{BB962C8B-B14F-4D97-AF65-F5344CB8AC3E}">
        <p14:creationId xmlns:p14="http://schemas.microsoft.com/office/powerpoint/2010/main" val="445388822"/>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p:cNvSpPr>
            <a:spLocks noGrp="1"/>
          </p:cNvSpPr>
          <p:nvPr>
            <p:ph type="title"/>
          </p:nvPr>
        </p:nvSpPr>
        <p:spPr/>
        <p:txBody>
          <a:bodyPr/>
          <a:lstStyle/>
          <a:p>
            <a:r>
              <a:rPr lang="zh-CN" altLang="en-US" smtClean="0"/>
              <a:t>逻辑回归</a:t>
            </a:r>
          </a:p>
        </p:txBody>
      </p:sp>
      <p:sp>
        <p:nvSpPr>
          <p:cNvPr id="97283" name="内容占位符 2"/>
          <p:cNvSpPr>
            <a:spLocks noGrp="1"/>
          </p:cNvSpPr>
          <p:nvPr>
            <p:ph idx="1"/>
          </p:nvPr>
        </p:nvSpPr>
        <p:spPr/>
        <p:txBody>
          <a:bodyPr/>
          <a:lstStyle/>
          <a:p>
            <a:r>
              <a:rPr lang="zh-CN" altLang="en-US" dirty="0" smtClean="0"/>
              <a:t>广义线性回归的主要工作是找到一个单调可微的联系函数</a:t>
            </a:r>
            <a:r>
              <a:rPr lang="en-US" altLang="zh-CN" dirty="0" smtClean="0"/>
              <a:t>g(.)</a:t>
            </a:r>
            <a:r>
              <a:rPr lang="zh-CN" altLang="en-US" dirty="0" smtClean="0"/>
              <a:t>，使得</a:t>
            </a:r>
            <a:endParaRPr lang="en-US" altLang="zh-CN" dirty="0" smtClean="0"/>
          </a:p>
          <a:p>
            <a:endParaRPr lang="en-US" altLang="zh-CN" dirty="0"/>
          </a:p>
          <a:p>
            <a:pPr lvl="1"/>
            <a:r>
              <a:rPr lang="en-US" altLang="zh-CN" dirty="0" smtClean="0"/>
              <a:t>g(y) </a:t>
            </a:r>
            <a:r>
              <a:rPr lang="en-US" altLang="zh-CN" dirty="0"/>
              <a:t>= </a:t>
            </a:r>
            <a:r>
              <a:rPr lang="en-US" altLang="zh-CN" dirty="0" err="1" smtClean="0"/>
              <a:t>w</a:t>
            </a:r>
            <a:r>
              <a:rPr lang="en-US" altLang="zh-CN" baseline="30000" dirty="0" err="1" smtClean="0"/>
              <a:t>T</a:t>
            </a:r>
            <a:r>
              <a:rPr lang="en-US" altLang="zh-CN" dirty="0" err="1" smtClean="0"/>
              <a:t>x+b</a:t>
            </a:r>
            <a:endParaRPr lang="en-US" altLang="zh-CN" dirty="0" smtClean="0"/>
          </a:p>
          <a:p>
            <a:pPr lvl="1"/>
            <a:endParaRPr lang="en-US" altLang="zh-CN" dirty="0" smtClean="0"/>
          </a:p>
          <a:p>
            <a:r>
              <a:rPr lang="zh-CN" altLang="en-US" dirty="0" smtClean="0"/>
              <a:t>从而最终得到非线性模型</a:t>
            </a:r>
            <a:endParaRPr lang="en-US" altLang="zh-CN" dirty="0" smtClean="0"/>
          </a:p>
          <a:p>
            <a:pPr lvl="1"/>
            <a:endParaRPr lang="en-US" altLang="zh-CN" dirty="0"/>
          </a:p>
          <a:p>
            <a:pPr lvl="1"/>
            <a:endParaRPr lang="zh-CN" altLang="en-US" dirty="0" smtClean="0"/>
          </a:p>
        </p:txBody>
      </p:sp>
      <p:pic>
        <p:nvPicPr>
          <p:cNvPr id="5" name="图片 4"/>
          <p:cNvPicPr>
            <a:picLocks noChangeAspect="1"/>
          </p:cNvPicPr>
          <p:nvPr/>
        </p:nvPicPr>
        <p:blipFill>
          <a:blip r:embed="rId2"/>
          <a:stretch>
            <a:fillRect/>
          </a:stretch>
        </p:blipFill>
        <p:spPr>
          <a:xfrm>
            <a:off x="1403648" y="4509120"/>
            <a:ext cx="2171700" cy="561975"/>
          </a:xfrm>
          <a:prstGeom prst="rect">
            <a:avLst/>
          </a:prstGeom>
        </p:spPr>
      </p:pic>
    </p:spTree>
    <p:extLst>
      <p:ext uri="{BB962C8B-B14F-4D97-AF65-F5344CB8AC3E}">
        <p14:creationId xmlns:p14="http://schemas.microsoft.com/office/powerpoint/2010/main" val="6497207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smtClean="0"/>
              <a:t>聚类分析的典型应用</a:t>
            </a:r>
          </a:p>
        </p:txBody>
      </p:sp>
      <p:sp>
        <p:nvSpPr>
          <p:cNvPr id="18435" name="内容占位符 3"/>
          <p:cNvSpPr>
            <a:spLocks noGrp="1"/>
          </p:cNvSpPr>
          <p:nvPr>
            <p:ph idx="1"/>
          </p:nvPr>
        </p:nvSpPr>
        <p:spPr/>
        <p:txBody>
          <a:bodyPr/>
          <a:lstStyle/>
          <a:p>
            <a:r>
              <a:rPr lang="zh-CN" altLang="en-US" smtClean="0"/>
              <a:t>谁经常光顾商店，谁买什么东西，买多少？</a:t>
            </a:r>
          </a:p>
          <a:p>
            <a:r>
              <a:rPr lang="zh-CN" altLang="en-US" smtClean="0"/>
              <a:t>按会员卡记录的光临次数、光临时间、性别、年龄、职业、购物种类、金额等变量分类</a:t>
            </a:r>
          </a:p>
          <a:p>
            <a:r>
              <a:rPr lang="zh-CN" altLang="en-US" smtClean="0"/>
              <a:t>这样商店可以</a:t>
            </a:r>
            <a:r>
              <a:rPr lang="en-US" altLang="zh-CN" smtClean="0"/>
              <a:t>……</a:t>
            </a:r>
          </a:p>
          <a:p>
            <a:pPr lvl="1"/>
            <a:r>
              <a:rPr lang="zh-CN" altLang="en-US" smtClean="0"/>
              <a:t>识别顾客购买模式（如喜欢一大早来买酸奶和鲜肉，习惯周末时一次性大采购）</a:t>
            </a:r>
          </a:p>
          <a:p>
            <a:pPr lvl="1"/>
            <a:r>
              <a:rPr lang="zh-CN" altLang="en-US" smtClean="0"/>
              <a:t>刻画不同的客户群的特征</a:t>
            </a:r>
          </a:p>
          <a:p>
            <a:endParaRPr lang="zh-CN" altLang="en-US" smtClean="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p:cNvSpPr>
            <a:spLocks noGrp="1"/>
          </p:cNvSpPr>
          <p:nvPr>
            <p:ph type="title"/>
          </p:nvPr>
        </p:nvSpPr>
        <p:spPr/>
        <p:txBody>
          <a:bodyPr/>
          <a:lstStyle/>
          <a:p>
            <a:r>
              <a:rPr lang="zh-CN" altLang="en-US" smtClean="0"/>
              <a:t>逻辑回归</a:t>
            </a:r>
          </a:p>
        </p:txBody>
      </p:sp>
      <p:sp>
        <p:nvSpPr>
          <p:cNvPr id="94211" name="内容占位符 2"/>
          <p:cNvSpPr>
            <a:spLocks noGrp="1"/>
          </p:cNvSpPr>
          <p:nvPr>
            <p:ph idx="1"/>
          </p:nvPr>
        </p:nvSpPr>
        <p:spPr>
          <a:xfrm>
            <a:off x="323850" y="1341438"/>
            <a:ext cx="8569325" cy="4535487"/>
          </a:xfrm>
        </p:spPr>
        <p:txBody>
          <a:bodyPr/>
          <a:lstStyle/>
          <a:p>
            <a:r>
              <a:rPr lang="zh-CN" altLang="en-US" sz="2400" dirty="0" smtClean="0"/>
              <a:t>逻辑</a:t>
            </a:r>
            <a:r>
              <a:rPr lang="zh-CN" altLang="en-US" sz="2400" dirty="0"/>
              <a:t>回归（对数几率回归）分析是</a:t>
            </a:r>
            <a:r>
              <a:rPr lang="zh-CN" altLang="en-US" sz="2400" dirty="0" smtClean="0"/>
              <a:t>对定性变量的回归分析。</a:t>
            </a:r>
            <a:endParaRPr lang="en-US" altLang="zh-CN" sz="2400" dirty="0" smtClean="0"/>
          </a:p>
          <a:p>
            <a:endParaRPr lang="en-US" altLang="zh-CN" sz="2400" dirty="0" smtClean="0"/>
          </a:p>
          <a:p>
            <a:r>
              <a:rPr lang="en-US" altLang="zh-CN" sz="2400" dirty="0" smtClean="0"/>
              <a:t>Logistic</a:t>
            </a:r>
            <a:r>
              <a:rPr lang="zh-CN" altLang="en-US" sz="2400" dirty="0" smtClean="0"/>
              <a:t>回归分析根据因变量取值类别不同，又可以分为</a:t>
            </a:r>
            <a:r>
              <a:rPr lang="en-US" altLang="zh-CN" sz="2400" dirty="0" smtClean="0"/>
              <a:t>Binary Logistic</a:t>
            </a:r>
            <a:r>
              <a:rPr lang="zh-CN" altLang="en-US" sz="2400" dirty="0" smtClean="0"/>
              <a:t>回归分析和</a:t>
            </a:r>
            <a:r>
              <a:rPr lang="en-US" altLang="zh-CN" sz="2400" dirty="0" err="1" smtClean="0"/>
              <a:t>Multinomi-nal</a:t>
            </a:r>
            <a:r>
              <a:rPr lang="en-US" altLang="zh-CN" sz="2400" dirty="0" smtClean="0"/>
              <a:t> Logistic</a:t>
            </a:r>
            <a:r>
              <a:rPr lang="zh-CN" altLang="en-US" sz="2400" dirty="0" smtClean="0"/>
              <a:t>回归分析。 </a:t>
            </a:r>
          </a:p>
          <a:p>
            <a:endParaRPr lang="en-US" altLang="zh-CN" sz="2400" dirty="0" smtClean="0"/>
          </a:p>
          <a:p>
            <a:r>
              <a:rPr lang="en-US" altLang="zh-CN" sz="2400" dirty="0" smtClean="0"/>
              <a:t>Binary Logistic</a:t>
            </a:r>
            <a:r>
              <a:rPr lang="zh-CN" altLang="en-US" sz="2400" dirty="0" smtClean="0"/>
              <a:t>回归模型中因变量只能取两个值</a:t>
            </a:r>
            <a:r>
              <a:rPr lang="en-US" altLang="zh-CN" sz="2400" dirty="0" smtClean="0"/>
              <a:t>1</a:t>
            </a:r>
            <a:r>
              <a:rPr lang="zh-CN" altLang="en-US" sz="2400" dirty="0" smtClean="0"/>
              <a:t>和</a:t>
            </a:r>
            <a:r>
              <a:rPr lang="en-US" altLang="zh-CN" sz="2400" dirty="0" smtClean="0"/>
              <a:t>0</a:t>
            </a:r>
            <a:r>
              <a:rPr lang="zh-CN" altLang="en-US" sz="2400" dirty="0" smtClean="0"/>
              <a:t>（虚拟因变量），而</a:t>
            </a:r>
            <a:r>
              <a:rPr lang="en-US" altLang="zh-CN" sz="2400" dirty="0" smtClean="0"/>
              <a:t>Multinomial Logistic</a:t>
            </a:r>
            <a:r>
              <a:rPr lang="zh-CN" altLang="en-US" sz="2400" dirty="0" smtClean="0"/>
              <a:t>回归模型中因变量可以取多个值。</a:t>
            </a:r>
            <a:endParaRPr lang="en-US" altLang="zh-CN" sz="2400" dirty="0" smtClean="0"/>
          </a:p>
        </p:txBody>
      </p:sp>
    </p:spTree>
    <p:extLst>
      <p:ext uri="{BB962C8B-B14F-4D97-AF65-F5344CB8AC3E}">
        <p14:creationId xmlns:p14="http://schemas.microsoft.com/office/powerpoint/2010/main" val="163759278"/>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p:cNvSpPr>
            <a:spLocks noGrp="1"/>
          </p:cNvSpPr>
          <p:nvPr>
            <p:ph type="title"/>
          </p:nvPr>
        </p:nvSpPr>
        <p:spPr/>
        <p:txBody>
          <a:bodyPr/>
          <a:lstStyle/>
          <a:p>
            <a:r>
              <a:rPr lang="zh-CN" altLang="en-US" smtClean="0"/>
              <a:t>逻辑回归</a:t>
            </a:r>
          </a:p>
        </p:txBody>
      </p:sp>
      <p:sp>
        <p:nvSpPr>
          <p:cNvPr id="95235" name="内容占位符 2"/>
          <p:cNvSpPr>
            <a:spLocks noGrp="1"/>
          </p:cNvSpPr>
          <p:nvPr>
            <p:ph idx="1"/>
          </p:nvPr>
        </p:nvSpPr>
        <p:spPr/>
        <p:txBody>
          <a:bodyPr/>
          <a:lstStyle/>
          <a:p>
            <a:r>
              <a:rPr lang="zh-CN" altLang="en-US" smtClean="0"/>
              <a:t>在实际应用中，</a:t>
            </a:r>
            <a:r>
              <a:rPr lang="en-US" altLang="zh-CN" smtClean="0"/>
              <a:t>Logistic</a:t>
            </a:r>
            <a:r>
              <a:rPr lang="zh-CN" altLang="en-US" smtClean="0"/>
              <a:t>模型主要有三大用途：</a:t>
            </a:r>
          </a:p>
          <a:p>
            <a:pPr lvl="1"/>
            <a:endParaRPr lang="en-US" altLang="zh-CN" smtClean="0"/>
          </a:p>
          <a:p>
            <a:pPr lvl="1"/>
            <a:r>
              <a:rPr lang="en-US" altLang="zh-CN" smtClean="0"/>
              <a:t>1</a:t>
            </a:r>
            <a:r>
              <a:rPr lang="zh-CN" altLang="en-US" smtClean="0"/>
              <a:t>）寻找危险因素，找到某些影响因变量的</a:t>
            </a:r>
            <a:r>
              <a:rPr lang="en-US" altLang="zh-CN" smtClean="0"/>
              <a:t>"</a:t>
            </a:r>
            <a:r>
              <a:rPr lang="zh-CN" altLang="en-US" smtClean="0"/>
              <a:t>坏因素</a:t>
            </a:r>
            <a:r>
              <a:rPr lang="en-US" altLang="zh-CN" smtClean="0"/>
              <a:t>"</a:t>
            </a:r>
            <a:r>
              <a:rPr lang="zh-CN" altLang="en-US" smtClean="0"/>
              <a:t>，一般可以通过优势比发现危险因素；</a:t>
            </a:r>
          </a:p>
          <a:p>
            <a:pPr lvl="1"/>
            <a:endParaRPr lang="zh-CN" altLang="en-US" smtClean="0"/>
          </a:p>
          <a:p>
            <a:pPr lvl="1"/>
            <a:r>
              <a:rPr lang="en-US" altLang="zh-CN" smtClean="0"/>
              <a:t>2</a:t>
            </a:r>
            <a:r>
              <a:rPr lang="zh-CN" altLang="en-US" smtClean="0"/>
              <a:t>）用于预测，可以预测某种情况发生的概率或可能性大小；</a:t>
            </a:r>
          </a:p>
          <a:p>
            <a:pPr lvl="1"/>
            <a:endParaRPr lang="zh-CN" altLang="en-US" smtClean="0"/>
          </a:p>
          <a:p>
            <a:pPr lvl="1"/>
            <a:r>
              <a:rPr lang="en-US" altLang="zh-CN" smtClean="0"/>
              <a:t>3</a:t>
            </a:r>
            <a:r>
              <a:rPr lang="zh-CN" altLang="en-US" smtClean="0"/>
              <a:t>）用于判别，判断某个新样本所属的类别。</a:t>
            </a:r>
          </a:p>
        </p:txBody>
      </p:sp>
    </p:spTree>
    <p:extLst>
      <p:ext uri="{BB962C8B-B14F-4D97-AF65-F5344CB8AC3E}">
        <p14:creationId xmlns:p14="http://schemas.microsoft.com/office/powerpoint/2010/main" val="3663868673"/>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1"/>
          <p:cNvSpPr>
            <a:spLocks noGrp="1"/>
          </p:cNvSpPr>
          <p:nvPr>
            <p:ph type="title"/>
          </p:nvPr>
        </p:nvSpPr>
        <p:spPr/>
        <p:txBody>
          <a:bodyPr/>
          <a:lstStyle/>
          <a:p>
            <a:r>
              <a:rPr lang="zh-CN" altLang="en-US" smtClean="0"/>
              <a:t>逻辑回归</a:t>
            </a:r>
          </a:p>
        </p:txBody>
      </p:sp>
      <p:sp>
        <p:nvSpPr>
          <p:cNvPr id="96259" name="内容占位符 2"/>
          <p:cNvSpPr>
            <a:spLocks noGrp="1"/>
          </p:cNvSpPr>
          <p:nvPr>
            <p:ph idx="1"/>
          </p:nvPr>
        </p:nvSpPr>
        <p:spPr/>
        <p:txBody>
          <a:bodyPr/>
          <a:lstStyle/>
          <a:p>
            <a:r>
              <a:rPr lang="en-US" altLang="zh-CN" sz="2400" smtClean="0"/>
              <a:t>Logistic</a:t>
            </a:r>
            <a:r>
              <a:rPr lang="zh-CN" altLang="en-US" sz="2400" smtClean="0"/>
              <a:t>模型实际上是一种回归模型，但这种模型又与普通的线性回归模型又有一定的区别：</a:t>
            </a:r>
          </a:p>
          <a:p>
            <a:pPr lvl="1"/>
            <a:endParaRPr lang="en-US" altLang="zh-CN" sz="2000" smtClean="0"/>
          </a:p>
          <a:p>
            <a:pPr lvl="1"/>
            <a:r>
              <a:rPr lang="en-US" altLang="zh-CN" sz="2000" smtClean="0"/>
              <a:t>1</a:t>
            </a:r>
            <a:r>
              <a:rPr lang="zh-CN" altLang="en-US" sz="2000" smtClean="0"/>
              <a:t>）</a:t>
            </a:r>
            <a:r>
              <a:rPr lang="en-US" altLang="zh-CN" sz="2000" smtClean="0"/>
              <a:t>Logistic</a:t>
            </a:r>
            <a:r>
              <a:rPr lang="zh-CN" altLang="en-US" sz="2000" smtClean="0"/>
              <a:t>回归模型的因变量为二分类变量；</a:t>
            </a:r>
          </a:p>
          <a:p>
            <a:pPr lvl="1"/>
            <a:r>
              <a:rPr lang="en-US" altLang="zh-CN" sz="2000" smtClean="0"/>
              <a:t>2</a:t>
            </a:r>
            <a:r>
              <a:rPr lang="zh-CN" altLang="en-US" sz="2000" smtClean="0"/>
              <a:t>）该模型的因变量和自变量之间不存在线性关系；</a:t>
            </a:r>
          </a:p>
          <a:p>
            <a:pPr lvl="1"/>
            <a:r>
              <a:rPr lang="en-US" altLang="zh-CN" sz="2000" smtClean="0"/>
              <a:t>3</a:t>
            </a:r>
            <a:r>
              <a:rPr lang="zh-CN" altLang="en-US" sz="2000" smtClean="0"/>
              <a:t>）一般线性回归模型中需要假设独立同分布、方差齐性等，而</a:t>
            </a:r>
            <a:r>
              <a:rPr lang="en-US" altLang="zh-CN" sz="2000" smtClean="0"/>
              <a:t>Logistic</a:t>
            </a:r>
            <a:r>
              <a:rPr lang="zh-CN" altLang="en-US" sz="2000" smtClean="0"/>
              <a:t>回归模型不需要；</a:t>
            </a:r>
          </a:p>
          <a:p>
            <a:pPr lvl="1"/>
            <a:r>
              <a:rPr lang="en-US" altLang="zh-CN" sz="2000" smtClean="0"/>
              <a:t>4</a:t>
            </a:r>
            <a:r>
              <a:rPr lang="zh-CN" altLang="en-US" sz="2000" smtClean="0"/>
              <a:t>）</a:t>
            </a:r>
            <a:r>
              <a:rPr lang="en-US" altLang="zh-CN" sz="2000" smtClean="0"/>
              <a:t>Logistic</a:t>
            </a:r>
            <a:r>
              <a:rPr lang="zh-CN" altLang="en-US" sz="2000" smtClean="0"/>
              <a:t>回归没有关于自变量分布的假设条件，可以是连续变量、离散变量；</a:t>
            </a:r>
          </a:p>
          <a:p>
            <a:pPr lvl="1"/>
            <a:r>
              <a:rPr lang="en-US" altLang="zh-CN" sz="2000" smtClean="0"/>
              <a:t>5</a:t>
            </a:r>
            <a:r>
              <a:rPr lang="zh-CN" altLang="en-US" sz="2000" smtClean="0"/>
              <a:t>）由于因变量和自变量之间不存在线性关系，所以参数</a:t>
            </a:r>
            <a:r>
              <a:rPr lang="en-US" altLang="zh-CN" sz="2000" smtClean="0"/>
              <a:t>(</a:t>
            </a:r>
            <a:r>
              <a:rPr lang="zh-CN" altLang="en-US" sz="2000" smtClean="0"/>
              <a:t>偏回归系数</a:t>
            </a:r>
            <a:r>
              <a:rPr lang="en-US" altLang="zh-CN" sz="2000" smtClean="0"/>
              <a:t>)</a:t>
            </a:r>
            <a:r>
              <a:rPr lang="zh-CN" altLang="en-US" sz="2000" smtClean="0"/>
              <a:t>使用最大似然估计法计算。</a:t>
            </a:r>
          </a:p>
        </p:txBody>
      </p:sp>
    </p:spTree>
    <p:extLst>
      <p:ext uri="{BB962C8B-B14F-4D97-AF65-F5344CB8AC3E}">
        <p14:creationId xmlns:p14="http://schemas.microsoft.com/office/powerpoint/2010/main" val="1555065680"/>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logistic</a:t>
            </a:r>
            <a:r>
              <a:rPr lang="zh-CN" altLang="en-US" dirty="0"/>
              <a:t>回归</a:t>
            </a:r>
          </a:p>
        </p:txBody>
      </p:sp>
      <p:sp>
        <p:nvSpPr>
          <p:cNvPr id="3" name="内容占位符 2"/>
          <p:cNvSpPr>
            <a:spLocks noGrp="1"/>
          </p:cNvSpPr>
          <p:nvPr>
            <p:ph idx="1"/>
          </p:nvPr>
        </p:nvSpPr>
        <p:spPr>
          <a:xfrm>
            <a:off x="179512" y="1340768"/>
            <a:ext cx="8856983" cy="4752528"/>
          </a:xfrm>
        </p:spPr>
        <p:txBody>
          <a:bodyPr/>
          <a:lstStyle/>
          <a:p>
            <a:r>
              <a:rPr lang="zh-CN" altLang="en-US" sz="2400" dirty="0"/>
              <a:t>对线性模型</a:t>
            </a:r>
            <a:r>
              <a:rPr lang="zh-CN" altLang="en-US" sz="2400" dirty="0" smtClean="0"/>
              <a:t>进行二</a:t>
            </a:r>
            <a:r>
              <a:rPr lang="zh-CN" altLang="en-US" sz="2400" dirty="0"/>
              <a:t>分类任务</a:t>
            </a:r>
            <a:r>
              <a:rPr lang="zh-CN" altLang="en-US" sz="2400" dirty="0" smtClean="0"/>
              <a:t>，最理想的</a:t>
            </a:r>
            <a:r>
              <a:rPr lang="zh-CN" altLang="en-US" sz="2400" dirty="0"/>
              <a:t>是</a:t>
            </a:r>
            <a:r>
              <a:rPr lang="zh-CN" altLang="en-US" sz="2400" dirty="0" smtClean="0"/>
              <a:t>通过单位阶跃函数</a:t>
            </a:r>
            <a:r>
              <a:rPr lang="en-US" altLang="zh-CN" sz="2400" dirty="0"/>
              <a:t>(unit-step function)</a:t>
            </a:r>
            <a:r>
              <a:rPr lang="zh-CN" altLang="en-US" sz="2400" dirty="0"/>
              <a:t>，即将线性模型的输出</a:t>
            </a:r>
            <a:r>
              <a:rPr lang="zh-CN" altLang="en-US" sz="2400" dirty="0" smtClean="0"/>
              <a:t>值套</a:t>
            </a:r>
            <a:r>
              <a:rPr lang="zh-CN" altLang="en-US" sz="2400" dirty="0"/>
              <a:t>上一个函数进行</a:t>
            </a:r>
            <a:r>
              <a:rPr lang="zh-CN" altLang="en-US" sz="2400" dirty="0" smtClean="0"/>
              <a:t>分割。</a:t>
            </a:r>
            <a:endParaRPr lang="en-US" altLang="zh-CN" sz="2400" dirty="0" smtClean="0"/>
          </a:p>
          <a:p>
            <a:r>
              <a:rPr lang="zh-CN" altLang="en-US" sz="2400" dirty="0"/>
              <a:t>但这样的分段函数数学性质不好，既不连续也不可微</a:t>
            </a:r>
            <a:r>
              <a:rPr lang="zh-CN" altLang="en-US" sz="2400" dirty="0" smtClean="0"/>
              <a:t>。</a:t>
            </a:r>
            <a:r>
              <a:rPr lang="en-US" altLang="zh-CN" sz="2400" dirty="0" smtClean="0"/>
              <a:t>Sigmoid</a:t>
            </a:r>
            <a:r>
              <a:rPr lang="zh-CN" altLang="en-US" sz="2400" dirty="0" smtClean="0"/>
              <a:t>函数作为一个替代函数，既有良好的数学性质，又近似单位阶跃函数。</a:t>
            </a:r>
            <a:endParaRPr lang="zh-CN" altLang="en-US" sz="2400" dirty="0"/>
          </a:p>
        </p:txBody>
      </p:sp>
      <p:pic>
        <p:nvPicPr>
          <p:cNvPr id="6" name="图片 5"/>
          <p:cNvPicPr>
            <a:picLocks noChangeAspect="1"/>
          </p:cNvPicPr>
          <p:nvPr/>
        </p:nvPicPr>
        <p:blipFill>
          <a:blip r:embed="rId3"/>
          <a:stretch>
            <a:fillRect/>
          </a:stretch>
        </p:blipFill>
        <p:spPr>
          <a:xfrm>
            <a:off x="2987824" y="3429000"/>
            <a:ext cx="5584712" cy="2520280"/>
          </a:xfrm>
          <a:prstGeom prst="rect">
            <a:avLst/>
          </a:prstGeom>
        </p:spPr>
      </p:pic>
    </p:spTree>
    <p:extLst>
      <p:ext uri="{BB962C8B-B14F-4D97-AF65-F5344CB8AC3E}">
        <p14:creationId xmlns:p14="http://schemas.microsoft.com/office/powerpoint/2010/main" val="3067479791"/>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
          <p:cNvSpPr>
            <a:spLocks noGrp="1"/>
          </p:cNvSpPr>
          <p:nvPr>
            <p:ph type="title"/>
          </p:nvPr>
        </p:nvSpPr>
        <p:spPr/>
        <p:txBody>
          <a:bodyPr/>
          <a:lstStyle/>
          <a:p>
            <a:r>
              <a:rPr lang="zh-CN" altLang="en-US" smtClean="0"/>
              <a:t>逻辑回归</a:t>
            </a:r>
          </a:p>
        </p:txBody>
      </p:sp>
      <p:sp>
        <p:nvSpPr>
          <p:cNvPr id="102403" name="内容占位符 2"/>
          <p:cNvSpPr>
            <a:spLocks noGrp="1"/>
          </p:cNvSpPr>
          <p:nvPr>
            <p:ph idx="1"/>
          </p:nvPr>
        </p:nvSpPr>
        <p:spPr>
          <a:xfrm>
            <a:off x="323850" y="1341438"/>
            <a:ext cx="8569325" cy="4535487"/>
          </a:xfrm>
        </p:spPr>
        <p:txBody>
          <a:bodyPr/>
          <a:lstStyle/>
          <a:p>
            <a:r>
              <a:rPr lang="zh-CN" altLang="en-US" sz="2000" dirty="0" smtClean="0"/>
              <a:t>事件发生的几率是指该事件发生的概率和事件不发生的概率的比值。</a:t>
            </a:r>
          </a:p>
          <a:p>
            <a:endParaRPr lang="zh-CN" altLang="en-US" sz="2000" dirty="0" smtClean="0"/>
          </a:p>
          <a:p>
            <a:endParaRPr lang="en-US" altLang="zh-CN" sz="2000" dirty="0" smtClean="0"/>
          </a:p>
          <a:p>
            <a:endParaRPr lang="zh-CN" altLang="en-US" sz="2000" dirty="0" smtClean="0"/>
          </a:p>
          <a:p>
            <a:r>
              <a:rPr lang="zh-CN" altLang="en-US" sz="2000" dirty="0" smtClean="0"/>
              <a:t>逻辑斯蒂回归模型：</a:t>
            </a:r>
          </a:p>
          <a:p>
            <a:endParaRPr lang="zh-CN" altLang="en-US" sz="2000" dirty="0" smtClean="0"/>
          </a:p>
          <a:p>
            <a:endParaRPr lang="zh-CN" altLang="en-US" sz="2000" dirty="0" smtClean="0"/>
          </a:p>
          <a:p>
            <a:endParaRPr lang="en-US" altLang="zh-CN" sz="2000" dirty="0" smtClean="0"/>
          </a:p>
          <a:p>
            <a:r>
              <a:rPr lang="zh-CN" altLang="en-US" sz="2000" dirty="0" smtClean="0"/>
              <a:t>即输出</a:t>
            </a:r>
            <a:r>
              <a:rPr lang="en-US" altLang="zh-CN" sz="2000" dirty="0" smtClean="0"/>
              <a:t>Y=1</a:t>
            </a:r>
            <a:r>
              <a:rPr lang="zh-CN" altLang="en-US" sz="2000" dirty="0" smtClean="0"/>
              <a:t>的对数几率是输入</a:t>
            </a:r>
            <a:r>
              <a:rPr lang="en-US" altLang="zh-CN" sz="2000" dirty="0" smtClean="0"/>
              <a:t>x</a:t>
            </a:r>
            <a:r>
              <a:rPr lang="zh-CN" altLang="en-US" sz="2000" dirty="0" smtClean="0"/>
              <a:t>的线性函数。或者说输出</a:t>
            </a:r>
            <a:r>
              <a:rPr lang="en-US" altLang="zh-CN" sz="2000" dirty="0" smtClean="0"/>
              <a:t>Y=1</a:t>
            </a:r>
            <a:r>
              <a:rPr lang="zh-CN" altLang="en-US" sz="2000" dirty="0" smtClean="0"/>
              <a:t>的对数几率是由输入</a:t>
            </a:r>
            <a:r>
              <a:rPr lang="en-US" altLang="zh-CN" sz="2000" dirty="0" smtClean="0"/>
              <a:t>x</a:t>
            </a:r>
            <a:r>
              <a:rPr lang="zh-CN" altLang="en-US" sz="2000" dirty="0" smtClean="0"/>
              <a:t>的线性函数表示的模型，即逻辑斯蒂回归模型。</a:t>
            </a:r>
            <a:endParaRPr lang="en-US" altLang="zh-CN" sz="2000" dirty="0" smtClean="0"/>
          </a:p>
        </p:txBody>
      </p:sp>
      <p:graphicFrame>
        <p:nvGraphicFramePr>
          <p:cNvPr id="7" name="Object 12"/>
          <p:cNvGraphicFramePr>
            <a:graphicFrameLocks noChangeAspect="1"/>
          </p:cNvGraphicFramePr>
          <p:nvPr>
            <p:extLst>
              <p:ext uri="{D42A27DB-BD31-4B8C-83A1-F6EECF244321}">
                <p14:modId xmlns:p14="http://schemas.microsoft.com/office/powerpoint/2010/main" val="1903018906"/>
              </p:ext>
            </p:extLst>
          </p:nvPr>
        </p:nvGraphicFramePr>
        <p:xfrm>
          <a:off x="2987824" y="1772816"/>
          <a:ext cx="2591544" cy="799622"/>
        </p:xfrm>
        <a:graphic>
          <a:graphicData uri="http://schemas.openxmlformats.org/presentationml/2006/ole">
            <mc:AlternateContent xmlns:mc="http://schemas.openxmlformats.org/markup-compatibility/2006">
              <mc:Choice xmlns:v="urn:schemas-microsoft-com:vml" Requires="v">
                <p:oleObj spid="_x0000_s89426" name="公式" r:id="rId4" imgW="1358900" imgH="419100" progId="Equation.3">
                  <p:embed/>
                </p:oleObj>
              </mc:Choice>
              <mc:Fallback>
                <p:oleObj name="公式" r:id="rId4" imgW="1358900" imgH="419100" progId="Equation.3">
                  <p:embed/>
                  <p:pic>
                    <p:nvPicPr>
                      <p:cNvPr id="7"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7824" y="1772816"/>
                        <a:ext cx="2591544" cy="799622"/>
                      </a:xfrm>
                      <a:prstGeom prst="rect">
                        <a:avLst/>
                      </a:prstGeom>
                      <a:noFill/>
                      <a:ln>
                        <a:noFill/>
                      </a:ln>
                      <a:extLst/>
                    </p:spPr>
                  </p:pic>
                </p:oleObj>
              </mc:Fallback>
            </mc:AlternateContent>
          </a:graphicData>
        </a:graphic>
      </p:graphicFrame>
      <p:graphicFrame>
        <p:nvGraphicFramePr>
          <p:cNvPr id="8" name="Object 6"/>
          <p:cNvGraphicFramePr>
            <a:graphicFrameLocks noChangeAspect="1"/>
          </p:cNvGraphicFramePr>
          <p:nvPr>
            <p:extLst>
              <p:ext uri="{D42A27DB-BD31-4B8C-83A1-F6EECF244321}">
                <p14:modId xmlns:p14="http://schemas.microsoft.com/office/powerpoint/2010/main" val="451974664"/>
              </p:ext>
            </p:extLst>
          </p:nvPr>
        </p:nvGraphicFramePr>
        <p:xfrm>
          <a:off x="2483768" y="3130864"/>
          <a:ext cx="4068613" cy="956634"/>
        </p:xfrm>
        <a:graphic>
          <a:graphicData uri="http://schemas.openxmlformats.org/presentationml/2006/ole">
            <mc:AlternateContent xmlns:mc="http://schemas.openxmlformats.org/markup-compatibility/2006">
              <mc:Choice xmlns:v="urn:schemas-microsoft-com:vml" Requires="v">
                <p:oleObj spid="_x0000_s89427" name="公式" r:id="rId6" imgW="1943100" imgH="457200" progId="Equation.3">
                  <p:embed/>
                </p:oleObj>
              </mc:Choice>
              <mc:Fallback>
                <p:oleObj name="公式" r:id="rId6" imgW="1943100" imgH="457200" progId="Equation.3">
                  <p:embed/>
                  <p:pic>
                    <p:nvPicPr>
                      <p:cNvPr id="8"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83768" y="3130864"/>
                        <a:ext cx="4068613" cy="956634"/>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38117242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1"/>
          <p:cNvSpPr>
            <a:spLocks noGrp="1"/>
          </p:cNvSpPr>
          <p:nvPr>
            <p:ph type="title"/>
          </p:nvPr>
        </p:nvSpPr>
        <p:spPr/>
        <p:txBody>
          <a:bodyPr/>
          <a:lstStyle/>
          <a:p>
            <a:r>
              <a:rPr lang="zh-CN" altLang="en-US" smtClean="0"/>
              <a:t>逻辑回归</a:t>
            </a:r>
          </a:p>
        </p:txBody>
      </p:sp>
      <p:sp>
        <p:nvSpPr>
          <p:cNvPr id="100355" name="内容占位符 2"/>
          <p:cNvSpPr>
            <a:spLocks noGrp="1"/>
          </p:cNvSpPr>
          <p:nvPr>
            <p:ph idx="1"/>
          </p:nvPr>
        </p:nvSpPr>
        <p:spPr>
          <a:xfrm>
            <a:off x="323850" y="1341438"/>
            <a:ext cx="8569325" cy="4535487"/>
          </a:xfrm>
        </p:spPr>
        <p:txBody>
          <a:bodyPr/>
          <a:lstStyle/>
          <a:p>
            <a:r>
              <a:rPr lang="zh-CN" altLang="en-US" sz="2000" smtClean="0"/>
              <a:t>二项逻辑斯谛回归模型</a:t>
            </a:r>
          </a:p>
          <a:p>
            <a:r>
              <a:rPr lang="zh-CN" altLang="en-US" sz="2000" smtClean="0"/>
              <a:t>是一种分类模型，由条件概率分布表示，形式为参数化的逻辑斯谛分布。随机变量</a:t>
            </a:r>
            <a:r>
              <a:rPr lang="en-US" altLang="zh-CN" sz="2000" smtClean="0"/>
              <a:t>x</a:t>
            </a:r>
            <a:r>
              <a:rPr lang="zh-CN" altLang="en-US" sz="2000" smtClean="0"/>
              <a:t>的取值为实数，随机变量</a:t>
            </a:r>
            <a:r>
              <a:rPr lang="en-US" altLang="zh-CN" sz="2000" smtClean="0"/>
              <a:t>y</a:t>
            </a:r>
            <a:r>
              <a:rPr lang="zh-CN" altLang="en-US" sz="2000" smtClean="0"/>
              <a:t>的取值为</a:t>
            </a:r>
            <a:r>
              <a:rPr lang="en-US" altLang="zh-CN" sz="2000" smtClean="0"/>
              <a:t>1</a:t>
            </a:r>
            <a:r>
              <a:rPr lang="zh-CN" altLang="en-US" sz="2000" smtClean="0"/>
              <a:t>或</a:t>
            </a:r>
            <a:r>
              <a:rPr lang="en-US" altLang="zh-CN" sz="2000" smtClean="0"/>
              <a:t>0</a:t>
            </a:r>
            <a:r>
              <a:rPr lang="zh-CN" altLang="en-US" sz="2000" smtClean="0"/>
              <a:t>，通过监督学习的方法来估计模型参数。</a:t>
            </a:r>
            <a:endParaRPr lang="en-US" altLang="zh-CN" sz="2000" smtClean="0"/>
          </a:p>
          <a:p>
            <a:r>
              <a:rPr lang="zh-CN" altLang="en-US" sz="2400" smtClean="0"/>
              <a:t>其条件概率模型如下：</a:t>
            </a:r>
            <a:endParaRPr lang="en-US" altLang="zh-CN" sz="2400" smtClean="0"/>
          </a:p>
          <a:p>
            <a:endParaRPr lang="en-US" altLang="zh-CN" sz="2400" smtClean="0"/>
          </a:p>
          <a:p>
            <a:endParaRPr lang="en-US" altLang="zh-CN" sz="2400" smtClean="0"/>
          </a:p>
          <a:p>
            <a:endParaRPr lang="en-US" altLang="zh-CN" sz="2400" smtClean="0"/>
          </a:p>
          <a:p>
            <a:endParaRPr lang="en-US" altLang="zh-CN" sz="2400" smtClean="0"/>
          </a:p>
          <a:p>
            <a:r>
              <a:rPr lang="zh-CN" altLang="en-US" sz="2000" smtClean="0"/>
              <a:t>其中</a:t>
            </a:r>
            <a:r>
              <a:rPr lang="en-US" altLang="zh-CN" sz="2000" smtClean="0"/>
              <a:t>x∈Rn</a:t>
            </a:r>
            <a:r>
              <a:rPr lang="zh-CN" altLang="en-US" sz="2000" smtClean="0"/>
              <a:t>是输入，</a:t>
            </a:r>
            <a:r>
              <a:rPr lang="en-US" altLang="zh-CN" sz="2000" smtClean="0"/>
              <a:t>y∈{0,1}</a:t>
            </a:r>
            <a:r>
              <a:rPr lang="zh-CN" altLang="en-US" sz="2000" smtClean="0"/>
              <a:t>输出，</a:t>
            </a:r>
            <a:r>
              <a:rPr lang="en-US" altLang="zh-CN" sz="2000" smtClean="0"/>
              <a:t>w</a:t>
            </a:r>
            <a:r>
              <a:rPr lang="zh-CN" altLang="en-US" sz="2000" smtClean="0"/>
              <a:t>，</a:t>
            </a:r>
            <a:r>
              <a:rPr lang="en-US" altLang="zh-CN" sz="2000" smtClean="0"/>
              <a:t>b</a:t>
            </a:r>
            <a:r>
              <a:rPr lang="zh-CN" altLang="en-US" sz="2000" smtClean="0"/>
              <a:t>是模型参数</a:t>
            </a:r>
            <a:r>
              <a:rPr lang="en-US" altLang="zh-CN" sz="2000" smtClean="0"/>
              <a:t>——w</a:t>
            </a:r>
            <a:r>
              <a:rPr lang="zh-CN" altLang="en-US" sz="2000" smtClean="0"/>
              <a:t>是权值向量，</a:t>
            </a:r>
            <a:r>
              <a:rPr lang="en-US" altLang="zh-CN" sz="2000" smtClean="0"/>
              <a:t>b</a:t>
            </a:r>
            <a:r>
              <a:rPr lang="zh-CN" altLang="en-US" sz="2000" smtClean="0"/>
              <a:t>称作偏置</a:t>
            </a:r>
            <a:endParaRPr lang="en-US" altLang="zh-CN" sz="2000" smtClean="0"/>
          </a:p>
          <a:p>
            <a:r>
              <a:rPr lang="zh-CN" altLang="en-US" sz="2000" smtClean="0"/>
              <a:t>比较两个条件概率值的大小，将实例</a:t>
            </a:r>
            <a:r>
              <a:rPr lang="en-US" altLang="zh-CN" sz="2000" smtClean="0"/>
              <a:t>x</a:t>
            </a:r>
            <a:r>
              <a:rPr lang="zh-CN" altLang="en-US" sz="2000" smtClean="0"/>
              <a:t>分到概率值较大的那一类。</a:t>
            </a:r>
            <a:endParaRPr lang="en-US" altLang="zh-CN" sz="1800" smtClean="0"/>
          </a:p>
        </p:txBody>
      </p:sp>
      <p:pic>
        <p:nvPicPr>
          <p:cNvPr id="100356"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3141662"/>
            <a:ext cx="3362325"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4"/>
          <a:stretch>
            <a:fillRect/>
          </a:stretch>
        </p:blipFill>
        <p:spPr>
          <a:xfrm>
            <a:off x="5264150" y="3213099"/>
            <a:ext cx="2790825" cy="676275"/>
          </a:xfrm>
          <a:prstGeom prst="rect">
            <a:avLst/>
          </a:prstGeom>
        </p:spPr>
      </p:pic>
    </p:spTree>
    <p:extLst>
      <p:ext uri="{BB962C8B-B14F-4D97-AF65-F5344CB8AC3E}">
        <p14:creationId xmlns:p14="http://schemas.microsoft.com/office/powerpoint/2010/main" val="4196479311"/>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
          <p:cNvSpPr>
            <a:spLocks noGrp="1"/>
          </p:cNvSpPr>
          <p:nvPr>
            <p:ph type="title"/>
          </p:nvPr>
        </p:nvSpPr>
        <p:spPr/>
        <p:txBody>
          <a:bodyPr/>
          <a:lstStyle/>
          <a:p>
            <a:r>
              <a:rPr lang="zh-CN" altLang="en-US" smtClean="0"/>
              <a:t>逻辑回归</a:t>
            </a:r>
          </a:p>
        </p:txBody>
      </p:sp>
      <p:sp>
        <p:nvSpPr>
          <p:cNvPr id="104451" name="内容占位符 2"/>
          <p:cNvSpPr>
            <a:spLocks noGrp="1"/>
          </p:cNvSpPr>
          <p:nvPr>
            <p:ph idx="1"/>
          </p:nvPr>
        </p:nvSpPr>
        <p:spPr/>
        <p:txBody>
          <a:bodyPr/>
          <a:lstStyle/>
          <a:p>
            <a:r>
              <a:rPr lang="zh-CN" altLang="en-US" smtClean="0"/>
              <a:t>多自变量模型</a:t>
            </a:r>
          </a:p>
        </p:txBody>
      </p:sp>
      <p:graphicFrame>
        <p:nvGraphicFramePr>
          <p:cNvPr id="4" name="Object 5"/>
          <p:cNvGraphicFramePr>
            <a:graphicFrameLocks noChangeAspect="1"/>
          </p:cNvGraphicFramePr>
          <p:nvPr>
            <p:extLst>
              <p:ext uri="{D42A27DB-BD31-4B8C-83A1-F6EECF244321}">
                <p14:modId xmlns:p14="http://schemas.microsoft.com/office/powerpoint/2010/main" val="2285664590"/>
              </p:ext>
            </p:extLst>
          </p:nvPr>
        </p:nvGraphicFramePr>
        <p:xfrm>
          <a:off x="1011238" y="2276475"/>
          <a:ext cx="6834187" cy="1181100"/>
        </p:xfrm>
        <a:graphic>
          <a:graphicData uri="http://schemas.openxmlformats.org/presentationml/2006/ole">
            <mc:AlternateContent xmlns:mc="http://schemas.openxmlformats.org/markup-compatibility/2006">
              <mc:Choice xmlns:v="urn:schemas-microsoft-com:vml" Requires="v">
                <p:oleObj spid="_x0000_s91476" name="公式" r:id="rId4" imgW="2425680" imgH="419040" progId="Equation.3">
                  <p:embed/>
                </p:oleObj>
              </mc:Choice>
              <mc:Fallback>
                <p:oleObj name="公式" r:id="rId4" imgW="2425680" imgH="419040" progId="Equation.3">
                  <p:embed/>
                  <p:pic>
                    <p:nvPicPr>
                      <p:cNvPr id="4" name="Object 5"/>
                      <p:cNvPicPr>
                        <a:picLocks noChangeAspect="1" noChangeArrowheads="1"/>
                      </p:cNvPicPr>
                      <p:nvPr/>
                    </p:nvPicPr>
                    <p:blipFill>
                      <a:blip r:embed="rId5"/>
                      <a:srcRect/>
                      <a:stretch>
                        <a:fillRect/>
                      </a:stretch>
                    </p:blipFill>
                    <p:spPr bwMode="auto">
                      <a:xfrm>
                        <a:off x="1011238" y="2276475"/>
                        <a:ext cx="6834187" cy="1181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7"/>
          <p:cNvGraphicFramePr>
            <a:graphicFrameLocks noChangeAspect="1"/>
          </p:cNvGraphicFramePr>
          <p:nvPr>
            <p:extLst>
              <p:ext uri="{D42A27DB-BD31-4B8C-83A1-F6EECF244321}">
                <p14:modId xmlns:p14="http://schemas.microsoft.com/office/powerpoint/2010/main" val="1180812663"/>
              </p:ext>
            </p:extLst>
          </p:nvPr>
        </p:nvGraphicFramePr>
        <p:xfrm>
          <a:off x="623888" y="3627438"/>
          <a:ext cx="7824787" cy="1109662"/>
        </p:xfrm>
        <a:graphic>
          <a:graphicData uri="http://schemas.openxmlformats.org/presentationml/2006/ole">
            <mc:AlternateContent xmlns:mc="http://schemas.openxmlformats.org/markup-compatibility/2006">
              <mc:Choice xmlns:v="urn:schemas-microsoft-com:vml" Requires="v">
                <p:oleObj spid="_x0000_s91477" name="公式" r:id="rId6" imgW="3225600" imgH="457200" progId="Equation.3">
                  <p:embed/>
                </p:oleObj>
              </mc:Choice>
              <mc:Fallback>
                <p:oleObj name="公式" r:id="rId6" imgW="3225600" imgH="457200" progId="Equation.3">
                  <p:embed/>
                  <p:pic>
                    <p:nvPicPr>
                      <p:cNvPr id="5" name="Object 7"/>
                      <p:cNvPicPr>
                        <a:picLocks noChangeAspect="1" noChangeArrowheads="1"/>
                      </p:cNvPicPr>
                      <p:nvPr/>
                    </p:nvPicPr>
                    <p:blipFill>
                      <a:blip r:embed="rId7"/>
                      <a:srcRect/>
                      <a:stretch>
                        <a:fillRect/>
                      </a:stretch>
                    </p:blipFill>
                    <p:spPr bwMode="auto">
                      <a:xfrm>
                        <a:off x="623888" y="3627438"/>
                        <a:ext cx="7824787" cy="1109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 name="图片 1"/>
          <p:cNvPicPr>
            <a:picLocks noChangeAspect="1"/>
          </p:cNvPicPr>
          <p:nvPr/>
        </p:nvPicPr>
        <p:blipFill>
          <a:blip r:embed="rId8"/>
          <a:stretch>
            <a:fillRect/>
          </a:stretch>
        </p:blipFill>
        <p:spPr>
          <a:xfrm>
            <a:off x="1331913" y="4945732"/>
            <a:ext cx="7011894" cy="784225"/>
          </a:xfrm>
          <a:prstGeom prst="rect">
            <a:avLst/>
          </a:prstGeom>
        </p:spPr>
      </p:pic>
    </p:spTree>
    <p:extLst>
      <p:ext uri="{BB962C8B-B14F-4D97-AF65-F5344CB8AC3E}">
        <p14:creationId xmlns:p14="http://schemas.microsoft.com/office/powerpoint/2010/main" val="35232401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p:cNvSpPr>
          <p:nvPr>
            <p:ph type="title"/>
          </p:nvPr>
        </p:nvSpPr>
        <p:spPr/>
        <p:txBody>
          <a:bodyPr/>
          <a:lstStyle/>
          <a:p>
            <a:r>
              <a:rPr lang="zh-CN" altLang="en-US" smtClean="0"/>
              <a:t>逻辑回归</a:t>
            </a:r>
          </a:p>
        </p:txBody>
      </p:sp>
      <p:sp>
        <p:nvSpPr>
          <p:cNvPr id="3" name="内容占位符 2"/>
          <p:cNvSpPr>
            <a:spLocks noGrp="1"/>
          </p:cNvSpPr>
          <p:nvPr>
            <p:ph idx="1"/>
          </p:nvPr>
        </p:nvSpPr>
        <p:spPr>
          <a:xfrm>
            <a:off x="323850" y="1341438"/>
            <a:ext cx="8569325" cy="4535487"/>
          </a:xfrm>
        </p:spPr>
        <p:txBody>
          <a:bodyPr/>
          <a:lstStyle/>
          <a:p>
            <a:pPr>
              <a:defRPr/>
            </a:pPr>
            <a:r>
              <a:rPr lang="zh-CN" altLang="en-US" sz="2400" dirty="0" smtClean="0"/>
              <a:t>逻辑回归示例</a:t>
            </a:r>
            <a:endParaRPr lang="en-US" altLang="zh-CN" sz="2400" dirty="0" smtClean="0"/>
          </a:p>
          <a:p>
            <a:pPr lvl="1">
              <a:defRPr/>
            </a:pPr>
            <a:r>
              <a:rPr lang="zh-CN" altLang="en-US" sz="2000" dirty="0" smtClean="0"/>
              <a:t>使用</a:t>
            </a:r>
            <a:r>
              <a:rPr lang="en-US" altLang="zh-CN" sz="2000" dirty="0" smtClean="0"/>
              <a:t>iris</a:t>
            </a:r>
            <a:r>
              <a:rPr lang="zh-CN" altLang="en-US" sz="2000" dirty="0" smtClean="0"/>
              <a:t>数据集，尝试预测一个观测结果是否属于“杂色”或者“纯色”。</a:t>
            </a:r>
            <a:endParaRPr lang="en-US" altLang="zh-CN" sz="2000" dirty="0" smtClean="0"/>
          </a:p>
          <a:p>
            <a:pPr lvl="1">
              <a:defRPr/>
            </a:pPr>
            <a:r>
              <a:rPr lang="zh-CN" altLang="en-US" sz="2000" dirty="0" smtClean="0"/>
              <a:t>首先将数据集分成训练集和测试集两个部分：</a:t>
            </a:r>
            <a:endParaRPr lang="en-US" altLang="zh-CN" sz="2000" dirty="0" smtClean="0"/>
          </a:p>
          <a:p>
            <a:pPr marL="0" indent="0">
              <a:buFont typeface="Wingdings" panose="05000000000000000000" pitchFamily="2" charset="2"/>
              <a:buNone/>
              <a:defRPr/>
            </a:pPr>
            <a:r>
              <a:rPr lang="en-US" altLang="zh-CN" sz="1800" dirty="0" smtClean="0"/>
              <a:t>data(iris)</a:t>
            </a:r>
          </a:p>
          <a:p>
            <a:pPr marL="0" indent="0">
              <a:buFont typeface="Wingdings" panose="05000000000000000000" pitchFamily="2" charset="2"/>
              <a:buNone/>
              <a:defRPr/>
            </a:pPr>
            <a:r>
              <a:rPr lang="en-US" altLang="zh-CN" sz="1800" dirty="0" smtClean="0"/>
              <a:t>n &lt;- </a:t>
            </a:r>
            <a:r>
              <a:rPr lang="en-US" altLang="zh-CN" sz="1800" dirty="0" err="1" smtClean="0"/>
              <a:t>nrow</a:t>
            </a:r>
            <a:r>
              <a:rPr lang="en-US" altLang="zh-CN" sz="1800" dirty="0" smtClean="0"/>
              <a:t>(iris)</a:t>
            </a:r>
          </a:p>
          <a:p>
            <a:pPr marL="0" indent="0">
              <a:buFont typeface="Wingdings" panose="05000000000000000000" pitchFamily="2" charset="2"/>
              <a:buNone/>
              <a:defRPr/>
            </a:pPr>
            <a:r>
              <a:rPr lang="en-US" altLang="zh-CN" sz="1800" dirty="0" err="1" smtClean="0"/>
              <a:t>ntrain</a:t>
            </a:r>
            <a:r>
              <a:rPr lang="en-US" altLang="zh-CN" sz="1800" dirty="0" smtClean="0"/>
              <a:t> &lt;- round(n*0.6)</a:t>
            </a:r>
          </a:p>
          <a:p>
            <a:pPr marL="0" indent="0">
              <a:buFont typeface="Wingdings" panose="05000000000000000000" pitchFamily="2" charset="2"/>
              <a:buNone/>
              <a:defRPr/>
            </a:pPr>
            <a:r>
              <a:rPr lang="en-US" altLang="zh-CN" sz="1800" dirty="0" err="1" smtClean="0"/>
              <a:t>set.seed</a:t>
            </a:r>
            <a:r>
              <a:rPr lang="en-US" altLang="zh-CN" sz="1800" dirty="0" smtClean="0"/>
              <a:t>(333)</a:t>
            </a:r>
          </a:p>
          <a:p>
            <a:pPr marL="0" indent="0">
              <a:buFont typeface="Wingdings" panose="05000000000000000000" pitchFamily="2" charset="2"/>
              <a:buNone/>
              <a:defRPr/>
            </a:pPr>
            <a:r>
              <a:rPr lang="en-US" altLang="zh-CN" sz="1800" dirty="0" err="1" smtClean="0"/>
              <a:t>tindex</a:t>
            </a:r>
            <a:r>
              <a:rPr lang="en-US" altLang="zh-CN" sz="1800" dirty="0" smtClean="0"/>
              <a:t> &lt;- sample(</a:t>
            </a:r>
            <a:r>
              <a:rPr lang="en-US" altLang="zh-CN" sz="1800" dirty="0" err="1" smtClean="0"/>
              <a:t>n,ntrain</a:t>
            </a:r>
            <a:r>
              <a:rPr lang="en-US" altLang="zh-CN" sz="1800" dirty="0" smtClean="0"/>
              <a:t>)</a:t>
            </a:r>
          </a:p>
          <a:p>
            <a:pPr marL="0" indent="0">
              <a:buFont typeface="Wingdings" panose="05000000000000000000" pitchFamily="2" charset="2"/>
              <a:buNone/>
              <a:defRPr/>
            </a:pPr>
            <a:r>
              <a:rPr lang="en-US" altLang="zh-CN" sz="1800" dirty="0" err="1" smtClean="0"/>
              <a:t>train_iris</a:t>
            </a:r>
            <a:r>
              <a:rPr lang="en-US" altLang="zh-CN" sz="1800" dirty="0" smtClean="0"/>
              <a:t> &lt;- iris[</a:t>
            </a:r>
            <a:r>
              <a:rPr lang="en-US" altLang="zh-CN" sz="1800" dirty="0" err="1" smtClean="0"/>
              <a:t>tindex</a:t>
            </a:r>
            <a:r>
              <a:rPr lang="en-US" altLang="zh-CN" sz="1800" dirty="0" smtClean="0"/>
              <a:t>,]</a:t>
            </a:r>
          </a:p>
          <a:p>
            <a:pPr marL="0" indent="0">
              <a:buFont typeface="Wingdings" panose="05000000000000000000" pitchFamily="2" charset="2"/>
              <a:buNone/>
              <a:defRPr/>
            </a:pPr>
            <a:r>
              <a:rPr lang="en-US" altLang="zh-CN" sz="1800" dirty="0" err="1" smtClean="0"/>
              <a:t>test_iris</a:t>
            </a:r>
            <a:r>
              <a:rPr lang="en-US" altLang="zh-CN" sz="1800" dirty="0" smtClean="0"/>
              <a:t> &lt;- iris[-</a:t>
            </a:r>
            <a:r>
              <a:rPr lang="en-US" altLang="zh-CN" sz="1800" dirty="0" err="1" smtClean="0"/>
              <a:t>tindex</a:t>
            </a:r>
            <a:r>
              <a:rPr lang="en-US" altLang="zh-CN" sz="1800" dirty="0" smtClean="0"/>
              <a:t>,]</a:t>
            </a:r>
          </a:p>
          <a:p>
            <a:pPr marL="0" indent="0">
              <a:buFont typeface="Wingdings" panose="05000000000000000000" pitchFamily="2" charset="2"/>
              <a:buNone/>
              <a:defRPr/>
            </a:pPr>
            <a:r>
              <a:rPr lang="en-US" altLang="zh-CN" sz="1800" dirty="0" err="1" smtClean="0"/>
              <a:t>newcol</a:t>
            </a:r>
            <a:r>
              <a:rPr lang="en-US" altLang="zh-CN" sz="1800" dirty="0" smtClean="0"/>
              <a:t> &lt;- </a:t>
            </a:r>
            <a:r>
              <a:rPr lang="en-US" altLang="zh-CN" sz="1800" dirty="0" err="1" smtClean="0"/>
              <a:t>data.frame</a:t>
            </a:r>
            <a:r>
              <a:rPr lang="en-US" altLang="zh-CN" sz="1800" dirty="0" smtClean="0"/>
              <a:t>(</a:t>
            </a:r>
            <a:r>
              <a:rPr lang="en-US" altLang="zh-CN" sz="1800" dirty="0" err="1" smtClean="0"/>
              <a:t>isVersicolor</a:t>
            </a:r>
            <a:r>
              <a:rPr lang="en-US" altLang="zh-CN" sz="1800" dirty="0" smtClean="0"/>
              <a:t>=(</a:t>
            </a:r>
            <a:r>
              <a:rPr lang="en-US" altLang="zh-CN" sz="1800" dirty="0" err="1" smtClean="0"/>
              <a:t>train_iris$Species</a:t>
            </a:r>
            <a:r>
              <a:rPr lang="en-US" altLang="zh-CN" sz="1800" dirty="0" smtClean="0"/>
              <a:t>=="versicolor"))</a:t>
            </a:r>
          </a:p>
          <a:p>
            <a:pPr marL="0" indent="0">
              <a:buFont typeface="Wingdings" panose="05000000000000000000" pitchFamily="2" charset="2"/>
              <a:buNone/>
              <a:defRPr/>
            </a:pPr>
            <a:r>
              <a:rPr lang="en-US" altLang="zh-CN" sz="1800" dirty="0" err="1" smtClean="0"/>
              <a:t>train_iris</a:t>
            </a:r>
            <a:r>
              <a:rPr lang="en-US" altLang="zh-CN" sz="1800" dirty="0" smtClean="0"/>
              <a:t> &lt;- </a:t>
            </a:r>
            <a:r>
              <a:rPr lang="en-US" altLang="zh-CN" sz="1800" dirty="0" err="1" smtClean="0"/>
              <a:t>cbind</a:t>
            </a:r>
            <a:r>
              <a:rPr lang="en-US" altLang="zh-CN" sz="1800" dirty="0" smtClean="0"/>
              <a:t>(</a:t>
            </a:r>
            <a:r>
              <a:rPr lang="en-US" altLang="zh-CN" sz="1800" dirty="0" err="1" smtClean="0"/>
              <a:t>train_iris,newcol</a:t>
            </a:r>
            <a:r>
              <a:rPr lang="en-US" altLang="zh-CN" sz="1800" dirty="0" smtClean="0"/>
              <a:t>)</a:t>
            </a:r>
          </a:p>
          <a:p>
            <a:pPr marL="0" indent="0">
              <a:buFont typeface="Wingdings" panose="05000000000000000000" pitchFamily="2" charset="2"/>
              <a:buNone/>
              <a:defRPr/>
            </a:pPr>
            <a:r>
              <a:rPr lang="en-US" altLang="zh-CN" sz="1800" dirty="0" smtClean="0"/>
              <a:t>head(</a:t>
            </a:r>
            <a:r>
              <a:rPr lang="en-US" altLang="zh-CN" sz="1800" dirty="0" err="1" smtClean="0"/>
              <a:t>train_iris</a:t>
            </a:r>
            <a:r>
              <a:rPr lang="en-US" altLang="zh-CN" sz="1800" dirty="0" smtClean="0"/>
              <a:t>)</a:t>
            </a:r>
          </a:p>
          <a:p>
            <a:pPr marL="0" indent="0">
              <a:buFont typeface="Wingdings" panose="05000000000000000000" pitchFamily="2" charset="2"/>
              <a:buNone/>
              <a:defRPr/>
            </a:pPr>
            <a:endParaRPr lang="en-US" altLang="zh-CN" sz="2400" dirty="0" smtClean="0"/>
          </a:p>
        </p:txBody>
      </p:sp>
    </p:spTree>
    <p:extLst>
      <p:ext uri="{BB962C8B-B14F-4D97-AF65-F5344CB8AC3E}">
        <p14:creationId xmlns:p14="http://schemas.microsoft.com/office/powerpoint/2010/main" val="3635247831"/>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1"/>
          <p:cNvSpPr>
            <a:spLocks noGrp="1"/>
          </p:cNvSpPr>
          <p:nvPr>
            <p:ph type="title"/>
          </p:nvPr>
        </p:nvSpPr>
        <p:spPr/>
        <p:txBody>
          <a:bodyPr/>
          <a:lstStyle/>
          <a:p>
            <a:r>
              <a:rPr lang="zh-CN" altLang="en-US" smtClean="0"/>
              <a:t>逻辑回归</a:t>
            </a:r>
          </a:p>
        </p:txBody>
      </p:sp>
      <p:sp>
        <p:nvSpPr>
          <p:cNvPr id="107523" name="内容占位符 2"/>
          <p:cNvSpPr>
            <a:spLocks noGrp="1"/>
          </p:cNvSpPr>
          <p:nvPr>
            <p:ph idx="1"/>
          </p:nvPr>
        </p:nvSpPr>
        <p:spPr>
          <a:xfrm>
            <a:off x="323850" y="1341438"/>
            <a:ext cx="8569325" cy="4535487"/>
          </a:xfrm>
        </p:spPr>
        <p:txBody>
          <a:bodyPr/>
          <a:lstStyle/>
          <a:p>
            <a:r>
              <a:rPr lang="zh-CN" altLang="en-US" sz="2400" dirty="0" smtClean="0"/>
              <a:t>逻辑回归示例</a:t>
            </a:r>
            <a:endParaRPr lang="en-US" altLang="zh-CN" sz="2400" dirty="0" smtClean="0"/>
          </a:p>
          <a:p>
            <a:pPr lvl="1"/>
            <a:r>
              <a:rPr lang="zh-CN" altLang="en-US" sz="2000" dirty="0" smtClean="0"/>
              <a:t>使用拟合广义线性模型的</a:t>
            </a:r>
            <a:r>
              <a:rPr lang="en-US" altLang="zh-CN" sz="2000" dirty="0" err="1" smtClean="0"/>
              <a:t>glm</a:t>
            </a:r>
            <a:r>
              <a:rPr lang="en-US" altLang="zh-CN" sz="2000" dirty="0" smtClean="0"/>
              <a:t>()</a:t>
            </a:r>
            <a:r>
              <a:rPr lang="zh-CN" altLang="en-US" sz="2000" dirty="0" smtClean="0"/>
              <a:t>函数构建一元逻辑回归模型。</a:t>
            </a:r>
            <a:endParaRPr lang="en-US" altLang="zh-CN" sz="2000" dirty="0" smtClean="0"/>
          </a:p>
          <a:p>
            <a:pPr lvl="1"/>
            <a:r>
              <a:rPr lang="en-US" altLang="zh-CN" sz="2000" dirty="0" smtClean="0"/>
              <a:t>glm1 &lt;- </a:t>
            </a:r>
            <a:r>
              <a:rPr lang="en-US" altLang="zh-CN" sz="2000" dirty="0" err="1" smtClean="0"/>
              <a:t>glm</a:t>
            </a:r>
            <a:r>
              <a:rPr lang="en-US" altLang="zh-CN" sz="2000" dirty="0" smtClean="0"/>
              <a:t>(</a:t>
            </a:r>
            <a:r>
              <a:rPr lang="en-US" altLang="zh-CN" sz="2000" dirty="0" err="1" smtClean="0"/>
              <a:t>isVersicolor</a:t>
            </a:r>
            <a:r>
              <a:rPr lang="en-US" altLang="zh-CN" sz="2000" dirty="0" smtClean="0"/>
              <a:t> ~ </a:t>
            </a:r>
            <a:r>
              <a:rPr lang="en-US" altLang="zh-CN" sz="2000" dirty="0" err="1" smtClean="0"/>
              <a:t>Sepal.Width</a:t>
            </a:r>
            <a:r>
              <a:rPr lang="en-US" altLang="zh-CN" sz="2000" dirty="0" smtClean="0"/>
              <a:t>, data=</a:t>
            </a:r>
            <a:r>
              <a:rPr lang="en-US" altLang="zh-CN" sz="2000" dirty="0" err="1" smtClean="0"/>
              <a:t>train_iris</a:t>
            </a:r>
            <a:r>
              <a:rPr lang="en-US" altLang="zh-CN" sz="2000" dirty="0" smtClean="0"/>
              <a:t>, family=binomial)</a:t>
            </a:r>
          </a:p>
          <a:p>
            <a:pPr lvl="1"/>
            <a:r>
              <a:rPr lang="en-US" altLang="zh-CN" sz="2000" dirty="0" smtClean="0"/>
              <a:t>summary(glm1)</a:t>
            </a:r>
            <a:endParaRPr lang="zh-CN" altLang="en-US" sz="2000" dirty="0" smtClean="0"/>
          </a:p>
        </p:txBody>
      </p:sp>
      <p:pic>
        <p:nvPicPr>
          <p:cNvPr id="107524"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48038" y="2852738"/>
            <a:ext cx="5191125"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6232960"/>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1"/>
          <p:cNvSpPr>
            <a:spLocks noGrp="1"/>
          </p:cNvSpPr>
          <p:nvPr>
            <p:ph type="title"/>
          </p:nvPr>
        </p:nvSpPr>
        <p:spPr/>
        <p:txBody>
          <a:bodyPr/>
          <a:lstStyle/>
          <a:p>
            <a:r>
              <a:rPr lang="zh-CN" altLang="en-US" smtClean="0"/>
              <a:t>逻辑回归</a:t>
            </a:r>
          </a:p>
        </p:txBody>
      </p:sp>
      <p:sp>
        <p:nvSpPr>
          <p:cNvPr id="108547" name="内容占位符 2"/>
          <p:cNvSpPr>
            <a:spLocks noGrp="1"/>
          </p:cNvSpPr>
          <p:nvPr>
            <p:ph idx="1"/>
          </p:nvPr>
        </p:nvSpPr>
        <p:spPr>
          <a:xfrm>
            <a:off x="323850" y="1341438"/>
            <a:ext cx="8569325" cy="4535487"/>
          </a:xfrm>
        </p:spPr>
        <p:txBody>
          <a:bodyPr/>
          <a:lstStyle/>
          <a:p>
            <a:r>
              <a:rPr lang="zh-CN" altLang="en-US" sz="2400" dirty="0" smtClean="0"/>
              <a:t>逻辑回归示例</a:t>
            </a:r>
            <a:endParaRPr lang="en-US" altLang="zh-CN" sz="2400" dirty="0" smtClean="0"/>
          </a:p>
          <a:p>
            <a:pPr lvl="1"/>
            <a:r>
              <a:rPr lang="zh-CN" altLang="en-US" sz="2000" dirty="0" smtClean="0"/>
              <a:t>观察响应变量和预测变量的散点图</a:t>
            </a:r>
            <a:endParaRPr lang="en-US" altLang="zh-CN" sz="2000" dirty="0" smtClean="0"/>
          </a:p>
          <a:p>
            <a:pPr marL="890588" lvl="2" indent="0">
              <a:buFont typeface="Wingdings" panose="05000000000000000000" pitchFamily="2" charset="2"/>
              <a:buNone/>
            </a:pPr>
            <a:r>
              <a:rPr lang="en-US" altLang="zh-CN" sz="1600" dirty="0" smtClean="0"/>
              <a:t>plot(</a:t>
            </a:r>
            <a:r>
              <a:rPr lang="en-US" altLang="zh-CN" sz="1600" dirty="0" err="1" smtClean="0"/>
              <a:t>train_iris$Sepal.Width</a:t>
            </a:r>
            <a:r>
              <a:rPr lang="en-US" altLang="zh-CN" sz="1600" dirty="0" smtClean="0"/>
              <a:t>, </a:t>
            </a:r>
            <a:r>
              <a:rPr lang="en-US" altLang="zh-CN" sz="1600" dirty="0" err="1" smtClean="0"/>
              <a:t>train_iris$isVersicolor</a:t>
            </a:r>
            <a:r>
              <a:rPr lang="en-US" altLang="zh-CN" sz="1600" dirty="0" smtClean="0"/>
              <a:t>)</a:t>
            </a:r>
          </a:p>
          <a:p>
            <a:pPr marL="890588" lvl="2" indent="0">
              <a:buFont typeface="Wingdings" panose="05000000000000000000" pitchFamily="2" charset="2"/>
              <a:buNone/>
            </a:pPr>
            <a:r>
              <a:rPr lang="en-US" altLang="zh-CN" sz="1600" dirty="0" smtClean="0"/>
              <a:t>curve(predict(glm1,data.frame(</a:t>
            </a:r>
            <a:r>
              <a:rPr lang="en-US" altLang="zh-CN" sz="1600" dirty="0" err="1" smtClean="0"/>
              <a:t>Sepal.Width</a:t>
            </a:r>
            <a:r>
              <a:rPr lang="en-US" altLang="zh-CN" sz="1600" dirty="0" smtClean="0"/>
              <a:t>=x),type="response"),add=TRUE)</a:t>
            </a:r>
          </a:p>
          <a:p>
            <a:pPr lvl="1"/>
            <a:r>
              <a:rPr lang="zh-CN" altLang="en-US" sz="2000" dirty="0" smtClean="0"/>
              <a:t>使用</a:t>
            </a:r>
            <a:r>
              <a:rPr lang="en-US" altLang="zh-CN" sz="2000" dirty="0" smtClean="0"/>
              <a:t>predict()</a:t>
            </a:r>
            <a:r>
              <a:rPr lang="zh-CN" altLang="en-US" sz="2000" dirty="0" smtClean="0"/>
              <a:t>函数进行预测</a:t>
            </a:r>
            <a:endParaRPr lang="en-US" altLang="zh-CN" sz="2000" dirty="0" smtClean="0"/>
          </a:p>
          <a:p>
            <a:pPr marL="890588" lvl="2" indent="0">
              <a:buFont typeface="Wingdings" panose="05000000000000000000" pitchFamily="2" charset="2"/>
              <a:buNone/>
            </a:pPr>
            <a:r>
              <a:rPr lang="en-US" altLang="zh-CN" sz="1600" dirty="0" err="1" smtClean="0"/>
              <a:t>newdata</a:t>
            </a:r>
            <a:r>
              <a:rPr lang="en-US" altLang="zh-CN" sz="1600" dirty="0" smtClean="0"/>
              <a:t>&lt;-</a:t>
            </a:r>
            <a:r>
              <a:rPr lang="en-US" altLang="zh-CN" sz="1600" dirty="0" err="1" smtClean="0"/>
              <a:t>data.frame</a:t>
            </a:r>
            <a:r>
              <a:rPr lang="en-US" altLang="zh-CN" sz="1600" dirty="0" smtClean="0"/>
              <a:t>(</a:t>
            </a:r>
            <a:r>
              <a:rPr lang="en-US" altLang="zh-CN" sz="1600" dirty="0" err="1" smtClean="0"/>
              <a:t>Sepal.Width</a:t>
            </a:r>
            <a:r>
              <a:rPr lang="en-US" altLang="zh-CN" sz="1600" dirty="0" smtClean="0"/>
              <a:t>=2.4)</a:t>
            </a:r>
          </a:p>
          <a:p>
            <a:pPr marL="890588" lvl="2" indent="0">
              <a:buFont typeface="Wingdings" panose="05000000000000000000" pitchFamily="2" charset="2"/>
              <a:buNone/>
            </a:pPr>
            <a:r>
              <a:rPr lang="en-US" altLang="zh-CN" sz="1600" dirty="0" smtClean="0"/>
              <a:t>predict(glm1,newdata,type="response")</a:t>
            </a:r>
          </a:p>
          <a:p>
            <a:pPr lvl="1"/>
            <a:endParaRPr lang="en-US" altLang="zh-CN" sz="2000" dirty="0" smtClean="0"/>
          </a:p>
        </p:txBody>
      </p:sp>
      <p:pic>
        <p:nvPicPr>
          <p:cNvPr id="108548"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92775" y="3041650"/>
            <a:ext cx="3200400" cy="319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549"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388" y="3933825"/>
            <a:ext cx="3727450"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50" name="文本框 8"/>
          <p:cNvSpPr txBox="1">
            <a:spLocks noChangeArrowheads="1"/>
          </p:cNvSpPr>
          <p:nvPr/>
        </p:nvSpPr>
        <p:spPr bwMode="auto">
          <a:xfrm>
            <a:off x="1127125" y="5343525"/>
            <a:ext cx="273685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err="1"/>
              <a:t>Sepal.Width</a:t>
            </a:r>
            <a:r>
              <a:rPr lang="zh-CN" altLang="en-US" dirty="0"/>
              <a:t>值为</a:t>
            </a:r>
            <a:r>
              <a:rPr lang="en-US" altLang="zh-CN" dirty="0"/>
              <a:t>2.4</a:t>
            </a:r>
            <a:r>
              <a:rPr lang="zh-CN" altLang="en-US" dirty="0"/>
              <a:t>时，响应变量是</a:t>
            </a:r>
            <a:r>
              <a:rPr lang="en-US" altLang="zh-CN" dirty="0"/>
              <a:t>Versicolor</a:t>
            </a:r>
            <a:r>
              <a:rPr lang="zh-CN" altLang="en-US" dirty="0"/>
              <a:t>类型的概率是</a:t>
            </a:r>
            <a:r>
              <a:rPr lang="en-US" altLang="zh-CN" dirty="0"/>
              <a:t>76.4%</a:t>
            </a:r>
            <a:r>
              <a:rPr lang="zh-CN" altLang="en-US" dirty="0"/>
              <a:t>。</a:t>
            </a:r>
          </a:p>
        </p:txBody>
      </p:sp>
    </p:spTree>
    <p:extLst>
      <p:ext uri="{BB962C8B-B14F-4D97-AF65-F5344CB8AC3E}">
        <p14:creationId xmlns:p14="http://schemas.microsoft.com/office/powerpoint/2010/main" val="13679452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smtClean="0"/>
              <a:t>聚类分析的典型应用</a:t>
            </a:r>
          </a:p>
        </p:txBody>
      </p:sp>
      <p:sp>
        <p:nvSpPr>
          <p:cNvPr id="19459" name="内容占位符 2"/>
          <p:cNvSpPr>
            <a:spLocks noGrp="1"/>
          </p:cNvSpPr>
          <p:nvPr>
            <p:ph idx="1"/>
          </p:nvPr>
        </p:nvSpPr>
        <p:spPr/>
        <p:txBody>
          <a:bodyPr/>
          <a:lstStyle/>
          <a:p>
            <a:r>
              <a:rPr lang="zh-CN" altLang="en-US" smtClean="0"/>
              <a:t>经济领域：</a:t>
            </a:r>
          </a:p>
          <a:p>
            <a:pPr lvl="1"/>
            <a:r>
              <a:rPr lang="zh-CN" altLang="en-US" smtClean="0"/>
              <a:t>帮助市场分析人员从客户数据库中发现不同的客户群，并且用购买模式来刻画不同的客户群的特征。</a:t>
            </a:r>
          </a:p>
          <a:p>
            <a:pPr lvl="1"/>
            <a:r>
              <a:rPr lang="zh-CN" altLang="en-US" smtClean="0"/>
              <a:t>谁喜欢打国际长途，在什么时间，打到那里？</a:t>
            </a:r>
          </a:p>
          <a:p>
            <a:pPr lvl="1"/>
            <a:r>
              <a:rPr lang="zh-CN" altLang="en-US" smtClean="0"/>
              <a:t>对住宅区进行聚类，确定自动提款机</a:t>
            </a:r>
            <a:r>
              <a:rPr lang="en-US" altLang="zh-CN" smtClean="0"/>
              <a:t>ATM</a:t>
            </a:r>
            <a:r>
              <a:rPr lang="zh-CN" altLang="en-US" smtClean="0"/>
              <a:t>的安放位置</a:t>
            </a:r>
          </a:p>
          <a:p>
            <a:pPr lvl="1"/>
            <a:r>
              <a:rPr lang="zh-CN" altLang="en-US" smtClean="0"/>
              <a:t>股票市场板块分析，找出最具活力的板块龙头股</a:t>
            </a:r>
          </a:p>
          <a:p>
            <a:pPr lvl="1"/>
            <a:r>
              <a:rPr lang="zh-CN" altLang="en-US" smtClean="0"/>
              <a:t>企业信用等级分类</a:t>
            </a:r>
          </a:p>
          <a:p>
            <a:pPr lvl="1"/>
            <a:r>
              <a:rPr lang="en-US" altLang="zh-CN" smtClean="0"/>
              <a:t>……</a:t>
            </a:r>
          </a:p>
          <a:p>
            <a:r>
              <a:rPr lang="zh-CN" altLang="en-US" smtClean="0"/>
              <a:t>生物学领域</a:t>
            </a:r>
          </a:p>
          <a:p>
            <a:pPr lvl="1"/>
            <a:r>
              <a:rPr lang="zh-CN" altLang="en-US" smtClean="0"/>
              <a:t>推导植物和动物的分类；</a:t>
            </a:r>
          </a:p>
          <a:p>
            <a:pPr lvl="1"/>
            <a:r>
              <a:rPr lang="zh-CN" altLang="en-US" smtClean="0"/>
              <a:t>对基因分类，获得对种群的认识</a:t>
            </a:r>
          </a:p>
          <a:p>
            <a:endParaRPr lang="zh-CN" altLang="en-US" smtClean="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p:cNvSpPr>
            <a:spLocks noGrp="1"/>
          </p:cNvSpPr>
          <p:nvPr>
            <p:ph type="title"/>
          </p:nvPr>
        </p:nvSpPr>
        <p:spPr/>
        <p:txBody>
          <a:bodyPr/>
          <a:lstStyle/>
          <a:p>
            <a:r>
              <a:rPr lang="zh-CN" altLang="en-US" smtClean="0"/>
              <a:t>逻辑回归</a:t>
            </a:r>
          </a:p>
        </p:txBody>
      </p:sp>
      <p:sp>
        <p:nvSpPr>
          <p:cNvPr id="3" name="内容占位符 2"/>
          <p:cNvSpPr>
            <a:spLocks noGrp="1"/>
          </p:cNvSpPr>
          <p:nvPr>
            <p:ph idx="1"/>
          </p:nvPr>
        </p:nvSpPr>
        <p:spPr>
          <a:xfrm>
            <a:off x="323850" y="1341438"/>
            <a:ext cx="8569325" cy="4535487"/>
          </a:xfrm>
        </p:spPr>
        <p:txBody>
          <a:bodyPr/>
          <a:lstStyle/>
          <a:p>
            <a:pPr>
              <a:defRPr/>
            </a:pPr>
            <a:r>
              <a:rPr lang="zh-CN" altLang="en-US" sz="2400" dirty="0" smtClean="0"/>
              <a:t>逻辑回归示例</a:t>
            </a:r>
            <a:endParaRPr lang="en-US" altLang="zh-CN" sz="2400" dirty="0" smtClean="0"/>
          </a:p>
          <a:p>
            <a:pPr lvl="1">
              <a:defRPr/>
            </a:pPr>
            <a:r>
              <a:rPr lang="zh-CN" altLang="en-US" sz="2000" dirty="0" smtClean="0"/>
              <a:t>使用全部四个特征变量进行多元逻辑回归。</a:t>
            </a:r>
            <a:endParaRPr lang="en-US" altLang="zh-CN" sz="2000" dirty="0" smtClean="0"/>
          </a:p>
          <a:p>
            <a:pPr marL="449262" lvl="1" indent="0">
              <a:buFont typeface="Wingdings" panose="05000000000000000000" pitchFamily="2" charset="2"/>
              <a:buNone/>
              <a:defRPr/>
            </a:pPr>
            <a:r>
              <a:rPr lang="en-US" altLang="zh-CN" sz="1800" dirty="0" smtClean="0"/>
              <a:t>formula &lt;- </a:t>
            </a:r>
            <a:r>
              <a:rPr lang="en-US" altLang="zh-CN" sz="1800" dirty="0" err="1" smtClean="0"/>
              <a:t>isVersicolor</a:t>
            </a:r>
            <a:r>
              <a:rPr lang="en-US" altLang="zh-CN" sz="1800" dirty="0" smtClean="0"/>
              <a:t> ~ </a:t>
            </a:r>
            <a:r>
              <a:rPr lang="en-US" altLang="zh-CN" sz="1800" dirty="0" err="1" smtClean="0"/>
              <a:t>Sepal.Length</a:t>
            </a:r>
            <a:r>
              <a:rPr lang="en-US" altLang="zh-CN" sz="1800" dirty="0" smtClean="0"/>
              <a:t> + </a:t>
            </a:r>
            <a:r>
              <a:rPr lang="en-US" altLang="zh-CN" sz="1800" dirty="0" err="1" smtClean="0"/>
              <a:t>Sepal.Width</a:t>
            </a:r>
            <a:r>
              <a:rPr lang="en-US" altLang="zh-CN" sz="1800" dirty="0" smtClean="0"/>
              <a:t> + </a:t>
            </a:r>
            <a:r>
              <a:rPr lang="en-US" altLang="zh-CN" sz="1800" dirty="0" err="1" smtClean="0"/>
              <a:t>Petal.Length</a:t>
            </a:r>
            <a:r>
              <a:rPr lang="en-US" altLang="zh-CN" sz="1800" dirty="0" smtClean="0"/>
              <a:t> + </a:t>
            </a:r>
            <a:r>
              <a:rPr lang="en-US" altLang="zh-CN" sz="1800" dirty="0" err="1" smtClean="0"/>
              <a:t>Petal.Width</a:t>
            </a:r>
            <a:endParaRPr lang="en-US" altLang="zh-CN" sz="1800" dirty="0" smtClean="0"/>
          </a:p>
          <a:p>
            <a:pPr marL="449262" lvl="1" indent="0">
              <a:buFont typeface="Wingdings" panose="05000000000000000000" pitchFamily="2" charset="2"/>
              <a:buNone/>
              <a:defRPr/>
            </a:pPr>
            <a:r>
              <a:rPr lang="en-US" altLang="zh-CN" sz="1800" dirty="0" smtClean="0"/>
              <a:t>glm2 &lt;- </a:t>
            </a:r>
            <a:r>
              <a:rPr lang="en-US" altLang="zh-CN" sz="1800" dirty="0" err="1" smtClean="0"/>
              <a:t>glm</a:t>
            </a:r>
            <a:r>
              <a:rPr lang="en-US" altLang="zh-CN" sz="1800" dirty="0" smtClean="0"/>
              <a:t>(formula, data=</a:t>
            </a:r>
            <a:r>
              <a:rPr lang="en-US" altLang="zh-CN" sz="1800" dirty="0" err="1" smtClean="0"/>
              <a:t>train_iris,family</a:t>
            </a:r>
            <a:r>
              <a:rPr lang="en-US" altLang="zh-CN" sz="1800" dirty="0" smtClean="0"/>
              <a:t>="binomial")</a:t>
            </a:r>
          </a:p>
          <a:p>
            <a:pPr marL="449262" lvl="1" indent="0">
              <a:buFont typeface="Wingdings" panose="05000000000000000000" pitchFamily="2" charset="2"/>
              <a:buNone/>
              <a:defRPr/>
            </a:pPr>
            <a:r>
              <a:rPr lang="en-US" altLang="zh-CN" sz="1800" dirty="0" smtClean="0"/>
              <a:t>summary(glm2)</a:t>
            </a:r>
          </a:p>
        </p:txBody>
      </p:sp>
      <p:pic>
        <p:nvPicPr>
          <p:cNvPr id="109572"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87675" y="3284538"/>
            <a:ext cx="4321175" cy="347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8293827"/>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
          <p:cNvSpPr>
            <a:spLocks noGrp="1"/>
          </p:cNvSpPr>
          <p:nvPr>
            <p:ph type="title"/>
          </p:nvPr>
        </p:nvSpPr>
        <p:spPr/>
        <p:txBody>
          <a:bodyPr/>
          <a:lstStyle/>
          <a:p>
            <a:r>
              <a:rPr lang="zh-CN" altLang="en-US" smtClean="0"/>
              <a:t>逻辑回归</a:t>
            </a:r>
          </a:p>
        </p:txBody>
      </p:sp>
      <p:sp>
        <p:nvSpPr>
          <p:cNvPr id="110595" name="内容占位符 2"/>
          <p:cNvSpPr>
            <a:spLocks noGrp="1"/>
          </p:cNvSpPr>
          <p:nvPr>
            <p:ph idx="1"/>
          </p:nvPr>
        </p:nvSpPr>
        <p:spPr>
          <a:xfrm>
            <a:off x="323850" y="1341438"/>
            <a:ext cx="8569325" cy="4535487"/>
          </a:xfrm>
        </p:spPr>
        <p:txBody>
          <a:bodyPr/>
          <a:lstStyle/>
          <a:p>
            <a:r>
              <a:rPr lang="zh-CN" altLang="en-US" sz="2400" dirty="0" smtClean="0"/>
              <a:t>逻辑回归示例</a:t>
            </a:r>
            <a:endParaRPr lang="en-US" altLang="zh-CN" sz="2400" dirty="0" smtClean="0"/>
          </a:p>
          <a:p>
            <a:pPr lvl="1"/>
            <a:r>
              <a:rPr lang="zh-CN" altLang="en-US" sz="2000" dirty="0" smtClean="0"/>
              <a:t>使用全部四个特征变量进行多元逻辑回归。</a:t>
            </a:r>
            <a:endParaRPr lang="en-US" altLang="zh-CN" sz="2000" dirty="0" smtClean="0"/>
          </a:p>
          <a:p>
            <a:pPr lvl="1"/>
            <a:r>
              <a:rPr lang="zh-CN" altLang="en-US" sz="2000" dirty="0" smtClean="0"/>
              <a:t>使用</a:t>
            </a:r>
            <a:r>
              <a:rPr lang="en-US" altLang="zh-CN" sz="2000" dirty="0" smtClean="0"/>
              <a:t>predict()</a:t>
            </a:r>
            <a:r>
              <a:rPr lang="zh-CN" altLang="en-US" sz="2000" dirty="0" smtClean="0"/>
              <a:t>函数对测试集进行预测。</a:t>
            </a:r>
            <a:endParaRPr lang="en-US" altLang="zh-CN" sz="2000" dirty="0" smtClean="0"/>
          </a:p>
          <a:p>
            <a:pPr lvl="1"/>
            <a:r>
              <a:rPr lang="en-US" altLang="zh-CN" sz="2000" dirty="0" err="1" smtClean="0"/>
              <a:t>prob</a:t>
            </a:r>
            <a:r>
              <a:rPr lang="en-US" altLang="zh-CN" sz="2000" dirty="0" smtClean="0"/>
              <a:t> &lt;- predict(glm2,newdata=</a:t>
            </a:r>
            <a:r>
              <a:rPr lang="en-US" altLang="zh-CN" sz="2000" dirty="0" err="1" smtClean="0"/>
              <a:t>test_iris,type</a:t>
            </a:r>
            <a:r>
              <a:rPr lang="en-US" altLang="zh-CN" sz="2000" dirty="0" smtClean="0"/>
              <a:t>=“response</a:t>
            </a:r>
            <a:r>
              <a:rPr lang="en-US" altLang="zh-CN" sz="2000" dirty="0" smtClean="0"/>
              <a:t>”)</a:t>
            </a:r>
          </a:p>
          <a:p>
            <a:pPr lvl="1"/>
            <a:r>
              <a:rPr lang="en-US" altLang="zh-CN" sz="2000" dirty="0"/>
              <a:t>threshold &lt;- </a:t>
            </a:r>
            <a:r>
              <a:rPr lang="en-US" altLang="zh-CN" sz="2000" dirty="0" smtClean="0"/>
              <a:t>0.5</a:t>
            </a:r>
            <a:endParaRPr lang="en-US" altLang="zh-CN" sz="2000" dirty="0" smtClean="0"/>
          </a:p>
          <a:p>
            <a:pPr lvl="1"/>
            <a:r>
              <a:rPr lang="en-US" altLang="zh-CN" sz="2000" dirty="0" err="1"/>
              <a:t>predictions_class</a:t>
            </a:r>
            <a:r>
              <a:rPr lang="en-US" altLang="zh-CN" sz="2000" dirty="0"/>
              <a:t> &lt;- </a:t>
            </a:r>
            <a:r>
              <a:rPr lang="en-US" altLang="zh-CN" sz="2000" dirty="0" err="1" smtClean="0"/>
              <a:t>ifelse</a:t>
            </a:r>
            <a:r>
              <a:rPr lang="en-US" altLang="zh-CN" sz="2000" dirty="0" smtClean="0"/>
              <a:t>(</a:t>
            </a:r>
            <a:r>
              <a:rPr lang="en-US" altLang="zh-CN" sz="2000" dirty="0" err="1" smtClean="0"/>
              <a:t>prob</a:t>
            </a:r>
            <a:r>
              <a:rPr lang="en-US" altLang="zh-CN" sz="2000" dirty="0" smtClean="0"/>
              <a:t> </a:t>
            </a:r>
            <a:r>
              <a:rPr lang="en-US" altLang="zh-CN" sz="2000" dirty="0"/>
              <a:t>&gt; threshold, 1, 0)</a:t>
            </a:r>
          </a:p>
          <a:p>
            <a:pPr lvl="1"/>
            <a:endParaRPr lang="en-US" altLang="zh-CN" sz="2000" dirty="0" smtClean="0"/>
          </a:p>
        </p:txBody>
      </p:sp>
      <p:pic>
        <p:nvPicPr>
          <p:cNvPr id="110596"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512" y="3734661"/>
            <a:ext cx="8496300"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1041638"/>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评价指标</a:t>
            </a:r>
          </a:p>
        </p:txBody>
      </p:sp>
      <p:sp>
        <p:nvSpPr>
          <p:cNvPr id="3" name="内容占位符 2"/>
          <p:cNvSpPr>
            <a:spLocks noGrp="1"/>
          </p:cNvSpPr>
          <p:nvPr>
            <p:ph idx="1"/>
          </p:nvPr>
        </p:nvSpPr>
        <p:spPr/>
        <p:txBody>
          <a:bodyPr/>
          <a:lstStyle/>
          <a:p>
            <a:r>
              <a:rPr lang="zh-CN" altLang="en-US" dirty="0"/>
              <a:t>混淆矩阵</a:t>
            </a:r>
            <a:r>
              <a:rPr lang="en-US" altLang="zh-CN" dirty="0"/>
              <a:t>(Confusion Matrix)</a:t>
            </a:r>
            <a:endParaRPr lang="zh-CN" alt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204864"/>
            <a:ext cx="8893175"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Tree>
    <p:extLst>
      <p:ext uri="{BB962C8B-B14F-4D97-AF65-F5344CB8AC3E}">
        <p14:creationId xmlns:p14="http://schemas.microsoft.com/office/powerpoint/2010/main" val="3594939256"/>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标题 1"/>
          <p:cNvSpPr>
            <a:spLocks noGrp="1"/>
          </p:cNvSpPr>
          <p:nvPr>
            <p:ph type="title"/>
          </p:nvPr>
        </p:nvSpPr>
        <p:spPr/>
        <p:txBody>
          <a:bodyPr/>
          <a:lstStyle/>
          <a:p>
            <a:r>
              <a:rPr lang="zh-CN" altLang="en-US" dirty="0"/>
              <a:t>评价指标</a:t>
            </a:r>
            <a:endParaRPr lang="en-US" altLang="zh-CN" dirty="0"/>
          </a:p>
        </p:txBody>
      </p:sp>
      <p:sp>
        <p:nvSpPr>
          <p:cNvPr id="111619" name="内容占位符 2"/>
          <p:cNvSpPr>
            <a:spLocks noGrp="1"/>
          </p:cNvSpPr>
          <p:nvPr>
            <p:ph idx="1"/>
          </p:nvPr>
        </p:nvSpPr>
        <p:spPr>
          <a:xfrm>
            <a:off x="179512" y="1340768"/>
            <a:ext cx="8827963" cy="4392612"/>
          </a:xfrm>
        </p:spPr>
        <p:txBody>
          <a:bodyPr/>
          <a:lstStyle/>
          <a:p>
            <a:r>
              <a:rPr lang="zh-CN" altLang="en-US" dirty="0"/>
              <a:t>分类</a:t>
            </a:r>
            <a:r>
              <a:rPr lang="zh-CN" altLang="en-US" dirty="0" smtClean="0"/>
              <a:t>模型预测效果的评价指标</a:t>
            </a:r>
            <a:endParaRPr lang="en-US" altLang="zh-CN" dirty="0" smtClean="0"/>
          </a:p>
          <a:p>
            <a:pPr lvl="1"/>
            <a:r>
              <a:rPr lang="zh-CN" altLang="en-US" dirty="0" smtClean="0"/>
              <a:t>准确（分类）率</a:t>
            </a:r>
            <a:r>
              <a:rPr lang="en-US" altLang="zh-CN" dirty="0" smtClean="0"/>
              <a:t>=</a:t>
            </a:r>
            <a:r>
              <a:rPr lang="zh-CN" altLang="en-US" dirty="0" smtClean="0"/>
              <a:t>正确预测的正反例数</a:t>
            </a:r>
            <a:r>
              <a:rPr lang="en-US" altLang="zh-CN" dirty="0" smtClean="0"/>
              <a:t>/</a:t>
            </a:r>
            <a:r>
              <a:rPr lang="zh-CN" altLang="en-US" dirty="0" smtClean="0"/>
              <a:t>总数      </a:t>
            </a:r>
            <a:endParaRPr lang="en-US" altLang="zh-CN" dirty="0" smtClean="0"/>
          </a:p>
          <a:p>
            <a:pPr lvl="2"/>
            <a:r>
              <a:rPr lang="en-US" altLang="zh-CN" dirty="0" smtClean="0"/>
              <a:t>Accuracy​​=(TP+TN)/(TP+TN+FP+FN)</a:t>
            </a:r>
          </a:p>
          <a:p>
            <a:pPr lvl="1"/>
            <a:r>
              <a:rPr lang="zh-CN" altLang="en-US" dirty="0" smtClean="0"/>
              <a:t>误分类率</a:t>
            </a:r>
            <a:r>
              <a:rPr lang="en-US" altLang="zh-CN" dirty="0" smtClean="0"/>
              <a:t>=</a:t>
            </a:r>
            <a:r>
              <a:rPr lang="zh-CN" altLang="en-US" dirty="0" smtClean="0"/>
              <a:t>错误预测的正反例数</a:t>
            </a:r>
            <a:r>
              <a:rPr lang="en-US" altLang="zh-CN" dirty="0" smtClean="0"/>
              <a:t>/</a:t>
            </a:r>
            <a:r>
              <a:rPr lang="zh-CN" altLang="en-US" dirty="0" smtClean="0"/>
              <a:t>总数        </a:t>
            </a:r>
            <a:endParaRPr lang="en-US" altLang="zh-CN" dirty="0" smtClean="0"/>
          </a:p>
          <a:p>
            <a:pPr lvl="2"/>
            <a:r>
              <a:rPr lang="en-US" altLang="zh-CN" dirty="0" smtClean="0"/>
              <a:t>Error rate= (TN+FN)/(</a:t>
            </a:r>
            <a:r>
              <a:rPr lang="en-US" altLang="zh-CN" dirty="0"/>
              <a:t>TP+TN+FP+FN</a:t>
            </a:r>
            <a:r>
              <a:rPr lang="en-US" altLang="zh-CN" dirty="0" smtClean="0"/>
              <a:t>)=1-Accuracy</a:t>
            </a:r>
          </a:p>
          <a:p>
            <a:pPr lvl="1"/>
            <a:r>
              <a:rPr lang="en-US" altLang="zh-CN" dirty="0" smtClean="0"/>
              <a:t>​</a:t>
            </a:r>
            <a:r>
              <a:rPr lang="zh-CN" altLang="en-US" dirty="0" smtClean="0"/>
              <a:t>查准率</a:t>
            </a:r>
            <a:r>
              <a:rPr lang="en-US" altLang="zh-CN" dirty="0" smtClean="0"/>
              <a:t>=</a:t>
            </a:r>
            <a:r>
              <a:rPr lang="zh-CN" altLang="en-US" dirty="0" smtClean="0"/>
              <a:t>正确预测到的正例数</a:t>
            </a:r>
            <a:r>
              <a:rPr lang="en-US" altLang="zh-CN" dirty="0" smtClean="0"/>
              <a:t>/</a:t>
            </a:r>
            <a:r>
              <a:rPr lang="zh-CN" altLang="en-US" dirty="0" smtClean="0"/>
              <a:t>预测的正</a:t>
            </a:r>
            <a:r>
              <a:rPr lang="zh-CN" altLang="en-US" dirty="0"/>
              <a:t>例总数​</a:t>
            </a:r>
            <a:endParaRPr lang="zh-CN" altLang="en-US" dirty="0" smtClean="0"/>
          </a:p>
          <a:p>
            <a:pPr lvl="2"/>
            <a:r>
              <a:rPr lang="en-US" altLang="zh-CN" dirty="0" smtClean="0"/>
              <a:t>Precision=TP/(TP+FP)</a:t>
            </a:r>
          </a:p>
          <a:p>
            <a:pPr lvl="1"/>
            <a:r>
              <a:rPr lang="zh-CN" altLang="en-US" dirty="0" smtClean="0"/>
              <a:t>查全率</a:t>
            </a:r>
            <a:r>
              <a:rPr lang="en-US" altLang="zh-CN" dirty="0" smtClean="0"/>
              <a:t>/</a:t>
            </a:r>
            <a:r>
              <a:rPr lang="zh-CN" altLang="en-US" dirty="0" smtClean="0"/>
              <a:t>召回率</a:t>
            </a:r>
            <a:r>
              <a:rPr lang="en-US" altLang="zh-CN" dirty="0" smtClean="0"/>
              <a:t>=</a:t>
            </a:r>
            <a:r>
              <a:rPr lang="zh-CN" altLang="en-US" dirty="0"/>
              <a:t>正确预测到的正例</a:t>
            </a:r>
            <a:r>
              <a:rPr lang="zh-CN" altLang="en-US" dirty="0" smtClean="0"/>
              <a:t>数</a:t>
            </a:r>
            <a:r>
              <a:rPr lang="en-US" altLang="zh-CN" dirty="0" smtClean="0"/>
              <a:t>/</a:t>
            </a:r>
            <a:r>
              <a:rPr lang="zh-CN" altLang="en-US" dirty="0" smtClean="0"/>
              <a:t>实际的正例总数</a:t>
            </a:r>
            <a:endParaRPr lang="en-US" altLang="zh-CN" dirty="0" smtClean="0"/>
          </a:p>
          <a:p>
            <a:pPr lvl="2"/>
            <a:r>
              <a:rPr lang="en-US" altLang="zh-CN" dirty="0" smtClean="0"/>
              <a:t>Recall = TP/(TP+FN)</a:t>
            </a:r>
          </a:p>
          <a:p>
            <a:pPr lvl="1"/>
            <a:r>
              <a:rPr lang="zh-CN" altLang="en-US" dirty="0" smtClean="0"/>
              <a:t>假阳性率</a:t>
            </a:r>
            <a:r>
              <a:rPr lang="en-US" altLang="zh-CN" dirty="0" smtClean="0"/>
              <a:t>=</a:t>
            </a:r>
            <a:r>
              <a:rPr lang="zh-CN" altLang="en-US" dirty="0" smtClean="0"/>
              <a:t>错误预测的正例数</a:t>
            </a:r>
            <a:r>
              <a:rPr lang="en-US" altLang="zh-CN" dirty="0" smtClean="0"/>
              <a:t>/</a:t>
            </a:r>
            <a:r>
              <a:rPr lang="zh-CN" altLang="en-US" dirty="0" smtClean="0"/>
              <a:t>实际反例总数​</a:t>
            </a:r>
          </a:p>
          <a:p>
            <a:pPr lvl="2"/>
            <a:r>
              <a:rPr lang="en-US" altLang="zh-CN" dirty="0"/>
              <a:t>False Positive Rate, FPR = FP/ (FP + TN</a:t>
            </a:r>
            <a:r>
              <a:rPr lang="en-US" altLang="zh-CN" dirty="0" smtClean="0"/>
              <a:t>)</a:t>
            </a:r>
          </a:p>
          <a:p>
            <a:pPr lvl="1"/>
            <a:r>
              <a:rPr lang="zh-CN" altLang="en-US" dirty="0" smtClean="0"/>
              <a:t>真</a:t>
            </a:r>
            <a:r>
              <a:rPr lang="zh-CN" altLang="en-US" dirty="0"/>
              <a:t>阳性</a:t>
            </a:r>
            <a:r>
              <a:rPr lang="zh-CN" altLang="en-US" dirty="0" smtClean="0"/>
              <a:t>率</a:t>
            </a:r>
            <a:r>
              <a:rPr lang="en-US" altLang="zh-CN" dirty="0" smtClean="0"/>
              <a:t>=</a:t>
            </a:r>
            <a:r>
              <a:rPr lang="zh-CN" altLang="en-US" dirty="0" smtClean="0"/>
              <a:t>正确预测到的</a:t>
            </a:r>
            <a:r>
              <a:rPr lang="zh-CN" altLang="en-US" dirty="0"/>
              <a:t>正例</a:t>
            </a:r>
            <a:r>
              <a:rPr lang="zh-CN" altLang="en-US" dirty="0" smtClean="0"/>
              <a:t>个数</a:t>
            </a:r>
            <a:r>
              <a:rPr lang="en-US" altLang="zh-CN" dirty="0" smtClean="0"/>
              <a:t>/</a:t>
            </a:r>
            <a:r>
              <a:rPr lang="zh-CN" altLang="en-US" dirty="0"/>
              <a:t>实际正例</a:t>
            </a:r>
            <a:r>
              <a:rPr lang="zh-CN" altLang="en-US" dirty="0" smtClean="0"/>
              <a:t>总数</a:t>
            </a:r>
            <a:r>
              <a:rPr lang="en-US" altLang="zh-CN" dirty="0" smtClean="0"/>
              <a:t>=</a:t>
            </a:r>
            <a:r>
              <a:rPr lang="zh-CN" altLang="en-US" dirty="0" smtClean="0"/>
              <a:t>查全率</a:t>
            </a:r>
            <a:endParaRPr lang="en-US" altLang="zh-CN" dirty="0" smtClean="0"/>
          </a:p>
          <a:p>
            <a:pPr lvl="2"/>
            <a:r>
              <a:rPr lang="en-US" altLang="zh-CN" dirty="0" smtClean="0"/>
              <a:t>True </a:t>
            </a:r>
            <a:r>
              <a:rPr lang="en-US" altLang="zh-CN" dirty="0"/>
              <a:t>P</a:t>
            </a:r>
            <a:r>
              <a:rPr lang="en-US" altLang="zh-CN" dirty="0" smtClean="0"/>
              <a:t>ositive Rate </a:t>
            </a:r>
            <a:r>
              <a:rPr lang="en-US" altLang="zh-CN" dirty="0"/>
              <a:t>,TPR=TP/(TP+FN)</a:t>
            </a:r>
          </a:p>
          <a:p>
            <a:pPr lvl="2"/>
            <a:endParaRPr lang="zh-CN" altLang="en-US" dirty="0" smtClean="0"/>
          </a:p>
        </p:txBody>
      </p:sp>
    </p:spTree>
    <p:extLst>
      <p:ext uri="{BB962C8B-B14F-4D97-AF65-F5344CB8AC3E}">
        <p14:creationId xmlns:p14="http://schemas.microsoft.com/office/powerpoint/2010/main" val="1880131451"/>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评价指标</a:t>
            </a:r>
          </a:p>
        </p:txBody>
      </p:sp>
      <p:sp>
        <p:nvSpPr>
          <p:cNvPr id="3" name="内容占位符 2"/>
          <p:cNvSpPr>
            <a:spLocks noGrp="1"/>
          </p:cNvSpPr>
          <p:nvPr>
            <p:ph idx="1"/>
          </p:nvPr>
        </p:nvSpPr>
        <p:spPr/>
        <p:txBody>
          <a:bodyPr/>
          <a:lstStyle/>
          <a:p>
            <a:r>
              <a:rPr lang="en-US" altLang="zh-CN" dirty="0" smtClean="0"/>
              <a:t>ROC(Receiver </a:t>
            </a:r>
            <a:r>
              <a:rPr lang="en-US" altLang="zh-CN" dirty="0"/>
              <a:t>Operating Characteristic</a:t>
            </a:r>
            <a:r>
              <a:rPr lang="zh-CN" altLang="en-US" dirty="0"/>
              <a:t>，接受者操作</a:t>
            </a:r>
            <a:r>
              <a:rPr lang="zh-CN" altLang="en-US" dirty="0" smtClean="0"/>
              <a:t>特性</a:t>
            </a:r>
            <a:r>
              <a:rPr lang="en-US" altLang="zh-CN" dirty="0" smtClean="0"/>
              <a:t>)</a:t>
            </a:r>
            <a:r>
              <a:rPr lang="zh-CN" altLang="en-US" dirty="0" smtClean="0"/>
              <a:t>曲线</a:t>
            </a:r>
            <a:endParaRPr lang="zh-CN" altLang="en-US" dirty="0"/>
          </a:p>
          <a:p>
            <a:pPr lvl="1"/>
            <a:r>
              <a:rPr lang="zh-CN" altLang="en-US" dirty="0" smtClean="0"/>
              <a:t>对于</a:t>
            </a:r>
            <a:r>
              <a:rPr lang="zh-CN" altLang="en-US" dirty="0"/>
              <a:t>一个二分类模型，假设已确定一个阀值，比如说 </a:t>
            </a:r>
            <a:r>
              <a:rPr lang="en-US" altLang="zh-CN" dirty="0"/>
              <a:t>0.6</a:t>
            </a:r>
            <a:r>
              <a:rPr lang="zh-CN" altLang="en-US" dirty="0"/>
              <a:t>，大于这个值的实例划归为正类，小于这个值则划到负类中。如果减小阀值，比如减到</a:t>
            </a:r>
            <a:r>
              <a:rPr lang="en-US" altLang="zh-CN" dirty="0"/>
              <a:t>0.5</a:t>
            </a:r>
            <a:r>
              <a:rPr lang="zh-CN" altLang="en-US" dirty="0"/>
              <a:t>，一方面，能识别出更多的正类，即提高</a:t>
            </a:r>
            <a:r>
              <a:rPr lang="en-US" altLang="zh-CN" dirty="0"/>
              <a:t>TPR(</a:t>
            </a:r>
            <a:r>
              <a:rPr lang="zh-CN" altLang="en-US" dirty="0"/>
              <a:t>样本集合的正例总数没变</a:t>
            </a:r>
            <a:r>
              <a:rPr lang="en-US" altLang="zh-CN" dirty="0"/>
              <a:t>)</a:t>
            </a:r>
            <a:r>
              <a:rPr lang="zh-CN" altLang="en-US" dirty="0"/>
              <a:t>；另一方面，也将更多的负实例当作了正实例，即提高了</a:t>
            </a:r>
            <a:r>
              <a:rPr lang="en-US" altLang="zh-CN" dirty="0"/>
              <a:t>FPR</a:t>
            </a:r>
            <a:r>
              <a:rPr lang="zh-CN" altLang="en-US" dirty="0"/>
              <a:t>。</a:t>
            </a:r>
          </a:p>
          <a:p>
            <a:pPr lvl="1"/>
            <a:r>
              <a:rPr lang="zh-CN" altLang="en-US" dirty="0"/>
              <a:t>根据不同的阈值，将离散点</a:t>
            </a:r>
            <a:r>
              <a:rPr lang="en-US" altLang="zh-CN" dirty="0"/>
              <a:t>(TPR,FPR)</a:t>
            </a:r>
            <a:r>
              <a:rPr lang="zh-CN" altLang="en-US" dirty="0"/>
              <a:t>绘制成曲线，就得到</a:t>
            </a:r>
            <a:r>
              <a:rPr lang="en-US" altLang="zh-CN" dirty="0"/>
              <a:t>ROC</a:t>
            </a:r>
            <a:r>
              <a:rPr lang="zh-CN" altLang="en-US" dirty="0"/>
              <a:t>曲线，可以用于评价一个分类器。</a:t>
            </a:r>
          </a:p>
          <a:p>
            <a:endParaRPr lang="zh-CN" altLang="en-US" dirty="0"/>
          </a:p>
        </p:txBody>
      </p:sp>
    </p:spTree>
    <p:extLst>
      <p:ext uri="{BB962C8B-B14F-4D97-AF65-F5344CB8AC3E}">
        <p14:creationId xmlns:p14="http://schemas.microsoft.com/office/powerpoint/2010/main" val="4263277684"/>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评价指标</a:t>
            </a:r>
          </a:p>
        </p:txBody>
      </p:sp>
      <p:sp>
        <p:nvSpPr>
          <p:cNvPr id="3" name="内容占位符 2"/>
          <p:cNvSpPr>
            <a:spLocks noGrp="1"/>
          </p:cNvSpPr>
          <p:nvPr>
            <p:ph idx="1"/>
          </p:nvPr>
        </p:nvSpPr>
        <p:spPr>
          <a:xfrm>
            <a:off x="179513" y="1340768"/>
            <a:ext cx="5419829" cy="4536157"/>
          </a:xfrm>
        </p:spPr>
        <p:txBody>
          <a:bodyPr/>
          <a:lstStyle/>
          <a:p>
            <a:r>
              <a:rPr lang="zh-CN" altLang="en-US" dirty="0"/>
              <a:t>以假正类率</a:t>
            </a:r>
            <a:r>
              <a:rPr lang="en-US" altLang="zh-CN" dirty="0"/>
              <a:t>FPR</a:t>
            </a:r>
            <a:r>
              <a:rPr lang="zh-CN" altLang="en-US" dirty="0"/>
              <a:t>为横轴，真正类率</a:t>
            </a:r>
            <a:r>
              <a:rPr lang="en-US" altLang="zh-CN" dirty="0"/>
              <a:t>TPR</a:t>
            </a:r>
            <a:r>
              <a:rPr lang="zh-CN" altLang="en-US" dirty="0"/>
              <a:t>为纵轴，得到</a:t>
            </a:r>
            <a:r>
              <a:rPr lang="en-US" altLang="zh-CN" dirty="0"/>
              <a:t>ROC</a:t>
            </a:r>
            <a:r>
              <a:rPr lang="zh-CN" altLang="en-US" dirty="0" smtClean="0"/>
              <a:t>曲线</a:t>
            </a:r>
            <a:endParaRPr lang="en-US" altLang="zh-CN" dirty="0" smtClean="0"/>
          </a:p>
          <a:p>
            <a:pPr lvl="1"/>
            <a:r>
              <a:rPr lang="zh-CN" altLang="en-US" dirty="0"/>
              <a:t>每个阈值对应一个</a:t>
            </a:r>
            <a:r>
              <a:rPr lang="en-US" altLang="zh-CN" dirty="0"/>
              <a:t>(TPR</a:t>
            </a:r>
            <a:r>
              <a:rPr lang="zh-CN" altLang="en-US" dirty="0"/>
              <a:t>，</a:t>
            </a:r>
            <a:r>
              <a:rPr lang="en-US" altLang="zh-CN" dirty="0"/>
              <a:t>FPR)</a:t>
            </a:r>
            <a:r>
              <a:rPr lang="zh-CN" altLang="en-US" dirty="0"/>
              <a:t>；</a:t>
            </a:r>
          </a:p>
          <a:p>
            <a:pPr lvl="1"/>
            <a:r>
              <a:rPr lang="zh-CN" altLang="en-US" dirty="0"/>
              <a:t>阈值最大时，没有实例被分成正例，因此，</a:t>
            </a:r>
            <a:r>
              <a:rPr lang="en-US" altLang="zh-CN" dirty="0"/>
              <a:t>TP=FP=0</a:t>
            </a:r>
            <a:r>
              <a:rPr lang="zh-CN" altLang="en-US" dirty="0"/>
              <a:t>，对应于原点</a:t>
            </a:r>
            <a:r>
              <a:rPr lang="en-US" altLang="zh-CN" dirty="0"/>
              <a:t>(0,0)</a:t>
            </a:r>
            <a:r>
              <a:rPr lang="zh-CN" altLang="en-US" dirty="0"/>
              <a:t>；</a:t>
            </a:r>
          </a:p>
          <a:p>
            <a:pPr lvl="1"/>
            <a:r>
              <a:rPr lang="zh-CN" altLang="en-US" dirty="0"/>
              <a:t>阈值最小时，所有实例都被分成正例，</a:t>
            </a:r>
            <a:r>
              <a:rPr lang="en-US" altLang="zh-CN" dirty="0"/>
              <a:t>TN=FN=1</a:t>
            </a:r>
            <a:r>
              <a:rPr lang="zh-CN" altLang="en-US" dirty="0"/>
              <a:t>，对应于右上角的点</a:t>
            </a:r>
            <a:r>
              <a:rPr lang="en-US" altLang="zh-CN" dirty="0"/>
              <a:t>(1,1)</a:t>
            </a:r>
            <a:r>
              <a:rPr lang="zh-CN" altLang="en-US" dirty="0"/>
              <a:t>；</a:t>
            </a:r>
          </a:p>
          <a:p>
            <a:pPr lvl="1"/>
            <a:r>
              <a:rPr lang="zh-CN" altLang="en-US" dirty="0"/>
              <a:t>随着阈值从最大变化到最小，</a:t>
            </a:r>
            <a:r>
              <a:rPr lang="en-US" altLang="zh-CN" dirty="0"/>
              <a:t>TP</a:t>
            </a:r>
            <a:r>
              <a:rPr lang="zh-CN" altLang="en-US" dirty="0"/>
              <a:t>和</a:t>
            </a:r>
            <a:r>
              <a:rPr lang="en-US" altLang="zh-CN" dirty="0"/>
              <a:t>FP</a:t>
            </a:r>
            <a:r>
              <a:rPr lang="zh-CN" altLang="en-US" dirty="0"/>
              <a:t>都逐渐增大。</a:t>
            </a:r>
          </a:p>
          <a:p>
            <a:pPr lvl="1"/>
            <a:endParaRPr lang="zh-CN" altLang="en-US" dirty="0"/>
          </a:p>
          <a:p>
            <a:endParaRPr lang="zh-CN" alt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6136" y="2164568"/>
            <a:ext cx="3011258" cy="2888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8886384"/>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评价指标</a:t>
            </a:r>
          </a:p>
        </p:txBody>
      </p:sp>
      <p:sp>
        <p:nvSpPr>
          <p:cNvPr id="3" name="内容占位符 2"/>
          <p:cNvSpPr>
            <a:spLocks noGrp="1"/>
          </p:cNvSpPr>
          <p:nvPr>
            <p:ph idx="1"/>
          </p:nvPr>
        </p:nvSpPr>
        <p:spPr>
          <a:xfrm>
            <a:off x="107504" y="1268760"/>
            <a:ext cx="9036496" cy="3528392"/>
          </a:xfrm>
        </p:spPr>
        <p:txBody>
          <a:bodyPr/>
          <a:lstStyle/>
          <a:p>
            <a:r>
              <a:rPr lang="en-US" altLang="zh-CN" dirty="0"/>
              <a:t>ROC</a:t>
            </a:r>
            <a:r>
              <a:rPr lang="zh-CN" altLang="en-US" dirty="0" smtClean="0"/>
              <a:t>曲线的评价</a:t>
            </a:r>
            <a:endParaRPr lang="en-US" altLang="zh-CN" dirty="0" smtClean="0"/>
          </a:p>
          <a:p>
            <a:pPr lvl="1"/>
            <a:r>
              <a:rPr lang="zh-CN" altLang="en-US" dirty="0" smtClean="0"/>
              <a:t>在</a:t>
            </a:r>
            <a:r>
              <a:rPr lang="en-US" altLang="zh-CN" dirty="0"/>
              <a:t>ROC</a:t>
            </a:r>
            <a:r>
              <a:rPr lang="zh-CN" altLang="en-US" dirty="0"/>
              <a:t>曲线中，通常，如果曲线</a:t>
            </a:r>
            <a:r>
              <a:rPr lang="en-US" altLang="zh-CN" dirty="0"/>
              <a:t>X</a:t>
            </a:r>
            <a:r>
              <a:rPr lang="zh-CN" altLang="en-US" dirty="0"/>
              <a:t>始终位于曲线</a:t>
            </a:r>
            <a:r>
              <a:rPr lang="en-US" altLang="zh-CN" dirty="0"/>
              <a:t>Y</a:t>
            </a:r>
            <a:r>
              <a:rPr lang="zh-CN" altLang="en-US" dirty="0"/>
              <a:t>的左上方，则曲线</a:t>
            </a:r>
            <a:r>
              <a:rPr lang="en-US" altLang="zh-CN" dirty="0"/>
              <a:t>X</a:t>
            </a:r>
            <a:r>
              <a:rPr lang="zh-CN" altLang="en-US" dirty="0"/>
              <a:t>优于曲线</a:t>
            </a:r>
            <a:r>
              <a:rPr lang="en-US" altLang="zh-CN" dirty="0"/>
              <a:t>Y</a:t>
            </a:r>
            <a:r>
              <a:rPr lang="zh-CN" altLang="en-US" dirty="0"/>
              <a:t>。这意味着，对于所有可能的错误分类代价，</a:t>
            </a:r>
            <a:r>
              <a:rPr lang="en-US" altLang="zh-CN" dirty="0"/>
              <a:t>X</a:t>
            </a:r>
            <a:r>
              <a:rPr lang="zh-CN" altLang="en-US" dirty="0"/>
              <a:t>分类器的正分类率总是比</a:t>
            </a:r>
            <a:r>
              <a:rPr lang="en-US" altLang="zh-CN" dirty="0"/>
              <a:t>Y</a:t>
            </a:r>
            <a:r>
              <a:rPr lang="zh-CN" altLang="en-US" dirty="0"/>
              <a:t>要高。</a:t>
            </a:r>
          </a:p>
          <a:p>
            <a:pPr lvl="1"/>
            <a:r>
              <a:rPr lang="zh-CN" altLang="en-US" dirty="0"/>
              <a:t>如果一条</a:t>
            </a:r>
            <a:r>
              <a:rPr lang="en-US" altLang="zh-CN" dirty="0"/>
              <a:t>ROC</a:t>
            </a:r>
            <a:r>
              <a:rPr lang="zh-CN" altLang="en-US" dirty="0"/>
              <a:t>曲线是经过</a:t>
            </a:r>
            <a:r>
              <a:rPr lang="en-US" altLang="zh-CN" dirty="0"/>
              <a:t>(0,0)</a:t>
            </a:r>
            <a:r>
              <a:rPr lang="zh-CN" altLang="en-US" dirty="0"/>
              <a:t>和</a:t>
            </a:r>
            <a:r>
              <a:rPr lang="en-US" altLang="zh-CN" dirty="0"/>
              <a:t>(1,1)</a:t>
            </a:r>
            <a:r>
              <a:rPr lang="zh-CN" altLang="en-US" dirty="0"/>
              <a:t>的直线，则该分类器为随机猜测分类器。</a:t>
            </a:r>
          </a:p>
          <a:p>
            <a:pPr lvl="1"/>
            <a:r>
              <a:rPr lang="zh-CN" altLang="en-US" dirty="0"/>
              <a:t>如果</a:t>
            </a:r>
            <a:r>
              <a:rPr lang="en-US" altLang="zh-CN" dirty="0"/>
              <a:t>X</a:t>
            </a:r>
            <a:r>
              <a:rPr lang="zh-CN" altLang="en-US" dirty="0"/>
              <a:t>并不总是位于</a:t>
            </a:r>
            <a:r>
              <a:rPr lang="en-US" altLang="zh-CN" dirty="0"/>
              <a:t>Y</a:t>
            </a:r>
            <a:r>
              <a:rPr lang="zh-CN" altLang="en-US" dirty="0"/>
              <a:t>的左上侧，可以使用</a:t>
            </a:r>
            <a:r>
              <a:rPr lang="en-US" altLang="zh-CN" dirty="0"/>
              <a:t>ROC</a:t>
            </a:r>
            <a:r>
              <a:rPr lang="zh-CN" altLang="en-US" dirty="0"/>
              <a:t>曲线下方的面积作为度量，即：</a:t>
            </a:r>
            <a:r>
              <a:rPr lang="en-US" altLang="zh-CN" dirty="0"/>
              <a:t>AUC</a:t>
            </a:r>
            <a:r>
              <a:rPr lang="zh-CN" altLang="en-US" dirty="0"/>
              <a:t>值。</a:t>
            </a:r>
          </a:p>
          <a:p>
            <a:pPr lvl="1"/>
            <a:r>
              <a:rPr lang="en-US" altLang="zh-CN" dirty="0"/>
              <a:t>Area Under roc Curve</a:t>
            </a:r>
          </a:p>
          <a:p>
            <a:endParaRPr lang="zh-CN" altLang="en-US"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088" y="4509120"/>
            <a:ext cx="3455913" cy="2300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2957618"/>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神经网络学习</a:t>
            </a:r>
            <a:endParaRPr lang="zh-CN" altLang="en-US" dirty="0"/>
          </a:p>
        </p:txBody>
      </p:sp>
      <p:sp>
        <p:nvSpPr>
          <p:cNvPr id="3" name="内容占位符 2"/>
          <p:cNvSpPr>
            <a:spLocks noGrp="1"/>
          </p:cNvSpPr>
          <p:nvPr>
            <p:ph idx="1"/>
          </p:nvPr>
        </p:nvSpPr>
        <p:spPr/>
        <p:txBody>
          <a:bodyPr/>
          <a:lstStyle/>
          <a:p>
            <a:r>
              <a:rPr lang="zh-CN" altLang="en-US" sz="2000" dirty="0"/>
              <a:t>神经网络</a:t>
            </a:r>
            <a:r>
              <a:rPr lang="zh-CN" altLang="en-US" sz="2000"/>
              <a:t>中</a:t>
            </a:r>
            <a:r>
              <a:rPr lang="zh-CN" altLang="en-US" sz="2000" smtClean="0"/>
              <a:t>最基本的</a:t>
            </a:r>
            <a:r>
              <a:rPr lang="zh-CN" altLang="en-US" sz="2000" dirty="0"/>
              <a:t>成分是神经元模型，每个神经元与其他神经元相连，在“兴奋”（被激活）时会向相连的神经元发送化学物质，从而改变这些神经元内的电位，如果某神经元的电位超过了一个“阈值”，就会被激活，向其他神经元发送化学物质</a:t>
            </a:r>
            <a:r>
              <a:rPr lang="zh-CN" altLang="en-US" sz="2000" dirty="0" smtClean="0"/>
              <a:t>。</a:t>
            </a:r>
            <a:endParaRPr lang="en-US" altLang="zh-CN" sz="2000" dirty="0" smtClean="0"/>
          </a:p>
          <a:p>
            <a:r>
              <a:rPr lang="en-US" altLang="zh-CN" sz="2000" dirty="0"/>
              <a:t>M-P</a:t>
            </a:r>
            <a:r>
              <a:rPr lang="zh-CN" altLang="en-US" sz="2000" dirty="0"/>
              <a:t>神经元模型</a:t>
            </a:r>
          </a:p>
          <a:p>
            <a:pPr lvl="1"/>
            <a:r>
              <a:rPr lang="zh-CN" altLang="en-US" sz="1600" dirty="0"/>
              <a:t>每个神经元接收到来自</a:t>
            </a:r>
            <a:r>
              <a:rPr lang="en-US" altLang="zh-CN" sz="1600" dirty="0"/>
              <a:t>n</a:t>
            </a:r>
            <a:r>
              <a:rPr lang="zh-CN" altLang="en-US" sz="1600" dirty="0"/>
              <a:t>个其他神经元传递过来的输入信号，这些输入信号通过带权重的连接进行传递，神经元接收到的总输入值将与神经元的阈值进行比较，然后通过激活函数处理以产生神经元的输出。</a:t>
            </a:r>
          </a:p>
        </p:txBody>
      </p:sp>
      <p:pic>
        <p:nvPicPr>
          <p:cNvPr id="4" name="图片 3"/>
          <p:cNvPicPr>
            <a:picLocks noChangeAspect="1"/>
          </p:cNvPicPr>
          <p:nvPr/>
        </p:nvPicPr>
        <p:blipFill>
          <a:blip r:embed="rId2"/>
          <a:stretch>
            <a:fillRect/>
          </a:stretch>
        </p:blipFill>
        <p:spPr>
          <a:xfrm>
            <a:off x="2483768" y="4005064"/>
            <a:ext cx="4772404" cy="2155279"/>
          </a:xfrm>
          <a:prstGeom prst="rect">
            <a:avLst/>
          </a:prstGeom>
        </p:spPr>
      </p:pic>
    </p:spTree>
    <p:extLst>
      <p:ext uri="{BB962C8B-B14F-4D97-AF65-F5344CB8AC3E}">
        <p14:creationId xmlns:p14="http://schemas.microsoft.com/office/powerpoint/2010/main" val="264597385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神经网络学习</a:t>
            </a:r>
            <a:endParaRPr lang="zh-CN" altLang="en-US" dirty="0"/>
          </a:p>
        </p:txBody>
      </p:sp>
      <p:sp>
        <p:nvSpPr>
          <p:cNvPr id="3" name="内容占位符 2"/>
          <p:cNvSpPr>
            <a:spLocks noGrp="1"/>
          </p:cNvSpPr>
          <p:nvPr>
            <p:ph idx="1"/>
          </p:nvPr>
        </p:nvSpPr>
        <p:spPr/>
        <p:txBody>
          <a:bodyPr/>
          <a:lstStyle/>
          <a:p>
            <a:r>
              <a:rPr lang="zh-CN" altLang="en-US" dirty="0"/>
              <a:t>理想的激活函数是阶跃函数，将输入值映射为</a:t>
            </a:r>
            <a:r>
              <a:rPr lang="en-US" altLang="zh-CN" dirty="0"/>
              <a:t>0</a:t>
            </a:r>
            <a:r>
              <a:rPr lang="zh-CN" altLang="en-US" dirty="0"/>
              <a:t>（以制）或</a:t>
            </a:r>
            <a:r>
              <a:rPr lang="en-US" altLang="zh-CN" dirty="0"/>
              <a:t>1</a:t>
            </a:r>
            <a:r>
              <a:rPr lang="zh-CN" altLang="en-US" dirty="0"/>
              <a:t>（兴奋），但是不连续、不光滑。</a:t>
            </a:r>
          </a:p>
          <a:p>
            <a:r>
              <a:rPr lang="zh-CN" altLang="en-US" dirty="0"/>
              <a:t>实际常用</a:t>
            </a:r>
            <a:r>
              <a:rPr lang="en-US" altLang="zh-CN" dirty="0"/>
              <a:t>Sigmoid</a:t>
            </a:r>
            <a:r>
              <a:rPr lang="zh-CN" altLang="en-US" dirty="0"/>
              <a:t>函数，可以将较大范围内变化的输入挤压到（</a:t>
            </a:r>
            <a:r>
              <a:rPr lang="en-US" altLang="zh-CN" dirty="0"/>
              <a:t>0</a:t>
            </a:r>
            <a:r>
              <a:rPr lang="zh-CN" altLang="en-US" dirty="0"/>
              <a:t>，</a:t>
            </a:r>
            <a:r>
              <a:rPr lang="en-US" altLang="zh-CN" dirty="0"/>
              <a:t>1</a:t>
            </a:r>
            <a:r>
              <a:rPr lang="zh-CN" altLang="en-US" dirty="0"/>
              <a:t>）输出值范围。</a:t>
            </a:r>
          </a:p>
        </p:txBody>
      </p:sp>
      <p:pic>
        <p:nvPicPr>
          <p:cNvPr id="4" name="图片 3"/>
          <p:cNvPicPr>
            <a:picLocks noChangeAspect="1"/>
          </p:cNvPicPr>
          <p:nvPr/>
        </p:nvPicPr>
        <p:blipFill>
          <a:blip r:embed="rId2"/>
          <a:stretch>
            <a:fillRect/>
          </a:stretch>
        </p:blipFill>
        <p:spPr>
          <a:xfrm>
            <a:off x="1475656" y="3428653"/>
            <a:ext cx="5577802" cy="2448272"/>
          </a:xfrm>
          <a:prstGeom prst="rect">
            <a:avLst/>
          </a:prstGeom>
        </p:spPr>
      </p:pic>
    </p:spTree>
    <p:extLst>
      <p:ext uri="{BB962C8B-B14F-4D97-AF65-F5344CB8AC3E}">
        <p14:creationId xmlns:p14="http://schemas.microsoft.com/office/powerpoint/2010/main" val="159380295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神经网络学习</a:t>
            </a:r>
            <a:endParaRPr lang="zh-CN" altLang="en-US" dirty="0"/>
          </a:p>
        </p:txBody>
      </p:sp>
      <p:sp>
        <p:nvSpPr>
          <p:cNvPr id="3" name="内容占位符 2"/>
          <p:cNvSpPr>
            <a:spLocks noGrp="1"/>
          </p:cNvSpPr>
          <p:nvPr>
            <p:ph idx="1"/>
          </p:nvPr>
        </p:nvSpPr>
        <p:spPr>
          <a:xfrm>
            <a:off x="251520" y="1340768"/>
            <a:ext cx="8568951" cy="4536157"/>
          </a:xfrm>
        </p:spPr>
        <p:txBody>
          <a:bodyPr/>
          <a:lstStyle/>
          <a:p>
            <a:r>
              <a:rPr lang="zh-CN" altLang="en-US" sz="2400" dirty="0"/>
              <a:t>感知机由两层神经元组成，输入层接收外界输入信号传递给输出层，输出层是</a:t>
            </a:r>
            <a:r>
              <a:rPr lang="en-US" altLang="zh-CN" sz="2400" dirty="0"/>
              <a:t>M-P</a:t>
            </a:r>
            <a:r>
              <a:rPr lang="zh-CN" altLang="en-US" sz="2400" dirty="0"/>
              <a:t>神经元，也称为“阈值逻辑单元”</a:t>
            </a:r>
            <a:r>
              <a:rPr lang="zh-CN" altLang="en-US" sz="2400" dirty="0" smtClean="0"/>
              <a:t>。</a:t>
            </a:r>
            <a:endParaRPr lang="en-US" altLang="zh-CN" sz="2400" dirty="0" smtClean="0"/>
          </a:p>
          <a:p>
            <a:pPr lvl="1"/>
            <a:r>
              <a:rPr lang="en-US" altLang="zh-CN" sz="2000" dirty="0"/>
              <a:t>x1˄x2:  </a:t>
            </a:r>
            <a:r>
              <a:rPr lang="zh-CN" altLang="en-US" sz="2000" dirty="0"/>
              <a:t>令</a:t>
            </a:r>
            <a:r>
              <a:rPr lang="el-GR" altLang="zh-CN" sz="2000" dirty="0"/>
              <a:t>ω1=ω2=1,θ=2, </a:t>
            </a:r>
            <a:r>
              <a:rPr lang="en-US" altLang="zh-CN" sz="2000" dirty="0"/>
              <a:t>y=f(1*x1+1*x2-2)</a:t>
            </a:r>
          </a:p>
          <a:p>
            <a:pPr lvl="1"/>
            <a:r>
              <a:rPr lang="en-US" altLang="zh-CN" sz="2000" dirty="0"/>
              <a:t>x1˅x2:  </a:t>
            </a:r>
            <a:r>
              <a:rPr lang="zh-CN" altLang="en-US" sz="2000" dirty="0"/>
              <a:t>令</a:t>
            </a:r>
            <a:r>
              <a:rPr lang="el-GR" altLang="zh-CN" sz="2000" dirty="0"/>
              <a:t>ω1=ω2=1,θ=0.5, </a:t>
            </a:r>
            <a:r>
              <a:rPr lang="en-US" altLang="zh-CN" sz="2000" dirty="0"/>
              <a:t>y=f(1*x1+1*x2-0.5)</a:t>
            </a:r>
          </a:p>
          <a:p>
            <a:pPr lvl="1"/>
            <a:r>
              <a:rPr lang="en-US" altLang="zh-CN" sz="2000" dirty="0"/>
              <a:t>not(x1):  </a:t>
            </a:r>
            <a:r>
              <a:rPr lang="zh-CN" altLang="en-US" sz="2000" dirty="0"/>
              <a:t>令</a:t>
            </a:r>
            <a:r>
              <a:rPr lang="el-GR" altLang="zh-CN" sz="2000" dirty="0"/>
              <a:t>ω1=-0.6,ω2=0,θ=-0.5, </a:t>
            </a:r>
            <a:r>
              <a:rPr lang="en-US" altLang="zh-CN" sz="2000" dirty="0"/>
              <a:t>y=f(-0.6*x1+0*x2+0.5)</a:t>
            </a:r>
          </a:p>
          <a:p>
            <a:endParaRPr lang="zh-CN" altLang="en-US" sz="2400" dirty="0"/>
          </a:p>
          <a:p>
            <a:endParaRPr lang="zh-CN" altLang="en-US" sz="2400" dirty="0"/>
          </a:p>
        </p:txBody>
      </p:sp>
      <p:pic>
        <p:nvPicPr>
          <p:cNvPr id="4" name="图片 3"/>
          <p:cNvPicPr>
            <a:picLocks noChangeAspect="1"/>
          </p:cNvPicPr>
          <p:nvPr/>
        </p:nvPicPr>
        <p:blipFill>
          <a:blip r:embed="rId2"/>
          <a:stretch>
            <a:fillRect/>
          </a:stretch>
        </p:blipFill>
        <p:spPr>
          <a:xfrm>
            <a:off x="4860032" y="3662536"/>
            <a:ext cx="3284683" cy="2231901"/>
          </a:xfrm>
          <a:prstGeom prst="rect">
            <a:avLst/>
          </a:prstGeom>
        </p:spPr>
      </p:pic>
    </p:spTree>
    <p:extLst>
      <p:ext uri="{BB962C8B-B14F-4D97-AF65-F5344CB8AC3E}">
        <p14:creationId xmlns:p14="http://schemas.microsoft.com/office/powerpoint/2010/main" val="2283102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smtClean="0"/>
              <a:t>聚类分析的典型应用</a:t>
            </a:r>
          </a:p>
        </p:txBody>
      </p:sp>
      <p:sp>
        <p:nvSpPr>
          <p:cNvPr id="20483" name="内容占位符 2"/>
          <p:cNvSpPr>
            <a:spLocks noGrp="1"/>
          </p:cNvSpPr>
          <p:nvPr>
            <p:ph idx="1"/>
          </p:nvPr>
        </p:nvSpPr>
        <p:spPr>
          <a:xfrm>
            <a:off x="250825" y="1341438"/>
            <a:ext cx="8569325" cy="4679950"/>
          </a:xfrm>
        </p:spPr>
        <p:txBody>
          <a:bodyPr/>
          <a:lstStyle/>
          <a:p>
            <a:r>
              <a:rPr lang="zh-CN" altLang="en-US" smtClean="0"/>
              <a:t>空间数据分析</a:t>
            </a:r>
          </a:p>
          <a:p>
            <a:pPr lvl="1"/>
            <a:r>
              <a:rPr lang="zh-CN" altLang="en-US" smtClean="0"/>
              <a:t>图像处理</a:t>
            </a:r>
            <a:r>
              <a:rPr lang="en-US" altLang="zh-CN" smtClean="0"/>
              <a:t>——</a:t>
            </a:r>
            <a:r>
              <a:rPr lang="zh-CN" altLang="en-US" smtClean="0"/>
              <a:t>灰度图像的二值化（对灰度像素进行聚类）。</a:t>
            </a:r>
          </a:p>
          <a:p>
            <a:r>
              <a:rPr lang="zh-CN" altLang="en-US" smtClean="0"/>
              <a:t>万维网</a:t>
            </a:r>
          </a:p>
          <a:p>
            <a:pPr lvl="1"/>
            <a:r>
              <a:rPr lang="zh-CN" altLang="en-US" smtClean="0"/>
              <a:t>对</a:t>
            </a:r>
            <a:r>
              <a:rPr lang="en-US" altLang="zh-CN" smtClean="0"/>
              <a:t>WEB</a:t>
            </a:r>
            <a:r>
              <a:rPr lang="zh-CN" altLang="en-US" smtClean="0"/>
              <a:t>日志数据进行聚类，以发现类似的用户访问模式。</a:t>
            </a: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神经网络学习</a:t>
            </a:r>
            <a:endParaRPr lang="zh-CN" altLang="en-US" dirty="0"/>
          </a:p>
        </p:txBody>
      </p:sp>
      <p:sp>
        <p:nvSpPr>
          <p:cNvPr id="3" name="内容占位符 2"/>
          <p:cNvSpPr>
            <a:spLocks noGrp="1"/>
          </p:cNvSpPr>
          <p:nvPr>
            <p:ph idx="1"/>
          </p:nvPr>
        </p:nvSpPr>
        <p:spPr>
          <a:xfrm>
            <a:off x="251520" y="1340768"/>
            <a:ext cx="8568951" cy="4392612"/>
          </a:xfrm>
        </p:spPr>
        <p:txBody>
          <a:bodyPr/>
          <a:lstStyle/>
          <a:p>
            <a:r>
              <a:rPr lang="zh-CN" altLang="en-US" sz="1800" dirty="0"/>
              <a:t>给定训练数据集，则权重</a:t>
            </a:r>
            <a:r>
              <a:rPr lang="en-US" altLang="zh-CN" sz="1800" dirty="0" err="1"/>
              <a:t>ωi</a:t>
            </a:r>
            <a:r>
              <a:rPr lang="zh-CN" altLang="en-US" sz="1800" dirty="0"/>
              <a:t>和阈值</a:t>
            </a:r>
            <a:r>
              <a:rPr lang="en-US" altLang="zh-CN" sz="1800" dirty="0"/>
              <a:t>θ</a:t>
            </a:r>
            <a:r>
              <a:rPr lang="zh-CN" altLang="en-US" sz="1800" dirty="0"/>
              <a:t>可以通过学习得到，如果将阈值</a:t>
            </a:r>
            <a:r>
              <a:rPr lang="en-US" altLang="zh-CN" sz="1800" dirty="0"/>
              <a:t>θ</a:t>
            </a:r>
            <a:r>
              <a:rPr lang="zh-CN" altLang="en-US" sz="1800" dirty="0"/>
              <a:t>看作一个固定输入为</a:t>
            </a:r>
            <a:r>
              <a:rPr lang="en-US" altLang="zh-CN" sz="1800" dirty="0"/>
              <a:t>-1.0</a:t>
            </a:r>
            <a:r>
              <a:rPr lang="zh-CN" altLang="en-US" sz="1800" dirty="0"/>
              <a:t>的哑节点</a:t>
            </a:r>
            <a:r>
              <a:rPr lang="en-US" altLang="zh-CN" sz="1800" dirty="0"/>
              <a:t>(dummy node)</a:t>
            </a:r>
            <a:r>
              <a:rPr lang="zh-CN" altLang="en-US" sz="1800" dirty="0"/>
              <a:t>，其所对应的权重为</a:t>
            </a:r>
            <a:r>
              <a:rPr lang="en-US" altLang="zh-CN" sz="1800" dirty="0"/>
              <a:t>ωn+1</a:t>
            </a:r>
            <a:r>
              <a:rPr lang="zh-CN" altLang="en-US" sz="1800" dirty="0"/>
              <a:t>，则权重和阈值的学习可以统一为权重的学习。</a:t>
            </a:r>
          </a:p>
          <a:p>
            <a:r>
              <a:rPr lang="zh-CN" altLang="en-US" sz="1800" dirty="0"/>
              <a:t>学习规则：</a:t>
            </a:r>
          </a:p>
          <a:p>
            <a:r>
              <a:rPr lang="zh-CN" altLang="en-US" sz="1800" dirty="0"/>
              <a:t>对训练样例</a:t>
            </a:r>
            <a:r>
              <a:rPr lang="en-US" altLang="zh-CN" sz="1800" dirty="0"/>
              <a:t>(</a:t>
            </a:r>
            <a:r>
              <a:rPr lang="en-US" altLang="zh-CN" sz="1800" dirty="0" err="1"/>
              <a:t>x,y</a:t>
            </a:r>
            <a:r>
              <a:rPr lang="en-US" altLang="zh-CN" sz="1800" dirty="0"/>
              <a:t>)</a:t>
            </a:r>
            <a:r>
              <a:rPr lang="zh-CN" altLang="en-US" sz="1800" dirty="0"/>
              <a:t>，若当前感知机的输出</a:t>
            </a:r>
            <a:r>
              <a:rPr lang="zh-CN" altLang="en-US" sz="1800" dirty="0" smtClean="0"/>
              <a:t>为</a:t>
            </a:r>
            <a:r>
              <a:rPr lang="cy-GB" altLang="zh-CN" sz="1800" dirty="0" smtClean="0"/>
              <a:t>ŷ</a:t>
            </a:r>
            <a:r>
              <a:rPr lang="zh-CN" altLang="en-US" sz="1800" dirty="0"/>
              <a:t>， </a:t>
            </a:r>
            <a:r>
              <a:rPr lang="en-US" altLang="zh-CN" sz="1800" dirty="0"/>
              <a:t>,</a:t>
            </a:r>
            <a:r>
              <a:rPr lang="zh-CN" altLang="en-US" sz="1800" dirty="0"/>
              <a:t>则如下调整权重</a:t>
            </a:r>
          </a:p>
          <a:p>
            <a:r>
              <a:rPr lang="en-US" altLang="zh-CN" sz="1800" dirty="0" err="1"/>
              <a:t>ωi</a:t>
            </a:r>
            <a:r>
              <a:rPr lang="en-US" altLang="zh-CN" sz="1800" dirty="0"/>
              <a:t> &lt;-  </a:t>
            </a:r>
            <a:r>
              <a:rPr lang="en-US" altLang="zh-CN" sz="1800" dirty="0" err="1"/>
              <a:t>ωi</a:t>
            </a:r>
            <a:r>
              <a:rPr lang="en-US" altLang="zh-CN" sz="1800" dirty="0"/>
              <a:t> + </a:t>
            </a:r>
            <a:r>
              <a:rPr lang="en-US" altLang="zh-CN" sz="1800" dirty="0" smtClean="0"/>
              <a:t>∆</a:t>
            </a:r>
            <a:r>
              <a:rPr lang="en-US" altLang="zh-CN" sz="1800" dirty="0" err="1" smtClean="0"/>
              <a:t>ωi</a:t>
            </a:r>
            <a:endParaRPr lang="en-US" altLang="zh-CN" sz="1800" dirty="0" smtClean="0"/>
          </a:p>
          <a:p>
            <a:r>
              <a:rPr lang="en-US" altLang="zh-CN" sz="1800" dirty="0"/>
              <a:t>∆</a:t>
            </a:r>
            <a:r>
              <a:rPr lang="en-US" altLang="zh-CN" sz="1800" dirty="0" err="1" smtClean="0"/>
              <a:t>ωi</a:t>
            </a:r>
            <a:r>
              <a:rPr lang="en-US" altLang="zh-CN" sz="1800" dirty="0" smtClean="0"/>
              <a:t> = </a:t>
            </a:r>
            <a:r>
              <a:rPr lang="el-GR" altLang="zh-CN" sz="1800" dirty="0" smtClean="0"/>
              <a:t>η</a:t>
            </a:r>
            <a:r>
              <a:rPr lang="en-US" altLang="zh-CN" sz="1800" dirty="0" smtClean="0"/>
              <a:t>(y – </a:t>
            </a:r>
            <a:r>
              <a:rPr lang="cy-GB" altLang="zh-CN" sz="1800" dirty="0" smtClean="0"/>
              <a:t>ŷ)xi          </a:t>
            </a:r>
            <a:r>
              <a:rPr lang="el-GR" altLang="zh-CN" sz="1800" dirty="0" smtClean="0"/>
              <a:t>ηϵ</a:t>
            </a:r>
            <a:r>
              <a:rPr lang="en-US" altLang="zh-CN" sz="1800" dirty="0" smtClean="0"/>
              <a:t>(0,1)</a:t>
            </a:r>
            <a:r>
              <a:rPr lang="zh-CN" altLang="en-US" sz="1800" dirty="0" smtClean="0"/>
              <a:t>，称为学习率</a:t>
            </a:r>
            <a:endParaRPr lang="en-US" altLang="zh-CN" sz="1800" dirty="0" smtClean="0"/>
          </a:p>
          <a:p>
            <a:r>
              <a:rPr lang="zh-CN" altLang="en-US" sz="1800" dirty="0"/>
              <a:t>感知机只有输出层神经元进行激活函数处理，即只有一层神经元，学习能力有限，只能处理线性可分问题。</a:t>
            </a:r>
          </a:p>
          <a:p>
            <a:endParaRPr lang="zh-CN" altLang="en-US" sz="1800" dirty="0"/>
          </a:p>
        </p:txBody>
      </p:sp>
      <p:pic>
        <p:nvPicPr>
          <p:cNvPr id="4" name="图片 3"/>
          <p:cNvPicPr>
            <a:picLocks noChangeAspect="1"/>
          </p:cNvPicPr>
          <p:nvPr/>
        </p:nvPicPr>
        <p:blipFill>
          <a:blip r:embed="rId3"/>
          <a:stretch>
            <a:fillRect/>
          </a:stretch>
        </p:blipFill>
        <p:spPr>
          <a:xfrm>
            <a:off x="4572000" y="4221088"/>
            <a:ext cx="3559324" cy="2306969"/>
          </a:xfrm>
          <a:prstGeom prst="rect">
            <a:avLst/>
          </a:prstGeom>
        </p:spPr>
      </p:pic>
    </p:spTree>
    <p:extLst>
      <p:ext uri="{BB962C8B-B14F-4D97-AF65-F5344CB8AC3E}">
        <p14:creationId xmlns:p14="http://schemas.microsoft.com/office/powerpoint/2010/main" val="36347491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神经网络学习</a:t>
            </a:r>
            <a:endParaRPr lang="zh-CN" altLang="en-US" dirty="0"/>
          </a:p>
        </p:txBody>
      </p:sp>
      <p:sp>
        <p:nvSpPr>
          <p:cNvPr id="3" name="内容占位符 2"/>
          <p:cNvSpPr>
            <a:spLocks noGrp="1"/>
          </p:cNvSpPr>
          <p:nvPr>
            <p:ph idx="1"/>
          </p:nvPr>
        </p:nvSpPr>
        <p:spPr>
          <a:xfrm>
            <a:off x="251520" y="1484313"/>
            <a:ext cx="8568951" cy="4392612"/>
          </a:xfrm>
        </p:spPr>
        <p:txBody>
          <a:bodyPr/>
          <a:lstStyle/>
          <a:p>
            <a:r>
              <a:rPr lang="zh-CN" altLang="en-US" sz="2000" dirty="0"/>
              <a:t>非线性可</a:t>
            </a:r>
            <a:r>
              <a:rPr lang="zh-CN" altLang="en-US" sz="2000" dirty="0" smtClean="0"/>
              <a:t>分问题，</a:t>
            </a:r>
            <a:r>
              <a:rPr lang="zh-CN" altLang="en-US" sz="2000" dirty="0"/>
              <a:t>可以使用多层功能神经元，输出层和输入层之间的神经元称为隐层，也是拥有激活函数的功能神经元。</a:t>
            </a:r>
          </a:p>
          <a:p>
            <a:r>
              <a:rPr lang="zh-CN" altLang="en-US" sz="2000" dirty="0"/>
              <a:t>常见的多层前馈神经网络，每层神经元与下一层全互连，不存在同层互连，也不存在跨层互连。</a:t>
            </a:r>
          </a:p>
        </p:txBody>
      </p:sp>
      <p:pic>
        <p:nvPicPr>
          <p:cNvPr id="4" name="图片 3"/>
          <p:cNvPicPr>
            <a:picLocks noChangeAspect="1"/>
          </p:cNvPicPr>
          <p:nvPr/>
        </p:nvPicPr>
        <p:blipFill>
          <a:blip r:embed="rId2"/>
          <a:stretch>
            <a:fillRect/>
          </a:stretch>
        </p:blipFill>
        <p:spPr>
          <a:xfrm>
            <a:off x="32792" y="3573016"/>
            <a:ext cx="4529201" cy="1657928"/>
          </a:xfrm>
          <a:prstGeom prst="rect">
            <a:avLst/>
          </a:prstGeom>
        </p:spPr>
      </p:pic>
      <p:pic>
        <p:nvPicPr>
          <p:cNvPr id="5" name="图片 4"/>
          <p:cNvPicPr>
            <a:picLocks noChangeAspect="1"/>
          </p:cNvPicPr>
          <p:nvPr/>
        </p:nvPicPr>
        <p:blipFill>
          <a:blip r:embed="rId3"/>
          <a:stretch>
            <a:fillRect/>
          </a:stretch>
        </p:blipFill>
        <p:spPr>
          <a:xfrm>
            <a:off x="3880484" y="3344247"/>
            <a:ext cx="4804615" cy="2115465"/>
          </a:xfrm>
          <a:prstGeom prst="rect">
            <a:avLst/>
          </a:prstGeom>
        </p:spPr>
      </p:pic>
    </p:spTree>
    <p:extLst>
      <p:ext uri="{BB962C8B-B14F-4D97-AF65-F5344CB8AC3E}">
        <p14:creationId xmlns:p14="http://schemas.microsoft.com/office/powerpoint/2010/main" val="321337436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神经网络学习</a:t>
            </a:r>
            <a:endParaRPr lang="zh-CN" altLang="en-US" dirty="0"/>
          </a:p>
        </p:txBody>
      </p:sp>
      <p:sp>
        <p:nvSpPr>
          <p:cNvPr id="3" name="内容占位符 2"/>
          <p:cNvSpPr>
            <a:spLocks noGrp="1"/>
          </p:cNvSpPr>
          <p:nvPr>
            <p:ph idx="1"/>
          </p:nvPr>
        </p:nvSpPr>
        <p:spPr>
          <a:xfrm>
            <a:off x="107504" y="1268760"/>
            <a:ext cx="8640959" cy="4608165"/>
          </a:xfrm>
        </p:spPr>
        <p:txBody>
          <a:bodyPr/>
          <a:lstStyle/>
          <a:p>
            <a:r>
              <a:rPr lang="zh-CN" altLang="en-US" sz="2000" dirty="0"/>
              <a:t>误差逆传播算法</a:t>
            </a:r>
            <a:r>
              <a:rPr lang="zh-CN" altLang="en-US" sz="2000" dirty="0" smtClean="0"/>
              <a:t>（</a:t>
            </a:r>
            <a:r>
              <a:rPr lang="en-US" altLang="zh-CN" sz="2000" dirty="0" smtClean="0"/>
              <a:t>error </a:t>
            </a:r>
            <a:r>
              <a:rPr lang="en-US" altLang="zh-CN" sz="2000" dirty="0" err="1" smtClean="0"/>
              <a:t>BackPropagation,BP</a:t>
            </a:r>
            <a:r>
              <a:rPr lang="zh-CN" altLang="en-US" sz="2000" dirty="0"/>
              <a:t>）是迄今为止最成功的多层神经网络学习算法。</a:t>
            </a:r>
          </a:p>
          <a:p>
            <a:r>
              <a:rPr lang="zh-CN" altLang="en-US" sz="2000" dirty="0"/>
              <a:t>给定训练集</a:t>
            </a:r>
            <a:r>
              <a:rPr lang="en-US" altLang="zh-CN" sz="2000" dirty="0"/>
              <a:t>D ={(x1,y1),(x2,y2),...(</a:t>
            </a:r>
            <a:r>
              <a:rPr lang="en-US" altLang="zh-CN" sz="2000" dirty="0" err="1"/>
              <a:t>xm,ym</a:t>
            </a:r>
            <a:r>
              <a:rPr lang="en-US" altLang="zh-CN" sz="2000" dirty="0"/>
              <a:t>)}</a:t>
            </a:r>
            <a:r>
              <a:rPr lang="zh-CN" altLang="en-US" sz="2000" dirty="0"/>
              <a:t>，</a:t>
            </a:r>
            <a:r>
              <a:rPr lang="en-US" altLang="zh-CN" sz="2000" dirty="0" err="1"/>
              <a:t>xiϵRd,yiϵRl</a:t>
            </a:r>
            <a:r>
              <a:rPr lang="zh-CN" altLang="en-US" sz="2000" dirty="0"/>
              <a:t>，即输入为</a:t>
            </a:r>
            <a:r>
              <a:rPr lang="en-US" altLang="zh-CN" sz="2000" dirty="0"/>
              <a:t>d</a:t>
            </a:r>
            <a:r>
              <a:rPr lang="zh-CN" altLang="en-US" sz="2000" dirty="0" smtClean="0"/>
              <a:t>个</a:t>
            </a:r>
            <a:r>
              <a:rPr lang="zh-CN" altLang="en-US" sz="2000" dirty="0"/>
              <a:t>属性</a:t>
            </a:r>
            <a:r>
              <a:rPr lang="zh-CN" altLang="en-US" sz="2000" dirty="0" smtClean="0"/>
              <a:t>，</a:t>
            </a:r>
            <a:r>
              <a:rPr lang="zh-CN" altLang="en-US" sz="2000" dirty="0"/>
              <a:t>输出</a:t>
            </a:r>
            <a:r>
              <a:rPr lang="zh-CN" altLang="en-US" sz="2000" dirty="0" smtClean="0"/>
              <a:t>为</a:t>
            </a:r>
            <a:r>
              <a:rPr lang="en-US" altLang="zh-CN" sz="2000" dirty="0" smtClean="0"/>
              <a:t>l</a:t>
            </a:r>
            <a:r>
              <a:rPr lang="zh-CN" altLang="en-US" sz="2000" dirty="0" smtClean="0"/>
              <a:t>维</a:t>
            </a:r>
            <a:r>
              <a:rPr lang="zh-CN" altLang="en-US" sz="2000" dirty="0"/>
              <a:t>实型值向量，对应的神经网络为拥有</a:t>
            </a:r>
            <a:r>
              <a:rPr lang="en-US" altLang="zh-CN" sz="2000" dirty="0"/>
              <a:t>d</a:t>
            </a:r>
            <a:r>
              <a:rPr lang="zh-CN" altLang="en-US" sz="2000" dirty="0"/>
              <a:t>个输入神经元，</a:t>
            </a:r>
            <a:r>
              <a:rPr lang="en-US" altLang="zh-CN" sz="2000" dirty="0"/>
              <a:t>l</a:t>
            </a:r>
            <a:r>
              <a:rPr lang="zh-CN" altLang="en-US" sz="2000" dirty="0"/>
              <a:t>个输出神经元，</a:t>
            </a:r>
            <a:r>
              <a:rPr lang="en-US" altLang="zh-CN" sz="2000" dirty="0"/>
              <a:t>q</a:t>
            </a:r>
            <a:r>
              <a:rPr lang="zh-CN" altLang="en-US" sz="2000" dirty="0"/>
              <a:t>个隐层神经元的多层前馈网络结构</a:t>
            </a:r>
            <a:r>
              <a:rPr lang="zh-CN" altLang="en-US" sz="2000" dirty="0" smtClean="0"/>
              <a:t>。</a:t>
            </a:r>
            <a:endParaRPr lang="en-US" altLang="zh-CN" sz="2000" dirty="0" smtClean="0"/>
          </a:p>
          <a:p>
            <a:r>
              <a:rPr lang="zh-CN" altLang="en-US" sz="2000" dirty="0"/>
              <a:t>共有输入层到隐层的</a:t>
            </a:r>
            <a:r>
              <a:rPr lang="en-US" altLang="zh-CN" sz="2000" dirty="0"/>
              <a:t>d*q</a:t>
            </a:r>
            <a:r>
              <a:rPr lang="zh-CN" altLang="en-US" sz="2000" dirty="0"/>
              <a:t>个权值，隐层到输出层的</a:t>
            </a:r>
            <a:r>
              <a:rPr lang="en-US" altLang="zh-CN" sz="2000" dirty="0"/>
              <a:t>q*l</a:t>
            </a:r>
            <a:r>
              <a:rPr lang="zh-CN" altLang="en-US" sz="2000" dirty="0"/>
              <a:t>个权值，</a:t>
            </a:r>
            <a:r>
              <a:rPr lang="en-US" altLang="zh-CN" sz="2000" dirty="0"/>
              <a:t>q</a:t>
            </a:r>
            <a:r>
              <a:rPr lang="zh-CN" altLang="en-US" sz="2000" dirty="0"/>
              <a:t>个隐层神经元的阈值，</a:t>
            </a:r>
            <a:r>
              <a:rPr lang="en-US" altLang="zh-CN" sz="2000" dirty="0"/>
              <a:t>l</a:t>
            </a:r>
            <a:r>
              <a:rPr lang="zh-CN" altLang="en-US" sz="2000" dirty="0"/>
              <a:t>个输出层神经元的阈值，也就是</a:t>
            </a:r>
            <a:r>
              <a:rPr lang="en-US" altLang="zh-CN" sz="2000" dirty="0"/>
              <a:t>(d+l+1)*q + l </a:t>
            </a:r>
            <a:r>
              <a:rPr lang="zh-CN" altLang="en-US" sz="2000" dirty="0"/>
              <a:t>个参数需要确定。</a:t>
            </a:r>
          </a:p>
        </p:txBody>
      </p:sp>
      <p:pic>
        <p:nvPicPr>
          <p:cNvPr id="4" name="图片 3"/>
          <p:cNvPicPr>
            <a:picLocks noChangeAspect="1"/>
          </p:cNvPicPr>
          <p:nvPr/>
        </p:nvPicPr>
        <p:blipFill>
          <a:blip r:embed="rId2"/>
          <a:stretch>
            <a:fillRect/>
          </a:stretch>
        </p:blipFill>
        <p:spPr>
          <a:xfrm>
            <a:off x="2483768" y="3717032"/>
            <a:ext cx="4691026" cy="2626077"/>
          </a:xfrm>
          <a:prstGeom prst="rect">
            <a:avLst/>
          </a:prstGeom>
        </p:spPr>
      </p:pic>
    </p:spTree>
    <p:extLst>
      <p:ext uri="{BB962C8B-B14F-4D97-AF65-F5344CB8AC3E}">
        <p14:creationId xmlns:p14="http://schemas.microsoft.com/office/powerpoint/2010/main" val="2331484112"/>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神经网络学习</a:t>
            </a:r>
            <a:endParaRPr lang="zh-CN" altLang="en-US" dirty="0"/>
          </a:p>
        </p:txBody>
      </p:sp>
      <p:sp>
        <p:nvSpPr>
          <p:cNvPr id="3" name="内容占位符 2"/>
          <p:cNvSpPr>
            <a:spLocks noGrp="1"/>
          </p:cNvSpPr>
          <p:nvPr>
            <p:ph idx="1"/>
          </p:nvPr>
        </p:nvSpPr>
        <p:spPr>
          <a:xfrm>
            <a:off x="179512" y="1484313"/>
            <a:ext cx="8712967" cy="4392612"/>
          </a:xfrm>
        </p:spPr>
        <p:txBody>
          <a:bodyPr/>
          <a:lstStyle/>
          <a:p>
            <a:r>
              <a:rPr lang="zh-CN" altLang="en-US" sz="2000" dirty="0"/>
              <a:t>对于训练例</a:t>
            </a:r>
            <a:r>
              <a:rPr lang="en-US" altLang="zh-CN" sz="2000" dirty="0"/>
              <a:t>(</a:t>
            </a:r>
            <a:r>
              <a:rPr lang="en-US" altLang="zh-CN" sz="2000" dirty="0" err="1"/>
              <a:t>xk,yk</a:t>
            </a:r>
            <a:r>
              <a:rPr lang="en-US" altLang="zh-CN" sz="2000" dirty="0"/>
              <a:t>)</a:t>
            </a:r>
            <a:r>
              <a:rPr lang="zh-CN" altLang="en-US" sz="2000" dirty="0"/>
              <a:t>，假设神经网络的输出为</a:t>
            </a:r>
            <a:r>
              <a:rPr lang="en-US" altLang="zh-CN" sz="2000" dirty="0" err="1"/>
              <a:t>ŷk</a:t>
            </a:r>
            <a:r>
              <a:rPr lang="en-US" altLang="zh-CN" sz="2000" dirty="0"/>
              <a:t>=(ŷ1k,ŷ2k,...,</a:t>
            </a:r>
            <a:r>
              <a:rPr lang="en-US" altLang="zh-CN" sz="2000" dirty="0" err="1"/>
              <a:t>ŷlk</a:t>
            </a:r>
            <a:r>
              <a:rPr lang="en-US" altLang="zh-CN" sz="2000" dirty="0"/>
              <a:t>),</a:t>
            </a:r>
            <a:r>
              <a:rPr lang="zh-CN" altLang="en-US" sz="2000" dirty="0"/>
              <a:t>其中</a:t>
            </a:r>
          </a:p>
          <a:p>
            <a:pPr algn="ctr"/>
            <a:r>
              <a:rPr lang="en-US" altLang="zh-CN" sz="2000" dirty="0" err="1"/>
              <a:t>ŷjk</a:t>
            </a:r>
            <a:r>
              <a:rPr lang="en-US" altLang="zh-CN" sz="2000" dirty="0"/>
              <a:t> = f(βj-</a:t>
            </a:r>
            <a:r>
              <a:rPr lang="en-US" altLang="zh-CN" sz="2000" dirty="0" err="1"/>
              <a:t>θj</a:t>
            </a:r>
            <a:r>
              <a:rPr lang="en-US" altLang="zh-CN" sz="2000" dirty="0"/>
              <a:t>),</a:t>
            </a:r>
          </a:p>
          <a:p>
            <a:r>
              <a:rPr lang="zh-CN" altLang="en-US" sz="2000" dirty="0"/>
              <a:t>则神经网络在</a:t>
            </a:r>
            <a:r>
              <a:rPr lang="en-US" altLang="zh-CN" sz="2000" dirty="0"/>
              <a:t>(</a:t>
            </a:r>
            <a:r>
              <a:rPr lang="en-US" altLang="zh-CN" sz="2000" dirty="0" err="1"/>
              <a:t>xk,yk</a:t>
            </a:r>
            <a:r>
              <a:rPr lang="en-US" altLang="zh-CN" sz="2000" dirty="0"/>
              <a:t>)</a:t>
            </a:r>
            <a:r>
              <a:rPr lang="zh-CN" altLang="en-US" sz="2000" dirty="0"/>
              <a:t>上的均方误差为</a:t>
            </a:r>
          </a:p>
          <a:p>
            <a:endParaRPr lang="zh-CN" altLang="en-US" sz="2000" dirty="0"/>
          </a:p>
          <a:p>
            <a:endParaRPr lang="zh-CN" altLang="en-US" sz="2000" dirty="0"/>
          </a:p>
          <a:p>
            <a:r>
              <a:rPr lang="en-US" altLang="zh-CN" sz="2000" dirty="0"/>
              <a:t>BP</a:t>
            </a:r>
            <a:r>
              <a:rPr lang="zh-CN" altLang="en-US" sz="2000" dirty="0"/>
              <a:t>算法基于梯度下降策略，以最小化训练集</a:t>
            </a:r>
            <a:r>
              <a:rPr lang="en-US" altLang="zh-CN" sz="2000" dirty="0"/>
              <a:t>D</a:t>
            </a:r>
            <a:r>
              <a:rPr lang="zh-CN" altLang="en-US" sz="2000" dirty="0"/>
              <a:t>上的累计误差为目标，通过迭代学习对参数进行更新估计。</a:t>
            </a:r>
          </a:p>
          <a:p>
            <a:endParaRPr lang="zh-CN" altLang="en-US" sz="2000" dirty="0"/>
          </a:p>
        </p:txBody>
      </p:sp>
      <p:pic>
        <p:nvPicPr>
          <p:cNvPr id="4" name="图片 3"/>
          <p:cNvPicPr>
            <a:picLocks noChangeAspect="1"/>
          </p:cNvPicPr>
          <p:nvPr/>
        </p:nvPicPr>
        <p:blipFill>
          <a:blip r:embed="rId2"/>
          <a:stretch>
            <a:fillRect/>
          </a:stretch>
        </p:blipFill>
        <p:spPr>
          <a:xfrm>
            <a:off x="3419871" y="2636912"/>
            <a:ext cx="1684987" cy="648072"/>
          </a:xfrm>
          <a:prstGeom prst="rect">
            <a:avLst/>
          </a:prstGeom>
        </p:spPr>
      </p:pic>
      <p:pic>
        <p:nvPicPr>
          <p:cNvPr id="5" name="图片 4"/>
          <p:cNvPicPr>
            <a:picLocks noChangeAspect="1"/>
          </p:cNvPicPr>
          <p:nvPr/>
        </p:nvPicPr>
        <p:blipFill>
          <a:blip r:embed="rId3"/>
          <a:stretch>
            <a:fillRect/>
          </a:stretch>
        </p:blipFill>
        <p:spPr>
          <a:xfrm>
            <a:off x="3419871" y="4149080"/>
            <a:ext cx="1815600" cy="768648"/>
          </a:xfrm>
          <a:prstGeom prst="rect">
            <a:avLst/>
          </a:prstGeom>
        </p:spPr>
      </p:pic>
    </p:spTree>
    <p:extLst>
      <p:ext uri="{BB962C8B-B14F-4D97-AF65-F5344CB8AC3E}">
        <p14:creationId xmlns:p14="http://schemas.microsoft.com/office/powerpoint/2010/main" val="155002459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神经网络学习</a:t>
            </a:r>
            <a:endParaRPr lang="zh-CN" altLang="en-US" dirty="0"/>
          </a:p>
        </p:txBody>
      </p:sp>
      <p:sp>
        <p:nvSpPr>
          <p:cNvPr id="3" name="内容占位符 2"/>
          <p:cNvSpPr>
            <a:spLocks noGrp="1"/>
          </p:cNvSpPr>
          <p:nvPr>
            <p:ph idx="1"/>
          </p:nvPr>
        </p:nvSpPr>
        <p:spPr/>
        <p:txBody>
          <a:bodyPr/>
          <a:lstStyle/>
          <a:p>
            <a:r>
              <a:rPr lang="en-US" altLang="zh-CN" dirty="0" smtClean="0"/>
              <a:t>BP</a:t>
            </a:r>
            <a:r>
              <a:rPr lang="zh-CN" altLang="en-US" dirty="0" smtClean="0"/>
              <a:t>学习算法</a:t>
            </a:r>
            <a:endParaRPr lang="zh-CN" altLang="en-US" dirty="0"/>
          </a:p>
        </p:txBody>
      </p:sp>
      <p:pic>
        <p:nvPicPr>
          <p:cNvPr id="4" name="图片 3"/>
          <p:cNvPicPr>
            <a:picLocks noChangeAspect="1"/>
          </p:cNvPicPr>
          <p:nvPr/>
        </p:nvPicPr>
        <p:blipFill>
          <a:blip r:embed="rId3"/>
          <a:stretch>
            <a:fillRect/>
          </a:stretch>
        </p:blipFill>
        <p:spPr>
          <a:xfrm>
            <a:off x="179512" y="1988840"/>
            <a:ext cx="6670250" cy="3816077"/>
          </a:xfrm>
          <a:prstGeom prst="rect">
            <a:avLst/>
          </a:prstGeom>
        </p:spPr>
      </p:pic>
      <p:pic>
        <p:nvPicPr>
          <p:cNvPr id="5" name="图片 4"/>
          <p:cNvPicPr>
            <a:picLocks noChangeAspect="1"/>
          </p:cNvPicPr>
          <p:nvPr/>
        </p:nvPicPr>
        <p:blipFill>
          <a:blip r:embed="rId4"/>
          <a:stretch>
            <a:fillRect/>
          </a:stretch>
        </p:blipFill>
        <p:spPr>
          <a:xfrm>
            <a:off x="5641850" y="1460202"/>
            <a:ext cx="3438525" cy="1057275"/>
          </a:xfrm>
          <a:prstGeom prst="rect">
            <a:avLst/>
          </a:prstGeom>
        </p:spPr>
      </p:pic>
      <p:pic>
        <p:nvPicPr>
          <p:cNvPr id="6" name="图片 5"/>
          <p:cNvPicPr>
            <a:picLocks noChangeAspect="1"/>
          </p:cNvPicPr>
          <p:nvPr/>
        </p:nvPicPr>
        <p:blipFill>
          <a:blip r:embed="rId5"/>
          <a:stretch>
            <a:fillRect/>
          </a:stretch>
        </p:blipFill>
        <p:spPr>
          <a:xfrm>
            <a:off x="5974254" y="2649240"/>
            <a:ext cx="3076575" cy="371475"/>
          </a:xfrm>
          <a:prstGeom prst="rect">
            <a:avLst/>
          </a:prstGeom>
        </p:spPr>
      </p:pic>
      <p:pic>
        <p:nvPicPr>
          <p:cNvPr id="7" name="图片 6"/>
          <p:cNvPicPr>
            <a:picLocks noChangeAspect="1"/>
          </p:cNvPicPr>
          <p:nvPr/>
        </p:nvPicPr>
        <p:blipFill>
          <a:blip r:embed="rId6"/>
          <a:stretch>
            <a:fillRect/>
          </a:stretch>
        </p:blipFill>
        <p:spPr>
          <a:xfrm>
            <a:off x="5931391" y="3152478"/>
            <a:ext cx="3162300" cy="866775"/>
          </a:xfrm>
          <a:prstGeom prst="rect">
            <a:avLst/>
          </a:prstGeom>
        </p:spPr>
      </p:pic>
      <p:pic>
        <p:nvPicPr>
          <p:cNvPr id="8" name="图片 7"/>
          <p:cNvPicPr>
            <a:picLocks noChangeAspect="1"/>
          </p:cNvPicPr>
          <p:nvPr/>
        </p:nvPicPr>
        <p:blipFill>
          <a:blip r:embed="rId7"/>
          <a:stretch>
            <a:fillRect/>
          </a:stretch>
        </p:blipFill>
        <p:spPr>
          <a:xfrm>
            <a:off x="6826741" y="4133437"/>
            <a:ext cx="2266950" cy="942975"/>
          </a:xfrm>
          <a:prstGeom prst="rect">
            <a:avLst/>
          </a:prstGeom>
        </p:spPr>
      </p:pic>
      <p:pic>
        <p:nvPicPr>
          <p:cNvPr id="9" name="图片 8"/>
          <p:cNvPicPr>
            <a:picLocks noChangeAspect="1"/>
          </p:cNvPicPr>
          <p:nvPr/>
        </p:nvPicPr>
        <p:blipFill>
          <a:blip r:embed="rId8"/>
          <a:stretch>
            <a:fillRect/>
          </a:stretch>
        </p:blipFill>
        <p:spPr>
          <a:xfrm>
            <a:off x="5641850" y="5184174"/>
            <a:ext cx="3505200" cy="1000125"/>
          </a:xfrm>
          <a:prstGeom prst="rect">
            <a:avLst/>
          </a:prstGeom>
        </p:spPr>
      </p:pic>
      <p:pic>
        <p:nvPicPr>
          <p:cNvPr id="10" name="图片 9"/>
          <p:cNvPicPr>
            <a:picLocks noChangeAspect="1"/>
          </p:cNvPicPr>
          <p:nvPr/>
        </p:nvPicPr>
        <p:blipFill>
          <a:blip r:embed="rId9"/>
          <a:stretch>
            <a:fillRect/>
          </a:stretch>
        </p:blipFill>
        <p:spPr>
          <a:xfrm>
            <a:off x="5784724" y="950647"/>
            <a:ext cx="3152775" cy="447675"/>
          </a:xfrm>
          <a:prstGeom prst="rect">
            <a:avLst/>
          </a:prstGeom>
        </p:spPr>
      </p:pic>
    </p:spTree>
    <p:extLst>
      <p:ext uri="{BB962C8B-B14F-4D97-AF65-F5344CB8AC3E}">
        <p14:creationId xmlns:p14="http://schemas.microsoft.com/office/powerpoint/2010/main" val="1467753923"/>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神经网络学习</a:t>
            </a:r>
            <a:endParaRPr lang="zh-CN" altLang="en-US" dirty="0"/>
          </a:p>
        </p:txBody>
      </p:sp>
      <p:sp>
        <p:nvSpPr>
          <p:cNvPr id="3" name="内容占位符 2"/>
          <p:cNvSpPr>
            <a:spLocks noGrp="1"/>
          </p:cNvSpPr>
          <p:nvPr>
            <p:ph idx="1"/>
          </p:nvPr>
        </p:nvSpPr>
        <p:spPr/>
        <p:txBody>
          <a:bodyPr/>
          <a:lstStyle/>
          <a:p>
            <a:r>
              <a:rPr lang="en-US" altLang="zh-CN" dirty="0" smtClean="0"/>
              <a:t>R</a:t>
            </a:r>
            <a:r>
              <a:rPr lang="zh-CN" altLang="en-US" dirty="0"/>
              <a:t>语言实现</a:t>
            </a:r>
            <a:r>
              <a:rPr lang="en-US" altLang="zh-CN" dirty="0" smtClean="0"/>
              <a:t>BP</a:t>
            </a:r>
            <a:r>
              <a:rPr lang="zh-CN" altLang="en-US" dirty="0"/>
              <a:t>神经网络</a:t>
            </a:r>
            <a:r>
              <a:rPr lang="zh-CN" altLang="en-US" dirty="0" smtClean="0"/>
              <a:t>建模</a:t>
            </a:r>
            <a:r>
              <a:rPr lang="zh-CN" altLang="en-US" dirty="0"/>
              <a:t>的</a:t>
            </a:r>
            <a:r>
              <a:rPr lang="zh-CN" altLang="en-US" dirty="0" smtClean="0"/>
              <a:t>包</a:t>
            </a:r>
            <a:endParaRPr lang="en-US" altLang="zh-CN" dirty="0" smtClean="0"/>
          </a:p>
          <a:p>
            <a:pPr lvl="1"/>
            <a:r>
              <a:rPr lang="en-US" altLang="zh-CN" dirty="0" smtClean="0"/>
              <a:t>caret</a:t>
            </a:r>
            <a:r>
              <a:rPr lang="zh-CN" altLang="en-US" dirty="0"/>
              <a:t>包中的</a:t>
            </a:r>
            <a:r>
              <a:rPr lang="en-US" altLang="zh-CN" dirty="0" err="1"/>
              <a:t>nnet</a:t>
            </a:r>
            <a:r>
              <a:rPr lang="zh-CN" altLang="en-US" dirty="0" smtClean="0"/>
              <a:t>函数</a:t>
            </a:r>
            <a:endParaRPr lang="en-US" altLang="zh-CN" dirty="0" smtClean="0"/>
          </a:p>
          <a:p>
            <a:pPr lvl="1"/>
            <a:endParaRPr lang="en-US" altLang="zh-CN" dirty="0"/>
          </a:p>
          <a:p>
            <a:pPr lvl="1"/>
            <a:r>
              <a:rPr lang="en-US" altLang="zh-CN" dirty="0" err="1" smtClean="0"/>
              <a:t>neuralnet</a:t>
            </a:r>
            <a:r>
              <a:rPr lang="zh-CN" altLang="en-US" dirty="0"/>
              <a:t>包中的</a:t>
            </a:r>
            <a:r>
              <a:rPr lang="en-US" altLang="zh-CN" dirty="0" err="1"/>
              <a:t>neuralnet</a:t>
            </a:r>
            <a:r>
              <a:rPr lang="zh-CN" altLang="en-US" dirty="0" smtClean="0"/>
              <a:t>函数</a:t>
            </a:r>
            <a:endParaRPr lang="en-US" altLang="zh-CN" dirty="0" smtClean="0"/>
          </a:p>
          <a:p>
            <a:pPr lvl="1"/>
            <a:endParaRPr lang="en-US" altLang="zh-CN" dirty="0"/>
          </a:p>
          <a:p>
            <a:pPr lvl="1"/>
            <a:r>
              <a:rPr lang="en-US" altLang="zh-CN" dirty="0" smtClean="0"/>
              <a:t>RSNNR</a:t>
            </a:r>
            <a:r>
              <a:rPr lang="zh-CN" altLang="en-US" dirty="0"/>
              <a:t>包中的</a:t>
            </a:r>
            <a:r>
              <a:rPr lang="en-US" altLang="zh-CN" dirty="0" err="1"/>
              <a:t>mlp</a:t>
            </a:r>
            <a:r>
              <a:rPr lang="zh-CN" altLang="en-US" dirty="0"/>
              <a:t>函数。</a:t>
            </a:r>
          </a:p>
        </p:txBody>
      </p:sp>
    </p:spTree>
    <p:extLst>
      <p:ext uri="{BB962C8B-B14F-4D97-AF65-F5344CB8AC3E}">
        <p14:creationId xmlns:p14="http://schemas.microsoft.com/office/powerpoint/2010/main" val="21202966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神经网络学习</a:t>
            </a:r>
            <a:endParaRPr lang="zh-CN" altLang="en-US" dirty="0"/>
          </a:p>
        </p:txBody>
      </p:sp>
      <p:sp>
        <p:nvSpPr>
          <p:cNvPr id="3" name="内容占位符 2"/>
          <p:cNvSpPr>
            <a:spLocks noGrp="1"/>
          </p:cNvSpPr>
          <p:nvPr>
            <p:ph idx="1"/>
          </p:nvPr>
        </p:nvSpPr>
        <p:spPr>
          <a:xfrm>
            <a:off x="323529" y="1340768"/>
            <a:ext cx="8287072" cy="4536157"/>
          </a:xfrm>
        </p:spPr>
        <p:txBody>
          <a:bodyPr/>
          <a:lstStyle/>
          <a:p>
            <a:r>
              <a:rPr lang="zh-CN" altLang="en-US" dirty="0" smtClean="0"/>
              <a:t>鸢尾花数据集神经网络学习</a:t>
            </a:r>
            <a:endParaRPr lang="en-US" altLang="zh-CN" dirty="0" smtClean="0"/>
          </a:p>
          <a:p>
            <a:pPr lvl="1"/>
            <a:r>
              <a:rPr lang="zh-CN" altLang="en-US" dirty="0"/>
              <a:t>训练一个</a:t>
            </a:r>
            <a:r>
              <a:rPr lang="en-US" altLang="zh-CN" dirty="0"/>
              <a:t>4</a:t>
            </a:r>
            <a:r>
              <a:rPr lang="zh-CN" altLang="en-US" dirty="0"/>
              <a:t>输入（分别对应</a:t>
            </a:r>
            <a:r>
              <a:rPr lang="en-US" altLang="zh-CN" dirty="0"/>
              <a:t>4</a:t>
            </a:r>
            <a:r>
              <a:rPr lang="zh-CN" altLang="en-US" dirty="0"/>
              <a:t>个特征）和</a:t>
            </a:r>
            <a:r>
              <a:rPr lang="en-US" altLang="zh-CN" dirty="0"/>
              <a:t>3</a:t>
            </a:r>
            <a:r>
              <a:rPr lang="zh-CN" altLang="en-US" dirty="0"/>
              <a:t>输出（分别对应该样本属于某一品种的可能性大小）的前向网络。</a:t>
            </a:r>
          </a:p>
        </p:txBody>
      </p:sp>
      <p:pic>
        <p:nvPicPr>
          <p:cNvPr id="4" name="图片 3"/>
          <p:cNvPicPr>
            <a:picLocks noChangeAspect="1"/>
          </p:cNvPicPr>
          <p:nvPr/>
        </p:nvPicPr>
        <p:blipFill>
          <a:blip r:embed="rId3"/>
          <a:stretch>
            <a:fillRect/>
          </a:stretch>
        </p:blipFill>
        <p:spPr>
          <a:xfrm>
            <a:off x="1835696" y="2852936"/>
            <a:ext cx="5104922" cy="3229545"/>
          </a:xfrm>
          <a:prstGeom prst="rect">
            <a:avLst/>
          </a:prstGeom>
        </p:spPr>
      </p:pic>
    </p:spTree>
    <p:extLst>
      <p:ext uri="{BB962C8B-B14F-4D97-AF65-F5344CB8AC3E}">
        <p14:creationId xmlns:p14="http://schemas.microsoft.com/office/powerpoint/2010/main" val="9021223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神经网络学习</a:t>
            </a:r>
            <a:endParaRPr lang="zh-CN" altLang="en-US" dirty="0"/>
          </a:p>
        </p:txBody>
      </p:sp>
      <p:sp>
        <p:nvSpPr>
          <p:cNvPr id="3" name="内容占位符 2"/>
          <p:cNvSpPr>
            <a:spLocks noGrp="1"/>
          </p:cNvSpPr>
          <p:nvPr>
            <p:ph idx="1"/>
          </p:nvPr>
        </p:nvSpPr>
        <p:spPr>
          <a:xfrm>
            <a:off x="323529" y="1412776"/>
            <a:ext cx="8287072" cy="4464149"/>
          </a:xfrm>
        </p:spPr>
        <p:txBody>
          <a:bodyPr/>
          <a:lstStyle/>
          <a:p>
            <a:r>
              <a:rPr lang="en-US" altLang="zh-CN" dirty="0" err="1"/>
              <a:t>install.packages</a:t>
            </a:r>
            <a:r>
              <a:rPr lang="en-US" altLang="zh-CN" dirty="0"/>
              <a:t>("</a:t>
            </a:r>
            <a:r>
              <a:rPr lang="en-US" altLang="zh-CN" dirty="0" err="1"/>
              <a:t>nnet</a:t>
            </a:r>
            <a:r>
              <a:rPr lang="en-US" altLang="zh-CN" dirty="0"/>
              <a:t>")</a:t>
            </a:r>
          </a:p>
          <a:p>
            <a:r>
              <a:rPr lang="en-US" altLang="zh-CN" dirty="0" smtClean="0"/>
              <a:t>library(</a:t>
            </a:r>
            <a:r>
              <a:rPr lang="en-US" altLang="zh-CN" dirty="0" err="1" smtClean="0"/>
              <a:t>nnet</a:t>
            </a:r>
            <a:r>
              <a:rPr lang="en-US" altLang="zh-CN" dirty="0" smtClean="0"/>
              <a:t>)</a:t>
            </a:r>
          </a:p>
          <a:p>
            <a:r>
              <a:rPr lang="en-US" altLang="zh-CN" dirty="0" err="1"/>
              <a:t>iris.nn</a:t>
            </a:r>
            <a:r>
              <a:rPr lang="en-US" altLang="zh-CN" dirty="0"/>
              <a:t> &lt;- </a:t>
            </a:r>
            <a:r>
              <a:rPr lang="en-US" altLang="zh-CN" dirty="0" err="1"/>
              <a:t>nnet</a:t>
            </a:r>
            <a:r>
              <a:rPr lang="en-US" altLang="zh-CN" dirty="0"/>
              <a:t>(Species~., </a:t>
            </a:r>
            <a:r>
              <a:rPr lang="en-US" altLang="zh-CN" dirty="0" smtClean="0"/>
              <a:t>data=iris, size=2)</a:t>
            </a:r>
          </a:p>
          <a:p>
            <a:r>
              <a:rPr lang="en-US" altLang="zh-CN" dirty="0" err="1" smtClean="0"/>
              <a:t>Species_hat</a:t>
            </a:r>
            <a:r>
              <a:rPr lang="en-US" altLang="zh-CN" dirty="0" smtClean="0"/>
              <a:t> </a:t>
            </a:r>
            <a:r>
              <a:rPr lang="en-US" altLang="zh-CN" dirty="0"/>
              <a:t>&lt;- predict(</a:t>
            </a:r>
            <a:r>
              <a:rPr lang="en-US" altLang="zh-CN" dirty="0" err="1"/>
              <a:t>iris.nn</a:t>
            </a:r>
            <a:r>
              <a:rPr lang="en-US" altLang="zh-CN" dirty="0"/>
              <a:t>, iris, type="class</a:t>
            </a:r>
            <a:r>
              <a:rPr lang="en-US" altLang="zh-CN" dirty="0" smtClean="0"/>
              <a:t>")</a:t>
            </a:r>
          </a:p>
          <a:p>
            <a:r>
              <a:rPr lang="en-US" altLang="zh-CN" dirty="0"/>
              <a:t>table(</a:t>
            </a:r>
            <a:r>
              <a:rPr lang="en-US" altLang="zh-CN" dirty="0" err="1"/>
              <a:t>Species_hat</a:t>
            </a:r>
            <a:r>
              <a:rPr lang="en-US" altLang="zh-CN" dirty="0"/>
              <a:t>, </a:t>
            </a:r>
            <a:r>
              <a:rPr lang="en-US" altLang="zh-CN" dirty="0" err="1"/>
              <a:t>iris$Species</a:t>
            </a:r>
            <a:r>
              <a:rPr lang="en-US" altLang="zh-CN" dirty="0"/>
              <a:t>)</a:t>
            </a:r>
            <a:endParaRPr lang="zh-CN" altLang="en-US" dirty="0"/>
          </a:p>
        </p:txBody>
      </p:sp>
      <p:pic>
        <p:nvPicPr>
          <p:cNvPr id="5" name="图片 4"/>
          <p:cNvPicPr>
            <a:picLocks noChangeAspect="1"/>
          </p:cNvPicPr>
          <p:nvPr/>
        </p:nvPicPr>
        <p:blipFill>
          <a:blip r:embed="rId2"/>
          <a:stretch>
            <a:fillRect/>
          </a:stretch>
        </p:blipFill>
        <p:spPr>
          <a:xfrm>
            <a:off x="2629822" y="4365104"/>
            <a:ext cx="5980779" cy="1224136"/>
          </a:xfrm>
          <a:prstGeom prst="rect">
            <a:avLst/>
          </a:prstGeom>
        </p:spPr>
      </p:pic>
    </p:spTree>
    <p:extLst>
      <p:ext uri="{BB962C8B-B14F-4D97-AF65-F5344CB8AC3E}">
        <p14:creationId xmlns:p14="http://schemas.microsoft.com/office/powerpoint/2010/main" val="40254789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神经网络学习</a:t>
            </a:r>
            <a:endParaRPr lang="zh-CN" altLang="en-US" dirty="0"/>
          </a:p>
        </p:txBody>
      </p:sp>
      <p:sp>
        <p:nvSpPr>
          <p:cNvPr id="3" name="内容占位符 2"/>
          <p:cNvSpPr>
            <a:spLocks noGrp="1"/>
          </p:cNvSpPr>
          <p:nvPr>
            <p:ph idx="1"/>
          </p:nvPr>
        </p:nvSpPr>
        <p:spPr/>
        <p:txBody>
          <a:bodyPr/>
          <a:lstStyle/>
          <a:p>
            <a:r>
              <a:rPr lang="en-US" altLang="zh-CN" dirty="0"/>
              <a:t>MASS</a:t>
            </a:r>
            <a:r>
              <a:rPr lang="zh-CN" altLang="en-US" dirty="0"/>
              <a:t>包的</a:t>
            </a:r>
            <a:r>
              <a:rPr lang="en-US" altLang="zh-CN" dirty="0"/>
              <a:t>shuttle</a:t>
            </a:r>
            <a:r>
              <a:rPr lang="zh-CN" altLang="en-US" dirty="0"/>
              <a:t>数据集：</a:t>
            </a:r>
          </a:p>
          <a:p>
            <a:pPr lvl="1"/>
            <a:r>
              <a:rPr lang="en-US" altLang="zh-CN" dirty="0"/>
              <a:t>stability: </a:t>
            </a:r>
            <a:r>
              <a:rPr lang="zh-CN" altLang="en-US" dirty="0"/>
              <a:t>风向是否稳定</a:t>
            </a:r>
            <a:r>
              <a:rPr lang="en-US" altLang="zh-CN" dirty="0"/>
              <a:t>(stab/</a:t>
            </a:r>
            <a:r>
              <a:rPr lang="en-US" altLang="zh-CN" dirty="0" err="1"/>
              <a:t>xstab</a:t>
            </a:r>
            <a:r>
              <a:rPr lang="en-US" altLang="zh-CN" dirty="0"/>
              <a:t>)</a:t>
            </a:r>
          </a:p>
          <a:p>
            <a:pPr lvl="1"/>
            <a:r>
              <a:rPr lang="en-US" altLang="zh-CN" dirty="0"/>
              <a:t>error: </a:t>
            </a:r>
            <a:r>
              <a:rPr lang="zh-CN" altLang="en-US" dirty="0"/>
              <a:t>错误的大小</a:t>
            </a:r>
            <a:r>
              <a:rPr lang="en-US" altLang="zh-CN" dirty="0"/>
              <a:t>(MM/SS/LX)</a:t>
            </a:r>
          </a:p>
          <a:p>
            <a:pPr lvl="1"/>
            <a:r>
              <a:rPr lang="en-US" altLang="zh-CN" dirty="0"/>
              <a:t>sign:</a:t>
            </a:r>
            <a:r>
              <a:rPr lang="zh-CN" altLang="en-US" dirty="0"/>
              <a:t>信号是否错误，正面或负面</a:t>
            </a:r>
            <a:r>
              <a:rPr lang="en-US" altLang="zh-CN" dirty="0"/>
              <a:t>(pp/</a:t>
            </a:r>
            <a:r>
              <a:rPr lang="en-US" altLang="zh-CN" dirty="0" err="1"/>
              <a:t>nn</a:t>
            </a:r>
            <a:r>
              <a:rPr lang="en-US" altLang="zh-CN" dirty="0"/>
              <a:t>)</a:t>
            </a:r>
          </a:p>
          <a:p>
            <a:pPr lvl="1"/>
            <a:r>
              <a:rPr lang="en-US" altLang="zh-CN" dirty="0"/>
              <a:t>wind:</a:t>
            </a:r>
            <a:r>
              <a:rPr lang="zh-CN" altLang="en-US" dirty="0"/>
              <a:t>风标志</a:t>
            </a:r>
            <a:r>
              <a:rPr lang="en-US" altLang="zh-CN" dirty="0"/>
              <a:t>(</a:t>
            </a:r>
            <a:r>
              <a:rPr lang="zh-CN" altLang="en-US" dirty="0"/>
              <a:t>头</a:t>
            </a:r>
            <a:r>
              <a:rPr lang="en-US" altLang="zh-CN" dirty="0"/>
              <a:t>/</a:t>
            </a:r>
            <a:r>
              <a:rPr lang="zh-CN" altLang="en-US" dirty="0"/>
              <a:t>尾</a:t>
            </a:r>
            <a:r>
              <a:rPr lang="en-US" altLang="zh-CN" dirty="0"/>
              <a:t>)</a:t>
            </a:r>
          </a:p>
          <a:p>
            <a:pPr lvl="1"/>
            <a:r>
              <a:rPr lang="en-US" altLang="zh-CN" dirty="0" err="1"/>
              <a:t>magn</a:t>
            </a:r>
            <a:r>
              <a:rPr lang="en-US" altLang="zh-CN" dirty="0"/>
              <a:t>:</a:t>
            </a:r>
            <a:r>
              <a:rPr lang="zh-CN" altLang="en-US" dirty="0"/>
              <a:t>风力强度</a:t>
            </a:r>
            <a:r>
              <a:rPr lang="en-US" altLang="zh-CN" dirty="0"/>
              <a:t>(</a:t>
            </a:r>
            <a:r>
              <a:rPr lang="zh-CN" altLang="en-US" dirty="0"/>
              <a:t>光</a:t>
            </a:r>
            <a:r>
              <a:rPr lang="en-US" altLang="zh-CN" dirty="0"/>
              <a:t>/</a:t>
            </a:r>
            <a:r>
              <a:rPr lang="zh-CN" altLang="en-US" dirty="0"/>
              <a:t>中</a:t>
            </a:r>
            <a:r>
              <a:rPr lang="en-US" altLang="zh-CN" dirty="0"/>
              <a:t>/</a:t>
            </a:r>
            <a:r>
              <a:rPr lang="zh-CN" altLang="en-US" dirty="0"/>
              <a:t>强</a:t>
            </a:r>
            <a:r>
              <a:rPr lang="en-US" altLang="zh-CN" dirty="0"/>
              <a:t>/</a:t>
            </a:r>
            <a:r>
              <a:rPr lang="zh-CN" altLang="en-US" dirty="0"/>
              <a:t>超出范围</a:t>
            </a:r>
            <a:r>
              <a:rPr lang="en-US" altLang="zh-CN" dirty="0"/>
              <a:t>)</a:t>
            </a:r>
          </a:p>
          <a:p>
            <a:pPr lvl="1"/>
            <a:r>
              <a:rPr lang="en-US" altLang="zh-CN" dirty="0"/>
              <a:t>vis:</a:t>
            </a:r>
            <a:r>
              <a:rPr lang="zh-CN" altLang="en-US" dirty="0"/>
              <a:t>能见度</a:t>
            </a:r>
            <a:r>
              <a:rPr lang="en-US" altLang="zh-CN" dirty="0"/>
              <a:t>(</a:t>
            </a:r>
            <a:r>
              <a:rPr lang="zh-CN" altLang="en-US" dirty="0"/>
              <a:t>是</a:t>
            </a:r>
            <a:r>
              <a:rPr lang="en-US" altLang="zh-CN" dirty="0"/>
              <a:t>/</a:t>
            </a:r>
            <a:r>
              <a:rPr lang="zh-CN" altLang="en-US" dirty="0"/>
              <a:t>否</a:t>
            </a:r>
            <a:r>
              <a:rPr lang="en-US" altLang="zh-CN" dirty="0"/>
              <a:t>)</a:t>
            </a:r>
          </a:p>
          <a:p>
            <a:pPr lvl="1"/>
            <a:r>
              <a:rPr lang="en-US" altLang="zh-CN" dirty="0"/>
              <a:t>use: </a:t>
            </a:r>
            <a:r>
              <a:rPr lang="zh-CN" altLang="en-US" dirty="0"/>
              <a:t>是否自动驾驶</a:t>
            </a:r>
            <a:r>
              <a:rPr lang="en-US" altLang="zh-CN" dirty="0"/>
              <a:t>(auto/</a:t>
            </a:r>
            <a:r>
              <a:rPr lang="en-US" altLang="zh-CN" dirty="0" err="1"/>
              <a:t>noauto</a:t>
            </a:r>
            <a:r>
              <a:rPr lang="en-US" altLang="zh-CN" dirty="0"/>
              <a:t>)</a:t>
            </a:r>
            <a:endParaRPr lang="zh-CN" altLang="en-US" dirty="0"/>
          </a:p>
        </p:txBody>
      </p:sp>
    </p:spTree>
    <p:extLst>
      <p:ext uri="{BB962C8B-B14F-4D97-AF65-F5344CB8AC3E}">
        <p14:creationId xmlns:p14="http://schemas.microsoft.com/office/powerpoint/2010/main" val="110247355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神经网络学习</a:t>
            </a:r>
            <a:endParaRPr lang="zh-CN" altLang="en-US" dirty="0"/>
          </a:p>
        </p:txBody>
      </p:sp>
      <p:sp>
        <p:nvSpPr>
          <p:cNvPr id="3" name="内容占位符 2"/>
          <p:cNvSpPr>
            <a:spLocks noGrp="1"/>
          </p:cNvSpPr>
          <p:nvPr>
            <p:ph idx="1"/>
          </p:nvPr>
        </p:nvSpPr>
        <p:spPr/>
        <p:txBody>
          <a:bodyPr/>
          <a:lstStyle/>
          <a:p>
            <a:r>
              <a:rPr lang="en-US" altLang="zh-CN" sz="2400" dirty="0" err="1"/>
              <a:t>install.packages</a:t>
            </a:r>
            <a:r>
              <a:rPr lang="en-US" altLang="zh-CN" sz="2400" dirty="0"/>
              <a:t>("caret")</a:t>
            </a:r>
          </a:p>
          <a:p>
            <a:r>
              <a:rPr lang="en-US" altLang="zh-CN" sz="2400" dirty="0" err="1"/>
              <a:t>install.packages</a:t>
            </a:r>
            <a:r>
              <a:rPr lang="en-US" altLang="zh-CN" sz="2400" dirty="0"/>
              <a:t>("</a:t>
            </a:r>
            <a:r>
              <a:rPr lang="en-US" altLang="zh-CN" sz="2400" dirty="0" err="1"/>
              <a:t>neuralnet</a:t>
            </a:r>
            <a:r>
              <a:rPr lang="en-US" altLang="zh-CN" sz="2400" dirty="0" smtClean="0"/>
              <a:t>")</a:t>
            </a:r>
          </a:p>
          <a:p>
            <a:r>
              <a:rPr lang="en-US" altLang="zh-CN" sz="2400" dirty="0" err="1"/>
              <a:t>install.packages</a:t>
            </a:r>
            <a:r>
              <a:rPr lang="en-US" altLang="zh-CN" sz="2400" dirty="0"/>
              <a:t>("</a:t>
            </a:r>
            <a:r>
              <a:rPr lang="en-US" altLang="zh-CN" sz="2400" dirty="0" err="1"/>
              <a:t>vcd</a:t>
            </a:r>
            <a:r>
              <a:rPr lang="en-US" altLang="zh-CN" sz="2400" dirty="0"/>
              <a:t>")</a:t>
            </a:r>
            <a:endParaRPr lang="en-US" altLang="zh-CN" sz="2400" dirty="0" smtClean="0"/>
          </a:p>
          <a:p>
            <a:r>
              <a:rPr lang="en-US" altLang="zh-CN" sz="2400" dirty="0" smtClean="0"/>
              <a:t>library(MASS</a:t>
            </a:r>
            <a:r>
              <a:rPr lang="en-US" altLang="zh-CN" sz="2400" dirty="0"/>
              <a:t>)</a:t>
            </a:r>
          </a:p>
          <a:p>
            <a:r>
              <a:rPr lang="en-US" altLang="zh-CN" sz="2400" dirty="0"/>
              <a:t>library(caret)</a:t>
            </a:r>
          </a:p>
          <a:p>
            <a:r>
              <a:rPr lang="en-US" altLang="zh-CN" sz="2400" dirty="0"/>
              <a:t>library(</a:t>
            </a:r>
            <a:r>
              <a:rPr lang="en-US" altLang="zh-CN" sz="2400" dirty="0" err="1"/>
              <a:t>neuralnet</a:t>
            </a:r>
            <a:r>
              <a:rPr lang="en-US" altLang="zh-CN" sz="2400" dirty="0"/>
              <a:t>)</a:t>
            </a:r>
          </a:p>
          <a:p>
            <a:r>
              <a:rPr lang="en-US" altLang="zh-CN" sz="2400" dirty="0"/>
              <a:t>library(</a:t>
            </a:r>
            <a:r>
              <a:rPr lang="en-US" altLang="zh-CN" sz="2400" dirty="0" err="1"/>
              <a:t>vcd</a:t>
            </a:r>
            <a:r>
              <a:rPr lang="en-US" altLang="zh-CN" sz="2400" dirty="0"/>
              <a:t>)</a:t>
            </a:r>
          </a:p>
          <a:p>
            <a:r>
              <a:rPr lang="en-US" altLang="zh-CN" sz="2400" dirty="0"/>
              <a:t>data(shuttle)</a:t>
            </a:r>
          </a:p>
          <a:p>
            <a:r>
              <a:rPr lang="en-US" altLang="zh-CN" sz="2400" dirty="0"/>
              <a:t>head(shuttle)</a:t>
            </a:r>
          </a:p>
          <a:p>
            <a:endParaRPr lang="zh-CN" altLang="en-US" sz="2400" dirty="0"/>
          </a:p>
        </p:txBody>
      </p:sp>
    </p:spTree>
    <p:extLst>
      <p:ext uri="{BB962C8B-B14F-4D97-AF65-F5344CB8AC3E}">
        <p14:creationId xmlns:p14="http://schemas.microsoft.com/office/powerpoint/2010/main" val="1013352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smtClean="0"/>
              <a:t>聚类分析的典型应用</a:t>
            </a:r>
          </a:p>
        </p:txBody>
      </p:sp>
      <p:sp>
        <p:nvSpPr>
          <p:cNvPr id="21507" name="内容占位符 2"/>
          <p:cNvSpPr>
            <a:spLocks noGrp="1"/>
          </p:cNvSpPr>
          <p:nvPr>
            <p:ph idx="1"/>
          </p:nvPr>
        </p:nvSpPr>
        <p:spPr>
          <a:xfrm>
            <a:off x="250825" y="1341438"/>
            <a:ext cx="8569325" cy="4679950"/>
          </a:xfrm>
        </p:spPr>
        <p:txBody>
          <a:bodyPr/>
          <a:lstStyle/>
          <a:p>
            <a:r>
              <a:rPr lang="zh-CN" altLang="en-US" smtClean="0"/>
              <a:t>聚类分析在数据挖掘中的作用：</a:t>
            </a:r>
          </a:p>
          <a:p>
            <a:r>
              <a:rPr lang="zh-CN" altLang="en-US" smtClean="0"/>
              <a:t>作为一个独立的工具来获得数据集中数据的分布情况；</a:t>
            </a:r>
          </a:p>
          <a:p>
            <a:pPr lvl="1"/>
            <a:r>
              <a:rPr lang="zh-CN" altLang="en-US" smtClean="0"/>
              <a:t>首先，对数据集执行聚类，获得所有簇；</a:t>
            </a:r>
          </a:p>
          <a:p>
            <a:pPr lvl="1"/>
            <a:r>
              <a:rPr lang="zh-CN" altLang="en-US" smtClean="0"/>
              <a:t>然后，根据每个簇中样本的数目获得数据集中每类数据的大体分布情况。</a:t>
            </a:r>
          </a:p>
          <a:p>
            <a:r>
              <a:rPr lang="zh-CN" altLang="en-US" smtClean="0"/>
              <a:t>作为其他数据挖掘算法的预处理步骤。</a:t>
            </a:r>
            <a:endParaRPr lang="en-US" altLang="zh-CN" smtClean="0"/>
          </a:p>
          <a:p>
            <a:pPr lvl="1"/>
            <a:r>
              <a:rPr lang="zh-CN" altLang="en-US" smtClean="0"/>
              <a:t>首先，对数据进行聚类</a:t>
            </a:r>
            <a:r>
              <a:rPr lang="en-US" altLang="zh-CN" smtClean="0"/>
              <a:t>——</a:t>
            </a:r>
            <a:r>
              <a:rPr lang="zh-CN" altLang="en-US" smtClean="0"/>
              <a:t>粗分类；</a:t>
            </a:r>
          </a:p>
          <a:p>
            <a:pPr lvl="1"/>
            <a:r>
              <a:rPr lang="zh-CN" altLang="en-US" smtClean="0"/>
              <a:t>然后，分别对每个簇进行特征提取和细分类，可以有效提高分类精度。</a:t>
            </a:r>
          </a:p>
          <a:p>
            <a:pPr lvl="1"/>
            <a:endParaRPr lang="zh-CN" altLang="en-US" smtClean="0"/>
          </a:p>
          <a:p>
            <a:endParaRPr lang="zh-CN" altLang="en-US" smtClean="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神经网络学习</a:t>
            </a:r>
            <a:endParaRPr lang="zh-CN" altLang="en-US" dirty="0"/>
          </a:p>
        </p:txBody>
      </p:sp>
      <p:sp>
        <p:nvSpPr>
          <p:cNvPr id="3" name="内容占位符 2"/>
          <p:cNvSpPr>
            <a:spLocks noGrp="1"/>
          </p:cNvSpPr>
          <p:nvPr>
            <p:ph idx="1"/>
          </p:nvPr>
        </p:nvSpPr>
        <p:spPr/>
        <p:txBody>
          <a:bodyPr/>
          <a:lstStyle/>
          <a:p>
            <a:r>
              <a:rPr lang="zh-CN" altLang="en-US" sz="2400" dirty="0" smtClean="0"/>
              <a:t>因为原数据集的属性都是离散型的，需要处理为哑变量，并对目标标签属性</a:t>
            </a:r>
            <a:r>
              <a:rPr lang="en-US" altLang="zh-CN" sz="2400" dirty="0" smtClean="0"/>
              <a:t>use</a:t>
            </a:r>
            <a:r>
              <a:rPr lang="zh-CN" altLang="en-US" sz="2400" dirty="0" smtClean="0"/>
              <a:t>进行处理，以使用神经网络学习建模。</a:t>
            </a:r>
            <a:endParaRPr lang="en-US" altLang="zh-CN" sz="2400" dirty="0" smtClean="0"/>
          </a:p>
          <a:p>
            <a:r>
              <a:rPr lang="en-US" altLang="zh-CN" sz="2400" dirty="0"/>
              <a:t>dummies &lt;- </a:t>
            </a:r>
            <a:r>
              <a:rPr lang="en-US" altLang="zh-CN" sz="2400" dirty="0" err="1"/>
              <a:t>dummyVars</a:t>
            </a:r>
            <a:r>
              <a:rPr lang="en-US" altLang="zh-CN" sz="2400" dirty="0"/>
              <a:t>(</a:t>
            </a:r>
            <a:r>
              <a:rPr lang="en-US" altLang="zh-CN" sz="2400" dirty="0" err="1"/>
              <a:t>use~.,data</a:t>
            </a:r>
            <a:r>
              <a:rPr lang="en-US" altLang="zh-CN" sz="2400" dirty="0"/>
              <a:t>=shuttle)</a:t>
            </a:r>
          </a:p>
          <a:p>
            <a:r>
              <a:rPr lang="en-US" altLang="zh-CN" sz="2400" dirty="0"/>
              <a:t>dummies</a:t>
            </a:r>
          </a:p>
          <a:p>
            <a:r>
              <a:rPr lang="en-US" altLang="zh-CN" sz="2400" dirty="0"/>
              <a:t>shuttle.2 &lt;- </a:t>
            </a:r>
            <a:r>
              <a:rPr lang="en-US" altLang="zh-CN" sz="2400" dirty="0" err="1"/>
              <a:t>as.data.frame</a:t>
            </a:r>
            <a:r>
              <a:rPr lang="en-US" altLang="zh-CN" sz="2400" dirty="0"/>
              <a:t>(predict(</a:t>
            </a:r>
            <a:r>
              <a:rPr lang="en-US" altLang="zh-CN" sz="2400" dirty="0" err="1"/>
              <a:t>dummies,newdata</a:t>
            </a:r>
            <a:r>
              <a:rPr lang="en-US" altLang="zh-CN" sz="2400" dirty="0"/>
              <a:t> = shuttle))</a:t>
            </a:r>
          </a:p>
          <a:p>
            <a:r>
              <a:rPr lang="en-US" altLang="zh-CN" sz="2400" dirty="0"/>
              <a:t>head(shuttle.2, 3)</a:t>
            </a:r>
            <a:endParaRPr lang="en-US" altLang="zh-CN" sz="2400" dirty="0" smtClean="0"/>
          </a:p>
          <a:p>
            <a:r>
              <a:rPr lang="en-US" altLang="zh-CN" sz="2400" dirty="0"/>
              <a:t>shuttle.2$use &lt;- </a:t>
            </a:r>
            <a:r>
              <a:rPr lang="en-US" altLang="zh-CN" sz="2400" dirty="0" err="1"/>
              <a:t>ifelse</a:t>
            </a:r>
            <a:r>
              <a:rPr lang="en-US" altLang="zh-CN" sz="2400" dirty="0"/>
              <a:t>(</a:t>
            </a:r>
            <a:r>
              <a:rPr lang="en-US" altLang="zh-CN" sz="2400" dirty="0" err="1"/>
              <a:t>shuttle$use</a:t>
            </a:r>
            <a:r>
              <a:rPr lang="en-US" altLang="zh-CN" sz="2400" dirty="0"/>
              <a:t>=="auto",1,0)</a:t>
            </a:r>
          </a:p>
          <a:p>
            <a:r>
              <a:rPr lang="en-US" altLang="zh-CN" sz="2400" dirty="0"/>
              <a:t>table(shuttle.2$use)</a:t>
            </a:r>
            <a:endParaRPr lang="zh-CN" altLang="en-US" sz="2400" dirty="0"/>
          </a:p>
        </p:txBody>
      </p:sp>
    </p:spTree>
    <p:extLst>
      <p:ext uri="{BB962C8B-B14F-4D97-AF65-F5344CB8AC3E}">
        <p14:creationId xmlns:p14="http://schemas.microsoft.com/office/powerpoint/2010/main" val="2391716815"/>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神经网络学习</a:t>
            </a:r>
            <a:endParaRPr lang="zh-CN" altLang="en-US" dirty="0"/>
          </a:p>
        </p:txBody>
      </p:sp>
      <p:sp>
        <p:nvSpPr>
          <p:cNvPr id="3" name="内容占位符 2"/>
          <p:cNvSpPr>
            <a:spLocks noGrp="1"/>
          </p:cNvSpPr>
          <p:nvPr>
            <p:ph idx="1"/>
          </p:nvPr>
        </p:nvSpPr>
        <p:spPr/>
        <p:txBody>
          <a:bodyPr/>
          <a:lstStyle/>
          <a:p>
            <a:r>
              <a:rPr lang="zh-CN" altLang="en-US" sz="2400" dirty="0"/>
              <a:t>接着，使用</a:t>
            </a:r>
            <a:r>
              <a:rPr lang="en-US" altLang="zh-CN" sz="2400" dirty="0"/>
              <a:t>caret</a:t>
            </a:r>
            <a:r>
              <a:rPr lang="zh-CN" altLang="en-US" sz="2400" dirty="0"/>
              <a:t>包中的</a:t>
            </a:r>
            <a:r>
              <a:rPr lang="en-US" altLang="zh-CN" sz="2400" dirty="0" err="1"/>
              <a:t>createDataPartition</a:t>
            </a:r>
            <a:r>
              <a:rPr lang="zh-CN" altLang="en-US" sz="2400" dirty="0"/>
              <a:t>函数按照</a:t>
            </a:r>
            <a:r>
              <a:rPr lang="en-US" altLang="zh-CN" sz="2400" dirty="0"/>
              <a:t>70%</a:t>
            </a:r>
            <a:r>
              <a:rPr lang="zh-CN" altLang="en-US" sz="2400" dirty="0"/>
              <a:t>训练集、</a:t>
            </a:r>
            <a:r>
              <a:rPr lang="en-US" altLang="zh-CN" sz="2400" dirty="0"/>
              <a:t>30%</a:t>
            </a:r>
            <a:r>
              <a:rPr lang="zh-CN" altLang="en-US" sz="2400" dirty="0"/>
              <a:t>测试集的比例随机划分原数据集。</a:t>
            </a:r>
            <a:endParaRPr lang="en-US" altLang="zh-CN" sz="2400" dirty="0" smtClean="0"/>
          </a:p>
          <a:p>
            <a:r>
              <a:rPr lang="en-US" altLang="zh-CN" sz="2400" dirty="0" err="1" smtClean="0"/>
              <a:t>set.seed</a:t>
            </a:r>
            <a:r>
              <a:rPr lang="en-US" altLang="zh-CN" sz="2400" dirty="0" smtClean="0"/>
              <a:t>(123</a:t>
            </a:r>
            <a:r>
              <a:rPr lang="en-US" altLang="zh-CN" sz="2400" dirty="0"/>
              <a:t>)</a:t>
            </a:r>
          </a:p>
          <a:p>
            <a:r>
              <a:rPr lang="en-US" altLang="zh-CN" sz="2400" dirty="0" err="1"/>
              <a:t>trainIndex</a:t>
            </a:r>
            <a:r>
              <a:rPr lang="en-US" altLang="zh-CN" sz="2400" dirty="0"/>
              <a:t> &lt;- </a:t>
            </a:r>
            <a:r>
              <a:rPr lang="en-US" altLang="zh-CN" sz="2400" dirty="0" err="1"/>
              <a:t>createDataPartition</a:t>
            </a:r>
            <a:r>
              <a:rPr lang="en-US" altLang="zh-CN" sz="2400" dirty="0"/>
              <a:t>(shuttle.2$use, p=0.7, list=</a:t>
            </a:r>
            <a:r>
              <a:rPr lang="en-US" altLang="zh-CN" sz="2400" dirty="0" err="1"/>
              <a:t>FALSE,times</a:t>
            </a:r>
            <a:r>
              <a:rPr lang="en-US" altLang="zh-CN" sz="2400" dirty="0"/>
              <a:t>=1)</a:t>
            </a:r>
          </a:p>
          <a:p>
            <a:r>
              <a:rPr lang="en-US" altLang="zh-CN" sz="2400" dirty="0" err="1"/>
              <a:t>shuttleTrain</a:t>
            </a:r>
            <a:r>
              <a:rPr lang="en-US" altLang="zh-CN" sz="2400" dirty="0"/>
              <a:t> &lt;- shuttle.2[</a:t>
            </a:r>
            <a:r>
              <a:rPr lang="en-US" altLang="zh-CN" sz="2400" dirty="0" err="1"/>
              <a:t>trainIndex</a:t>
            </a:r>
            <a:r>
              <a:rPr lang="en-US" altLang="zh-CN" sz="2400" dirty="0"/>
              <a:t>,]</a:t>
            </a:r>
          </a:p>
          <a:p>
            <a:r>
              <a:rPr lang="en-US" altLang="zh-CN" sz="2400" dirty="0"/>
              <a:t>table(</a:t>
            </a:r>
            <a:r>
              <a:rPr lang="en-US" altLang="zh-CN" sz="2400" dirty="0" err="1"/>
              <a:t>shuttleTrain$use</a:t>
            </a:r>
            <a:r>
              <a:rPr lang="en-US" altLang="zh-CN" sz="2400" dirty="0"/>
              <a:t>)</a:t>
            </a:r>
          </a:p>
          <a:p>
            <a:r>
              <a:rPr lang="en-US" altLang="zh-CN" sz="2400" dirty="0" err="1"/>
              <a:t>shuttleTest</a:t>
            </a:r>
            <a:r>
              <a:rPr lang="en-US" altLang="zh-CN" sz="2400" dirty="0"/>
              <a:t> &lt;- shuttle.2[-</a:t>
            </a:r>
            <a:r>
              <a:rPr lang="en-US" altLang="zh-CN" sz="2400" dirty="0" err="1"/>
              <a:t>trainIndex</a:t>
            </a:r>
            <a:r>
              <a:rPr lang="en-US" altLang="zh-CN" sz="2400" dirty="0"/>
              <a:t>,]</a:t>
            </a:r>
          </a:p>
          <a:p>
            <a:r>
              <a:rPr lang="en-US" altLang="zh-CN" sz="2400" dirty="0"/>
              <a:t>table(</a:t>
            </a:r>
            <a:r>
              <a:rPr lang="en-US" altLang="zh-CN" sz="2400" dirty="0" err="1"/>
              <a:t>shuttleTest$use</a:t>
            </a:r>
            <a:r>
              <a:rPr lang="en-US" altLang="zh-CN" sz="2400" dirty="0"/>
              <a:t>)</a:t>
            </a:r>
            <a:endParaRPr lang="zh-CN" altLang="en-US" sz="2400" dirty="0"/>
          </a:p>
        </p:txBody>
      </p:sp>
    </p:spTree>
    <p:extLst>
      <p:ext uri="{BB962C8B-B14F-4D97-AF65-F5344CB8AC3E}">
        <p14:creationId xmlns:p14="http://schemas.microsoft.com/office/powerpoint/2010/main" val="3036693591"/>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神经网络学习</a:t>
            </a:r>
            <a:endParaRPr lang="zh-CN" altLang="en-US" dirty="0"/>
          </a:p>
        </p:txBody>
      </p:sp>
      <p:sp>
        <p:nvSpPr>
          <p:cNvPr id="3" name="内容占位符 2"/>
          <p:cNvSpPr>
            <a:spLocks noGrp="1"/>
          </p:cNvSpPr>
          <p:nvPr>
            <p:ph idx="1"/>
          </p:nvPr>
        </p:nvSpPr>
        <p:spPr/>
        <p:txBody>
          <a:bodyPr/>
          <a:lstStyle/>
          <a:p>
            <a:r>
              <a:rPr lang="zh-CN" altLang="en-US" sz="2400" dirty="0"/>
              <a:t>使用</a:t>
            </a:r>
            <a:r>
              <a:rPr lang="en-US" altLang="zh-CN" sz="2400" dirty="0" err="1"/>
              <a:t>neuralnet</a:t>
            </a:r>
            <a:r>
              <a:rPr lang="zh-CN" altLang="en-US" sz="2400" dirty="0"/>
              <a:t>包的</a:t>
            </a:r>
            <a:r>
              <a:rPr lang="en-US" altLang="zh-CN" sz="2400" dirty="0" err="1"/>
              <a:t>neuralnet</a:t>
            </a:r>
            <a:r>
              <a:rPr lang="zh-CN" altLang="en-US" sz="2400" dirty="0"/>
              <a:t>函数构建神经网络模型，第一个参数是模型的公式，因为神经网络建模函数中不能使用</a:t>
            </a:r>
            <a:r>
              <a:rPr lang="en-US" altLang="zh-CN" sz="2400" dirty="0"/>
              <a:t>~.</a:t>
            </a:r>
            <a:r>
              <a:rPr lang="zh-CN" altLang="en-US" sz="2400" dirty="0"/>
              <a:t>表示引用所有特征变量，因此使用</a:t>
            </a:r>
            <a:r>
              <a:rPr lang="en-US" altLang="zh-CN" sz="2400" dirty="0" err="1"/>
              <a:t>as.formula</a:t>
            </a:r>
            <a:r>
              <a:rPr lang="zh-CN" altLang="en-US" sz="2400" dirty="0"/>
              <a:t>函数构建模型的公式</a:t>
            </a:r>
            <a:r>
              <a:rPr lang="zh-CN" altLang="en-US" sz="2400" dirty="0" smtClean="0"/>
              <a:t>。</a:t>
            </a:r>
            <a:endParaRPr lang="en-US" altLang="zh-CN" sz="2400" dirty="0" smtClean="0"/>
          </a:p>
          <a:p>
            <a:r>
              <a:rPr lang="en-US" altLang="zh-CN" sz="2400" dirty="0" smtClean="0"/>
              <a:t>n </a:t>
            </a:r>
            <a:r>
              <a:rPr lang="en-US" altLang="zh-CN" sz="2400" dirty="0"/>
              <a:t>&lt;- names(</a:t>
            </a:r>
            <a:r>
              <a:rPr lang="en-US" altLang="zh-CN" sz="2400" dirty="0" err="1"/>
              <a:t>shuttleTrain</a:t>
            </a:r>
            <a:r>
              <a:rPr lang="en-US" altLang="zh-CN" sz="2400" dirty="0"/>
              <a:t>)</a:t>
            </a:r>
          </a:p>
          <a:p>
            <a:r>
              <a:rPr lang="en-US" altLang="zh-CN" sz="2400" dirty="0"/>
              <a:t>form &lt;- </a:t>
            </a:r>
            <a:r>
              <a:rPr lang="en-US" altLang="zh-CN" sz="2400" dirty="0" err="1"/>
              <a:t>as.formula</a:t>
            </a:r>
            <a:r>
              <a:rPr lang="en-US" altLang="zh-CN" sz="2400" dirty="0"/>
              <a:t>(paste("</a:t>
            </a:r>
            <a:r>
              <a:rPr lang="en-US" altLang="zh-CN" sz="2400" dirty="0" err="1"/>
              <a:t>use~",paste</a:t>
            </a:r>
            <a:r>
              <a:rPr lang="en-US" altLang="zh-CN" sz="2400" dirty="0"/>
              <a:t>(n[!n %in% "use"], collapse = </a:t>
            </a:r>
            <a:r>
              <a:rPr lang="en-US" altLang="zh-CN" sz="2400" dirty="0" smtClean="0"/>
              <a:t>"+")))</a:t>
            </a:r>
          </a:p>
          <a:p>
            <a:r>
              <a:rPr lang="en-US" altLang="zh-CN" sz="2400" dirty="0" smtClean="0"/>
              <a:t>form</a:t>
            </a:r>
            <a:endParaRPr lang="zh-CN" altLang="en-US" sz="2400" dirty="0"/>
          </a:p>
        </p:txBody>
      </p:sp>
      <p:pic>
        <p:nvPicPr>
          <p:cNvPr id="4" name="图片 3"/>
          <p:cNvPicPr>
            <a:picLocks noChangeAspect="1"/>
          </p:cNvPicPr>
          <p:nvPr/>
        </p:nvPicPr>
        <p:blipFill>
          <a:blip r:embed="rId2"/>
          <a:stretch>
            <a:fillRect/>
          </a:stretch>
        </p:blipFill>
        <p:spPr>
          <a:xfrm>
            <a:off x="330555" y="4869160"/>
            <a:ext cx="8417802" cy="1007765"/>
          </a:xfrm>
          <a:prstGeom prst="rect">
            <a:avLst/>
          </a:prstGeom>
        </p:spPr>
      </p:pic>
    </p:spTree>
    <p:extLst>
      <p:ext uri="{BB962C8B-B14F-4D97-AF65-F5344CB8AC3E}">
        <p14:creationId xmlns:p14="http://schemas.microsoft.com/office/powerpoint/2010/main" val="2351086241"/>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神经网络学习</a:t>
            </a:r>
            <a:endParaRPr lang="zh-CN" altLang="en-US" dirty="0"/>
          </a:p>
        </p:txBody>
      </p:sp>
      <p:sp>
        <p:nvSpPr>
          <p:cNvPr id="3" name="内容占位符 2"/>
          <p:cNvSpPr>
            <a:spLocks noGrp="1"/>
          </p:cNvSpPr>
          <p:nvPr>
            <p:ph idx="1"/>
          </p:nvPr>
        </p:nvSpPr>
        <p:spPr/>
        <p:txBody>
          <a:bodyPr/>
          <a:lstStyle/>
          <a:p>
            <a:r>
              <a:rPr lang="en-US" altLang="zh-CN" sz="2000" dirty="0" err="1"/>
              <a:t>neuralnet</a:t>
            </a:r>
            <a:r>
              <a:rPr lang="zh-CN" altLang="en-US" sz="2000" dirty="0" smtClean="0"/>
              <a:t>函数的其他四个重要参数：</a:t>
            </a:r>
            <a:endParaRPr lang="en-US" altLang="zh-CN" sz="2000" dirty="0" smtClean="0"/>
          </a:p>
          <a:p>
            <a:pPr lvl="1"/>
            <a:r>
              <a:rPr lang="en-US" altLang="zh-CN" sz="1800" dirty="0"/>
              <a:t>hidden: </a:t>
            </a:r>
            <a:r>
              <a:rPr lang="zh-CN" altLang="en-US" sz="1800" dirty="0"/>
              <a:t>每层隐藏神经元的数量，最多可达</a:t>
            </a:r>
            <a:r>
              <a:rPr lang="en-US" altLang="zh-CN" sz="1800" dirty="0"/>
              <a:t>3</a:t>
            </a:r>
            <a:r>
              <a:rPr lang="zh-CN" altLang="en-US" sz="1800" dirty="0"/>
              <a:t>层，默认值为</a:t>
            </a:r>
            <a:r>
              <a:rPr lang="en-US" altLang="zh-CN" sz="1800" dirty="0"/>
              <a:t>1</a:t>
            </a:r>
            <a:r>
              <a:rPr lang="zh-CN" altLang="en-US" sz="1800" dirty="0"/>
              <a:t>；</a:t>
            </a:r>
          </a:p>
          <a:p>
            <a:pPr lvl="1"/>
            <a:r>
              <a:rPr lang="en-US" altLang="zh-CN" sz="1800" dirty="0" err="1"/>
              <a:t>act.fct</a:t>
            </a:r>
            <a:r>
              <a:rPr lang="en-US" altLang="zh-CN" sz="1800" dirty="0"/>
              <a:t>: </a:t>
            </a:r>
            <a:r>
              <a:rPr lang="zh-CN" altLang="en-US" sz="1800" dirty="0"/>
              <a:t>激活函数，默认</a:t>
            </a:r>
            <a:r>
              <a:rPr lang="en-US" altLang="zh-CN" sz="1800" dirty="0"/>
              <a:t>logistic</a:t>
            </a:r>
            <a:r>
              <a:rPr lang="zh-CN" altLang="en-US" sz="1800" dirty="0"/>
              <a:t>和</a:t>
            </a:r>
            <a:r>
              <a:rPr lang="en-US" altLang="zh-CN" sz="1800" dirty="0" err="1"/>
              <a:t>tanh</a:t>
            </a:r>
            <a:r>
              <a:rPr lang="zh-CN" altLang="en-US" sz="1800" dirty="0"/>
              <a:t>可用；</a:t>
            </a:r>
          </a:p>
          <a:p>
            <a:pPr lvl="1"/>
            <a:r>
              <a:rPr lang="en-US" altLang="zh-CN" sz="1800" dirty="0" err="1"/>
              <a:t>err.fct</a:t>
            </a:r>
            <a:r>
              <a:rPr lang="en-US" altLang="zh-CN" sz="1800" dirty="0"/>
              <a:t>: </a:t>
            </a:r>
            <a:r>
              <a:rPr lang="zh-CN" altLang="en-US" sz="1800" dirty="0"/>
              <a:t>默认使用</a:t>
            </a:r>
            <a:r>
              <a:rPr lang="en-US" altLang="zh-CN" sz="1800" dirty="0" err="1"/>
              <a:t>sse</a:t>
            </a:r>
            <a:r>
              <a:rPr lang="zh-CN" altLang="en-US" sz="1800" dirty="0"/>
              <a:t>计算错误的函数，当处理二元结果时，可以使用</a:t>
            </a:r>
            <a:r>
              <a:rPr lang="en-US" altLang="zh-CN" sz="1800" dirty="0" err="1"/>
              <a:t>ce</a:t>
            </a:r>
            <a:r>
              <a:rPr lang="zh-CN" altLang="en-US" sz="1800" dirty="0"/>
              <a:t>进行交叉熵计算；</a:t>
            </a:r>
          </a:p>
          <a:p>
            <a:pPr lvl="1"/>
            <a:r>
              <a:rPr lang="en-US" altLang="zh-CN" sz="1800" dirty="0" err="1"/>
              <a:t>linear.output</a:t>
            </a:r>
            <a:r>
              <a:rPr lang="en-US" altLang="zh-CN" sz="1800" dirty="0"/>
              <a:t>: </a:t>
            </a:r>
            <a:r>
              <a:rPr lang="zh-CN" altLang="en-US" sz="1800" dirty="0"/>
              <a:t>逻辑值，如果</a:t>
            </a:r>
            <a:r>
              <a:rPr lang="en-US" altLang="zh-CN" sz="1800" dirty="0" err="1"/>
              <a:t>act.fct</a:t>
            </a:r>
            <a:r>
              <a:rPr lang="zh-CN" altLang="en-US" sz="1800" dirty="0"/>
              <a:t>不用于输出神经元，设置为</a:t>
            </a:r>
            <a:r>
              <a:rPr lang="en-US" altLang="zh-CN" sz="1800" dirty="0"/>
              <a:t>TRUE</a:t>
            </a:r>
            <a:r>
              <a:rPr lang="zh-CN" altLang="en-US" sz="1800" dirty="0"/>
              <a:t>，否则设置为</a:t>
            </a:r>
            <a:r>
              <a:rPr lang="en-US" altLang="zh-CN" sz="1800" dirty="0"/>
              <a:t>FALSE</a:t>
            </a:r>
            <a:r>
              <a:rPr lang="zh-CN" altLang="en-US" sz="1800" dirty="0"/>
              <a:t>；</a:t>
            </a:r>
          </a:p>
          <a:p>
            <a:pPr lvl="1"/>
            <a:r>
              <a:rPr lang="en-US" altLang="zh-CN" sz="1800" dirty="0" err="1"/>
              <a:t>lifesign</a:t>
            </a:r>
            <a:r>
              <a:rPr lang="en-US" altLang="zh-CN" sz="1800" dirty="0"/>
              <a:t>: </a:t>
            </a:r>
            <a:r>
              <a:rPr lang="zh-CN" altLang="en-US" sz="1800" dirty="0"/>
              <a:t>指定计算神经网络期间函数的输出量，可以设置为</a:t>
            </a:r>
            <a:r>
              <a:rPr lang="en-US" altLang="zh-CN" sz="1800" dirty="0"/>
              <a:t>none</a:t>
            </a:r>
            <a:r>
              <a:rPr lang="zh-CN" altLang="en-US" sz="1800" dirty="0"/>
              <a:t>、</a:t>
            </a:r>
            <a:r>
              <a:rPr lang="en-US" altLang="zh-CN" sz="1800" dirty="0"/>
              <a:t>minimal</a:t>
            </a:r>
            <a:r>
              <a:rPr lang="zh-CN" altLang="en-US" sz="1800" dirty="0"/>
              <a:t>或</a:t>
            </a:r>
            <a:r>
              <a:rPr lang="en-US" altLang="zh-CN" sz="1800" dirty="0"/>
              <a:t>full</a:t>
            </a:r>
            <a:r>
              <a:rPr lang="zh-CN" altLang="en-US" sz="1800" dirty="0"/>
              <a:t>；</a:t>
            </a:r>
          </a:p>
          <a:p>
            <a:pPr lvl="1"/>
            <a:r>
              <a:rPr lang="en-US" altLang="zh-CN" sz="1800" dirty="0" err="1"/>
              <a:t>lifesign.step</a:t>
            </a:r>
            <a:r>
              <a:rPr lang="en-US" altLang="zh-CN" sz="1800" dirty="0"/>
              <a:t>: </a:t>
            </a:r>
            <a:r>
              <a:rPr lang="zh-CN" altLang="en-US" sz="1800" dirty="0"/>
              <a:t>一个整数，指定在完整生命周期模式下输出最小阈值的步长；</a:t>
            </a:r>
          </a:p>
          <a:p>
            <a:pPr lvl="1"/>
            <a:r>
              <a:rPr lang="en-US" altLang="zh-CN" sz="1800" dirty="0"/>
              <a:t>threshold: </a:t>
            </a:r>
            <a:r>
              <a:rPr lang="zh-CN" altLang="en-US" sz="1800" dirty="0"/>
              <a:t>一个数值，指定误差函数的偏导数的阈值作为停止标准；</a:t>
            </a:r>
          </a:p>
          <a:p>
            <a:pPr lvl="1"/>
            <a:r>
              <a:rPr lang="en-US" altLang="zh-CN" sz="1800" dirty="0" err="1"/>
              <a:t>stepmax</a:t>
            </a:r>
            <a:r>
              <a:rPr lang="en-US" altLang="zh-CN" sz="1800" dirty="0"/>
              <a:t>: </a:t>
            </a:r>
            <a:r>
              <a:rPr lang="zh-CN" altLang="en-US" sz="1800" dirty="0"/>
              <a:t>指定训练神经网络的最大步骤。</a:t>
            </a:r>
          </a:p>
          <a:p>
            <a:pPr lvl="1"/>
            <a:r>
              <a:rPr lang="en-US" altLang="zh-CN" sz="1800" dirty="0"/>
              <a:t>algorithm:</a:t>
            </a:r>
            <a:r>
              <a:rPr lang="zh-CN" altLang="en-US" sz="1800" dirty="0"/>
              <a:t>计算神经网络模型的算法，默认为反向传播算法。</a:t>
            </a:r>
          </a:p>
        </p:txBody>
      </p:sp>
    </p:spTree>
    <p:extLst>
      <p:ext uri="{BB962C8B-B14F-4D97-AF65-F5344CB8AC3E}">
        <p14:creationId xmlns:p14="http://schemas.microsoft.com/office/powerpoint/2010/main" val="2515956149"/>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神经网络学习</a:t>
            </a:r>
            <a:endParaRPr lang="zh-CN" altLang="en-US" dirty="0"/>
          </a:p>
        </p:txBody>
      </p:sp>
      <p:sp>
        <p:nvSpPr>
          <p:cNvPr id="3" name="内容占位符 2"/>
          <p:cNvSpPr>
            <a:spLocks noGrp="1"/>
          </p:cNvSpPr>
          <p:nvPr>
            <p:ph idx="1"/>
          </p:nvPr>
        </p:nvSpPr>
        <p:spPr/>
        <p:txBody>
          <a:bodyPr/>
          <a:lstStyle/>
          <a:p>
            <a:r>
              <a:rPr lang="zh-CN" altLang="en-US" dirty="0" smtClean="0"/>
              <a:t>构建神经网络模型</a:t>
            </a:r>
            <a:endParaRPr lang="en-US" altLang="zh-CN" dirty="0" smtClean="0"/>
          </a:p>
          <a:p>
            <a:r>
              <a:rPr lang="en-US" altLang="zh-CN" dirty="0"/>
              <a:t>fit &lt;- </a:t>
            </a:r>
            <a:r>
              <a:rPr lang="en-US" altLang="zh-CN" dirty="0" err="1"/>
              <a:t>neuralnet</a:t>
            </a:r>
            <a:r>
              <a:rPr lang="en-US" altLang="zh-CN" dirty="0"/>
              <a:t>(form, data = </a:t>
            </a:r>
            <a:r>
              <a:rPr lang="en-US" altLang="zh-CN" dirty="0" err="1"/>
              <a:t>shuttleTrain</a:t>
            </a:r>
            <a:r>
              <a:rPr lang="en-US" altLang="zh-CN" dirty="0"/>
              <a:t>, </a:t>
            </a:r>
            <a:r>
              <a:rPr lang="en-US" altLang="zh-CN" dirty="0" err="1"/>
              <a:t>err.fct</a:t>
            </a:r>
            <a:r>
              <a:rPr lang="en-US" altLang="zh-CN" dirty="0"/>
              <a:t>="</a:t>
            </a:r>
            <a:r>
              <a:rPr lang="en-US" altLang="zh-CN" dirty="0" err="1"/>
              <a:t>ce</a:t>
            </a:r>
            <a:r>
              <a:rPr lang="en-US" altLang="zh-CN" dirty="0"/>
              <a:t>", </a:t>
            </a:r>
            <a:r>
              <a:rPr lang="en-US" altLang="zh-CN" dirty="0" err="1"/>
              <a:t>linear.output</a:t>
            </a:r>
            <a:r>
              <a:rPr lang="en-US" altLang="zh-CN" dirty="0"/>
              <a:t> = FALSE)</a:t>
            </a:r>
          </a:p>
          <a:p>
            <a:r>
              <a:rPr lang="en-US" altLang="zh-CN" dirty="0" err="1"/>
              <a:t>fit$result.matrix</a:t>
            </a:r>
            <a:endParaRPr lang="en-US" altLang="zh-CN" dirty="0"/>
          </a:p>
          <a:p>
            <a:r>
              <a:rPr lang="en-US" altLang="zh-CN" dirty="0"/>
              <a:t>plot(fit)</a:t>
            </a:r>
            <a:endParaRPr lang="zh-CN" altLang="en-US" dirty="0"/>
          </a:p>
        </p:txBody>
      </p:sp>
      <p:pic>
        <p:nvPicPr>
          <p:cNvPr id="4" name="图片 3"/>
          <p:cNvPicPr>
            <a:picLocks noChangeAspect="1"/>
          </p:cNvPicPr>
          <p:nvPr/>
        </p:nvPicPr>
        <p:blipFill>
          <a:blip r:embed="rId2"/>
          <a:stretch>
            <a:fillRect/>
          </a:stretch>
        </p:blipFill>
        <p:spPr>
          <a:xfrm>
            <a:off x="3305838" y="3573016"/>
            <a:ext cx="5304762" cy="3009524"/>
          </a:xfrm>
          <a:prstGeom prst="rect">
            <a:avLst/>
          </a:prstGeom>
        </p:spPr>
      </p:pic>
    </p:spTree>
    <p:extLst>
      <p:ext uri="{BB962C8B-B14F-4D97-AF65-F5344CB8AC3E}">
        <p14:creationId xmlns:p14="http://schemas.microsoft.com/office/powerpoint/2010/main" val="3523318872"/>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神经网络学习</a:t>
            </a:r>
            <a:endParaRPr lang="zh-CN" altLang="en-US" dirty="0"/>
          </a:p>
        </p:txBody>
      </p:sp>
      <p:sp>
        <p:nvSpPr>
          <p:cNvPr id="3" name="内容占位符 2"/>
          <p:cNvSpPr>
            <a:spLocks noGrp="1"/>
          </p:cNvSpPr>
          <p:nvPr>
            <p:ph idx="1"/>
          </p:nvPr>
        </p:nvSpPr>
        <p:spPr/>
        <p:txBody>
          <a:bodyPr/>
          <a:lstStyle/>
          <a:p>
            <a:r>
              <a:rPr lang="zh-CN" altLang="en-US" dirty="0" smtClean="0"/>
              <a:t>评估模型效果</a:t>
            </a:r>
            <a:endParaRPr lang="en-US" altLang="zh-CN" dirty="0" smtClean="0"/>
          </a:p>
          <a:p>
            <a:r>
              <a:rPr lang="en-US" altLang="zh-CN" dirty="0"/>
              <a:t>#</a:t>
            </a:r>
            <a:r>
              <a:rPr lang="en-US" altLang="zh-CN" dirty="0" err="1"/>
              <a:t>fit$net.result</a:t>
            </a:r>
            <a:r>
              <a:rPr lang="en-US" altLang="zh-CN" dirty="0"/>
              <a:t>[[1</a:t>
            </a:r>
            <a:r>
              <a:rPr lang="en-US" altLang="zh-CN" dirty="0" smtClean="0"/>
              <a:t>]]</a:t>
            </a:r>
            <a:r>
              <a:rPr lang="zh-CN" altLang="en-US" dirty="0" smtClean="0"/>
              <a:t>是训练数据集的预测结果</a:t>
            </a:r>
            <a:endParaRPr lang="en-US" altLang="zh-CN" dirty="0" smtClean="0"/>
          </a:p>
          <a:p>
            <a:r>
              <a:rPr lang="en-US" altLang="zh-CN" dirty="0" err="1"/>
              <a:t>shuttleTrain$Prob</a:t>
            </a:r>
            <a:r>
              <a:rPr lang="en-US" altLang="zh-CN" dirty="0"/>
              <a:t> &lt;- </a:t>
            </a:r>
            <a:r>
              <a:rPr lang="en-US" altLang="zh-CN" dirty="0" err="1"/>
              <a:t>fit$net.result</a:t>
            </a:r>
            <a:r>
              <a:rPr lang="en-US" altLang="zh-CN" dirty="0"/>
              <a:t>[[1]]</a:t>
            </a:r>
          </a:p>
          <a:p>
            <a:r>
              <a:rPr lang="en-US" altLang="zh-CN" dirty="0"/>
              <a:t>plot(density(</a:t>
            </a:r>
            <a:r>
              <a:rPr lang="en-US" altLang="zh-CN" dirty="0" err="1"/>
              <a:t>shuttleTrain$Prob</a:t>
            </a:r>
            <a:r>
              <a:rPr lang="en-US" altLang="zh-CN" dirty="0"/>
              <a:t>), main="Train Predict")</a:t>
            </a:r>
            <a:endParaRPr lang="zh-CN" altLang="en-US" dirty="0"/>
          </a:p>
        </p:txBody>
      </p:sp>
      <p:pic>
        <p:nvPicPr>
          <p:cNvPr id="4" name="图片 3"/>
          <p:cNvPicPr>
            <a:picLocks noChangeAspect="1"/>
          </p:cNvPicPr>
          <p:nvPr/>
        </p:nvPicPr>
        <p:blipFill>
          <a:blip r:embed="rId2"/>
          <a:stretch>
            <a:fillRect/>
          </a:stretch>
        </p:blipFill>
        <p:spPr>
          <a:xfrm>
            <a:off x="3203848" y="3789040"/>
            <a:ext cx="5304762" cy="3009524"/>
          </a:xfrm>
          <a:prstGeom prst="rect">
            <a:avLst/>
          </a:prstGeom>
        </p:spPr>
      </p:pic>
      <p:sp>
        <p:nvSpPr>
          <p:cNvPr id="5" name="文本框 4"/>
          <p:cNvSpPr txBox="1"/>
          <p:nvPr/>
        </p:nvSpPr>
        <p:spPr>
          <a:xfrm>
            <a:off x="647949" y="4221088"/>
            <a:ext cx="2376264" cy="2308324"/>
          </a:xfrm>
          <a:prstGeom prst="rect">
            <a:avLst/>
          </a:prstGeom>
          <a:noFill/>
        </p:spPr>
        <p:txBody>
          <a:bodyPr wrap="square" rtlCol="0">
            <a:spAutoFit/>
          </a:bodyPr>
          <a:lstStyle/>
          <a:p>
            <a:r>
              <a:rPr lang="zh-CN" altLang="en-US" dirty="0"/>
              <a:t>预测结果的概率密度直方图为双峰，并且分界线在</a:t>
            </a:r>
            <a:r>
              <a:rPr lang="en-US" altLang="zh-CN" dirty="0"/>
              <a:t>0.5</a:t>
            </a:r>
            <a:r>
              <a:rPr lang="zh-CN" altLang="en-US" dirty="0"/>
              <a:t>左右，说明模型有较好的区分能力，预测概率大于</a:t>
            </a:r>
            <a:r>
              <a:rPr lang="en-US" altLang="zh-CN" dirty="0"/>
              <a:t>0.5</a:t>
            </a:r>
            <a:r>
              <a:rPr lang="zh-CN" altLang="en-US" dirty="0"/>
              <a:t>的样本可以判定为</a:t>
            </a:r>
            <a:r>
              <a:rPr lang="en-US" altLang="zh-CN" dirty="0"/>
              <a:t>1</a:t>
            </a:r>
            <a:r>
              <a:rPr lang="zh-CN" altLang="en-US" dirty="0"/>
              <a:t>，预测概率小于</a:t>
            </a:r>
            <a:r>
              <a:rPr lang="en-US" altLang="zh-CN" dirty="0"/>
              <a:t>0.5</a:t>
            </a:r>
            <a:r>
              <a:rPr lang="zh-CN" altLang="en-US" dirty="0"/>
              <a:t>的样本判定为</a:t>
            </a:r>
            <a:r>
              <a:rPr lang="en-US" altLang="zh-CN" dirty="0"/>
              <a:t>0.</a:t>
            </a:r>
            <a:endParaRPr lang="zh-CN" altLang="en-US" dirty="0"/>
          </a:p>
        </p:txBody>
      </p:sp>
    </p:spTree>
    <p:extLst>
      <p:ext uri="{BB962C8B-B14F-4D97-AF65-F5344CB8AC3E}">
        <p14:creationId xmlns:p14="http://schemas.microsoft.com/office/powerpoint/2010/main" val="2182311055"/>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神经网络学习</a:t>
            </a:r>
            <a:endParaRPr lang="zh-CN" altLang="en-US" dirty="0"/>
          </a:p>
        </p:txBody>
      </p:sp>
      <p:sp>
        <p:nvSpPr>
          <p:cNvPr id="3" name="内容占位符 2"/>
          <p:cNvSpPr>
            <a:spLocks noGrp="1"/>
          </p:cNvSpPr>
          <p:nvPr>
            <p:ph idx="1"/>
          </p:nvPr>
        </p:nvSpPr>
        <p:spPr>
          <a:xfrm>
            <a:off x="157517" y="1366126"/>
            <a:ext cx="8712968" cy="4392612"/>
          </a:xfrm>
        </p:spPr>
        <p:txBody>
          <a:bodyPr/>
          <a:lstStyle/>
          <a:p>
            <a:r>
              <a:rPr lang="zh-CN" altLang="en-US" sz="2000" dirty="0"/>
              <a:t>绘制</a:t>
            </a:r>
            <a:r>
              <a:rPr lang="en-US" altLang="zh-CN" sz="2000" dirty="0"/>
              <a:t>ROC</a:t>
            </a:r>
            <a:r>
              <a:rPr lang="zh-CN" altLang="en-US" sz="2000" dirty="0"/>
              <a:t>曲线和</a:t>
            </a:r>
            <a:r>
              <a:rPr lang="en-US" altLang="zh-CN" sz="2000" dirty="0"/>
              <a:t>KS</a:t>
            </a:r>
            <a:r>
              <a:rPr lang="zh-CN" altLang="en-US" sz="2000" dirty="0"/>
              <a:t>曲线，查看模型的</a:t>
            </a:r>
            <a:r>
              <a:rPr lang="en-US" altLang="zh-CN" sz="2000" dirty="0"/>
              <a:t>AUC</a:t>
            </a:r>
            <a:r>
              <a:rPr lang="zh-CN" altLang="en-US" sz="2000" dirty="0"/>
              <a:t>值，可以使用</a:t>
            </a:r>
            <a:r>
              <a:rPr lang="en-US" altLang="zh-CN" sz="2000" dirty="0"/>
              <a:t>scorecard</a:t>
            </a:r>
            <a:r>
              <a:rPr lang="zh-CN" altLang="en-US" sz="2000" dirty="0"/>
              <a:t>包的</a:t>
            </a:r>
            <a:r>
              <a:rPr lang="en-US" altLang="zh-CN" sz="2000" dirty="0" err="1"/>
              <a:t>perf_eva</a:t>
            </a:r>
            <a:r>
              <a:rPr lang="en-US" altLang="zh-CN" sz="2000" dirty="0"/>
              <a:t>()</a:t>
            </a:r>
            <a:r>
              <a:rPr lang="zh-CN" altLang="en-US" sz="2000" dirty="0"/>
              <a:t>函数，第一个参数是模型的预测结果，第二个参数是数据集的真实结果。</a:t>
            </a:r>
          </a:p>
          <a:p>
            <a:r>
              <a:rPr lang="en-US" altLang="zh-CN" sz="2000" dirty="0" err="1"/>
              <a:t>install.packages</a:t>
            </a:r>
            <a:r>
              <a:rPr lang="en-US" altLang="zh-CN" sz="2000" dirty="0"/>
              <a:t>("scorecard")</a:t>
            </a:r>
          </a:p>
          <a:p>
            <a:r>
              <a:rPr lang="en-US" altLang="zh-CN" sz="2000" dirty="0" smtClean="0"/>
              <a:t>library(scorecard</a:t>
            </a:r>
            <a:r>
              <a:rPr lang="en-US" altLang="zh-CN" sz="2000" dirty="0"/>
              <a:t>)</a:t>
            </a:r>
          </a:p>
          <a:p>
            <a:r>
              <a:rPr lang="en-US" altLang="zh-CN" sz="2000" dirty="0" err="1"/>
              <a:t>perf_eva</a:t>
            </a:r>
            <a:r>
              <a:rPr lang="en-US" altLang="zh-CN" sz="2000" dirty="0"/>
              <a:t>(</a:t>
            </a:r>
            <a:r>
              <a:rPr lang="en-US" altLang="zh-CN" sz="2000" dirty="0" err="1"/>
              <a:t>pred</a:t>
            </a:r>
            <a:r>
              <a:rPr lang="en-US" altLang="zh-CN" sz="2000" dirty="0"/>
              <a:t>=</a:t>
            </a:r>
            <a:r>
              <a:rPr lang="en-US" altLang="zh-CN" sz="2000" dirty="0" err="1"/>
              <a:t>fit$net.result</a:t>
            </a:r>
            <a:r>
              <a:rPr lang="en-US" altLang="zh-CN" sz="2000" dirty="0"/>
              <a:t>[[1]], label = </a:t>
            </a:r>
            <a:r>
              <a:rPr lang="en-US" altLang="zh-CN" sz="2000" dirty="0" err="1"/>
              <a:t>shuttleTrain$use</a:t>
            </a:r>
            <a:r>
              <a:rPr lang="en-US" altLang="zh-CN" sz="2000" dirty="0"/>
              <a:t>)</a:t>
            </a:r>
          </a:p>
        </p:txBody>
      </p:sp>
      <p:pic>
        <p:nvPicPr>
          <p:cNvPr id="4" name="图片 3"/>
          <p:cNvPicPr>
            <a:picLocks noChangeAspect="1"/>
          </p:cNvPicPr>
          <p:nvPr/>
        </p:nvPicPr>
        <p:blipFill>
          <a:blip r:embed="rId2"/>
          <a:stretch>
            <a:fillRect/>
          </a:stretch>
        </p:blipFill>
        <p:spPr>
          <a:xfrm>
            <a:off x="5342842" y="3838903"/>
            <a:ext cx="3597816" cy="2041131"/>
          </a:xfrm>
          <a:prstGeom prst="rect">
            <a:avLst/>
          </a:prstGeom>
        </p:spPr>
      </p:pic>
      <p:sp>
        <p:nvSpPr>
          <p:cNvPr id="5" name="文本框 4"/>
          <p:cNvSpPr txBox="1"/>
          <p:nvPr/>
        </p:nvSpPr>
        <p:spPr>
          <a:xfrm>
            <a:off x="611560" y="4437112"/>
            <a:ext cx="3024336" cy="1200329"/>
          </a:xfrm>
          <a:prstGeom prst="rect">
            <a:avLst/>
          </a:prstGeom>
          <a:noFill/>
        </p:spPr>
        <p:txBody>
          <a:bodyPr wrap="square" rtlCol="0">
            <a:spAutoFit/>
          </a:bodyPr>
          <a:lstStyle/>
          <a:p>
            <a:r>
              <a:rPr lang="en-US" altLang="zh-CN" dirty="0"/>
              <a:t>MSE</a:t>
            </a:r>
            <a:r>
              <a:rPr lang="zh-CN" altLang="en-US" dirty="0"/>
              <a:t>约为</a:t>
            </a:r>
            <a:r>
              <a:rPr lang="en-US" altLang="zh-CN" dirty="0"/>
              <a:t>0</a:t>
            </a:r>
            <a:r>
              <a:rPr lang="zh-CN" altLang="en-US" dirty="0"/>
              <a:t>，</a:t>
            </a:r>
            <a:r>
              <a:rPr lang="en-US" altLang="zh-CN" dirty="0"/>
              <a:t>RMSE</a:t>
            </a:r>
            <a:r>
              <a:rPr lang="zh-CN" altLang="en-US" dirty="0"/>
              <a:t>约为</a:t>
            </a:r>
            <a:r>
              <a:rPr lang="en-US" altLang="zh-CN" dirty="0"/>
              <a:t>0</a:t>
            </a:r>
            <a:r>
              <a:rPr lang="zh-CN" altLang="en-US" dirty="0"/>
              <a:t>，</a:t>
            </a:r>
            <a:r>
              <a:rPr lang="en-US" altLang="zh-CN" dirty="0" err="1"/>
              <a:t>LogLoss</a:t>
            </a:r>
            <a:r>
              <a:rPr lang="zh-CN" altLang="en-US" dirty="0"/>
              <a:t>约为</a:t>
            </a:r>
            <a:r>
              <a:rPr lang="en-US" altLang="zh-CN" dirty="0"/>
              <a:t>0</a:t>
            </a:r>
            <a:r>
              <a:rPr lang="zh-CN" altLang="en-US" dirty="0"/>
              <a:t>，</a:t>
            </a:r>
            <a:r>
              <a:rPr lang="en-US" altLang="zh-CN" dirty="0"/>
              <a:t>R2</a:t>
            </a:r>
            <a:r>
              <a:rPr lang="zh-CN" altLang="en-US" dirty="0"/>
              <a:t>为</a:t>
            </a:r>
            <a:r>
              <a:rPr lang="en-US" altLang="zh-CN" dirty="0"/>
              <a:t>0.9999997</a:t>
            </a:r>
            <a:r>
              <a:rPr lang="zh-CN" altLang="en-US" dirty="0"/>
              <a:t>，</a:t>
            </a:r>
            <a:r>
              <a:rPr lang="en-US" altLang="zh-CN" dirty="0"/>
              <a:t>KS</a:t>
            </a:r>
            <a:r>
              <a:rPr lang="zh-CN" altLang="en-US" dirty="0"/>
              <a:t>为</a:t>
            </a:r>
            <a:r>
              <a:rPr lang="en-US" altLang="zh-CN" dirty="0"/>
              <a:t>1</a:t>
            </a:r>
            <a:r>
              <a:rPr lang="zh-CN" altLang="en-US" dirty="0"/>
              <a:t>，</a:t>
            </a:r>
            <a:r>
              <a:rPr lang="en-US" altLang="zh-CN" dirty="0"/>
              <a:t>AUC</a:t>
            </a:r>
            <a:r>
              <a:rPr lang="zh-CN" altLang="en-US" dirty="0"/>
              <a:t>为</a:t>
            </a:r>
            <a:r>
              <a:rPr lang="en-US" altLang="zh-CN" dirty="0"/>
              <a:t>1</a:t>
            </a:r>
            <a:r>
              <a:rPr lang="zh-CN" altLang="en-US" dirty="0"/>
              <a:t>，模型几乎完美。</a:t>
            </a:r>
          </a:p>
        </p:txBody>
      </p:sp>
      <p:pic>
        <p:nvPicPr>
          <p:cNvPr id="6" name="图片 5"/>
          <p:cNvPicPr>
            <a:picLocks noChangeAspect="1"/>
          </p:cNvPicPr>
          <p:nvPr/>
        </p:nvPicPr>
        <p:blipFill>
          <a:blip r:embed="rId3"/>
          <a:stretch>
            <a:fillRect/>
          </a:stretch>
        </p:blipFill>
        <p:spPr>
          <a:xfrm>
            <a:off x="323528" y="5880034"/>
            <a:ext cx="5312193" cy="831909"/>
          </a:xfrm>
          <a:prstGeom prst="rect">
            <a:avLst/>
          </a:prstGeom>
        </p:spPr>
      </p:pic>
    </p:spTree>
    <p:extLst>
      <p:ext uri="{BB962C8B-B14F-4D97-AF65-F5344CB8AC3E}">
        <p14:creationId xmlns:p14="http://schemas.microsoft.com/office/powerpoint/2010/main" val="690295615"/>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神经网络学习</a:t>
            </a:r>
            <a:endParaRPr lang="zh-CN" altLang="en-US" dirty="0"/>
          </a:p>
        </p:txBody>
      </p:sp>
      <p:sp>
        <p:nvSpPr>
          <p:cNvPr id="3" name="内容占位符 2"/>
          <p:cNvSpPr>
            <a:spLocks noGrp="1"/>
          </p:cNvSpPr>
          <p:nvPr>
            <p:ph idx="1"/>
          </p:nvPr>
        </p:nvSpPr>
        <p:spPr/>
        <p:txBody>
          <a:bodyPr/>
          <a:lstStyle/>
          <a:p>
            <a:r>
              <a:rPr lang="zh-CN" altLang="en-US" sz="2400" dirty="0"/>
              <a:t>使用模型对测试集进行预测</a:t>
            </a:r>
          </a:p>
          <a:p>
            <a:r>
              <a:rPr lang="en-US" altLang="zh-CN" sz="2400" dirty="0" smtClean="0"/>
              <a:t>res2 </a:t>
            </a:r>
            <a:r>
              <a:rPr lang="en-US" altLang="zh-CN" sz="2400" dirty="0"/>
              <a:t>&lt;- compute(fit, </a:t>
            </a:r>
            <a:r>
              <a:rPr lang="en-US" altLang="zh-CN" sz="2400" dirty="0" err="1"/>
              <a:t>shuttleTest</a:t>
            </a:r>
            <a:r>
              <a:rPr lang="en-US" altLang="zh-CN" sz="2400" dirty="0"/>
              <a:t>)</a:t>
            </a:r>
          </a:p>
          <a:p>
            <a:r>
              <a:rPr lang="en-US" altLang="zh-CN" sz="2400" dirty="0" err="1"/>
              <a:t>predTest</a:t>
            </a:r>
            <a:r>
              <a:rPr lang="en-US" altLang="zh-CN" sz="2400" dirty="0"/>
              <a:t> &lt;- res2$net.result</a:t>
            </a:r>
          </a:p>
          <a:p>
            <a:r>
              <a:rPr lang="en-US" altLang="zh-CN" sz="2400" dirty="0" err="1" smtClean="0"/>
              <a:t>perf_eva</a:t>
            </a:r>
            <a:r>
              <a:rPr lang="en-US" altLang="zh-CN" sz="2400" dirty="0" smtClean="0"/>
              <a:t>(</a:t>
            </a:r>
            <a:r>
              <a:rPr lang="en-US" altLang="zh-CN" sz="2400" dirty="0" err="1" smtClean="0"/>
              <a:t>pred</a:t>
            </a:r>
            <a:r>
              <a:rPr lang="en-US" altLang="zh-CN" sz="2400" dirty="0" smtClean="0"/>
              <a:t> </a:t>
            </a:r>
            <a:r>
              <a:rPr lang="en-US" altLang="zh-CN" sz="2400" dirty="0"/>
              <a:t>= </a:t>
            </a:r>
            <a:r>
              <a:rPr lang="en-US" altLang="zh-CN" sz="2400" dirty="0" err="1"/>
              <a:t>predTest</a:t>
            </a:r>
            <a:r>
              <a:rPr lang="en-US" altLang="zh-CN" sz="2400" dirty="0"/>
              <a:t>, label = </a:t>
            </a:r>
            <a:r>
              <a:rPr lang="en-US" altLang="zh-CN" sz="2400" dirty="0" err="1"/>
              <a:t>shuttleTest$use</a:t>
            </a:r>
            <a:r>
              <a:rPr lang="en-US" altLang="zh-CN" sz="2400" dirty="0"/>
              <a:t>)</a:t>
            </a:r>
          </a:p>
          <a:p>
            <a:endParaRPr lang="zh-CN" altLang="en-US" sz="2400" dirty="0"/>
          </a:p>
        </p:txBody>
      </p:sp>
      <p:pic>
        <p:nvPicPr>
          <p:cNvPr id="5" name="图片 4"/>
          <p:cNvPicPr>
            <a:picLocks noChangeAspect="1"/>
          </p:cNvPicPr>
          <p:nvPr/>
        </p:nvPicPr>
        <p:blipFill>
          <a:blip r:embed="rId2"/>
          <a:stretch>
            <a:fillRect/>
          </a:stretch>
        </p:blipFill>
        <p:spPr>
          <a:xfrm>
            <a:off x="3203848" y="3374246"/>
            <a:ext cx="5304762" cy="3009524"/>
          </a:xfrm>
          <a:prstGeom prst="rect">
            <a:avLst/>
          </a:prstGeom>
        </p:spPr>
      </p:pic>
      <p:sp>
        <p:nvSpPr>
          <p:cNvPr id="6" name="文本框 5"/>
          <p:cNvSpPr txBox="1"/>
          <p:nvPr/>
        </p:nvSpPr>
        <p:spPr>
          <a:xfrm>
            <a:off x="755576" y="3861048"/>
            <a:ext cx="1512168" cy="369332"/>
          </a:xfrm>
          <a:prstGeom prst="rect">
            <a:avLst/>
          </a:prstGeom>
          <a:noFill/>
        </p:spPr>
        <p:txBody>
          <a:bodyPr wrap="square" rtlCol="0">
            <a:spAutoFit/>
          </a:bodyPr>
          <a:lstStyle/>
          <a:p>
            <a:r>
              <a:rPr lang="zh-CN" altLang="en-US" dirty="0" smtClean="0"/>
              <a:t>有两个误报</a:t>
            </a:r>
            <a:endParaRPr lang="zh-CN" altLang="en-US" dirty="0"/>
          </a:p>
        </p:txBody>
      </p:sp>
    </p:spTree>
    <p:extLst>
      <p:ext uri="{BB962C8B-B14F-4D97-AF65-F5344CB8AC3E}">
        <p14:creationId xmlns:p14="http://schemas.microsoft.com/office/powerpoint/2010/main" val="4259702126"/>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神经网络学习</a:t>
            </a:r>
            <a:endParaRPr lang="zh-CN" altLang="en-US" dirty="0"/>
          </a:p>
        </p:txBody>
      </p:sp>
      <p:sp>
        <p:nvSpPr>
          <p:cNvPr id="3" name="内容占位符 2"/>
          <p:cNvSpPr>
            <a:spLocks noGrp="1"/>
          </p:cNvSpPr>
          <p:nvPr>
            <p:ph idx="1"/>
          </p:nvPr>
        </p:nvSpPr>
        <p:spPr>
          <a:xfrm>
            <a:off x="323528" y="1484313"/>
            <a:ext cx="8568951" cy="4392612"/>
          </a:xfrm>
        </p:spPr>
        <p:txBody>
          <a:bodyPr/>
          <a:lstStyle/>
          <a:p>
            <a:r>
              <a:rPr lang="zh-CN" altLang="en-US" sz="2000" dirty="0"/>
              <a:t>尝试添加一个隐藏层并在隐藏层中添加更多的神经元，</a:t>
            </a:r>
            <a:r>
              <a:rPr lang="en-US" altLang="zh-CN" sz="2000" dirty="0"/>
              <a:t>hidden=c(3,2)</a:t>
            </a:r>
            <a:r>
              <a:rPr lang="zh-CN" altLang="en-US" sz="2000" dirty="0"/>
              <a:t>表示有两个隐藏层，第一层</a:t>
            </a:r>
            <a:r>
              <a:rPr lang="en-US" altLang="zh-CN" sz="2000" dirty="0"/>
              <a:t>3</a:t>
            </a:r>
            <a:r>
              <a:rPr lang="zh-CN" altLang="en-US" sz="2000" dirty="0"/>
              <a:t>个节点，第二层</a:t>
            </a:r>
            <a:r>
              <a:rPr lang="en-US" altLang="zh-CN" sz="2000" dirty="0"/>
              <a:t>2</a:t>
            </a:r>
            <a:r>
              <a:rPr lang="zh-CN" altLang="en-US" sz="2000" dirty="0"/>
              <a:t>个节点，重新训练并测试</a:t>
            </a:r>
            <a:r>
              <a:rPr lang="zh-CN" altLang="en-US" sz="2000" dirty="0" smtClean="0"/>
              <a:t>。</a:t>
            </a:r>
            <a:endParaRPr lang="en-US" altLang="zh-CN" sz="2000" dirty="0" smtClean="0"/>
          </a:p>
          <a:p>
            <a:r>
              <a:rPr lang="en-US" altLang="zh-CN" sz="2000" dirty="0"/>
              <a:t>fit2 &lt;- </a:t>
            </a:r>
            <a:r>
              <a:rPr lang="en-US" altLang="zh-CN" sz="2000" dirty="0" err="1"/>
              <a:t>neuralnet</a:t>
            </a:r>
            <a:r>
              <a:rPr lang="en-US" altLang="zh-CN" sz="2000" dirty="0"/>
              <a:t>(form, data=</a:t>
            </a:r>
            <a:r>
              <a:rPr lang="en-US" altLang="zh-CN" sz="2000" dirty="0" err="1"/>
              <a:t>shuttleTrain</a:t>
            </a:r>
            <a:r>
              <a:rPr lang="en-US" altLang="zh-CN" sz="2000" dirty="0"/>
              <a:t>, hidden=c(3,2), </a:t>
            </a:r>
            <a:r>
              <a:rPr lang="en-US" altLang="zh-CN" sz="2000" dirty="0" err="1"/>
              <a:t>err.fct</a:t>
            </a:r>
            <a:r>
              <a:rPr lang="en-US" altLang="zh-CN" sz="2000" dirty="0"/>
              <a:t>="</a:t>
            </a:r>
            <a:r>
              <a:rPr lang="en-US" altLang="zh-CN" sz="2000" dirty="0" err="1"/>
              <a:t>ce</a:t>
            </a:r>
            <a:r>
              <a:rPr lang="en-US" altLang="zh-CN" sz="2000" dirty="0"/>
              <a:t>", </a:t>
            </a:r>
            <a:r>
              <a:rPr lang="en-US" altLang="zh-CN" sz="2000" dirty="0" err="1"/>
              <a:t>linear.output</a:t>
            </a:r>
            <a:r>
              <a:rPr lang="en-US" altLang="zh-CN" sz="2000" dirty="0"/>
              <a:t>=FALSE)</a:t>
            </a:r>
          </a:p>
          <a:p>
            <a:r>
              <a:rPr lang="en-US" altLang="zh-CN" sz="2000" dirty="0"/>
              <a:t>plot(fit2)</a:t>
            </a:r>
          </a:p>
          <a:p>
            <a:r>
              <a:rPr lang="en-US" altLang="zh-CN" sz="2000" dirty="0"/>
              <a:t>res &lt;- compute(fit2, </a:t>
            </a:r>
            <a:r>
              <a:rPr lang="en-US" altLang="zh-CN" sz="2000" dirty="0" err="1"/>
              <a:t>shuttleTrain</a:t>
            </a:r>
            <a:r>
              <a:rPr lang="en-US" altLang="zh-CN" sz="2000" dirty="0"/>
              <a:t>[,-18])</a:t>
            </a:r>
          </a:p>
          <a:p>
            <a:r>
              <a:rPr lang="en-US" altLang="zh-CN" sz="2000" dirty="0" err="1"/>
              <a:t>perf_eva</a:t>
            </a:r>
            <a:r>
              <a:rPr lang="en-US" altLang="zh-CN" sz="2000" dirty="0"/>
              <a:t>(</a:t>
            </a:r>
            <a:r>
              <a:rPr lang="en-US" altLang="zh-CN" sz="2000" dirty="0" err="1"/>
              <a:t>pred</a:t>
            </a:r>
            <a:r>
              <a:rPr lang="en-US" altLang="zh-CN" sz="2000" dirty="0"/>
              <a:t>=</a:t>
            </a:r>
            <a:r>
              <a:rPr lang="en-US" altLang="zh-CN" sz="2000" dirty="0" err="1"/>
              <a:t>res$net.result</a:t>
            </a:r>
            <a:r>
              <a:rPr lang="en-US" altLang="zh-CN" sz="2000" dirty="0"/>
              <a:t>, label = </a:t>
            </a:r>
            <a:r>
              <a:rPr lang="en-US" altLang="zh-CN" sz="2000" dirty="0" err="1"/>
              <a:t>shuttleTrain$use</a:t>
            </a:r>
            <a:r>
              <a:rPr lang="en-US" altLang="zh-CN" sz="2000" dirty="0"/>
              <a:t>)</a:t>
            </a:r>
            <a:endParaRPr lang="en-US" altLang="zh-CN" sz="2000" dirty="0" smtClean="0"/>
          </a:p>
          <a:p>
            <a:endParaRPr lang="zh-CN" altLang="en-US" sz="2000" dirty="0"/>
          </a:p>
        </p:txBody>
      </p:sp>
      <p:pic>
        <p:nvPicPr>
          <p:cNvPr id="4" name="图片 3"/>
          <p:cNvPicPr>
            <a:picLocks noChangeAspect="1"/>
          </p:cNvPicPr>
          <p:nvPr/>
        </p:nvPicPr>
        <p:blipFill>
          <a:blip r:embed="rId2"/>
          <a:stretch>
            <a:fillRect/>
          </a:stretch>
        </p:blipFill>
        <p:spPr>
          <a:xfrm>
            <a:off x="1331640" y="4149080"/>
            <a:ext cx="2370212" cy="2370212"/>
          </a:xfrm>
          <a:prstGeom prst="rect">
            <a:avLst/>
          </a:prstGeom>
        </p:spPr>
      </p:pic>
      <p:pic>
        <p:nvPicPr>
          <p:cNvPr id="5" name="图片 4"/>
          <p:cNvPicPr>
            <a:picLocks noChangeAspect="1"/>
          </p:cNvPicPr>
          <p:nvPr/>
        </p:nvPicPr>
        <p:blipFill>
          <a:blip r:embed="rId3"/>
          <a:stretch>
            <a:fillRect/>
          </a:stretch>
        </p:blipFill>
        <p:spPr>
          <a:xfrm>
            <a:off x="4499992" y="4377545"/>
            <a:ext cx="3372461" cy="1913281"/>
          </a:xfrm>
          <a:prstGeom prst="rect">
            <a:avLst/>
          </a:prstGeom>
        </p:spPr>
      </p:pic>
    </p:spTree>
    <p:extLst>
      <p:ext uri="{BB962C8B-B14F-4D97-AF65-F5344CB8AC3E}">
        <p14:creationId xmlns:p14="http://schemas.microsoft.com/office/powerpoint/2010/main" val="1116577413"/>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神经网络学习</a:t>
            </a:r>
            <a:endParaRPr lang="zh-CN" altLang="en-US" dirty="0"/>
          </a:p>
        </p:txBody>
      </p:sp>
      <p:sp>
        <p:nvSpPr>
          <p:cNvPr id="3" name="内容占位符 2"/>
          <p:cNvSpPr>
            <a:spLocks noGrp="1"/>
          </p:cNvSpPr>
          <p:nvPr>
            <p:ph idx="1"/>
          </p:nvPr>
        </p:nvSpPr>
        <p:spPr>
          <a:xfrm>
            <a:off x="251521" y="1484313"/>
            <a:ext cx="8712968" cy="4392612"/>
          </a:xfrm>
        </p:spPr>
        <p:txBody>
          <a:bodyPr/>
          <a:lstStyle/>
          <a:p>
            <a:r>
              <a:rPr lang="en-US" altLang="zh-CN" sz="2400" dirty="0"/>
              <a:t>res2 &lt;- compute(fit2, </a:t>
            </a:r>
            <a:r>
              <a:rPr lang="en-US" altLang="zh-CN" sz="2400" dirty="0" err="1"/>
              <a:t>shuttleTest</a:t>
            </a:r>
            <a:r>
              <a:rPr lang="en-US" altLang="zh-CN" sz="2400" dirty="0"/>
              <a:t>)</a:t>
            </a:r>
          </a:p>
          <a:p>
            <a:r>
              <a:rPr lang="en-US" altLang="zh-CN" sz="2400" dirty="0" err="1"/>
              <a:t>perf_eva</a:t>
            </a:r>
            <a:r>
              <a:rPr lang="en-US" altLang="zh-CN" sz="2400" dirty="0"/>
              <a:t>(</a:t>
            </a:r>
            <a:r>
              <a:rPr lang="en-US" altLang="zh-CN" sz="2400" dirty="0" err="1"/>
              <a:t>pred</a:t>
            </a:r>
            <a:r>
              <a:rPr lang="en-US" altLang="zh-CN" sz="2400" dirty="0"/>
              <a:t>=res2$net.result, label = </a:t>
            </a:r>
            <a:r>
              <a:rPr lang="en-US" altLang="zh-CN" sz="2400" dirty="0" err="1"/>
              <a:t>shuttleTest$use</a:t>
            </a:r>
            <a:r>
              <a:rPr lang="en-US" altLang="zh-CN" sz="2400" dirty="0"/>
              <a:t>)</a:t>
            </a:r>
            <a:endParaRPr lang="zh-CN" altLang="en-US" sz="2400" dirty="0"/>
          </a:p>
        </p:txBody>
      </p:sp>
      <p:pic>
        <p:nvPicPr>
          <p:cNvPr id="4" name="图片 3"/>
          <p:cNvPicPr>
            <a:picLocks noChangeAspect="1"/>
          </p:cNvPicPr>
          <p:nvPr/>
        </p:nvPicPr>
        <p:blipFill>
          <a:blip r:embed="rId2"/>
          <a:stretch>
            <a:fillRect/>
          </a:stretch>
        </p:blipFill>
        <p:spPr>
          <a:xfrm>
            <a:off x="4438367" y="3068960"/>
            <a:ext cx="4442391" cy="2520280"/>
          </a:xfrm>
          <a:prstGeom prst="rect">
            <a:avLst/>
          </a:prstGeom>
        </p:spPr>
      </p:pic>
    </p:spTree>
    <p:extLst>
      <p:ext uri="{BB962C8B-B14F-4D97-AF65-F5344CB8AC3E}">
        <p14:creationId xmlns:p14="http://schemas.microsoft.com/office/powerpoint/2010/main" val="2406646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dirty="0" smtClean="0"/>
              <a:t>机器学习概述</a:t>
            </a:r>
          </a:p>
        </p:txBody>
      </p:sp>
      <p:sp>
        <p:nvSpPr>
          <p:cNvPr id="5123" name="内容占位符 2"/>
          <p:cNvSpPr>
            <a:spLocks noGrp="1"/>
          </p:cNvSpPr>
          <p:nvPr>
            <p:ph idx="1"/>
          </p:nvPr>
        </p:nvSpPr>
        <p:spPr>
          <a:xfrm>
            <a:off x="250825" y="1341438"/>
            <a:ext cx="8642350" cy="4608512"/>
          </a:xfrm>
        </p:spPr>
        <p:txBody>
          <a:bodyPr/>
          <a:lstStyle/>
          <a:p>
            <a:r>
              <a:rPr lang="zh-CN" altLang="en-US" sz="2400" smtClean="0"/>
              <a:t>机器学习理论主要是设计和分析一些让计算机可以自动“学习”的算法。即从数据中自动分析获得规律，并利用规律对未知数据进行预测的算法。</a:t>
            </a:r>
          </a:p>
          <a:p>
            <a:r>
              <a:rPr lang="zh-CN" altLang="en-US" sz="2400" smtClean="0"/>
              <a:t>机器学习的任务</a:t>
            </a:r>
            <a:endParaRPr lang="en-US" altLang="zh-CN" sz="2400" smtClean="0"/>
          </a:p>
          <a:p>
            <a:pPr lvl="1"/>
            <a:r>
              <a:rPr lang="zh-CN" altLang="en-US" sz="2000" smtClean="0"/>
              <a:t>令</a:t>
            </a:r>
            <a:r>
              <a:rPr lang="en-US" altLang="zh-CN" sz="2000" smtClean="0"/>
              <a:t>W</a:t>
            </a:r>
            <a:r>
              <a:rPr lang="zh-CN" altLang="en-US" sz="2000" smtClean="0"/>
              <a:t>是这个给定世界的有限或无限所有对象的集合，由于观察能力的限制，我们只能获得这个世界的一个有限的子集</a:t>
            </a:r>
            <a:r>
              <a:rPr lang="en-US" altLang="zh-CN" sz="2000" smtClean="0"/>
              <a:t>Q⊂W</a:t>
            </a:r>
            <a:r>
              <a:rPr lang="zh-CN" altLang="en-US" sz="2000" smtClean="0"/>
              <a:t>，称为样本集。</a:t>
            </a:r>
          </a:p>
          <a:p>
            <a:pPr lvl="1"/>
            <a:r>
              <a:rPr lang="zh-CN" altLang="en-US" sz="2000" smtClean="0"/>
              <a:t> 机器学习就是根据这个有限样本集</a:t>
            </a:r>
            <a:r>
              <a:rPr lang="en-US" altLang="zh-CN" sz="2000" smtClean="0"/>
              <a:t>Q </a:t>
            </a:r>
            <a:r>
              <a:rPr lang="zh-CN" altLang="en-US" sz="2000" smtClean="0"/>
              <a:t>，推算这个世界的模型，使得其对这个世界为真。</a:t>
            </a:r>
          </a:p>
          <a:p>
            <a:pPr lvl="1"/>
            <a:endParaRPr lang="zh-CN" altLang="en-US" sz="2000" smtClean="0"/>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4724400"/>
            <a:ext cx="5148262" cy="178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smtClean="0">
                <a:latin typeface="Times New Roman" panose="02020603050405020304" pitchFamily="18" charset="0"/>
                <a:cs typeface="Times New Roman" panose="02020603050405020304" pitchFamily="18" charset="0"/>
              </a:rPr>
              <a:t>相似性计算方法</a:t>
            </a:r>
            <a:endParaRPr lang="zh-CN" altLang="en-US" smtClean="0"/>
          </a:p>
        </p:txBody>
      </p:sp>
      <p:sp>
        <p:nvSpPr>
          <p:cNvPr id="22531" name="内容占位符 2"/>
          <p:cNvSpPr>
            <a:spLocks noGrp="1"/>
          </p:cNvSpPr>
          <p:nvPr>
            <p:ph idx="1"/>
          </p:nvPr>
        </p:nvSpPr>
        <p:spPr>
          <a:xfrm>
            <a:off x="250825" y="1341438"/>
            <a:ext cx="8569325" cy="4679950"/>
          </a:xfrm>
        </p:spPr>
        <p:txBody>
          <a:bodyPr/>
          <a:lstStyle/>
          <a:p>
            <a:r>
              <a:rPr lang="zh-CN" altLang="en-US" smtClean="0"/>
              <a:t>在聚类分析中，样本之间的相似性通常采用样本之间的距离来表示。</a:t>
            </a:r>
          </a:p>
          <a:p>
            <a:pPr lvl="1"/>
            <a:r>
              <a:rPr lang="zh-CN" altLang="en-US" smtClean="0"/>
              <a:t>两个样本之间的距离越大，表示两个样本越不相似性，差异性越大；</a:t>
            </a:r>
          </a:p>
          <a:p>
            <a:pPr lvl="1"/>
            <a:r>
              <a:rPr lang="zh-CN" altLang="en-US" smtClean="0"/>
              <a:t>两个样本之间的距离越小，表示两个样本越相似性，差异性越小。</a:t>
            </a:r>
          </a:p>
          <a:p>
            <a:pPr lvl="1"/>
            <a:r>
              <a:rPr lang="zh-CN" altLang="en-US" smtClean="0"/>
              <a:t>特例：当两个样本之间的距离为零时，表示两个样本完全一样，无差异。</a:t>
            </a:r>
          </a:p>
          <a:p>
            <a:pPr lvl="1"/>
            <a:endParaRPr lang="zh-CN" altLang="en-US"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smtClean="0">
                <a:latin typeface="Times New Roman" panose="02020603050405020304" pitchFamily="18" charset="0"/>
                <a:cs typeface="Times New Roman" panose="02020603050405020304" pitchFamily="18" charset="0"/>
              </a:rPr>
              <a:t>相似性计算方法</a:t>
            </a:r>
            <a:endParaRPr lang="zh-CN" altLang="en-US" smtClean="0"/>
          </a:p>
        </p:txBody>
      </p:sp>
      <p:sp>
        <p:nvSpPr>
          <p:cNvPr id="23555" name="内容占位符 2"/>
          <p:cNvSpPr>
            <a:spLocks noGrp="1"/>
          </p:cNvSpPr>
          <p:nvPr>
            <p:ph idx="1"/>
          </p:nvPr>
        </p:nvSpPr>
        <p:spPr>
          <a:xfrm>
            <a:off x="250825" y="1341438"/>
            <a:ext cx="8569325" cy="4679950"/>
          </a:xfrm>
        </p:spPr>
        <p:txBody>
          <a:bodyPr/>
          <a:lstStyle/>
          <a:p>
            <a:r>
              <a:rPr lang="zh-CN" altLang="en-US" smtClean="0"/>
              <a:t>样本之间的距离是在样本的描述属性（特征）上进行计算的。</a:t>
            </a:r>
          </a:p>
          <a:p>
            <a:r>
              <a:rPr lang="zh-CN" altLang="en-US" smtClean="0"/>
              <a:t>在不同应用领域，样本的描述属性的类型可能不同，因此相似性的计算方法也不尽相同。</a:t>
            </a:r>
          </a:p>
          <a:p>
            <a:pPr lvl="1"/>
            <a:r>
              <a:rPr lang="zh-CN" altLang="en-US" smtClean="0"/>
              <a:t>连续型属性</a:t>
            </a:r>
            <a:r>
              <a:rPr lang="en-US" altLang="zh-CN" smtClean="0"/>
              <a:t>(</a:t>
            </a:r>
            <a:r>
              <a:rPr lang="zh-CN" altLang="en-US" smtClean="0"/>
              <a:t>如：重量、高度、年龄等</a:t>
            </a:r>
            <a:r>
              <a:rPr lang="en-US" altLang="zh-CN" smtClean="0"/>
              <a:t>)</a:t>
            </a:r>
          </a:p>
          <a:p>
            <a:pPr lvl="1"/>
            <a:r>
              <a:rPr lang="zh-CN" altLang="en-US" smtClean="0"/>
              <a:t>二值离散型属性</a:t>
            </a:r>
            <a:r>
              <a:rPr lang="en-US" altLang="zh-CN" smtClean="0"/>
              <a:t>(</a:t>
            </a:r>
            <a:r>
              <a:rPr lang="zh-CN" altLang="en-US" smtClean="0"/>
              <a:t>如：性别、考试是否通过等</a:t>
            </a:r>
            <a:r>
              <a:rPr lang="en-US" altLang="zh-CN" smtClean="0"/>
              <a:t>)</a:t>
            </a:r>
          </a:p>
          <a:p>
            <a:pPr lvl="1"/>
            <a:r>
              <a:rPr lang="zh-CN" altLang="en-US" smtClean="0"/>
              <a:t>多值离散型属性</a:t>
            </a:r>
            <a:r>
              <a:rPr lang="en-US" altLang="zh-CN" smtClean="0"/>
              <a:t>(</a:t>
            </a:r>
            <a:r>
              <a:rPr lang="zh-CN" altLang="en-US" smtClean="0"/>
              <a:t>如：收入分为高、中、低等</a:t>
            </a:r>
            <a:r>
              <a:rPr lang="en-US" altLang="zh-CN" smtClean="0"/>
              <a:t>)</a:t>
            </a:r>
          </a:p>
          <a:p>
            <a:pPr lvl="1"/>
            <a:r>
              <a:rPr lang="zh-CN" altLang="en-US" smtClean="0"/>
              <a:t>混合类型属性</a:t>
            </a:r>
            <a:r>
              <a:rPr lang="en-US" altLang="zh-CN" smtClean="0"/>
              <a:t>(</a:t>
            </a:r>
            <a:r>
              <a:rPr lang="zh-CN" altLang="en-US" smtClean="0"/>
              <a:t>上述类型的属性至少同时存在两种</a:t>
            </a:r>
            <a:r>
              <a:rPr lang="en-US" altLang="zh-CN" smtClean="0"/>
              <a:t>)</a:t>
            </a:r>
          </a:p>
          <a:p>
            <a:pPr lvl="1"/>
            <a:endParaRPr lang="zh-CN" altLang="en-US"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smtClean="0">
                <a:latin typeface="Times New Roman" panose="02020603050405020304" pitchFamily="18" charset="0"/>
                <a:cs typeface="Times New Roman" panose="02020603050405020304" pitchFamily="18" charset="0"/>
              </a:rPr>
              <a:t>连续型属性的相似性计算方法</a:t>
            </a:r>
            <a:endParaRPr lang="zh-CN" altLang="en-US" smtClean="0"/>
          </a:p>
        </p:txBody>
      </p:sp>
      <p:sp>
        <p:nvSpPr>
          <p:cNvPr id="24579" name="内容占位符 2"/>
          <p:cNvSpPr>
            <a:spLocks noGrp="1"/>
          </p:cNvSpPr>
          <p:nvPr>
            <p:ph idx="1"/>
          </p:nvPr>
        </p:nvSpPr>
        <p:spPr>
          <a:xfrm>
            <a:off x="250825" y="1341438"/>
            <a:ext cx="8569325" cy="4679950"/>
          </a:xfrm>
        </p:spPr>
        <p:txBody>
          <a:bodyPr/>
          <a:lstStyle/>
          <a:p>
            <a:pPr eaLnBrk="1" hangingPunct="1">
              <a:lnSpc>
                <a:spcPct val="120000"/>
              </a:lnSpc>
            </a:pPr>
            <a:r>
              <a:rPr lang="zh-CN" altLang="en-US" smtClean="0">
                <a:latin typeface="Times New Roman" panose="02020603050405020304" pitchFamily="18" charset="0"/>
                <a:cs typeface="Times New Roman" panose="02020603050405020304" pitchFamily="18" charset="0"/>
              </a:rPr>
              <a:t>假设两个样本</a:t>
            </a:r>
            <a:r>
              <a:rPr lang="en-US" altLang="zh-CN" b="1" i="1" smtClean="0">
                <a:solidFill>
                  <a:srgbClr val="0000FF"/>
                </a:solidFill>
                <a:latin typeface="Times New Roman" panose="02020603050405020304" pitchFamily="18" charset="0"/>
                <a:cs typeface="Times New Roman" panose="02020603050405020304" pitchFamily="18" charset="0"/>
              </a:rPr>
              <a:t>X</a:t>
            </a:r>
            <a:r>
              <a:rPr lang="en-US" altLang="zh-CN" b="1" i="1" baseline="-25000" smtClean="0">
                <a:solidFill>
                  <a:srgbClr val="0000FF"/>
                </a:solidFill>
                <a:latin typeface="Times New Roman" panose="02020603050405020304" pitchFamily="18" charset="0"/>
                <a:cs typeface="Times New Roman" panose="02020603050405020304" pitchFamily="18" charset="0"/>
              </a:rPr>
              <a:t>i</a:t>
            </a:r>
            <a:r>
              <a:rPr lang="zh-CN" altLang="en-US" smtClean="0">
                <a:latin typeface="Times New Roman" panose="02020603050405020304" pitchFamily="18" charset="0"/>
                <a:cs typeface="Times New Roman" panose="02020603050405020304" pitchFamily="18" charset="0"/>
              </a:rPr>
              <a:t>和</a:t>
            </a:r>
            <a:r>
              <a:rPr lang="en-US" altLang="zh-CN" b="1" i="1" smtClean="0">
                <a:solidFill>
                  <a:srgbClr val="0000FF"/>
                </a:solidFill>
                <a:latin typeface="Times New Roman" panose="02020603050405020304" pitchFamily="18" charset="0"/>
                <a:cs typeface="Times New Roman" panose="02020603050405020304" pitchFamily="18" charset="0"/>
              </a:rPr>
              <a:t>X</a:t>
            </a:r>
            <a:r>
              <a:rPr lang="en-US" altLang="zh-CN" b="1" i="1" baseline="-25000" smtClean="0">
                <a:solidFill>
                  <a:srgbClr val="0000FF"/>
                </a:solidFill>
                <a:latin typeface="Times New Roman" panose="02020603050405020304" pitchFamily="18" charset="0"/>
                <a:cs typeface="Times New Roman" panose="02020603050405020304" pitchFamily="18" charset="0"/>
              </a:rPr>
              <a:t>j</a:t>
            </a:r>
            <a:r>
              <a:rPr lang="zh-CN" altLang="en-US" smtClean="0">
                <a:latin typeface="Times New Roman" panose="02020603050405020304" pitchFamily="18" charset="0"/>
                <a:cs typeface="Times New Roman" panose="02020603050405020304" pitchFamily="18" charset="0"/>
              </a:rPr>
              <a:t>分别表示成如下形式：</a:t>
            </a:r>
          </a:p>
          <a:p>
            <a:pPr lvl="1" eaLnBrk="1" hangingPunct="1">
              <a:lnSpc>
                <a:spcPct val="120000"/>
              </a:lnSpc>
            </a:pPr>
            <a:r>
              <a:rPr lang="en-US" altLang="zh-CN" i="1" smtClean="0">
                <a:latin typeface="Times New Roman" panose="02020603050405020304" pitchFamily="18" charset="0"/>
                <a:cs typeface="Times New Roman" panose="02020603050405020304" pitchFamily="18" charset="0"/>
              </a:rPr>
              <a:t>X</a:t>
            </a:r>
            <a:r>
              <a:rPr lang="en-US" altLang="zh-CN" i="1" baseline="-25000" smtClean="0">
                <a:latin typeface="Times New Roman" panose="02020603050405020304" pitchFamily="18" charset="0"/>
                <a:cs typeface="Times New Roman" panose="02020603050405020304" pitchFamily="18" charset="0"/>
              </a:rPr>
              <a:t>i</a:t>
            </a:r>
            <a:r>
              <a:rPr lang="en-US" altLang="zh-CN" i="1" smtClean="0">
                <a:latin typeface="Times New Roman" panose="02020603050405020304" pitchFamily="18" charset="0"/>
                <a:cs typeface="Times New Roman" panose="02020603050405020304" pitchFamily="18" charset="0"/>
              </a:rPr>
              <a:t>=(x</a:t>
            </a:r>
            <a:r>
              <a:rPr lang="en-US" altLang="zh-CN" i="1" baseline="-25000" smtClean="0">
                <a:latin typeface="Times New Roman" panose="02020603050405020304" pitchFamily="18" charset="0"/>
                <a:cs typeface="Times New Roman" panose="02020603050405020304" pitchFamily="18" charset="0"/>
              </a:rPr>
              <a:t>i1</a:t>
            </a:r>
            <a:r>
              <a:rPr lang="en-US" altLang="zh-CN" i="1" smtClean="0">
                <a:latin typeface="Times New Roman" panose="02020603050405020304" pitchFamily="18" charset="0"/>
                <a:cs typeface="Times New Roman" panose="02020603050405020304" pitchFamily="18" charset="0"/>
              </a:rPr>
              <a:t>, x</a:t>
            </a:r>
            <a:r>
              <a:rPr lang="en-US" altLang="zh-CN" i="1" baseline="-25000" smtClean="0">
                <a:latin typeface="Times New Roman" panose="02020603050405020304" pitchFamily="18" charset="0"/>
                <a:cs typeface="Times New Roman" panose="02020603050405020304" pitchFamily="18" charset="0"/>
              </a:rPr>
              <a:t>i2</a:t>
            </a:r>
            <a:r>
              <a:rPr lang="en-US" altLang="zh-CN" i="1" smtClean="0">
                <a:latin typeface="Times New Roman" panose="02020603050405020304" pitchFamily="18" charset="0"/>
                <a:cs typeface="Times New Roman" panose="02020603050405020304" pitchFamily="18" charset="0"/>
              </a:rPr>
              <a:t>, …, x</a:t>
            </a:r>
            <a:r>
              <a:rPr lang="en-US" altLang="zh-CN" i="1" baseline="-25000" smtClean="0">
                <a:latin typeface="Times New Roman" panose="02020603050405020304" pitchFamily="18" charset="0"/>
                <a:cs typeface="Times New Roman" panose="02020603050405020304" pitchFamily="18" charset="0"/>
              </a:rPr>
              <a:t>id </a:t>
            </a:r>
            <a:r>
              <a:rPr lang="en-US" altLang="zh-CN" i="1" smtClean="0">
                <a:latin typeface="Times New Roman" panose="02020603050405020304" pitchFamily="18" charset="0"/>
                <a:cs typeface="Times New Roman" panose="02020603050405020304" pitchFamily="18" charset="0"/>
              </a:rPr>
              <a:t>)</a:t>
            </a:r>
            <a:endParaRPr lang="zh-CN" altLang="en-US" smtClean="0">
              <a:latin typeface="Times New Roman" panose="02020603050405020304" pitchFamily="18" charset="0"/>
              <a:cs typeface="Times New Roman" panose="02020603050405020304" pitchFamily="18" charset="0"/>
            </a:endParaRPr>
          </a:p>
          <a:p>
            <a:pPr lvl="1" eaLnBrk="1" hangingPunct="1">
              <a:lnSpc>
                <a:spcPct val="120000"/>
              </a:lnSpc>
            </a:pPr>
            <a:r>
              <a:rPr lang="en-US" altLang="zh-CN" i="1" smtClean="0">
                <a:latin typeface="Times New Roman" panose="02020603050405020304" pitchFamily="18" charset="0"/>
                <a:cs typeface="Times New Roman" panose="02020603050405020304" pitchFamily="18" charset="0"/>
              </a:rPr>
              <a:t>X</a:t>
            </a:r>
            <a:r>
              <a:rPr lang="en-US" altLang="zh-CN" i="1" baseline="-25000" smtClean="0">
                <a:latin typeface="Times New Roman" panose="02020603050405020304" pitchFamily="18" charset="0"/>
                <a:cs typeface="Times New Roman" panose="02020603050405020304" pitchFamily="18" charset="0"/>
              </a:rPr>
              <a:t>j</a:t>
            </a:r>
            <a:r>
              <a:rPr lang="en-US" altLang="zh-CN" i="1" smtClean="0">
                <a:latin typeface="Times New Roman" panose="02020603050405020304" pitchFamily="18" charset="0"/>
                <a:cs typeface="Times New Roman" panose="02020603050405020304" pitchFamily="18" charset="0"/>
              </a:rPr>
              <a:t>=(x</a:t>
            </a:r>
            <a:r>
              <a:rPr lang="en-US" altLang="zh-CN" i="1" baseline="-25000" smtClean="0">
                <a:latin typeface="Times New Roman" panose="02020603050405020304" pitchFamily="18" charset="0"/>
                <a:cs typeface="Times New Roman" panose="02020603050405020304" pitchFamily="18" charset="0"/>
              </a:rPr>
              <a:t>j1</a:t>
            </a:r>
            <a:r>
              <a:rPr lang="en-US" altLang="zh-CN" i="1" smtClean="0">
                <a:latin typeface="Times New Roman" panose="02020603050405020304" pitchFamily="18" charset="0"/>
                <a:cs typeface="Times New Roman" panose="02020603050405020304" pitchFamily="18" charset="0"/>
              </a:rPr>
              <a:t>, x</a:t>
            </a:r>
            <a:r>
              <a:rPr lang="en-US" altLang="zh-CN" i="1" baseline="-25000" smtClean="0">
                <a:latin typeface="Times New Roman" panose="02020603050405020304" pitchFamily="18" charset="0"/>
                <a:cs typeface="Times New Roman" panose="02020603050405020304" pitchFamily="18" charset="0"/>
              </a:rPr>
              <a:t>j2</a:t>
            </a:r>
            <a:r>
              <a:rPr lang="en-US" altLang="zh-CN" i="1" smtClean="0">
                <a:latin typeface="Times New Roman" panose="02020603050405020304" pitchFamily="18" charset="0"/>
                <a:cs typeface="Times New Roman" panose="02020603050405020304" pitchFamily="18" charset="0"/>
              </a:rPr>
              <a:t>, …, x</a:t>
            </a:r>
            <a:r>
              <a:rPr lang="en-US" altLang="zh-CN" i="1" baseline="-25000" smtClean="0">
                <a:latin typeface="Times New Roman" panose="02020603050405020304" pitchFamily="18" charset="0"/>
                <a:cs typeface="Times New Roman" panose="02020603050405020304" pitchFamily="18" charset="0"/>
              </a:rPr>
              <a:t>jd </a:t>
            </a:r>
            <a:r>
              <a:rPr lang="en-US" altLang="zh-CN" i="1" smtClean="0">
                <a:latin typeface="Times New Roman" panose="02020603050405020304" pitchFamily="18" charset="0"/>
                <a:cs typeface="Times New Roman" panose="02020603050405020304" pitchFamily="18" charset="0"/>
              </a:rPr>
              <a:t>)</a:t>
            </a:r>
            <a:endParaRPr lang="zh-CN" altLang="en-US" smtClean="0">
              <a:latin typeface="Times New Roman" panose="02020603050405020304" pitchFamily="18" charset="0"/>
              <a:cs typeface="Times New Roman" panose="02020603050405020304" pitchFamily="18" charset="0"/>
            </a:endParaRPr>
          </a:p>
          <a:p>
            <a:pPr lvl="1" eaLnBrk="1" hangingPunct="1">
              <a:lnSpc>
                <a:spcPct val="120000"/>
              </a:lnSpc>
            </a:pPr>
            <a:r>
              <a:rPr lang="zh-CN" altLang="en-US" smtClean="0">
                <a:latin typeface="Times New Roman" panose="02020603050405020304" pitchFamily="18" charset="0"/>
                <a:cs typeface="Times New Roman" panose="02020603050405020304" pitchFamily="18" charset="0"/>
              </a:rPr>
              <a:t>它们都是</a:t>
            </a:r>
            <a:r>
              <a:rPr lang="en-US" altLang="zh-CN" b="1" i="1" smtClean="0">
                <a:solidFill>
                  <a:srgbClr val="0000FF"/>
                </a:solidFill>
                <a:latin typeface="Times New Roman" panose="02020603050405020304" pitchFamily="18" charset="0"/>
                <a:cs typeface="Times New Roman" panose="02020603050405020304" pitchFamily="18" charset="0"/>
              </a:rPr>
              <a:t>d</a:t>
            </a:r>
            <a:r>
              <a:rPr lang="zh-CN" altLang="en-US" smtClean="0">
                <a:latin typeface="Times New Roman" panose="02020603050405020304" pitchFamily="18" charset="0"/>
                <a:cs typeface="Times New Roman" panose="02020603050405020304" pitchFamily="18" charset="0"/>
              </a:rPr>
              <a:t>维的特征向量，并且每维特征都是一个</a:t>
            </a:r>
            <a:r>
              <a:rPr lang="zh-CN" altLang="en-US" b="1" smtClean="0">
                <a:solidFill>
                  <a:srgbClr val="0000FF"/>
                </a:solidFill>
                <a:latin typeface="Times New Roman" panose="02020603050405020304" pitchFamily="18" charset="0"/>
                <a:cs typeface="Times New Roman" panose="02020603050405020304" pitchFamily="18" charset="0"/>
              </a:rPr>
              <a:t>连续型数值</a:t>
            </a:r>
            <a:r>
              <a:rPr lang="zh-CN" altLang="en-US" smtClean="0">
                <a:latin typeface="Times New Roman" panose="02020603050405020304" pitchFamily="18" charset="0"/>
                <a:cs typeface="Times New Roman" panose="02020603050405020304" pitchFamily="18" charset="0"/>
              </a:rPr>
              <a:t>。</a:t>
            </a:r>
          </a:p>
          <a:p>
            <a:pPr eaLnBrk="1" hangingPunct="1">
              <a:lnSpc>
                <a:spcPct val="120000"/>
              </a:lnSpc>
            </a:pPr>
            <a:r>
              <a:rPr lang="zh-CN" altLang="en-US" smtClean="0">
                <a:latin typeface="Times New Roman" panose="02020603050405020304" pitchFamily="18" charset="0"/>
                <a:cs typeface="Times New Roman" panose="02020603050405020304" pitchFamily="18" charset="0"/>
              </a:rPr>
              <a:t>对于连续型属性，样本之间的相似性通常采用如下三种距离公式进行计算。</a:t>
            </a:r>
          </a:p>
          <a:p>
            <a:endParaRPr lang="zh-CN" altLang="en-US"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smtClean="0">
                <a:latin typeface="Times New Roman" panose="02020603050405020304" pitchFamily="18" charset="0"/>
                <a:cs typeface="Times New Roman" panose="02020603050405020304" pitchFamily="18" charset="0"/>
              </a:rPr>
              <a:t>连续型属性的相似性计算方法</a:t>
            </a:r>
            <a:endParaRPr lang="zh-CN" altLang="en-US" smtClean="0"/>
          </a:p>
        </p:txBody>
      </p:sp>
      <p:sp>
        <p:nvSpPr>
          <p:cNvPr id="25603" name="内容占位符 2"/>
          <p:cNvSpPr>
            <a:spLocks noGrp="1"/>
          </p:cNvSpPr>
          <p:nvPr>
            <p:ph idx="1"/>
          </p:nvPr>
        </p:nvSpPr>
        <p:spPr>
          <a:xfrm>
            <a:off x="250825" y="1341438"/>
            <a:ext cx="8569325" cy="4679950"/>
          </a:xfrm>
        </p:spPr>
        <p:txBody>
          <a:bodyPr/>
          <a:lstStyle/>
          <a:p>
            <a:r>
              <a:rPr lang="zh-CN" altLang="en-US" smtClean="0"/>
              <a:t>欧氏距离（</a:t>
            </a:r>
            <a:r>
              <a:rPr lang="en-US" altLang="zh-CN" smtClean="0"/>
              <a:t>Euclidean distance</a:t>
            </a:r>
            <a:r>
              <a:rPr lang="zh-CN" altLang="en-US" smtClean="0"/>
              <a:t>）</a:t>
            </a:r>
          </a:p>
          <a:p>
            <a:endParaRPr lang="en-US" altLang="zh-CN" smtClean="0"/>
          </a:p>
          <a:p>
            <a:endParaRPr lang="en-US" altLang="zh-CN" smtClean="0"/>
          </a:p>
          <a:p>
            <a:r>
              <a:rPr lang="zh-CN" altLang="en-US" smtClean="0"/>
              <a:t>曼哈顿距离（</a:t>
            </a:r>
            <a:r>
              <a:rPr lang="en-US" altLang="zh-CN" smtClean="0"/>
              <a:t>Manhattan distance</a:t>
            </a:r>
            <a:r>
              <a:rPr lang="zh-CN" altLang="en-US" smtClean="0"/>
              <a:t>）</a:t>
            </a:r>
          </a:p>
          <a:p>
            <a:endParaRPr lang="en-US" altLang="zh-CN" smtClean="0"/>
          </a:p>
          <a:p>
            <a:endParaRPr lang="en-US" altLang="zh-CN" smtClean="0"/>
          </a:p>
          <a:p>
            <a:r>
              <a:rPr lang="zh-CN" altLang="en-US" smtClean="0"/>
              <a:t>闵可夫斯基距离（</a:t>
            </a:r>
            <a:r>
              <a:rPr lang="en-US" altLang="zh-CN" smtClean="0"/>
              <a:t>Minkowski distance</a:t>
            </a:r>
            <a:r>
              <a:rPr lang="zh-CN" altLang="en-US" smtClean="0"/>
              <a:t>） </a:t>
            </a:r>
          </a:p>
          <a:p>
            <a:endParaRPr lang="zh-CN" altLang="en-US" smtClean="0"/>
          </a:p>
        </p:txBody>
      </p:sp>
      <p:graphicFrame>
        <p:nvGraphicFramePr>
          <p:cNvPr id="4" name="Object 5"/>
          <p:cNvGraphicFramePr>
            <a:graphicFrameLocks noChangeAspect="1"/>
          </p:cNvGraphicFramePr>
          <p:nvPr/>
        </p:nvGraphicFramePr>
        <p:xfrm>
          <a:off x="1763713" y="1773238"/>
          <a:ext cx="3816350" cy="1093787"/>
        </p:xfrm>
        <a:graphic>
          <a:graphicData uri="http://schemas.openxmlformats.org/presentationml/2006/ole">
            <mc:AlternateContent xmlns:mc="http://schemas.openxmlformats.org/markup-compatibility/2006">
              <mc:Choice xmlns:v="urn:schemas-microsoft-com:vml" Requires="v">
                <p:oleObj spid="_x0000_s26174" name="公式" r:id="rId4" imgW="1562100" imgH="444500" progId="Equation.3">
                  <p:embed/>
                </p:oleObj>
              </mc:Choice>
              <mc:Fallback>
                <p:oleObj name="公式" r:id="rId4" imgW="1562100" imgH="4445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713" y="1773238"/>
                        <a:ext cx="3816350" cy="109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7"/>
          <p:cNvGraphicFramePr>
            <a:graphicFrameLocks noChangeAspect="1"/>
          </p:cNvGraphicFramePr>
          <p:nvPr/>
        </p:nvGraphicFramePr>
        <p:xfrm>
          <a:off x="1763713" y="3357563"/>
          <a:ext cx="3455987" cy="1068387"/>
        </p:xfrm>
        <a:graphic>
          <a:graphicData uri="http://schemas.openxmlformats.org/presentationml/2006/ole">
            <mc:AlternateContent xmlns:mc="http://schemas.openxmlformats.org/markup-compatibility/2006">
              <mc:Choice xmlns:v="urn:schemas-microsoft-com:vml" Requires="v">
                <p:oleObj spid="_x0000_s26175" name="公式" r:id="rId6" imgW="1320227" imgH="406224" progId="Equation.3">
                  <p:embed/>
                </p:oleObj>
              </mc:Choice>
              <mc:Fallback>
                <p:oleObj name="公式" r:id="rId6" imgW="1320227" imgH="406224"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3713" y="3357563"/>
                        <a:ext cx="3455987" cy="106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9"/>
          <p:cNvGraphicFramePr>
            <a:graphicFrameLocks noChangeAspect="1"/>
          </p:cNvGraphicFramePr>
          <p:nvPr/>
        </p:nvGraphicFramePr>
        <p:xfrm>
          <a:off x="1835150" y="5157788"/>
          <a:ext cx="3960813" cy="995362"/>
        </p:xfrm>
        <a:graphic>
          <a:graphicData uri="http://schemas.openxmlformats.org/presentationml/2006/ole">
            <mc:AlternateContent xmlns:mc="http://schemas.openxmlformats.org/markup-compatibility/2006">
              <mc:Choice xmlns:v="urn:schemas-microsoft-com:vml" Requires="v">
                <p:oleObj spid="_x0000_s26176" name="公式" r:id="rId8" imgW="1624895" imgH="406224" progId="Equation.3">
                  <p:embed/>
                </p:oleObj>
              </mc:Choice>
              <mc:Fallback>
                <p:oleObj name="公式" r:id="rId8" imgW="1624895" imgH="406224"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35150" y="5157788"/>
                        <a:ext cx="3960813"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2000"/>
                            </p:stCondLst>
                            <p:childTnLst>
                              <p:par>
                                <p:cTn id="17" presetID="42"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042988" y="404813"/>
            <a:ext cx="6481762" cy="576262"/>
          </a:xfrm>
        </p:spPr>
        <p:txBody>
          <a:bodyPr/>
          <a:lstStyle/>
          <a:p>
            <a:r>
              <a:rPr lang="zh-CN" altLang="en-US" smtClean="0">
                <a:latin typeface="Times New Roman" panose="02020603050405020304" pitchFamily="18" charset="0"/>
                <a:cs typeface="Times New Roman" panose="02020603050405020304" pitchFamily="18" charset="0"/>
              </a:rPr>
              <a:t>二值离散型属性的相似性计算方法</a:t>
            </a:r>
            <a:endParaRPr lang="zh-CN" altLang="en-US" smtClean="0"/>
          </a:p>
        </p:txBody>
      </p:sp>
      <p:sp>
        <p:nvSpPr>
          <p:cNvPr id="27651" name="内容占位符 2"/>
          <p:cNvSpPr>
            <a:spLocks noGrp="1"/>
          </p:cNvSpPr>
          <p:nvPr>
            <p:ph idx="1"/>
          </p:nvPr>
        </p:nvSpPr>
        <p:spPr>
          <a:xfrm>
            <a:off x="250825" y="1341438"/>
            <a:ext cx="8569325" cy="4679950"/>
          </a:xfrm>
        </p:spPr>
        <p:txBody>
          <a:bodyPr/>
          <a:lstStyle/>
          <a:p>
            <a:r>
              <a:rPr lang="zh-CN" altLang="en-US" smtClean="0">
                <a:latin typeface="楷体" panose="02010609060101010101" pitchFamily="49" charset="-122"/>
                <a:cs typeface="Times New Roman" panose="02020603050405020304" pitchFamily="18" charset="0"/>
              </a:rPr>
              <a:t>二值离散型属性只有0和1两个取值。</a:t>
            </a:r>
          </a:p>
          <a:p>
            <a:pPr lvl="1"/>
            <a:r>
              <a:rPr lang="zh-CN" altLang="en-US" smtClean="0">
                <a:latin typeface="楷体" panose="02010609060101010101" pitchFamily="49" charset="-122"/>
                <a:cs typeface="Times New Roman" panose="02020603050405020304" pitchFamily="18" charset="0"/>
              </a:rPr>
              <a:t>其中：0表示该属性为空，1表示该属性存在。</a:t>
            </a:r>
          </a:p>
          <a:p>
            <a:pPr lvl="1"/>
            <a:r>
              <a:rPr lang="zh-CN" altLang="en-US" smtClean="0">
                <a:latin typeface="楷体" panose="02010609060101010101" pitchFamily="49" charset="-122"/>
                <a:cs typeface="Times New Roman" panose="02020603050405020304" pitchFamily="18" charset="0"/>
              </a:rPr>
              <a:t>例如：描述病人的是否抽烟的属性</a:t>
            </a:r>
            <a:r>
              <a:rPr lang="en-US" altLang="zh-CN" smtClean="0">
                <a:latin typeface="楷体" panose="02010609060101010101" pitchFamily="49" charset="-122"/>
                <a:cs typeface="Times New Roman" panose="02020603050405020304" pitchFamily="18" charset="0"/>
              </a:rPr>
              <a:t>(</a:t>
            </a:r>
            <a:r>
              <a:rPr lang="en-US" altLang="zh-CN" i="1" smtClean="0">
                <a:latin typeface="楷体" panose="02010609060101010101" pitchFamily="49" charset="-122"/>
                <a:cs typeface="Times New Roman" panose="02020603050405020304" pitchFamily="18" charset="0"/>
              </a:rPr>
              <a:t>smoker</a:t>
            </a:r>
            <a:r>
              <a:rPr lang="en-US" altLang="zh-CN" smtClean="0">
                <a:latin typeface="楷体" panose="02010609060101010101" pitchFamily="49" charset="-122"/>
                <a:cs typeface="Times New Roman" panose="02020603050405020304" pitchFamily="18" charset="0"/>
              </a:rPr>
              <a:t>)</a:t>
            </a:r>
            <a:r>
              <a:rPr lang="zh-CN" altLang="en-US" smtClean="0">
                <a:latin typeface="楷体" panose="02010609060101010101" pitchFamily="49" charset="-122"/>
                <a:cs typeface="Times New Roman" panose="02020603050405020304" pitchFamily="18" charset="0"/>
              </a:rPr>
              <a:t>，取值为</a:t>
            </a:r>
            <a:r>
              <a:rPr lang="en-US" altLang="zh-CN" smtClean="0">
                <a:latin typeface="楷体" panose="02010609060101010101" pitchFamily="49" charset="-122"/>
                <a:cs typeface="Times New Roman" panose="02020603050405020304" pitchFamily="18" charset="0"/>
              </a:rPr>
              <a:t>1</a:t>
            </a:r>
            <a:r>
              <a:rPr lang="zh-CN" altLang="en-US" smtClean="0">
                <a:latin typeface="楷体" panose="02010609060101010101" pitchFamily="49" charset="-122"/>
                <a:cs typeface="Times New Roman" panose="02020603050405020304" pitchFamily="18" charset="0"/>
              </a:rPr>
              <a:t>表示病人抽烟，取值0表示病人不抽烟。</a:t>
            </a:r>
          </a:p>
          <a:p>
            <a:pPr eaLnBrk="1" hangingPunct="1">
              <a:lnSpc>
                <a:spcPct val="120000"/>
              </a:lnSpc>
            </a:pPr>
            <a:r>
              <a:rPr lang="zh-CN" altLang="en-US" smtClean="0">
                <a:latin typeface="楷体" panose="02010609060101010101" pitchFamily="49" charset="-122"/>
                <a:cs typeface="Times New Roman" panose="02020603050405020304" pitchFamily="18" charset="0"/>
              </a:rPr>
              <a:t>假设两个样本</a:t>
            </a:r>
            <a:r>
              <a:rPr lang="en-US" altLang="zh-CN" b="1" i="1" smtClean="0">
                <a:solidFill>
                  <a:srgbClr val="0000FF"/>
                </a:solidFill>
                <a:latin typeface="楷体" panose="02010609060101010101" pitchFamily="49" charset="-122"/>
                <a:cs typeface="Times New Roman" panose="02020603050405020304" pitchFamily="18" charset="0"/>
              </a:rPr>
              <a:t>X</a:t>
            </a:r>
            <a:r>
              <a:rPr lang="en-US" altLang="zh-CN" b="1" i="1" baseline="-25000" smtClean="0">
                <a:solidFill>
                  <a:srgbClr val="0000FF"/>
                </a:solidFill>
                <a:latin typeface="楷体" panose="02010609060101010101" pitchFamily="49" charset="-122"/>
                <a:cs typeface="Times New Roman" panose="02020603050405020304" pitchFamily="18" charset="0"/>
              </a:rPr>
              <a:t>i</a:t>
            </a:r>
            <a:r>
              <a:rPr lang="zh-CN" altLang="en-US" smtClean="0">
                <a:latin typeface="楷体" panose="02010609060101010101" pitchFamily="49" charset="-122"/>
                <a:cs typeface="Times New Roman" panose="02020603050405020304" pitchFamily="18" charset="0"/>
              </a:rPr>
              <a:t>和</a:t>
            </a:r>
            <a:r>
              <a:rPr lang="en-US" altLang="zh-CN" b="1" i="1" smtClean="0">
                <a:solidFill>
                  <a:srgbClr val="0000FF"/>
                </a:solidFill>
                <a:latin typeface="楷体" panose="02010609060101010101" pitchFamily="49" charset="-122"/>
                <a:cs typeface="Times New Roman" panose="02020603050405020304" pitchFamily="18" charset="0"/>
              </a:rPr>
              <a:t>X</a:t>
            </a:r>
            <a:r>
              <a:rPr lang="en-US" altLang="zh-CN" b="1" i="1" baseline="-25000" smtClean="0">
                <a:solidFill>
                  <a:srgbClr val="0000FF"/>
                </a:solidFill>
                <a:latin typeface="楷体" panose="02010609060101010101" pitchFamily="49" charset="-122"/>
                <a:cs typeface="Times New Roman" panose="02020603050405020304" pitchFamily="18" charset="0"/>
              </a:rPr>
              <a:t>j</a:t>
            </a:r>
            <a:r>
              <a:rPr lang="zh-CN" altLang="en-US" smtClean="0">
                <a:latin typeface="楷体" panose="02010609060101010101" pitchFamily="49" charset="-122"/>
                <a:cs typeface="Times New Roman" panose="02020603050405020304" pitchFamily="18" charset="0"/>
              </a:rPr>
              <a:t>分别表示成如下形式：</a:t>
            </a:r>
          </a:p>
          <a:p>
            <a:pPr lvl="1" eaLnBrk="1" hangingPunct="1">
              <a:lnSpc>
                <a:spcPct val="120000"/>
              </a:lnSpc>
            </a:pPr>
            <a:r>
              <a:rPr lang="en-US" altLang="zh-CN" i="1" smtClean="0">
                <a:latin typeface="楷体" panose="02010609060101010101" pitchFamily="49" charset="-122"/>
                <a:cs typeface="Times New Roman" panose="02020603050405020304" pitchFamily="18" charset="0"/>
              </a:rPr>
              <a:t>X</a:t>
            </a:r>
            <a:r>
              <a:rPr lang="en-US" altLang="zh-CN" i="1" baseline="-25000" smtClean="0">
                <a:latin typeface="楷体" panose="02010609060101010101" pitchFamily="49" charset="-122"/>
                <a:cs typeface="Times New Roman" panose="02020603050405020304" pitchFamily="18" charset="0"/>
              </a:rPr>
              <a:t>i</a:t>
            </a:r>
            <a:r>
              <a:rPr lang="en-US" altLang="zh-CN" i="1" smtClean="0">
                <a:latin typeface="楷体" panose="02010609060101010101" pitchFamily="49" charset="-122"/>
                <a:cs typeface="Times New Roman" panose="02020603050405020304" pitchFamily="18" charset="0"/>
              </a:rPr>
              <a:t>=(x</a:t>
            </a:r>
            <a:r>
              <a:rPr lang="en-US" altLang="zh-CN" i="1" baseline="-25000" smtClean="0">
                <a:latin typeface="楷体" panose="02010609060101010101" pitchFamily="49" charset="-122"/>
                <a:cs typeface="Times New Roman" panose="02020603050405020304" pitchFamily="18" charset="0"/>
              </a:rPr>
              <a:t>i1</a:t>
            </a:r>
            <a:r>
              <a:rPr lang="en-US" altLang="zh-CN" i="1" smtClean="0">
                <a:latin typeface="楷体" panose="02010609060101010101" pitchFamily="49" charset="-122"/>
                <a:cs typeface="Times New Roman" panose="02020603050405020304" pitchFamily="18" charset="0"/>
              </a:rPr>
              <a:t>, x</a:t>
            </a:r>
            <a:r>
              <a:rPr lang="en-US" altLang="zh-CN" i="1" baseline="-25000" smtClean="0">
                <a:latin typeface="楷体" panose="02010609060101010101" pitchFamily="49" charset="-122"/>
                <a:cs typeface="Times New Roman" panose="02020603050405020304" pitchFamily="18" charset="0"/>
              </a:rPr>
              <a:t>i2</a:t>
            </a:r>
            <a:r>
              <a:rPr lang="en-US" altLang="zh-CN" i="1" smtClean="0">
                <a:latin typeface="楷体" panose="02010609060101010101" pitchFamily="49" charset="-122"/>
                <a:cs typeface="Times New Roman" panose="02020603050405020304" pitchFamily="18" charset="0"/>
              </a:rPr>
              <a:t>, …, x</a:t>
            </a:r>
            <a:r>
              <a:rPr lang="en-US" altLang="zh-CN" i="1" baseline="-25000" smtClean="0">
                <a:latin typeface="楷体" panose="02010609060101010101" pitchFamily="49" charset="-122"/>
                <a:cs typeface="Times New Roman" panose="02020603050405020304" pitchFamily="18" charset="0"/>
              </a:rPr>
              <a:t>ip </a:t>
            </a:r>
            <a:r>
              <a:rPr lang="en-US" altLang="zh-CN" i="1" smtClean="0">
                <a:latin typeface="楷体" panose="02010609060101010101" pitchFamily="49" charset="-122"/>
                <a:cs typeface="Times New Roman" panose="02020603050405020304" pitchFamily="18" charset="0"/>
              </a:rPr>
              <a:t>)</a:t>
            </a:r>
            <a:endParaRPr lang="zh-CN" altLang="en-US" smtClean="0">
              <a:latin typeface="楷体" panose="02010609060101010101" pitchFamily="49" charset="-122"/>
              <a:cs typeface="Times New Roman" panose="02020603050405020304" pitchFamily="18" charset="0"/>
            </a:endParaRPr>
          </a:p>
          <a:p>
            <a:pPr lvl="1" eaLnBrk="1" hangingPunct="1">
              <a:lnSpc>
                <a:spcPct val="120000"/>
              </a:lnSpc>
            </a:pPr>
            <a:r>
              <a:rPr lang="en-US" altLang="zh-CN" i="1" smtClean="0">
                <a:latin typeface="楷体" panose="02010609060101010101" pitchFamily="49" charset="-122"/>
                <a:cs typeface="Times New Roman" panose="02020603050405020304" pitchFamily="18" charset="0"/>
              </a:rPr>
              <a:t>X</a:t>
            </a:r>
            <a:r>
              <a:rPr lang="en-US" altLang="zh-CN" i="1" baseline="-25000" smtClean="0">
                <a:latin typeface="楷体" panose="02010609060101010101" pitchFamily="49" charset="-122"/>
                <a:cs typeface="Times New Roman" panose="02020603050405020304" pitchFamily="18" charset="0"/>
              </a:rPr>
              <a:t>j</a:t>
            </a:r>
            <a:r>
              <a:rPr lang="en-US" altLang="zh-CN" i="1" smtClean="0">
                <a:latin typeface="楷体" panose="02010609060101010101" pitchFamily="49" charset="-122"/>
                <a:cs typeface="Times New Roman" panose="02020603050405020304" pitchFamily="18" charset="0"/>
              </a:rPr>
              <a:t>=(x</a:t>
            </a:r>
            <a:r>
              <a:rPr lang="en-US" altLang="zh-CN" i="1" baseline="-25000" smtClean="0">
                <a:latin typeface="楷体" panose="02010609060101010101" pitchFamily="49" charset="-122"/>
                <a:cs typeface="Times New Roman" panose="02020603050405020304" pitchFamily="18" charset="0"/>
              </a:rPr>
              <a:t>j1</a:t>
            </a:r>
            <a:r>
              <a:rPr lang="en-US" altLang="zh-CN" i="1" smtClean="0">
                <a:latin typeface="楷体" panose="02010609060101010101" pitchFamily="49" charset="-122"/>
                <a:cs typeface="Times New Roman" panose="02020603050405020304" pitchFamily="18" charset="0"/>
              </a:rPr>
              <a:t>, x</a:t>
            </a:r>
            <a:r>
              <a:rPr lang="en-US" altLang="zh-CN" i="1" baseline="-25000" smtClean="0">
                <a:latin typeface="楷体" panose="02010609060101010101" pitchFamily="49" charset="-122"/>
                <a:cs typeface="Times New Roman" panose="02020603050405020304" pitchFamily="18" charset="0"/>
              </a:rPr>
              <a:t>j2</a:t>
            </a:r>
            <a:r>
              <a:rPr lang="en-US" altLang="zh-CN" i="1" smtClean="0">
                <a:latin typeface="楷体" panose="02010609060101010101" pitchFamily="49" charset="-122"/>
                <a:cs typeface="Times New Roman" panose="02020603050405020304" pitchFamily="18" charset="0"/>
              </a:rPr>
              <a:t>, …, x</a:t>
            </a:r>
            <a:r>
              <a:rPr lang="en-US" altLang="zh-CN" i="1" baseline="-25000" smtClean="0">
                <a:latin typeface="楷体" panose="02010609060101010101" pitchFamily="49" charset="-122"/>
                <a:cs typeface="Times New Roman" panose="02020603050405020304" pitchFamily="18" charset="0"/>
              </a:rPr>
              <a:t>jp </a:t>
            </a:r>
            <a:r>
              <a:rPr lang="en-US" altLang="zh-CN" i="1" smtClean="0">
                <a:latin typeface="楷体" panose="02010609060101010101" pitchFamily="49" charset="-122"/>
                <a:cs typeface="Times New Roman" panose="02020603050405020304" pitchFamily="18" charset="0"/>
              </a:rPr>
              <a:t>)</a:t>
            </a:r>
            <a:endParaRPr lang="zh-CN" altLang="en-US" smtClean="0">
              <a:latin typeface="楷体" panose="02010609060101010101" pitchFamily="49" charset="-122"/>
              <a:cs typeface="Times New Roman" panose="02020603050405020304" pitchFamily="18" charset="0"/>
            </a:endParaRPr>
          </a:p>
          <a:p>
            <a:pPr lvl="1" eaLnBrk="1" hangingPunct="1">
              <a:lnSpc>
                <a:spcPct val="120000"/>
              </a:lnSpc>
            </a:pPr>
            <a:r>
              <a:rPr lang="zh-CN" altLang="en-US" smtClean="0">
                <a:latin typeface="楷体" panose="02010609060101010101" pitchFamily="49" charset="-122"/>
                <a:cs typeface="Times New Roman" panose="02020603050405020304" pitchFamily="18" charset="0"/>
              </a:rPr>
              <a:t>它们都是</a:t>
            </a:r>
            <a:r>
              <a:rPr lang="en-US" altLang="zh-CN" b="1" i="1" smtClean="0">
                <a:solidFill>
                  <a:srgbClr val="0000FF"/>
                </a:solidFill>
                <a:latin typeface="楷体" panose="02010609060101010101" pitchFamily="49" charset="-122"/>
                <a:cs typeface="Times New Roman" panose="02020603050405020304" pitchFamily="18" charset="0"/>
              </a:rPr>
              <a:t>p</a:t>
            </a:r>
            <a:r>
              <a:rPr lang="zh-CN" altLang="en-US" smtClean="0">
                <a:latin typeface="楷体" panose="02010609060101010101" pitchFamily="49" charset="-122"/>
                <a:cs typeface="Times New Roman" panose="02020603050405020304" pitchFamily="18" charset="0"/>
              </a:rPr>
              <a:t>维的特征向量，并且每维特征都是一个二值离散型数值。</a:t>
            </a:r>
          </a:p>
          <a:p>
            <a:endParaRPr lang="zh-CN" altLang="en-US" smtClean="0">
              <a:latin typeface="楷体" panose="02010609060101010101" pitchFamily="49"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1042988" y="404813"/>
            <a:ext cx="6481762" cy="576262"/>
          </a:xfrm>
        </p:spPr>
        <p:txBody>
          <a:bodyPr/>
          <a:lstStyle/>
          <a:p>
            <a:r>
              <a:rPr lang="zh-CN" altLang="en-US" smtClean="0">
                <a:latin typeface="Times New Roman" panose="02020603050405020304" pitchFamily="18" charset="0"/>
                <a:cs typeface="Times New Roman" panose="02020603050405020304" pitchFamily="18" charset="0"/>
              </a:rPr>
              <a:t>二值离散型属性的相似性计算方法</a:t>
            </a:r>
            <a:endParaRPr lang="zh-CN" altLang="en-US" smtClean="0"/>
          </a:p>
        </p:txBody>
      </p:sp>
      <p:sp>
        <p:nvSpPr>
          <p:cNvPr id="28675" name="内容占位符 2"/>
          <p:cNvSpPr>
            <a:spLocks noGrp="1"/>
          </p:cNvSpPr>
          <p:nvPr>
            <p:ph idx="1"/>
          </p:nvPr>
        </p:nvSpPr>
        <p:spPr>
          <a:xfrm>
            <a:off x="250825" y="1341438"/>
            <a:ext cx="8569325" cy="4679950"/>
          </a:xfrm>
        </p:spPr>
        <p:txBody>
          <a:bodyPr/>
          <a:lstStyle/>
          <a:p>
            <a:r>
              <a:rPr lang="zh-CN" altLang="en-US" smtClean="0">
                <a:latin typeface="Times New Roman" panose="02020603050405020304" pitchFamily="18" charset="0"/>
                <a:cs typeface="Times New Roman" panose="02020603050405020304" pitchFamily="18" charset="0"/>
              </a:rPr>
              <a:t>假设二值离散型属性的两个取值具有相同的权重，则可以得到一个两行两列的</a:t>
            </a:r>
            <a:r>
              <a:rPr lang="zh-CN" altLang="en-US" b="1" smtClean="0">
                <a:solidFill>
                  <a:srgbClr val="0000FF"/>
                </a:solidFill>
                <a:latin typeface="Times New Roman" panose="02020603050405020304" pitchFamily="18" charset="0"/>
                <a:cs typeface="Times New Roman" panose="02020603050405020304" pitchFamily="18" charset="0"/>
              </a:rPr>
              <a:t>可能性矩阵</a:t>
            </a:r>
            <a:r>
              <a:rPr lang="zh-CN" altLang="en-US" smtClean="0">
                <a:latin typeface="Times New Roman" panose="02020603050405020304" pitchFamily="18" charset="0"/>
                <a:cs typeface="Times New Roman" panose="02020603050405020304" pitchFamily="18" charset="0"/>
              </a:rPr>
              <a:t>。</a:t>
            </a:r>
          </a:p>
          <a:p>
            <a:endParaRPr lang="zh-CN" altLang="en-US" smtClean="0">
              <a:latin typeface="Times New Roman" panose="02020603050405020304" pitchFamily="18" charset="0"/>
              <a:cs typeface="Times New Roman" panose="02020603050405020304" pitchFamily="18" charset="0"/>
            </a:endParaRPr>
          </a:p>
          <a:p>
            <a:endParaRPr lang="zh-CN" altLang="en-US" smtClean="0">
              <a:latin typeface="Times New Roman" panose="02020603050405020304" pitchFamily="18" charset="0"/>
              <a:cs typeface="Times New Roman" panose="02020603050405020304" pitchFamily="18" charset="0"/>
            </a:endParaRPr>
          </a:p>
          <a:p>
            <a:endParaRPr lang="zh-CN" altLang="en-US" smtClean="0">
              <a:latin typeface="Times New Roman" panose="02020603050405020304" pitchFamily="18" charset="0"/>
              <a:cs typeface="Times New Roman" panose="02020603050405020304" pitchFamily="18" charset="0"/>
            </a:endParaRPr>
          </a:p>
          <a:p>
            <a:endParaRPr lang="en-US" altLang="zh-CN" smtClean="0">
              <a:latin typeface="Times New Roman" panose="02020603050405020304" pitchFamily="18" charset="0"/>
              <a:cs typeface="Times New Roman" panose="02020603050405020304" pitchFamily="18" charset="0"/>
            </a:endParaRPr>
          </a:p>
          <a:p>
            <a:pPr lvl="1"/>
            <a:r>
              <a:rPr lang="en-US" altLang="zh-CN" smtClean="0">
                <a:latin typeface="Times New Roman" panose="02020603050405020304" pitchFamily="18" charset="0"/>
                <a:cs typeface="Times New Roman" panose="02020603050405020304" pitchFamily="18" charset="0"/>
              </a:rPr>
              <a:t>a = the number of attributes where </a:t>
            </a:r>
            <a:r>
              <a:rPr lang="en-US" altLang="zh-CN" b="1" i="1" smtClean="0">
                <a:solidFill>
                  <a:srgbClr val="0000FF"/>
                </a:solidFill>
                <a:latin typeface="Times New Roman" panose="02020603050405020304" pitchFamily="18" charset="0"/>
                <a:cs typeface="Times New Roman" panose="02020603050405020304" pitchFamily="18" charset="0"/>
              </a:rPr>
              <a:t>X</a:t>
            </a:r>
            <a:r>
              <a:rPr lang="en-US" altLang="zh-CN" b="1" i="1" baseline="-25000" smtClean="0">
                <a:solidFill>
                  <a:srgbClr val="0000FF"/>
                </a:solidFill>
                <a:latin typeface="Times New Roman" panose="02020603050405020304" pitchFamily="18" charset="0"/>
                <a:cs typeface="Times New Roman" panose="02020603050405020304" pitchFamily="18" charset="0"/>
              </a:rPr>
              <a:t>i</a:t>
            </a:r>
            <a:r>
              <a:rPr lang="en-US" altLang="zh-CN" smtClean="0">
                <a:latin typeface="Times New Roman" panose="02020603050405020304" pitchFamily="18" charset="0"/>
                <a:cs typeface="Times New Roman" panose="02020603050405020304" pitchFamily="18" charset="0"/>
              </a:rPr>
              <a:t> was 1 and </a:t>
            </a:r>
            <a:r>
              <a:rPr lang="en-US" altLang="zh-CN" b="1" i="1" smtClean="0">
                <a:solidFill>
                  <a:srgbClr val="0000FF"/>
                </a:solidFill>
                <a:latin typeface="Times New Roman" panose="02020603050405020304" pitchFamily="18" charset="0"/>
                <a:cs typeface="Times New Roman" panose="02020603050405020304" pitchFamily="18" charset="0"/>
              </a:rPr>
              <a:t>X</a:t>
            </a:r>
            <a:r>
              <a:rPr lang="en-US" altLang="zh-CN" b="1" i="1" baseline="-25000" smtClean="0">
                <a:solidFill>
                  <a:srgbClr val="0000FF"/>
                </a:solidFill>
                <a:latin typeface="Times New Roman" panose="02020603050405020304" pitchFamily="18" charset="0"/>
                <a:cs typeface="Times New Roman" panose="02020603050405020304" pitchFamily="18" charset="0"/>
              </a:rPr>
              <a:t>j</a:t>
            </a:r>
            <a:r>
              <a:rPr lang="en-US" altLang="zh-CN" smtClean="0">
                <a:latin typeface="Times New Roman" panose="02020603050405020304" pitchFamily="18" charset="0"/>
                <a:cs typeface="Times New Roman" panose="02020603050405020304" pitchFamily="18" charset="0"/>
              </a:rPr>
              <a:t> was 1;</a:t>
            </a:r>
          </a:p>
          <a:p>
            <a:pPr lvl="1">
              <a:buFont typeface="Wingdings" panose="05000000000000000000" pitchFamily="2" charset="2"/>
              <a:buNone/>
            </a:pPr>
            <a:r>
              <a:rPr lang="en-US" altLang="zh-CN" smtClean="0">
                <a:latin typeface="Times New Roman" panose="02020603050405020304" pitchFamily="18" charset="0"/>
                <a:cs typeface="Times New Roman" panose="02020603050405020304" pitchFamily="18" charset="0"/>
              </a:rPr>
              <a:t>	b</a:t>
            </a:r>
            <a:r>
              <a:rPr lang="en-US" altLang="zh-CN" baseline="-25000" smtClean="0">
                <a:latin typeface="Times New Roman" panose="02020603050405020304" pitchFamily="18" charset="0"/>
                <a:cs typeface="Times New Roman" panose="02020603050405020304" pitchFamily="18" charset="0"/>
              </a:rPr>
              <a:t> </a:t>
            </a:r>
            <a:r>
              <a:rPr lang="en-US" altLang="zh-CN" smtClean="0">
                <a:latin typeface="Times New Roman" panose="02020603050405020304" pitchFamily="18" charset="0"/>
                <a:cs typeface="Times New Roman" panose="02020603050405020304" pitchFamily="18" charset="0"/>
              </a:rPr>
              <a:t>= the number of attributes where </a:t>
            </a:r>
            <a:r>
              <a:rPr lang="en-US" altLang="zh-CN" b="1" i="1" smtClean="0">
                <a:solidFill>
                  <a:srgbClr val="0000FF"/>
                </a:solidFill>
                <a:latin typeface="Times New Roman" panose="02020603050405020304" pitchFamily="18" charset="0"/>
                <a:cs typeface="Times New Roman" panose="02020603050405020304" pitchFamily="18" charset="0"/>
              </a:rPr>
              <a:t>X</a:t>
            </a:r>
            <a:r>
              <a:rPr lang="en-US" altLang="zh-CN" b="1" i="1" baseline="-25000" smtClean="0">
                <a:solidFill>
                  <a:srgbClr val="0000FF"/>
                </a:solidFill>
                <a:latin typeface="Times New Roman" panose="02020603050405020304" pitchFamily="18" charset="0"/>
                <a:cs typeface="Times New Roman" panose="02020603050405020304" pitchFamily="18" charset="0"/>
              </a:rPr>
              <a:t>i</a:t>
            </a:r>
            <a:r>
              <a:rPr lang="en-US" altLang="zh-CN" smtClean="0">
                <a:latin typeface="Times New Roman" panose="02020603050405020304" pitchFamily="18" charset="0"/>
                <a:cs typeface="Times New Roman" panose="02020603050405020304" pitchFamily="18" charset="0"/>
              </a:rPr>
              <a:t> was 1 and </a:t>
            </a:r>
            <a:r>
              <a:rPr lang="en-US" altLang="zh-CN" b="1" i="1" smtClean="0">
                <a:solidFill>
                  <a:srgbClr val="0000FF"/>
                </a:solidFill>
                <a:latin typeface="Times New Roman" panose="02020603050405020304" pitchFamily="18" charset="0"/>
                <a:cs typeface="Times New Roman" panose="02020603050405020304" pitchFamily="18" charset="0"/>
              </a:rPr>
              <a:t>X</a:t>
            </a:r>
            <a:r>
              <a:rPr lang="en-US" altLang="zh-CN" b="1" i="1" baseline="-25000" smtClean="0">
                <a:solidFill>
                  <a:srgbClr val="0000FF"/>
                </a:solidFill>
                <a:latin typeface="Times New Roman" panose="02020603050405020304" pitchFamily="18" charset="0"/>
                <a:cs typeface="Times New Roman" panose="02020603050405020304" pitchFamily="18" charset="0"/>
              </a:rPr>
              <a:t>j</a:t>
            </a:r>
            <a:r>
              <a:rPr lang="en-US" altLang="zh-CN" smtClean="0">
                <a:latin typeface="Times New Roman" panose="02020603050405020304" pitchFamily="18" charset="0"/>
                <a:cs typeface="Times New Roman" panose="02020603050405020304" pitchFamily="18" charset="0"/>
              </a:rPr>
              <a:t> was 0;</a:t>
            </a:r>
          </a:p>
          <a:p>
            <a:pPr lvl="1">
              <a:buFont typeface="Wingdings" panose="05000000000000000000" pitchFamily="2" charset="2"/>
              <a:buNone/>
            </a:pPr>
            <a:r>
              <a:rPr lang="en-US" altLang="zh-CN" smtClean="0">
                <a:latin typeface="Times New Roman" panose="02020603050405020304" pitchFamily="18" charset="0"/>
                <a:cs typeface="Times New Roman" panose="02020603050405020304" pitchFamily="18" charset="0"/>
              </a:rPr>
              <a:t>	c = the number of attributes where </a:t>
            </a:r>
            <a:r>
              <a:rPr lang="en-US" altLang="zh-CN" b="1" i="1" smtClean="0">
                <a:solidFill>
                  <a:srgbClr val="0000FF"/>
                </a:solidFill>
                <a:latin typeface="Times New Roman" panose="02020603050405020304" pitchFamily="18" charset="0"/>
                <a:cs typeface="Times New Roman" panose="02020603050405020304" pitchFamily="18" charset="0"/>
              </a:rPr>
              <a:t>X</a:t>
            </a:r>
            <a:r>
              <a:rPr lang="en-US" altLang="zh-CN" b="1" i="1" baseline="-25000" smtClean="0">
                <a:solidFill>
                  <a:srgbClr val="0000FF"/>
                </a:solidFill>
                <a:latin typeface="Times New Roman" panose="02020603050405020304" pitchFamily="18" charset="0"/>
                <a:cs typeface="Times New Roman" panose="02020603050405020304" pitchFamily="18" charset="0"/>
              </a:rPr>
              <a:t>i</a:t>
            </a:r>
            <a:r>
              <a:rPr lang="en-US" altLang="zh-CN" smtClean="0">
                <a:latin typeface="Times New Roman" panose="02020603050405020304" pitchFamily="18" charset="0"/>
                <a:cs typeface="Times New Roman" panose="02020603050405020304" pitchFamily="18" charset="0"/>
              </a:rPr>
              <a:t> was 0 and </a:t>
            </a:r>
            <a:r>
              <a:rPr lang="en-US" altLang="zh-CN" b="1" i="1" smtClean="0">
                <a:solidFill>
                  <a:srgbClr val="0000FF"/>
                </a:solidFill>
                <a:latin typeface="Times New Roman" panose="02020603050405020304" pitchFamily="18" charset="0"/>
                <a:cs typeface="Times New Roman" panose="02020603050405020304" pitchFamily="18" charset="0"/>
              </a:rPr>
              <a:t>X</a:t>
            </a:r>
            <a:r>
              <a:rPr lang="en-US" altLang="zh-CN" b="1" i="1" baseline="-25000" smtClean="0">
                <a:solidFill>
                  <a:srgbClr val="0000FF"/>
                </a:solidFill>
                <a:latin typeface="Times New Roman" panose="02020603050405020304" pitchFamily="18" charset="0"/>
                <a:cs typeface="Times New Roman" panose="02020603050405020304" pitchFamily="18" charset="0"/>
              </a:rPr>
              <a:t>j</a:t>
            </a:r>
            <a:r>
              <a:rPr lang="en-US" altLang="zh-CN" smtClean="0">
                <a:latin typeface="Times New Roman" panose="02020603050405020304" pitchFamily="18" charset="0"/>
                <a:cs typeface="Times New Roman" panose="02020603050405020304" pitchFamily="18" charset="0"/>
              </a:rPr>
              <a:t> was 1;</a:t>
            </a:r>
          </a:p>
          <a:p>
            <a:pPr lvl="1">
              <a:buFont typeface="Wingdings" panose="05000000000000000000" pitchFamily="2" charset="2"/>
              <a:buNone/>
            </a:pPr>
            <a:r>
              <a:rPr lang="en-US" altLang="zh-CN" smtClean="0">
                <a:latin typeface="Times New Roman" panose="02020603050405020304" pitchFamily="18" charset="0"/>
                <a:cs typeface="Times New Roman" panose="02020603050405020304" pitchFamily="18" charset="0"/>
              </a:rPr>
              <a:t>	d = the number of attributes where </a:t>
            </a:r>
            <a:r>
              <a:rPr lang="en-US" altLang="zh-CN" b="1" i="1" smtClean="0">
                <a:solidFill>
                  <a:srgbClr val="0000FF"/>
                </a:solidFill>
                <a:latin typeface="Times New Roman" panose="02020603050405020304" pitchFamily="18" charset="0"/>
                <a:cs typeface="Times New Roman" panose="02020603050405020304" pitchFamily="18" charset="0"/>
              </a:rPr>
              <a:t>X</a:t>
            </a:r>
            <a:r>
              <a:rPr lang="en-US" altLang="zh-CN" b="1" i="1" baseline="-25000" smtClean="0">
                <a:solidFill>
                  <a:srgbClr val="0000FF"/>
                </a:solidFill>
                <a:latin typeface="Times New Roman" panose="02020603050405020304" pitchFamily="18" charset="0"/>
                <a:cs typeface="Times New Roman" panose="02020603050405020304" pitchFamily="18" charset="0"/>
              </a:rPr>
              <a:t>i</a:t>
            </a:r>
            <a:r>
              <a:rPr lang="en-US" altLang="zh-CN" smtClean="0">
                <a:latin typeface="Times New Roman" panose="02020603050405020304" pitchFamily="18" charset="0"/>
                <a:cs typeface="Times New Roman" panose="02020603050405020304" pitchFamily="18" charset="0"/>
              </a:rPr>
              <a:t> was 0 and </a:t>
            </a:r>
            <a:r>
              <a:rPr lang="en-US" altLang="zh-CN" b="1" i="1" smtClean="0">
                <a:solidFill>
                  <a:srgbClr val="0000FF"/>
                </a:solidFill>
                <a:latin typeface="Times New Roman" panose="02020603050405020304" pitchFamily="18" charset="0"/>
                <a:cs typeface="Times New Roman" panose="02020603050405020304" pitchFamily="18" charset="0"/>
              </a:rPr>
              <a:t>X</a:t>
            </a:r>
            <a:r>
              <a:rPr lang="en-US" altLang="zh-CN" b="1" i="1" baseline="-25000" smtClean="0">
                <a:solidFill>
                  <a:srgbClr val="0000FF"/>
                </a:solidFill>
                <a:latin typeface="Times New Roman" panose="02020603050405020304" pitchFamily="18" charset="0"/>
                <a:cs typeface="Times New Roman" panose="02020603050405020304" pitchFamily="18" charset="0"/>
              </a:rPr>
              <a:t>j</a:t>
            </a:r>
            <a:r>
              <a:rPr lang="en-US" altLang="zh-CN" smtClean="0">
                <a:latin typeface="Times New Roman" panose="02020603050405020304" pitchFamily="18" charset="0"/>
                <a:cs typeface="Times New Roman" panose="02020603050405020304" pitchFamily="18" charset="0"/>
              </a:rPr>
              <a:t> was 0.</a:t>
            </a:r>
            <a:endParaRPr lang="zh-CN" altLang="en-US" smtClean="0">
              <a:latin typeface="Times New Roman" panose="02020603050405020304" pitchFamily="18" charset="0"/>
              <a:cs typeface="Times New Roman" panose="02020603050405020304" pitchFamily="18" charset="0"/>
            </a:endParaRPr>
          </a:p>
          <a:p>
            <a:endParaRPr lang="zh-CN" altLang="en-US" smtClean="0"/>
          </a:p>
        </p:txBody>
      </p:sp>
      <p:grpSp>
        <p:nvGrpSpPr>
          <p:cNvPr id="28676" name="组合 2"/>
          <p:cNvGrpSpPr>
            <a:grpSpLocks/>
          </p:cNvGrpSpPr>
          <p:nvPr/>
        </p:nvGrpSpPr>
        <p:grpSpPr bwMode="auto">
          <a:xfrm>
            <a:off x="2128838" y="2276475"/>
            <a:ext cx="4243387" cy="2305050"/>
            <a:chOff x="2128838" y="2347913"/>
            <a:chExt cx="4243387" cy="2305050"/>
          </a:xfrm>
        </p:grpSpPr>
        <p:graphicFrame>
          <p:nvGraphicFramePr>
            <p:cNvPr id="28677" name="Object 5"/>
            <p:cNvGraphicFramePr>
              <a:graphicFrameLocks noChangeAspect="1"/>
            </p:cNvGraphicFramePr>
            <p:nvPr/>
          </p:nvGraphicFramePr>
          <p:xfrm>
            <a:off x="3038475" y="2865438"/>
            <a:ext cx="2938463" cy="1622425"/>
          </p:xfrm>
          <a:graphic>
            <a:graphicData uri="http://schemas.openxmlformats.org/presentationml/2006/ole">
              <mc:AlternateContent xmlns:mc="http://schemas.openxmlformats.org/markup-compatibility/2006">
                <mc:Choice xmlns:v="urn:schemas-microsoft-com:vml" Requires="v">
                  <p:oleObj spid="_x0000_s28875" name="Equation" r:id="rId3" imgW="2578100" imgH="1422400" progId="Equation.DSMT4">
                    <p:embed/>
                  </p:oleObj>
                </mc:Choice>
                <mc:Fallback>
                  <p:oleObj name="Equation" r:id="rId3" imgW="2578100" imgH="14224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8475" y="2865438"/>
                          <a:ext cx="2938463" cy="162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78" name="Line 7"/>
            <p:cNvSpPr>
              <a:spLocks noChangeShapeType="1"/>
            </p:cNvSpPr>
            <p:nvPr/>
          </p:nvSpPr>
          <p:spPr bwMode="auto">
            <a:xfrm>
              <a:off x="2484438" y="3213100"/>
              <a:ext cx="38877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79" name="Line 8"/>
            <p:cNvSpPr>
              <a:spLocks noChangeShapeType="1"/>
            </p:cNvSpPr>
            <p:nvPr/>
          </p:nvSpPr>
          <p:spPr bwMode="auto">
            <a:xfrm>
              <a:off x="3708400" y="2455863"/>
              <a:ext cx="0" cy="21971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0" name="Text Box 10"/>
            <p:cNvSpPr txBox="1">
              <a:spLocks noChangeArrowheads="1"/>
            </p:cNvSpPr>
            <p:nvPr/>
          </p:nvSpPr>
          <p:spPr bwMode="auto">
            <a:xfrm>
              <a:off x="4284663" y="2347913"/>
              <a:ext cx="1219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9pPr>
            </a:lstStyle>
            <a:p>
              <a:pPr algn="ctr">
                <a:spcBef>
                  <a:spcPct val="50000"/>
                </a:spcBef>
                <a:buClrTx/>
                <a:buSzTx/>
                <a:buFontTx/>
                <a:buNone/>
              </a:pPr>
              <a:r>
                <a:rPr lang="en-US" altLang="zh-CN" sz="2000" b="1" i="1">
                  <a:solidFill>
                    <a:srgbClr val="0000FF"/>
                  </a:solidFill>
                  <a:latin typeface="Times New Roman" panose="02020603050405020304" pitchFamily="18" charset="0"/>
                  <a:ea typeface="宋体" panose="02010600030101010101" pitchFamily="2" charset="-122"/>
                </a:rPr>
                <a:t>X</a:t>
              </a:r>
              <a:r>
                <a:rPr lang="en-US" altLang="zh-CN" sz="2000" b="1" i="1" baseline="-25000">
                  <a:solidFill>
                    <a:srgbClr val="0000FF"/>
                  </a:solidFill>
                  <a:latin typeface="Times New Roman" panose="02020603050405020304" pitchFamily="18" charset="0"/>
                  <a:ea typeface="宋体" panose="02010600030101010101" pitchFamily="2" charset="-122"/>
                </a:rPr>
                <a:t>j</a:t>
              </a:r>
            </a:p>
          </p:txBody>
        </p:sp>
        <p:sp>
          <p:nvSpPr>
            <p:cNvPr id="28681" name="Text Box 10"/>
            <p:cNvSpPr txBox="1">
              <a:spLocks noChangeArrowheads="1"/>
            </p:cNvSpPr>
            <p:nvPr/>
          </p:nvSpPr>
          <p:spPr bwMode="auto">
            <a:xfrm>
              <a:off x="2128838" y="3679825"/>
              <a:ext cx="1219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9pPr>
            </a:lstStyle>
            <a:p>
              <a:pPr algn="ctr">
                <a:spcBef>
                  <a:spcPct val="50000"/>
                </a:spcBef>
                <a:buClrTx/>
                <a:buSzTx/>
                <a:buFontTx/>
                <a:buNone/>
              </a:pPr>
              <a:r>
                <a:rPr lang="en-US" altLang="zh-CN" sz="2000" b="1" i="1">
                  <a:solidFill>
                    <a:srgbClr val="0000FF"/>
                  </a:solidFill>
                  <a:latin typeface="Times New Roman" panose="02020603050405020304" pitchFamily="18" charset="0"/>
                  <a:ea typeface="宋体" panose="02010600030101010101" pitchFamily="2" charset="-122"/>
                </a:rPr>
                <a:t>X</a:t>
              </a:r>
              <a:r>
                <a:rPr lang="en-US" altLang="zh-CN" sz="2000" b="1" i="1" baseline="-25000">
                  <a:solidFill>
                    <a:srgbClr val="0000FF"/>
                  </a:solidFill>
                  <a:latin typeface="Times New Roman" panose="02020603050405020304" pitchFamily="18" charset="0"/>
                  <a:ea typeface="宋体" panose="02010600030101010101" pitchFamily="2" charset="-122"/>
                </a:rPr>
                <a:t>i</a:t>
              </a:r>
            </a:p>
          </p:txBody>
        </p:sp>
        <p:sp>
          <p:nvSpPr>
            <p:cNvPr id="28682" name="Oval 10"/>
            <p:cNvSpPr>
              <a:spLocks noChangeArrowheads="1"/>
            </p:cNvSpPr>
            <p:nvPr/>
          </p:nvSpPr>
          <p:spPr bwMode="auto">
            <a:xfrm>
              <a:off x="3924300" y="3284538"/>
              <a:ext cx="360363" cy="360362"/>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8683" name="Oval 11"/>
            <p:cNvSpPr>
              <a:spLocks noChangeArrowheads="1"/>
            </p:cNvSpPr>
            <p:nvPr/>
          </p:nvSpPr>
          <p:spPr bwMode="auto">
            <a:xfrm>
              <a:off x="4716463" y="3284538"/>
              <a:ext cx="360362" cy="360362"/>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8684" name="Oval 12"/>
            <p:cNvSpPr>
              <a:spLocks noChangeArrowheads="1"/>
            </p:cNvSpPr>
            <p:nvPr/>
          </p:nvSpPr>
          <p:spPr bwMode="auto">
            <a:xfrm>
              <a:off x="3924300" y="3716338"/>
              <a:ext cx="360363" cy="360362"/>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8685" name="Oval 13"/>
            <p:cNvSpPr>
              <a:spLocks noChangeArrowheads="1"/>
            </p:cNvSpPr>
            <p:nvPr/>
          </p:nvSpPr>
          <p:spPr bwMode="auto">
            <a:xfrm>
              <a:off x="4716463" y="3716338"/>
              <a:ext cx="360362" cy="360362"/>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1042988" y="404813"/>
            <a:ext cx="6481762" cy="576262"/>
          </a:xfrm>
        </p:spPr>
        <p:txBody>
          <a:bodyPr/>
          <a:lstStyle/>
          <a:p>
            <a:r>
              <a:rPr lang="zh-CN" altLang="en-US" smtClean="0">
                <a:latin typeface="Times New Roman" panose="02020603050405020304" pitchFamily="18" charset="0"/>
                <a:cs typeface="Times New Roman" panose="02020603050405020304" pitchFamily="18" charset="0"/>
              </a:rPr>
              <a:t>二值离散型属性的相似性计算方法</a:t>
            </a:r>
            <a:endParaRPr lang="zh-CN" altLang="en-US" smtClean="0"/>
          </a:p>
        </p:txBody>
      </p:sp>
      <p:sp>
        <p:nvSpPr>
          <p:cNvPr id="9219" name="内容占位符 2"/>
          <p:cNvSpPr>
            <a:spLocks noGrp="1"/>
          </p:cNvSpPr>
          <p:nvPr>
            <p:ph idx="1"/>
          </p:nvPr>
        </p:nvSpPr>
        <p:spPr>
          <a:xfrm>
            <a:off x="250825" y="1341438"/>
            <a:ext cx="8569325" cy="4679950"/>
          </a:xfrm>
        </p:spPr>
        <p:txBody>
          <a:bodyPr/>
          <a:lstStyle/>
          <a:p>
            <a:pPr>
              <a:defRPr/>
            </a:pPr>
            <a:r>
              <a:rPr lang="zh-CN" altLang="en-US" dirty="0" smtClean="0"/>
              <a:t>如果样本的属性都是对称的二值离散型属性，则样本间的距离可用简单匹配系数</a:t>
            </a:r>
            <a:r>
              <a:rPr lang="en-US" altLang="zh-CN" dirty="0" smtClean="0"/>
              <a:t>(Simple Matching Coefficients, SMC)</a:t>
            </a:r>
            <a:r>
              <a:rPr lang="zh-CN" altLang="en-US" dirty="0" smtClean="0"/>
              <a:t>计算：</a:t>
            </a:r>
          </a:p>
          <a:p>
            <a:pPr marL="0" indent="0" algn="ctr">
              <a:buFont typeface="Wingdings" panose="05000000000000000000" pitchFamily="2" charset="2"/>
              <a:buNone/>
              <a:defRPr/>
            </a:pPr>
            <a:r>
              <a:rPr lang="en-US" altLang="zh-CN" dirty="0" smtClean="0"/>
              <a:t>SMC = (b + c) / (a + b + c + d)</a:t>
            </a:r>
          </a:p>
          <a:p>
            <a:pPr>
              <a:defRPr/>
            </a:pPr>
            <a:r>
              <a:rPr lang="zh-CN" altLang="en-US" dirty="0" smtClean="0"/>
              <a:t>其中：对称的二值离散型属性是指属性取值为</a:t>
            </a:r>
            <a:r>
              <a:rPr lang="en-US" altLang="zh-CN" dirty="0" smtClean="0"/>
              <a:t>1</a:t>
            </a:r>
            <a:r>
              <a:rPr lang="zh-CN" altLang="en-US" dirty="0" smtClean="0"/>
              <a:t>或者</a:t>
            </a:r>
            <a:r>
              <a:rPr lang="en-US" altLang="zh-CN" dirty="0" smtClean="0"/>
              <a:t>0</a:t>
            </a:r>
            <a:r>
              <a:rPr lang="zh-CN" altLang="en-US" dirty="0" smtClean="0"/>
              <a:t>同等重要。</a:t>
            </a:r>
          </a:p>
          <a:p>
            <a:pPr>
              <a:defRPr/>
            </a:pPr>
            <a:r>
              <a:rPr lang="zh-CN" altLang="en-US" dirty="0" smtClean="0"/>
              <a:t>例如：性别就是一个对称的二值离散型属性，即：用</a:t>
            </a:r>
            <a:r>
              <a:rPr lang="en-US" altLang="zh-CN" dirty="0" smtClean="0"/>
              <a:t>1</a:t>
            </a:r>
            <a:r>
              <a:rPr lang="zh-CN" altLang="en-US" dirty="0" smtClean="0"/>
              <a:t>表示男性，用</a:t>
            </a:r>
            <a:r>
              <a:rPr lang="en-US" altLang="zh-CN" dirty="0" smtClean="0"/>
              <a:t>0</a:t>
            </a:r>
            <a:r>
              <a:rPr lang="zh-CN" altLang="en-US" dirty="0" smtClean="0"/>
              <a:t>表示女性；或者用</a:t>
            </a:r>
            <a:r>
              <a:rPr lang="en-US" altLang="zh-CN" dirty="0" smtClean="0"/>
              <a:t>0</a:t>
            </a:r>
            <a:r>
              <a:rPr lang="zh-CN" altLang="en-US" dirty="0" smtClean="0"/>
              <a:t>表示男性，用</a:t>
            </a:r>
            <a:r>
              <a:rPr lang="en-US" altLang="zh-CN" dirty="0" smtClean="0"/>
              <a:t>1</a:t>
            </a:r>
            <a:r>
              <a:rPr lang="zh-CN" altLang="en-US" dirty="0" smtClean="0"/>
              <a:t>表示女性是等价的，属性的两个取值没有主次之分。</a:t>
            </a:r>
          </a:p>
          <a:p>
            <a:pPr>
              <a:defRPr/>
            </a:pPr>
            <a:endParaRPr lang="zh-CN" altLang="en-US"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1042988" y="404813"/>
            <a:ext cx="6481762" cy="576262"/>
          </a:xfrm>
        </p:spPr>
        <p:txBody>
          <a:bodyPr/>
          <a:lstStyle/>
          <a:p>
            <a:r>
              <a:rPr lang="zh-CN" altLang="en-US" smtClean="0">
                <a:latin typeface="Times New Roman" panose="02020603050405020304" pitchFamily="18" charset="0"/>
                <a:cs typeface="Times New Roman" panose="02020603050405020304" pitchFamily="18" charset="0"/>
              </a:rPr>
              <a:t>二值离散型属性的相似性计算方法</a:t>
            </a:r>
            <a:endParaRPr lang="zh-CN" altLang="en-US" smtClean="0"/>
          </a:p>
        </p:txBody>
      </p:sp>
      <p:sp>
        <p:nvSpPr>
          <p:cNvPr id="9219" name="内容占位符 2"/>
          <p:cNvSpPr>
            <a:spLocks noGrp="1"/>
          </p:cNvSpPr>
          <p:nvPr>
            <p:ph idx="1"/>
          </p:nvPr>
        </p:nvSpPr>
        <p:spPr>
          <a:xfrm>
            <a:off x="250825" y="1341438"/>
            <a:ext cx="8569325" cy="4679950"/>
          </a:xfrm>
        </p:spPr>
        <p:txBody>
          <a:bodyPr/>
          <a:lstStyle/>
          <a:p>
            <a:pPr>
              <a:defRPr/>
            </a:pPr>
            <a:r>
              <a:rPr lang="zh-CN" altLang="en-US" dirty="0" smtClean="0"/>
              <a:t>如果样本的属性都是不对称的二值离散型属性，则样本间的距离可用</a:t>
            </a:r>
            <a:r>
              <a:rPr lang="en-US" altLang="zh-CN" dirty="0" err="1" smtClean="0"/>
              <a:t>Jaccard</a:t>
            </a:r>
            <a:r>
              <a:rPr lang="zh-CN" altLang="en-US" dirty="0" smtClean="0"/>
              <a:t>系数计算</a:t>
            </a:r>
            <a:r>
              <a:rPr lang="en-US" altLang="zh-CN" dirty="0" smtClean="0"/>
              <a:t>(</a:t>
            </a:r>
            <a:r>
              <a:rPr lang="en-US" altLang="zh-CN" dirty="0" err="1" smtClean="0"/>
              <a:t>Jaccard</a:t>
            </a:r>
            <a:r>
              <a:rPr lang="en-US" altLang="zh-CN" dirty="0" smtClean="0"/>
              <a:t> Coefficients, JC)</a:t>
            </a:r>
            <a:r>
              <a:rPr lang="zh-CN" altLang="en-US" dirty="0" smtClean="0"/>
              <a:t>：</a:t>
            </a:r>
          </a:p>
          <a:p>
            <a:pPr marL="0" indent="0" algn="ctr">
              <a:buFont typeface="Wingdings" panose="05000000000000000000" pitchFamily="2" charset="2"/>
              <a:buNone/>
              <a:defRPr/>
            </a:pPr>
            <a:r>
              <a:rPr lang="en-US" altLang="zh-CN" dirty="0" smtClean="0"/>
              <a:t>JC = (b + c) / (a + b + c)</a:t>
            </a:r>
          </a:p>
          <a:p>
            <a:pPr>
              <a:defRPr/>
            </a:pPr>
            <a:r>
              <a:rPr lang="zh-CN" altLang="en-US" dirty="0" smtClean="0"/>
              <a:t>其中：不对称的二值离散型属性是指属性取值为</a:t>
            </a:r>
            <a:r>
              <a:rPr lang="en-US" altLang="zh-CN" dirty="0" smtClean="0"/>
              <a:t>1</a:t>
            </a:r>
            <a:r>
              <a:rPr lang="zh-CN" altLang="en-US" dirty="0" smtClean="0"/>
              <a:t>或者</a:t>
            </a:r>
            <a:r>
              <a:rPr lang="en-US" altLang="zh-CN" dirty="0" smtClean="0"/>
              <a:t>0</a:t>
            </a:r>
            <a:r>
              <a:rPr lang="zh-CN" altLang="en-US" dirty="0" smtClean="0"/>
              <a:t>不是同等重要。</a:t>
            </a:r>
          </a:p>
          <a:p>
            <a:pPr>
              <a:defRPr/>
            </a:pPr>
            <a:r>
              <a:rPr lang="zh-CN" altLang="en-US" dirty="0" smtClean="0"/>
              <a:t>例如：血液的检查结果是不对称的二值离散型属性，阳性结果的重要程度高于阴性结果，因此通常用</a:t>
            </a:r>
            <a:r>
              <a:rPr lang="en-US" altLang="zh-CN" dirty="0" smtClean="0"/>
              <a:t>1</a:t>
            </a:r>
            <a:r>
              <a:rPr lang="zh-CN" altLang="en-US" dirty="0" smtClean="0"/>
              <a:t>来表示阳性结果，而用</a:t>
            </a:r>
            <a:r>
              <a:rPr lang="en-US" altLang="zh-CN" dirty="0" smtClean="0"/>
              <a:t>0</a:t>
            </a:r>
            <a:r>
              <a:rPr lang="zh-CN" altLang="en-US" dirty="0" smtClean="0"/>
              <a:t>来表示阴性结果。</a:t>
            </a:r>
          </a:p>
          <a:p>
            <a:pPr>
              <a:defRPr/>
            </a:pPr>
            <a:endParaRPr lang="zh-CN" altLang="en-US"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1042988" y="404813"/>
            <a:ext cx="6481762" cy="576262"/>
          </a:xfrm>
        </p:spPr>
        <p:txBody>
          <a:bodyPr/>
          <a:lstStyle/>
          <a:p>
            <a:r>
              <a:rPr lang="zh-CN" altLang="en-US" smtClean="0">
                <a:latin typeface="Times New Roman" panose="02020603050405020304" pitchFamily="18" charset="0"/>
                <a:cs typeface="Times New Roman" panose="02020603050405020304" pitchFamily="18" charset="0"/>
              </a:rPr>
              <a:t>二值离散型属性的相似性计算方法</a:t>
            </a:r>
            <a:endParaRPr lang="zh-CN" altLang="en-US" smtClean="0"/>
          </a:p>
        </p:txBody>
      </p:sp>
      <p:sp>
        <p:nvSpPr>
          <p:cNvPr id="31747" name="内容占位符 2"/>
          <p:cNvSpPr>
            <a:spLocks noGrp="1"/>
          </p:cNvSpPr>
          <p:nvPr>
            <p:ph idx="1"/>
          </p:nvPr>
        </p:nvSpPr>
        <p:spPr>
          <a:xfrm>
            <a:off x="250825" y="1341438"/>
            <a:ext cx="8569325" cy="4679950"/>
          </a:xfrm>
        </p:spPr>
        <p:txBody>
          <a:bodyPr/>
          <a:lstStyle/>
          <a:p>
            <a:r>
              <a:rPr lang="zh-CN" altLang="en-US" sz="2000" smtClean="0"/>
              <a:t>例：已知两个样本</a:t>
            </a:r>
            <a:r>
              <a:rPr lang="en-US" altLang="zh-CN" sz="2000" smtClean="0"/>
              <a:t>p=[1 0 0 0 0 0 0 0 0 0]</a:t>
            </a:r>
            <a:r>
              <a:rPr lang="zh-CN" altLang="en-US" sz="2000" smtClean="0"/>
              <a:t>和</a:t>
            </a:r>
            <a:r>
              <a:rPr lang="en-US" altLang="zh-CN" sz="2000" smtClean="0"/>
              <a:t>q= [0 0 0 0 0 0 1 0 0 1]</a:t>
            </a:r>
          </a:p>
          <a:p>
            <a:r>
              <a:rPr lang="en-US" altLang="zh-CN" sz="2000" smtClean="0"/>
              <a:t>a = 0  (the number of attributes where p was 1 and q was 1)</a:t>
            </a:r>
          </a:p>
          <a:p>
            <a:r>
              <a:rPr lang="en-US" altLang="zh-CN" sz="2000" smtClean="0"/>
              <a:t>b = 1  (the number of attributes where p was 1 and q was 0)</a:t>
            </a:r>
          </a:p>
          <a:p>
            <a:r>
              <a:rPr lang="en-US" altLang="zh-CN" sz="2000" smtClean="0"/>
              <a:t>c = 2  (the number of attributes where p was 0 and q was 1)</a:t>
            </a:r>
          </a:p>
          <a:p>
            <a:r>
              <a:rPr lang="en-US" altLang="zh-CN" sz="2000" smtClean="0"/>
              <a:t>d = 7  (the number of attributes where p was 0 and q was 0)</a:t>
            </a:r>
          </a:p>
          <a:p>
            <a:endParaRPr lang="en-US" altLang="zh-CN" sz="2000" smtClean="0"/>
          </a:p>
          <a:p>
            <a:r>
              <a:rPr lang="en-US" altLang="zh-CN" sz="2000" smtClean="0"/>
              <a:t>SMC = (b + c) / (a + b + c + d)</a:t>
            </a:r>
          </a:p>
          <a:p>
            <a:r>
              <a:rPr lang="en-US" altLang="zh-CN" sz="2000" smtClean="0"/>
              <a:t>               = (1+2) / (0+1+2+7) </a:t>
            </a:r>
          </a:p>
          <a:p>
            <a:r>
              <a:rPr lang="en-US" altLang="zh-CN" sz="2000" smtClean="0"/>
              <a:t>               = 0.3</a:t>
            </a:r>
          </a:p>
          <a:p>
            <a:r>
              <a:rPr lang="en-US" altLang="zh-CN" sz="2000" smtClean="0"/>
              <a:t>JC = (b+c) / (a + b + c) </a:t>
            </a:r>
          </a:p>
          <a:p>
            <a:r>
              <a:rPr lang="en-US" altLang="zh-CN" sz="2000" smtClean="0"/>
              <a:t>           = (1+2) / (0+1+2) </a:t>
            </a:r>
          </a:p>
          <a:p>
            <a:r>
              <a:rPr lang="en-US" altLang="zh-CN" sz="2000" smtClean="0"/>
              <a:t>           = 1 </a:t>
            </a:r>
          </a:p>
          <a:p>
            <a:endParaRPr lang="en-US" altLang="zh-CN" sz="2000" smtClean="0"/>
          </a:p>
          <a:p>
            <a:endParaRPr lang="zh-CN" altLang="en-US" sz="200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1042988" y="404813"/>
            <a:ext cx="6624637" cy="576262"/>
          </a:xfrm>
        </p:spPr>
        <p:txBody>
          <a:bodyPr/>
          <a:lstStyle/>
          <a:p>
            <a:r>
              <a:rPr lang="zh-CN" altLang="en-US" smtClean="0">
                <a:latin typeface="Times New Roman" panose="02020603050405020304" pitchFamily="18" charset="0"/>
                <a:cs typeface="Times New Roman" panose="02020603050405020304" pitchFamily="18" charset="0"/>
              </a:rPr>
              <a:t>多值离散型属性的相似性计算方法</a:t>
            </a:r>
            <a:endParaRPr lang="zh-CN" altLang="en-US" smtClean="0"/>
          </a:p>
        </p:txBody>
      </p:sp>
      <p:sp>
        <p:nvSpPr>
          <p:cNvPr id="32771" name="内容占位符 2"/>
          <p:cNvSpPr>
            <a:spLocks noGrp="1"/>
          </p:cNvSpPr>
          <p:nvPr>
            <p:ph idx="1"/>
          </p:nvPr>
        </p:nvSpPr>
        <p:spPr>
          <a:xfrm>
            <a:off x="250825" y="1341438"/>
            <a:ext cx="8569325" cy="4679950"/>
          </a:xfrm>
        </p:spPr>
        <p:txBody>
          <a:bodyPr/>
          <a:lstStyle/>
          <a:p>
            <a:r>
              <a:rPr lang="zh-CN" altLang="en-US" sz="3200" smtClean="0">
                <a:latin typeface="Times New Roman" panose="02020603050405020304" pitchFamily="18" charset="0"/>
                <a:cs typeface="Times New Roman" panose="02020603050405020304" pitchFamily="18" charset="0"/>
              </a:rPr>
              <a:t>多值离散型属性是指取值个数大于</a:t>
            </a:r>
            <a:r>
              <a:rPr lang="en-US" altLang="zh-CN" sz="3200" smtClean="0">
                <a:latin typeface="Times New Roman" panose="02020603050405020304" pitchFamily="18" charset="0"/>
                <a:cs typeface="Times New Roman" panose="02020603050405020304" pitchFamily="18" charset="0"/>
              </a:rPr>
              <a:t>2</a:t>
            </a:r>
            <a:r>
              <a:rPr lang="zh-CN" altLang="en-US" sz="3200" smtClean="0">
                <a:latin typeface="Times New Roman" panose="02020603050405020304" pitchFamily="18" charset="0"/>
                <a:cs typeface="Times New Roman" panose="02020603050405020304" pitchFamily="18" charset="0"/>
              </a:rPr>
              <a:t>的离散型属性。</a:t>
            </a:r>
          </a:p>
          <a:p>
            <a:pPr lvl="1"/>
            <a:r>
              <a:rPr lang="zh-CN" altLang="en-US" sz="2800" smtClean="0">
                <a:latin typeface="Times New Roman" panose="02020603050405020304" pitchFamily="18" charset="0"/>
                <a:cs typeface="Times New Roman" panose="02020603050405020304" pitchFamily="18" charset="0"/>
              </a:rPr>
              <a:t>例如：成绩可以分为</a:t>
            </a:r>
            <a:r>
              <a:rPr lang="zh-CN" altLang="en-US" sz="2800" b="1" smtClean="0">
                <a:solidFill>
                  <a:srgbClr val="0000FF"/>
                </a:solidFill>
                <a:latin typeface="Times New Roman" panose="02020603050405020304" pitchFamily="18" charset="0"/>
                <a:cs typeface="Times New Roman" panose="02020603050405020304" pitchFamily="18" charset="0"/>
              </a:rPr>
              <a:t>优</a:t>
            </a:r>
            <a:r>
              <a:rPr lang="zh-CN" altLang="en-US" sz="2800" smtClean="0">
                <a:latin typeface="Times New Roman" panose="02020603050405020304" pitchFamily="18" charset="0"/>
                <a:cs typeface="Times New Roman" panose="02020603050405020304" pitchFamily="18" charset="0"/>
              </a:rPr>
              <a:t>、</a:t>
            </a:r>
            <a:r>
              <a:rPr lang="zh-CN" altLang="en-US" sz="2800" b="1" smtClean="0">
                <a:solidFill>
                  <a:srgbClr val="0000FF"/>
                </a:solidFill>
                <a:latin typeface="Times New Roman" panose="02020603050405020304" pitchFamily="18" charset="0"/>
                <a:cs typeface="Times New Roman" panose="02020603050405020304" pitchFamily="18" charset="0"/>
              </a:rPr>
              <a:t>良</a:t>
            </a:r>
            <a:r>
              <a:rPr lang="zh-CN" altLang="en-US" sz="2800" smtClean="0">
                <a:latin typeface="Times New Roman" panose="02020603050405020304" pitchFamily="18" charset="0"/>
                <a:cs typeface="Times New Roman" panose="02020603050405020304" pitchFamily="18" charset="0"/>
              </a:rPr>
              <a:t>、</a:t>
            </a:r>
            <a:r>
              <a:rPr lang="zh-CN" altLang="en-US" sz="2800" b="1" smtClean="0">
                <a:solidFill>
                  <a:srgbClr val="0000FF"/>
                </a:solidFill>
                <a:latin typeface="Times New Roman" panose="02020603050405020304" pitchFamily="18" charset="0"/>
                <a:cs typeface="Times New Roman" panose="02020603050405020304" pitchFamily="18" charset="0"/>
              </a:rPr>
              <a:t>中</a:t>
            </a:r>
            <a:r>
              <a:rPr lang="zh-CN" altLang="en-US" sz="2800" smtClean="0">
                <a:latin typeface="Times New Roman" panose="02020603050405020304" pitchFamily="18" charset="0"/>
                <a:cs typeface="Times New Roman" panose="02020603050405020304" pitchFamily="18" charset="0"/>
              </a:rPr>
              <a:t>、</a:t>
            </a:r>
            <a:r>
              <a:rPr lang="zh-CN" altLang="en-US" sz="2800" b="1" smtClean="0">
                <a:solidFill>
                  <a:srgbClr val="0000FF"/>
                </a:solidFill>
                <a:latin typeface="Times New Roman" panose="02020603050405020304" pitchFamily="18" charset="0"/>
                <a:cs typeface="Times New Roman" panose="02020603050405020304" pitchFamily="18" charset="0"/>
              </a:rPr>
              <a:t>差</a:t>
            </a:r>
            <a:r>
              <a:rPr lang="zh-CN" altLang="en-US" sz="2800" smtClean="0">
                <a:latin typeface="Times New Roman" panose="02020603050405020304" pitchFamily="18" charset="0"/>
                <a:cs typeface="Times New Roman" panose="02020603050405020304" pitchFamily="18" charset="0"/>
              </a:rPr>
              <a:t>。</a:t>
            </a:r>
          </a:p>
          <a:p>
            <a:r>
              <a:rPr lang="zh-CN" altLang="en-US" sz="3200" smtClean="0">
                <a:latin typeface="Times New Roman" panose="02020603050405020304" pitchFamily="18" charset="0"/>
                <a:cs typeface="Times New Roman" panose="02020603050405020304" pitchFamily="18" charset="0"/>
              </a:rPr>
              <a:t>假设一个多值离散型属性的取值个数为</a:t>
            </a:r>
            <a:r>
              <a:rPr lang="en-US" altLang="zh-CN" sz="3200" b="1" smtClean="0">
                <a:solidFill>
                  <a:srgbClr val="0000FF"/>
                </a:solidFill>
                <a:latin typeface="Times New Roman" panose="02020603050405020304" pitchFamily="18" charset="0"/>
                <a:cs typeface="Times New Roman" panose="02020603050405020304" pitchFamily="18" charset="0"/>
              </a:rPr>
              <a:t>N</a:t>
            </a:r>
            <a:r>
              <a:rPr lang="zh-CN" altLang="en-US" sz="3200" smtClean="0">
                <a:latin typeface="Times New Roman" panose="02020603050405020304" pitchFamily="18" charset="0"/>
                <a:cs typeface="Times New Roman" panose="02020603050405020304" pitchFamily="18" charset="0"/>
              </a:rPr>
              <a:t>，给定数据集</a:t>
            </a:r>
            <a:r>
              <a:rPr lang="en-US" altLang="zh-CN" sz="3200" i="1" smtClean="0">
                <a:latin typeface="Times New Roman" panose="02020603050405020304" pitchFamily="18" charset="0"/>
                <a:cs typeface="Times New Roman" panose="02020603050405020304" pitchFamily="18" charset="0"/>
              </a:rPr>
              <a:t>X</a:t>
            </a:r>
            <a:r>
              <a:rPr lang="en-US" altLang="zh-CN" sz="3200" smtClean="0">
                <a:latin typeface="Times New Roman" panose="02020603050405020304" pitchFamily="18" charset="0"/>
                <a:cs typeface="Times New Roman" panose="02020603050405020304" pitchFamily="18" charset="0"/>
              </a:rPr>
              <a:t>={x</a:t>
            </a:r>
            <a:r>
              <a:rPr lang="en-US" altLang="zh-CN" sz="3200" baseline="-25000" smtClean="0">
                <a:latin typeface="Times New Roman" panose="02020603050405020304" pitchFamily="18" charset="0"/>
                <a:cs typeface="Times New Roman" panose="02020603050405020304" pitchFamily="18" charset="0"/>
              </a:rPr>
              <a:t>i</a:t>
            </a:r>
            <a:r>
              <a:rPr lang="en-US" altLang="zh-CN" sz="3200" smtClean="0">
                <a:latin typeface="Times New Roman" panose="02020603050405020304" pitchFamily="18" charset="0"/>
                <a:cs typeface="Times New Roman" panose="02020603050405020304" pitchFamily="18" charset="0"/>
              </a:rPr>
              <a:t> | i=1,2,…,total}</a:t>
            </a:r>
            <a:r>
              <a:rPr lang="zh-CN" altLang="en-US" sz="3200" smtClean="0">
                <a:latin typeface="Times New Roman" panose="02020603050405020304" pitchFamily="18" charset="0"/>
                <a:cs typeface="Times New Roman" panose="02020603050405020304" pitchFamily="18" charset="0"/>
              </a:rPr>
              <a:t>。</a:t>
            </a:r>
          </a:p>
          <a:p>
            <a:pPr lvl="1"/>
            <a:r>
              <a:rPr lang="zh-CN" altLang="en-US" sz="2800" smtClean="0">
                <a:latin typeface="Times New Roman" panose="02020603050405020304" pitchFamily="18" charset="0"/>
                <a:cs typeface="Times New Roman" panose="02020603050405020304" pitchFamily="18" charset="0"/>
              </a:rPr>
              <a:t>其中：每个样本</a:t>
            </a:r>
            <a:r>
              <a:rPr lang="en-US" altLang="zh-CN" sz="2800" smtClean="0">
                <a:latin typeface="Times New Roman" panose="02020603050405020304" pitchFamily="18" charset="0"/>
                <a:cs typeface="Times New Roman" panose="02020603050405020304" pitchFamily="18" charset="0"/>
              </a:rPr>
              <a:t>x</a:t>
            </a:r>
            <a:r>
              <a:rPr lang="en-US" altLang="zh-CN" sz="2800" baseline="-25000" smtClean="0">
                <a:latin typeface="Times New Roman" panose="02020603050405020304" pitchFamily="18" charset="0"/>
                <a:cs typeface="Times New Roman" panose="02020603050405020304" pitchFamily="18" charset="0"/>
              </a:rPr>
              <a:t>i</a:t>
            </a:r>
            <a:r>
              <a:rPr lang="zh-CN" altLang="en-US" sz="2800" smtClean="0">
                <a:latin typeface="Times New Roman" panose="02020603050405020304" pitchFamily="18" charset="0"/>
                <a:cs typeface="Times New Roman" panose="02020603050405020304" pitchFamily="18" charset="0"/>
              </a:rPr>
              <a:t>可用一个</a:t>
            </a:r>
            <a:r>
              <a:rPr lang="en-US" altLang="zh-CN" sz="2800" b="1" i="1" smtClean="0">
                <a:solidFill>
                  <a:srgbClr val="0000FF"/>
                </a:solidFill>
                <a:latin typeface="Times New Roman" panose="02020603050405020304" pitchFamily="18" charset="0"/>
                <a:cs typeface="Times New Roman" panose="02020603050405020304" pitchFamily="18" charset="0"/>
              </a:rPr>
              <a:t>d</a:t>
            </a:r>
            <a:r>
              <a:rPr lang="zh-CN" altLang="en-US" sz="2800" smtClean="0">
                <a:latin typeface="Times New Roman" panose="02020603050405020304" pitchFamily="18" charset="0"/>
                <a:cs typeface="Times New Roman" panose="02020603050405020304" pitchFamily="18" charset="0"/>
              </a:rPr>
              <a:t>维特征向量描述，并且每维特征都是一个多值离散型属性，即：</a:t>
            </a:r>
            <a:r>
              <a:rPr lang="en-US" altLang="zh-CN" sz="2800" smtClean="0">
                <a:latin typeface="Times New Roman" panose="02020603050405020304" pitchFamily="18" charset="0"/>
                <a:cs typeface="Times New Roman" panose="02020603050405020304" pitchFamily="18" charset="0"/>
              </a:rPr>
              <a:t>x</a:t>
            </a:r>
            <a:r>
              <a:rPr lang="en-US" altLang="zh-CN" sz="2800" baseline="-25000" smtClean="0">
                <a:latin typeface="Times New Roman" panose="02020603050405020304" pitchFamily="18" charset="0"/>
                <a:cs typeface="Times New Roman" panose="02020603050405020304" pitchFamily="18" charset="0"/>
              </a:rPr>
              <a:t>i</a:t>
            </a:r>
            <a:r>
              <a:rPr lang="zh-CN" altLang="en-US" sz="2800" smtClean="0">
                <a:latin typeface="Times New Roman" panose="02020603050405020304" pitchFamily="18" charset="0"/>
                <a:cs typeface="Times New Roman" panose="02020603050405020304" pitchFamily="18" charset="0"/>
              </a:rPr>
              <a:t> </a:t>
            </a:r>
            <a:r>
              <a:rPr lang="en-US" altLang="zh-CN" sz="2800" smtClean="0">
                <a:latin typeface="Times New Roman" panose="02020603050405020304" pitchFamily="18" charset="0"/>
                <a:cs typeface="Times New Roman" panose="02020603050405020304" pitchFamily="18" charset="0"/>
              </a:rPr>
              <a:t>= (x</a:t>
            </a:r>
            <a:r>
              <a:rPr lang="en-US" altLang="zh-CN" sz="2800" baseline="-25000" smtClean="0">
                <a:latin typeface="Times New Roman" panose="02020603050405020304" pitchFamily="18" charset="0"/>
                <a:cs typeface="Times New Roman" panose="02020603050405020304" pitchFamily="18" charset="0"/>
              </a:rPr>
              <a:t>i1</a:t>
            </a:r>
            <a:r>
              <a:rPr lang="en-US" altLang="zh-CN" sz="2800" smtClean="0">
                <a:latin typeface="Times New Roman" panose="02020603050405020304" pitchFamily="18" charset="0"/>
                <a:cs typeface="Times New Roman" panose="02020603050405020304" pitchFamily="18" charset="0"/>
              </a:rPr>
              <a:t>, x</a:t>
            </a:r>
            <a:r>
              <a:rPr lang="en-US" altLang="zh-CN" sz="2800" baseline="-25000" smtClean="0">
                <a:latin typeface="Times New Roman" panose="02020603050405020304" pitchFamily="18" charset="0"/>
                <a:cs typeface="Times New Roman" panose="02020603050405020304" pitchFamily="18" charset="0"/>
              </a:rPr>
              <a:t>i2</a:t>
            </a:r>
            <a:r>
              <a:rPr lang="en-US" altLang="zh-CN" sz="2800" smtClean="0">
                <a:latin typeface="Times New Roman" panose="02020603050405020304" pitchFamily="18" charset="0"/>
                <a:cs typeface="Times New Roman" panose="02020603050405020304" pitchFamily="18" charset="0"/>
              </a:rPr>
              <a:t>, …, x</a:t>
            </a:r>
            <a:r>
              <a:rPr lang="en-US" altLang="zh-CN" sz="2800" baseline="-25000" smtClean="0">
                <a:latin typeface="Times New Roman" panose="02020603050405020304" pitchFamily="18" charset="0"/>
                <a:cs typeface="Times New Roman" panose="02020603050405020304" pitchFamily="18" charset="0"/>
              </a:rPr>
              <a:t>id</a:t>
            </a:r>
            <a:r>
              <a:rPr lang="en-US" altLang="zh-CN" sz="2800" smtClean="0">
                <a:latin typeface="Times New Roman" panose="02020603050405020304" pitchFamily="18" charset="0"/>
                <a:cs typeface="Times New Roman" panose="02020603050405020304" pitchFamily="18" charset="0"/>
              </a:rPr>
              <a:t>)</a:t>
            </a:r>
            <a:r>
              <a:rPr lang="zh-CN" altLang="en-US" sz="2800" smtClean="0">
                <a:latin typeface="Times New Roman" panose="02020603050405020304" pitchFamily="18" charset="0"/>
                <a:cs typeface="Times New Roman" panose="02020603050405020304" pitchFamily="18" charset="0"/>
              </a:rPr>
              <a:t>。</a:t>
            </a:r>
            <a:endParaRPr lang="zh-CN" altLang="en-US" sz="2800" b="1" smtClean="0">
              <a:solidFill>
                <a:srgbClr val="FF0000"/>
              </a:solidFill>
              <a:latin typeface="Times New Roman" panose="02020603050405020304" pitchFamily="18" charset="0"/>
              <a:cs typeface="Times New Roman" panose="02020603050405020304" pitchFamily="18" charset="0"/>
            </a:endParaRPr>
          </a:p>
          <a:p>
            <a:endParaRPr lang="zh-CN" altLang="en-US" sz="320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机器学习概述</a:t>
            </a:r>
          </a:p>
        </p:txBody>
      </p:sp>
      <p:sp>
        <p:nvSpPr>
          <p:cNvPr id="3" name="内容占位符 2"/>
          <p:cNvSpPr>
            <a:spLocks noGrp="1"/>
          </p:cNvSpPr>
          <p:nvPr>
            <p:ph idx="1"/>
          </p:nvPr>
        </p:nvSpPr>
        <p:spPr/>
        <p:txBody>
          <a:bodyPr/>
          <a:lstStyle/>
          <a:p>
            <a:endParaRPr lang="zh-CN" altLang="en-US"/>
          </a:p>
        </p:txBody>
      </p:sp>
      <p:pic>
        <p:nvPicPr>
          <p:cNvPr id="4" name="Picture 2" descr="C://Users/xie/AppData/Local/YNote/data/aliboy77@163.com/bfb2150e74d94fabb0962dc84650f418/8ef53569e20b4232ba2eaa1b14f6b131.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268760"/>
            <a:ext cx="8610599" cy="5225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5699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1042988" y="404813"/>
            <a:ext cx="6624637" cy="576262"/>
          </a:xfrm>
        </p:spPr>
        <p:txBody>
          <a:bodyPr/>
          <a:lstStyle/>
          <a:p>
            <a:r>
              <a:rPr lang="zh-CN" altLang="en-US" smtClean="0">
                <a:latin typeface="Times New Roman" panose="02020603050405020304" pitchFamily="18" charset="0"/>
                <a:cs typeface="Times New Roman" panose="02020603050405020304" pitchFamily="18" charset="0"/>
              </a:rPr>
              <a:t>多值离散型属性的相似性计算方法</a:t>
            </a:r>
            <a:endParaRPr lang="zh-CN" altLang="en-US" smtClean="0"/>
          </a:p>
        </p:txBody>
      </p:sp>
      <p:sp>
        <p:nvSpPr>
          <p:cNvPr id="33795" name="内容占位符 2"/>
          <p:cNvSpPr>
            <a:spLocks noGrp="1"/>
          </p:cNvSpPr>
          <p:nvPr>
            <p:ph idx="1"/>
          </p:nvPr>
        </p:nvSpPr>
        <p:spPr>
          <a:xfrm>
            <a:off x="250825" y="1341438"/>
            <a:ext cx="8569325" cy="4679950"/>
          </a:xfrm>
        </p:spPr>
        <p:txBody>
          <a:bodyPr/>
          <a:lstStyle/>
          <a:p>
            <a:r>
              <a:rPr lang="zh-CN" altLang="en-US" smtClean="0"/>
              <a:t>方法一：简单匹配方法。</a:t>
            </a:r>
          </a:p>
          <a:p>
            <a:r>
              <a:rPr lang="zh-CN" altLang="en-US" smtClean="0"/>
              <a:t>距离计算公式如下：</a:t>
            </a:r>
          </a:p>
          <a:p>
            <a:endParaRPr lang="zh-CN" altLang="en-US" smtClean="0"/>
          </a:p>
          <a:p>
            <a:endParaRPr lang="zh-CN" altLang="en-US" smtClean="0"/>
          </a:p>
          <a:p>
            <a:endParaRPr lang="zh-CN" altLang="en-US" smtClean="0"/>
          </a:p>
          <a:p>
            <a:r>
              <a:rPr lang="zh-CN" altLang="en-US" smtClean="0"/>
              <a:t>其中： </a:t>
            </a:r>
            <a:r>
              <a:rPr lang="en-US" altLang="zh-CN" smtClean="0"/>
              <a:t>d</a:t>
            </a:r>
            <a:r>
              <a:rPr lang="zh-CN" altLang="en-US" smtClean="0"/>
              <a:t>为数据集中的属性个数，</a:t>
            </a:r>
            <a:r>
              <a:rPr lang="en-US" altLang="zh-CN" smtClean="0"/>
              <a:t>u</a:t>
            </a:r>
            <a:r>
              <a:rPr lang="zh-CN" altLang="en-US" smtClean="0"/>
              <a:t>为样本</a:t>
            </a:r>
            <a:r>
              <a:rPr lang="en-US" altLang="zh-CN" smtClean="0"/>
              <a:t>xi</a:t>
            </a:r>
            <a:r>
              <a:rPr lang="zh-CN" altLang="en-US" smtClean="0"/>
              <a:t>和</a:t>
            </a:r>
            <a:r>
              <a:rPr lang="en-US" altLang="zh-CN" smtClean="0"/>
              <a:t>xj</a:t>
            </a:r>
            <a:r>
              <a:rPr lang="zh-CN" altLang="en-US" smtClean="0"/>
              <a:t>取值相同的属性个数。</a:t>
            </a:r>
          </a:p>
          <a:p>
            <a:endParaRPr lang="zh-CN" altLang="en-US" smtClean="0"/>
          </a:p>
        </p:txBody>
      </p:sp>
      <p:graphicFrame>
        <p:nvGraphicFramePr>
          <p:cNvPr id="33796" name="Object 4"/>
          <p:cNvGraphicFramePr>
            <a:graphicFrameLocks noChangeAspect="1"/>
          </p:cNvGraphicFramePr>
          <p:nvPr/>
        </p:nvGraphicFramePr>
        <p:xfrm>
          <a:off x="2268538" y="2349500"/>
          <a:ext cx="3238500" cy="1216025"/>
        </p:xfrm>
        <a:graphic>
          <a:graphicData uri="http://schemas.openxmlformats.org/presentationml/2006/ole">
            <mc:AlternateContent xmlns:mc="http://schemas.openxmlformats.org/markup-compatibility/2006">
              <mc:Choice xmlns:v="urn:schemas-microsoft-com:vml" Requires="v">
                <p:oleObj spid="_x0000_s33986" name="公式" r:id="rId3" imgW="990600" imgH="368300" progId="Equation.3">
                  <p:embed/>
                </p:oleObj>
              </mc:Choice>
              <mc:Fallback>
                <p:oleObj name="公式" r:id="rId3" imgW="990600" imgH="368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2349500"/>
                        <a:ext cx="32385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1042988" y="404813"/>
            <a:ext cx="6624637" cy="576262"/>
          </a:xfrm>
        </p:spPr>
        <p:txBody>
          <a:bodyPr/>
          <a:lstStyle/>
          <a:p>
            <a:r>
              <a:rPr lang="zh-CN" altLang="en-US" smtClean="0">
                <a:latin typeface="Times New Roman" panose="02020603050405020304" pitchFamily="18" charset="0"/>
                <a:cs typeface="Times New Roman" panose="02020603050405020304" pitchFamily="18" charset="0"/>
              </a:rPr>
              <a:t>多值离散型属性的相似性计算方法</a:t>
            </a:r>
            <a:endParaRPr lang="zh-CN" altLang="en-US" smtClean="0"/>
          </a:p>
        </p:txBody>
      </p:sp>
      <p:sp>
        <p:nvSpPr>
          <p:cNvPr id="34819" name="内容占位符 2"/>
          <p:cNvSpPr>
            <a:spLocks noGrp="1"/>
          </p:cNvSpPr>
          <p:nvPr>
            <p:ph idx="1"/>
          </p:nvPr>
        </p:nvSpPr>
        <p:spPr>
          <a:xfrm>
            <a:off x="250825" y="1341438"/>
            <a:ext cx="8569325" cy="4679950"/>
          </a:xfrm>
        </p:spPr>
        <p:txBody>
          <a:bodyPr/>
          <a:lstStyle/>
          <a:p>
            <a:r>
              <a:rPr lang="zh-CN" altLang="en-US" smtClean="0"/>
              <a:t>方法二：先将多值离散型属性转换成多个二值离散型属性，然后再使用</a:t>
            </a:r>
            <a:r>
              <a:rPr lang="en-US" altLang="zh-CN" smtClean="0"/>
              <a:t>Jaccard</a:t>
            </a:r>
            <a:r>
              <a:rPr lang="zh-CN" altLang="en-US" smtClean="0"/>
              <a:t>系数计算样本之间的距离。</a:t>
            </a:r>
          </a:p>
          <a:p>
            <a:pPr lvl="1"/>
            <a:r>
              <a:rPr lang="zh-CN" altLang="en-US" smtClean="0"/>
              <a:t>对有</a:t>
            </a:r>
            <a:r>
              <a:rPr lang="en-US" altLang="zh-CN" smtClean="0"/>
              <a:t>N</a:t>
            </a:r>
            <a:r>
              <a:rPr lang="zh-CN" altLang="en-US" smtClean="0"/>
              <a:t>个取值的多值离散型属性，可依据该属性的每种取值分别创建一个新的二值离散型属性，这样可将多值离散型属性转换成多个二值离散型属性。</a:t>
            </a:r>
          </a:p>
          <a:p>
            <a:endParaRPr lang="zh-CN" altLang="en-US" smtClean="0"/>
          </a:p>
        </p:txBody>
      </p:sp>
      <p:graphicFrame>
        <p:nvGraphicFramePr>
          <p:cNvPr id="4" name="Group 41"/>
          <p:cNvGraphicFramePr>
            <a:graphicFrameLocks noGrp="1"/>
          </p:cNvGraphicFramePr>
          <p:nvPr/>
        </p:nvGraphicFramePr>
        <p:xfrm>
          <a:off x="260350" y="4078288"/>
          <a:ext cx="3375025" cy="1655763"/>
        </p:xfrm>
        <a:graphic>
          <a:graphicData uri="http://schemas.openxmlformats.org/drawingml/2006/table">
            <a:tbl>
              <a:tblPr/>
              <a:tblGrid>
                <a:gridCol w="842963">
                  <a:extLst>
                    <a:ext uri="{9D8B030D-6E8A-4147-A177-3AD203B41FA5}">
                      <a16:colId xmlns:a16="http://schemas.microsoft.com/office/drawing/2014/main" val="3035935762"/>
                    </a:ext>
                  </a:extLst>
                </a:gridCol>
                <a:gridCol w="844550">
                  <a:extLst>
                    <a:ext uri="{9D8B030D-6E8A-4147-A177-3AD203B41FA5}">
                      <a16:colId xmlns:a16="http://schemas.microsoft.com/office/drawing/2014/main" val="70680829"/>
                    </a:ext>
                  </a:extLst>
                </a:gridCol>
                <a:gridCol w="842962">
                  <a:extLst>
                    <a:ext uri="{9D8B030D-6E8A-4147-A177-3AD203B41FA5}">
                      <a16:colId xmlns:a16="http://schemas.microsoft.com/office/drawing/2014/main" val="3571344529"/>
                    </a:ext>
                  </a:extLst>
                </a:gridCol>
                <a:gridCol w="844550">
                  <a:extLst>
                    <a:ext uri="{9D8B030D-6E8A-4147-A177-3AD203B41FA5}">
                      <a16:colId xmlns:a16="http://schemas.microsoft.com/office/drawing/2014/main" val="3994326643"/>
                    </a:ext>
                  </a:extLst>
                </a:gridCol>
              </a:tblGrid>
              <a:tr h="333375">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样本序号</a:t>
                      </a:r>
                    </a:p>
                  </a:txBody>
                  <a:tcPr marL="91421" marR="91421" marT="45693" marB="456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年龄段</a:t>
                      </a:r>
                    </a:p>
                  </a:txBody>
                  <a:tcPr marL="91421" marR="91421"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学历</a:t>
                      </a:r>
                    </a:p>
                  </a:txBody>
                  <a:tcPr marL="91421" marR="91421"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收入</a:t>
                      </a:r>
                    </a:p>
                  </a:txBody>
                  <a:tcPr marL="91421" marR="91421" marT="45693" marB="456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98138288"/>
                  </a:ext>
                </a:extLst>
              </a:tr>
              <a:tr h="330200">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12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marL="91421" marR="91421" marT="45693" marB="456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青年</a:t>
                      </a:r>
                    </a:p>
                  </a:txBody>
                  <a:tcPr marL="91421" marR="91421"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研究生</a:t>
                      </a:r>
                    </a:p>
                  </a:txBody>
                  <a:tcPr marL="91421" marR="91421"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高</a:t>
                      </a:r>
                    </a:p>
                  </a:txBody>
                  <a:tcPr marL="91421" marR="91421" marT="45693" marB="456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01609402"/>
                  </a:ext>
                </a:extLst>
              </a:tr>
              <a:tr h="331788">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12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en-US" sz="12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21" marR="91421" marT="45693" marB="456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青年</a:t>
                      </a:r>
                    </a:p>
                  </a:txBody>
                  <a:tcPr marL="91421" marR="91421"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本科</a:t>
                      </a:r>
                    </a:p>
                  </a:txBody>
                  <a:tcPr marL="91421" marR="91421"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低</a:t>
                      </a:r>
                    </a:p>
                  </a:txBody>
                  <a:tcPr marL="91421" marR="91421" marT="45693" marB="456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23608567"/>
                  </a:ext>
                </a:extLst>
              </a:tr>
              <a:tr h="330200">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12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en-US" sz="12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21" marR="91421" marT="45693" marB="456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老年</a:t>
                      </a:r>
                    </a:p>
                  </a:txBody>
                  <a:tcPr marL="91421" marR="91421"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本科以下</a:t>
                      </a:r>
                    </a:p>
                  </a:txBody>
                  <a:tcPr marL="91421" marR="91421"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a:t>
                      </a:r>
                    </a:p>
                  </a:txBody>
                  <a:tcPr marL="91421" marR="91421" marT="45693" marB="456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7635475"/>
                  </a:ext>
                </a:extLst>
              </a:tr>
              <a:tr h="330200">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12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zh-CN" altLang="en-US" sz="12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21" marR="91421" marT="45693" marB="456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中年</a:t>
                      </a:r>
                    </a:p>
                  </a:txBody>
                  <a:tcPr marL="91421" marR="91421"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研究生</a:t>
                      </a:r>
                    </a:p>
                  </a:txBody>
                  <a:tcPr marL="91421" marR="91421"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高</a:t>
                      </a:r>
                    </a:p>
                  </a:txBody>
                  <a:tcPr marL="91421" marR="91421" marT="45693" marB="456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98842386"/>
                  </a:ext>
                </a:extLst>
              </a:tr>
            </a:tbl>
          </a:graphicData>
        </a:graphic>
      </p:graphicFrame>
      <p:graphicFrame>
        <p:nvGraphicFramePr>
          <p:cNvPr id="5" name="Group 140"/>
          <p:cNvGraphicFramePr>
            <a:graphicFrameLocks noGrp="1"/>
          </p:cNvGraphicFramePr>
          <p:nvPr/>
        </p:nvGraphicFramePr>
        <p:xfrm>
          <a:off x="4076700" y="4724400"/>
          <a:ext cx="4752975" cy="1814515"/>
        </p:xfrm>
        <a:graphic>
          <a:graphicData uri="http://schemas.openxmlformats.org/drawingml/2006/table">
            <a:tbl>
              <a:tblPr/>
              <a:tblGrid>
                <a:gridCol w="979488">
                  <a:extLst>
                    <a:ext uri="{9D8B030D-6E8A-4147-A177-3AD203B41FA5}">
                      <a16:colId xmlns:a16="http://schemas.microsoft.com/office/drawing/2014/main" val="3547922038"/>
                    </a:ext>
                  </a:extLst>
                </a:gridCol>
                <a:gridCol w="342900">
                  <a:extLst>
                    <a:ext uri="{9D8B030D-6E8A-4147-A177-3AD203B41FA5}">
                      <a16:colId xmlns:a16="http://schemas.microsoft.com/office/drawing/2014/main" val="2222562237"/>
                    </a:ext>
                  </a:extLst>
                </a:gridCol>
                <a:gridCol w="342900">
                  <a:extLst>
                    <a:ext uri="{9D8B030D-6E8A-4147-A177-3AD203B41FA5}">
                      <a16:colId xmlns:a16="http://schemas.microsoft.com/office/drawing/2014/main" val="1006241059"/>
                    </a:ext>
                  </a:extLst>
                </a:gridCol>
                <a:gridCol w="295275">
                  <a:extLst>
                    <a:ext uri="{9D8B030D-6E8A-4147-A177-3AD203B41FA5}">
                      <a16:colId xmlns:a16="http://schemas.microsoft.com/office/drawing/2014/main" val="1818167863"/>
                    </a:ext>
                  </a:extLst>
                </a:gridCol>
                <a:gridCol w="636587">
                  <a:extLst>
                    <a:ext uri="{9D8B030D-6E8A-4147-A177-3AD203B41FA5}">
                      <a16:colId xmlns:a16="http://schemas.microsoft.com/office/drawing/2014/main" val="3351419715"/>
                    </a:ext>
                  </a:extLst>
                </a:gridCol>
                <a:gridCol w="342900">
                  <a:extLst>
                    <a:ext uri="{9D8B030D-6E8A-4147-A177-3AD203B41FA5}">
                      <a16:colId xmlns:a16="http://schemas.microsoft.com/office/drawing/2014/main" val="3390265955"/>
                    </a:ext>
                  </a:extLst>
                </a:gridCol>
                <a:gridCol w="833438">
                  <a:extLst>
                    <a:ext uri="{9D8B030D-6E8A-4147-A177-3AD203B41FA5}">
                      <a16:colId xmlns:a16="http://schemas.microsoft.com/office/drawing/2014/main" val="2138880209"/>
                    </a:ext>
                  </a:extLst>
                </a:gridCol>
                <a:gridCol w="342900">
                  <a:extLst>
                    <a:ext uri="{9D8B030D-6E8A-4147-A177-3AD203B41FA5}">
                      <a16:colId xmlns:a16="http://schemas.microsoft.com/office/drawing/2014/main" val="2785234114"/>
                    </a:ext>
                  </a:extLst>
                </a:gridCol>
                <a:gridCol w="342900">
                  <a:extLst>
                    <a:ext uri="{9D8B030D-6E8A-4147-A177-3AD203B41FA5}">
                      <a16:colId xmlns:a16="http://schemas.microsoft.com/office/drawing/2014/main" val="18812267"/>
                    </a:ext>
                  </a:extLst>
                </a:gridCol>
                <a:gridCol w="293687">
                  <a:extLst>
                    <a:ext uri="{9D8B030D-6E8A-4147-A177-3AD203B41FA5}">
                      <a16:colId xmlns:a16="http://schemas.microsoft.com/office/drawing/2014/main" val="3659214347"/>
                    </a:ext>
                  </a:extLst>
                </a:gridCol>
              </a:tblGrid>
              <a:tr h="518127">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样本序号</a:t>
                      </a:r>
                    </a:p>
                  </a:txBody>
                  <a:tcPr marL="91459" marR="91459" marT="45704" marB="4570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青年</a:t>
                      </a:r>
                    </a:p>
                  </a:txBody>
                  <a:tcPr marL="91459" marR="91459" marT="45704" marB="457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中年</a:t>
                      </a:r>
                    </a:p>
                  </a:txBody>
                  <a:tcPr marL="91459" marR="91459" marT="45704" marB="457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老年</a:t>
                      </a:r>
                    </a:p>
                  </a:txBody>
                  <a:tcPr marL="91459" marR="91459" marT="45704" marB="457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本科以下</a:t>
                      </a:r>
                    </a:p>
                  </a:txBody>
                  <a:tcPr marL="91459" marR="91459" marT="45704" marB="457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本科</a:t>
                      </a:r>
                    </a:p>
                  </a:txBody>
                  <a:tcPr marL="91459" marR="91459" marT="45704" marB="457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研究生</a:t>
                      </a:r>
                    </a:p>
                  </a:txBody>
                  <a:tcPr marL="91459" marR="91459" marT="45704" marB="457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高</a:t>
                      </a:r>
                    </a:p>
                  </a:txBody>
                  <a:tcPr marL="91459" marR="91459" marT="45704" marB="457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a:t>
                      </a:r>
                    </a:p>
                  </a:txBody>
                  <a:tcPr marL="91459" marR="91459" marT="45704" marB="457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低</a:t>
                      </a:r>
                    </a:p>
                  </a:txBody>
                  <a:tcPr marL="91459" marR="91459" marT="45704" marB="4570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70156400"/>
                  </a:ext>
                </a:extLst>
              </a:tr>
              <a:tr h="323700">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14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marL="91459" marR="91459" marT="45704" marB="4570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p>
                  </a:txBody>
                  <a:tcPr marL="91459" marR="91459" marT="45704" marB="457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p>
                  </a:txBody>
                  <a:tcPr marL="91459" marR="91459" marT="45704" marB="457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marL="91459" marR="91459" marT="45704" marB="457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p>
                  </a:txBody>
                  <a:tcPr marL="91459" marR="91459" marT="45704" marB="457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p>
                  </a:txBody>
                  <a:tcPr marL="91459" marR="91459" marT="45704" marB="457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marL="91459" marR="91459" marT="45704" marB="457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marL="91459" marR="91459" marT="45704" marB="457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p>
                  </a:txBody>
                  <a:tcPr marL="91459" marR="91459" marT="45704" marB="457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p>
                  </a:txBody>
                  <a:tcPr marL="91459" marR="91459" marT="45704" marB="4570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15418432"/>
                  </a:ext>
                </a:extLst>
              </a:tr>
              <a:tr h="325287">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14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en-US" sz="14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59" marR="91459" marT="45704" marB="4570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p>
                  </a:txBody>
                  <a:tcPr marL="91459" marR="91459" marT="45704" marB="457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p>
                  </a:txBody>
                  <a:tcPr marL="91459" marR="91459" marT="45704" marB="457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marL="91459" marR="91459" marT="45704" marB="457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p>
                  </a:txBody>
                  <a:tcPr marL="91459" marR="91459" marT="45704" marB="457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marL="91459" marR="91459" marT="45704" marB="457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p>
                  </a:txBody>
                  <a:tcPr marL="91459" marR="91459" marT="45704" marB="457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p>
                  </a:txBody>
                  <a:tcPr marL="91459" marR="91459" marT="45704" marB="457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p>
                  </a:txBody>
                  <a:tcPr marL="91459" marR="91459" marT="45704" marB="457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marL="91459" marR="91459" marT="45704" marB="4570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06945227"/>
                  </a:ext>
                </a:extLst>
              </a:tr>
              <a:tr h="323700">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14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en-US" sz="14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59" marR="91459" marT="45704" marB="4570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marL="91459" marR="91459" marT="45704" marB="457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p>
                  </a:txBody>
                  <a:tcPr marL="91459" marR="91459" marT="45704" marB="457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p>
                  </a:txBody>
                  <a:tcPr marL="91459" marR="91459" marT="45704" marB="457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marL="91459" marR="91459" marT="45704" marB="457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p>
                  </a:txBody>
                  <a:tcPr marL="91459" marR="91459" marT="45704" marB="457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p>
                  </a:txBody>
                  <a:tcPr marL="91459" marR="91459" marT="45704" marB="457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p>
                  </a:txBody>
                  <a:tcPr marL="91459" marR="91459" marT="45704" marB="457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marL="91459" marR="91459" marT="45704" marB="457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p>
                  </a:txBody>
                  <a:tcPr marL="91459" marR="91459" marT="45704" marB="4570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16364989"/>
                  </a:ext>
                </a:extLst>
              </a:tr>
              <a:tr h="323700">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14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zh-CN" altLang="en-US" sz="14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59" marR="91459" marT="45704" marB="4570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p>
                  </a:txBody>
                  <a:tcPr marL="91459" marR="91459" marT="45704" marB="457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marL="91459" marR="91459" marT="45704" marB="457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p>
                  </a:txBody>
                  <a:tcPr marL="91459" marR="91459" marT="45704" marB="457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p>
                  </a:txBody>
                  <a:tcPr marL="91459" marR="91459" marT="45704" marB="457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p>
                  </a:txBody>
                  <a:tcPr marL="91459" marR="91459" marT="45704" marB="457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marL="91459" marR="91459" marT="45704" marB="457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marL="91459" marR="91459" marT="45704" marB="457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p>
                  </a:txBody>
                  <a:tcPr marL="91459" marR="91459" marT="45704" marB="457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p>
                  </a:txBody>
                  <a:tcPr marL="91459" marR="91459" marT="45704" marB="4570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28453148"/>
                  </a:ext>
                </a:extLst>
              </a:tr>
            </a:tbl>
          </a:graphicData>
        </a:graphic>
      </p:graphicFrame>
      <p:sp>
        <p:nvSpPr>
          <p:cNvPr id="34920" name="右箭头 1"/>
          <p:cNvSpPr>
            <a:spLocks noChangeArrowheads="1"/>
          </p:cNvSpPr>
          <p:nvPr/>
        </p:nvSpPr>
        <p:spPr bwMode="auto">
          <a:xfrm>
            <a:off x="3276600" y="5876925"/>
            <a:ext cx="647700" cy="144463"/>
          </a:xfrm>
          <a:prstGeom prst="rightArrow">
            <a:avLst>
              <a:gd name="adj1" fmla="val 50000"/>
              <a:gd name="adj2" fmla="val 49858"/>
            </a:avLst>
          </a:prstGeom>
          <a:solidFill>
            <a:schemeClr val="bg1"/>
          </a:solidFill>
          <a:ln w="9525" algn="ctr">
            <a:solidFill>
              <a:srgbClr val="FF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1042988" y="404813"/>
            <a:ext cx="6624637" cy="576262"/>
          </a:xfrm>
        </p:spPr>
        <p:txBody>
          <a:bodyPr/>
          <a:lstStyle/>
          <a:p>
            <a:r>
              <a:rPr lang="zh-CN" altLang="en-US" smtClean="0"/>
              <a:t>常用聚类方法</a:t>
            </a:r>
          </a:p>
        </p:txBody>
      </p:sp>
      <p:sp>
        <p:nvSpPr>
          <p:cNvPr id="35843" name="内容占位符 2"/>
          <p:cNvSpPr>
            <a:spLocks noGrp="1"/>
          </p:cNvSpPr>
          <p:nvPr>
            <p:ph idx="1"/>
          </p:nvPr>
        </p:nvSpPr>
        <p:spPr>
          <a:xfrm>
            <a:off x="250825" y="1341438"/>
            <a:ext cx="8569325" cy="4679950"/>
          </a:xfrm>
        </p:spPr>
        <p:txBody>
          <a:bodyPr/>
          <a:lstStyle/>
          <a:p>
            <a:r>
              <a:rPr lang="zh-CN" altLang="en-US" sz="3600" smtClean="0"/>
              <a:t>划分方法</a:t>
            </a:r>
          </a:p>
          <a:p>
            <a:pPr lvl="1"/>
            <a:r>
              <a:rPr lang="en-US" altLang="zh-CN" sz="3200" smtClean="0"/>
              <a:t>k-means</a:t>
            </a:r>
            <a:r>
              <a:rPr lang="zh-CN" altLang="en-US" sz="3200" smtClean="0"/>
              <a:t>算法（</a:t>
            </a:r>
            <a:r>
              <a:rPr lang="en-US" altLang="zh-CN" sz="3200" smtClean="0"/>
              <a:t>k-</a:t>
            </a:r>
            <a:r>
              <a:rPr lang="zh-CN" altLang="en-US" sz="3200" smtClean="0"/>
              <a:t>均值算法）</a:t>
            </a:r>
          </a:p>
          <a:p>
            <a:pPr lvl="1"/>
            <a:r>
              <a:rPr lang="en-US" altLang="zh-CN" sz="3200" smtClean="0"/>
              <a:t>k-medoids</a:t>
            </a:r>
            <a:r>
              <a:rPr lang="zh-CN" altLang="en-US" sz="3200" smtClean="0"/>
              <a:t>算法（</a:t>
            </a:r>
            <a:r>
              <a:rPr lang="en-US" altLang="zh-CN" sz="3200" smtClean="0"/>
              <a:t>k-</a:t>
            </a:r>
            <a:r>
              <a:rPr lang="zh-CN" altLang="en-US" sz="3200" smtClean="0"/>
              <a:t>中心算法）</a:t>
            </a:r>
          </a:p>
          <a:p>
            <a:r>
              <a:rPr lang="zh-CN" altLang="en-US" sz="3600" smtClean="0"/>
              <a:t>层次方法</a:t>
            </a:r>
          </a:p>
          <a:p>
            <a:pPr lvl="1"/>
            <a:r>
              <a:rPr lang="en-US" altLang="zh-CN" sz="3200" smtClean="0"/>
              <a:t>AGNES</a:t>
            </a:r>
            <a:r>
              <a:rPr lang="zh-CN" altLang="en-US" sz="3200" smtClean="0"/>
              <a:t>算法（合并聚类法）</a:t>
            </a:r>
          </a:p>
          <a:p>
            <a:pPr lvl="1"/>
            <a:r>
              <a:rPr lang="en-US" altLang="zh-CN" sz="3200" smtClean="0"/>
              <a:t>DIANA</a:t>
            </a:r>
            <a:r>
              <a:rPr lang="zh-CN" altLang="en-US" sz="3200" smtClean="0"/>
              <a:t>算法（分裂聚类法）</a:t>
            </a:r>
          </a:p>
          <a:p>
            <a:pPr lvl="1"/>
            <a:endParaRPr lang="zh-CN" altLang="en-US" sz="320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1042988" y="404813"/>
            <a:ext cx="6624637" cy="576262"/>
          </a:xfrm>
        </p:spPr>
        <p:txBody>
          <a:bodyPr/>
          <a:lstStyle/>
          <a:p>
            <a:r>
              <a:rPr lang="zh-CN" altLang="en-US" smtClean="0">
                <a:latin typeface="Times New Roman" panose="02020603050405020304" pitchFamily="18" charset="0"/>
                <a:cs typeface="Times New Roman" panose="02020603050405020304" pitchFamily="18" charset="0"/>
              </a:rPr>
              <a:t>划分方法</a:t>
            </a:r>
            <a:endParaRPr lang="zh-CN" altLang="en-US" smtClean="0"/>
          </a:p>
        </p:txBody>
      </p:sp>
      <p:sp>
        <p:nvSpPr>
          <p:cNvPr id="36867" name="内容占位符 2"/>
          <p:cNvSpPr>
            <a:spLocks noGrp="1"/>
          </p:cNvSpPr>
          <p:nvPr>
            <p:ph idx="1"/>
          </p:nvPr>
        </p:nvSpPr>
        <p:spPr>
          <a:xfrm>
            <a:off x="250825" y="1341438"/>
            <a:ext cx="8569325" cy="4679950"/>
          </a:xfrm>
        </p:spPr>
        <p:txBody>
          <a:bodyPr/>
          <a:lstStyle/>
          <a:p>
            <a:r>
              <a:rPr lang="zh-CN" altLang="en-US" smtClean="0"/>
              <a:t>给定</a:t>
            </a:r>
            <a:r>
              <a:rPr lang="en-US" altLang="zh-CN" smtClean="0"/>
              <a:t>n</a:t>
            </a:r>
            <a:r>
              <a:rPr lang="zh-CN" altLang="en-US" smtClean="0"/>
              <a:t>个样本的数据集，以及要生成的簇的数目</a:t>
            </a:r>
            <a:r>
              <a:rPr lang="en-US" altLang="zh-CN" smtClean="0"/>
              <a:t>k</a:t>
            </a:r>
            <a:r>
              <a:rPr lang="zh-CN" altLang="en-US" smtClean="0"/>
              <a:t>，划分方法将样本组织为</a:t>
            </a:r>
            <a:r>
              <a:rPr lang="en-US" altLang="zh-CN" smtClean="0"/>
              <a:t>k</a:t>
            </a:r>
            <a:r>
              <a:rPr lang="zh-CN" altLang="en-US" smtClean="0"/>
              <a:t>个划分（</a:t>
            </a:r>
            <a:r>
              <a:rPr lang="en-US" altLang="zh-CN" smtClean="0"/>
              <a:t>k≤n</a:t>
            </a:r>
            <a:r>
              <a:rPr lang="zh-CN" altLang="en-US" smtClean="0"/>
              <a:t>），每个划分代表一个簇。</a:t>
            </a:r>
          </a:p>
          <a:p>
            <a:pPr lvl="1"/>
            <a:r>
              <a:rPr lang="zh-CN" altLang="en-US" smtClean="0"/>
              <a:t>划分准则：同一个簇中的样本尽可能接近或相似，不同簇中的样本尽可能远离或不相似。</a:t>
            </a:r>
          </a:p>
          <a:p>
            <a:pPr lvl="1"/>
            <a:r>
              <a:rPr lang="zh-CN" altLang="en-US" smtClean="0"/>
              <a:t>以样本间的距离作为相似性度量。</a:t>
            </a:r>
          </a:p>
          <a:p>
            <a:endParaRPr lang="en-US" altLang="zh-CN" smtClean="0"/>
          </a:p>
          <a:p>
            <a:r>
              <a:rPr lang="zh-CN" altLang="en-US" smtClean="0"/>
              <a:t>划分聚类简单地将数据对象集划分成不重叠的子集，使得每个数据对象恰在一个子集。</a:t>
            </a:r>
          </a:p>
          <a:p>
            <a:endParaRPr lang="zh-CN" altLang="en-US"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k-means</a:t>
            </a:r>
            <a:r>
              <a:rPr lang="zh-CN" altLang="en-US" dirty="0" smtClean="0">
                <a:latin typeface="Times New Roman" panose="02020603050405020304" pitchFamily="18" charset="0"/>
                <a:cs typeface="Times New Roman" panose="02020603050405020304" pitchFamily="18" charset="0"/>
              </a:rPr>
              <a:t>算法</a:t>
            </a:r>
            <a:endParaRPr lang="zh-CN" altLang="en-US" dirty="0" smtClean="0"/>
          </a:p>
        </p:txBody>
      </p:sp>
      <p:sp>
        <p:nvSpPr>
          <p:cNvPr id="37891" name="内容占位符 2"/>
          <p:cNvSpPr>
            <a:spLocks noGrp="1"/>
          </p:cNvSpPr>
          <p:nvPr>
            <p:ph idx="1"/>
          </p:nvPr>
        </p:nvSpPr>
        <p:spPr>
          <a:xfrm>
            <a:off x="250825" y="1341438"/>
            <a:ext cx="8569325" cy="4679950"/>
          </a:xfrm>
        </p:spPr>
        <p:txBody>
          <a:bodyPr/>
          <a:lstStyle/>
          <a:p>
            <a:r>
              <a:rPr lang="en-US" altLang="zh-CN" smtClean="0">
                <a:ea typeface="宋体" panose="02010600030101010101" pitchFamily="2" charset="-122"/>
              </a:rPr>
              <a:t>1.</a:t>
            </a:r>
            <a:r>
              <a:rPr lang="zh-CN" altLang="en-US" smtClean="0">
                <a:ea typeface="宋体" panose="02010600030101010101" pitchFamily="2" charset="-122"/>
              </a:rPr>
              <a:t>选择</a:t>
            </a:r>
            <a:r>
              <a:rPr lang="en-US" altLang="zh-CN" smtClean="0">
                <a:ea typeface="宋体" panose="02010600030101010101" pitchFamily="2" charset="-122"/>
              </a:rPr>
              <a:t>k</a:t>
            </a:r>
            <a:r>
              <a:rPr lang="zh-CN" altLang="en-US" smtClean="0">
                <a:ea typeface="宋体" panose="02010600030101010101" pitchFamily="2" charset="-122"/>
              </a:rPr>
              <a:t>个点作为初始的质心</a:t>
            </a:r>
          </a:p>
          <a:p>
            <a:r>
              <a:rPr lang="en-US" altLang="zh-CN" smtClean="0">
                <a:ea typeface="宋体" panose="02010600030101010101" pitchFamily="2" charset="-122"/>
              </a:rPr>
              <a:t>2.repeat</a:t>
            </a:r>
          </a:p>
          <a:p>
            <a:r>
              <a:rPr lang="en-US" altLang="zh-CN" smtClean="0">
                <a:ea typeface="宋体" panose="02010600030101010101" pitchFamily="2" charset="-122"/>
              </a:rPr>
              <a:t>3.       </a:t>
            </a:r>
            <a:r>
              <a:rPr lang="zh-CN" altLang="en-US" smtClean="0">
                <a:ea typeface="宋体" panose="02010600030101010101" pitchFamily="2" charset="-122"/>
              </a:rPr>
              <a:t>将每个点指派到最近的质心，形成</a:t>
            </a:r>
            <a:r>
              <a:rPr lang="en-US" altLang="zh-CN" smtClean="0">
                <a:ea typeface="宋体" panose="02010600030101010101" pitchFamily="2" charset="-122"/>
              </a:rPr>
              <a:t>k</a:t>
            </a:r>
            <a:r>
              <a:rPr lang="zh-CN" altLang="en-US" smtClean="0">
                <a:ea typeface="宋体" panose="02010600030101010101" pitchFamily="2" charset="-122"/>
              </a:rPr>
              <a:t>个簇</a:t>
            </a:r>
          </a:p>
          <a:p>
            <a:r>
              <a:rPr lang="en-US" altLang="zh-CN" smtClean="0">
                <a:ea typeface="宋体" panose="02010600030101010101" pitchFamily="2" charset="-122"/>
              </a:rPr>
              <a:t>4.       </a:t>
            </a:r>
            <a:r>
              <a:rPr lang="zh-CN" altLang="en-US" smtClean="0">
                <a:ea typeface="宋体" panose="02010600030101010101" pitchFamily="2" charset="-122"/>
              </a:rPr>
              <a:t>重新计算每个簇的质心</a:t>
            </a:r>
          </a:p>
          <a:p>
            <a:r>
              <a:rPr lang="en-US" altLang="zh-CN" smtClean="0">
                <a:ea typeface="宋体" panose="02010600030101010101" pitchFamily="2" charset="-122"/>
              </a:rPr>
              <a:t>5.until   </a:t>
            </a:r>
            <a:r>
              <a:rPr lang="zh-CN" altLang="en-US" smtClean="0">
                <a:ea typeface="宋体" panose="02010600030101010101" pitchFamily="2" charset="-122"/>
              </a:rPr>
              <a:t>质心不发生变化</a:t>
            </a:r>
          </a:p>
          <a:p>
            <a:endParaRPr lang="zh-CN" altLang="en-US"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k-means</a:t>
            </a:r>
            <a:r>
              <a:rPr lang="zh-CN" altLang="en-US" dirty="0">
                <a:latin typeface="Times New Roman" panose="02020603050405020304" pitchFamily="18" charset="0"/>
                <a:cs typeface="Times New Roman" panose="02020603050405020304" pitchFamily="18" charset="0"/>
              </a:rPr>
              <a:t>算法</a:t>
            </a:r>
            <a:endParaRPr lang="zh-CN" altLang="en-US" dirty="0"/>
          </a:p>
        </p:txBody>
      </p:sp>
      <p:pic>
        <p:nvPicPr>
          <p:cNvPr id="4" name="图片 3"/>
          <p:cNvPicPr>
            <a:picLocks noChangeAspect="1"/>
          </p:cNvPicPr>
          <p:nvPr/>
        </p:nvPicPr>
        <p:blipFill>
          <a:blip r:embed="rId2"/>
          <a:stretch>
            <a:fillRect/>
          </a:stretch>
        </p:blipFill>
        <p:spPr>
          <a:xfrm>
            <a:off x="1259631" y="1340768"/>
            <a:ext cx="6145451" cy="4536504"/>
          </a:xfrm>
          <a:prstGeom prst="rect">
            <a:avLst/>
          </a:prstGeom>
        </p:spPr>
      </p:pic>
    </p:spTree>
    <p:extLst>
      <p:ext uri="{BB962C8B-B14F-4D97-AF65-F5344CB8AC3E}">
        <p14:creationId xmlns:p14="http://schemas.microsoft.com/office/powerpoint/2010/main" val="29151064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en-US" altLang="zh-CN" smtClean="0">
                <a:latin typeface="Times New Roman" panose="02020603050405020304" pitchFamily="18" charset="0"/>
                <a:cs typeface="Times New Roman" panose="02020603050405020304" pitchFamily="18" charset="0"/>
              </a:rPr>
              <a:t>k-means</a:t>
            </a:r>
            <a:r>
              <a:rPr lang="zh-CN" altLang="en-US" smtClean="0">
                <a:latin typeface="Times New Roman" panose="02020603050405020304" pitchFamily="18" charset="0"/>
                <a:cs typeface="Times New Roman" panose="02020603050405020304" pitchFamily="18" charset="0"/>
              </a:rPr>
              <a:t>算法</a:t>
            </a:r>
            <a:endParaRPr lang="zh-CN" altLang="en-US" smtClean="0"/>
          </a:p>
        </p:txBody>
      </p:sp>
      <p:sp>
        <p:nvSpPr>
          <p:cNvPr id="38915" name="内容占位符 2"/>
          <p:cNvSpPr>
            <a:spLocks noGrp="1"/>
          </p:cNvSpPr>
          <p:nvPr>
            <p:ph idx="1"/>
          </p:nvPr>
        </p:nvSpPr>
        <p:spPr>
          <a:xfrm>
            <a:off x="250825" y="1341438"/>
            <a:ext cx="8569325" cy="4679950"/>
          </a:xfrm>
        </p:spPr>
        <p:txBody>
          <a:bodyPr/>
          <a:lstStyle/>
          <a:p>
            <a:r>
              <a:rPr lang="en-US" altLang="zh-CN" sz="2400" dirty="0" smtClean="0"/>
              <a:t>k-means</a:t>
            </a:r>
            <a:r>
              <a:rPr lang="zh-CN" altLang="en-US" sz="2400" dirty="0" smtClean="0"/>
              <a:t>算法的评价准则：误差平方和准则</a:t>
            </a:r>
          </a:p>
          <a:p>
            <a:endParaRPr lang="zh-CN" altLang="en-US" sz="2400" dirty="0" smtClean="0"/>
          </a:p>
          <a:p>
            <a:endParaRPr lang="zh-CN" altLang="en-US" sz="2400" dirty="0" smtClean="0"/>
          </a:p>
          <a:p>
            <a:r>
              <a:rPr lang="zh-CN" altLang="en-US" sz="2400" dirty="0" smtClean="0"/>
              <a:t>误差平方和达到最优（小）时，可以使各聚类的类内尽可能紧凑，而使各聚类之间尽可能分开。</a:t>
            </a:r>
          </a:p>
        </p:txBody>
      </p:sp>
      <p:graphicFrame>
        <p:nvGraphicFramePr>
          <p:cNvPr id="4" name="Object 2"/>
          <p:cNvGraphicFramePr>
            <a:graphicFrameLocks noChangeAspect="1"/>
          </p:cNvGraphicFramePr>
          <p:nvPr>
            <p:extLst>
              <p:ext uri="{D42A27DB-BD31-4B8C-83A1-F6EECF244321}">
                <p14:modId xmlns:p14="http://schemas.microsoft.com/office/powerpoint/2010/main" val="1386730571"/>
              </p:ext>
            </p:extLst>
          </p:nvPr>
        </p:nvGraphicFramePr>
        <p:xfrm>
          <a:off x="2268539" y="1916113"/>
          <a:ext cx="3455590" cy="707938"/>
        </p:xfrm>
        <a:graphic>
          <a:graphicData uri="http://schemas.openxmlformats.org/presentationml/2006/ole">
            <mc:AlternateContent xmlns:mc="http://schemas.openxmlformats.org/markup-compatibility/2006">
              <mc:Choice xmlns:v="urn:schemas-microsoft-com:vml" Requires="v">
                <p:oleObj spid="_x0000_s39106" name="Equation" r:id="rId3" imgW="1358900" imgH="279400" progId="Equation.DSMT4">
                  <p:embed/>
                </p:oleObj>
              </mc:Choice>
              <mc:Fallback>
                <p:oleObj name="Equation" r:id="rId3" imgW="1358900" imgH="2794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9" y="1916113"/>
                        <a:ext cx="3455590" cy="707938"/>
                      </a:xfrm>
                      <a:prstGeom prst="rect">
                        <a:avLst/>
                      </a:prstGeom>
                      <a:noFill/>
                      <a:ln>
                        <a:noFill/>
                      </a:ln>
                      <a:effectLst/>
                      <a:extLst/>
                    </p:spPr>
                  </p:pic>
                </p:oleObj>
              </mc:Fallback>
            </mc:AlternateContent>
          </a:graphicData>
        </a:graphic>
      </p:graphicFrame>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64642" y="3648621"/>
            <a:ext cx="4685884" cy="237276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en-US" altLang="zh-CN" smtClean="0">
                <a:latin typeface="Times New Roman" panose="02020603050405020304" pitchFamily="18" charset="0"/>
                <a:cs typeface="Times New Roman" panose="02020603050405020304" pitchFamily="18" charset="0"/>
              </a:rPr>
              <a:t>k-means</a:t>
            </a:r>
            <a:r>
              <a:rPr lang="zh-CN" altLang="en-US" smtClean="0">
                <a:latin typeface="Times New Roman" panose="02020603050405020304" pitchFamily="18" charset="0"/>
                <a:cs typeface="Times New Roman" panose="02020603050405020304" pitchFamily="18" charset="0"/>
              </a:rPr>
              <a:t>算法</a:t>
            </a:r>
            <a:endParaRPr lang="zh-CN" altLang="en-US" smtClean="0"/>
          </a:p>
        </p:txBody>
      </p:sp>
      <p:sp>
        <p:nvSpPr>
          <p:cNvPr id="39939" name="内容占位符 2"/>
          <p:cNvSpPr>
            <a:spLocks noGrp="1"/>
          </p:cNvSpPr>
          <p:nvPr>
            <p:ph idx="1"/>
          </p:nvPr>
        </p:nvSpPr>
        <p:spPr>
          <a:xfrm>
            <a:off x="250825" y="1341438"/>
            <a:ext cx="8569325" cy="4679950"/>
          </a:xfrm>
        </p:spPr>
        <p:txBody>
          <a:bodyPr/>
          <a:lstStyle/>
          <a:p>
            <a:r>
              <a:rPr lang="zh-CN" altLang="en-US" dirty="0" smtClean="0"/>
              <a:t>优点：</a:t>
            </a:r>
          </a:p>
          <a:p>
            <a:pPr lvl="1"/>
            <a:r>
              <a:rPr lang="zh-CN" altLang="en-US" dirty="0" smtClean="0"/>
              <a:t>可扩展性较好，算法复杂度为</a:t>
            </a:r>
            <a:r>
              <a:rPr lang="en-US" altLang="zh-CN" dirty="0" smtClean="0"/>
              <a:t>O(</a:t>
            </a:r>
            <a:r>
              <a:rPr lang="en-US" altLang="zh-CN" dirty="0" err="1" smtClean="0"/>
              <a:t>nkt</a:t>
            </a:r>
            <a:r>
              <a:rPr lang="en-US" altLang="zh-CN" dirty="0" smtClean="0"/>
              <a:t>)</a:t>
            </a:r>
            <a:r>
              <a:rPr lang="zh-CN" altLang="en-US" dirty="0" smtClean="0"/>
              <a:t>。</a:t>
            </a:r>
          </a:p>
          <a:p>
            <a:pPr lvl="1"/>
            <a:r>
              <a:rPr lang="zh-CN" altLang="en-US" dirty="0" smtClean="0"/>
              <a:t>其中：</a:t>
            </a:r>
            <a:r>
              <a:rPr lang="en-US" altLang="zh-CN" dirty="0" smtClean="0"/>
              <a:t>n</a:t>
            </a:r>
            <a:r>
              <a:rPr lang="zh-CN" altLang="en-US" dirty="0" smtClean="0"/>
              <a:t>为样本个数，</a:t>
            </a:r>
            <a:r>
              <a:rPr lang="en-US" altLang="zh-CN" dirty="0" smtClean="0"/>
              <a:t>k</a:t>
            </a:r>
            <a:r>
              <a:rPr lang="zh-CN" altLang="en-US" dirty="0" smtClean="0"/>
              <a:t>是簇的个数，</a:t>
            </a:r>
            <a:r>
              <a:rPr lang="en-US" altLang="zh-CN" dirty="0" smtClean="0"/>
              <a:t>t</a:t>
            </a:r>
            <a:r>
              <a:rPr lang="zh-CN" altLang="en-US" dirty="0" smtClean="0"/>
              <a:t>是迭代次数。</a:t>
            </a:r>
          </a:p>
          <a:p>
            <a:r>
              <a:rPr lang="zh-CN" altLang="en-US" dirty="0" smtClean="0"/>
              <a:t>缺点：</a:t>
            </a:r>
          </a:p>
          <a:p>
            <a:pPr lvl="1"/>
            <a:r>
              <a:rPr lang="zh-CN" altLang="en-US" dirty="0"/>
              <a:t>对于任意一个数据集，</a:t>
            </a:r>
            <a:r>
              <a:rPr lang="en-US" altLang="zh-CN" dirty="0"/>
              <a:t>k-means</a:t>
            </a:r>
            <a:r>
              <a:rPr lang="zh-CN" altLang="en-US" dirty="0"/>
              <a:t>算法无法达到全局最优，只能达到局部最优。</a:t>
            </a:r>
          </a:p>
          <a:p>
            <a:pPr lvl="1"/>
            <a:r>
              <a:rPr lang="zh-CN" altLang="en-US" dirty="0" smtClean="0"/>
              <a:t>簇数目</a:t>
            </a:r>
            <a:r>
              <a:rPr lang="en-US" altLang="zh-CN" dirty="0" smtClean="0"/>
              <a:t>k</a:t>
            </a:r>
            <a:r>
              <a:rPr lang="zh-CN" altLang="en-US" dirty="0" smtClean="0"/>
              <a:t>需要事先给定，但非常难以选定；</a:t>
            </a:r>
          </a:p>
          <a:p>
            <a:pPr lvl="1"/>
            <a:r>
              <a:rPr lang="zh-CN" altLang="en-US" dirty="0" smtClean="0"/>
              <a:t>初始聚类中心的选择对聚类结果有较大的影响；</a:t>
            </a:r>
          </a:p>
          <a:p>
            <a:pPr lvl="1"/>
            <a:r>
              <a:rPr lang="zh-CN" altLang="en-US" dirty="0" smtClean="0"/>
              <a:t>不适合于发现非球状簇；</a:t>
            </a:r>
          </a:p>
          <a:p>
            <a:pPr lvl="1"/>
            <a:r>
              <a:rPr lang="zh-CN" altLang="en-US" dirty="0" smtClean="0"/>
              <a:t>对噪声和离群点数据敏感。</a:t>
            </a:r>
          </a:p>
          <a:p>
            <a:endParaRPr lang="zh-CN" altLang="en-US" dirty="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zh-CN" altLang="en-US" smtClean="0"/>
              <a:t>聚类分析案例</a:t>
            </a:r>
          </a:p>
        </p:txBody>
      </p:sp>
      <p:sp>
        <p:nvSpPr>
          <p:cNvPr id="41987" name="内容占位符 2"/>
          <p:cNvSpPr>
            <a:spLocks noGrp="1"/>
          </p:cNvSpPr>
          <p:nvPr>
            <p:ph idx="1"/>
          </p:nvPr>
        </p:nvSpPr>
        <p:spPr>
          <a:xfrm>
            <a:off x="250825" y="1341438"/>
            <a:ext cx="8569325" cy="4679950"/>
          </a:xfrm>
        </p:spPr>
        <p:txBody>
          <a:bodyPr/>
          <a:lstStyle/>
          <a:p>
            <a:r>
              <a:rPr lang="zh-CN" altLang="en-US" smtClean="0"/>
              <a:t>在</a:t>
            </a:r>
            <a:r>
              <a:rPr lang="en-US" altLang="zh-CN" smtClean="0"/>
              <a:t>grades_km_input.csv</a:t>
            </a:r>
            <a:r>
              <a:rPr lang="zh-CN" altLang="en-US" smtClean="0"/>
              <a:t>中保存了</a:t>
            </a:r>
            <a:r>
              <a:rPr lang="en-US" altLang="zh-CN" smtClean="0"/>
              <a:t>620</a:t>
            </a:r>
            <a:r>
              <a:rPr lang="zh-CN" altLang="en-US" smtClean="0"/>
              <a:t>名高中生的三门科目（英语、数学和科学）的成绩，范围是</a:t>
            </a:r>
            <a:r>
              <a:rPr lang="en-US" altLang="zh-CN" smtClean="0"/>
              <a:t>0~100</a:t>
            </a:r>
            <a:r>
              <a:rPr lang="zh-CN" altLang="en-US" smtClean="0"/>
              <a:t>。应用</a:t>
            </a:r>
            <a:r>
              <a:rPr lang="en-US" altLang="zh-CN" smtClean="0"/>
              <a:t>K</a:t>
            </a:r>
            <a:r>
              <a:rPr lang="zh-CN" altLang="en-US" smtClean="0"/>
              <a:t>均值聚类方法进行分析，对这些学生进行分组。</a:t>
            </a:r>
            <a:endParaRPr lang="en-US" altLang="zh-CN" smtClean="0"/>
          </a:p>
          <a:p>
            <a:r>
              <a:rPr lang="zh-CN" altLang="en-US" smtClean="0"/>
              <a:t>思路：尝试</a:t>
            </a:r>
            <a:r>
              <a:rPr lang="en-US" altLang="zh-CN" smtClean="0"/>
              <a:t>1~15</a:t>
            </a:r>
            <a:r>
              <a:rPr lang="zh-CN" altLang="en-US" smtClean="0"/>
              <a:t>个</a:t>
            </a:r>
            <a:r>
              <a:rPr lang="en-US" altLang="zh-CN" smtClean="0"/>
              <a:t>k</a:t>
            </a:r>
            <a:r>
              <a:rPr lang="zh-CN" altLang="en-US" smtClean="0"/>
              <a:t>值的聚类结果，对于每个</a:t>
            </a:r>
            <a:r>
              <a:rPr lang="en-US" altLang="zh-CN" smtClean="0"/>
              <a:t>k</a:t>
            </a:r>
            <a:r>
              <a:rPr lang="zh-CN" altLang="en-US" smtClean="0"/>
              <a:t>值，计算其内平方和</a:t>
            </a:r>
            <a:r>
              <a:rPr lang="en-US" altLang="zh-CN" smtClean="0"/>
              <a:t>WSS</a:t>
            </a:r>
            <a:r>
              <a:rPr lang="zh-CN" altLang="en-US" smtClean="0"/>
              <a:t>的大小，来判断到底哪个</a:t>
            </a:r>
            <a:r>
              <a:rPr lang="en-US" altLang="zh-CN" smtClean="0"/>
              <a:t>K</a:t>
            </a:r>
            <a:r>
              <a:rPr lang="zh-CN" altLang="en-US" smtClean="0"/>
              <a:t>是最佳的选择。</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altLang="en-US" smtClean="0"/>
              <a:t>聚类分析案例</a:t>
            </a:r>
          </a:p>
        </p:txBody>
      </p:sp>
      <p:sp>
        <p:nvSpPr>
          <p:cNvPr id="10243" name="内容占位符 2"/>
          <p:cNvSpPr>
            <a:spLocks noGrp="1"/>
          </p:cNvSpPr>
          <p:nvPr>
            <p:ph idx="1"/>
          </p:nvPr>
        </p:nvSpPr>
        <p:spPr>
          <a:xfrm>
            <a:off x="250825" y="1341438"/>
            <a:ext cx="8569325" cy="4679950"/>
          </a:xfrm>
        </p:spPr>
        <p:txBody>
          <a:bodyPr/>
          <a:lstStyle/>
          <a:p>
            <a:pPr>
              <a:defRPr/>
            </a:pPr>
            <a:r>
              <a:rPr lang="zh-CN" altLang="en-US" sz="2400" dirty="0" smtClean="0"/>
              <a:t>读入数据</a:t>
            </a:r>
            <a:endParaRPr lang="en-US" altLang="zh-CN" sz="2400" dirty="0" smtClean="0"/>
          </a:p>
          <a:p>
            <a:pPr marL="0" indent="0">
              <a:buFont typeface="Wingdings" panose="05000000000000000000" pitchFamily="2" charset="2"/>
              <a:buNone/>
              <a:defRPr/>
            </a:pPr>
            <a:r>
              <a:rPr lang="en-US" altLang="zh-CN" sz="2400" dirty="0" smtClean="0"/>
              <a:t>library(ggplot2)</a:t>
            </a:r>
          </a:p>
          <a:p>
            <a:pPr marL="0" indent="0">
              <a:buFont typeface="Wingdings" panose="05000000000000000000" pitchFamily="2" charset="2"/>
              <a:buNone/>
              <a:defRPr/>
            </a:pPr>
            <a:r>
              <a:rPr lang="en-US" altLang="zh-CN" sz="2400" dirty="0" smtClean="0"/>
              <a:t>library(grid)</a:t>
            </a:r>
          </a:p>
          <a:p>
            <a:pPr marL="0" indent="0">
              <a:buFont typeface="Wingdings" panose="05000000000000000000" pitchFamily="2" charset="2"/>
              <a:buNone/>
              <a:defRPr/>
            </a:pPr>
            <a:r>
              <a:rPr lang="en-US" altLang="zh-CN" sz="2400" dirty="0" smtClean="0"/>
              <a:t>library(</a:t>
            </a:r>
            <a:r>
              <a:rPr lang="en-US" altLang="zh-CN" sz="2400" dirty="0" err="1" smtClean="0"/>
              <a:t>gridExtra</a:t>
            </a:r>
            <a:r>
              <a:rPr lang="en-US" altLang="zh-CN" sz="2400" smtClean="0"/>
              <a:t>)</a:t>
            </a:r>
            <a:endParaRPr lang="en-US" altLang="zh-CN" sz="2400" dirty="0" smtClean="0"/>
          </a:p>
          <a:p>
            <a:pPr marL="0" indent="0">
              <a:buNone/>
              <a:defRPr/>
            </a:pPr>
            <a:r>
              <a:rPr lang="en-US" altLang="zh-CN" sz="2400" dirty="0" err="1" smtClean="0"/>
              <a:t>grade_input</a:t>
            </a:r>
            <a:r>
              <a:rPr lang="en-US" altLang="zh-CN" sz="2400" dirty="0" smtClean="0"/>
              <a:t> = </a:t>
            </a:r>
            <a:r>
              <a:rPr lang="en-US" altLang="zh-CN" sz="2400" dirty="0" err="1" smtClean="0"/>
              <a:t>as.data.frame</a:t>
            </a:r>
            <a:r>
              <a:rPr lang="en-US" altLang="zh-CN" sz="2400" dirty="0"/>
              <a:t>(read.csv</a:t>
            </a:r>
            <a:r>
              <a:rPr lang="en-US" altLang="zh-CN" sz="2400" dirty="0" smtClean="0"/>
              <a:t>("grades_km_input.csv"))</a:t>
            </a:r>
          </a:p>
          <a:p>
            <a:pPr marL="0" indent="0">
              <a:buFont typeface="Wingdings" panose="05000000000000000000" pitchFamily="2" charset="2"/>
              <a:buNone/>
              <a:defRPr/>
            </a:pPr>
            <a:r>
              <a:rPr lang="en-US" altLang="zh-CN" sz="2400" dirty="0" err="1" smtClean="0"/>
              <a:t>kmdata_orig</a:t>
            </a:r>
            <a:r>
              <a:rPr lang="en-US" altLang="zh-CN" sz="2400" dirty="0" smtClean="0"/>
              <a:t> = </a:t>
            </a:r>
            <a:r>
              <a:rPr lang="en-US" altLang="zh-CN" sz="2400" dirty="0" err="1" smtClean="0"/>
              <a:t>as.matrix</a:t>
            </a:r>
            <a:r>
              <a:rPr lang="en-US" altLang="zh-CN" sz="2400" dirty="0" smtClean="0"/>
              <a:t>(</a:t>
            </a:r>
            <a:r>
              <a:rPr lang="en-US" altLang="zh-CN" sz="2400" dirty="0" err="1" smtClean="0"/>
              <a:t>grade_input</a:t>
            </a:r>
            <a:r>
              <a:rPr lang="en-US" altLang="zh-CN" sz="2400" dirty="0" smtClean="0"/>
              <a:t>[,c("</a:t>
            </a:r>
            <a:r>
              <a:rPr lang="en-US" altLang="zh-CN" sz="2400" dirty="0" err="1" smtClean="0"/>
              <a:t>Student","English</a:t>
            </a:r>
            <a:r>
              <a:rPr lang="en-US" altLang="zh-CN" sz="2400" dirty="0" smtClean="0"/>
              <a:t>", "</a:t>
            </a:r>
            <a:r>
              <a:rPr lang="en-US" altLang="zh-CN" sz="2400" dirty="0" err="1" smtClean="0"/>
              <a:t>Math","Science</a:t>
            </a:r>
            <a:r>
              <a:rPr lang="en-US" altLang="zh-CN" sz="2400" dirty="0" smtClean="0"/>
              <a:t>")])</a:t>
            </a:r>
          </a:p>
          <a:p>
            <a:pPr marL="0" indent="0">
              <a:buFont typeface="Wingdings" panose="05000000000000000000" pitchFamily="2" charset="2"/>
              <a:buNone/>
              <a:defRPr/>
            </a:pPr>
            <a:r>
              <a:rPr lang="en-US" altLang="zh-CN" sz="2400" dirty="0" err="1" smtClean="0"/>
              <a:t>kmdata</a:t>
            </a:r>
            <a:r>
              <a:rPr lang="en-US" altLang="zh-CN" sz="2400" dirty="0" smtClean="0"/>
              <a:t> &lt;- </a:t>
            </a:r>
            <a:r>
              <a:rPr lang="en-US" altLang="zh-CN" sz="2400" dirty="0" err="1" smtClean="0"/>
              <a:t>kmdata_orig</a:t>
            </a:r>
            <a:r>
              <a:rPr lang="en-US" altLang="zh-CN" sz="2400" dirty="0" smtClean="0"/>
              <a:t>[,2:4]</a:t>
            </a:r>
          </a:p>
          <a:p>
            <a:pPr marL="0" indent="0">
              <a:buFont typeface="Wingdings" panose="05000000000000000000" pitchFamily="2" charset="2"/>
              <a:buNone/>
              <a:defRPr/>
            </a:pPr>
            <a:r>
              <a:rPr lang="en-US" altLang="zh-CN" sz="2400" dirty="0" err="1" smtClean="0"/>
              <a:t>kmdata</a:t>
            </a:r>
            <a:r>
              <a:rPr lang="en-US" altLang="zh-CN" sz="2400" dirty="0" smtClean="0"/>
              <a:t>[1:10,]</a:t>
            </a:r>
            <a:endParaRPr lang="zh-CN" altLang="en-US" sz="24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smtClean="0"/>
              <a:t>机器学习概述</a:t>
            </a:r>
          </a:p>
        </p:txBody>
      </p:sp>
      <p:sp>
        <p:nvSpPr>
          <p:cNvPr id="6147" name="内容占位符 2"/>
          <p:cNvSpPr>
            <a:spLocks noGrp="1"/>
          </p:cNvSpPr>
          <p:nvPr>
            <p:ph idx="1"/>
          </p:nvPr>
        </p:nvSpPr>
        <p:spPr>
          <a:xfrm>
            <a:off x="250825" y="1341438"/>
            <a:ext cx="8642350" cy="4608512"/>
          </a:xfrm>
        </p:spPr>
        <p:txBody>
          <a:bodyPr/>
          <a:lstStyle/>
          <a:p>
            <a:r>
              <a:rPr lang="zh-CN" altLang="en-US" sz="2400" dirty="0" smtClean="0"/>
              <a:t>按照算法</a:t>
            </a:r>
            <a:endParaRPr lang="en-US" altLang="zh-CN" sz="2400" dirty="0" smtClean="0"/>
          </a:p>
          <a:p>
            <a:pPr lvl="1"/>
            <a:r>
              <a:rPr lang="zh-CN" altLang="en-US" sz="2000" dirty="0" smtClean="0"/>
              <a:t>监督学习</a:t>
            </a:r>
            <a:endParaRPr lang="en-US" altLang="zh-CN" sz="2000" dirty="0" smtClean="0"/>
          </a:p>
          <a:p>
            <a:pPr lvl="2"/>
            <a:r>
              <a:rPr lang="zh-CN" altLang="en-US" sz="1600" dirty="0"/>
              <a:t>在样本标签已知的情况下，可以统计出各类训练样本不同的描述量，如其概率分布，或在特征空间分布的区域等，利用这些参数进行分类器设计，称为有监督的学习方法。</a:t>
            </a:r>
          </a:p>
          <a:p>
            <a:pPr lvl="1"/>
            <a:r>
              <a:rPr lang="zh-CN" altLang="en-US" sz="2000" dirty="0" smtClean="0"/>
              <a:t>无监督学习</a:t>
            </a:r>
            <a:endParaRPr lang="en-US" altLang="zh-CN" sz="2000" dirty="0" smtClean="0"/>
          </a:p>
          <a:p>
            <a:pPr lvl="2"/>
            <a:r>
              <a:rPr lang="zh-CN" altLang="en-US" sz="1600" dirty="0"/>
              <a:t>训练数据没有标签或者答案，目的是找出数据内部的关联和模式，趋势。</a:t>
            </a:r>
          </a:p>
          <a:p>
            <a:pPr lvl="1"/>
            <a:r>
              <a:rPr lang="zh-CN" altLang="en-US" sz="2000" dirty="0" smtClean="0"/>
              <a:t>半监督学习</a:t>
            </a:r>
            <a:endParaRPr lang="en-US" altLang="zh-CN" sz="2000" dirty="0" smtClean="0"/>
          </a:p>
          <a:p>
            <a:pPr lvl="2"/>
            <a:r>
              <a:rPr lang="zh-CN" altLang="en-US" sz="1600" dirty="0"/>
              <a:t>训练数据一部分数据为生成数据，一部分数据为监督数据，算法分为生成器和判定器两部分， 生成器的目标是使判定器接受自己的数据，判别器是为了最大可能的区分生成数据和监督数据。通过不断的训练使两者都达到最佳性能</a:t>
            </a:r>
            <a:r>
              <a:rPr lang="zh-CN" altLang="en-US" sz="1600" dirty="0" smtClean="0"/>
              <a:t>。</a:t>
            </a:r>
            <a:endParaRPr lang="en-US" altLang="zh-CN" sz="1600" dirty="0" smtClean="0"/>
          </a:p>
          <a:p>
            <a:pPr lvl="1"/>
            <a:r>
              <a:rPr lang="zh-CN" altLang="en-US" sz="2000" dirty="0"/>
              <a:t>强化学习</a:t>
            </a:r>
          </a:p>
          <a:p>
            <a:pPr lvl="2"/>
            <a:r>
              <a:rPr lang="zh-CN" altLang="en-US" sz="1600" dirty="0" smtClean="0"/>
              <a:t>给予</a:t>
            </a:r>
            <a:r>
              <a:rPr lang="zh-CN" altLang="en-US" sz="1600" dirty="0"/>
              <a:t>算法一个不断试错，并具有奖励机制的场景，最终使算法找到最佳路径或者策略。</a:t>
            </a:r>
          </a:p>
          <a:p>
            <a:pPr lvl="1"/>
            <a:endParaRPr lang="zh-CN" altLang="en-US" sz="2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zh-CN" altLang="en-US" smtClean="0"/>
              <a:t>聚类分析案例</a:t>
            </a:r>
          </a:p>
        </p:txBody>
      </p:sp>
      <p:sp>
        <p:nvSpPr>
          <p:cNvPr id="11267" name="内容占位符 2"/>
          <p:cNvSpPr>
            <a:spLocks noGrp="1"/>
          </p:cNvSpPr>
          <p:nvPr>
            <p:ph idx="1"/>
          </p:nvPr>
        </p:nvSpPr>
        <p:spPr>
          <a:xfrm>
            <a:off x="250825" y="1341438"/>
            <a:ext cx="8569325" cy="4679950"/>
          </a:xfrm>
        </p:spPr>
        <p:txBody>
          <a:bodyPr/>
          <a:lstStyle/>
          <a:p>
            <a:pPr>
              <a:defRPr/>
            </a:pPr>
            <a:r>
              <a:rPr lang="zh-CN" altLang="en-US" sz="2000" dirty="0" smtClean="0"/>
              <a:t>使用</a:t>
            </a:r>
            <a:r>
              <a:rPr lang="en-US" altLang="zh-CN" sz="2000" dirty="0" err="1" smtClean="0"/>
              <a:t>kmeans</a:t>
            </a:r>
            <a:r>
              <a:rPr lang="zh-CN" altLang="en-US" sz="2000" dirty="0" smtClean="0"/>
              <a:t>函数进行聚类分析，尝试</a:t>
            </a:r>
            <a:r>
              <a:rPr lang="en-US" altLang="zh-CN" sz="2000" dirty="0" smtClean="0"/>
              <a:t>1~15</a:t>
            </a:r>
            <a:r>
              <a:rPr lang="zh-CN" altLang="en-US" sz="2000" dirty="0" smtClean="0"/>
              <a:t>的</a:t>
            </a:r>
            <a:r>
              <a:rPr lang="en-US" altLang="zh-CN" sz="2000" dirty="0" smtClean="0"/>
              <a:t>k</a:t>
            </a:r>
            <a:r>
              <a:rPr lang="zh-CN" altLang="en-US" sz="2000" dirty="0" smtClean="0"/>
              <a:t>值，并计算每个</a:t>
            </a:r>
            <a:r>
              <a:rPr lang="en-US" altLang="zh-CN" sz="2000" dirty="0" smtClean="0"/>
              <a:t>k</a:t>
            </a:r>
            <a:r>
              <a:rPr lang="zh-CN" altLang="en-US" sz="2000" dirty="0" smtClean="0"/>
              <a:t>值对应的</a:t>
            </a:r>
            <a:r>
              <a:rPr lang="en-US" altLang="zh-CN" sz="2000" dirty="0" smtClean="0"/>
              <a:t>WSS</a:t>
            </a:r>
            <a:r>
              <a:rPr lang="zh-CN" altLang="en-US" sz="2000" dirty="0" smtClean="0"/>
              <a:t>。</a:t>
            </a:r>
            <a:endParaRPr lang="en-US" altLang="zh-CN" sz="2000" dirty="0" smtClean="0"/>
          </a:p>
          <a:p>
            <a:pPr marL="0" indent="0">
              <a:buFont typeface="Wingdings" panose="05000000000000000000" pitchFamily="2" charset="2"/>
              <a:buNone/>
              <a:defRPr/>
            </a:pPr>
            <a:r>
              <a:rPr lang="en-US" altLang="zh-CN" sz="2000" dirty="0" err="1" smtClean="0"/>
              <a:t>wss</a:t>
            </a:r>
            <a:r>
              <a:rPr lang="en-US" altLang="zh-CN" sz="2000" dirty="0" smtClean="0"/>
              <a:t> &lt;- numeric(15) </a:t>
            </a:r>
          </a:p>
          <a:p>
            <a:pPr marL="0" indent="0">
              <a:buFont typeface="Wingdings" panose="05000000000000000000" pitchFamily="2" charset="2"/>
              <a:buNone/>
              <a:defRPr/>
            </a:pPr>
            <a:r>
              <a:rPr lang="en-US" altLang="zh-CN" sz="2000" dirty="0" smtClean="0"/>
              <a:t>for (k in 1:15) </a:t>
            </a:r>
            <a:r>
              <a:rPr lang="en-US" altLang="zh-CN" sz="2000" dirty="0" err="1" smtClean="0"/>
              <a:t>wss</a:t>
            </a:r>
            <a:r>
              <a:rPr lang="en-US" altLang="zh-CN" sz="2000" dirty="0" smtClean="0"/>
              <a:t>[k] &lt;- sum(</a:t>
            </a:r>
            <a:r>
              <a:rPr lang="en-US" altLang="zh-CN" sz="2000" dirty="0" err="1" smtClean="0"/>
              <a:t>kmeans</a:t>
            </a:r>
            <a:r>
              <a:rPr lang="en-US" altLang="zh-CN" sz="2000" dirty="0" smtClean="0"/>
              <a:t>(</a:t>
            </a:r>
            <a:r>
              <a:rPr lang="en-US" altLang="zh-CN" sz="2000" dirty="0" err="1" smtClean="0"/>
              <a:t>kmdata</a:t>
            </a:r>
            <a:r>
              <a:rPr lang="en-US" altLang="zh-CN" sz="2000" dirty="0" smtClean="0"/>
              <a:t>, centers=k, </a:t>
            </a:r>
            <a:r>
              <a:rPr lang="en-US" altLang="zh-CN" sz="2000" dirty="0" err="1" smtClean="0"/>
              <a:t>nstart</a:t>
            </a:r>
            <a:r>
              <a:rPr lang="en-US" altLang="zh-CN" sz="2000" dirty="0" smtClean="0"/>
              <a:t>=25)$</a:t>
            </a:r>
            <a:r>
              <a:rPr lang="en-US" altLang="zh-CN" sz="2000" dirty="0" err="1" smtClean="0"/>
              <a:t>withinss</a:t>
            </a:r>
            <a:r>
              <a:rPr lang="en-US" altLang="zh-CN" sz="2000" dirty="0" smtClean="0"/>
              <a:t>)</a:t>
            </a:r>
          </a:p>
          <a:p>
            <a:pPr marL="0" indent="0">
              <a:buFont typeface="Wingdings" panose="05000000000000000000" pitchFamily="2" charset="2"/>
              <a:buNone/>
              <a:defRPr/>
            </a:pPr>
            <a:r>
              <a:rPr lang="en-US" altLang="zh-CN" sz="2000" dirty="0" smtClean="0"/>
              <a:t>plot(1:15, </a:t>
            </a:r>
            <a:r>
              <a:rPr lang="en-US" altLang="zh-CN" sz="2000" dirty="0" err="1" smtClean="0"/>
              <a:t>wss</a:t>
            </a:r>
            <a:r>
              <a:rPr lang="en-US" altLang="zh-CN" sz="2000" dirty="0" smtClean="0"/>
              <a:t>, type="b", </a:t>
            </a:r>
            <a:r>
              <a:rPr lang="en-US" altLang="zh-CN" sz="2000" dirty="0" err="1" smtClean="0"/>
              <a:t>xlab</a:t>
            </a:r>
            <a:r>
              <a:rPr lang="en-US" altLang="zh-CN" sz="2000" dirty="0" smtClean="0"/>
              <a:t>="Number of Clusters", </a:t>
            </a:r>
            <a:r>
              <a:rPr lang="en-US" altLang="zh-CN" sz="2000" dirty="0" err="1" smtClean="0"/>
              <a:t>ylab</a:t>
            </a:r>
            <a:r>
              <a:rPr lang="en-US" altLang="zh-CN" sz="2000" dirty="0" smtClean="0"/>
              <a:t>="Within Sum of Squares") </a:t>
            </a:r>
            <a:endParaRPr lang="zh-CN" altLang="en-US" sz="2000" dirty="0" smtClean="0"/>
          </a:p>
        </p:txBody>
      </p:sp>
      <p:pic>
        <p:nvPicPr>
          <p:cNvPr id="44036"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73213" y="3500438"/>
            <a:ext cx="4556125" cy="307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7" name="文本框 2"/>
          <p:cNvSpPr txBox="1">
            <a:spLocks noChangeArrowheads="1"/>
          </p:cNvSpPr>
          <p:nvPr/>
        </p:nvSpPr>
        <p:spPr bwMode="auto">
          <a:xfrm>
            <a:off x="6372225" y="4005263"/>
            <a:ext cx="2303463" cy="203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a:solidFill>
                  <a:srgbClr val="7030A0"/>
                </a:solidFill>
              </a:rPr>
              <a:t>k</a:t>
            </a:r>
            <a:r>
              <a:rPr lang="zh-CN" altLang="en-US" b="1">
                <a:solidFill>
                  <a:srgbClr val="7030A0"/>
                </a:solidFill>
              </a:rPr>
              <a:t>从</a:t>
            </a:r>
            <a:r>
              <a:rPr lang="en-US" altLang="zh-CN" b="1">
                <a:solidFill>
                  <a:srgbClr val="7030A0"/>
                </a:solidFill>
              </a:rPr>
              <a:t>1</a:t>
            </a:r>
            <a:r>
              <a:rPr lang="zh-CN" altLang="en-US" b="1">
                <a:solidFill>
                  <a:srgbClr val="7030A0"/>
                </a:solidFill>
              </a:rPr>
              <a:t>增加到</a:t>
            </a:r>
            <a:r>
              <a:rPr lang="en-US" altLang="zh-CN" b="1">
                <a:solidFill>
                  <a:srgbClr val="7030A0"/>
                </a:solidFill>
              </a:rPr>
              <a:t>2</a:t>
            </a:r>
            <a:r>
              <a:rPr lang="zh-CN" altLang="en-US" b="1">
                <a:solidFill>
                  <a:srgbClr val="7030A0"/>
                </a:solidFill>
              </a:rPr>
              <a:t>时，</a:t>
            </a:r>
            <a:r>
              <a:rPr lang="en-US" altLang="zh-CN" b="1">
                <a:solidFill>
                  <a:srgbClr val="7030A0"/>
                </a:solidFill>
              </a:rPr>
              <a:t>WSS</a:t>
            </a:r>
            <a:r>
              <a:rPr lang="zh-CN" altLang="en-US" b="1">
                <a:solidFill>
                  <a:srgbClr val="7030A0"/>
                </a:solidFill>
              </a:rPr>
              <a:t>大大降低；另一次显著降低是在</a:t>
            </a:r>
            <a:r>
              <a:rPr lang="en-US" altLang="zh-CN" b="1">
                <a:solidFill>
                  <a:srgbClr val="7030A0"/>
                </a:solidFill>
              </a:rPr>
              <a:t>k</a:t>
            </a:r>
            <a:r>
              <a:rPr lang="zh-CN" altLang="en-US" b="1">
                <a:solidFill>
                  <a:srgbClr val="7030A0"/>
                </a:solidFill>
              </a:rPr>
              <a:t>从</a:t>
            </a:r>
            <a:r>
              <a:rPr lang="en-US" altLang="zh-CN" b="1">
                <a:solidFill>
                  <a:srgbClr val="7030A0"/>
                </a:solidFill>
              </a:rPr>
              <a:t>2</a:t>
            </a:r>
            <a:r>
              <a:rPr lang="zh-CN" altLang="en-US" b="1">
                <a:solidFill>
                  <a:srgbClr val="7030A0"/>
                </a:solidFill>
              </a:rPr>
              <a:t>增加到</a:t>
            </a:r>
            <a:r>
              <a:rPr lang="en-US" altLang="zh-CN" b="1">
                <a:solidFill>
                  <a:srgbClr val="7030A0"/>
                </a:solidFill>
              </a:rPr>
              <a:t>3</a:t>
            </a:r>
            <a:r>
              <a:rPr lang="zh-CN" altLang="en-US" b="1">
                <a:solidFill>
                  <a:srgbClr val="7030A0"/>
                </a:solidFill>
              </a:rPr>
              <a:t>时。此后改善有限。因此选择</a:t>
            </a:r>
            <a:r>
              <a:rPr lang="en-US" altLang="zh-CN" b="1">
                <a:solidFill>
                  <a:srgbClr val="7030A0"/>
                </a:solidFill>
              </a:rPr>
              <a:t>k=3</a:t>
            </a:r>
            <a:r>
              <a:rPr lang="zh-CN" altLang="en-US" b="1">
                <a:solidFill>
                  <a:srgbClr val="7030A0"/>
                </a:solidFill>
              </a:rPr>
              <a:t>作为最佳的簇的数目。</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zh-CN" altLang="en-US" smtClean="0"/>
              <a:t>聚类分析案例</a:t>
            </a:r>
          </a:p>
        </p:txBody>
      </p:sp>
      <p:sp>
        <p:nvSpPr>
          <p:cNvPr id="8195" name="内容占位符 2"/>
          <p:cNvSpPr>
            <a:spLocks noGrp="1"/>
          </p:cNvSpPr>
          <p:nvPr>
            <p:ph idx="1"/>
          </p:nvPr>
        </p:nvSpPr>
        <p:spPr>
          <a:xfrm>
            <a:off x="179388" y="1268413"/>
            <a:ext cx="8640762" cy="4752975"/>
          </a:xfrm>
        </p:spPr>
        <p:txBody>
          <a:bodyPr/>
          <a:lstStyle/>
          <a:p>
            <a:pPr>
              <a:defRPr/>
            </a:pPr>
            <a:r>
              <a:rPr lang="zh-CN" altLang="en-US" sz="2000" dirty="0" smtClean="0"/>
              <a:t>以</a:t>
            </a:r>
            <a:r>
              <a:rPr lang="en-US" altLang="zh-CN" sz="2000" dirty="0" smtClean="0"/>
              <a:t>k=3</a:t>
            </a:r>
            <a:r>
              <a:rPr lang="zh-CN" altLang="en-US" sz="2000" dirty="0" smtClean="0"/>
              <a:t>进行聚类分析</a:t>
            </a:r>
            <a:endParaRPr lang="en-US" altLang="zh-CN" sz="2000" dirty="0" smtClean="0"/>
          </a:p>
          <a:p>
            <a:pPr marL="0" indent="0">
              <a:buFont typeface="Wingdings" panose="05000000000000000000" pitchFamily="2" charset="2"/>
              <a:buNone/>
              <a:defRPr/>
            </a:pPr>
            <a:r>
              <a:rPr lang="en-US" altLang="zh-CN" sz="2000" dirty="0" smtClean="0"/>
              <a:t>km = </a:t>
            </a:r>
            <a:r>
              <a:rPr lang="en-US" altLang="zh-CN" sz="2000" dirty="0" err="1" smtClean="0"/>
              <a:t>kmeans</a:t>
            </a:r>
            <a:r>
              <a:rPr lang="en-US" altLang="zh-CN" sz="2000" dirty="0" smtClean="0"/>
              <a:t>(kmdata,3, </a:t>
            </a:r>
            <a:r>
              <a:rPr lang="en-US" altLang="zh-CN" sz="2000" dirty="0" err="1" smtClean="0"/>
              <a:t>nstart</a:t>
            </a:r>
            <a:r>
              <a:rPr lang="en-US" altLang="zh-CN" sz="2000" dirty="0" smtClean="0"/>
              <a:t>=25)</a:t>
            </a:r>
          </a:p>
          <a:p>
            <a:pPr marL="0" indent="0">
              <a:buFont typeface="Wingdings" panose="05000000000000000000" pitchFamily="2" charset="2"/>
              <a:buNone/>
              <a:defRPr/>
            </a:pPr>
            <a:endParaRPr lang="zh-CN" altLang="en-US" sz="2000" dirty="0" smtClean="0"/>
          </a:p>
        </p:txBody>
      </p:sp>
      <p:pic>
        <p:nvPicPr>
          <p:cNvPr id="45060"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0825" y="2106613"/>
            <a:ext cx="6308725" cy="391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1" name="文本框 2"/>
          <p:cNvSpPr txBox="1">
            <a:spLocks noChangeArrowheads="1"/>
          </p:cNvSpPr>
          <p:nvPr/>
        </p:nvSpPr>
        <p:spPr bwMode="auto">
          <a:xfrm>
            <a:off x="4716463" y="2101850"/>
            <a:ext cx="14398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3</a:t>
            </a:r>
            <a:r>
              <a:rPr lang="zh-CN" altLang="en-US"/>
              <a:t>个簇的簇均值位置</a:t>
            </a:r>
          </a:p>
        </p:txBody>
      </p:sp>
      <p:cxnSp>
        <p:nvCxnSpPr>
          <p:cNvPr id="45062" name="直接箭头连接符 4"/>
          <p:cNvCxnSpPr>
            <a:cxnSpLocks noChangeShapeType="1"/>
          </p:cNvCxnSpPr>
          <p:nvPr/>
        </p:nvCxnSpPr>
        <p:spPr bwMode="auto">
          <a:xfrm flipH="1">
            <a:off x="2484438" y="2492375"/>
            <a:ext cx="2087562" cy="431800"/>
          </a:xfrm>
          <a:prstGeom prst="straightConnector1">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45063" name="文本框 5"/>
          <p:cNvSpPr txBox="1">
            <a:spLocks noChangeArrowheads="1"/>
          </p:cNvSpPr>
          <p:nvPr/>
        </p:nvSpPr>
        <p:spPr bwMode="auto">
          <a:xfrm>
            <a:off x="7062788" y="2667000"/>
            <a:ext cx="16573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聚类向量，定义了每个学生所属的聚类簇</a:t>
            </a:r>
            <a:r>
              <a:rPr lang="en-US" altLang="zh-CN"/>
              <a:t>1</a:t>
            </a:r>
            <a:r>
              <a:rPr lang="zh-CN" altLang="en-US"/>
              <a:t>、</a:t>
            </a:r>
            <a:r>
              <a:rPr lang="en-US" altLang="zh-CN"/>
              <a:t>2</a:t>
            </a:r>
            <a:r>
              <a:rPr lang="zh-CN" altLang="en-US"/>
              <a:t>或</a:t>
            </a:r>
            <a:r>
              <a:rPr lang="en-US" altLang="zh-CN"/>
              <a:t>3</a:t>
            </a:r>
            <a:r>
              <a:rPr lang="zh-CN" altLang="en-US"/>
              <a:t>。</a:t>
            </a:r>
          </a:p>
        </p:txBody>
      </p:sp>
      <p:cxnSp>
        <p:nvCxnSpPr>
          <p:cNvPr id="45064" name="直接箭头连接符 7"/>
          <p:cNvCxnSpPr>
            <a:cxnSpLocks noChangeShapeType="1"/>
          </p:cNvCxnSpPr>
          <p:nvPr/>
        </p:nvCxnSpPr>
        <p:spPr bwMode="auto">
          <a:xfrm flipH="1">
            <a:off x="6227763" y="3068638"/>
            <a:ext cx="720725" cy="288925"/>
          </a:xfrm>
          <a:prstGeom prst="straightConnector1">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45065" name="文本框 8"/>
          <p:cNvSpPr txBox="1">
            <a:spLocks noChangeArrowheads="1"/>
          </p:cNvSpPr>
          <p:nvPr/>
        </p:nvSpPr>
        <p:spPr bwMode="auto">
          <a:xfrm>
            <a:off x="4140200" y="5648325"/>
            <a:ext cx="16557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每个簇的</a:t>
            </a:r>
            <a:r>
              <a:rPr lang="en-US" altLang="zh-CN"/>
              <a:t>WSS</a:t>
            </a:r>
            <a:endParaRPr lang="zh-CN" altLang="en-US"/>
          </a:p>
        </p:txBody>
      </p:sp>
      <p:cxnSp>
        <p:nvCxnSpPr>
          <p:cNvPr id="45066" name="直接箭头连接符 10"/>
          <p:cNvCxnSpPr>
            <a:cxnSpLocks noChangeShapeType="1"/>
          </p:cNvCxnSpPr>
          <p:nvPr/>
        </p:nvCxnSpPr>
        <p:spPr bwMode="auto">
          <a:xfrm flipH="1">
            <a:off x="3059113" y="5834063"/>
            <a:ext cx="936625" cy="0"/>
          </a:xfrm>
          <a:prstGeom prst="straightConnector1">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zh-CN" altLang="en-US" smtClean="0"/>
              <a:t>聚类分析案例</a:t>
            </a:r>
          </a:p>
        </p:txBody>
      </p:sp>
      <p:sp>
        <p:nvSpPr>
          <p:cNvPr id="9219" name="内容占位符 2"/>
          <p:cNvSpPr>
            <a:spLocks noGrp="1"/>
          </p:cNvSpPr>
          <p:nvPr>
            <p:ph idx="1"/>
          </p:nvPr>
        </p:nvSpPr>
        <p:spPr>
          <a:xfrm>
            <a:off x="107950" y="1268413"/>
            <a:ext cx="8712200" cy="4752975"/>
          </a:xfrm>
        </p:spPr>
        <p:txBody>
          <a:bodyPr/>
          <a:lstStyle/>
          <a:p>
            <a:pPr>
              <a:defRPr/>
            </a:pPr>
            <a:r>
              <a:rPr lang="zh-CN" altLang="en-US" sz="1600" dirty="0" smtClean="0"/>
              <a:t>可视化数据及聚类的分簇结果</a:t>
            </a:r>
            <a:endParaRPr lang="en-US" altLang="zh-CN" sz="1600" dirty="0" smtClean="0"/>
          </a:p>
          <a:p>
            <a:pPr marL="0" indent="0">
              <a:buFont typeface="Wingdings" panose="05000000000000000000" pitchFamily="2" charset="2"/>
              <a:buNone/>
              <a:defRPr/>
            </a:pPr>
            <a:r>
              <a:rPr lang="en-US" altLang="zh-CN" sz="1600" dirty="0" err="1" smtClean="0"/>
              <a:t>df</a:t>
            </a:r>
            <a:r>
              <a:rPr lang="en-US" altLang="zh-CN" sz="1600" dirty="0" smtClean="0"/>
              <a:t> = </a:t>
            </a:r>
            <a:r>
              <a:rPr lang="en-US" altLang="zh-CN" sz="1600" dirty="0" err="1" smtClean="0"/>
              <a:t>as.data.frame</a:t>
            </a:r>
            <a:r>
              <a:rPr lang="en-US" altLang="zh-CN" sz="1600" dirty="0" smtClean="0"/>
              <a:t>(</a:t>
            </a:r>
            <a:r>
              <a:rPr lang="en-US" altLang="zh-CN" sz="1600" dirty="0" err="1" smtClean="0"/>
              <a:t>kmdata_orig</a:t>
            </a:r>
            <a:r>
              <a:rPr lang="en-US" altLang="zh-CN" sz="1600" dirty="0" smtClean="0"/>
              <a:t>[,2:4])</a:t>
            </a:r>
          </a:p>
          <a:p>
            <a:pPr marL="0" indent="0">
              <a:buFont typeface="Wingdings" panose="05000000000000000000" pitchFamily="2" charset="2"/>
              <a:buNone/>
              <a:defRPr/>
            </a:pPr>
            <a:r>
              <a:rPr lang="en-US" altLang="zh-CN" sz="1600" dirty="0" err="1" smtClean="0"/>
              <a:t>df$cluster</a:t>
            </a:r>
            <a:r>
              <a:rPr lang="en-US" altLang="zh-CN" sz="1600" dirty="0" smtClean="0"/>
              <a:t> = factor(</a:t>
            </a:r>
            <a:r>
              <a:rPr lang="en-US" altLang="zh-CN" sz="1600" dirty="0" err="1" smtClean="0"/>
              <a:t>km$cluster</a:t>
            </a:r>
            <a:r>
              <a:rPr lang="en-US" altLang="zh-CN" sz="1600" dirty="0" smtClean="0"/>
              <a:t>)</a:t>
            </a:r>
          </a:p>
          <a:p>
            <a:pPr marL="0" indent="0">
              <a:buFont typeface="Wingdings" panose="05000000000000000000" pitchFamily="2" charset="2"/>
              <a:buNone/>
              <a:defRPr/>
            </a:pPr>
            <a:r>
              <a:rPr lang="en-US" altLang="zh-CN" sz="1600" dirty="0" smtClean="0"/>
              <a:t>centers=</a:t>
            </a:r>
            <a:r>
              <a:rPr lang="en-US" altLang="zh-CN" sz="1600" dirty="0" err="1" smtClean="0"/>
              <a:t>as.data.frame</a:t>
            </a:r>
            <a:r>
              <a:rPr lang="en-US" altLang="zh-CN" sz="1600" dirty="0" smtClean="0"/>
              <a:t>(</a:t>
            </a:r>
            <a:r>
              <a:rPr lang="en-US" altLang="zh-CN" sz="1600" dirty="0" err="1" smtClean="0"/>
              <a:t>km$centers</a:t>
            </a:r>
            <a:r>
              <a:rPr lang="en-US" altLang="zh-CN" sz="1600" dirty="0" smtClean="0"/>
              <a:t>)</a:t>
            </a:r>
          </a:p>
          <a:p>
            <a:pPr marL="0" indent="0">
              <a:buFont typeface="Wingdings" panose="05000000000000000000" pitchFamily="2" charset="2"/>
              <a:buNone/>
              <a:defRPr/>
            </a:pPr>
            <a:endParaRPr lang="en-US" altLang="zh-CN" sz="1600" dirty="0" smtClean="0"/>
          </a:p>
          <a:p>
            <a:pPr marL="0" indent="0">
              <a:buFont typeface="Wingdings" panose="05000000000000000000" pitchFamily="2" charset="2"/>
              <a:buNone/>
              <a:defRPr/>
            </a:pPr>
            <a:r>
              <a:rPr lang="en-US" altLang="zh-CN" sz="1600" dirty="0" smtClean="0"/>
              <a:t>g1= </a:t>
            </a:r>
            <a:r>
              <a:rPr lang="en-US" altLang="zh-CN" sz="1600" dirty="0" err="1" smtClean="0"/>
              <a:t>ggplot</a:t>
            </a:r>
            <a:r>
              <a:rPr lang="en-US" altLang="zh-CN" sz="1600" dirty="0" smtClean="0"/>
              <a:t>(data=</a:t>
            </a:r>
            <a:r>
              <a:rPr lang="en-US" altLang="zh-CN" sz="1600" dirty="0" err="1" smtClean="0"/>
              <a:t>df</a:t>
            </a:r>
            <a:r>
              <a:rPr lang="en-US" altLang="zh-CN" sz="1600" dirty="0" smtClean="0"/>
              <a:t>, </a:t>
            </a:r>
            <a:r>
              <a:rPr lang="en-US" altLang="zh-CN" sz="1600" dirty="0" err="1" smtClean="0"/>
              <a:t>aes</a:t>
            </a:r>
            <a:r>
              <a:rPr lang="en-US" altLang="zh-CN" sz="1600" dirty="0" smtClean="0"/>
              <a:t>(x=English, y=Math, color=cluster )) + </a:t>
            </a:r>
          </a:p>
          <a:p>
            <a:pPr marL="0" indent="0">
              <a:buFont typeface="Wingdings" panose="05000000000000000000" pitchFamily="2" charset="2"/>
              <a:buNone/>
              <a:defRPr/>
            </a:pPr>
            <a:r>
              <a:rPr lang="en-US" altLang="zh-CN" sz="1600" dirty="0" smtClean="0"/>
              <a:t>  </a:t>
            </a:r>
            <a:r>
              <a:rPr lang="en-US" altLang="zh-CN" sz="1600" dirty="0" err="1" smtClean="0"/>
              <a:t>geom_point</a:t>
            </a:r>
            <a:r>
              <a:rPr lang="en-US" altLang="zh-CN" sz="1600" dirty="0" smtClean="0"/>
              <a:t>() + theme(</a:t>
            </a:r>
            <a:r>
              <a:rPr lang="en-US" altLang="zh-CN" sz="1600" dirty="0" err="1" smtClean="0"/>
              <a:t>legend.position</a:t>
            </a:r>
            <a:r>
              <a:rPr lang="en-US" altLang="zh-CN" sz="1600" dirty="0" smtClean="0"/>
              <a:t>="right") +</a:t>
            </a:r>
          </a:p>
          <a:p>
            <a:pPr marL="0" indent="0">
              <a:buFont typeface="Wingdings" panose="05000000000000000000" pitchFamily="2" charset="2"/>
              <a:buNone/>
              <a:defRPr/>
            </a:pPr>
            <a:r>
              <a:rPr lang="en-US" altLang="zh-CN" sz="1600" dirty="0" smtClean="0"/>
              <a:t>  </a:t>
            </a:r>
            <a:r>
              <a:rPr lang="en-US" altLang="zh-CN" sz="1600" dirty="0" err="1" smtClean="0"/>
              <a:t>geom_point</a:t>
            </a:r>
            <a:r>
              <a:rPr lang="en-US" altLang="zh-CN" sz="1600" dirty="0" smtClean="0"/>
              <a:t>(data=centers, </a:t>
            </a:r>
            <a:r>
              <a:rPr lang="en-US" altLang="zh-CN" sz="1600" dirty="0" err="1" smtClean="0"/>
              <a:t>aes</a:t>
            </a:r>
            <a:r>
              <a:rPr lang="en-US" altLang="zh-CN" sz="1600" dirty="0" smtClean="0"/>
              <a:t>(x=</a:t>
            </a:r>
            <a:r>
              <a:rPr lang="en-US" altLang="zh-CN" sz="1600" dirty="0" err="1" smtClean="0"/>
              <a:t>English,y</a:t>
            </a:r>
            <a:r>
              <a:rPr lang="en-US" altLang="zh-CN" sz="1600" dirty="0" smtClean="0"/>
              <a:t>=Math, color=</a:t>
            </a:r>
            <a:r>
              <a:rPr lang="en-US" altLang="zh-CN" sz="1600" dirty="0" err="1" smtClean="0"/>
              <a:t>as.factor</a:t>
            </a:r>
            <a:r>
              <a:rPr lang="en-US" altLang="zh-CN" sz="1600" dirty="0" smtClean="0"/>
              <a:t>(c(1,2,3))), </a:t>
            </a:r>
          </a:p>
          <a:p>
            <a:pPr marL="0" indent="0">
              <a:buFont typeface="Wingdings" panose="05000000000000000000" pitchFamily="2" charset="2"/>
              <a:buNone/>
              <a:defRPr/>
            </a:pPr>
            <a:r>
              <a:rPr lang="en-US" altLang="zh-CN" sz="1600" dirty="0" smtClean="0"/>
              <a:t>             size=10, alpha=.3, </a:t>
            </a:r>
            <a:r>
              <a:rPr lang="en-US" altLang="zh-CN" sz="1600" dirty="0" err="1" smtClean="0"/>
              <a:t>show.legend</a:t>
            </a:r>
            <a:r>
              <a:rPr lang="en-US" altLang="zh-CN" sz="1600" dirty="0" smtClean="0"/>
              <a:t>=FALSE)</a:t>
            </a:r>
          </a:p>
          <a:p>
            <a:pPr marL="0" indent="0">
              <a:buFont typeface="Wingdings" panose="05000000000000000000" pitchFamily="2" charset="2"/>
              <a:buNone/>
              <a:defRPr/>
            </a:pPr>
            <a:endParaRPr lang="en-US" altLang="zh-CN" sz="1600" dirty="0" smtClean="0"/>
          </a:p>
          <a:p>
            <a:pPr marL="0" indent="0">
              <a:buFont typeface="Wingdings" panose="05000000000000000000" pitchFamily="2" charset="2"/>
              <a:buNone/>
              <a:defRPr/>
            </a:pPr>
            <a:r>
              <a:rPr lang="en-US" altLang="zh-CN" sz="1600" dirty="0" smtClean="0"/>
              <a:t>g2 =</a:t>
            </a:r>
            <a:r>
              <a:rPr lang="en-US" altLang="zh-CN" sz="1600" dirty="0" err="1" smtClean="0"/>
              <a:t>ggplot</a:t>
            </a:r>
            <a:r>
              <a:rPr lang="en-US" altLang="zh-CN" sz="1600" dirty="0" smtClean="0"/>
              <a:t>(data=</a:t>
            </a:r>
            <a:r>
              <a:rPr lang="en-US" altLang="zh-CN" sz="1600" dirty="0" err="1" smtClean="0"/>
              <a:t>df</a:t>
            </a:r>
            <a:r>
              <a:rPr lang="en-US" altLang="zh-CN" sz="1600" dirty="0" smtClean="0"/>
              <a:t>, </a:t>
            </a:r>
            <a:r>
              <a:rPr lang="en-US" altLang="zh-CN" sz="1600" dirty="0" err="1" smtClean="0"/>
              <a:t>aes</a:t>
            </a:r>
            <a:r>
              <a:rPr lang="en-US" altLang="zh-CN" sz="1600" dirty="0" smtClean="0"/>
              <a:t>(x=English, y=Science, color=cluster )) + </a:t>
            </a:r>
          </a:p>
          <a:p>
            <a:pPr marL="0" indent="0">
              <a:buFont typeface="Wingdings" panose="05000000000000000000" pitchFamily="2" charset="2"/>
              <a:buNone/>
              <a:defRPr/>
            </a:pPr>
            <a:r>
              <a:rPr lang="en-US" altLang="zh-CN" sz="1600" dirty="0" smtClean="0"/>
              <a:t>  </a:t>
            </a:r>
            <a:r>
              <a:rPr lang="en-US" altLang="zh-CN" sz="1600" dirty="0" err="1" smtClean="0"/>
              <a:t>geom_point</a:t>
            </a:r>
            <a:r>
              <a:rPr lang="en-US" altLang="zh-CN" sz="1600" dirty="0" smtClean="0"/>
              <a:t>() + </a:t>
            </a:r>
          </a:p>
          <a:p>
            <a:pPr marL="0" indent="0">
              <a:buFont typeface="Wingdings" panose="05000000000000000000" pitchFamily="2" charset="2"/>
              <a:buNone/>
              <a:defRPr/>
            </a:pPr>
            <a:r>
              <a:rPr lang="en-US" altLang="zh-CN" sz="1600" dirty="0" smtClean="0"/>
              <a:t>  </a:t>
            </a:r>
            <a:r>
              <a:rPr lang="en-US" altLang="zh-CN" sz="1600" dirty="0" err="1" smtClean="0"/>
              <a:t>geom_point</a:t>
            </a:r>
            <a:r>
              <a:rPr lang="en-US" altLang="zh-CN" sz="1600" dirty="0" smtClean="0"/>
              <a:t>(data=centers, </a:t>
            </a:r>
            <a:r>
              <a:rPr lang="en-US" altLang="zh-CN" sz="1600" dirty="0" err="1" smtClean="0"/>
              <a:t>aes</a:t>
            </a:r>
            <a:r>
              <a:rPr lang="en-US" altLang="zh-CN" sz="1600" dirty="0" smtClean="0"/>
              <a:t>(x=</a:t>
            </a:r>
            <a:r>
              <a:rPr lang="en-US" altLang="zh-CN" sz="1600" dirty="0" err="1" smtClean="0"/>
              <a:t>English,y</a:t>
            </a:r>
            <a:r>
              <a:rPr lang="en-US" altLang="zh-CN" sz="1600" dirty="0" smtClean="0"/>
              <a:t>=Science, color=</a:t>
            </a:r>
            <a:r>
              <a:rPr lang="en-US" altLang="zh-CN" sz="1600" dirty="0" err="1" smtClean="0"/>
              <a:t>as.factor</a:t>
            </a:r>
            <a:r>
              <a:rPr lang="en-US" altLang="zh-CN" sz="1600" dirty="0" smtClean="0"/>
              <a:t>(c(1,2,3))), </a:t>
            </a:r>
          </a:p>
          <a:p>
            <a:pPr marL="0" indent="0">
              <a:buFont typeface="Wingdings" panose="05000000000000000000" pitchFamily="2" charset="2"/>
              <a:buNone/>
              <a:defRPr/>
            </a:pPr>
            <a:r>
              <a:rPr lang="en-US" altLang="zh-CN" sz="1600" dirty="0" smtClean="0"/>
              <a:t>             size=10, alpha=.3, </a:t>
            </a:r>
            <a:r>
              <a:rPr lang="en-US" altLang="zh-CN" sz="1600" dirty="0" err="1" smtClean="0"/>
              <a:t>show.legend</a:t>
            </a:r>
            <a:r>
              <a:rPr lang="en-US" altLang="zh-CN" sz="1600" dirty="0" smtClean="0"/>
              <a:t>=FALSE)</a:t>
            </a:r>
          </a:p>
          <a:p>
            <a:pPr marL="0" indent="0">
              <a:buFont typeface="Wingdings" panose="05000000000000000000" pitchFamily="2" charset="2"/>
              <a:buNone/>
              <a:defRPr/>
            </a:pPr>
            <a:endParaRPr lang="en-US" altLang="zh-CN" sz="1600" dirty="0"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smtClean="0"/>
              <a:t>聚类分析案例</a:t>
            </a:r>
          </a:p>
        </p:txBody>
      </p:sp>
      <p:sp>
        <p:nvSpPr>
          <p:cNvPr id="47107" name="内容占位符 2"/>
          <p:cNvSpPr>
            <a:spLocks noGrp="1"/>
          </p:cNvSpPr>
          <p:nvPr>
            <p:ph idx="1"/>
          </p:nvPr>
        </p:nvSpPr>
        <p:spPr>
          <a:xfrm>
            <a:off x="250825" y="1341438"/>
            <a:ext cx="8569325" cy="4679950"/>
          </a:xfrm>
        </p:spPr>
        <p:txBody>
          <a:bodyPr/>
          <a:lstStyle/>
          <a:p>
            <a:pPr marL="0" indent="0">
              <a:buFont typeface="Wingdings" panose="05000000000000000000" pitchFamily="2" charset="2"/>
              <a:buNone/>
            </a:pPr>
            <a:r>
              <a:rPr lang="en-US" altLang="zh-CN" sz="1600" dirty="0" smtClean="0"/>
              <a:t>g3 = </a:t>
            </a:r>
            <a:r>
              <a:rPr lang="en-US" altLang="zh-CN" sz="1600" dirty="0" err="1" smtClean="0"/>
              <a:t>ggplot</a:t>
            </a:r>
            <a:r>
              <a:rPr lang="en-US" altLang="zh-CN" sz="1600" dirty="0" smtClean="0"/>
              <a:t>(data=</a:t>
            </a:r>
            <a:r>
              <a:rPr lang="en-US" altLang="zh-CN" sz="1600" dirty="0" err="1" smtClean="0"/>
              <a:t>df</a:t>
            </a:r>
            <a:r>
              <a:rPr lang="en-US" altLang="zh-CN" sz="1600" dirty="0" smtClean="0"/>
              <a:t>, </a:t>
            </a:r>
            <a:r>
              <a:rPr lang="en-US" altLang="zh-CN" sz="1600" dirty="0" err="1" smtClean="0"/>
              <a:t>aes</a:t>
            </a:r>
            <a:r>
              <a:rPr lang="en-US" altLang="zh-CN" sz="1600" dirty="0" smtClean="0"/>
              <a:t>(x=Math, y=Science, color=cluster )) + </a:t>
            </a:r>
          </a:p>
          <a:p>
            <a:pPr marL="0" indent="0">
              <a:buFont typeface="Wingdings" panose="05000000000000000000" pitchFamily="2" charset="2"/>
              <a:buNone/>
            </a:pPr>
            <a:r>
              <a:rPr lang="en-US" altLang="zh-CN" sz="1600" dirty="0" smtClean="0"/>
              <a:t>  </a:t>
            </a:r>
            <a:r>
              <a:rPr lang="en-US" altLang="zh-CN" sz="1600" dirty="0" err="1" smtClean="0"/>
              <a:t>geom_point</a:t>
            </a:r>
            <a:r>
              <a:rPr lang="en-US" altLang="zh-CN" sz="1600" dirty="0" smtClean="0"/>
              <a:t>() +</a:t>
            </a:r>
          </a:p>
          <a:p>
            <a:pPr marL="0" indent="0">
              <a:buFont typeface="Wingdings" panose="05000000000000000000" pitchFamily="2" charset="2"/>
              <a:buNone/>
            </a:pPr>
            <a:r>
              <a:rPr lang="en-US" altLang="zh-CN" sz="1600" dirty="0" smtClean="0"/>
              <a:t>  </a:t>
            </a:r>
            <a:r>
              <a:rPr lang="en-US" altLang="zh-CN" sz="1600" dirty="0" err="1" smtClean="0"/>
              <a:t>geom_point</a:t>
            </a:r>
            <a:r>
              <a:rPr lang="en-US" altLang="zh-CN" sz="1600" dirty="0" smtClean="0"/>
              <a:t>(data=centers, </a:t>
            </a:r>
            <a:r>
              <a:rPr lang="en-US" altLang="zh-CN" sz="1600" dirty="0" err="1" smtClean="0"/>
              <a:t>aes</a:t>
            </a:r>
            <a:r>
              <a:rPr lang="en-US" altLang="zh-CN" sz="1600" dirty="0" smtClean="0"/>
              <a:t>(x=</a:t>
            </a:r>
            <a:r>
              <a:rPr lang="en-US" altLang="zh-CN" sz="1600" dirty="0" err="1" smtClean="0"/>
              <a:t>Math,y</a:t>
            </a:r>
            <a:r>
              <a:rPr lang="en-US" altLang="zh-CN" sz="1600" dirty="0" smtClean="0"/>
              <a:t>=Science, color=</a:t>
            </a:r>
            <a:r>
              <a:rPr lang="en-US" altLang="zh-CN" sz="1600" dirty="0" err="1" smtClean="0"/>
              <a:t>as.factor</a:t>
            </a:r>
            <a:r>
              <a:rPr lang="en-US" altLang="zh-CN" sz="1600" dirty="0" smtClean="0"/>
              <a:t>(c(1,2,3))), </a:t>
            </a:r>
          </a:p>
          <a:p>
            <a:pPr marL="0" indent="0">
              <a:buFont typeface="Wingdings" panose="05000000000000000000" pitchFamily="2" charset="2"/>
              <a:buNone/>
            </a:pPr>
            <a:r>
              <a:rPr lang="en-US" altLang="zh-CN" sz="1600" dirty="0" smtClean="0"/>
              <a:t>             size=10, alpha=.3, </a:t>
            </a:r>
            <a:r>
              <a:rPr lang="en-US" altLang="zh-CN" sz="1600" dirty="0" err="1" smtClean="0"/>
              <a:t>show.legend</a:t>
            </a:r>
            <a:r>
              <a:rPr lang="en-US" altLang="zh-CN" sz="1600" dirty="0" smtClean="0"/>
              <a:t>=FALSE)</a:t>
            </a:r>
          </a:p>
          <a:p>
            <a:pPr marL="0" indent="0">
              <a:buFont typeface="Wingdings" panose="05000000000000000000" pitchFamily="2" charset="2"/>
              <a:buNone/>
            </a:pPr>
            <a:endParaRPr lang="en-US" altLang="zh-CN" sz="1600" dirty="0" smtClean="0"/>
          </a:p>
          <a:p>
            <a:pPr marL="0" indent="0">
              <a:buFont typeface="Wingdings" panose="05000000000000000000" pitchFamily="2" charset="2"/>
              <a:buNone/>
            </a:pPr>
            <a:r>
              <a:rPr lang="en-US" altLang="zh-CN" sz="1600" dirty="0" err="1" smtClean="0"/>
              <a:t>grid.arrange</a:t>
            </a:r>
            <a:r>
              <a:rPr lang="en-US" altLang="zh-CN" sz="1600" dirty="0" smtClean="0"/>
              <a:t>(</a:t>
            </a:r>
            <a:r>
              <a:rPr lang="en-US" altLang="zh-CN" sz="1600" dirty="0" err="1" smtClean="0"/>
              <a:t>arrangeGrob</a:t>
            </a:r>
            <a:r>
              <a:rPr lang="en-US" altLang="zh-CN" sz="1600" dirty="0" smtClean="0"/>
              <a:t>(g1 + theme(</a:t>
            </a:r>
            <a:r>
              <a:rPr lang="en-US" altLang="zh-CN" sz="1600" dirty="0" err="1" smtClean="0"/>
              <a:t>legend.position</a:t>
            </a:r>
            <a:r>
              <a:rPr lang="en-US" altLang="zh-CN" sz="1600" dirty="0" smtClean="0"/>
              <a:t>="none"),</a:t>
            </a:r>
          </a:p>
          <a:p>
            <a:pPr marL="0" indent="0">
              <a:buFont typeface="Wingdings" panose="05000000000000000000" pitchFamily="2" charset="2"/>
              <a:buNone/>
            </a:pPr>
            <a:r>
              <a:rPr lang="en-US" altLang="zh-CN" sz="1600" dirty="0" smtClean="0"/>
              <a:t>                         g2 + theme(</a:t>
            </a:r>
            <a:r>
              <a:rPr lang="en-US" altLang="zh-CN" sz="1600" dirty="0" err="1" smtClean="0"/>
              <a:t>legend.position</a:t>
            </a:r>
            <a:r>
              <a:rPr lang="en-US" altLang="zh-CN" sz="1600" dirty="0" smtClean="0"/>
              <a:t>="none"),</a:t>
            </a:r>
          </a:p>
          <a:p>
            <a:pPr marL="0" indent="0">
              <a:buFont typeface="Wingdings" panose="05000000000000000000" pitchFamily="2" charset="2"/>
              <a:buNone/>
            </a:pPr>
            <a:r>
              <a:rPr lang="en-US" altLang="zh-CN" sz="1600" dirty="0" smtClean="0"/>
              <a:t>                         g3 + theme(</a:t>
            </a:r>
            <a:r>
              <a:rPr lang="en-US" altLang="zh-CN" sz="1600" dirty="0" err="1" smtClean="0"/>
              <a:t>legend.position</a:t>
            </a:r>
            <a:r>
              <a:rPr lang="en-US" altLang="zh-CN" sz="1600" dirty="0" smtClean="0"/>
              <a:t>="none"),</a:t>
            </a:r>
          </a:p>
          <a:p>
            <a:pPr marL="0" indent="0">
              <a:buFont typeface="Wingdings" panose="05000000000000000000" pitchFamily="2" charset="2"/>
              <a:buNone/>
            </a:pPr>
            <a:r>
              <a:rPr lang="en-US" altLang="zh-CN" sz="1600" dirty="0" smtClean="0"/>
              <a:t>                         top ="High School Student Cluster Analysis", </a:t>
            </a:r>
            <a:r>
              <a:rPr lang="en-US" altLang="zh-CN" sz="1600" dirty="0" err="1" smtClean="0"/>
              <a:t>ncol</a:t>
            </a:r>
            <a:r>
              <a:rPr lang="en-US" altLang="zh-CN" sz="1600" dirty="0" smtClean="0"/>
              <a:t>=1))</a:t>
            </a:r>
            <a:endParaRPr lang="zh-CN" altLang="en-US" sz="1600" dirty="0" smtClean="0"/>
          </a:p>
          <a:p>
            <a:pPr marL="0" indent="0">
              <a:buFont typeface="Wingdings" panose="05000000000000000000" pitchFamily="2" charset="2"/>
              <a:buNone/>
            </a:pPr>
            <a:endParaRPr lang="zh-CN" altLang="en-US" sz="1600" dirty="0"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zh-CN" altLang="en-US" smtClean="0"/>
              <a:t>聚类分析案例</a:t>
            </a:r>
          </a:p>
        </p:txBody>
      </p:sp>
      <p:sp>
        <p:nvSpPr>
          <p:cNvPr id="48131" name="内容占位符 2"/>
          <p:cNvSpPr>
            <a:spLocks noGrp="1"/>
          </p:cNvSpPr>
          <p:nvPr>
            <p:ph idx="1"/>
          </p:nvPr>
        </p:nvSpPr>
        <p:spPr>
          <a:xfrm>
            <a:off x="250825" y="1341438"/>
            <a:ext cx="3241675" cy="4679950"/>
          </a:xfrm>
        </p:spPr>
        <p:txBody>
          <a:bodyPr/>
          <a:lstStyle/>
          <a:p>
            <a:r>
              <a:rPr lang="zh-CN" altLang="en-US" sz="2400" smtClean="0"/>
              <a:t>可视化输出</a:t>
            </a:r>
            <a:endParaRPr lang="en-US" altLang="zh-CN" sz="2400" smtClean="0"/>
          </a:p>
          <a:p>
            <a:endParaRPr lang="en-US" altLang="zh-CN" sz="2400" smtClean="0"/>
          </a:p>
          <a:p>
            <a:r>
              <a:rPr lang="zh-CN" altLang="en-US" sz="2400" smtClean="0"/>
              <a:t>颜色表示聚类簇</a:t>
            </a:r>
            <a:endParaRPr lang="en-US" altLang="zh-CN" sz="2400" smtClean="0"/>
          </a:p>
          <a:p>
            <a:r>
              <a:rPr lang="zh-CN" altLang="en-US" sz="2400" smtClean="0"/>
              <a:t>小点表示学生</a:t>
            </a:r>
            <a:endParaRPr lang="en-US" altLang="zh-CN" sz="2400" smtClean="0"/>
          </a:p>
          <a:p>
            <a:r>
              <a:rPr lang="zh-CN" altLang="en-US" sz="2400" smtClean="0"/>
              <a:t>大圆圈表示簇均值的位置</a:t>
            </a:r>
          </a:p>
        </p:txBody>
      </p:sp>
      <p:pic>
        <p:nvPicPr>
          <p:cNvPr id="48132"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35375" y="1341438"/>
            <a:ext cx="4932363"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a:t>
            </a:r>
            <a:r>
              <a:rPr lang="zh-CN" altLang="en-US" dirty="0" smtClean="0"/>
              <a:t>语言中</a:t>
            </a:r>
            <a:r>
              <a:rPr lang="en-US" altLang="zh-CN" dirty="0" err="1" smtClean="0"/>
              <a:t>kmeans</a:t>
            </a:r>
            <a:r>
              <a:rPr lang="zh-CN" altLang="en-US" dirty="0"/>
              <a:t>函数</a:t>
            </a:r>
          </a:p>
        </p:txBody>
      </p:sp>
      <p:sp>
        <p:nvSpPr>
          <p:cNvPr id="3" name="内容占位符 2"/>
          <p:cNvSpPr>
            <a:spLocks noGrp="1"/>
          </p:cNvSpPr>
          <p:nvPr>
            <p:ph idx="1"/>
          </p:nvPr>
        </p:nvSpPr>
        <p:spPr>
          <a:xfrm>
            <a:off x="323529" y="1340768"/>
            <a:ext cx="8568952" cy="4536157"/>
          </a:xfrm>
        </p:spPr>
        <p:txBody>
          <a:bodyPr/>
          <a:lstStyle/>
          <a:p>
            <a:r>
              <a:rPr lang="en-US" altLang="zh-CN" sz="2400" dirty="0" err="1"/>
              <a:t>kmeans</a:t>
            </a:r>
            <a:r>
              <a:rPr lang="en-US" altLang="zh-CN" sz="2400" dirty="0"/>
              <a:t>(x, centers, </a:t>
            </a:r>
            <a:r>
              <a:rPr lang="en-US" altLang="zh-CN" sz="2400" dirty="0" err="1"/>
              <a:t>iter.max</a:t>
            </a:r>
            <a:r>
              <a:rPr lang="en-US" altLang="zh-CN" sz="2400" dirty="0"/>
              <a:t> = 10, </a:t>
            </a:r>
            <a:r>
              <a:rPr lang="en-US" altLang="zh-CN" sz="2400" dirty="0" err="1"/>
              <a:t>nstart</a:t>
            </a:r>
            <a:r>
              <a:rPr lang="en-US" altLang="zh-CN" sz="2400" dirty="0"/>
              <a:t> = </a:t>
            </a:r>
            <a:r>
              <a:rPr lang="en-US" altLang="zh-CN" sz="2400" dirty="0" smtClean="0"/>
              <a:t>1,algorithm </a:t>
            </a:r>
            <a:r>
              <a:rPr lang="en-US" altLang="zh-CN" sz="2400" dirty="0"/>
              <a:t>= c("</a:t>
            </a:r>
            <a:r>
              <a:rPr lang="en-US" altLang="zh-CN" sz="2400" dirty="0" err="1"/>
              <a:t>Hartigan</a:t>
            </a:r>
            <a:r>
              <a:rPr lang="en-US" altLang="zh-CN" sz="2400" dirty="0"/>
              <a:t>-Wong", "Lloyd", "</a:t>
            </a:r>
            <a:r>
              <a:rPr lang="en-US" altLang="zh-CN" sz="2400" dirty="0" err="1"/>
              <a:t>Forgy</a:t>
            </a:r>
            <a:r>
              <a:rPr lang="en-US" altLang="zh-CN" sz="2400" dirty="0" smtClean="0"/>
              <a:t>","</a:t>
            </a:r>
            <a:r>
              <a:rPr lang="en-US" altLang="zh-CN" sz="2400" dirty="0" err="1"/>
              <a:t>MacQueen</a:t>
            </a:r>
            <a:r>
              <a:rPr lang="en-US" altLang="zh-CN" sz="2400" dirty="0"/>
              <a:t>"), trace=FALSE</a:t>
            </a:r>
            <a:r>
              <a:rPr lang="en-US" altLang="zh-CN" sz="2400" dirty="0" smtClean="0"/>
              <a:t>)</a:t>
            </a:r>
          </a:p>
          <a:p>
            <a:pPr lvl="1"/>
            <a:r>
              <a:rPr lang="zh-CN" altLang="en-US" sz="2000" dirty="0" smtClean="0"/>
              <a:t>待</a:t>
            </a:r>
            <a:r>
              <a:rPr lang="zh-CN" altLang="en-US" sz="2000" dirty="0"/>
              <a:t>聚类样本组织在</a:t>
            </a:r>
            <a:r>
              <a:rPr lang="en-US" altLang="zh-CN" sz="2000" dirty="0"/>
              <a:t>x</a:t>
            </a:r>
            <a:r>
              <a:rPr lang="zh-CN" altLang="en-US" sz="2000" dirty="0"/>
              <a:t>指定的矩阵或数据框中。</a:t>
            </a:r>
          </a:p>
          <a:p>
            <a:pPr lvl="1"/>
            <a:r>
              <a:rPr lang="zh-CN" altLang="en-US" sz="2000" dirty="0" smtClean="0"/>
              <a:t>参数</a:t>
            </a:r>
            <a:r>
              <a:rPr lang="en-US" altLang="zh-CN" sz="2000" dirty="0"/>
              <a:t>centers</a:t>
            </a:r>
            <a:r>
              <a:rPr lang="zh-CN" altLang="en-US" sz="2000" dirty="0"/>
              <a:t>：若为一个整数，则表示聚类数目</a:t>
            </a:r>
            <a:r>
              <a:rPr lang="en-US" altLang="zh-CN" sz="2000" dirty="0"/>
              <a:t>K</a:t>
            </a:r>
            <a:r>
              <a:rPr lang="zh-CN" altLang="en-US" sz="2000" dirty="0"/>
              <a:t>；若为一个矩阵（行数等于聚类数目</a:t>
            </a:r>
            <a:r>
              <a:rPr lang="en-US" altLang="zh-CN" sz="2000" dirty="0"/>
              <a:t>K</a:t>
            </a:r>
            <a:r>
              <a:rPr lang="zh-CN" altLang="en-US" sz="2000" dirty="0"/>
              <a:t>，列数等于聚类变量个数），则表示初始类质心，每一行表示一个初始类质心。</a:t>
            </a:r>
          </a:p>
          <a:p>
            <a:pPr lvl="1"/>
            <a:r>
              <a:rPr lang="zh-CN" altLang="en-US" sz="2000" dirty="0" smtClean="0"/>
              <a:t>参数</a:t>
            </a:r>
            <a:r>
              <a:rPr lang="en-US" altLang="zh-CN" sz="2000" dirty="0" err="1"/>
              <a:t>iter.max</a:t>
            </a:r>
            <a:r>
              <a:rPr lang="zh-CN" altLang="en-US" sz="2000" dirty="0"/>
              <a:t>用于指定最大迭代次数，默认为</a:t>
            </a:r>
            <a:r>
              <a:rPr lang="en-US" altLang="zh-CN" sz="2000" dirty="0"/>
              <a:t>10</a:t>
            </a:r>
            <a:r>
              <a:rPr lang="zh-CN" altLang="en-US" sz="2000" dirty="0"/>
              <a:t>次。</a:t>
            </a:r>
            <a:r>
              <a:rPr lang="en-US" altLang="zh-CN" sz="2000" dirty="0"/>
              <a:t>R</a:t>
            </a:r>
            <a:r>
              <a:rPr lang="zh-CN" altLang="en-US" sz="2000" dirty="0"/>
              <a:t>中仅以最大</a:t>
            </a:r>
            <a:r>
              <a:rPr lang="zh-CN" altLang="en-US" sz="2000" dirty="0" smtClean="0"/>
              <a:t>迭代次数</a:t>
            </a:r>
            <a:r>
              <a:rPr lang="zh-CN" altLang="en-US" sz="2000" dirty="0"/>
              <a:t>作为终止迭代条件。</a:t>
            </a:r>
          </a:p>
          <a:p>
            <a:pPr lvl="1"/>
            <a:r>
              <a:rPr lang="zh-CN" altLang="en-US" sz="2000" dirty="0" smtClean="0"/>
              <a:t>当参数</a:t>
            </a:r>
            <a:r>
              <a:rPr lang="zh-CN" altLang="en-US" sz="2000" dirty="0"/>
              <a:t>为</a:t>
            </a:r>
            <a:r>
              <a:rPr lang="en-US" altLang="zh-CN" sz="2000" dirty="0"/>
              <a:t>centers</a:t>
            </a:r>
            <a:r>
              <a:rPr lang="zh-CN" altLang="en-US" sz="2000" dirty="0"/>
              <a:t>为一个整数时，</a:t>
            </a:r>
            <a:r>
              <a:rPr lang="en-US" altLang="zh-CN" sz="2000" dirty="0"/>
              <a:t>R</a:t>
            </a:r>
            <a:r>
              <a:rPr lang="zh-CN" altLang="en-US" sz="2000" dirty="0"/>
              <a:t>将采用随机选择法从数据中抽取</a:t>
            </a:r>
            <a:r>
              <a:rPr lang="en-US" altLang="zh-CN" sz="2000" dirty="0"/>
              <a:t>K</a:t>
            </a:r>
            <a:r>
              <a:rPr lang="zh-CN" altLang="en-US" sz="2000" dirty="0"/>
              <a:t>个观测值作为初始类质心</a:t>
            </a:r>
            <a:r>
              <a:rPr lang="zh-CN" altLang="en-US" sz="2000" dirty="0" smtClean="0"/>
              <a:t>。不同</a:t>
            </a:r>
            <a:r>
              <a:rPr lang="zh-CN" altLang="en-US" sz="2000" dirty="0"/>
              <a:t>的初始类质心对最终的聚类结果是存在影响的。所以，</a:t>
            </a:r>
            <a:r>
              <a:rPr lang="en-US" altLang="zh-CN" sz="2000" dirty="0"/>
              <a:t>R</a:t>
            </a:r>
            <a:r>
              <a:rPr lang="zh-CN" altLang="en-US" sz="2000" dirty="0"/>
              <a:t>为克服大数据集下终止迭代次数不充分大时，初始类质心抽取的随机性对聚类结果的影响，可指定参数</a:t>
            </a:r>
            <a:r>
              <a:rPr lang="en-US" altLang="zh-CN" sz="2000" dirty="0" err="1"/>
              <a:t>nstar</a:t>
            </a:r>
            <a:r>
              <a:rPr lang="zh-CN" altLang="en-US" sz="2000" dirty="0"/>
              <a:t>为一个大于</a:t>
            </a:r>
            <a:r>
              <a:rPr lang="en-US" altLang="zh-CN" sz="2000" dirty="0"/>
              <a:t>1</a:t>
            </a:r>
            <a:r>
              <a:rPr lang="zh-CN" altLang="en-US" sz="2000" dirty="0"/>
              <a:t>的值（默认为</a:t>
            </a:r>
            <a:r>
              <a:rPr lang="en-US" altLang="zh-CN" sz="2000" dirty="0"/>
              <a:t>1</a:t>
            </a:r>
            <a:r>
              <a:rPr lang="zh-CN" altLang="en-US" sz="2000" dirty="0"/>
              <a:t>），表示重复多次抽取质心。</a:t>
            </a:r>
          </a:p>
          <a:p>
            <a:pPr lvl="1"/>
            <a:r>
              <a:rPr lang="zh-CN" altLang="en-US" sz="2000" dirty="0" smtClean="0"/>
              <a:t>参数</a:t>
            </a:r>
            <a:r>
              <a:rPr lang="en-US" altLang="zh-CN" sz="2000" dirty="0"/>
              <a:t>algorithm</a:t>
            </a:r>
            <a:r>
              <a:rPr lang="zh-CN" altLang="en-US" sz="2000" dirty="0"/>
              <a:t>，用于指定迭代算法</a:t>
            </a:r>
            <a:endParaRPr lang="en-US" altLang="zh-CN" sz="2000" dirty="0" smtClean="0"/>
          </a:p>
          <a:p>
            <a:endParaRPr lang="zh-CN" altLang="en-US" sz="2400" dirty="0"/>
          </a:p>
        </p:txBody>
      </p:sp>
    </p:spTree>
    <p:extLst>
      <p:ext uri="{BB962C8B-B14F-4D97-AF65-F5344CB8AC3E}">
        <p14:creationId xmlns:p14="http://schemas.microsoft.com/office/powerpoint/2010/main" val="38671574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a:t>
            </a:r>
            <a:r>
              <a:rPr lang="zh-CN" altLang="en-US" dirty="0"/>
              <a:t>语言中</a:t>
            </a:r>
            <a:r>
              <a:rPr lang="en-US" altLang="zh-CN" dirty="0" err="1"/>
              <a:t>kmeans</a:t>
            </a:r>
            <a:r>
              <a:rPr lang="zh-CN" altLang="en-US" dirty="0"/>
              <a:t>函数</a:t>
            </a:r>
          </a:p>
        </p:txBody>
      </p:sp>
      <p:sp>
        <p:nvSpPr>
          <p:cNvPr id="3" name="内容占位符 2"/>
          <p:cNvSpPr>
            <a:spLocks noGrp="1"/>
          </p:cNvSpPr>
          <p:nvPr>
            <p:ph idx="1"/>
          </p:nvPr>
        </p:nvSpPr>
        <p:spPr/>
        <p:txBody>
          <a:bodyPr/>
          <a:lstStyle/>
          <a:p>
            <a:r>
              <a:rPr lang="en-US" altLang="zh-CN" dirty="0" err="1"/>
              <a:t>Kmeans</a:t>
            </a:r>
            <a:r>
              <a:rPr lang="zh-CN" altLang="en-US" dirty="0"/>
              <a:t>函数的返回结果是一个列表，包括如下成分：</a:t>
            </a:r>
          </a:p>
          <a:p>
            <a:pPr lvl="1"/>
            <a:r>
              <a:rPr lang="en-US" altLang="zh-CN" dirty="0" smtClean="0"/>
              <a:t>cluster</a:t>
            </a:r>
            <a:r>
              <a:rPr lang="zh-CN" altLang="en-US" dirty="0"/>
              <a:t>：存储各观测所属的类别编号，也称聚类解。</a:t>
            </a:r>
          </a:p>
          <a:p>
            <a:pPr lvl="1"/>
            <a:r>
              <a:rPr lang="en-US" altLang="zh-CN" dirty="0" smtClean="0"/>
              <a:t>centers</a:t>
            </a:r>
            <a:r>
              <a:rPr lang="zh-CN" altLang="en-US" dirty="0"/>
              <a:t>：存储各个类的最终类质心。</a:t>
            </a:r>
          </a:p>
          <a:p>
            <a:pPr lvl="1"/>
            <a:r>
              <a:rPr lang="en-US" altLang="zh-CN" dirty="0" err="1" smtClean="0"/>
              <a:t>totss</a:t>
            </a:r>
            <a:r>
              <a:rPr lang="zh-CN" altLang="en-US" dirty="0"/>
              <a:t>：所有聚类变量的离差平方和之和，是对</a:t>
            </a:r>
            <a:r>
              <a:rPr lang="zh-CN" altLang="en-US" dirty="0" smtClean="0"/>
              <a:t>类内部</a:t>
            </a:r>
            <a:r>
              <a:rPr lang="zh-CN" altLang="en-US" dirty="0"/>
              <a:t>观测数据点离散程度的测度。</a:t>
            </a:r>
          </a:p>
          <a:p>
            <a:pPr lvl="1"/>
            <a:r>
              <a:rPr lang="en-US" altLang="zh-CN" dirty="0" err="1" smtClean="0"/>
              <a:t>cotwithss</a:t>
            </a:r>
            <a:r>
              <a:rPr lang="zh-CN" altLang="en-US" dirty="0"/>
              <a:t>：每个类内所有聚类变量的离差平方和之和的总和。</a:t>
            </a:r>
          </a:p>
          <a:p>
            <a:pPr lvl="1"/>
            <a:r>
              <a:rPr lang="en-US" altLang="zh-CN" dirty="0" err="1" smtClean="0"/>
              <a:t>betweenss</a:t>
            </a:r>
            <a:r>
              <a:rPr lang="zh-CN" altLang="en-US" dirty="0"/>
              <a:t>：各类别间的聚类变量离差平方和之和</a:t>
            </a:r>
          </a:p>
          <a:p>
            <a:pPr lvl="1"/>
            <a:r>
              <a:rPr lang="en-US" altLang="zh-CN" dirty="0" smtClean="0"/>
              <a:t>size</a:t>
            </a:r>
            <a:r>
              <a:rPr lang="zh-CN" altLang="en-US" dirty="0"/>
              <a:t>：各类的样本量。</a:t>
            </a:r>
          </a:p>
        </p:txBody>
      </p:sp>
    </p:spTree>
    <p:extLst>
      <p:ext uri="{BB962C8B-B14F-4D97-AF65-F5344CB8AC3E}">
        <p14:creationId xmlns:p14="http://schemas.microsoft.com/office/powerpoint/2010/main" val="19919493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a:t>
            </a:r>
            <a:r>
              <a:rPr lang="zh-CN" altLang="en-US" dirty="0"/>
              <a:t>语言中</a:t>
            </a:r>
            <a:r>
              <a:rPr lang="en-US" altLang="zh-CN" dirty="0" err="1"/>
              <a:t>kmeans</a:t>
            </a:r>
            <a:r>
              <a:rPr lang="zh-CN" altLang="en-US" dirty="0"/>
              <a:t>函数</a:t>
            </a:r>
          </a:p>
        </p:txBody>
      </p:sp>
      <p:sp>
        <p:nvSpPr>
          <p:cNvPr id="3" name="内容占位符 2"/>
          <p:cNvSpPr>
            <a:spLocks noGrp="1"/>
          </p:cNvSpPr>
          <p:nvPr>
            <p:ph idx="1"/>
          </p:nvPr>
        </p:nvSpPr>
        <p:spPr/>
        <p:txBody>
          <a:bodyPr/>
          <a:lstStyle/>
          <a:p>
            <a:r>
              <a:rPr lang="zh-CN" altLang="en-US" sz="2000" dirty="0" smtClean="0"/>
              <a:t>指定质心的例子</a:t>
            </a:r>
            <a:endParaRPr lang="en-US" altLang="zh-CN" sz="2000" dirty="0" smtClean="0"/>
          </a:p>
          <a:p>
            <a:pPr marL="0" indent="0">
              <a:buNone/>
            </a:pPr>
            <a:r>
              <a:rPr lang="en-US" altLang="zh-CN" sz="2000" dirty="0" err="1"/>
              <a:t>grade_input</a:t>
            </a:r>
            <a:r>
              <a:rPr lang="en-US" altLang="zh-CN" sz="2000" dirty="0"/>
              <a:t> = </a:t>
            </a:r>
            <a:r>
              <a:rPr lang="en-US" altLang="zh-CN" sz="2000" dirty="0" err="1"/>
              <a:t>as.data.frame</a:t>
            </a:r>
            <a:r>
              <a:rPr lang="en-US" altLang="zh-CN" sz="2000" dirty="0"/>
              <a:t>(read.csv("d:/grades_km_input.csv"))</a:t>
            </a:r>
          </a:p>
          <a:p>
            <a:pPr marL="0" indent="0">
              <a:buNone/>
            </a:pPr>
            <a:r>
              <a:rPr lang="en-US" altLang="zh-CN" sz="2000" dirty="0" err="1" smtClean="0"/>
              <a:t>kmdata_orig</a:t>
            </a:r>
            <a:r>
              <a:rPr lang="en-US" altLang="zh-CN" sz="2000" dirty="0" smtClean="0"/>
              <a:t> </a:t>
            </a:r>
            <a:r>
              <a:rPr lang="en-US" altLang="zh-CN" sz="2000" dirty="0"/>
              <a:t>= </a:t>
            </a:r>
            <a:r>
              <a:rPr lang="en-US" altLang="zh-CN" sz="2000" dirty="0" err="1"/>
              <a:t>as.matrix</a:t>
            </a:r>
            <a:r>
              <a:rPr lang="en-US" altLang="zh-CN" sz="2000" dirty="0"/>
              <a:t>(</a:t>
            </a:r>
            <a:r>
              <a:rPr lang="en-US" altLang="zh-CN" sz="2000" dirty="0" err="1"/>
              <a:t>grade_input</a:t>
            </a:r>
            <a:r>
              <a:rPr lang="en-US" altLang="zh-CN" sz="2000" dirty="0"/>
              <a:t>[,c("</a:t>
            </a:r>
            <a:r>
              <a:rPr lang="en-US" altLang="zh-CN" sz="2000" dirty="0" err="1"/>
              <a:t>Student","English</a:t>
            </a:r>
            <a:r>
              <a:rPr lang="en-US" altLang="zh-CN" sz="2000" dirty="0"/>
              <a:t>", "</a:t>
            </a:r>
            <a:r>
              <a:rPr lang="en-US" altLang="zh-CN" sz="2000" dirty="0" err="1"/>
              <a:t>Math","Science</a:t>
            </a:r>
            <a:r>
              <a:rPr lang="en-US" altLang="zh-CN" sz="2000" dirty="0"/>
              <a:t>")])</a:t>
            </a:r>
          </a:p>
          <a:p>
            <a:pPr marL="0" indent="0">
              <a:buNone/>
            </a:pPr>
            <a:r>
              <a:rPr lang="en-US" altLang="zh-CN" sz="2000" dirty="0" err="1" smtClean="0"/>
              <a:t>kmdata</a:t>
            </a:r>
            <a:r>
              <a:rPr lang="en-US" altLang="zh-CN" sz="2000" dirty="0" smtClean="0"/>
              <a:t> </a:t>
            </a:r>
            <a:r>
              <a:rPr lang="en-US" altLang="zh-CN" sz="2000" dirty="0"/>
              <a:t>&lt;- </a:t>
            </a:r>
            <a:r>
              <a:rPr lang="en-US" altLang="zh-CN" sz="2000" dirty="0" err="1"/>
              <a:t>kmdata_orig</a:t>
            </a:r>
            <a:r>
              <a:rPr lang="en-US" altLang="zh-CN" sz="2000" dirty="0"/>
              <a:t>[,2:4]</a:t>
            </a:r>
          </a:p>
          <a:p>
            <a:pPr marL="0" indent="0">
              <a:buNone/>
            </a:pPr>
            <a:r>
              <a:rPr lang="en-US" altLang="zh-CN" sz="2000" dirty="0" smtClean="0"/>
              <a:t>centers </a:t>
            </a:r>
            <a:r>
              <a:rPr lang="en-US" altLang="zh-CN" sz="2000" dirty="0"/>
              <a:t>= </a:t>
            </a:r>
            <a:r>
              <a:rPr lang="en-US" altLang="zh-CN" sz="2000" dirty="0" err="1"/>
              <a:t>kmdata</a:t>
            </a:r>
            <a:r>
              <a:rPr lang="en-US" altLang="zh-CN" sz="2000" dirty="0"/>
              <a:t>[c(1,3,5,7</a:t>
            </a:r>
            <a:r>
              <a:rPr lang="en-US" altLang="zh-CN" sz="2000" dirty="0" smtClean="0"/>
              <a:t>),] #</a:t>
            </a:r>
            <a:r>
              <a:rPr lang="zh-CN" altLang="en-US" sz="2000" dirty="0" smtClean="0"/>
              <a:t>指定第</a:t>
            </a:r>
            <a:r>
              <a:rPr lang="en-US" altLang="zh-CN" sz="2000" dirty="0" smtClean="0"/>
              <a:t>1</a:t>
            </a:r>
            <a:r>
              <a:rPr lang="zh-CN" altLang="en-US" sz="2000" dirty="0" smtClean="0"/>
              <a:t>、</a:t>
            </a:r>
            <a:r>
              <a:rPr lang="en-US" altLang="zh-CN" sz="2000" dirty="0" smtClean="0"/>
              <a:t>3</a:t>
            </a:r>
            <a:r>
              <a:rPr lang="zh-CN" altLang="en-US" sz="2000" dirty="0" smtClean="0"/>
              <a:t>、</a:t>
            </a:r>
            <a:r>
              <a:rPr lang="en-US" altLang="zh-CN" sz="2000" dirty="0" smtClean="0"/>
              <a:t>5</a:t>
            </a:r>
            <a:r>
              <a:rPr lang="zh-CN" altLang="en-US" sz="2000" dirty="0" smtClean="0"/>
              <a:t>、</a:t>
            </a:r>
            <a:r>
              <a:rPr lang="en-US" altLang="zh-CN" sz="2000" dirty="0" smtClean="0"/>
              <a:t>7</a:t>
            </a:r>
            <a:r>
              <a:rPr lang="zh-CN" altLang="en-US" sz="2000" dirty="0" smtClean="0"/>
              <a:t>个同学为初始质心</a:t>
            </a:r>
            <a:endParaRPr lang="en-US" altLang="zh-CN" sz="2000" dirty="0" smtClean="0"/>
          </a:p>
          <a:p>
            <a:pPr marL="0" indent="0">
              <a:buNone/>
            </a:pPr>
            <a:r>
              <a:rPr lang="en-US" altLang="zh-CN" sz="2000" dirty="0" err="1" smtClean="0"/>
              <a:t>mykm</a:t>
            </a:r>
            <a:r>
              <a:rPr lang="en-US" altLang="zh-CN" sz="2000" dirty="0" smtClean="0"/>
              <a:t> </a:t>
            </a:r>
            <a:r>
              <a:rPr lang="en-US" altLang="zh-CN" sz="2000" dirty="0"/>
              <a:t>= </a:t>
            </a:r>
            <a:r>
              <a:rPr lang="en-US" altLang="zh-CN" sz="2000" dirty="0" err="1"/>
              <a:t>kmeans</a:t>
            </a:r>
            <a:r>
              <a:rPr lang="en-US" altLang="zh-CN" sz="2000" dirty="0"/>
              <a:t>(</a:t>
            </a:r>
            <a:r>
              <a:rPr lang="en-US" altLang="zh-CN" sz="2000" dirty="0" err="1"/>
              <a:t>kmdata,centers</a:t>
            </a:r>
            <a:r>
              <a:rPr lang="en-US" altLang="zh-CN" sz="2000" dirty="0"/>
              <a:t>, </a:t>
            </a:r>
            <a:r>
              <a:rPr lang="en-US" altLang="zh-CN" sz="2000" dirty="0" err="1"/>
              <a:t>nstart</a:t>
            </a:r>
            <a:r>
              <a:rPr lang="en-US" altLang="zh-CN" sz="2000" dirty="0"/>
              <a:t>=1</a:t>
            </a:r>
            <a:r>
              <a:rPr lang="en-US" altLang="zh-CN" sz="2000" dirty="0" smtClean="0"/>
              <a:t>) # </a:t>
            </a:r>
            <a:r>
              <a:rPr lang="zh-CN" altLang="en-US" sz="2000" smtClean="0"/>
              <a:t>只需要一次聚类就可以了</a:t>
            </a:r>
            <a:endParaRPr lang="en-US" altLang="zh-CN" sz="2000" dirty="0"/>
          </a:p>
          <a:p>
            <a:pPr marL="0" indent="0">
              <a:buNone/>
            </a:pPr>
            <a:endParaRPr lang="en-US" altLang="zh-CN" sz="2000" dirty="0"/>
          </a:p>
          <a:p>
            <a:pPr marL="0" indent="0">
              <a:buNone/>
            </a:pPr>
            <a:endParaRPr lang="zh-CN" altLang="en-US" sz="2000" dirty="0"/>
          </a:p>
        </p:txBody>
      </p:sp>
    </p:spTree>
    <p:extLst>
      <p:ext uri="{BB962C8B-B14F-4D97-AF65-F5344CB8AC3E}">
        <p14:creationId xmlns:p14="http://schemas.microsoft.com/office/powerpoint/2010/main" val="4375657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kmeans</a:t>
            </a:r>
            <a:r>
              <a:rPr lang="zh-CN" altLang="en-US" dirty="0" smtClean="0"/>
              <a:t>算法初始质心的选择</a:t>
            </a:r>
            <a:endParaRPr lang="zh-CN" altLang="en-US" dirty="0"/>
          </a:p>
        </p:txBody>
      </p:sp>
      <p:sp>
        <p:nvSpPr>
          <p:cNvPr id="3" name="内容占位符 2"/>
          <p:cNvSpPr>
            <a:spLocks noGrp="1"/>
          </p:cNvSpPr>
          <p:nvPr>
            <p:ph idx="1"/>
          </p:nvPr>
        </p:nvSpPr>
        <p:spPr>
          <a:xfrm>
            <a:off x="251520" y="1412776"/>
            <a:ext cx="8640959" cy="4464149"/>
          </a:xfrm>
        </p:spPr>
        <p:txBody>
          <a:bodyPr/>
          <a:lstStyle/>
          <a:p>
            <a:r>
              <a:rPr lang="zh-CN" altLang="en-US" sz="2400" dirty="0" smtClean="0"/>
              <a:t>随机</a:t>
            </a:r>
            <a:r>
              <a:rPr lang="zh-CN" altLang="en-US" sz="2400" dirty="0"/>
              <a:t>选择</a:t>
            </a:r>
          </a:p>
          <a:p>
            <a:pPr lvl="1"/>
            <a:r>
              <a:rPr lang="zh-CN" altLang="en-US" sz="2000" dirty="0" smtClean="0"/>
              <a:t>初始</a:t>
            </a:r>
            <a:r>
              <a:rPr lang="zh-CN" altLang="en-US" sz="2000" dirty="0"/>
              <a:t>质心选择不同，结果也不同。所以解决局部最优的方法，其一可以多次运行算法，选择具有最小</a:t>
            </a:r>
            <a:r>
              <a:rPr lang="en-US" altLang="zh-CN" sz="2000" dirty="0"/>
              <a:t>SSE</a:t>
            </a:r>
            <a:r>
              <a:rPr lang="zh-CN" altLang="en-US" sz="2000" dirty="0"/>
              <a:t>值的那组作为最终解。这种方法通过多次运行，通过尝试，来解决随机选择初始质心问题。</a:t>
            </a:r>
          </a:p>
          <a:p>
            <a:r>
              <a:rPr lang="zh-CN" altLang="en-US" sz="2400" dirty="0" smtClean="0"/>
              <a:t>层次</a:t>
            </a:r>
            <a:r>
              <a:rPr lang="zh-CN" altLang="en-US" sz="2400" dirty="0"/>
              <a:t>聚类</a:t>
            </a:r>
          </a:p>
          <a:p>
            <a:pPr lvl="1"/>
            <a:r>
              <a:rPr lang="zh-CN" altLang="en-US" sz="2000" dirty="0" smtClean="0"/>
              <a:t>通过</a:t>
            </a:r>
            <a:r>
              <a:rPr lang="zh-CN" altLang="en-US" sz="2000" dirty="0"/>
              <a:t>层次聚类，划分</a:t>
            </a:r>
            <a:r>
              <a:rPr lang="en-US" altLang="zh-CN" sz="2000" dirty="0"/>
              <a:t>k</a:t>
            </a:r>
            <a:r>
              <a:rPr lang="zh-CN" altLang="en-US" sz="2000" dirty="0"/>
              <a:t>个层次，计算出每个簇对应的质心作为</a:t>
            </a:r>
            <a:r>
              <a:rPr lang="en-US" altLang="zh-CN" sz="2000" dirty="0"/>
              <a:t>K-Means</a:t>
            </a:r>
            <a:r>
              <a:rPr lang="zh-CN" altLang="en-US" sz="2000" dirty="0"/>
              <a:t>算法的初始质心</a:t>
            </a:r>
            <a:r>
              <a:rPr lang="zh-CN" altLang="en-US" sz="2000" dirty="0" smtClean="0"/>
              <a:t>。</a:t>
            </a:r>
            <a:endParaRPr lang="zh-CN" altLang="en-US" sz="2000" dirty="0"/>
          </a:p>
          <a:p>
            <a:r>
              <a:rPr lang="en-US" altLang="zh-CN" sz="2400" dirty="0" smtClean="0"/>
              <a:t>K-Means</a:t>
            </a:r>
            <a:r>
              <a:rPr lang="en-US" altLang="zh-CN" sz="2400" dirty="0"/>
              <a:t>++</a:t>
            </a:r>
          </a:p>
          <a:p>
            <a:pPr lvl="1"/>
            <a:r>
              <a:rPr lang="zh-CN" altLang="en-US" sz="2000" dirty="0" smtClean="0"/>
              <a:t>第一</a:t>
            </a:r>
            <a:r>
              <a:rPr lang="zh-CN" altLang="en-US" sz="2000" dirty="0"/>
              <a:t>个质心是随机选择的，接下来的质心基于样本点与最近质心的距离，距离越大越可能被选为下一个质心，直到选择完</a:t>
            </a:r>
            <a:r>
              <a:rPr lang="en-US" altLang="zh-CN" sz="2000" dirty="0"/>
              <a:t>k</a:t>
            </a:r>
            <a:r>
              <a:rPr lang="zh-CN" altLang="en-US" sz="2000" dirty="0"/>
              <a:t>个质心</a:t>
            </a:r>
            <a:r>
              <a:rPr lang="zh-CN" altLang="en-US" sz="2000" dirty="0" smtClean="0"/>
              <a:t>。</a:t>
            </a:r>
            <a:endParaRPr lang="en-US" altLang="zh-CN" sz="2000" dirty="0" smtClean="0"/>
          </a:p>
          <a:p>
            <a:pPr lvl="1"/>
            <a:r>
              <a:rPr lang="zh-CN" altLang="en-US" sz="2000" dirty="0" smtClean="0"/>
              <a:t>该</a:t>
            </a:r>
            <a:r>
              <a:rPr lang="zh-CN" altLang="en-US" sz="2000" dirty="0"/>
              <a:t>方法有效地解决了关于初始质心的选取</a:t>
            </a:r>
            <a:r>
              <a:rPr lang="zh-CN" altLang="en-US" sz="2000" dirty="0" smtClean="0"/>
              <a:t>问题。</a:t>
            </a:r>
            <a:endParaRPr lang="zh-CN" altLang="en-US" sz="2000" dirty="0"/>
          </a:p>
        </p:txBody>
      </p:sp>
    </p:spTree>
    <p:extLst>
      <p:ext uri="{BB962C8B-B14F-4D97-AF65-F5344CB8AC3E}">
        <p14:creationId xmlns:p14="http://schemas.microsoft.com/office/powerpoint/2010/main" val="41999547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en-US" altLang="zh-CN" smtClean="0"/>
              <a:t>K-means</a:t>
            </a:r>
            <a:r>
              <a:rPr lang="zh-CN" altLang="en-US" smtClean="0"/>
              <a:t>算法的局限性</a:t>
            </a:r>
          </a:p>
        </p:txBody>
      </p:sp>
      <p:sp>
        <p:nvSpPr>
          <p:cNvPr id="49155" name="内容占位符 2"/>
          <p:cNvSpPr>
            <a:spLocks noGrp="1"/>
          </p:cNvSpPr>
          <p:nvPr>
            <p:ph idx="1"/>
          </p:nvPr>
        </p:nvSpPr>
        <p:spPr>
          <a:xfrm>
            <a:off x="250825" y="1341438"/>
            <a:ext cx="8569325" cy="4679950"/>
          </a:xfrm>
        </p:spPr>
        <p:txBody>
          <a:bodyPr/>
          <a:lstStyle/>
          <a:p>
            <a:r>
              <a:rPr lang="zh-CN" altLang="en-US" smtClean="0"/>
              <a:t>聚类大小不同</a:t>
            </a:r>
          </a:p>
        </p:txBody>
      </p:sp>
      <p:pic>
        <p:nvPicPr>
          <p:cNvPr id="491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163" y="2078038"/>
            <a:ext cx="4268787"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15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1363" y="2078038"/>
            <a:ext cx="4268787"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158" name="Text Box 6"/>
          <p:cNvSpPr txBox="1">
            <a:spLocks noChangeArrowheads="1"/>
          </p:cNvSpPr>
          <p:nvPr/>
        </p:nvSpPr>
        <p:spPr bwMode="auto">
          <a:xfrm>
            <a:off x="1046163" y="5583238"/>
            <a:ext cx="2057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t>Original Points</a:t>
            </a:r>
          </a:p>
        </p:txBody>
      </p:sp>
      <p:sp>
        <p:nvSpPr>
          <p:cNvPr id="49159" name="Rectangle 7"/>
          <p:cNvSpPr>
            <a:spLocks noChangeArrowheads="1"/>
          </p:cNvSpPr>
          <p:nvPr/>
        </p:nvSpPr>
        <p:spPr bwMode="auto">
          <a:xfrm>
            <a:off x="5618163" y="5532438"/>
            <a:ext cx="2470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t>K-means (3 Clusters)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机器学习概述</a:t>
            </a:r>
          </a:p>
        </p:txBody>
      </p:sp>
      <p:grpSp>
        <p:nvGrpSpPr>
          <p:cNvPr id="7171" name="组合 16"/>
          <p:cNvGrpSpPr>
            <a:grpSpLocks/>
          </p:cNvGrpSpPr>
          <p:nvPr/>
        </p:nvGrpSpPr>
        <p:grpSpPr bwMode="auto">
          <a:xfrm>
            <a:off x="827088" y="1773238"/>
            <a:ext cx="7058025" cy="3743325"/>
            <a:chOff x="2249273" y="2204864"/>
            <a:chExt cx="4474979" cy="2541464"/>
          </a:xfrm>
        </p:grpSpPr>
        <p:sp>
          <p:nvSpPr>
            <p:cNvPr id="4" name="圆角矩形 3"/>
            <p:cNvSpPr/>
            <p:nvPr/>
          </p:nvSpPr>
          <p:spPr bwMode="auto">
            <a:xfrm>
              <a:off x="2264370" y="3122076"/>
              <a:ext cx="2088525" cy="578782"/>
            </a:xfrm>
            <a:prstGeom prst="roundRect">
              <a:avLst/>
            </a:prstGeom>
            <a:solidFill>
              <a:srgbClr val="FFC000"/>
            </a:solid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spAutoFit/>
            </a:bodyPr>
            <a:lstStyle/>
            <a:p>
              <a:pPr algn="ctr" eaLnBrk="1" hangingPunct="1">
                <a:defRPr/>
              </a:pPr>
              <a:r>
                <a:rPr lang="zh-CN" altLang="en-US" sz="2800" dirty="0">
                  <a:solidFill>
                    <a:schemeClr val="bg1"/>
                  </a:solidFill>
                  <a:latin typeface="微软雅黑" panose="020B0503020204020204" pitchFamily="34" charset="-122"/>
                  <a:ea typeface="微软雅黑" panose="020B0503020204020204" pitchFamily="34" charset="-122"/>
                </a:rPr>
                <a:t>监督学习</a:t>
              </a:r>
            </a:p>
          </p:txBody>
        </p:sp>
        <p:sp>
          <p:nvSpPr>
            <p:cNvPr id="5" name="圆角矩形 4"/>
            <p:cNvSpPr/>
            <p:nvPr/>
          </p:nvSpPr>
          <p:spPr bwMode="auto">
            <a:xfrm>
              <a:off x="4584395" y="3122076"/>
              <a:ext cx="2088525" cy="578782"/>
            </a:xfrm>
            <a:prstGeom prst="roundRect">
              <a:avLst/>
            </a:prstGeom>
            <a:solidFill>
              <a:srgbClr val="FFC000"/>
            </a:solid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spAutoFit/>
            </a:bodyPr>
            <a:lstStyle/>
            <a:p>
              <a:pPr algn="ctr" eaLnBrk="1" hangingPunct="1">
                <a:defRPr/>
              </a:pPr>
              <a:r>
                <a:rPr lang="zh-CN" altLang="en-US" sz="2800" dirty="0">
                  <a:solidFill>
                    <a:schemeClr val="bg1"/>
                  </a:solidFill>
                  <a:latin typeface="微软雅黑" panose="020B0503020204020204" pitchFamily="34" charset="-122"/>
                  <a:ea typeface="微软雅黑" panose="020B0503020204020204" pitchFamily="34" charset="-122"/>
                </a:rPr>
                <a:t>无监督学习</a:t>
              </a:r>
            </a:p>
          </p:txBody>
        </p:sp>
        <p:sp>
          <p:nvSpPr>
            <p:cNvPr id="6" name="圆角矩形 5"/>
            <p:cNvSpPr/>
            <p:nvPr/>
          </p:nvSpPr>
          <p:spPr bwMode="auto">
            <a:xfrm>
              <a:off x="3270888" y="2204864"/>
              <a:ext cx="2520321" cy="578781"/>
            </a:xfrm>
            <a:prstGeom prst="roundRect">
              <a:avLst/>
            </a:prstGeom>
            <a:solidFill>
              <a:srgbClr val="FF5050"/>
            </a:solid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spAutoFit/>
            </a:bodyPr>
            <a:lstStyle/>
            <a:p>
              <a:pPr algn="ctr" eaLnBrk="1" hangingPunct="1">
                <a:defRPr/>
              </a:pPr>
              <a:r>
                <a:rPr lang="zh-CN" altLang="en-US" sz="2800" dirty="0">
                  <a:solidFill>
                    <a:schemeClr val="bg1"/>
                  </a:solidFill>
                  <a:latin typeface="微软雅黑" panose="020B0503020204020204" pitchFamily="34" charset="-122"/>
                  <a:ea typeface="微软雅黑" panose="020B0503020204020204" pitchFamily="34" charset="-122"/>
                </a:rPr>
                <a:t>机器学习算法</a:t>
              </a:r>
            </a:p>
          </p:txBody>
        </p:sp>
        <p:sp>
          <p:nvSpPr>
            <p:cNvPr id="7" name="圆角矩形 6"/>
            <p:cNvSpPr/>
            <p:nvPr/>
          </p:nvSpPr>
          <p:spPr bwMode="auto">
            <a:xfrm>
              <a:off x="2249273" y="4031743"/>
              <a:ext cx="1048792" cy="714585"/>
            </a:xfrm>
            <a:prstGeom prst="roundRect">
              <a:avLst/>
            </a:prstGeom>
            <a:solidFill>
              <a:srgbClr val="92D050"/>
            </a:solid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spAutoFit/>
            </a:bodyPr>
            <a:lstStyle/>
            <a:p>
              <a:pPr algn="ctr" eaLnBrk="1" hangingPunct="1">
                <a:defRPr/>
              </a:pPr>
              <a:r>
                <a:rPr lang="zh-CN" altLang="en-US" dirty="0">
                  <a:solidFill>
                    <a:schemeClr val="bg1"/>
                  </a:solidFill>
                  <a:latin typeface="微软雅黑" panose="020B0503020204020204" pitchFamily="34" charset="-122"/>
                  <a:ea typeface="微软雅黑" panose="020B0503020204020204" pitchFamily="34" charset="-122"/>
                </a:rPr>
                <a:t>统计</a:t>
              </a:r>
              <a:endParaRPr lang="en-US" altLang="zh-CN" dirty="0">
                <a:solidFill>
                  <a:schemeClr val="bg1"/>
                </a:solidFill>
                <a:latin typeface="微软雅黑" panose="020B0503020204020204" pitchFamily="34" charset="-122"/>
                <a:ea typeface="微软雅黑" panose="020B0503020204020204" pitchFamily="34" charset="-122"/>
              </a:endParaRPr>
            </a:p>
            <a:p>
              <a:pPr algn="ctr" eaLnBrk="1" hangingPunct="1">
                <a:defRPr/>
              </a:pPr>
              <a:r>
                <a:rPr lang="zh-CN" altLang="en-US" dirty="0">
                  <a:solidFill>
                    <a:schemeClr val="bg1"/>
                  </a:solidFill>
                  <a:latin typeface="微软雅黑" panose="020B0503020204020204" pitchFamily="34" charset="-122"/>
                  <a:ea typeface="微软雅黑" panose="020B0503020204020204" pitchFamily="34" charset="-122"/>
                </a:rPr>
                <a:t>分类</a:t>
              </a:r>
            </a:p>
          </p:txBody>
        </p:sp>
        <p:sp>
          <p:nvSpPr>
            <p:cNvPr id="8" name="圆角矩形 7"/>
            <p:cNvSpPr/>
            <p:nvPr/>
          </p:nvSpPr>
          <p:spPr bwMode="auto">
            <a:xfrm>
              <a:off x="3338325" y="4031743"/>
              <a:ext cx="1048792" cy="714585"/>
            </a:xfrm>
            <a:prstGeom prst="roundRect">
              <a:avLst/>
            </a:prstGeom>
            <a:solidFill>
              <a:srgbClr val="92D050"/>
            </a:solid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spAutoFit/>
            </a:bodyPr>
            <a:lstStyle/>
            <a:p>
              <a:pPr algn="ctr" eaLnBrk="1" hangingPunct="1">
                <a:defRPr/>
              </a:pPr>
              <a:r>
                <a:rPr lang="zh-CN" altLang="en-US" dirty="0">
                  <a:solidFill>
                    <a:schemeClr val="bg1"/>
                  </a:solidFill>
                  <a:latin typeface="微软雅黑" panose="020B0503020204020204" pitchFamily="34" charset="-122"/>
                  <a:ea typeface="微软雅黑" panose="020B0503020204020204" pitchFamily="34" charset="-122"/>
                </a:rPr>
                <a:t>回归</a:t>
              </a:r>
              <a:endParaRPr lang="en-US" altLang="zh-CN" dirty="0">
                <a:solidFill>
                  <a:schemeClr val="bg1"/>
                </a:solidFill>
                <a:latin typeface="微软雅黑" panose="020B0503020204020204" pitchFamily="34" charset="-122"/>
                <a:ea typeface="微软雅黑" panose="020B0503020204020204" pitchFamily="34" charset="-122"/>
              </a:endParaRPr>
            </a:p>
            <a:p>
              <a:pPr algn="ctr" eaLnBrk="1" hangingPunct="1">
                <a:defRPr/>
              </a:pPr>
              <a:r>
                <a:rPr lang="zh-CN" altLang="en-US" dirty="0">
                  <a:solidFill>
                    <a:schemeClr val="bg1"/>
                  </a:solidFill>
                  <a:latin typeface="微软雅黑" panose="020B0503020204020204" pitchFamily="34" charset="-122"/>
                  <a:ea typeface="微软雅黑" panose="020B0503020204020204" pitchFamily="34" charset="-122"/>
                </a:rPr>
                <a:t>分析</a:t>
              </a:r>
            </a:p>
          </p:txBody>
        </p:sp>
        <p:sp>
          <p:nvSpPr>
            <p:cNvPr id="9" name="圆角矩形 8"/>
            <p:cNvSpPr/>
            <p:nvPr/>
          </p:nvSpPr>
          <p:spPr bwMode="auto">
            <a:xfrm>
              <a:off x="4593453" y="4031743"/>
              <a:ext cx="1047786" cy="408488"/>
            </a:xfrm>
            <a:prstGeom prst="roundRect">
              <a:avLst/>
            </a:prstGeom>
            <a:solidFill>
              <a:srgbClr val="92D050"/>
            </a:solid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spAutoFit/>
            </a:bodyPr>
            <a:lstStyle/>
            <a:p>
              <a:pPr algn="ctr" eaLnBrk="1" hangingPunct="1">
                <a:defRPr/>
              </a:pPr>
              <a:r>
                <a:rPr lang="zh-CN" altLang="en-US" dirty="0">
                  <a:solidFill>
                    <a:schemeClr val="bg1"/>
                  </a:solidFill>
                  <a:latin typeface="微软雅黑" panose="020B0503020204020204" pitchFamily="34" charset="-122"/>
                  <a:ea typeface="微软雅黑" panose="020B0503020204020204" pitchFamily="34" charset="-122"/>
                </a:rPr>
                <a:t>聚类</a:t>
              </a:r>
            </a:p>
          </p:txBody>
        </p:sp>
        <p:sp>
          <p:nvSpPr>
            <p:cNvPr id="10" name="圆角矩形 9"/>
            <p:cNvSpPr/>
            <p:nvPr/>
          </p:nvSpPr>
          <p:spPr bwMode="auto">
            <a:xfrm>
              <a:off x="5675460" y="4031743"/>
              <a:ext cx="1048792" cy="714585"/>
            </a:xfrm>
            <a:prstGeom prst="roundRect">
              <a:avLst/>
            </a:prstGeom>
            <a:solidFill>
              <a:srgbClr val="92D050"/>
            </a:solid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spAutoFit/>
            </a:bodyPr>
            <a:lstStyle/>
            <a:p>
              <a:pPr algn="ctr" eaLnBrk="1" hangingPunct="1">
                <a:defRPr/>
              </a:pPr>
              <a:r>
                <a:rPr lang="zh-CN" altLang="en-US" dirty="0">
                  <a:solidFill>
                    <a:schemeClr val="bg1"/>
                  </a:solidFill>
                  <a:latin typeface="微软雅黑" panose="020B0503020204020204" pitchFamily="34" charset="-122"/>
                  <a:ea typeface="微软雅黑" panose="020B0503020204020204" pitchFamily="34" charset="-122"/>
                </a:rPr>
                <a:t>关联</a:t>
              </a:r>
              <a:endParaRPr lang="en-US" altLang="zh-CN" dirty="0">
                <a:solidFill>
                  <a:schemeClr val="bg1"/>
                </a:solidFill>
                <a:latin typeface="微软雅黑" panose="020B0503020204020204" pitchFamily="34" charset="-122"/>
                <a:ea typeface="微软雅黑" panose="020B0503020204020204" pitchFamily="34" charset="-122"/>
              </a:endParaRPr>
            </a:p>
            <a:p>
              <a:pPr algn="ctr" eaLnBrk="1" hangingPunct="1">
                <a:defRPr/>
              </a:pPr>
              <a:r>
                <a:rPr lang="zh-CN" altLang="en-US" dirty="0">
                  <a:solidFill>
                    <a:schemeClr val="bg1"/>
                  </a:solidFill>
                  <a:latin typeface="微软雅黑" panose="020B0503020204020204" pitchFamily="34" charset="-122"/>
                  <a:ea typeface="微软雅黑" panose="020B0503020204020204" pitchFamily="34" charset="-122"/>
                </a:rPr>
                <a:t>规则</a:t>
              </a:r>
            </a:p>
          </p:txBody>
        </p:sp>
        <p:cxnSp>
          <p:nvCxnSpPr>
            <p:cNvPr id="11" name="肘形连接符 10"/>
            <p:cNvCxnSpPr>
              <a:stCxn id="6" idx="2"/>
              <a:endCxn id="4" idx="0"/>
            </p:cNvCxnSpPr>
            <p:nvPr/>
          </p:nvCxnSpPr>
          <p:spPr bwMode="auto">
            <a:xfrm rot="5400000">
              <a:off x="3750877" y="2341904"/>
              <a:ext cx="338431" cy="1221913"/>
            </a:xfrm>
            <a:prstGeom prst="bentConnector3">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2" name="肘形连接符 11"/>
            <p:cNvCxnSpPr>
              <a:stCxn id="6" idx="2"/>
              <a:endCxn id="5" idx="0"/>
            </p:cNvCxnSpPr>
            <p:nvPr/>
          </p:nvCxnSpPr>
          <p:spPr bwMode="auto">
            <a:xfrm rot="16200000" flipH="1">
              <a:off x="4910386" y="2404308"/>
              <a:ext cx="338431" cy="1097105"/>
            </a:xfrm>
            <a:prstGeom prst="bentConnector3">
              <a:avLst>
                <a:gd name="adj1" fmla="val 50000"/>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3" name="肘形连接符 12"/>
            <p:cNvCxnSpPr>
              <a:stCxn id="5" idx="2"/>
              <a:endCxn id="9" idx="0"/>
            </p:cNvCxnSpPr>
            <p:nvPr/>
          </p:nvCxnSpPr>
          <p:spPr bwMode="auto">
            <a:xfrm rot="5400000">
              <a:off x="5207559" y="3611148"/>
              <a:ext cx="330886" cy="510304"/>
            </a:xfrm>
            <a:prstGeom prst="bentConnector3">
              <a:avLst>
                <a:gd name="adj1" fmla="val 50000"/>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4" name="肘形连接符 13"/>
            <p:cNvCxnSpPr>
              <a:stCxn id="5" idx="2"/>
              <a:endCxn id="10" idx="0"/>
            </p:cNvCxnSpPr>
            <p:nvPr/>
          </p:nvCxnSpPr>
          <p:spPr bwMode="auto">
            <a:xfrm rot="16200000" flipH="1">
              <a:off x="5748562" y="3580449"/>
              <a:ext cx="330886" cy="571702"/>
            </a:xfrm>
            <a:prstGeom prst="bentConnector3">
              <a:avLst>
                <a:gd name="adj1" fmla="val 50000"/>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5" name="肘形连接符 14"/>
            <p:cNvCxnSpPr>
              <a:stCxn id="4" idx="2"/>
              <a:endCxn id="7" idx="0"/>
            </p:cNvCxnSpPr>
            <p:nvPr/>
          </p:nvCxnSpPr>
          <p:spPr bwMode="auto">
            <a:xfrm rot="5400000">
              <a:off x="2875959" y="3598566"/>
              <a:ext cx="330886" cy="535468"/>
            </a:xfrm>
            <a:prstGeom prst="bentConnector3">
              <a:avLst>
                <a:gd name="adj1" fmla="val 50000"/>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6" name="肘形连接符 15"/>
            <p:cNvCxnSpPr>
              <a:stCxn id="4" idx="2"/>
              <a:endCxn id="8" idx="0"/>
            </p:cNvCxnSpPr>
            <p:nvPr/>
          </p:nvCxnSpPr>
          <p:spPr bwMode="auto">
            <a:xfrm rot="16200000" flipH="1">
              <a:off x="3420486" y="3589507"/>
              <a:ext cx="330886" cy="553585"/>
            </a:xfrm>
            <a:prstGeom prst="bentConnector3">
              <a:avLst>
                <a:gd name="adj1" fmla="val 50000"/>
              </a:avLst>
            </a:prstGeom>
            <a:ln>
              <a:headEnd type="none" w="med" len="med"/>
              <a:tailEnd type="triangle"/>
            </a:ln>
          </p:spPr>
          <p:style>
            <a:lnRef idx="1">
              <a:schemeClr val="dk1"/>
            </a:lnRef>
            <a:fillRef idx="0">
              <a:schemeClr val="dk1"/>
            </a:fillRef>
            <a:effectRef idx="0">
              <a:schemeClr val="dk1"/>
            </a:effectRef>
            <a:fontRef idx="minor">
              <a:schemeClr val="tx1"/>
            </a:fontRef>
          </p:style>
        </p:cxn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en-US" altLang="zh-CN" smtClean="0"/>
              <a:t>K-means</a:t>
            </a:r>
            <a:r>
              <a:rPr lang="zh-CN" altLang="en-US" smtClean="0"/>
              <a:t>算法的局限性</a:t>
            </a:r>
          </a:p>
        </p:txBody>
      </p:sp>
      <p:sp>
        <p:nvSpPr>
          <p:cNvPr id="51203" name="内容占位符 2"/>
          <p:cNvSpPr>
            <a:spLocks noGrp="1"/>
          </p:cNvSpPr>
          <p:nvPr>
            <p:ph idx="1"/>
          </p:nvPr>
        </p:nvSpPr>
        <p:spPr>
          <a:xfrm>
            <a:off x="250825" y="1341438"/>
            <a:ext cx="8569325" cy="4679950"/>
          </a:xfrm>
        </p:spPr>
        <p:txBody>
          <a:bodyPr/>
          <a:lstStyle/>
          <a:p>
            <a:r>
              <a:rPr lang="zh-CN" altLang="en-US" smtClean="0"/>
              <a:t>聚类密度不同</a:t>
            </a:r>
          </a:p>
        </p:txBody>
      </p:sp>
      <p:sp>
        <p:nvSpPr>
          <p:cNvPr id="51204" name="Text Box 4"/>
          <p:cNvSpPr txBox="1">
            <a:spLocks noChangeArrowheads="1"/>
          </p:cNvSpPr>
          <p:nvPr/>
        </p:nvSpPr>
        <p:spPr bwMode="auto">
          <a:xfrm>
            <a:off x="974725" y="5510213"/>
            <a:ext cx="2133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t>Original Points</a:t>
            </a:r>
          </a:p>
        </p:txBody>
      </p:sp>
      <p:pic>
        <p:nvPicPr>
          <p:cNvPr id="5120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725" y="2005013"/>
            <a:ext cx="4268788"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0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9925" y="2005013"/>
            <a:ext cx="4268788"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07" name="Rectangle 7"/>
          <p:cNvSpPr>
            <a:spLocks noChangeArrowheads="1"/>
          </p:cNvSpPr>
          <p:nvPr/>
        </p:nvSpPr>
        <p:spPr bwMode="auto">
          <a:xfrm>
            <a:off x="5546725" y="5459413"/>
            <a:ext cx="2470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t>K-means (3 Clusters)</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en-US" altLang="zh-CN" smtClean="0"/>
              <a:t>K-means</a:t>
            </a:r>
            <a:r>
              <a:rPr lang="zh-CN" altLang="en-US" smtClean="0"/>
              <a:t>算法的局限性</a:t>
            </a:r>
          </a:p>
        </p:txBody>
      </p:sp>
      <p:sp>
        <p:nvSpPr>
          <p:cNvPr id="53251" name="内容占位符 2"/>
          <p:cNvSpPr>
            <a:spLocks noGrp="1"/>
          </p:cNvSpPr>
          <p:nvPr>
            <p:ph idx="1"/>
          </p:nvPr>
        </p:nvSpPr>
        <p:spPr>
          <a:xfrm>
            <a:off x="250825" y="1341438"/>
            <a:ext cx="8569325" cy="4679950"/>
          </a:xfrm>
        </p:spPr>
        <p:txBody>
          <a:bodyPr/>
          <a:lstStyle/>
          <a:p>
            <a:r>
              <a:rPr lang="zh-CN" altLang="en-US" smtClean="0"/>
              <a:t>非球状</a:t>
            </a:r>
          </a:p>
        </p:txBody>
      </p:sp>
      <p:sp>
        <p:nvSpPr>
          <p:cNvPr id="53252" name="Rectangle 3"/>
          <p:cNvSpPr txBox="1">
            <a:spLocks noChangeArrowheads="1"/>
          </p:cNvSpPr>
          <p:nvPr/>
        </p:nvSpPr>
        <p:spPr bwMode="auto">
          <a:xfrm>
            <a:off x="639763" y="1966913"/>
            <a:ext cx="8001000" cy="97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楷体" panose="02010609060101010101" pitchFamily="49" charset="-122"/>
              </a:defRPr>
            </a:lvl1pPr>
            <a:lvl2pPr marL="990600" indent="-53340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楷体" panose="02010609060101010101" pitchFamily="49" charset="-122"/>
              </a:defRPr>
            </a:lvl2pPr>
            <a:lvl3pPr marL="1293813" indent="-403225">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楷体" panose="02010609060101010101" pitchFamily="49" charset="-122"/>
              </a:defRPr>
            </a:lvl3pPr>
            <a:lvl4pPr marL="1681163" indent="-385763">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楷体" panose="02010609060101010101" pitchFamily="49" charset="-122"/>
              </a:defRPr>
            </a:lvl4pPr>
            <a:lvl5pPr marL="2070100" indent="-38735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5pPr>
            <a:lvl6pPr marL="2527300" indent="-38735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6pPr>
            <a:lvl7pPr marL="2984500" indent="-38735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7pPr>
            <a:lvl8pPr marL="3441700" indent="-38735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8pPr>
            <a:lvl9pPr marL="3898900" indent="-38735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9pPr>
          </a:lstStyle>
          <a:p>
            <a:pPr>
              <a:lnSpc>
                <a:spcPct val="90000"/>
              </a:lnSpc>
              <a:buFont typeface="Monotype Sorts"/>
              <a:buNone/>
            </a:pPr>
            <a:endParaRPr lang="zh-CN" altLang="en-US">
              <a:ea typeface="宋体" panose="02010600030101010101" pitchFamily="2" charset="-122"/>
            </a:endParaRPr>
          </a:p>
          <a:p>
            <a:pPr lvl="1">
              <a:lnSpc>
                <a:spcPct val="90000"/>
              </a:lnSpc>
            </a:pPr>
            <a:endParaRPr lang="zh-CN" altLang="en-US">
              <a:ea typeface="宋体" panose="02010600030101010101" pitchFamily="2" charset="-122"/>
            </a:endParaRPr>
          </a:p>
          <a:p>
            <a:pPr lvl="1">
              <a:lnSpc>
                <a:spcPct val="90000"/>
              </a:lnSpc>
            </a:pPr>
            <a:endParaRPr lang="zh-CN" altLang="en-US" sz="2000">
              <a:ea typeface="宋体" panose="02010600030101010101" pitchFamily="2" charset="-122"/>
            </a:endParaRPr>
          </a:p>
          <a:p>
            <a:pPr lvl="1">
              <a:lnSpc>
                <a:spcPct val="90000"/>
              </a:lnSpc>
              <a:buFont typeface="Arial" panose="020B0604020202020204" pitchFamily="34" charset="0"/>
              <a:buNone/>
            </a:pPr>
            <a:endParaRPr lang="zh-CN" altLang="en-US" sz="2000">
              <a:ea typeface="宋体" panose="02010600030101010101" pitchFamily="2" charset="-122"/>
            </a:endParaRPr>
          </a:p>
        </p:txBody>
      </p:sp>
      <p:sp>
        <p:nvSpPr>
          <p:cNvPr id="53253" name="Text Box 4"/>
          <p:cNvSpPr txBox="1">
            <a:spLocks noChangeArrowheads="1"/>
          </p:cNvSpPr>
          <p:nvPr/>
        </p:nvSpPr>
        <p:spPr bwMode="auto">
          <a:xfrm>
            <a:off x="1143000" y="5700713"/>
            <a:ext cx="2057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t>Original Points</a:t>
            </a:r>
          </a:p>
        </p:txBody>
      </p:sp>
      <p:pic>
        <p:nvPicPr>
          <p:cNvPr id="5325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043113"/>
            <a:ext cx="4268788"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25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2043113"/>
            <a:ext cx="4268788"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256" name="Rectangle 7"/>
          <p:cNvSpPr>
            <a:spLocks noChangeArrowheads="1"/>
          </p:cNvSpPr>
          <p:nvPr/>
        </p:nvSpPr>
        <p:spPr bwMode="auto">
          <a:xfrm>
            <a:off x="5334000" y="5726113"/>
            <a:ext cx="2470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t>K-means (2 Clusters)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zh-CN" altLang="en-US" smtClean="0"/>
              <a:t>划分聚类总结</a:t>
            </a:r>
          </a:p>
        </p:txBody>
      </p:sp>
      <p:sp>
        <p:nvSpPr>
          <p:cNvPr id="55299" name="内容占位符 2"/>
          <p:cNvSpPr>
            <a:spLocks noGrp="1"/>
          </p:cNvSpPr>
          <p:nvPr>
            <p:ph idx="1"/>
          </p:nvPr>
        </p:nvSpPr>
        <p:spPr>
          <a:xfrm>
            <a:off x="444270" y="1296021"/>
            <a:ext cx="8448209" cy="2046478"/>
          </a:xfrm>
        </p:spPr>
        <p:txBody>
          <a:bodyPr/>
          <a:lstStyle/>
          <a:p>
            <a:r>
              <a:rPr lang="zh-CN" altLang="en-US" dirty="0" smtClean="0"/>
              <a:t>划分聚类简单地将数据对象集划分成不重叠的子集，使得每个数据对象恰在一个子集。</a:t>
            </a:r>
            <a:endParaRPr lang="en-US" altLang="zh-CN" dirty="0" smtClean="0"/>
          </a:p>
          <a:p>
            <a:endParaRPr lang="zh-CN" altLang="en-US" dirty="0" smtClean="0"/>
          </a:p>
        </p:txBody>
      </p:sp>
      <p:grpSp>
        <p:nvGrpSpPr>
          <p:cNvPr id="55300" name="组合 23"/>
          <p:cNvGrpSpPr>
            <a:grpSpLocks/>
          </p:cNvGrpSpPr>
          <p:nvPr/>
        </p:nvGrpSpPr>
        <p:grpSpPr bwMode="auto">
          <a:xfrm>
            <a:off x="1979712" y="2708920"/>
            <a:ext cx="4974704" cy="2401002"/>
            <a:chOff x="990600" y="1755776"/>
            <a:chExt cx="7315201" cy="4568825"/>
          </a:xfrm>
        </p:grpSpPr>
        <p:sp>
          <p:nvSpPr>
            <p:cNvPr id="55301" name="Freeform 3"/>
            <p:cNvSpPr>
              <a:spLocks/>
            </p:cNvSpPr>
            <p:nvPr/>
          </p:nvSpPr>
          <p:spPr bwMode="auto">
            <a:xfrm>
              <a:off x="1254125" y="2913063"/>
              <a:ext cx="96838" cy="101600"/>
            </a:xfrm>
            <a:custGeom>
              <a:avLst/>
              <a:gdLst>
                <a:gd name="T0" fmla="*/ 2147483646 w 61"/>
                <a:gd name="T1" fmla="*/ 2147483646 h 64"/>
                <a:gd name="T2" fmla="*/ 2147483646 w 61"/>
                <a:gd name="T3" fmla="*/ 2147483646 h 64"/>
                <a:gd name="T4" fmla="*/ 2147483646 w 61"/>
                <a:gd name="T5" fmla="*/ 2147483646 h 64"/>
                <a:gd name="T6" fmla="*/ 2147483646 w 61"/>
                <a:gd name="T7" fmla="*/ 2147483646 h 64"/>
                <a:gd name="T8" fmla="*/ 2147483646 w 61"/>
                <a:gd name="T9" fmla="*/ 2147483646 h 64"/>
                <a:gd name="T10" fmla="*/ 0 w 61"/>
                <a:gd name="T11" fmla="*/ 2147483646 h 64"/>
                <a:gd name="T12" fmla="*/ 0 w 61"/>
                <a:gd name="T13" fmla="*/ 2147483646 h 64"/>
                <a:gd name="T14" fmla="*/ 2147483646 w 61"/>
                <a:gd name="T15" fmla="*/ 2147483646 h 64"/>
                <a:gd name="T16" fmla="*/ 2147483646 w 61"/>
                <a:gd name="T17" fmla="*/ 0 h 64"/>
                <a:gd name="T18" fmla="*/ 2147483646 w 61"/>
                <a:gd name="T19" fmla="*/ 2147483646 h 64"/>
                <a:gd name="T20" fmla="*/ 2147483646 w 61"/>
                <a:gd name="T21" fmla="*/ 2147483646 h 64"/>
                <a:gd name="T22" fmla="*/ 2147483646 w 61"/>
                <a:gd name="T23" fmla="*/ 2147483646 h 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1" h="64">
                  <a:moveTo>
                    <a:pt x="61" y="30"/>
                  </a:moveTo>
                  <a:lnTo>
                    <a:pt x="55" y="49"/>
                  </a:lnTo>
                  <a:lnTo>
                    <a:pt x="43" y="61"/>
                  </a:lnTo>
                  <a:lnTo>
                    <a:pt x="24" y="64"/>
                  </a:lnTo>
                  <a:lnTo>
                    <a:pt x="9" y="55"/>
                  </a:lnTo>
                  <a:lnTo>
                    <a:pt x="0" y="39"/>
                  </a:lnTo>
                  <a:lnTo>
                    <a:pt x="0" y="24"/>
                  </a:lnTo>
                  <a:lnTo>
                    <a:pt x="9" y="9"/>
                  </a:lnTo>
                  <a:lnTo>
                    <a:pt x="24" y="0"/>
                  </a:lnTo>
                  <a:lnTo>
                    <a:pt x="43" y="3"/>
                  </a:lnTo>
                  <a:lnTo>
                    <a:pt x="55" y="15"/>
                  </a:lnTo>
                  <a:lnTo>
                    <a:pt x="61" y="30"/>
                  </a:lnTo>
                  <a:close/>
                </a:path>
              </a:pathLst>
            </a:custGeom>
            <a:solidFill>
              <a:srgbClr val="000000"/>
            </a:solidFill>
            <a:ln w="4763">
              <a:solidFill>
                <a:srgbClr val="000000"/>
              </a:solidFill>
              <a:prstDash val="solid"/>
              <a:round/>
              <a:headEnd/>
              <a:tailEnd/>
            </a:ln>
          </p:spPr>
          <p:txBody>
            <a:bodyPr/>
            <a:lstStyle/>
            <a:p>
              <a:endParaRPr lang="zh-CN" altLang="en-US"/>
            </a:p>
          </p:txBody>
        </p:sp>
        <p:sp>
          <p:nvSpPr>
            <p:cNvPr id="55302" name="Freeform 4"/>
            <p:cNvSpPr>
              <a:spLocks/>
            </p:cNvSpPr>
            <p:nvPr/>
          </p:nvSpPr>
          <p:spPr bwMode="auto">
            <a:xfrm>
              <a:off x="1254125" y="3111500"/>
              <a:ext cx="96838" cy="98425"/>
            </a:xfrm>
            <a:custGeom>
              <a:avLst/>
              <a:gdLst>
                <a:gd name="T0" fmla="*/ 2147483646 w 61"/>
                <a:gd name="T1" fmla="*/ 2147483646 h 62"/>
                <a:gd name="T2" fmla="*/ 2147483646 w 61"/>
                <a:gd name="T3" fmla="*/ 2147483646 h 62"/>
                <a:gd name="T4" fmla="*/ 2147483646 w 61"/>
                <a:gd name="T5" fmla="*/ 2147483646 h 62"/>
                <a:gd name="T6" fmla="*/ 2147483646 w 61"/>
                <a:gd name="T7" fmla="*/ 2147483646 h 62"/>
                <a:gd name="T8" fmla="*/ 2147483646 w 61"/>
                <a:gd name="T9" fmla="*/ 2147483646 h 62"/>
                <a:gd name="T10" fmla="*/ 0 w 61"/>
                <a:gd name="T11" fmla="*/ 2147483646 h 62"/>
                <a:gd name="T12" fmla="*/ 0 w 61"/>
                <a:gd name="T13" fmla="*/ 2147483646 h 62"/>
                <a:gd name="T14" fmla="*/ 2147483646 w 61"/>
                <a:gd name="T15" fmla="*/ 2147483646 h 62"/>
                <a:gd name="T16" fmla="*/ 2147483646 w 61"/>
                <a:gd name="T17" fmla="*/ 0 h 62"/>
                <a:gd name="T18" fmla="*/ 2147483646 w 61"/>
                <a:gd name="T19" fmla="*/ 2147483646 h 62"/>
                <a:gd name="T20" fmla="*/ 2147483646 w 61"/>
                <a:gd name="T21" fmla="*/ 2147483646 h 62"/>
                <a:gd name="T22" fmla="*/ 2147483646 w 61"/>
                <a:gd name="T23" fmla="*/ 2147483646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1" h="62">
                  <a:moveTo>
                    <a:pt x="61" y="31"/>
                  </a:moveTo>
                  <a:lnTo>
                    <a:pt x="55" y="49"/>
                  </a:lnTo>
                  <a:lnTo>
                    <a:pt x="43" y="62"/>
                  </a:lnTo>
                  <a:lnTo>
                    <a:pt x="24" y="62"/>
                  </a:lnTo>
                  <a:lnTo>
                    <a:pt x="9" y="55"/>
                  </a:lnTo>
                  <a:lnTo>
                    <a:pt x="0" y="40"/>
                  </a:lnTo>
                  <a:lnTo>
                    <a:pt x="0" y="22"/>
                  </a:lnTo>
                  <a:lnTo>
                    <a:pt x="9" y="9"/>
                  </a:lnTo>
                  <a:lnTo>
                    <a:pt x="24" y="0"/>
                  </a:lnTo>
                  <a:lnTo>
                    <a:pt x="43" y="3"/>
                  </a:lnTo>
                  <a:lnTo>
                    <a:pt x="55" y="16"/>
                  </a:lnTo>
                  <a:lnTo>
                    <a:pt x="61" y="31"/>
                  </a:lnTo>
                  <a:close/>
                </a:path>
              </a:pathLst>
            </a:custGeom>
            <a:solidFill>
              <a:srgbClr val="000000"/>
            </a:solidFill>
            <a:ln w="4763">
              <a:solidFill>
                <a:srgbClr val="000000"/>
              </a:solidFill>
              <a:prstDash val="solid"/>
              <a:round/>
              <a:headEnd/>
              <a:tailEnd/>
            </a:ln>
          </p:spPr>
          <p:txBody>
            <a:bodyPr/>
            <a:lstStyle/>
            <a:p>
              <a:endParaRPr lang="zh-CN" altLang="en-US"/>
            </a:p>
          </p:txBody>
        </p:sp>
        <p:sp>
          <p:nvSpPr>
            <p:cNvPr id="55303" name="Freeform 5"/>
            <p:cNvSpPr>
              <a:spLocks/>
            </p:cNvSpPr>
            <p:nvPr/>
          </p:nvSpPr>
          <p:spPr bwMode="auto">
            <a:xfrm>
              <a:off x="1951038" y="5106988"/>
              <a:ext cx="96837" cy="98425"/>
            </a:xfrm>
            <a:custGeom>
              <a:avLst/>
              <a:gdLst>
                <a:gd name="T0" fmla="*/ 2147483646 w 61"/>
                <a:gd name="T1" fmla="*/ 2147483646 h 62"/>
                <a:gd name="T2" fmla="*/ 2147483646 w 61"/>
                <a:gd name="T3" fmla="*/ 2147483646 h 62"/>
                <a:gd name="T4" fmla="*/ 2147483646 w 61"/>
                <a:gd name="T5" fmla="*/ 2147483646 h 62"/>
                <a:gd name="T6" fmla="*/ 2147483646 w 61"/>
                <a:gd name="T7" fmla="*/ 2147483646 h 62"/>
                <a:gd name="T8" fmla="*/ 2147483646 w 61"/>
                <a:gd name="T9" fmla="*/ 2147483646 h 62"/>
                <a:gd name="T10" fmla="*/ 0 w 61"/>
                <a:gd name="T11" fmla="*/ 2147483646 h 62"/>
                <a:gd name="T12" fmla="*/ 0 w 61"/>
                <a:gd name="T13" fmla="*/ 2147483646 h 62"/>
                <a:gd name="T14" fmla="*/ 2147483646 w 61"/>
                <a:gd name="T15" fmla="*/ 2147483646 h 62"/>
                <a:gd name="T16" fmla="*/ 2147483646 w 61"/>
                <a:gd name="T17" fmla="*/ 0 h 62"/>
                <a:gd name="T18" fmla="*/ 2147483646 w 61"/>
                <a:gd name="T19" fmla="*/ 0 h 62"/>
                <a:gd name="T20" fmla="*/ 2147483646 w 61"/>
                <a:gd name="T21" fmla="*/ 2147483646 h 62"/>
                <a:gd name="T22" fmla="*/ 2147483646 w 61"/>
                <a:gd name="T23" fmla="*/ 2147483646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1" h="62">
                  <a:moveTo>
                    <a:pt x="61" y="31"/>
                  </a:moveTo>
                  <a:lnTo>
                    <a:pt x="55" y="46"/>
                  </a:lnTo>
                  <a:lnTo>
                    <a:pt x="43" y="59"/>
                  </a:lnTo>
                  <a:lnTo>
                    <a:pt x="24" y="62"/>
                  </a:lnTo>
                  <a:lnTo>
                    <a:pt x="9" y="53"/>
                  </a:lnTo>
                  <a:lnTo>
                    <a:pt x="0" y="40"/>
                  </a:lnTo>
                  <a:lnTo>
                    <a:pt x="0" y="22"/>
                  </a:lnTo>
                  <a:lnTo>
                    <a:pt x="9" y="7"/>
                  </a:lnTo>
                  <a:lnTo>
                    <a:pt x="24" y="0"/>
                  </a:lnTo>
                  <a:lnTo>
                    <a:pt x="43" y="0"/>
                  </a:lnTo>
                  <a:lnTo>
                    <a:pt x="55" y="13"/>
                  </a:lnTo>
                  <a:lnTo>
                    <a:pt x="61" y="31"/>
                  </a:lnTo>
                  <a:close/>
                </a:path>
              </a:pathLst>
            </a:custGeom>
            <a:solidFill>
              <a:srgbClr val="000000"/>
            </a:solidFill>
            <a:ln w="4763">
              <a:solidFill>
                <a:srgbClr val="000000"/>
              </a:solidFill>
              <a:prstDash val="solid"/>
              <a:round/>
              <a:headEnd/>
              <a:tailEnd/>
            </a:ln>
          </p:spPr>
          <p:txBody>
            <a:bodyPr/>
            <a:lstStyle/>
            <a:p>
              <a:endParaRPr lang="zh-CN" altLang="en-US"/>
            </a:p>
          </p:txBody>
        </p:sp>
        <p:sp>
          <p:nvSpPr>
            <p:cNvPr id="55304" name="Freeform 6"/>
            <p:cNvSpPr>
              <a:spLocks/>
            </p:cNvSpPr>
            <p:nvPr/>
          </p:nvSpPr>
          <p:spPr bwMode="auto">
            <a:xfrm>
              <a:off x="1550988" y="3014663"/>
              <a:ext cx="96837" cy="96837"/>
            </a:xfrm>
            <a:custGeom>
              <a:avLst/>
              <a:gdLst>
                <a:gd name="T0" fmla="*/ 2147483646 w 61"/>
                <a:gd name="T1" fmla="*/ 2147483646 h 61"/>
                <a:gd name="T2" fmla="*/ 2147483646 w 61"/>
                <a:gd name="T3" fmla="*/ 2147483646 h 61"/>
                <a:gd name="T4" fmla="*/ 2147483646 w 61"/>
                <a:gd name="T5" fmla="*/ 2147483646 h 61"/>
                <a:gd name="T6" fmla="*/ 2147483646 w 61"/>
                <a:gd name="T7" fmla="*/ 2147483646 h 61"/>
                <a:gd name="T8" fmla="*/ 2147483646 w 61"/>
                <a:gd name="T9" fmla="*/ 2147483646 h 61"/>
                <a:gd name="T10" fmla="*/ 0 w 61"/>
                <a:gd name="T11" fmla="*/ 2147483646 h 61"/>
                <a:gd name="T12" fmla="*/ 0 w 61"/>
                <a:gd name="T13" fmla="*/ 2147483646 h 61"/>
                <a:gd name="T14" fmla="*/ 2147483646 w 61"/>
                <a:gd name="T15" fmla="*/ 2147483646 h 61"/>
                <a:gd name="T16" fmla="*/ 2147483646 w 61"/>
                <a:gd name="T17" fmla="*/ 0 h 61"/>
                <a:gd name="T18" fmla="*/ 2147483646 w 61"/>
                <a:gd name="T19" fmla="*/ 2147483646 h 61"/>
                <a:gd name="T20" fmla="*/ 2147483646 w 61"/>
                <a:gd name="T21" fmla="*/ 2147483646 h 61"/>
                <a:gd name="T22" fmla="*/ 2147483646 w 61"/>
                <a:gd name="T23" fmla="*/ 2147483646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1" h="61">
                  <a:moveTo>
                    <a:pt x="61" y="31"/>
                  </a:moveTo>
                  <a:lnTo>
                    <a:pt x="58" y="46"/>
                  </a:lnTo>
                  <a:lnTo>
                    <a:pt x="43" y="58"/>
                  </a:lnTo>
                  <a:lnTo>
                    <a:pt x="25" y="61"/>
                  </a:lnTo>
                  <a:lnTo>
                    <a:pt x="9" y="55"/>
                  </a:lnTo>
                  <a:lnTo>
                    <a:pt x="0" y="40"/>
                  </a:lnTo>
                  <a:lnTo>
                    <a:pt x="0" y="21"/>
                  </a:lnTo>
                  <a:lnTo>
                    <a:pt x="9" y="6"/>
                  </a:lnTo>
                  <a:lnTo>
                    <a:pt x="25" y="0"/>
                  </a:lnTo>
                  <a:lnTo>
                    <a:pt x="43" y="3"/>
                  </a:lnTo>
                  <a:lnTo>
                    <a:pt x="58" y="12"/>
                  </a:lnTo>
                  <a:lnTo>
                    <a:pt x="61" y="31"/>
                  </a:lnTo>
                  <a:close/>
                </a:path>
              </a:pathLst>
            </a:custGeom>
            <a:solidFill>
              <a:srgbClr val="000000"/>
            </a:solidFill>
            <a:ln w="4763">
              <a:solidFill>
                <a:srgbClr val="000000"/>
              </a:solidFill>
              <a:prstDash val="solid"/>
              <a:round/>
              <a:headEnd/>
              <a:tailEnd/>
            </a:ln>
          </p:spPr>
          <p:txBody>
            <a:bodyPr/>
            <a:lstStyle/>
            <a:p>
              <a:endParaRPr lang="zh-CN" altLang="en-US"/>
            </a:p>
          </p:txBody>
        </p:sp>
        <p:sp>
          <p:nvSpPr>
            <p:cNvPr id="55305" name="Freeform 7"/>
            <p:cNvSpPr>
              <a:spLocks/>
            </p:cNvSpPr>
            <p:nvPr/>
          </p:nvSpPr>
          <p:spPr bwMode="auto">
            <a:xfrm>
              <a:off x="1951038" y="4310063"/>
              <a:ext cx="96837" cy="96837"/>
            </a:xfrm>
            <a:custGeom>
              <a:avLst/>
              <a:gdLst>
                <a:gd name="T0" fmla="*/ 2147483646 w 61"/>
                <a:gd name="T1" fmla="*/ 2147483646 h 61"/>
                <a:gd name="T2" fmla="*/ 2147483646 w 61"/>
                <a:gd name="T3" fmla="*/ 2147483646 h 61"/>
                <a:gd name="T4" fmla="*/ 2147483646 w 61"/>
                <a:gd name="T5" fmla="*/ 2147483646 h 61"/>
                <a:gd name="T6" fmla="*/ 2147483646 w 61"/>
                <a:gd name="T7" fmla="*/ 2147483646 h 61"/>
                <a:gd name="T8" fmla="*/ 2147483646 w 61"/>
                <a:gd name="T9" fmla="*/ 2147483646 h 61"/>
                <a:gd name="T10" fmla="*/ 0 w 61"/>
                <a:gd name="T11" fmla="*/ 2147483646 h 61"/>
                <a:gd name="T12" fmla="*/ 0 w 61"/>
                <a:gd name="T13" fmla="*/ 2147483646 h 61"/>
                <a:gd name="T14" fmla="*/ 2147483646 w 61"/>
                <a:gd name="T15" fmla="*/ 2147483646 h 61"/>
                <a:gd name="T16" fmla="*/ 2147483646 w 61"/>
                <a:gd name="T17" fmla="*/ 0 h 61"/>
                <a:gd name="T18" fmla="*/ 2147483646 w 61"/>
                <a:gd name="T19" fmla="*/ 2147483646 h 61"/>
                <a:gd name="T20" fmla="*/ 2147483646 w 61"/>
                <a:gd name="T21" fmla="*/ 2147483646 h 61"/>
                <a:gd name="T22" fmla="*/ 2147483646 w 61"/>
                <a:gd name="T23" fmla="*/ 2147483646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1" h="61">
                  <a:moveTo>
                    <a:pt x="61" y="30"/>
                  </a:moveTo>
                  <a:lnTo>
                    <a:pt x="55" y="46"/>
                  </a:lnTo>
                  <a:lnTo>
                    <a:pt x="43" y="58"/>
                  </a:lnTo>
                  <a:lnTo>
                    <a:pt x="24" y="61"/>
                  </a:lnTo>
                  <a:lnTo>
                    <a:pt x="9" y="55"/>
                  </a:lnTo>
                  <a:lnTo>
                    <a:pt x="0" y="39"/>
                  </a:lnTo>
                  <a:lnTo>
                    <a:pt x="0" y="21"/>
                  </a:lnTo>
                  <a:lnTo>
                    <a:pt x="9" y="6"/>
                  </a:lnTo>
                  <a:lnTo>
                    <a:pt x="24" y="0"/>
                  </a:lnTo>
                  <a:lnTo>
                    <a:pt x="43" y="3"/>
                  </a:lnTo>
                  <a:lnTo>
                    <a:pt x="55" y="12"/>
                  </a:lnTo>
                  <a:lnTo>
                    <a:pt x="61" y="30"/>
                  </a:lnTo>
                  <a:close/>
                </a:path>
              </a:pathLst>
            </a:custGeom>
            <a:solidFill>
              <a:srgbClr val="000000"/>
            </a:solidFill>
            <a:ln w="4763">
              <a:solidFill>
                <a:srgbClr val="000000"/>
              </a:solidFill>
              <a:prstDash val="solid"/>
              <a:round/>
              <a:headEnd/>
              <a:tailEnd/>
            </a:ln>
          </p:spPr>
          <p:txBody>
            <a:bodyPr/>
            <a:lstStyle/>
            <a:p>
              <a:endParaRPr lang="zh-CN" altLang="en-US"/>
            </a:p>
          </p:txBody>
        </p:sp>
        <p:sp>
          <p:nvSpPr>
            <p:cNvPr id="55306" name="Freeform 8"/>
            <p:cNvSpPr>
              <a:spLocks/>
            </p:cNvSpPr>
            <p:nvPr/>
          </p:nvSpPr>
          <p:spPr bwMode="auto">
            <a:xfrm>
              <a:off x="2120900" y="2220913"/>
              <a:ext cx="98425" cy="98425"/>
            </a:xfrm>
            <a:custGeom>
              <a:avLst/>
              <a:gdLst>
                <a:gd name="T0" fmla="*/ 2147483646 w 62"/>
                <a:gd name="T1" fmla="*/ 2147483646 h 62"/>
                <a:gd name="T2" fmla="*/ 2147483646 w 62"/>
                <a:gd name="T3" fmla="*/ 2147483646 h 62"/>
                <a:gd name="T4" fmla="*/ 2147483646 w 62"/>
                <a:gd name="T5" fmla="*/ 2147483646 h 62"/>
                <a:gd name="T6" fmla="*/ 2147483646 w 62"/>
                <a:gd name="T7" fmla="*/ 2147483646 h 62"/>
                <a:gd name="T8" fmla="*/ 2147483646 w 62"/>
                <a:gd name="T9" fmla="*/ 2147483646 h 62"/>
                <a:gd name="T10" fmla="*/ 0 w 62"/>
                <a:gd name="T11" fmla="*/ 2147483646 h 62"/>
                <a:gd name="T12" fmla="*/ 0 w 62"/>
                <a:gd name="T13" fmla="*/ 2147483646 h 62"/>
                <a:gd name="T14" fmla="*/ 2147483646 w 62"/>
                <a:gd name="T15" fmla="*/ 2147483646 h 62"/>
                <a:gd name="T16" fmla="*/ 2147483646 w 62"/>
                <a:gd name="T17" fmla="*/ 0 h 62"/>
                <a:gd name="T18" fmla="*/ 2147483646 w 62"/>
                <a:gd name="T19" fmla="*/ 2147483646 h 62"/>
                <a:gd name="T20" fmla="*/ 2147483646 w 62"/>
                <a:gd name="T21" fmla="*/ 2147483646 h 62"/>
                <a:gd name="T22" fmla="*/ 2147483646 w 62"/>
                <a:gd name="T23" fmla="*/ 2147483646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2" h="62">
                  <a:moveTo>
                    <a:pt x="62" y="31"/>
                  </a:moveTo>
                  <a:lnTo>
                    <a:pt x="56" y="46"/>
                  </a:lnTo>
                  <a:lnTo>
                    <a:pt x="43" y="58"/>
                  </a:lnTo>
                  <a:lnTo>
                    <a:pt x="25" y="62"/>
                  </a:lnTo>
                  <a:lnTo>
                    <a:pt x="9" y="55"/>
                  </a:lnTo>
                  <a:lnTo>
                    <a:pt x="0" y="40"/>
                  </a:lnTo>
                  <a:lnTo>
                    <a:pt x="0" y="22"/>
                  </a:lnTo>
                  <a:lnTo>
                    <a:pt x="9" y="6"/>
                  </a:lnTo>
                  <a:lnTo>
                    <a:pt x="25" y="0"/>
                  </a:lnTo>
                  <a:lnTo>
                    <a:pt x="43" y="3"/>
                  </a:lnTo>
                  <a:lnTo>
                    <a:pt x="56" y="12"/>
                  </a:lnTo>
                  <a:lnTo>
                    <a:pt x="62" y="31"/>
                  </a:lnTo>
                  <a:close/>
                </a:path>
              </a:pathLst>
            </a:custGeom>
            <a:solidFill>
              <a:srgbClr val="000000"/>
            </a:solidFill>
            <a:ln w="4763">
              <a:solidFill>
                <a:srgbClr val="000000"/>
              </a:solidFill>
              <a:prstDash val="solid"/>
              <a:round/>
              <a:headEnd/>
              <a:tailEnd/>
            </a:ln>
          </p:spPr>
          <p:txBody>
            <a:bodyPr/>
            <a:lstStyle/>
            <a:p>
              <a:endParaRPr lang="zh-CN" altLang="en-US"/>
            </a:p>
          </p:txBody>
        </p:sp>
        <p:sp>
          <p:nvSpPr>
            <p:cNvPr id="55307" name="Freeform 9"/>
            <p:cNvSpPr>
              <a:spLocks/>
            </p:cNvSpPr>
            <p:nvPr/>
          </p:nvSpPr>
          <p:spPr bwMode="auto">
            <a:xfrm>
              <a:off x="2351088" y="2416175"/>
              <a:ext cx="96837" cy="96838"/>
            </a:xfrm>
            <a:custGeom>
              <a:avLst/>
              <a:gdLst>
                <a:gd name="T0" fmla="*/ 2147483646 w 61"/>
                <a:gd name="T1" fmla="*/ 2147483646 h 61"/>
                <a:gd name="T2" fmla="*/ 2147483646 w 61"/>
                <a:gd name="T3" fmla="*/ 2147483646 h 61"/>
                <a:gd name="T4" fmla="*/ 2147483646 w 61"/>
                <a:gd name="T5" fmla="*/ 2147483646 h 61"/>
                <a:gd name="T6" fmla="*/ 2147483646 w 61"/>
                <a:gd name="T7" fmla="*/ 2147483646 h 61"/>
                <a:gd name="T8" fmla="*/ 2147483646 w 61"/>
                <a:gd name="T9" fmla="*/ 2147483646 h 61"/>
                <a:gd name="T10" fmla="*/ 0 w 61"/>
                <a:gd name="T11" fmla="*/ 2147483646 h 61"/>
                <a:gd name="T12" fmla="*/ 0 w 61"/>
                <a:gd name="T13" fmla="*/ 2147483646 h 61"/>
                <a:gd name="T14" fmla="*/ 2147483646 w 61"/>
                <a:gd name="T15" fmla="*/ 2147483646 h 61"/>
                <a:gd name="T16" fmla="*/ 2147483646 w 61"/>
                <a:gd name="T17" fmla="*/ 0 h 61"/>
                <a:gd name="T18" fmla="*/ 2147483646 w 61"/>
                <a:gd name="T19" fmla="*/ 2147483646 h 61"/>
                <a:gd name="T20" fmla="*/ 2147483646 w 61"/>
                <a:gd name="T21" fmla="*/ 2147483646 h 61"/>
                <a:gd name="T22" fmla="*/ 2147483646 w 61"/>
                <a:gd name="T23" fmla="*/ 2147483646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1" h="61">
                  <a:moveTo>
                    <a:pt x="61" y="31"/>
                  </a:moveTo>
                  <a:lnTo>
                    <a:pt x="55" y="49"/>
                  </a:lnTo>
                  <a:lnTo>
                    <a:pt x="43" y="58"/>
                  </a:lnTo>
                  <a:lnTo>
                    <a:pt x="24" y="61"/>
                  </a:lnTo>
                  <a:lnTo>
                    <a:pt x="9" y="55"/>
                  </a:lnTo>
                  <a:lnTo>
                    <a:pt x="0" y="40"/>
                  </a:lnTo>
                  <a:lnTo>
                    <a:pt x="0" y="21"/>
                  </a:lnTo>
                  <a:lnTo>
                    <a:pt x="9" y="6"/>
                  </a:lnTo>
                  <a:lnTo>
                    <a:pt x="24" y="0"/>
                  </a:lnTo>
                  <a:lnTo>
                    <a:pt x="43" y="3"/>
                  </a:lnTo>
                  <a:lnTo>
                    <a:pt x="55" y="15"/>
                  </a:lnTo>
                  <a:lnTo>
                    <a:pt x="61" y="31"/>
                  </a:lnTo>
                  <a:close/>
                </a:path>
              </a:pathLst>
            </a:custGeom>
            <a:solidFill>
              <a:srgbClr val="000000"/>
            </a:solidFill>
            <a:ln w="4763">
              <a:solidFill>
                <a:srgbClr val="000000"/>
              </a:solidFill>
              <a:prstDash val="solid"/>
              <a:round/>
              <a:headEnd/>
              <a:tailEnd/>
            </a:ln>
          </p:spPr>
          <p:txBody>
            <a:bodyPr/>
            <a:lstStyle/>
            <a:p>
              <a:endParaRPr lang="zh-CN" altLang="en-US"/>
            </a:p>
          </p:txBody>
        </p:sp>
        <p:sp>
          <p:nvSpPr>
            <p:cNvPr id="55308" name="Freeform 10"/>
            <p:cNvSpPr>
              <a:spLocks/>
            </p:cNvSpPr>
            <p:nvPr/>
          </p:nvSpPr>
          <p:spPr bwMode="auto">
            <a:xfrm>
              <a:off x="2447925" y="2713038"/>
              <a:ext cx="96838" cy="101600"/>
            </a:xfrm>
            <a:custGeom>
              <a:avLst/>
              <a:gdLst>
                <a:gd name="T0" fmla="*/ 2147483646 w 61"/>
                <a:gd name="T1" fmla="*/ 2147483646 h 64"/>
                <a:gd name="T2" fmla="*/ 2147483646 w 61"/>
                <a:gd name="T3" fmla="*/ 2147483646 h 64"/>
                <a:gd name="T4" fmla="*/ 2147483646 w 61"/>
                <a:gd name="T5" fmla="*/ 2147483646 h 64"/>
                <a:gd name="T6" fmla="*/ 2147483646 w 61"/>
                <a:gd name="T7" fmla="*/ 2147483646 h 64"/>
                <a:gd name="T8" fmla="*/ 2147483646 w 61"/>
                <a:gd name="T9" fmla="*/ 2147483646 h 64"/>
                <a:gd name="T10" fmla="*/ 0 w 61"/>
                <a:gd name="T11" fmla="*/ 2147483646 h 64"/>
                <a:gd name="T12" fmla="*/ 0 w 61"/>
                <a:gd name="T13" fmla="*/ 2147483646 h 64"/>
                <a:gd name="T14" fmla="*/ 2147483646 w 61"/>
                <a:gd name="T15" fmla="*/ 2147483646 h 64"/>
                <a:gd name="T16" fmla="*/ 2147483646 w 61"/>
                <a:gd name="T17" fmla="*/ 0 h 64"/>
                <a:gd name="T18" fmla="*/ 2147483646 w 61"/>
                <a:gd name="T19" fmla="*/ 2147483646 h 64"/>
                <a:gd name="T20" fmla="*/ 2147483646 w 61"/>
                <a:gd name="T21" fmla="*/ 2147483646 h 64"/>
                <a:gd name="T22" fmla="*/ 2147483646 w 61"/>
                <a:gd name="T23" fmla="*/ 2147483646 h 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1" h="64">
                  <a:moveTo>
                    <a:pt x="61" y="31"/>
                  </a:moveTo>
                  <a:lnTo>
                    <a:pt x="58" y="49"/>
                  </a:lnTo>
                  <a:lnTo>
                    <a:pt x="43" y="61"/>
                  </a:lnTo>
                  <a:lnTo>
                    <a:pt x="28" y="64"/>
                  </a:lnTo>
                  <a:lnTo>
                    <a:pt x="9" y="55"/>
                  </a:lnTo>
                  <a:lnTo>
                    <a:pt x="0" y="40"/>
                  </a:lnTo>
                  <a:lnTo>
                    <a:pt x="0" y="24"/>
                  </a:lnTo>
                  <a:lnTo>
                    <a:pt x="9" y="9"/>
                  </a:lnTo>
                  <a:lnTo>
                    <a:pt x="28" y="0"/>
                  </a:lnTo>
                  <a:lnTo>
                    <a:pt x="43" y="3"/>
                  </a:lnTo>
                  <a:lnTo>
                    <a:pt x="58" y="15"/>
                  </a:lnTo>
                  <a:lnTo>
                    <a:pt x="61" y="31"/>
                  </a:lnTo>
                  <a:close/>
                </a:path>
              </a:pathLst>
            </a:custGeom>
            <a:solidFill>
              <a:srgbClr val="000000"/>
            </a:solidFill>
            <a:ln w="4763">
              <a:solidFill>
                <a:srgbClr val="000000"/>
              </a:solidFill>
              <a:prstDash val="solid"/>
              <a:round/>
              <a:headEnd/>
              <a:tailEnd/>
            </a:ln>
          </p:spPr>
          <p:txBody>
            <a:bodyPr/>
            <a:lstStyle/>
            <a:p>
              <a:endParaRPr lang="zh-CN" altLang="en-US"/>
            </a:p>
          </p:txBody>
        </p:sp>
        <p:sp>
          <p:nvSpPr>
            <p:cNvPr id="55309" name="Freeform 11"/>
            <p:cNvSpPr>
              <a:spLocks/>
            </p:cNvSpPr>
            <p:nvPr/>
          </p:nvSpPr>
          <p:spPr bwMode="auto">
            <a:xfrm>
              <a:off x="2847975" y="2713038"/>
              <a:ext cx="96838" cy="101600"/>
            </a:xfrm>
            <a:custGeom>
              <a:avLst/>
              <a:gdLst>
                <a:gd name="T0" fmla="*/ 2147483646 w 61"/>
                <a:gd name="T1" fmla="*/ 2147483646 h 64"/>
                <a:gd name="T2" fmla="*/ 2147483646 w 61"/>
                <a:gd name="T3" fmla="*/ 2147483646 h 64"/>
                <a:gd name="T4" fmla="*/ 2147483646 w 61"/>
                <a:gd name="T5" fmla="*/ 2147483646 h 64"/>
                <a:gd name="T6" fmla="*/ 2147483646 w 61"/>
                <a:gd name="T7" fmla="*/ 2147483646 h 64"/>
                <a:gd name="T8" fmla="*/ 2147483646 w 61"/>
                <a:gd name="T9" fmla="*/ 2147483646 h 64"/>
                <a:gd name="T10" fmla="*/ 0 w 61"/>
                <a:gd name="T11" fmla="*/ 2147483646 h 64"/>
                <a:gd name="T12" fmla="*/ 0 w 61"/>
                <a:gd name="T13" fmla="*/ 2147483646 h 64"/>
                <a:gd name="T14" fmla="*/ 2147483646 w 61"/>
                <a:gd name="T15" fmla="*/ 2147483646 h 64"/>
                <a:gd name="T16" fmla="*/ 2147483646 w 61"/>
                <a:gd name="T17" fmla="*/ 0 h 64"/>
                <a:gd name="T18" fmla="*/ 2147483646 w 61"/>
                <a:gd name="T19" fmla="*/ 2147483646 h 64"/>
                <a:gd name="T20" fmla="*/ 2147483646 w 61"/>
                <a:gd name="T21" fmla="*/ 2147483646 h 64"/>
                <a:gd name="T22" fmla="*/ 2147483646 w 61"/>
                <a:gd name="T23" fmla="*/ 2147483646 h 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1" h="64">
                  <a:moveTo>
                    <a:pt x="61" y="31"/>
                  </a:moveTo>
                  <a:lnTo>
                    <a:pt x="58" y="49"/>
                  </a:lnTo>
                  <a:lnTo>
                    <a:pt x="43" y="61"/>
                  </a:lnTo>
                  <a:lnTo>
                    <a:pt x="27" y="64"/>
                  </a:lnTo>
                  <a:lnTo>
                    <a:pt x="9" y="55"/>
                  </a:lnTo>
                  <a:lnTo>
                    <a:pt x="0" y="40"/>
                  </a:lnTo>
                  <a:lnTo>
                    <a:pt x="0" y="24"/>
                  </a:lnTo>
                  <a:lnTo>
                    <a:pt x="9" y="9"/>
                  </a:lnTo>
                  <a:lnTo>
                    <a:pt x="27" y="0"/>
                  </a:lnTo>
                  <a:lnTo>
                    <a:pt x="43" y="3"/>
                  </a:lnTo>
                  <a:lnTo>
                    <a:pt x="58" y="15"/>
                  </a:lnTo>
                  <a:lnTo>
                    <a:pt x="61" y="31"/>
                  </a:lnTo>
                  <a:close/>
                </a:path>
              </a:pathLst>
            </a:custGeom>
            <a:solidFill>
              <a:srgbClr val="000000"/>
            </a:solidFill>
            <a:ln w="4763">
              <a:solidFill>
                <a:srgbClr val="000000"/>
              </a:solidFill>
              <a:prstDash val="solid"/>
              <a:round/>
              <a:headEnd/>
              <a:tailEnd/>
            </a:ln>
          </p:spPr>
          <p:txBody>
            <a:bodyPr/>
            <a:lstStyle/>
            <a:p>
              <a:endParaRPr lang="zh-CN" altLang="en-US"/>
            </a:p>
          </p:txBody>
        </p:sp>
        <p:sp>
          <p:nvSpPr>
            <p:cNvPr id="55310" name="Freeform 12"/>
            <p:cNvSpPr>
              <a:spLocks/>
            </p:cNvSpPr>
            <p:nvPr/>
          </p:nvSpPr>
          <p:spPr bwMode="auto">
            <a:xfrm>
              <a:off x="2647950" y="2513013"/>
              <a:ext cx="96838" cy="103187"/>
            </a:xfrm>
            <a:custGeom>
              <a:avLst/>
              <a:gdLst>
                <a:gd name="T0" fmla="*/ 2147483646 w 61"/>
                <a:gd name="T1" fmla="*/ 2147483646 h 65"/>
                <a:gd name="T2" fmla="*/ 2147483646 w 61"/>
                <a:gd name="T3" fmla="*/ 2147483646 h 65"/>
                <a:gd name="T4" fmla="*/ 2147483646 w 61"/>
                <a:gd name="T5" fmla="*/ 2147483646 h 65"/>
                <a:gd name="T6" fmla="*/ 2147483646 w 61"/>
                <a:gd name="T7" fmla="*/ 2147483646 h 65"/>
                <a:gd name="T8" fmla="*/ 2147483646 w 61"/>
                <a:gd name="T9" fmla="*/ 2147483646 h 65"/>
                <a:gd name="T10" fmla="*/ 0 w 61"/>
                <a:gd name="T11" fmla="*/ 2147483646 h 65"/>
                <a:gd name="T12" fmla="*/ 0 w 61"/>
                <a:gd name="T13" fmla="*/ 2147483646 h 65"/>
                <a:gd name="T14" fmla="*/ 2147483646 w 61"/>
                <a:gd name="T15" fmla="*/ 2147483646 h 65"/>
                <a:gd name="T16" fmla="*/ 2147483646 w 61"/>
                <a:gd name="T17" fmla="*/ 0 h 65"/>
                <a:gd name="T18" fmla="*/ 2147483646 w 61"/>
                <a:gd name="T19" fmla="*/ 2147483646 h 65"/>
                <a:gd name="T20" fmla="*/ 2147483646 w 61"/>
                <a:gd name="T21" fmla="*/ 2147483646 h 65"/>
                <a:gd name="T22" fmla="*/ 2147483646 w 61"/>
                <a:gd name="T23" fmla="*/ 2147483646 h 6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1" h="65">
                  <a:moveTo>
                    <a:pt x="61" y="34"/>
                  </a:moveTo>
                  <a:lnTo>
                    <a:pt x="58" y="49"/>
                  </a:lnTo>
                  <a:lnTo>
                    <a:pt x="43" y="61"/>
                  </a:lnTo>
                  <a:lnTo>
                    <a:pt x="28" y="65"/>
                  </a:lnTo>
                  <a:lnTo>
                    <a:pt x="9" y="55"/>
                  </a:lnTo>
                  <a:lnTo>
                    <a:pt x="0" y="40"/>
                  </a:lnTo>
                  <a:lnTo>
                    <a:pt x="0" y="25"/>
                  </a:lnTo>
                  <a:lnTo>
                    <a:pt x="9" y="9"/>
                  </a:lnTo>
                  <a:lnTo>
                    <a:pt x="28" y="0"/>
                  </a:lnTo>
                  <a:lnTo>
                    <a:pt x="43" y="3"/>
                  </a:lnTo>
                  <a:lnTo>
                    <a:pt x="58" y="16"/>
                  </a:lnTo>
                  <a:lnTo>
                    <a:pt x="61" y="34"/>
                  </a:lnTo>
                  <a:close/>
                </a:path>
              </a:pathLst>
            </a:custGeom>
            <a:solidFill>
              <a:srgbClr val="000000"/>
            </a:solidFill>
            <a:ln w="4763">
              <a:solidFill>
                <a:srgbClr val="000000"/>
              </a:solidFill>
              <a:prstDash val="solid"/>
              <a:round/>
              <a:headEnd/>
              <a:tailEnd/>
            </a:ln>
          </p:spPr>
          <p:txBody>
            <a:bodyPr/>
            <a:lstStyle/>
            <a:p>
              <a:endParaRPr lang="zh-CN" altLang="en-US"/>
            </a:p>
          </p:txBody>
        </p:sp>
        <p:sp>
          <p:nvSpPr>
            <p:cNvPr id="55311" name="Freeform 13"/>
            <p:cNvSpPr>
              <a:spLocks/>
            </p:cNvSpPr>
            <p:nvPr/>
          </p:nvSpPr>
          <p:spPr bwMode="auto">
            <a:xfrm>
              <a:off x="2647950" y="2119313"/>
              <a:ext cx="96838" cy="96837"/>
            </a:xfrm>
            <a:custGeom>
              <a:avLst/>
              <a:gdLst>
                <a:gd name="T0" fmla="*/ 2147483646 w 61"/>
                <a:gd name="T1" fmla="*/ 2147483646 h 61"/>
                <a:gd name="T2" fmla="*/ 2147483646 w 61"/>
                <a:gd name="T3" fmla="*/ 2147483646 h 61"/>
                <a:gd name="T4" fmla="*/ 2147483646 w 61"/>
                <a:gd name="T5" fmla="*/ 2147483646 h 61"/>
                <a:gd name="T6" fmla="*/ 2147483646 w 61"/>
                <a:gd name="T7" fmla="*/ 2147483646 h 61"/>
                <a:gd name="T8" fmla="*/ 2147483646 w 61"/>
                <a:gd name="T9" fmla="*/ 2147483646 h 61"/>
                <a:gd name="T10" fmla="*/ 0 w 61"/>
                <a:gd name="T11" fmla="*/ 2147483646 h 61"/>
                <a:gd name="T12" fmla="*/ 0 w 61"/>
                <a:gd name="T13" fmla="*/ 2147483646 h 61"/>
                <a:gd name="T14" fmla="*/ 2147483646 w 61"/>
                <a:gd name="T15" fmla="*/ 2147483646 h 61"/>
                <a:gd name="T16" fmla="*/ 2147483646 w 61"/>
                <a:gd name="T17" fmla="*/ 0 h 61"/>
                <a:gd name="T18" fmla="*/ 2147483646 w 61"/>
                <a:gd name="T19" fmla="*/ 2147483646 h 61"/>
                <a:gd name="T20" fmla="*/ 2147483646 w 61"/>
                <a:gd name="T21" fmla="*/ 2147483646 h 61"/>
                <a:gd name="T22" fmla="*/ 2147483646 w 61"/>
                <a:gd name="T23" fmla="*/ 2147483646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1" h="61">
                  <a:moveTo>
                    <a:pt x="61" y="30"/>
                  </a:moveTo>
                  <a:lnTo>
                    <a:pt x="58" y="49"/>
                  </a:lnTo>
                  <a:lnTo>
                    <a:pt x="43" y="61"/>
                  </a:lnTo>
                  <a:lnTo>
                    <a:pt x="28" y="61"/>
                  </a:lnTo>
                  <a:lnTo>
                    <a:pt x="9" y="55"/>
                  </a:lnTo>
                  <a:lnTo>
                    <a:pt x="0" y="40"/>
                  </a:lnTo>
                  <a:lnTo>
                    <a:pt x="0" y="21"/>
                  </a:lnTo>
                  <a:lnTo>
                    <a:pt x="9" y="9"/>
                  </a:lnTo>
                  <a:lnTo>
                    <a:pt x="28" y="0"/>
                  </a:lnTo>
                  <a:lnTo>
                    <a:pt x="43" y="3"/>
                  </a:lnTo>
                  <a:lnTo>
                    <a:pt x="58" y="15"/>
                  </a:lnTo>
                  <a:lnTo>
                    <a:pt x="61" y="30"/>
                  </a:lnTo>
                  <a:close/>
                </a:path>
              </a:pathLst>
            </a:custGeom>
            <a:solidFill>
              <a:srgbClr val="000000"/>
            </a:solidFill>
            <a:ln w="4763">
              <a:solidFill>
                <a:srgbClr val="000000"/>
              </a:solidFill>
              <a:prstDash val="solid"/>
              <a:round/>
              <a:headEnd/>
              <a:tailEnd/>
            </a:ln>
          </p:spPr>
          <p:txBody>
            <a:bodyPr/>
            <a:lstStyle/>
            <a:p>
              <a:endParaRPr lang="zh-CN" altLang="en-US"/>
            </a:p>
          </p:txBody>
        </p:sp>
        <p:sp>
          <p:nvSpPr>
            <p:cNvPr id="55312" name="Freeform 14"/>
            <p:cNvSpPr>
              <a:spLocks/>
            </p:cNvSpPr>
            <p:nvPr/>
          </p:nvSpPr>
          <p:spPr bwMode="auto">
            <a:xfrm>
              <a:off x="3344863" y="5106988"/>
              <a:ext cx="103187" cy="98425"/>
            </a:xfrm>
            <a:custGeom>
              <a:avLst/>
              <a:gdLst>
                <a:gd name="T0" fmla="*/ 2147483646 w 65"/>
                <a:gd name="T1" fmla="*/ 2147483646 h 62"/>
                <a:gd name="T2" fmla="*/ 2147483646 w 65"/>
                <a:gd name="T3" fmla="*/ 2147483646 h 62"/>
                <a:gd name="T4" fmla="*/ 2147483646 w 65"/>
                <a:gd name="T5" fmla="*/ 2147483646 h 62"/>
                <a:gd name="T6" fmla="*/ 2147483646 w 65"/>
                <a:gd name="T7" fmla="*/ 2147483646 h 62"/>
                <a:gd name="T8" fmla="*/ 2147483646 w 65"/>
                <a:gd name="T9" fmla="*/ 2147483646 h 62"/>
                <a:gd name="T10" fmla="*/ 0 w 65"/>
                <a:gd name="T11" fmla="*/ 2147483646 h 62"/>
                <a:gd name="T12" fmla="*/ 0 w 65"/>
                <a:gd name="T13" fmla="*/ 2147483646 h 62"/>
                <a:gd name="T14" fmla="*/ 2147483646 w 65"/>
                <a:gd name="T15" fmla="*/ 2147483646 h 62"/>
                <a:gd name="T16" fmla="*/ 2147483646 w 65"/>
                <a:gd name="T17" fmla="*/ 0 h 62"/>
                <a:gd name="T18" fmla="*/ 2147483646 w 65"/>
                <a:gd name="T19" fmla="*/ 0 h 62"/>
                <a:gd name="T20" fmla="*/ 2147483646 w 65"/>
                <a:gd name="T21" fmla="*/ 2147483646 h 62"/>
                <a:gd name="T22" fmla="*/ 2147483646 w 65"/>
                <a:gd name="T23" fmla="*/ 2147483646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5" h="62">
                  <a:moveTo>
                    <a:pt x="65" y="31"/>
                  </a:moveTo>
                  <a:lnTo>
                    <a:pt x="58" y="46"/>
                  </a:lnTo>
                  <a:lnTo>
                    <a:pt x="46" y="59"/>
                  </a:lnTo>
                  <a:lnTo>
                    <a:pt x="28" y="62"/>
                  </a:lnTo>
                  <a:lnTo>
                    <a:pt x="12" y="53"/>
                  </a:lnTo>
                  <a:lnTo>
                    <a:pt x="0" y="40"/>
                  </a:lnTo>
                  <a:lnTo>
                    <a:pt x="0" y="22"/>
                  </a:lnTo>
                  <a:lnTo>
                    <a:pt x="12" y="7"/>
                  </a:lnTo>
                  <a:lnTo>
                    <a:pt x="28" y="0"/>
                  </a:lnTo>
                  <a:lnTo>
                    <a:pt x="46" y="0"/>
                  </a:lnTo>
                  <a:lnTo>
                    <a:pt x="58" y="13"/>
                  </a:lnTo>
                  <a:lnTo>
                    <a:pt x="65" y="31"/>
                  </a:lnTo>
                  <a:close/>
                </a:path>
              </a:pathLst>
            </a:custGeom>
            <a:solidFill>
              <a:srgbClr val="000000"/>
            </a:solidFill>
            <a:ln w="4763">
              <a:solidFill>
                <a:srgbClr val="000000"/>
              </a:solidFill>
              <a:prstDash val="solid"/>
              <a:round/>
              <a:headEnd/>
              <a:tailEnd/>
            </a:ln>
          </p:spPr>
          <p:txBody>
            <a:bodyPr/>
            <a:lstStyle/>
            <a:p>
              <a:endParaRPr lang="zh-CN" altLang="en-US"/>
            </a:p>
          </p:txBody>
        </p:sp>
        <p:sp>
          <p:nvSpPr>
            <p:cNvPr id="55313" name="Freeform 15"/>
            <p:cNvSpPr>
              <a:spLocks/>
            </p:cNvSpPr>
            <p:nvPr/>
          </p:nvSpPr>
          <p:spPr bwMode="auto">
            <a:xfrm>
              <a:off x="1550988" y="2616200"/>
              <a:ext cx="96837" cy="96838"/>
            </a:xfrm>
            <a:custGeom>
              <a:avLst/>
              <a:gdLst>
                <a:gd name="T0" fmla="*/ 2147483646 w 61"/>
                <a:gd name="T1" fmla="*/ 2147483646 h 61"/>
                <a:gd name="T2" fmla="*/ 2147483646 w 61"/>
                <a:gd name="T3" fmla="*/ 2147483646 h 61"/>
                <a:gd name="T4" fmla="*/ 2147483646 w 61"/>
                <a:gd name="T5" fmla="*/ 2147483646 h 61"/>
                <a:gd name="T6" fmla="*/ 2147483646 w 61"/>
                <a:gd name="T7" fmla="*/ 2147483646 h 61"/>
                <a:gd name="T8" fmla="*/ 2147483646 w 61"/>
                <a:gd name="T9" fmla="*/ 2147483646 h 61"/>
                <a:gd name="T10" fmla="*/ 0 w 61"/>
                <a:gd name="T11" fmla="*/ 2147483646 h 61"/>
                <a:gd name="T12" fmla="*/ 0 w 61"/>
                <a:gd name="T13" fmla="*/ 2147483646 h 61"/>
                <a:gd name="T14" fmla="*/ 2147483646 w 61"/>
                <a:gd name="T15" fmla="*/ 2147483646 h 61"/>
                <a:gd name="T16" fmla="*/ 2147483646 w 61"/>
                <a:gd name="T17" fmla="*/ 0 h 61"/>
                <a:gd name="T18" fmla="*/ 2147483646 w 61"/>
                <a:gd name="T19" fmla="*/ 2147483646 h 61"/>
                <a:gd name="T20" fmla="*/ 2147483646 w 61"/>
                <a:gd name="T21" fmla="*/ 2147483646 h 61"/>
                <a:gd name="T22" fmla="*/ 2147483646 w 61"/>
                <a:gd name="T23" fmla="*/ 2147483646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1" h="61">
                  <a:moveTo>
                    <a:pt x="61" y="30"/>
                  </a:moveTo>
                  <a:lnTo>
                    <a:pt x="58" y="49"/>
                  </a:lnTo>
                  <a:lnTo>
                    <a:pt x="43" y="58"/>
                  </a:lnTo>
                  <a:lnTo>
                    <a:pt x="25" y="61"/>
                  </a:lnTo>
                  <a:lnTo>
                    <a:pt x="9" y="55"/>
                  </a:lnTo>
                  <a:lnTo>
                    <a:pt x="0" y="39"/>
                  </a:lnTo>
                  <a:lnTo>
                    <a:pt x="0" y="21"/>
                  </a:lnTo>
                  <a:lnTo>
                    <a:pt x="9" y="6"/>
                  </a:lnTo>
                  <a:lnTo>
                    <a:pt x="25" y="0"/>
                  </a:lnTo>
                  <a:lnTo>
                    <a:pt x="43" y="3"/>
                  </a:lnTo>
                  <a:lnTo>
                    <a:pt x="58" y="12"/>
                  </a:lnTo>
                  <a:lnTo>
                    <a:pt x="61" y="30"/>
                  </a:lnTo>
                  <a:close/>
                </a:path>
              </a:pathLst>
            </a:custGeom>
            <a:solidFill>
              <a:srgbClr val="000000"/>
            </a:solidFill>
            <a:ln w="4763">
              <a:solidFill>
                <a:srgbClr val="000000"/>
              </a:solidFill>
              <a:prstDash val="solid"/>
              <a:round/>
              <a:headEnd/>
              <a:tailEnd/>
            </a:ln>
          </p:spPr>
          <p:txBody>
            <a:bodyPr/>
            <a:lstStyle/>
            <a:p>
              <a:endParaRPr lang="zh-CN" altLang="en-US"/>
            </a:p>
          </p:txBody>
        </p:sp>
        <p:sp>
          <p:nvSpPr>
            <p:cNvPr id="55314" name="Freeform 16"/>
            <p:cNvSpPr>
              <a:spLocks/>
            </p:cNvSpPr>
            <p:nvPr/>
          </p:nvSpPr>
          <p:spPr bwMode="auto">
            <a:xfrm>
              <a:off x="1223963" y="4805363"/>
              <a:ext cx="98425" cy="98425"/>
            </a:xfrm>
            <a:custGeom>
              <a:avLst/>
              <a:gdLst>
                <a:gd name="T0" fmla="*/ 2147483646 w 62"/>
                <a:gd name="T1" fmla="*/ 2147483646 h 62"/>
                <a:gd name="T2" fmla="*/ 2147483646 w 62"/>
                <a:gd name="T3" fmla="*/ 2147483646 h 62"/>
                <a:gd name="T4" fmla="*/ 2147483646 w 62"/>
                <a:gd name="T5" fmla="*/ 2147483646 h 62"/>
                <a:gd name="T6" fmla="*/ 2147483646 w 62"/>
                <a:gd name="T7" fmla="*/ 2147483646 h 62"/>
                <a:gd name="T8" fmla="*/ 2147483646 w 62"/>
                <a:gd name="T9" fmla="*/ 2147483646 h 62"/>
                <a:gd name="T10" fmla="*/ 0 w 62"/>
                <a:gd name="T11" fmla="*/ 2147483646 h 62"/>
                <a:gd name="T12" fmla="*/ 0 w 62"/>
                <a:gd name="T13" fmla="*/ 2147483646 h 62"/>
                <a:gd name="T14" fmla="*/ 2147483646 w 62"/>
                <a:gd name="T15" fmla="*/ 2147483646 h 62"/>
                <a:gd name="T16" fmla="*/ 2147483646 w 62"/>
                <a:gd name="T17" fmla="*/ 0 h 62"/>
                <a:gd name="T18" fmla="*/ 2147483646 w 62"/>
                <a:gd name="T19" fmla="*/ 2147483646 h 62"/>
                <a:gd name="T20" fmla="*/ 2147483646 w 62"/>
                <a:gd name="T21" fmla="*/ 2147483646 h 62"/>
                <a:gd name="T22" fmla="*/ 2147483646 w 62"/>
                <a:gd name="T23" fmla="*/ 2147483646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2" h="62">
                  <a:moveTo>
                    <a:pt x="62" y="31"/>
                  </a:moveTo>
                  <a:lnTo>
                    <a:pt x="56" y="49"/>
                  </a:lnTo>
                  <a:lnTo>
                    <a:pt x="43" y="62"/>
                  </a:lnTo>
                  <a:lnTo>
                    <a:pt x="25" y="62"/>
                  </a:lnTo>
                  <a:lnTo>
                    <a:pt x="9" y="55"/>
                  </a:lnTo>
                  <a:lnTo>
                    <a:pt x="0" y="40"/>
                  </a:lnTo>
                  <a:lnTo>
                    <a:pt x="0" y="22"/>
                  </a:lnTo>
                  <a:lnTo>
                    <a:pt x="9" y="10"/>
                  </a:lnTo>
                  <a:lnTo>
                    <a:pt x="25" y="0"/>
                  </a:lnTo>
                  <a:lnTo>
                    <a:pt x="43" y="3"/>
                  </a:lnTo>
                  <a:lnTo>
                    <a:pt x="56" y="16"/>
                  </a:lnTo>
                  <a:lnTo>
                    <a:pt x="62" y="31"/>
                  </a:lnTo>
                  <a:close/>
                </a:path>
              </a:pathLst>
            </a:custGeom>
            <a:solidFill>
              <a:srgbClr val="000000"/>
            </a:solidFill>
            <a:ln w="4763">
              <a:solidFill>
                <a:srgbClr val="000000"/>
              </a:solidFill>
              <a:prstDash val="solid"/>
              <a:round/>
              <a:headEnd/>
              <a:tailEnd/>
            </a:ln>
          </p:spPr>
          <p:txBody>
            <a:bodyPr/>
            <a:lstStyle/>
            <a:p>
              <a:endParaRPr lang="zh-CN" altLang="en-US"/>
            </a:p>
          </p:txBody>
        </p:sp>
        <p:sp>
          <p:nvSpPr>
            <p:cNvPr id="55315" name="Freeform 17"/>
            <p:cNvSpPr>
              <a:spLocks/>
            </p:cNvSpPr>
            <p:nvPr/>
          </p:nvSpPr>
          <p:spPr bwMode="auto">
            <a:xfrm>
              <a:off x="1254125" y="5403850"/>
              <a:ext cx="96838" cy="98425"/>
            </a:xfrm>
            <a:custGeom>
              <a:avLst/>
              <a:gdLst>
                <a:gd name="T0" fmla="*/ 2147483646 w 61"/>
                <a:gd name="T1" fmla="*/ 2147483646 h 62"/>
                <a:gd name="T2" fmla="*/ 2147483646 w 61"/>
                <a:gd name="T3" fmla="*/ 2147483646 h 62"/>
                <a:gd name="T4" fmla="*/ 2147483646 w 61"/>
                <a:gd name="T5" fmla="*/ 2147483646 h 62"/>
                <a:gd name="T6" fmla="*/ 2147483646 w 61"/>
                <a:gd name="T7" fmla="*/ 2147483646 h 62"/>
                <a:gd name="T8" fmla="*/ 2147483646 w 61"/>
                <a:gd name="T9" fmla="*/ 2147483646 h 62"/>
                <a:gd name="T10" fmla="*/ 0 w 61"/>
                <a:gd name="T11" fmla="*/ 2147483646 h 62"/>
                <a:gd name="T12" fmla="*/ 0 w 61"/>
                <a:gd name="T13" fmla="*/ 2147483646 h 62"/>
                <a:gd name="T14" fmla="*/ 2147483646 w 61"/>
                <a:gd name="T15" fmla="*/ 2147483646 h 62"/>
                <a:gd name="T16" fmla="*/ 2147483646 w 61"/>
                <a:gd name="T17" fmla="*/ 0 h 62"/>
                <a:gd name="T18" fmla="*/ 2147483646 w 61"/>
                <a:gd name="T19" fmla="*/ 2147483646 h 62"/>
                <a:gd name="T20" fmla="*/ 2147483646 w 61"/>
                <a:gd name="T21" fmla="*/ 2147483646 h 62"/>
                <a:gd name="T22" fmla="*/ 2147483646 w 61"/>
                <a:gd name="T23" fmla="*/ 2147483646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1" h="62">
                  <a:moveTo>
                    <a:pt x="61" y="31"/>
                  </a:moveTo>
                  <a:lnTo>
                    <a:pt x="55" y="49"/>
                  </a:lnTo>
                  <a:lnTo>
                    <a:pt x="43" y="59"/>
                  </a:lnTo>
                  <a:lnTo>
                    <a:pt x="24" y="62"/>
                  </a:lnTo>
                  <a:lnTo>
                    <a:pt x="9" y="56"/>
                  </a:lnTo>
                  <a:lnTo>
                    <a:pt x="0" y="40"/>
                  </a:lnTo>
                  <a:lnTo>
                    <a:pt x="0" y="22"/>
                  </a:lnTo>
                  <a:lnTo>
                    <a:pt x="9" y="7"/>
                  </a:lnTo>
                  <a:lnTo>
                    <a:pt x="24" y="0"/>
                  </a:lnTo>
                  <a:lnTo>
                    <a:pt x="43" y="3"/>
                  </a:lnTo>
                  <a:lnTo>
                    <a:pt x="55" y="16"/>
                  </a:lnTo>
                  <a:lnTo>
                    <a:pt x="61" y="31"/>
                  </a:lnTo>
                  <a:close/>
                </a:path>
              </a:pathLst>
            </a:custGeom>
            <a:solidFill>
              <a:srgbClr val="000000"/>
            </a:solidFill>
            <a:ln w="4763">
              <a:solidFill>
                <a:srgbClr val="000000"/>
              </a:solidFill>
              <a:prstDash val="solid"/>
              <a:round/>
              <a:headEnd/>
              <a:tailEnd/>
            </a:ln>
          </p:spPr>
          <p:txBody>
            <a:bodyPr/>
            <a:lstStyle/>
            <a:p>
              <a:endParaRPr lang="zh-CN" altLang="en-US"/>
            </a:p>
          </p:txBody>
        </p:sp>
        <p:sp>
          <p:nvSpPr>
            <p:cNvPr id="55316" name="Freeform 18"/>
            <p:cNvSpPr>
              <a:spLocks/>
            </p:cNvSpPr>
            <p:nvPr/>
          </p:nvSpPr>
          <p:spPr bwMode="auto">
            <a:xfrm>
              <a:off x="1720850" y="2386013"/>
              <a:ext cx="98425" cy="98425"/>
            </a:xfrm>
            <a:custGeom>
              <a:avLst/>
              <a:gdLst>
                <a:gd name="T0" fmla="*/ 2147483646 w 62"/>
                <a:gd name="T1" fmla="*/ 2147483646 h 62"/>
                <a:gd name="T2" fmla="*/ 2147483646 w 62"/>
                <a:gd name="T3" fmla="*/ 2147483646 h 62"/>
                <a:gd name="T4" fmla="*/ 2147483646 w 62"/>
                <a:gd name="T5" fmla="*/ 2147483646 h 62"/>
                <a:gd name="T6" fmla="*/ 2147483646 w 62"/>
                <a:gd name="T7" fmla="*/ 2147483646 h 62"/>
                <a:gd name="T8" fmla="*/ 2147483646 w 62"/>
                <a:gd name="T9" fmla="*/ 2147483646 h 62"/>
                <a:gd name="T10" fmla="*/ 0 w 62"/>
                <a:gd name="T11" fmla="*/ 2147483646 h 62"/>
                <a:gd name="T12" fmla="*/ 0 w 62"/>
                <a:gd name="T13" fmla="*/ 2147483646 h 62"/>
                <a:gd name="T14" fmla="*/ 2147483646 w 62"/>
                <a:gd name="T15" fmla="*/ 2147483646 h 62"/>
                <a:gd name="T16" fmla="*/ 2147483646 w 62"/>
                <a:gd name="T17" fmla="*/ 0 h 62"/>
                <a:gd name="T18" fmla="*/ 2147483646 w 62"/>
                <a:gd name="T19" fmla="*/ 2147483646 h 62"/>
                <a:gd name="T20" fmla="*/ 2147483646 w 62"/>
                <a:gd name="T21" fmla="*/ 2147483646 h 62"/>
                <a:gd name="T22" fmla="*/ 2147483646 w 62"/>
                <a:gd name="T23" fmla="*/ 2147483646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2" h="62">
                  <a:moveTo>
                    <a:pt x="62" y="31"/>
                  </a:moveTo>
                  <a:lnTo>
                    <a:pt x="56" y="46"/>
                  </a:lnTo>
                  <a:lnTo>
                    <a:pt x="43" y="59"/>
                  </a:lnTo>
                  <a:lnTo>
                    <a:pt x="25" y="62"/>
                  </a:lnTo>
                  <a:lnTo>
                    <a:pt x="10" y="56"/>
                  </a:lnTo>
                  <a:lnTo>
                    <a:pt x="0" y="40"/>
                  </a:lnTo>
                  <a:lnTo>
                    <a:pt x="0" y="22"/>
                  </a:lnTo>
                  <a:lnTo>
                    <a:pt x="10" y="7"/>
                  </a:lnTo>
                  <a:lnTo>
                    <a:pt x="25" y="0"/>
                  </a:lnTo>
                  <a:lnTo>
                    <a:pt x="43" y="4"/>
                  </a:lnTo>
                  <a:lnTo>
                    <a:pt x="56" y="13"/>
                  </a:lnTo>
                  <a:lnTo>
                    <a:pt x="62" y="31"/>
                  </a:lnTo>
                  <a:close/>
                </a:path>
              </a:pathLst>
            </a:custGeom>
            <a:solidFill>
              <a:srgbClr val="000000"/>
            </a:solidFill>
            <a:ln w="4763">
              <a:solidFill>
                <a:srgbClr val="000000"/>
              </a:solidFill>
              <a:prstDash val="solid"/>
              <a:round/>
              <a:headEnd/>
              <a:tailEnd/>
            </a:ln>
          </p:spPr>
          <p:txBody>
            <a:bodyPr/>
            <a:lstStyle/>
            <a:p>
              <a:endParaRPr lang="zh-CN" altLang="en-US"/>
            </a:p>
          </p:txBody>
        </p:sp>
        <p:sp>
          <p:nvSpPr>
            <p:cNvPr id="55317" name="Text Box 19"/>
            <p:cNvSpPr txBox="1">
              <a:spLocks noChangeArrowheads="1"/>
            </p:cNvSpPr>
            <p:nvPr/>
          </p:nvSpPr>
          <p:spPr bwMode="auto">
            <a:xfrm>
              <a:off x="990600" y="5957888"/>
              <a:ext cx="2362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dirty="0"/>
                <a:t>Original Points</a:t>
              </a:r>
            </a:p>
          </p:txBody>
        </p:sp>
        <p:grpSp>
          <p:nvGrpSpPr>
            <p:cNvPr id="55318" name="Group 20"/>
            <p:cNvGrpSpPr>
              <a:grpSpLocks/>
            </p:cNvGrpSpPr>
            <p:nvPr/>
          </p:nvGrpSpPr>
          <p:grpSpPr bwMode="auto">
            <a:xfrm>
              <a:off x="4732338" y="1755776"/>
              <a:ext cx="3573463" cy="4568825"/>
              <a:chOff x="2981" y="857"/>
              <a:chExt cx="2251" cy="2878"/>
            </a:xfrm>
          </p:grpSpPr>
          <p:graphicFrame>
            <p:nvGraphicFramePr>
              <p:cNvPr id="55319" name="Object 21"/>
              <p:cNvGraphicFramePr>
                <a:graphicFrameLocks noChangeAspect="1"/>
              </p:cNvGraphicFramePr>
              <p:nvPr>
                <p:extLst>
                  <p:ext uri="{D42A27DB-BD31-4B8C-83A1-F6EECF244321}">
                    <p14:modId xmlns:p14="http://schemas.microsoft.com/office/powerpoint/2010/main" val="4243967301"/>
                  </p:ext>
                </p:extLst>
              </p:nvPr>
            </p:nvGraphicFramePr>
            <p:xfrm>
              <a:off x="2981" y="857"/>
              <a:ext cx="2125" cy="2876"/>
            </p:xfrm>
            <a:graphic>
              <a:graphicData uri="http://schemas.openxmlformats.org/presentationml/2006/ole">
                <mc:AlternateContent xmlns:mc="http://schemas.openxmlformats.org/markup-compatibility/2006">
                  <mc:Choice xmlns:v="urn:schemas-microsoft-com:vml" Requires="v">
                    <p:oleObj spid="_x0000_s55510" name="VISIO" r:id="rId4" imgW="1547102" imgH="2097084" progId="Visio.Drawing.6">
                      <p:embed/>
                    </p:oleObj>
                  </mc:Choice>
                  <mc:Fallback>
                    <p:oleObj name="VISIO" r:id="rId4" imgW="1547102" imgH="2097084" progId="Visio.Drawing.6">
                      <p:embed/>
                      <p:pic>
                        <p:nvPicPr>
                          <p:cNvPr id="0"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1" y="857"/>
                            <a:ext cx="2125" cy="2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320" name="Text Box 22"/>
              <p:cNvSpPr txBox="1">
                <a:spLocks noChangeArrowheads="1"/>
              </p:cNvSpPr>
              <p:nvPr/>
            </p:nvSpPr>
            <p:spPr bwMode="auto">
              <a:xfrm>
                <a:off x="3456" y="3504"/>
                <a:ext cx="17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t>A Partitional  Clustering</a:t>
                </a:r>
              </a:p>
            </p:txBody>
          </p:sp>
        </p:grpSp>
      </p:gr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r>
              <a:rPr lang="zh-CN" altLang="en-US" smtClean="0"/>
              <a:t>层次方法</a:t>
            </a:r>
          </a:p>
        </p:txBody>
      </p:sp>
      <p:sp>
        <p:nvSpPr>
          <p:cNvPr id="57347" name="内容占位符 2"/>
          <p:cNvSpPr>
            <a:spLocks noGrp="1"/>
          </p:cNvSpPr>
          <p:nvPr>
            <p:ph idx="1"/>
          </p:nvPr>
        </p:nvSpPr>
        <p:spPr>
          <a:xfrm>
            <a:off x="250825" y="1341438"/>
            <a:ext cx="8569325" cy="4679950"/>
          </a:xfrm>
        </p:spPr>
        <p:txBody>
          <a:bodyPr/>
          <a:lstStyle/>
          <a:p>
            <a:r>
              <a:rPr lang="zh-CN" altLang="en-US" dirty="0"/>
              <a:t>试图在不同层次对数据集进行划分，从而形成树形的聚类结构。</a:t>
            </a:r>
          </a:p>
          <a:p>
            <a:r>
              <a:rPr lang="zh-CN" altLang="en-US" dirty="0" smtClean="0"/>
              <a:t>对给定的数据集进行层次分解：</a:t>
            </a:r>
          </a:p>
          <a:p>
            <a:pPr lvl="1"/>
            <a:r>
              <a:rPr lang="zh-CN" altLang="en-US" dirty="0" smtClean="0"/>
              <a:t>自底向上方法（合并）：开始时，将每个样本作为单独的一个组；然后，依次合并相近的样本或组，直至所有样本或组被合并为一个组或者达到终止条件为止。</a:t>
            </a:r>
          </a:p>
          <a:p>
            <a:pPr lvl="2"/>
            <a:r>
              <a:rPr lang="zh-CN" altLang="en-US" dirty="0" smtClean="0"/>
              <a:t>代表算法：</a:t>
            </a:r>
            <a:r>
              <a:rPr lang="en-US" altLang="zh-CN" dirty="0" smtClean="0"/>
              <a:t>AGNES(</a:t>
            </a:r>
            <a:r>
              <a:rPr lang="en-US" altLang="zh-CN" dirty="0" err="1" smtClean="0"/>
              <a:t>AGglomerative</a:t>
            </a:r>
            <a:r>
              <a:rPr lang="en-US" altLang="zh-CN" dirty="0" smtClean="0"/>
              <a:t> </a:t>
            </a:r>
            <a:r>
              <a:rPr lang="en-US" altLang="zh-CN" dirty="0" err="1" smtClean="0"/>
              <a:t>NESting</a:t>
            </a:r>
            <a:r>
              <a:rPr lang="en-US" altLang="zh-CN" dirty="0" smtClean="0"/>
              <a:t>)</a:t>
            </a:r>
            <a:r>
              <a:rPr lang="zh-CN" altLang="en-US" dirty="0" smtClean="0"/>
              <a:t>算法</a:t>
            </a:r>
          </a:p>
          <a:p>
            <a:pPr lvl="1"/>
            <a:r>
              <a:rPr lang="zh-CN" altLang="en-US" dirty="0" smtClean="0"/>
              <a:t>自顶向下方法（分裂）：开始时，将所有样本置于一个簇中；然后，执行迭代，在迭代的每一步中，一个簇被分裂为多个更小的簇，直至每个样本分别在一个单独的簇中或者达到终止条件为止。</a:t>
            </a:r>
          </a:p>
          <a:p>
            <a:pPr lvl="2"/>
            <a:r>
              <a:rPr lang="zh-CN" altLang="en-US" dirty="0" smtClean="0"/>
              <a:t>代表算法：</a:t>
            </a:r>
            <a:r>
              <a:rPr lang="en-US" altLang="zh-CN" dirty="0" smtClean="0"/>
              <a:t>DIANA</a:t>
            </a:r>
            <a:r>
              <a:rPr lang="zh-CN" altLang="en-US" dirty="0" smtClean="0"/>
              <a:t>算法</a:t>
            </a:r>
          </a:p>
          <a:p>
            <a:endParaRPr lang="zh-CN" altLang="en-US" dirty="0" smtClean="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r>
              <a:rPr lang="zh-CN" altLang="en-US" smtClean="0"/>
              <a:t>簇间距离的度量方法</a:t>
            </a:r>
          </a:p>
        </p:txBody>
      </p:sp>
      <p:sp>
        <p:nvSpPr>
          <p:cNvPr id="58371" name="内容占位符 2"/>
          <p:cNvSpPr>
            <a:spLocks noGrp="1"/>
          </p:cNvSpPr>
          <p:nvPr>
            <p:ph idx="1"/>
          </p:nvPr>
        </p:nvSpPr>
        <p:spPr/>
        <p:txBody>
          <a:bodyPr/>
          <a:lstStyle/>
          <a:p>
            <a:r>
              <a:rPr lang="zh-CN" altLang="en-US" smtClean="0"/>
              <a:t>最短距离法</a:t>
            </a:r>
            <a:r>
              <a:rPr lang="en-US" altLang="zh-CN" smtClean="0"/>
              <a:t>(Nearest Neighbor)</a:t>
            </a:r>
          </a:p>
          <a:p>
            <a:r>
              <a:rPr lang="zh-CN" altLang="en-US" smtClean="0"/>
              <a:t>最长距离法</a:t>
            </a:r>
            <a:r>
              <a:rPr lang="en-US" altLang="zh-CN" smtClean="0"/>
              <a:t>(Further Neighbor)</a:t>
            </a:r>
          </a:p>
          <a:p>
            <a:r>
              <a:rPr lang="zh-CN" altLang="en-US" smtClean="0"/>
              <a:t>组间平均连接法</a:t>
            </a:r>
            <a:r>
              <a:rPr lang="en-US" altLang="zh-CN" smtClean="0"/>
              <a:t>(Between-group linkage)</a:t>
            </a:r>
          </a:p>
          <a:p>
            <a:r>
              <a:rPr lang="zh-CN" altLang="en-US" smtClean="0"/>
              <a:t>组内平均连接法</a:t>
            </a:r>
            <a:r>
              <a:rPr lang="en-US" altLang="zh-CN" smtClean="0"/>
              <a:t>(Within-group linkage)</a:t>
            </a:r>
          </a:p>
          <a:p>
            <a:r>
              <a:rPr lang="zh-CN" altLang="en-US" smtClean="0"/>
              <a:t>重心法</a:t>
            </a:r>
            <a:r>
              <a:rPr lang="en-US" altLang="zh-CN" smtClean="0"/>
              <a:t>(Centroid clustering)</a:t>
            </a:r>
          </a:p>
          <a:p>
            <a:r>
              <a:rPr lang="zh-CN" altLang="en-US" smtClean="0"/>
              <a:t>中位数法</a:t>
            </a:r>
            <a:r>
              <a:rPr lang="en-US" altLang="zh-CN" smtClean="0"/>
              <a:t>(Median clustering)</a:t>
            </a:r>
          </a:p>
          <a:p>
            <a:r>
              <a:rPr lang="zh-CN" altLang="en-US" smtClean="0"/>
              <a:t>离差平方和法</a:t>
            </a:r>
            <a:r>
              <a:rPr lang="en-US" altLang="zh-CN" smtClean="0"/>
              <a:t>(Ward’s method)</a:t>
            </a:r>
          </a:p>
          <a:p>
            <a:endParaRPr lang="zh-CN" altLang="en-US" smtClean="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a:xfrm>
            <a:off x="1042988" y="404813"/>
            <a:ext cx="6265862" cy="576262"/>
          </a:xfrm>
        </p:spPr>
        <p:txBody>
          <a:bodyPr/>
          <a:lstStyle/>
          <a:p>
            <a:r>
              <a:rPr lang="zh-CN" altLang="en-US" smtClean="0"/>
              <a:t>最短距离法</a:t>
            </a:r>
            <a:r>
              <a:rPr lang="en-US" altLang="zh-CN" smtClean="0"/>
              <a:t>(Nearest Neighbor)</a:t>
            </a:r>
            <a:endParaRPr lang="zh-CN" altLang="en-US" smtClean="0"/>
          </a:p>
        </p:txBody>
      </p:sp>
      <p:sp>
        <p:nvSpPr>
          <p:cNvPr id="59395" name="内容占位符 2"/>
          <p:cNvSpPr>
            <a:spLocks noGrp="1"/>
          </p:cNvSpPr>
          <p:nvPr>
            <p:ph idx="1"/>
          </p:nvPr>
        </p:nvSpPr>
        <p:spPr/>
        <p:txBody>
          <a:bodyPr/>
          <a:lstStyle/>
          <a:p>
            <a:r>
              <a:rPr lang="zh-CN" altLang="en-US" smtClean="0"/>
              <a:t>以两类中距离最近的两个个体之间的距离作为类间距离。</a:t>
            </a:r>
          </a:p>
          <a:p>
            <a:endParaRPr lang="zh-CN" altLang="en-US" smtClean="0"/>
          </a:p>
        </p:txBody>
      </p:sp>
      <p:grpSp>
        <p:nvGrpSpPr>
          <p:cNvPr id="59396" name="组合 20"/>
          <p:cNvGrpSpPr>
            <a:grpSpLocks/>
          </p:cNvGrpSpPr>
          <p:nvPr/>
        </p:nvGrpSpPr>
        <p:grpSpPr bwMode="auto">
          <a:xfrm>
            <a:off x="2339975" y="3179763"/>
            <a:ext cx="4876800" cy="1905000"/>
            <a:chOff x="2339752" y="3180184"/>
            <a:chExt cx="4876800" cy="1905000"/>
          </a:xfrm>
        </p:grpSpPr>
        <p:grpSp>
          <p:nvGrpSpPr>
            <p:cNvPr id="59397" name="Group 4"/>
            <p:cNvGrpSpPr>
              <a:grpSpLocks/>
            </p:cNvGrpSpPr>
            <p:nvPr/>
          </p:nvGrpSpPr>
          <p:grpSpPr bwMode="auto">
            <a:xfrm>
              <a:off x="2339752" y="3180184"/>
              <a:ext cx="4876800" cy="1905000"/>
              <a:chOff x="1440" y="2304"/>
              <a:chExt cx="3072" cy="1200"/>
            </a:xfrm>
          </p:grpSpPr>
          <p:sp>
            <p:nvSpPr>
              <p:cNvPr id="59399" name="Oval 5"/>
              <p:cNvSpPr>
                <a:spLocks noChangeArrowheads="1"/>
              </p:cNvSpPr>
              <p:nvPr/>
            </p:nvSpPr>
            <p:spPr bwMode="auto">
              <a:xfrm>
                <a:off x="1440" y="2400"/>
                <a:ext cx="1104" cy="1104"/>
              </a:xfrm>
              <a:prstGeom prst="ellipse">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ClrTx/>
                  <a:buSzTx/>
                  <a:buFontTx/>
                  <a:buNone/>
                </a:pPr>
                <a:endParaRPr kumimoji="1" lang="zh-CN" altLang="zh-CN" sz="2400">
                  <a:latin typeface="Times New Roman" panose="02020603050405020304" pitchFamily="18" charset="0"/>
                  <a:ea typeface="宋体" panose="02010600030101010101" pitchFamily="2" charset="-122"/>
                </a:endParaRPr>
              </a:p>
            </p:txBody>
          </p:sp>
          <p:sp>
            <p:nvSpPr>
              <p:cNvPr id="59400" name="Oval 6"/>
              <p:cNvSpPr>
                <a:spLocks noChangeArrowheads="1"/>
              </p:cNvSpPr>
              <p:nvPr/>
            </p:nvSpPr>
            <p:spPr bwMode="auto">
              <a:xfrm>
                <a:off x="3216" y="2304"/>
                <a:ext cx="1296" cy="1200"/>
              </a:xfrm>
              <a:prstGeom prst="ellipse">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59401" name="Rectangle 7"/>
              <p:cNvSpPr>
                <a:spLocks noChangeArrowheads="1"/>
              </p:cNvSpPr>
              <p:nvPr/>
            </p:nvSpPr>
            <p:spPr bwMode="auto">
              <a:xfrm>
                <a:off x="3600" y="2448"/>
                <a:ext cx="40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9pPr>
              </a:lstStyle>
              <a:p>
                <a:pP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400" baseline="-25000">
                    <a:latin typeface="Times New Roman" panose="02020603050405020304" pitchFamily="18" charset="0"/>
                    <a:ea typeface="宋体" panose="02010600030101010101" pitchFamily="2" charset="-122"/>
                    <a:cs typeface="Times New Roman" panose="02020603050405020304" pitchFamily="18" charset="0"/>
                  </a:rPr>
                  <a:t>21</a:t>
                </a:r>
                <a:r>
                  <a:rPr kumimoji="1" lang="en-US" altLang="zh-CN" sz="240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59402" name="Rectangle 8"/>
              <p:cNvSpPr>
                <a:spLocks noChangeArrowheads="1"/>
              </p:cNvSpPr>
              <p:nvPr/>
            </p:nvSpPr>
            <p:spPr bwMode="auto">
              <a:xfrm>
                <a:off x="1536" y="2832"/>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9pPr>
              </a:lstStyle>
              <a:p>
                <a:pP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400" baseline="-25000">
                    <a:latin typeface="Times New Roman" panose="02020603050405020304" pitchFamily="18" charset="0"/>
                    <a:ea typeface="宋体" panose="02010600030101010101" pitchFamily="2" charset="-122"/>
                    <a:cs typeface="Times New Roman" panose="02020603050405020304" pitchFamily="18" charset="0"/>
                  </a:rPr>
                  <a:t>12</a:t>
                </a:r>
                <a:r>
                  <a:rPr kumimoji="1" lang="en-US" altLang="zh-CN" sz="240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59403" name="Rectangle 9"/>
              <p:cNvSpPr>
                <a:spLocks noChangeArrowheads="1"/>
              </p:cNvSpPr>
              <p:nvPr/>
            </p:nvSpPr>
            <p:spPr bwMode="auto">
              <a:xfrm>
                <a:off x="3264" y="2784"/>
                <a:ext cx="40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9pPr>
              </a:lstStyle>
              <a:p>
                <a:pP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400" baseline="-25000">
                    <a:latin typeface="Times New Roman" panose="02020603050405020304" pitchFamily="18" charset="0"/>
                    <a:ea typeface="宋体" panose="02010600030101010101" pitchFamily="2" charset="-122"/>
                    <a:cs typeface="Times New Roman" panose="02020603050405020304" pitchFamily="18" charset="0"/>
                  </a:rPr>
                  <a:t>22</a:t>
                </a:r>
                <a:r>
                  <a:rPr kumimoji="1" lang="en-US" altLang="zh-CN" sz="240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59404" name="Rectangle 10"/>
              <p:cNvSpPr>
                <a:spLocks noChangeArrowheads="1"/>
              </p:cNvSpPr>
              <p:nvPr/>
            </p:nvSpPr>
            <p:spPr bwMode="auto">
              <a:xfrm>
                <a:off x="1824" y="2544"/>
                <a:ext cx="40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9pPr>
              </a:lstStyle>
              <a:p>
                <a:pP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400" baseline="-25000">
                    <a:latin typeface="Times New Roman" panose="02020603050405020304" pitchFamily="18" charset="0"/>
                    <a:ea typeface="宋体" panose="02010600030101010101" pitchFamily="2" charset="-122"/>
                    <a:cs typeface="Times New Roman" panose="02020603050405020304" pitchFamily="18" charset="0"/>
                  </a:rPr>
                  <a:t>11</a:t>
                </a:r>
                <a:r>
                  <a:rPr kumimoji="1" lang="en-US" altLang="zh-CN" sz="2400">
                    <a:latin typeface="Times New Roman" panose="02020603050405020304" pitchFamily="18" charset="0"/>
                    <a:ea typeface="宋体" panose="02010600030101010101" pitchFamily="2" charset="-122"/>
                    <a:cs typeface="Times New Roman" panose="02020603050405020304" pitchFamily="18" charset="0"/>
                  </a:rPr>
                  <a:t>•</a:t>
                </a:r>
              </a:p>
            </p:txBody>
          </p:sp>
          <p:graphicFrame>
            <p:nvGraphicFramePr>
              <p:cNvPr id="59405" name="Object 11"/>
              <p:cNvGraphicFramePr>
                <a:graphicFrameLocks noChangeAspect="1"/>
              </p:cNvGraphicFramePr>
              <p:nvPr/>
            </p:nvGraphicFramePr>
            <p:xfrm>
              <a:off x="2752" y="2476"/>
              <a:ext cx="192" cy="192"/>
            </p:xfrm>
            <a:graphic>
              <a:graphicData uri="http://schemas.openxmlformats.org/presentationml/2006/ole">
                <mc:AlternateContent xmlns:mc="http://schemas.openxmlformats.org/markup-compatibility/2006">
                  <mc:Choice xmlns:v="urn:schemas-microsoft-com:vml" Requires="v">
                    <p:oleObj spid="_x0000_s59595" name="Equation" r:id="rId4" imgW="257254" imgH="257175" progId="Equation.DSMT4">
                      <p:embed/>
                    </p:oleObj>
                  </mc:Choice>
                  <mc:Fallback>
                    <p:oleObj name="Equation" r:id="rId4" imgW="257254" imgH="257175" progId="Equation.DSMT4">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2" y="2476"/>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9398" name="Line 12"/>
            <p:cNvSpPr>
              <a:spLocks noChangeShapeType="1"/>
            </p:cNvSpPr>
            <p:nvPr/>
          </p:nvSpPr>
          <p:spPr bwMode="auto">
            <a:xfrm>
              <a:off x="3492277" y="3827884"/>
              <a:ext cx="2232025" cy="360363"/>
            </a:xfrm>
            <a:prstGeom prst="line">
              <a:avLst/>
            </a:prstGeom>
            <a:noFill/>
            <a:ln w="28575" cap="sq">
              <a:solidFill>
                <a:srgbClr val="FF0066"/>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r>
              <a:rPr lang="zh-CN" altLang="en-US" smtClean="0"/>
              <a:t>最长距离法</a:t>
            </a:r>
            <a:r>
              <a:rPr lang="en-US" altLang="zh-CN" smtClean="0"/>
              <a:t>(Further Neighbor)</a:t>
            </a:r>
            <a:endParaRPr lang="zh-CN" altLang="en-US" smtClean="0"/>
          </a:p>
        </p:txBody>
      </p:sp>
      <p:sp>
        <p:nvSpPr>
          <p:cNvPr id="61443" name="内容占位符 2"/>
          <p:cNvSpPr>
            <a:spLocks noGrp="1"/>
          </p:cNvSpPr>
          <p:nvPr>
            <p:ph idx="1"/>
          </p:nvPr>
        </p:nvSpPr>
        <p:spPr/>
        <p:txBody>
          <a:bodyPr/>
          <a:lstStyle/>
          <a:p>
            <a:r>
              <a:rPr lang="zh-CN" altLang="en-US" smtClean="0"/>
              <a:t>以两类中距离最远的两个个体之间的距离作为类间距离。</a:t>
            </a:r>
          </a:p>
          <a:p>
            <a:endParaRPr lang="zh-CN" altLang="en-US" smtClean="0"/>
          </a:p>
        </p:txBody>
      </p:sp>
      <p:grpSp>
        <p:nvGrpSpPr>
          <p:cNvPr id="61444" name="组合 16"/>
          <p:cNvGrpSpPr>
            <a:grpSpLocks/>
          </p:cNvGrpSpPr>
          <p:nvPr/>
        </p:nvGrpSpPr>
        <p:grpSpPr bwMode="auto">
          <a:xfrm>
            <a:off x="1403350" y="2895600"/>
            <a:ext cx="6121400" cy="2333625"/>
            <a:chOff x="1403350" y="2895600"/>
            <a:chExt cx="6121400" cy="2333625"/>
          </a:xfrm>
        </p:grpSpPr>
        <p:grpSp>
          <p:nvGrpSpPr>
            <p:cNvPr id="61445" name="Group 3"/>
            <p:cNvGrpSpPr>
              <a:grpSpLocks/>
            </p:cNvGrpSpPr>
            <p:nvPr/>
          </p:nvGrpSpPr>
          <p:grpSpPr bwMode="auto">
            <a:xfrm>
              <a:off x="1403350" y="2895600"/>
              <a:ext cx="6121400" cy="2333625"/>
              <a:chOff x="884" y="1824"/>
              <a:chExt cx="3856" cy="1470"/>
            </a:xfrm>
          </p:grpSpPr>
          <p:sp>
            <p:nvSpPr>
              <p:cNvPr id="61447" name="Oval 4"/>
              <p:cNvSpPr>
                <a:spLocks noChangeArrowheads="1"/>
              </p:cNvSpPr>
              <p:nvPr/>
            </p:nvSpPr>
            <p:spPr bwMode="auto">
              <a:xfrm>
                <a:off x="884" y="1824"/>
                <a:ext cx="1564" cy="1425"/>
              </a:xfrm>
              <a:prstGeom prst="ellipse">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ClrTx/>
                  <a:buSzTx/>
                  <a:buFontTx/>
                  <a:buNone/>
                </a:pPr>
                <a:endParaRPr kumimoji="1" lang="zh-CN" altLang="zh-CN" sz="2400">
                  <a:latin typeface="Times New Roman" panose="02020603050405020304" pitchFamily="18" charset="0"/>
                  <a:ea typeface="宋体" panose="02010600030101010101" pitchFamily="2" charset="-122"/>
                </a:endParaRPr>
              </a:p>
            </p:txBody>
          </p:sp>
          <p:sp>
            <p:nvSpPr>
              <p:cNvPr id="61448" name="Oval 5"/>
              <p:cNvSpPr>
                <a:spLocks noChangeArrowheads="1"/>
              </p:cNvSpPr>
              <p:nvPr/>
            </p:nvSpPr>
            <p:spPr bwMode="auto">
              <a:xfrm>
                <a:off x="3408" y="1824"/>
                <a:ext cx="1332" cy="1470"/>
              </a:xfrm>
              <a:prstGeom prst="ellipse">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61449" name="Rectangle 6"/>
              <p:cNvSpPr>
                <a:spLocks noChangeArrowheads="1"/>
              </p:cNvSpPr>
              <p:nvPr/>
            </p:nvSpPr>
            <p:spPr bwMode="auto">
              <a:xfrm>
                <a:off x="1610" y="2795"/>
                <a:ext cx="1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9pPr>
              </a:lstStyle>
              <a:p>
                <a:pP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61450" name="Rectangle 7"/>
              <p:cNvSpPr>
                <a:spLocks noChangeArrowheads="1"/>
              </p:cNvSpPr>
              <p:nvPr/>
            </p:nvSpPr>
            <p:spPr bwMode="auto">
              <a:xfrm>
                <a:off x="2018" y="2568"/>
                <a:ext cx="1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9pPr>
              </a:lstStyle>
              <a:p>
                <a:pP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61451" name="Rectangle 8"/>
              <p:cNvSpPr>
                <a:spLocks noChangeArrowheads="1"/>
              </p:cNvSpPr>
              <p:nvPr/>
            </p:nvSpPr>
            <p:spPr bwMode="auto">
              <a:xfrm>
                <a:off x="1610" y="2024"/>
                <a:ext cx="1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9pPr>
              </a:lstStyle>
              <a:p>
                <a:pP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61452" name="Rectangle 9"/>
              <p:cNvSpPr>
                <a:spLocks noChangeArrowheads="1"/>
              </p:cNvSpPr>
              <p:nvPr/>
            </p:nvSpPr>
            <p:spPr bwMode="auto">
              <a:xfrm>
                <a:off x="1020" y="2387"/>
                <a:ext cx="40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9pPr>
              </a:lstStyle>
              <a:p>
                <a:pP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400" baseline="-25000">
                    <a:latin typeface="Times New Roman" panose="02020603050405020304" pitchFamily="18" charset="0"/>
                    <a:ea typeface="宋体" panose="02010600030101010101" pitchFamily="2" charset="-122"/>
                    <a:cs typeface="Times New Roman" panose="02020603050405020304" pitchFamily="18" charset="0"/>
                  </a:rPr>
                  <a:t>11</a:t>
                </a:r>
                <a:r>
                  <a:rPr kumimoji="1" lang="en-US" altLang="zh-CN" sz="240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61453" name="Rectangle 10"/>
              <p:cNvSpPr>
                <a:spLocks noChangeArrowheads="1"/>
              </p:cNvSpPr>
              <p:nvPr/>
            </p:nvSpPr>
            <p:spPr bwMode="auto">
              <a:xfrm>
                <a:off x="3787" y="1979"/>
                <a:ext cx="40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9pPr>
              </a:lstStyle>
              <a:p>
                <a:pP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400" baseline="-25000">
                    <a:latin typeface="Times New Roman" panose="02020603050405020304" pitchFamily="18" charset="0"/>
                    <a:ea typeface="宋体" panose="02010600030101010101" pitchFamily="2" charset="-122"/>
                    <a:cs typeface="Times New Roman" panose="02020603050405020304" pitchFamily="18" charset="0"/>
                  </a:rPr>
                  <a:t>21</a:t>
                </a:r>
                <a:r>
                  <a:rPr kumimoji="1" lang="en-US" altLang="zh-CN" sz="240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61454" name="Rectangle 11"/>
              <p:cNvSpPr>
                <a:spLocks noChangeArrowheads="1"/>
              </p:cNvSpPr>
              <p:nvPr/>
            </p:nvSpPr>
            <p:spPr bwMode="auto">
              <a:xfrm>
                <a:off x="4468" y="2432"/>
                <a:ext cx="1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9pPr>
              </a:lstStyle>
              <a:p>
                <a:pP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61455" name="Rectangle 12"/>
              <p:cNvSpPr>
                <a:spLocks noChangeArrowheads="1"/>
              </p:cNvSpPr>
              <p:nvPr/>
            </p:nvSpPr>
            <p:spPr bwMode="auto">
              <a:xfrm>
                <a:off x="4105" y="2795"/>
                <a:ext cx="1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9pPr>
              </a:lstStyle>
              <a:p>
                <a:pP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61456" name="Rectangle 13"/>
              <p:cNvSpPr>
                <a:spLocks noChangeArrowheads="1"/>
              </p:cNvSpPr>
              <p:nvPr/>
            </p:nvSpPr>
            <p:spPr bwMode="auto">
              <a:xfrm>
                <a:off x="3833" y="2659"/>
                <a:ext cx="1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9pPr>
              </a:lstStyle>
              <a:p>
                <a:pP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cs typeface="Times New Roman" panose="02020603050405020304" pitchFamily="18" charset="0"/>
                  </a:rPr>
                  <a:t>•</a:t>
                </a:r>
              </a:p>
            </p:txBody>
          </p:sp>
          <p:graphicFrame>
            <p:nvGraphicFramePr>
              <p:cNvPr id="61457" name="Object 14"/>
              <p:cNvGraphicFramePr>
                <a:graphicFrameLocks noChangeAspect="1"/>
              </p:cNvGraphicFramePr>
              <p:nvPr/>
            </p:nvGraphicFramePr>
            <p:xfrm>
              <a:off x="2736" y="2304"/>
              <a:ext cx="232" cy="248"/>
            </p:xfrm>
            <a:graphic>
              <a:graphicData uri="http://schemas.openxmlformats.org/presentationml/2006/ole">
                <mc:AlternateContent xmlns:mc="http://schemas.openxmlformats.org/markup-compatibility/2006">
                  <mc:Choice xmlns:v="urn:schemas-microsoft-com:vml" Requires="v">
                    <p:oleObj spid="_x0000_s61647" name="Equation" r:id="rId3" imgW="323723" imgH="342780" progId="Equation.3">
                      <p:embed/>
                    </p:oleObj>
                  </mc:Choice>
                  <mc:Fallback>
                    <p:oleObj name="Equation" r:id="rId3" imgW="323723" imgH="342780"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6" y="2304"/>
                            <a:ext cx="232"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1446" name="Line 15"/>
            <p:cNvSpPr>
              <a:spLocks noChangeShapeType="1"/>
            </p:cNvSpPr>
            <p:nvPr/>
          </p:nvSpPr>
          <p:spPr bwMode="auto">
            <a:xfrm>
              <a:off x="2124075" y="4005263"/>
              <a:ext cx="5111750" cy="71437"/>
            </a:xfrm>
            <a:prstGeom prst="line">
              <a:avLst/>
            </a:prstGeom>
            <a:noFill/>
            <a:ln w="28575" cap="sq">
              <a:solidFill>
                <a:srgbClr val="FFCC00"/>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a:xfrm>
            <a:off x="1042988" y="404813"/>
            <a:ext cx="7705725" cy="576262"/>
          </a:xfrm>
        </p:spPr>
        <p:txBody>
          <a:bodyPr/>
          <a:lstStyle/>
          <a:p>
            <a:r>
              <a:rPr lang="zh-CN" altLang="en-US" sz="2800" smtClean="0"/>
              <a:t>组间平均连接法</a:t>
            </a:r>
            <a:r>
              <a:rPr lang="en-US" altLang="zh-CN" sz="2800" smtClean="0"/>
              <a:t>(Between-group linkage)</a:t>
            </a:r>
            <a:endParaRPr lang="zh-CN" altLang="en-US" sz="2800" smtClean="0"/>
          </a:p>
        </p:txBody>
      </p:sp>
      <p:sp>
        <p:nvSpPr>
          <p:cNvPr id="62467" name="内容占位符 2"/>
          <p:cNvSpPr>
            <a:spLocks noGrp="1"/>
          </p:cNvSpPr>
          <p:nvPr>
            <p:ph idx="1"/>
          </p:nvPr>
        </p:nvSpPr>
        <p:spPr>
          <a:xfrm>
            <a:off x="250825" y="1484313"/>
            <a:ext cx="8497888" cy="4392612"/>
          </a:xfrm>
        </p:spPr>
        <p:txBody>
          <a:bodyPr/>
          <a:lstStyle/>
          <a:p>
            <a:r>
              <a:rPr lang="zh-CN" altLang="en-US" smtClean="0"/>
              <a:t>以两类个体两两之间距离的平均数作为类间距离。</a:t>
            </a:r>
          </a:p>
          <a:p>
            <a:endParaRPr lang="zh-CN" altLang="en-US" smtClean="0"/>
          </a:p>
        </p:txBody>
      </p:sp>
      <p:grpSp>
        <p:nvGrpSpPr>
          <p:cNvPr id="62468" name="组合 21"/>
          <p:cNvGrpSpPr>
            <a:grpSpLocks/>
          </p:cNvGrpSpPr>
          <p:nvPr/>
        </p:nvGrpSpPr>
        <p:grpSpPr bwMode="auto">
          <a:xfrm>
            <a:off x="1547813" y="2428875"/>
            <a:ext cx="6224587" cy="1716088"/>
            <a:chOff x="1547813" y="2429668"/>
            <a:chExt cx="6224587" cy="1716088"/>
          </a:xfrm>
        </p:grpSpPr>
        <p:sp>
          <p:nvSpPr>
            <p:cNvPr id="62470" name="Oval 2"/>
            <p:cNvSpPr>
              <a:spLocks noChangeArrowheads="1"/>
            </p:cNvSpPr>
            <p:nvPr/>
          </p:nvSpPr>
          <p:spPr bwMode="auto">
            <a:xfrm>
              <a:off x="1547813" y="2429668"/>
              <a:ext cx="2003425" cy="1620838"/>
            </a:xfrm>
            <a:prstGeom prst="ellipse">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ClrTx/>
                <a:buSzTx/>
                <a:buFontTx/>
                <a:buNone/>
              </a:pPr>
              <a:endParaRPr kumimoji="1" lang="zh-CN" altLang="zh-CN" sz="2400">
                <a:latin typeface="Times New Roman" panose="02020603050405020304" pitchFamily="18" charset="0"/>
                <a:ea typeface="宋体" panose="02010600030101010101" pitchFamily="2" charset="-122"/>
              </a:endParaRPr>
            </a:p>
          </p:txBody>
        </p:sp>
        <p:sp>
          <p:nvSpPr>
            <p:cNvPr id="62471" name="Oval 3"/>
            <p:cNvSpPr>
              <a:spLocks noChangeArrowheads="1"/>
            </p:cNvSpPr>
            <p:nvPr/>
          </p:nvSpPr>
          <p:spPr bwMode="auto">
            <a:xfrm>
              <a:off x="5768975" y="2524918"/>
              <a:ext cx="2003425" cy="1620838"/>
            </a:xfrm>
            <a:prstGeom prst="ellipse">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62472" name="Rectangle 4"/>
            <p:cNvSpPr>
              <a:spLocks noChangeArrowheads="1"/>
            </p:cNvSpPr>
            <p:nvPr/>
          </p:nvSpPr>
          <p:spPr bwMode="auto">
            <a:xfrm>
              <a:off x="1995488" y="2715418"/>
              <a:ext cx="2905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9pPr>
            </a:lstStyle>
            <a:p>
              <a:pP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62473" name="Rectangle 5"/>
            <p:cNvSpPr>
              <a:spLocks noChangeArrowheads="1"/>
            </p:cNvSpPr>
            <p:nvPr/>
          </p:nvSpPr>
          <p:spPr bwMode="auto">
            <a:xfrm>
              <a:off x="2349500" y="3001168"/>
              <a:ext cx="288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9pPr>
            </a:lstStyle>
            <a:p>
              <a:pP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62474" name="Rectangle 6"/>
            <p:cNvSpPr>
              <a:spLocks noChangeArrowheads="1"/>
            </p:cNvSpPr>
            <p:nvPr/>
          </p:nvSpPr>
          <p:spPr bwMode="auto">
            <a:xfrm>
              <a:off x="2112963" y="3288506"/>
              <a:ext cx="2905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9pPr>
            </a:lstStyle>
            <a:p>
              <a:pP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62475" name="Rectangle 7"/>
            <p:cNvSpPr>
              <a:spLocks noChangeArrowheads="1"/>
            </p:cNvSpPr>
            <p:nvPr/>
          </p:nvSpPr>
          <p:spPr bwMode="auto">
            <a:xfrm>
              <a:off x="6475413" y="2715418"/>
              <a:ext cx="2905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9pPr>
            </a:lstStyle>
            <a:p>
              <a:pP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62476" name="Rectangle 8"/>
            <p:cNvSpPr>
              <a:spLocks noChangeArrowheads="1"/>
            </p:cNvSpPr>
            <p:nvPr/>
          </p:nvSpPr>
          <p:spPr bwMode="auto">
            <a:xfrm>
              <a:off x="6592888" y="3574256"/>
              <a:ext cx="2905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9pPr>
            </a:lstStyle>
            <a:p>
              <a:pP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62477" name="Rectangle 9"/>
            <p:cNvSpPr>
              <a:spLocks noChangeArrowheads="1"/>
            </p:cNvSpPr>
            <p:nvPr/>
          </p:nvSpPr>
          <p:spPr bwMode="auto">
            <a:xfrm>
              <a:off x="6946900" y="3098006"/>
              <a:ext cx="290513"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9pPr>
            </a:lstStyle>
            <a:p>
              <a:pP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62478" name="Line 10"/>
            <p:cNvSpPr>
              <a:spLocks noChangeShapeType="1"/>
            </p:cNvSpPr>
            <p:nvPr/>
          </p:nvSpPr>
          <p:spPr bwMode="auto">
            <a:xfrm>
              <a:off x="2439988" y="3580606"/>
              <a:ext cx="4479925" cy="285750"/>
            </a:xfrm>
            <a:prstGeom prst="line">
              <a:avLst/>
            </a:prstGeom>
            <a:noFill/>
            <a:ln w="9525">
              <a:solidFill>
                <a:srgbClr val="FF0066"/>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2479" name="Line 11"/>
            <p:cNvSpPr>
              <a:spLocks noChangeShapeType="1"/>
            </p:cNvSpPr>
            <p:nvPr/>
          </p:nvSpPr>
          <p:spPr bwMode="auto">
            <a:xfrm>
              <a:off x="2268538" y="3001168"/>
              <a:ext cx="4832350" cy="382588"/>
            </a:xfrm>
            <a:prstGeom prst="line">
              <a:avLst/>
            </a:prstGeom>
            <a:noFill/>
            <a:ln w="9525">
              <a:solidFill>
                <a:srgbClr val="0000FF"/>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2480" name="Line 12"/>
            <p:cNvSpPr>
              <a:spLocks noChangeShapeType="1"/>
            </p:cNvSpPr>
            <p:nvPr/>
          </p:nvSpPr>
          <p:spPr bwMode="auto">
            <a:xfrm>
              <a:off x="2268538" y="3001168"/>
              <a:ext cx="4479925" cy="0"/>
            </a:xfrm>
            <a:prstGeom prst="line">
              <a:avLst/>
            </a:prstGeom>
            <a:noFill/>
            <a:ln w="9525">
              <a:solidFill>
                <a:srgbClr val="0000FF"/>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2481" name="Line 13"/>
            <p:cNvSpPr>
              <a:spLocks noChangeShapeType="1"/>
            </p:cNvSpPr>
            <p:nvPr/>
          </p:nvSpPr>
          <p:spPr bwMode="auto">
            <a:xfrm>
              <a:off x="2268538" y="3004343"/>
              <a:ext cx="4597400" cy="858838"/>
            </a:xfrm>
            <a:prstGeom prst="line">
              <a:avLst/>
            </a:prstGeom>
            <a:noFill/>
            <a:ln w="9525">
              <a:solidFill>
                <a:srgbClr val="0000FF"/>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2482" name="Line 14"/>
            <p:cNvSpPr>
              <a:spLocks noChangeShapeType="1"/>
            </p:cNvSpPr>
            <p:nvPr/>
          </p:nvSpPr>
          <p:spPr bwMode="auto">
            <a:xfrm flipV="1">
              <a:off x="2414588" y="3364706"/>
              <a:ext cx="4833937" cy="190500"/>
            </a:xfrm>
            <a:prstGeom prst="line">
              <a:avLst/>
            </a:prstGeom>
            <a:noFill/>
            <a:ln w="9525">
              <a:solidFill>
                <a:srgbClr val="FF0066"/>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2483" name="Line 15"/>
            <p:cNvSpPr>
              <a:spLocks noChangeShapeType="1"/>
            </p:cNvSpPr>
            <p:nvPr/>
          </p:nvSpPr>
          <p:spPr bwMode="auto">
            <a:xfrm flipV="1">
              <a:off x="2339975" y="3004343"/>
              <a:ext cx="4362450" cy="573088"/>
            </a:xfrm>
            <a:prstGeom prst="line">
              <a:avLst/>
            </a:prstGeom>
            <a:noFill/>
            <a:ln w="9525">
              <a:solidFill>
                <a:srgbClr val="FF0066"/>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2484" name="Line 16"/>
            <p:cNvSpPr>
              <a:spLocks noChangeShapeType="1"/>
            </p:cNvSpPr>
            <p:nvPr/>
          </p:nvSpPr>
          <p:spPr bwMode="auto">
            <a:xfrm flipV="1">
              <a:off x="2627313" y="3004343"/>
              <a:ext cx="4127500" cy="287338"/>
            </a:xfrm>
            <a:prstGeom prst="line">
              <a:avLst/>
            </a:prstGeom>
            <a:noFill/>
            <a:ln w="9525">
              <a:solidFill>
                <a:srgbClr val="FFCC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2485" name="Line 17"/>
            <p:cNvSpPr>
              <a:spLocks noChangeShapeType="1"/>
            </p:cNvSpPr>
            <p:nvPr/>
          </p:nvSpPr>
          <p:spPr bwMode="auto">
            <a:xfrm>
              <a:off x="2771775" y="3293268"/>
              <a:ext cx="4429125" cy="85725"/>
            </a:xfrm>
            <a:prstGeom prst="line">
              <a:avLst/>
            </a:prstGeom>
            <a:noFill/>
            <a:ln w="9525">
              <a:solidFill>
                <a:srgbClr val="FFCC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2486" name="Line 18"/>
            <p:cNvSpPr>
              <a:spLocks noChangeShapeType="1"/>
            </p:cNvSpPr>
            <p:nvPr/>
          </p:nvSpPr>
          <p:spPr bwMode="auto">
            <a:xfrm>
              <a:off x="2633663" y="3293268"/>
              <a:ext cx="4362450" cy="571500"/>
            </a:xfrm>
            <a:prstGeom prst="line">
              <a:avLst/>
            </a:prstGeom>
            <a:noFill/>
            <a:ln w="9525">
              <a:solidFill>
                <a:srgbClr val="FFCC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21" name="Object 19"/>
          <p:cNvGraphicFramePr>
            <a:graphicFrameLocks noChangeAspect="1"/>
          </p:cNvGraphicFramePr>
          <p:nvPr/>
        </p:nvGraphicFramePr>
        <p:xfrm>
          <a:off x="3563938" y="4948238"/>
          <a:ext cx="2506662" cy="784225"/>
        </p:xfrm>
        <a:graphic>
          <a:graphicData uri="http://schemas.openxmlformats.org/presentationml/2006/ole">
            <mc:AlternateContent xmlns:mc="http://schemas.openxmlformats.org/markup-compatibility/2006">
              <mc:Choice xmlns:v="urn:schemas-microsoft-com:vml" Requires="v">
                <p:oleObj spid="_x0000_s62676" name="Equation" r:id="rId3" imgW="971528" imgH="342780" progId="Equation.DSMT4">
                  <p:embed/>
                </p:oleObj>
              </mc:Choice>
              <mc:Fallback>
                <p:oleObj name="Equation" r:id="rId3" imgW="971528" imgH="342780" progId="Equation.DSMT4">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938" y="4948238"/>
                        <a:ext cx="2506662" cy="784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a:xfrm>
            <a:off x="1042988" y="404813"/>
            <a:ext cx="7058025" cy="576262"/>
          </a:xfrm>
        </p:spPr>
        <p:txBody>
          <a:bodyPr/>
          <a:lstStyle/>
          <a:p>
            <a:r>
              <a:rPr lang="zh-CN" altLang="en-US" smtClean="0"/>
              <a:t>组内平均连接法</a:t>
            </a:r>
            <a:r>
              <a:rPr lang="en-US" altLang="zh-CN" smtClean="0"/>
              <a:t>(Within-group linkage)</a:t>
            </a:r>
            <a:endParaRPr lang="zh-CN" altLang="en-US" smtClean="0"/>
          </a:p>
        </p:txBody>
      </p:sp>
      <p:sp>
        <p:nvSpPr>
          <p:cNvPr id="63491" name="内容占位符 2"/>
          <p:cNvSpPr>
            <a:spLocks noGrp="1"/>
          </p:cNvSpPr>
          <p:nvPr>
            <p:ph idx="1"/>
          </p:nvPr>
        </p:nvSpPr>
        <p:spPr/>
        <p:txBody>
          <a:bodyPr/>
          <a:lstStyle/>
          <a:p>
            <a:r>
              <a:rPr lang="zh-CN" altLang="en-US" smtClean="0"/>
              <a:t>将两类个体合并为一类后，以合并后类中所有个体之间的平均距离作为类间距离。</a:t>
            </a:r>
          </a:p>
          <a:p>
            <a:endParaRPr lang="zh-CN" altLang="en-US" smtClean="0"/>
          </a:p>
        </p:txBody>
      </p:sp>
      <p:graphicFrame>
        <p:nvGraphicFramePr>
          <p:cNvPr id="4" name="Object 3"/>
          <p:cNvGraphicFramePr>
            <a:graphicFrameLocks noChangeAspect="1"/>
          </p:cNvGraphicFramePr>
          <p:nvPr/>
        </p:nvGraphicFramePr>
        <p:xfrm>
          <a:off x="2771775" y="2749550"/>
          <a:ext cx="3632200" cy="838200"/>
        </p:xfrm>
        <a:graphic>
          <a:graphicData uri="http://schemas.openxmlformats.org/presentationml/2006/ole">
            <mc:AlternateContent xmlns:mc="http://schemas.openxmlformats.org/markup-compatibility/2006">
              <mc:Choice xmlns:v="urn:schemas-microsoft-com:vml" Requires="v">
                <p:oleObj spid="_x0000_s63696" name="Equation" r:id="rId3" imgW="3581430" imgH="790588" progId="Equation.DSMT4">
                  <p:embed/>
                </p:oleObj>
              </mc:Choice>
              <mc:Fallback>
                <p:oleObj name="Equation" r:id="rId3" imgW="3581430" imgH="790588"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2749550"/>
                        <a:ext cx="36322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3493" name="组合 17"/>
          <p:cNvGrpSpPr>
            <a:grpSpLocks/>
          </p:cNvGrpSpPr>
          <p:nvPr/>
        </p:nvGrpSpPr>
        <p:grpSpPr bwMode="auto">
          <a:xfrm>
            <a:off x="2195513" y="4044950"/>
            <a:ext cx="4792662" cy="1905000"/>
            <a:chOff x="2195513" y="4044280"/>
            <a:chExt cx="4792662" cy="1905000"/>
          </a:xfrm>
        </p:grpSpPr>
        <p:grpSp>
          <p:nvGrpSpPr>
            <p:cNvPr id="63494" name="Group 4"/>
            <p:cNvGrpSpPr>
              <a:grpSpLocks/>
            </p:cNvGrpSpPr>
            <p:nvPr/>
          </p:nvGrpSpPr>
          <p:grpSpPr bwMode="auto">
            <a:xfrm>
              <a:off x="2195513" y="4044280"/>
              <a:ext cx="4792662" cy="1905000"/>
              <a:chOff x="1429" y="2296"/>
              <a:chExt cx="3019" cy="1200"/>
            </a:xfrm>
          </p:grpSpPr>
          <p:sp>
            <p:nvSpPr>
              <p:cNvPr id="63501" name="Oval 5"/>
              <p:cNvSpPr>
                <a:spLocks noChangeArrowheads="1"/>
              </p:cNvSpPr>
              <p:nvPr/>
            </p:nvSpPr>
            <p:spPr bwMode="auto">
              <a:xfrm>
                <a:off x="1429" y="2392"/>
                <a:ext cx="1104" cy="1104"/>
              </a:xfrm>
              <a:prstGeom prst="ellipse">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ClrTx/>
                  <a:buSzTx/>
                  <a:buFontTx/>
                  <a:buNone/>
                </a:pPr>
                <a:endParaRPr kumimoji="1" lang="zh-CN" altLang="zh-CN" sz="2400">
                  <a:latin typeface="Times New Roman" panose="02020603050405020304" pitchFamily="18" charset="0"/>
                  <a:ea typeface="宋体" panose="02010600030101010101" pitchFamily="2" charset="-122"/>
                </a:endParaRPr>
              </a:p>
            </p:txBody>
          </p:sp>
          <p:sp>
            <p:nvSpPr>
              <p:cNvPr id="63502" name="Oval 6"/>
              <p:cNvSpPr>
                <a:spLocks noChangeArrowheads="1"/>
              </p:cNvSpPr>
              <p:nvPr/>
            </p:nvSpPr>
            <p:spPr bwMode="auto">
              <a:xfrm>
                <a:off x="3152" y="2296"/>
                <a:ext cx="1296" cy="1200"/>
              </a:xfrm>
              <a:prstGeom prst="ellipse">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63503" name="Rectangle 7"/>
              <p:cNvSpPr>
                <a:spLocks noChangeArrowheads="1"/>
              </p:cNvSpPr>
              <p:nvPr/>
            </p:nvSpPr>
            <p:spPr bwMode="auto">
              <a:xfrm>
                <a:off x="3589" y="2440"/>
                <a:ext cx="40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9pPr>
              </a:lstStyle>
              <a:p>
                <a:pP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400" baseline="-25000">
                    <a:latin typeface="Times New Roman" panose="02020603050405020304" pitchFamily="18" charset="0"/>
                    <a:ea typeface="宋体" panose="02010600030101010101" pitchFamily="2" charset="-122"/>
                    <a:cs typeface="Times New Roman" panose="02020603050405020304" pitchFamily="18" charset="0"/>
                  </a:rPr>
                  <a:t>21</a:t>
                </a:r>
                <a:r>
                  <a:rPr kumimoji="1" lang="en-US" altLang="zh-CN" sz="240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63504" name="Rectangle 8"/>
              <p:cNvSpPr>
                <a:spLocks noChangeArrowheads="1"/>
              </p:cNvSpPr>
              <p:nvPr/>
            </p:nvSpPr>
            <p:spPr bwMode="auto">
              <a:xfrm>
                <a:off x="1525" y="2824"/>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9pPr>
              </a:lstStyle>
              <a:p>
                <a:pP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400" baseline="-25000">
                    <a:latin typeface="Times New Roman" panose="02020603050405020304" pitchFamily="18" charset="0"/>
                    <a:ea typeface="宋体" panose="02010600030101010101" pitchFamily="2" charset="-122"/>
                    <a:cs typeface="Times New Roman" panose="02020603050405020304" pitchFamily="18" charset="0"/>
                  </a:rPr>
                  <a:t>12</a:t>
                </a:r>
                <a:r>
                  <a:rPr kumimoji="1" lang="en-US" altLang="zh-CN" sz="240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63505" name="Rectangle 9"/>
              <p:cNvSpPr>
                <a:spLocks noChangeArrowheads="1"/>
              </p:cNvSpPr>
              <p:nvPr/>
            </p:nvSpPr>
            <p:spPr bwMode="auto">
              <a:xfrm>
                <a:off x="3253" y="2776"/>
                <a:ext cx="40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9pPr>
              </a:lstStyle>
              <a:p>
                <a:pP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400" baseline="-25000">
                    <a:latin typeface="Times New Roman" panose="02020603050405020304" pitchFamily="18" charset="0"/>
                    <a:ea typeface="宋体" panose="02010600030101010101" pitchFamily="2" charset="-122"/>
                    <a:cs typeface="Times New Roman" panose="02020603050405020304" pitchFamily="18" charset="0"/>
                  </a:rPr>
                  <a:t>22</a:t>
                </a:r>
                <a:r>
                  <a:rPr kumimoji="1" lang="en-US" altLang="zh-CN" sz="240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63506" name="Rectangle 10"/>
              <p:cNvSpPr>
                <a:spLocks noChangeArrowheads="1"/>
              </p:cNvSpPr>
              <p:nvPr/>
            </p:nvSpPr>
            <p:spPr bwMode="auto">
              <a:xfrm>
                <a:off x="1813" y="2536"/>
                <a:ext cx="40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9pPr>
              </a:lstStyle>
              <a:p>
                <a:pP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400" baseline="-25000">
                    <a:latin typeface="Times New Roman" panose="02020603050405020304" pitchFamily="18" charset="0"/>
                    <a:ea typeface="宋体" panose="02010600030101010101" pitchFamily="2" charset="-122"/>
                    <a:cs typeface="Times New Roman" panose="02020603050405020304" pitchFamily="18" charset="0"/>
                  </a:rPr>
                  <a:t>11</a:t>
                </a:r>
                <a:r>
                  <a:rPr kumimoji="1" lang="en-US" altLang="zh-CN" sz="2400">
                    <a:latin typeface="Times New Roman" panose="02020603050405020304" pitchFamily="18" charset="0"/>
                    <a:ea typeface="宋体" panose="02010600030101010101" pitchFamily="2" charset="-122"/>
                    <a:cs typeface="Times New Roman" panose="02020603050405020304" pitchFamily="18" charset="0"/>
                  </a:rPr>
                  <a:t>•</a:t>
                </a:r>
              </a:p>
            </p:txBody>
          </p:sp>
        </p:grpSp>
        <p:sp>
          <p:nvSpPr>
            <p:cNvPr id="63495" name="Line 11"/>
            <p:cNvSpPr>
              <a:spLocks noChangeShapeType="1"/>
            </p:cNvSpPr>
            <p:nvPr/>
          </p:nvSpPr>
          <p:spPr bwMode="auto">
            <a:xfrm>
              <a:off x="3348038" y="4620543"/>
              <a:ext cx="2303462" cy="360362"/>
            </a:xfrm>
            <a:prstGeom prst="line">
              <a:avLst/>
            </a:prstGeom>
            <a:noFill/>
            <a:ln w="19050">
              <a:solidFill>
                <a:srgbClr val="FF0066"/>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3496" name="Line 12"/>
            <p:cNvSpPr>
              <a:spLocks noChangeShapeType="1"/>
            </p:cNvSpPr>
            <p:nvPr/>
          </p:nvSpPr>
          <p:spPr bwMode="auto">
            <a:xfrm flipV="1">
              <a:off x="2843213" y="4980905"/>
              <a:ext cx="2808287" cy="144463"/>
            </a:xfrm>
            <a:prstGeom prst="line">
              <a:avLst/>
            </a:prstGeom>
            <a:noFill/>
            <a:ln w="19050" cap="sq">
              <a:solidFill>
                <a:srgbClr val="FF0066"/>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3497" name="Line 13"/>
            <p:cNvSpPr>
              <a:spLocks noChangeShapeType="1"/>
            </p:cNvSpPr>
            <p:nvPr/>
          </p:nvSpPr>
          <p:spPr bwMode="auto">
            <a:xfrm flipV="1">
              <a:off x="3276600" y="4476080"/>
              <a:ext cx="2808288" cy="144463"/>
            </a:xfrm>
            <a:prstGeom prst="line">
              <a:avLst/>
            </a:prstGeom>
            <a:noFill/>
            <a:ln w="19050" cap="sq">
              <a:solidFill>
                <a:srgbClr val="FF0066"/>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3498" name="Line 14"/>
            <p:cNvSpPr>
              <a:spLocks noChangeShapeType="1"/>
            </p:cNvSpPr>
            <p:nvPr/>
          </p:nvSpPr>
          <p:spPr bwMode="auto">
            <a:xfrm flipV="1">
              <a:off x="2843213" y="4476080"/>
              <a:ext cx="3313112" cy="647700"/>
            </a:xfrm>
            <a:prstGeom prst="line">
              <a:avLst/>
            </a:prstGeom>
            <a:noFill/>
            <a:ln w="19050" cap="sq">
              <a:solidFill>
                <a:srgbClr val="FF0066"/>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3499" name="Line 15"/>
            <p:cNvSpPr>
              <a:spLocks noChangeShapeType="1"/>
            </p:cNvSpPr>
            <p:nvPr/>
          </p:nvSpPr>
          <p:spPr bwMode="auto">
            <a:xfrm flipH="1">
              <a:off x="5580063" y="4476080"/>
              <a:ext cx="504825" cy="503238"/>
            </a:xfrm>
            <a:prstGeom prst="line">
              <a:avLst/>
            </a:prstGeom>
            <a:noFill/>
            <a:ln w="19050" cap="sq">
              <a:solidFill>
                <a:srgbClr val="FF0066"/>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3500" name="Line 16"/>
            <p:cNvSpPr>
              <a:spLocks noChangeShapeType="1"/>
            </p:cNvSpPr>
            <p:nvPr/>
          </p:nvSpPr>
          <p:spPr bwMode="auto">
            <a:xfrm flipV="1">
              <a:off x="2916238" y="4691980"/>
              <a:ext cx="360362" cy="431800"/>
            </a:xfrm>
            <a:prstGeom prst="line">
              <a:avLst/>
            </a:prstGeom>
            <a:noFill/>
            <a:ln w="19050" cap="sq">
              <a:solidFill>
                <a:srgbClr val="FF0066"/>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r>
              <a:rPr lang="zh-CN" altLang="en-US" smtClean="0"/>
              <a:t>重心法</a:t>
            </a:r>
            <a:r>
              <a:rPr lang="en-US" altLang="zh-CN" smtClean="0"/>
              <a:t>(Centroid clustering)</a:t>
            </a:r>
            <a:endParaRPr lang="zh-CN" altLang="en-US" smtClean="0"/>
          </a:p>
        </p:txBody>
      </p:sp>
      <p:sp>
        <p:nvSpPr>
          <p:cNvPr id="64515" name="内容占位符 2"/>
          <p:cNvSpPr>
            <a:spLocks noGrp="1"/>
          </p:cNvSpPr>
          <p:nvPr>
            <p:ph idx="1"/>
          </p:nvPr>
        </p:nvSpPr>
        <p:spPr/>
        <p:txBody>
          <a:bodyPr/>
          <a:lstStyle/>
          <a:p>
            <a:r>
              <a:rPr lang="zh-CN" altLang="en-US" smtClean="0"/>
              <a:t>以两类变量均值（重心）之间的距离作为类间距离。</a:t>
            </a:r>
          </a:p>
          <a:p>
            <a:endParaRPr lang="zh-CN" altLang="en-US" smtClean="0"/>
          </a:p>
        </p:txBody>
      </p:sp>
      <p:grpSp>
        <p:nvGrpSpPr>
          <p:cNvPr id="64516" name="组合 11"/>
          <p:cNvGrpSpPr>
            <a:grpSpLocks/>
          </p:cNvGrpSpPr>
          <p:nvPr/>
        </p:nvGrpSpPr>
        <p:grpSpPr bwMode="auto">
          <a:xfrm>
            <a:off x="1835150" y="3213100"/>
            <a:ext cx="4876800" cy="1905000"/>
            <a:chOff x="1835150" y="3213100"/>
            <a:chExt cx="4876800" cy="1905000"/>
          </a:xfrm>
        </p:grpSpPr>
        <p:grpSp>
          <p:nvGrpSpPr>
            <p:cNvPr id="64517" name="Group 3"/>
            <p:cNvGrpSpPr>
              <a:grpSpLocks/>
            </p:cNvGrpSpPr>
            <p:nvPr/>
          </p:nvGrpSpPr>
          <p:grpSpPr bwMode="auto">
            <a:xfrm>
              <a:off x="1835150" y="3213100"/>
              <a:ext cx="4876800" cy="1905000"/>
              <a:chOff x="1156" y="2024"/>
              <a:chExt cx="3072" cy="1200"/>
            </a:xfrm>
          </p:grpSpPr>
          <p:sp>
            <p:nvSpPr>
              <p:cNvPr id="64519" name="Rectangle 4"/>
              <p:cNvSpPr>
                <a:spLocks noChangeArrowheads="1"/>
              </p:cNvSpPr>
              <p:nvPr/>
            </p:nvSpPr>
            <p:spPr bwMode="auto">
              <a:xfrm flipH="1" flipV="1">
                <a:off x="1519" y="2482"/>
                <a:ext cx="24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9pPr>
              </a:lstStyle>
              <a:p>
                <a:pPr eaLnBrk="1" hangingPunct="1">
                  <a:spcBef>
                    <a:spcPct val="0"/>
                  </a:spcBef>
                  <a:buClrTx/>
                  <a:buSzTx/>
                  <a:buFontTx/>
                  <a:buNone/>
                </a:pPr>
                <a:r>
                  <a:rPr kumimoji="1" lang="en-US" altLang="zh-CN" sz="1800">
                    <a:solidFill>
                      <a:srgbClr val="FF0066"/>
                    </a:solidFill>
                    <a:ea typeface="宋体" panose="02010600030101010101" pitchFamily="2" charset="-122"/>
                  </a:rPr>
                  <a:t>•</a:t>
                </a:r>
              </a:p>
            </p:txBody>
          </p:sp>
          <p:sp>
            <p:nvSpPr>
              <p:cNvPr id="64520" name="Rectangle 5"/>
              <p:cNvSpPr>
                <a:spLocks noChangeArrowheads="1"/>
              </p:cNvSpPr>
              <p:nvPr/>
            </p:nvSpPr>
            <p:spPr bwMode="auto">
              <a:xfrm flipH="1" flipV="1">
                <a:off x="3424" y="2436"/>
                <a:ext cx="24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9pPr>
              </a:lstStyle>
              <a:p>
                <a:pPr eaLnBrk="1" hangingPunct="1">
                  <a:spcBef>
                    <a:spcPct val="0"/>
                  </a:spcBef>
                  <a:buClrTx/>
                  <a:buSzTx/>
                  <a:buFontTx/>
                  <a:buNone/>
                </a:pPr>
                <a:r>
                  <a:rPr kumimoji="1" lang="en-US" altLang="zh-CN" sz="1800">
                    <a:solidFill>
                      <a:srgbClr val="FF0066"/>
                    </a:solidFill>
                    <a:ea typeface="宋体" panose="02010600030101010101" pitchFamily="2" charset="-122"/>
                  </a:rPr>
                  <a:t>•</a:t>
                </a:r>
              </a:p>
            </p:txBody>
          </p:sp>
          <p:sp>
            <p:nvSpPr>
              <p:cNvPr id="64521" name="Oval 6"/>
              <p:cNvSpPr>
                <a:spLocks noChangeArrowheads="1"/>
              </p:cNvSpPr>
              <p:nvPr/>
            </p:nvSpPr>
            <p:spPr bwMode="auto">
              <a:xfrm>
                <a:off x="1156" y="2120"/>
                <a:ext cx="1104" cy="1104"/>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ClrTx/>
                  <a:buSzTx/>
                  <a:buFontTx/>
                  <a:buNone/>
                </a:pPr>
                <a:endParaRPr kumimoji="1" lang="zh-CN" altLang="zh-CN" sz="1800">
                  <a:ea typeface="宋体" panose="02010600030101010101" pitchFamily="2" charset="-122"/>
                </a:endParaRPr>
              </a:p>
            </p:txBody>
          </p:sp>
          <p:sp>
            <p:nvSpPr>
              <p:cNvPr id="64522" name="Oval 7"/>
              <p:cNvSpPr>
                <a:spLocks noChangeArrowheads="1"/>
              </p:cNvSpPr>
              <p:nvPr/>
            </p:nvSpPr>
            <p:spPr bwMode="auto">
              <a:xfrm>
                <a:off x="2932" y="2024"/>
                <a:ext cx="1296" cy="1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graphicFrame>
            <p:nvGraphicFramePr>
              <p:cNvPr id="64523" name="Object 8"/>
              <p:cNvGraphicFramePr>
                <a:graphicFrameLocks noChangeAspect="1"/>
              </p:cNvGraphicFramePr>
              <p:nvPr/>
            </p:nvGraphicFramePr>
            <p:xfrm>
              <a:off x="1383" y="2251"/>
              <a:ext cx="624" cy="304"/>
            </p:xfrm>
            <a:graphic>
              <a:graphicData uri="http://schemas.openxmlformats.org/presentationml/2006/ole">
                <mc:AlternateContent xmlns:mc="http://schemas.openxmlformats.org/markup-compatibility/2006">
                  <mc:Choice xmlns:v="urn:schemas-microsoft-com:vml" Requires="v">
                    <p:oleObj spid="_x0000_s64903" name="Equation" r:id="rId3" imgW="990170" imgH="482391" progId="Equation.DSMT4">
                      <p:embed/>
                    </p:oleObj>
                  </mc:Choice>
                  <mc:Fallback>
                    <p:oleObj name="Equation" r:id="rId3" imgW="990170" imgH="482391"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3" y="2251"/>
                            <a:ext cx="624" cy="30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24" name="Object 9"/>
              <p:cNvGraphicFramePr>
                <a:graphicFrameLocks noChangeAspect="1"/>
              </p:cNvGraphicFramePr>
              <p:nvPr/>
            </p:nvGraphicFramePr>
            <p:xfrm>
              <a:off x="3288" y="2205"/>
              <a:ext cx="672" cy="304"/>
            </p:xfrm>
            <a:graphic>
              <a:graphicData uri="http://schemas.openxmlformats.org/presentationml/2006/ole">
                <mc:AlternateContent xmlns:mc="http://schemas.openxmlformats.org/markup-compatibility/2006">
                  <mc:Choice xmlns:v="urn:schemas-microsoft-com:vml" Requires="v">
                    <p:oleObj spid="_x0000_s64904" name="Equation" r:id="rId5" imgW="1066800" imgH="482600" progId="Equation.DSMT4">
                      <p:embed/>
                    </p:oleObj>
                  </mc:Choice>
                  <mc:Fallback>
                    <p:oleObj name="Equation" r:id="rId5" imgW="1066800" imgH="4826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8" y="2205"/>
                            <a:ext cx="672" cy="30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4518" name="Line 10"/>
            <p:cNvSpPr>
              <a:spLocks noChangeShapeType="1"/>
            </p:cNvSpPr>
            <p:nvPr/>
          </p:nvSpPr>
          <p:spPr bwMode="auto">
            <a:xfrm flipV="1">
              <a:off x="2700338" y="4005263"/>
              <a:ext cx="2951162" cy="144462"/>
            </a:xfrm>
            <a:prstGeom prst="line">
              <a:avLst/>
            </a:prstGeom>
            <a:noFill/>
            <a:ln w="28575" cap="sq">
              <a:solidFill>
                <a:srgbClr val="FF0066"/>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监督学习</a:t>
            </a:r>
          </a:p>
        </p:txBody>
      </p:sp>
      <p:sp>
        <p:nvSpPr>
          <p:cNvPr id="4" name="圆角矩形 3"/>
          <p:cNvSpPr/>
          <p:nvPr/>
        </p:nvSpPr>
        <p:spPr bwMode="auto">
          <a:xfrm>
            <a:off x="5726113" y="2687638"/>
            <a:ext cx="2519362" cy="579437"/>
          </a:xfrm>
          <a:prstGeom prst="roundRect">
            <a:avLst/>
          </a:prstGeom>
          <a:solidFill>
            <a:srgbClr val="FF5050"/>
          </a:solid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spAutoFit/>
          </a:bodyPr>
          <a:lstStyle/>
          <a:p>
            <a:pPr algn="ctr" eaLnBrk="1" hangingPunct="1">
              <a:defRPr/>
            </a:pPr>
            <a:r>
              <a:rPr lang="zh-CN" altLang="en-US" sz="2800" dirty="0">
                <a:solidFill>
                  <a:schemeClr val="bg1"/>
                </a:solidFill>
                <a:latin typeface="微软雅黑" panose="020B0503020204020204" pitchFamily="34" charset="-122"/>
                <a:ea typeface="微软雅黑" panose="020B0503020204020204" pitchFamily="34" charset="-122"/>
              </a:rPr>
              <a:t>监督学习算法</a:t>
            </a:r>
          </a:p>
        </p:txBody>
      </p:sp>
      <p:sp>
        <p:nvSpPr>
          <p:cNvPr id="5" name="圆角矩形 4"/>
          <p:cNvSpPr/>
          <p:nvPr/>
        </p:nvSpPr>
        <p:spPr bwMode="auto">
          <a:xfrm>
            <a:off x="2628900" y="2063750"/>
            <a:ext cx="1225550" cy="579438"/>
          </a:xfrm>
          <a:prstGeom prst="roundRect">
            <a:avLst/>
          </a:prstGeom>
          <a:solidFill>
            <a:srgbClr val="FFC000"/>
          </a:solid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spAutoFit/>
          </a:bodyPr>
          <a:lstStyle/>
          <a:p>
            <a:pPr algn="ctr" eaLnBrk="1" hangingPunct="1">
              <a:defRPr/>
            </a:pPr>
            <a:r>
              <a:rPr lang="zh-CN" altLang="en-US" sz="2800" dirty="0">
                <a:solidFill>
                  <a:schemeClr val="bg1"/>
                </a:solidFill>
                <a:latin typeface="微软雅黑" panose="020B0503020204020204" pitchFamily="34" charset="-122"/>
                <a:ea typeface="微软雅黑" panose="020B0503020204020204" pitchFamily="34" charset="-122"/>
              </a:rPr>
              <a:t>特征</a:t>
            </a:r>
            <a:r>
              <a:rPr lang="en-US" altLang="zh-CN" sz="2800" dirty="0">
                <a:solidFill>
                  <a:schemeClr val="bg1"/>
                </a:solidFill>
                <a:latin typeface="微软雅黑" panose="020B0503020204020204" pitchFamily="34" charset="-122"/>
                <a:ea typeface="微软雅黑" panose="020B0503020204020204" pitchFamily="34" charset="-122"/>
              </a:rPr>
              <a:t>n</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6" name="圆角矩形 5"/>
          <p:cNvSpPr/>
          <p:nvPr/>
        </p:nvSpPr>
        <p:spPr bwMode="auto">
          <a:xfrm>
            <a:off x="3921125" y="2063750"/>
            <a:ext cx="1228725" cy="579438"/>
          </a:xfrm>
          <a:prstGeom prst="roundRect">
            <a:avLst/>
          </a:prstGeom>
          <a:solidFill>
            <a:srgbClr val="92D050"/>
          </a:solid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spAutoFit/>
          </a:bodyPr>
          <a:lstStyle/>
          <a:p>
            <a:pPr algn="ctr" eaLnBrk="1" hangingPunct="1">
              <a:defRPr/>
            </a:pPr>
            <a:r>
              <a:rPr lang="zh-CN" altLang="en-US" sz="2800" dirty="0">
                <a:solidFill>
                  <a:schemeClr val="bg1"/>
                </a:solidFill>
                <a:latin typeface="微软雅黑" panose="020B0503020204020204" pitchFamily="34" charset="-122"/>
                <a:ea typeface="微软雅黑" panose="020B0503020204020204" pitchFamily="34" charset="-122"/>
              </a:rPr>
              <a:t>目标</a:t>
            </a:r>
          </a:p>
        </p:txBody>
      </p:sp>
      <p:cxnSp>
        <p:nvCxnSpPr>
          <p:cNvPr id="7" name="肘形连接符 6"/>
          <p:cNvCxnSpPr>
            <a:stCxn id="6" idx="3"/>
            <a:endCxn id="4" idx="1"/>
          </p:cNvCxnSpPr>
          <p:nvPr/>
        </p:nvCxnSpPr>
        <p:spPr bwMode="auto">
          <a:xfrm>
            <a:off x="5149850" y="2354263"/>
            <a:ext cx="576263" cy="623887"/>
          </a:xfrm>
          <a:prstGeom prst="bentConnector3">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8" name="圆角矩形 7"/>
          <p:cNvSpPr/>
          <p:nvPr/>
        </p:nvSpPr>
        <p:spPr bwMode="auto">
          <a:xfrm>
            <a:off x="755650" y="1341438"/>
            <a:ext cx="4392613" cy="577850"/>
          </a:xfrm>
          <a:prstGeom prst="roundRect">
            <a:avLst/>
          </a:prstGeom>
          <a:solidFill>
            <a:srgbClr val="FF5050"/>
          </a:solid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spAutoFit/>
          </a:bodyPr>
          <a:lstStyle/>
          <a:p>
            <a:pPr algn="ctr" eaLnBrk="1" hangingPunct="1">
              <a:defRPr/>
            </a:pPr>
            <a:r>
              <a:rPr lang="zh-CN" altLang="en-US" sz="2800" dirty="0">
                <a:solidFill>
                  <a:schemeClr val="bg1"/>
                </a:solidFill>
                <a:latin typeface="微软雅黑" panose="020B0503020204020204" pitchFamily="34" charset="-122"/>
                <a:ea typeface="微软雅黑" panose="020B0503020204020204" pitchFamily="34" charset="-122"/>
              </a:rPr>
              <a:t>训练集</a:t>
            </a:r>
          </a:p>
        </p:txBody>
      </p:sp>
      <p:cxnSp>
        <p:nvCxnSpPr>
          <p:cNvPr id="9" name="直接连接符 8"/>
          <p:cNvCxnSpPr>
            <a:stCxn id="5" idx="3"/>
            <a:endCxn id="6" idx="1"/>
          </p:cNvCxnSpPr>
          <p:nvPr/>
        </p:nvCxnSpPr>
        <p:spPr bwMode="auto">
          <a:xfrm>
            <a:off x="3854450" y="2354263"/>
            <a:ext cx="66675"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0" name="圆角矩形 9"/>
          <p:cNvSpPr/>
          <p:nvPr/>
        </p:nvSpPr>
        <p:spPr bwMode="auto">
          <a:xfrm>
            <a:off x="2628900" y="2682875"/>
            <a:ext cx="1225550" cy="577850"/>
          </a:xfrm>
          <a:prstGeom prst="roundRect">
            <a:avLst/>
          </a:prstGeom>
          <a:solidFill>
            <a:srgbClr val="FFC000"/>
          </a:solid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spAutoFit/>
          </a:bodyPr>
          <a:lstStyle/>
          <a:p>
            <a:pPr algn="ctr" eaLnBrk="1" hangingPunct="1">
              <a:defRPr/>
            </a:pPr>
            <a:r>
              <a:rPr lang="zh-CN" altLang="en-US" sz="2800" dirty="0">
                <a:solidFill>
                  <a:schemeClr val="bg1"/>
                </a:solidFill>
                <a:latin typeface="微软雅黑" panose="020B0503020204020204" pitchFamily="34" charset="-122"/>
                <a:ea typeface="微软雅黑" panose="020B0503020204020204" pitchFamily="34" charset="-122"/>
              </a:rPr>
              <a:t>特征</a:t>
            </a:r>
            <a:r>
              <a:rPr lang="en-US" altLang="zh-CN" sz="2800" dirty="0">
                <a:solidFill>
                  <a:schemeClr val="bg1"/>
                </a:solidFill>
                <a:latin typeface="微软雅黑" panose="020B0503020204020204" pitchFamily="34" charset="-122"/>
                <a:ea typeface="微软雅黑" panose="020B0503020204020204" pitchFamily="34" charset="-122"/>
              </a:rPr>
              <a:t>n</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1" name="圆角矩形 10"/>
          <p:cNvSpPr/>
          <p:nvPr/>
        </p:nvSpPr>
        <p:spPr bwMode="auto">
          <a:xfrm>
            <a:off x="3921125" y="2689225"/>
            <a:ext cx="1228725" cy="579438"/>
          </a:xfrm>
          <a:prstGeom prst="roundRect">
            <a:avLst/>
          </a:prstGeom>
          <a:solidFill>
            <a:srgbClr val="92D050"/>
          </a:solid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spAutoFit/>
          </a:bodyPr>
          <a:lstStyle/>
          <a:p>
            <a:pPr algn="ctr" eaLnBrk="1" hangingPunct="1">
              <a:defRPr/>
            </a:pPr>
            <a:r>
              <a:rPr lang="zh-CN" altLang="en-US" sz="2800" dirty="0">
                <a:solidFill>
                  <a:schemeClr val="bg1"/>
                </a:solidFill>
                <a:latin typeface="微软雅黑" panose="020B0503020204020204" pitchFamily="34" charset="-122"/>
                <a:ea typeface="微软雅黑" panose="020B0503020204020204" pitchFamily="34" charset="-122"/>
              </a:rPr>
              <a:t>目标</a:t>
            </a:r>
          </a:p>
        </p:txBody>
      </p:sp>
      <p:cxnSp>
        <p:nvCxnSpPr>
          <p:cNvPr id="12" name="直接连接符 11"/>
          <p:cNvCxnSpPr>
            <a:stCxn id="10" idx="3"/>
            <a:endCxn id="11" idx="1"/>
          </p:cNvCxnSpPr>
          <p:nvPr/>
        </p:nvCxnSpPr>
        <p:spPr bwMode="auto">
          <a:xfrm>
            <a:off x="3854450" y="2971800"/>
            <a:ext cx="66675" cy="635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 name="肘形连接符 12"/>
          <p:cNvCxnSpPr>
            <a:stCxn id="11" idx="3"/>
            <a:endCxn id="4" idx="1"/>
          </p:cNvCxnSpPr>
          <p:nvPr/>
        </p:nvCxnSpPr>
        <p:spPr bwMode="auto">
          <a:xfrm flipV="1">
            <a:off x="5149850" y="2978150"/>
            <a:ext cx="576263" cy="0"/>
          </a:xfrm>
          <a:prstGeom prst="bentConnector3">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14" name="圆角矩形 13"/>
          <p:cNvSpPr/>
          <p:nvPr/>
        </p:nvSpPr>
        <p:spPr bwMode="auto">
          <a:xfrm>
            <a:off x="2627313" y="3305175"/>
            <a:ext cx="1223962" cy="579438"/>
          </a:xfrm>
          <a:prstGeom prst="roundRect">
            <a:avLst/>
          </a:prstGeom>
          <a:solidFill>
            <a:srgbClr val="FFC000"/>
          </a:solid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spAutoFit/>
          </a:bodyPr>
          <a:lstStyle/>
          <a:p>
            <a:pPr algn="ctr" eaLnBrk="1" hangingPunct="1">
              <a:defRPr/>
            </a:pPr>
            <a:r>
              <a:rPr lang="zh-CN" altLang="en-US" sz="2800" dirty="0">
                <a:solidFill>
                  <a:schemeClr val="bg1"/>
                </a:solidFill>
                <a:latin typeface="微软雅黑" panose="020B0503020204020204" pitchFamily="34" charset="-122"/>
                <a:ea typeface="微软雅黑" panose="020B0503020204020204" pitchFamily="34" charset="-122"/>
              </a:rPr>
              <a:t>特征</a:t>
            </a:r>
            <a:r>
              <a:rPr lang="en-US" altLang="zh-CN" sz="2800" dirty="0">
                <a:solidFill>
                  <a:schemeClr val="bg1"/>
                </a:solidFill>
                <a:latin typeface="微软雅黑" panose="020B0503020204020204" pitchFamily="34" charset="-122"/>
                <a:ea typeface="微软雅黑" panose="020B0503020204020204" pitchFamily="34" charset="-122"/>
              </a:rPr>
              <a:t>n</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5" name="圆角矩形 14"/>
          <p:cNvSpPr/>
          <p:nvPr/>
        </p:nvSpPr>
        <p:spPr bwMode="auto">
          <a:xfrm>
            <a:off x="3921125" y="3305175"/>
            <a:ext cx="1228725" cy="579438"/>
          </a:xfrm>
          <a:prstGeom prst="roundRect">
            <a:avLst/>
          </a:prstGeom>
          <a:solidFill>
            <a:srgbClr val="92D050"/>
          </a:solid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spAutoFit/>
          </a:bodyPr>
          <a:lstStyle/>
          <a:p>
            <a:pPr algn="ctr" eaLnBrk="1" hangingPunct="1">
              <a:defRPr/>
            </a:pPr>
            <a:r>
              <a:rPr lang="zh-CN" altLang="en-US" sz="2800" dirty="0">
                <a:solidFill>
                  <a:schemeClr val="bg1"/>
                </a:solidFill>
                <a:latin typeface="微软雅黑" panose="020B0503020204020204" pitchFamily="34" charset="-122"/>
                <a:ea typeface="微软雅黑" panose="020B0503020204020204" pitchFamily="34" charset="-122"/>
              </a:rPr>
              <a:t>目标</a:t>
            </a:r>
          </a:p>
        </p:txBody>
      </p:sp>
      <p:cxnSp>
        <p:nvCxnSpPr>
          <p:cNvPr id="16" name="直接连接符 15"/>
          <p:cNvCxnSpPr>
            <a:stCxn id="14" idx="3"/>
            <a:endCxn id="15" idx="1"/>
          </p:cNvCxnSpPr>
          <p:nvPr/>
        </p:nvCxnSpPr>
        <p:spPr bwMode="auto">
          <a:xfrm>
            <a:off x="3851275" y="3595688"/>
            <a:ext cx="6985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 name="肘形连接符 16"/>
          <p:cNvCxnSpPr>
            <a:stCxn id="15" idx="3"/>
            <a:endCxn id="4" idx="1"/>
          </p:cNvCxnSpPr>
          <p:nvPr/>
        </p:nvCxnSpPr>
        <p:spPr bwMode="auto">
          <a:xfrm flipV="1">
            <a:off x="5149850" y="2978150"/>
            <a:ext cx="576263" cy="617538"/>
          </a:xfrm>
          <a:prstGeom prst="bentConnector3">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18" name="圆角矩形 17"/>
          <p:cNvSpPr/>
          <p:nvPr/>
        </p:nvSpPr>
        <p:spPr bwMode="auto">
          <a:xfrm>
            <a:off x="755650" y="2063750"/>
            <a:ext cx="1223963" cy="579438"/>
          </a:xfrm>
          <a:prstGeom prst="roundRect">
            <a:avLst/>
          </a:prstGeom>
          <a:solidFill>
            <a:srgbClr val="FFC000"/>
          </a:solid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spAutoFit/>
          </a:bodyPr>
          <a:lstStyle/>
          <a:p>
            <a:pPr algn="ctr" eaLnBrk="1" hangingPunct="1">
              <a:defRPr/>
            </a:pPr>
            <a:r>
              <a:rPr lang="zh-CN" altLang="en-US" sz="2800" dirty="0">
                <a:solidFill>
                  <a:schemeClr val="bg1"/>
                </a:solidFill>
                <a:latin typeface="微软雅黑" panose="020B0503020204020204" pitchFamily="34" charset="-122"/>
                <a:ea typeface="微软雅黑" panose="020B0503020204020204" pitchFamily="34" charset="-122"/>
              </a:rPr>
              <a:t>特征</a:t>
            </a:r>
            <a:r>
              <a:rPr lang="en-US" altLang="zh-CN" sz="2800" dirty="0">
                <a:solidFill>
                  <a:schemeClr val="bg1"/>
                </a:solidFill>
                <a:latin typeface="微软雅黑" panose="020B0503020204020204" pitchFamily="34" charset="-122"/>
                <a:ea typeface="微软雅黑" panose="020B0503020204020204" pitchFamily="34" charset="-122"/>
              </a:rPr>
              <a:t>1</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9" name="圆角矩形 18"/>
          <p:cNvSpPr/>
          <p:nvPr/>
        </p:nvSpPr>
        <p:spPr bwMode="auto">
          <a:xfrm>
            <a:off x="755650" y="2708275"/>
            <a:ext cx="1223963" cy="577850"/>
          </a:xfrm>
          <a:prstGeom prst="roundRect">
            <a:avLst/>
          </a:prstGeom>
          <a:solidFill>
            <a:srgbClr val="FFC000"/>
          </a:solid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spAutoFit/>
          </a:bodyPr>
          <a:lstStyle/>
          <a:p>
            <a:pPr algn="ctr" eaLnBrk="1" hangingPunct="1">
              <a:defRPr/>
            </a:pPr>
            <a:r>
              <a:rPr lang="zh-CN" altLang="en-US" sz="2800" dirty="0">
                <a:solidFill>
                  <a:schemeClr val="bg1"/>
                </a:solidFill>
                <a:latin typeface="微软雅黑" panose="020B0503020204020204" pitchFamily="34" charset="-122"/>
                <a:ea typeface="微软雅黑" panose="020B0503020204020204" pitchFamily="34" charset="-122"/>
              </a:rPr>
              <a:t>特征</a:t>
            </a:r>
            <a:r>
              <a:rPr lang="en-US" altLang="zh-CN" sz="2800" dirty="0">
                <a:solidFill>
                  <a:schemeClr val="bg1"/>
                </a:solidFill>
                <a:latin typeface="微软雅黑" panose="020B0503020204020204" pitchFamily="34" charset="-122"/>
                <a:ea typeface="微软雅黑" panose="020B0503020204020204" pitchFamily="34" charset="-122"/>
              </a:rPr>
              <a:t>1</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20" name="圆角矩形 19"/>
          <p:cNvSpPr/>
          <p:nvPr/>
        </p:nvSpPr>
        <p:spPr bwMode="auto">
          <a:xfrm>
            <a:off x="755650" y="3351213"/>
            <a:ext cx="1223963" cy="577850"/>
          </a:xfrm>
          <a:prstGeom prst="roundRect">
            <a:avLst/>
          </a:prstGeom>
          <a:solidFill>
            <a:srgbClr val="FFC000"/>
          </a:solid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spAutoFit/>
          </a:bodyPr>
          <a:lstStyle/>
          <a:p>
            <a:pPr algn="ctr" eaLnBrk="1" hangingPunct="1">
              <a:defRPr/>
            </a:pPr>
            <a:r>
              <a:rPr lang="zh-CN" altLang="en-US" sz="2800" dirty="0">
                <a:solidFill>
                  <a:schemeClr val="bg1"/>
                </a:solidFill>
                <a:latin typeface="微软雅黑" panose="020B0503020204020204" pitchFamily="34" charset="-122"/>
                <a:ea typeface="微软雅黑" panose="020B0503020204020204" pitchFamily="34" charset="-122"/>
              </a:rPr>
              <a:t>特征</a:t>
            </a:r>
            <a:r>
              <a:rPr lang="en-US" altLang="zh-CN" sz="2800" dirty="0">
                <a:solidFill>
                  <a:schemeClr val="bg1"/>
                </a:solidFill>
                <a:latin typeface="微软雅黑" panose="020B0503020204020204" pitchFamily="34" charset="-122"/>
                <a:ea typeface="微软雅黑" panose="020B0503020204020204" pitchFamily="34" charset="-122"/>
              </a:rPr>
              <a:t>1</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8212" name="文本框 20"/>
          <p:cNvSpPr txBox="1">
            <a:spLocks noChangeArrowheads="1"/>
          </p:cNvSpPr>
          <p:nvPr/>
        </p:nvSpPr>
        <p:spPr bwMode="auto">
          <a:xfrm>
            <a:off x="1924050" y="2062163"/>
            <a:ext cx="8001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t>……</a:t>
            </a:r>
            <a:endParaRPr lang="zh-CN" altLang="en-US" sz="2400"/>
          </a:p>
        </p:txBody>
      </p:sp>
      <p:sp>
        <p:nvSpPr>
          <p:cNvPr id="8213" name="文本框 21"/>
          <p:cNvSpPr txBox="1">
            <a:spLocks noChangeArrowheads="1"/>
          </p:cNvSpPr>
          <p:nvPr/>
        </p:nvSpPr>
        <p:spPr bwMode="auto">
          <a:xfrm>
            <a:off x="1905000" y="2689225"/>
            <a:ext cx="800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t>……</a:t>
            </a:r>
            <a:endParaRPr lang="zh-CN" altLang="en-US" sz="2400"/>
          </a:p>
        </p:txBody>
      </p:sp>
      <p:sp>
        <p:nvSpPr>
          <p:cNvPr id="8214" name="文本框 22"/>
          <p:cNvSpPr txBox="1">
            <a:spLocks noChangeArrowheads="1"/>
          </p:cNvSpPr>
          <p:nvPr/>
        </p:nvSpPr>
        <p:spPr bwMode="auto">
          <a:xfrm>
            <a:off x="1901825" y="3303588"/>
            <a:ext cx="8001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t>……</a:t>
            </a:r>
            <a:endParaRPr lang="zh-CN" altLang="en-US" sz="2400"/>
          </a:p>
        </p:txBody>
      </p:sp>
      <p:graphicFrame>
        <p:nvGraphicFramePr>
          <p:cNvPr id="24" name="表格 23"/>
          <p:cNvGraphicFramePr>
            <a:graphicFrameLocks noGrp="1"/>
          </p:cNvGraphicFramePr>
          <p:nvPr/>
        </p:nvGraphicFramePr>
        <p:xfrm>
          <a:off x="1116013" y="4076700"/>
          <a:ext cx="3810000" cy="1250952"/>
        </p:xfrm>
        <a:graphic>
          <a:graphicData uri="http://schemas.openxmlformats.org/drawingml/2006/table">
            <a:tbl>
              <a:tblPr/>
              <a:tblGrid>
                <a:gridCol w="952500">
                  <a:extLst>
                    <a:ext uri="{9D8B030D-6E8A-4147-A177-3AD203B41FA5}">
                      <a16:colId xmlns:a16="http://schemas.microsoft.com/office/drawing/2014/main" val="2258219430"/>
                    </a:ext>
                  </a:extLst>
                </a:gridCol>
                <a:gridCol w="952500">
                  <a:extLst>
                    <a:ext uri="{9D8B030D-6E8A-4147-A177-3AD203B41FA5}">
                      <a16:colId xmlns:a16="http://schemas.microsoft.com/office/drawing/2014/main" val="753511730"/>
                    </a:ext>
                  </a:extLst>
                </a:gridCol>
                <a:gridCol w="952500">
                  <a:extLst>
                    <a:ext uri="{9D8B030D-6E8A-4147-A177-3AD203B41FA5}">
                      <a16:colId xmlns:a16="http://schemas.microsoft.com/office/drawing/2014/main" val="833711721"/>
                    </a:ext>
                  </a:extLst>
                </a:gridCol>
                <a:gridCol w="952500">
                  <a:extLst>
                    <a:ext uri="{9D8B030D-6E8A-4147-A177-3AD203B41FA5}">
                      <a16:colId xmlns:a16="http://schemas.microsoft.com/office/drawing/2014/main" val="3593346554"/>
                    </a:ext>
                  </a:extLst>
                </a:gridCol>
              </a:tblGrid>
              <a:tr h="312738">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333333"/>
                          </a:solidFill>
                          <a:effectLst/>
                          <a:latin typeface="微软雅黑 Light" panose="020B0502040204020203" pitchFamily="34" charset="-122"/>
                          <a:ea typeface="微软雅黑 Light" panose="020B0502040204020203" pitchFamily="34" charset="-122"/>
                        </a:rPr>
                        <a:t>身高</a:t>
                      </a:r>
                    </a:p>
                  </a:txBody>
                  <a:tcPr marL="95250" marR="95250" marT="19045" marB="19045" anchor="ctr" horzOverflow="overflow">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333333"/>
                          </a:solidFill>
                          <a:effectLst/>
                          <a:latin typeface="微软雅黑 Light" panose="020B0502040204020203" pitchFamily="34" charset="-122"/>
                          <a:ea typeface="微软雅黑 Light" panose="020B0502040204020203" pitchFamily="34" charset="-122"/>
                        </a:rPr>
                        <a:t>发长</a:t>
                      </a:r>
                    </a:p>
                  </a:txBody>
                  <a:tcPr marL="95250" marR="95250" marT="19045" marB="19045" anchor="ctr" horzOverflow="overflow">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333333"/>
                          </a:solidFill>
                          <a:effectLst/>
                          <a:latin typeface="微软雅黑 Light" panose="020B0502040204020203" pitchFamily="34" charset="-122"/>
                          <a:ea typeface="微软雅黑 Light" panose="020B0502040204020203" pitchFamily="34" charset="-122"/>
                        </a:rPr>
                        <a:t>抽烟</a:t>
                      </a:r>
                    </a:p>
                  </a:txBody>
                  <a:tcPr marL="95250" marR="95250" marT="19045" marB="19045" anchor="ctr" horzOverflow="overflow">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333333"/>
                          </a:solidFill>
                          <a:effectLst/>
                          <a:latin typeface="微软雅黑 Light" panose="020B0502040204020203" pitchFamily="34" charset="-122"/>
                          <a:ea typeface="微软雅黑 Light" panose="020B0502040204020203" pitchFamily="34" charset="-122"/>
                        </a:rPr>
                        <a:t>性别</a:t>
                      </a:r>
                    </a:p>
                  </a:txBody>
                  <a:tcPr marL="95250" marR="95250" marT="19045" marB="19045" anchor="ctr" horzOverflow="overflow">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288452227"/>
                  </a:ext>
                </a:extLst>
              </a:tr>
              <a:tr h="312738">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333333"/>
                          </a:solidFill>
                          <a:effectLst/>
                          <a:latin typeface="Arial" panose="020B0604020202020204" pitchFamily="34" charset="0"/>
                          <a:ea typeface="宋体" panose="02010600030101010101" pitchFamily="2" charset="-122"/>
                        </a:rPr>
                        <a:t>1.88</a:t>
                      </a:r>
                    </a:p>
                  </a:txBody>
                  <a:tcPr marL="95250" marR="95250" marT="19045" marB="19045" anchor="ctr" horzOverflow="overflow">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333333"/>
                          </a:solidFill>
                          <a:effectLst/>
                          <a:latin typeface="Arial" panose="020B0604020202020204" pitchFamily="34" charset="0"/>
                          <a:ea typeface="宋体" panose="02010600030101010101" pitchFamily="2" charset="-122"/>
                        </a:rPr>
                        <a:t>1.4cm</a:t>
                      </a:r>
                    </a:p>
                  </a:txBody>
                  <a:tcPr marL="95250" marR="95250" marT="19045" marB="19045" anchor="ctr" horzOverflow="overflow">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333333"/>
                          </a:solidFill>
                          <a:effectLst/>
                          <a:latin typeface="Arial" panose="020B0604020202020204" pitchFamily="34" charset="0"/>
                          <a:ea typeface="宋体" panose="02010600030101010101" pitchFamily="2" charset="-122"/>
                        </a:rPr>
                        <a:t>是</a:t>
                      </a:r>
                      <a:endParaRPr kumimoji="0" lang="en-US" altLang="zh-CN" sz="1800" b="0" i="0" u="none" strike="noStrike" cap="none" normalizeH="0" baseline="0" smtClean="0">
                        <a:ln>
                          <a:noFill/>
                        </a:ln>
                        <a:solidFill>
                          <a:srgbClr val="333333"/>
                        </a:solidFill>
                        <a:effectLst/>
                        <a:latin typeface="Arial" panose="020B0604020202020204" pitchFamily="34" charset="0"/>
                        <a:ea typeface="宋体" panose="02010600030101010101" pitchFamily="2" charset="-122"/>
                      </a:endParaRPr>
                    </a:p>
                  </a:txBody>
                  <a:tcPr marL="95250" marR="95250" marT="19045" marB="19045" anchor="ctr" horzOverflow="overflow">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333333"/>
                          </a:solidFill>
                          <a:effectLst/>
                          <a:latin typeface="Arial" panose="020B0604020202020204" pitchFamily="34" charset="0"/>
                          <a:ea typeface="宋体" panose="02010600030101010101" pitchFamily="2" charset="-122"/>
                        </a:rPr>
                        <a:t>男</a:t>
                      </a:r>
                      <a:endParaRPr kumimoji="0" lang="en-US" altLang="zh-CN" sz="1800" b="0" i="0" u="none" strike="noStrike" cap="none" normalizeH="0" baseline="0" smtClean="0">
                        <a:ln>
                          <a:noFill/>
                        </a:ln>
                        <a:solidFill>
                          <a:srgbClr val="333333"/>
                        </a:solidFill>
                        <a:effectLst/>
                        <a:latin typeface="Arial" panose="020B0604020202020204" pitchFamily="34" charset="0"/>
                        <a:ea typeface="宋体" panose="02010600030101010101" pitchFamily="2" charset="-122"/>
                      </a:endParaRPr>
                    </a:p>
                  </a:txBody>
                  <a:tcPr marL="95250" marR="95250" marT="19045" marB="19045" anchor="ctr" horzOverflow="overflow">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676662175"/>
                  </a:ext>
                </a:extLst>
              </a:tr>
              <a:tr h="312738">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333333"/>
                          </a:solidFill>
                          <a:effectLst/>
                          <a:latin typeface="Arial" panose="020B0604020202020204" pitchFamily="34" charset="0"/>
                          <a:ea typeface="宋体" panose="02010600030101010101" pitchFamily="2" charset="-122"/>
                        </a:rPr>
                        <a:t>1.66</a:t>
                      </a:r>
                    </a:p>
                  </a:txBody>
                  <a:tcPr marL="95250" marR="95250" marT="19045" marB="19045" anchor="ctr" horzOverflow="overflow">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333333"/>
                          </a:solidFill>
                          <a:effectLst/>
                          <a:latin typeface="Arial" panose="020B0604020202020204" pitchFamily="34" charset="0"/>
                          <a:ea typeface="宋体" panose="02010600030101010101" pitchFamily="2" charset="-122"/>
                        </a:rPr>
                        <a:t>15.3cm</a:t>
                      </a:r>
                    </a:p>
                  </a:txBody>
                  <a:tcPr marL="95250" marR="95250" marT="19045" marB="19045" anchor="ctr" horzOverflow="overflow">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333333"/>
                          </a:solidFill>
                          <a:effectLst/>
                          <a:latin typeface="Arial" panose="020B0604020202020204" pitchFamily="34" charset="0"/>
                          <a:ea typeface="宋体" panose="02010600030101010101" pitchFamily="2" charset="-122"/>
                        </a:rPr>
                        <a:t>否</a:t>
                      </a:r>
                      <a:endParaRPr kumimoji="0" lang="en-US" altLang="zh-CN" sz="1800" b="0" i="0" u="none" strike="noStrike" cap="none" normalizeH="0" baseline="0" smtClean="0">
                        <a:ln>
                          <a:noFill/>
                        </a:ln>
                        <a:solidFill>
                          <a:srgbClr val="333333"/>
                        </a:solidFill>
                        <a:effectLst/>
                        <a:latin typeface="Arial" panose="020B0604020202020204" pitchFamily="34" charset="0"/>
                        <a:ea typeface="宋体" panose="02010600030101010101" pitchFamily="2" charset="-122"/>
                      </a:endParaRPr>
                    </a:p>
                  </a:txBody>
                  <a:tcPr marL="95250" marR="95250" marT="19045" marB="19045" anchor="ctr" horzOverflow="overflow">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333333"/>
                          </a:solidFill>
                          <a:effectLst/>
                          <a:latin typeface="Arial" panose="020B0604020202020204" pitchFamily="34" charset="0"/>
                          <a:ea typeface="宋体" panose="02010600030101010101" pitchFamily="2" charset="-122"/>
                        </a:rPr>
                        <a:t>女</a:t>
                      </a:r>
                      <a:endParaRPr kumimoji="0" lang="en-US" altLang="zh-CN" sz="1800" b="0" i="0" u="none" strike="noStrike" cap="none" normalizeH="0" baseline="0" smtClean="0">
                        <a:ln>
                          <a:noFill/>
                        </a:ln>
                        <a:solidFill>
                          <a:srgbClr val="333333"/>
                        </a:solidFill>
                        <a:effectLst/>
                        <a:latin typeface="Arial" panose="020B0604020202020204" pitchFamily="34" charset="0"/>
                        <a:ea typeface="宋体" panose="02010600030101010101" pitchFamily="2" charset="-122"/>
                      </a:endParaRPr>
                    </a:p>
                  </a:txBody>
                  <a:tcPr marL="95250" marR="95250" marT="19045" marB="19045" anchor="ctr" horzOverflow="overflow">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2160919058"/>
                  </a:ext>
                </a:extLst>
              </a:tr>
              <a:tr h="312738">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333333"/>
                          </a:solidFill>
                          <a:effectLst/>
                          <a:latin typeface="Arial" panose="020B0604020202020204" pitchFamily="34" charset="0"/>
                          <a:ea typeface="宋体" panose="02010600030101010101" pitchFamily="2" charset="-122"/>
                        </a:rPr>
                        <a:t>1.78</a:t>
                      </a:r>
                    </a:p>
                  </a:txBody>
                  <a:tcPr marL="95250" marR="95250" marT="19045" marB="19045" anchor="ctr" horzOverflow="overflow">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333333"/>
                          </a:solidFill>
                          <a:effectLst/>
                          <a:latin typeface="Arial" panose="020B0604020202020204" pitchFamily="34" charset="0"/>
                          <a:ea typeface="宋体" panose="02010600030101010101" pitchFamily="2" charset="-122"/>
                        </a:rPr>
                        <a:t>22.6cm</a:t>
                      </a:r>
                    </a:p>
                  </a:txBody>
                  <a:tcPr marL="95250" marR="95250" marT="19045" marB="19045" anchor="ctr" horzOverflow="overflow">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333333"/>
                          </a:solidFill>
                          <a:effectLst/>
                          <a:latin typeface="Arial" panose="020B0604020202020204" pitchFamily="34" charset="0"/>
                          <a:ea typeface="宋体" panose="02010600030101010101" pitchFamily="2" charset="-122"/>
                        </a:rPr>
                        <a:t>否</a:t>
                      </a:r>
                      <a:endParaRPr kumimoji="0" lang="en-US" altLang="zh-CN" sz="1800" b="0" i="0" u="none" strike="noStrike" cap="none" normalizeH="0" baseline="0" smtClean="0">
                        <a:ln>
                          <a:noFill/>
                        </a:ln>
                        <a:solidFill>
                          <a:srgbClr val="333333"/>
                        </a:solidFill>
                        <a:effectLst/>
                        <a:latin typeface="Arial" panose="020B0604020202020204" pitchFamily="34" charset="0"/>
                        <a:ea typeface="宋体" panose="02010600030101010101" pitchFamily="2" charset="-122"/>
                      </a:endParaRPr>
                    </a:p>
                  </a:txBody>
                  <a:tcPr marL="95250" marR="95250" marT="19045" marB="19045" anchor="ctr" horzOverflow="overflow">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333333"/>
                          </a:solidFill>
                          <a:effectLst/>
                          <a:latin typeface="Arial" panose="020B0604020202020204" pitchFamily="34" charset="0"/>
                          <a:ea typeface="宋体" panose="02010600030101010101" pitchFamily="2" charset="-122"/>
                        </a:rPr>
                        <a:t>女</a:t>
                      </a:r>
                      <a:endParaRPr kumimoji="0" lang="en-US" altLang="zh-CN" sz="1800" b="0" i="0" u="none" strike="noStrike" cap="none" normalizeH="0" baseline="0" smtClean="0">
                        <a:ln>
                          <a:noFill/>
                        </a:ln>
                        <a:solidFill>
                          <a:srgbClr val="333333"/>
                        </a:solidFill>
                        <a:effectLst/>
                        <a:latin typeface="Arial" panose="020B0604020202020204" pitchFamily="34" charset="0"/>
                        <a:ea typeface="宋体" panose="02010600030101010101" pitchFamily="2" charset="-122"/>
                      </a:endParaRPr>
                    </a:p>
                  </a:txBody>
                  <a:tcPr marL="95250" marR="95250" marT="19045" marB="19045" anchor="ctr" horzOverflow="overflow">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4857232"/>
                  </a:ext>
                </a:extLst>
              </a:tr>
            </a:tbl>
          </a:graphicData>
        </a:graphic>
      </p:graphicFrame>
      <p:sp>
        <p:nvSpPr>
          <p:cNvPr id="8242" name="文本框 24"/>
          <p:cNvSpPr txBox="1">
            <a:spLocks noChangeArrowheads="1"/>
          </p:cNvSpPr>
          <p:nvPr/>
        </p:nvSpPr>
        <p:spPr bwMode="auto">
          <a:xfrm>
            <a:off x="2397125" y="5575300"/>
            <a:ext cx="42767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a:latin typeface="微软雅黑 Light" panose="020B0502040204020203" pitchFamily="34" charset="-122"/>
                <a:ea typeface="微软雅黑 Light" panose="020B0502040204020203" pitchFamily="34" charset="-122"/>
              </a:rPr>
              <a:t>监督学习算法：训练</a:t>
            </a:r>
            <a:r>
              <a:rPr lang="en-US" altLang="zh-CN" sz="2800">
                <a:latin typeface="微软雅黑 Light" panose="020B0502040204020203" pitchFamily="34" charset="-122"/>
                <a:ea typeface="微软雅黑 Light" panose="020B0502040204020203" pitchFamily="34" charset="-122"/>
              </a:rPr>
              <a:t>/</a:t>
            </a:r>
            <a:r>
              <a:rPr lang="zh-CN" altLang="en-US" sz="2800">
                <a:latin typeface="微软雅黑 Light" panose="020B0502040204020203" pitchFamily="34" charset="-122"/>
                <a:ea typeface="微软雅黑 Light" panose="020B0502040204020203" pitchFamily="34" charset="-122"/>
              </a:rPr>
              <a:t>学习</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a:xfrm>
            <a:off x="1042988" y="404813"/>
            <a:ext cx="6913562" cy="576262"/>
          </a:xfrm>
        </p:spPr>
        <p:txBody>
          <a:bodyPr/>
          <a:lstStyle/>
          <a:p>
            <a:r>
              <a:rPr lang="zh-CN" altLang="en-US" smtClean="0"/>
              <a:t>离差平方和法</a:t>
            </a:r>
            <a:r>
              <a:rPr lang="en-US" altLang="zh-CN" smtClean="0"/>
              <a:t>(Ward’s method)</a:t>
            </a:r>
            <a:endParaRPr lang="zh-CN" altLang="en-US" smtClean="0"/>
          </a:p>
        </p:txBody>
      </p:sp>
      <p:sp>
        <p:nvSpPr>
          <p:cNvPr id="66563" name="内容占位符 2"/>
          <p:cNvSpPr>
            <a:spLocks noGrp="1"/>
          </p:cNvSpPr>
          <p:nvPr>
            <p:ph idx="1"/>
          </p:nvPr>
        </p:nvSpPr>
        <p:spPr/>
        <p:txBody>
          <a:bodyPr/>
          <a:lstStyle/>
          <a:p>
            <a:r>
              <a:rPr lang="zh-CN" altLang="en-US" smtClean="0"/>
              <a:t>离差平方和法是由</a:t>
            </a:r>
            <a:r>
              <a:rPr lang="en-US" altLang="zh-CN" smtClean="0"/>
              <a:t>Ward</a:t>
            </a:r>
            <a:r>
              <a:rPr lang="zh-CN" altLang="en-US" smtClean="0"/>
              <a:t>提出的，因此也称为</a:t>
            </a:r>
            <a:r>
              <a:rPr lang="en-US" altLang="zh-CN" smtClean="0"/>
              <a:t>Ward</a:t>
            </a:r>
            <a:r>
              <a:rPr lang="zh-CN" altLang="en-US" smtClean="0"/>
              <a:t>方法。具体做法是，先将</a:t>
            </a:r>
            <a:r>
              <a:rPr lang="en-US" altLang="zh-CN" smtClean="0"/>
              <a:t>n</a:t>
            </a:r>
            <a:r>
              <a:rPr lang="zh-CN" altLang="en-US" smtClean="0"/>
              <a:t>个个体各自成一类，然后每次减少一类，随着类与类的不断聚合，类内的离差平方和必然不断增大，选择使离差平方和增加最小的两类合并，直到所有的个体归为一类为止。</a:t>
            </a:r>
          </a:p>
          <a:p>
            <a:endParaRPr lang="zh-CN" altLang="en-US" smtClean="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r>
              <a:rPr lang="en-US" altLang="zh-CN" smtClean="0">
                <a:latin typeface="Times New Roman" panose="02020603050405020304" pitchFamily="18" charset="0"/>
                <a:cs typeface="Times New Roman" panose="02020603050405020304" pitchFamily="18" charset="0"/>
              </a:rPr>
              <a:t>AGNES</a:t>
            </a:r>
            <a:r>
              <a:rPr lang="zh-CN" altLang="en-US" smtClean="0">
                <a:latin typeface="Times New Roman" panose="02020603050405020304" pitchFamily="18" charset="0"/>
                <a:cs typeface="Times New Roman" panose="02020603050405020304" pitchFamily="18" charset="0"/>
              </a:rPr>
              <a:t>算法</a:t>
            </a:r>
            <a:endParaRPr lang="zh-CN" altLang="en-US" smtClean="0"/>
          </a:p>
        </p:txBody>
      </p:sp>
      <p:sp>
        <p:nvSpPr>
          <p:cNvPr id="67587" name="内容占位符 2"/>
          <p:cNvSpPr>
            <a:spLocks noGrp="1"/>
          </p:cNvSpPr>
          <p:nvPr>
            <p:ph idx="1"/>
          </p:nvPr>
        </p:nvSpPr>
        <p:spPr>
          <a:xfrm>
            <a:off x="250825" y="1341438"/>
            <a:ext cx="8569325" cy="4679950"/>
          </a:xfrm>
        </p:spPr>
        <p:txBody>
          <a:bodyPr/>
          <a:lstStyle/>
          <a:p>
            <a:r>
              <a:rPr lang="en-US" altLang="zh-CN" smtClean="0"/>
              <a:t>AGNES (Agglomerative Nesting)</a:t>
            </a:r>
            <a:r>
              <a:rPr lang="zh-CN" altLang="en-US" smtClean="0"/>
              <a:t>算法</a:t>
            </a:r>
          </a:p>
          <a:p>
            <a:pPr lvl="1"/>
            <a:r>
              <a:rPr lang="zh-CN" altLang="en-US" smtClean="0"/>
              <a:t>首先，将数据集中的每个样本作为一个簇；</a:t>
            </a:r>
          </a:p>
          <a:p>
            <a:pPr lvl="1"/>
            <a:r>
              <a:rPr lang="zh-CN" altLang="en-US" smtClean="0"/>
              <a:t>然后，根据某些准则将这些簇逐步合并；</a:t>
            </a:r>
          </a:p>
          <a:p>
            <a:pPr lvl="1"/>
            <a:r>
              <a:rPr lang="zh-CN" altLang="en-US" smtClean="0"/>
              <a:t>合并的过程反复进行，直至不能再合并或者达到结束条件为止。</a:t>
            </a:r>
          </a:p>
          <a:p>
            <a:endParaRPr lang="en-US" altLang="zh-CN" smtClean="0"/>
          </a:p>
          <a:p>
            <a:r>
              <a:rPr lang="zh-CN" altLang="en-US" smtClean="0"/>
              <a:t>合并准则：每次找到距离最近的两个簇进行合并。</a:t>
            </a:r>
          </a:p>
          <a:p>
            <a:pPr lvl="1"/>
            <a:r>
              <a:rPr lang="zh-CN" altLang="en-US" smtClean="0"/>
              <a:t>两个簇之间的距离由这两个簇中距离最近的样本点之间的距离来表示。</a:t>
            </a:r>
          </a:p>
          <a:p>
            <a:endParaRPr lang="zh-CN" altLang="en-US" smtClean="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p:txBody>
          <a:bodyPr/>
          <a:lstStyle/>
          <a:p>
            <a:r>
              <a:rPr lang="en-US" altLang="zh-CN" smtClean="0">
                <a:latin typeface="Times New Roman" panose="02020603050405020304" pitchFamily="18" charset="0"/>
                <a:cs typeface="Times New Roman" panose="02020603050405020304" pitchFamily="18" charset="0"/>
              </a:rPr>
              <a:t>AGNES</a:t>
            </a:r>
            <a:r>
              <a:rPr lang="zh-CN" altLang="en-US" smtClean="0">
                <a:latin typeface="Times New Roman" panose="02020603050405020304" pitchFamily="18" charset="0"/>
                <a:cs typeface="Times New Roman" panose="02020603050405020304" pitchFamily="18" charset="0"/>
              </a:rPr>
              <a:t>算法</a:t>
            </a:r>
            <a:r>
              <a:rPr lang="en-US" altLang="zh-CN" smtClean="0">
                <a:latin typeface="Times New Roman" panose="02020603050405020304" pitchFamily="18" charset="0"/>
                <a:cs typeface="Times New Roman" panose="02020603050405020304" pitchFamily="18" charset="0"/>
              </a:rPr>
              <a:t>——</a:t>
            </a:r>
            <a:r>
              <a:rPr lang="zh-CN" altLang="en-US" smtClean="0">
                <a:latin typeface="Times New Roman" panose="02020603050405020304" pitchFamily="18" charset="0"/>
                <a:cs typeface="Times New Roman" panose="02020603050405020304" pitchFamily="18" charset="0"/>
              </a:rPr>
              <a:t>示例</a:t>
            </a:r>
            <a:endParaRPr lang="zh-CN" altLang="en-US" smtClean="0"/>
          </a:p>
        </p:txBody>
      </p:sp>
      <p:sp>
        <p:nvSpPr>
          <p:cNvPr id="68611" name="内容占位符 2"/>
          <p:cNvSpPr>
            <a:spLocks noGrp="1"/>
          </p:cNvSpPr>
          <p:nvPr>
            <p:ph idx="1"/>
          </p:nvPr>
        </p:nvSpPr>
        <p:spPr>
          <a:xfrm>
            <a:off x="250825" y="1341438"/>
            <a:ext cx="8569325" cy="4679950"/>
          </a:xfrm>
        </p:spPr>
        <p:txBody>
          <a:bodyPr/>
          <a:lstStyle/>
          <a:p>
            <a:r>
              <a:rPr lang="zh-CN" altLang="en-US" smtClean="0"/>
              <a:t>为了研究辽宁省等五省区某年度城镇居民生活消费的分布规律，对如下调查数据进行聚类。</a:t>
            </a:r>
          </a:p>
          <a:p>
            <a:endParaRPr lang="zh-CN" altLang="en-US" smtClean="0"/>
          </a:p>
        </p:txBody>
      </p:sp>
      <p:grpSp>
        <p:nvGrpSpPr>
          <p:cNvPr id="4" name="Group 4"/>
          <p:cNvGrpSpPr>
            <a:grpSpLocks/>
          </p:cNvGrpSpPr>
          <p:nvPr/>
        </p:nvGrpSpPr>
        <p:grpSpPr bwMode="auto">
          <a:xfrm>
            <a:off x="827088" y="2932113"/>
            <a:ext cx="7632700" cy="2441575"/>
            <a:chOff x="521" y="2613"/>
            <a:chExt cx="4808" cy="1538"/>
          </a:xfrm>
        </p:grpSpPr>
        <p:pic>
          <p:nvPicPr>
            <p:cNvPr id="6861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 y="2840"/>
              <a:ext cx="4808" cy="1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4" name="Rectangle 6"/>
            <p:cNvSpPr>
              <a:spLocks noChangeArrowheads="1"/>
            </p:cNvSpPr>
            <p:nvPr/>
          </p:nvSpPr>
          <p:spPr bwMode="auto">
            <a:xfrm>
              <a:off x="2200" y="2613"/>
              <a:ext cx="149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a:latin typeface="Times New Roman" panose="02020603050405020304" pitchFamily="18" charset="0"/>
                  <a:cs typeface="Times New Roman" panose="02020603050405020304" pitchFamily="18" charset="0"/>
                </a:rPr>
                <a:t>表</a:t>
              </a:r>
              <a:r>
                <a:rPr lang="en-US" altLang="zh-CN" sz="2400">
                  <a:latin typeface="Times New Roman" panose="02020603050405020304" pitchFamily="18" charset="0"/>
                  <a:cs typeface="Times New Roman" panose="02020603050405020304" pitchFamily="18" charset="0"/>
                </a:rPr>
                <a:t>1 </a:t>
              </a:r>
              <a:r>
                <a:rPr lang="zh-CN" altLang="en-US" sz="2400">
                  <a:latin typeface="Times New Roman" panose="02020603050405020304" pitchFamily="18" charset="0"/>
                  <a:cs typeface="Times New Roman" panose="02020603050405020304" pitchFamily="18" charset="0"/>
                </a:rPr>
                <a:t>数据集</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p:txBody>
          <a:bodyPr/>
          <a:lstStyle/>
          <a:p>
            <a:r>
              <a:rPr lang="en-US" altLang="zh-CN" smtClean="0">
                <a:latin typeface="Times New Roman" panose="02020603050405020304" pitchFamily="18" charset="0"/>
                <a:cs typeface="Times New Roman" panose="02020603050405020304" pitchFamily="18" charset="0"/>
              </a:rPr>
              <a:t>AGNES</a:t>
            </a:r>
            <a:r>
              <a:rPr lang="zh-CN" altLang="en-US" smtClean="0">
                <a:latin typeface="Times New Roman" panose="02020603050405020304" pitchFamily="18" charset="0"/>
                <a:cs typeface="Times New Roman" panose="02020603050405020304" pitchFamily="18" charset="0"/>
              </a:rPr>
              <a:t>算法</a:t>
            </a:r>
            <a:r>
              <a:rPr lang="en-US" altLang="zh-CN" smtClean="0">
                <a:latin typeface="Times New Roman" panose="02020603050405020304" pitchFamily="18" charset="0"/>
                <a:cs typeface="Times New Roman" panose="02020603050405020304" pitchFamily="18" charset="0"/>
              </a:rPr>
              <a:t>——</a:t>
            </a:r>
            <a:r>
              <a:rPr lang="zh-CN" altLang="en-US" smtClean="0">
                <a:latin typeface="Times New Roman" panose="02020603050405020304" pitchFamily="18" charset="0"/>
                <a:cs typeface="Times New Roman" panose="02020603050405020304" pitchFamily="18" charset="0"/>
              </a:rPr>
              <a:t>示例</a:t>
            </a:r>
            <a:endParaRPr lang="zh-CN" altLang="en-US" smtClean="0"/>
          </a:p>
        </p:txBody>
      </p:sp>
      <p:sp>
        <p:nvSpPr>
          <p:cNvPr id="69635" name="内容占位符 2"/>
          <p:cNvSpPr>
            <a:spLocks noGrp="1"/>
          </p:cNvSpPr>
          <p:nvPr>
            <p:ph idx="1"/>
          </p:nvPr>
        </p:nvSpPr>
        <p:spPr/>
        <p:txBody>
          <a:bodyPr/>
          <a:lstStyle/>
          <a:p>
            <a:r>
              <a:rPr lang="zh-CN" altLang="en-US" sz="2400" dirty="0"/>
              <a:t>临近</a:t>
            </a:r>
            <a:r>
              <a:rPr lang="zh-CN" altLang="en-US" sz="2400" dirty="0" smtClean="0"/>
              <a:t>度矩阵用于记录任意两个簇之间的距离（它是一个下三角矩阵，即：主对角线及其上方元素全部为零）。</a:t>
            </a:r>
          </a:p>
          <a:p>
            <a:endParaRPr lang="en-US" altLang="zh-CN" sz="2400" dirty="0" smtClean="0"/>
          </a:p>
          <a:p>
            <a:r>
              <a:rPr lang="en-US" altLang="zh-CN" sz="2400" dirty="0" smtClean="0"/>
              <a:t>G1={</a:t>
            </a:r>
            <a:r>
              <a:rPr lang="zh-CN" altLang="en-US" sz="2400" dirty="0" smtClean="0"/>
              <a:t>辽宁</a:t>
            </a:r>
            <a:r>
              <a:rPr lang="en-US" altLang="zh-CN" sz="2400" dirty="0" smtClean="0"/>
              <a:t>},G2={</a:t>
            </a:r>
            <a:r>
              <a:rPr lang="zh-CN" altLang="en-US" sz="2400" dirty="0" smtClean="0"/>
              <a:t>浙江</a:t>
            </a:r>
            <a:r>
              <a:rPr lang="en-US" altLang="zh-CN" sz="2400" dirty="0" smtClean="0"/>
              <a:t>},G3={</a:t>
            </a:r>
            <a:r>
              <a:rPr lang="zh-CN" altLang="en-US" sz="2400" dirty="0" smtClean="0"/>
              <a:t>河南</a:t>
            </a:r>
            <a:r>
              <a:rPr lang="en-US" altLang="zh-CN" sz="2400" dirty="0" smtClean="0"/>
              <a:t>},G4={</a:t>
            </a:r>
            <a:r>
              <a:rPr lang="zh-CN" altLang="en-US" sz="2400" dirty="0" smtClean="0"/>
              <a:t>甘肃</a:t>
            </a:r>
            <a:r>
              <a:rPr lang="en-US" altLang="zh-CN" sz="2400" dirty="0" smtClean="0"/>
              <a:t>}</a:t>
            </a:r>
            <a:r>
              <a:rPr lang="zh-CN" altLang="en-US" sz="2400" dirty="0" smtClean="0"/>
              <a:t>，</a:t>
            </a:r>
            <a:r>
              <a:rPr lang="en-US" altLang="zh-CN" sz="2400" dirty="0" smtClean="0"/>
              <a:t>G5={</a:t>
            </a:r>
            <a:r>
              <a:rPr lang="zh-CN" altLang="en-US" sz="2400" dirty="0" smtClean="0"/>
              <a:t>青海</a:t>
            </a:r>
            <a:r>
              <a:rPr lang="en-US" altLang="zh-CN" sz="2400" dirty="0" smtClean="0"/>
              <a:t>}</a:t>
            </a:r>
          </a:p>
          <a:p>
            <a:r>
              <a:rPr lang="zh-CN" altLang="en-US" sz="2400" dirty="0" smtClean="0"/>
              <a:t>采用欧式距离：</a:t>
            </a:r>
          </a:p>
          <a:p>
            <a:r>
              <a:rPr lang="en-US" altLang="zh-CN" sz="2400" dirty="0" smtClean="0"/>
              <a:t>d12=11.67</a:t>
            </a:r>
          </a:p>
          <a:p>
            <a:r>
              <a:rPr lang="en-US" altLang="zh-CN" sz="2400" dirty="0" smtClean="0"/>
              <a:t>d13=13.80,d23=24.63</a:t>
            </a:r>
          </a:p>
          <a:p>
            <a:r>
              <a:rPr lang="en-US" altLang="zh-CN" sz="2400" dirty="0" smtClean="0"/>
              <a:t>d14=13.12,d24=24.06,d34=2.2</a:t>
            </a:r>
          </a:p>
          <a:p>
            <a:r>
              <a:rPr lang="en-US" altLang="zh-CN" sz="2400" dirty="0" smtClean="0"/>
              <a:t>d15=12.80,d25=23.54,d34=3.51,d45=2.21</a:t>
            </a:r>
          </a:p>
          <a:p>
            <a:endParaRPr lang="en-US" altLang="zh-CN" sz="2400" dirty="0" smtClean="0"/>
          </a:p>
          <a:p>
            <a:endParaRPr lang="zh-CN" altLang="en-US" sz="2400" dirty="0" smtClean="0"/>
          </a:p>
        </p:txBody>
      </p:sp>
      <p:pic>
        <p:nvPicPr>
          <p:cNvPr id="4"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1863" y="3284538"/>
            <a:ext cx="2720975" cy="193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p:txBody>
          <a:bodyPr/>
          <a:lstStyle/>
          <a:p>
            <a:r>
              <a:rPr lang="en-US" altLang="zh-CN" smtClean="0">
                <a:latin typeface="Times New Roman" panose="02020603050405020304" pitchFamily="18" charset="0"/>
                <a:cs typeface="Times New Roman" panose="02020603050405020304" pitchFamily="18" charset="0"/>
              </a:rPr>
              <a:t>AGNES</a:t>
            </a:r>
            <a:r>
              <a:rPr lang="zh-CN" altLang="en-US" smtClean="0">
                <a:latin typeface="Times New Roman" panose="02020603050405020304" pitchFamily="18" charset="0"/>
                <a:cs typeface="Times New Roman" panose="02020603050405020304" pitchFamily="18" charset="0"/>
              </a:rPr>
              <a:t>算法</a:t>
            </a:r>
            <a:r>
              <a:rPr lang="en-US" altLang="zh-CN" smtClean="0">
                <a:latin typeface="Times New Roman" panose="02020603050405020304" pitchFamily="18" charset="0"/>
                <a:cs typeface="Times New Roman" panose="02020603050405020304" pitchFamily="18" charset="0"/>
              </a:rPr>
              <a:t>——</a:t>
            </a:r>
            <a:r>
              <a:rPr lang="zh-CN" altLang="en-US" smtClean="0">
                <a:latin typeface="Times New Roman" panose="02020603050405020304" pitchFamily="18" charset="0"/>
                <a:cs typeface="Times New Roman" panose="02020603050405020304" pitchFamily="18" charset="0"/>
              </a:rPr>
              <a:t>示例</a:t>
            </a:r>
            <a:endParaRPr lang="zh-CN" altLang="en-US" smtClean="0"/>
          </a:p>
        </p:txBody>
      </p:sp>
      <p:sp>
        <p:nvSpPr>
          <p:cNvPr id="70659" name="内容占位符 2"/>
          <p:cNvSpPr>
            <a:spLocks noGrp="1"/>
          </p:cNvSpPr>
          <p:nvPr>
            <p:ph idx="1"/>
          </p:nvPr>
        </p:nvSpPr>
        <p:spPr>
          <a:xfrm>
            <a:off x="250825" y="1341438"/>
            <a:ext cx="8569325" cy="4679950"/>
          </a:xfrm>
        </p:spPr>
        <p:txBody>
          <a:bodyPr/>
          <a:lstStyle/>
          <a:p>
            <a:r>
              <a:rPr lang="zh-CN" altLang="en-US" smtClean="0"/>
              <a:t>聚类结果</a:t>
            </a:r>
          </a:p>
        </p:txBody>
      </p:sp>
      <p:grpSp>
        <p:nvGrpSpPr>
          <p:cNvPr id="70660" name="组合 1"/>
          <p:cNvGrpSpPr>
            <a:grpSpLocks/>
          </p:cNvGrpSpPr>
          <p:nvPr/>
        </p:nvGrpSpPr>
        <p:grpSpPr bwMode="auto">
          <a:xfrm>
            <a:off x="684213" y="1989138"/>
            <a:ext cx="6769100" cy="3887787"/>
            <a:chOff x="611188" y="1268413"/>
            <a:chExt cx="8137525" cy="5113337"/>
          </a:xfrm>
        </p:grpSpPr>
        <p:pic>
          <p:nvPicPr>
            <p:cNvPr id="7066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268413"/>
              <a:ext cx="770413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0662" name="Group 12"/>
            <p:cNvGrpSpPr>
              <a:grpSpLocks/>
            </p:cNvGrpSpPr>
            <p:nvPr/>
          </p:nvGrpSpPr>
          <p:grpSpPr bwMode="auto">
            <a:xfrm>
              <a:off x="611188" y="2276475"/>
              <a:ext cx="8137525" cy="3097213"/>
              <a:chOff x="521" y="1434"/>
              <a:chExt cx="4898" cy="1951"/>
            </a:xfrm>
          </p:grpSpPr>
          <p:pic>
            <p:nvPicPr>
              <p:cNvPr id="7066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 y="1434"/>
                <a:ext cx="4898" cy="1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70" name="Rectangle 10"/>
              <p:cNvSpPr>
                <a:spLocks noChangeArrowheads="1"/>
              </p:cNvSpPr>
              <p:nvPr/>
            </p:nvSpPr>
            <p:spPr bwMode="auto">
              <a:xfrm>
                <a:off x="4377" y="3339"/>
                <a:ext cx="227" cy="4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pSp>
        <p:sp>
          <p:nvSpPr>
            <p:cNvPr id="70663" name="Line 14"/>
            <p:cNvSpPr>
              <a:spLocks noChangeShapeType="1"/>
            </p:cNvSpPr>
            <p:nvPr/>
          </p:nvSpPr>
          <p:spPr bwMode="auto">
            <a:xfrm>
              <a:off x="7596188" y="2420938"/>
              <a:ext cx="0" cy="3240087"/>
            </a:xfrm>
            <a:prstGeom prst="line">
              <a:avLst/>
            </a:prstGeom>
            <a:noFill/>
            <a:ln w="2857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664" name="Line 15"/>
            <p:cNvSpPr>
              <a:spLocks noChangeShapeType="1"/>
            </p:cNvSpPr>
            <p:nvPr/>
          </p:nvSpPr>
          <p:spPr bwMode="auto">
            <a:xfrm>
              <a:off x="6804025" y="2420938"/>
              <a:ext cx="0" cy="3240087"/>
            </a:xfrm>
            <a:prstGeom prst="line">
              <a:avLst/>
            </a:prstGeom>
            <a:noFill/>
            <a:ln w="2857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665" name="Line 16"/>
            <p:cNvSpPr>
              <a:spLocks noChangeShapeType="1"/>
            </p:cNvSpPr>
            <p:nvPr/>
          </p:nvSpPr>
          <p:spPr bwMode="auto">
            <a:xfrm>
              <a:off x="2700338" y="2420938"/>
              <a:ext cx="0" cy="3240087"/>
            </a:xfrm>
            <a:prstGeom prst="line">
              <a:avLst/>
            </a:prstGeom>
            <a:noFill/>
            <a:ln w="2857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666" name="Rectangle 17"/>
            <p:cNvSpPr>
              <a:spLocks noChangeArrowheads="1"/>
            </p:cNvSpPr>
            <p:nvPr/>
          </p:nvSpPr>
          <p:spPr bwMode="auto">
            <a:xfrm>
              <a:off x="7235825" y="5876925"/>
              <a:ext cx="863600" cy="504825"/>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b="1">
                  <a:solidFill>
                    <a:srgbClr val="FF0000"/>
                  </a:solidFill>
                </a:rPr>
                <a:t>K=2</a:t>
              </a:r>
            </a:p>
          </p:txBody>
        </p:sp>
        <p:sp>
          <p:nvSpPr>
            <p:cNvPr id="70667" name="Rectangle 18"/>
            <p:cNvSpPr>
              <a:spLocks noChangeArrowheads="1"/>
            </p:cNvSpPr>
            <p:nvPr/>
          </p:nvSpPr>
          <p:spPr bwMode="auto">
            <a:xfrm>
              <a:off x="6300788" y="5876925"/>
              <a:ext cx="863600" cy="504825"/>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b="1">
                  <a:solidFill>
                    <a:srgbClr val="FF0000"/>
                  </a:solidFill>
                </a:rPr>
                <a:t>K=3</a:t>
              </a:r>
            </a:p>
          </p:txBody>
        </p:sp>
        <p:sp>
          <p:nvSpPr>
            <p:cNvPr id="70668" name="Rectangle 19"/>
            <p:cNvSpPr>
              <a:spLocks noChangeArrowheads="1"/>
            </p:cNvSpPr>
            <p:nvPr/>
          </p:nvSpPr>
          <p:spPr bwMode="auto">
            <a:xfrm>
              <a:off x="2268538" y="5876925"/>
              <a:ext cx="863600" cy="504825"/>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b="1">
                  <a:solidFill>
                    <a:srgbClr val="FF0000"/>
                  </a:solidFill>
                </a:rPr>
                <a:t>K=4</a:t>
              </a:r>
            </a:p>
          </p:txBody>
        </p:sp>
      </p:gr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AGNES</a:t>
            </a:r>
            <a:r>
              <a:rPr lang="zh-CN" altLang="en-US" dirty="0" smtClean="0">
                <a:latin typeface="Times New Roman" panose="02020603050405020304" pitchFamily="18" charset="0"/>
                <a:cs typeface="Times New Roman" panose="02020603050405020304" pitchFamily="18" charset="0"/>
              </a:rPr>
              <a:t>算法</a:t>
            </a:r>
            <a:endParaRPr lang="zh-CN" altLang="en-US" dirty="0" smtClean="0"/>
          </a:p>
        </p:txBody>
      </p:sp>
      <p:sp>
        <p:nvSpPr>
          <p:cNvPr id="71683" name="内容占位符 2"/>
          <p:cNvSpPr>
            <a:spLocks noGrp="1"/>
          </p:cNvSpPr>
          <p:nvPr>
            <p:ph idx="1"/>
          </p:nvPr>
        </p:nvSpPr>
        <p:spPr>
          <a:xfrm>
            <a:off x="250825" y="1341438"/>
            <a:ext cx="8569325" cy="4679950"/>
          </a:xfrm>
        </p:spPr>
        <p:txBody>
          <a:bodyPr/>
          <a:lstStyle/>
          <a:p>
            <a:r>
              <a:rPr lang="en-US" altLang="zh-CN" smtClean="0">
                <a:latin typeface="Times New Roman" panose="02020603050405020304" pitchFamily="18" charset="0"/>
                <a:cs typeface="Times New Roman" panose="02020603050405020304" pitchFamily="18" charset="0"/>
              </a:rPr>
              <a:t>AGNES</a:t>
            </a:r>
            <a:r>
              <a:rPr lang="zh-CN" altLang="en-US" smtClean="0">
                <a:latin typeface="Times New Roman" panose="02020603050405020304" pitchFamily="18" charset="0"/>
                <a:cs typeface="Times New Roman" panose="02020603050405020304" pitchFamily="18" charset="0"/>
              </a:rPr>
              <a:t>算法的优、缺点：</a:t>
            </a:r>
          </a:p>
          <a:p>
            <a:pPr lvl="1"/>
            <a:r>
              <a:rPr lang="zh-CN" altLang="en-US" smtClean="0">
                <a:latin typeface="Times New Roman" panose="02020603050405020304" pitchFamily="18" charset="0"/>
                <a:cs typeface="Times New Roman" panose="02020603050405020304" pitchFamily="18" charset="0"/>
              </a:rPr>
              <a:t>算法简单，但有可能遇到合并点选择困难的情况；</a:t>
            </a:r>
          </a:p>
          <a:p>
            <a:pPr lvl="1"/>
            <a:r>
              <a:rPr lang="zh-CN" altLang="en-US" smtClean="0">
                <a:latin typeface="Times New Roman" panose="02020603050405020304" pitchFamily="18" charset="0"/>
                <a:cs typeface="Times New Roman" panose="02020603050405020304" pitchFamily="18" charset="0"/>
              </a:rPr>
              <a:t>一旦不同的簇被合并，就不能被撤销；</a:t>
            </a:r>
          </a:p>
          <a:p>
            <a:pPr lvl="1"/>
            <a:r>
              <a:rPr lang="zh-CN" altLang="en-US" smtClean="0">
                <a:latin typeface="Times New Roman" panose="02020603050405020304" pitchFamily="18" charset="0"/>
                <a:cs typeface="Times New Roman" panose="02020603050405020304" pitchFamily="18" charset="0"/>
              </a:rPr>
              <a:t>算法的时间复杂度为</a:t>
            </a:r>
            <a:r>
              <a:rPr lang="en-US" altLang="zh-CN" smtClean="0">
                <a:latin typeface="Times New Roman" panose="02020603050405020304" pitchFamily="18" charset="0"/>
                <a:cs typeface="Times New Roman" panose="02020603050405020304" pitchFamily="18" charset="0"/>
              </a:rPr>
              <a:t>O(n</a:t>
            </a:r>
            <a:r>
              <a:rPr lang="en-US" altLang="zh-CN" baseline="30000" smtClean="0">
                <a:latin typeface="Times New Roman" panose="02020603050405020304" pitchFamily="18" charset="0"/>
                <a:cs typeface="Times New Roman" panose="02020603050405020304" pitchFamily="18" charset="0"/>
              </a:rPr>
              <a:t>2</a:t>
            </a:r>
            <a:r>
              <a:rPr lang="en-US" altLang="zh-CN" smtClean="0">
                <a:latin typeface="Times New Roman" panose="02020603050405020304" pitchFamily="18" charset="0"/>
                <a:cs typeface="Times New Roman" panose="02020603050405020304" pitchFamily="18" charset="0"/>
              </a:rPr>
              <a:t>)</a:t>
            </a:r>
            <a:r>
              <a:rPr lang="zh-CN" altLang="en-US" smtClean="0">
                <a:latin typeface="Times New Roman" panose="02020603050405020304" pitchFamily="18" charset="0"/>
                <a:cs typeface="Times New Roman" panose="02020603050405020304" pitchFamily="18" charset="0"/>
              </a:rPr>
              <a:t>，因此不适用处理</a:t>
            </a:r>
            <a:r>
              <a:rPr lang="en-US" altLang="zh-CN" smtClean="0">
                <a:latin typeface="Times New Roman" panose="02020603050405020304" pitchFamily="18" charset="0"/>
                <a:cs typeface="Times New Roman" panose="02020603050405020304" pitchFamily="18" charset="0"/>
              </a:rPr>
              <a:t>n</a:t>
            </a:r>
            <a:r>
              <a:rPr lang="zh-CN" altLang="en-US" smtClean="0">
                <a:latin typeface="Times New Roman" panose="02020603050405020304" pitchFamily="18" charset="0"/>
                <a:cs typeface="Times New Roman" panose="02020603050405020304" pitchFamily="18" charset="0"/>
              </a:rPr>
              <a:t>很大的数据集。</a:t>
            </a:r>
            <a:endParaRPr lang="en-US" altLang="zh-CN" smtClean="0">
              <a:latin typeface="Times New Roman" panose="02020603050405020304" pitchFamily="18" charset="0"/>
              <a:cs typeface="Times New Roman" panose="02020603050405020304" pitchFamily="18" charset="0"/>
            </a:endParaRPr>
          </a:p>
          <a:p>
            <a:endParaRPr lang="zh-CN" altLang="en-US"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AGNES</a:t>
            </a:r>
            <a:r>
              <a:rPr lang="zh-CN" altLang="en-US" dirty="0">
                <a:latin typeface="Times New Roman" panose="02020603050405020304" pitchFamily="18" charset="0"/>
                <a:cs typeface="Times New Roman" panose="02020603050405020304" pitchFamily="18" charset="0"/>
              </a:rPr>
              <a:t>算法</a:t>
            </a:r>
            <a:endParaRPr lang="zh-CN" altLang="en-US" dirty="0"/>
          </a:p>
        </p:txBody>
      </p:sp>
      <p:pic>
        <p:nvPicPr>
          <p:cNvPr id="4" name="图片 3"/>
          <p:cNvPicPr>
            <a:picLocks noChangeAspect="1"/>
          </p:cNvPicPr>
          <p:nvPr/>
        </p:nvPicPr>
        <p:blipFill>
          <a:blip r:embed="rId2"/>
          <a:stretch>
            <a:fillRect/>
          </a:stretch>
        </p:blipFill>
        <p:spPr>
          <a:xfrm>
            <a:off x="1187624" y="1196752"/>
            <a:ext cx="5855781" cy="4968552"/>
          </a:xfrm>
          <a:prstGeom prst="rect">
            <a:avLst/>
          </a:prstGeom>
        </p:spPr>
      </p:pic>
    </p:spTree>
    <p:extLst>
      <p:ext uri="{BB962C8B-B14F-4D97-AF65-F5344CB8AC3E}">
        <p14:creationId xmlns:p14="http://schemas.microsoft.com/office/powerpoint/2010/main" val="402534463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p:txBody>
          <a:bodyPr/>
          <a:lstStyle/>
          <a:p>
            <a:r>
              <a:rPr lang="zh-CN" altLang="en-US" smtClean="0"/>
              <a:t>层次聚类相关函数</a:t>
            </a:r>
          </a:p>
        </p:txBody>
      </p:sp>
      <p:sp>
        <p:nvSpPr>
          <p:cNvPr id="73731" name="内容占位符 2"/>
          <p:cNvSpPr>
            <a:spLocks noGrp="1"/>
          </p:cNvSpPr>
          <p:nvPr>
            <p:ph idx="1"/>
          </p:nvPr>
        </p:nvSpPr>
        <p:spPr/>
        <p:txBody>
          <a:bodyPr/>
          <a:lstStyle/>
          <a:p>
            <a:r>
              <a:rPr lang="en-US" altLang="zh-CN" sz="2000" smtClean="0"/>
              <a:t>dist()</a:t>
            </a:r>
            <a:r>
              <a:rPr lang="zh-CN" altLang="en-US" sz="2000" smtClean="0"/>
              <a:t>函数计算变量间距离</a:t>
            </a:r>
          </a:p>
          <a:p>
            <a:r>
              <a:rPr lang="en-US" altLang="zh-CN" sz="2000" smtClean="0"/>
              <a:t>dist.r = dist(data, method=" ") </a:t>
            </a:r>
          </a:p>
          <a:p>
            <a:r>
              <a:rPr lang="zh-CN" altLang="en-US" sz="2000" smtClean="0"/>
              <a:t>其中</a:t>
            </a:r>
            <a:r>
              <a:rPr lang="en-US" altLang="zh-CN" sz="2000" smtClean="0"/>
              <a:t>method</a:t>
            </a:r>
            <a:r>
              <a:rPr lang="zh-CN" altLang="en-US" sz="2000" smtClean="0"/>
              <a:t>包括</a:t>
            </a:r>
            <a:r>
              <a:rPr lang="en-US" altLang="zh-CN" sz="2000" smtClean="0"/>
              <a:t>6</a:t>
            </a:r>
            <a:r>
              <a:rPr lang="zh-CN" altLang="en-US" sz="2000" smtClean="0"/>
              <a:t>种方法，表示不同的距离测度：</a:t>
            </a:r>
            <a:r>
              <a:rPr lang="en-US" altLang="zh-CN" sz="2000" smtClean="0"/>
              <a:t>"euclidean", "maximum", "manhattan", "canberra", "binary" or "minkowski"</a:t>
            </a:r>
            <a:r>
              <a:rPr lang="zh-CN" altLang="en-US" sz="2000" smtClean="0"/>
              <a:t>。</a:t>
            </a:r>
            <a:endParaRPr lang="en-US" altLang="zh-CN" sz="2000" smtClean="0"/>
          </a:p>
          <a:p>
            <a:endParaRPr lang="en-US" altLang="zh-CN" sz="2000" smtClean="0"/>
          </a:p>
          <a:p>
            <a:r>
              <a:rPr lang="en-US" altLang="zh-CN" sz="2000" smtClean="0"/>
              <a:t>hclust()</a:t>
            </a:r>
            <a:r>
              <a:rPr lang="zh-CN" altLang="en-US" sz="2000" smtClean="0"/>
              <a:t>进行聚类</a:t>
            </a:r>
          </a:p>
          <a:p>
            <a:r>
              <a:rPr lang="en-US" altLang="zh-CN" sz="2000" smtClean="0"/>
              <a:t>hc.r = hclust(dist.r, method = “ ”) </a:t>
            </a:r>
          </a:p>
          <a:p>
            <a:r>
              <a:rPr lang="zh-CN" altLang="en-US" sz="2000" smtClean="0"/>
              <a:t>其中</a:t>
            </a:r>
            <a:r>
              <a:rPr lang="en-US" altLang="zh-CN" sz="2000" smtClean="0"/>
              <a:t>method</a:t>
            </a:r>
            <a:r>
              <a:rPr lang="zh-CN" altLang="en-US" sz="2000" smtClean="0"/>
              <a:t>包括</a:t>
            </a:r>
            <a:r>
              <a:rPr lang="en-US" altLang="zh-CN" sz="2000" smtClean="0"/>
              <a:t>7</a:t>
            </a:r>
            <a:r>
              <a:rPr lang="zh-CN" altLang="en-US" sz="2000" smtClean="0"/>
              <a:t>种方法，表示聚类的方法：</a:t>
            </a:r>
            <a:r>
              <a:rPr lang="en-US" altLang="zh-CN" sz="2000" smtClean="0"/>
              <a:t>"ward", "single", "complete","average", "mcquitty", "median" or "centroid"</a:t>
            </a:r>
            <a:r>
              <a:rPr lang="zh-CN" altLang="en-US" sz="2000" smtClean="0"/>
              <a: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p:txBody>
          <a:bodyPr/>
          <a:lstStyle/>
          <a:p>
            <a:r>
              <a:rPr lang="zh-CN" altLang="en-US" dirty="0" smtClean="0"/>
              <a:t>层次聚类树形图制作</a:t>
            </a:r>
          </a:p>
        </p:txBody>
      </p:sp>
      <p:sp>
        <p:nvSpPr>
          <p:cNvPr id="74755" name="内容占位符 2"/>
          <p:cNvSpPr>
            <a:spLocks noGrp="1"/>
          </p:cNvSpPr>
          <p:nvPr>
            <p:ph idx="1"/>
          </p:nvPr>
        </p:nvSpPr>
        <p:spPr>
          <a:xfrm>
            <a:off x="250825" y="1341438"/>
            <a:ext cx="4176713" cy="4679950"/>
          </a:xfrm>
        </p:spPr>
        <p:txBody>
          <a:bodyPr/>
          <a:lstStyle/>
          <a:p>
            <a:pPr marL="0" indent="0">
              <a:buFont typeface="Wingdings" panose="05000000000000000000" pitchFamily="2" charset="2"/>
              <a:buNone/>
            </a:pPr>
            <a:r>
              <a:rPr lang="zh-CN" altLang="en-US" sz="2000" dirty="0" smtClean="0"/>
              <a:t>使用</a:t>
            </a:r>
            <a:r>
              <a:rPr lang="en-US" altLang="zh-CN" sz="2000" dirty="0" err="1" smtClean="0"/>
              <a:t>mtcars</a:t>
            </a:r>
            <a:r>
              <a:rPr lang="zh-CN" altLang="en-US" sz="2000" dirty="0" smtClean="0"/>
              <a:t>数据集，基本层次聚类树形图制作</a:t>
            </a:r>
            <a:endParaRPr lang="en-US" altLang="zh-CN" sz="2000" dirty="0" smtClean="0"/>
          </a:p>
          <a:p>
            <a:pPr marL="0" indent="0">
              <a:buFont typeface="Wingdings" panose="05000000000000000000" pitchFamily="2" charset="2"/>
              <a:buNone/>
            </a:pPr>
            <a:r>
              <a:rPr lang="en-US" altLang="zh-CN" sz="2000" dirty="0" err="1" smtClean="0"/>
              <a:t>hc</a:t>
            </a:r>
            <a:r>
              <a:rPr lang="en-US" altLang="zh-CN" sz="2000" dirty="0" smtClean="0"/>
              <a:t> = </a:t>
            </a:r>
            <a:r>
              <a:rPr lang="en-US" altLang="zh-CN" sz="2000" dirty="0" err="1" smtClean="0"/>
              <a:t>hclust</a:t>
            </a:r>
            <a:r>
              <a:rPr lang="en-US" altLang="zh-CN" sz="2000" dirty="0" smtClean="0"/>
              <a:t>(</a:t>
            </a:r>
            <a:r>
              <a:rPr lang="en-US" altLang="zh-CN" sz="2000" dirty="0" err="1" smtClean="0"/>
              <a:t>dist</a:t>
            </a:r>
            <a:r>
              <a:rPr lang="en-US" altLang="zh-CN" sz="2000" dirty="0" smtClean="0"/>
              <a:t>(</a:t>
            </a:r>
            <a:r>
              <a:rPr lang="en-US" altLang="zh-CN" sz="2000" dirty="0" err="1" smtClean="0"/>
              <a:t>mtcars</a:t>
            </a:r>
            <a:r>
              <a:rPr lang="en-US" altLang="zh-CN" sz="2000" dirty="0" smtClean="0"/>
              <a:t>))</a:t>
            </a:r>
          </a:p>
          <a:p>
            <a:pPr marL="0" indent="0">
              <a:buFont typeface="Wingdings" panose="05000000000000000000" pitchFamily="2" charset="2"/>
              <a:buNone/>
            </a:pPr>
            <a:r>
              <a:rPr lang="en-US" altLang="zh-CN" sz="2000" dirty="0" smtClean="0"/>
              <a:t>plot(</a:t>
            </a:r>
            <a:r>
              <a:rPr lang="en-US" altLang="zh-CN" sz="2000" dirty="0" err="1" smtClean="0"/>
              <a:t>hc</a:t>
            </a:r>
            <a:r>
              <a:rPr lang="en-US" altLang="zh-CN" sz="2000" dirty="0" smtClean="0"/>
              <a:t>)</a:t>
            </a:r>
          </a:p>
          <a:p>
            <a:pPr marL="0" indent="0">
              <a:buFont typeface="Wingdings" panose="05000000000000000000" pitchFamily="2" charset="2"/>
              <a:buNone/>
            </a:pPr>
            <a:endParaRPr lang="en-US" altLang="zh-CN" sz="2000" dirty="0" smtClean="0"/>
          </a:p>
          <a:p>
            <a:pPr marL="0" indent="0">
              <a:buFont typeface="Wingdings" panose="05000000000000000000" pitchFamily="2" charset="2"/>
              <a:buNone/>
            </a:pPr>
            <a:r>
              <a:rPr lang="zh-CN" altLang="en-US" sz="2000" dirty="0" smtClean="0"/>
              <a:t>可以通过</a:t>
            </a:r>
            <a:endParaRPr lang="en-US" altLang="zh-CN" sz="2000" dirty="0" smtClean="0"/>
          </a:p>
          <a:p>
            <a:pPr marL="0" indent="0">
              <a:buFont typeface="Wingdings" panose="05000000000000000000" pitchFamily="2" charset="2"/>
              <a:buNone/>
            </a:pPr>
            <a:r>
              <a:rPr lang="en-US" altLang="zh-CN" sz="2000" dirty="0" smtClean="0"/>
              <a:t>plot(</a:t>
            </a:r>
            <a:r>
              <a:rPr lang="en-US" altLang="zh-CN" sz="2000" dirty="0" err="1" smtClean="0"/>
              <a:t>hc</a:t>
            </a:r>
            <a:r>
              <a:rPr lang="en-US" altLang="zh-CN" sz="2000" dirty="0" smtClean="0"/>
              <a:t>, hang = -1)</a:t>
            </a:r>
          </a:p>
          <a:p>
            <a:pPr marL="0" indent="0">
              <a:buFont typeface="Wingdings" panose="05000000000000000000" pitchFamily="2" charset="2"/>
              <a:buNone/>
            </a:pPr>
            <a:r>
              <a:rPr lang="zh-CN" altLang="en-US" sz="2000" dirty="0" smtClean="0"/>
              <a:t>让所有叶节点位于同一水平线上。</a:t>
            </a:r>
          </a:p>
        </p:txBody>
      </p:sp>
      <p:pic>
        <p:nvPicPr>
          <p:cNvPr id="74756"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27538" y="1341438"/>
            <a:ext cx="442595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层次聚类树形图制作</a:t>
            </a:r>
          </a:p>
        </p:txBody>
      </p:sp>
      <p:sp>
        <p:nvSpPr>
          <p:cNvPr id="3" name="内容占位符 2"/>
          <p:cNvSpPr>
            <a:spLocks noGrp="1"/>
          </p:cNvSpPr>
          <p:nvPr>
            <p:ph idx="1"/>
          </p:nvPr>
        </p:nvSpPr>
        <p:spPr>
          <a:xfrm>
            <a:off x="251520" y="1412776"/>
            <a:ext cx="8640959" cy="4536504"/>
          </a:xfrm>
        </p:spPr>
        <p:txBody>
          <a:bodyPr/>
          <a:lstStyle/>
          <a:p>
            <a:r>
              <a:rPr lang="zh-CN" altLang="en-US" sz="2000" dirty="0" smtClean="0"/>
              <a:t>对省份数据的层次聚类</a:t>
            </a:r>
            <a:endParaRPr lang="en-US" altLang="zh-CN" sz="2000" dirty="0" smtClean="0"/>
          </a:p>
          <a:p>
            <a:pPr lvl="1"/>
            <a:r>
              <a:rPr lang="en-US" altLang="zh-CN" sz="1800" dirty="0"/>
              <a:t>x1=c(7.9,7.68,9.42,9.16,10.06)</a:t>
            </a:r>
          </a:p>
          <a:p>
            <a:pPr lvl="1"/>
            <a:r>
              <a:rPr lang="en-US" altLang="zh-CN" sz="1800" dirty="0"/>
              <a:t>x2=c(39.77,50.37,27.93,27.98,28.64)</a:t>
            </a:r>
          </a:p>
          <a:p>
            <a:pPr lvl="1"/>
            <a:r>
              <a:rPr lang="en-US" altLang="zh-CN" sz="1800" dirty="0"/>
              <a:t>x3=c(8.49,11.35,8.2,9.01,10.52)</a:t>
            </a:r>
          </a:p>
          <a:p>
            <a:pPr lvl="1"/>
            <a:r>
              <a:rPr lang="en-US" altLang="zh-CN" sz="1800" dirty="0"/>
              <a:t>x4=c(12.94,13.3,8.14,9.32,10.05)</a:t>
            </a:r>
          </a:p>
          <a:p>
            <a:pPr lvl="1"/>
            <a:r>
              <a:rPr lang="en-US" altLang="zh-CN" sz="1800" dirty="0"/>
              <a:t>x5=c(19.27,19.25,16.17,15.99,16.18)</a:t>
            </a:r>
          </a:p>
          <a:p>
            <a:pPr lvl="1"/>
            <a:r>
              <a:rPr lang="en-US" altLang="zh-CN" sz="1800" dirty="0"/>
              <a:t>x6=c(11.05,14.59,9.42,9.1,8.39)</a:t>
            </a:r>
          </a:p>
          <a:p>
            <a:pPr lvl="1"/>
            <a:r>
              <a:rPr lang="en-US" altLang="zh-CN" sz="1800" dirty="0"/>
              <a:t>x7=c(2.04,2.75,1.55,1.82,1.96)</a:t>
            </a:r>
          </a:p>
          <a:p>
            <a:pPr lvl="1"/>
            <a:r>
              <a:rPr lang="en-US" altLang="zh-CN" sz="1800" dirty="0"/>
              <a:t>x8=c(13.29,14.87,9.76,11.35,10.81)</a:t>
            </a:r>
          </a:p>
          <a:p>
            <a:pPr lvl="1"/>
            <a:r>
              <a:rPr lang="en-US" altLang="zh-CN" sz="1800" dirty="0"/>
              <a:t>province = </a:t>
            </a:r>
            <a:r>
              <a:rPr lang="en-US" altLang="zh-CN" sz="1800" dirty="0" err="1"/>
              <a:t>data.frame</a:t>
            </a:r>
            <a:r>
              <a:rPr lang="en-US" altLang="zh-CN" sz="1800" dirty="0"/>
              <a:t>(x1,x2,x3,x4,x5,x6,x7,x8)</a:t>
            </a:r>
          </a:p>
          <a:p>
            <a:pPr lvl="1"/>
            <a:r>
              <a:rPr lang="en-US" altLang="zh-CN" sz="1800" dirty="0" err="1"/>
              <a:t>row.names</a:t>
            </a:r>
            <a:r>
              <a:rPr lang="en-US" altLang="zh-CN" sz="1800" dirty="0"/>
              <a:t>(province)&lt;-c("</a:t>
            </a:r>
            <a:r>
              <a:rPr lang="en-US" altLang="zh-CN" sz="1800" dirty="0" err="1"/>
              <a:t>niaoling</a:t>
            </a:r>
            <a:r>
              <a:rPr lang="en-US" altLang="zh-CN" sz="1800" dirty="0"/>
              <a:t>","</a:t>
            </a:r>
            <a:r>
              <a:rPr lang="en-US" altLang="zh-CN" sz="1800" dirty="0" err="1"/>
              <a:t>zhejiang</a:t>
            </a:r>
            <a:r>
              <a:rPr lang="en-US" altLang="zh-CN" sz="1800" dirty="0"/>
              <a:t>","</a:t>
            </a:r>
            <a:r>
              <a:rPr lang="en-US" altLang="zh-CN" sz="1800" dirty="0" err="1"/>
              <a:t>henan</a:t>
            </a:r>
            <a:r>
              <a:rPr lang="en-US" altLang="zh-CN" sz="1800" dirty="0"/>
              <a:t>","</a:t>
            </a:r>
            <a:r>
              <a:rPr lang="en-US" altLang="zh-CN" sz="1800" dirty="0" err="1"/>
              <a:t>gansu</a:t>
            </a:r>
            <a:r>
              <a:rPr lang="en-US" altLang="zh-CN" sz="1800" dirty="0"/>
              <a:t>","</a:t>
            </a:r>
            <a:r>
              <a:rPr lang="en-US" altLang="zh-CN" sz="1800" dirty="0" err="1"/>
              <a:t>qinghai</a:t>
            </a:r>
            <a:r>
              <a:rPr lang="en-US" altLang="zh-CN" sz="1800" dirty="0"/>
              <a:t>")</a:t>
            </a:r>
          </a:p>
          <a:p>
            <a:pPr lvl="1"/>
            <a:r>
              <a:rPr lang="en-US" altLang="zh-CN" sz="1800" dirty="0" err="1"/>
              <a:t>prov_hc</a:t>
            </a:r>
            <a:r>
              <a:rPr lang="en-US" altLang="zh-CN" sz="1800" dirty="0"/>
              <a:t> = </a:t>
            </a:r>
            <a:r>
              <a:rPr lang="en-US" altLang="zh-CN" sz="1800" dirty="0" err="1"/>
              <a:t>hclust</a:t>
            </a:r>
            <a:r>
              <a:rPr lang="en-US" altLang="zh-CN" sz="1800" dirty="0"/>
              <a:t>(</a:t>
            </a:r>
            <a:r>
              <a:rPr lang="en-US" altLang="zh-CN" sz="1800" dirty="0" err="1"/>
              <a:t>dist</a:t>
            </a:r>
            <a:r>
              <a:rPr lang="en-US" altLang="zh-CN" sz="1800" dirty="0"/>
              <a:t>(province))</a:t>
            </a:r>
          </a:p>
          <a:p>
            <a:pPr lvl="1"/>
            <a:r>
              <a:rPr lang="en-US" altLang="zh-CN" sz="1800" dirty="0"/>
              <a:t>plot(</a:t>
            </a:r>
            <a:r>
              <a:rPr lang="en-US" altLang="zh-CN" sz="1800" dirty="0" err="1"/>
              <a:t>prov_hc</a:t>
            </a:r>
            <a:r>
              <a:rPr lang="en-US" altLang="zh-CN" sz="1800" dirty="0"/>
              <a:t>)</a:t>
            </a:r>
          </a:p>
          <a:p>
            <a:pPr lvl="1"/>
            <a:endParaRPr lang="zh-CN" altLang="en-US" sz="1800" dirty="0"/>
          </a:p>
        </p:txBody>
      </p:sp>
      <p:pic>
        <p:nvPicPr>
          <p:cNvPr id="4" name="图片 3"/>
          <p:cNvPicPr>
            <a:picLocks noChangeAspect="1"/>
          </p:cNvPicPr>
          <p:nvPr/>
        </p:nvPicPr>
        <p:blipFill>
          <a:blip r:embed="rId2"/>
          <a:stretch>
            <a:fillRect/>
          </a:stretch>
        </p:blipFill>
        <p:spPr>
          <a:xfrm>
            <a:off x="5724128" y="1556792"/>
            <a:ext cx="2880320" cy="2873759"/>
          </a:xfrm>
          <a:prstGeom prst="rect">
            <a:avLst/>
          </a:prstGeom>
        </p:spPr>
      </p:pic>
    </p:spTree>
    <p:extLst>
      <p:ext uri="{BB962C8B-B14F-4D97-AF65-F5344CB8AC3E}">
        <p14:creationId xmlns:p14="http://schemas.microsoft.com/office/powerpoint/2010/main" val="3632981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smtClean="0"/>
              <a:t>监督学习</a:t>
            </a:r>
          </a:p>
        </p:txBody>
      </p:sp>
      <p:sp>
        <p:nvSpPr>
          <p:cNvPr id="4" name="圆角矩形 3"/>
          <p:cNvSpPr/>
          <p:nvPr/>
        </p:nvSpPr>
        <p:spPr bwMode="auto">
          <a:xfrm>
            <a:off x="4195763" y="2828925"/>
            <a:ext cx="2519362" cy="577850"/>
          </a:xfrm>
          <a:prstGeom prst="roundRect">
            <a:avLst/>
          </a:prstGeom>
          <a:solidFill>
            <a:srgbClr val="FF5050"/>
          </a:solid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spAutoFit/>
          </a:bodyPr>
          <a:lstStyle/>
          <a:p>
            <a:pPr algn="ctr" eaLnBrk="1" hangingPunct="1">
              <a:defRPr/>
            </a:pPr>
            <a:r>
              <a:rPr lang="zh-CN" altLang="en-US" sz="2800" dirty="0">
                <a:solidFill>
                  <a:schemeClr val="bg1"/>
                </a:solidFill>
                <a:latin typeface="微软雅黑" panose="020B0503020204020204" pitchFamily="34" charset="-122"/>
                <a:ea typeface="微软雅黑" panose="020B0503020204020204" pitchFamily="34" charset="-122"/>
              </a:rPr>
              <a:t>监督学习算法</a:t>
            </a:r>
          </a:p>
        </p:txBody>
      </p:sp>
      <p:sp>
        <p:nvSpPr>
          <p:cNvPr id="5" name="圆角矩形 4"/>
          <p:cNvSpPr/>
          <p:nvPr/>
        </p:nvSpPr>
        <p:spPr bwMode="auto">
          <a:xfrm>
            <a:off x="2413000" y="2203450"/>
            <a:ext cx="1223963" cy="579438"/>
          </a:xfrm>
          <a:prstGeom prst="roundRect">
            <a:avLst/>
          </a:prstGeom>
          <a:solidFill>
            <a:srgbClr val="FFC000"/>
          </a:solid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spAutoFit/>
          </a:bodyPr>
          <a:lstStyle/>
          <a:p>
            <a:pPr algn="ctr" eaLnBrk="1" hangingPunct="1">
              <a:defRPr/>
            </a:pPr>
            <a:r>
              <a:rPr lang="zh-CN" altLang="en-US" sz="2800" dirty="0">
                <a:solidFill>
                  <a:schemeClr val="bg1"/>
                </a:solidFill>
                <a:latin typeface="微软雅黑" panose="020B0503020204020204" pitchFamily="34" charset="-122"/>
                <a:ea typeface="微软雅黑" panose="020B0503020204020204" pitchFamily="34" charset="-122"/>
              </a:rPr>
              <a:t>特征</a:t>
            </a:r>
            <a:r>
              <a:rPr lang="en-US" altLang="zh-CN" sz="2800" dirty="0">
                <a:solidFill>
                  <a:schemeClr val="bg1"/>
                </a:solidFill>
                <a:latin typeface="微软雅黑" panose="020B0503020204020204" pitchFamily="34" charset="-122"/>
                <a:ea typeface="微软雅黑" panose="020B0503020204020204" pitchFamily="34" charset="-122"/>
              </a:rPr>
              <a:t>n</a:t>
            </a:r>
            <a:endParaRPr lang="zh-CN" altLang="en-US" sz="2800" dirty="0">
              <a:solidFill>
                <a:schemeClr val="bg1"/>
              </a:solidFill>
              <a:latin typeface="微软雅黑" panose="020B0503020204020204" pitchFamily="34" charset="-122"/>
              <a:ea typeface="微软雅黑" panose="020B0503020204020204" pitchFamily="34" charset="-122"/>
            </a:endParaRPr>
          </a:p>
        </p:txBody>
      </p:sp>
      <p:cxnSp>
        <p:nvCxnSpPr>
          <p:cNvPr id="6" name="肘形连接符 5"/>
          <p:cNvCxnSpPr>
            <a:stCxn id="5" idx="3"/>
            <a:endCxn id="4" idx="1"/>
          </p:cNvCxnSpPr>
          <p:nvPr/>
        </p:nvCxnSpPr>
        <p:spPr bwMode="auto">
          <a:xfrm>
            <a:off x="3636963" y="2492375"/>
            <a:ext cx="558800" cy="625475"/>
          </a:xfrm>
          <a:prstGeom prst="bentConnector3">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7" name="圆角矩形 6"/>
          <p:cNvSpPr/>
          <p:nvPr/>
        </p:nvSpPr>
        <p:spPr bwMode="auto">
          <a:xfrm>
            <a:off x="539750" y="1479550"/>
            <a:ext cx="3097213" cy="579438"/>
          </a:xfrm>
          <a:prstGeom prst="roundRect">
            <a:avLst/>
          </a:prstGeom>
          <a:solidFill>
            <a:srgbClr val="FF5050"/>
          </a:solid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spAutoFit/>
          </a:bodyPr>
          <a:lstStyle/>
          <a:p>
            <a:pPr algn="ctr" eaLnBrk="1" hangingPunct="1">
              <a:defRPr/>
            </a:pPr>
            <a:r>
              <a:rPr lang="zh-CN" altLang="en-US" sz="2800" dirty="0">
                <a:solidFill>
                  <a:schemeClr val="bg1"/>
                </a:solidFill>
                <a:latin typeface="微软雅黑" panose="020B0503020204020204" pitchFamily="34" charset="-122"/>
                <a:ea typeface="微软雅黑" panose="020B0503020204020204" pitchFamily="34" charset="-122"/>
              </a:rPr>
              <a:t>测试集</a:t>
            </a:r>
          </a:p>
        </p:txBody>
      </p:sp>
      <p:sp>
        <p:nvSpPr>
          <p:cNvPr id="8" name="圆角矩形 7"/>
          <p:cNvSpPr/>
          <p:nvPr/>
        </p:nvSpPr>
        <p:spPr bwMode="auto">
          <a:xfrm>
            <a:off x="2413000" y="2820988"/>
            <a:ext cx="1223963" cy="579437"/>
          </a:xfrm>
          <a:prstGeom prst="roundRect">
            <a:avLst/>
          </a:prstGeom>
          <a:solidFill>
            <a:srgbClr val="FFC000"/>
          </a:solid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spAutoFit/>
          </a:bodyPr>
          <a:lstStyle/>
          <a:p>
            <a:pPr algn="ctr" eaLnBrk="1" hangingPunct="1">
              <a:defRPr/>
            </a:pPr>
            <a:r>
              <a:rPr lang="zh-CN" altLang="en-US" sz="2800" dirty="0">
                <a:solidFill>
                  <a:schemeClr val="bg1"/>
                </a:solidFill>
                <a:latin typeface="微软雅黑" panose="020B0503020204020204" pitchFamily="34" charset="-122"/>
                <a:ea typeface="微软雅黑" panose="020B0503020204020204" pitchFamily="34" charset="-122"/>
              </a:rPr>
              <a:t>特征</a:t>
            </a:r>
            <a:r>
              <a:rPr lang="en-US" altLang="zh-CN" sz="2800" dirty="0">
                <a:solidFill>
                  <a:schemeClr val="bg1"/>
                </a:solidFill>
                <a:latin typeface="微软雅黑" panose="020B0503020204020204" pitchFamily="34" charset="-122"/>
                <a:ea typeface="微软雅黑" panose="020B0503020204020204" pitchFamily="34" charset="-122"/>
              </a:rPr>
              <a:t>n</a:t>
            </a:r>
            <a:endParaRPr lang="zh-CN" altLang="en-US" sz="2800" dirty="0">
              <a:solidFill>
                <a:schemeClr val="bg1"/>
              </a:solidFill>
              <a:latin typeface="微软雅黑" panose="020B0503020204020204" pitchFamily="34" charset="-122"/>
              <a:ea typeface="微软雅黑" panose="020B0503020204020204" pitchFamily="34" charset="-122"/>
            </a:endParaRPr>
          </a:p>
        </p:txBody>
      </p:sp>
      <p:cxnSp>
        <p:nvCxnSpPr>
          <p:cNvPr id="9" name="肘形连接符 8"/>
          <p:cNvCxnSpPr>
            <a:stCxn id="8" idx="3"/>
            <a:endCxn id="4" idx="1"/>
          </p:cNvCxnSpPr>
          <p:nvPr/>
        </p:nvCxnSpPr>
        <p:spPr bwMode="auto">
          <a:xfrm>
            <a:off x="3636963" y="3109913"/>
            <a:ext cx="558800" cy="7937"/>
          </a:xfrm>
          <a:prstGeom prst="bentConnector3">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10" name="圆角矩形 9"/>
          <p:cNvSpPr/>
          <p:nvPr/>
        </p:nvSpPr>
        <p:spPr bwMode="auto">
          <a:xfrm>
            <a:off x="2411413" y="3444875"/>
            <a:ext cx="1223962" cy="579438"/>
          </a:xfrm>
          <a:prstGeom prst="roundRect">
            <a:avLst/>
          </a:prstGeom>
          <a:solidFill>
            <a:srgbClr val="FFC000"/>
          </a:solid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spAutoFit/>
          </a:bodyPr>
          <a:lstStyle/>
          <a:p>
            <a:pPr algn="ctr" eaLnBrk="1" hangingPunct="1">
              <a:defRPr/>
            </a:pPr>
            <a:r>
              <a:rPr lang="zh-CN" altLang="en-US" sz="2800" dirty="0">
                <a:solidFill>
                  <a:schemeClr val="bg1"/>
                </a:solidFill>
                <a:latin typeface="微软雅黑" panose="020B0503020204020204" pitchFamily="34" charset="-122"/>
                <a:ea typeface="微软雅黑" panose="020B0503020204020204" pitchFamily="34" charset="-122"/>
              </a:rPr>
              <a:t>特征</a:t>
            </a:r>
            <a:r>
              <a:rPr lang="en-US" altLang="zh-CN" sz="2800" dirty="0">
                <a:solidFill>
                  <a:schemeClr val="bg1"/>
                </a:solidFill>
                <a:latin typeface="微软雅黑" panose="020B0503020204020204" pitchFamily="34" charset="-122"/>
                <a:ea typeface="微软雅黑" panose="020B0503020204020204" pitchFamily="34" charset="-122"/>
              </a:rPr>
              <a:t>n</a:t>
            </a:r>
            <a:endParaRPr lang="zh-CN" altLang="en-US" sz="2800" dirty="0">
              <a:solidFill>
                <a:schemeClr val="bg1"/>
              </a:solidFill>
              <a:latin typeface="微软雅黑" panose="020B0503020204020204" pitchFamily="34" charset="-122"/>
              <a:ea typeface="微软雅黑" panose="020B0503020204020204" pitchFamily="34" charset="-122"/>
            </a:endParaRPr>
          </a:p>
        </p:txBody>
      </p:sp>
      <p:cxnSp>
        <p:nvCxnSpPr>
          <p:cNvPr id="11" name="肘形连接符 10"/>
          <p:cNvCxnSpPr>
            <a:stCxn id="10" idx="3"/>
            <a:endCxn id="4" idx="1"/>
          </p:cNvCxnSpPr>
          <p:nvPr/>
        </p:nvCxnSpPr>
        <p:spPr bwMode="auto">
          <a:xfrm flipV="1">
            <a:off x="3635375" y="3117850"/>
            <a:ext cx="560388" cy="615950"/>
          </a:xfrm>
          <a:prstGeom prst="bentConnector3">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12" name="圆角矩形 11"/>
          <p:cNvSpPr/>
          <p:nvPr/>
        </p:nvSpPr>
        <p:spPr bwMode="auto">
          <a:xfrm>
            <a:off x="539750" y="2203450"/>
            <a:ext cx="1223963" cy="579438"/>
          </a:xfrm>
          <a:prstGeom prst="roundRect">
            <a:avLst/>
          </a:prstGeom>
          <a:solidFill>
            <a:srgbClr val="FFC000"/>
          </a:solid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spAutoFit/>
          </a:bodyPr>
          <a:lstStyle/>
          <a:p>
            <a:pPr algn="ctr" eaLnBrk="1" hangingPunct="1">
              <a:defRPr/>
            </a:pPr>
            <a:r>
              <a:rPr lang="zh-CN" altLang="en-US" sz="2800" dirty="0">
                <a:solidFill>
                  <a:schemeClr val="bg1"/>
                </a:solidFill>
                <a:latin typeface="微软雅黑" panose="020B0503020204020204" pitchFamily="34" charset="-122"/>
                <a:ea typeface="微软雅黑" panose="020B0503020204020204" pitchFamily="34" charset="-122"/>
              </a:rPr>
              <a:t>特征</a:t>
            </a:r>
            <a:r>
              <a:rPr lang="en-US" altLang="zh-CN" sz="2800" dirty="0">
                <a:solidFill>
                  <a:schemeClr val="bg1"/>
                </a:solidFill>
                <a:latin typeface="微软雅黑" panose="020B0503020204020204" pitchFamily="34" charset="-122"/>
                <a:ea typeface="微软雅黑" panose="020B0503020204020204" pitchFamily="34" charset="-122"/>
              </a:rPr>
              <a:t>1</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3" name="圆角矩形 12"/>
          <p:cNvSpPr/>
          <p:nvPr/>
        </p:nvSpPr>
        <p:spPr bwMode="auto">
          <a:xfrm>
            <a:off x="539750" y="2846388"/>
            <a:ext cx="1223963" cy="579437"/>
          </a:xfrm>
          <a:prstGeom prst="roundRect">
            <a:avLst/>
          </a:prstGeom>
          <a:solidFill>
            <a:srgbClr val="FFC000"/>
          </a:solid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spAutoFit/>
          </a:bodyPr>
          <a:lstStyle/>
          <a:p>
            <a:pPr algn="ctr" eaLnBrk="1" hangingPunct="1">
              <a:defRPr/>
            </a:pPr>
            <a:r>
              <a:rPr lang="zh-CN" altLang="en-US" sz="2800" dirty="0">
                <a:solidFill>
                  <a:schemeClr val="bg1"/>
                </a:solidFill>
                <a:latin typeface="微软雅黑" panose="020B0503020204020204" pitchFamily="34" charset="-122"/>
                <a:ea typeface="微软雅黑" panose="020B0503020204020204" pitchFamily="34" charset="-122"/>
              </a:rPr>
              <a:t>特征</a:t>
            </a:r>
            <a:r>
              <a:rPr lang="en-US" altLang="zh-CN" sz="2800" dirty="0">
                <a:solidFill>
                  <a:schemeClr val="bg1"/>
                </a:solidFill>
                <a:latin typeface="微软雅黑" panose="020B0503020204020204" pitchFamily="34" charset="-122"/>
                <a:ea typeface="微软雅黑" panose="020B0503020204020204" pitchFamily="34" charset="-122"/>
              </a:rPr>
              <a:t>1</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4" name="圆角矩形 13"/>
          <p:cNvSpPr/>
          <p:nvPr/>
        </p:nvSpPr>
        <p:spPr bwMode="auto">
          <a:xfrm>
            <a:off x="539750" y="3489325"/>
            <a:ext cx="1223963" cy="579438"/>
          </a:xfrm>
          <a:prstGeom prst="roundRect">
            <a:avLst/>
          </a:prstGeom>
          <a:solidFill>
            <a:srgbClr val="FFC000"/>
          </a:solid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spAutoFit/>
          </a:bodyPr>
          <a:lstStyle/>
          <a:p>
            <a:pPr algn="ctr" eaLnBrk="1" hangingPunct="1">
              <a:defRPr/>
            </a:pPr>
            <a:r>
              <a:rPr lang="zh-CN" altLang="en-US" sz="2800" dirty="0">
                <a:solidFill>
                  <a:schemeClr val="bg1"/>
                </a:solidFill>
                <a:latin typeface="微软雅黑" panose="020B0503020204020204" pitchFamily="34" charset="-122"/>
                <a:ea typeface="微软雅黑" panose="020B0503020204020204" pitchFamily="34" charset="-122"/>
              </a:rPr>
              <a:t>特征</a:t>
            </a:r>
            <a:r>
              <a:rPr lang="en-US" altLang="zh-CN" sz="2800" dirty="0">
                <a:solidFill>
                  <a:schemeClr val="bg1"/>
                </a:solidFill>
                <a:latin typeface="微软雅黑" panose="020B0503020204020204" pitchFamily="34" charset="-122"/>
                <a:ea typeface="微软雅黑" panose="020B0503020204020204" pitchFamily="34" charset="-122"/>
              </a:rPr>
              <a:t>1</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9230" name="文本框 14"/>
          <p:cNvSpPr txBox="1">
            <a:spLocks noChangeArrowheads="1"/>
          </p:cNvSpPr>
          <p:nvPr/>
        </p:nvSpPr>
        <p:spPr bwMode="auto">
          <a:xfrm>
            <a:off x="1708150" y="2201863"/>
            <a:ext cx="8001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t>……</a:t>
            </a:r>
            <a:endParaRPr lang="zh-CN" altLang="en-US" sz="2400"/>
          </a:p>
        </p:txBody>
      </p:sp>
      <p:sp>
        <p:nvSpPr>
          <p:cNvPr id="9231" name="文本框 15"/>
          <p:cNvSpPr txBox="1">
            <a:spLocks noChangeArrowheads="1"/>
          </p:cNvSpPr>
          <p:nvPr/>
        </p:nvSpPr>
        <p:spPr bwMode="auto">
          <a:xfrm>
            <a:off x="1689100" y="2828925"/>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t>……</a:t>
            </a:r>
            <a:endParaRPr lang="zh-CN" altLang="en-US" sz="2400"/>
          </a:p>
        </p:txBody>
      </p:sp>
      <p:sp>
        <p:nvSpPr>
          <p:cNvPr id="9232" name="文本框 16"/>
          <p:cNvSpPr txBox="1">
            <a:spLocks noChangeArrowheads="1"/>
          </p:cNvSpPr>
          <p:nvPr/>
        </p:nvSpPr>
        <p:spPr bwMode="auto">
          <a:xfrm>
            <a:off x="1685925" y="3441700"/>
            <a:ext cx="800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t>……</a:t>
            </a:r>
            <a:endParaRPr lang="zh-CN" altLang="en-US" sz="2400"/>
          </a:p>
        </p:txBody>
      </p:sp>
      <p:sp>
        <p:nvSpPr>
          <p:cNvPr id="18" name="圆角矩形 17"/>
          <p:cNvSpPr/>
          <p:nvPr/>
        </p:nvSpPr>
        <p:spPr bwMode="auto">
          <a:xfrm>
            <a:off x="7221538" y="1490663"/>
            <a:ext cx="1228725" cy="577850"/>
          </a:xfrm>
          <a:prstGeom prst="roundRect">
            <a:avLst/>
          </a:prstGeom>
          <a:solidFill>
            <a:srgbClr val="FF5050"/>
          </a:solid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spAutoFit/>
          </a:bodyPr>
          <a:lstStyle/>
          <a:p>
            <a:pPr algn="ctr" eaLnBrk="1" hangingPunct="1">
              <a:defRPr/>
            </a:pPr>
            <a:r>
              <a:rPr lang="zh-CN" altLang="en-US" sz="2800" dirty="0">
                <a:solidFill>
                  <a:schemeClr val="bg1"/>
                </a:solidFill>
                <a:latin typeface="微软雅黑" panose="020B0503020204020204" pitchFamily="34" charset="-122"/>
                <a:ea typeface="微软雅黑" panose="020B0503020204020204" pitchFamily="34" charset="-122"/>
              </a:rPr>
              <a:t>结果</a:t>
            </a:r>
          </a:p>
        </p:txBody>
      </p:sp>
      <p:sp>
        <p:nvSpPr>
          <p:cNvPr id="19" name="圆角矩形 18"/>
          <p:cNvSpPr/>
          <p:nvPr/>
        </p:nvSpPr>
        <p:spPr bwMode="auto">
          <a:xfrm>
            <a:off x="7221538" y="2208213"/>
            <a:ext cx="1228725" cy="577850"/>
          </a:xfrm>
          <a:prstGeom prst="roundRect">
            <a:avLst/>
          </a:prstGeom>
          <a:solidFill>
            <a:srgbClr val="92D050"/>
          </a:solid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spAutoFit/>
          </a:bodyPr>
          <a:lstStyle/>
          <a:p>
            <a:pPr algn="ctr" eaLnBrk="1" hangingPunct="1">
              <a:defRPr/>
            </a:pPr>
            <a:r>
              <a:rPr lang="zh-CN" altLang="en-US" sz="2800" dirty="0">
                <a:solidFill>
                  <a:schemeClr val="bg1"/>
                </a:solidFill>
                <a:latin typeface="微软雅黑" panose="020B0503020204020204" pitchFamily="34" charset="-122"/>
                <a:ea typeface="微软雅黑" panose="020B0503020204020204" pitchFamily="34" charset="-122"/>
              </a:rPr>
              <a:t>目标</a:t>
            </a:r>
          </a:p>
        </p:txBody>
      </p:sp>
      <p:sp>
        <p:nvSpPr>
          <p:cNvPr id="20" name="圆角矩形 19"/>
          <p:cNvSpPr/>
          <p:nvPr/>
        </p:nvSpPr>
        <p:spPr bwMode="auto">
          <a:xfrm>
            <a:off x="7221538" y="2824163"/>
            <a:ext cx="1228725" cy="579437"/>
          </a:xfrm>
          <a:prstGeom prst="roundRect">
            <a:avLst/>
          </a:prstGeom>
          <a:solidFill>
            <a:srgbClr val="92D050"/>
          </a:solid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spAutoFit/>
          </a:bodyPr>
          <a:lstStyle/>
          <a:p>
            <a:pPr algn="ctr" eaLnBrk="1" hangingPunct="1">
              <a:defRPr/>
            </a:pPr>
            <a:r>
              <a:rPr lang="zh-CN" altLang="en-US" sz="2800" dirty="0">
                <a:solidFill>
                  <a:schemeClr val="bg1"/>
                </a:solidFill>
                <a:latin typeface="微软雅黑" panose="020B0503020204020204" pitchFamily="34" charset="-122"/>
                <a:ea typeface="微软雅黑" panose="020B0503020204020204" pitchFamily="34" charset="-122"/>
              </a:rPr>
              <a:t>目标</a:t>
            </a:r>
          </a:p>
        </p:txBody>
      </p:sp>
      <p:sp>
        <p:nvSpPr>
          <p:cNvPr id="21" name="圆角矩形 20"/>
          <p:cNvSpPr/>
          <p:nvPr/>
        </p:nvSpPr>
        <p:spPr bwMode="auto">
          <a:xfrm>
            <a:off x="7221538" y="3441700"/>
            <a:ext cx="1230312" cy="579438"/>
          </a:xfrm>
          <a:prstGeom prst="roundRect">
            <a:avLst/>
          </a:prstGeom>
          <a:solidFill>
            <a:srgbClr val="92D050"/>
          </a:solid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spAutoFit/>
          </a:bodyPr>
          <a:lstStyle/>
          <a:p>
            <a:pPr algn="ctr" eaLnBrk="1" hangingPunct="1">
              <a:defRPr/>
            </a:pPr>
            <a:r>
              <a:rPr lang="zh-CN" altLang="en-US" sz="2800" dirty="0">
                <a:solidFill>
                  <a:schemeClr val="bg1"/>
                </a:solidFill>
                <a:latin typeface="微软雅黑" panose="020B0503020204020204" pitchFamily="34" charset="-122"/>
                <a:ea typeface="微软雅黑" panose="020B0503020204020204" pitchFamily="34" charset="-122"/>
              </a:rPr>
              <a:t>目标</a:t>
            </a:r>
          </a:p>
        </p:txBody>
      </p:sp>
      <p:cxnSp>
        <p:nvCxnSpPr>
          <p:cNvPr id="22" name="肘形连接符 21"/>
          <p:cNvCxnSpPr>
            <a:stCxn id="4" idx="3"/>
            <a:endCxn id="19" idx="1"/>
          </p:cNvCxnSpPr>
          <p:nvPr/>
        </p:nvCxnSpPr>
        <p:spPr bwMode="auto">
          <a:xfrm flipV="1">
            <a:off x="6715125" y="2497138"/>
            <a:ext cx="506413" cy="620712"/>
          </a:xfrm>
          <a:prstGeom prst="bentConnector3">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3" name="肘形连接符 22"/>
          <p:cNvCxnSpPr>
            <a:stCxn id="4" idx="3"/>
            <a:endCxn id="20" idx="1"/>
          </p:cNvCxnSpPr>
          <p:nvPr/>
        </p:nvCxnSpPr>
        <p:spPr bwMode="auto">
          <a:xfrm flipV="1">
            <a:off x="6715125" y="3113088"/>
            <a:ext cx="506413" cy="4762"/>
          </a:xfrm>
          <a:prstGeom prst="bentConnector3">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4" name="肘形连接符 23"/>
          <p:cNvCxnSpPr>
            <a:stCxn id="4" idx="3"/>
            <a:endCxn id="21" idx="1"/>
          </p:cNvCxnSpPr>
          <p:nvPr/>
        </p:nvCxnSpPr>
        <p:spPr bwMode="auto">
          <a:xfrm>
            <a:off x="6715125" y="3117850"/>
            <a:ext cx="506413" cy="614363"/>
          </a:xfrm>
          <a:prstGeom prst="bentConnector3">
            <a:avLst/>
          </a:prstGeom>
          <a:ln>
            <a:headEnd type="none" w="med" len="med"/>
            <a:tailEnd type="triangle"/>
          </a:ln>
        </p:spPr>
        <p:style>
          <a:lnRef idx="1">
            <a:schemeClr val="dk1"/>
          </a:lnRef>
          <a:fillRef idx="0">
            <a:schemeClr val="dk1"/>
          </a:fillRef>
          <a:effectRef idx="0">
            <a:schemeClr val="dk1"/>
          </a:effectRef>
          <a:fontRef idx="minor">
            <a:schemeClr val="tx1"/>
          </a:fontRef>
        </p:style>
      </p:cxnSp>
      <p:graphicFrame>
        <p:nvGraphicFramePr>
          <p:cNvPr id="25" name="表格 24"/>
          <p:cNvGraphicFramePr>
            <a:graphicFrameLocks noGrp="1"/>
          </p:cNvGraphicFramePr>
          <p:nvPr/>
        </p:nvGraphicFramePr>
        <p:xfrm>
          <a:off x="741363" y="4135438"/>
          <a:ext cx="2857500" cy="1250952"/>
        </p:xfrm>
        <a:graphic>
          <a:graphicData uri="http://schemas.openxmlformats.org/drawingml/2006/table">
            <a:tbl>
              <a:tblPr/>
              <a:tblGrid>
                <a:gridCol w="952500">
                  <a:extLst>
                    <a:ext uri="{9D8B030D-6E8A-4147-A177-3AD203B41FA5}">
                      <a16:colId xmlns:a16="http://schemas.microsoft.com/office/drawing/2014/main" val="2955294372"/>
                    </a:ext>
                  </a:extLst>
                </a:gridCol>
                <a:gridCol w="952500">
                  <a:extLst>
                    <a:ext uri="{9D8B030D-6E8A-4147-A177-3AD203B41FA5}">
                      <a16:colId xmlns:a16="http://schemas.microsoft.com/office/drawing/2014/main" val="3917780687"/>
                    </a:ext>
                  </a:extLst>
                </a:gridCol>
                <a:gridCol w="952500">
                  <a:extLst>
                    <a:ext uri="{9D8B030D-6E8A-4147-A177-3AD203B41FA5}">
                      <a16:colId xmlns:a16="http://schemas.microsoft.com/office/drawing/2014/main" val="1722887980"/>
                    </a:ext>
                  </a:extLst>
                </a:gridCol>
              </a:tblGrid>
              <a:tr h="312738">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333333"/>
                          </a:solidFill>
                          <a:effectLst/>
                          <a:latin typeface="微软雅黑 Light" panose="020B0502040204020203" pitchFamily="34" charset="-122"/>
                          <a:ea typeface="微软雅黑 Light" panose="020B0502040204020203" pitchFamily="34" charset="-122"/>
                        </a:rPr>
                        <a:t>身高</a:t>
                      </a:r>
                    </a:p>
                  </a:txBody>
                  <a:tcPr marL="95250" marR="95250" marT="19045" marB="19045" anchor="ctr" horzOverflow="overflow">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333333"/>
                          </a:solidFill>
                          <a:effectLst/>
                          <a:latin typeface="微软雅黑 Light" panose="020B0502040204020203" pitchFamily="34" charset="-122"/>
                          <a:ea typeface="微软雅黑 Light" panose="020B0502040204020203" pitchFamily="34" charset="-122"/>
                        </a:rPr>
                        <a:t>发长</a:t>
                      </a:r>
                    </a:p>
                  </a:txBody>
                  <a:tcPr marL="95250" marR="95250" marT="19045" marB="19045" anchor="ctr" horzOverflow="overflow">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333333"/>
                          </a:solidFill>
                          <a:effectLst/>
                          <a:latin typeface="微软雅黑 Light" panose="020B0502040204020203" pitchFamily="34" charset="-122"/>
                          <a:ea typeface="微软雅黑 Light" panose="020B0502040204020203" pitchFamily="34" charset="-122"/>
                        </a:rPr>
                        <a:t>抽烟</a:t>
                      </a:r>
                    </a:p>
                  </a:txBody>
                  <a:tcPr marL="95250" marR="95250" marT="19045" marB="19045" anchor="ctr" horzOverflow="overflow">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2527830169"/>
                  </a:ext>
                </a:extLst>
              </a:tr>
              <a:tr h="312738">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333333"/>
                          </a:solidFill>
                          <a:effectLst/>
                          <a:latin typeface="Arial" panose="020B0604020202020204" pitchFamily="34" charset="0"/>
                          <a:ea typeface="宋体" panose="02010600030101010101" pitchFamily="2" charset="-122"/>
                        </a:rPr>
                        <a:t>1.66</a:t>
                      </a:r>
                    </a:p>
                  </a:txBody>
                  <a:tcPr marL="95250" marR="95250" marT="19045" marB="19045" anchor="ctr" horzOverflow="overflow">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333333"/>
                          </a:solidFill>
                          <a:effectLst/>
                          <a:latin typeface="Arial" panose="020B0604020202020204" pitchFamily="34" charset="0"/>
                          <a:ea typeface="宋体" panose="02010600030101010101" pitchFamily="2" charset="-122"/>
                        </a:rPr>
                        <a:t>0cm</a:t>
                      </a:r>
                    </a:p>
                  </a:txBody>
                  <a:tcPr marL="95250" marR="95250" marT="19045" marB="19045" anchor="ctr" horzOverflow="overflow">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333333"/>
                          </a:solidFill>
                          <a:effectLst/>
                          <a:latin typeface="Arial" panose="020B0604020202020204" pitchFamily="34" charset="0"/>
                          <a:ea typeface="宋体" panose="02010600030101010101" pitchFamily="2" charset="-122"/>
                        </a:rPr>
                        <a:t>是</a:t>
                      </a:r>
                      <a:endParaRPr kumimoji="0" lang="en-US" altLang="zh-CN" sz="1800" b="0" i="0" u="none" strike="noStrike" cap="none" normalizeH="0" baseline="0" smtClean="0">
                        <a:ln>
                          <a:noFill/>
                        </a:ln>
                        <a:solidFill>
                          <a:srgbClr val="333333"/>
                        </a:solidFill>
                        <a:effectLst/>
                        <a:latin typeface="Arial" panose="020B0604020202020204" pitchFamily="34" charset="0"/>
                        <a:ea typeface="宋体" panose="02010600030101010101" pitchFamily="2" charset="-122"/>
                      </a:endParaRPr>
                    </a:p>
                  </a:txBody>
                  <a:tcPr marL="95250" marR="95250" marT="19045" marB="19045" anchor="ctr" horzOverflow="overflow">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714696796"/>
                  </a:ext>
                </a:extLst>
              </a:tr>
              <a:tr h="312738">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333333"/>
                          </a:solidFill>
                          <a:effectLst/>
                          <a:latin typeface="Arial" panose="020B0604020202020204" pitchFamily="34" charset="0"/>
                          <a:ea typeface="宋体" panose="02010600030101010101" pitchFamily="2" charset="-122"/>
                        </a:rPr>
                        <a:t>1.76</a:t>
                      </a:r>
                    </a:p>
                  </a:txBody>
                  <a:tcPr marL="95250" marR="95250" marT="19045" marB="19045" anchor="ctr" horzOverflow="overflow">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333333"/>
                          </a:solidFill>
                          <a:effectLst/>
                          <a:latin typeface="Arial" panose="020B0604020202020204" pitchFamily="34" charset="0"/>
                          <a:ea typeface="宋体" panose="02010600030101010101" pitchFamily="2" charset="-122"/>
                        </a:rPr>
                        <a:t>5.1cm</a:t>
                      </a:r>
                    </a:p>
                  </a:txBody>
                  <a:tcPr marL="95250" marR="95250" marT="19045" marB="19045" anchor="ctr" horzOverflow="overflow">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333333"/>
                          </a:solidFill>
                          <a:effectLst/>
                          <a:latin typeface="Arial" panose="020B0604020202020204" pitchFamily="34" charset="0"/>
                          <a:ea typeface="宋体" panose="02010600030101010101" pitchFamily="2" charset="-122"/>
                        </a:rPr>
                        <a:t>否</a:t>
                      </a:r>
                      <a:endParaRPr kumimoji="0" lang="en-US" altLang="zh-CN" sz="1800" b="0" i="0" u="none" strike="noStrike" cap="none" normalizeH="0" baseline="0" smtClean="0">
                        <a:ln>
                          <a:noFill/>
                        </a:ln>
                        <a:solidFill>
                          <a:srgbClr val="333333"/>
                        </a:solidFill>
                        <a:effectLst/>
                        <a:latin typeface="Arial" panose="020B0604020202020204" pitchFamily="34" charset="0"/>
                        <a:ea typeface="宋体" panose="02010600030101010101" pitchFamily="2" charset="-122"/>
                      </a:endParaRPr>
                    </a:p>
                  </a:txBody>
                  <a:tcPr marL="95250" marR="95250" marT="19045" marB="19045" anchor="ctr" horzOverflow="overflow">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2185526040"/>
                  </a:ext>
                </a:extLst>
              </a:tr>
              <a:tr h="312738">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333333"/>
                          </a:solidFill>
                          <a:effectLst/>
                          <a:latin typeface="Arial" panose="020B0604020202020204" pitchFamily="34" charset="0"/>
                          <a:ea typeface="宋体" panose="02010600030101010101" pitchFamily="2" charset="-122"/>
                        </a:rPr>
                        <a:t>1.55</a:t>
                      </a:r>
                    </a:p>
                  </a:txBody>
                  <a:tcPr marL="95250" marR="95250" marT="19045" marB="19045" anchor="ctr" horzOverflow="overflow">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333333"/>
                          </a:solidFill>
                          <a:effectLst/>
                          <a:latin typeface="Arial" panose="020B0604020202020204" pitchFamily="34" charset="0"/>
                          <a:ea typeface="宋体" panose="02010600030101010101" pitchFamily="2" charset="-122"/>
                        </a:rPr>
                        <a:t>14.4cm</a:t>
                      </a:r>
                    </a:p>
                  </a:txBody>
                  <a:tcPr marL="95250" marR="95250" marT="19045" marB="19045" anchor="ctr" horzOverflow="overflow">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333333"/>
                          </a:solidFill>
                          <a:effectLst/>
                          <a:latin typeface="Arial" panose="020B0604020202020204" pitchFamily="34" charset="0"/>
                          <a:ea typeface="宋体" panose="02010600030101010101" pitchFamily="2" charset="-122"/>
                        </a:rPr>
                        <a:t>否</a:t>
                      </a:r>
                      <a:endParaRPr kumimoji="0" lang="en-US" altLang="zh-CN" sz="1800" b="0" i="0" u="none" strike="noStrike" cap="none" normalizeH="0" baseline="0" smtClean="0">
                        <a:ln>
                          <a:noFill/>
                        </a:ln>
                        <a:solidFill>
                          <a:srgbClr val="333333"/>
                        </a:solidFill>
                        <a:effectLst/>
                        <a:latin typeface="Arial" panose="020B0604020202020204" pitchFamily="34" charset="0"/>
                        <a:ea typeface="宋体" panose="02010600030101010101" pitchFamily="2" charset="-122"/>
                      </a:endParaRPr>
                    </a:p>
                  </a:txBody>
                  <a:tcPr marL="95250" marR="95250" marT="19045" marB="19045" anchor="ctr" horzOverflow="overflow">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4480305"/>
                  </a:ext>
                </a:extLst>
              </a:tr>
            </a:tbl>
          </a:graphicData>
        </a:graphic>
      </p:graphicFrame>
      <p:graphicFrame>
        <p:nvGraphicFramePr>
          <p:cNvPr id="26" name="表格 25"/>
          <p:cNvGraphicFramePr>
            <a:graphicFrameLocks noGrp="1"/>
          </p:cNvGraphicFramePr>
          <p:nvPr/>
        </p:nvGraphicFramePr>
        <p:xfrm>
          <a:off x="7400925" y="4132263"/>
          <a:ext cx="952500" cy="1250952"/>
        </p:xfrm>
        <a:graphic>
          <a:graphicData uri="http://schemas.openxmlformats.org/drawingml/2006/table">
            <a:tbl>
              <a:tblPr/>
              <a:tblGrid>
                <a:gridCol w="952500">
                  <a:extLst>
                    <a:ext uri="{9D8B030D-6E8A-4147-A177-3AD203B41FA5}">
                      <a16:colId xmlns:a16="http://schemas.microsoft.com/office/drawing/2014/main" val="3806553401"/>
                    </a:ext>
                  </a:extLst>
                </a:gridCol>
              </a:tblGrid>
              <a:tr h="312738">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333333"/>
                          </a:solidFill>
                          <a:effectLst/>
                          <a:latin typeface="微软雅黑 Light" panose="020B0502040204020203" pitchFamily="34" charset="-122"/>
                          <a:ea typeface="微软雅黑 Light" panose="020B0502040204020203" pitchFamily="34" charset="-122"/>
                        </a:rPr>
                        <a:t>性别</a:t>
                      </a:r>
                    </a:p>
                  </a:txBody>
                  <a:tcPr marL="95250" marR="95250" marT="19045" marB="19045" anchor="ctr" horzOverflow="overflow">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3394925527"/>
                  </a:ext>
                </a:extLst>
              </a:tr>
              <a:tr h="312738">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333333"/>
                          </a:solidFill>
                          <a:effectLst/>
                          <a:latin typeface="Arial" panose="020B0604020202020204" pitchFamily="34" charset="0"/>
                          <a:ea typeface="宋体" panose="02010600030101010101" pitchFamily="2" charset="-122"/>
                        </a:rPr>
                        <a:t>男</a:t>
                      </a:r>
                      <a:endParaRPr kumimoji="0" lang="en-US" altLang="zh-CN" sz="1800" b="0" i="0" u="none" strike="noStrike" cap="none" normalizeH="0" baseline="0" smtClean="0">
                        <a:ln>
                          <a:noFill/>
                        </a:ln>
                        <a:solidFill>
                          <a:srgbClr val="333333"/>
                        </a:solidFill>
                        <a:effectLst/>
                        <a:latin typeface="Arial" panose="020B0604020202020204" pitchFamily="34" charset="0"/>
                        <a:ea typeface="宋体" panose="02010600030101010101" pitchFamily="2" charset="-122"/>
                      </a:endParaRPr>
                    </a:p>
                  </a:txBody>
                  <a:tcPr marL="95250" marR="95250" marT="19045" marB="19045" anchor="ctr" horzOverflow="overflow">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2048127495"/>
                  </a:ext>
                </a:extLst>
              </a:tr>
              <a:tr h="312738">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333333"/>
                          </a:solidFill>
                          <a:effectLst/>
                          <a:latin typeface="Arial" panose="020B0604020202020204" pitchFamily="34" charset="0"/>
                          <a:ea typeface="宋体" panose="02010600030101010101" pitchFamily="2" charset="-122"/>
                        </a:rPr>
                        <a:t>男</a:t>
                      </a:r>
                      <a:endParaRPr kumimoji="0" lang="en-US" altLang="zh-CN" sz="1800" b="0" i="0" u="none" strike="noStrike" cap="none" normalizeH="0" baseline="0" smtClean="0">
                        <a:ln>
                          <a:noFill/>
                        </a:ln>
                        <a:solidFill>
                          <a:srgbClr val="333333"/>
                        </a:solidFill>
                        <a:effectLst/>
                        <a:latin typeface="Arial" panose="020B0604020202020204" pitchFamily="34" charset="0"/>
                        <a:ea typeface="宋体" panose="02010600030101010101" pitchFamily="2" charset="-122"/>
                      </a:endParaRPr>
                    </a:p>
                  </a:txBody>
                  <a:tcPr marL="95250" marR="95250" marT="19045" marB="19045" anchor="ctr" horzOverflow="overflow">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202590985"/>
                  </a:ext>
                </a:extLst>
              </a:tr>
              <a:tr h="312738">
                <a:tc>
                  <a:txBody>
                    <a:bodyPr/>
                    <a:lstStyle>
                      <a:lvl1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defRPr sz="20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sz="1400">
                          <a:solidFill>
                            <a:schemeClr val="tx1"/>
                          </a:solidFill>
                          <a:latin typeface="Arial" panose="020B0604020202020204" pitchFamily="34" charset="0"/>
                          <a:ea typeface="楷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333333"/>
                          </a:solidFill>
                          <a:effectLst/>
                          <a:latin typeface="Arial" panose="020B0604020202020204" pitchFamily="34" charset="0"/>
                          <a:ea typeface="宋体" panose="02010600030101010101" pitchFamily="2" charset="-122"/>
                        </a:rPr>
                        <a:t>女</a:t>
                      </a:r>
                      <a:endParaRPr kumimoji="0" lang="en-US" altLang="zh-CN" sz="1800" b="0" i="0" u="none" strike="noStrike" cap="none" normalizeH="0" baseline="0" smtClean="0">
                        <a:ln>
                          <a:noFill/>
                        </a:ln>
                        <a:solidFill>
                          <a:srgbClr val="333333"/>
                        </a:solidFill>
                        <a:effectLst/>
                        <a:latin typeface="Arial" panose="020B0604020202020204" pitchFamily="34" charset="0"/>
                        <a:ea typeface="宋体" panose="02010600030101010101" pitchFamily="2" charset="-122"/>
                      </a:endParaRPr>
                    </a:p>
                  </a:txBody>
                  <a:tcPr marL="95250" marR="95250" marT="19045" marB="19045" anchor="ctr" horzOverflow="overflow">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480893095"/>
                  </a:ext>
                </a:extLst>
              </a:tr>
            </a:tbl>
          </a:graphicData>
        </a:graphic>
      </p:graphicFrame>
      <p:sp>
        <p:nvSpPr>
          <p:cNvPr id="9274" name="文本框 26"/>
          <p:cNvSpPr txBox="1">
            <a:spLocks noChangeArrowheads="1"/>
          </p:cNvSpPr>
          <p:nvPr/>
        </p:nvSpPr>
        <p:spPr bwMode="auto">
          <a:xfrm>
            <a:off x="2798763" y="5641975"/>
            <a:ext cx="35147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a:latin typeface="微软雅黑 Light" panose="020B0502040204020203" pitchFamily="34" charset="-122"/>
                <a:ea typeface="微软雅黑 Light" panose="020B0502040204020203" pitchFamily="34" charset="-122"/>
              </a:rPr>
              <a:t>监督学习算法：预测</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p:txBody>
          <a:bodyPr/>
          <a:lstStyle/>
          <a:p>
            <a:r>
              <a:rPr lang="zh-CN" altLang="en-US" smtClean="0"/>
              <a:t>层次聚类树形图制作</a:t>
            </a:r>
          </a:p>
        </p:txBody>
      </p:sp>
      <p:sp>
        <p:nvSpPr>
          <p:cNvPr id="75779" name="内容占位符 2"/>
          <p:cNvSpPr>
            <a:spLocks noGrp="1"/>
          </p:cNvSpPr>
          <p:nvPr>
            <p:ph idx="1"/>
          </p:nvPr>
        </p:nvSpPr>
        <p:spPr>
          <a:xfrm>
            <a:off x="250825" y="1341438"/>
            <a:ext cx="4249738" cy="4679950"/>
          </a:xfrm>
        </p:spPr>
        <p:txBody>
          <a:bodyPr/>
          <a:lstStyle/>
          <a:p>
            <a:r>
              <a:rPr lang="zh-CN" altLang="en-US" sz="2000" dirty="0" smtClean="0"/>
              <a:t>可以将对象</a:t>
            </a:r>
            <a:r>
              <a:rPr lang="en-US" altLang="zh-CN" sz="2000" i="1" dirty="0" err="1" smtClean="0"/>
              <a:t>hclust</a:t>
            </a:r>
            <a:r>
              <a:rPr lang="zh-CN" altLang="en-US" sz="2000" i="1" dirty="0" smtClean="0"/>
              <a:t>转换成</a:t>
            </a:r>
            <a:r>
              <a:rPr lang="en-US" altLang="zh-CN" sz="2000" b="1" dirty="0" err="1" smtClean="0"/>
              <a:t>dendrograms</a:t>
            </a:r>
            <a:r>
              <a:rPr lang="zh-CN" altLang="en-US" sz="2000" dirty="0" smtClean="0"/>
              <a:t>对象来绘制层次聚类树形图。</a:t>
            </a:r>
            <a:endParaRPr lang="en-US" altLang="zh-CN" sz="2000" dirty="0" smtClean="0"/>
          </a:p>
          <a:p>
            <a:endParaRPr lang="en-US" altLang="zh-CN" sz="2000" dirty="0" smtClean="0"/>
          </a:p>
          <a:p>
            <a:r>
              <a:rPr lang="en-US" altLang="zh-CN" sz="2000" dirty="0" err="1" smtClean="0"/>
              <a:t>hc</a:t>
            </a:r>
            <a:r>
              <a:rPr lang="en-US" altLang="zh-CN" sz="2000" dirty="0" smtClean="0"/>
              <a:t> = </a:t>
            </a:r>
            <a:r>
              <a:rPr lang="en-US" altLang="zh-CN" sz="2000" dirty="0" err="1" smtClean="0"/>
              <a:t>hclust</a:t>
            </a:r>
            <a:r>
              <a:rPr lang="en-US" altLang="zh-CN" sz="2000" dirty="0" smtClean="0"/>
              <a:t>(</a:t>
            </a:r>
            <a:r>
              <a:rPr lang="en-US" altLang="zh-CN" sz="2000" dirty="0" err="1" smtClean="0"/>
              <a:t>dist</a:t>
            </a:r>
            <a:r>
              <a:rPr lang="en-US" altLang="zh-CN" sz="2000" dirty="0" smtClean="0"/>
              <a:t>(</a:t>
            </a:r>
            <a:r>
              <a:rPr lang="en-US" altLang="zh-CN" sz="2000" dirty="0" err="1" smtClean="0"/>
              <a:t>mtcars</a:t>
            </a:r>
            <a:r>
              <a:rPr lang="en-US" altLang="zh-CN" sz="2000" dirty="0" smtClean="0"/>
              <a:t>))</a:t>
            </a:r>
          </a:p>
          <a:p>
            <a:r>
              <a:rPr lang="en-US" altLang="zh-CN" sz="2000" dirty="0" err="1" smtClean="0"/>
              <a:t>hcd</a:t>
            </a:r>
            <a:r>
              <a:rPr lang="en-US" altLang="zh-CN" sz="2000" dirty="0" smtClean="0"/>
              <a:t> = </a:t>
            </a:r>
            <a:r>
              <a:rPr lang="en-US" altLang="zh-CN" sz="2000" dirty="0" err="1" smtClean="0"/>
              <a:t>as.dendrogram</a:t>
            </a:r>
            <a:r>
              <a:rPr lang="en-US" altLang="zh-CN" sz="2000" dirty="0" smtClean="0"/>
              <a:t>(</a:t>
            </a:r>
            <a:r>
              <a:rPr lang="en-US" altLang="zh-CN" sz="2000" dirty="0" err="1" smtClean="0"/>
              <a:t>hc</a:t>
            </a:r>
            <a:r>
              <a:rPr lang="en-US" altLang="zh-CN" sz="2000" dirty="0" smtClean="0"/>
              <a:t>)</a:t>
            </a:r>
          </a:p>
          <a:p>
            <a:r>
              <a:rPr lang="en-US" altLang="zh-CN" sz="2000" dirty="0" smtClean="0"/>
              <a:t>plot(</a:t>
            </a:r>
            <a:r>
              <a:rPr lang="en-US" altLang="zh-CN" sz="2000" dirty="0" err="1" smtClean="0"/>
              <a:t>hc</a:t>
            </a:r>
            <a:r>
              <a:rPr lang="en-US" altLang="zh-CN" sz="2000" dirty="0" smtClean="0"/>
              <a:t>)</a:t>
            </a:r>
            <a:endParaRPr lang="zh-CN" altLang="en-US" sz="2000" dirty="0" smtClean="0"/>
          </a:p>
          <a:p>
            <a:endParaRPr lang="zh-CN" altLang="en-US" sz="2000" dirty="0" smtClean="0"/>
          </a:p>
        </p:txBody>
      </p:sp>
      <p:pic>
        <p:nvPicPr>
          <p:cNvPr id="75780"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320800"/>
            <a:ext cx="4498975" cy="449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p:txBody>
          <a:bodyPr/>
          <a:lstStyle/>
          <a:p>
            <a:r>
              <a:rPr lang="zh-CN" altLang="en-US" smtClean="0"/>
              <a:t>层次聚类树形图制作</a:t>
            </a:r>
          </a:p>
        </p:txBody>
      </p:sp>
      <p:sp>
        <p:nvSpPr>
          <p:cNvPr id="76803" name="内容占位符 2"/>
          <p:cNvSpPr>
            <a:spLocks noGrp="1"/>
          </p:cNvSpPr>
          <p:nvPr>
            <p:ph idx="1"/>
          </p:nvPr>
        </p:nvSpPr>
        <p:spPr>
          <a:xfrm>
            <a:off x="250825" y="1341438"/>
            <a:ext cx="4176713" cy="4679950"/>
          </a:xfrm>
        </p:spPr>
        <p:txBody>
          <a:bodyPr/>
          <a:lstStyle/>
          <a:p>
            <a:r>
              <a:rPr lang="zh-CN" altLang="en-US" sz="2000" dirty="0" smtClean="0"/>
              <a:t>基于对象</a:t>
            </a:r>
            <a:r>
              <a:rPr lang="en-US" altLang="zh-CN" sz="2000" dirty="0" err="1" smtClean="0"/>
              <a:t>dendrogram</a:t>
            </a:r>
            <a:r>
              <a:rPr lang="zh-CN" altLang="en-US" sz="2000" dirty="0" smtClean="0"/>
              <a:t>，可以绘制三角形的层次聚类树形图。</a:t>
            </a:r>
            <a:endParaRPr lang="en-US" altLang="zh-CN" sz="2000" dirty="0" smtClean="0"/>
          </a:p>
          <a:p>
            <a:endParaRPr lang="en-US" altLang="zh-CN" sz="2000" dirty="0" smtClean="0"/>
          </a:p>
          <a:p>
            <a:r>
              <a:rPr lang="en-US" altLang="zh-CN" sz="2000" dirty="0" err="1" smtClean="0"/>
              <a:t>hc</a:t>
            </a:r>
            <a:r>
              <a:rPr lang="en-US" altLang="zh-CN" sz="2000" dirty="0" smtClean="0"/>
              <a:t> = </a:t>
            </a:r>
            <a:r>
              <a:rPr lang="en-US" altLang="zh-CN" sz="2000" dirty="0" err="1" smtClean="0"/>
              <a:t>hclust</a:t>
            </a:r>
            <a:r>
              <a:rPr lang="en-US" altLang="zh-CN" sz="2000" dirty="0" smtClean="0"/>
              <a:t>(</a:t>
            </a:r>
            <a:r>
              <a:rPr lang="en-US" altLang="zh-CN" sz="2000" dirty="0" err="1" smtClean="0"/>
              <a:t>dist</a:t>
            </a:r>
            <a:r>
              <a:rPr lang="en-US" altLang="zh-CN" sz="2000" dirty="0" smtClean="0"/>
              <a:t>(</a:t>
            </a:r>
            <a:r>
              <a:rPr lang="en-US" altLang="zh-CN" sz="2000" dirty="0" err="1" smtClean="0"/>
              <a:t>mtcars</a:t>
            </a:r>
            <a:r>
              <a:rPr lang="en-US" altLang="zh-CN" sz="2000" dirty="0" smtClean="0"/>
              <a:t>))</a:t>
            </a:r>
          </a:p>
          <a:p>
            <a:r>
              <a:rPr lang="en-US" altLang="zh-CN" sz="2000" dirty="0" err="1" smtClean="0"/>
              <a:t>hcd</a:t>
            </a:r>
            <a:r>
              <a:rPr lang="en-US" altLang="zh-CN" sz="2000" dirty="0" smtClean="0"/>
              <a:t> = </a:t>
            </a:r>
            <a:r>
              <a:rPr lang="en-US" altLang="zh-CN" sz="2000" dirty="0" err="1" smtClean="0"/>
              <a:t>as.dendrogram</a:t>
            </a:r>
            <a:r>
              <a:rPr lang="en-US" altLang="zh-CN" sz="2000" dirty="0" smtClean="0"/>
              <a:t>(</a:t>
            </a:r>
            <a:r>
              <a:rPr lang="en-US" altLang="zh-CN" sz="2000" dirty="0" err="1" smtClean="0"/>
              <a:t>hc</a:t>
            </a:r>
            <a:r>
              <a:rPr lang="en-US" altLang="zh-CN" sz="2000" dirty="0" smtClean="0"/>
              <a:t>)</a:t>
            </a:r>
          </a:p>
          <a:p>
            <a:r>
              <a:rPr lang="en-US" altLang="zh-CN" sz="2000" dirty="0" smtClean="0"/>
              <a:t>plot(</a:t>
            </a:r>
            <a:r>
              <a:rPr lang="en-US" altLang="zh-CN" sz="2000" dirty="0" err="1" smtClean="0"/>
              <a:t>hcd</a:t>
            </a:r>
            <a:r>
              <a:rPr lang="en-US" altLang="zh-CN" sz="2000" dirty="0" smtClean="0"/>
              <a:t>, type = "triangle")</a:t>
            </a:r>
          </a:p>
          <a:p>
            <a:endParaRPr lang="en-US" altLang="zh-CN" sz="2000" dirty="0" smtClean="0"/>
          </a:p>
          <a:p>
            <a:endParaRPr lang="en-US" altLang="zh-CN" sz="2000" dirty="0" smtClean="0"/>
          </a:p>
          <a:p>
            <a:endParaRPr lang="en-US" altLang="zh-CN" sz="2000" dirty="0" smtClean="0"/>
          </a:p>
          <a:p>
            <a:endParaRPr lang="zh-CN" altLang="en-US" sz="2000" dirty="0" smtClean="0"/>
          </a:p>
        </p:txBody>
      </p:sp>
      <p:pic>
        <p:nvPicPr>
          <p:cNvPr id="76804"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27538" y="1412875"/>
            <a:ext cx="4254500"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p:txBody>
          <a:bodyPr/>
          <a:lstStyle/>
          <a:p>
            <a:r>
              <a:rPr lang="zh-CN" altLang="en-US" smtClean="0"/>
              <a:t>层次聚类树形图制作</a:t>
            </a:r>
          </a:p>
        </p:txBody>
      </p:sp>
      <p:sp>
        <p:nvSpPr>
          <p:cNvPr id="77827" name="内容占位符 2"/>
          <p:cNvSpPr>
            <a:spLocks noGrp="1"/>
          </p:cNvSpPr>
          <p:nvPr>
            <p:ph idx="1"/>
          </p:nvPr>
        </p:nvSpPr>
        <p:spPr>
          <a:xfrm>
            <a:off x="250825" y="1341438"/>
            <a:ext cx="3960813" cy="4679950"/>
          </a:xfrm>
        </p:spPr>
        <p:txBody>
          <a:bodyPr/>
          <a:lstStyle/>
          <a:p>
            <a:r>
              <a:rPr lang="zh-CN" altLang="en-US" sz="2000" dirty="0" smtClean="0"/>
              <a:t>基于对象</a:t>
            </a:r>
            <a:r>
              <a:rPr lang="en-US" altLang="zh-CN" sz="2000" dirty="0" err="1" smtClean="0"/>
              <a:t>dendrogram</a:t>
            </a:r>
            <a:r>
              <a:rPr lang="zh-CN" altLang="en-US" sz="2000" dirty="0" smtClean="0"/>
              <a:t>，还可以根据高度将聚类数分成两个部分分别绘制，从而观察细节部分。</a:t>
            </a:r>
            <a:endParaRPr lang="en-US" altLang="zh-CN" sz="2000" dirty="0" smtClean="0"/>
          </a:p>
          <a:p>
            <a:r>
              <a:rPr lang="en-US" altLang="zh-CN" sz="2000" dirty="0" err="1" smtClean="0"/>
              <a:t>hc</a:t>
            </a:r>
            <a:r>
              <a:rPr lang="en-US" altLang="zh-CN" sz="2000" dirty="0" smtClean="0"/>
              <a:t> = </a:t>
            </a:r>
            <a:r>
              <a:rPr lang="en-US" altLang="zh-CN" sz="2000" dirty="0" err="1" smtClean="0"/>
              <a:t>hclust</a:t>
            </a:r>
            <a:r>
              <a:rPr lang="en-US" altLang="zh-CN" sz="2000" dirty="0" smtClean="0"/>
              <a:t>(</a:t>
            </a:r>
            <a:r>
              <a:rPr lang="en-US" altLang="zh-CN" sz="2000" dirty="0" err="1" smtClean="0"/>
              <a:t>dist</a:t>
            </a:r>
            <a:r>
              <a:rPr lang="en-US" altLang="zh-CN" sz="2000" dirty="0" smtClean="0"/>
              <a:t>(</a:t>
            </a:r>
            <a:r>
              <a:rPr lang="en-US" altLang="zh-CN" sz="2000" dirty="0" err="1" smtClean="0"/>
              <a:t>mtcars</a:t>
            </a:r>
            <a:r>
              <a:rPr lang="en-US" altLang="zh-CN" sz="2000" dirty="0" smtClean="0"/>
              <a:t>))</a:t>
            </a:r>
          </a:p>
          <a:p>
            <a:r>
              <a:rPr lang="en-US" altLang="zh-CN" sz="2000" dirty="0" err="1" smtClean="0"/>
              <a:t>hcd</a:t>
            </a:r>
            <a:r>
              <a:rPr lang="en-US" altLang="zh-CN" sz="2000" dirty="0" smtClean="0"/>
              <a:t> = </a:t>
            </a:r>
            <a:r>
              <a:rPr lang="en-US" altLang="zh-CN" sz="2000" dirty="0" err="1" smtClean="0"/>
              <a:t>as.dendrogram</a:t>
            </a:r>
            <a:r>
              <a:rPr lang="en-US" altLang="zh-CN" sz="2000" dirty="0" smtClean="0"/>
              <a:t>(</a:t>
            </a:r>
            <a:r>
              <a:rPr lang="en-US" altLang="zh-CN" sz="2000" dirty="0" err="1" smtClean="0"/>
              <a:t>hc</a:t>
            </a:r>
            <a:r>
              <a:rPr lang="en-US" altLang="zh-CN" sz="2000" dirty="0" smtClean="0"/>
              <a:t>)</a:t>
            </a:r>
          </a:p>
          <a:p>
            <a:r>
              <a:rPr lang="en-US" altLang="zh-CN" sz="2000" dirty="0" smtClean="0"/>
              <a:t>op = par(</a:t>
            </a:r>
            <a:r>
              <a:rPr lang="en-US" altLang="zh-CN" sz="2000" dirty="0" err="1" smtClean="0"/>
              <a:t>mfrow</a:t>
            </a:r>
            <a:r>
              <a:rPr lang="en-US" altLang="zh-CN" sz="2000" dirty="0" smtClean="0"/>
              <a:t> = c(2, 1))</a:t>
            </a:r>
          </a:p>
          <a:p>
            <a:r>
              <a:rPr lang="en-US" altLang="zh-CN" sz="2000" dirty="0" smtClean="0"/>
              <a:t>plot(cut(</a:t>
            </a:r>
            <a:r>
              <a:rPr lang="en-US" altLang="zh-CN" sz="2000" dirty="0" err="1" smtClean="0"/>
              <a:t>hcd</a:t>
            </a:r>
            <a:r>
              <a:rPr lang="en-US" altLang="zh-CN" sz="2000" dirty="0" smtClean="0"/>
              <a:t>, h = 75)$upper, main = "Upper tree of cut at h=75")</a:t>
            </a:r>
          </a:p>
          <a:p>
            <a:r>
              <a:rPr lang="en-US" altLang="zh-CN" sz="2000" dirty="0" smtClean="0"/>
              <a:t>plot(cut(</a:t>
            </a:r>
            <a:r>
              <a:rPr lang="en-US" altLang="zh-CN" sz="2000" dirty="0" err="1" smtClean="0"/>
              <a:t>hcd</a:t>
            </a:r>
            <a:r>
              <a:rPr lang="en-US" altLang="zh-CN" sz="2000" dirty="0" smtClean="0"/>
              <a:t>, h = 75)$lower[[2]], main = "Second branch of lower tree with cut at h=75")</a:t>
            </a:r>
            <a:endParaRPr lang="zh-CN" altLang="en-US" sz="2000" dirty="0" smtClean="0"/>
          </a:p>
        </p:txBody>
      </p:sp>
      <p:pic>
        <p:nvPicPr>
          <p:cNvPr id="77828"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46588" y="1376363"/>
            <a:ext cx="442595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p:txBody>
          <a:bodyPr/>
          <a:lstStyle/>
          <a:p>
            <a:r>
              <a:rPr lang="zh-CN" altLang="en-US" smtClean="0"/>
              <a:t>层次聚类树形图制作</a:t>
            </a:r>
          </a:p>
        </p:txBody>
      </p:sp>
      <p:sp>
        <p:nvSpPr>
          <p:cNvPr id="9219" name="内容占位符 2"/>
          <p:cNvSpPr>
            <a:spLocks noGrp="1"/>
          </p:cNvSpPr>
          <p:nvPr>
            <p:ph idx="1"/>
          </p:nvPr>
        </p:nvSpPr>
        <p:spPr>
          <a:xfrm>
            <a:off x="250825" y="1341438"/>
            <a:ext cx="8569325" cy="4679950"/>
          </a:xfrm>
        </p:spPr>
        <p:txBody>
          <a:bodyPr/>
          <a:lstStyle/>
          <a:p>
            <a:pPr>
              <a:defRPr/>
            </a:pPr>
            <a:r>
              <a:rPr lang="zh-CN" altLang="en-US" sz="1400" dirty="0" smtClean="0"/>
              <a:t>基于对象</a:t>
            </a:r>
            <a:r>
              <a:rPr lang="en-US" altLang="zh-CN" sz="1400" dirty="0" err="1" smtClean="0"/>
              <a:t>dendrogram</a:t>
            </a:r>
            <a:r>
              <a:rPr lang="zh-CN" altLang="en-US" sz="1400" dirty="0" smtClean="0"/>
              <a:t>，可以使用</a:t>
            </a:r>
            <a:r>
              <a:rPr lang="en-US" altLang="zh-CN" sz="1400" dirty="0" err="1" smtClean="0"/>
              <a:t>dendrapply</a:t>
            </a:r>
            <a:r>
              <a:rPr lang="zh-CN" altLang="en-US" sz="1400" dirty="0" smtClean="0"/>
              <a:t>函数，将一个自定义的函数应用到聚类数的每个叶节点上，从而到达定制聚类树的目的，例如按照聚类分配颜色。</a:t>
            </a:r>
            <a:endParaRPr lang="en-US" altLang="zh-CN" sz="1400" dirty="0" smtClean="0"/>
          </a:p>
          <a:p>
            <a:pPr marL="0" indent="0">
              <a:buFont typeface="Wingdings" panose="05000000000000000000" pitchFamily="2" charset="2"/>
              <a:buNone/>
              <a:defRPr/>
            </a:pPr>
            <a:r>
              <a:rPr lang="en-US" altLang="zh-CN" sz="1400" dirty="0" err="1" smtClean="0"/>
              <a:t>hc</a:t>
            </a:r>
            <a:r>
              <a:rPr lang="en-US" altLang="zh-CN" sz="1400" dirty="0" smtClean="0"/>
              <a:t> = </a:t>
            </a:r>
            <a:r>
              <a:rPr lang="en-US" altLang="zh-CN" sz="1400" dirty="0" err="1" smtClean="0"/>
              <a:t>hclust</a:t>
            </a:r>
            <a:r>
              <a:rPr lang="en-US" altLang="zh-CN" sz="1400" dirty="0" smtClean="0"/>
              <a:t>(</a:t>
            </a:r>
            <a:r>
              <a:rPr lang="en-US" altLang="zh-CN" sz="1400" dirty="0" err="1" smtClean="0"/>
              <a:t>dist</a:t>
            </a:r>
            <a:r>
              <a:rPr lang="en-US" altLang="zh-CN" sz="1400" dirty="0" smtClean="0"/>
              <a:t>(</a:t>
            </a:r>
            <a:r>
              <a:rPr lang="en-US" altLang="zh-CN" sz="1400" dirty="0" err="1" smtClean="0"/>
              <a:t>mtcars</a:t>
            </a:r>
            <a:r>
              <a:rPr lang="en-US" altLang="zh-CN" sz="1400" dirty="0" smtClean="0"/>
              <a:t>))</a:t>
            </a:r>
          </a:p>
          <a:p>
            <a:pPr marL="0" indent="0">
              <a:buFont typeface="Wingdings" panose="05000000000000000000" pitchFamily="2" charset="2"/>
              <a:buNone/>
              <a:defRPr/>
            </a:pPr>
            <a:r>
              <a:rPr lang="en-US" altLang="zh-CN" sz="1400" dirty="0" err="1" smtClean="0"/>
              <a:t>hcd</a:t>
            </a:r>
            <a:r>
              <a:rPr lang="en-US" altLang="zh-CN" sz="1400" dirty="0" smtClean="0"/>
              <a:t> = </a:t>
            </a:r>
            <a:r>
              <a:rPr lang="en-US" altLang="zh-CN" sz="1400" dirty="0" err="1" smtClean="0"/>
              <a:t>as.dendrogram</a:t>
            </a:r>
            <a:r>
              <a:rPr lang="en-US" altLang="zh-CN" sz="1400" dirty="0" smtClean="0"/>
              <a:t>(</a:t>
            </a:r>
            <a:r>
              <a:rPr lang="en-US" altLang="zh-CN" sz="1400" dirty="0" err="1" smtClean="0"/>
              <a:t>hc</a:t>
            </a:r>
            <a:r>
              <a:rPr lang="en-US" altLang="zh-CN" sz="1400" dirty="0" smtClean="0"/>
              <a:t>)</a:t>
            </a:r>
          </a:p>
          <a:p>
            <a:pPr marL="0" indent="0">
              <a:buFont typeface="Wingdings" panose="05000000000000000000" pitchFamily="2" charset="2"/>
              <a:buNone/>
              <a:defRPr/>
            </a:pPr>
            <a:r>
              <a:rPr lang="en-US" altLang="zh-CN" sz="1400" dirty="0" err="1" smtClean="0"/>
              <a:t>labelColors</a:t>
            </a:r>
            <a:r>
              <a:rPr lang="en-US" altLang="zh-CN" sz="1400" dirty="0" smtClean="0"/>
              <a:t> = c("#CDB380", "#036564", "#EB6841", "#EDC951")</a:t>
            </a:r>
          </a:p>
          <a:p>
            <a:pPr marL="0" indent="0">
              <a:buFont typeface="Wingdings" panose="05000000000000000000" pitchFamily="2" charset="2"/>
              <a:buNone/>
              <a:defRPr/>
            </a:pPr>
            <a:r>
              <a:rPr lang="en-US" altLang="zh-CN" sz="1400" dirty="0" smtClean="0"/>
              <a:t># cut </a:t>
            </a:r>
            <a:r>
              <a:rPr lang="en-US" altLang="zh-CN" sz="1400" dirty="0" err="1" smtClean="0"/>
              <a:t>dendrogram</a:t>
            </a:r>
            <a:r>
              <a:rPr lang="en-US" altLang="zh-CN" sz="1400" dirty="0" smtClean="0"/>
              <a:t> in 4 clusters</a:t>
            </a:r>
          </a:p>
          <a:p>
            <a:pPr marL="0" indent="0">
              <a:buFont typeface="Wingdings" panose="05000000000000000000" pitchFamily="2" charset="2"/>
              <a:buNone/>
              <a:defRPr/>
            </a:pPr>
            <a:r>
              <a:rPr lang="en-US" altLang="zh-CN" sz="1400" dirty="0" err="1" smtClean="0"/>
              <a:t>clusMember</a:t>
            </a:r>
            <a:r>
              <a:rPr lang="en-US" altLang="zh-CN" sz="1400" dirty="0" smtClean="0"/>
              <a:t> = </a:t>
            </a:r>
            <a:r>
              <a:rPr lang="en-US" altLang="zh-CN" sz="1400" dirty="0" err="1" smtClean="0"/>
              <a:t>cutree</a:t>
            </a:r>
            <a:r>
              <a:rPr lang="en-US" altLang="zh-CN" sz="1400" dirty="0" smtClean="0"/>
              <a:t>(</a:t>
            </a:r>
            <a:r>
              <a:rPr lang="en-US" altLang="zh-CN" sz="1400" dirty="0" err="1" smtClean="0"/>
              <a:t>hc</a:t>
            </a:r>
            <a:r>
              <a:rPr lang="en-US" altLang="zh-CN" sz="1400" dirty="0" smtClean="0"/>
              <a:t>, 4)</a:t>
            </a:r>
          </a:p>
          <a:p>
            <a:pPr marL="0" indent="0">
              <a:buFont typeface="Wingdings" panose="05000000000000000000" pitchFamily="2" charset="2"/>
              <a:buNone/>
              <a:defRPr/>
            </a:pPr>
            <a:r>
              <a:rPr lang="en-US" altLang="zh-CN" sz="1400" dirty="0" smtClean="0"/>
              <a:t># function to get color labels</a:t>
            </a:r>
          </a:p>
          <a:p>
            <a:pPr marL="0" indent="0">
              <a:buFont typeface="Wingdings" panose="05000000000000000000" pitchFamily="2" charset="2"/>
              <a:buNone/>
              <a:defRPr/>
            </a:pPr>
            <a:r>
              <a:rPr lang="en-US" altLang="zh-CN" sz="1400" dirty="0" err="1" smtClean="0"/>
              <a:t>colLab</a:t>
            </a:r>
            <a:r>
              <a:rPr lang="en-US" altLang="zh-CN" sz="1400" dirty="0" smtClean="0"/>
              <a:t> &lt;- function(n) {</a:t>
            </a:r>
          </a:p>
          <a:p>
            <a:pPr marL="0" indent="0">
              <a:buFont typeface="Wingdings" panose="05000000000000000000" pitchFamily="2" charset="2"/>
              <a:buNone/>
              <a:defRPr/>
            </a:pPr>
            <a:r>
              <a:rPr lang="en-US" altLang="zh-CN" sz="1400" dirty="0" smtClean="0"/>
              <a:t>     if (</a:t>
            </a:r>
            <a:r>
              <a:rPr lang="en-US" altLang="zh-CN" sz="1400" dirty="0" err="1" smtClean="0"/>
              <a:t>is.leaf</a:t>
            </a:r>
            <a:r>
              <a:rPr lang="en-US" altLang="zh-CN" sz="1400" dirty="0" smtClean="0"/>
              <a:t>(n)) {</a:t>
            </a:r>
          </a:p>
          <a:p>
            <a:pPr marL="0" indent="0">
              <a:buFont typeface="Wingdings" panose="05000000000000000000" pitchFamily="2" charset="2"/>
              <a:buNone/>
              <a:defRPr/>
            </a:pPr>
            <a:r>
              <a:rPr lang="en-US" altLang="zh-CN" sz="1400" dirty="0" smtClean="0"/>
              <a:t>         a &lt;- attributes(n)</a:t>
            </a:r>
          </a:p>
          <a:p>
            <a:pPr marL="0" indent="0">
              <a:buFont typeface="Wingdings" panose="05000000000000000000" pitchFamily="2" charset="2"/>
              <a:buNone/>
              <a:defRPr/>
            </a:pPr>
            <a:r>
              <a:rPr lang="en-US" altLang="zh-CN" sz="1400" dirty="0" smtClean="0"/>
              <a:t>         </a:t>
            </a:r>
            <a:r>
              <a:rPr lang="en-US" altLang="zh-CN" sz="1400" dirty="0" err="1" smtClean="0"/>
              <a:t>labCol</a:t>
            </a:r>
            <a:r>
              <a:rPr lang="en-US" altLang="zh-CN" sz="1400" dirty="0" smtClean="0"/>
              <a:t> &lt;- </a:t>
            </a:r>
            <a:r>
              <a:rPr lang="en-US" altLang="zh-CN" sz="1400" dirty="0" err="1" smtClean="0"/>
              <a:t>labelColors</a:t>
            </a:r>
            <a:r>
              <a:rPr lang="en-US" altLang="zh-CN" sz="1400" dirty="0" smtClean="0"/>
              <a:t>[</a:t>
            </a:r>
            <a:r>
              <a:rPr lang="en-US" altLang="zh-CN" sz="1400" dirty="0" err="1" smtClean="0"/>
              <a:t>clusMember</a:t>
            </a:r>
            <a:r>
              <a:rPr lang="en-US" altLang="zh-CN" sz="1400" dirty="0" smtClean="0"/>
              <a:t>[which(names(</a:t>
            </a:r>
            <a:r>
              <a:rPr lang="en-US" altLang="zh-CN" sz="1400" dirty="0" err="1" smtClean="0"/>
              <a:t>clusMember</a:t>
            </a:r>
            <a:r>
              <a:rPr lang="en-US" altLang="zh-CN" sz="1400" dirty="0" smtClean="0"/>
              <a:t>) == </a:t>
            </a:r>
            <a:r>
              <a:rPr lang="en-US" altLang="zh-CN" sz="1400" dirty="0" err="1" smtClean="0"/>
              <a:t>a$label</a:t>
            </a:r>
            <a:r>
              <a:rPr lang="en-US" altLang="zh-CN" sz="1400" dirty="0" smtClean="0"/>
              <a:t>)]]</a:t>
            </a:r>
          </a:p>
          <a:p>
            <a:pPr marL="0" indent="0">
              <a:buFont typeface="Wingdings" panose="05000000000000000000" pitchFamily="2" charset="2"/>
              <a:buNone/>
              <a:defRPr/>
            </a:pPr>
            <a:r>
              <a:rPr lang="en-US" altLang="zh-CN" sz="1400" dirty="0" smtClean="0"/>
              <a:t>         </a:t>
            </a:r>
            <a:r>
              <a:rPr lang="en-US" altLang="zh-CN" sz="1400" dirty="0" err="1" smtClean="0"/>
              <a:t>attr</a:t>
            </a:r>
            <a:r>
              <a:rPr lang="en-US" altLang="zh-CN" sz="1400" dirty="0" smtClean="0"/>
              <a:t>(n, "</a:t>
            </a:r>
            <a:r>
              <a:rPr lang="en-US" altLang="zh-CN" sz="1400" dirty="0" err="1" smtClean="0"/>
              <a:t>nodePar</a:t>
            </a:r>
            <a:r>
              <a:rPr lang="en-US" altLang="zh-CN" sz="1400" dirty="0" smtClean="0"/>
              <a:t>") &lt;- c(</a:t>
            </a:r>
            <a:r>
              <a:rPr lang="en-US" altLang="zh-CN" sz="1400" dirty="0" err="1" smtClean="0"/>
              <a:t>a$nodePar</a:t>
            </a:r>
            <a:r>
              <a:rPr lang="en-US" altLang="zh-CN" sz="1400" dirty="0" smtClean="0"/>
              <a:t>, </a:t>
            </a:r>
            <a:r>
              <a:rPr lang="en-US" altLang="zh-CN" sz="1400" dirty="0" err="1" smtClean="0"/>
              <a:t>lab.col</a:t>
            </a:r>
            <a:r>
              <a:rPr lang="en-US" altLang="zh-CN" sz="1400" dirty="0" smtClean="0"/>
              <a:t> = </a:t>
            </a:r>
            <a:r>
              <a:rPr lang="en-US" altLang="zh-CN" sz="1400" dirty="0" err="1" smtClean="0"/>
              <a:t>labCol</a:t>
            </a:r>
            <a:r>
              <a:rPr lang="en-US" altLang="zh-CN" sz="1400" dirty="0" smtClean="0"/>
              <a:t>)</a:t>
            </a:r>
          </a:p>
          <a:p>
            <a:pPr marL="0" indent="0">
              <a:buFont typeface="Wingdings" panose="05000000000000000000" pitchFamily="2" charset="2"/>
              <a:buNone/>
              <a:defRPr/>
            </a:pPr>
            <a:r>
              <a:rPr lang="en-US" altLang="zh-CN" sz="1400" dirty="0" smtClean="0"/>
              <a:t>     }</a:t>
            </a:r>
          </a:p>
          <a:p>
            <a:pPr marL="0" indent="0">
              <a:buFont typeface="Wingdings" panose="05000000000000000000" pitchFamily="2" charset="2"/>
              <a:buNone/>
              <a:defRPr/>
            </a:pPr>
            <a:r>
              <a:rPr lang="en-US" altLang="zh-CN" sz="1400" dirty="0" smtClean="0"/>
              <a:t>     n</a:t>
            </a:r>
          </a:p>
          <a:p>
            <a:pPr marL="0" indent="0">
              <a:buFont typeface="Wingdings" panose="05000000000000000000" pitchFamily="2" charset="2"/>
              <a:buNone/>
              <a:defRPr/>
            </a:pPr>
            <a:r>
              <a:rPr lang="en-US" altLang="zh-CN" sz="1400" dirty="0" smtClean="0"/>
              <a:t>}</a:t>
            </a:r>
          </a:p>
          <a:p>
            <a:pPr marL="0" indent="0">
              <a:buFont typeface="Wingdings" panose="05000000000000000000" pitchFamily="2" charset="2"/>
              <a:buNone/>
              <a:defRPr/>
            </a:pPr>
            <a:r>
              <a:rPr lang="en-US" altLang="zh-CN" sz="1400" dirty="0" smtClean="0"/>
              <a:t># using </a:t>
            </a:r>
            <a:r>
              <a:rPr lang="en-US" altLang="zh-CN" sz="1400" dirty="0" err="1" smtClean="0"/>
              <a:t>dendrapply</a:t>
            </a:r>
            <a:endParaRPr lang="en-US" altLang="zh-CN" sz="1400" dirty="0" smtClean="0"/>
          </a:p>
          <a:p>
            <a:pPr marL="0" indent="0">
              <a:buFont typeface="Wingdings" panose="05000000000000000000" pitchFamily="2" charset="2"/>
              <a:buNone/>
              <a:defRPr/>
            </a:pPr>
            <a:r>
              <a:rPr lang="en-US" altLang="zh-CN" sz="1400" dirty="0" err="1" smtClean="0"/>
              <a:t>clusDendro</a:t>
            </a:r>
            <a:r>
              <a:rPr lang="en-US" altLang="zh-CN" sz="1400" dirty="0" smtClean="0"/>
              <a:t> = </a:t>
            </a:r>
            <a:r>
              <a:rPr lang="en-US" altLang="zh-CN" sz="1400" dirty="0" err="1" smtClean="0"/>
              <a:t>dendrapply</a:t>
            </a:r>
            <a:r>
              <a:rPr lang="en-US" altLang="zh-CN" sz="1400" dirty="0" smtClean="0"/>
              <a:t>(</a:t>
            </a:r>
            <a:r>
              <a:rPr lang="en-US" altLang="zh-CN" sz="1400" dirty="0" err="1" smtClean="0"/>
              <a:t>hcd</a:t>
            </a:r>
            <a:r>
              <a:rPr lang="en-US" altLang="zh-CN" sz="1400" dirty="0" smtClean="0"/>
              <a:t>, </a:t>
            </a:r>
            <a:r>
              <a:rPr lang="en-US" altLang="zh-CN" sz="1400" dirty="0" err="1" smtClean="0"/>
              <a:t>colLab</a:t>
            </a:r>
            <a:r>
              <a:rPr lang="en-US" altLang="zh-CN" sz="1400" dirty="0" smtClean="0"/>
              <a:t>)</a:t>
            </a:r>
          </a:p>
          <a:p>
            <a:pPr marL="0" indent="0">
              <a:buFont typeface="Wingdings" panose="05000000000000000000" pitchFamily="2" charset="2"/>
              <a:buNone/>
              <a:defRPr/>
            </a:pPr>
            <a:r>
              <a:rPr lang="en-US" altLang="zh-CN" sz="1400" dirty="0" smtClean="0"/>
              <a:t># make plot</a:t>
            </a:r>
          </a:p>
          <a:p>
            <a:pPr marL="0" indent="0">
              <a:buFont typeface="Wingdings" panose="05000000000000000000" pitchFamily="2" charset="2"/>
              <a:buNone/>
              <a:defRPr/>
            </a:pPr>
            <a:r>
              <a:rPr lang="en-US" altLang="zh-CN" sz="1400" dirty="0" smtClean="0"/>
              <a:t>plot(</a:t>
            </a:r>
            <a:r>
              <a:rPr lang="en-US" altLang="zh-CN" sz="1400" dirty="0" err="1" smtClean="0"/>
              <a:t>clusDendro</a:t>
            </a:r>
            <a:r>
              <a:rPr lang="en-US" altLang="zh-CN" sz="1400" dirty="0" smtClean="0"/>
              <a:t>, main = "Cool </a:t>
            </a:r>
            <a:r>
              <a:rPr lang="en-US" altLang="zh-CN" sz="1400" dirty="0" err="1" smtClean="0"/>
              <a:t>Dendrogram</a:t>
            </a:r>
            <a:r>
              <a:rPr lang="en-US" altLang="zh-CN" sz="1400" dirty="0" smtClean="0"/>
              <a:t>", type = "triangle")</a:t>
            </a:r>
          </a:p>
        </p:txBody>
      </p:sp>
      <p:pic>
        <p:nvPicPr>
          <p:cNvPr id="78852" name="图片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00788" y="1844675"/>
            <a:ext cx="2262187" cy="226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p:txBody>
          <a:bodyPr/>
          <a:lstStyle/>
          <a:p>
            <a:r>
              <a:rPr lang="zh-CN" altLang="en-US" smtClean="0"/>
              <a:t>层次聚类树形图制作</a:t>
            </a:r>
          </a:p>
        </p:txBody>
      </p:sp>
      <p:sp>
        <p:nvSpPr>
          <p:cNvPr id="79875" name="内容占位符 2"/>
          <p:cNvSpPr>
            <a:spLocks noGrp="1"/>
          </p:cNvSpPr>
          <p:nvPr>
            <p:ph idx="1"/>
          </p:nvPr>
        </p:nvSpPr>
        <p:spPr>
          <a:xfrm>
            <a:off x="250825" y="1341438"/>
            <a:ext cx="8569325" cy="4679950"/>
          </a:xfrm>
        </p:spPr>
        <p:txBody>
          <a:bodyPr/>
          <a:lstStyle/>
          <a:p>
            <a:r>
              <a:rPr lang="zh-CN" altLang="en-US" sz="1800" dirty="0" smtClean="0"/>
              <a:t>应用</a:t>
            </a:r>
            <a:r>
              <a:rPr lang="en-US" altLang="zh-CN" sz="1800" dirty="0" smtClean="0"/>
              <a:t>ape</a:t>
            </a:r>
            <a:r>
              <a:rPr lang="zh-CN" altLang="en-US" sz="1800" dirty="0" smtClean="0"/>
              <a:t>包，还可以绘制横向或者圆形的层次聚类树形图。</a:t>
            </a:r>
            <a:endParaRPr lang="en-US" altLang="zh-CN" sz="1800" dirty="0" smtClean="0"/>
          </a:p>
          <a:p>
            <a:r>
              <a:rPr lang="zh-CN" altLang="en-US" sz="1800" dirty="0" smtClean="0"/>
              <a:t>首先需要使用函数</a:t>
            </a:r>
            <a:r>
              <a:rPr lang="en-US" altLang="zh-CN" sz="1800" dirty="0" err="1" smtClean="0"/>
              <a:t>as.phylo</a:t>
            </a:r>
            <a:r>
              <a:rPr lang="zh-CN" altLang="en-US" sz="1800" dirty="0" smtClean="0"/>
              <a:t>将</a:t>
            </a:r>
            <a:r>
              <a:rPr lang="en-US" altLang="zh-CN" sz="1800" dirty="0" err="1" smtClean="0"/>
              <a:t>hclust</a:t>
            </a:r>
            <a:r>
              <a:rPr lang="zh-CN" altLang="en-US" sz="1800" dirty="0" smtClean="0"/>
              <a:t>对象转换成</a:t>
            </a:r>
            <a:r>
              <a:rPr lang="en-US" altLang="zh-CN" sz="1800" dirty="0" err="1" smtClean="0"/>
              <a:t>phylo</a:t>
            </a:r>
            <a:r>
              <a:rPr lang="zh-CN" altLang="en-US" sz="1800" dirty="0" smtClean="0"/>
              <a:t>对象。</a:t>
            </a:r>
            <a:endParaRPr lang="en-US" altLang="zh-CN" sz="1800" dirty="0" smtClean="0"/>
          </a:p>
          <a:p>
            <a:r>
              <a:rPr lang="en-US" altLang="zh-CN" sz="1800" dirty="0" smtClean="0"/>
              <a:t>library(ape) </a:t>
            </a:r>
          </a:p>
          <a:p>
            <a:r>
              <a:rPr lang="en-US" altLang="zh-CN" sz="1800" dirty="0" err="1" smtClean="0"/>
              <a:t>hc</a:t>
            </a:r>
            <a:r>
              <a:rPr lang="en-US" altLang="zh-CN" sz="1800" dirty="0" smtClean="0"/>
              <a:t> = </a:t>
            </a:r>
            <a:r>
              <a:rPr lang="en-US" altLang="zh-CN" sz="1800" dirty="0" err="1" smtClean="0"/>
              <a:t>hclust</a:t>
            </a:r>
            <a:r>
              <a:rPr lang="en-US" altLang="zh-CN" sz="1800" dirty="0" smtClean="0"/>
              <a:t>(</a:t>
            </a:r>
            <a:r>
              <a:rPr lang="en-US" altLang="zh-CN" sz="1800" dirty="0" err="1" smtClean="0"/>
              <a:t>dist</a:t>
            </a:r>
            <a:r>
              <a:rPr lang="en-US" altLang="zh-CN" sz="1800" dirty="0" smtClean="0"/>
              <a:t>(</a:t>
            </a:r>
            <a:r>
              <a:rPr lang="en-US" altLang="zh-CN" sz="1800" dirty="0" err="1" smtClean="0"/>
              <a:t>mtcars</a:t>
            </a:r>
            <a:r>
              <a:rPr lang="en-US" altLang="zh-CN" sz="1800" dirty="0" smtClean="0"/>
              <a:t>))</a:t>
            </a:r>
          </a:p>
          <a:p>
            <a:r>
              <a:rPr lang="en-US" altLang="zh-CN" sz="1800" dirty="0" smtClean="0"/>
              <a:t># plot basic tree </a:t>
            </a:r>
          </a:p>
          <a:p>
            <a:r>
              <a:rPr lang="en-US" altLang="zh-CN" sz="1800" dirty="0" smtClean="0"/>
              <a:t>plot(</a:t>
            </a:r>
            <a:r>
              <a:rPr lang="en-US" altLang="zh-CN" sz="1800" dirty="0" err="1" smtClean="0"/>
              <a:t>as.phylo</a:t>
            </a:r>
            <a:r>
              <a:rPr lang="en-US" altLang="zh-CN" sz="1800" dirty="0" smtClean="0"/>
              <a:t>(</a:t>
            </a:r>
            <a:r>
              <a:rPr lang="en-US" altLang="zh-CN" sz="1800" dirty="0" err="1" smtClean="0"/>
              <a:t>hc</a:t>
            </a:r>
            <a:r>
              <a:rPr lang="en-US" altLang="zh-CN" sz="1800" dirty="0" smtClean="0"/>
              <a:t>), </a:t>
            </a:r>
            <a:r>
              <a:rPr lang="en-US" altLang="zh-CN" sz="1800" dirty="0" err="1" smtClean="0"/>
              <a:t>cex</a:t>
            </a:r>
            <a:r>
              <a:rPr lang="en-US" altLang="zh-CN" sz="1800" dirty="0" smtClean="0"/>
              <a:t> = 0.9, </a:t>
            </a:r>
            <a:r>
              <a:rPr lang="en-US" altLang="zh-CN" sz="1800" dirty="0" err="1" smtClean="0"/>
              <a:t>label.offset</a:t>
            </a:r>
            <a:r>
              <a:rPr lang="en-US" altLang="zh-CN" sz="1800" dirty="0" smtClean="0"/>
              <a:t> = 1)</a:t>
            </a:r>
            <a:endParaRPr lang="zh-CN" altLang="en-US" sz="1800" dirty="0" smtClean="0"/>
          </a:p>
        </p:txBody>
      </p:sp>
      <p:pic>
        <p:nvPicPr>
          <p:cNvPr id="79876"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3662363"/>
            <a:ext cx="6227762"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p:txBody>
          <a:bodyPr/>
          <a:lstStyle/>
          <a:p>
            <a:r>
              <a:rPr lang="zh-CN" altLang="en-US" smtClean="0"/>
              <a:t>层次聚类树形图制作</a:t>
            </a:r>
          </a:p>
        </p:txBody>
      </p:sp>
      <p:sp>
        <p:nvSpPr>
          <p:cNvPr id="80899" name="内容占位符 2"/>
          <p:cNvSpPr>
            <a:spLocks noGrp="1"/>
          </p:cNvSpPr>
          <p:nvPr>
            <p:ph idx="1"/>
          </p:nvPr>
        </p:nvSpPr>
        <p:spPr>
          <a:xfrm>
            <a:off x="250825" y="1341438"/>
            <a:ext cx="8569325" cy="4679950"/>
          </a:xfrm>
        </p:spPr>
        <p:txBody>
          <a:bodyPr/>
          <a:lstStyle/>
          <a:p>
            <a:r>
              <a:rPr lang="zh-CN" altLang="en-US" sz="1800" dirty="0" smtClean="0"/>
              <a:t>还可以绘制横向三角形的层次聚类树形图。</a:t>
            </a:r>
            <a:endParaRPr lang="en-US" altLang="zh-CN" sz="1800" dirty="0" smtClean="0"/>
          </a:p>
          <a:p>
            <a:r>
              <a:rPr lang="en-US" altLang="zh-CN" sz="1800" dirty="0" smtClean="0"/>
              <a:t>library(ape) </a:t>
            </a:r>
          </a:p>
          <a:p>
            <a:r>
              <a:rPr lang="en-US" altLang="zh-CN" sz="1800" dirty="0" err="1" smtClean="0"/>
              <a:t>hc</a:t>
            </a:r>
            <a:r>
              <a:rPr lang="en-US" altLang="zh-CN" sz="1800" dirty="0" smtClean="0"/>
              <a:t> = </a:t>
            </a:r>
            <a:r>
              <a:rPr lang="en-US" altLang="zh-CN" sz="1800" dirty="0" err="1" smtClean="0"/>
              <a:t>hclust</a:t>
            </a:r>
            <a:r>
              <a:rPr lang="en-US" altLang="zh-CN" sz="1800" dirty="0" smtClean="0"/>
              <a:t>(</a:t>
            </a:r>
            <a:r>
              <a:rPr lang="en-US" altLang="zh-CN" sz="1800" dirty="0" err="1" smtClean="0"/>
              <a:t>dist</a:t>
            </a:r>
            <a:r>
              <a:rPr lang="en-US" altLang="zh-CN" sz="1800" dirty="0" smtClean="0"/>
              <a:t>(</a:t>
            </a:r>
            <a:r>
              <a:rPr lang="en-US" altLang="zh-CN" sz="1800" dirty="0" err="1" smtClean="0"/>
              <a:t>mtcars</a:t>
            </a:r>
            <a:r>
              <a:rPr lang="en-US" altLang="zh-CN" sz="1800" dirty="0" smtClean="0"/>
              <a:t>))</a:t>
            </a:r>
          </a:p>
          <a:p>
            <a:r>
              <a:rPr lang="en-US" altLang="zh-CN" sz="1800" dirty="0" smtClean="0"/>
              <a:t>plot(</a:t>
            </a:r>
            <a:r>
              <a:rPr lang="en-US" altLang="zh-CN" sz="1800" dirty="0" err="1" smtClean="0"/>
              <a:t>as.phylo</a:t>
            </a:r>
            <a:r>
              <a:rPr lang="en-US" altLang="zh-CN" sz="1800" dirty="0" smtClean="0"/>
              <a:t>(</a:t>
            </a:r>
            <a:r>
              <a:rPr lang="en-US" altLang="zh-CN" sz="1800" dirty="0" err="1" smtClean="0"/>
              <a:t>hc</a:t>
            </a:r>
            <a:r>
              <a:rPr lang="en-US" altLang="zh-CN" sz="1800" dirty="0" smtClean="0"/>
              <a:t>), type = "cladogram", </a:t>
            </a:r>
            <a:r>
              <a:rPr lang="en-US" altLang="zh-CN" sz="1800" dirty="0" err="1" smtClean="0"/>
              <a:t>cex</a:t>
            </a:r>
            <a:r>
              <a:rPr lang="en-US" altLang="zh-CN" sz="1800" dirty="0" smtClean="0"/>
              <a:t> = 0.9, </a:t>
            </a:r>
            <a:r>
              <a:rPr lang="en-US" altLang="zh-CN" sz="1800" dirty="0" err="1" smtClean="0"/>
              <a:t>label.offset</a:t>
            </a:r>
            <a:r>
              <a:rPr lang="en-US" altLang="zh-CN" sz="1800" dirty="0" smtClean="0"/>
              <a:t> = 1)</a:t>
            </a:r>
            <a:endParaRPr lang="zh-CN" altLang="en-US" sz="1800" dirty="0" smtClean="0"/>
          </a:p>
        </p:txBody>
      </p:sp>
      <p:pic>
        <p:nvPicPr>
          <p:cNvPr id="80900"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2997200"/>
            <a:ext cx="5722937" cy="314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p:nvPr>
        </p:nvSpPr>
        <p:spPr/>
        <p:txBody>
          <a:bodyPr/>
          <a:lstStyle/>
          <a:p>
            <a:r>
              <a:rPr lang="zh-CN" altLang="en-US" smtClean="0"/>
              <a:t>层次聚类树形图制作</a:t>
            </a:r>
          </a:p>
        </p:txBody>
      </p:sp>
      <p:sp>
        <p:nvSpPr>
          <p:cNvPr id="81923" name="内容占位符 2"/>
          <p:cNvSpPr>
            <a:spLocks noGrp="1"/>
          </p:cNvSpPr>
          <p:nvPr>
            <p:ph idx="1"/>
          </p:nvPr>
        </p:nvSpPr>
        <p:spPr>
          <a:xfrm>
            <a:off x="250825" y="1341438"/>
            <a:ext cx="8569325" cy="4679950"/>
          </a:xfrm>
        </p:spPr>
        <p:txBody>
          <a:bodyPr/>
          <a:lstStyle/>
          <a:p>
            <a:r>
              <a:rPr lang="zh-CN" altLang="en-US" sz="1800" dirty="0" smtClean="0"/>
              <a:t>以及圆形的层次聚类树形图。</a:t>
            </a:r>
            <a:endParaRPr lang="en-US" altLang="zh-CN" sz="1800" dirty="0" smtClean="0"/>
          </a:p>
          <a:p>
            <a:r>
              <a:rPr lang="en-US" altLang="zh-CN" sz="1800" dirty="0" smtClean="0"/>
              <a:t>library(ape) </a:t>
            </a:r>
          </a:p>
          <a:p>
            <a:r>
              <a:rPr lang="en-US" altLang="zh-CN" sz="1800" dirty="0" err="1" smtClean="0"/>
              <a:t>hc</a:t>
            </a:r>
            <a:r>
              <a:rPr lang="en-US" altLang="zh-CN" sz="1800" dirty="0" smtClean="0"/>
              <a:t> = </a:t>
            </a:r>
            <a:r>
              <a:rPr lang="en-US" altLang="zh-CN" sz="1800" dirty="0" err="1" smtClean="0"/>
              <a:t>hclust</a:t>
            </a:r>
            <a:r>
              <a:rPr lang="en-US" altLang="zh-CN" sz="1800" dirty="0" smtClean="0"/>
              <a:t>(</a:t>
            </a:r>
            <a:r>
              <a:rPr lang="en-US" altLang="zh-CN" sz="1800" dirty="0" err="1" smtClean="0"/>
              <a:t>dist</a:t>
            </a:r>
            <a:r>
              <a:rPr lang="en-US" altLang="zh-CN" sz="1800" dirty="0" smtClean="0"/>
              <a:t>(</a:t>
            </a:r>
            <a:r>
              <a:rPr lang="en-US" altLang="zh-CN" sz="1800" dirty="0" err="1" smtClean="0"/>
              <a:t>mtcars</a:t>
            </a:r>
            <a:r>
              <a:rPr lang="en-US" altLang="zh-CN" sz="1800" dirty="0" smtClean="0"/>
              <a:t>))</a:t>
            </a:r>
          </a:p>
          <a:p>
            <a:r>
              <a:rPr lang="en-US" altLang="zh-CN" sz="1800" dirty="0" smtClean="0"/>
              <a:t>plot(</a:t>
            </a:r>
            <a:r>
              <a:rPr lang="en-US" altLang="zh-CN" sz="1800" dirty="0" err="1" smtClean="0"/>
              <a:t>as.phylo</a:t>
            </a:r>
            <a:r>
              <a:rPr lang="en-US" altLang="zh-CN" sz="1800" dirty="0" smtClean="0"/>
              <a:t>(</a:t>
            </a:r>
            <a:r>
              <a:rPr lang="en-US" altLang="zh-CN" sz="1800" dirty="0" err="1" smtClean="0"/>
              <a:t>hc</a:t>
            </a:r>
            <a:r>
              <a:rPr lang="en-US" altLang="zh-CN" sz="1800" dirty="0" smtClean="0"/>
              <a:t>), type = "fan")</a:t>
            </a:r>
            <a:endParaRPr lang="zh-CN" altLang="en-US" sz="1800" dirty="0" smtClean="0"/>
          </a:p>
        </p:txBody>
      </p:sp>
      <p:pic>
        <p:nvPicPr>
          <p:cNvPr id="81924"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81538" y="1616075"/>
            <a:ext cx="4138612" cy="413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p:txBody>
          <a:bodyPr/>
          <a:lstStyle/>
          <a:p>
            <a:r>
              <a:rPr lang="zh-CN" altLang="en-US" smtClean="0"/>
              <a:t>层次聚类树形图制作</a:t>
            </a:r>
          </a:p>
        </p:txBody>
      </p:sp>
      <p:sp>
        <p:nvSpPr>
          <p:cNvPr id="82947" name="内容占位符 2"/>
          <p:cNvSpPr>
            <a:spLocks noGrp="1"/>
          </p:cNvSpPr>
          <p:nvPr>
            <p:ph idx="1"/>
          </p:nvPr>
        </p:nvSpPr>
        <p:spPr>
          <a:xfrm>
            <a:off x="250825" y="1341438"/>
            <a:ext cx="8569325" cy="4679950"/>
          </a:xfrm>
        </p:spPr>
        <p:txBody>
          <a:bodyPr/>
          <a:lstStyle/>
          <a:p>
            <a:r>
              <a:rPr lang="zh-CN" altLang="en-US" sz="1400" dirty="0" smtClean="0"/>
              <a:t>给圆形的层次聚类树形图按照聚类分配颜色。</a:t>
            </a:r>
            <a:endParaRPr lang="en-US" altLang="zh-CN" sz="1400" dirty="0" smtClean="0"/>
          </a:p>
          <a:p>
            <a:r>
              <a:rPr lang="en-US" altLang="zh-CN" sz="1400" dirty="0" smtClean="0"/>
              <a:t>library(ape) </a:t>
            </a:r>
          </a:p>
          <a:p>
            <a:r>
              <a:rPr lang="en-US" altLang="zh-CN" sz="1400" dirty="0" err="1" smtClean="0"/>
              <a:t>hc</a:t>
            </a:r>
            <a:r>
              <a:rPr lang="en-US" altLang="zh-CN" sz="1400" dirty="0" smtClean="0"/>
              <a:t> = </a:t>
            </a:r>
            <a:r>
              <a:rPr lang="en-US" altLang="zh-CN" sz="1400" dirty="0" err="1" smtClean="0"/>
              <a:t>hclust</a:t>
            </a:r>
            <a:r>
              <a:rPr lang="en-US" altLang="zh-CN" sz="1400" dirty="0" smtClean="0"/>
              <a:t>(</a:t>
            </a:r>
            <a:r>
              <a:rPr lang="en-US" altLang="zh-CN" sz="1400" dirty="0" err="1" smtClean="0"/>
              <a:t>dist</a:t>
            </a:r>
            <a:r>
              <a:rPr lang="en-US" altLang="zh-CN" sz="1400" dirty="0" smtClean="0"/>
              <a:t>(</a:t>
            </a:r>
            <a:r>
              <a:rPr lang="en-US" altLang="zh-CN" sz="1400" dirty="0" err="1" smtClean="0"/>
              <a:t>mtcars</a:t>
            </a:r>
            <a:r>
              <a:rPr lang="en-US" altLang="zh-CN" sz="1400" dirty="0" smtClean="0"/>
              <a:t>))</a:t>
            </a:r>
          </a:p>
          <a:p>
            <a:r>
              <a:rPr lang="en-US" altLang="zh-CN" sz="1400" dirty="0" err="1" smtClean="0"/>
              <a:t>mypal</a:t>
            </a:r>
            <a:r>
              <a:rPr lang="en-US" altLang="zh-CN" sz="1400" dirty="0" smtClean="0"/>
              <a:t> = c("#556270", "#4ECDC4", "#1B676B", "#FF6B6B", "#C44D58")</a:t>
            </a:r>
          </a:p>
          <a:p>
            <a:r>
              <a:rPr lang="en-US" altLang="zh-CN" sz="1400" dirty="0" smtClean="0"/>
              <a:t>clus5 = </a:t>
            </a:r>
            <a:r>
              <a:rPr lang="en-US" altLang="zh-CN" sz="1400" dirty="0" err="1" smtClean="0"/>
              <a:t>cutree</a:t>
            </a:r>
            <a:r>
              <a:rPr lang="en-US" altLang="zh-CN" sz="1400" dirty="0" smtClean="0"/>
              <a:t>(</a:t>
            </a:r>
            <a:r>
              <a:rPr lang="en-US" altLang="zh-CN" sz="1400" dirty="0" err="1" smtClean="0"/>
              <a:t>hc</a:t>
            </a:r>
            <a:r>
              <a:rPr lang="en-US" altLang="zh-CN" sz="1400" dirty="0" smtClean="0"/>
              <a:t>, 5)</a:t>
            </a:r>
          </a:p>
          <a:p>
            <a:r>
              <a:rPr lang="en-US" altLang="zh-CN" sz="1400" dirty="0" smtClean="0"/>
              <a:t>op = par(</a:t>
            </a:r>
            <a:r>
              <a:rPr lang="en-US" altLang="zh-CN" sz="1400" dirty="0" err="1" smtClean="0"/>
              <a:t>bg</a:t>
            </a:r>
            <a:r>
              <a:rPr lang="en-US" altLang="zh-CN" sz="1400" dirty="0" smtClean="0"/>
              <a:t> = "#E8DDCB")</a:t>
            </a:r>
          </a:p>
          <a:p>
            <a:r>
              <a:rPr lang="en-US" altLang="zh-CN" sz="1400" dirty="0" smtClean="0"/>
              <a:t>plot(</a:t>
            </a:r>
            <a:r>
              <a:rPr lang="en-US" altLang="zh-CN" sz="1400" dirty="0" err="1" smtClean="0"/>
              <a:t>as.phylo</a:t>
            </a:r>
            <a:r>
              <a:rPr lang="en-US" altLang="zh-CN" sz="1400" dirty="0" smtClean="0"/>
              <a:t>(</a:t>
            </a:r>
            <a:r>
              <a:rPr lang="en-US" altLang="zh-CN" sz="1400" dirty="0" err="1" smtClean="0"/>
              <a:t>hc</a:t>
            </a:r>
            <a:r>
              <a:rPr lang="en-US" altLang="zh-CN" sz="1400" dirty="0" smtClean="0"/>
              <a:t>), type = "fan", </a:t>
            </a:r>
            <a:r>
              <a:rPr lang="en-US" altLang="zh-CN" sz="1400" dirty="0" err="1" smtClean="0"/>
              <a:t>tip.color</a:t>
            </a:r>
            <a:r>
              <a:rPr lang="en-US" altLang="zh-CN" sz="1400" dirty="0" smtClean="0"/>
              <a:t> = </a:t>
            </a:r>
            <a:r>
              <a:rPr lang="en-US" altLang="zh-CN" sz="1400" dirty="0" err="1" smtClean="0"/>
              <a:t>mypal</a:t>
            </a:r>
            <a:r>
              <a:rPr lang="en-US" altLang="zh-CN" sz="1400" dirty="0" smtClean="0"/>
              <a:t>[clus5], </a:t>
            </a:r>
            <a:r>
              <a:rPr lang="en-US" altLang="zh-CN" sz="1400" dirty="0" err="1" smtClean="0"/>
              <a:t>label.offset</a:t>
            </a:r>
            <a:r>
              <a:rPr lang="en-US" altLang="zh-CN" sz="1400" dirty="0" smtClean="0"/>
              <a:t> = 1, </a:t>
            </a:r>
          </a:p>
          <a:p>
            <a:r>
              <a:rPr lang="en-US" altLang="zh-CN" sz="1400" dirty="0" smtClean="0"/>
              <a:t>     </a:t>
            </a:r>
            <a:r>
              <a:rPr lang="en-US" altLang="zh-CN" sz="1400" dirty="0" err="1" smtClean="0"/>
              <a:t>cex</a:t>
            </a:r>
            <a:r>
              <a:rPr lang="en-US" altLang="zh-CN" sz="1400" dirty="0" smtClean="0"/>
              <a:t> = log(</a:t>
            </a:r>
            <a:r>
              <a:rPr lang="en-US" altLang="zh-CN" sz="1400" dirty="0" err="1" smtClean="0"/>
              <a:t>mtcars$mpg</a:t>
            </a:r>
            <a:r>
              <a:rPr lang="en-US" altLang="zh-CN" sz="1400" dirty="0" smtClean="0"/>
              <a:t>, 10), col = "red")</a:t>
            </a:r>
          </a:p>
          <a:p>
            <a:endParaRPr lang="zh-CN" altLang="en-US" sz="1400" dirty="0" smtClean="0"/>
          </a:p>
        </p:txBody>
      </p:sp>
      <p:pic>
        <p:nvPicPr>
          <p:cNvPr id="82948"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19700" y="3357563"/>
            <a:ext cx="3344863" cy="333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层次聚类和热图的结合</a:t>
            </a:r>
            <a:endParaRPr lang="zh-CN" altLang="en-US" dirty="0"/>
          </a:p>
        </p:txBody>
      </p:sp>
      <p:sp>
        <p:nvSpPr>
          <p:cNvPr id="3" name="内容占位符 2"/>
          <p:cNvSpPr>
            <a:spLocks noGrp="1"/>
          </p:cNvSpPr>
          <p:nvPr>
            <p:ph idx="1"/>
          </p:nvPr>
        </p:nvSpPr>
        <p:spPr>
          <a:xfrm>
            <a:off x="179512" y="1340768"/>
            <a:ext cx="8142287" cy="4392612"/>
          </a:xfrm>
        </p:spPr>
        <p:txBody>
          <a:bodyPr/>
          <a:lstStyle/>
          <a:p>
            <a:r>
              <a:rPr lang="zh-CN" altLang="en-US" sz="2000" dirty="0" smtClean="0"/>
              <a:t>针对</a:t>
            </a:r>
            <a:r>
              <a:rPr lang="en-US" altLang="zh-CN" sz="2000" dirty="0" err="1" smtClean="0"/>
              <a:t>mtcars</a:t>
            </a:r>
            <a:r>
              <a:rPr lang="zh-CN" altLang="en-US" sz="2000" dirty="0" smtClean="0"/>
              <a:t>数据</a:t>
            </a:r>
            <a:endParaRPr lang="en-US" altLang="zh-CN" sz="2000" dirty="0" smtClean="0"/>
          </a:p>
          <a:p>
            <a:pPr lvl="1"/>
            <a:r>
              <a:rPr lang="en-US" altLang="zh-CN" sz="1800" dirty="0"/>
              <a:t>library(</a:t>
            </a:r>
            <a:r>
              <a:rPr lang="en-US" altLang="zh-CN" sz="1800" dirty="0" err="1"/>
              <a:t>gplots</a:t>
            </a:r>
            <a:r>
              <a:rPr lang="en-US" altLang="zh-CN" sz="1800" dirty="0"/>
              <a:t>)#</a:t>
            </a:r>
            <a:r>
              <a:rPr lang="zh-CN" altLang="en-US" sz="1800" dirty="0"/>
              <a:t>导入</a:t>
            </a:r>
            <a:r>
              <a:rPr lang="en-US" altLang="zh-CN" sz="1800" dirty="0"/>
              <a:t>R</a:t>
            </a:r>
            <a:r>
              <a:rPr lang="zh-CN" altLang="en-US" sz="1800" dirty="0"/>
              <a:t>包</a:t>
            </a:r>
          </a:p>
          <a:p>
            <a:pPr lvl="1"/>
            <a:r>
              <a:rPr lang="en-US" altLang="zh-CN" sz="1800" dirty="0" smtClean="0"/>
              <a:t>x </a:t>
            </a:r>
            <a:r>
              <a:rPr lang="en-US" altLang="zh-CN" sz="1800" dirty="0"/>
              <a:t>&lt;- </a:t>
            </a:r>
            <a:r>
              <a:rPr lang="en-US" altLang="zh-CN" sz="1800" dirty="0" err="1"/>
              <a:t>as.matrix</a:t>
            </a:r>
            <a:r>
              <a:rPr lang="en-US" altLang="zh-CN" sz="1800" dirty="0"/>
              <a:t>(</a:t>
            </a:r>
            <a:r>
              <a:rPr lang="en-US" altLang="zh-CN" sz="1800" dirty="0" err="1"/>
              <a:t>mtcars</a:t>
            </a:r>
            <a:r>
              <a:rPr lang="en-US" altLang="zh-CN" sz="1800" dirty="0" smtClean="0"/>
              <a:t>)</a:t>
            </a:r>
            <a:endParaRPr lang="zh-CN" altLang="en-US" sz="1800" dirty="0"/>
          </a:p>
          <a:p>
            <a:pPr lvl="1"/>
            <a:r>
              <a:rPr lang="en-US" altLang="zh-CN" sz="1800" dirty="0" err="1"/>
              <a:t>rc</a:t>
            </a:r>
            <a:r>
              <a:rPr lang="en-US" altLang="zh-CN" sz="1800" dirty="0"/>
              <a:t> &lt;- rainbow(</a:t>
            </a:r>
            <a:r>
              <a:rPr lang="en-US" altLang="zh-CN" sz="1800" dirty="0" err="1"/>
              <a:t>nrow</a:t>
            </a:r>
            <a:r>
              <a:rPr lang="en-US" altLang="zh-CN" sz="1800" dirty="0"/>
              <a:t>(x),start=0, end=.3)#</a:t>
            </a:r>
            <a:r>
              <a:rPr lang="zh-CN" altLang="en-US" sz="1800" dirty="0"/>
              <a:t>用于绘制</a:t>
            </a:r>
            <a:r>
              <a:rPr lang="en-US" altLang="zh-CN" sz="1800" dirty="0"/>
              <a:t>side bar</a:t>
            </a:r>
            <a:r>
              <a:rPr lang="zh-CN" altLang="en-US" sz="1800" dirty="0"/>
              <a:t>，给每一个行名赋一种颜色</a:t>
            </a:r>
          </a:p>
          <a:p>
            <a:pPr lvl="1"/>
            <a:r>
              <a:rPr lang="en-US" altLang="zh-CN" sz="1800" dirty="0"/>
              <a:t>cc &lt;- rainbow(</a:t>
            </a:r>
            <a:r>
              <a:rPr lang="en-US" altLang="zh-CN" sz="1800" dirty="0" err="1"/>
              <a:t>ncol</a:t>
            </a:r>
            <a:r>
              <a:rPr lang="en-US" altLang="zh-CN" sz="1800" dirty="0"/>
              <a:t>(x), start=0, end=.3)#</a:t>
            </a:r>
            <a:r>
              <a:rPr lang="zh-CN" altLang="en-US" sz="1800" dirty="0"/>
              <a:t>用于绘制</a:t>
            </a:r>
            <a:r>
              <a:rPr lang="en-US" altLang="zh-CN" sz="1800" dirty="0"/>
              <a:t>side bar</a:t>
            </a:r>
            <a:r>
              <a:rPr lang="zh-CN" altLang="en-US" sz="1800" dirty="0"/>
              <a:t>，给每一个列名赋一种颜色</a:t>
            </a:r>
          </a:p>
          <a:p>
            <a:pPr lvl="1"/>
            <a:r>
              <a:rPr lang="en-US" altLang="zh-CN" sz="1800" dirty="0" err="1"/>
              <a:t>hv</a:t>
            </a:r>
            <a:r>
              <a:rPr lang="en-US" altLang="zh-CN" sz="1800" dirty="0"/>
              <a:t> &lt;- heatmap.2(</a:t>
            </a:r>
            <a:r>
              <a:rPr lang="en-US" altLang="zh-CN" sz="1800" dirty="0" err="1"/>
              <a:t>x,RowSideColors</a:t>
            </a:r>
            <a:r>
              <a:rPr lang="en-US" altLang="zh-CN" sz="1800" dirty="0"/>
              <a:t>=</a:t>
            </a:r>
            <a:r>
              <a:rPr lang="en-US" altLang="zh-CN" sz="1800" dirty="0" err="1"/>
              <a:t>rc</a:t>
            </a:r>
            <a:r>
              <a:rPr lang="en-US" altLang="zh-CN" sz="1800" dirty="0"/>
              <a:t>, </a:t>
            </a:r>
            <a:r>
              <a:rPr lang="en-US" altLang="zh-CN" sz="1800" dirty="0" err="1"/>
              <a:t>ColSideColors</a:t>
            </a:r>
            <a:r>
              <a:rPr lang="en-US" altLang="zh-CN" sz="1800" dirty="0"/>
              <a:t>=cc)#</a:t>
            </a:r>
            <a:r>
              <a:rPr lang="zh-CN" altLang="en-US" sz="1800" dirty="0"/>
              <a:t>画图</a:t>
            </a:r>
          </a:p>
        </p:txBody>
      </p:sp>
      <p:pic>
        <p:nvPicPr>
          <p:cNvPr id="4" name="图片 3"/>
          <p:cNvPicPr>
            <a:picLocks noChangeAspect="1"/>
          </p:cNvPicPr>
          <p:nvPr/>
        </p:nvPicPr>
        <p:blipFill>
          <a:blip r:embed="rId2"/>
          <a:stretch>
            <a:fillRect/>
          </a:stretch>
        </p:blipFill>
        <p:spPr>
          <a:xfrm>
            <a:off x="5940152" y="4293096"/>
            <a:ext cx="2452277" cy="2446424"/>
          </a:xfrm>
          <a:prstGeom prst="rect">
            <a:avLst/>
          </a:prstGeom>
        </p:spPr>
      </p:pic>
    </p:spTree>
    <p:extLst>
      <p:ext uri="{BB962C8B-B14F-4D97-AF65-F5344CB8AC3E}">
        <p14:creationId xmlns:p14="http://schemas.microsoft.com/office/powerpoint/2010/main" val="30009589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p:nvPr>
        </p:nvSpPr>
        <p:spPr/>
        <p:txBody>
          <a:bodyPr/>
          <a:lstStyle/>
          <a:p>
            <a:r>
              <a:rPr lang="en-US" altLang="zh-CN" smtClean="0"/>
              <a:t>DIANA</a:t>
            </a:r>
            <a:r>
              <a:rPr lang="zh-CN" altLang="en-US" smtClean="0"/>
              <a:t>算法</a:t>
            </a:r>
          </a:p>
        </p:txBody>
      </p:sp>
      <p:sp>
        <p:nvSpPr>
          <p:cNvPr id="83971" name="内容占位符 2"/>
          <p:cNvSpPr>
            <a:spLocks noGrp="1"/>
          </p:cNvSpPr>
          <p:nvPr>
            <p:ph idx="1"/>
          </p:nvPr>
        </p:nvSpPr>
        <p:spPr/>
        <p:txBody>
          <a:bodyPr/>
          <a:lstStyle/>
          <a:p>
            <a:r>
              <a:rPr lang="en-US" altLang="zh-CN" smtClean="0"/>
              <a:t>DIANA (Divisive Analysis)</a:t>
            </a:r>
            <a:r>
              <a:rPr lang="zh-CN" altLang="en-US" smtClean="0"/>
              <a:t>算法</a:t>
            </a:r>
          </a:p>
          <a:p>
            <a:r>
              <a:rPr lang="zh-CN" altLang="en-US" smtClean="0"/>
              <a:t>使用下面两种测度方法：</a:t>
            </a:r>
          </a:p>
          <a:p>
            <a:pPr lvl="1"/>
            <a:r>
              <a:rPr lang="zh-CN" altLang="en-US" smtClean="0"/>
              <a:t>簇的直径：在一个簇中，任意两个样本间距离的最大值。</a:t>
            </a:r>
          </a:p>
          <a:p>
            <a:pPr lvl="1"/>
            <a:r>
              <a:rPr lang="zh-CN" altLang="en-US" smtClean="0"/>
              <a:t>平均相异度（平均距离）：</a:t>
            </a:r>
          </a:p>
          <a:p>
            <a:endParaRPr lang="zh-CN" altLang="en-US" smtClean="0"/>
          </a:p>
        </p:txBody>
      </p:sp>
      <p:graphicFrame>
        <p:nvGraphicFramePr>
          <p:cNvPr id="83972" name="Object 4"/>
          <p:cNvGraphicFramePr>
            <a:graphicFrameLocks noChangeAspect="1"/>
          </p:cNvGraphicFramePr>
          <p:nvPr/>
        </p:nvGraphicFramePr>
        <p:xfrm>
          <a:off x="1908175" y="4149725"/>
          <a:ext cx="5486400" cy="1016000"/>
        </p:xfrm>
        <a:graphic>
          <a:graphicData uri="http://schemas.openxmlformats.org/presentationml/2006/ole">
            <mc:AlternateContent xmlns:mc="http://schemas.openxmlformats.org/markup-compatibility/2006">
              <mc:Choice xmlns:v="urn:schemas-microsoft-com:vml" Requires="v">
                <p:oleObj spid="_x0000_s84162" name="公式" r:id="rId3" imgW="2400300" imgH="444500" progId="Equation.3">
                  <p:embed/>
                </p:oleObj>
              </mc:Choice>
              <mc:Fallback>
                <p:oleObj name="公式" r:id="rId3" imgW="2400300" imgH="4445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4149725"/>
                        <a:ext cx="54864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smtClean="0"/>
              <a:t>监督学习</a:t>
            </a:r>
          </a:p>
        </p:txBody>
      </p:sp>
      <p:sp>
        <p:nvSpPr>
          <p:cNvPr id="4" name="圆角矩形 3"/>
          <p:cNvSpPr/>
          <p:nvPr/>
        </p:nvSpPr>
        <p:spPr bwMode="auto">
          <a:xfrm>
            <a:off x="4221163" y="2998788"/>
            <a:ext cx="2520950" cy="579437"/>
          </a:xfrm>
          <a:prstGeom prst="roundRect">
            <a:avLst/>
          </a:prstGeom>
          <a:solidFill>
            <a:srgbClr val="FF5050"/>
          </a:solid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spAutoFit/>
          </a:bodyPr>
          <a:lstStyle/>
          <a:p>
            <a:pPr algn="ctr" eaLnBrk="1" hangingPunct="1">
              <a:defRPr/>
            </a:pPr>
            <a:r>
              <a:rPr lang="zh-CN" altLang="en-US" sz="2800" dirty="0">
                <a:solidFill>
                  <a:schemeClr val="bg1"/>
                </a:solidFill>
                <a:latin typeface="微软雅黑" panose="020B0503020204020204" pitchFamily="34" charset="-122"/>
                <a:ea typeface="微软雅黑" panose="020B0503020204020204" pitchFamily="34" charset="-122"/>
              </a:rPr>
              <a:t>统计分类</a:t>
            </a:r>
          </a:p>
        </p:txBody>
      </p:sp>
      <p:sp>
        <p:nvSpPr>
          <p:cNvPr id="5" name="圆角矩形 4"/>
          <p:cNvSpPr/>
          <p:nvPr/>
        </p:nvSpPr>
        <p:spPr bwMode="auto">
          <a:xfrm>
            <a:off x="2465388" y="3000375"/>
            <a:ext cx="1223962" cy="579438"/>
          </a:xfrm>
          <a:prstGeom prst="roundRect">
            <a:avLst/>
          </a:prstGeom>
          <a:solidFill>
            <a:srgbClr val="FFC000"/>
          </a:solid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spAutoFit/>
          </a:bodyPr>
          <a:lstStyle/>
          <a:p>
            <a:pPr algn="ctr" eaLnBrk="1" hangingPunct="1">
              <a:defRPr/>
            </a:pPr>
            <a:r>
              <a:rPr lang="zh-CN" altLang="en-US" sz="2800" dirty="0">
                <a:solidFill>
                  <a:schemeClr val="bg1"/>
                </a:solidFill>
                <a:latin typeface="微软雅黑" panose="020B0503020204020204" pitchFamily="34" charset="-122"/>
                <a:ea typeface="微软雅黑" panose="020B0503020204020204" pitchFamily="34" charset="-122"/>
              </a:rPr>
              <a:t>特征</a:t>
            </a:r>
            <a:r>
              <a:rPr lang="en-US" altLang="zh-CN" sz="2800" dirty="0">
                <a:solidFill>
                  <a:schemeClr val="bg1"/>
                </a:solidFill>
                <a:latin typeface="微软雅黑" panose="020B0503020204020204" pitchFamily="34" charset="-122"/>
                <a:ea typeface="微软雅黑" panose="020B0503020204020204" pitchFamily="34" charset="-122"/>
              </a:rPr>
              <a:t>n</a:t>
            </a:r>
            <a:endParaRPr lang="zh-CN" altLang="en-US" sz="2800" dirty="0">
              <a:solidFill>
                <a:schemeClr val="bg1"/>
              </a:solidFill>
              <a:latin typeface="微软雅黑" panose="020B0503020204020204" pitchFamily="34" charset="-122"/>
              <a:ea typeface="微软雅黑" panose="020B0503020204020204" pitchFamily="34" charset="-122"/>
            </a:endParaRPr>
          </a:p>
        </p:txBody>
      </p:sp>
      <p:cxnSp>
        <p:nvCxnSpPr>
          <p:cNvPr id="6" name="肘形连接符 5"/>
          <p:cNvCxnSpPr>
            <a:stCxn id="5" idx="3"/>
            <a:endCxn id="4" idx="1"/>
          </p:cNvCxnSpPr>
          <p:nvPr/>
        </p:nvCxnSpPr>
        <p:spPr bwMode="auto">
          <a:xfrm flipV="1">
            <a:off x="3689350" y="3287713"/>
            <a:ext cx="531813" cy="1587"/>
          </a:xfrm>
          <a:prstGeom prst="bentConnector3">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7" name="圆角矩形 6"/>
          <p:cNvSpPr/>
          <p:nvPr/>
        </p:nvSpPr>
        <p:spPr bwMode="auto">
          <a:xfrm>
            <a:off x="592138" y="2276475"/>
            <a:ext cx="3097212" cy="579438"/>
          </a:xfrm>
          <a:prstGeom prst="roundRect">
            <a:avLst/>
          </a:prstGeom>
          <a:solidFill>
            <a:srgbClr val="FF5050"/>
          </a:solid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spAutoFit/>
          </a:bodyPr>
          <a:lstStyle/>
          <a:p>
            <a:pPr algn="ctr" eaLnBrk="1" hangingPunct="1">
              <a:defRPr/>
            </a:pPr>
            <a:r>
              <a:rPr lang="zh-CN" altLang="en-US" sz="2800" dirty="0">
                <a:solidFill>
                  <a:schemeClr val="bg1"/>
                </a:solidFill>
                <a:latin typeface="微软雅黑" panose="020B0503020204020204" pitchFamily="34" charset="-122"/>
                <a:ea typeface="微软雅黑" panose="020B0503020204020204" pitchFamily="34" charset="-122"/>
              </a:rPr>
              <a:t>测试集</a:t>
            </a:r>
          </a:p>
        </p:txBody>
      </p:sp>
      <p:sp>
        <p:nvSpPr>
          <p:cNvPr id="8" name="圆角矩形 7"/>
          <p:cNvSpPr/>
          <p:nvPr/>
        </p:nvSpPr>
        <p:spPr bwMode="auto">
          <a:xfrm>
            <a:off x="592138" y="3000375"/>
            <a:ext cx="1223962" cy="579438"/>
          </a:xfrm>
          <a:prstGeom prst="roundRect">
            <a:avLst/>
          </a:prstGeom>
          <a:solidFill>
            <a:srgbClr val="FFC000"/>
          </a:solid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spAutoFit/>
          </a:bodyPr>
          <a:lstStyle/>
          <a:p>
            <a:pPr algn="ctr" eaLnBrk="1" hangingPunct="1">
              <a:defRPr/>
            </a:pPr>
            <a:r>
              <a:rPr lang="zh-CN" altLang="en-US" sz="2800" dirty="0">
                <a:solidFill>
                  <a:schemeClr val="bg1"/>
                </a:solidFill>
                <a:latin typeface="微软雅黑" panose="020B0503020204020204" pitchFamily="34" charset="-122"/>
                <a:ea typeface="微软雅黑" panose="020B0503020204020204" pitchFamily="34" charset="-122"/>
              </a:rPr>
              <a:t>特征</a:t>
            </a:r>
            <a:r>
              <a:rPr lang="en-US" altLang="zh-CN" sz="2800" dirty="0">
                <a:solidFill>
                  <a:schemeClr val="bg1"/>
                </a:solidFill>
                <a:latin typeface="微软雅黑" panose="020B0503020204020204" pitchFamily="34" charset="-122"/>
                <a:ea typeface="微软雅黑" panose="020B0503020204020204" pitchFamily="34" charset="-122"/>
              </a:rPr>
              <a:t>1</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0248" name="文本框 8"/>
          <p:cNvSpPr txBox="1">
            <a:spLocks noChangeArrowheads="1"/>
          </p:cNvSpPr>
          <p:nvPr/>
        </p:nvSpPr>
        <p:spPr bwMode="auto">
          <a:xfrm>
            <a:off x="1760538" y="2998788"/>
            <a:ext cx="8001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t>……</a:t>
            </a:r>
            <a:endParaRPr lang="zh-CN" altLang="en-US" sz="2400"/>
          </a:p>
        </p:txBody>
      </p:sp>
      <p:sp>
        <p:nvSpPr>
          <p:cNvPr id="10" name="圆角矩形 9"/>
          <p:cNvSpPr/>
          <p:nvPr/>
        </p:nvSpPr>
        <p:spPr bwMode="auto">
          <a:xfrm>
            <a:off x="7273925" y="2287588"/>
            <a:ext cx="1228725" cy="577850"/>
          </a:xfrm>
          <a:prstGeom prst="roundRect">
            <a:avLst/>
          </a:prstGeom>
          <a:solidFill>
            <a:srgbClr val="FF5050"/>
          </a:solid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spAutoFit/>
          </a:bodyPr>
          <a:lstStyle/>
          <a:p>
            <a:pPr algn="ctr" eaLnBrk="1" hangingPunct="1">
              <a:defRPr/>
            </a:pPr>
            <a:r>
              <a:rPr lang="zh-CN" altLang="en-US" sz="2800" dirty="0">
                <a:solidFill>
                  <a:schemeClr val="bg1"/>
                </a:solidFill>
                <a:latin typeface="微软雅黑" panose="020B0503020204020204" pitchFamily="34" charset="-122"/>
                <a:ea typeface="微软雅黑" panose="020B0503020204020204" pitchFamily="34" charset="-122"/>
              </a:rPr>
              <a:t>结果</a:t>
            </a:r>
          </a:p>
        </p:txBody>
      </p:sp>
      <p:sp>
        <p:nvSpPr>
          <p:cNvPr id="11" name="圆角矩形 10"/>
          <p:cNvSpPr/>
          <p:nvPr/>
        </p:nvSpPr>
        <p:spPr bwMode="auto">
          <a:xfrm>
            <a:off x="7273925" y="3032125"/>
            <a:ext cx="1228725" cy="511175"/>
          </a:xfrm>
          <a:prstGeom prst="roundRect">
            <a:avLst/>
          </a:prstGeom>
          <a:solidFill>
            <a:srgbClr val="92D050"/>
          </a:solid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spAutoFit/>
          </a:bodyPr>
          <a:lstStyle/>
          <a:p>
            <a:pPr algn="ctr" eaLnBrk="1" hangingPunct="1">
              <a:defRPr/>
            </a:pPr>
            <a:r>
              <a:rPr lang="zh-CN" altLang="en-US" sz="2400" dirty="0">
                <a:solidFill>
                  <a:schemeClr val="bg1"/>
                </a:solidFill>
                <a:latin typeface="微软雅黑" panose="020B0503020204020204" pitchFamily="34" charset="-122"/>
                <a:ea typeface="微软雅黑" panose="020B0503020204020204" pitchFamily="34" charset="-122"/>
              </a:rPr>
              <a:t>离散值</a:t>
            </a:r>
          </a:p>
        </p:txBody>
      </p:sp>
      <p:cxnSp>
        <p:nvCxnSpPr>
          <p:cNvPr id="12" name="肘形连接符 11"/>
          <p:cNvCxnSpPr>
            <a:stCxn id="4" idx="3"/>
            <a:endCxn id="11" idx="1"/>
          </p:cNvCxnSpPr>
          <p:nvPr/>
        </p:nvCxnSpPr>
        <p:spPr bwMode="auto">
          <a:xfrm flipV="1">
            <a:off x="6742113" y="3287713"/>
            <a:ext cx="531812" cy="0"/>
          </a:xfrm>
          <a:prstGeom prst="bentConnector3">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13" name="圆角矩形 12"/>
          <p:cNvSpPr/>
          <p:nvPr/>
        </p:nvSpPr>
        <p:spPr bwMode="auto">
          <a:xfrm>
            <a:off x="4221163" y="3733800"/>
            <a:ext cx="2520950" cy="579438"/>
          </a:xfrm>
          <a:prstGeom prst="roundRect">
            <a:avLst/>
          </a:prstGeom>
          <a:solidFill>
            <a:srgbClr val="FF5050"/>
          </a:solid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spAutoFit/>
          </a:bodyPr>
          <a:lstStyle/>
          <a:p>
            <a:pPr algn="ctr" eaLnBrk="1" hangingPunct="1">
              <a:defRPr/>
            </a:pPr>
            <a:r>
              <a:rPr lang="zh-CN" altLang="en-US" sz="2800" dirty="0">
                <a:solidFill>
                  <a:schemeClr val="bg1"/>
                </a:solidFill>
                <a:latin typeface="微软雅黑" panose="020B0503020204020204" pitchFamily="34" charset="-122"/>
                <a:ea typeface="微软雅黑" panose="020B0503020204020204" pitchFamily="34" charset="-122"/>
              </a:rPr>
              <a:t>回归分析</a:t>
            </a:r>
          </a:p>
        </p:txBody>
      </p:sp>
      <p:sp>
        <p:nvSpPr>
          <p:cNvPr id="14" name="圆角矩形 13"/>
          <p:cNvSpPr/>
          <p:nvPr/>
        </p:nvSpPr>
        <p:spPr bwMode="auto">
          <a:xfrm>
            <a:off x="2465388" y="3736975"/>
            <a:ext cx="1223962" cy="577850"/>
          </a:xfrm>
          <a:prstGeom prst="roundRect">
            <a:avLst/>
          </a:prstGeom>
          <a:solidFill>
            <a:srgbClr val="FFC000"/>
          </a:solid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spAutoFit/>
          </a:bodyPr>
          <a:lstStyle/>
          <a:p>
            <a:pPr algn="ctr" eaLnBrk="1" hangingPunct="1">
              <a:defRPr/>
            </a:pPr>
            <a:r>
              <a:rPr lang="zh-CN" altLang="en-US" sz="2800" dirty="0">
                <a:solidFill>
                  <a:schemeClr val="bg1"/>
                </a:solidFill>
                <a:latin typeface="微软雅黑" panose="020B0503020204020204" pitchFamily="34" charset="-122"/>
                <a:ea typeface="微软雅黑" panose="020B0503020204020204" pitchFamily="34" charset="-122"/>
              </a:rPr>
              <a:t>特征</a:t>
            </a:r>
            <a:r>
              <a:rPr lang="en-US" altLang="zh-CN" sz="2800" dirty="0">
                <a:solidFill>
                  <a:schemeClr val="bg1"/>
                </a:solidFill>
                <a:latin typeface="微软雅黑" panose="020B0503020204020204" pitchFamily="34" charset="-122"/>
                <a:ea typeface="微软雅黑" panose="020B0503020204020204" pitchFamily="34" charset="-122"/>
              </a:rPr>
              <a:t>n</a:t>
            </a:r>
            <a:endParaRPr lang="zh-CN" altLang="en-US" sz="2800" dirty="0">
              <a:solidFill>
                <a:schemeClr val="bg1"/>
              </a:solidFill>
              <a:latin typeface="微软雅黑" panose="020B0503020204020204" pitchFamily="34" charset="-122"/>
              <a:ea typeface="微软雅黑" panose="020B0503020204020204" pitchFamily="34" charset="-122"/>
            </a:endParaRPr>
          </a:p>
        </p:txBody>
      </p:sp>
      <p:cxnSp>
        <p:nvCxnSpPr>
          <p:cNvPr id="15" name="肘形连接符 14"/>
          <p:cNvCxnSpPr>
            <a:stCxn id="14" idx="3"/>
            <a:endCxn id="13" idx="1"/>
          </p:cNvCxnSpPr>
          <p:nvPr/>
        </p:nvCxnSpPr>
        <p:spPr bwMode="auto">
          <a:xfrm flipV="1">
            <a:off x="3689350" y="4024313"/>
            <a:ext cx="531813" cy="1587"/>
          </a:xfrm>
          <a:prstGeom prst="bentConnector3">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16" name="圆角矩形 15"/>
          <p:cNvSpPr/>
          <p:nvPr/>
        </p:nvSpPr>
        <p:spPr bwMode="auto">
          <a:xfrm>
            <a:off x="592138" y="3736975"/>
            <a:ext cx="1223962" cy="577850"/>
          </a:xfrm>
          <a:prstGeom prst="roundRect">
            <a:avLst/>
          </a:prstGeom>
          <a:solidFill>
            <a:srgbClr val="FFC000"/>
          </a:solid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spAutoFit/>
          </a:bodyPr>
          <a:lstStyle/>
          <a:p>
            <a:pPr algn="ctr" eaLnBrk="1" hangingPunct="1">
              <a:defRPr/>
            </a:pPr>
            <a:r>
              <a:rPr lang="zh-CN" altLang="en-US" sz="2800" dirty="0">
                <a:solidFill>
                  <a:schemeClr val="bg1"/>
                </a:solidFill>
                <a:latin typeface="微软雅黑" panose="020B0503020204020204" pitchFamily="34" charset="-122"/>
                <a:ea typeface="微软雅黑" panose="020B0503020204020204" pitchFamily="34" charset="-122"/>
              </a:rPr>
              <a:t>特征</a:t>
            </a:r>
            <a:r>
              <a:rPr lang="en-US" altLang="zh-CN" sz="2800" dirty="0">
                <a:solidFill>
                  <a:schemeClr val="bg1"/>
                </a:solidFill>
                <a:latin typeface="微软雅黑" panose="020B0503020204020204" pitchFamily="34" charset="-122"/>
                <a:ea typeface="微软雅黑" panose="020B0503020204020204" pitchFamily="34" charset="-122"/>
              </a:rPr>
              <a:t>1</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0256" name="文本框 16"/>
          <p:cNvSpPr txBox="1">
            <a:spLocks noChangeArrowheads="1"/>
          </p:cNvSpPr>
          <p:nvPr/>
        </p:nvSpPr>
        <p:spPr bwMode="auto">
          <a:xfrm>
            <a:off x="1760538" y="3733800"/>
            <a:ext cx="800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t>……</a:t>
            </a:r>
            <a:endParaRPr lang="zh-CN" altLang="en-US" sz="2400"/>
          </a:p>
        </p:txBody>
      </p:sp>
      <p:sp>
        <p:nvSpPr>
          <p:cNvPr id="18" name="圆角矩形 17"/>
          <p:cNvSpPr/>
          <p:nvPr/>
        </p:nvSpPr>
        <p:spPr bwMode="auto">
          <a:xfrm>
            <a:off x="7273925" y="3763963"/>
            <a:ext cx="1228725" cy="511175"/>
          </a:xfrm>
          <a:prstGeom prst="roundRect">
            <a:avLst/>
          </a:prstGeom>
          <a:solidFill>
            <a:srgbClr val="92D050"/>
          </a:solid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spAutoFit/>
          </a:bodyPr>
          <a:lstStyle/>
          <a:p>
            <a:pPr algn="ctr" eaLnBrk="1" hangingPunct="1">
              <a:defRPr/>
            </a:pPr>
            <a:r>
              <a:rPr lang="zh-CN" altLang="en-US" sz="2400" dirty="0">
                <a:solidFill>
                  <a:schemeClr val="bg1"/>
                </a:solidFill>
                <a:latin typeface="微软雅黑" panose="020B0503020204020204" pitchFamily="34" charset="-122"/>
                <a:ea typeface="微软雅黑" panose="020B0503020204020204" pitchFamily="34" charset="-122"/>
              </a:rPr>
              <a:t>连续值</a:t>
            </a:r>
          </a:p>
        </p:txBody>
      </p:sp>
      <p:cxnSp>
        <p:nvCxnSpPr>
          <p:cNvPr id="19" name="肘形连接符 18"/>
          <p:cNvCxnSpPr>
            <a:stCxn id="13" idx="3"/>
            <a:endCxn id="18" idx="1"/>
          </p:cNvCxnSpPr>
          <p:nvPr/>
        </p:nvCxnSpPr>
        <p:spPr bwMode="auto">
          <a:xfrm flipV="1">
            <a:off x="6742113" y="4019550"/>
            <a:ext cx="531812" cy="4763"/>
          </a:xfrm>
          <a:prstGeom prst="bentConnector3">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20" name="圆角矩形 19"/>
          <p:cNvSpPr/>
          <p:nvPr/>
        </p:nvSpPr>
        <p:spPr bwMode="auto">
          <a:xfrm>
            <a:off x="4999038" y="5013325"/>
            <a:ext cx="1228725" cy="511175"/>
          </a:xfrm>
          <a:prstGeom prst="roundRect">
            <a:avLst/>
          </a:prstGeom>
          <a:solidFill>
            <a:srgbClr val="92D050"/>
          </a:solid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spAutoFit/>
          </a:bodyPr>
          <a:lstStyle/>
          <a:p>
            <a:pPr algn="ctr" eaLnBrk="1" hangingPunct="1">
              <a:defRPr/>
            </a:pPr>
            <a:r>
              <a:rPr lang="zh-CN" altLang="en-US" sz="2400" dirty="0">
                <a:solidFill>
                  <a:schemeClr val="bg1"/>
                </a:solidFill>
                <a:latin typeface="微软雅黑" panose="020B0503020204020204" pitchFamily="34" charset="-122"/>
                <a:ea typeface="微软雅黑" panose="020B0503020204020204" pitchFamily="34" charset="-122"/>
              </a:rPr>
              <a:t>离散值</a:t>
            </a:r>
          </a:p>
        </p:txBody>
      </p:sp>
      <p:sp>
        <p:nvSpPr>
          <p:cNvPr id="21" name="圆角矩形 20"/>
          <p:cNvSpPr/>
          <p:nvPr/>
        </p:nvSpPr>
        <p:spPr bwMode="auto">
          <a:xfrm>
            <a:off x="2976563" y="5018088"/>
            <a:ext cx="1228725" cy="511175"/>
          </a:xfrm>
          <a:prstGeom prst="roundRect">
            <a:avLst/>
          </a:prstGeom>
          <a:solidFill>
            <a:srgbClr val="92D050"/>
          </a:solid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spAutoFit/>
          </a:bodyPr>
          <a:lstStyle/>
          <a:p>
            <a:pPr algn="ctr" eaLnBrk="1" hangingPunct="1">
              <a:defRPr/>
            </a:pPr>
            <a:r>
              <a:rPr lang="zh-CN" altLang="en-US" sz="2400" dirty="0">
                <a:solidFill>
                  <a:schemeClr val="bg1"/>
                </a:solidFill>
                <a:latin typeface="微软雅黑" panose="020B0503020204020204" pitchFamily="34" charset="-122"/>
                <a:ea typeface="微软雅黑" panose="020B0503020204020204" pitchFamily="34" charset="-122"/>
              </a:rPr>
              <a:t>连续值</a:t>
            </a:r>
          </a:p>
        </p:txBody>
      </p:sp>
      <p:sp>
        <p:nvSpPr>
          <p:cNvPr id="22" name="左右箭头 21"/>
          <p:cNvSpPr/>
          <p:nvPr/>
        </p:nvSpPr>
        <p:spPr bwMode="auto">
          <a:xfrm>
            <a:off x="4354513" y="5189538"/>
            <a:ext cx="495300" cy="144462"/>
          </a:xfrm>
          <a:prstGeom prst="lef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p:nvPr>
        </p:nvSpPr>
        <p:spPr/>
        <p:txBody>
          <a:bodyPr/>
          <a:lstStyle/>
          <a:p>
            <a:r>
              <a:rPr lang="en-US" altLang="zh-CN" smtClean="0"/>
              <a:t>DIANA</a:t>
            </a:r>
            <a:r>
              <a:rPr lang="zh-CN" altLang="en-US" smtClean="0"/>
              <a:t>算法</a:t>
            </a:r>
          </a:p>
        </p:txBody>
      </p:sp>
      <p:sp>
        <p:nvSpPr>
          <p:cNvPr id="84995" name="内容占位符 2"/>
          <p:cNvSpPr>
            <a:spLocks noGrp="1"/>
          </p:cNvSpPr>
          <p:nvPr>
            <p:ph idx="1"/>
          </p:nvPr>
        </p:nvSpPr>
        <p:spPr>
          <a:xfrm>
            <a:off x="323850" y="1268413"/>
            <a:ext cx="8496300" cy="5400675"/>
          </a:xfrm>
        </p:spPr>
        <p:txBody>
          <a:bodyPr/>
          <a:lstStyle/>
          <a:p>
            <a:pPr marL="0" indent="0" algn="just" eaLnBrk="1" hangingPunct="1">
              <a:lnSpc>
                <a:spcPct val="120000"/>
              </a:lnSpc>
              <a:buFont typeface="Wingdings" panose="05000000000000000000" pitchFamily="2" charset="2"/>
              <a:buNone/>
            </a:pPr>
            <a:r>
              <a:rPr lang="en-US" altLang="zh-CN" sz="2000" b="1" smtClean="0">
                <a:solidFill>
                  <a:srgbClr val="000000"/>
                </a:solidFill>
                <a:latin typeface="Times New Roman" panose="02020603050405020304" pitchFamily="18" charset="0"/>
                <a:cs typeface="Times New Roman" panose="02020603050405020304" pitchFamily="18" charset="0"/>
              </a:rPr>
              <a:t>DIANA</a:t>
            </a:r>
            <a:r>
              <a:rPr lang="zh-CN" altLang="en-US" sz="2000" b="1" smtClean="0">
                <a:solidFill>
                  <a:srgbClr val="000000"/>
                </a:solidFill>
                <a:latin typeface="Times New Roman" panose="02020603050405020304" pitchFamily="18" charset="0"/>
                <a:cs typeface="Times New Roman" panose="02020603050405020304" pitchFamily="18" charset="0"/>
              </a:rPr>
              <a:t>算法（自顶向下分裂算法）</a:t>
            </a:r>
          </a:p>
          <a:p>
            <a:pPr marL="0" indent="0" algn="just" eaLnBrk="1" hangingPunct="1">
              <a:lnSpc>
                <a:spcPct val="120000"/>
              </a:lnSpc>
              <a:buFont typeface="Wingdings" panose="05000000000000000000" pitchFamily="2" charset="2"/>
              <a:buNone/>
            </a:pPr>
            <a:r>
              <a:rPr lang="zh-CN" altLang="en-US" sz="1800" b="1" smtClean="0">
                <a:solidFill>
                  <a:srgbClr val="000000"/>
                </a:solidFill>
                <a:latin typeface="Times New Roman" panose="02020603050405020304" pitchFamily="18" charset="0"/>
                <a:cs typeface="Times New Roman" panose="02020603050405020304" pitchFamily="18" charset="0"/>
              </a:rPr>
              <a:t>输入：包含</a:t>
            </a:r>
            <a:r>
              <a:rPr lang="en-US" altLang="zh-CN" sz="1800" b="1" smtClean="0">
                <a:solidFill>
                  <a:srgbClr val="000000"/>
                </a:solidFill>
                <a:latin typeface="Times New Roman" panose="02020603050405020304" pitchFamily="18" charset="0"/>
                <a:cs typeface="Times New Roman" panose="02020603050405020304" pitchFamily="18" charset="0"/>
              </a:rPr>
              <a:t>n</a:t>
            </a:r>
            <a:r>
              <a:rPr lang="zh-CN" altLang="en-US" sz="1800" b="1" smtClean="0">
                <a:solidFill>
                  <a:srgbClr val="000000"/>
                </a:solidFill>
                <a:latin typeface="Times New Roman" panose="02020603050405020304" pitchFamily="18" charset="0"/>
                <a:cs typeface="Times New Roman" panose="02020603050405020304" pitchFamily="18" charset="0"/>
              </a:rPr>
              <a:t>个样本的数据集，终止条件簇的数目</a:t>
            </a:r>
            <a:r>
              <a:rPr lang="en-US" altLang="zh-CN" sz="1800" b="1" smtClean="0">
                <a:solidFill>
                  <a:srgbClr val="000000"/>
                </a:solidFill>
                <a:latin typeface="Times New Roman" panose="02020603050405020304" pitchFamily="18" charset="0"/>
                <a:cs typeface="Times New Roman" panose="02020603050405020304" pitchFamily="18" charset="0"/>
              </a:rPr>
              <a:t>k</a:t>
            </a:r>
            <a:r>
              <a:rPr lang="zh-CN" altLang="en-US" sz="1800" b="1" smtClean="0">
                <a:solidFill>
                  <a:srgbClr val="000000"/>
                </a:solidFill>
                <a:latin typeface="Times New Roman" panose="02020603050405020304" pitchFamily="18" charset="0"/>
                <a:cs typeface="Times New Roman" panose="02020603050405020304" pitchFamily="18" charset="0"/>
              </a:rPr>
              <a:t>。</a:t>
            </a:r>
          </a:p>
          <a:p>
            <a:pPr marL="0" indent="0" algn="just" eaLnBrk="1" hangingPunct="1">
              <a:lnSpc>
                <a:spcPct val="120000"/>
              </a:lnSpc>
              <a:buFont typeface="Wingdings" panose="05000000000000000000" pitchFamily="2" charset="2"/>
              <a:buNone/>
            </a:pPr>
            <a:r>
              <a:rPr lang="zh-CN" altLang="en-US" sz="1800" b="1" smtClean="0">
                <a:solidFill>
                  <a:srgbClr val="000000"/>
                </a:solidFill>
                <a:latin typeface="Times New Roman" panose="02020603050405020304" pitchFamily="18" charset="0"/>
                <a:cs typeface="Times New Roman" panose="02020603050405020304" pitchFamily="18" charset="0"/>
              </a:rPr>
              <a:t>输出：</a:t>
            </a:r>
            <a:r>
              <a:rPr lang="en-US" altLang="zh-CN" sz="1800" b="1" smtClean="0">
                <a:solidFill>
                  <a:srgbClr val="000000"/>
                </a:solidFill>
                <a:latin typeface="Times New Roman" panose="02020603050405020304" pitchFamily="18" charset="0"/>
                <a:cs typeface="Times New Roman" panose="02020603050405020304" pitchFamily="18" charset="0"/>
              </a:rPr>
              <a:t>k</a:t>
            </a:r>
            <a:r>
              <a:rPr lang="zh-CN" altLang="en-US" sz="1800" b="1" smtClean="0">
                <a:solidFill>
                  <a:srgbClr val="000000"/>
                </a:solidFill>
                <a:latin typeface="Times New Roman" panose="02020603050405020304" pitchFamily="18" charset="0"/>
                <a:cs typeface="Times New Roman" panose="02020603050405020304" pitchFamily="18" charset="0"/>
              </a:rPr>
              <a:t>个簇，达到终止条件规定的簇的数目。</a:t>
            </a:r>
          </a:p>
          <a:p>
            <a:pPr marL="0" indent="0" algn="just" eaLnBrk="1" hangingPunct="1">
              <a:lnSpc>
                <a:spcPct val="120000"/>
              </a:lnSpc>
              <a:buFont typeface="Wingdings" panose="05000000000000000000" pitchFamily="2" charset="2"/>
              <a:buNone/>
            </a:pPr>
            <a:r>
              <a:rPr lang="zh-CN" altLang="en-US" sz="1600" b="1" smtClean="0">
                <a:solidFill>
                  <a:srgbClr val="000000"/>
                </a:solidFill>
                <a:latin typeface="Times New Roman" panose="02020603050405020304" pitchFamily="18" charset="0"/>
                <a:cs typeface="Times New Roman" panose="02020603050405020304" pitchFamily="18" charset="0"/>
              </a:rPr>
              <a:t>（</a:t>
            </a:r>
            <a:r>
              <a:rPr lang="en-US" altLang="zh-CN" sz="1600" b="1" smtClean="0">
                <a:solidFill>
                  <a:srgbClr val="000000"/>
                </a:solidFill>
                <a:latin typeface="Times New Roman" panose="02020603050405020304" pitchFamily="18" charset="0"/>
                <a:cs typeface="Times New Roman" panose="02020603050405020304" pitchFamily="18" charset="0"/>
              </a:rPr>
              <a:t>1</a:t>
            </a:r>
            <a:r>
              <a:rPr lang="zh-CN" altLang="en-US" sz="1600" b="1" smtClean="0">
                <a:solidFill>
                  <a:srgbClr val="000000"/>
                </a:solidFill>
                <a:latin typeface="Times New Roman" panose="02020603050405020304" pitchFamily="18" charset="0"/>
                <a:cs typeface="Times New Roman" panose="02020603050405020304" pitchFamily="18" charset="0"/>
              </a:rPr>
              <a:t>）初始时，将所有样本当成一个簇；</a:t>
            </a:r>
          </a:p>
          <a:p>
            <a:pPr marL="0" indent="0" algn="just" eaLnBrk="1" hangingPunct="1">
              <a:lnSpc>
                <a:spcPct val="120000"/>
              </a:lnSpc>
              <a:buFont typeface="Wingdings" panose="05000000000000000000" pitchFamily="2" charset="2"/>
              <a:buNone/>
            </a:pPr>
            <a:r>
              <a:rPr lang="zh-CN" altLang="en-US" sz="1600" b="1" smtClean="0">
                <a:solidFill>
                  <a:srgbClr val="000000"/>
                </a:solidFill>
                <a:latin typeface="Times New Roman" panose="02020603050405020304" pitchFamily="18" charset="0"/>
                <a:cs typeface="Times New Roman" panose="02020603050405020304" pitchFamily="18" charset="0"/>
              </a:rPr>
              <a:t>（</a:t>
            </a:r>
            <a:r>
              <a:rPr lang="en-US" altLang="zh-CN" sz="1600" b="1" smtClean="0">
                <a:solidFill>
                  <a:srgbClr val="000000"/>
                </a:solidFill>
                <a:latin typeface="Times New Roman" panose="02020603050405020304" pitchFamily="18" charset="0"/>
                <a:cs typeface="Times New Roman" panose="02020603050405020304" pitchFamily="18" charset="0"/>
              </a:rPr>
              <a:t>2</a:t>
            </a:r>
            <a:r>
              <a:rPr lang="zh-CN" altLang="en-US" sz="1600" b="1" smtClean="0">
                <a:solidFill>
                  <a:srgbClr val="000000"/>
                </a:solidFill>
                <a:latin typeface="Times New Roman" panose="02020603050405020304" pitchFamily="18" charset="0"/>
                <a:cs typeface="Times New Roman" panose="02020603050405020304" pitchFamily="18" charset="0"/>
              </a:rPr>
              <a:t>） </a:t>
            </a:r>
            <a:r>
              <a:rPr lang="en-US" altLang="zh-CN" sz="1600" b="1" smtClean="0">
                <a:solidFill>
                  <a:srgbClr val="0000FF"/>
                </a:solidFill>
                <a:latin typeface="Times New Roman" panose="02020603050405020304" pitchFamily="18" charset="0"/>
                <a:cs typeface="Times New Roman" panose="02020603050405020304" pitchFamily="18" charset="0"/>
              </a:rPr>
              <a:t>FOR</a:t>
            </a:r>
            <a:r>
              <a:rPr lang="en-US" altLang="zh-CN" sz="1600" b="1" smtClean="0">
                <a:solidFill>
                  <a:srgbClr val="000000"/>
                </a:solidFill>
                <a:latin typeface="Times New Roman" panose="02020603050405020304" pitchFamily="18" charset="0"/>
                <a:cs typeface="Times New Roman" panose="02020603050405020304" pitchFamily="18" charset="0"/>
              </a:rPr>
              <a:t> </a:t>
            </a:r>
            <a:r>
              <a:rPr lang="zh-CN" altLang="en-US" sz="1600" b="1" smtClean="0">
                <a:solidFill>
                  <a:srgbClr val="000000"/>
                </a:solidFill>
                <a:latin typeface="Times New Roman" panose="02020603050405020304" pitchFamily="18" charset="0"/>
                <a:cs typeface="Times New Roman" panose="02020603050405020304" pitchFamily="18" charset="0"/>
              </a:rPr>
              <a:t>（</a:t>
            </a:r>
            <a:r>
              <a:rPr lang="en-US" altLang="zh-CN" sz="1600" b="1" smtClean="0">
                <a:solidFill>
                  <a:srgbClr val="000000"/>
                </a:solidFill>
                <a:latin typeface="Times New Roman" panose="02020603050405020304" pitchFamily="18" charset="0"/>
                <a:cs typeface="Times New Roman" panose="02020603050405020304" pitchFamily="18" charset="0"/>
              </a:rPr>
              <a:t>i=1; i≠k; i++) DO BEGIN</a:t>
            </a:r>
          </a:p>
          <a:p>
            <a:pPr marL="0" indent="0" algn="just" eaLnBrk="1" hangingPunct="1">
              <a:lnSpc>
                <a:spcPct val="120000"/>
              </a:lnSpc>
              <a:buFont typeface="Wingdings" panose="05000000000000000000" pitchFamily="2" charset="2"/>
              <a:buNone/>
            </a:pPr>
            <a:r>
              <a:rPr lang="zh-CN" altLang="en-US" sz="1600" b="1" smtClean="0">
                <a:solidFill>
                  <a:srgbClr val="000000"/>
                </a:solidFill>
                <a:latin typeface="Times New Roman" panose="02020603050405020304" pitchFamily="18" charset="0"/>
                <a:cs typeface="Times New Roman" panose="02020603050405020304" pitchFamily="18" charset="0"/>
              </a:rPr>
              <a:t>（</a:t>
            </a:r>
            <a:r>
              <a:rPr lang="en-US" altLang="zh-CN" sz="1600" b="1" smtClean="0">
                <a:solidFill>
                  <a:srgbClr val="000000"/>
                </a:solidFill>
                <a:latin typeface="Times New Roman" panose="02020603050405020304" pitchFamily="18" charset="0"/>
                <a:cs typeface="Times New Roman" panose="02020603050405020304" pitchFamily="18" charset="0"/>
              </a:rPr>
              <a:t>3</a:t>
            </a:r>
            <a:r>
              <a:rPr lang="zh-CN" altLang="en-US" sz="1600" b="1" smtClean="0">
                <a:solidFill>
                  <a:srgbClr val="000000"/>
                </a:solidFill>
                <a:latin typeface="Times New Roman" panose="02020603050405020304" pitchFamily="18" charset="0"/>
                <a:cs typeface="Times New Roman" panose="02020603050405020304" pitchFamily="18" charset="0"/>
              </a:rPr>
              <a:t>）      在所有簇中挑出具有</a:t>
            </a:r>
            <a:r>
              <a:rPr lang="zh-CN" altLang="en-US" sz="1600" b="1" smtClean="0">
                <a:solidFill>
                  <a:srgbClr val="FF0000"/>
                </a:solidFill>
                <a:latin typeface="Times New Roman" panose="02020603050405020304" pitchFamily="18" charset="0"/>
                <a:cs typeface="Times New Roman" panose="02020603050405020304" pitchFamily="18" charset="0"/>
              </a:rPr>
              <a:t>最大直径</a:t>
            </a:r>
            <a:r>
              <a:rPr lang="zh-CN" altLang="en-US" sz="1600" b="1" smtClean="0">
                <a:solidFill>
                  <a:srgbClr val="000000"/>
                </a:solidFill>
                <a:latin typeface="Times New Roman" panose="02020603050405020304" pitchFamily="18" charset="0"/>
                <a:cs typeface="Times New Roman" panose="02020603050405020304" pitchFamily="18" charset="0"/>
              </a:rPr>
              <a:t>的簇</a:t>
            </a:r>
            <a:r>
              <a:rPr lang="en-US" altLang="zh-CN" sz="1600" b="1" smtClean="0">
                <a:solidFill>
                  <a:srgbClr val="000000"/>
                </a:solidFill>
                <a:latin typeface="Times New Roman" panose="02020603050405020304" pitchFamily="18" charset="0"/>
                <a:cs typeface="Times New Roman" panose="02020603050405020304" pitchFamily="18" charset="0"/>
              </a:rPr>
              <a:t>C</a:t>
            </a:r>
            <a:r>
              <a:rPr lang="zh-CN" altLang="en-US" sz="1600" b="1" smtClean="0">
                <a:solidFill>
                  <a:srgbClr val="000000"/>
                </a:solidFill>
                <a:latin typeface="Times New Roman" panose="02020603050405020304" pitchFamily="18" charset="0"/>
                <a:cs typeface="Times New Roman" panose="02020603050405020304" pitchFamily="18" charset="0"/>
              </a:rPr>
              <a:t>；</a:t>
            </a:r>
          </a:p>
          <a:p>
            <a:pPr marL="0" indent="0" algn="just" eaLnBrk="1" hangingPunct="1">
              <a:lnSpc>
                <a:spcPct val="120000"/>
              </a:lnSpc>
              <a:buFont typeface="Wingdings" panose="05000000000000000000" pitchFamily="2" charset="2"/>
              <a:buNone/>
            </a:pPr>
            <a:r>
              <a:rPr lang="zh-CN" altLang="en-US" sz="1600" b="1" smtClean="0">
                <a:solidFill>
                  <a:srgbClr val="000000"/>
                </a:solidFill>
                <a:latin typeface="Times New Roman" panose="02020603050405020304" pitchFamily="18" charset="0"/>
                <a:cs typeface="Times New Roman" panose="02020603050405020304" pitchFamily="18" charset="0"/>
              </a:rPr>
              <a:t>（</a:t>
            </a:r>
            <a:r>
              <a:rPr lang="en-US" altLang="zh-CN" sz="1600" b="1" smtClean="0">
                <a:solidFill>
                  <a:srgbClr val="000000"/>
                </a:solidFill>
                <a:latin typeface="Times New Roman" panose="02020603050405020304" pitchFamily="18" charset="0"/>
                <a:cs typeface="Times New Roman" panose="02020603050405020304" pitchFamily="18" charset="0"/>
              </a:rPr>
              <a:t>4</a:t>
            </a:r>
            <a:r>
              <a:rPr lang="zh-CN" altLang="en-US" sz="1600" b="1" smtClean="0">
                <a:solidFill>
                  <a:srgbClr val="000000"/>
                </a:solidFill>
                <a:latin typeface="Times New Roman" panose="02020603050405020304" pitchFamily="18" charset="0"/>
                <a:cs typeface="Times New Roman" panose="02020603050405020304" pitchFamily="18" charset="0"/>
              </a:rPr>
              <a:t>）      找出</a:t>
            </a:r>
            <a:r>
              <a:rPr lang="en-US" altLang="zh-CN" sz="1600" b="1" smtClean="0">
                <a:solidFill>
                  <a:srgbClr val="000000"/>
                </a:solidFill>
                <a:latin typeface="Times New Roman" panose="02020603050405020304" pitchFamily="18" charset="0"/>
                <a:cs typeface="Times New Roman" panose="02020603050405020304" pitchFamily="18" charset="0"/>
              </a:rPr>
              <a:t>C</a:t>
            </a:r>
            <a:r>
              <a:rPr lang="zh-CN" altLang="en-US" sz="1600" b="1" smtClean="0">
                <a:solidFill>
                  <a:srgbClr val="000000"/>
                </a:solidFill>
                <a:latin typeface="Times New Roman" panose="02020603050405020304" pitchFamily="18" charset="0"/>
                <a:cs typeface="Times New Roman" panose="02020603050405020304" pitchFamily="18" charset="0"/>
              </a:rPr>
              <a:t>中与其它点</a:t>
            </a:r>
            <a:r>
              <a:rPr lang="zh-CN" altLang="en-US" sz="1600" b="1" smtClean="0">
                <a:solidFill>
                  <a:srgbClr val="FF0000"/>
                </a:solidFill>
                <a:latin typeface="Times New Roman" panose="02020603050405020304" pitchFamily="18" charset="0"/>
                <a:cs typeface="Times New Roman" panose="02020603050405020304" pitchFamily="18" charset="0"/>
              </a:rPr>
              <a:t>平均相异度</a:t>
            </a:r>
            <a:r>
              <a:rPr lang="zh-CN" altLang="en-US" sz="1600" b="1" smtClean="0">
                <a:solidFill>
                  <a:srgbClr val="000000"/>
                </a:solidFill>
                <a:latin typeface="Times New Roman" panose="02020603050405020304" pitchFamily="18" charset="0"/>
                <a:cs typeface="Times New Roman" panose="02020603050405020304" pitchFamily="18" charset="0"/>
              </a:rPr>
              <a:t>最大的一个点</a:t>
            </a:r>
            <a:r>
              <a:rPr lang="en-US" altLang="zh-CN" sz="1600" b="1" smtClean="0">
                <a:solidFill>
                  <a:srgbClr val="000000"/>
                </a:solidFill>
                <a:latin typeface="Times New Roman" panose="02020603050405020304" pitchFamily="18" charset="0"/>
                <a:cs typeface="Times New Roman" panose="02020603050405020304" pitchFamily="18" charset="0"/>
              </a:rPr>
              <a:t>p</a:t>
            </a:r>
            <a:r>
              <a:rPr lang="zh-CN" altLang="en-US" sz="1600" b="1" smtClean="0">
                <a:solidFill>
                  <a:srgbClr val="000000"/>
                </a:solidFill>
                <a:latin typeface="Times New Roman" panose="02020603050405020304" pitchFamily="18" charset="0"/>
                <a:cs typeface="Times New Roman" panose="02020603050405020304" pitchFamily="18" charset="0"/>
              </a:rPr>
              <a:t>，并把</a:t>
            </a:r>
            <a:r>
              <a:rPr lang="en-US" altLang="zh-CN" sz="1600" b="1" smtClean="0">
                <a:solidFill>
                  <a:srgbClr val="000000"/>
                </a:solidFill>
                <a:latin typeface="Times New Roman" panose="02020603050405020304" pitchFamily="18" charset="0"/>
                <a:cs typeface="Times New Roman" panose="02020603050405020304" pitchFamily="18" charset="0"/>
              </a:rPr>
              <a:t>p</a:t>
            </a:r>
            <a:r>
              <a:rPr lang="zh-CN" altLang="en-US" sz="1600" b="1" smtClean="0">
                <a:solidFill>
                  <a:srgbClr val="000000"/>
                </a:solidFill>
                <a:latin typeface="Times New Roman" panose="02020603050405020304" pitchFamily="18" charset="0"/>
                <a:cs typeface="Times New Roman" panose="02020603050405020304" pitchFamily="18" charset="0"/>
              </a:rPr>
              <a:t>放入</a:t>
            </a:r>
            <a:r>
              <a:rPr lang="en-US" altLang="zh-CN" sz="1600" b="1" smtClean="0">
                <a:solidFill>
                  <a:srgbClr val="000000"/>
                </a:solidFill>
                <a:latin typeface="Times New Roman" panose="02020603050405020304" pitchFamily="18" charset="0"/>
                <a:cs typeface="Times New Roman" panose="02020603050405020304" pitchFamily="18" charset="0"/>
              </a:rPr>
              <a:t>splinter </a:t>
            </a:r>
          </a:p>
          <a:p>
            <a:pPr marL="0" indent="0" algn="just" eaLnBrk="1" hangingPunct="1">
              <a:lnSpc>
                <a:spcPct val="120000"/>
              </a:lnSpc>
              <a:buFont typeface="Wingdings" panose="05000000000000000000" pitchFamily="2" charset="2"/>
              <a:buNone/>
            </a:pPr>
            <a:r>
              <a:rPr lang="en-US" altLang="zh-CN" sz="1600" b="1" smtClean="0">
                <a:solidFill>
                  <a:srgbClr val="000000"/>
                </a:solidFill>
                <a:latin typeface="Times New Roman" panose="02020603050405020304" pitchFamily="18" charset="0"/>
                <a:cs typeface="Times New Roman" panose="02020603050405020304" pitchFamily="18" charset="0"/>
              </a:rPr>
              <a:t>                 group</a:t>
            </a:r>
            <a:r>
              <a:rPr lang="zh-CN" altLang="en-US" sz="1600" b="1" smtClean="0">
                <a:solidFill>
                  <a:srgbClr val="000000"/>
                </a:solidFill>
                <a:latin typeface="Times New Roman" panose="02020603050405020304" pitchFamily="18" charset="0"/>
                <a:cs typeface="Times New Roman" panose="02020603050405020304" pitchFamily="18" charset="0"/>
              </a:rPr>
              <a:t>，剩余的放在</a:t>
            </a:r>
            <a:r>
              <a:rPr lang="en-US" altLang="zh-CN" sz="1600" b="1" smtClean="0">
                <a:solidFill>
                  <a:srgbClr val="000000"/>
                </a:solidFill>
                <a:latin typeface="Times New Roman" panose="02020603050405020304" pitchFamily="18" charset="0"/>
                <a:cs typeface="Times New Roman" panose="02020603050405020304" pitchFamily="18" charset="0"/>
              </a:rPr>
              <a:t>old party</a:t>
            </a:r>
            <a:r>
              <a:rPr lang="zh-CN" altLang="en-US" sz="1600" b="1" smtClean="0">
                <a:solidFill>
                  <a:srgbClr val="000000"/>
                </a:solidFill>
                <a:latin typeface="Times New Roman" panose="02020603050405020304" pitchFamily="18" charset="0"/>
                <a:cs typeface="Times New Roman" panose="02020603050405020304" pitchFamily="18" charset="0"/>
              </a:rPr>
              <a:t>中；</a:t>
            </a:r>
          </a:p>
          <a:p>
            <a:pPr marL="0" indent="0" algn="just" eaLnBrk="1" hangingPunct="1">
              <a:lnSpc>
                <a:spcPct val="120000"/>
              </a:lnSpc>
              <a:buFont typeface="Wingdings" panose="05000000000000000000" pitchFamily="2" charset="2"/>
              <a:buNone/>
            </a:pPr>
            <a:r>
              <a:rPr lang="zh-CN" altLang="en-US" sz="1600" b="1" smtClean="0">
                <a:solidFill>
                  <a:srgbClr val="000000"/>
                </a:solidFill>
                <a:latin typeface="Times New Roman" panose="02020603050405020304" pitchFamily="18" charset="0"/>
                <a:cs typeface="Times New Roman" panose="02020603050405020304" pitchFamily="18" charset="0"/>
              </a:rPr>
              <a:t>（</a:t>
            </a:r>
            <a:r>
              <a:rPr lang="en-US" altLang="zh-CN" sz="1600" b="1" smtClean="0">
                <a:solidFill>
                  <a:srgbClr val="000000"/>
                </a:solidFill>
                <a:latin typeface="Times New Roman" panose="02020603050405020304" pitchFamily="18" charset="0"/>
                <a:cs typeface="Times New Roman" panose="02020603050405020304" pitchFamily="18" charset="0"/>
              </a:rPr>
              <a:t>5</a:t>
            </a:r>
            <a:r>
              <a:rPr lang="zh-CN" altLang="en-US" sz="1600" b="1" smtClean="0">
                <a:solidFill>
                  <a:srgbClr val="000000"/>
                </a:solidFill>
                <a:latin typeface="Times New Roman" panose="02020603050405020304" pitchFamily="18" charset="0"/>
                <a:cs typeface="Times New Roman" panose="02020603050405020304" pitchFamily="18" charset="0"/>
              </a:rPr>
              <a:t>）</a:t>
            </a:r>
            <a:r>
              <a:rPr lang="en-US" altLang="zh-CN" sz="1600" b="1" smtClean="0">
                <a:solidFill>
                  <a:srgbClr val="000000"/>
                </a:solidFill>
                <a:latin typeface="Times New Roman" panose="02020603050405020304" pitchFamily="18" charset="0"/>
                <a:cs typeface="Times New Roman" panose="02020603050405020304" pitchFamily="18" charset="0"/>
              </a:rPr>
              <a:t>      </a:t>
            </a:r>
            <a:r>
              <a:rPr lang="en-US" altLang="zh-CN" sz="1600" b="1" smtClean="0">
                <a:solidFill>
                  <a:srgbClr val="FF0000"/>
                </a:solidFill>
                <a:latin typeface="Times New Roman" panose="02020603050405020304" pitchFamily="18" charset="0"/>
                <a:cs typeface="Times New Roman" panose="02020603050405020304" pitchFamily="18" charset="0"/>
              </a:rPr>
              <a:t>REPEAT</a:t>
            </a:r>
          </a:p>
          <a:p>
            <a:pPr marL="0" indent="0" algn="just" eaLnBrk="1" hangingPunct="1">
              <a:lnSpc>
                <a:spcPct val="120000"/>
              </a:lnSpc>
              <a:buFont typeface="Wingdings" panose="05000000000000000000" pitchFamily="2" charset="2"/>
              <a:buNone/>
            </a:pPr>
            <a:r>
              <a:rPr lang="zh-CN" altLang="en-US" sz="1600" b="1" smtClean="0">
                <a:solidFill>
                  <a:srgbClr val="000000"/>
                </a:solidFill>
                <a:latin typeface="Times New Roman" panose="02020603050405020304" pitchFamily="18" charset="0"/>
                <a:cs typeface="Times New Roman" panose="02020603050405020304" pitchFamily="18" charset="0"/>
              </a:rPr>
              <a:t>（</a:t>
            </a:r>
            <a:r>
              <a:rPr lang="en-US" altLang="zh-CN" sz="1600" b="1" smtClean="0">
                <a:solidFill>
                  <a:srgbClr val="000000"/>
                </a:solidFill>
                <a:latin typeface="Times New Roman" panose="02020603050405020304" pitchFamily="18" charset="0"/>
                <a:cs typeface="Times New Roman" panose="02020603050405020304" pitchFamily="18" charset="0"/>
              </a:rPr>
              <a:t>6</a:t>
            </a:r>
            <a:r>
              <a:rPr lang="zh-CN" altLang="en-US" sz="1600" b="1" smtClean="0">
                <a:solidFill>
                  <a:srgbClr val="000000"/>
                </a:solidFill>
                <a:latin typeface="Times New Roman" panose="02020603050405020304" pitchFamily="18" charset="0"/>
                <a:cs typeface="Times New Roman" panose="02020603050405020304" pitchFamily="18" charset="0"/>
              </a:rPr>
              <a:t>）          在</a:t>
            </a:r>
            <a:r>
              <a:rPr lang="en-US" altLang="zh-CN" sz="1600" b="1" smtClean="0">
                <a:solidFill>
                  <a:srgbClr val="000000"/>
                </a:solidFill>
                <a:latin typeface="Times New Roman" panose="02020603050405020304" pitchFamily="18" charset="0"/>
                <a:cs typeface="Times New Roman" panose="02020603050405020304" pitchFamily="18" charset="0"/>
              </a:rPr>
              <a:t>old party</a:t>
            </a:r>
            <a:r>
              <a:rPr lang="zh-CN" altLang="en-US" sz="1600" b="1" smtClean="0">
                <a:solidFill>
                  <a:srgbClr val="000000"/>
                </a:solidFill>
                <a:latin typeface="Times New Roman" panose="02020603050405020304" pitchFamily="18" charset="0"/>
                <a:cs typeface="Times New Roman" panose="02020603050405020304" pitchFamily="18" charset="0"/>
              </a:rPr>
              <a:t>里找出到最近的</a:t>
            </a:r>
            <a:r>
              <a:rPr lang="en-US" altLang="zh-CN" sz="1600" b="1" smtClean="0">
                <a:solidFill>
                  <a:srgbClr val="000000"/>
                </a:solidFill>
                <a:latin typeface="Times New Roman" panose="02020603050405020304" pitchFamily="18" charset="0"/>
                <a:cs typeface="Times New Roman" panose="02020603050405020304" pitchFamily="18" charset="0"/>
              </a:rPr>
              <a:t>splinter group</a:t>
            </a:r>
            <a:r>
              <a:rPr lang="zh-CN" altLang="en-US" sz="1600" b="1" smtClean="0">
                <a:solidFill>
                  <a:srgbClr val="000000"/>
                </a:solidFill>
                <a:latin typeface="Times New Roman" panose="02020603050405020304" pitchFamily="18" charset="0"/>
                <a:cs typeface="Times New Roman" panose="02020603050405020304" pitchFamily="18" charset="0"/>
              </a:rPr>
              <a:t>中的点的距离不大于到</a:t>
            </a:r>
          </a:p>
          <a:p>
            <a:pPr marL="0" indent="0" algn="just" eaLnBrk="1" hangingPunct="1">
              <a:lnSpc>
                <a:spcPct val="120000"/>
              </a:lnSpc>
              <a:buFont typeface="Wingdings" panose="05000000000000000000" pitchFamily="2" charset="2"/>
              <a:buNone/>
            </a:pPr>
            <a:r>
              <a:rPr lang="en-US" altLang="zh-CN" sz="1600" b="1" smtClean="0">
                <a:solidFill>
                  <a:srgbClr val="000000"/>
                </a:solidFill>
                <a:latin typeface="Times New Roman" panose="02020603050405020304" pitchFamily="18" charset="0"/>
                <a:cs typeface="Times New Roman" panose="02020603050405020304" pitchFamily="18" charset="0"/>
              </a:rPr>
              <a:t>                    old party</a:t>
            </a:r>
            <a:r>
              <a:rPr lang="zh-CN" altLang="en-US" sz="1600" b="1" smtClean="0">
                <a:solidFill>
                  <a:srgbClr val="000000"/>
                </a:solidFill>
                <a:latin typeface="Times New Roman" panose="02020603050405020304" pitchFamily="18" charset="0"/>
                <a:cs typeface="Times New Roman" panose="02020603050405020304" pitchFamily="18" charset="0"/>
              </a:rPr>
              <a:t>中最近点的距离的点，并将该点加入</a:t>
            </a:r>
            <a:r>
              <a:rPr lang="en-US" altLang="zh-CN" sz="1600" b="1" smtClean="0">
                <a:solidFill>
                  <a:srgbClr val="000000"/>
                </a:solidFill>
                <a:latin typeface="Times New Roman" panose="02020603050405020304" pitchFamily="18" charset="0"/>
                <a:cs typeface="Times New Roman" panose="02020603050405020304" pitchFamily="18" charset="0"/>
              </a:rPr>
              <a:t>splinter group</a:t>
            </a:r>
            <a:r>
              <a:rPr lang="zh-CN" altLang="en-US" sz="1600" b="1" smtClean="0">
                <a:solidFill>
                  <a:srgbClr val="000000"/>
                </a:solidFill>
                <a:latin typeface="Times New Roman" panose="02020603050405020304" pitchFamily="18" charset="0"/>
                <a:cs typeface="Times New Roman" panose="02020603050405020304" pitchFamily="18" charset="0"/>
              </a:rPr>
              <a:t>。</a:t>
            </a:r>
          </a:p>
          <a:p>
            <a:pPr marL="0" indent="0" algn="just" eaLnBrk="1" hangingPunct="1">
              <a:lnSpc>
                <a:spcPct val="120000"/>
              </a:lnSpc>
              <a:buFont typeface="Wingdings" panose="05000000000000000000" pitchFamily="2" charset="2"/>
              <a:buNone/>
            </a:pPr>
            <a:r>
              <a:rPr lang="zh-CN" altLang="en-US" sz="1600" b="1" smtClean="0">
                <a:solidFill>
                  <a:srgbClr val="000000"/>
                </a:solidFill>
                <a:latin typeface="Times New Roman" panose="02020603050405020304" pitchFamily="18" charset="0"/>
                <a:cs typeface="Times New Roman" panose="02020603050405020304" pitchFamily="18" charset="0"/>
              </a:rPr>
              <a:t>（</a:t>
            </a:r>
            <a:r>
              <a:rPr lang="en-US" altLang="zh-CN" sz="1600" b="1" smtClean="0">
                <a:solidFill>
                  <a:srgbClr val="000000"/>
                </a:solidFill>
                <a:latin typeface="Times New Roman" panose="02020603050405020304" pitchFamily="18" charset="0"/>
                <a:cs typeface="Times New Roman" panose="02020603050405020304" pitchFamily="18" charset="0"/>
              </a:rPr>
              <a:t>7</a:t>
            </a:r>
            <a:r>
              <a:rPr lang="zh-CN" altLang="en-US" sz="1600" b="1" smtClean="0">
                <a:solidFill>
                  <a:srgbClr val="000000"/>
                </a:solidFill>
                <a:latin typeface="Times New Roman" panose="02020603050405020304" pitchFamily="18" charset="0"/>
                <a:cs typeface="Times New Roman" panose="02020603050405020304" pitchFamily="18" charset="0"/>
              </a:rPr>
              <a:t>）      </a:t>
            </a:r>
            <a:r>
              <a:rPr lang="en-US" altLang="zh-CN" sz="1600" b="1" smtClean="0">
                <a:solidFill>
                  <a:srgbClr val="FF0000"/>
                </a:solidFill>
                <a:latin typeface="Times New Roman" panose="02020603050405020304" pitchFamily="18" charset="0"/>
                <a:cs typeface="Times New Roman" panose="02020603050405020304" pitchFamily="18" charset="0"/>
              </a:rPr>
              <a:t>UNTIL</a:t>
            </a:r>
            <a:r>
              <a:rPr lang="en-US" altLang="zh-CN" sz="1600" b="1" smtClean="0">
                <a:solidFill>
                  <a:srgbClr val="000000"/>
                </a:solidFill>
                <a:latin typeface="Times New Roman" panose="02020603050405020304" pitchFamily="18" charset="0"/>
                <a:cs typeface="Times New Roman" panose="02020603050405020304" pitchFamily="18" charset="0"/>
              </a:rPr>
              <a:t> </a:t>
            </a:r>
            <a:r>
              <a:rPr lang="zh-CN" altLang="en-US" sz="1600" b="1" smtClean="0">
                <a:solidFill>
                  <a:srgbClr val="000000"/>
                </a:solidFill>
                <a:latin typeface="Times New Roman" panose="02020603050405020304" pitchFamily="18" charset="0"/>
                <a:cs typeface="Times New Roman" panose="02020603050405020304" pitchFamily="18" charset="0"/>
              </a:rPr>
              <a:t>没有新的</a:t>
            </a:r>
            <a:r>
              <a:rPr lang="en-US" altLang="zh-CN" sz="1600" b="1" smtClean="0">
                <a:solidFill>
                  <a:srgbClr val="000000"/>
                </a:solidFill>
                <a:latin typeface="Times New Roman" panose="02020603050405020304" pitchFamily="18" charset="0"/>
                <a:cs typeface="Times New Roman" panose="02020603050405020304" pitchFamily="18" charset="0"/>
              </a:rPr>
              <a:t>old party</a:t>
            </a:r>
            <a:r>
              <a:rPr lang="zh-CN" altLang="en-US" sz="1600" b="1" smtClean="0">
                <a:solidFill>
                  <a:srgbClr val="000000"/>
                </a:solidFill>
                <a:latin typeface="Times New Roman" panose="02020603050405020304" pitchFamily="18" charset="0"/>
                <a:cs typeface="Times New Roman" panose="02020603050405020304" pitchFamily="18" charset="0"/>
              </a:rPr>
              <a:t>的点被分配给</a:t>
            </a:r>
            <a:r>
              <a:rPr lang="en-US" altLang="zh-CN" sz="1600" b="1" smtClean="0">
                <a:solidFill>
                  <a:srgbClr val="000000"/>
                </a:solidFill>
                <a:latin typeface="Times New Roman" panose="02020603050405020304" pitchFamily="18" charset="0"/>
                <a:cs typeface="Times New Roman" panose="02020603050405020304" pitchFamily="18" charset="0"/>
              </a:rPr>
              <a:t>splinter group</a:t>
            </a:r>
            <a:r>
              <a:rPr lang="zh-CN" altLang="en-US" sz="1600" b="1" smtClean="0">
                <a:solidFill>
                  <a:srgbClr val="000000"/>
                </a:solidFill>
                <a:latin typeface="Times New Roman" panose="02020603050405020304" pitchFamily="18" charset="0"/>
                <a:cs typeface="Times New Roman" panose="02020603050405020304" pitchFamily="18" charset="0"/>
              </a:rPr>
              <a:t>；</a:t>
            </a:r>
          </a:p>
          <a:p>
            <a:pPr marL="0" indent="0" algn="just" eaLnBrk="1" hangingPunct="1">
              <a:lnSpc>
                <a:spcPct val="120000"/>
              </a:lnSpc>
              <a:buFont typeface="Wingdings" panose="05000000000000000000" pitchFamily="2" charset="2"/>
              <a:buNone/>
            </a:pPr>
            <a:r>
              <a:rPr lang="zh-CN" altLang="en-US" sz="1600" b="1" smtClean="0">
                <a:solidFill>
                  <a:srgbClr val="000000"/>
                </a:solidFill>
                <a:latin typeface="Times New Roman" panose="02020603050405020304" pitchFamily="18" charset="0"/>
                <a:cs typeface="Times New Roman" panose="02020603050405020304" pitchFamily="18" charset="0"/>
              </a:rPr>
              <a:t>（</a:t>
            </a:r>
            <a:r>
              <a:rPr lang="en-US" altLang="zh-CN" sz="1600" b="1" smtClean="0">
                <a:solidFill>
                  <a:srgbClr val="000000"/>
                </a:solidFill>
                <a:latin typeface="Times New Roman" panose="02020603050405020304" pitchFamily="18" charset="0"/>
                <a:cs typeface="Times New Roman" panose="02020603050405020304" pitchFamily="18" charset="0"/>
              </a:rPr>
              <a:t>8</a:t>
            </a:r>
            <a:r>
              <a:rPr lang="zh-CN" altLang="en-US" sz="1600" b="1" smtClean="0">
                <a:solidFill>
                  <a:srgbClr val="000000"/>
                </a:solidFill>
                <a:latin typeface="Times New Roman" panose="02020603050405020304" pitchFamily="18" charset="0"/>
                <a:cs typeface="Times New Roman" panose="02020603050405020304" pitchFamily="18" charset="0"/>
              </a:rPr>
              <a:t>）      </a:t>
            </a:r>
            <a:r>
              <a:rPr lang="en-US" altLang="zh-CN" sz="1600" b="1" smtClean="0">
                <a:solidFill>
                  <a:srgbClr val="000000"/>
                </a:solidFill>
                <a:latin typeface="Times New Roman" panose="02020603050405020304" pitchFamily="18" charset="0"/>
                <a:cs typeface="Times New Roman" panose="02020603050405020304" pitchFamily="18" charset="0"/>
              </a:rPr>
              <a:t>splinter group</a:t>
            </a:r>
            <a:r>
              <a:rPr lang="zh-CN" altLang="en-US" sz="1600" b="1" smtClean="0">
                <a:solidFill>
                  <a:srgbClr val="000000"/>
                </a:solidFill>
                <a:latin typeface="Times New Roman" panose="02020603050405020304" pitchFamily="18" charset="0"/>
                <a:cs typeface="Times New Roman" panose="02020603050405020304" pitchFamily="18" charset="0"/>
              </a:rPr>
              <a:t>和</a:t>
            </a:r>
            <a:r>
              <a:rPr lang="en-US" altLang="zh-CN" sz="1600" b="1" smtClean="0">
                <a:solidFill>
                  <a:srgbClr val="000000"/>
                </a:solidFill>
                <a:latin typeface="Times New Roman" panose="02020603050405020304" pitchFamily="18" charset="0"/>
                <a:cs typeface="Times New Roman" panose="02020603050405020304" pitchFamily="18" charset="0"/>
              </a:rPr>
              <a:t>old party</a:t>
            </a:r>
            <a:r>
              <a:rPr lang="zh-CN" altLang="en-US" sz="1600" b="1" smtClean="0">
                <a:solidFill>
                  <a:srgbClr val="000000"/>
                </a:solidFill>
                <a:latin typeface="Times New Roman" panose="02020603050405020304" pitchFamily="18" charset="0"/>
                <a:cs typeface="Times New Roman" panose="02020603050405020304" pitchFamily="18" charset="0"/>
              </a:rPr>
              <a:t>为被选中的簇分裂成的两个簇，与其它簇</a:t>
            </a:r>
          </a:p>
          <a:p>
            <a:pPr marL="0" indent="0" algn="just" eaLnBrk="1" hangingPunct="1">
              <a:lnSpc>
                <a:spcPct val="120000"/>
              </a:lnSpc>
              <a:buFont typeface="Wingdings" panose="05000000000000000000" pitchFamily="2" charset="2"/>
              <a:buNone/>
            </a:pPr>
            <a:r>
              <a:rPr lang="zh-CN" altLang="en-US" sz="1600" b="1" smtClean="0">
                <a:solidFill>
                  <a:srgbClr val="000000"/>
                </a:solidFill>
                <a:latin typeface="Times New Roman" panose="02020603050405020304" pitchFamily="18" charset="0"/>
                <a:cs typeface="Times New Roman" panose="02020603050405020304" pitchFamily="18" charset="0"/>
              </a:rPr>
              <a:t>                一起组成新的簇集合。</a:t>
            </a:r>
          </a:p>
          <a:p>
            <a:pPr marL="0" indent="0" algn="just" eaLnBrk="1" hangingPunct="1">
              <a:lnSpc>
                <a:spcPct val="120000"/>
              </a:lnSpc>
              <a:buFont typeface="Wingdings" panose="05000000000000000000" pitchFamily="2" charset="2"/>
              <a:buNone/>
            </a:pPr>
            <a:r>
              <a:rPr lang="zh-CN" altLang="en-US" sz="1600" b="1" smtClean="0">
                <a:solidFill>
                  <a:srgbClr val="000000"/>
                </a:solidFill>
                <a:latin typeface="Times New Roman" panose="02020603050405020304" pitchFamily="18" charset="0"/>
                <a:cs typeface="Times New Roman" panose="02020603050405020304" pitchFamily="18" charset="0"/>
              </a:rPr>
              <a:t>（</a:t>
            </a:r>
            <a:r>
              <a:rPr lang="en-US" altLang="zh-CN" sz="1600" b="1" smtClean="0">
                <a:solidFill>
                  <a:srgbClr val="000000"/>
                </a:solidFill>
                <a:latin typeface="Times New Roman" panose="02020603050405020304" pitchFamily="18" charset="0"/>
                <a:cs typeface="Times New Roman" panose="02020603050405020304" pitchFamily="18" charset="0"/>
              </a:rPr>
              <a:t>9</a:t>
            </a:r>
            <a:r>
              <a:rPr lang="zh-CN" altLang="en-US" sz="1600" b="1" smtClean="0">
                <a:solidFill>
                  <a:srgbClr val="000000"/>
                </a:solidFill>
                <a:latin typeface="Times New Roman" panose="02020603050405020304" pitchFamily="18" charset="0"/>
                <a:cs typeface="Times New Roman" panose="02020603050405020304" pitchFamily="18" charset="0"/>
              </a:rPr>
              <a:t>） </a:t>
            </a:r>
            <a:r>
              <a:rPr lang="en-US" altLang="zh-CN" sz="1600" b="1" smtClean="0">
                <a:solidFill>
                  <a:srgbClr val="0000FF"/>
                </a:solidFill>
                <a:latin typeface="Times New Roman" panose="02020603050405020304" pitchFamily="18" charset="0"/>
                <a:cs typeface="Times New Roman" panose="02020603050405020304" pitchFamily="18" charset="0"/>
              </a:rPr>
              <a:t>END</a:t>
            </a:r>
          </a:p>
          <a:p>
            <a:pPr marL="0" indent="0">
              <a:buFont typeface="Wingdings" panose="05000000000000000000" pitchFamily="2" charset="2"/>
              <a:buNone/>
            </a:pPr>
            <a:endParaRPr lang="zh-CN" altLang="en-US" sz="1800" smtClean="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副标题 2"/>
          <p:cNvSpPr>
            <a:spLocks noGrp="1"/>
          </p:cNvSpPr>
          <p:nvPr>
            <p:ph type="subTitle" idx="1"/>
          </p:nvPr>
        </p:nvSpPr>
        <p:spPr>
          <a:xfrm>
            <a:off x="3851275" y="4149725"/>
            <a:ext cx="5184775" cy="1655763"/>
          </a:xfrm>
        </p:spPr>
        <p:txBody>
          <a:bodyPr/>
          <a:lstStyle/>
          <a:p>
            <a:pPr eaLnBrk="1" hangingPunct="1"/>
            <a:endParaRPr lang="zh-CN" altLang="en-US" smtClean="0"/>
          </a:p>
        </p:txBody>
      </p:sp>
      <p:sp>
        <p:nvSpPr>
          <p:cNvPr id="151555" name="标题 1"/>
          <p:cNvSpPr>
            <a:spLocks noGrp="1"/>
          </p:cNvSpPr>
          <p:nvPr>
            <p:ph type="ctrTitle"/>
          </p:nvPr>
        </p:nvSpPr>
        <p:spPr/>
        <p:txBody>
          <a:bodyPr/>
          <a:lstStyle/>
          <a:p>
            <a:pPr eaLnBrk="1" hangingPunct="1"/>
            <a:r>
              <a:rPr lang="zh-CN" altLang="en-US" smtClean="0"/>
              <a:t>关联规则挖掘</a:t>
            </a:r>
          </a:p>
        </p:txBody>
      </p:sp>
    </p:spTree>
    <p:extLst>
      <p:ext uri="{BB962C8B-B14F-4D97-AF65-F5344CB8AC3E}">
        <p14:creationId xmlns:p14="http://schemas.microsoft.com/office/powerpoint/2010/main" val="58717769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标题 1"/>
          <p:cNvSpPr>
            <a:spLocks noGrp="1"/>
          </p:cNvSpPr>
          <p:nvPr>
            <p:ph type="title"/>
          </p:nvPr>
        </p:nvSpPr>
        <p:spPr/>
        <p:txBody>
          <a:bodyPr/>
          <a:lstStyle/>
          <a:p>
            <a:r>
              <a:rPr lang="zh-CN" altLang="en-US" smtClean="0"/>
              <a:t>关联规则</a:t>
            </a:r>
          </a:p>
        </p:txBody>
      </p:sp>
      <p:sp>
        <p:nvSpPr>
          <p:cNvPr id="152579" name="内容占位符 2"/>
          <p:cNvSpPr>
            <a:spLocks noGrp="1"/>
          </p:cNvSpPr>
          <p:nvPr>
            <p:ph idx="1"/>
          </p:nvPr>
        </p:nvSpPr>
        <p:spPr/>
        <p:txBody>
          <a:bodyPr/>
          <a:lstStyle/>
          <a:p>
            <a:r>
              <a:rPr lang="zh-CN" altLang="en-US" dirty="0" smtClean="0"/>
              <a:t>数据关联是数据库中存在的一类重要的可被发现的知识。若两个或多个变量的取值之间存在某种规律性，就称为关联。 </a:t>
            </a:r>
            <a:endParaRPr lang="en-US" altLang="zh-CN" dirty="0" smtClean="0"/>
          </a:p>
          <a:p>
            <a:r>
              <a:rPr lang="zh-CN" altLang="en-US" dirty="0" smtClean="0"/>
              <a:t>关联可分为简单关联、时序关联、因果关联。关联分析的目的是找出数据库中隐藏的关联，并以规则的形式表达出来，这就是关联规则。</a:t>
            </a:r>
          </a:p>
          <a:p>
            <a:endParaRPr lang="zh-CN" altLang="en-US" dirty="0" smtClean="0"/>
          </a:p>
        </p:txBody>
      </p:sp>
    </p:spTree>
    <p:extLst>
      <p:ext uri="{BB962C8B-B14F-4D97-AF65-F5344CB8AC3E}">
        <p14:creationId xmlns:p14="http://schemas.microsoft.com/office/powerpoint/2010/main" val="216110121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标题 1"/>
          <p:cNvSpPr>
            <a:spLocks noGrp="1"/>
          </p:cNvSpPr>
          <p:nvPr>
            <p:ph type="title"/>
          </p:nvPr>
        </p:nvSpPr>
        <p:spPr/>
        <p:txBody>
          <a:bodyPr/>
          <a:lstStyle/>
          <a:p>
            <a:r>
              <a:rPr lang="zh-CN" altLang="en-US" smtClean="0"/>
              <a:t>关联规则挖掘</a:t>
            </a:r>
          </a:p>
        </p:txBody>
      </p:sp>
      <p:sp>
        <p:nvSpPr>
          <p:cNvPr id="153603" name="内容占位符 2"/>
          <p:cNvSpPr>
            <a:spLocks noGrp="1"/>
          </p:cNvSpPr>
          <p:nvPr>
            <p:ph idx="1"/>
          </p:nvPr>
        </p:nvSpPr>
        <p:spPr/>
        <p:txBody>
          <a:bodyPr/>
          <a:lstStyle/>
          <a:p>
            <a:r>
              <a:rPr lang="zh-CN" altLang="en-US" smtClean="0"/>
              <a:t>关联规则挖掘：从事务数据库，关系数据库和其他信息存储中的大量数据的项集之间发现有趣的、频繁出现的模式、关联。</a:t>
            </a:r>
            <a:endParaRPr lang="en-US" altLang="zh-CN" smtClean="0"/>
          </a:p>
          <a:p>
            <a:endParaRPr lang="en-US" altLang="zh-CN" smtClean="0"/>
          </a:p>
          <a:p>
            <a:r>
              <a:rPr lang="zh-CN" altLang="en-US" smtClean="0"/>
              <a:t>应用：</a:t>
            </a:r>
          </a:p>
          <a:p>
            <a:pPr lvl="1"/>
            <a:r>
              <a:rPr lang="zh-CN" altLang="en-US" smtClean="0"/>
              <a:t>购物篮分析</a:t>
            </a:r>
            <a:endParaRPr lang="en-US" altLang="zh-CN" smtClean="0"/>
          </a:p>
          <a:p>
            <a:pPr lvl="1"/>
            <a:r>
              <a:rPr lang="zh-CN" altLang="en-US" smtClean="0"/>
              <a:t>分类设计</a:t>
            </a:r>
            <a:endParaRPr lang="en-US" altLang="zh-CN" smtClean="0"/>
          </a:p>
          <a:p>
            <a:pPr lvl="1"/>
            <a:r>
              <a:rPr lang="zh-CN" altLang="en-US" smtClean="0"/>
              <a:t>捆绑销售</a:t>
            </a:r>
            <a:endParaRPr lang="en-US" altLang="zh-CN" smtClean="0"/>
          </a:p>
          <a:p>
            <a:pPr lvl="1"/>
            <a:r>
              <a:rPr lang="zh-CN" altLang="en-US" smtClean="0"/>
              <a:t>。。。</a:t>
            </a:r>
          </a:p>
          <a:p>
            <a:endParaRPr lang="zh-CN" altLang="en-US" smtClean="0"/>
          </a:p>
          <a:p>
            <a:endParaRPr lang="zh-CN" altLang="en-US" smtClean="0"/>
          </a:p>
        </p:txBody>
      </p:sp>
    </p:spTree>
    <p:extLst>
      <p:ext uri="{BB962C8B-B14F-4D97-AF65-F5344CB8AC3E}">
        <p14:creationId xmlns:p14="http://schemas.microsoft.com/office/powerpoint/2010/main" val="226259071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标题 1"/>
          <p:cNvSpPr>
            <a:spLocks noGrp="1"/>
          </p:cNvSpPr>
          <p:nvPr>
            <p:ph type="title"/>
          </p:nvPr>
        </p:nvSpPr>
        <p:spPr/>
        <p:txBody>
          <a:bodyPr/>
          <a:lstStyle/>
          <a:p>
            <a:r>
              <a:rPr lang="zh-CN" altLang="en-US" smtClean="0"/>
              <a:t>基本概念</a:t>
            </a:r>
          </a:p>
        </p:txBody>
      </p:sp>
      <p:sp>
        <p:nvSpPr>
          <p:cNvPr id="154627" name="内容占位符 2"/>
          <p:cNvSpPr>
            <a:spLocks noGrp="1"/>
          </p:cNvSpPr>
          <p:nvPr>
            <p:ph idx="1"/>
          </p:nvPr>
        </p:nvSpPr>
        <p:spPr/>
        <p:txBody>
          <a:bodyPr/>
          <a:lstStyle/>
          <a:p>
            <a:r>
              <a:rPr lang="zh-CN" altLang="en-US" smtClean="0"/>
              <a:t>一个样本称为一个“事务” </a:t>
            </a:r>
          </a:p>
          <a:p>
            <a:r>
              <a:rPr lang="zh-CN" altLang="en-US" smtClean="0"/>
              <a:t>每个事务由多个属性来确定，这里的属性我们称为“项” </a:t>
            </a:r>
          </a:p>
          <a:p>
            <a:r>
              <a:rPr lang="zh-CN" altLang="en-US" smtClean="0"/>
              <a:t>多个项组成的集合称为“项集” </a:t>
            </a:r>
          </a:p>
          <a:p>
            <a:endParaRPr lang="zh-CN" altLang="en-US" smtClean="0"/>
          </a:p>
        </p:txBody>
      </p:sp>
      <p:pic>
        <p:nvPicPr>
          <p:cNvPr id="1546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3525" y="3581400"/>
            <a:ext cx="4635500" cy="232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62081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标题 1"/>
          <p:cNvSpPr>
            <a:spLocks noGrp="1"/>
          </p:cNvSpPr>
          <p:nvPr>
            <p:ph type="title"/>
          </p:nvPr>
        </p:nvSpPr>
        <p:spPr/>
        <p:txBody>
          <a:bodyPr/>
          <a:lstStyle/>
          <a:p>
            <a:r>
              <a:rPr lang="zh-CN" altLang="en-US" smtClean="0"/>
              <a:t>基本概念</a:t>
            </a:r>
          </a:p>
        </p:txBody>
      </p:sp>
      <p:sp>
        <p:nvSpPr>
          <p:cNvPr id="155651" name="内容占位符 2"/>
          <p:cNvSpPr>
            <a:spLocks noGrp="1"/>
          </p:cNvSpPr>
          <p:nvPr>
            <p:ph idx="1"/>
          </p:nvPr>
        </p:nvSpPr>
        <p:spPr/>
        <p:txBody>
          <a:bodyPr/>
          <a:lstStyle/>
          <a:p>
            <a:r>
              <a:rPr lang="zh-CN" altLang="en-US" smtClean="0"/>
              <a:t>由</a:t>
            </a:r>
            <a:r>
              <a:rPr lang="en-US" altLang="zh-CN" smtClean="0"/>
              <a:t>k</a:t>
            </a:r>
            <a:r>
              <a:rPr lang="zh-CN" altLang="en-US" smtClean="0"/>
              <a:t>个项构成的集合</a:t>
            </a:r>
          </a:p>
          <a:p>
            <a:r>
              <a:rPr lang="en-US" altLang="zh-CN" smtClean="0"/>
              <a:t>{</a:t>
            </a:r>
            <a:r>
              <a:rPr lang="zh-CN" altLang="en-US" smtClean="0"/>
              <a:t>牛奶</a:t>
            </a:r>
            <a:r>
              <a:rPr lang="en-US" altLang="zh-CN" smtClean="0"/>
              <a:t>}</a:t>
            </a:r>
            <a:r>
              <a:rPr lang="zh-CN" altLang="en-US" smtClean="0"/>
              <a:t>、</a:t>
            </a:r>
            <a:r>
              <a:rPr lang="en-US" altLang="zh-CN" smtClean="0"/>
              <a:t>{</a:t>
            </a:r>
            <a:r>
              <a:rPr lang="zh-CN" altLang="en-US" smtClean="0"/>
              <a:t>啤酒</a:t>
            </a:r>
            <a:r>
              <a:rPr lang="en-US" altLang="zh-CN" smtClean="0"/>
              <a:t>}</a:t>
            </a:r>
            <a:r>
              <a:rPr lang="zh-CN" altLang="en-US" smtClean="0"/>
              <a:t>都是</a:t>
            </a:r>
            <a:r>
              <a:rPr lang="en-US" altLang="zh-CN" smtClean="0"/>
              <a:t>1-</a:t>
            </a:r>
            <a:r>
              <a:rPr lang="zh-CN" altLang="en-US" smtClean="0"/>
              <a:t>项集；</a:t>
            </a:r>
          </a:p>
          <a:p>
            <a:r>
              <a:rPr lang="en-US" altLang="zh-CN" smtClean="0"/>
              <a:t>{</a:t>
            </a:r>
            <a:r>
              <a:rPr lang="zh-CN" altLang="en-US" smtClean="0"/>
              <a:t>牛奶，果冻</a:t>
            </a:r>
            <a:r>
              <a:rPr lang="en-US" altLang="zh-CN" smtClean="0"/>
              <a:t>}</a:t>
            </a:r>
            <a:r>
              <a:rPr lang="zh-CN" altLang="en-US" smtClean="0"/>
              <a:t>是</a:t>
            </a:r>
            <a:r>
              <a:rPr lang="en-US" altLang="zh-CN" smtClean="0"/>
              <a:t>2-</a:t>
            </a:r>
            <a:r>
              <a:rPr lang="zh-CN" altLang="en-US" smtClean="0"/>
              <a:t>项集；</a:t>
            </a:r>
          </a:p>
          <a:p>
            <a:r>
              <a:rPr lang="en-US" altLang="zh-CN" smtClean="0"/>
              <a:t>{</a:t>
            </a:r>
            <a:r>
              <a:rPr lang="zh-CN" altLang="en-US" smtClean="0"/>
              <a:t>啤酒，面包，牛奶</a:t>
            </a:r>
            <a:r>
              <a:rPr lang="en-US" altLang="zh-CN" smtClean="0"/>
              <a:t>}</a:t>
            </a:r>
            <a:r>
              <a:rPr lang="zh-CN" altLang="en-US" smtClean="0"/>
              <a:t>是</a:t>
            </a:r>
            <a:r>
              <a:rPr lang="en-US" altLang="zh-CN" smtClean="0"/>
              <a:t>3-</a:t>
            </a:r>
            <a:r>
              <a:rPr lang="zh-CN" altLang="en-US" smtClean="0"/>
              <a:t>项集。</a:t>
            </a:r>
          </a:p>
          <a:p>
            <a:r>
              <a:rPr lang="zh-CN" altLang="en-US" smtClean="0"/>
              <a:t>每个事务其实就是一个项集 </a:t>
            </a:r>
          </a:p>
        </p:txBody>
      </p:sp>
    </p:spTree>
    <p:extLst>
      <p:ext uri="{BB962C8B-B14F-4D97-AF65-F5344CB8AC3E}">
        <p14:creationId xmlns:p14="http://schemas.microsoft.com/office/powerpoint/2010/main" val="242385079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标题 1"/>
          <p:cNvSpPr>
            <a:spLocks noGrp="1"/>
          </p:cNvSpPr>
          <p:nvPr>
            <p:ph type="title"/>
          </p:nvPr>
        </p:nvSpPr>
        <p:spPr/>
        <p:txBody>
          <a:bodyPr/>
          <a:lstStyle/>
          <a:p>
            <a:r>
              <a:rPr lang="zh-CN" altLang="en-US" smtClean="0"/>
              <a:t>基本概念</a:t>
            </a:r>
          </a:p>
        </p:txBody>
      </p:sp>
      <p:sp>
        <p:nvSpPr>
          <p:cNvPr id="156675" name="内容占位符 2"/>
          <p:cNvSpPr>
            <a:spLocks noGrp="1"/>
          </p:cNvSpPr>
          <p:nvPr>
            <p:ph idx="1"/>
          </p:nvPr>
        </p:nvSpPr>
        <p:spPr/>
        <p:txBody>
          <a:bodyPr/>
          <a:lstStyle/>
          <a:p>
            <a:r>
              <a:rPr lang="zh-CN" altLang="en-US" smtClean="0"/>
              <a:t>项的集合（进行关联分析时问题的邻域所包含的项的集合）：</a:t>
            </a:r>
            <a:r>
              <a:rPr lang="en-US" altLang="zh-CN" smtClean="0"/>
              <a:t>I={i1,i2,...,in}</a:t>
            </a:r>
          </a:p>
          <a:p>
            <a:r>
              <a:rPr lang="zh-CN" altLang="en-US" smtClean="0"/>
              <a:t>任务相关数据</a:t>
            </a:r>
            <a:r>
              <a:rPr lang="en-US" altLang="zh-CN" smtClean="0"/>
              <a:t>D</a:t>
            </a:r>
            <a:r>
              <a:rPr lang="zh-CN" altLang="en-US" smtClean="0"/>
              <a:t>是数据库事务的集合，每个事务</a:t>
            </a:r>
            <a:r>
              <a:rPr lang="en-US" altLang="zh-CN" smtClean="0"/>
              <a:t>T</a:t>
            </a:r>
            <a:r>
              <a:rPr lang="zh-CN" altLang="en-US" smtClean="0"/>
              <a:t>则是项的集合。</a:t>
            </a:r>
            <a:endParaRPr lang="en-US" altLang="zh-CN" smtClean="0"/>
          </a:p>
          <a:p>
            <a:r>
              <a:rPr lang="zh-CN" altLang="en-US" smtClean="0"/>
              <a:t>项的集合就是商店里所有商品种类的集合，</a:t>
            </a:r>
            <a:endParaRPr lang="en-US" altLang="zh-CN" smtClean="0"/>
          </a:p>
          <a:p>
            <a:r>
              <a:rPr lang="zh-CN" altLang="en-US" smtClean="0"/>
              <a:t>每个事务就是购买的一个订单</a:t>
            </a:r>
            <a:endParaRPr lang="en-US" altLang="zh-CN" smtClean="0"/>
          </a:p>
          <a:p>
            <a:r>
              <a:rPr lang="zh-CN" altLang="en-US" smtClean="0"/>
              <a:t>每个订单记录的是购买的哪些商品的信息，就是关于这个订单中购买的商品种类的集合。</a:t>
            </a:r>
          </a:p>
        </p:txBody>
      </p:sp>
    </p:spTree>
    <p:extLst>
      <p:ext uri="{BB962C8B-B14F-4D97-AF65-F5344CB8AC3E}">
        <p14:creationId xmlns:p14="http://schemas.microsoft.com/office/powerpoint/2010/main" val="284516883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标题 1"/>
          <p:cNvSpPr>
            <a:spLocks noGrp="1"/>
          </p:cNvSpPr>
          <p:nvPr>
            <p:ph type="title"/>
          </p:nvPr>
        </p:nvSpPr>
        <p:spPr/>
        <p:txBody>
          <a:bodyPr/>
          <a:lstStyle/>
          <a:p>
            <a:r>
              <a:rPr lang="zh-CN" altLang="en-US" smtClean="0"/>
              <a:t>关联规则的表示</a:t>
            </a:r>
          </a:p>
        </p:txBody>
      </p:sp>
      <p:sp>
        <p:nvSpPr>
          <p:cNvPr id="157699" name="内容占位符 2"/>
          <p:cNvSpPr>
            <a:spLocks noGrp="1"/>
          </p:cNvSpPr>
          <p:nvPr>
            <p:ph idx="1"/>
          </p:nvPr>
        </p:nvSpPr>
        <p:spPr/>
        <p:txBody>
          <a:bodyPr/>
          <a:lstStyle/>
          <a:p>
            <a:r>
              <a:rPr lang="zh-CN" altLang="en-US" sz="2400" dirty="0" smtClean="0"/>
              <a:t>关联规则：</a:t>
            </a:r>
            <a:endParaRPr lang="en-US" altLang="zh-CN" sz="2400" dirty="0" smtClean="0"/>
          </a:p>
          <a:p>
            <a:endParaRPr lang="en-US" altLang="zh-CN" sz="2400" dirty="0" smtClean="0"/>
          </a:p>
          <a:p>
            <a:r>
              <a:rPr lang="en-US" altLang="zh-CN" sz="2400" dirty="0" smtClean="0"/>
              <a:t>X</a:t>
            </a:r>
            <a:r>
              <a:rPr lang="zh-CN" altLang="en-US" sz="2400" dirty="0" smtClean="0"/>
              <a:t>和</a:t>
            </a:r>
            <a:r>
              <a:rPr lang="en-US" altLang="zh-CN" sz="2400" dirty="0" smtClean="0"/>
              <a:t>Y</a:t>
            </a:r>
            <a:r>
              <a:rPr lang="zh-CN" altLang="en-US" sz="2400" dirty="0" smtClean="0"/>
              <a:t>是项集 </a:t>
            </a:r>
          </a:p>
          <a:p>
            <a:r>
              <a:rPr lang="en-US" altLang="zh-CN" sz="2400" dirty="0" smtClean="0"/>
              <a:t>X</a:t>
            </a:r>
            <a:r>
              <a:rPr lang="zh-CN" altLang="en-US" sz="2400" dirty="0" smtClean="0"/>
              <a:t>称为规则前项（或者前件，</a:t>
            </a:r>
            <a:r>
              <a:rPr lang="en-US" altLang="zh-CN" sz="2400" dirty="0" smtClean="0"/>
              <a:t>antecedent</a:t>
            </a:r>
            <a:r>
              <a:rPr lang="zh-CN" altLang="en-US" sz="2400" dirty="0" smtClean="0"/>
              <a:t>）</a:t>
            </a:r>
          </a:p>
          <a:p>
            <a:r>
              <a:rPr lang="en-US" altLang="zh-CN" sz="2400" dirty="0" smtClean="0"/>
              <a:t>Y</a:t>
            </a:r>
            <a:r>
              <a:rPr lang="zh-CN" altLang="en-US" sz="2400" dirty="0" smtClean="0"/>
              <a:t>称为规则后项（或者后件，</a:t>
            </a:r>
            <a:r>
              <a:rPr lang="en-US" altLang="zh-CN" sz="2400" dirty="0" smtClean="0"/>
              <a:t>consequent</a:t>
            </a:r>
            <a:r>
              <a:rPr lang="zh-CN" altLang="en-US" sz="2400" dirty="0" smtClean="0"/>
              <a:t>）</a:t>
            </a:r>
          </a:p>
          <a:p>
            <a:r>
              <a:rPr lang="zh-CN" altLang="en-US" sz="2400" dirty="0" smtClean="0"/>
              <a:t>支持度</a:t>
            </a:r>
            <a:r>
              <a:rPr lang="en-US" altLang="zh-CN" sz="2400" dirty="0" smtClean="0"/>
              <a:t>s</a:t>
            </a:r>
            <a:r>
              <a:rPr lang="zh-CN" altLang="en-US" sz="2400" dirty="0" smtClean="0"/>
              <a:t>是数据库中包含          的事务占全部事务的百分比</a:t>
            </a:r>
          </a:p>
          <a:p>
            <a:endParaRPr lang="en-US" altLang="zh-CN" sz="2400" dirty="0" smtClean="0"/>
          </a:p>
          <a:p>
            <a:r>
              <a:rPr lang="zh-CN" altLang="en-US" sz="2400" dirty="0" smtClean="0"/>
              <a:t>置信度</a:t>
            </a:r>
            <a:r>
              <a:rPr lang="en-US" altLang="zh-CN" sz="2400" dirty="0" smtClean="0"/>
              <a:t>c</a:t>
            </a:r>
            <a:r>
              <a:rPr lang="zh-CN" altLang="en-US" sz="2400" dirty="0" smtClean="0"/>
              <a:t>是包含         的事务数与包含</a:t>
            </a:r>
            <a:r>
              <a:rPr lang="en-US" altLang="zh-CN" sz="2400" dirty="0" smtClean="0"/>
              <a:t>X</a:t>
            </a:r>
            <a:r>
              <a:rPr lang="zh-CN" altLang="en-US" sz="2400" dirty="0" smtClean="0"/>
              <a:t>的事务数的比值 </a:t>
            </a:r>
          </a:p>
          <a:p>
            <a:endParaRPr lang="zh-CN" altLang="en-US" sz="2400" dirty="0" smtClean="0"/>
          </a:p>
        </p:txBody>
      </p:sp>
      <p:graphicFrame>
        <p:nvGraphicFramePr>
          <p:cNvPr id="4" name="Object 6"/>
          <p:cNvGraphicFramePr>
            <a:graphicFrameLocks noChangeAspect="1"/>
          </p:cNvGraphicFramePr>
          <p:nvPr/>
        </p:nvGraphicFramePr>
        <p:xfrm>
          <a:off x="3059113" y="1916113"/>
          <a:ext cx="2381250" cy="576262"/>
        </p:xfrm>
        <a:graphic>
          <a:graphicData uri="http://schemas.openxmlformats.org/presentationml/2006/ole">
            <mc:AlternateContent xmlns:mc="http://schemas.openxmlformats.org/markup-compatibility/2006">
              <mc:Choice xmlns:v="urn:schemas-microsoft-com:vml" Requires="v">
                <p:oleObj spid="_x0000_s85888" name="公式" r:id="rId4" imgW="901309" imgH="215806" progId="Equation.3">
                  <p:embed/>
                </p:oleObj>
              </mc:Choice>
              <mc:Fallback>
                <p:oleObj name="公式" r:id="rId4" imgW="901309" imgH="215806" progId="Equation.3">
                  <p:embed/>
                  <p:pic>
                    <p:nvPicPr>
                      <p:cNvPr id="4"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9113" y="1916113"/>
                        <a:ext cx="238125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8"/>
          <p:cNvGraphicFramePr>
            <a:graphicFrameLocks noChangeAspect="1"/>
          </p:cNvGraphicFramePr>
          <p:nvPr/>
        </p:nvGraphicFramePr>
        <p:xfrm>
          <a:off x="2627313" y="4437063"/>
          <a:ext cx="3384550" cy="365125"/>
        </p:xfrm>
        <a:graphic>
          <a:graphicData uri="http://schemas.openxmlformats.org/presentationml/2006/ole">
            <mc:AlternateContent xmlns:mc="http://schemas.openxmlformats.org/markup-compatibility/2006">
              <mc:Choice xmlns:v="urn:schemas-microsoft-com:vml" Requires="v">
                <p:oleObj spid="_x0000_s85889" name="公式" r:id="rId6" imgW="1854200" imgH="203200" progId="Equation.3">
                  <p:embed/>
                </p:oleObj>
              </mc:Choice>
              <mc:Fallback>
                <p:oleObj name="公式" r:id="rId6" imgW="1854200" imgH="203200" progId="Equation.3">
                  <p:embed/>
                  <p:pic>
                    <p:nvPicPr>
                      <p:cNvPr id="5"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27313" y="4437063"/>
                        <a:ext cx="33845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16"/>
          <p:cNvGraphicFramePr>
            <a:graphicFrameLocks noChangeAspect="1"/>
          </p:cNvGraphicFramePr>
          <p:nvPr/>
        </p:nvGraphicFramePr>
        <p:xfrm>
          <a:off x="2571750" y="5508625"/>
          <a:ext cx="3600450" cy="368300"/>
        </p:xfrm>
        <a:graphic>
          <a:graphicData uri="http://schemas.openxmlformats.org/presentationml/2006/ole">
            <mc:AlternateContent xmlns:mc="http://schemas.openxmlformats.org/markup-compatibility/2006">
              <mc:Choice xmlns:v="urn:schemas-microsoft-com:vml" Requires="v">
                <p:oleObj spid="_x0000_s85890" name="公式" r:id="rId8" imgW="1955800" imgH="203200" progId="Equation.3">
                  <p:embed/>
                </p:oleObj>
              </mc:Choice>
              <mc:Fallback>
                <p:oleObj name="公式" r:id="rId8" imgW="1955800" imgH="203200" progId="Equation.3">
                  <p:embed/>
                  <p:pic>
                    <p:nvPicPr>
                      <p:cNvPr id="6"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71750" y="5508625"/>
                        <a:ext cx="3600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10"/>
          <p:cNvGraphicFramePr>
            <a:graphicFrameLocks noChangeAspect="1"/>
          </p:cNvGraphicFramePr>
          <p:nvPr>
            <p:extLst>
              <p:ext uri="{D42A27DB-BD31-4B8C-83A1-F6EECF244321}">
                <p14:modId xmlns:p14="http://schemas.microsoft.com/office/powerpoint/2010/main" val="2036350790"/>
              </p:ext>
            </p:extLst>
          </p:nvPr>
        </p:nvGraphicFramePr>
        <p:xfrm>
          <a:off x="4238965" y="3764756"/>
          <a:ext cx="936625" cy="338138"/>
        </p:xfrm>
        <a:graphic>
          <a:graphicData uri="http://schemas.openxmlformats.org/presentationml/2006/ole">
            <mc:AlternateContent xmlns:mc="http://schemas.openxmlformats.org/markup-compatibility/2006">
              <mc:Choice xmlns:v="urn:schemas-microsoft-com:vml" Requires="v">
                <p:oleObj spid="_x0000_s85891" name="公式" r:id="rId10" imgW="444114" imgH="164957" progId="Equation.3">
                  <p:embed/>
                </p:oleObj>
              </mc:Choice>
              <mc:Fallback>
                <p:oleObj name="公式" r:id="rId10" imgW="444114" imgH="164957" progId="Equation.3">
                  <p:embed/>
                  <p:pic>
                    <p:nvPicPr>
                      <p:cNvPr id="166922"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38965" y="3764756"/>
                        <a:ext cx="9366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10"/>
          <p:cNvGraphicFramePr>
            <a:graphicFrameLocks noChangeAspect="1"/>
          </p:cNvGraphicFramePr>
          <p:nvPr>
            <p:extLst>
              <p:ext uri="{D42A27DB-BD31-4B8C-83A1-F6EECF244321}">
                <p14:modId xmlns:p14="http://schemas.microsoft.com/office/powerpoint/2010/main" val="814677378"/>
              </p:ext>
            </p:extLst>
          </p:nvPr>
        </p:nvGraphicFramePr>
        <p:xfrm>
          <a:off x="2914650" y="4983333"/>
          <a:ext cx="936625" cy="338138"/>
        </p:xfrm>
        <a:graphic>
          <a:graphicData uri="http://schemas.openxmlformats.org/presentationml/2006/ole">
            <mc:AlternateContent xmlns:mc="http://schemas.openxmlformats.org/markup-compatibility/2006">
              <mc:Choice xmlns:v="urn:schemas-microsoft-com:vml" Requires="v">
                <p:oleObj spid="_x0000_s85892" name="公式" r:id="rId12" imgW="444114" imgH="164957" progId="Equation.3">
                  <p:embed/>
                </p:oleObj>
              </mc:Choice>
              <mc:Fallback>
                <p:oleObj name="公式" r:id="rId12" imgW="444114" imgH="164957" progId="Equation.3">
                  <p:embed/>
                  <p:pic>
                    <p:nvPicPr>
                      <p:cNvPr id="7"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14650" y="4983333"/>
                        <a:ext cx="9366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310206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par>
                                <p:cTn id="18" presetID="22" presetClass="entr" presetSubtype="8"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par>
                                <p:cTn id="21" presetID="22" presetClass="entr" presetSubtype="8"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标题 1"/>
          <p:cNvSpPr>
            <a:spLocks noGrp="1"/>
          </p:cNvSpPr>
          <p:nvPr>
            <p:ph type="title"/>
          </p:nvPr>
        </p:nvSpPr>
        <p:spPr/>
        <p:txBody>
          <a:bodyPr/>
          <a:lstStyle/>
          <a:p>
            <a:r>
              <a:rPr lang="zh-CN" altLang="en-US" smtClean="0"/>
              <a:t>频繁项集 </a:t>
            </a:r>
          </a:p>
        </p:txBody>
      </p:sp>
      <p:sp>
        <p:nvSpPr>
          <p:cNvPr id="159747" name="内容占位符 2"/>
          <p:cNvSpPr>
            <a:spLocks noGrp="1"/>
          </p:cNvSpPr>
          <p:nvPr>
            <p:ph idx="1"/>
          </p:nvPr>
        </p:nvSpPr>
        <p:spPr/>
        <p:txBody>
          <a:bodyPr/>
          <a:lstStyle/>
          <a:p>
            <a:pPr eaLnBrk="1" hangingPunct="1"/>
            <a:r>
              <a:rPr lang="zh-CN" altLang="en-US" smtClean="0">
                <a:ea typeface="宋体" panose="02010600030101010101" pitchFamily="2" charset="-122"/>
              </a:rPr>
              <a:t>用户预先定义最小支持度阈值（</a:t>
            </a:r>
            <a:r>
              <a:rPr lang="en-US" altLang="zh-CN" i="1" smtClean="0">
                <a:ea typeface="宋体" panose="02010600030101010101" pitchFamily="2" charset="-122"/>
              </a:rPr>
              <a:t>min_sup</a:t>
            </a:r>
            <a:r>
              <a:rPr lang="zh-CN" altLang="en-US" smtClean="0">
                <a:ea typeface="宋体" panose="02010600030101010101" pitchFamily="2" charset="-122"/>
              </a:rPr>
              <a:t>）和最小置信度阈值（</a:t>
            </a:r>
            <a:r>
              <a:rPr lang="en-US" altLang="zh-CN" i="1" smtClean="0">
                <a:ea typeface="宋体" panose="02010600030101010101" pitchFamily="2" charset="-122"/>
              </a:rPr>
              <a:t>min_conf</a:t>
            </a:r>
            <a:r>
              <a:rPr lang="zh-CN" altLang="en-US" smtClean="0">
                <a:ea typeface="宋体" panose="02010600030101010101" pitchFamily="2" charset="-122"/>
              </a:rPr>
              <a:t>）。</a:t>
            </a:r>
          </a:p>
          <a:p>
            <a:pPr eaLnBrk="1" hangingPunct="1"/>
            <a:r>
              <a:rPr lang="zh-CN" altLang="en-US" smtClean="0">
                <a:ea typeface="宋体" panose="02010600030101010101" pitchFamily="2" charset="-122"/>
              </a:rPr>
              <a:t>如果某个项集的支持度大于等于设定的最小支持度阈值</a:t>
            </a:r>
            <a:r>
              <a:rPr lang="en-US" altLang="zh-CN" i="1" smtClean="0">
                <a:ea typeface="宋体" panose="02010600030101010101" pitchFamily="2" charset="-122"/>
              </a:rPr>
              <a:t>min_sup</a:t>
            </a:r>
            <a:r>
              <a:rPr lang="zh-CN" altLang="en-US" smtClean="0">
                <a:ea typeface="宋体" panose="02010600030101010101" pitchFamily="2" charset="-122"/>
              </a:rPr>
              <a:t>，称这个项集为“频繁项集”（也称为“大项集”，</a:t>
            </a:r>
            <a:r>
              <a:rPr lang="en-US" altLang="zh-CN" smtClean="0">
                <a:ea typeface="宋体" panose="02010600030101010101" pitchFamily="2" charset="-122"/>
              </a:rPr>
              <a:t>LargeItemsets</a:t>
            </a:r>
            <a:r>
              <a:rPr lang="zh-CN" altLang="en-US" smtClean="0">
                <a:ea typeface="宋体" panose="02010600030101010101" pitchFamily="2" charset="-122"/>
              </a:rPr>
              <a:t>），所有的“频繁</a:t>
            </a:r>
            <a:r>
              <a:rPr lang="en-US" altLang="zh-CN" i="1" smtClean="0">
                <a:ea typeface="宋体" panose="02010600030101010101" pitchFamily="2" charset="-122"/>
              </a:rPr>
              <a:t>k</a:t>
            </a:r>
            <a:r>
              <a:rPr lang="en-US" altLang="zh-CN" smtClean="0">
                <a:ea typeface="宋体" panose="02010600030101010101" pitchFamily="2" charset="-122"/>
              </a:rPr>
              <a:t>-</a:t>
            </a:r>
            <a:r>
              <a:rPr lang="zh-CN" altLang="en-US" smtClean="0">
                <a:ea typeface="宋体" panose="02010600030101010101" pitchFamily="2" charset="-122"/>
              </a:rPr>
              <a:t>项集”组成的集合通常记作</a:t>
            </a:r>
            <a:r>
              <a:rPr lang="en-US" altLang="zh-CN" i="1" smtClean="0">
                <a:ea typeface="宋体" panose="02010600030101010101" pitchFamily="2" charset="-122"/>
              </a:rPr>
              <a:t>L</a:t>
            </a:r>
            <a:r>
              <a:rPr lang="en-US" altLang="zh-CN" i="1" baseline="-25000" smtClean="0">
                <a:ea typeface="宋体" panose="02010600030101010101" pitchFamily="2" charset="-122"/>
              </a:rPr>
              <a:t>k</a:t>
            </a:r>
            <a:r>
              <a:rPr lang="zh-CN" altLang="en-US" smtClean="0">
                <a:ea typeface="宋体" panose="02010600030101010101" pitchFamily="2" charset="-122"/>
              </a:rPr>
              <a:t>。</a:t>
            </a:r>
          </a:p>
          <a:p>
            <a:endParaRPr lang="zh-CN" altLang="en-US" smtClean="0"/>
          </a:p>
        </p:txBody>
      </p:sp>
    </p:spTree>
    <p:extLst>
      <p:ext uri="{BB962C8B-B14F-4D97-AF65-F5344CB8AC3E}">
        <p14:creationId xmlns:p14="http://schemas.microsoft.com/office/powerpoint/2010/main" val="87653128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标题 1"/>
          <p:cNvSpPr>
            <a:spLocks noGrp="1"/>
          </p:cNvSpPr>
          <p:nvPr>
            <p:ph type="title"/>
          </p:nvPr>
        </p:nvSpPr>
        <p:spPr/>
        <p:txBody>
          <a:bodyPr/>
          <a:lstStyle/>
          <a:p>
            <a:r>
              <a:rPr lang="zh-CN" altLang="en-US" smtClean="0"/>
              <a:t>关联规则挖掘</a:t>
            </a:r>
          </a:p>
        </p:txBody>
      </p:sp>
      <p:sp>
        <p:nvSpPr>
          <p:cNvPr id="160771" name="内容占位符 2"/>
          <p:cNvSpPr>
            <a:spLocks noGrp="1"/>
          </p:cNvSpPr>
          <p:nvPr>
            <p:ph idx="1"/>
          </p:nvPr>
        </p:nvSpPr>
        <p:spPr/>
        <p:txBody>
          <a:bodyPr/>
          <a:lstStyle/>
          <a:p>
            <a:r>
              <a:rPr lang="zh-CN" altLang="en-US" smtClean="0"/>
              <a:t>大型数据库中的关联规则挖掘包含两个过程：</a:t>
            </a:r>
          </a:p>
          <a:p>
            <a:r>
              <a:rPr lang="zh-CN" altLang="en-US" smtClean="0"/>
              <a:t>找出所有频繁项集</a:t>
            </a:r>
          </a:p>
          <a:p>
            <a:pPr lvl="1"/>
            <a:r>
              <a:rPr lang="zh-CN" altLang="en-US" smtClean="0"/>
              <a:t>涉及到大量数据读取和计算，所以大部分的计算都集中在这一步，完成后找到的项集其本身已经满足了最小支持度规则</a:t>
            </a:r>
          </a:p>
          <a:p>
            <a:r>
              <a:rPr lang="zh-CN" altLang="en-US" smtClean="0"/>
              <a:t>由频繁项集产生强关联规则</a:t>
            </a:r>
          </a:p>
          <a:p>
            <a:pPr lvl="1"/>
            <a:r>
              <a:rPr lang="zh-CN" altLang="en-US" smtClean="0"/>
              <a:t>即满足最小支持度和最小置信度的规则</a:t>
            </a:r>
          </a:p>
          <a:p>
            <a:endParaRPr lang="zh-CN" altLang="en-US" smtClean="0"/>
          </a:p>
        </p:txBody>
      </p:sp>
    </p:spTree>
    <p:extLst>
      <p:ext uri="{BB962C8B-B14F-4D97-AF65-F5344CB8AC3E}">
        <p14:creationId xmlns:p14="http://schemas.microsoft.com/office/powerpoint/2010/main" val="140935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smtClean="0"/>
              <a:t>监督学习</a:t>
            </a:r>
          </a:p>
        </p:txBody>
      </p:sp>
      <p:sp>
        <p:nvSpPr>
          <p:cNvPr id="11267" name="内容占位符 2"/>
          <p:cNvSpPr>
            <a:spLocks noGrp="1"/>
          </p:cNvSpPr>
          <p:nvPr>
            <p:ph idx="1"/>
          </p:nvPr>
        </p:nvSpPr>
        <p:spPr>
          <a:xfrm>
            <a:off x="250825" y="1341438"/>
            <a:ext cx="8642350" cy="4608512"/>
          </a:xfrm>
        </p:spPr>
        <p:txBody>
          <a:bodyPr/>
          <a:lstStyle/>
          <a:p>
            <a:r>
              <a:rPr lang="zh-CN" altLang="en-US" smtClean="0"/>
              <a:t>监督学习算法</a:t>
            </a:r>
            <a:endParaRPr lang="en-US" altLang="zh-CN" smtClean="0"/>
          </a:p>
          <a:p>
            <a:pPr lvl="1"/>
            <a:r>
              <a:rPr lang="zh-CN" altLang="en-US" smtClean="0"/>
              <a:t>决策树</a:t>
            </a:r>
            <a:endParaRPr lang="en-US" altLang="zh-CN" smtClean="0"/>
          </a:p>
          <a:p>
            <a:pPr lvl="1"/>
            <a:r>
              <a:rPr lang="zh-CN" altLang="en-US" smtClean="0"/>
              <a:t>朴素贝叶斯</a:t>
            </a:r>
            <a:endParaRPr lang="en-US" altLang="zh-CN" smtClean="0"/>
          </a:p>
          <a:p>
            <a:pPr lvl="1"/>
            <a:r>
              <a:rPr lang="zh-CN" altLang="en-US" smtClean="0"/>
              <a:t>逻辑回归</a:t>
            </a:r>
            <a:endParaRPr lang="en-US" altLang="zh-CN" smtClean="0"/>
          </a:p>
          <a:p>
            <a:pPr lvl="1"/>
            <a:r>
              <a:rPr lang="en-US" altLang="zh-CN" smtClean="0"/>
              <a:t>KNN</a:t>
            </a:r>
          </a:p>
          <a:p>
            <a:pPr lvl="1"/>
            <a:r>
              <a:rPr lang="en-US" altLang="zh-CN" smtClean="0"/>
              <a:t>SVM</a:t>
            </a:r>
          </a:p>
          <a:p>
            <a:pPr lvl="1"/>
            <a:r>
              <a:rPr lang="zh-CN" altLang="en-US" smtClean="0"/>
              <a:t>神经网络</a:t>
            </a:r>
            <a:endParaRPr lang="en-US" altLang="zh-CN" smtClean="0"/>
          </a:p>
          <a:p>
            <a:pPr lvl="1"/>
            <a:r>
              <a:rPr lang="zh-CN" altLang="en-US" smtClean="0"/>
              <a:t>随机森林</a:t>
            </a:r>
            <a:endParaRPr lang="en-US" altLang="zh-CN" smtClean="0"/>
          </a:p>
          <a:p>
            <a:pPr lvl="1"/>
            <a:r>
              <a:rPr lang="zh-CN" altLang="en-US" smtClean="0"/>
              <a:t>遗传算法</a:t>
            </a:r>
            <a:endParaRPr lang="en-US" altLang="zh-CN" smtClean="0"/>
          </a:p>
          <a:p>
            <a:pPr lvl="1"/>
            <a:r>
              <a:rPr lang="zh-CN" altLang="en-US" smtClean="0"/>
              <a:t>。。。</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标题 1"/>
          <p:cNvSpPr>
            <a:spLocks noGrp="1"/>
          </p:cNvSpPr>
          <p:nvPr>
            <p:ph type="title"/>
          </p:nvPr>
        </p:nvSpPr>
        <p:spPr/>
        <p:txBody>
          <a:bodyPr/>
          <a:lstStyle/>
          <a:p>
            <a:r>
              <a:rPr lang="en-US" altLang="zh-CN" smtClean="0"/>
              <a:t>Apriori</a:t>
            </a:r>
            <a:r>
              <a:rPr lang="zh-CN" altLang="en-US" smtClean="0"/>
              <a:t>算法</a:t>
            </a:r>
          </a:p>
        </p:txBody>
      </p:sp>
      <p:sp>
        <p:nvSpPr>
          <p:cNvPr id="161795" name="内容占位符 2"/>
          <p:cNvSpPr>
            <a:spLocks noGrp="1"/>
          </p:cNvSpPr>
          <p:nvPr>
            <p:ph idx="1"/>
          </p:nvPr>
        </p:nvSpPr>
        <p:spPr>
          <a:xfrm>
            <a:off x="468313" y="1484313"/>
            <a:ext cx="8496300" cy="4392612"/>
          </a:xfrm>
        </p:spPr>
        <p:txBody>
          <a:bodyPr/>
          <a:lstStyle/>
          <a:p>
            <a:r>
              <a:rPr lang="en-US" altLang="zh-CN" smtClean="0"/>
              <a:t>Apriori</a:t>
            </a:r>
            <a:r>
              <a:rPr lang="zh-CN" altLang="en-US" smtClean="0"/>
              <a:t>算法命名源于算法使用了频繁项集性质的先验（</a:t>
            </a:r>
            <a:r>
              <a:rPr lang="en-US" altLang="zh-CN" smtClean="0"/>
              <a:t>Prior</a:t>
            </a:r>
            <a:r>
              <a:rPr lang="zh-CN" altLang="en-US" smtClean="0"/>
              <a:t>）知识。 </a:t>
            </a:r>
          </a:p>
          <a:p>
            <a:r>
              <a:rPr lang="en-US" altLang="zh-CN" smtClean="0"/>
              <a:t>Apriori</a:t>
            </a:r>
            <a:r>
              <a:rPr lang="zh-CN" altLang="en-US" smtClean="0"/>
              <a:t>算法将发现关联规则的过程分为两个步骤：</a:t>
            </a:r>
          </a:p>
          <a:p>
            <a:pPr lvl="1"/>
            <a:r>
              <a:rPr lang="zh-CN" altLang="en-US" smtClean="0"/>
              <a:t>通过迭代，检索出事务数据库中的所有频繁项集，即支持度不低于用户设定的阈值的项集；</a:t>
            </a:r>
          </a:p>
          <a:p>
            <a:pPr lvl="1"/>
            <a:r>
              <a:rPr lang="zh-CN" altLang="en-US" smtClean="0"/>
              <a:t>利用频繁项集构造出满足用户最小信任度的规则。</a:t>
            </a:r>
          </a:p>
          <a:p>
            <a:r>
              <a:rPr lang="zh-CN" altLang="en-US" smtClean="0"/>
              <a:t>挖掘或识别出所有频繁项集是该算法的核心，占整个计算量的大部分。 </a:t>
            </a:r>
          </a:p>
          <a:p>
            <a:endParaRPr lang="zh-CN" altLang="en-US" smtClean="0"/>
          </a:p>
        </p:txBody>
      </p:sp>
    </p:spTree>
    <p:extLst>
      <p:ext uri="{BB962C8B-B14F-4D97-AF65-F5344CB8AC3E}">
        <p14:creationId xmlns:p14="http://schemas.microsoft.com/office/powerpoint/2010/main" val="220440751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标题 1"/>
          <p:cNvSpPr>
            <a:spLocks noGrp="1"/>
          </p:cNvSpPr>
          <p:nvPr>
            <p:ph type="title"/>
          </p:nvPr>
        </p:nvSpPr>
        <p:spPr/>
        <p:txBody>
          <a:bodyPr/>
          <a:lstStyle/>
          <a:p>
            <a:r>
              <a:rPr lang="en-US" altLang="zh-CN" smtClean="0"/>
              <a:t>Apriori</a:t>
            </a:r>
            <a:r>
              <a:rPr lang="zh-CN" altLang="en-US" smtClean="0"/>
              <a:t>算法</a:t>
            </a:r>
          </a:p>
        </p:txBody>
      </p:sp>
      <p:sp>
        <p:nvSpPr>
          <p:cNvPr id="162819" name="内容占位符 2"/>
          <p:cNvSpPr>
            <a:spLocks noGrp="1"/>
          </p:cNvSpPr>
          <p:nvPr>
            <p:ph idx="1"/>
          </p:nvPr>
        </p:nvSpPr>
        <p:spPr/>
        <p:txBody>
          <a:bodyPr/>
          <a:lstStyle/>
          <a:p>
            <a:r>
              <a:rPr lang="en-US" altLang="zh-CN" smtClean="0"/>
              <a:t>Apriori</a:t>
            </a:r>
            <a:r>
              <a:rPr lang="zh-CN" altLang="en-US" smtClean="0"/>
              <a:t>的性质： </a:t>
            </a:r>
            <a:endParaRPr lang="en-US" altLang="zh-CN" smtClean="0"/>
          </a:p>
          <a:p>
            <a:pPr lvl="1"/>
            <a:r>
              <a:rPr lang="zh-CN" altLang="en-US" smtClean="0"/>
              <a:t>性质</a:t>
            </a:r>
            <a:r>
              <a:rPr lang="en-US" altLang="zh-CN" smtClean="0"/>
              <a:t>1</a:t>
            </a:r>
            <a:r>
              <a:rPr lang="zh-CN" altLang="en-US" smtClean="0"/>
              <a:t>：频繁项集的所有非空子集必为频繁项集。</a:t>
            </a:r>
          </a:p>
          <a:p>
            <a:pPr lvl="1"/>
            <a:endParaRPr lang="zh-CN" altLang="en-US" smtClean="0"/>
          </a:p>
          <a:p>
            <a:pPr lvl="1"/>
            <a:r>
              <a:rPr lang="zh-CN" altLang="en-US" smtClean="0"/>
              <a:t>性质</a:t>
            </a:r>
            <a:r>
              <a:rPr lang="en-US" altLang="zh-CN" smtClean="0"/>
              <a:t>2</a:t>
            </a:r>
            <a:r>
              <a:rPr lang="zh-CN" altLang="en-US" smtClean="0"/>
              <a:t>：非频繁项集的超集一定是非频繁的。</a:t>
            </a:r>
            <a:endParaRPr lang="en-US" altLang="zh-CN" smtClean="0"/>
          </a:p>
          <a:p>
            <a:pPr lvl="1"/>
            <a:endParaRPr lang="en-US" altLang="zh-CN" smtClean="0"/>
          </a:p>
          <a:p>
            <a:pPr lvl="1"/>
            <a:endParaRPr lang="en-US" altLang="zh-CN" smtClean="0"/>
          </a:p>
          <a:p>
            <a:pPr lvl="1"/>
            <a:endParaRPr lang="en-US" altLang="zh-CN" smtClean="0"/>
          </a:p>
          <a:p>
            <a:r>
              <a:rPr lang="en-US" altLang="zh-CN" smtClean="0"/>
              <a:t>Apriori</a:t>
            </a:r>
            <a:r>
              <a:rPr lang="zh-CN" altLang="en-US" smtClean="0"/>
              <a:t>算法是反单调的，即一个集合如果不能通过测试，则该集合的所有超集也不能通过相同的测试。</a:t>
            </a:r>
          </a:p>
          <a:p>
            <a:r>
              <a:rPr lang="zh-CN" altLang="en-US" smtClean="0"/>
              <a:t> </a:t>
            </a:r>
          </a:p>
          <a:p>
            <a:pPr lvl="1"/>
            <a:endParaRPr lang="zh-CN" altLang="en-US" smtClean="0"/>
          </a:p>
          <a:p>
            <a:pPr lvl="1"/>
            <a:endParaRPr lang="zh-CN" altLang="en-US" smtClean="0"/>
          </a:p>
        </p:txBody>
      </p:sp>
      <p:sp>
        <p:nvSpPr>
          <p:cNvPr id="4" name="AutoShape 4"/>
          <p:cNvSpPr>
            <a:spLocks noChangeArrowheads="1"/>
          </p:cNvSpPr>
          <p:nvPr/>
        </p:nvSpPr>
        <p:spPr bwMode="auto">
          <a:xfrm>
            <a:off x="4427538" y="1160463"/>
            <a:ext cx="4464050" cy="647700"/>
          </a:xfrm>
          <a:prstGeom prst="wedgeRectCallout">
            <a:avLst>
              <a:gd name="adj1" fmla="val -41509"/>
              <a:gd name="adj2" fmla="val 77287"/>
            </a:avLst>
          </a:prstGeom>
          <a:ln>
            <a:headEnd/>
            <a:tailEnd/>
          </a:ln>
        </p:spPr>
        <p:style>
          <a:lnRef idx="1">
            <a:schemeClr val="accent1"/>
          </a:lnRef>
          <a:fillRef idx="2">
            <a:schemeClr val="accent1"/>
          </a:fillRef>
          <a:effectRef idx="1">
            <a:schemeClr val="accent1"/>
          </a:effectRef>
          <a:fontRef idx="minor">
            <a:schemeClr val="dk1"/>
          </a:fontRef>
        </p:style>
        <p:txBody>
          <a:bodyPr/>
          <a:lstStyle/>
          <a:p>
            <a:pPr algn="just" eaLnBrk="1" fontAlgn="auto" hangingPunct="1">
              <a:spcBef>
                <a:spcPts val="0"/>
              </a:spcBef>
              <a:spcAft>
                <a:spcPts val="0"/>
              </a:spcAft>
              <a:defRPr/>
            </a:pPr>
            <a:r>
              <a:rPr lang="zh-CN" altLang="en-US" sz="2000" b="1" dirty="0">
                <a:latin typeface="黑体" pitchFamily="49" charset="-122"/>
              </a:rPr>
              <a:t>假设项集</a:t>
            </a:r>
            <a:r>
              <a:rPr lang="en-US" altLang="zh-CN" sz="2000" b="1" dirty="0"/>
              <a:t>{A,C}</a:t>
            </a:r>
            <a:r>
              <a:rPr lang="zh-CN" altLang="en-US" sz="2000" b="1" dirty="0"/>
              <a:t>是频繁项集，则</a:t>
            </a:r>
            <a:r>
              <a:rPr lang="en-US" altLang="zh-CN" sz="2000" b="1" dirty="0"/>
              <a:t>{A}</a:t>
            </a:r>
            <a:r>
              <a:rPr lang="zh-CN" altLang="en-US" sz="2000" b="1" dirty="0"/>
              <a:t>和</a:t>
            </a:r>
            <a:r>
              <a:rPr lang="en-US" altLang="zh-CN" sz="2000" b="1" dirty="0"/>
              <a:t>{C}</a:t>
            </a:r>
            <a:r>
              <a:rPr lang="zh-CN" altLang="en-US" sz="2000" b="1" dirty="0"/>
              <a:t>也为频繁项集</a:t>
            </a:r>
          </a:p>
        </p:txBody>
      </p:sp>
      <p:sp>
        <p:nvSpPr>
          <p:cNvPr id="5" name="AutoShape 5"/>
          <p:cNvSpPr>
            <a:spLocks noChangeArrowheads="1"/>
          </p:cNvSpPr>
          <p:nvPr/>
        </p:nvSpPr>
        <p:spPr bwMode="auto">
          <a:xfrm>
            <a:off x="4146550" y="3573463"/>
            <a:ext cx="4464050" cy="792162"/>
          </a:xfrm>
          <a:prstGeom prst="wedgeRectCallout">
            <a:avLst>
              <a:gd name="adj1" fmla="val -37926"/>
              <a:gd name="adj2" fmla="val -80000"/>
            </a:avLst>
          </a:prstGeom>
          <a:ln>
            <a:headEnd/>
            <a:tailEnd/>
          </a:ln>
        </p:spPr>
        <p:style>
          <a:lnRef idx="1">
            <a:schemeClr val="accent1"/>
          </a:lnRef>
          <a:fillRef idx="2">
            <a:schemeClr val="accent1"/>
          </a:fillRef>
          <a:effectRef idx="1">
            <a:schemeClr val="accent1"/>
          </a:effectRef>
          <a:fontRef idx="minor">
            <a:schemeClr val="dk1"/>
          </a:fontRef>
        </p:style>
        <p:txBody>
          <a:bodyPr/>
          <a:lstStyle/>
          <a:p>
            <a:pPr algn="just" eaLnBrk="1" fontAlgn="auto" hangingPunct="1">
              <a:spcBef>
                <a:spcPts val="0"/>
              </a:spcBef>
              <a:spcAft>
                <a:spcPts val="0"/>
              </a:spcAft>
              <a:defRPr/>
            </a:pPr>
            <a:r>
              <a:rPr lang="zh-CN" altLang="en-US" sz="2000" b="1" dirty="0">
                <a:latin typeface="黑体" pitchFamily="49" charset="-122"/>
              </a:rPr>
              <a:t>假设项集</a:t>
            </a:r>
            <a:r>
              <a:rPr lang="en-US" altLang="zh-CN" sz="2000" b="1" dirty="0"/>
              <a:t>{D}</a:t>
            </a:r>
            <a:r>
              <a:rPr lang="zh-CN" altLang="en-US" sz="2000" b="1" dirty="0"/>
              <a:t>不是频繁项集，则</a:t>
            </a:r>
            <a:r>
              <a:rPr lang="en-US" altLang="zh-CN" sz="2000" b="1" dirty="0"/>
              <a:t>{A,D}</a:t>
            </a:r>
            <a:r>
              <a:rPr lang="zh-CN" altLang="en-US" sz="2000" b="1" dirty="0"/>
              <a:t>和</a:t>
            </a:r>
            <a:r>
              <a:rPr lang="en-US" altLang="zh-CN" sz="2000" b="1" dirty="0"/>
              <a:t>{C,D}</a:t>
            </a:r>
            <a:r>
              <a:rPr lang="zh-CN" altLang="en-US" sz="2000" b="1" dirty="0"/>
              <a:t>也不是频繁项集</a:t>
            </a:r>
          </a:p>
        </p:txBody>
      </p:sp>
    </p:spTree>
    <p:extLst>
      <p:ext uri="{BB962C8B-B14F-4D97-AF65-F5344CB8AC3E}">
        <p14:creationId xmlns:p14="http://schemas.microsoft.com/office/powerpoint/2010/main" val="5722183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anim calcmode="lin" valueType="num">
                                      <p:cBhvr>
                                        <p:cTn id="15" dur="500" fill="hold"/>
                                        <p:tgtEl>
                                          <p:spTgt spid="5"/>
                                        </p:tgtEl>
                                        <p:attrNameLst>
                                          <p:attrName>ppt_x</p:attrName>
                                        </p:attrNameLst>
                                      </p:cBhvr>
                                      <p:tavLst>
                                        <p:tav tm="0">
                                          <p:val>
                                            <p:strVal val="#ppt_x"/>
                                          </p:val>
                                        </p:tav>
                                        <p:tav tm="100000">
                                          <p:val>
                                            <p:strVal val="#ppt_x"/>
                                          </p:val>
                                        </p:tav>
                                      </p:tavLst>
                                    </p:anim>
                                    <p:anim calcmode="lin" valueType="num">
                                      <p:cBhvr>
                                        <p:cTn id="16"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标题 1"/>
          <p:cNvSpPr>
            <a:spLocks noGrp="1"/>
          </p:cNvSpPr>
          <p:nvPr>
            <p:ph type="title"/>
          </p:nvPr>
        </p:nvSpPr>
        <p:spPr/>
        <p:txBody>
          <a:bodyPr/>
          <a:lstStyle/>
          <a:p>
            <a:r>
              <a:rPr lang="en-US" altLang="zh-CN" smtClean="0"/>
              <a:t>Apriori</a:t>
            </a:r>
            <a:r>
              <a:rPr lang="zh-CN" altLang="en-US" smtClean="0"/>
              <a:t>算法</a:t>
            </a:r>
          </a:p>
        </p:txBody>
      </p:sp>
      <p:sp>
        <p:nvSpPr>
          <p:cNvPr id="163843" name="内容占位符 2"/>
          <p:cNvSpPr>
            <a:spLocks noGrp="1"/>
          </p:cNvSpPr>
          <p:nvPr>
            <p:ph idx="1"/>
          </p:nvPr>
        </p:nvSpPr>
        <p:spPr/>
        <p:txBody>
          <a:bodyPr/>
          <a:lstStyle/>
          <a:p>
            <a:r>
              <a:rPr lang="zh-CN" altLang="en-US" smtClean="0"/>
              <a:t>频繁项集示例</a:t>
            </a:r>
            <a:r>
              <a:rPr lang="en-US" altLang="zh-CN" smtClean="0"/>
              <a:t>:</a:t>
            </a:r>
          </a:p>
          <a:p>
            <a:pPr lvl="1"/>
            <a:r>
              <a:rPr lang="zh-CN" altLang="en-US" smtClean="0"/>
              <a:t>前提条件是：最小支持度 </a:t>
            </a:r>
            <a:r>
              <a:rPr lang="en-US" altLang="zh-CN" smtClean="0"/>
              <a:t>50%</a:t>
            </a:r>
            <a:r>
              <a:rPr lang="zh-CN" altLang="en-US" smtClean="0"/>
              <a:t>，且最小置信度 </a:t>
            </a:r>
            <a:r>
              <a:rPr lang="en-US" altLang="zh-CN" smtClean="0"/>
              <a:t>50%</a:t>
            </a:r>
          </a:p>
          <a:p>
            <a:pPr lvl="1"/>
            <a:endParaRPr lang="zh-CN" altLang="en-US" smtClean="0"/>
          </a:p>
        </p:txBody>
      </p:sp>
      <p:graphicFrame>
        <p:nvGraphicFramePr>
          <p:cNvPr id="163844" name="Object 4"/>
          <p:cNvGraphicFramePr>
            <a:graphicFrameLocks noChangeAspect="1"/>
          </p:cNvGraphicFramePr>
          <p:nvPr/>
        </p:nvGraphicFramePr>
        <p:xfrm>
          <a:off x="323850" y="2709863"/>
          <a:ext cx="4002088" cy="1943100"/>
        </p:xfrm>
        <a:graphic>
          <a:graphicData uri="http://schemas.openxmlformats.org/presentationml/2006/ole">
            <mc:AlternateContent xmlns:mc="http://schemas.openxmlformats.org/markup-compatibility/2006">
              <mc:Choice xmlns:v="urn:schemas-microsoft-com:vml" Requires="v">
                <p:oleObj spid="_x0000_s86378" name="Worksheet" r:id="rId3" imgW="3955265" imgH="1928323" progId="Excel.Sheet.8">
                  <p:embed/>
                </p:oleObj>
              </mc:Choice>
              <mc:Fallback>
                <p:oleObj name="Worksheet" r:id="rId3" imgW="3955265" imgH="1928323" progId="Excel.Sheet.8">
                  <p:embed/>
                  <p:pic>
                    <p:nvPicPr>
                      <p:cNvPr id="16384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2709863"/>
                        <a:ext cx="4002088" cy="194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45" name="Object 5"/>
          <p:cNvGraphicFramePr>
            <a:graphicFrameLocks noChangeAspect="1"/>
          </p:cNvGraphicFramePr>
          <p:nvPr/>
        </p:nvGraphicFramePr>
        <p:xfrm>
          <a:off x="5219700" y="2792413"/>
          <a:ext cx="3676650" cy="1776412"/>
        </p:xfrm>
        <a:graphic>
          <a:graphicData uri="http://schemas.openxmlformats.org/presentationml/2006/ole">
            <mc:AlternateContent xmlns:mc="http://schemas.openxmlformats.org/markup-compatibility/2006">
              <mc:Choice xmlns:v="urn:schemas-microsoft-com:vml" Requires="v">
                <p:oleObj spid="_x0000_s86379" name="Worksheet" r:id="rId5" imgW="3248431" imgH="1743437" progId="Excel.Sheet.8">
                  <p:embed/>
                </p:oleObj>
              </mc:Choice>
              <mc:Fallback>
                <p:oleObj name="Worksheet" r:id="rId5" imgW="3248431" imgH="1743437" progId="Excel.Sheet.8">
                  <p:embed/>
                  <p:pic>
                    <p:nvPicPr>
                      <p:cNvPr id="16384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9700" y="2792413"/>
                        <a:ext cx="3676650" cy="1776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846" name="右箭头 5"/>
          <p:cNvSpPr>
            <a:spLocks noChangeArrowheads="1"/>
          </p:cNvSpPr>
          <p:nvPr/>
        </p:nvSpPr>
        <p:spPr bwMode="auto">
          <a:xfrm>
            <a:off x="4629150" y="3573463"/>
            <a:ext cx="374650" cy="215900"/>
          </a:xfrm>
          <a:prstGeom prst="rightArrow">
            <a:avLst>
              <a:gd name="adj1" fmla="val 50000"/>
              <a:gd name="adj2" fmla="val 50083"/>
            </a:avLst>
          </a:prstGeom>
          <a:solidFill>
            <a:schemeClr val="bg1"/>
          </a:solidFill>
          <a:ln w="9525" algn="ctr">
            <a:solidFill>
              <a:srgbClr val="FF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35942401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标题 1"/>
          <p:cNvSpPr>
            <a:spLocks noGrp="1"/>
          </p:cNvSpPr>
          <p:nvPr>
            <p:ph type="title"/>
          </p:nvPr>
        </p:nvSpPr>
        <p:spPr/>
        <p:txBody>
          <a:bodyPr/>
          <a:lstStyle/>
          <a:p>
            <a:r>
              <a:rPr lang="en-US" altLang="zh-CN" smtClean="0"/>
              <a:t>Apriori</a:t>
            </a:r>
            <a:r>
              <a:rPr lang="zh-CN" altLang="en-US" smtClean="0"/>
              <a:t>算法</a:t>
            </a:r>
          </a:p>
        </p:txBody>
      </p:sp>
      <p:sp>
        <p:nvSpPr>
          <p:cNvPr id="164867" name="内容占位符 2"/>
          <p:cNvSpPr>
            <a:spLocks noGrp="1"/>
          </p:cNvSpPr>
          <p:nvPr>
            <p:ph idx="1"/>
          </p:nvPr>
        </p:nvSpPr>
        <p:spPr/>
        <p:txBody>
          <a:bodyPr/>
          <a:lstStyle/>
          <a:p>
            <a:r>
              <a:rPr lang="en-US" altLang="zh-CN" dirty="0" err="1" smtClean="0"/>
              <a:t>Apriori</a:t>
            </a:r>
            <a:r>
              <a:rPr lang="zh-CN" altLang="en-US" dirty="0" smtClean="0"/>
              <a:t>算法利用频繁项集性质的先验知识（</a:t>
            </a:r>
            <a:r>
              <a:rPr lang="en-US" altLang="zh-CN" dirty="0" smtClean="0"/>
              <a:t>prior knowledge</a:t>
            </a:r>
            <a:r>
              <a:rPr lang="zh-CN" altLang="en-US" dirty="0" smtClean="0"/>
              <a:t>），通过逐层搜索的迭代方法，即将</a:t>
            </a:r>
            <a:r>
              <a:rPr lang="en-US" altLang="zh-CN" dirty="0" smtClean="0"/>
              <a:t>k-</a:t>
            </a:r>
            <a:r>
              <a:rPr lang="zh-CN" altLang="en-US" dirty="0" smtClean="0"/>
              <a:t>项集用于探察</a:t>
            </a:r>
            <a:r>
              <a:rPr lang="en-US" altLang="zh-CN" dirty="0" smtClean="0"/>
              <a:t>(k+1)-</a:t>
            </a:r>
            <a:r>
              <a:rPr lang="zh-CN" altLang="en-US" dirty="0" smtClean="0"/>
              <a:t>项集，来穷尽数据集中的所有频繁项集（通过先验知识挖掘未知知识）。</a:t>
            </a:r>
          </a:p>
          <a:p>
            <a:r>
              <a:rPr lang="zh-CN" altLang="en-US" dirty="0" smtClean="0"/>
              <a:t>先找到频繁</a:t>
            </a:r>
            <a:r>
              <a:rPr lang="en-US" altLang="zh-CN" dirty="0" smtClean="0"/>
              <a:t>1-</a:t>
            </a:r>
            <a:r>
              <a:rPr lang="zh-CN" altLang="en-US" dirty="0" smtClean="0"/>
              <a:t>项集集合（即单个项出现的频率）</a:t>
            </a:r>
            <a:r>
              <a:rPr lang="en-US" altLang="zh-CN" dirty="0" smtClean="0"/>
              <a:t>L1,</a:t>
            </a:r>
            <a:r>
              <a:rPr lang="zh-CN" altLang="en-US" dirty="0" smtClean="0"/>
              <a:t>然后用</a:t>
            </a:r>
            <a:r>
              <a:rPr lang="en-US" altLang="zh-CN" dirty="0" smtClean="0"/>
              <a:t>L1</a:t>
            </a:r>
            <a:r>
              <a:rPr lang="zh-CN" altLang="en-US" dirty="0" smtClean="0"/>
              <a:t>找到频繁</a:t>
            </a:r>
            <a:r>
              <a:rPr lang="en-US" altLang="zh-CN" dirty="0" smtClean="0"/>
              <a:t>2-</a:t>
            </a:r>
            <a:r>
              <a:rPr lang="zh-CN" altLang="en-US" dirty="0" smtClean="0"/>
              <a:t>项集集合</a:t>
            </a:r>
            <a:r>
              <a:rPr lang="en-US" altLang="zh-CN" dirty="0" smtClean="0"/>
              <a:t>L2</a:t>
            </a:r>
            <a:r>
              <a:rPr lang="zh-CN" altLang="en-US" dirty="0" smtClean="0"/>
              <a:t>，接着用</a:t>
            </a:r>
            <a:r>
              <a:rPr lang="en-US" altLang="zh-CN" dirty="0" smtClean="0"/>
              <a:t>L2</a:t>
            </a:r>
            <a:r>
              <a:rPr lang="zh-CN" altLang="en-US" dirty="0" smtClean="0"/>
              <a:t>找</a:t>
            </a:r>
            <a:r>
              <a:rPr lang="en-US" altLang="zh-CN" dirty="0" smtClean="0"/>
              <a:t>L3</a:t>
            </a:r>
            <a:r>
              <a:rPr lang="zh-CN" altLang="en-US" dirty="0" smtClean="0"/>
              <a:t>，直到找不到频繁</a:t>
            </a:r>
            <a:r>
              <a:rPr lang="en-US" altLang="zh-CN" dirty="0" smtClean="0"/>
              <a:t>k-</a:t>
            </a:r>
            <a:r>
              <a:rPr lang="zh-CN" altLang="en-US" dirty="0" smtClean="0"/>
              <a:t>项集，找每个</a:t>
            </a:r>
            <a:r>
              <a:rPr lang="en-US" altLang="zh-CN" dirty="0" smtClean="0"/>
              <a:t>L</a:t>
            </a:r>
            <a:r>
              <a:rPr lang="en-US" altLang="zh-CN" baseline="-25000" dirty="0" smtClean="0"/>
              <a:t>k</a:t>
            </a:r>
            <a:r>
              <a:rPr lang="zh-CN" altLang="en-US" dirty="0" smtClean="0"/>
              <a:t>需要一次数据库扫描</a:t>
            </a:r>
            <a:r>
              <a:rPr lang="en-US" altLang="zh-CN" dirty="0" smtClean="0"/>
              <a:t>.</a:t>
            </a:r>
            <a:endParaRPr lang="zh-CN" altLang="en-US" dirty="0" smtClean="0"/>
          </a:p>
        </p:txBody>
      </p:sp>
    </p:spTree>
    <p:extLst>
      <p:ext uri="{BB962C8B-B14F-4D97-AF65-F5344CB8AC3E}">
        <p14:creationId xmlns:p14="http://schemas.microsoft.com/office/powerpoint/2010/main" val="307967027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标题 1"/>
          <p:cNvSpPr>
            <a:spLocks noGrp="1"/>
          </p:cNvSpPr>
          <p:nvPr>
            <p:ph type="title"/>
          </p:nvPr>
        </p:nvSpPr>
        <p:spPr/>
        <p:txBody>
          <a:bodyPr/>
          <a:lstStyle/>
          <a:p>
            <a:r>
              <a:rPr lang="en-US" altLang="zh-CN" smtClean="0"/>
              <a:t>Apriori</a:t>
            </a:r>
            <a:r>
              <a:rPr lang="zh-CN" altLang="en-US" smtClean="0"/>
              <a:t>算法</a:t>
            </a:r>
          </a:p>
        </p:txBody>
      </p:sp>
      <p:sp>
        <p:nvSpPr>
          <p:cNvPr id="165891" name="内容占位符 2"/>
          <p:cNvSpPr>
            <a:spLocks noGrp="1"/>
          </p:cNvSpPr>
          <p:nvPr>
            <p:ph idx="1"/>
          </p:nvPr>
        </p:nvSpPr>
        <p:spPr>
          <a:xfrm>
            <a:off x="179388" y="1484313"/>
            <a:ext cx="8785225" cy="4681537"/>
          </a:xfrm>
        </p:spPr>
        <p:txBody>
          <a:bodyPr/>
          <a:lstStyle/>
          <a:p>
            <a:r>
              <a:rPr lang="en-US" altLang="zh-CN" sz="2000" smtClean="0"/>
              <a:t>Apriori</a:t>
            </a:r>
            <a:r>
              <a:rPr lang="zh-CN" altLang="en-US" sz="2000" smtClean="0"/>
              <a:t>算法由连接和剪枝两个步骤组成。</a:t>
            </a:r>
          </a:p>
          <a:p>
            <a:endParaRPr lang="zh-CN" altLang="en-US" sz="2000" smtClean="0"/>
          </a:p>
          <a:p>
            <a:r>
              <a:rPr lang="zh-CN" altLang="en-US" sz="2000" smtClean="0"/>
              <a:t>连接：为了找</a:t>
            </a:r>
            <a:r>
              <a:rPr lang="en-US" altLang="zh-CN" sz="2000" smtClean="0"/>
              <a:t>L</a:t>
            </a:r>
            <a:r>
              <a:rPr lang="en-US" altLang="zh-CN" sz="2000" baseline="-25000" smtClean="0"/>
              <a:t>k</a:t>
            </a:r>
            <a:r>
              <a:rPr lang="zh-CN" altLang="en-US" sz="2000" smtClean="0"/>
              <a:t>，通过</a:t>
            </a:r>
            <a:r>
              <a:rPr lang="en-US" altLang="zh-CN" sz="2000" smtClean="0"/>
              <a:t>L</a:t>
            </a:r>
            <a:r>
              <a:rPr lang="en-US" altLang="zh-CN" sz="2000" baseline="-25000" smtClean="0"/>
              <a:t>k-1</a:t>
            </a:r>
            <a:r>
              <a:rPr lang="zh-CN" altLang="en-US" sz="2000" smtClean="0"/>
              <a:t>与自己连接产生候选</a:t>
            </a:r>
            <a:r>
              <a:rPr lang="en-US" altLang="zh-CN" sz="2000" smtClean="0"/>
              <a:t>k-</a:t>
            </a:r>
            <a:r>
              <a:rPr lang="zh-CN" altLang="en-US" sz="2000" smtClean="0"/>
              <a:t>项集的集合，该候选</a:t>
            </a:r>
            <a:r>
              <a:rPr lang="en-US" altLang="zh-CN" sz="2000" smtClean="0"/>
              <a:t>k</a:t>
            </a:r>
            <a:r>
              <a:rPr lang="zh-CN" altLang="en-US" sz="2000" smtClean="0"/>
              <a:t>项集记为</a:t>
            </a:r>
            <a:r>
              <a:rPr lang="en-US" altLang="zh-CN" sz="2000" smtClean="0"/>
              <a:t>C</a:t>
            </a:r>
            <a:r>
              <a:rPr lang="en-US" altLang="zh-CN" sz="2000" baseline="-25000" smtClean="0"/>
              <a:t>k</a:t>
            </a:r>
            <a:r>
              <a:rPr lang="zh-CN" altLang="en-US" sz="2000" smtClean="0"/>
              <a:t>。</a:t>
            </a:r>
          </a:p>
          <a:p>
            <a:r>
              <a:rPr lang="en-US" altLang="zh-CN" sz="2000" smtClean="0"/>
              <a:t>L</a:t>
            </a:r>
            <a:r>
              <a:rPr lang="en-US" altLang="zh-CN" sz="2000" baseline="-25000" smtClean="0"/>
              <a:t>k-1</a:t>
            </a:r>
            <a:r>
              <a:rPr lang="zh-CN" altLang="en-US" sz="2000" smtClean="0"/>
              <a:t>中的两个元素</a:t>
            </a:r>
            <a:r>
              <a:rPr lang="en-US" altLang="zh-CN" sz="2000" smtClean="0"/>
              <a:t>L</a:t>
            </a:r>
            <a:r>
              <a:rPr lang="en-US" altLang="zh-CN" sz="2000" baseline="-25000" smtClean="0"/>
              <a:t>1</a:t>
            </a:r>
            <a:r>
              <a:rPr lang="zh-CN" altLang="en-US" sz="2000" smtClean="0"/>
              <a:t>和</a:t>
            </a:r>
            <a:r>
              <a:rPr lang="en-US" altLang="zh-CN" sz="2000" smtClean="0"/>
              <a:t>L</a:t>
            </a:r>
            <a:r>
              <a:rPr lang="en-US" altLang="zh-CN" sz="2000" baseline="-25000" smtClean="0"/>
              <a:t>2</a:t>
            </a:r>
            <a:r>
              <a:rPr lang="zh-CN" altLang="en-US" sz="2000" smtClean="0"/>
              <a:t>可以执行连接操作            的条件是</a:t>
            </a:r>
          </a:p>
          <a:p>
            <a:endParaRPr lang="zh-CN" altLang="en-US" sz="2000" smtClean="0"/>
          </a:p>
          <a:p>
            <a:endParaRPr lang="zh-CN" altLang="en-US" sz="2000" smtClean="0"/>
          </a:p>
          <a:p>
            <a:r>
              <a:rPr lang="en-US" altLang="zh-CN" sz="2000" smtClean="0"/>
              <a:t>C</a:t>
            </a:r>
            <a:r>
              <a:rPr lang="en-US" altLang="zh-CN" sz="2000" baseline="-25000" smtClean="0"/>
              <a:t>k</a:t>
            </a:r>
            <a:r>
              <a:rPr lang="zh-CN" altLang="en-US" sz="2000" smtClean="0"/>
              <a:t>是</a:t>
            </a:r>
            <a:r>
              <a:rPr lang="en-US" altLang="zh-CN" sz="2000" smtClean="0"/>
              <a:t>L</a:t>
            </a:r>
            <a:r>
              <a:rPr lang="en-US" altLang="zh-CN" sz="2000" baseline="-25000" smtClean="0"/>
              <a:t>k</a:t>
            </a:r>
            <a:r>
              <a:rPr lang="zh-CN" altLang="en-US" sz="2000" smtClean="0"/>
              <a:t>的超集，即它的成员可能不是频繁的，但是所有频繁的</a:t>
            </a:r>
            <a:r>
              <a:rPr lang="en-US" altLang="zh-CN" sz="2000" smtClean="0"/>
              <a:t>k-</a:t>
            </a:r>
            <a:r>
              <a:rPr lang="zh-CN" altLang="en-US" sz="2000" smtClean="0"/>
              <a:t>项集都在</a:t>
            </a:r>
            <a:r>
              <a:rPr lang="en-US" altLang="zh-CN" sz="2000" smtClean="0"/>
              <a:t>C</a:t>
            </a:r>
            <a:r>
              <a:rPr lang="en-US" altLang="zh-CN" sz="2000" baseline="-25000" smtClean="0"/>
              <a:t>k</a:t>
            </a:r>
            <a:r>
              <a:rPr lang="zh-CN" altLang="en-US" sz="2000" smtClean="0"/>
              <a:t>中。因此可以通过扫描数据库，通过计算每个</a:t>
            </a:r>
            <a:r>
              <a:rPr lang="en-US" altLang="zh-CN" sz="2000" smtClean="0"/>
              <a:t>k-</a:t>
            </a:r>
            <a:r>
              <a:rPr lang="zh-CN" altLang="en-US" sz="2000" smtClean="0"/>
              <a:t>项集的支持度来得到</a:t>
            </a:r>
            <a:r>
              <a:rPr lang="en-US" altLang="zh-CN" sz="2000" smtClean="0"/>
              <a:t>L</a:t>
            </a:r>
            <a:r>
              <a:rPr lang="en-US" altLang="zh-CN" sz="2000" baseline="-25000" smtClean="0"/>
              <a:t>k </a:t>
            </a:r>
            <a:r>
              <a:rPr lang="zh-CN" altLang="en-US" sz="2000" smtClean="0"/>
              <a:t>。</a:t>
            </a:r>
          </a:p>
          <a:p>
            <a:r>
              <a:rPr lang="zh-CN" altLang="en-US" sz="2000" smtClean="0"/>
              <a:t>为了减少计算量，可以使用</a:t>
            </a:r>
            <a:r>
              <a:rPr lang="en-US" altLang="zh-CN" sz="2000" smtClean="0"/>
              <a:t>Apriori</a:t>
            </a:r>
            <a:r>
              <a:rPr lang="zh-CN" altLang="en-US" sz="2000" smtClean="0"/>
              <a:t>性质，即如果一个</a:t>
            </a:r>
            <a:r>
              <a:rPr lang="en-US" altLang="zh-CN" sz="2000" smtClean="0"/>
              <a:t>k-</a:t>
            </a:r>
            <a:r>
              <a:rPr lang="zh-CN" altLang="en-US" sz="2000" smtClean="0"/>
              <a:t>项集的</a:t>
            </a:r>
            <a:r>
              <a:rPr lang="en-US" altLang="zh-CN" sz="2000" smtClean="0"/>
              <a:t>(k-1)-</a:t>
            </a:r>
            <a:r>
              <a:rPr lang="zh-CN" altLang="en-US" sz="2000" smtClean="0"/>
              <a:t>子集不在</a:t>
            </a:r>
            <a:r>
              <a:rPr lang="en-US" altLang="zh-CN" sz="2000" smtClean="0"/>
              <a:t>L</a:t>
            </a:r>
            <a:r>
              <a:rPr lang="en-US" altLang="zh-CN" sz="2000" baseline="-25000" smtClean="0"/>
              <a:t>k-1</a:t>
            </a:r>
            <a:r>
              <a:rPr lang="zh-CN" altLang="en-US" sz="2000" smtClean="0"/>
              <a:t>中，则该候选不可能是频繁的，可以直接从</a:t>
            </a:r>
            <a:r>
              <a:rPr lang="en-US" altLang="zh-CN" sz="2000" smtClean="0"/>
              <a:t>C</a:t>
            </a:r>
            <a:r>
              <a:rPr lang="en-US" altLang="zh-CN" sz="2000" baseline="-25000" smtClean="0"/>
              <a:t>k</a:t>
            </a:r>
            <a:r>
              <a:rPr lang="zh-CN" altLang="en-US" sz="2000" smtClean="0"/>
              <a:t>删除。</a:t>
            </a:r>
          </a:p>
          <a:p>
            <a:endParaRPr lang="zh-CN" altLang="en-US" sz="2000" smtClean="0"/>
          </a:p>
        </p:txBody>
      </p:sp>
      <p:graphicFrame>
        <p:nvGraphicFramePr>
          <p:cNvPr id="165892" name="Object 7"/>
          <p:cNvGraphicFramePr>
            <a:graphicFrameLocks noChangeAspect="1"/>
          </p:cNvGraphicFramePr>
          <p:nvPr/>
        </p:nvGraphicFramePr>
        <p:xfrm>
          <a:off x="5475288" y="2968625"/>
          <a:ext cx="647700" cy="280988"/>
        </p:xfrm>
        <a:graphic>
          <a:graphicData uri="http://schemas.openxmlformats.org/presentationml/2006/ole">
            <mc:AlternateContent xmlns:mc="http://schemas.openxmlformats.org/markup-compatibility/2006">
              <mc:Choice xmlns:v="urn:schemas-microsoft-com:vml" Requires="v">
                <p:oleObj spid="_x0000_s87402" name="公式" r:id="rId3" imgW="494870" imgH="215713" progId="Equation.3">
                  <p:embed/>
                </p:oleObj>
              </mc:Choice>
              <mc:Fallback>
                <p:oleObj name="公式" r:id="rId3" imgW="494870" imgH="215713" progId="Equation.3">
                  <p:embed/>
                  <p:pic>
                    <p:nvPicPr>
                      <p:cNvPr id="165892"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5288" y="2968625"/>
                        <a:ext cx="64770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5893" name="Object 5"/>
          <p:cNvGraphicFramePr>
            <a:graphicFrameLocks noChangeAspect="1"/>
          </p:cNvGraphicFramePr>
          <p:nvPr/>
        </p:nvGraphicFramePr>
        <p:xfrm>
          <a:off x="539750" y="3408363"/>
          <a:ext cx="8064500" cy="344487"/>
        </p:xfrm>
        <a:graphic>
          <a:graphicData uri="http://schemas.openxmlformats.org/presentationml/2006/ole">
            <mc:AlternateContent xmlns:mc="http://schemas.openxmlformats.org/markup-compatibility/2006">
              <mc:Choice xmlns:v="urn:schemas-microsoft-com:vml" Requires="v">
                <p:oleObj spid="_x0000_s87403" name="公式" r:id="rId5" imgW="4914900" imgH="215900" progId="Equation.3">
                  <p:embed/>
                </p:oleObj>
              </mc:Choice>
              <mc:Fallback>
                <p:oleObj name="公式" r:id="rId5" imgW="4914900" imgH="215900" progId="Equation.3">
                  <p:embed/>
                  <p:pic>
                    <p:nvPicPr>
                      <p:cNvPr id="165893"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3408363"/>
                        <a:ext cx="8064500"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1881828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标题 1"/>
          <p:cNvSpPr>
            <a:spLocks noGrp="1"/>
          </p:cNvSpPr>
          <p:nvPr>
            <p:ph type="title"/>
          </p:nvPr>
        </p:nvSpPr>
        <p:spPr/>
        <p:txBody>
          <a:bodyPr/>
          <a:lstStyle/>
          <a:p>
            <a:r>
              <a:rPr lang="en-US" altLang="zh-CN" smtClean="0"/>
              <a:t>Apriori</a:t>
            </a:r>
            <a:r>
              <a:rPr lang="zh-CN" altLang="en-US" smtClean="0"/>
              <a:t>算法</a:t>
            </a:r>
          </a:p>
        </p:txBody>
      </p:sp>
      <p:sp>
        <p:nvSpPr>
          <p:cNvPr id="3" name="内容占位符 2"/>
          <p:cNvSpPr>
            <a:spLocks noGrp="1"/>
          </p:cNvSpPr>
          <p:nvPr>
            <p:ph idx="1"/>
          </p:nvPr>
        </p:nvSpPr>
        <p:spPr>
          <a:xfrm>
            <a:off x="468313" y="1484313"/>
            <a:ext cx="8424862" cy="4968875"/>
          </a:xfrm>
        </p:spPr>
        <p:txBody>
          <a:bodyPr/>
          <a:lstStyle/>
          <a:p>
            <a:pPr>
              <a:lnSpc>
                <a:spcPct val="80000"/>
              </a:lnSpc>
              <a:defRPr/>
            </a:pPr>
            <a:r>
              <a:rPr lang="en-US" altLang="zh-CN" sz="2400" dirty="0" err="1" smtClean="0"/>
              <a:t>Apriori</a:t>
            </a:r>
            <a:r>
              <a:rPr lang="zh-CN" altLang="en-US" sz="2400" dirty="0" smtClean="0"/>
              <a:t>算法</a:t>
            </a:r>
            <a:endParaRPr lang="en-US" altLang="zh-CN" sz="2400" dirty="0" smtClean="0">
              <a:latin typeface="Times New Roman" panose="02020603050405020304" pitchFamily="18" charset="0"/>
              <a:ea typeface="楷体_GB2312" pitchFamily="1" charset="-122"/>
            </a:endParaRPr>
          </a:p>
          <a:p>
            <a:pPr marL="0" indent="0">
              <a:lnSpc>
                <a:spcPct val="80000"/>
              </a:lnSpc>
              <a:buFont typeface="Wingdings" panose="05000000000000000000" pitchFamily="2" charset="2"/>
              <a:buNone/>
              <a:defRPr/>
            </a:pPr>
            <a:r>
              <a:rPr lang="zh-CN" altLang="en-US" sz="2400" dirty="0" smtClean="0">
                <a:latin typeface="Times New Roman" panose="02020603050405020304" pitchFamily="18" charset="0"/>
                <a:ea typeface="楷体_GB2312" pitchFamily="1" charset="-122"/>
              </a:rPr>
              <a:t>(</a:t>
            </a:r>
            <a:r>
              <a:rPr lang="zh-CN" altLang="en-US" sz="2400" dirty="0">
                <a:latin typeface="Times New Roman" panose="02020603050405020304" pitchFamily="18" charset="0"/>
                <a:ea typeface="楷体_GB2312" pitchFamily="1" charset="-122"/>
              </a:rPr>
              <a:t>1) L</a:t>
            </a:r>
            <a:r>
              <a:rPr lang="zh-CN" altLang="en-US" sz="2400" baseline="-25000" dirty="0">
                <a:latin typeface="Times New Roman" panose="02020603050405020304" pitchFamily="18" charset="0"/>
                <a:ea typeface="楷体_GB2312" pitchFamily="1" charset="-122"/>
              </a:rPr>
              <a:t>1</a:t>
            </a:r>
            <a:r>
              <a:rPr lang="zh-CN" altLang="en-US" sz="2400" dirty="0">
                <a:latin typeface="Times New Roman" panose="02020603050405020304" pitchFamily="18" charset="0"/>
                <a:ea typeface="楷体_GB2312" pitchFamily="1" charset="-122"/>
              </a:rPr>
              <a:t>={频繁1项集}; </a:t>
            </a:r>
          </a:p>
          <a:p>
            <a:pPr marL="0" indent="0">
              <a:lnSpc>
                <a:spcPct val="80000"/>
              </a:lnSpc>
              <a:buFont typeface="Wingdings" panose="05000000000000000000" pitchFamily="2" charset="2"/>
              <a:buNone/>
              <a:defRPr/>
            </a:pPr>
            <a:r>
              <a:rPr lang="zh-CN" altLang="en-US" sz="2400" dirty="0">
                <a:latin typeface="Times New Roman" panose="02020603050405020304" pitchFamily="18" charset="0"/>
                <a:ea typeface="楷体_GB2312" pitchFamily="1" charset="-122"/>
              </a:rPr>
              <a:t>(2) for(k=2;L</a:t>
            </a:r>
            <a:r>
              <a:rPr lang="zh-CN" altLang="en-US" sz="2400" baseline="-25000" dirty="0">
                <a:latin typeface="Times New Roman" panose="02020603050405020304" pitchFamily="18" charset="0"/>
                <a:ea typeface="楷体_GB2312" pitchFamily="1" charset="-122"/>
              </a:rPr>
              <a:t>k-1</a:t>
            </a:r>
            <a:r>
              <a:rPr lang="zh-CN" altLang="en-US" sz="2400" dirty="0">
                <a:latin typeface="Times New Roman" panose="02020603050405020304" pitchFamily="18" charset="0"/>
                <a:ea typeface="楷体_GB2312" pitchFamily="1" charset="-122"/>
                <a:sym typeface="Symbol" panose="05050102010706020507" pitchFamily="18" charset="2"/>
              </a:rPr>
              <a:t></a:t>
            </a:r>
            <a:r>
              <a:rPr lang="zh-CN" altLang="en-US" sz="2400" dirty="0">
                <a:latin typeface="Times New Roman" panose="02020603050405020304" pitchFamily="18" charset="0"/>
                <a:ea typeface="楷体_GB2312" pitchFamily="1" charset="-122"/>
              </a:rPr>
              <a:t>;k++) do begin </a:t>
            </a:r>
          </a:p>
          <a:p>
            <a:pPr marL="0" indent="0">
              <a:lnSpc>
                <a:spcPct val="80000"/>
              </a:lnSpc>
              <a:buFont typeface="Wingdings" panose="05000000000000000000" pitchFamily="2" charset="2"/>
              <a:buNone/>
              <a:defRPr/>
            </a:pPr>
            <a:r>
              <a:rPr lang="zh-CN" altLang="en-US" sz="2400" dirty="0">
                <a:latin typeface="Times New Roman" panose="02020603050405020304" pitchFamily="18" charset="0"/>
                <a:ea typeface="楷体_GB2312" pitchFamily="1" charset="-122"/>
              </a:rPr>
              <a:t>(3)   C</a:t>
            </a:r>
            <a:r>
              <a:rPr lang="zh-CN" altLang="en-US" sz="2400" baseline="-25000" dirty="0">
                <a:latin typeface="Times New Roman" panose="02020603050405020304" pitchFamily="18" charset="0"/>
                <a:ea typeface="楷体_GB2312" pitchFamily="1" charset="-122"/>
              </a:rPr>
              <a:t>k</a:t>
            </a:r>
            <a:r>
              <a:rPr lang="zh-CN" altLang="en-US" sz="2400" dirty="0">
                <a:latin typeface="Times New Roman" panose="02020603050405020304" pitchFamily="18" charset="0"/>
                <a:ea typeface="楷体_GB2312" pitchFamily="1" charset="-122"/>
              </a:rPr>
              <a:t>=apriori_gen(L</a:t>
            </a:r>
            <a:r>
              <a:rPr lang="zh-CN" altLang="en-US" sz="2400" baseline="-25000" dirty="0">
                <a:latin typeface="Times New Roman" panose="02020603050405020304" pitchFamily="18" charset="0"/>
                <a:ea typeface="楷体_GB2312" pitchFamily="1" charset="-122"/>
              </a:rPr>
              <a:t>k-1</a:t>
            </a:r>
            <a:r>
              <a:rPr lang="zh-CN" altLang="en-US" sz="2400" dirty="0">
                <a:latin typeface="Times New Roman" panose="02020603050405020304" pitchFamily="18" charset="0"/>
                <a:ea typeface="楷体_GB2312" pitchFamily="1" charset="-122"/>
              </a:rPr>
              <a:t>);  </a:t>
            </a:r>
            <a:r>
              <a:rPr lang="zh-CN" altLang="en-US" sz="2400" dirty="0">
                <a:solidFill>
                  <a:srgbClr val="FF3300"/>
                </a:solidFill>
                <a:latin typeface="Times New Roman" panose="02020603050405020304" pitchFamily="18" charset="0"/>
                <a:ea typeface="楷体_GB2312" pitchFamily="1" charset="-122"/>
              </a:rPr>
              <a:t>//新的候选频繁项集</a:t>
            </a:r>
            <a:r>
              <a:rPr lang="zh-CN" altLang="en-US" sz="2400" dirty="0">
                <a:latin typeface="Times New Roman" panose="02020603050405020304" pitchFamily="18" charset="0"/>
                <a:ea typeface="楷体_GB2312" pitchFamily="1" charset="-122"/>
              </a:rPr>
              <a:t> </a:t>
            </a:r>
          </a:p>
          <a:p>
            <a:pPr marL="0" indent="0">
              <a:lnSpc>
                <a:spcPct val="80000"/>
              </a:lnSpc>
              <a:buFont typeface="Wingdings" panose="05000000000000000000" pitchFamily="2" charset="2"/>
              <a:buNone/>
              <a:defRPr/>
            </a:pPr>
            <a:r>
              <a:rPr lang="zh-CN" altLang="en-US" sz="2400" dirty="0">
                <a:latin typeface="Times New Roman" panose="02020603050405020304" pitchFamily="18" charset="0"/>
                <a:ea typeface="楷体_GB2312" pitchFamily="1" charset="-122"/>
              </a:rPr>
              <a:t>(4)   for all transactions t</a:t>
            </a:r>
            <a:r>
              <a:rPr lang="zh-CN" altLang="en-US" sz="2400" dirty="0">
                <a:latin typeface="Times New Roman" panose="02020603050405020304" pitchFamily="18" charset="0"/>
                <a:ea typeface="楷体_GB2312" pitchFamily="1" charset="-122"/>
                <a:sym typeface="Symbol" panose="05050102010706020507" pitchFamily="18" charset="2"/>
              </a:rPr>
              <a:t></a:t>
            </a:r>
            <a:r>
              <a:rPr lang="zh-CN" altLang="en-US" sz="2400" dirty="0">
                <a:latin typeface="Times New Roman" panose="02020603050405020304" pitchFamily="18" charset="0"/>
                <a:ea typeface="楷体_GB2312" pitchFamily="1" charset="-122"/>
              </a:rPr>
              <a:t>D do begin </a:t>
            </a:r>
            <a:r>
              <a:rPr lang="zh-CN" altLang="en-US" sz="2400" dirty="0">
                <a:solidFill>
                  <a:srgbClr val="FF3300"/>
                </a:solidFill>
                <a:latin typeface="Times New Roman" panose="02020603050405020304" pitchFamily="18" charset="0"/>
                <a:ea typeface="楷体_GB2312" pitchFamily="1" charset="-122"/>
              </a:rPr>
              <a:t>//扫描计数</a:t>
            </a:r>
          </a:p>
          <a:p>
            <a:pPr marL="0" indent="0">
              <a:lnSpc>
                <a:spcPct val="80000"/>
              </a:lnSpc>
              <a:buFont typeface="Wingdings" panose="05000000000000000000" pitchFamily="2" charset="2"/>
              <a:buNone/>
              <a:defRPr/>
            </a:pPr>
            <a:r>
              <a:rPr lang="zh-CN" altLang="en-US" sz="2400" dirty="0">
                <a:latin typeface="Times New Roman" panose="02020603050405020304" pitchFamily="18" charset="0"/>
                <a:ea typeface="楷体_GB2312" pitchFamily="1" charset="-122"/>
              </a:rPr>
              <a:t>(5)     C</a:t>
            </a:r>
            <a:r>
              <a:rPr lang="zh-CN" altLang="en-US" sz="2400" baseline="-25000" dirty="0">
                <a:latin typeface="Times New Roman" panose="02020603050405020304" pitchFamily="18" charset="0"/>
                <a:ea typeface="楷体_GB2312" pitchFamily="1" charset="-122"/>
              </a:rPr>
              <a:t>t</a:t>
            </a:r>
            <a:r>
              <a:rPr lang="zh-CN" altLang="en-US" sz="2400" dirty="0">
                <a:latin typeface="Times New Roman" panose="02020603050405020304" pitchFamily="18" charset="0"/>
                <a:ea typeface="楷体_GB2312" pitchFamily="1" charset="-122"/>
              </a:rPr>
              <a:t>=subset(C</a:t>
            </a:r>
            <a:r>
              <a:rPr lang="zh-CN" altLang="en-US" sz="2400" baseline="-25000" dirty="0">
                <a:latin typeface="Times New Roman" panose="02020603050405020304" pitchFamily="18" charset="0"/>
                <a:ea typeface="楷体_GB2312" pitchFamily="1" charset="-122"/>
              </a:rPr>
              <a:t>k</a:t>
            </a:r>
            <a:r>
              <a:rPr lang="zh-CN" altLang="en-US" sz="2400" dirty="0">
                <a:latin typeface="Times New Roman" panose="02020603050405020304" pitchFamily="18" charset="0"/>
                <a:ea typeface="楷体_GB2312" pitchFamily="1" charset="-122"/>
              </a:rPr>
              <a:t>,t);    </a:t>
            </a:r>
            <a:r>
              <a:rPr lang="zh-CN" altLang="en-US" sz="2400" dirty="0">
                <a:solidFill>
                  <a:srgbClr val="FF3300"/>
                </a:solidFill>
                <a:latin typeface="Times New Roman" panose="02020603050405020304" pitchFamily="18" charset="0"/>
                <a:ea typeface="楷体_GB2312" pitchFamily="1" charset="-122"/>
              </a:rPr>
              <a:t>//得到t的子集，它们是候选 </a:t>
            </a:r>
          </a:p>
          <a:p>
            <a:pPr marL="0" indent="0">
              <a:lnSpc>
                <a:spcPct val="80000"/>
              </a:lnSpc>
              <a:buFont typeface="Wingdings" panose="05000000000000000000" pitchFamily="2" charset="2"/>
              <a:buNone/>
              <a:defRPr/>
            </a:pPr>
            <a:r>
              <a:rPr lang="zh-CN" altLang="en-US" sz="2400" dirty="0">
                <a:latin typeface="Times New Roman" panose="02020603050405020304" pitchFamily="18" charset="0"/>
                <a:ea typeface="楷体_GB2312" pitchFamily="1" charset="-122"/>
              </a:rPr>
              <a:t>(6)     for all candidates c</a:t>
            </a:r>
            <a:r>
              <a:rPr lang="zh-CN" altLang="en-US" sz="2400" dirty="0">
                <a:latin typeface="Times New Roman" panose="02020603050405020304" pitchFamily="18" charset="0"/>
                <a:ea typeface="楷体_GB2312" pitchFamily="1" charset="-122"/>
                <a:sym typeface="Symbol" panose="05050102010706020507" pitchFamily="18" charset="2"/>
              </a:rPr>
              <a:t></a:t>
            </a:r>
            <a:r>
              <a:rPr lang="zh-CN" altLang="en-US" sz="2400" dirty="0">
                <a:latin typeface="Times New Roman" panose="02020603050405020304" pitchFamily="18" charset="0"/>
                <a:ea typeface="楷体_GB2312" pitchFamily="1" charset="-122"/>
              </a:rPr>
              <a:t>C</a:t>
            </a:r>
            <a:r>
              <a:rPr lang="zh-CN" altLang="en-US" sz="2400" baseline="-25000" dirty="0">
                <a:latin typeface="Times New Roman" panose="02020603050405020304" pitchFamily="18" charset="0"/>
                <a:ea typeface="楷体_GB2312" pitchFamily="1" charset="-122"/>
              </a:rPr>
              <a:t>t </a:t>
            </a:r>
            <a:r>
              <a:rPr lang="zh-CN" altLang="en-US" sz="2400" dirty="0">
                <a:latin typeface="Times New Roman" panose="02020603050405020304" pitchFamily="18" charset="0"/>
                <a:ea typeface="楷体_GB2312" pitchFamily="1" charset="-122"/>
              </a:rPr>
              <a:t>do </a:t>
            </a:r>
          </a:p>
          <a:p>
            <a:pPr marL="0" indent="0">
              <a:lnSpc>
                <a:spcPct val="80000"/>
              </a:lnSpc>
              <a:buFont typeface="Wingdings" panose="05000000000000000000" pitchFamily="2" charset="2"/>
              <a:buNone/>
              <a:defRPr/>
            </a:pPr>
            <a:r>
              <a:rPr lang="zh-CN" altLang="en-US" sz="2400" dirty="0">
                <a:latin typeface="Times New Roman" panose="02020603050405020304" pitchFamily="18" charset="0"/>
                <a:ea typeface="楷体_GB2312" pitchFamily="1" charset="-122"/>
              </a:rPr>
              <a:t>(7)       c.count++; </a:t>
            </a:r>
          </a:p>
          <a:p>
            <a:pPr marL="0" indent="0">
              <a:lnSpc>
                <a:spcPct val="80000"/>
              </a:lnSpc>
              <a:buFont typeface="Wingdings" panose="05000000000000000000" pitchFamily="2" charset="2"/>
              <a:buNone/>
              <a:defRPr/>
            </a:pPr>
            <a:r>
              <a:rPr lang="zh-CN" altLang="en-US" sz="2400" dirty="0">
                <a:latin typeface="Times New Roman" panose="02020603050405020304" pitchFamily="18" charset="0"/>
                <a:ea typeface="楷体_GB2312" pitchFamily="1" charset="-122"/>
              </a:rPr>
              <a:t>(8)   end; </a:t>
            </a:r>
          </a:p>
          <a:p>
            <a:pPr marL="0" indent="0">
              <a:lnSpc>
                <a:spcPct val="80000"/>
              </a:lnSpc>
              <a:buFont typeface="Wingdings" panose="05000000000000000000" pitchFamily="2" charset="2"/>
              <a:buNone/>
              <a:defRPr/>
            </a:pPr>
            <a:r>
              <a:rPr lang="zh-CN" altLang="en-US" sz="2400" dirty="0">
                <a:latin typeface="Times New Roman" panose="02020603050405020304" pitchFamily="18" charset="0"/>
                <a:ea typeface="楷体_GB2312" pitchFamily="1" charset="-122"/>
              </a:rPr>
              <a:t>(9)   L</a:t>
            </a:r>
            <a:r>
              <a:rPr lang="zh-CN" altLang="en-US" sz="2400" baseline="-25000" dirty="0">
                <a:latin typeface="Times New Roman" panose="02020603050405020304" pitchFamily="18" charset="0"/>
                <a:ea typeface="楷体_GB2312" pitchFamily="1" charset="-122"/>
              </a:rPr>
              <a:t>k</a:t>
            </a:r>
            <a:r>
              <a:rPr lang="zh-CN" altLang="en-US" sz="2400" dirty="0">
                <a:latin typeface="Times New Roman" panose="02020603050405020304" pitchFamily="18" charset="0"/>
                <a:ea typeface="楷体_GB2312" pitchFamily="1" charset="-122"/>
              </a:rPr>
              <a:t>={c</a:t>
            </a:r>
            <a:r>
              <a:rPr lang="zh-CN" altLang="en-US" sz="2400" dirty="0">
                <a:latin typeface="Times New Roman" panose="02020603050405020304" pitchFamily="18" charset="0"/>
                <a:ea typeface="楷体_GB2312" pitchFamily="1" charset="-122"/>
                <a:sym typeface="Symbol" panose="05050102010706020507" pitchFamily="18" charset="2"/>
              </a:rPr>
              <a:t></a:t>
            </a:r>
            <a:r>
              <a:rPr lang="zh-CN" altLang="en-US" sz="2400" dirty="0">
                <a:latin typeface="Times New Roman" panose="02020603050405020304" pitchFamily="18" charset="0"/>
                <a:ea typeface="楷体_GB2312" pitchFamily="1" charset="-122"/>
              </a:rPr>
              <a:t>C</a:t>
            </a:r>
            <a:r>
              <a:rPr lang="zh-CN" altLang="en-US" sz="2400" baseline="-25000" dirty="0">
                <a:latin typeface="Times New Roman" panose="02020603050405020304" pitchFamily="18" charset="0"/>
                <a:ea typeface="楷体_GB2312" pitchFamily="1" charset="-122"/>
              </a:rPr>
              <a:t>k</a:t>
            </a:r>
            <a:r>
              <a:rPr lang="zh-CN" altLang="en-US" sz="2400" dirty="0">
                <a:latin typeface="Times New Roman" panose="02020603050405020304" pitchFamily="18" charset="0"/>
                <a:ea typeface="楷体_GB2312" pitchFamily="1" charset="-122"/>
              </a:rPr>
              <a:t>|c.count</a:t>
            </a:r>
            <a:r>
              <a:rPr lang="zh-CN" altLang="en-US" sz="2400" dirty="0">
                <a:latin typeface="Times New Roman" panose="02020603050405020304" pitchFamily="18" charset="0"/>
                <a:ea typeface="楷体_GB2312" pitchFamily="1" charset="-122"/>
                <a:sym typeface="Symbol" panose="05050102010706020507" pitchFamily="18" charset="2"/>
              </a:rPr>
              <a:t></a:t>
            </a:r>
            <a:r>
              <a:rPr lang="zh-CN" altLang="en-US" sz="2400" dirty="0">
                <a:latin typeface="Times New Roman" panose="02020603050405020304" pitchFamily="18" charset="0"/>
                <a:ea typeface="楷体_GB2312" pitchFamily="1" charset="-122"/>
              </a:rPr>
              <a:t>minsup} </a:t>
            </a:r>
          </a:p>
          <a:p>
            <a:pPr marL="0" indent="0">
              <a:lnSpc>
                <a:spcPct val="80000"/>
              </a:lnSpc>
              <a:buFont typeface="Wingdings" panose="05000000000000000000" pitchFamily="2" charset="2"/>
              <a:buNone/>
              <a:defRPr/>
            </a:pPr>
            <a:r>
              <a:rPr lang="zh-CN" altLang="en-US" sz="2400" dirty="0">
                <a:latin typeface="Times New Roman" panose="02020603050405020304" pitchFamily="18" charset="0"/>
                <a:ea typeface="楷体_GB2312" pitchFamily="1" charset="-122"/>
              </a:rPr>
              <a:t>(10)  end; </a:t>
            </a:r>
          </a:p>
          <a:p>
            <a:pPr marL="0" indent="0">
              <a:lnSpc>
                <a:spcPct val="80000"/>
              </a:lnSpc>
              <a:buFont typeface="Wingdings" panose="05000000000000000000" pitchFamily="2" charset="2"/>
              <a:buNone/>
              <a:defRPr/>
            </a:pPr>
            <a:r>
              <a:rPr lang="zh-CN" altLang="en-US" sz="2400" dirty="0">
                <a:latin typeface="Times New Roman" panose="02020603050405020304" pitchFamily="18" charset="0"/>
                <a:ea typeface="楷体_GB2312" pitchFamily="1" charset="-122"/>
              </a:rPr>
              <a:t>(11)  Answer= </a:t>
            </a:r>
          </a:p>
          <a:p>
            <a:pPr>
              <a:defRPr/>
            </a:pPr>
            <a:endParaRPr lang="zh-CN" altLang="en-US" sz="2400" dirty="0"/>
          </a:p>
        </p:txBody>
      </p:sp>
      <p:pic>
        <p:nvPicPr>
          <p:cNvPr id="166916"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5516563"/>
            <a:ext cx="57467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471050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标题 1"/>
          <p:cNvSpPr>
            <a:spLocks noGrp="1"/>
          </p:cNvSpPr>
          <p:nvPr>
            <p:ph type="title"/>
          </p:nvPr>
        </p:nvSpPr>
        <p:spPr/>
        <p:txBody>
          <a:bodyPr/>
          <a:lstStyle/>
          <a:p>
            <a:r>
              <a:rPr lang="en-US" altLang="zh-CN" smtClean="0"/>
              <a:t>Apriori</a:t>
            </a:r>
            <a:r>
              <a:rPr lang="zh-CN" altLang="en-US" smtClean="0"/>
              <a:t>算法</a:t>
            </a:r>
          </a:p>
        </p:txBody>
      </p:sp>
      <p:sp>
        <p:nvSpPr>
          <p:cNvPr id="167939" name="内容占位符 2"/>
          <p:cNvSpPr>
            <a:spLocks noGrp="1"/>
          </p:cNvSpPr>
          <p:nvPr>
            <p:ph idx="1"/>
          </p:nvPr>
        </p:nvSpPr>
        <p:spPr>
          <a:xfrm>
            <a:off x="250825" y="1341438"/>
            <a:ext cx="8569325" cy="4679950"/>
          </a:xfrm>
        </p:spPr>
        <p:txBody>
          <a:bodyPr/>
          <a:lstStyle/>
          <a:p>
            <a:r>
              <a:rPr lang="zh-CN" altLang="en-US" sz="2400" smtClean="0"/>
              <a:t>频繁项集计算示例：假设最小支持度是</a:t>
            </a:r>
            <a:r>
              <a:rPr lang="en-US" altLang="zh-CN" sz="2400" smtClean="0"/>
              <a:t>50%</a:t>
            </a:r>
            <a:r>
              <a:rPr lang="zh-CN" altLang="en-US" sz="2400" smtClean="0"/>
              <a:t>，则最小支持计数是</a:t>
            </a:r>
            <a:r>
              <a:rPr lang="en-US" altLang="zh-CN" sz="2400" smtClean="0"/>
              <a:t>2</a:t>
            </a:r>
            <a:r>
              <a:rPr lang="zh-CN" altLang="en-US" sz="2400" smtClean="0"/>
              <a:t>个</a:t>
            </a:r>
          </a:p>
        </p:txBody>
      </p:sp>
      <p:sp>
        <p:nvSpPr>
          <p:cNvPr id="167940" name="Text Box 3"/>
          <p:cNvSpPr txBox="1">
            <a:spLocks noChangeArrowheads="1"/>
          </p:cNvSpPr>
          <p:nvPr/>
        </p:nvSpPr>
        <p:spPr bwMode="auto">
          <a:xfrm>
            <a:off x="250825" y="2303463"/>
            <a:ext cx="19859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9pPr>
          </a:lstStyle>
          <a:p>
            <a:pPr algn="ctr">
              <a:spcBef>
                <a:spcPct val="0"/>
              </a:spcBef>
              <a:buClrTx/>
              <a:buSzTx/>
              <a:buFontTx/>
              <a:buNone/>
            </a:pPr>
            <a:r>
              <a:rPr lang="en-US" altLang="zh-CN" sz="2400">
                <a:latin typeface="Times New Roman" panose="02020603050405020304" pitchFamily="18" charset="0"/>
                <a:ea typeface="宋体" panose="02010600030101010101" pitchFamily="2" charset="-122"/>
              </a:rPr>
              <a:t>Database TDB</a:t>
            </a:r>
          </a:p>
        </p:txBody>
      </p:sp>
      <p:sp>
        <p:nvSpPr>
          <p:cNvPr id="167941" name="Text Box 4"/>
          <p:cNvSpPr txBox="1">
            <a:spLocks noChangeArrowheads="1"/>
          </p:cNvSpPr>
          <p:nvPr/>
        </p:nvSpPr>
        <p:spPr bwMode="auto">
          <a:xfrm>
            <a:off x="2336800" y="3309938"/>
            <a:ext cx="1147763"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9pPr>
          </a:lstStyle>
          <a:p>
            <a:pPr algn="ctr">
              <a:spcBef>
                <a:spcPct val="0"/>
              </a:spcBef>
              <a:buClrTx/>
              <a:buSzTx/>
              <a:buFontTx/>
              <a:buNone/>
            </a:pPr>
            <a:r>
              <a:rPr lang="en-US" altLang="zh-CN" sz="2400" b="1">
                <a:solidFill>
                  <a:srgbClr val="FF0000"/>
                </a:solidFill>
                <a:latin typeface="Times New Roman" panose="02020603050405020304" pitchFamily="18" charset="0"/>
                <a:ea typeface="宋体" panose="02010600030101010101" pitchFamily="2" charset="-122"/>
              </a:rPr>
              <a:t>1</a:t>
            </a:r>
            <a:r>
              <a:rPr lang="en-US" altLang="zh-CN" sz="2400" b="1" baseline="30000">
                <a:solidFill>
                  <a:srgbClr val="FF0000"/>
                </a:solidFill>
                <a:latin typeface="Times New Roman" panose="02020603050405020304" pitchFamily="18" charset="0"/>
                <a:ea typeface="宋体" panose="02010600030101010101" pitchFamily="2" charset="-122"/>
              </a:rPr>
              <a:t>st</a:t>
            </a:r>
            <a:r>
              <a:rPr lang="en-US" altLang="zh-CN" sz="2400" b="1">
                <a:solidFill>
                  <a:srgbClr val="FF0000"/>
                </a:solidFill>
                <a:latin typeface="Times New Roman" panose="02020603050405020304" pitchFamily="18" charset="0"/>
                <a:ea typeface="宋体" panose="02010600030101010101" pitchFamily="2" charset="-122"/>
              </a:rPr>
              <a:t> scan</a:t>
            </a:r>
          </a:p>
        </p:txBody>
      </p:sp>
      <p:sp>
        <p:nvSpPr>
          <p:cNvPr id="167942" name="Line 5"/>
          <p:cNvSpPr>
            <a:spLocks noChangeShapeType="1"/>
          </p:cNvSpPr>
          <p:nvPr/>
        </p:nvSpPr>
        <p:spPr bwMode="auto">
          <a:xfrm>
            <a:off x="2341563" y="3757613"/>
            <a:ext cx="11430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7943" name="Text Box 6"/>
          <p:cNvSpPr txBox="1">
            <a:spLocks noChangeArrowheads="1"/>
          </p:cNvSpPr>
          <p:nvPr/>
        </p:nvSpPr>
        <p:spPr bwMode="auto">
          <a:xfrm>
            <a:off x="2947988" y="2759075"/>
            <a:ext cx="488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9pPr>
          </a:lstStyle>
          <a:p>
            <a:pPr algn="ctr">
              <a:spcBef>
                <a:spcPct val="0"/>
              </a:spcBef>
              <a:buClrTx/>
              <a:buSzTx/>
              <a:buFontTx/>
              <a:buNone/>
            </a:pPr>
            <a:r>
              <a:rPr lang="en-US" altLang="zh-CN" sz="2400" i="1">
                <a:latin typeface="Times New Roman" panose="02020603050405020304" pitchFamily="18" charset="0"/>
                <a:ea typeface="宋体" panose="02010600030101010101" pitchFamily="2" charset="-122"/>
              </a:rPr>
              <a:t>C</a:t>
            </a:r>
            <a:r>
              <a:rPr lang="en-US" altLang="zh-CN" sz="2400" i="1" baseline="-25000">
                <a:latin typeface="Times New Roman" panose="02020603050405020304" pitchFamily="18" charset="0"/>
                <a:ea typeface="宋体" panose="02010600030101010101" pitchFamily="2" charset="-122"/>
              </a:rPr>
              <a:t>1</a:t>
            </a:r>
          </a:p>
        </p:txBody>
      </p:sp>
      <p:sp>
        <p:nvSpPr>
          <p:cNvPr id="167944" name="Text Box 7"/>
          <p:cNvSpPr txBox="1">
            <a:spLocks noChangeArrowheads="1"/>
          </p:cNvSpPr>
          <p:nvPr/>
        </p:nvSpPr>
        <p:spPr bwMode="auto">
          <a:xfrm>
            <a:off x="5535613" y="2601913"/>
            <a:ext cx="4556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9pPr>
          </a:lstStyle>
          <a:p>
            <a:pPr algn="ctr">
              <a:spcBef>
                <a:spcPct val="0"/>
              </a:spcBef>
              <a:buClrTx/>
              <a:buSzTx/>
              <a:buFontTx/>
              <a:buNone/>
            </a:pPr>
            <a:r>
              <a:rPr lang="en-US" altLang="zh-CN" sz="2400" i="1">
                <a:latin typeface="Times New Roman" panose="02020603050405020304" pitchFamily="18" charset="0"/>
                <a:ea typeface="宋体" panose="02010600030101010101" pitchFamily="2" charset="-122"/>
              </a:rPr>
              <a:t>L</a:t>
            </a:r>
            <a:r>
              <a:rPr lang="en-US" altLang="zh-CN" sz="2400" i="1" baseline="-25000">
                <a:latin typeface="Times New Roman" panose="02020603050405020304" pitchFamily="18" charset="0"/>
                <a:ea typeface="宋体" panose="02010600030101010101" pitchFamily="2" charset="-122"/>
              </a:rPr>
              <a:t>1</a:t>
            </a:r>
          </a:p>
        </p:txBody>
      </p:sp>
      <p:sp>
        <p:nvSpPr>
          <p:cNvPr id="167945" name="Line 19"/>
          <p:cNvSpPr>
            <a:spLocks noChangeShapeType="1"/>
          </p:cNvSpPr>
          <p:nvPr/>
        </p:nvSpPr>
        <p:spPr bwMode="auto">
          <a:xfrm>
            <a:off x="5508625" y="3476625"/>
            <a:ext cx="76835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19" name="Group 21"/>
          <p:cNvGraphicFramePr>
            <a:graphicFrameLocks noGrp="1"/>
          </p:cNvGraphicFramePr>
          <p:nvPr/>
        </p:nvGraphicFramePr>
        <p:xfrm>
          <a:off x="341313" y="2833688"/>
          <a:ext cx="1905000" cy="1690685"/>
        </p:xfrm>
        <a:graphic>
          <a:graphicData uri="http://schemas.openxmlformats.org/drawingml/2006/table">
            <a:tbl>
              <a:tblPr/>
              <a:tblGrid>
                <a:gridCol w="6858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338137">
                <a:tc>
                  <a:txBody>
                    <a:body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1" i="0" u="none" strike="noStrike" cap="none" normalizeH="0" baseline="0" dirty="0" err="1" smtClean="0">
                          <a:ln>
                            <a:noFill/>
                          </a:ln>
                          <a:solidFill>
                            <a:schemeClr val="tx1"/>
                          </a:solidFill>
                          <a:effectLst/>
                          <a:latin typeface="Arial" charset="0"/>
                          <a:ea typeface="宋体" pitchFamily="2" charset="-122"/>
                        </a:rPr>
                        <a:t>Tid</a:t>
                      </a:r>
                      <a:endParaRPr kumimoji="0" lang="en-US" altLang="zh-CN" sz="1700" b="1" i="0" u="none" strike="noStrike" cap="none" normalizeH="0" baseline="0" dirty="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1" i="0" u="none" strike="noStrike" cap="none" normalizeH="0" baseline="0" dirty="0" smtClean="0">
                          <a:ln>
                            <a:noFill/>
                          </a:ln>
                          <a:solidFill>
                            <a:schemeClr val="tx1"/>
                          </a:solidFill>
                          <a:effectLst/>
                          <a:latin typeface="Arial" charset="0"/>
                          <a:ea typeface="宋体" pitchFamily="2" charset="-122"/>
                        </a:rPr>
                        <a:t>Items</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38137">
                <a:tc>
                  <a:txBody>
                    <a:body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10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A, C, D</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8137">
                <a:tc>
                  <a:txBody>
                    <a:body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20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B, C, E</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8137">
                <a:tc>
                  <a:txBody>
                    <a:body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30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A, B, C, E</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8137">
                <a:tc>
                  <a:txBody>
                    <a:body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40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dirty="0" smtClean="0">
                          <a:ln>
                            <a:noFill/>
                          </a:ln>
                          <a:solidFill>
                            <a:schemeClr val="tx1"/>
                          </a:solidFill>
                          <a:effectLst/>
                          <a:latin typeface="Arial" charset="0"/>
                          <a:ea typeface="宋体" pitchFamily="2" charset="-122"/>
                        </a:rPr>
                        <a:t>B, E</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20" name="Group 41"/>
          <p:cNvGraphicFramePr>
            <a:graphicFrameLocks noGrp="1"/>
          </p:cNvGraphicFramePr>
          <p:nvPr/>
        </p:nvGraphicFramePr>
        <p:xfrm>
          <a:off x="3617913" y="2460625"/>
          <a:ext cx="1752600" cy="2030412"/>
        </p:xfrm>
        <a:graphic>
          <a:graphicData uri="http://schemas.openxmlformats.org/drawingml/2006/table">
            <a:tbl>
              <a:tblPr/>
              <a:tblGrid>
                <a:gridCol w="11430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338402">
                <a:tc>
                  <a:txBody>
                    <a:body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1" i="0" u="none" strike="noStrike" cap="none" normalizeH="0" baseline="0" dirty="0" err="1" smtClean="0">
                          <a:ln>
                            <a:noFill/>
                          </a:ln>
                          <a:solidFill>
                            <a:schemeClr val="tx1"/>
                          </a:solidFill>
                          <a:effectLst/>
                          <a:latin typeface="Arial" charset="0"/>
                          <a:ea typeface="宋体" pitchFamily="2" charset="-122"/>
                        </a:rPr>
                        <a:t>Itemset</a:t>
                      </a:r>
                      <a:endParaRPr kumimoji="0" lang="en-US" altLang="zh-CN" sz="1700" b="1" i="0" u="none" strike="noStrike" cap="none" normalizeH="0" baseline="0" dirty="0" smtClean="0">
                        <a:ln>
                          <a:noFill/>
                        </a:ln>
                        <a:solidFill>
                          <a:schemeClr val="tx1"/>
                        </a:solidFill>
                        <a:effectLst/>
                        <a:latin typeface="Arial" charset="0"/>
                        <a:ea typeface="宋体" pitchFamily="2" charset="-122"/>
                      </a:endParaRPr>
                    </a:p>
                  </a:txBody>
                  <a:tcPr marT="45756" marB="4575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1" i="0" u="none" strike="noStrike" cap="none" normalizeH="0" baseline="0" dirty="0" smtClean="0">
                          <a:ln>
                            <a:noFill/>
                          </a:ln>
                          <a:solidFill>
                            <a:schemeClr val="tx1"/>
                          </a:solidFill>
                          <a:effectLst/>
                          <a:latin typeface="Arial" charset="0"/>
                          <a:ea typeface="宋体" pitchFamily="2" charset="-122"/>
                        </a:rPr>
                        <a:t>sup</a:t>
                      </a:r>
                    </a:p>
                  </a:txBody>
                  <a:tcPr marT="45756" marB="4575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38402">
                <a:tc>
                  <a:txBody>
                    <a:body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{A}</a:t>
                      </a:r>
                    </a:p>
                  </a:txBody>
                  <a:tcPr marT="45756" marB="4575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2</a:t>
                      </a:r>
                    </a:p>
                  </a:txBody>
                  <a:tcPr marT="45756" marB="4575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8402">
                <a:tc>
                  <a:txBody>
                    <a:body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{B}</a:t>
                      </a:r>
                    </a:p>
                  </a:txBody>
                  <a:tcPr marT="45756" marB="4575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dirty="0" smtClean="0">
                          <a:ln>
                            <a:noFill/>
                          </a:ln>
                          <a:solidFill>
                            <a:schemeClr val="tx1"/>
                          </a:solidFill>
                          <a:effectLst/>
                          <a:latin typeface="Arial" charset="0"/>
                          <a:ea typeface="宋体" pitchFamily="2" charset="-122"/>
                        </a:rPr>
                        <a:t>3</a:t>
                      </a:r>
                    </a:p>
                  </a:txBody>
                  <a:tcPr marT="45756" marB="4575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8402">
                <a:tc>
                  <a:txBody>
                    <a:body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{C}</a:t>
                      </a:r>
                    </a:p>
                  </a:txBody>
                  <a:tcPr marT="45756" marB="4575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3</a:t>
                      </a:r>
                    </a:p>
                  </a:txBody>
                  <a:tcPr marT="45756" marB="4575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8402">
                <a:tc>
                  <a:txBody>
                    <a:body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{D}</a:t>
                      </a:r>
                    </a:p>
                  </a:txBody>
                  <a:tcPr marT="45756" marB="4575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1</a:t>
                      </a:r>
                    </a:p>
                  </a:txBody>
                  <a:tcPr marT="45756" marB="4575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4"/>
                  </a:ext>
                </a:extLst>
              </a:tr>
              <a:tr h="338402">
                <a:tc>
                  <a:txBody>
                    <a:body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{E}</a:t>
                      </a:r>
                    </a:p>
                  </a:txBody>
                  <a:tcPr marT="45756" marB="4575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dirty="0" smtClean="0">
                          <a:ln>
                            <a:noFill/>
                          </a:ln>
                          <a:solidFill>
                            <a:schemeClr val="tx1"/>
                          </a:solidFill>
                          <a:effectLst/>
                          <a:latin typeface="Arial" charset="0"/>
                          <a:ea typeface="宋体" pitchFamily="2" charset="-122"/>
                        </a:rPr>
                        <a:t>3</a:t>
                      </a:r>
                    </a:p>
                  </a:txBody>
                  <a:tcPr marT="45756" marB="4575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21" name="Group 64"/>
          <p:cNvGraphicFramePr>
            <a:graphicFrameLocks noGrp="1"/>
          </p:cNvGraphicFramePr>
          <p:nvPr/>
        </p:nvGraphicFramePr>
        <p:xfrm>
          <a:off x="6348413" y="2303463"/>
          <a:ext cx="1752600" cy="1677986"/>
        </p:xfrm>
        <a:graphic>
          <a:graphicData uri="http://schemas.openxmlformats.org/drawingml/2006/table">
            <a:tbl>
              <a:tblPr/>
              <a:tblGrid>
                <a:gridCol w="11430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338279">
                <a:tc>
                  <a:txBody>
                    <a:body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1" i="0" u="none" strike="noStrike" cap="none" normalizeH="0" baseline="0" dirty="0" err="1" smtClean="0">
                          <a:ln>
                            <a:noFill/>
                          </a:ln>
                          <a:solidFill>
                            <a:schemeClr val="tx1"/>
                          </a:solidFill>
                          <a:effectLst/>
                          <a:latin typeface="Arial" charset="0"/>
                          <a:ea typeface="宋体" pitchFamily="2" charset="-122"/>
                        </a:rPr>
                        <a:t>Itemset</a:t>
                      </a:r>
                      <a:endParaRPr kumimoji="0" lang="en-US" altLang="zh-CN" sz="1700" b="1" i="0" u="none" strike="noStrike" cap="none" normalizeH="0" baseline="0" dirty="0" smtClean="0">
                        <a:ln>
                          <a:noFill/>
                        </a:ln>
                        <a:solidFill>
                          <a:schemeClr val="tx1"/>
                        </a:solidFill>
                        <a:effectLst/>
                        <a:latin typeface="Arial" charset="0"/>
                        <a:ea typeface="宋体" pitchFamily="2" charset="-122"/>
                      </a:endParaRPr>
                    </a:p>
                  </a:txBody>
                  <a:tcPr marT="45739" marB="4573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1" i="0" u="none" strike="noStrike" cap="none" normalizeH="0" baseline="0" dirty="0" smtClean="0">
                          <a:ln>
                            <a:noFill/>
                          </a:ln>
                          <a:solidFill>
                            <a:schemeClr val="tx1"/>
                          </a:solidFill>
                          <a:effectLst/>
                          <a:latin typeface="Arial" charset="0"/>
                          <a:ea typeface="宋体" pitchFamily="2" charset="-122"/>
                        </a:rPr>
                        <a:t>sup</a:t>
                      </a:r>
                    </a:p>
                  </a:txBody>
                  <a:tcPr marT="45739" marB="4573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38279">
                <a:tc>
                  <a:txBody>
                    <a:body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{A}</a:t>
                      </a:r>
                    </a:p>
                  </a:txBody>
                  <a:tcPr marT="45739" marB="4573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2</a:t>
                      </a:r>
                    </a:p>
                  </a:txBody>
                  <a:tcPr marT="45739" marB="4573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8279">
                <a:tc>
                  <a:txBody>
                    <a:body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{B}</a:t>
                      </a:r>
                    </a:p>
                  </a:txBody>
                  <a:tcPr marT="45739" marB="4573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3</a:t>
                      </a:r>
                    </a:p>
                  </a:txBody>
                  <a:tcPr marT="45739" marB="4573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8279">
                <a:tc>
                  <a:txBody>
                    <a:body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{C}</a:t>
                      </a:r>
                    </a:p>
                  </a:txBody>
                  <a:tcPr marT="45739" marB="4573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3</a:t>
                      </a:r>
                    </a:p>
                  </a:txBody>
                  <a:tcPr marT="45739" marB="4573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4870">
                <a:tc>
                  <a:txBody>
                    <a:body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{E}</a:t>
                      </a:r>
                    </a:p>
                  </a:txBody>
                  <a:tcPr marT="45739" marB="4573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dirty="0" smtClean="0">
                          <a:ln>
                            <a:noFill/>
                          </a:ln>
                          <a:solidFill>
                            <a:schemeClr val="tx1"/>
                          </a:solidFill>
                          <a:effectLst/>
                          <a:latin typeface="Arial" charset="0"/>
                          <a:ea typeface="宋体" pitchFamily="2" charset="-122"/>
                        </a:rPr>
                        <a:t>3</a:t>
                      </a:r>
                    </a:p>
                  </a:txBody>
                  <a:tcPr marT="45739" marB="4573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68009" name="Text Box 17"/>
          <p:cNvSpPr txBox="1">
            <a:spLocks noChangeArrowheads="1"/>
          </p:cNvSpPr>
          <p:nvPr/>
        </p:nvSpPr>
        <p:spPr bwMode="auto">
          <a:xfrm>
            <a:off x="6742113" y="4122738"/>
            <a:ext cx="930275"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9pPr>
          </a:lstStyle>
          <a:p>
            <a:pPr algn="ctr">
              <a:spcBef>
                <a:spcPct val="0"/>
              </a:spcBef>
              <a:buClrTx/>
              <a:buSzTx/>
              <a:buFontTx/>
              <a:buNone/>
            </a:pPr>
            <a:r>
              <a:rPr lang="zh-CN" altLang="en-US" sz="1800" b="1">
                <a:latin typeface="Times New Roman" panose="02020603050405020304" pitchFamily="18" charset="0"/>
                <a:ea typeface="宋体" panose="02010600030101010101" pitchFamily="2" charset="-122"/>
              </a:rPr>
              <a:t>连接！</a:t>
            </a:r>
            <a:endParaRPr lang="en-US" altLang="zh-CN" sz="1800" b="1">
              <a:latin typeface="Times New Roman" panose="02020603050405020304" pitchFamily="18" charset="0"/>
              <a:ea typeface="宋体" panose="02010600030101010101" pitchFamily="2" charset="-122"/>
            </a:endParaRPr>
          </a:p>
        </p:txBody>
      </p:sp>
      <p:graphicFrame>
        <p:nvGraphicFramePr>
          <p:cNvPr id="23" name="表格 22"/>
          <p:cNvGraphicFramePr>
            <a:graphicFrameLocks noGrp="1"/>
          </p:cNvGraphicFramePr>
          <p:nvPr/>
        </p:nvGraphicFramePr>
        <p:xfrm>
          <a:off x="7858125" y="4311650"/>
          <a:ext cx="1143000" cy="2366966"/>
        </p:xfrm>
        <a:graphic>
          <a:graphicData uri="http://schemas.openxmlformats.org/drawingml/2006/table">
            <a:tbl>
              <a:tblPr/>
              <a:tblGrid>
                <a:gridCol w="1143000">
                  <a:extLst>
                    <a:ext uri="{9D8B030D-6E8A-4147-A177-3AD203B41FA5}">
                      <a16:colId xmlns:a16="http://schemas.microsoft.com/office/drawing/2014/main" val="1120998497"/>
                    </a:ext>
                  </a:extLst>
                </a:gridCol>
              </a:tblGrid>
              <a:tr h="338138">
                <a:tc>
                  <a:txBody>
                    <a:body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1" i="0" u="none" strike="noStrike" cap="none" normalizeH="0" baseline="0" dirty="0" err="1" smtClean="0">
                          <a:ln>
                            <a:noFill/>
                          </a:ln>
                          <a:solidFill>
                            <a:schemeClr val="tx1"/>
                          </a:solidFill>
                          <a:effectLst/>
                          <a:latin typeface="Arial" charset="0"/>
                          <a:ea typeface="宋体" pitchFamily="2" charset="-122"/>
                        </a:rPr>
                        <a:t>Itemset</a:t>
                      </a:r>
                      <a:endParaRPr kumimoji="0" lang="en-US" altLang="zh-CN" sz="1700" b="1" i="0" u="none" strike="noStrike" cap="none" normalizeH="0" baseline="0" dirty="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3755201216"/>
                  </a:ext>
                </a:extLst>
              </a:tr>
              <a:tr h="338138">
                <a:tc>
                  <a:txBody>
                    <a:body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dirty="0" smtClean="0">
                          <a:ln>
                            <a:noFill/>
                          </a:ln>
                          <a:solidFill>
                            <a:schemeClr val="tx1"/>
                          </a:solidFill>
                          <a:effectLst/>
                          <a:latin typeface="Arial" charset="0"/>
                          <a:ea typeface="宋体" pitchFamily="2" charset="-122"/>
                        </a:rPr>
                        <a:t>{A, B}</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157804301"/>
                  </a:ext>
                </a:extLst>
              </a:tr>
              <a:tr h="338138">
                <a:tc>
                  <a:txBody>
                    <a:body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dirty="0" smtClean="0">
                          <a:ln>
                            <a:noFill/>
                          </a:ln>
                          <a:solidFill>
                            <a:schemeClr val="tx1"/>
                          </a:solidFill>
                          <a:effectLst/>
                          <a:latin typeface="Arial" charset="0"/>
                          <a:ea typeface="宋体" pitchFamily="2" charset="-122"/>
                        </a:rPr>
                        <a:t>{A, C}</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080788634"/>
                  </a:ext>
                </a:extLst>
              </a:tr>
              <a:tr h="338138">
                <a:tc>
                  <a:txBody>
                    <a:body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{A, E}</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256800955"/>
                  </a:ext>
                </a:extLst>
              </a:tr>
              <a:tr h="338138">
                <a:tc>
                  <a:txBody>
                    <a:body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{B, C}</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835695994"/>
                  </a:ext>
                </a:extLst>
              </a:tr>
              <a:tr h="338138">
                <a:tc>
                  <a:txBody>
                    <a:body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{B, E}</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114594168"/>
                  </a:ext>
                </a:extLst>
              </a:tr>
              <a:tr h="338138">
                <a:tc>
                  <a:txBody>
                    <a:body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dirty="0" smtClean="0">
                          <a:ln>
                            <a:noFill/>
                          </a:ln>
                          <a:solidFill>
                            <a:schemeClr val="tx1"/>
                          </a:solidFill>
                          <a:effectLst/>
                          <a:latin typeface="Arial" charset="0"/>
                          <a:ea typeface="宋体" pitchFamily="2" charset="-122"/>
                        </a:rPr>
                        <a:t>{C, E}</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686832686"/>
                  </a:ext>
                </a:extLst>
              </a:tr>
            </a:tbl>
          </a:graphicData>
        </a:graphic>
      </p:graphicFrame>
      <p:sp>
        <p:nvSpPr>
          <p:cNvPr id="168028" name="下箭头 23"/>
          <p:cNvSpPr>
            <a:spLocks noChangeArrowheads="1"/>
          </p:cNvSpPr>
          <p:nvPr/>
        </p:nvSpPr>
        <p:spPr bwMode="auto">
          <a:xfrm>
            <a:off x="7529513" y="4143375"/>
            <a:ext cx="211137" cy="465138"/>
          </a:xfrm>
          <a:prstGeom prst="downArrow">
            <a:avLst>
              <a:gd name="adj1" fmla="val 50000"/>
              <a:gd name="adj2" fmla="val 49792"/>
            </a:avLst>
          </a:prstGeom>
          <a:solidFill>
            <a:schemeClr val="bg1"/>
          </a:solidFill>
          <a:ln w="9525" algn="ctr">
            <a:solidFill>
              <a:srgbClr val="FF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277009014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标题 1"/>
          <p:cNvSpPr>
            <a:spLocks noGrp="1"/>
          </p:cNvSpPr>
          <p:nvPr>
            <p:ph type="title"/>
          </p:nvPr>
        </p:nvSpPr>
        <p:spPr/>
        <p:txBody>
          <a:bodyPr/>
          <a:lstStyle/>
          <a:p>
            <a:r>
              <a:rPr lang="en-US" altLang="zh-CN" smtClean="0"/>
              <a:t>Apriori</a:t>
            </a:r>
            <a:r>
              <a:rPr lang="zh-CN" altLang="en-US" smtClean="0"/>
              <a:t>算法</a:t>
            </a:r>
          </a:p>
        </p:txBody>
      </p:sp>
      <p:sp>
        <p:nvSpPr>
          <p:cNvPr id="168963" name="内容占位符 2"/>
          <p:cNvSpPr>
            <a:spLocks noGrp="1"/>
          </p:cNvSpPr>
          <p:nvPr>
            <p:ph idx="1"/>
          </p:nvPr>
        </p:nvSpPr>
        <p:spPr>
          <a:xfrm>
            <a:off x="250825" y="1268413"/>
            <a:ext cx="8359775" cy="4608512"/>
          </a:xfrm>
        </p:spPr>
        <p:txBody>
          <a:bodyPr/>
          <a:lstStyle/>
          <a:p>
            <a:r>
              <a:rPr lang="zh-CN" altLang="en-US" smtClean="0"/>
              <a:t>频繁项集计算示例</a:t>
            </a:r>
          </a:p>
          <a:p>
            <a:endParaRPr lang="zh-CN" altLang="en-US" smtClean="0"/>
          </a:p>
        </p:txBody>
      </p:sp>
      <p:graphicFrame>
        <p:nvGraphicFramePr>
          <p:cNvPr id="4" name="表格 3"/>
          <p:cNvGraphicFramePr>
            <a:graphicFrameLocks noGrp="1"/>
          </p:cNvGraphicFramePr>
          <p:nvPr/>
        </p:nvGraphicFramePr>
        <p:xfrm>
          <a:off x="468313" y="2205038"/>
          <a:ext cx="1143000" cy="2366959"/>
        </p:xfrm>
        <a:graphic>
          <a:graphicData uri="http://schemas.openxmlformats.org/drawingml/2006/table">
            <a:tbl>
              <a:tblPr/>
              <a:tblGrid>
                <a:gridCol w="1143000">
                  <a:extLst>
                    <a:ext uri="{9D8B030D-6E8A-4147-A177-3AD203B41FA5}">
                      <a16:colId xmlns:a16="http://schemas.microsoft.com/office/drawing/2014/main" val="2028259698"/>
                    </a:ext>
                  </a:extLst>
                </a:gridCol>
              </a:tblGrid>
              <a:tr h="338137">
                <a:tc>
                  <a:txBody>
                    <a:body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1" i="0" u="none" strike="noStrike" cap="none" normalizeH="0" baseline="0" dirty="0" err="1" smtClean="0">
                          <a:ln>
                            <a:noFill/>
                          </a:ln>
                          <a:solidFill>
                            <a:schemeClr val="tx1"/>
                          </a:solidFill>
                          <a:effectLst/>
                          <a:latin typeface="Arial" charset="0"/>
                          <a:ea typeface="宋体" pitchFamily="2" charset="-122"/>
                        </a:rPr>
                        <a:t>Itemset</a:t>
                      </a:r>
                      <a:endParaRPr kumimoji="0" lang="en-US" altLang="zh-CN" sz="1700" b="1" i="0" u="none" strike="noStrike" cap="none" normalizeH="0" baseline="0" dirty="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3703975726"/>
                  </a:ext>
                </a:extLst>
              </a:tr>
              <a:tr h="338137">
                <a:tc>
                  <a:txBody>
                    <a:body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dirty="0" smtClean="0">
                          <a:ln>
                            <a:noFill/>
                          </a:ln>
                          <a:solidFill>
                            <a:schemeClr val="tx1"/>
                          </a:solidFill>
                          <a:effectLst/>
                          <a:latin typeface="Arial" charset="0"/>
                          <a:ea typeface="宋体" pitchFamily="2" charset="-122"/>
                        </a:rPr>
                        <a:t>{A, B}</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9168740"/>
                  </a:ext>
                </a:extLst>
              </a:tr>
              <a:tr h="338137">
                <a:tc>
                  <a:txBody>
                    <a:body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dirty="0" smtClean="0">
                          <a:ln>
                            <a:noFill/>
                          </a:ln>
                          <a:solidFill>
                            <a:schemeClr val="tx1"/>
                          </a:solidFill>
                          <a:effectLst/>
                          <a:latin typeface="Arial" charset="0"/>
                          <a:ea typeface="宋体" pitchFamily="2" charset="-122"/>
                        </a:rPr>
                        <a:t>{A, C}</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71271198"/>
                  </a:ext>
                </a:extLst>
              </a:tr>
              <a:tr h="338137">
                <a:tc>
                  <a:txBody>
                    <a:body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{A, E}</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748188513"/>
                  </a:ext>
                </a:extLst>
              </a:tr>
              <a:tr h="338137">
                <a:tc>
                  <a:txBody>
                    <a:body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{B, C}</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102359944"/>
                  </a:ext>
                </a:extLst>
              </a:tr>
              <a:tr h="338137">
                <a:tc>
                  <a:txBody>
                    <a:body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{B, E}</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293693123"/>
                  </a:ext>
                </a:extLst>
              </a:tr>
              <a:tr h="338137">
                <a:tc>
                  <a:txBody>
                    <a:body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dirty="0" smtClean="0">
                          <a:ln>
                            <a:noFill/>
                          </a:ln>
                          <a:solidFill>
                            <a:schemeClr val="tx1"/>
                          </a:solidFill>
                          <a:effectLst/>
                          <a:latin typeface="Arial" charset="0"/>
                          <a:ea typeface="宋体" pitchFamily="2" charset="-122"/>
                        </a:rPr>
                        <a:t>{C, E}</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187193748"/>
                  </a:ext>
                </a:extLst>
              </a:tr>
            </a:tbl>
          </a:graphicData>
        </a:graphic>
      </p:graphicFrame>
      <p:sp>
        <p:nvSpPr>
          <p:cNvPr id="168982" name="Text Box 12"/>
          <p:cNvSpPr txBox="1">
            <a:spLocks noChangeArrowheads="1"/>
          </p:cNvSpPr>
          <p:nvPr/>
        </p:nvSpPr>
        <p:spPr bwMode="auto">
          <a:xfrm>
            <a:off x="1771650" y="2565400"/>
            <a:ext cx="1203325"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9pPr>
          </a:lstStyle>
          <a:p>
            <a:pPr algn="ctr">
              <a:spcBef>
                <a:spcPct val="0"/>
              </a:spcBef>
              <a:buClrTx/>
              <a:buSzTx/>
              <a:buFontTx/>
              <a:buNone/>
            </a:pPr>
            <a:r>
              <a:rPr lang="en-US" altLang="zh-CN" sz="2400" b="1">
                <a:solidFill>
                  <a:srgbClr val="FF0000"/>
                </a:solidFill>
                <a:latin typeface="Times New Roman" panose="02020603050405020304" pitchFamily="18" charset="0"/>
                <a:ea typeface="宋体" panose="02010600030101010101" pitchFamily="2" charset="-122"/>
              </a:rPr>
              <a:t>2</a:t>
            </a:r>
            <a:r>
              <a:rPr lang="en-US" altLang="zh-CN" sz="2400" b="1" baseline="30000">
                <a:solidFill>
                  <a:srgbClr val="FF0000"/>
                </a:solidFill>
                <a:latin typeface="Times New Roman" panose="02020603050405020304" pitchFamily="18" charset="0"/>
                <a:ea typeface="宋体" panose="02010600030101010101" pitchFamily="2" charset="-122"/>
              </a:rPr>
              <a:t>rd</a:t>
            </a:r>
            <a:r>
              <a:rPr lang="en-US" altLang="zh-CN" sz="2400" b="1">
                <a:solidFill>
                  <a:srgbClr val="FF0000"/>
                </a:solidFill>
                <a:latin typeface="Times New Roman" panose="02020603050405020304" pitchFamily="18" charset="0"/>
                <a:ea typeface="宋体" panose="02010600030101010101" pitchFamily="2" charset="-122"/>
              </a:rPr>
              <a:t> scan</a:t>
            </a:r>
          </a:p>
        </p:txBody>
      </p:sp>
      <p:graphicFrame>
        <p:nvGraphicFramePr>
          <p:cNvPr id="7" name="Group 102"/>
          <p:cNvGraphicFramePr>
            <a:graphicFrameLocks noGrp="1"/>
          </p:cNvGraphicFramePr>
          <p:nvPr/>
        </p:nvGraphicFramePr>
        <p:xfrm>
          <a:off x="3130550" y="2298700"/>
          <a:ext cx="1752600" cy="2166941"/>
        </p:xfrm>
        <a:graphic>
          <a:graphicData uri="http://schemas.openxmlformats.org/drawingml/2006/table">
            <a:tbl>
              <a:tblPr/>
              <a:tblGrid>
                <a:gridCol w="11430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309563">
                <a:tc>
                  <a:txBody>
                    <a:body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1" i="0" u="none" strike="noStrike" cap="none" normalizeH="0" baseline="0" dirty="0" err="1" smtClean="0">
                          <a:ln>
                            <a:noFill/>
                          </a:ln>
                          <a:solidFill>
                            <a:schemeClr val="tx1"/>
                          </a:solidFill>
                          <a:effectLst/>
                          <a:latin typeface="Arial" charset="0"/>
                          <a:ea typeface="宋体" pitchFamily="2" charset="-122"/>
                        </a:rPr>
                        <a:t>Itemset</a:t>
                      </a:r>
                      <a:endParaRPr kumimoji="0" lang="en-US" altLang="zh-CN" sz="1700" b="1" i="0" u="none" strike="noStrike" cap="none" normalizeH="0" baseline="0" dirty="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1" i="0" u="none" strike="noStrike" cap="none" normalizeH="0" baseline="0" dirty="0" smtClean="0">
                          <a:ln>
                            <a:noFill/>
                          </a:ln>
                          <a:solidFill>
                            <a:schemeClr val="tx1"/>
                          </a:solidFill>
                          <a:effectLst/>
                          <a:latin typeface="Arial" charset="0"/>
                          <a:ea typeface="宋体" pitchFamily="2" charset="-122"/>
                        </a:rPr>
                        <a:t>sup</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09563">
                <a:tc>
                  <a:txBody>
                    <a:body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{A, B}</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dirty="0" smtClean="0">
                          <a:ln>
                            <a:noFill/>
                          </a:ln>
                          <a:solidFill>
                            <a:schemeClr val="tx1"/>
                          </a:solidFill>
                          <a:effectLst/>
                          <a:latin typeface="Arial" charset="0"/>
                          <a:ea typeface="宋体" pitchFamily="2" charset="-122"/>
                        </a:rPr>
                        <a:t>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r h="309563">
                <a:tc>
                  <a:txBody>
                    <a:body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{A, C}</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2</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9563">
                <a:tc>
                  <a:txBody>
                    <a:body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{A, E}</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3"/>
                  </a:ext>
                </a:extLst>
              </a:tr>
              <a:tr h="309563">
                <a:tc>
                  <a:txBody>
                    <a:body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{B, C}</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2</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9563">
                <a:tc>
                  <a:txBody>
                    <a:body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{B, E}</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3</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9563">
                <a:tc>
                  <a:txBody>
                    <a:body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{C, E}</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dirty="0" smtClean="0">
                          <a:ln>
                            <a:noFill/>
                          </a:ln>
                          <a:solidFill>
                            <a:schemeClr val="tx1"/>
                          </a:solidFill>
                          <a:effectLst/>
                          <a:latin typeface="Arial" charset="0"/>
                          <a:ea typeface="宋体" pitchFamily="2" charset="-122"/>
                        </a:rPr>
                        <a:t>2</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cxnSp>
        <p:nvCxnSpPr>
          <p:cNvPr id="169009" name="直接箭头连接符 8"/>
          <p:cNvCxnSpPr>
            <a:cxnSpLocks noChangeShapeType="1"/>
          </p:cNvCxnSpPr>
          <p:nvPr/>
        </p:nvCxnSpPr>
        <p:spPr bwMode="auto">
          <a:xfrm>
            <a:off x="1868488" y="3141663"/>
            <a:ext cx="1008062" cy="0"/>
          </a:xfrm>
          <a:prstGeom prst="straightConnector1">
            <a:avLst/>
          </a:prstGeom>
          <a:noFill/>
          <a:ln w="9525" algn="ctr">
            <a:solidFill>
              <a:srgbClr val="FF0000"/>
            </a:solidFill>
            <a:round/>
            <a:headEnd/>
            <a:tailEnd type="triangle" w="med" len="med"/>
          </a:ln>
        </p:spPr>
      </p:cxnSp>
      <p:sp>
        <p:nvSpPr>
          <p:cNvPr id="169010" name="Text Box 10"/>
          <p:cNvSpPr txBox="1">
            <a:spLocks noChangeArrowheads="1"/>
          </p:cNvSpPr>
          <p:nvPr/>
        </p:nvSpPr>
        <p:spPr bwMode="auto">
          <a:xfrm>
            <a:off x="795338" y="1628775"/>
            <a:ext cx="488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9pPr>
          </a:lstStyle>
          <a:p>
            <a:pPr algn="ctr">
              <a:spcBef>
                <a:spcPct val="0"/>
              </a:spcBef>
              <a:buClrTx/>
              <a:buSzTx/>
              <a:buFontTx/>
              <a:buNone/>
            </a:pPr>
            <a:r>
              <a:rPr lang="en-US" altLang="zh-CN" sz="2400" i="1">
                <a:latin typeface="Times New Roman" panose="02020603050405020304" pitchFamily="18" charset="0"/>
                <a:ea typeface="宋体" panose="02010600030101010101" pitchFamily="2" charset="-122"/>
              </a:rPr>
              <a:t>C</a:t>
            </a:r>
            <a:r>
              <a:rPr lang="en-US" altLang="zh-CN" sz="2400" i="1" baseline="-25000">
                <a:latin typeface="Times New Roman" panose="02020603050405020304" pitchFamily="18" charset="0"/>
                <a:ea typeface="宋体" panose="02010600030101010101" pitchFamily="2" charset="-122"/>
              </a:rPr>
              <a:t>2</a:t>
            </a:r>
          </a:p>
        </p:txBody>
      </p:sp>
      <p:sp>
        <p:nvSpPr>
          <p:cNvPr id="169011" name="Text Box 10"/>
          <p:cNvSpPr txBox="1">
            <a:spLocks noChangeArrowheads="1"/>
          </p:cNvSpPr>
          <p:nvPr/>
        </p:nvSpPr>
        <p:spPr bwMode="auto">
          <a:xfrm>
            <a:off x="3136900" y="1716088"/>
            <a:ext cx="488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9pPr>
          </a:lstStyle>
          <a:p>
            <a:pPr algn="ctr">
              <a:spcBef>
                <a:spcPct val="0"/>
              </a:spcBef>
              <a:buClrTx/>
              <a:buSzTx/>
              <a:buFontTx/>
              <a:buNone/>
            </a:pPr>
            <a:r>
              <a:rPr lang="en-US" altLang="zh-CN" sz="2400" i="1">
                <a:latin typeface="Times New Roman" panose="02020603050405020304" pitchFamily="18" charset="0"/>
                <a:ea typeface="宋体" panose="02010600030101010101" pitchFamily="2" charset="-122"/>
              </a:rPr>
              <a:t>C</a:t>
            </a:r>
            <a:r>
              <a:rPr lang="en-US" altLang="zh-CN" sz="2400" i="1" baseline="-25000">
                <a:latin typeface="Times New Roman" panose="02020603050405020304" pitchFamily="18" charset="0"/>
                <a:ea typeface="宋体" panose="02010600030101010101" pitchFamily="2" charset="-122"/>
              </a:rPr>
              <a:t>2</a:t>
            </a:r>
          </a:p>
        </p:txBody>
      </p:sp>
      <p:graphicFrame>
        <p:nvGraphicFramePr>
          <p:cNvPr id="12" name="Group 128"/>
          <p:cNvGraphicFramePr>
            <a:graphicFrameLocks noGrp="1"/>
          </p:cNvGraphicFramePr>
          <p:nvPr/>
        </p:nvGraphicFramePr>
        <p:xfrm>
          <a:off x="5830888" y="2565400"/>
          <a:ext cx="1752600" cy="1547815"/>
        </p:xfrm>
        <a:graphic>
          <a:graphicData uri="http://schemas.openxmlformats.org/drawingml/2006/table">
            <a:tbl>
              <a:tblPr/>
              <a:tblGrid>
                <a:gridCol w="11430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309563">
                <a:tc>
                  <a:txBody>
                    <a:body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1" i="0" u="none" strike="noStrike" cap="none" normalizeH="0" baseline="0" dirty="0" err="1" smtClean="0">
                          <a:ln>
                            <a:noFill/>
                          </a:ln>
                          <a:solidFill>
                            <a:schemeClr val="tx1"/>
                          </a:solidFill>
                          <a:effectLst/>
                          <a:latin typeface="Arial" charset="0"/>
                          <a:ea typeface="宋体" pitchFamily="2" charset="-122"/>
                        </a:rPr>
                        <a:t>Itemset</a:t>
                      </a:r>
                      <a:endParaRPr kumimoji="0" lang="en-US" altLang="zh-CN" sz="1700" b="1" i="0" u="none" strike="noStrike" cap="none" normalizeH="0" baseline="0" dirty="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1" i="0" u="none" strike="noStrike" cap="none" normalizeH="0" baseline="0" dirty="0" smtClean="0">
                          <a:ln>
                            <a:noFill/>
                          </a:ln>
                          <a:solidFill>
                            <a:schemeClr val="tx1"/>
                          </a:solidFill>
                          <a:effectLst/>
                          <a:latin typeface="Arial" charset="0"/>
                          <a:ea typeface="宋体" pitchFamily="2" charset="-122"/>
                        </a:rPr>
                        <a:t>sup</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09563">
                <a:tc>
                  <a:txBody>
                    <a:body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dirty="0" smtClean="0">
                          <a:ln>
                            <a:noFill/>
                          </a:ln>
                          <a:solidFill>
                            <a:schemeClr val="tx1"/>
                          </a:solidFill>
                          <a:effectLst/>
                          <a:latin typeface="Arial" charset="0"/>
                          <a:ea typeface="宋体" pitchFamily="2" charset="-122"/>
                        </a:rPr>
                        <a:t>{A, C}</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2</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9563">
                <a:tc>
                  <a:txBody>
                    <a:body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dirty="0" smtClean="0">
                          <a:ln>
                            <a:noFill/>
                          </a:ln>
                          <a:solidFill>
                            <a:schemeClr val="tx1"/>
                          </a:solidFill>
                          <a:effectLst/>
                          <a:latin typeface="Arial" charset="0"/>
                          <a:ea typeface="宋体" pitchFamily="2" charset="-122"/>
                        </a:rPr>
                        <a:t>{B, C}</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dirty="0" smtClean="0">
                          <a:ln>
                            <a:noFill/>
                          </a:ln>
                          <a:solidFill>
                            <a:schemeClr val="tx1"/>
                          </a:solidFill>
                          <a:effectLst/>
                          <a:latin typeface="Arial" charset="0"/>
                          <a:ea typeface="宋体" pitchFamily="2" charset="-122"/>
                        </a:rPr>
                        <a:t>2</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9563">
                <a:tc>
                  <a:txBody>
                    <a:body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dirty="0" smtClean="0">
                          <a:ln>
                            <a:noFill/>
                          </a:ln>
                          <a:solidFill>
                            <a:schemeClr val="tx1"/>
                          </a:solidFill>
                          <a:effectLst/>
                          <a:latin typeface="Arial" charset="0"/>
                          <a:ea typeface="宋体" pitchFamily="2" charset="-122"/>
                        </a:rPr>
                        <a:t>{B, E}</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dirty="0" smtClean="0">
                          <a:ln>
                            <a:noFill/>
                          </a:ln>
                          <a:solidFill>
                            <a:schemeClr val="tx1"/>
                          </a:solidFill>
                          <a:effectLst/>
                          <a:latin typeface="Arial" charset="0"/>
                          <a:ea typeface="宋体" pitchFamily="2" charset="-122"/>
                        </a:rPr>
                        <a:t>3</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9563">
                <a:tc>
                  <a:txBody>
                    <a:body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dirty="0" smtClean="0">
                          <a:ln>
                            <a:noFill/>
                          </a:ln>
                          <a:solidFill>
                            <a:schemeClr val="tx1"/>
                          </a:solidFill>
                          <a:effectLst/>
                          <a:latin typeface="Arial" charset="0"/>
                          <a:ea typeface="宋体" pitchFamily="2" charset="-122"/>
                        </a:rPr>
                        <a:t>{C, E}</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dirty="0" smtClean="0">
                          <a:ln>
                            <a:noFill/>
                          </a:ln>
                          <a:solidFill>
                            <a:schemeClr val="tx1"/>
                          </a:solidFill>
                          <a:effectLst/>
                          <a:latin typeface="Arial" charset="0"/>
                          <a:ea typeface="宋体" pitchFamily="2" charset="-122"/>
                        </a:rPr>
                        <a:t>2</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cxnSp>
        <p:nvCxnSpPr>
          <p:cNvPr id="169032" name="直接箭头连接符 13"/>
          <p:cNvCxnSpPr>
            <a:cxnSpLocks noChangeShapeType="1"/>
          </p:cNvCxnSpPr>
          <p:nvPr/>
        </p:nvCxnSpPr>
        <p:spPr bwMode="auto">
          <a:xfrm>
            <a:off x="5040313" y="3141663"/>
            <a:ext cx="539750" cy="0"/>
          </a:xfrm>
          <a:prstGeom prst="straightConnector1">
            <a:avLst/>
          </a:prstGeom>
          <a:noFill/>
          <a:ln w="9525" algn="ctr">
            <a:solidFill>
              <a:srgbClr val="FF0000"/>
            </a:solidFill>
            <a:round/>
            <a:headEnd/>
            <a:tailEnd type="triangle" w="med" len="med"/>
          </a:ln>
        </p:spPr>
      </p:cxnSp>
      <p:sp>
        <p:nvSpPr>
          <p:cNvPr id="169033" name="Text Box 8"/>
          <p:cNvSpPr txBox="1">
            <a:spLocks noChangeArrowheads="1"/>
          </p:cNvSpPr>
          <p:nvPr/>
        </p:nvSpPr>
        <p:spPr bwMode="auto">
          <a:xfrm>
            <a:off x="5846763" y="1944688"/>
            <a:ext cx="4556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9pPr>
          </a:lstStyle>
          <a:p>
            <a:pPr algn="ctr">
              <a:spcBef>
                <a:spcPct val="0"/>
              </a:spcBef>
              <a:buClrTx/>
              <a:buSzTx/>
              <a:buFontTx/>
              <a:buNone/>
            </a:pPr>
            <a:r>
              <a:rPr lang="en-US" altLang="zh-CN" sz="2400" i="1">
                <a:latin typeface="Times New Roman" panose="02020603050405020304" pitchFamily="18" charset="0"/>
                <a:ea typeface="宋体" panose="02010600030101010101" pitchFamily="2" charset="-122"/>
              </a:rPr>
              <a:t>L</a:t>
            </a:r>
            <a:r>
              <a:rPr lang="en-US" altLang="zh-CN" sz="2400" i="1" baseline="-25000">
                <a:latin typeface="Times New Roman" panose="02020603050405020304" pitchFamily="18" charset="0"/>
                <a:ea typeface="宋体" panose="02010600030101010101" pitchFamily="2" charset="-122"/>
              </a:rPr>
              <a:t>2</a:t>
            </a:r>
          </a:p>
        </p:txBody>
      </p:sp>
      <p:graphicFrame>
        <p:nvGraphicFramePr>
          <p:cNvPr id="16" name="Group 102"/>
          <p:cNvGraphicFramePr>
            <a:graphicFrameLocks noGrp="1"/>
          </p:cNvGraphicFramePr>
          <p:nvPr/>
        </p:nvGraphicFramePr>
        <p:xfrm>
          <a:off x="6302375" y="4764088"/>
          <a:ext cx="1581150" cy="1289050"/>
        </p:xfrm>
        <a:graphic>
          <a:graphicData uri="http://schemas.openxmlformats.org/drawingml/2006/table">
            <a:tbl>
              <a:tblPr/>
              <a:tblGrid>
                <a:gridCol w="1031184">
                  <a:extLst>
                    <a:ext uri="{9D8B030D-6E8A-4147-A177-3AD203B41FA5}">
                      <a16:colId xmlns:a16="http://schemas.microsoft.com/office/drawing/2014/main" val="20000"/>
                    </a:ext>
                  </a:extLst>
                </a:gridCol>
                <a:gridCol w="549966">
                  <a:extLst>
                    <a:ext uri="{9D8B030D-6E8A-4147-A177-3AD203B41FA5}">
                      <a16:colId xmlns:a16="http://schemas.microsoft.com/office/drawing/2014/main" val="20001"/>
                    </a:ext>
                  </a:extLst>
                </a:gridCol>
              </a:tblGrid>
              <a:tr h="359830">
                <a:tc>
                  <a:txBody>
                    <a:body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1" i="0" u="none" strike="noStrike" cap="none" normalizeH="0" baseline="0" dirty="0" err="1" smtClean="0">
                          <a:ln>
                            <a:noFill/>
                          </a:ln>
                          <a:solidFill>
                            <a:schemeClr val="tx1"/>
                          </a:solidFill>
                          <a:effectLst/>
                          <a:latin typeface="Arial" charset="0"/>
                          <a:ea typeface="宋体" pitchFamily="2" charset="-122"/>
                        </a:rPr>
                        <a:t>Itemset</a:t>
                      </a:r>
                      <a:endParaRPr kumimoji="0" lang="en-US" altLang="zh-CN" sz="1700" b="1" i="0" u="none" strike="noStrike" cap="none" normalizeH="0" baseline="0" dirty="0" smtClean="0">
                        <a:ln>
                          <a:noFill/>
                        </a:ln>
                        <a:solidFill>
                          <a:schemeClr val="tx1"/>
                        </a:solidFill>
                        <a:effectLst/>
                        <a:latin typeface="Arial" charset="0"/>
                        <a:ea typeface="宋体" pitchFamily="2" charset="-122"/>
                      </a:endParaRPr>
                    </a:p>
                  </a:txBody>
                  <a:tcPr marL="91499" marR="91499" marT="45746" marB="4574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defRPr/>
                      </a:pPr>
                      <a:r>
                        <a:rPr lang="zh-CN" altLang="en-US" sz="1100" b="1" kern="1200" dirty="0" smtClean="0">
                          <a:solidFill>
                            <a:schemeClr val="tx1"/>
                          </a:solidFill>
                          <a:latin typeface="Times New Roman" pitchFamily="18" charset="0"/>
                          <a:ea typeface="宋体" pitchFamily="2" charset="-122"/>
                          <a:cs typeface="+mn-cs"/>
                        </a:rPr>
                        <a:t>不在</a:t>
                      </a:r>
                      <a:r>
                        <a:rPr lang="en-US" altLang="zh-CN" sz="1100" b="1" kern="1200" dirty="0" smtClean="0">
                          <a:solidFill>
                            <a:schemeClr val="tx1"/>
                          </a:solidFill>
                          <a:latin typeface="Times New Roman" pitchFamily="18" charset="0"/>
                          <a:ea typeface="宋体" pitchFamily="2" charset="-122"/>
                          <a:cs typeface="+mn-cs"/>
                        </a:rPr>
                        <a:t>L2</a:t>
                      </a:r>
                      <a:r>
                        <a:rPr lang="zh-CN" altLang="en-US" sz="1100" b="1" kern="1200" dirty="0" smtClean="0">
                          <a:solidFill>
                            <a:schemeClr val="tx1"/>
                          </a:solidFill>
                          <a:latin typeface="Times New Roman" pitchFamily="18" charset="0"/>
                          <a:ea typeface="宋体" pitchFamily="2" charset="-122"/>
                          <a:cs typeface="+mn-cs"/>
                        </a:rPr>
                        <a:t>中</a:t>
                      </a:r>
                      <a:endParaRPr lang="en-US" altLang="zh-CN" sz="1100" b="1" kern="1200" dirty="0" smtClean="0">
                        <a:solidFill>
                          <a:schemeClr val="tx1"/>
                        </a:solidFill>
                        <a:latin typeface="Times New Roman" pitchFamily="18" charset="0"/>
                        <a:ea typeface="宋体" pitchFamily="2" charset="-122"/>
                        <a:cs typeface="+mn-cs"/>
                      </a:endParaRPr>
                    </a:p>
                  </a:txBody>
                  <a:tcPr marL="91499" marR="91499" marT="45746" marB="4574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09740">
                <a:tc>
                  <a:txBody>
                    <a:body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dirty="0" smtClean="0">
                          <a:ln>
                            <a:noFill/>
                          </a:ln>
                          <a:solidFill>
                            <a:schemeClr val="tx1"/>
                          </a:solidFill>
                          <a:effectLst/>
                          <a:latin typeface="Arial" charset="0"/>
                          <a:ea typeface="宋体" pitchFamily="2" charset="-122"/>
                        </a:rPr>
                        <a:t>{A,B,C}</a:t>
                      </a:r>
                    </a:p>
                  </a:txBody>
                  <a:tcPr marL="91499" marR="91499" marT="45746" marB="4574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400" b="0" i="0" u="none" strike="noStrike" cap="none" normalizeH="0" baseline="0" dirty="0" smtClean="0">
                          <a:ln>
                            <a:noFill/>
                          </a:ln>
                          <a:solidFill>
                            <a:schemeClr val="tx1"/>
                          </a:solidFill>
                          <a:effectLst/>
                          <a:latin typeface="Arial" charset="0"/>
                          <a:ea typeface="宋体" pitchFamily="2" charset="-122"/>
                        </a:rPr>
                        <a:t>{A,B}</a:t>
                      </a:r>
                    </a:p>
                  </a:txBody>
                  <a:tcPr marL="91499" marR="91499" marT="45746" marB="4574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r h="309740">
                <a:tc>
                  <a:txBody>
                    <a:body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dirty="0" smtClean="0">
                          <a:ln>
                            <a:noFill/>
                          </a:ln>
                          <a:solidFill>
                            <a:schemeClr val="tx1"/>
                          </a:solidFill>
                          <a:effectLst/>
                          <a:latin typeface="Arial" charset="0"/>
                          <a:ea typeface="宋体" pitchFamily="2" charset="-122"/>
                        </a:rPr>
                        <a:t>{B,C,E}</a:t>
                      </a:r>
                    </a:p>
                  </a:txBody>
                  <a:tcPr marL="91499" marR="91499" marT="45746" marB="4574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zh-CN" altLang="en-US" sz="1200" b="1" i="0" u="none" strike="noStrike" cap="none" normalizeH="0" baseline="0" dirty="0" smtClean="0">
                          <a:ln>
                            <a:noFill/>
                          </a:ln>
                          <a:solidFill>
                            <a:schemeClr val="tx1"/>
                          </a:solidFill>
                          <a:effectLst/>
                          <a:latin typeface="Arial" charset="0"/>
                          <a:ea typeface="宋体" pitchFamily="2" charset="-122"/>
                        </a:rPr>
                        <a:t>都在</a:t>
                      </a:r>
                      <a:endParaRPr kumimoji="0" lang="en-US" altLang="zh-CN" sz="1200" b="1" i="0" u="none" strike="noStrike" cap="none" normalizeH="0" baseline="0" dirty="0" smtClean="0">
                        <a:ln>
                          <a:noFill/>
                        </a:ln>
                        <a:solidFill>
                          <a:schemeClr val="tx1"/>
                        </a:solidFill>
                        <a:effectLst/>
                        <a:latin typeface="Arial" charset="0"/>
                        <a:ea typeface="宋体" pitchFamily="2" charset="-122"/>
                      </a:endParaRPr>
                    </a:p>
                  </a:txBody>
                  <a:tcPr marL="91499" marR="91499" marT="45746" marB="4574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9740">
                <a:tc>
                  <a:txBody>
                    <a:body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dirty="0" smtClean="0">
                          <a:ln>
                            <a:noFill/>
                          </a:ln>
                          <a:solidFill>
                            <a:schemeClr val="tx1"/>
                          </a:solidFill>
                          <a:effectLst/>
                          <a:latin typeface="Arial" charset="0"/>
                          <a:ea typeface="宋体" pitchFamily="2" charset="-122"/>
                        </a:rPr>
                        <a:t>{A,C,E}</a:t>
                      </a:r>
                    </a:p>
                  </a:txBody>
                  <a:tcPr marL="91499" marR="91499" marT="45746" marB="4574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400" b="0" i="0" u="none" strike="noStrike" cap="none" normalizeH="0" baseline="0" dirty="0" smtClean="0">
                          <a:ln>
                            <a:noFill/>
                          </a:ln>
                          <a:solidFill>
                            <a:schemeClr val="tx1"/>
                          </a:solidFill>
                          <a:effectLst/>
                          <a:latin typeface="Arial" charset="0"/>
                          <a:ea typeface="宋体" pitchFamily="2" charset="-122"/>
                        </a:rPr>
                        <a:t>{A,E}</a:t>
                      </a:r>
                    </a:p>
                  </a:txBody>
                  <a:tcPr marL="91499" marR="91499" marT="45746" marB="4574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3"/>
                  </a:ext>
                </a:extLst>
              </a:tr>
            </a:tbl>
          </a:graphicData>
        </a:graphic>
      </p:graphicFrame>
      <p:cxnSp>
        <p:nvCxnSpPr>
          <p:cNvPr id="169051" name="直接箭头连接符 18"/>
          <p:cNvCxnSpPr>
            <a:cxnSpLocks noChangeShapeType="1"/>
          </p:cNvCxnSpPr>
          <p:nvPr/>
        </p:nvCxnSpPr>
        <p:spPr bwMode="auto">
          <a:xfrm>
            <a:off x="7235825" y="4221163"/>
            <a:ext cx="0" cy="431800"/>
          </a:xfrm>
          <a:prstGeom prst="straightConnector1">
            <a:avLst/>
          </a:prstGeom>
          <a:noFill/>
          <a:ln w="9525" algn="ctr">
            <a:solidFill>
              <a:srgbClr val="FF0000"/>
            </a:solidFill>
            <a:round/>
            <a:headEnd/>
            <a:tailEnd type="triangle" w="med" len="med"/>
          </a:ln>
        </p:spPr>
      </p:cxnSp>
      <p:graphicFrame>
        <p:nvGraphicFramePr>
          <p:cNvPr id="20" name="表格 19"/>
          <p:cNvGraphicFramePr>
            <a:graphicFrameLocks noGrp="1"/>
          </p:cNvGraphicFramePr>
          <p:nvPr/>
        </p:nvGraphicFramePr>
        <p:xfrm>
          <a:off x="4167188" y="5191125"/>
          <a:ext cx="1143000" cy="685800"/>
        </p:xfrm>
        <a:graphic>
          <a:graphicData uri="http://schemas.openxmlformats.org/drawingml/2006/table">
            <a:tbl>
              <a:tblPr/>
              <a:tblGrid>
                <a:gridCol w="1143000">
                  <a:extLst>
                    <a:ext uri="{9D8B030D-6E8A-4147-A177-3AD203B41FA5}">
                      <a16:colId xmlns:a16="http://schemas.microsoft.com/office/drawing/2014/main" val="3608582835"/>
                    </a:ext>
                  </a:extLst>
                </a:gridCol>
              </a:tblGrid>
              <a:tr h="338138">
                <a:tc>
                  <a:txBody>
                    <a:body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1" i="0" u="none" strike="noStrike" cap="none" normalizeH="0" baseline="0" dirty="0" err="1" smtClean="0">
                          <a:ln>
                            <a:noFill/>
                          </a:ln>
                          <a:solidFill>
                            <a:schemeClr val="tx1"/>
                          </a:solidFill>
                          <a:effectLst/>
                          <a:latin typeface="Arial" charset="0"/>
                          <a:ea typeface="宋体" pitchFamily="2" charset="-122"/>
                        </a:rPr>
                        <a:t>Itemset</a:t>
                      </a:r>
                      <a:endParaRPr kumimoji="0" lang="en-US" altLang="zh-CN" sz="1700" b="1" i="0" u="none" strike="noStrike" cap="none" normalizeH="0" baseline="0" dirty="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687285351"/>
                  </a:ext>
                </a:extLst>
              </a:tr>
              <a:tr h="347662">
                <a:tc>
                  <a:txBody>
                    <a:body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dirty="0" smtClean="0">
                          <a:ln>
                            <a:noFill/>
                          </a:ln>
                          <a:solidFill>
                            <a:schemeClr val="tx1"/>
                          </a:solidFill>
                          <a:effectLst/>
                          <a:latin typeface="Arial" charset="0"/>
                          <a:ea typeface="宋体" pitchFamily="2" charset="-122"/>
                        </a:rPr>
                        <a:t>{B, C, E}</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604039856"/>
                  </a:ext>
                </a:extLst>
              </a:tr>
            </a:tbl>
          </a:graphicData>
        </a:graphic>
      </p:graphicFrame>
      <p:sp>
        <p:nvSpPr>
          <p:cNvPr id="169060" name="Text Box 17"/>
          <p:cNvSpPr txBox="1">
            <a:spLocks noChangeArrowheads="1"/>
          </p:cNvSpPr>
          <p:nvPr/>
        </p:nvSpPr>
        <p:spPr bwMode="auto">
          <a:xfrm>
            <a:off x="5364163" y="4552950"/>
            <a:ext cx="711200"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9pPr>
          </a:lstStyle>
          <a:p>
            <a:pPr algn="ctr">
              <a:spcBef>
                <a:spcPct val="0"/>
              </a:spcBef>
              <a:buClrTx/>
              <a:buSzTx/>
              <a:buFontTx/>
              <a:buNone/>
            </a:pPr>
            <a:r>
              <a:rPr lang="zh-CN" altLang="en-US" sz="1600" b="1">
                <a:solidFill>
                  <a:srgbClr val="FF0000"/>
                </a:solidFill>
                <a:latin typeface="Times New Roman" panose="02020603050405020304" pitchFamily="18" charset="0"/>
                <a:ea typeface="宋体" panose="02010600030101010101" pitchFamily="2" charset="-122"/>
              </a:rPr>
              <a:t>剪枝结果</a:t>
            </a:r>
            <a:endParaRPr lang="en-US" altLang="zh-CN" sz="1600" b="1">
              <a:solidFill>
                <a:srgbClr val="FF0000"/>
              </a:solidFill>
              <a:latin typeface="Times New Roman" panose="02020603050405020304" pitchFamily="18" charset="0"/>
              <a:ea typeface="宋体" panose="02010600030101010101" pitchFamily="2" charset="-122"/>
            </a:endParaRPr>
          </a:p>
        </p:txBody>
      </p:sp>
      <p:sp>
        <p:nvSpPr>
          <p:cNvPr id="169061" name="右箭头 21"/>
          <p:cNvSpPr>
            <a:spLocks noChangeArrowheads="1"/>
          </p:cNvSpPr>
          <p:nvPr/>
        </p:nvSpPr>
        <p:spPr bwMode="auto">
          <a:xfrm flipH="1">
            <a:off x="5534025" y="5357813"/>
            <a:ext cx="369888" cy="246062"/>
          </a:xfrm>
          <a:prstGeom prst="rightArrow">
            <a:avLst>
              <a:gd name="adj1" fmla="val 50000"/>
              <a:gd name="adj2" fmla="val 50212"/>
            </a:avLst>
          </a:prstGeom>
          <a:solidFill>
            <a:schemeClr val="bg1"/>
          </a:solidFill>
          <a:ln w="9525" algn="ctr">
            <a:solidFill>
              <a:srgbClr val="FF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Times New Roman" panose="02020603050405020304" pitchFamily="18" charset="0"/>
            </a:endParaRPr>
          </a:p>
        </p:txBody>
      </p:sp>
      <p:sp>
        <p:nvSpPr>
          <p:cNvPr id="169062" name="Text Box 17"/>
          <p:cNvSpPr txBox="1">
            <a:spLocks noChangeArrowheads="1"/>
          </p:cNvSpPr>
          <p:nvPr/>
        </p:nvSpPr>
        <p:spPr bwMode="auto">
          <a:xfrm>
            <a:off x="2843213" y="4845050"/>
            <a:ext cx="1201737"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9pPr>
          </a:lstStyle>
          <a:p>
            <a:pPr algn="ctr">
              <a:spcBef>
                <a:spcPct val="0"/>
              </a:spcBef>
              <a:buClrTx/>
              <a:buSzTx/>
              <a:buFontTx/>
              <a:buNone/>
            </a:pPr>
            <a:r>
              <a:rPr lang="en-US" altLang="zh-CN" sz="2400" b="1">
                <a:solidFill>
                  <a:srgbClr val="FF0000"/>
                </a:solidFill>
                <a:latin typeface="Times New Roman" panose="02020603050405020304" pitchFamily="18" charset="0"/>
                <a:ea typeface="宋体" panose="02010600030101010101" pitchFamily="2" charset="-122"/>
              </a:rPr>
              <a:t>3</a:t>
            </a:r>
            <a:r>
              <a:rPr lang="en-US" altLang="zh-CN" sz="2400" b="1" baseline="30000">
                <a:solidFill>
                  <a:srgbClr val="FF0000"/>
                </a:solidFill>
                <a:latin typeface="Times New Roman" panose="02020603050405020304" pitchFamily="18" charset="0"/>
                <a:ea typeface="宋体" panose="02010600030101010101" pitchFamily="2" charset="-122"/>
              </a:rPr>
              <a:t>rd</a:t>
            </a:r>
            <a:r>
              <a:rPr lang="en-US" altLang="zh-CN" sz="2400" b="1">
                <a:solidFill>
                  <a:srgbClr val="FF0000"/>
                </a:solidFill>
                <a:latin typeface="Times New Roman" panose="02020603050405020304" pitchFamily="18" charset="0"/>
                <a:ea typeface="宋体" panose="02010600030101010101" pitchFamily="2" charset="-122"/>
              </a:rPr>
              <a:t> scan</a:t>
            </a:r>
          </a:p>
        </p:txBody>
      </p:sp>
      <p:cxnSp>
        <p:nvCxnSpPr>
          <p:cNvPr id="169063" name="直接箭头连接符 24"/>
          <p:cNvCxnSpPr>
            <a:cxnSpLocks noChangeShapeType="1"/>
          </p:cNvCxnSpPr>
          <p:nvPr/>
        </p:nvCxnSpPr>
        <p:spPr bwMode="auto">
          <a:xfrm flipH="1">
            <a:off x="2700338" y="5603875"/>
            <a:ext cx="1192212" cy="0"/>
          </a:xfrm>
          <a:prstGeom prst="straightConnector1">
            <a:avLst/>
          </a:prstGeom>
          <a:noFill/>
          <a:ln w="9525" algn="ctr">
            <a:solidFill>
              <a:srgbClr val="FF0000"/>
            </a:solidFill>
            <a:round/>
            <a:headEnd/>
            <a:tailEnd type="triangle" w="med" len="med"/>
          </a:ln>
        </p:spPr>
      </p:cxnSp>
      <p:sp>
        <p:nvSpPr>
          <p:cNvPr id="169064" name="Text Box 16"/>
          <p:cNvSpPr txBox="1">
            <a:spLocks noChangeArrowheads="1"/>
          </p:cNvSpPr>
          <p:nvPr/>
        </p:nvSpPr>
        <p:spPr bwMode="auto">
          <a:xfrm>
            <a:off x="4214813" y="4640263"/>
            <a:ext cx="4556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9pPr>
          </a:lstStyle>
          <a:p>
            <a:pPr algn="ctr">
              <a:spcBef>
                <a:spcPct val="0"/>
              </a:spcBef>
              <a:buClrTx/>
              <a:buSzTx/>
              <a:buFontTx/>
              <a:buNone/>
            </a:pPr>
            <a:r>
              <a:rPr lang="en-US" altLang="zh-CN" sz="2400" i="1">
                <a:latin typeface="Times New Roman" panose="02020603050405020304" pitchFamily="18" charset="0"/>
                <a:ea typeface="宋体" panose="02010600030101010101" pitchFamily="2" charset="-122"/>
              </a:rPr>
              <a:t>L</a:t>
            </a:r>
            <a:r>
              <a:rPr lang="en-US" altLang="zh-CN" sz="2400" i="1" baseline="-25000">
                <a:latin typeface="Times New Roman" panose="02020603050405020304" pitchFamily="18" charset="0"/>
                <a:ea typeface="宋体" panose="02010600030101010101" pitchFamily="2" charset="-122"/>
              </a:rPr>
              <a:t>3</a:t>
            </a:r>
          </a:p>
        </p:txBody>
      </p:sp>
      <p:graphicFrame>
        <p:nvGraphicFramePr>
          <p:cNvPr id="28" name="Group 156"/>
          <p:cNvGraphicFramePr>
            <a:graphicFrameLocks noGrp="1"/>
          </p:cNvGraphicFramePr>
          <p:nvPr/>
        </p:nvGraphicFramePr>
        <p:xfrm>
          <a:off x="617538" y="5346700"/>
          <a:ext cx="1752600" cy="619126"/>
        </p:xfrm>
        <a:graphic>
          <a:graphicData uri="http://schemas.openxmlformats.org/drawingml/2006/table">
            <a:tbl>
              <a:tblPr/>
              <a:tblGrid>
                <a:gridCol w="11430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309563">
                <a:tc>
                  <a:txBody>
                    <a:body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1" i="0" u="none" strike="noStrike" cap="none" normalizeH="0" baseline="0" dirty="0" err="1" smtClean="0">
                          <a:ln>
                            <a:noFill/>
                          </a:ln>
                          <a:solidFill>
                            <a:schemeClr val="tx1"/>
                          </a:solidFill>
                          <a:effectLst/>
                          <a:latin typeface="Arial" charset="0"/>
                          <a:ea typeface="宋体" pitchFamily="2" charset="-122"/>
                        </a:rPr>
                        <a:t>Itemset</a:t>
                      </a:r>
                      <a:endParaRPr kumimoji="0" lang="en-US" altLang="zh-CN" sz="1700" b="1" i="0" u="none" strike="noStrike" cap="none" normalizeH="0" baseline="0" dirty="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1" i="0" u="none" strike="noStrike" cap="none" normalizeH="0" baseline="0" dirty="0" smtClean="0">
                          <a:ln>
                            <a:noFill/>
                          </a:ln>
                          <a:solidFill>
                            <a:schemeClr val="tx1"/>
                          </a:solidFill>
                          <a:effectLst/>
                          <a:latin typeface="Arial" charset="0"/>
                          <a:ea typeface="宋体" pitchFamily="2" charset="-122"/>
                        </a:rPr>
                        <a:t>sup</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09563">
                <a:tc>
                  <a:txBody>
                    <a:body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dirty="0" smtClean="0">
                          <a:ln>
                            <a:noFill/>
                          </a:ln>
                          <a:solidFill>
                            <a:schemeClr val="tx1"/>
                          </a:solidFill>
                          <a:effectLst/>
                          <a:latin typeface="Arial" charset="0"/>
                          <a:ea typeface="宋体" pitchFamily="2" charset="-122"/>
                        </a:rPr>
                        <a:t>{B, C, E}</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dirty="0" smtClean="0">
                          <a:ln>
                            <a:noFill/>
                          </a:ln>
                          <a:solidFill>
                            <a:schemeClr val="tx1"/>
                          </a:solidFill>
                          <a:effectLst/>
                          <a:latin typeface="Arial" charset="0"/>
                          <a:ea typeface="宋体" pitchFamily="2" charset="-122"/>
                        </a:rPr>
                        <a:t>2</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69076" name="Text Box 15"/>
          <p:cNvSpPr txBox="1">
            <a:spLocks noChangeArrowheads="1"/>
          </p:cNvSpPr>
          <p:nvPr/>
        </p:nvSpPr>
        <p:spPr bwMode="auto">
          <a:xfrm>
            <a:off x="160338" y="4908550"/>
            <a:ext cx="488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9pPr>
          </a:lstStyle>
          <a:p>
            <a:pPr algn="ctr">
              <a:spcBef>
                <a:spcPct val="0"/>
              </a:spcBef>
              <a:buClrTx/>
              <a:buSzTx/>
              <a:buFontTx/>
              <a:buNone/>
            </a:pPr>
            <a:r>
              <a:rPr lang="en-US" altLang="zh-CN" sz="2400" i="1">
                <a:latin typeface="Times New Roman" panose="02020603050405020304" pitchFamily="18" charset="0"/>
                <a:ea typeface="宋体" panose="02010600030101010101" pitchFamily="2" charset="-122"/>
              </a:rPr>
              <a:t>C</a:t>
            </a:r>
            <a:r>
              <a:rPr lang="en-US" altLang="zh-CN" sz="2400" i="1" baseline="-25000">
                <a:latin typeface="Times New Roman" panose="02020603050405020304" pitchFamily="18" charset="0"/>
                <a:ea typeface="宋体" panose="02010600030101010101" pitchFamily="2" charset="-122"/>
              </a:rPr>
              <a:t>3</a:t>
            </a:r>
          </a:p>
        </p:txBody>
      </p:sp>
    </p:spTree>
    <p:extLst>
      <p:ext uri="{BB962C8B-B14F-4D97-AF65-F5344CB8AC3E}">
        <p14:creationId xmlns:p14="http://schemas.microsoft.com/office/powerpoint/2010/main" val="15059079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标题 1"/>
          <p:cNvSpPr>
            <a:spLocks noGrp="1"/>
          </p:cNvSpPr>
          <p:nvPr>
            <p:ph type="title"/>
          </p:nvPr>
        </p:nvSpPr>
        <p:spPr/>
        <p:txBody>
          <a:bodyPr/>
          <a:lstStyle/>
          <a:p>
            <a:r>
              <a:rPr lang="en-US" altLang="zh-CN" smtClean="0"/>
              <a:t>Apriori</a:t>
            </a:r>
            <a:r>
              <a:rPr lang="zh-CN" altLang="en-US" smtClean="0"/>
              <a:t>算法</a:t>
            </a:r>
          </a:p>
        </p:txBody>
      </p:sp>
      <p:sp>
        <p:nvSpPr>
          <p:cNvPr id="171011" name="内容占位符 2"/>
          <p:cNvSpPr>
            <a:spLocks noGrp="1"/>
          </p:cNvSpPr>
          <p:nvPr>
            <p:ph idx="1"/>
          </p:nvPr>
        </p:nvSpPr>
        <p:spPr/>
        <p:txBody>
          <a:bodyPr/>
          <a:lstStyle/>
          <a:p>
            <a:r>
              <a:rPr lang="zh-CN" altLang="en-US" smtClean="0"/>
              <a:t>由频繁项集产生关联规则</a:t>
            </a:r>
            <a:endParaRPr lang="en-US" altLang="zh-CN" smtClean="0"/>
          </a:p>
          <a:p>
            <a:pPr lvl="1"/>
            <a:r>
              <a:rPr lang="zh-CN" altLang="en-US" smtClean="0"/>
              <a:t>同时满足最小支持度和最小置信度的才是强关联规则，从频繁项集产生的规则都满足支持度要求，而其置信度则可由以下公式计算：</a:t>
            </a:r>
          </a:p>
          <a:p>
            <a:pPr lvl="1"/>
            <a:endParaRPr lang="zh-CN" altLang="en-US" smtClean="0"/>
          </a:p>
          <a:p>
            <a:pPr lvl="1"/>
            <a:endParaRPr lang="en-US" altLang="zh-CN" smtClean="0"/>
          </a:p>
          <a:p>
            <a:pPr lvl="1"/>
            <a:r>
              <a:rPr lang="zh-CN" altLang="en-US" smtClean="0"/>
              <a:t>每个关联规则可由如下过程产生：</a:t>
            </a:r>
          </a:p>
          <a:p>
            <a:pPr lvl="1"/>
            <a:r>
              <a:rPr lang="zh-CN" altLang="en-US" smtClean="0"/>
              <a:t>对于每个频繁项集 </a:t>
            </a:r>
            <a:r>
              <a:rPr lang="en-US" altLang="zh-CN" smtClean="0"/>
              <a:t>l</a:t>
            </a:r>
            <a:r>
              <a:rPr lang="zh-CN" altLang="en-US" smtClean="0"/>
              <a:t>，产生 </a:t>
            </a:r>
            <a:r>
              <a:rPr lang="en-US" altLang="zh-CN" smtClean="0"/>
              <a:t>l </a:t>
            </a:r>
            <a:r>
              <a:rPr lang="zh-CN" altLang="en-US" smtClean="0"/>
              <a:t>的所有非空子集；</a:t>
            </a:r>
          </a:p>
          <a:p>
            <a:pPr lvl="1"/>
            <a:r>
              <a:rPr lang="zh-CN" altLang="en-US" smtClean="0"/>
              <a:t>对于每个非空子集</a:t>
            </a:r>
            <a:r>
              <a:rPr lang="en-US" altLang="zh-CN" smtClean="0"/>
              <a:t>s</a:t>
            </a:r>
            <a:r>
              <a:rPr lang="zh-CN" altLang="en-US" smtClean="0"/>
              <a:t>，如果            	            	     则输出规则“     	       ”</a:t>
            </a:r>
          </a:p>
          <a:p>
            <a:pPr lvl="1"/>
            <a:endParaRPr lang="zh-CN" altLang="en-US" smtClean="0"/>
          </a:p>
        </p:txBody>
      </p:sp>
      <p:graphicFrame>
        <p:nvGraphicFramePr>
          <p:cNvPr id="171012" name="Object 6"/>
          <p:cNvGraphicFramePr>
            <a:graphicFrameLocks noChangeAspect="1"/>
          </p:cNvGraphicFramePr>
          <p:nvPr/>
        </p:nvGraphicFramePr>
        <p:xfrm>
          <a:off x="1198563" y="3213100"/>
          <a:ext cx="6680200" cy="696913"/>
        </p:xfrm>
        <a:graphic>
          <a:graphicData uri="http://schemas.openxmlformats.org/presentationml/2006/ole">
            <mc:AlternateContent xmlns:mc="http://schemas.openxmlformats.org/markup-compatibility/2006">
              <mc:Choice xmlns:v="urn:schemas-microsoft-com:vml" Requires="v">
                <p:oleObj spid="_x0000_s88606" name="公式" r:id="rId3" imgW="4102100" imgH="431800" progId="Equation.3">
                  <p:embed/>
                </p:oleObj>
              </mc:Choice>
              <mc:Fallback>
                <p:oleObj name="公式" r:id="rId3" imgW="4102100" imgH="431800" progId="Equation.3">
                  <p:embed/>
                  <p:pic>
                    <p:nvPicPr>
                      <p:cNvPr id="171012"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8563" y="3213100"/>
                        <a:ext cx="668020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1013" name="Object 8"/>
          <p:cNvGraphicFramePr>
            <a:graphicFrameLocks noChangeAspect="1"/>
          </p:cNvGraphicFramePr>
          <p:nvPr/>
        </p:nvGraphicFramePr>
        <p:xfrm>
          <a:off x="5219700" y="4868863"/>
          <a:ext cx="3311525" cy="696912"/>
        </p:xfrm>
        <a:graphic>
          <a:graphicData uri="http://schemas.openxmlformats.org/presentationml/2006/ole">
            <mc:AlternateContent xmlns:mc="http://schemas.openxmlformats.org/markup-compatibility/2006">
              <mc:Choice xmlns:v="urn:schemas-microsoft-com:vml" Requires="v">
                <p:oleObj spid="_x0000_s88607" name="公式" r:id="rId5" imgW="2032000" imgH="431800" progId="Equation.3">
                  <p:embed/>
                </p:oleObj>
              </mc:Choice>
              <mc:Fallback>
                <p:oleObj name="公式" r:id="rId5" imgW="2032000" imgH="431800" progId="Equation.3">
                  <p:embed/>
                  <p:pic>
                    <p:nvPicPr>
                      <p:cNvPr id="171013"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9700" y="4868863"/>
                        <a:ext cx="3311525"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1014" name="Object 10"/>
          <p:cNvGraphicFramePr>
            <a:graphicFrameLocks noChangeAspect="1"/>
          </p:cNvGraphicFramePr>
          <p:nvPr/>
        </p:nvGraphicFramePr>
        <p:xfrm>
          <a:off x="3276600" y="5346700"/>
          <a:ext cx="1512888" cy="439738"/>
        </p:xfrm>
        <a:graphic>
          <a:graphicData uri="http://schemas.openxmlformats.org/presentationml/2006/ole">
            <mc:AlternateContent xmlns:mc="http://schemas.openxmlformats.org/markup-compatibility/2006">
              <mc:Choice xmlns:v="urn:schemas-microsoft-com:vml" Requires="v">
                <p:oleObj spid="_x0000_s88608" name="公式" r:id="rId7" imgW="710891" imgH="203112" progId="Equation.3">
                  <p:embed/>
                </p:oleObj>
              </mc:Choice>
              <mc:Fallback>
                <p:oleObj name="公式" r:id="rId7" imgW="710891" imgH="203112" progId="Equation.3">
                  <p:embed/>
                  <p:pic>
                    <p:nvPicPr>
                      <p:cNvPr id="171014"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0" y="5346700"/>
                        <a:ext cx="1512888"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3379431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标题 1"/>
          <p:cNvSpPr>
            <a:spLocks noGrp="1"/>
          </p:cNvSpPr>
          <p:nvPr>
            <p:ph type="title"/>
          </p:nvPr>
        </p:nvSpPr>
        <p:spPr/>
        <p:txBody>
          <a:bodyPr/>
          <a:lstStyle/>
          <a:p>
            <a:r>
              <a:rPr lang="en-US" altLang="zh-CN" smtClean="0"/>
              <a:t>Apriori</a:t>
            </a:r>
            <a:r>
              <a:rPr lang="zh-CN" altLang="en-US" smtClean="0"/>
              <a:t>算法</a:t>
            </a:r>
          </a:p>
        </p:txBody>
      </p:sp>
      <p:sp>
        <p:nvSpPr>
          <p:cNvPr id="172035" name="内容占位符 2"/>
          <p:cNvSpPr>
            <a:spLocks noGrp="1"/>
          </p:cNvSpPr>
          <p:nvPr>
            <p:ph idx="1"/>
          </p:nvPr>
        </p:nvSpPr>
        <p:spPr>
          <a:xfrm>
            <a:off x="179388" y="1341438"/>
            <a:ext cx="8785225" cy="4679950"/>
          </a:xfrm>
        </p:spPr>
        <p:txBody>
          <a:bodyPr/>
          <a:lstStyle/>
          <a:p>
            <a:r>
              <a:rPr lang="zh-CN" altLang="en-US" smtClean="0"/>
              <a:t>对于频繁项集</a:t>
            </a:r>
            <a:r>
              <a:rPr lang="en-US" altLang="zh-CN" smtClean="0"/>
              <a:t>{B,C,E},</a:t>
            </a:r>
            <a:r>
              <a:rPr lang="zh-CN" altLang="en-US" smtClean="0"/>
              <a:t>它的非空子集有</a:t>
            </a:r>
            <a:r>
              <a:rPr lang="en-US" altLang="zh-CN" smtClean="0"/>
              <a:t>{B}</a:t>
            </a:r>
            <a:r>
              <a:rPr lang="zh-CN" altLang="en-US" smtClean="0"/>
              <a:t>、</a:t>
            </a:r>
            <a:r>
              <a:rPr lang="en-US" altLang="zh-CN" smtClean="0"/>
              <a:t>{C}</a:t>
            </a:r>
            <a:r>
              <a:rPr lang="zh-CN" altLang="en-US" smtClean="0"/>
              <a:t>、</a:t>
            </a:r>
            <a:r>
              <a:rPr lang="en-US" altLang="zh-CN" smtClean="0"/>
              <a:t>{E}</a:t>
            </a:r>
            <a:r>
              <a:rPr lang="zh-CN" altLang="en-US" smtClean="0"/>
              <a:t>、</a:t>
            </a:r>
            <a:r>
              <a:rPr lang="en-US" altLang="zh-CN" smtClean="0"/>
              <a:t>{B,C}</a:t>
            </a:r>
            <a:r>
              <a:rPr lang="zh-CN" altLang="en-US" smtClean="0"/>
              <a:t>、</a:t>
            </a:r>
            <a:r>
              <a:rPr lang="en-US" altLang="zh-CN" smtClean="0"/>
              <a:t>{B,E}</a:t>
            </a:r>
            <a:r>
              <a:rPr lang="zh-CN" altLang="en-US" smtClean="0"/>
              <a:t>、</a:t>
            </a:r>
            <a:r>
              <a:rPr lang="en-US" altLang="zh-CN" smtClean="0"/>
              <a:t>{C,E}</a:t>
            </a:r>
            <a:r>
              <a:rPr lang="zh-CN" altLang="en-US" smtClean="0"/>
              <a:t>。假设最小置信度是</a:t>
            </a:r>
            <a:r>
              <a:rPr lang="en-US" altLang="zh-CN" smtClean="0"/>
              <a:t>50%</a:t>
            </a:r>
            <a:r>
              <a:rPr lang="zh-CN" altLang="en-US" smtClean="0"/>
              <a:t>，以下就是据此获得的关联规则及其置信度。</a:t>
            </a:r>
          </a:p>
          <a:p>
            <a:endParaRPr lang="zh-CN" altLang="en-US" smtClean="0"/>
          </a:p>
        </p:txBody>
      </p:sp>
      <p:graphicFrame>
        <p:nvGraphicFramePr>
          <p:cNvPr id="4" name="表格 3"/>
          <p:cNvGraphicFramePr>
            <a:graphicFrameLocks noGrp="1"/>
          </p:cNvGraphicFramePr>
          <p:nvPr/>
        </p:nvGraphicFramePr>
        <p:xfrm>
          <a:off x="1763713" y="2924175"/>
          <a:ext cx="6096000" cy="2595565"/>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795">
                <a:tc>
                  <a:txBody>
                    <a:bodyPr/>
                    <a:lstStyle/>
                    <a:p>
                      <a:pPr algn="ctr"/>
                      <a:r>
                        <a:rPr lang="zh-CN" altLang="en-US" sz="1800" dirty="0" smtClean="0"/>
                        <a:t>规则</a:t>
                      </a:r>
                      <a:endParaRPr lang="zh-CN" altLang="en-US" sz="1800" dirty="0"/>
                    </a:p>
                  </a:txBody>
                  <a:tcPr marT="45714" marB="45714"/>
                </a:tc>
                <a:tc>
                  <a:txBody>
                    <a:bodyPr/>
                    <a:lstStyle/>
                    <a:p>
                      <a:pPr algn="ctr"/>
                      <a:r>
                        <a:rPr lang="zh-CN" altLang="en-US" sz="1800" dirty="0" smtClean="0"/>
                        <a:t>置信度</a:t>
                      </a:r>
                      <a:r>
                        <a:rPr lang="en-US" altLang="zh-CN" sz="1800" dirty="0" smtClean="0"/>
                        <a:t>Confidence</a:t>
                      </a:r>
                      <a:endParaRPr lang="zh-CN" altLang="en-US" sz="1800" dirty="0"/>
                    </a:p>
                  </a:txBody>
                  <a:tcPr marT="45714" marB="45714"/>
                </a:tc>
                <a:extLst>
                  <a:ext uri="{0D108BD9-81ED-4DB2-BD59-A6C34878D82A}">
                    <a16:rowId xmlns:a16="http://schemas.microsoft.com/office/drawing/2014/main" val="10000"/>
                  </a:ext>
                </a:extLst>
              </a:tr>
              <a:tr h="370795">
                <a:tc>
                  <a:txBody>
                    <a:bodyPr/>
                    <a:lstStyle/>
                    <a:p>
                      <a:pPr algn="ctr"/>
                      <a:r>
                        <a:rPr lang="en-US" altLang="zh-CN" sz="1800" dirty="0" smtClean="0"/>
                        <a:t>B</a:t>
                      </a:r>
                      <a:r>
                        <a:rPr lang="en-US" altLang="zh-CN" sz="1800" dirty="0" smtClean="0">
                          <a:sym typeface="Wingdings" pitchFamily="2" charset="2"/>
                        </a:rPr>
                        <a:t>CE</a:t>
                      </a:r>
                      <a:endParaRPr lang="zh-CN" altLang="en-US" sz="1800" dirty="0"/>
                    </a:p>
                  </a:txBody>
                  <a:tcPr marT="45714" marB="45714"/>
                </a:tc>
                <a:tc>
                  <a:txBody>
                    <a:bodyPr/>
                    <a:lstStyle/>
                    <a:p>
                      <a:pPr algn="ctr"/>
                      <a:r>
                        <a:rPr lang="en-US" altLang="zh-CN" sz="1800" dirty="0" smtClean="0"/>
                        <a:t>66.7%</a:t>
                      </a:r>
                      <a:endParaRPr lang="zh-CN" altLang="en-US" sz="1800" dirty="0"/>
                    </a:p>
                  </a:txBody>
                  <a:tcPr marT="45714" marB="45714"/>
                </a:tc>
                <a:extLst>
                  <a:ext uri="{0D108BD9-81ED-4DB2-BD59-A6C34878D82A}">
                    <a16:rowId xmlns:a16="http://schemas.microsoft.com/office/drawing/2014/main" val="10001"/>
                  </a:ext>
                </a:extLst>
              </a:tr>
              <a:tr h="370795">
                <a:tc>
                  <a:txBody>
                    <a:bodyPr/>
                    <a:lstStyle/>
                    <a:p>
                      <a:pPr algn="ctr"/>
                      <a:r>
                        <a:rPr lang="en-US" altLang="zh-CN" sz="1800" dirty="0" smtClean="0"/>
                        <a:t>C</a:t>
                      </a:r>
                      <a:r>
                        <a:rPr lang="en-US" altLang="zh-CN" sz="1800" dirty="0" smtClean="0">
                          <a:sym typeface="Wingdings" pitchFamily="2" charset="2"/>
                        </a:rPr>
                        <a:t>BE</a:t>
                      </a:r>
                      <a:endParaRPr lang="zh-CN" altLang="en-US" sz="1800" dirty="0"/>
                    </a:p>
                  </a:txBody>
                  <a:tcPr marT="45714" marB="45714"/>
                </a:tc>
                <a:tc>
                  <a:txBody>
                    <a:bodyPr/>
                    <a:lstStyle/>
                    <a:p>
                      <a:pPr algn="ctr"/>
                      <a:r>
                        <a:rPr lang="en-US" altLang="zh-CN" sz="1800" dirty="0" smtClean="0"/>
                        <a:t>66.7%</a:t>
                      </a:r>
                      <a:endParaRPr lang="zh-CN" altLang="en-US" sz="1800" dirty="0"/>
                    </a:p>
                  </a:txBody>
                  <a:tcPr marT="45714" marB="45714"/>
                </a:tc>
                <a:extLst>
                  <a:ext uri="{0D108BD9-81ED-4DB2-BD59-A6C34878D82A}">
                    <a16:rowId xmlns:a16="http://schemas.microsoft.com/office/drawing/2014/main" val="10002"/>
                  </a:ext>
                </a:extLst>
              </a:tr>
              <a:tr h="370795">
                <a:tc>
                  <a:txBody>
                    <a:bodyPr/>
                    <a:lstStyle/>
                    <a:p>
                      <a:pPr algn="ctr"/>
                      <a:r>
                        <a:rPr lang="en-US" altLang="zh-CN" sz="1800" dirty="0" smtClean="0"/>
                        <a:t>E</a:t>
                      </a:r>
                      <a:r>
                        <a:rPr lang="en-US" altLang="zh-CN" sz="1800" dirty="0" smtClean="0">
                          <a:sym typeface="Wingdings" pitchFamily="2" charset="2"/>
                        </a:rPr>
                        <a:t>BC</a:t>
                      </a:r>
                      <a:endParaRPr lang="zh-CN" altLang="en-US" sz="1800" dirty="0"/>
                    </a:p>
                  </a:txBody>
                  <a:tcPr marT="45714" marB="45714"/>
                </a:tc>
                <a:tc>
                  <a:txBody>
                    <a:bodyPr/>
                    <a:lstStyle/>
                    <a:p>
                      <a:pPr algn="ctr"/>
                      <a:r>
                        <a:rPr lang="en-US" altLang="zh-CN" sz="1800" dirty="0" smtClean="0"/>
                        <a:t>66.7%</a:t>
                      </a:r>
                      <a:endParaRPr lang="zh-CN" altLang="en-US" sz="1800" dirty="0"/>
                    </a:p>
                  </a:txBody>
                  <a:tcPr marT="45714" marB="45714"/>
                </a:tc>
                <a:extLst>
                  <a:ext uri="{0D108BD9-81ED-4DB2-BD59-A6C34878D82A}">
                    <a16:rowId xmlns:a16="http://schemas.microsoft.com/office/drawing/2014/main" val="10003"/>
                  </a:ext>
                </a:extLst>
              </a:tr>
              <a:tr h="370795">
                <a:tc>
                  <a:txBody>
                    <a:bodyPr/>
                    <a:lstStyle/>
                    <a:p>
                      <a:pPr algn="ctr"/>
                      <a:r>
                        <a:rPr lang="en-US" altLang="zh-CN" sz="1800" dirty="0" smtClean="0"/>
                        <a:t>CE</a:t>
                      </a:r>
                      <a:r>
                        <a:rPr lang="en-US" altLang="zh-CN" sz="1800" dirty="0" smtClean="0">
                          <a:sym typeface="Wingdings" pitchFamily="2" charset="2"/>
                        </a:rPr>
                        <a:t>B</a:t>
                      </a:r>
                      <a:endParaRPr lang="zh-CN" altLang="en-US" sz="1800" dirty="0"/>
                    </a:p>
                  </a:txBody>
                  <a:tcPr marT="45714" marB="45714"/>
                </a:tc>
                <a:tc>
                  <a:txBody>
                    <a:bodyPr/>
                    <a:lstStyle/>
                    <a:p>
                      <a:pPr algn="ctr"/>
                      <a:r>
                        <a:rPr lang="en-US" altLang="zh-CN" sz="1800" dirty="0" smtClean="0"/>
                        <a:t>1</a:t>
                      </a:r>
                      <a:endParaRPr lang="zh-CN" altLang="en-US" sz="1800" dirty="0"/>
                    </a:p>
                  </a:txBody>
                  <a:tcPr marT="45714" marB="45714"/>
                </a:tc>
                <a:extLst>
                  <a:ext uri="{0D108BD9-81ED-4DB2-BD59-A6C34878D82A}">
                    <a16:rowId xmlns:a16="http://schemas.microsoft.com/office/drawing/2014/main" val="10004"/>
                  </a:ext>
                </a:extLst>
              </a:tr>
              <a:tr h="370795">
                <a:tc>
                  <a:txBody>
                    <a:bodyPr/>
                    <a:lstStyle/>
                    <a:p>
                      <a:pPr algn="ctr"/>
                      <a:r>
                        <a:rPr lang="en-US" altLang="zh-CN" sz="1800" dirty="0" smtClean="0"/>
                        <a:t>BE</a:t>
                      </a:r>
                      <a:r>
                        <a:rPr lang="en-US" altLang="zh-CN" sz="1800" dirty="0" smtClean="0">
                          <a:sym typeface="Wingdings" pitchFamily="2" charset="2"/>
                        </a:rPr>
                        <a:t>C</a:t>
                      </a:r>
                      <a:endParaRPr lang="zh-CN" altLang="en-US" sz="1800" dirty="0"/>
                    </a:p>
                  </a:txBody>
                  <a:tcPr marT="45714" marB="45714"/>
                </a:tc>
                <a:tc>
                  <a:txBody>
                    <a:bodyPr/>
                    <a:lstStyle/>
                    <a:p>
                      <a:pPr algn="ctr"/>
                      <a:r>
                        <a:rPr lang="en-US" altLang="zh-CN" sz="1800" dirty="0" smtClean="0"/>
                        <a:t>66.7%</a:t>
                      </a:r>
                      <a:endParaRPr lang="zh-CN" altLang="en-US" sz="1800" dirty="0"/>
                    </a:p>
                  </a:txBody>
                  <a:tcPr marT="45714" marB="45714"/>
                </a:tc>
                <a:extLst>
                  <a:ext uri="{0D108BD9-81ED-4DB2-BD59-A6C34878D82A}">
                    <a16:rowId xmlns:a16="http://schemas.microsoft.com/office/drawing/2014/main" val="10005"/>
                  </a:ext>
                </a:extLst>
              </a:tr>
              <a:tr h="370795">
                <a:tc>
                  <a:txBody>
                    <a:bodyPr/>
                    <a:lstStyle/>
                    <a:p>
                      <a:pPr algn="ctr"/>
                      <a:r>
                        <a:rPr lang="en-US" altLang="zh-CN" sz="1800" dirty="0" smtClean="0"/>
                        <a:t>BC</a:t>
                      </a:r>
                      <a:r>
                        <a:rPr lang="en-US" altLang="zh-CN" sz="1800" dirty="0" smtClean="0">
                          <a:sym typeface="Wingdings" pitchFamily="2" charset="2"/>
                        </a:rPr>
                        <a:t>E</a:t>
                      </a:r>
                      <a:endParaRPr lang="zh-CN" altLang="en-US" sz="1800" dirty="0"/>
                    </a:p>
                  </a:txBody>
                  <a:tcPr marT="45714" marB="45714"/>
                </a:tc>
                <a:tc>
                  <a:txBody>
                    <a:bodyPr/>
                    <a:lstStyle/>
                    <a:p>
                      <a:pPr algn="ctr"/>
                      <a:r>
                        <a:rPr lang="en-US" altLang="zh-CN" sz="1800" dirty="0" smtClean="0"/>
                        <a:t>1</a:t>
                      </a:r>
                      <a:endParaRPr lang="zh-CN" altLang="en-US" sz="1800" dirty="0"/>
                    </a:p>
                  </a:txBody>
                  <a:tcPr marT="45714" marB="45714"/>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635576260"/>
      </p:ext>
    </p:extLst>
  </p:cSld>
  <p:clrMapOvr>
    <a:masterClrMapping/>
  </p:clrMapOvr>
</p:sld>
</file>

<file path=ppt/theme/theme1.xml><?xml version="1.0" encoding="utf-8"?>
<a:theme xmlns:a="http://schemas.openxmlformats.org/drawingml/2006/main" name="nju">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nju</Template>
  <TotalTime>2299</TotalTime>
  <Words>14077</Words>
  <Application>Microsoft Office PowerPoint</Application>
  <PresentationFormat>全屏显示(4:3)</PresentationFormat>
  <Paragraphs>1606</Paragraphs>
  <Slides>199</Slides>
  <Notes>29</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6</vt:i4>
      </vt:variant>
      <vt:variant>
        <vt:lpstr>幻灯片标题</vt:lpstr>
      </vt:variant>
      <vt:variant>
        <vt:i4>199</vt:i4>
      </vt:variant>
    </vt:vector>
  </HeadingPairs>
  <TitlesOfParts>
    <vt:vector size="219" baseType="lpstr">
      <vt:lpstr>Monotype Sorts</vt:lpstr>
      <vt:lpstr>黑体</vt:lpstr>
      <vt:lpstr>楷体</vt:lpstr>
      <vt:lpstr>楷体_GB2312</vt:lpstr>
      <vt:lpstr>宋体</vt:lpstr>
      <vt:lpstr>微软雅黑</vt:lpstr>
      <vt:lpstr>微软雅黑 Light</vt:lpstr>
      <vt:lpstr>Arial</vt:lpstr>
      <vt:lpstr>Calibri</vt:lpstr>
      <vt:lpstr>Symbol</vt:lpstr>
      <vt:lpstr>Tahoma</vt:lpstr>
      <vt:lpstr>Times New Roman</vt:lpstr>
      <vt:lpstr>Wingdings</vt:lpstr>
      <vt:lpstr>nju</vt:lpstr>
      <vt:lpstr>公式</vt:lpstr>
      <vt:lpstr>Equation</vt:lpstr>
      <vt:lpstr>VISIO</vt:lpstr>
      <vt:lpstr>Worksheet</vt:lpstr>
      <vt:lpstr>Formula</vt:lpstr>
      <vt:lpstr>Microsoft 公式 3.0</vt:lpstr>
      <vt:lpstr>基于机器学习的数据分析</vt:lpstr>
      <vt:lpstr>机器学习概述</vt:lpstr>
      <vt:lpstr>机器学习概述</vt:lpstr>
      <vt:lpstr>机器学习概述</vt:lpstr>
      <vt:lpstr>机器学习概述</vt:lpstr>
      <vt:lpstr>监督学习</vt:lpstr>
      <vt:lpstr>监督学习</vt:lpstr>
      <vt:lpstr>监督学习</vt:lpstr>
      <vt:lpstr>监督学习</vt:lpstr>
      <vt:lpstr>无监督学习</vt:lpstr>
      <vt:lpstr>无监督学习</vt:lpstr>
      <vt:lpstr>聚类分析</vt:lpstr>
      <vt:lpstr>聚类分析基本概念</vt:lpstr>
      <vt:lpstr>聚类分析基本概念</vt:lpstr>
      <vt:lpstr>聚类分析基本概念</vt:lpstr>
      <vt:lpstr>聚类分析的典型应用</vt:lpstr>
      <vt:lpstr>聚类分析的典型应用</vt:lpstr>
      <vt:lpstr>聚类分析的典型应用</vt:lpstr>
      <vt:lpstr>聚类分析的典型应用</vt:lpstr>
      <vt:lpstr>相似性计算方法</vt:lpstr>
      <vt:lpstr>相似性计算方法</vt:lpstr>
      <vt:lpstr>连续型属性的相似性计算方法</vt:lpstr>
      <vt:lpstr>连续型属性的相似性计算方法</vt:lpstr>
      <vt:lpstr>二值离散型属性的相似性计算方法</vt:lpstr>
      <vt:lpstr>二值离散型属性的相似性计算方法</vt:lpstr>
      <vt:lpstr>二值离散型属性的相似性计算方法</vt:lpstr>
      <vt:lpstr>二值离散型属性的相似性计算方法</vt:lpstr>
      <vt:lpstr>二值离散型属性的相似性计算方法</vt:lpstr>
      <vt:lpstr>多值离散型属性的相似性计算方法</vt:lpstr>
      <vt:lpstr>多值离散型属性的相似性计算方法</vt:lpstr>
      <vt:lpstr>多值离散型属性的相似性计算方法</vt:lpstr>
      <vt:lpstr>常用聚类方法</vt:lpstr>
      <vt:lpstr>划分方法</vt:lpstr>
      <vt:lpstr>k-means算法</vt:lpstr>
      <vt:lpstr>k-means算法</vt:lpstr>
      <vt:lpstr>k-means算法</vt:lpstr>
      <vt:lpstr>k-means算法</vt:lpstr>
      <vt:lpstr>聚类分析案例</vt:lpstr>
      <vt:lpstr>聚类分析案例</vt:lpstr>
      <vt:lpstr>聚类分析案例</vt:lpstr>
      <vt:lpstr>聚类分析案例</vt:lpstr>
      <vt:lpstr>聚类分析案例</vt:lpstr>
      <vt:lpstr>聚类分析案例</vt:lpstr>
      <vt:lpstr>聚类分析案例</vt:lpstr>
      <vt:lpstr>R语言中kmeans函数</vt:lpstr>
      <vt:lpstr>R语言中kmeans函数</vt:lpstr>
      <vt:lpstr>R语言中kmeans函数</vt:lpstr>
      <vt:lpstr>kmeans算法初始质心的选择</vt:lpstr>
      <vt:lpstr>K-means算法的局限性</vt:lpstr>
      <vt:lpstr>K-means算法的局限性</vt:lpstr>
      <vt:lpstr>K-means算法的局限性</vt:lpstr>
      <vt:lpstr>划分聚类总结</vt:lpstr>
      <vt:lpstr>层次方法</vt:lpstr>
      <vt:lpstr>簇间距离的度量方法</vt:lpstr>
      <vt:lpstr>最短距离法(Nearest Neighbor)</vt:lpstr>
      <vt:lpstr>最长距离法(Further Neighbor)</vt:lpstr>
      <vt:lpstr>组间平均连接法(Between-group linkage)</vt:lpstr>
      <vt:lpstr>组内平均连接法(Within-group linkage)</vt:lpstr>
      <vt:lpstr>重心法(Centroid clustering)</vt:lpstr>
      <vt:lpstr>离差平方和法(Ward’s method)</vt:lpstr>
      <vt:lpstr>AGNES算法</vt:lpstr>
      <vt:lpstr>AGNES算法——示例</vt:lpstr>
      <vt:lpstr>AGNES算法——示例</vt:lpstr>
      <vt:lpstr>AGNES算法——示例</vt:lpstr>
      <vt:lpstr>AGNES算法</vt:lpstr>
      <vt:lpstr>AGNES算法</vt:lpstr>
      <vt:lpstr>层次聚类相关函数</vt:lpstr>
      <vt:lpstr>层次聚类树形图制作</vt:lpstr>
      <vt:lpstr>层次聚类树形图制作</vt:lpstr>
      <vt:lpstr>层次聚类树形图制作</vt:lpstr>
      <vt:lpstr>层次聚类树形图制作</vt:lpstr>
      <vt:lpstr>层次聚类树形图制作</vt:lpstr>
      <vt:lpstr>层次聚类树形图制作</vt:lpstr>
      <vt:lpstr>层次聚类树形图制作</vt:lpstr>
      <vt:lpstr>层次聚类树形图制作</vt:lpstr>
      <vt:lpstr>层次聚类树形图制作</vt:lpstr>
      <vt:lpstr>层次聚类树形图制作</vt:lpstr>
      <vt:lpstr>层次聚类和热图的结合</vt:lpstr>
      <vt:lpstr>DIANA算法</vt:lpstr>
      <vt:lpstr>DIANA算法</vt:lpstr>
      <vt:lpstr>关联规则挖掘</vt:lpstr>
      <vt:lpstr>关联规则</vt:lpstr>
      <vt:lpstr>关联规则挖掘</vt:lpstr>
      <vt:lpstr>基本概念</vt:lpstr>
      <vt:lpstr>基本概念</vt:lpstr>
      <vt:lpstr>基本概念</vt:lpstr>
      <vt:lpstr>关联规则的表示</vt:lpstr>
      <vt:lpstr>频繁项集 </vt:lpstr>
      <vt:lpstr>关联规则挖掘</vt:lpstr>
      <vt:lpstr>Apriori算法</vt:lpstr>
      <vt:lpstr>Apriori算法</vt:lpstr>
      <vt:lpstr>Apriori算法</vt:lpstr>
      <vt:lpstr>Apriori算法</vt:lpstr>
      <vt:lpstr>Apriori算法</vt:lpstr>
      <vt:lpstr>Apriori算法</vt:lpstr>
      <vt:lpstr>Apriori算法</vt:lpstr>
      <vt:lpstr>Apriori算法</vt:lpstr>
      <vt:lpstr>Apriori算法</vt:lpstr>
      <vt:lpstr>Apriori算法</vt:lpstr>
      <vt:lpstr>关联规则挖掘R语言实践</vt:lpstr>
      <vt:lpstr>关联规则挖掘R语言实践</vt:lpstr>
      <vt:lpstr>关联规则挖掘R语言实践</vt:lpstr>
      <vt:lpstr>关联规则挖掘R语言实践</vt:lpstr>
      <vt:lpstr>关联规则挖掘R语言实践</vt:lpstr>
      <vt:lpstr>关联规则挖掘R语言实践</vt:lpstr>
      <vt:lpstr>关联规则挖掘R语言实践</vt:lpstr>
      <vt:lpstr>关联规则挖掘R语言实践</vt:lpstr>
      <vt:lpstr>关联规则挖掘R语言实践</vt:lpstr>
      <vt:lpstr>关联规则挖掘R语言实践</vt:lpstr>
      <vt:lpstr>关联规则挖掘R语言实践</vt:lpstr>
      <vt:lpstr>关联规则挖掘R语言实践</vt:lpstr>
      <vt:lpstr>关联规则挖掘R语言实践</vt:lpstr>
      <vt:lpstr>分类分析</vt:lpstr>
      <vt:lpstr>分类分析方法</vt:lpstr>
      <vt:lpstr>分类分析方法</vt:lpstr>
      <vt:lpstr>分类分析方法</vt:lpstr>
      <vt:lpstr>分类分析方法</vt:lpstr>
      <vt:lpstr>K-最近邻</vt:lpstr>
      <vt:lpstr>K-最近邻</vt:lpstr>
      <vt:lpstr>K-最近邻</vt:lpstr>
      <vt:lpstr>K-最近邻</vt:lpstr>
      <vt:lpstr>K-最近邻</vt:lpstr>
      <vt:lpstr>K-最近邻</vt:lpstr>
      <vt:lpstr>K-最近邻</vt:lpstr>
      <vt:lpstr>贝叶斯分类算法</vt:lpstr>
      <vt:lpstr>贝叶斯分类算法</vt:lpstr>
      <vt:lpstr>贝叶斯分类算法</vt:lpstr>
      <vt:lpstr>贝叶斯分类算法</vt:lpstr>
      <vt:lpstr>贝叶斯分类算法</vt:lpstr>
      <vt:lpstr>贝叶斯分类算法</vt:lpstr>
      <vt:lpstr>贝叶斯分类算法</vt:lpstr>
      <vt:lpstr>贝叶斯分类算法</vt:lpstr>
      <vt:lpstr>贝叶斯分类算法</vt:lpstr>
      <vt:lpstr>贝叶斯分类算法</vt:lpstr>
      <vt:lpstr>朴素贝叶斯</vt:lpstr>
      <vt:lpstr>朴素贝叶斯</vt:lpstr>
      <vt:lpstr>决策树</vt:lpstr>
      <vt:lpstr>决策树</vt:lpstr>
      <vt:lpstr>决策树</vt:lpstr>
      <vt:lpstr>决策树</vt:lpstr>
      <vt:lpstr>决策树</vt:lpstr>
      <vt:lpstr>决策树</vt:lpstr>
      <vt:lpstr>决策树</vt:lpstr>
      <vt:lpstr>决策树</vt:lpstr>
      <vt:lpstr>决策树</vt:lpstr>
      <vt:lpstr>决策树</vt:lpstr>
      <vt:lpstr>决策树</vt:lpstr>
      <vt:lpstr>决策树</vt:lpstr>
      <vt:lpstr>决策树</vt:lpstr>
      <vt:lpstr>决策树</vt:lpstr>
      <vt:lpstr>决策树</vt:lpstr>
      <vt:lpstr>决策树</vt:lpstr>
      <vt:lpstr>决策树</vt:lpstr>
      <vt:lpstr>决策树</vt:lpstr>
      <vt:lpstr>Bagging</vt:lpstr>
      <vt:lpstr>随机森林</vt:lpstr>
      <vt:lpstr>逻辑回归</vt:lpstr>
      <vt:lpstr>逻辑回归</vt:lpstr>
      <vt:lpstr>逻辑回归</vt:lpstr>
      <vt:lpstr>逻辑回归</vt:lpstr>
      <vt:lpstr>逻辑回归</vt:lpstr>
      <vt:lpstr>逻辑回归</vt:lpstr>
      <vt:lpstr>logistic回归</vt:lpstr>
      <vt:lpstr>逻辑回归</vt:lpstr>
      <vt:lpstr>逻辑回归</vt:lpstr>
      <vt:lpstr>逻辑回归</vt:lpstr>
      <vt:lpstr>逻辑回归</vt:lpstr>
      <vt:lpstr>逻辑回归</vt:lpstr>
      <vt:lpstr>逻辑回归</vt:lpstr>
      <vt:lpstr>逻辑回归</vt:lpstr>
      <vt:lpstr>逻辑回归</vt:lpstr>
      <vt:lpstr>评价指标</vt:lpstr>
      <vt:lpstr>评价指标</vt:lpstr>
      <vt:lpstr>评价指标</vt:lpstr>
      <vt:lpstr>评价指标</vt:lpstr>
      <vt:lpstr>评价指标</vt:lpstr>
      <vt:lpstr>神经网络学习</vt:lpstr>
      <vt:lpstr>神经网络学习</vt:lpstr>
      <vt:lpstr>神经网络学习</vt:lpstr>
      <vt:lpstr>神经网络学习</vt:lpstr>
      <vt:lpstr>神经网络学习</vt:lpstr>
      <vt:lpstr>神经网络学习</vt:lpstr>
      <vt:lpstr>神经网络学习</vt:lpstr>
      <vt:lpstr>神经网络学习</vt:lpstr>
      <vt:lpstr>神经网络学习</vt:lpstr>
      <vt:lpstr>神经网络学习</vt:lpstr>
      <vt:lpstr>神经网络学习</vt:lpstr>
      <vt:lpstr>神经网络学习</vt:lpstr>
      <vt:lpstr>神经网络学习</vt:lpstr>
      <vt:lpstr>神经网络学习</vt:lpstr>
      <vt:lpstr>神经网络学习</vt:lpstr>
      <vt:lpstr>神经网络学习</vt:lpstr>
      <vt:lpstr>神经网络学习</vt:lpstr>
      <vt:lpstr>神经网络学习</vt:lpstr>
      <vt:lpstr>神经网络学习</vt:lpstr>
      <vt:lpstr>神经网络学习</vt:lpstr>
      <vt:lpstr>神经网络学习</vt:lpstr>
      <vt:lpstr>神经网络学习</vt:lpstr>
      <vt:lpstr>神经网络学习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大学计算机信息技术</dc:title>
  <dc:creator>Hp</dc:creator>
  <cp:lastModifiedBy>dell</cp:lastModifiedBy>
  <cp:revision>318</cp:revision>
  <dcterms:created xsi:type="dcterms:W3CDTF">2013-09-23T10:22:11Z</dcterms:created>
  <dcterms:modified xsi:type="dcterms:W3CDTF">2024-05-30T08:04:23Z</dcterms:modified>
</cp:coreProperties>
</file>