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69" r:id="rId3"/>
    <p:sldId id="284" r:id="rId4"/>
    <p:sldId id="268" r:id="rId5"/>
    <p:sldId id="261" r:id="rId6"/>
    <p:sldId id="281" r:id="rId7"/>
    <p:sldId id="280" r:id="rId8"/>
    <p:sldId id="282" r:id="rId9"/>
    <p:sldId id="283" r:id="rId10"/>
    <p:sldId id="276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邓 伟航" initials="邓" lastIdx="1" clrIdx="0">
    <p:extLst>
      <p:ext uri="{19B8F6BF-5375-455C-9EA6-DF929625EA0E}">
        <p15:presenceInfo xmlns:p15="http://schemas.microsoft.com/office/powerpoint/2012/main" userId="ea9a822ff8b63b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96000" y="2504841"/>
            <a:ext cx="5978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奶茶店点餐系统</a:t>
            </a:r>
            <a:endParaRPr lang="zh-CN" altLang="zh-CN" sz="6000" b="1" kern="100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ipsum dolor sit amet, consectetuer adipiscing elit. Maecenas porttitor congue massa.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D09ABC-E5C2-4109-8147-A646B1255024}"/>
              </a:ext>
            </a:extLst>
          </p:cNvPr>
          <p:cNvSpPr txBox="1"/>
          <p:nvPr/>
        </p:nvSpPr>
        <p:spPr>
          <a:xfrm>
            <a:off x="6508960" y="5533920"/>
            <a:ext cx="5273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组长：莫家俊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组员：罗坚  邓伟航</a:t>
            </a: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8" name="椭圆 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平行四边形 71"/>
          <p:cNvSpPr/>
          <p:nvPr/>
        </p:nvSpPr>
        <p:spPr>
          <a:xfrm>
            <a:off x="2135412" y="346399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DAABFE-E71A-4B61-956E-1629083BAB3D}"/>
              </a:ext>
            </a:extLst>
          </p:cNvPr>
          <p:cNvSpPr txBox="1"/>
          <p:nvPr/>
        </p:nvSpPr>
        <p:spPr>
          <a:xfrm>
            <a:off x="2981191" y="3243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数据库表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23EEC3C-F664-4BF1-99C7-F302FA5E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13" y="1301466"/>
            <a:ext cx="5353050" cy="4381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138C853-F981-424A-BDB6-8E4CFD1BB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34" y="1960951"/>
            <a:ext cx="4972050" cy="40005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61A2CBD-8324-483B-B48C-92F3F65D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13" y="2604608"/>
            <a:ext cx="4038600" cy="40957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DA6973B-B72D-46A6-B35D-1746FB44B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313" y="3843818"/>
            <a:ext cx="2533650" cy="381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51A0172-4186-4942-B3A0-128726F76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313" y="4753876"/>
            <a:ext cx="3733800" cy="44767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76F4B19-573C-48AA-8788-2CF829173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313" y="5579767"/>
            <a:ext cx="3762375" cy="42862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4CE0EF2-4D7B-4FA4-87F4-B38BF67177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313" y="3214626"/>
            <a:ext cx="2809875" cy="39052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D99A5E9-11F9-44BA-8569-ADF5B97A19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110" y="1810863"/>
            <a:ext cx="3693156" cy="37041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005EA5-7D5B-4D76-BEBA-022BB4A344D9}"/>
              </a:ext>
            </a:extLst>
          </p:cNvPr>
          <p:cNvSpPr txBox="1"/>
          <p:nvPr/>
        </p:nvSpPr>
        <p:spPr>
          <a:xfrm>
            <a:off x="2128152" y="3243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150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2966749" y="2371521"/>
            <a:ext cx="937876" cy="1426517"/>
          </a:xfrm>
          <a:custGeom>
            <a:avLst/>
            <a:gdLst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780" h="137922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任意多边形 20"/>
          <p:cNvSpPr/>
          <p:nvPr/>
        </p:nvSpPr>
        <p:spPr>
          <a:xfrm>
            <a:off x="3873105" y="3813801"/>
            <a:ext cx="1402873" cy="1426517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任意多边形 21"/>
          <p:cNvSpPr/>
          <p:nvPr/>
        </p:nvSpPr>
        <p:spPr>
          <a:xfrm>
            <a:off x="5236569" y="2395165"/>
            <a:ext cx="1387111" cy="1426517"/>
          </a:xfrm>
          <a:custGeom>
            <a:avLst/>
            <a:gdLst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120" h="13792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任意多边形 22"/>
          <p:cNvSpPr/>
          <p:nvPr/>
        </p:nvSpPr>
        <p:spPr>
          <a:xfrm>
            <a:off x="7971385" y="3462241"/>
            <a:ext cx="1292535" cy="351559"/>
          </a:xfrm>
          <a:custGeom>
            <a:avLst/>
            <a:gdLst>
              <a:gd name="connsiteX0" fmla="*/ 0 w 1249680"/>
              <a:gd name="connsiteY0" fmla="*/ 0 h 335280"/>
              <a:gd name="connsiteX1" fmla="*/ 365760 w 1249680"/>
              <a:gd name="connsiteY1" fmla="*/ 335280 h 335280"/>
              <a:gd name="connsiteX2" fmla="*/ 1249680 w 1249680"/>
              <a:gd name="connsiteY2" fmla="*/ 335280 h 335280"/>
              <a:gd name="connsiteX0" fmla="*/ 0 w 1249680"/>
              <a:gd name="connsiteY0" fmla="*/ 1933 h 337213"/>
              <a:gd name="connsiteX1" fmla="*/ 365760 w 1249680"/>
              <a:gd name="connsiteY1" fmla="*/ 337213 h 337213"/>
              <a:gd name="connsiteX2" fmla="*/ 1249680 w 1249680"/>
              <a:gd name="connsiteY2" fmla="*/ 337213 h 337213"/>
              <a:gd name="connsiteX0" fmla="*/ 0 w 1249680"/>
              <a:gd name="connsiteY0" fmla="*/ 3084 h 338364"/>
              <a:gd name="connsiteX1" fmla="*/ 365760 w 1249680"/>
              <a:gd name="connsiteY1" fmla="*/ 338364 h 338364"/>
              <a:gd name="connsiteX2" fmla="*/ 1249680 w 1249680"/>
              <a:gd name="connsiteY2" fmla="*/ 338364 h 338364"/>
              <a:gd name="connsiteX0" fmla="*/ 0 w 1249680"/>
              <a:gd name="connsiteY0" fmla="*/ 4623 h 339903"/>
              <a:gd name="connsiteX1" fmla="*/ 365760 w 1249680"/>
              <a:gd name="connsiteY1" fmla="*/ 339903 h 339903"/>
              <a:gd name="connsiteX2" fmla="*/ 1249680 w 1249680"/>
              <a:gd name="connsiteY2" fmla="*/ 339903 h 3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680" h="339903">
                <a:moveTo>
                  <a:pt x="0" y="4623"/>
                </a:moveTo>
                <a:cubicBezTo>
                  <a:pt x="219552" y="-28874"/>
                  <a:pt x="334328" y="123368"/>
                  <a:pt x="365760" y="339903"/>
                </a:cubicBezTo>
                <a:lnTo>
                  <a:pt x="1249680" y="339903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任意多边形 23"/>
          <p:cNvSpPr/>
          <p:nvPr/>
        </p:nvSpPr>
        <p:spPr>
          <a:xfrm>
            <a:off x="6613831" y="3808547"/>
            <a:ext cx="1402873" cy="1426517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5" name="任意多边形 24"/>
          <p:cNvSpPr/>
          <p:nvPr/>
        </p:nvSpPr>
        <p:spPr>
          <a:xfrm>
            <a:off x="6629592" y="1748239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6" name="任意多边形 25"/>
          <p:cNvSpPr/>
          <p:nvPr/>
        </p:nvSpPr>
        <p:spPr>
          <a:xfrm>
            <a:off x="3904631" y="1748239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cxnSp>
        <p:nvCxnSpPr>
          <p:cNvPr id="27" name="直接连接符 26"/>
          <p:cNvCxnSpPr/>
          <p:nvPr/>
        </p:nvCxnSpPr>
        <p:spPr>
          <a:xfrm>
            <a:off x="4422853" y="395035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762572" y="367272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147712" y="395035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任意多边形 29"/>
          <p:cNvSpPr/>
          <p:nvPr/>
        </p:nvSpPr>
        <p:spPr>
          <a:xfrm flipH="1" flipV="1">
            <a:off x="7699548" y="5565075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1" name="任意多边形 30"/>
          <p:cNvSpPr/>
          <p:nvPr/>
        </p:nvSpPr>
        <p:spPr>
          <a:xfrm flipH="1" flipV="1">
            <a:off x="4917900" y="5542883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5041656" y="5385704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681221" y="1835812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400272" y="1835812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038302" y="3598273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2</a:t>
            </a: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3681221" y="3574629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1</a:t>
            </a: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6406182" y="3598273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3</a:t>
            </a: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7793293" y="3570688"/>
            <a:ext cx="446815" cy="446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4</a:t>
            </a: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7795232" y="5385704"/>
            <a:ext cx="446815" cy="446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1" name="Freeform 217"/>
          <p:cNvSpPr>
            <a:spLocks noChangeAspect="1" noEditPoints="1"/>
          </p:cNvSpPr>
          <p:nvPr/>
        </p:nvSpPr>
        <p:spPr bwMode="auto">
          <a:xfrm>
            <a:off x="3790484" y="1938523"/>
            <a:ext cx="256539" cy="260643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2" name="Freeform 218"/>
          <p:cNvSpPr>
            <a:spLocks noChangeAspect="1" noEditPoints="1"/>
          </p:cNvSpPr>
          <p:nvPr/>
        </p:nvSpPr>
        <p:spPr bwMode="auto">
          <a:xfrm>
            <a:off x="5129182" y="5475458"/>
            <a:ext cx="247927" cy="260643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3" name="Freeform 219"/>
          <p:cNvSpPr>
            <a:spLocks noChangeAspect="1" noEditPoints="1"/>
          </p:cNvSpPr>
          <p:nvPr/>
        </p:nvSpPr>
        <p:spPr bwMode="auto">
          <a:xfrm>
            <a:off x="7915115" y="5472916"/>
            <a:ext cx="203177" cy="260643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4" name="Freeform 221"/>
          <p:cNvSpPr>
            <a:spLocks noChangeAspect="1"/>
          </p:cNvSpPr>
          <p:nvPr/>
        </p:nvSpPr>
        <p:spPr bwMode="auto">
          <a:xfrm>
            <a:off x="6487885" y="1929104"/>
            <a:ext cx="271593" cy="260643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7" name="文本框 46"/>
          <p:cNvSpPr txBox="1"/>
          <p:nvPr/>
        </p:nvSpPr>
        <p:spPr>
          <a:xfrm>
            <a:off x="2742891" y="4384362"/>
            <a:ext cx="25188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操作步骤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6B6F11-1C43-4D30-84D3-49B8F5F7409E}"/>
              </a:ext>
            </a:extLst>
          </p:cNvPr>
          <p:cNvSpPr txBox="1"/>
          <p:nvPr/>
        </p:nvSpPr>
        <p:spPr>
          <a:xfrm>
            <a:off x="3515575" y="13054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顾客扫码进入菜单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93F6C2-2137-47D0-A3DC-3EDE2D96A8E7}"/>
              </a:ext>
            </a:extLst>
          </p:cNvPr>
          <p:cNvSpPr txBox="1"/>
          <p:nvPr/>
        </p:nvSpPr>
        <p:spPr>
          <a:xfrm>
            <a:off x="4002299" y="608951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挑选饮品加入购物车</a:t>
            </a: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95BAB2-0D9A-46A0-AEAD-C4958652FF80}"/>
              </a:ext>
            </a:extLst>
          </p:cNvPr>
          <p:cNvSpPr txBox="1"/>
          <p:nvPr/>
        </p:nvSpPr>
        <p:spPr>
          <a:xfrm>
            <a:off x="6645519" y="13469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确认</a:t>
            </a:r>
            <a:r>
              <a:rPr lang="zh-CN" altLang="en-US" dirty="0"/>
              <a:t>后提交订单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8D59FA-4C30-4CA4-8A85-068FF3F68472}"/>
              </a:ext>
            </a:extLst>
          </p:cNvPr>
          <p:cNvSpPr txBox="1"/>
          <p:nvPr/>
        </p:nvSpPr>
        <p:spPr>
          <a:xfrm>
            <a:off x="7147712" y="61022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提交订单后跳转评论界面</a:t>
            </a:r>
          </a:p>
        </p:txBody>
      </p:sp>
    </p:spTree>
    <p:extLst>
      <p:ext uri="{BB962C8B-B14F-4D97-AF65-F5344CB8AC3E}">
        <p14:creationId xmlns:p14="http://schemas.microsoft.com/office/powerpoint/2010/main" val="4039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3" dur="2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6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9" dur="2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5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8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31" dur="2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34" dur="2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37" dur="2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0" dur="2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3" dur="2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6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9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52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55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58" dur="2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1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4" dur="2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7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0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3" dur="2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6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9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82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85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88" dur="2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91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94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97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1" grpId="0" animBg="1"/>
          <p:bldP spid="42" grpId="0" animBg="1"/>
          <p:bldP spid="43" grpId="0" animBg="1"/>
          <p:bldP spid="44" grpId="0" animBg="1"/>
          <p:bldP spid="47" grpId="0"/>
          <p:bldP spid="64" grpId="0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3" dur="2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6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9" dur="2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5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8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31" dur="2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34" dur="2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37" dur="2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0" dur="2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3" dur="2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6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9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52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55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58" dur="2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1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4" dur="2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67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0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3" dur="2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6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9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82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85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88" dur="2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91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94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97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1" grpId="0" animBg="1"/>
          <p:bldP spid="42" grpId="0" animBg="1"/>
          <p:bldP spid="43" grpId="0" animBg="1"/>
          <p:bldP spid="44" grpId="0" animBg="1"/>
          <p:bldP spid="47" grpId="0"/>
          <p:bldP spid="64" grpId="0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F8C61B-75ED-4DF6-91E0-D1EA90BBB957}"/>
              </a:ext>
            </a:extLst>
          </p:cNvPr>
          <p:cNvSpPr txBox="1"/>
          <p:nvPr/>
        </p:nvSpPr>
        <p:spPr>
          <a:xfrm>
            <a:off x="2748896" y="1526631"/>
            <a:ext cx="618748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、减少员工工作量</a:t>
            </a:r>
            <a:r>
              <a:rPr lang="en-US" altLang="zh-CN" sz="2400" dirty="0"/>
              <a:t>,</a:t>
            </a:r>
            <a:r>
              <a:rPr lang="zh-CN" altLang="en-US" sz="2400" dirty="0"/>
              <a:t>提高工作效率</a:t>
            </a:r>
            <a:r>
              <a:rPr lang="en-US" altLang="zh-CN" sz="2400" dirty="0"/>
              <a:t>,</a:t>
            </a:r>
            <a:r>
              <a:rPr lang="zh-CN" altLang="en-US" sz="2400" dirty="0"/>
              <a:t>上菜快</a:t>
            </a:r>
            <a:r>
              <a:rPr lang="en-US" altLang="zh-CN" sz="2400" dirty="0"/>
              <a:t>,</a:t>
            </a:r>
            <a:r>
              <a:rPr lang="zh-CN" altLang="en-US" sz="2400" dirty="0"/>
              <a:t>有效提高服务质量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2</a:t>
            </a:r>
            <a:r>
              <a:rPr lang="zh-CN" altLang="en-US" sz="2400" dirty="0"/>
              <a:t>、手机支付可快捷使用</a:t>
            </a:r>
            <a:r>
              <a:rPr lang="en-US" altLang="zh-CN" sz="2400" dirty="0"/>
              <a:t>:</a:t>
            </a:r>
            <a:r>
              <a:rPr lang="zh-CN" altLang="en-US" sz="2400" dirty="0"/>
              <a:t>卡券、会员卡、微信支付，支付宝等多种支付模式；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、线上支付成为一种趋势</a:t>
            </a:r>
            <a:r>
              <a:rPr lang="en-US" altLang="zh-CN" sz="2400" dirty="0"/>
              <a:t>,</a:t>
            </a:r>
            <a:r>
              <a:rPr lang="zh-CN" altLang="en-US" sz="2400" dirty="0"/>
              <a:t>给顾客提供了便捷</a:t>
            </a:r>
            <a:r>
              <a:rPr lang="en-US" altLang="zh-CN" sz="2400" dirty="0"/>
              <a:t>,</a:t>
            </a:r>
            <a:r>
              <a:rPr lang="zh-CN" altLang="en-US" sz="2400" dirty="0"/>
              <a:t>用户体验感好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4</a:t>
            </a:r>
            <a:r>
              <a:rPr lang="zh-CN" altLang="en-US" sz="2400" dirty="0"/>
              <a:t>、在无形中大量吸粉、积累大量的顾客消费记录数据</a:t>
            </a:r>
            <a:r>
              <a:rPr lang="en-US" altLang="zh-CN" sz="2400" dirty="0"/>
              <a:t>; 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、顾客通过扫码关联消费获取优惠券后</a:t>
            </a:r>
            <a:r>
              <a:rPr lang="en-US" altLang="zh-CN" sz="2400" dirty="0"/>
              <a:t>,</a:t>
            </a:r>
            <a:r>
              <a:rPr lang="zh-CN" altLang="en-US" sz="2400" dirty="0"/>
              <a:t>二次到店可能性增大。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9CB6F9-E791-4DD1-8601-3510B0C14362}"/>
              </a:ext>
            </a:extLst>
          </p:cNvPr>
          <p:cNvSpPr txBox="1"/>
          <p:nvPr/>
        </p:nvSpPr>
        <p:spPr>
          <a:xfrm>
            <a:off x="3033137" y="319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扫码点单的优势</a:t>
            </a:r>
          </a:p>
        </p:txBody>
      </p:sp>
    </p:spTree>
    <p:extLst>
      <p:ext uri="{BB962C8B-B14F-4D97-AF65-F5344CB8AC3E}">
        <p14:creationId xmlns:p14="http://schemas.microsoft.com/office/powerpoint/2010/main" val="38692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206158" y="351898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项目需求概述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143D03-41AC-44EC-BA2A-92D3FE7E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67" y="1020844"/>
            <a:ext cx="6576565" cy="52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10510290" y="2278207"/>
            <a:ext cx="1523151" cy="18001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96000" y="4498094"/>
            <a:ext cx="180020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473492" y="4812953"/>
            <a:ext cx="180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 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84262" y="3706310"/>
            <a:ext cx="720000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6" name="直接箭头连接符 35"/>
          <p:cNvCxnSpPr>
            <a:cxnSpLocks/>
          </p:cNvCxnSpPr>
          <p:nvPr/>
        </p:nvCxnSpPr>
        <p:spPr>
          <a:xfrm flipH="1">
            <a:off x="614229" y="2431581"/>
            <a:ext cx="6" cy="13322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燕尾形 19">
            <a:extLst>
              <a:ext uri="{FF2B5EF4-FFF2-40B4-BE49-F238E27FC236}">
                <a16:creationId xmlns:a16="http://schemas.microsoft.com/office/drawing/2014/main" id="{012E5E15-C39A-4B6F-8AFF-8C1B1BAD24EA}"/>
              </a:ext>
            </a:extLst>
          </p:cNvPr>
          <p:cNvSpPr/>
          <p:nvPr/>
        </p:nvSpPr>
        <p:spPr>
          <a:xfrm>
            <a:off x="0" y="2288606"/>
            <a:ext cx="1523151" cy="18001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燕尾形 19">
            <a:extLst>
              <a:ext uri="{FF2B5EF4-FFF2-40B4-BE49-F238E27FC236}">
                <a16:creationId xmlns:a16="http://schemas.microsoft.com/office/drawing/2014/main" id="{32C66F44-3373-47CC-9BE0-1FD3984201F5}"/>
              </a:ext>
            </a:extLst>
          </p:cNvPr>
          <p:cNvSpPr/>
          <p:nvPr/>
        </p:nvSpPr>
        <p:spPr>
          <a:xfrm>
            <a:off x="3457068" y="2281045"/>
            <a:ext cx="1523151" cy="18001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燕尾形 19">
            <a:extLst>
              <a:ext uri="{FF2B5EF4-FFF2-40B4-BE49-F238E27FC236}">
                <a16:creationId xmlns:a16="http://schemas.microsoft.com/office/drawing/2014/main" id="{CFB3B544-2349-44C3-BFA0-66F5068F46BF}"/>
              </a:ext>
            </a:extLst>
          </p:cNvPr>
          <p:cNvSpPr/>
          <p:nvPr/>
        </p:nvSpPr>
        <p:spPr>
          <a:xfrm>
            <a:off x="5220835" y="2281045"/>
            <a:ext cx="1523151" cy="18001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燕尾形 19">
            <a:extLst>
              <a:ext uri="{FF2B5EF4-FFF2-40B4-BE49-F238E27FC236}">
                <a16:creationId xmlns:a16="http://schemas.microsoft.com/office/drawing/2014/main" id="{842CF40D-1B3F-4DE3-AA70-B221D6B3F87F}"/>
              </a:ext>
            </a:extLst>
          </p:cNvPr>
          <p:cNvSpPr/>
          <p:nvPr/>
        </p:nvSpPr>
        <p:spPr>
          <a:xfrm>
            <a:off x="6927509" y="2279532"/>
            <a:ext cx="1523151" cy="180012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燕尾形 19">
            <a:extLst>
              <a:ext uri="{FF2B5EF4-FFF2-40B4-BE49-F238E27FC236}">
                <a16:creationId xmlns:a16="http://schemas.microsoft.com/office/drawing/2014/main" id="{2B40B158-C97C-466B-A95C-6A40E8CEEA8C}"/>
              </a:ext>
            </a:extLst>
          </p:cNvPr>
          <p:cNvSpPr/>
          <p:nvPr/>
        </p:nvSpPr>
        <p:spPr>
          <a:xfrm>
            <a:off x="8691276" y="2268965"/>
            <a:ext cx="1523151" cy="18001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燕尾形 19">
            <a:extLst>
              <a:ext uri="{FF2B5EF4-FFF2-40B4-BE49-F238E27FC236}">
                <a16:creationId xmlns:a16="http://schemas.microsoft.com/office/drawing/2014/main" id="{AA2AABAD-DC11-4299-B2AA-5F8429998537}"/>
              </a:ext>
            </a:extLst>
          </p:cNvPr>
          <p:cNvSpPr/>
          <p:nvPr/>
        </p:nvSpPr>
        <p:spPr>
          <a:xfrm>
            <a:off x="1778002" y="2278207"/>
            <a:ext cx="1523151" cy="180012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FD1D3C7-244A-4131-B0A7-B27D9F50AD0E}"/>
              </a:ext>
            </a:extLst>
          </p:cNvPr>
          <p:cNvSpPr>
            <a:spLocks noChangeAspect="1"/>
          </p:cNvSpPr>
          <p:nvPr/>
        </p:nvSpPr>
        <p:spPr>
          <a:xfrm>
            <a:off x="2142427" y="3746530"/>
            <a:ext cx="720000" cy="7200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33633FA-222A-48FA-806F-4B7066D2BE4B}"/>
              </a:ext>
            </a:extLst>
          </p:cNvPr>
          <p:cNvCxnSpPr>
            <a:cxnSpLocks/>
          </p:cNvCxnSpPr>
          <p:nvPr/>
        </p:nvCxnSpPr>
        <p:spPr>
          <a:xfrm flipH="1">
            <a:off x="2464410" y="2445390"/>
            <a:ext cx="6" cy="13322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6F014F36-F090-4DC4-B8AB-BE40D64204C4}"/>
              </a:ext>
            </a:extLst>
          </p:cNvPr>
          <p:cNvSpPr>
            <a:spLocks noChangeAspect="1"/>
          </p:cNvSpPr>
          <p:nvPr/>
        </p:nvSpPr>
        <p:spPr>
          <a:xfrm>
            <a:off x="3884593" y="3767213"/>
            <a:ext cx="720000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1B4A5A9-454F-4E31-B15E-49C60F8873BF}"/>
              </a:ext>
            </a:extLst>
          </p:cNvPr>
          <p:cNvCxnSpPr>
            <a:cxnSpLocks/>
          </p:cNvCxnSpPr>
          <p:nvPr/>
        </p:nvCxnSpPr>
        <p:spPr>
          <a:xfrm flipH="1">
            <a:off x="4228171" y="2504904"/>
            <a:ext cx="6" cy="133223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C5DEB2DB-BDD9-4112-B58F-6EEECD67A0B2}"/>
              </a:ext>
            </a:extLst>
          </p:cNvPr>
          <p:cNvSpPr>
            <a:spLocks noChangeAspect="1"/>
          </p:cNvSpPr>
          <p:nvPr/>
        </p:nvSpPr>
        <p:spPr>
          <a:xfrm>
            <a:off x="5649533" y="3746530"/>
            <a:ext cx="720000" cy="720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1BC52AA-9C2E-4578-BE4C-31D6C002FE0F}"/>
              </a:ext>
            </a:extLst>
          </p:cNvPr>
          <p:cNvCxnSpPr>
            <a:cxnSpLocks/>
          </p:cNvCxnSpPr>
          <p:nvPr/>
        </p:nvCxnSpPr>
        <p:spPr>
          <a:xfrm flipH="1">
            <a:off x="6001549" y="2414291"/>
            <a:ext cx="6" cy="133223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54443C38-6DBF-4228-8C67-1ED932F69EB1}"/>
              </a:ext>
            </a:extLst>
          </p:cNvPr>
          <p:cNvSpPr>
            <a:spLocks noChangeAspect="1"/>
          </p:cNvSpPr>
          <p:nvPr/>
        </p:nvSpPr>
        <p:spPr>
          <a:xfrm>
            <a:off x="7419775" y="3796671"/>
            <a:ext cx="720000" cy="72000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72BADE0-563B-430F-8D9A-CE27903019E2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7779775" y="2464432"/>
            <a:ext cx="6" cy="133223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245F2B91-B9FB-4376-9235-1DE11FAF7FAB}"/>
              </a:ext>
            </a:extLst>
          </p:cNvPr>
          <p:cNvSpPr>
            <a:spLocks noChangeAspect="1"/>
          </p:cNvSpPr>
          <p:nvPr/>
        </p:nvSpPr>
        <p:spPr>
          <a:xfrm>
            <a:off x="9151677" y="3746530"/>
            <a:ext cx="720000" cy="7200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8D65A78-3291-4B15-8DB2-AEAC772799D3}"/>
              </a:ext>
            </a:extLst>
          </p:cNvPr>
          <p:cNvCxnSpPr>
            <a:cxnSpLocks/>
          </p:cNvCxnSpPr>
          <p:nvPr/>
        </p:nvCxnSpPr>
        <p:spPr>
          <a:xfrm flipH="1">
            <a:off x="9498531" y="2445497"/>
            <a:ext cx="6" cy="133223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F01AB322-0D03-4410-A844-6B8039516E05}"/>
              </a:ext>
            </a:extLst>
          </p:cNvPr>
          <p:cNvSpPr>
            <a:spLocks noChangeAspect="1"/>
          </p:cNvSpPr>
          <p:nvPr/>
        </p:nvSpPr>
        <p:spPr>
          <a:xfrm>
            <a:off x="10988712" y="3717621"/>
            <a:ext cx="720000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3E2D506-F31B-4187-844C-0D5285E5F931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1348712" y="2385382"/>
            <a:ext cx="6" cy="13322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7C00CAC-9D88-4B12-A57D-0BFBF0982574}"/>
              </a:ext>
            </a:extLst>
          </p:cNvPr>
          <p:cNvSpPr txBox="1"/>
          <p:nvPr/>
        </p:nvSpPr>
        <p:spPr>
          <a:xfrm>
            <a:off x="2787579" y="1722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DD7A2-939A-4E55-96E8-3D960F02917C}"/>
              </a:ext>
            </a:extLst>
          </p:cNvPr>
          <p:cNvSpPr txBox="1"/>
          <p:nvPr/>
        </p:nvSpPr>
        <p:spPr>
          <a:xfrm>
            <a:off x="232778" y="3901492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66C7456-A790-42AE-8956-2CD262F8C877}"/>
              </a:ext>
            </a:extLst>
          </p:cNvPr>
          <p:cNvSpPr txBox="1"/>
          <p:nvPr/>
        </p:nvSpPr>
        <p:spPr>
          <a:xfrm>
            <a:off x="2158567" y="3912490"/>
            <a:ext cx="79121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dirty="0"/>
              <a:t>顾客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DC404E9-6DFF-4C80-B31D-32813CD365A6}"/>
              </a:ext>
            </a:extLst>
          </p:cNvPr>
          <p:cNvSpPr txBox="1"/>
          <p:nvPr/>
        </p:nvSpPr>
        <p:spPr>
          <a:xfrm>
            <a:off x="5718325" y="3931247"/>
            <a:ext cx="71998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dirty="0"/>
              <a:t>菜单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E00B00E-0F5E-4719-919D-564ED4A9697A}"/>
              </a:ext>
            </a:extLst>
          </p:cNvPr>
          <p:cNvSpPr txBox="1"/>
          <p:nvPr/>
        </p:nvSpPr>
        <p:spPr>
          <a:xfrm>
            <a:off x="3805822" y="3969112"/>
            <a:ext cx="96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餐桌号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71E35E1-B54F-48F0-B0ED-BF5FFFF4B71E}"/>
              </a:ext>
            </a:extLst>
          </p:cNvPr>
          <p:cNvSpPr txBox="1"/>
          <p:nvPr/>
        </p:nvSpPr>
        <p:spPr>
          <a:xfrm>
            <a:off x="7373594" y="3951310"/>
            <a:ext cx="1077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购物车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5AA772E-0B2A-4875-A07A-F918BAC84593}"/>
              </a:ext>
            </a:extLst>
          </p:cNvPr>
          <p:cNvSpPr txBox="1"/>
          <p:nvPr/>
        </p:nvSpPr>
        <p:spPr>
          <a:xfrm>
            <a:off x="9192867" y="3921617"/>
            <a:ext cx="64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订单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454C4FC-CB9F-429C-B3EB-FE29FCA0343F}"/>
              </a:ext>
            </a:extLst>
          </p:cNvPr>
          <p:cNvSpPr txBox="1"/>
          <p:nvPr/>
        </p:nvSpPr>
        <p:spPr>
          <a:xfrm>
            <a:off x="11121240" y="3910801"/>
            <a:ext cx="786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评论</a:t>
            </a:r>
          </a:p>
        </p:txBody>
      </p:sp>
    </p:spTree>
    <p:extLst>
      <p:ext uri="{BB962C8B-B14F-4D97-AF65-F5344CB8AC3E}">
        <p14:creationId xmlns:p14="http://schemas.microsoft.com/office/powerpoint/2010/main" val="42128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1" grpId="0" animBg="1"/>
      <p:bldP spid="74" grpId="0" animBg="1"/>
      <p:bldP spid="77" grpId="0" animBg="1"/>
      <p:bldP spid="80" grpId="0" animBg="1"/>
      <p:bldP spid="83" grpId="0" animBg="1"/>
      <p:bldP spid="86" grpId="0" animBg="1"/>
      <p:bldP spid="2" grpId="0"/>
      <p:bldP spid="3" grpId="0"/>
      <p:bldP spid="92" grpId="0"/>
      <p:bldP spid="93" grpId="0"/>
      <p:bldP spid="94" grpId="0"/>
      <p:bldP spid="95" grpId="0"/>
      <p:bldP spid="97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088828-C736-484E-B3D0-74940341370B}"/>
              </a:ext>
            </a:extLst>
          </p:cNvPr>
          <p:cNvSpPr txBox="1"/>
          <p:nvPr/>
        </p:nvSpPr>
        <p:spPr>
          <a:xfrm>
            <a:off x="2749122" y="341522"/>
            <a:ext cx="6215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E_R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图以及关系模型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红字体</a:t>
            </a:r>
            <a:r>
              <a:rPr lang="zh-CN" altLang="en-US" dirty="0"/>
              <a:t>为主键 </a:t>
            </a:r>
            <a:r>
              <a:rPr lang="zh-CN" altLang="en-US" dirty="0">
                <a:solidFill>
                  <a:srgbClr val="0070C0"/>
                </a:solidFill>
              </a:rPr>
              <a:t>蓝字体</a:t>
            </a:r>
            <a:r>
              <a:rPr lang="zh-CN" altLang="en-US" dirty="0"/>
              <a:t>为外键）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F2A82B-A282-4CCE-8EDD-DB834AF40E63}"/>
              </a:ext>
            </a:extLst>
          </p:cNvPr>
          <p:cNvSpPr txBox="1"/>
          <p:nvPr/>
        </p:nvSpPr>
        <p:spPr>
          <a:xfrm>
            <a:off x="0" y="2009167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管理员（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管理员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，管理员账号，管理员密码，管理员姓名，管理员职位）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顾客（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顾客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手机号码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餐桌号（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餐桌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4472C4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顾客</a:t>
            </a:r>
            <a:r>
              <a:rPr lang="en-US" altLang="zh-CN" sz="2400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，餐桌编号）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商品（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商品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，商品名称，商品价格，商品库存）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订单明细（</a:t>
            </a:r>
            <a:r>
              <a:rPr lang="zh-CN" altLang="zh-CN" sz="2400" kern="100" dirty="0">
                <a:solidFill>
                  <a:srgbClr val="4472C4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商品</a:t>
            </a:r>
            <a:r>
              <a:rPr lang="en-US" altLang="zh-CN" sz="2400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4472C4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订单</a:t>
            </a:r>
            <a:r>
              <a:rPr lang="en-US" altLang="zh-CN" sz="2400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，数量，价格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评论（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评论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4472C4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，顾客</a:t>
            </a:r>
            <a:r>
              <a:rPr lang="en-US" altLang="zh-CN" sz="2400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，评论内容，评论时间）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订单（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订单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4472C4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顾客</a:t>
            </a:r>
            <a:r>
              <a:rPr lang="en-US" altLang="zh-CN" sz="2400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，订单总价，订单日期）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088828-C736-484E-B3D0-74940341370B}"/>
              </a:ext>
            </a:extLst>
          </p:cNvPr>
          <p:cNvSpPr txBox="1"/>
          <p:nvPr/>
        </p:nvSpPr>
        <p:spPr>
          <a:xfrm>
            <a:off x="2749122" y="341522"/>
            <a:ext cx="6579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E_R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图以及关系模型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红字体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为主键 </a:t>
            </a:r>
            <a:r>
              <a:rPr lang="zh-CN" altLang="en-US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蓝字体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为外键）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83F7C7E-19D3-48C6-9E9F-1CFC579D1B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70" y="1267477"/>
            <a:ext cx="8493568" cy="5162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79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8F1495-3EE8-40FC-9FCF-81F47AED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100137"/>
            <a:ext cx="9029700" cy="46577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E05324-0779-473C-B87A-8278F01BDC12}"/>
              </a:ext>
            </a:extLst>
          </p:cNvPr>
          <p:cNvSpPr txBox="1"/>
          <p:nvPr/>
        </p:nvSpPr>
        <p:spPr>
          <a:xfrm>
            <a:off x="2642660" y="357323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概念数据模型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(CDM)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30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85304" y="758689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024926" y="279967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物理数据模型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(PDM)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913E9-D671-4038-8794-CEE20D18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15" y="1227317"/>
            <a:ext cx="8955737" cy="49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1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336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方正粗黑宋简体</vt:lpstr>
      <vt:lpstr>方正舒体</vt:lpstr>
      <vt:lpstr>华文行楷</vt:lpstr>
      <vt:lpstr>华文新魏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cp:lastModifiedBy>莫家俊</cp:lastModifiedBy>
  <cp:revision>117</cp:revision>
  <dcterms:created xsi:type="dcterms:W3CDTF">2015-01-07T12:23:28Z</dcterms:created>
  <dcterms:modified xsi:type="dcterms:W3CDTF">2020-07-07T09:53:22Z</dcterms:modified>
</cp:coreProperties>
</file>