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dulaziz AlAjaj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06T21:01:43.276" idx="1">
    <p:pos x="6000" y="0"/>
    <p:text>Hi Fangling, you can use this one i removed it from my section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58291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71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0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9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Assuming we could quantify how a customer react to a certain campaign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6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13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9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74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3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2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2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17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2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0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4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08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7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76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1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attribute- rank all combination of level in attributes.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Full Profile - complete profile based on factorial design of attribute levels.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Adaptive - user eliminates uninterested attributes and levels followed by two att or full prof.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Choice - subsets of full profiles.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Self explicated - user picks attributes and score levels on fixed scale. Then attribute level utility formed based on weighted levels and importance of attributes.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Hierarchical Bayes - uses averages when attribute level utility is not found for a respondent or group.</a:t>
            </a:r>
          </a:p>
        </p:txBody>
      </p:sp>
    </p:spTree>
    <p:extLst>
      <p:ext uri="{BB962C8B-B14F-4D97-AF65-F5344CB8AC3E}">
        <p14:creationId xmlns:p14="http://schemas.microsoft.com/office/powerpoint/2010/main" val="339711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1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4144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Bancaja: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Developing Customer Intelligence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10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buClr>
                <a:srgbClr val="AB192D"/>
              </a:buClr>
              <a:buSzPct val="25000"/>
              <a:buFont typeface="Arial"/>
              <a:buNone/>
            </a:pPr>
            <a:r>
              <a:rPr lang="en"/>
              <a:t>Abdulaziz Alajaji, Fangling Zhang, Kavin Chandrasekaran, Sishi Hao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6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Designing The Market Campaign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597446" y="2190900"/>
            <a:ext cx="78204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Based on the case study, there are 11 attributes for making a credit card, Examples: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Whether we will put	 Sign-up or Annual fees, </a:t>
            </a:r>
          </a:p>
          <a:p>
            <a:pPr marL="914400" lvl="1" indent="-29845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Less or More details in mailing brochure content</a:t>
            </a:r>
            <a:br>
              <a:rPr lang="en" b="1">
                <a:solidFill>
                  <a:srgbClr val="6D6D6D"/>
                </a:solidFill>
              </a:rPr>
            </a:br>
            <a:endParaRPr lang="en" b="1">
              <a:solidFill>
                <a:srgbClr val="6D6D6D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There are many attributes and many levels :   If we consider all different combinations for 2 values of 11 attributes, then we would need 2^11 combinations. </a:t>
            </a:r>
            <a:br>
              <a:rPr lang="en" b="1">
                <a:solidFill>
                  <a:srgbClr val="6D6D6D"/>
                </a:solidFill>
              </a:rPr>
            </a:br>
            <a:endParaRPr lang="en" b="1">
              <a:solidFill>
                <a:srgbClr val="6D6D6D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Doing Traditional Conjoint Analysis considering  all possible of attributes is not efficient way because it’s not tailored towards specific kind of customer segment. </a:t>
            </a:r>
            <a:br>
              <a:rPr lang="en" b="1">
                <a:solidFill>
                  <a:srgbClr val="6D6D6D"/>
                </a:solidFill>
              </a:rPr>
            </a:br>
            <a:endParaRPr lang="en" b="1">
              <a:solidFill>
                <a:srgbClr val="6D6D6D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6D6D6D"/>
              </a:buClr>
            </a:pPr>
            <a:r>
              <a:rPr lang="en" b="1">
                <a:solidFill>
                  <a:srgbClr val="6D6D6D"/>
                </a:solidFill>
              </a:rPr>
              <a:t>Having mini campaigns and focusing on certain groups and use them as a feedback mechanism to make changes to future campaigns would be efficient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6D6D6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Attributes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29325" y="1850275"/>
            <a:ext cx="7578600" cy="30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order to see what attributes are important we could market a set of different credit cards to different groups and see which combinations was the most successful. </a:t>
            </a:r>
            <a:br>
              <a:rPr lang="en"/>
            </a:br>
            <a:endParaRPr lang="en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Because we have many attributes and many levels under each attributes, we will chose subset of attributes and consider only two levels under each attribute to design our mini-campaigns: 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Interest Rate 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Credit Limit 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Amount of Details in Mailing Brochure 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The Insurance policy, Theft Protection 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Gifts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" sz="1300"/>
              <a:t>Channel (of handing in PIN numbers, for customer to start using the card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29450" y="721225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Using statistical methods, to measure campaign efficiency 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5" y="1400438"/>
            <a:ext cx="38862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38" y="1400450"/>
            <a:ext cx="38195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232250" y="1400450"/>
            <a:ext cx="7253100" cy="32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869900" y="4221000"/>
            <a:ext cx="7474500" cy="79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Perceptual measures vs Behavioral Measures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29450" y="2088925"/>
            <a:ext cx="7574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In the previous plot,  we are using perceptual measures, this measures how likely a customer will purchase.  </a:t>
            </a:r>
          </a:p>
          <a:p>
            <a:pPr marL="457200" lvl="0" indent="-311150" rtl="0">
              <a:spcBef>
                <a:spcPts val="0"/>
              </a:spcBef>
              <a:buChar char="-"/>
            </a:pPr>
            <a:r>
              <a:rPr lang="en"/>
              <a:t>A more useful experiment  would be involving behavioral measures (actions taken by customer ), which is directly linked to profit.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That’s why having a min-campaigns on </a:t>
            </a:r>
            <a:r>
              <a:rPr lang="en" b="1">
                <a:solidFill>
                  <a:srgbClr val="0000FF"/>
                </a:solidFill>
              </a:rPr>
              <a:t>real population of targeted customers </a:t>
            </a:r>
            <a:r>
              <a:rPr lang="en" b="1"/>
              <a:t>would produce </a:t>
            </a:r>
            <a:r>
              <a:rPr lang="en" b="1">
                <a:solidFill>
                  <a:schemeClr val="dk1"/>
                </a:solidFill>
              </a:rPr>
              <a:t>useful feedback for decision makers</a:t>
            </a:r>
            <a:r>
              <a:rPr lang="en" b="1"/>
              <a:t>.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B192D"/>
                </a:solidFill>
              </a:rPr>
              <a:t>We should note this might be an expensive approach</a:t>
            </a:r>
            <a:r>
              <a:rPr lang="en" b="1"/>
              <a:t>.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22750" y="4585100"/>
            <a:ext cx="8415000" cy="4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i="1">
                <a:solidFill>
                  <a:schemeClr val="accent1"/>
                </a:solidFill>
              </a:rPr>
              <a:t>A Step-by-Step Guide to Smart Business Experiments Eric T. Anderson and Duncan Simester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i="1">
                <a:solidFill>
                  <a:schemeClr val="accent1"/>
                </a:solidFill>
              </a:rPr>
              <a:t>THE MARCH 2011 ISSUE, Harvard Business Review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Combinations </a:t>
            </a:r>
            <a:r>
              <a:rPr lang="en" dirty="0"/>
              <a:t>for the mini campaigns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67504"/>
              </p:ext>
            </p:extLst>
          </p:nvPr>
        </p:nvGraphicFramePr>
        <p:xfrm>
          <a:off x="434543" y="2043306"/>
          <a:ext cx="5900420" cy="215459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3039"/>
                <a:gridCol w="823039"/>
                <a:gridCol w="823039"/>
                <a:gridCol w="823039"/>
                <a:gridCol w="823039"/>
                <a:gridCol w="823039"/>
                <a:gridCol w="962186"/>
              </a:tblGrid>
              <a:tr h="295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Combination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credit limit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interest rate 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The Insurance </a:t>
                      </a:r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policy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channel 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campaign gift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Mailing Brochure Content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4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8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220"/>
          <p:cNvSpPr txBox="1">
            <a:spLocks noGrp="1"/>
          </p:cNvSpPr>
          <p:nvPr>
            <p:ph type="body" idx="1"/>
          </p:nvPr>
        </p:nvSpPr>
        <p:spPr>
          <a:xfrm>
            <a:off x="6334963" y="1853850"/>
            <a:ext cx="2326234" cy="28383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200" dirty="0"/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sz="1200" dirty="0" smtClean="0"/>
              <a:t>Treat </a:t>
            </a:r>
            <a:r>
              <a:rPr lang="en" sz="1200" dirty="0"/>
              <a:t>credit limit, interest rate and insurance as one attribute (1-high credit limit, high interest rate, include insurance; 0- low credit limit, low interest rate, no insurance</a:t>
            </a:r>
            <a:r>
              <a:rPr lang="en" sz="1200" dirty="0" smtClean="0"/>
              <a:t>)</a:t>
            </a:r>
            <a:endParaRPr lang="e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Combinations </a:t>
            </a:r>
            <a:r>
              <a:rPr lang="en" dirty="0"/>
              <a:t>for the mini campaigns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67504"/>
              </p:ext>
            </p:extLst>
          </p:nvPr>
        </p:nvGraphicFramePr>
        <p:xfrm>
          <a:off x="434543" y="2043306"/>
          <a:ext cx="5900420" cy="215459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3039"/>
                <a:gridCol w="823039"/>
                <a:gridCol w="823039"/>
                <a:gridCol w="823039"/>
                <a:gridCol w="823039"/>
                <a:gridCol w="823039"/>
                <a:gridCol w="962186"/>
              </a:tblGrid>
              <a:tr h="295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Combination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credit limit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interest rate 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The Insurance </a:t>
                      </a:r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policy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channel 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campaign gift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Mailing Brochure Content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4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8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220"/>
          <p:cNvSpPr txBox="1">
            <a:spLocks noGrp="1"/>
          </p:cNvSpPr>
          <p:nvPr>
            <p:ph type="body" idx="1"/>
          </p:nvPr>
        </p:nvSpPr>
        <p:spPr>
          <a:xfrm>
            <a:off x="6334963" y="1853850"/>
            <a:ext cx="2326234" cy="28383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200" dirty="0"/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sz="1200" dirty="0" smtClean="0"/>
              <a:t>Treat </a:t>
            </a:r>
            <a:r>
              <a:rPr lang="en" sz="1200" dirty="0"/>
              <a:t>credit limit, interest rate and insurance as one attribute (1-high credit limit, high interest rate, include insurance; 0- low credit limit, low interest rate, no insurance</a:t>
            </a:r>
            <a:r>
              <a:rPr lang="en" sz="1200" dirty="0" smtClean="0"/>
              <a:t>)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49966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considerations for the test market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467250" y="1927700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Subjects:  from cluster 4 (yellow points) and do not have hascard now.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market should be localized geographically 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0" y="1927688"/>
            <a:ext cx="38100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700625" y="2737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 8855</a:t>
            </a:r>
            <a:br>
              <a:rPr lang="en"/>
            </a:br>
            <a:r>
              <a:rPr lang="en"/>
              <a:t>Yellow 8027</a:t>
            </a:r>
            <a:br>
              <a:rPr lang="en"/>
            </a:br>
            <a:r>
              <a:rPr lang="en"/>
              <a:t>green 1696</a:t>
            </a:r>
            <a:br>
              <a:rPr lang="en"/>
            </a:br>
            <a:r>
              <a:rPr lang="en"/>
              <a:t>blue 3925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50" y="933499"/>
            <a:ext cx="5992925" cy="4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61700" y="194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 557</a:t>
            </a:r>
            <a:br>
              <a:rPr lang="en"/>
            </a:br>
            <a:r>
              <a:rPr lang="en"/>
              <a:t>Yellow 110</a:t>
            </a:r>
            <a:br>
              <a:rPr lang="en"/>
            </a:br>
            <a:r>
              <a:rPr lang="en"/>
              <a:t>green 109</a:t>
            </a:r>
            <a:br>
              <a:rPr lang="en"/>
            </a:br>
            <a:r>
              <a:rPr lang="en"/>
              <a:t>blue 224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Selecting Test market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997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For each mini-campaign, first we want to make sure we select a market that is representative of a larger population. </a:t>
            </a:r>
            <a:br>
              <a:rPr lang="en"/>
            </a:br>
            <a:endParaRPr lang="en"/>
          </a:p>
          <a:p>
            <a:pPr marL="457200" lvl="0" indent="-311150" rtl="0">
              <a:spcBef>
                <a:spcPts val="0"/>
              </a:spcBef>
              <a:buChar char="-"/>
            </a:pPr>
            <a:r>
              <a:rPr lang="en"/>
              <a:t>Customer distinguishing characteristics we should consider for finding representative target groups?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 Questions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8165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Is the credit card project appropriate for launching customer intelligence at Bancaja? Why or why not? Other suggestions for customer intelligence?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Which attributes would you choose for designing your credit card campaign?</a:t>
            </a:r>
          </a:p>
          <a:p>
            <a:pPr marL="457200" lvl="0" indent="-311150" rtl="0">
              <a:spcBef>
                <a:spcPts val="0"/>
              </a:spcBef>
              <a:buAutoNum type="arabicParenR"/>
            </a:pPr>
            <a:r>
              <a:rPr lang="en"/>
              <a:t> What are customer distinguishing characteristics we should consider for finding representative target groups?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1329700"/>
            <a:ext cx="7688700" cy="30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Introduction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Conjoint Analysis Overview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Designing the Market Campaign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Mini-Campaigns Approach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Test market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1878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2" name="Shape 10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Shape 10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The origins data back to 1978 when the Royal Economic Society of Friends of the Country of Valencia founded the parent company</a:t>
            </a:r>
          </a:p>
        </p:txBody>
      </p:sp>
      <p:sp>
        <p:nvSpPr>
          <p:cNvPr id="105" name="Shape 105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1940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8" name="Shape 10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" name="Shape 10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2126325" y="3664625"/>
            <a:ext cx="1750800" cy="43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First expansion</a:t>
            </a:r>
          </a:p>
        </p:txBody>
      </p:sp>
      <p:sp>
        <p:nvSpPr>
          <p:cNvPr id="111" name="Shape 11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1991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4" name="Shape 1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Shape 1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297594" y="571242"/>
            <a:ext cx="2242800" cy="9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Merge five Valencian savings banks to become commonly known as Bancaja</a:t>
            </a:r>
          </a:p>
        </p:txBody>
      </p:sp>
      <p:sp>
        <p:nvSpPr>
          <p:cNvPr id="117" name="Shape 117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1996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0" name="Shape 1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Shape 1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5126902" y="3586950"/>
            <a:ext cx="2242800" cy="9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largest financial institution in Valencia and the third largest savings bank in Spain; serve 3 million customers over 1,130 branches</a:t>
            </a:r>
          </a:p>
        </p:txBody>
      </p:sp>
      <p:sp>
        <p:nvSpPr>
          <p:cNvPr id="123" name="Shape 123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2010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6647854" y="882467"/>
            <a:ext cx="2242800" cy="9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Merge with 6 regional savings banks to form Bankia Group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7" name="Shape 12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6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31925" y="61510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Vision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6" name="Shape 13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unity of the financial group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431925" y="1900375"/>
            <a:ext cx="2632500" cy="27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Define the business vision of each new unit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Identify how it complemented larger organizational goals</a:t>
            </a: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Develop an internal organization system that would help consolidate the reinforce the group’s vision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1" name="Shape 14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Cost-efficiency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Pressure to control in costs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6" name="Shape 14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6133950" y="1304875"/>
            <a:ext cx="29031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segment of commercial actions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Develop business objectives and action plans in every segment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6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7800" y="624575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Drive to Create BI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9325" y="1358925"/>
            <a:ext cx="6172800" cy="298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Want to exploit customer information to increase commercial effectiveness</a:t>
            </a:r>
          </a:p>
          <a:p>
            <a: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Push for innovation in the nation Spanish credit market </a:t>
            </a:r>
          </a:p>
          <a:p>
            <a: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To avoid considerable investment of time and money </a:t>
            </a:r>
          </a:p>
          <a:p>
            <a:pPr marL="457200" lvl="0" indent="-330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Explore the potential benefits of CRM with a smaller pilot project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000" y="3463100"/>
            <a:ext cx="2487000" cy="1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Conjoint Analysis: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998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Collect preferences for different attributes to design the product from potential or existing users.</a:t>
            </a:r>
          </a:p>
          <a:p>
            <a:pPr marL="457200" lvl="0" indent="-311150" rtl="0">
              <a:spcBef>
                <a:spcPts val="0"/>
              </a:spcBef>
            </a:pPr>
            <a:r>
              <a:rPr lang="en"/>
              <a:t>Used in our school.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 descr="CBC-Choice-Tas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125" y="816774"/>
            <a:ext cx="4500400" cy="408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 descr="Course_plann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534800"/>
            <a:ext cx="4440449" cy="43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TA_hou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550" y="534800"/>
            <a:ext cx="2863475" cy="44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Conjoint Analysis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29325" y="1909775"/>
            <a:ext cx="7688400" cy="276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Two attribute tradeoff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</a:pPr>
            <a:r>
              <a:rPr lang="en"/>
              <a:t>Not feasible for large number of attributes.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Full Profile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</a:pPr>
            <a:r>
              <a:rPr lang="en"/>
              <a:t>Time consuming and resource intensive.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Adaptive Conjoint Analysis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</a:pPr>
            <a:r>
              <a:rPr lang="en"/>
              <a:t>Faster because of fewer attributes.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Choice based conjoint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</a:pPr>
            <a:r>
              <a:rPr lang="en"/>
              <a:t>Faster because fewer profiles.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Self-explicated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</a:pPr>
            <a:r>
              <a:rPr lang="en"/>
              <a:t>Fewer inputs and comparable performance to full profile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Hierarchical Bayes</a:t>
            </a:r>
          </a:p>
          <a:p>
            <a:pPr marL="914400" lvl="1" indent="-298450">
              <a:spcBef>
                <a:spcPts val="0"/>
              </a:spcBef>
            </a:pPr>
            <a:r>
              <a:rPr lang="en"/>
              <a:t>Best when users cannot respond to all attribute level for creating attribute utility.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 card Project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5313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</a:pPr>
            <a:r>
              <a:rPr lang="en"/>
              <a:t>Spain had below average credit card usage in Europe.</a:t>
            </a:r>
          </a:p>
          <a:p>
            <a:pPr marL="457200" lvl="0" indent="-311150" rtl="0">
              <a:spcBef>
                <a:spcPts val="0"/>
              </a:spcBef>
            </a:pPr>
            <a:r>
              <a:rPr lang="en"/>
              <a:t>By improving the customer intelligence for credit cards, they would collect more data and better serve the customers by analyzing customer usage and make changes to improve the credit card usage.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475" y="1077900"/>
            <a:ext cx="4883325" cy="33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904</Words>
  <Application>Microsoft Office PowerPoint</Application>
  <PresentationFormat>On-screen Show (16:9)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Raleway</vt:lpstr>
      <vt:lpstr>Arial</vt:lpstr>
      <vt:lpstr>Streamline</vt:lpstr>
      <vt:lpstr>Bancaja:  Developing Customer Intelligence</vt:lpstr>
      <vt:lpstr>Agenda</vt:lpstr>
      <vt:lpstr>PowerPoint Presentation</vt:lpstr>
      <vt:lpstr>Strategic Vision</vt:lpstr>
      <vt:lpstr>The Drive to Create BI</vt:lpstr>
      <vt:lpstr>Conjoint Analysis:</vt:lpstr>
      <vt:lpstr>PowerPoint Presentation</vt:lpstr>
      <vt:lpstr>Conjoint Analysis</vt:lpstr>
      <vt:lpstr>Credit card Project</vt:lpstr>
      <vt:lpstr>Designing The Market Campaign</vt:lpstr>
      <vt:lpstr>Choosing Attributes</vt:lpstr>
      <vt:lpstr>Using statistical methods, to measure campaign efficiency </vt:lpstr>
      <vt:lpstr>Perceptual measures vs Behavioral Measures</vt:lpstr>
      <vt:lpstr>Combinations for the mini campaigns</vt:lpstr>
      <vt:lpstr>Combinations for the mini campaigns</vt:lpstr>
      <vt:lpstr>Other considerations for the test market</vt:lpstr>
      <vt:lpstr>PowerPoint Presentation</vt:lpstr>
      <vt:lpstr>Selecting Test market</vt:lpstr>
      <vt:lpstr>Discussion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Bancaja:  Developing Customer Intelligence</dc:title>
  <cp:lastModifiedBy>fzhan</cp:lastModifiedBy>
  <cp:revision>3</cp:revision>
  <dcterms:modified xsi:type="dcterms:W3CDTF">2017-11-06T21:54:57Z</dcterms:modified>
</cp:coreProperties>
</file>