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2" marL="1371600" rtl="0">
              <a:spcBef>
                <a:spcPts val="0"/>
              </a:spcBef>
              <a:buSzPts val="1400"/>
              <a:buChar char="-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contains orders for several customers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>
              <a:spcBef>
                <a:spcPts val="0"/>
              </a:spcBef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Collect real-time data across website, mobile apps on Android and iOS</a:t>
            </a:r>
          </a:p>
          <a:p>
            <a:pPr indent="-114300" lvl="0" marL="0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Pull in data across outside touchpoints like email to get a complete picture of the shopper and customer experience. </a:t>
            </a: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Embed data scientists into product teams, side-by-side with engineers, designers and product managers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Data scientists report into the engineering leader for the product team.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Products recommendation: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With strong competitors like Amazon Fresh, Shipt, Instacart need to recommendate products to customers more accurately and timely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Reduce Delivery time: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Delivering groceries within 2 hours is still a challenge for Instacart. 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 of stock items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Sometimes, Items in the shopping list go out of stock. 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ts val="1800"/>
              <a:buFont typeface="Verdana"/>
              <a:buChar char="-"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Separate product teams management: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many product teams, each of which have software engineering, analysts, product managers and engineering leaders dedicated to them. Some teams are only 3 people, others are up to 10. It is hard to manage these separate teams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Verdana"/>
              <a:buChar char="-"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Shape 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8575" y="0"/>
            <a:ext cx="2097003" cy="58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Shape 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Shape 8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Shape 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Shape 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Shape 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Shape 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Shape 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9450" y="1463040"/>
            <a:ext cx="7688700" cy="2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8575" y="0"/>
            <a:ext cx="2097003" cy="58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659425" y="65605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9325" y="1359510"/>
            <a:ext cx="3774300" cy="29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3604" y="1359510"/>
            <a:ext cx="3774300" cy="29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8575" y="0"/>
            <a:ext cx="2097003" cy="58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479" lvl="0" marL="27432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59" lvl="1" marL="59436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5080" lvl="2" marL="86868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5400" lvl="3" marL="1143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5400" lvl="4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" lvl="5" marL="16459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050" lvl="6" marL="190195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" lvl="7" marL="21945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79" lvl="8" marL="24688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Shape 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Shape 7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SzPts val="14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Instacart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729625" y="3172900"/>
            <a:ext cx="76881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#10 </a:t>
            </a:r>
          </a:p>
          <a:p>
            <a:pPr indent="-25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Arial"/>
              <a:buNone/>
            </a:pPr>
            <a:r>
              <a:rPr lang="en-US"/>
              <a:t>Abdulaziz Alajaji, Fangling Zhang,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Kavin Chandrasekaran,</a:t>
            </a:r>
            <a:r>
              <a:rPr lang="en-US"/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Sishi Hao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"/>
              <a:buFont typeface="Verdana"/>
              <a:buNone/>
            </a:pPr>
            <a:r>
              <a:rPr lang="en-US"/>
              <a:t>Proposed BI Solution 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5" name="Shape 195"/>
          <p:cNvSpPr txBox="1"/>
          <p:nvPr/>
        </p:nvSpPr>
        <p:spPr>
          <a:xfrm>
            <a:off x="475600" y="1034950"/>
            <a:ext cx="81888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Pts val="1800"/>
              <a:buFont typeface="Verdana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Resources Arrangement: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regional management dashboard, Most profitable customers and most popular products, arrange more resources (eg. staff, reward)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Pts val="1800"/>
              <a:buFont typeface="Verdana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 Time &amp; Shopper Performances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 time management dashboard,  control slowest delivery Moment, Share peak order time with Shoppers, reward fastest shoppers.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Products Recommendation: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predict products in next order for each customer, personalize product recommendation and promotion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Star Schema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50" y="506200"/>
            <a:ext cx="4956125" cy="4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Dataset modification for Dashboards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07" name="Shape 207"/>
          <p:cNvSpPr txBox="1"/>
          <p:nvPr/>
        </p:nvSpPr>
        <p:spPr>
          <a:xfrm>
            <a:off x="414650" y="1753100"/>
            <a:ext cx="83520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/>
              <a:t>Synthetic</a:t>
            </a:r>
            <a:r>
              <a:rPr lang="en-US"/>
              <a:t>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Delivery times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Location: State, City</a:t>
            </a:r>
            <a:br>
              <a:rPr lang="en-US"/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/>
              <a:t>Calculated</a:t>
            </a:r>
            <a:r>
              <a:rPr lang="en-US"/>
              <a:t>, with some assumptions: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Date: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There is one order for each customer meant to be a target for prediction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assume that this order is the latest order, and then assign dates to orders starting from last going backwards given that each order has column “day of order”.</a:t>
            </a:r>
            <a:br>
              <a:rPr lang="en-US"/>
            </a:b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en-US"/>
              <a:t>Will show how our proposed solution can be useful if real data is present.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Tactical Dashboard for Regional Manager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00" y="1251273"/>
            <a:ext cx="7337608" cy="3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Tactical Dashboard for Shopper Manager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50" y="1330098"/>
            <a:ext cx="7232711" cy="38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Forecasting 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XGBoost </a:t>
            </a:r>
            <a:r>
              <a:rPr b="0" i="0" lang="en-US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Training loss: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Accuracy: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625" y="4159025"/>
            <a:ext cx="51816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275" y="1982400"/>
            <a:ext cx="28956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Forecasting 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Classification --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XGBoost </a:t>
            </a:r>
            <a:r>
              <a:rPr b="0" i="0" lang="en-US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Products prediction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in next order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450" y="1463050"/>
            <a:ext cx="5757165" cy="31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Forecasting 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XGBoost </a:t>
            </a:r>
            <a:r>
              <a:rPr b="0" i="0" lang="en-US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--</a:t>
            </a:r>
            <a:r>
              <a:rPr b="1" lang="en-US"/>
              <a:t>Feature importance</a:t>
            </a:r>
            <a:r>
              <a:rPr b="1" lang="en-US"/>
              <a:t>: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50" y="1846700"/>
            <a:ext cx="6049950" cy="3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Forecasting 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Unsupervised </a:t>
            </a:r>
            <a:r>
              <a:rPr b="0" i="0" lang="en-US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learning model --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Autoencoder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>
                <a:highlight>
                  <a:srgbClr val="FFFFFF"/>
                </a:highlight>
              </a:rPr>
              <a:t>Train loss: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>
                <a:highlight>
                  <a:srgbClr val="FFFFFF"/>
                </a:highlight>
              </a:rPr>
              <a:t>Test loss and accuracy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300" y="4246250"/>
            <a:ext cx="2309004" cy="235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813450" y="3357775"/>
            <a:ext cx="20934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maller than XGBoost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50" y="2095300"/>
            <a:ext cx="2991200" cy="1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Forecasting 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Unsupervised </a:t>
            </a:r>
            <a:r>
              <a:rPr b="0" i="0" lang="en-US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learning model --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Autoencoder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88900" lvl="0" marL="0" rt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Products prediction</a:t>
            </a:r>
          </a:p>
          <a:p>
            <a:pPr indent="-88900" lvl="0" marL="0" rt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in next order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049" y="2205575"/>
            <a:ext cx="5532100" cy="2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Introduction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Business Intelligence Solution 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Order prediction and Implementation 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and Conclusion 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25" y="837474"/>
            <a:ext cx="5483800" cy="43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729450" y="1318650"/>
            <a:ext cx="7688400" cy="301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1000"/>
              </a:spcAft>
              <a:buSzPts val="2600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Regional dashboard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monitor KPI in each city/state, focus on more profitable customers, give them priority and delivery fee discount.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 time dashboard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reduce delivery time.</a:t>
            </a:r>
          </a:p>
          <a:p>
            <a:pPr indent="-393700" lvl="0" marL="457200">
              <a:spcBef>
                <a:spcPts val="0"/>
              </a:spcBef>
              <a:buSzPts val="2600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Recommendation System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to personalize advertisement, service and arrange delivery in advance.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Summary and Conclusion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/>
              <a:t>T</a:t>
            </a:r>
            <a:r>
              <a:rPr lang="en-US" sz="3600"/>
              <a:t>hank you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US" sz="36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Introduction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1463040"/>
            <a:ext cx="7688700" cy="2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Shared-Economy Based Startup, Founded in 2012 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Mobile and web based, on-demand same-day grocery delivery service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800"/>
              <a:t>HQ: San Francisco, CA</a:t>
            </a:r>
            <a:br>
              <a:rPr lang="en-US"/>
            </a:br>
            <a:br>
              <a:rPr lang="en-US"/>
            </a:b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0100"/>
            <a:ext cx="1797625" cy="12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2472" y="2387875"/>
            <a:ext cx="4881524" cy="2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75775" y="5884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/>
              <a:t>How it works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37600" y="1531650"/>
            <a:ext cx="132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solidFill>
                  <a:srgbClr val="38761D"/>
                </a:solidFill>
              </a:rPr>
              <a:t>S</a:t>
            </a:r>
            <a:r>
              <a:rPr lang="en-US" sz="2400">
                <a:solidFill>
                  <a:srgbClr val="38761D"/>
                </a:solidFill>
              </a:rPr>
              <a:t>tep 1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00" y="2157250"/>
            <a:ext cx="2124274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3135475" y="2614700"/>
            <a:ext cx="5046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17500" y="3699550"/>
            <a:ext cx="234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Select groceries from 500,000 items at stores.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950" y="2157250"/>
            <a:ext cx="21242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5934100" y="2571150"/>
            <a:ext cx="5046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2300" y="2200800"/>
            <a:ext cx="21242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724950" y="1531650"/>
            <a:ext cx="132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761D"/>
                </a:solidFill>
              </a:rPr>
              <a:t>Step</a:t>
            </a:r>
            <a:r>
              <a:rPr lang="en-US" sz="2400">
                <a:solidFill>
                  <a:srgbClr val="38761D"/>
                </a:solidFill>
              </a:rPr>
              <a:t> 2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612300" y="1531650"/>
            <a:ext cx="132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38761D"/>
                </a:solidFill>
              </a:rPr>
              <a:t>Step 3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614825" y="3699550"/>
            <a:ext cx="2344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Instacart routes the order to a vetted Personal Shopper who collects items.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502188" y="3699550"/>
            <a:ext cx="234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The order is delivered in as little as 2 hours.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59425" y="65605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"/>
              <a:buFont typeface="Verdana"/>
              <a:buNone/>
            </a:pPr>
            <a:r>
              <a:rPr b="0" i="0" lang="en-US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Status 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325" y="1322850"/>
            <a:ext cx="3810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75" y="1413338"/>
            <a:ext cx="723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325" y="1346663"/>
            <a:ext cx="6096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475" y="1413338"/>
            <a:ext cx="714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6775" y="2729163"/>
            <a:ext cx="7239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8025" y="4131000"/>
            <a:ext cx="609600" cy="44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37625" y="4106863"/>
            <a:ext cx="714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97875" y="4040188"/>
            <a:ext cx="5619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2550" y="4086925"/>
            <a:ext cx="609600" cy="53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hape 144"/>
          <p:cNvCxnSpPr>
            <a:stCxn id="135" idx="1"/>
            <a:endCxn id="139" idx="1"/>
          </p:cNvCxnSpPr>
          <p:nvPr/>
        </p:nvCxnSpPr>
        <p:spPr>
          <a:xfrm>
            <a:off x="1612325" y="1660988"/>
            <a:ext cx="1744500" cy="1339500"/>
          </a:xfrm>
          <a:prstGeom prst="curvedConnector3">
            <a:avLst>
              <a:gd fmla="val -136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>
            <a:stCxn id="138" idx="3"/>
          </p:cNvCxnSpPr>
          <p:nvPr/>
        </p:nvCxnSpPr>
        <p:spPr>
          <a:xfrm flipH="1">
            <a:off x="3747650" y="1660988"/>
            <a:ext cx="2212200" cy="1324200"/>
          </a:xfrm>
          <a:prstGeom prst="curvedConnector3">
            <a:avLst>
              <a:gd fmla="val -107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40" idx="1"/>
            <a:endCxn id="139" idx="1"/>
          </p:cNvCxnSpPr>
          <p:nvPr/>
        </p:nvCxnSpPr>
        <p:spPr>
          <a:xfrm flipH="1" rot="10800000">
            <a:off x="1498025" y="3000620"/>
            <a:ext cx="1858800" cy="1353900"/>
          </a:xfrm>
          <a:prstGeom prst="curvedConnector3">
            <a:avLst>
              <a:gd fmla="val -128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endCxn id="139" idx="3"/>
          </p:cNvCxnSpPr>
          <p:nvPr/>
        </p:nvCxnSpPr>
        <p:spPr>
          <a:xfrm rot="10800000">
            <a:off x="4080675" y="3000625"/>
            <a:ext cx="1630500" cy="1356900"/>
          </a:xfrm>
          <a:prstGeom prst="curvedConnector3">
            <a:avLst>
              <a:gd fmla="val -355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 txBox="1"/>
          <p:nvPr/>
        </p:nvSpPr>
        <p:spPr>
          <a:xfrm>
            <a:off x="6120650" y="2609800"/>
            <a:ext cx="2867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500">
                <a:solidFill>
                  <a:srgbClr val="FF9900"/>
                </a:solidFill>
              </a:rPr>
              <a:t>Segment Platform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401550" y="1899138"/>
            <a:ext cx="10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Mobile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632871" y="1899138"/>
            <a:ext cx="65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Web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871825" y="1899125"/>
            <a:ext cx="8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Server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44749" y="1899138"/>
            <a:ext cx="160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Cloud Apps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01550" y="4529238"/>
            <a:ext cx="10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Email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484025" y="4529250"/>
            <a:ext cx="111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Analytics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792038" y="4529250"/>
            <a:ext cx="116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Helpdesk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067100" y="4529250"/>
            <a:ext cx="246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Data Warehouses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91975" y="63178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"/>
              <a:buFont typeface="Verdana"/>
              <a:buNone/>
            </a:pPr>
            <a:r>
              <a:rPr b="0" i="0" lang="en-US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Status 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7650" y="1301965"/>
            <a:ext cx="7688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050" y="1362025"/>
            <a:ext cx="5284563" cy="2388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17975" y="3750800"/>
            <a:ext cx="80367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b="0" i="0" lang="en-US" sz="1800" u="none" cap="none" strike="noStrike">
                <a:latin typeface="Verdana"/>
                <a:ea typeface="Verdana"/>
                <a:cs typeface="Verdana"/>
                <a:sym typeface="Verdana"/>
              </a:rPr>
              <a:t>Migrating from departmental and divisional BI to an integrated enterprise-wide BI program</a:t>
            </a:r>
          </a:p>
        </p:txBody>
      </p:sp>
      <p:sp>
        <p:nvSpPr>
          <p:cNvPr id="165" name="Shape 165"/>
          <p:cNvSpPr/>
          <p:nvPr/>
        </p:nvSpPr>
        <p:spPr>
          <a:xfrm>
            <a:off x="4317075" y="2121825"/>
            <a:ext cx="615000" cy="125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"/>
              <a:buFont typeface="Verdana"/>
              <a:buNone/>
            </a:pPr>
            <a:r>
              <a:rPr b="0" i="0" lang="en-US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lang="en-US"/>
              <a:t>Problems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rt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29450" y="1463040"/>
            <a:ext cx="7688700" cy="28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Delivery Time &amp; Shopper Performances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Resources Arrangement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en-US" sz="1800"/>
              <a:t>Products Recommendation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b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1463040"/>
            <a:ext cx="7688700" cy="2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Four-strategies Framework for Exploiting Customer Data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7381" y="1751205"/>
            <a:ext cx="4192851" cy="3253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5263414" y="1911302"/>
            <a:ext cx="1691296" cy="1251284"/>
          </a:xfrm>
          <a:prstGeom prst="ellipse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29450" y="64250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client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29450" y="1463040"/>
            <a:ext cx="7688700" cy="2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Regional Manager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tactical dashboard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Shopper Manager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tactical dashboard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Marketing manager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recommendation system and operational dashboard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