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1" r:id="rId4"/>
    <p:sldId id="264" r:id="rId5"/>
    <p:sldId id="265" r:id="rId6"/>
    <p:sldId id="266" r:id="rId7"/>
    <p:sldId id="267" r:id="rId8"/>
    <p:sldId id="270" r:id="rId9"/>
    <p:sldId id="269" r:id="rId10"/>
    <p:sldId id="271" r:id="rId11"/>
    <p:sldId id="272" r:id="rId12"/>
    <p:sldId id="258" r:id="rId13"/>
    <p:sldId id="259" r:id="rId14"/>
    <p:sldId id="273" r:id="rId15"/>
    <p:sldId id="260" r:id="rId16"/>
    <p:sldId id="262" r:id="rId17"/>
    <p:sldId id="274" r:id="rId18"/>
    <p:sldId id="275" r:id="rId19"/>
    <p:sldId id="276" r:id="rId20"/>
    <p:sldId id="277" r:id="rId21"/>
    <p:sldId id="278" r:id="rId22"/>
    <p:sldId id="279" r:id="rId23"/>
    <p:sldId id="280" r:id="rId24"/>
    <p:sldId id="281" r:id="rId25"/>
    <p:sldId id="282" r:id="rId26"/>
    <p:sldId id="283" r:id="rId27"/>
    <p:sldId id="263"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CC99"/>
    <a:srgbClr val="00CCF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98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10/27/16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10/27/16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10/27/16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10/27/16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10/27/16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10/27/16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10/27/16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10/27/16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10/27/16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10/27/16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10/27/16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10/27/16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77520" y="1079500"/>
            <a:ext cx="8046720" cy="1470025"/>
          </a:xfrm>
        </p:spPr>
        <p:txBody>
          <a:bodyPr>
            <a:noAutofit/>
          </a:bodyPr>
          <a:lstStyle/>
          <a:p>
            <a:r>
              <a:rPr lang="en-US" altLang="zh-CN" sz="7200" i="1">
                <a:solidFill>
                  <a:srgbClr val="FFFF99"/>
                </a:solidFill>
                <a:latin typeface="Birch Std" panose="03060502040705060204" charset="0"/>
                <a:ea typeface="Malgun Gothic" panose="020B0503020000020004" charset="-127"/>
              </a:rPr>
              <a:t>Amazing data from MovieLens</a:t>
            </a:r>
          </a:p>
        </p:txBody>
      </p:sp>
      <p:sp>
        <p:nvSpPr>
          <p:cNvPr id="3" name="副标题 2"/>
          <p:cNvSpPr>
            <a:spLocks noGrp="1"/>
          </p:cNvSpPr>
          <p:nvPr>
            <p:ph type="subTitle" idx="1"/>
          </p:nvPr>
        </p:nvSpPr>
        <p:spPr>
          <a:xfrm>
            <a:off x="1144270" y="3877945"/>
            <a:ext cx="5974080" cy="2395855"/>
          </a:xfrm>
        </p:spPr>
        <p:txBody>
          <a:bodyPr>
            <a:noAutofit/>
          </a:bodyPr>
          <a:lstStyle/>
          <a:p>
            <a:pPr algn="l"/>
            <a:r>
              <a:rPr lang="en-US" sz="2400" b="1" i="1" dirty="0" smtClean="0">
                <a:solidFill>
                  <a:srgbClr val="FFFF99"/>
                </a:solidFill>
                <a:latin typeface="Comic Sans MS" panose="030F0702030302020204" charset="0"/>
                <a:ea typeface="Arial Unicode MS" panose="020B0604020202020204" charset="-122"/>
                <a:cs typeface="Avenir Heavy"/>
                <a:sym typeface="+mn-ea"/>
              </a:rPr>
              <a:t>Team 2</a:t>
            </a:r>
          </a:p>
          <a:p>
            <a:pPr algn="l"/>
            <a:r>
              <a:rPr lang="en-US" sz="2400" b="1" i="1" dirty="0" smtClean="0">
                <a:solidFill>
                  <a:srgbClr val="FFFF99"/>
                </a:solidFill>
                <a:latin typeface="Comic Sans MS" panose="030F0702030302020204" charset="0"/>
                <a:ea typeface="Arial Unicode MS" panose="020B0604020202020204" charset="-122"/>
                <a:cs typeface="Avenir Heavy"/>
                <a:sym typeface="+mn-ea"/>
              </a:rPr>
              <a:t>H</a:t>
            </a:r>
            <a:r>
              <a:rPr lang="en-US" altLang="zh-CN" sz="2400" b="1" i="1" dirty="0" smtClean="0">
                <a:solidFill>
                  <a:srgbClr val="FFFF99"/>
                </a:solidFill>
                <a:latin typeface="Comic Sans MS" panose="030F0702030302020204" charset="0"/>
                <a:ea typeface="Arial Unicode MS" panose="020B0604020202020204" charset="-122"/>
                <a:cs typeface="Avenir Heavy"/>
                <a:sym typeface="+mn-ea"/>
              </a:rPr>
              <a:t>ang</a:t>
            </a:r>
            <a:r>
              <a:rPr lang="zh-CN" altLang="en-US" sz="2400" b="1" i="1" dirty="0" smtClean="0">
                <a:solidFill>
                  <a:srgbClr val="FFFF99"/>
                </a:solidFill>
                <a:latin typeface="Comic Sans MS" panose="030F0702030302020204" charset="0"/>
                <a:ea typeface="Arial Unicode MS" panose="020B0604020202020204" charset="-122"/>
                <a:cs typeface="Avenir Heavy"/>
                <a:sym typeface="+mn-ea"/>
              </a:rPr>
              <a:t> </a:t>
            </a:r>
            <a:r>
              <a:rPr lang="en-US" altLang="zh-CN" sz="2400" b="1" i="1" dirty="0" smtClean="0">
                <a:solidFill>
                  <a:srgbClr val="FFFF99"/>
                </a:solidFill>
                <a:latin typeface="Comic Sans MS" panose="030F0702030302020204" charset="0"/>
                <a:ea typeface="Arial Unicode MS" panose="020B0604020202020204" charset="-122"/>
                <a:cs typeface="Avenir Heavy"/>
                <a:sym typeface="+mn-ea"/>
              </a:rPr>
              <a:t>Ding   </a:t>
            </a:r>
            <a:r>
              <a:rPr lang="en-US" sz="2400" b="1" i="1" dirty="0" err="1" smtClean="0">
                <a:solidFill>
                  <a:srgbClr val="FFFF99"/>
                </a:solidFill>
                <a:latin typeface="Comic Sans MS" panose="030F0702030302020204" charset="0"/>
                <a:ea typeface="Arial Unicode MS" panose="020B0604020202020204" charset="-122"/>
                <a:cs typeface="Avenir Heavy"/>
                <a:sym typeface="+mn-ea"/>
              </a:rPr>
              <a:t>F</a:t>
            </a:r>
            <a:r>
              <a:rPr lang="en-US" altLang="zh-CN" sz="2400" b="1" i="1" dirty="0" err="1" smtClean="0">
                <a:solidFill>
                  <a:srgbClr val="FFFF99"/>
                </a:solidFill>
                <a:latin typeface="Comic Sans MS" panose="030F0702030302020204" charset="0"/>
                <a:ea typeface="Arial Unicode MS" panose="020B0604020202020204" charset="-122"/>
                <a:cs typeface="Avenir Heavy"/>
                <a:sym typeface="+mn-ea"/>
              </a:rPr>
              <a:t>angling</a:t>
            </a:r>
            <a:r>
              <a:rPr lang="zh-CN" altLang="en-US" sz="2400" b="1" i="1" dirty="0" smtClean="0">
                <a:solidFill>
                  <a:srgbClr val="FFFF99"/>
                </a:solidFill>
                <a:latin typeface="Comic Sans MS" panose="030F0702030302020204" charset="0"/>
                <a:ea typeface="Arial Unicode MS" panose="020B0604020202020204" charset="-122"/>
                <a:cs typeface="Avenir Heavy"/>
                <a:sym typeface="+mn-ea"/>
              </a:rPr>
              <a:t> </a:t>
            </a:r>
            <a:r>
              <a:rPr lang="en-US" altLang="zh-CN" sz="2400" b="1" i="1" dirty="0" smtClean="0">
                <a:solidFill>
                  <a:srgbClr val="FFFF99"/>
                </a:solidFill>
                <a:latin typeface="Comic Sans MS" panose="030F0702030302020204" charset="0"/>
                <a:ea typeface="Arial Unicode MS" panose="020B0604020202020204" charset="-122"/>
                <a:cs typeface="Avenir Heavy"/>
                <a:sym typeface="+mn-ea"/>
              </a:rPr>
              <a:t>Zhang    </a:t>
            </a:r>
          </a:p>
          <a:p>
            <a:pPr algn="l"/>
            <a:r>
              <a:rPr lang="en-US" sz="2400" b="1" i="1" dirty="0" err="1" smtClean="0">
                <a:solidFill>
                  <a:srgbClr val="FFFF99"/>
                </a:solidFill>
                <a:latin typeface="Comic Sans MS" panose="030F0702030302020204" charset="0"/>
                <a:ea typeface="Arial Unicode MS" panose="020B0604020202020204" charset="-122"/>
                <a:cs typeface="Avenir Heavy"/>
                <a:sym typeface="+mn-ea"/>
              </a:rPr>
              <a:t>Q</a:t>
            </a:r>
            <a:r>
              <a:rPr lang="en-US" altLang="zh-CN" sz="2400" b="1" i="1" dirty="0" err="1" smtClean="0">
                <a:solidFill>
                  <a:srgbClr val="FFFF99"/>
                </a:solidFill>
                <a:latin typeface="Comic Sans MS" panose="030F0702030302020204" charset="0"/>
                <a:ea typeface="Arial Unicode MS" panose="020B0604020202020204" charset="-122"/>
                <a:cs typeface="Avenir Heavy"/>
                <a:sym typeface="+mn-ea"/>
              </a:rPr>
              <a:t>ingquan</a:t>
            </a:r>
            <a:r>
              <a:rPr lang="en-US" altLang="zh-CN" sz="2400" b="1" i="1" dirty="0" smtClean="0">
                <a:solidFill>
                  <a:srgbClr val="FFFF99"/>
                </a:solidFill>
                <a:latin typeface="Comic Sans MS" panose="030F0702030302020204" charset="0"/>
                <a:ea typeface="Arial Unicode MS" panose="020B0604020202020204" charset="-122"/>
                <a:cs typeface="Avenir Heavy"/>
                <a:sym typeface="+mn-ea"/>
              </a:rPr>
              <a:t> Zhao  </a:t>
            </a:r>
            <a:r>
              <a:rPr lang="en-US" sz="2400" b="1" i="1" dirty="0" err="1" smtClean="0">
                <a:solidFill>
                  <a:srgbClr val="FFFF99"/>
                </a:solidFill>
                <a:latin typeface="Comic Sans MS" panose="030F0702030302020204" charset="0"/>
                <a:ea typeface="Arial Unicode MS" panose="020B0604020202020204" charset="-122"/>
                <a:cs typeface="Avenir Heavy"/>
                <a:sym typeface="+mn-ea"/>
              </a:rPr>
              <a:t>Yihao</a:t>
            </a:r>
            <a:r>
              <a:rPr lang="en-US" sz="2400" b="1" i="1" dirty="0" smtClean="0">
                <a:solidFill>
                  <a:srgbClr val="FFFF99"/>
                </a:solidFill>
                <a:latin typeface="Comic Sans MS" panose="030F0702030302020204" charset="0"/>
                <a:ea typeface="Arial Unicode MS" panose="020B0604020202020204" charset="-122"/>
                <a:cs typeface="Avenir Heavy"/>
                <a:sym typeface="+mn-ea"/>
              </a:rPr>
              <a:t> Zhou</a:t>
            </a:r>
          </a:p>
          <a:p>
            <a:pPr algn="l"/>
            <a:r>
              <a:rPr lang="en-US" sz="2400" b="1" i="1" dirty="0" smtClean="0">
                <a:solidFill>
                  <a:srgbClr val="FFFF99"/>
                </a:solidFill>
                <a:latin typeface="Comic Sans MS" panose="030F0702030302020204" charset="0"/>
                <a:ea typeface="Arial Unicode MS" panose="020B0604020202020204" charset="-122"/>
                <a:cs typeface="Avenir Heavy"/>
                <a:sym typeface="+mn-ea"/>
              </a:rPr>
              <a:t>Tongge Zhu</a:t>
            </a:r>
            <a:endParaRPr lang="en-US" altLang="en-US" sz="2400" b="1" i="1" dirty="0" smtClean="0">
              <a:solidFill>
                <a:srgbClr val="FFFF99"/>
              </a:solidFill>
              <a:latin typeface="Comic Sans MS" panose="030F0702030302020204" charset="0"/>
              <a:ea typeface="Arial Unicode MS" panose="020B0604020202020204" charset="-122"/>
              <a:cs typeface="Avenir Heavy"/>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Autofit/>
          </a:bodyPr>
          <a:lstStyle/>
          <a:p>
            <a:r>
              <a:rPr lang="en-US" altLang="zh-CN" sz="3600" i="1" dirty="0" smtClean="0">
                <a:solidFill>
                  <a:srgbClr val="FFFF99"/>
                </a:solidFill>
                <a:latin typeface="Comic Sans MS" panose="030F0702030302020204" charset="0"/>
              </a:rPr>
              <a:t>The average </a:t>
            </a:r>
            <a:r>
              <a:rPr lang="en-US" altLang="zh-CN" sz="3600" i="1" dirty="0">
                <a:solidFill>
                  <a:srgbClr val="FFFF99"/>
                </a:solidFill>
                <a:latin typeface="Comic Sans MS" panose="030F0702030302020204" charset="0"/>
              </a:rPr>
              <a:t>rating for each movie</a:t>
            </a:r>
            <a:endParaRPr lang="zh-CN" altLang="en-US" sz="3600" i="1" dirty="0">
              <a:solidFill>
                <a:srgbClr val="FFFF99"/>
              </a:solidFill>
              <a:latin typeface="Comic Sans MS" panose="030F0702030302020204" charset="0"/>
            </a:endParaRPr>
          </a:p>
        </p:txBody>
      </p:sp>
      <p:sp>
        <p:nvSpPr>
          <p:cNvPr id="6" name="Content Placeholder 5"/>
          <p:cNvSpPr>
            <a:spLocks noGrp="1"/>
          </p:cNvSpPr>
          <p:nvPr>
            <p:ph idx="1"/>
          </p:nvPr>
        </p:nvSpPr>
        <p:spPr>
          <a:xfrm>
            <a:off x="457200" y="1340768"/>
            <a:ext cx="8229600" cy="5256584"/>
          </a:xfrm>
          <a:solidFill>
            <a:schemeClr val="bg1">
              <a:alpha val="62000"/>
            </a:schemeClr>
          </a:solidFill>
        </p:spPr>
        <p:txBody>
          <a:bodyPr/>
          <a:lstStyle/>
          <a:p>
            <a:pPr marL="0" indent="0">
              <a:buNone/>
            </a:pPr>
            <a:endParaRPr lang="zh-CN" altLang="en-US" dirty="0"/>
          </a:p>
        </p:txBody>
      </p:sp>
      <p:pic>
        <p:nvPicPr>
          <p:cNvPr id="7" name="image36.png"/>
          <p:cNvPicPr/>
          <p:nvPr/>
        </p:nvPicPr>
        <p:blipFill>
          <a:blip r:embed="rId2"/>
          <a:srcRect/>
          <a:stretch>
            <a:fillRect/>
          </a:stretch>
        </p:blipFill>
        <p:spPr>
          <a:xfrm>
            <a:off x="827584" y="1672208"/>
            <a:ext cx="7488832" cy="4565104"/>
          </a:xfrm>
          <a:prstGeom prst="rect">
            <a:avLst/>
          </a:prstGeom>
          <a:ln/>
        </p:spPr>
      </p:pic>
    </p:spTree>
    <p:extLst>
      <p:ext uri="{BB962C8B-B14F-4D97-AF65-F5344CB8AC3E}">
        <p14:creationId xmlns:p14="http://schemas.microsoft.com/office/powerpoint/2010/main" val="360044925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sz="3200" i="1" dirty="0" smtClean="0">
                <a:solidFill>
                  <a:srgbClr val="FFFF99"/>
                </a:solidFill>
                <a:latin typeface="Comic Sans MS" panose="030F0702030302020204" charset="0"/>
              </a:rPr>
              <a:t>T</a:t>
            </a:r>
            <a:r>
              <a:rPr lang="en-US" altLang="en-US" sz="3200" i="1" dirty="0" smtClean="0">
                <a:solidFill>
                  <a:srgbClr val="FFFF99"/>
                </a:solidFill>
                <a:latin typeface="Comic Sans MS" panose="030F0702030302020204" charset="0"/>
              </a:rPr>
              <a:t>he </a:t>
            </a:r>
            <a:r>
              <a:rPr lang="en-US" altLang="zh-CN" sz="3200" i="1" dirty="0" smtClean="0">
                <a:solidFill>
                  <a:srgbClr val="FFFF99"/>
                </a:solidFill>
                <a:latin typeface="Comic Sans MS" panose="030F0702030302020204" charset="0"/>
              </a:rPr>
              <a:t>average </a:t>
            </a:r>
            <a:r>
              <a:rPr lang="en-US" altLang="zh-CN" sz="3200" i="1" dirty="0">
                <a:solidFill>
                  <a:srgbClr val="FFFF99"/>
                </a:solidFill>
                <a:latin typeface="Comic Sans MS" panose="030F0702030302020204" charset="0"/>
              </a:rPr>
              <a:t>rating for movies which are rated more than 100 times.</a:t>
            </a:r>
            <a:endParaRPr lang="zh-CN" altLang="en-US" sz="3200" i="1" dirty="0">
              <a:solidFill>
                <a:srgbClr val="FFFF99"/>
              </a:solidFill>
              <a:latin typeface="Comic Sans MS" panose="030F0702030302020204" charset="0"/>
            </a:endParaRPr>
          </a:p>
        </p:txBody>
      </p:sp>
      <p:sp>
        <p:nvSpPr>
          <p:cNvPr id="3" name="Content Placeholder 2"/>
          <p:cNvSpPr>
            <a:spLocks noGrp="1"/>
          </p:cNvSpPr>
          <p:nvPr>
            <p:ph idx="1"/>
          </p:nvPr>
        </p:nvSpPr>
        <p:spPr>
          <a:xfrm>
            <a:off x="490522" y="1417638"/>
            <a:ext cx="8229600" cy="5323730"/>
          </a:xfrm>
          <a:solidFill>
            <a:schemeClr val="bg1">
              <a:alpha val="68000"/>
            </a:schemeClr>
          </a:solidFill>
        </p:spPr>
        <p:txBody>
          <a:bodyPr/>
          <a:lstStyle/>
          <a:p>
            <a:endParaRPr lang="zh-CN" altLang="en-US" dirty="0"/>
          </a:p>
        </p:txBody>
      </p:sp>
      <p:pic>
        <p:nvPicPr>
          <p:cNvPr id="5" name="image35.png"/>
          <p:cNvPicPr/>
          <p:nvPr/>
        </p:nvPicPr>
        <p:blipFill>
          <a:blip r:embed="rId2"/>
          <a:srcRect/>
          <a:stretch>
            <a:fillRect/>
          </a:stretch>
        </p:blipFill>
        <p:spPr>
          <a:xfrm>
            <a:off x="827584" y="1701403"/>
            <a:ext cx="7560840" cy="4679925"/>
          </a:xfrm>
          <a:prstGeom prst="rect">
            <a:avLst/>
          </a:prstGeom>
          <a:solidFill>
            <a:schemeClr val="bg1"/>
          </a:solidFill>
          <a:ln/>
        </p:spPr>
      </p:pic>
    </p:spTree>
    <p:extLst>
      <p:ext uri="{BB962C8B-B14F-4D97-AF65-F5344CB8AC3E}">
        <p14:creationId xmlns:p14="http://schemas.microsoft.com/office/powerpoint/2010/main" val="118455263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9887" y="553035"/>
            <a:ext cx="8229600" cy="1143000"/>
          </a:xfrm>
        </p:spPr>
        <p:txBody>
          <a:bodyPr>
            <a:normAutofit/>
          </a:bodyPr>
          <a:lstStyle/>
          <a:p>
            <a:r>
              <a:rPr lang="en-US" altLang="zh-CN" sz="3200" i="1" dirty="0">
                <a:solidFill>
                  <a:srgbClr val="FFFF99"/>
                </a:solidFill>
                <a:latin typeface="Comic Sans MS" panose="030F0702030302020204" charset="0"/>
              </a:rPr>
              <a:t>M</a:t>
            </a:r>
            <a:r>
              <a:rPr lang="en-US" altLang="zh-CN" sz="3200" i="1" dirty="0" smtClean="0">
                <a:solidFill>
                  <a:srgbClr val="FFFF99"/>
                </a:solidFill>
                <a:latin typeface="Comic Sans MS" panose="030F0702030302020204" charset="0"/>
              </a:rPr>
              <a:t>ean </a:t>
            </a:r>
            <a:r>
              <a:rPr lang="en-US" altLang="zh-CN" sz="3200" i="1" dirty="0">
                <a:solidFill>
                  <a:srgbClr val="FFFF99"/>
                </a:solidFill>
                <a:latin typeface="Comic Sans MS" panose="030F0702030302020204" charset="0"/>
              </a:rPr>
              <a:t>rating for every </a:t>
            </a:r>
            <a:r>
              <a:rPr lang="en-US" altLang="zh-CN" sz="3200" i="1" dirty="0" smtClean="0">
                <a:solidFill>
                  <a:srgbClr val="FFFF99"/>
                </a:solidFill>
                <a:latin typeface="Comic Sans MS" panose="030F0702030302020204" charset="0"/>
              </a:rPr>
              <a:t>movie</a:t>
            </a:r>
            <a:br>
              <a:rPr lang="en-US" altLang="zh-CN" sz="3200" i="1" dirty="0" smtClean="0">
                <a:solidFill>
                  <a:srgbClr val="FFFF99"/>
                </a:solidFill>
                <a:latin typeface="Comic Sans MS" panose="030F0702030302020204" charset="0"/>
              </a:rPr>
            </a:br>
            <a:r>
              <a:rPr lang="en-US" altLang="zh-CN" sz="3200" i="1" dirty="0" smtClean="0">
                <a:solidFill>
                  <a:srgbClr val="FFFF99"/>
                </a:solidFill>
                <a:latin typeface="Comic Sans MS" panose="030F0702030302020204" charset="0"/>
              </a:rPr>
              <a:t>men </a:t>
            </a:r>
            <a:r>
              <a:rPr lang="en-US" altLang="zh-CN" sz="3200" i="1" dirty="0">
                <a:solidFill>
                  <a:srgbClr val="FFFF99"/>
                </a:solidFill>
                <a:latin typeface="Comic Sans MS" panose="030F0702030302020204" charset="0"/>
              </a:rPr>
              <a:t>versus women </a:t>
            </a:r>
          </a:p>
        </p:txBody>
      </p:sp>
      <p:sp>
        <p:nvSpPr>
          <p:cNvPr id="4" name="TextBox 3"/>
          <p:cNvSpPr txBox="1"/>
          <p:nvPr/>
        </p:nvSpPr>
        <p:spPr>
          <a:xfrm>
            <a:off x="251520" y="116632"/>
            <a:ext cx="8280920" cy="584775"/>
          </a:xfrm>
          <a:prstGeom prst="rect">
            <a:avLst/>
          </a:prstGeom>
          <a:noFill/>
        </p:spPr>
        <p:txBody>
          <a:bodyPr wrap="square" rtlCol="0">
            <a:spAutoFit/>
          </a:bodyPr>
          <a:lstStyle>
            <a:defPPr>
              <a:defRPr lang="zh-CN"/>
            </a:defPPr>
          </a:lstStyle>
          <a:p>
            <a:r>
              <a:rPr lang="en-US" altLang="zh-CN" sz="3200" i="1" dirty="0">
                <a:solidFill>
                  <a:srgbClr val="FFFF99"/>
                </a:solidFill>
                <a:latin typeface="Comic Sans MS" panose="030F0702030302020204" charset="0"/>
                <a:ea typeface="+mj-ea"/>
                <a:cs typeface="+mj-cs"/>
              </a:rPr>
              <a:t>Problem 3</a:t>
            </a:r>
            <a:endParaRPr lang="zh-CN" altLang="en-US" sz="3200" i="1" dirty="0">
              <a:solidFill>
                <a:srgbClr val="FFFF99"/>
              </a:solidFill>
              <a:latin typeface="Comic Sans MS" panose="030F0702030302020204" charset="0"/>
              <a:ea typeface="+mj-ea"/>
              <a:cs typeface="+mj-cs"/>
            </a:endParaRPr>
          </a:p>
        </p:txBody>
      </p:sp>
      <p:sp>
        <p:nvSpPr>
          <p:cNvPr id="5" name="TextBox 4"/>
          <p:cNvSpPr txBox="1"/>
          <p:nvPr/>
        </p:nvSpPr>
        <p:spPr>
          <a:xfrm>
            <a:off x="611560" y="1684073"/>
            <a:ext cx="7776864" cy="4841271"/>
          </a:xfrm>
          <a:prstGeom prst="rect">
            <a:avLst/>
          </a:prstGeom>
          <a:solidFill>
            <a:schemeClr val="bg1">
              <a:alpha val="57000"/>
            </a:schemeClr>
          </a:solidFill>
        </p:spPr>
        <p:txBody>
          <a:bodyPr wrap="square" rtlCol="0">
            <a:spAutoFit/>
          </a:bodyPr>
          <a:lstStyle/>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p:txBody>
      </p:sp>
      <p:pic>
        <p:nvPicPr>
          <p:cNvPr id="7" name="Picture 6"/>
          <p:cNvPicPr>
            <a:picLocks noChangeAspect="1"/>
          </p:cNvPicPr>
          <p:nvPr/>
        </p:nvPicPr>
        <p:blipFill>
          <a:blip r:embed="rId2"/>
          <a:stretch>
            <a:fillRect/>
          </a:stretch>
        </p:blipFill>
        <p:spPr>
          <a:xfrm>
            <a:off x="1475656" y="1772816"/>
            <a:ext cx="6192688" cy="4550429"/>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1143000"/>
          </a:xfrm>
        </p:spPr>
        <p:txBody>
          <a:bodyPr>
            <a:noAutofit/>
          </a:bodyPr>
          <a:lstStyle/>
          <a:p>
            <a:r>
              <a:rPr lang="en-US" altLang="zh-CN" sz="3200" i="1" dirty="0">
                <a:solidFill>
                  <a:srgbClr val="FFFF99"/>
                </a:solidFill>
                <a:latin typeface="Comic Sans MS" panose="030F0702030302020204" charset="0"/>
              </a:rPr>
              <a:t/>
            </a:r>
            <a:br>
              <a:rPr lang="en-US" altLang="zh-CN" sz="3200" i="1" dirty="0">
                <a:solidFill>
                  <a:srgbClr val="FFFF99"/>
                </a:solidFill>
                <a:latin typeface="Comic Sans MS" panose="030F0702030302020204" charset="0"/>
              </a:rPr>
            </a:br>
            <a:r>
              <a:rPr lang="en-US" altLang="zh-CN" sz="3200" i="1" dirty="0" smtClean="0">
                <a:solidFill>
                  <a:srgbClr val="FFFF99"/>
                </a:solidFill>
                <a:latin typeface="Comic Sans MS" panose="030F0702030302020204" charset="0"/>
              </a:rPr>
              <a:t>Mean </a:t>
            </a:r>
            <a:r>
              <a:rPr lang="en-US" altLang="zh-CN" sz="3200" i="1" dirty="0">
                <a:solidFill>
                  <a:srgbClr val="FFFF99"/>
                </a:solidFill>
                <a:latin typeface="Comic Sans MS" panose="030F0702030302020204" charset="0"/>
              </a:rPr>
              <a:t>rating for movies rated more than 200 </a:t>
            </a:r>
            <a:r>
              <a:rPr lang="en-US" altLang="zh-CN" sz="3200" i="1" dirty="0" smtClean="0">
                <a:solidFill>
                  <a:srgbClr val="FFFF99"/>
                </a:solidFill>
                <a:latin typeface="Comic Sans MS" panose="030F0702030302020204" charset="0"/>
              </a:rPr>
              <a:t>times</a:t>
            </a:r>
            <a:br>
              <a:rPr lang="en-US" altLang="zh-CN" sz="3200" i="1" dirty="0" smtClean="0">
                <a:solidFill>
                  <a:srgbClr val="FFFF99"/>
                </a:solidFill>
                <a:latin typeface="Comic Sans MS" panose="030F0702030302020204" charset="0"/>
              </a:rPr>
            </a:br>
            <a:r>
              <a:rPr lang="en-US" altLang="zh-CN" sz="3200" i="1" dirty="0" smtClean="0">
                <a:solidFill>
                  <a:srgbClr val="FFFF99"/>
                </a:solidFill>
                <a:latin typeface="Comic Sans MS" panose="030F0702030302020204" charset="0"/>
              </a:rPr>
              <a:t>men </a:t>
            </a:r>
            <a:r>
              <a:rPr lang="en-US" altLang="zh-CN" sz="3200" i="1" dirty="0">
                <a:solidFill>
                  <a:srgbClr val="FFFF99"/>
                </a:solidFill>
                <a:latin typeface="Comic Sans MS" panose="030F0702030302020204" charset="0"/>
              </a:rPr>
              <a:t>versus </a:t>
            </a:r>
            <a:r>
              <a:rPr lang="en-US" altLang="zh-CN" sz="3200" i="1" dirty="0" smtClean="0">
                <a:solidFill>
                  <a:srgbClr val="FFFF99"/>
                </a:solidFill>
                <a:latin typeface="Comic Sans MS" panose="030F0702030302020204" charset="0"/>
              </a:rPr>
              <a:t>women</a:t>
            </a:r>
            <a:endParaRPr lang="en-US" altLang="zh-CN" sz="3200" i="1" dirty="0">
              <a:solidFill>
                <a:srgbClr val="FFFF99"/>
              </a:solidFill>
              <a:latin typeface="Comic Sans MS" panose="030F0702030302020204" charset="0"/>
            </a:endParaRPr>
          </a:p>
        </p:txBody>
      </p:sp>
      <p:pic>
        <p:nvPicPr>
          <p:cNvPr id="7" name="Picture 6"/>
          <p:cNvPicPr>
            <a:picLocks noChangeAspect="1"/>
          </p:cNvPicPr>
          <p:nvPr/>
        </p:nvPicPr>
        <p:blipFill>
          <a:blip r:embed="rId2"/>
          <a:stretch>
            <a:fillRect/>
          </a:stretch>
        </p:blipFill>
        <p:spPr>
          <a:xfrm>
            <a:off x="256761" y="1844824"/>
            <a:ext cx="8651166" cy="4425404"/>
          </a:xfrm>
          <a:prstGeom prst="rect">
            <a:avLst/>
          </a:prstGeom>
          <a:solidFill>
            <a:schemeClr val="bg1">
              <a:alpha val="60000"/>
            </a:schemeClr>
          </a:solidFill>
        </p:spPr>
      </p:pic>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solidFill>
                  <a:srgbClr val="FFFF99"/>
                </a:solidFill>
                <a:latin typeface="Comic Sans MS" panose="030F0702030302020204" charset="0"/>
              </a:rPr>
              <a:t>Correlation </a:t>
            </a:r>
            <a:r>
              <a:rPr lang="en-US" i="1" dirty="0">
                <a:solidFill>
                  <a:srgbClr val="FFFF99"/>
                </a:solidFill>
                <a:latin typeface="Comic Sans MS" panose="030F0702030302020204" charset="0"/>
              </a:rPr>
              <a:t>coefficient</a:t>
            </a:r>
            <a:r>
              <a:rPr lang="en-US" dirty="0"/>
              <a:t>  </a:t>
            </a:r>
            <a:endParaRPr lang="zh-CN" altLang="en-US" dirty="0"/>
          </a:p>
        </p:txBody>
      </p:sp>
      <p:pic>
        <p:nvPicPr>
          <p:cNvPr id="4" name="image41.png"/>
          <p:cNvPicPr/>
          <p:nvPr/>
        </p:nvPicPr>
        <p:blipFill>
          <a:blip r:embed="rId2"/>
          <a:srcRect/>
          <a:stretch>
            <a:fillRect/>
          </a:stretch>
        </p:blipFill>
        <p:spPr>
          <a:xfrm>
            <a:off x="899592" y="1700808"/>
            <a:ext cx="1944216" cy="3240360"/>
          </a:xfrm>
          <a:prstGeom prst="rect">
            <a:avLst/>
          </a:prstGeom>
          <a:ln/>
        </p:spPr>
      </p:pic>
      <p:pic>
        <p:nvPicPr>
          <p:cNvPr id="5" name="image22.png"/>
          <p:cNvPicPr/>
          <p:nvPr/>
        </p:nvPicPr>
        <p:blipFill>
          <a:blip r:embed="rId3"/>
          <a:srcRect/>
          <a:stretch>
            <a:fillRect/>
          </a:stretch>
        </p:blipFill>
        <p:spPr>
          <a:xfrm>
            <a:off x="3923928" y="1700808"/>
            <a:ext cx="4109556" cy="4752528"/>
          </a:xfrm>
          <a:prstGeom prst="rect">
            <a:avLst/>
          </a:prstGeom>
          <a:ln/>
        </p:spPr>
      </p:pic>
    </p:spTree>
    <p:extLst>
      <p:ext uri="{BB962C8B-B14F-4D97-AF65-F5344CB8AC3E}">
        <p14:creationId xmlns:p14="http://schemas.microsoft.com/office/powerpoint/2010/main" val="402977844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smtClean="0">
                <a:solidFill>
                  <a:srgbClr val="FFFF99"/>
                </a:solidFill>
                <a:latin typeface="Comic Sans MS" panose="030F0702030302020204" charset="0"/>
              </a:rPr>
              <a:t>Business questions</a:t>
            </a:r>
            <a:endParaRPr lang="zh-CN" altLang="en-US" dirty="0"/>
          </a:p>
        </p:txBody>
      </p:sp>
      <p:sp>
        <p:nvSpPr>
          <p:cNvPr id="3" name="内容占位符 2"/>
          <p:cNvSpPr>
            <a:spLocks noGrp="1"/>
          </p:cNvSpPr>
          <p:nvPr>
            <p:ph idx="1"/>
          </p:nvPr>
        </p:nvSpPr>
        <p:spPr>
          <a:xfrm>
            <a:off x="3203848" y="1268760"/>
            <a:ext cx="5688632" cy="5472608"/>
          </a:xfrm>
          <a:solidFill>
            <a:schemeClr val="bg1">
              <a:alpha val="59000"/>
            </a:schemeClr>
          </a:solidFill>
        </p:spPr>
        <p:txBody>
          <a:bodyPr>
            <a:normAutofit/>
          </a:bodyPr>
          <a:lstStyle/>
          <a:p>
            <a:pPr marL="0" lvl="0" indent="0">
              <a:spcBef>
                <a:spcPct val="0"/>
              </a:spcBef>
              <a:buNone/>
            </a:pPr>
            <a:r>
              <a:rPr lang="en-US" altLang="zh-CN" sz="2600" i="1" dirty="0" smtClean="0">
                <a:latin typeface="Comic Sans MS" panose="030F0702030302020204" charset="0"/>
                <a:ea typeface="+mj-ea"/>
                <a:cs typeface="+mj-cs"/>
              </a:rPr>
              <a:t>1. If </a:t>
            </a:r>
            <a:r>
              <a:rPr lang="en-US" altLang="zh-CN" sz="2600" i="1" dirty="0">
                <a:latin typeface="Comic Sans MS" panose="030F0702030302020204" charset="0"/>
                <a:ea typeface="+mj-ea"/>
                <a:cs typeface="+mj-cs"/>
              </a:rPr>
              <a:t>we have a new movie, what should we do for </a:t>
            </a:r>
            <a:r>
              <a:rPr lang="en-US" altLang="zh-CN" sz="2600" i="1" dirty="0" smtClean="0">
                <a:latin typeface="Comic Sans MS" panose="030F0702030302020204" charset="0"/>
                <a:ea typeface="+mj-ea"/>
                <a:cs typeface="+mj-cs"/>
              </a:rPr>
              <a:t>best advertising?</a:t>
            </a:r>
          </a:p>
          <a:p>
            <a:pPr marL="0" lvl="0" indent="0">
              <a:spcBef>
                <a:spcPct val="0"/>
              </a:spcBef>
              <a:buNone/>
            </a:pPr>
            <a:r>
              <a:rPr lang="en-US" altLang="zh-CN" sz="2600" i="1" dirty="0" smtClean="0">
                <a:latin typeface="Comic Sans MS" panose="030F0702030302020204" charset="0"/>
                <a:ea typeface="+mj-ea"/>
                <a:cs typeface="+mj-cs"/>
              </a:rPr>
              <a:t>   </a:t>
            </a:r>
            <a:r>
              <a:rPr lang="en-US" altLang="zh-CN" sz="2600" i="1" dirty="0">
                <a:solidFill>
                  <a:srgbClr val="FFFF99"/>
                </a:solidFill>
                <a:latin typeface="Comic Sans MS" panose="030F0702030302020204" charset="0"/>
                <a:ea typeface="+mj-ea"/>
                <a:cs typeface="+mj-cs"/>
              </a:rPr>
              <a:t>To whom? Where?</a:t>
            </a:r>
            <a:endParaRPr lang="zh-CN" altLang="zh-CN" sz="2600" i="1" dirty="0">
              <a:solidFill>
                <a:srgbClr val="FFFF99"/>
              </a:solidFill>
              <a:latin typeface="Comic Sans MS" panose="030F0702030302020204" charset="0"/>
              <a:ea typeface="+mj-ea"/>
              <a:cs typeface="+mj-cs"/>
            </a:endParaRPr>
          </a:p>
          <a:p>
            <a:pPr marL="0" lvl="0" indent="0">
              <a:spcBef>
                <a:spcPct val="0"/>
              </a:spcBef>
              <a:buNone/>
            </a:pPr>
            <a:endParaRPr lang="en-US" altLang="zh-CN" sz="2600" i="1" dirty="0" smtClean="0">
              <a:latin typeface="Comic Sans MS" panose="030F0702030302020204" charset="0"/>
              <a:ea typeface="+mj-ea"/>
              <a:cs typeface="+mj-cs"/>
            </a:endParaRPr>
          </a:p>
          <a:p>
            <a:pPr marL="0" lvl="0" indent="0">
              <a:spcBef>
                <a:spcPct val="0"/>
              </a:spcBef>
              <a:buNone/>
            </a:pPr>
            <a:r>
              <a:rPr lang="en-US" altLang="zh-CN" sz="2600" i="1" dirty="0" smtClean="0">
                <a:latin typeface="Comic Sans MS" panose="030F0702030302020204" charset="0"/>
                <a:ea typeface="+mj-ea"/>
                <a:cs typeface="+mj-cs"/>
              </a:rPr>
              <a:t>2. </a:t>
            </a:r>
            <a:r>
              <a:rPr lang="en-US" altLang="zh-CN" sz="2600" i="1" dirty="0" smtClean="0">
                <a:latin typeface="Comic Sans MS" panose="030F0702030302020204" charset="0"/>
                <a:ea typeface="+mj-ea"/>
                <a:cs typeface="+mj-cs"/>
              </a:rPr>
              <a:t>Can we</a:t>
            </a:r>
            <a:r>
              <a:rPr lang="en-US" altLang="zh-CN" sz="2600" i="1" dirty="0" smtClean="0">
                <a:latin typeface="Comic Sans MS" panose="030F0702030302020204" charset="0"/>
                <a:ea typeface="+mj-ea"/>
                <a:cs typeface="+mj-cs"/>
              </a:rPr>
              <a:t> predict </a:t>
            </a:r>
            <a:r>
              <a:rPr lang="en-US" altLang="zh-CN" sz="2600" i="1" dirty="0" smtClean="0">
                <a:latin typeface="Comic Sans MS" panose="030F0702030302020204" charset="0"/>
                <a:ea typeface="+mj-ea"/>
                <a:cs typeface="+mj-cs"/>
              </a:rPr>
              <a:t>rating for </a:t>
            </a:r>
            <a:r>
              <a:rPr lang="en-US" altLang="zh-CN" sz="2600" i="1" dirty="0" smtClean="0">
                <a:latin typeface="Comic Sans MS" panose="030F0702030302020204" charset="0"/>
                <a:ea typeface="+mj-ea"/>
                <a:cs typeface="+mj-cs"/>
              </a:rPr>
              <a:t>a </a:t>
            </a:r>
            <a:r>
              <a:rPr lang="en-US" altLang="zh-CN" sz="2600" i="1" dirty="0">
                <a:latin typeface="Comic Sans MS" panose="030F0702030302020204" charset="0"/>
                <a:ea typeface="+mj-ea"/>
                <a:cs typeface="+mj-cs"/>
              </a:rPr>
              <a:t>new </a:t>
            </a:r>
            <a:r>
              <a:rPr lang="en-US" altLang="zh-CN" sz="2600" i="1" dirty="0" smtClean="0">
                <a:latin typeface="Comic Sans MS" panose="030F0702030302020204" charset="0"/>
                <a:ea typeface="+mj-ea"/>
                <a:cs typeface="+mj-cs"/>
              </a:rPr>
              <a:t>movie</a:t>
            </a:r>
            <a:r>
              <a:rPr lang="en-US" altLang="zh-CN" sz="2600" i="1" dirty="0" smtClean="0">
                <a:latin typeface="Comic Sans MS" panose="030F0702030302020204" charset="0"/>
                <a:ea typeface="+mj-ea"/>
                <a:cs typeface="+mj-cs"/>
              </a:rPr>
              <a:t>. What kinds of factors impact people’s scoring?</a:t>
            </a:r>
            <a:endParaRPr lang="zh-CN" altLang="zh-CN" sz="2600" i="1" dirty="0">
              <a:latin typeface="Comic Sans MS" panose="030F0702030302020204" charset="0"/>
              <a:ea typeface="+mj-ea"/>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4" name="image24.png" descr="Screen%20Shot%202016-10-22%20at%2012.21.27%20AM.png"/>
          <p:cNvPicPr>
            <a:picLocks noGrp="1"/>
          </p:cNvPicPr>
          <p:nvPr>
            <p:ph idx="1"/>
          </p:nvPr>
        </p:nvPicPr>
        <p:blipFill>
          <a:blip r:embed="rId3"/>
          <a:srcRect/>
          <a:stretch>
            <a:fillRect/>
          </a:stretch>
        </p:blipFill>
        <p:spPr>
          <a:xfrm>
            <a:off x="251520" y="1772816"/>
            <a:ext cx="5905500" cy="4410075"/>
          </a:xfrm>
          <a:prstGeom prst="rect">
            <a:avLst/>
          </a:prstGeom>
          <a:ln/>
        </p:spPr>
      </p:pic>
      <p:sp>
        <p:nvSpPr>
          <p:cNvPr id="5" name="Title 1"/>
          <p:cNvSpPr>
            <a:spLocks noGrp="1"/>
          </p:cNvSpPr>
          <p:nvPr>
            <p:ph type="title"/>
          </p:nvPr>
        </p:nvSpPr>
        <p:spPr>
          <a:xfrm>
            <a:off x="251520" y="260648"/>
            <a:ext cx="5194920" cy="1143000"/>
          </a:xfrm>
        </p:spPr>
        <p:txBody>
          <a:bodyPr>
            <a:normAutofit/>
          </a:bodyPr>
          <a:lstStyle/>
          <a:p>
            <a:r>
              <a:rPr lang="en-US" altLang="zh-CN" sz="3600" i="1" dirty="0" smtClean="0">
                <a:solidFill>
                  <a:srgbClr val="FFFF99"/>
                </a:solidFill>
                <a:latin typeface="Comic Sans MS" panose="030F0702030302020204" charset="0"/>
              </a:rPr>
              <a:t>R</a:t>
            </a:r>
            <a:r>
              <a:rPr lang="en-US" altLang="zh-CN" sz="3600" i="1" dirty="0" smtClean="0">
                <a:solidFill>
                  <a:srgbClr val="FFFF99"/>
                </a:solidFill>
                <a:latin typeface="Comic Sans MS" panose="030F0702030302020204" charset="0"/>
              </a:rPr>
              <a:t>ating</a:t>
            </a:r>
            <a:r>
              <a:rPr lang="zh-CN" altLang="en-US" sz="3600" i="1" dirty="0" smtClean="0">
                <a:solidFill>
                  <a:srgbClr val="FFFF99"/>
                </a:solidFill>
                <a:latin typeface="Comic Sans MS" panose="030F0702030302020204" charset="0"/>
              </a:rPr>
              <a:t> </a:t>
            </a:r>
            <a:r>
              <a:rPr lang="en-US" altLang="zh-CN" sz="3600" i="1" dirty="0" smtClean="0">
                <a:solidFill>
                  <a:srgbClr val="FFFF99"/>
                </a:solidFill>
                <a:latin typeface="Comic Sans MS" panose="030F0702030302020204" charset="0"/>
              </a:rPr>
              <a:t>count</a:t>
            </a:r>
            <a:r>
              <a:rPr lang="zh-CN" altLang="en-US" sz="3600" i="1" dirty="0" smtClean="0">
                <a:solidFill>
                  <a:srgbClr val="FFFF99"/>
                </a:solidFill>
                <a:latin typeface="Comic Sans MS" panose="030F0702030302020204" charset="0"/>
              </a:rPr>
              <a:t> </a:t>
            </a:r>
            <a:r>
              <a:rPr lang="en-US" altLang="zh-CN" sz="3600" i="1" dirty="0" smtClean="0">
                <a:solidFill>
                  <a:srgbClr val="FFFF99"/>
                </a:solidFill>
                <a:latin typeface="Comic Sans MS" panose="030F0702030302020204" charset="0"/>
              </a:rPr>
              <a:t>of</a:t>
            </a:r>
            <a:r>
              <a:rPr lang="zh-CN" altLang="en-US" sz="3600" i="1" dirty="0" smtClean="0">
                <a:solidFill>
                  <a:srgbClr val="FFFF99"/>
                </a:solidFill>
                <a:latin typeface="Comic Sans MS" panose="030F0702030302020204" charset="0"/>
              </a:rPr>
              <a:t> </a:t>
            </a:r>
            <a:r>
              <a:rPr lang="en-US" altLang="zh-CN" sz="3600" i="1" dirty="0" smtClean="0">
                <a:solidFill>
                  <a:srgbClr val="FFFF99"/>
                </a:solidFill>
                <a:latin typeface="Comic Sans MS" panose="030F0702030302020204" charset="0"/>
              </a:rPr>
              <a:t>G</a:t>
            </a:r>
            <a:r>
              <a:rPr lang="en-US" altLang="zh-CN" sz="3600" i="1" dirty="0" smtClean="0">
                <a:solidFill>
                  <a:srgbClr val="FFFF99"/>
                </a:solidFill>
                <a:latin typeface="Comic Sans MS" panose="030F0702030302020204" charset="0"/>
              </a:rPr>
              <a:t>enres</a:t>
            </a:r>
            <a:endParaRPr lang="zh-CN" altLang="en-US" sz="3600" i="1" dirty="0">
              <a:solidFill>
                <a:srgbClr val="FFFF99"/>
              </a:solidFill>
              <a:latin typeface="Comic Sans MS" panose="030F07020303020202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37.png" descr="Screen%20Shot%202016-10-22%20at%201.47.03%20AM.png"/>
          <p:cNvPicPr>
            <a:picLocks noGrp="1"/>
          </p:cNvPicPr>
          <p:nvPr>
            <p:ph idx="1"/>
          </p:nvPr>
        </p:nvPicPr>
        <p:blipFill>
          <a:blip r:embed="rId2"/>
          <a:srcRect/>
          <a:stretch>
            <a:fillRect/>
          </a:stretch>
        </p:blipFill>
        <p:spPr>
          <a:xfrm>
            <a:off x="251520" y="2276872"/>
            <a:ext cx="3744416" cy="3089388"/>
          </a:xfrm>
          <a:prstGeom prst="rect">
            <a:avLst/>
          </a:prstGeom>
          <a:ln/>
        </p:spPr>
      </p:pic>
      <p:pic>
        <p:nvPicPr>
          <p:cNvPr id="5" name="image40.png" descr="Screen%20Shot%202016-10-22%20at%2012.46.04%20AM.png"/>
          <p:cNvPicPr/>
          <p:nvPr/>
        </p:nvPicPr>
        <p:blipFill>
          <a:blip r:embed="rId3"/>
          <a:srcRect/>
          <a:stretch>
            <a:fillRect/>
          </a:stretch>
        </p:blipFill>
        <p:spPr>
          <a:xfrm>
            <a:off x="4211960" y="2276872"/>
            <a:ext cx="4778390" cy="3065750"/>
          </a:xfrm>
          <a:prstGeom prst="rect">
            <a:avLst/>
          </a:prstGeom>
          <a:ln/>
        </p:spPr>
      </p:pic>
      <p:sp>
        <p:nvSpPr>
          <p:cNvPr id="6" name="Title 1"/>
          <p:cNvSpPr txBox="1">
            <a:spLocks/>
          </p:cNvSpPr>
          <p:nvPr/>
        </p:nvSpPr>
        <p:spPr>
          <a:xfrm>
            <a:off x="251520" y="260648"/>
            <a:ext cx="8568952" cy="13681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600" i="1" dirty="0" smtClean="0">
                <a:solidFill>
                  <a:srgbClr val="FFFF99"/>
                </a:solidFill>
                <a:latin typeface="Comic Sans MS" panose="030F0702030302020204" charset="0"/>
              </a:rPr>
              <a:t>T</a:t>
            </a:r>
            <a:r>
              <a:rPr lang="en-US" altLang="zh-CN" sz="2600" i="1" dirty="0" smtClean="0">
                <a:solidFill>
                  <a:srgbClr val="FFFF99"/>
                </a:solidFill>
                <a:latin typeface="Comic Sans MS" panose="030F0702030302020204" charset="0"/>
              </a:rPr>
              <a:t>he</a:t>
            </a:r>
            <a:r>
              <a:rPr lang="zh-CN" altLang="en-US" sz="2600" i="1" dirty="0" smtClean="0">
                <a:solidFill>
                  <a:srgbClr val="FFFF99"/>
                </a:solidFill>
                <a:latin typeface="Comic Sans MS" panose="030F0702030302020204" charset="0"/>
              </a:rPr>
              <a:t> </a:t>
            </a:r>
            <a:r>
              <a:rPr lang="en-US" sz="2600" i="1" dirty="0" smtClean="0">
                <a:solidFill>
                  <a:srgbClr val="FFFF99"/>
                </a:solidFill>
                <a:latin typeface="Comic Sans MS" panose="030F0702030302020204" charset="0"/>
              </a:rPr>
              <a:t>similarities </a:t>
            </a:r>
            <a:r>
              <a:rPr lang="en-US" sz="2600" i="1" dirty="0">
                <a:solidFill>
                  <a:srgbClr val="FFFF99"/>
                </a:solidFill>
                <a:latin typeface="Comic Sans MS" panose="030F0702030302020204" charset="0"/>
              </a:rPr>
              <a:t>and differences </a:t>
            </a:r>
            <a:endParaRPr lang="en-US" sz="2600" i="1" dirty="0" smtClean="0">
              <a:solidFill>
                <a:srgbClr val="FFFF99"/>
              </a:solidFill>
              <a:latin typeface="Comic Sans MS" panose="030F0702030302020204" charset="0"/>
            </a:endParaRPr>
          </a:p>
          <a:p>
            <a:r>
              <a:rPr lang="en-US" sz="2600" i="1" dirty="0" smtClean="0">
                <a:solidFill>
                  <a:srgbClr val="FFFF99"/>
                </a:solidFill>
                <a:latin typeface="Comic Sans MS" panose="030F0702030302020204" charset="0"/>
              </a:rPr>
              <a:t>between </a:t>
            </a:r>
          </a:p>
          <a:p>
            <a:r>
              <a:rPr lang="en-US" sz="2600" i="1" dirty="0" smtClean="0">
                <a:solidFill>
                  <a:srgbClr val="FFFF99"/>
                </a:solidFill>
                <a:latin typeface="Comic Sans MS" panose="030F0702030302020204" charset="0"/>
              </a:rPr>
              <a:t>M</a:t>
            </a:r>
            <a:r>
              <a:rPr lang="en-US" altLang="zh-CN" sz="2600" i="1" dirty="0" smtClean="0">
                <a:solidFill>
                  <a:srgbClr val="FFFF99"/>
                </a:solidFill>
                <a:latin typeface="Comic Sans MS" panose="030F0702030302020204" charset="0"/>
              </a:rPr>
              <a:t>ale</a:t>
            </a:r>
            <a:r>
              <a:rPr lang="zh-CN" altLang="en-US" sz="2600" i="1" dirty="0" smtClean="0">
                <a:solidFill>
                  <a:srgbClr val="FFFF99"/>
                </a:solidFill>
                <a:latin typeface="Comic Sans MS" panose="030F0702030302020204" charset="0"/>
              </a:rPr>
              <a:t> </a:t>
            </a:r>
            <a:r>
              <a:rPr lang="en-US" altLang="zh-CN" sz="2600" i="1" dirty="0">
                <a:solidFill>
                  <a:srgbClr val="FFFF99"/>
                </a:solidFill>
                <a:latin typeface="Comic Sans MS" panose="030F0702030302020204" charset="0"/>
              </a:rPr>
              <a:t>and</a:t>
            </a:r>
            <a:r>
              <a:rPr lang="zh-CN" altLang="en-US" sz="2600" i="1" dirty="0">
                <a:solidFill>
                  <a:srgbClr val="FFFF99"/>
                </a:solidFill>
                <a:latin typeface="Comic Sans MS" panose="030F0702030302020204" charset="0"/>
              </a:rPr>
              <a:t> </a:t>
            </a:r>
            <a:r>
              <a:rPr lang="en-US" altLang="zh-CN" sz="2600" i="1" dirty="0">
                <a:solidFill>
                  <a:srgbClr val="FFFF99"/>
                </a:solidFill>
                <a:latin typeface="Comic Sans MS" panose="030F0702030302020204" charset="0"/>
              </a:rPr>
              <a:t>Female</a:t>
            </a:r>
            <a:r>
              <a:rPr lang="zh-CN" altLang="en-US" sz="2600" i="1" dirty="0">
                <a:solidFill>
                  <a:srgbClr val="FFFF99"/>
                </a:solidFill>
                <a:latin typeface="Comic Sans MS" panose="030F0702030302020204" charset="0"/>
              </a:rPr>
              <a:t> </a:t>
            </a:r>
            <a:r>
              <a:rPr lang="en-US" altLang="zh-CN" sz="2600" i="1" dirty="0" smtClean="0">
                <a:solidFill>
                  <a:srgbClr val="FFFF99"/>
                </a:solidFill>
                <a:latin typeface="Comic Sans MS" panose="030F0702030302020204" charset="0"/>
              </a:rPr>
              <a:t>raters</a:t>
            </a:r>
            <a:endParaRPr lang="zh-CN" altLang="en-US" sz="2600" i="1" dirty="0">
              <a:solidFill>
                <a:srgbClr val="FFFF99"/>
              </a:solidFill>
              <a:latin typeface="Comic Sans MS" panose="030F0702030302020204" charset="0"/>
            </a:endParaRPr>
          </a:p>
        </p:txBody>
      </p:sp>
    </p:spTree>
    <p:extLst>
      <p:ext uri="{BB962C8B-B14F-4D97-AF65-F5344CB8AC3E}">
        <p14:creationId xmlns:p14="http://schemas.microsoft.com/office/powerpoint/2010/main" val="2716684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i="1" dirty="0">
                <a:solidFill>
                  <a:srgbClr val="FFFF99"/>
                </a:solidFill>
                <a:latin typeface="Comic Sans MS" panose="030F0702030302020204" charset="0"/>
              </a:rPr>
              <a:t>Different occupation’s </a:t>
            </a:r>
            <a:r>
              <a:rPr lang="en-US" altLang="zh-CN" sz="3600" i="1" dirty="0" smtClean="0">
                <a:solidFill>
                  <a:srgbClr val="FFFF99"/>
                </a:solidFill>
                <a:latin typeface="Comic Sans MS" panose="030F0702030302020204" charset="0"/>
              </a:rPr>
              <a:t>behaviors</a:t>
            </a:r>
            <a:endParaRPr lang="zh-CN" altLang="en-US" sz="3600" i="1" dirty="0">
              <a:solidFill>
                <a:srgbClr val="FFFF99"/>
              </a:solidFill>
              <a:latin typeface="Comic Sans MS" panose="030F0702030302020204" charset="0"/>
            </a:endParaRPr>
          </a:p>
        </p:txBody>
      </p:sp>
      <p:pic>
        <p:nvPicPr>
          <p:cNvPr id="4" name="image25.png" descr="Screen%20Shot%202016-10-21%20at%2010.39.41%20PM.png"/>
          <p:cNvPicPr>
            <a:picLocks noGrp="1"/>
          </p:cNvPicPr>
          <p:nvPr>
            <p:ph idx="1"/>
          </p:nvPr>
        </p:nvPicPr>
        <p:blipFill>
          <a:blip r:embed="rId2"/>
          <a:srcRect/>
          <a:stretch>
            <a:fillRect/>
          </a:stretch>
        </p:blipFill>
        <p:spPr>
          <a:xfrm>
            <a:off x="1043608" y="1412776"/>
            <a:ext cx="7053262" cy="4742309"/>
          </a:xfrm>
          <a:prstGeom prst="rect">
            <a:avLst/>
          </a:prstGeom>
          <a:ln/>
        </p:spPr>
      </p:pic>
    </p:spTree>
    <p:extLst>
      <p:ext uri="{BB962C8B-B14F-4D97-AF65-F5344CB8AC3E}">
        <p14:creationId xmlns:p14="http://schemas.microsoft.com/office/powerpoint/2010/main" val="817498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sz="3600" i="1" dirty="0">
                <a:solidFill>
                  <a:srgbClr val="FFFF99"/>
                </a:solidFill>
                <a:latin typeface="Comic Sans MS" panose="030F0702030302020204" charset="0"/>
              </a:rPr>
              <a:t>Rating counting of each occupation in Action movies</a:t>
            </a:r>
            <a:endParaRPr lang="zh-CN" altLang="en-US" sz="3600" i="1" dirty="0">
              <a:solidFill>
                <a:srgbClr val="FFFF99"/>
              </a:solidFill>
              <a:latin typeface="Comic Sans MS" panose="030F0702030302020204" charset="0"/>
            </a:endParaRPr>
          </a:p>
        </p:txBody>
      </p:sp>
      <p:pic>
        <p:nvPicPr>
          <p:cNvPr id="4" name="image28.png" descr="Screen%20Shot%202016-10-22%20at%202.13.45%20AM.png"/>
          <p:cNvPicPr/>
          <p:nvPr/>
        </p:nvPicPr>
        <p:blipFill>
          <a:blip r:embed="rId2"/>
          <a:srcRect/>
          <a:stretch>
            <a:fillRect/>
          </a:stretch>
        </p:blipFill>
        <p:spPr>
          <a:xfrm>
            <a:off x="179512" y="1484784"/>
            <a:ext cx="6048672" cy="4824536"/>
          </a:xfrm>
          <a:prstGeom prst="rect">
            <a:avLst/>
          </a:prstGeom>
          <a:ln/>
        </p:spPr>
      </p:pic>
      <p:sp>
        <p:nvSpPr>
          <p:cNvPr id="5" name="TextBox 4"/>
          <p:cNvSpPr txBox="1"/>
          <p:nvPr/>
        </p:nvSpPr>
        <p:spPr>
          <a:xfrm>
            <a:off x="6444208" y="1484784"/>
            <a:ext cx="2520280" cy="3693319"/>
          </a:xfrm>
          <a:prstGeom prst="rect">
            <a:avLst/>
          </a:prstGeom>
          <a:solidFill>
            <a:schemeClr val="bg1">
              <a:alpha val="65000"/>
            </a:schemeClr>
          </a:solidFill>
        </p:spPr>
        <p:txBody>
          <a:bodyPr wrap="square" rtlCol="0">
            <a:spAutoFit/>
          </a:bodyPr>
          <a:lstStyle/>
          <a:p>
            <a:r>
              <a:rPr lang="en-US" altLang="zh-CN" dirty="0"/>
              <a:t>over 30% of farmer raters are talking about Action movies, even more than college/graduate student, who has the largest number in the previous figure. From this, we have to say if our new movie is an action movie, we probably need to take both factors into considerations</a:t>
            </a:r>
            <a:r>
              <a:rPr lang="en-US" altLang="zh-CN" dirty="0" smtClean="0"/>
              <a:t>.</a:t>
            </a:r>
            <a:endParaRPr lang="zh-CN" altLang="zh-CN" dirty="0"/>
          </a:p>
        </p:txBody>
      </p:sp>
    </p:spTree>
    <p:extLst>
      <p:ext uri="{BB962C8B-B14F-4D97-AF65-F5344CB8AC3E}">
        <p14:creationId xmlns:p14="http://schemas.microsoft.com/office/powerpoint/2010/main" val="3233989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i="1" dirty="0">
                <a:solidFill>
                  <a:srgbClr val="FFFF99"/>
                </a:solidFill>
                <a:latin typeface="Comic Sans MS" panose="030F0702030302020204" charset="0"/>
              </a:rPr>
              <a:t>This is how we start...</a:t>
            </a:r>
          </a:p>
        </p:txBody>
      </p:sp>
      <p:sp>
        <p:nvSpPr>
          <p:cNvPr id="3" name="内容占位符 2"/>
          <p:cNvSpPr>
            <a:spLocks noGrp="1"/>
          </p:cNvSpPr>
          <p:nvPr>
            <p:ph idx="1"/>
          </p:nvPr>
        </p:nvSpPr>
        <p:spPr>
          <a:xfrm>
            <a:off x="323528" y="1600200"/>
            <a:ext cx="8712968" cy="4525963"/>
          </a:xfrm>
        </p:spPr>
        <p:txBody>
          <a:bodyPr/>
          <a:lstStyle/>
          <a:p>
            <a:r>
              <a:rPr lang="en-US" altLang="zh-CN" i="1" dirty="0">
                <a:solidFill>
                  <a:srgbClr val="FFFF99"/>
                </a:solidFill>
                <a:latin typeface="Comic Sans MS" panose="030F0702030302020204" charset="0"/>
              </a:rPr>
              <a:t>I</a:t>
            </a:r>
            <a:r>
              <a:rPr lang="en-US" altLang="zh-CN" i="1" dirty="0" smtClean="0">
                <a:solidFill>
                  <a:srgbClr val="FFFF99"/>
                </a:solidFill>
                <a:latin typeface="Comic Sans MS" panose="030F0702030302020204" charset="0"/>
              </a:rPr>
              <a:t>mporting </a:t>
            </a:r>
            <a:r>
              <a:rPr lang="en-US" altLang="zh-CN" i="1" dirty="0">
                <a:solidFill>
                  <a:srgbClr val="FFFF99"/>
                </a:solidFill>
                <a:latin typeface="Comic Sans MS" panose="030F0702030302020204" charset="0"/>
              </a:rPr>
              <a:t>the </a:t>
            </a:r>
            <a:r>
              <a:rPr lang="en-US" altLang="zh-CN" i="1" dirty="0" err="1">
                <a:solidFill>
                  <a:srgbClr val="FFFF99"/>
                </a:solidFill>
                <a:latin typeface="Comic Sans MS" panose="030F0702030302020204" charset="0"/>
              </a:rPr>
              <a:t>MoviesLens</a:t>
            </a:r>
            <a:r>
              <a:rPr lang="en-US" altLang="zh-CN" i="1" dirty="0">
                <a:solidFill>
                  <a:srgbClr val="FFFF99"/>
                </a:solidFill>
                <a:latin typeface="Comic Sans MS" panose="030F0702030302020204" charset="0"/>
              </a:rPr>
              <a:t> data set and merging it into a single pandas </a:t>
            </a:r>
            <a:r>
              <a:rPr lang="en-US" altLang="zh-CN" i="1" dirty="0" err="1">
                <a:solidFill>
                  <a:srgbClr val="FFFF99"/>
                </a:solidFill>
                <a:latin typeface="Comic Sans MS" panose="030F0702030302020204" charset="0"/>
              </a:rPr>
              <a:t>dataFrame</a:t>
            </a:r>
            <a:endParaRPr lang="en-US" altLang="zh-CN" i="1" dirty="0">
              <a:solidFill>
                <a:srgbClr val="FFFF99"/>
              </a:solidFill>
              <a:latin typeface="Comic Sans MS" panose="030F0702030302020204" charset="0"/>
            </a:endParaRPr>
          </a:p>
          <a:p>
            <a:endParaRPr lang="en-US" altLang="zh-CN" dirty="0"/>
          </a:p>
          <a:p>
            <a:pPr marL="0" indent="0">
              <a:buNone/>
            </a:pPr>
            <a:endParaRPr lang="en-US" altLang="zh-CN" dirty="0"/>
          </a:p>
          <a:p>
            <a:endParaRPr lang="en-US" altLang="zh-C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2924944"/>
            <a:ext cx="7761966" cy="301430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672" y="1268760"/>
            <a:ext cx="5688632" cy="5196835"/>
          </a:xfrm>
        </p:spPr>
      </p:pic>
      <p:sp>
        <p:nvSpPr>
          <p:cNvPr id="2" name="Rectangle 1"/>
          <p:cNvSpPr/>
          <p:nvPr/>
        </p:nvSpPr>
        <p:spPr>
          <a:xfrm>
            <a:off x="611560" y="260648"/>
            <a:ext cx="8047884" cy="553998"/>
          </a:xfrm>
          <a:prstGeom prst="rect">
            <a:avLst/>
          </a:prstGeom>
        </p:spPr>
        <p:txBody>
          <a:bodyPr wrap="none">
            <a:spAutoFit/>
          </a:bodyPr>
          <a:lstStyle/>
          <a:p>
            <a:r>
              <a:rPr lang="en-US" sz="3000" i="1" dirty="0">
                <a:solidFill>
                  <a:srgbClr val="FFFF99"/>
                </a:solidFill>
                <a:latin typeface="Comic Sans MS" panose="030F0702030302020204" charset="0"/>
              </a:rPr>
              <a:t>Correlation </a:t>
            </a:r>
            <a:r>
              <a:rPr lang="en-US" sz="3000" i="1" dirty="0" smtClean="0">
                <a:solidFill>
                  <a:srgbClr val="FFFF99"/>
                </a:solidFill>
                <a:latin typeface="Comic Sans MS" panose="030F0702030302020204" charset="0"/>
              </a:rPr>
              <a:t>between different occupations</a:t>
            </a:r>
            <a:r>
              <a:rPr lang="en-US" sz="3000" dirty="0"/>
              <a:t>  </a:t>
            </a:r>
          </a:p>
        </p:txBody>
      </p:sp>
    </p:spTree>
    <p:extLst>
      <p:ext uri="{BB962C8B-B14F-4D97-AF65-F5344CB8AC3E}">
        <p14:creationId xmlns:p14="http://schemas.microsoft.com/office/powerpoint/2010/main" val="4159977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672" y="980728"/>
            <a:ext cx="5758224" cy="5489296"/>
          </a:xfrm>
        </p:spPr>
      </p:pic>
      <p:sp>
        <p:nvSpPr>
          <p:cNvPr id="3" name="Rectangle 2"/>
          <p:cNvSpPr/>
          <p:nvPr/>
        </p:nvSpPr>
        <p:spPr>
          <a:xfrm>
            <a:off x="611560" y="260648"/>
            <a:ext cx="8047884" cy="553998"/>
          </a:xfrm>
          <a:prstGeom prst="rect">
            <a:avLst/>
          </a:prstGeom>
        </p:spPr>
        <p:txBody>
          <a:bodyPr wrap="none">
            <a:spAutoFit/>
          </a:bodyPr>
          <a:lstStyle/>
          <a:p>
            <a:r>
              <a:rPr lang="en-US" sz="3000" i="1" dirty="0">
                <a:solidFill>
                  <a:srgbClr val="FFFF99"/>
                </a:solidFill>
                <a:latin typeface="Comic Sans MS" panose="030F0702030302020204" charset="0"/>
              </a:rPr>
              <a:t>Correlation </a:t>
            </a:r>
            <a:r>
              <a:rPr lang="en-US" sz="3000" i="1" dirty="0" smtClean="0">
                <a:solidFill>
                  <a:srgbClr val="FFFF99"/>
                </a:solidFill>
                <a:latin typeface="Comic Sans MS" panose="030F0702030302020204" charset="0"/>
              </a:rPr>
              <a:t>between different occupations</a:t>
            </a:r>
            <a:r>
              <a:rPr lang="en-US" sz="3000" dirty="0"/>
              <a:t>  </a:t>
            </a:r>
          </a:p>
        </p:txBody>
      </p:sp>
    </p:spTree>
    <p:extLst>
      <p:ext uri="{BB962C8B-B14F-4D97-AF65-F5344CB8AC3E}">
        <p14:creationId xmlns:p14="http://schemas.microsoft.com/office/powerpoint/2010/main" val="4144711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23.png" descr="Screen%20Shot%202016-10-21%20at%2010.48.38%20PM.png"/>
          <p:cNvPicPr>
            <a:picLocks noGrp="1"/>
          </p:cNvPicPr>
          <p:nvPr>
            <p:ph idx="1"/>
          </p:nvPr>
        </p:nvPicPr>
        <p:blipFill>
          <a:blip r:embed="rId2"/>
          <a:srcRect/>
          <a:stretch>
            <a:fillRect/>
          </a:stretch>
        </p:blipFill>
        <p:spPr>
          <a:xfrm>
            <a:off x="1331640" y="1844824"/>
            <a:ext cx="6595717" cy="4248472"/>
          </a:xfrm>
          <a:prstGeom prst="rect">
            <a:avLst/>
          </a:prstGeom>
          <a:ln/>
        </p:spPr>
      </p:pic>
      <p:sp>
        <p:nvSpPr>
          <p:cNvPr id="5" name="Rectangle 4"/>
          <p:cNvSpPr/>
          <p:nvPr/>
        </p:nvSpPr>
        <p:spPr>
          <a:xfrm>
            <a:off x="1115616" y="260648"/>
            <a:ext cx="7350866" cy="646331"/>
          </a:xfrm>
          <a:prstGeom prst="rect">
            <a:avLst/>
          </a:prstGeom>
        </p:spPr>
        <p:txBody>
          <a:bodyPr wrap="none">
            <a:spAutoFit/>
          </a:bodyPr>
          <a:lstStyle/>
          <a:p>
            <a:r>
              <a:rPr lang="en-US" altLang="zh-CN" sz="3600" i="1" dirty="0" smtClean="0">
                <a:solidFill>
                  <a:srgbClr val="FFFF99"/>
                </a:solidFill>
                <a:latin typeface="Comic Sans MS" panose="030F0702030302020204" charset="0"/>
              </a:rPr>
              <a:t>Locations: W</a:t>
            </a:r>
            <a:r>
              <a:rPr lang="en-US" altLang="zh-CN" sz="3600" i="1" dirty="0" smtClean="0">
                <a:solidFill>
                  <a:srgbClr val="FFFF99"/>
                </a:solidFill>
                <a:latin typeface="Comic Sans MS" panose="030F0702030302020204" charset="0"/>
              </a:rPr>
              <a:t>here</a:t>
            </a:r>
            <a:r>
              <a:rPr lang="zh-CN" altLang="en-US" sz="3600" i="1" dirty="0" smtClean="0">
                <a:solidFill>
                  <a:srgbClr val="FFFF99"/>
                </a:solidFill>
                <a:latin typeface="Comic Sans MS" panose="030F0702030302020204" charset="0"/>
              </a:rPr>
              <a:t> </a:t>
            </a:r>
            <a:r>
              <a:rPr lang="en-US" altLang="zh-CN" sz="3600" i="1" dirty="0" smtClean="0">
                <a:solidFill>
                  <a:srgbClr val="FFFF99"/>
                </a:solidFill>
                <a:latin typeface="Comic Sans MS" panose="030F0702030302020204" charset="0"/>
              </a:rPr>
              <a:t>to</a:t>
            </a:r>
            <a:r>
              <a:rPr lang="zh-CN" altLang="en-US" sz="3600" i="1" dirty="0" smtClean="0">
                <a:solidFill>
                  <a:srgbClr val="FFFF99"/>
                </a:solidFill>
                <a:latin typeface="Comic Sans MS" panose="030F0702030302020204" charset="0"/>
              </a:rPr>
              <a:t> </a:t>
            </a:r>
            <a:r>
              <a:rPr lang="en-US" altLang="zh-CN" sz="3600" i="1" dirty="0" smtClean="0">
                <a:solidFill>
                  <a:srgbClr val="FFFF99"/>
                </a:solidFill>
                <a:latin typeface="Comic Sans MS" panose="030F0702030302020204" charset="0"/>
              </a:rPr>
              <a:t>advertise</a:t>
            </a:r>
            <a:r>
              <a:rPr lang="zh-CN" altLang="en-US" sz="3600" i="1" dirty="0" smtClean="0">
                <a:solidFill>
                  <a:srgbClr val="FFFF99"/>
                </a:solidFill>
                <a:latin typeface="Comic Sans MS" panose="030F0702030302020204" charset="0"/>
              </a:rPr>
              <a:t>？</a:t>
            </a:r>
            <a:endParaRPr lang="en-US" altLang="zh-CN" sz="3600" i="1" dirty="0" smtClean="0">
              <a:solidFill>
                <a:srgbClr val="FFFF99"/>
              </a:solidFill>
              <a:latin typeface="Comic Sans MS" panose="030F0702030302020204" charset="0"/>
            </a:endParaRPr>
          </a:p>
        </p:txBody>
      </p:sp>
      <p:sp>
        <p:nvSpPr>
          <p:cNvPr id="6" name="Rectangle 5"/>
          <p:cNvSpPr/>
          <p:nvPr/>
        </p:nvSpPr>
        <p:spPr>
          <a:xfrm>
            <a:off x="2411760" y="1340768"/>
            <a:ext cx="4566663" cy="446276"/>
          </a:xfrm>
          <a:prstGeom prst="rect">
            <a:avLst/>
          </a:prstGeom>
        </p:spPr>
        <p:txBody>
          <a:bodyPr wrap="none">
            <a:spAutoFit/>
          </a:bodyPr>
          <a:lstStyle/>
          <a:p>
            <a:r>
              <a:rPr lang="en-US" altLang="zh-CN" sz="2300" i="1" dirty="0">
                <a:solidFill>
                  <a:srgbClr val="FFFF99"/>
                </a:solidFill>
                <a:latin typeface="Comic Sans MS" panose="030F0702030302020204" charset="0"/>
              </a:rPr>
              <a:t>The Voting count of each state </a:t>
            </a:r>
            <a:endParaRPr lang="zh-CN" altLang="en-US" sz="2300" i="1" dirty="0">
              <a:solidFill>
                <a:srgbClr val="FFFF99"/>
              </a:solidFill>
              <a:latin typeface="Comic Sans MS" panose="030F0702030302020204" charset="0"/>
            </a:endParaRPr>
          </a:p>
        </p:txBody>
      </p:sp>
    </p:spTree>
    <p:extLst>
      <p:ext uri="{BB962C8B-B14F-4D97-AF65-F5344CB8AC3E}">
        <p14:creationId xmlns:p14="http://schemas.microsoft.com/office/powerpoint/2010/main" val="1042908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26.png" descr="../../../Desktop/Screen%20Shot%202016-10-22%20at%2011.50.29%20P"/>
          <p:cNvPicPr>
            <a:picLocks noGrp="1"/>
          </p:cNvPicPr>
          <p:nvPr>
            <p:ph idx="1"/>
          </p:nvPr>
        </p:nvPicPr>
        <p:blipFill>
          <a:blip r:embed="rId2"/>
          <a:srcRect/>
          <a:stretch>
            <a:fillRect/>
          </a:stretch>
        </p:blipFill>
        <p:spPr>
          <a:xfrm>
            <a:off x="899592" y="1844824"/>
            <a:ext cx="7627843" cy="4525963"/>
          </a:xfrm>
          <a:prstGeom prst="rect">
            <a:avLst/>
          </a:prstGeom>
          <a:ln/>
        </p:spPr>
      </p:pic>
      <p:sp>
        <p:nvSpPr>
          <p:cNvPr id="2" name="Rectangle 1"/>
          <p:cNvSpPr/>
          <p:nvPr/>
        </p:nvSpPr>
        <p:spPr>
          <a:xfrm>
            <a:off x="1043608" y="404664"/>
            <a:ext cx="7336664" cy="646331"/>
          </a:xfrm>
          <a:prstGeom prst="rect">
            <a:avLst/>
          </a:prstGeom>
        </p:spPr>
        <p:txBody>
          <a:bodyPr wrap="none">
            <a:spAutoFit/>
          </a:bodyPr>
          <a:lstStyle/>
          <a:p>
            <a:r>
              <a:rPr lang="en-US" altLang="zh-CN" sz="3600" i="1" dirty="0">
                <a:solidFill>
                  <a:srgbClr val="FFFF99"/>
                </a:solidFill>
                <a:latin typeface="Comic Sans MS" panose="030F0702030302020204" charset="0"/>
              </a:rPr>
              <a:t>The average score of each state </a:t>
            </a:r>
            <a:endParaRPr lang="zh-CN" altLang="en-US" sz="3600" i="1" dirty="0">
              <a:solidFill>
                <a:srgbClr val="FFFF99"/>
              </a:solidFill>
              <a:latin typeface="Comic Sans MS" panose="030F0702030302020204" charset="0"/>
            </a:endParaRPr>
          </a:p>
        </p:txBody>
      </p:sp>
    </p:spTree>
    <p:extLst>
      <p:ext uri="{BB962C8B-B14F-4D97-AF65-F5344CB8AC3E}">
        <p14:creationId xmlns:p14="http://schemas.microsoft.com/office/powerpoint/2010/main" val="2482293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323528" y="1628800"/>
            <a:ext cx="8229600" cy="4450506"/>
          </a:xfrm>
          <a:solidFill>
            <a:schemeClr val="bg1">
              <a:alpha val="56000"/>
            </a:schemeClr>
          </a:solidFill>
        </p:spPr>
        <p:txBody>
          <a:bodyPr>
            <a:normAutofit/>
          </a:bodyPr>
          <a:lstStyle/>
          <a:p>
            <a:pPr marL="571500" indent="-571500" algn="just">
              <a:buFont typeface="Arial"/>
              <a:buChar char="•"/>
            </a:pPr>
            <a:r>
              <a:rPr lang="en-US" altLang="zh-CN" sz="2600" dirty="0" smtClean="0">
                <a:latin typeface="Comic Sans MS"/>
                <a:cs typeface="Comic Sans MS"/>
              </a:rPr>
              <a:t>S</a:t>
            </a:r>
            <a:r>
              <a:rPr lang="en-US" altLang="zh-CN" sz="2600" dirty="0" smtClean="0">
                <a:latin typeface="Comic Sans MS"/>
                <a:cs typeface="Comic Sans MS"/>
              </a:rPr>
              <a:t>upervised </a:t>
            </a:r>
            <a:r>
              <a:rPr lang="en-US" altLang="zh-CN" sz="2600" dirty="0">
                <a:latin typeface="Comic Sans MS"/>
                <a:cs typeface="Comic Sans MS"/>
              </a:rPr>
              <a:t>machine learning on each </a:t>
            </a:r>
            <a:r>
              <a:rPr lang="en-US" altLang="zh-CN" sz="2600" dirty="0" smtClean="0">
                <a:latin typeface="Comic Sans MS"/>
                <a:cs typeface="Comic Sans MS"/>
              </a:rPr>
              <a:t>movie’s</a:t>
            </a:r>
            <a:r>
              <a:rPr lang="zh-CN" altLang="zh-CN" sz="2600" dirty="0" smtClean="0">
                <a:latin typeface="Comic Sans MS"/>
                <a:cs typeface="Comic Sans MS"/>
              </a:rPr>
              <a:t> </a:t>
            </a:r>
            <a:r>
              <a:rPr lang="en-US" altLang="zh-CN" sz="2600" dirty="0" smtClean="0">
                <a:latin typeface="Comic Sans MS"/>
                <a:cs typeface="Comic Sans MS"/>
              </a:rPr>
              <a:t>features</a:t>
            </a:r>
            <a:br>
              <a:rPr lang="en-US" altLang="zh-CN" sz="2600" dirty="0" smtClean="0">
                <a:latin typeface="Comic Sans MS"/>
                <a:cs typeface="Comic Sans MS"/>
              </a:rPr>
            </a:br>
            <a:r>
              <a:rPr lang="en-US" altLang="zh-CN" sz="2600" dirty="0" smtClean="0">
                <a:latin typeface="Comic Sans MS"/>
                <a:cs typeface="Comic Sans MS"/>
              </a:rPr>
              <a:t/>
            </a:r>
            <a:br>
              <a:rPr lang="en-US" altLang="zh-CN" sz="2600" dirty="0" smtClean="0">
                <a:latin typeface="Comic Sans MS"/>
                <a:cs typeface="Comic Sans MS"/>
              </a:rPr>
            </a:br>
            <a:r>
              <a:rPr lang="zh-CN" altLang="en-US" sz="2600" dirty="0" smtClean="0">
                <a:latin typeface="Comic Sans MS"/>
                <a:cs typeface="Comic Sans MS"/>
              </a:rPr>
              <a:t>    </a:t>
            </a:r>
            <a:r>
              <a:rPr lang="en-US" altLang="zh-CN" sz="2600" dirty="0" smtClean="0">
                <a:latin typeface="Comic Sans MS"/>
                <a:cs typeface="Comic Sans MS"/>
              </a:rPr>
              <a:t>K</a:t>
            </a:r>
            <a:r>
              <a:rPr lang="en-US" altLang="zh-CN" sz="2600" dirty="0" smtClean="0">
                <a:latin typeface="Comic Sans MS"/>
                <a:cs typeface="Comic Sans MS"/>
              </a:rPr>
              <a:t>-NN</a:t>
            </a:r>
            <a:r>
              <a:rPr lang="zh-CN" altLang="en-US" sz="2600" dirty="0" smtClean="0">
                <a:latin typeface="Comic Sans MS"/>
                <a:cs typeface="Comic Sans MS"/>
              </a:rPr>
              <a:t> </a:t>
            </a:r>
            <a:r>
              <a:rPr lang="en-US" altLang="zh-CN" sz="2600" dirty="0" smtClean="0">
                <a:latin typeface="Comic Sans MS"/>
                <a:cs typeface="Comic Sans MS"/>
              </a:rPr>
              <a:t>&amp;</a:t>
            </a:r>
            <a:r>
              <a:rPr lang="zh-CN" altLang="en-US" sz="2600" dirty="0" smtClean="0">
                <a:latin typeface="Comic Sans MS"/>
                <a:cs typeface="Comic Sans MS"/>
              </a:rPr>
              <a:t> </a:t>
            </a:r>
            <a:r>
              <a:rPr lang="en-US" altLang="zh-CN" sz="2600" dirty="0" smtClean="0">
                <a:latin typeface="Comic Sans MS"/>
                <a:cs typeface="Comic Sans MS"/>
              </a:rPr>
              <a:t>SVM</a:t>
            </a:r>
            <a:r>
              <a:rPr lang="en-US" altLang="zh-CN" sz="2600" dirty="0">
                <a:latin typeface="Comic Sans MS"/>
                <a:cs typeface="Comic Sans MS"/>
              </a:rPr>
              <a:t/>
            </a:r>
            <a:br>
              <a:rPr lang="en-US" altLang="zh-CN" sz="2600" dirty="0">
                <a:latin typeface="Comic Sans MS"/>
                <a:cs typeface="Comic Sans MS"/>
              </a:rPr>
            </a:br>
            <a:r>
              <a:rPr lang="en-US" altLang="zh-CN" sz="2600" dirty="0" smtClean="0">
                <a:latin typeface="Comic Sans MS"/>
                <a:cs typeface="Comic Sans MS"/>
              </a:rPr>
              <a:t/>
            </a:r>
            <a:br>
              <a:rPr lang="en-US" altLang="zh-CN" sz="2600" dirty="0" smtClean="0">
                <a:latin typeface="Comic Sans MS"/>
                <a:cs typeface="Comic Sans MS"/>
              </a:rPr>
            </a:br>
            <a:r>
              <a:rPr lang="en-US" altLang="zh-CN" sz="2600" dirty="0" smtClean="0">
                <a:latin typeface="Comic Sans MS"/>
                <a:cs typeface="Comic Sans MS"/>
              </a:rPr>
              <a:t>Predict </a:t>
            </a:r>
            <a:r>
              <a:rPr lang="en-US" altLang="zh-CN" sz="2600" dirty="0">
                <a:latin typeface="Comic Sans MS"/>
                <a:cs typeface="Comic Sans MS"/>
              </a:rPr>
              <a:t>if a new movie that has these features falls into different class of ratings</a:t>
            </a:r>
            <a:r>
              <a:rPr lang="en-US" altLang="zh-CN" sz="2600" dirty="0" smtClean="0">
                <a:latin typeface="Comic Sans MS"/>
                <a:cs typeface="Comic Sans MS"/>
              </a:rPr>
              <a:t>.</a:t>
            </a:r>
            <a:r>
              <a:rPr lang="en-US" altLang="zh-CN" sz="2600" dirty="0" smtClean="0">
                <a:latin typeface="Comic Sans MS"/>
                <a:cs typeface="Comic Sans MS"/>
              </a:rPr>
              <a:t>.</a:t>
            </a:r>
            <a:br>
              <a:rPr lang="en-US" altLang="zh-CN" sz="2600" dirty="0" smtClean="0">
                <a:latin typeface="Comic Sans MS"/>
                <a:cs typeface="Comic Sans MS"/>
              </a:rPr>
            </a:br>
            <a:r>
              <a:rPr lang="en-US" altLang="zh-CN" sz="2600" dirty="0" smtClean="0">
                <a:latin typeface="Comic Sans MS"/>
                <a:cs typeface="Comic Sans MS"/>
              </a:rPr>
              <a:t> </a:t>
            </a:r>
            <a:r>
              <a:rPr lang="en-US" altLang="zh-CN" sz="2600" dirty="0">
                <a:latin typeface="Comic Sans MS"/>
                <a:cs typeface="Comic Sans MS"/>
              </a:rPr>
              <a:t/>
            </a:r>
            <a:br>
              <a:rPr lang="en-US" altLang="zh-CN" sz="2600" dirty="0">
                <a:latin typeface="Comic Sans MS"/>
                <a:cs typeface="Comic Sans MS"/>
              </a:rPr>
            </a:br>
            <a:endParaRPr lang="zh-CN" altLang="en-US" sz="2600" dirty="0">
              <a:latin typeface="Comic Sans MS"/>
              <a:cs typeface="Comic Sans MS"/>
            </a:endParaRPr>
          </a:p>
        </p:txBody>
      </p:sp>
      <p:sp>
        <p:nvSpPr>
          <p:cNvPr id="5" name="Title 1"/>
          <p:cNvSpPr txBox="1">
            <a:spLocks/>
          </p:cNvSpPr>
          <p:nvPr/>
        </p:nvSpPr>
        <p:spPr>
          <a:xfrm>
            <a:off x="539552" y="188640"/>
            <a:ext cx="7992888" cy="11521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zh-CN" altLang="en-US" sz="3600" i="1" dirty="0">
              <a:solidFill>
                <a:srgbClr val="FFFF99"/>
              </a:solidFill>
              <a:latin typeface="Comic Sans MS" panose="030F0702030302020204" charset="0"/>
            </a:endParaRPr>
          </a:p>
        </p:txBody>
      </p:sp>
      <p:sp>
        <p:nvSpPr>
          <p:cNvPr id="6" name="Title 1"/>
          <p:cNvSpPr txBox="1">
            <a:spLocks/>
          </p:cNvSpPr>
          <p:nvPr/>
        </p:nvSpPr>
        <p:spPr>
          <a:xfrm>
            <a:off x="691952" y="341040"/>
            <a:ext cx="7992888" cy="1152128"/>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i="1" dirty="0" smtClean="0">
                <a:solidFill>
                  <a:srgbClr val="FFFF99"/>
                </a:solidFill>
                <a:latin typeface="Comic Sans MS" panose="030F0702030302020204" charset="0"/>
              </a:rPr>
              <a:t>Solution</a:t>
            </a:r>
            <a:r>
              <a:rPr lang="zh-CN" altLang="en-US" sz="3600" i="1" dirty="0" smtClean="0">
                <a:solidFill>
                  <a:srgbClr val="FFFF99"/>
                </a:solidFill>
                <a:latin typeface="Comic Sans MS" panose="030F0702030302020204" charset="0"/>
              </a:rPr>
              <a:t> </a:t>
            </a:r>
            <a:r>
              <a:rPr lang="en-US" altLang="zh-CN" sz="3600" i="1" dirty="0" smtClean="0">
                <a:solidFill>
                  <a:srgbClr val="FFFF99"/>
                </a:solidFill>
                <a:latin typeface="Comic Sans MS" panose="030F0702030302020204" charset="0"/>
              </a:rPr>
              <a:t>for</a:t>
            </a:r>
            <a:r>
              <a:rPr lang="zh-CN" altLang="en-US" sz="3600" i="1" dirty="0" smtClean="0">
                <a:solidFill>
                  <a:srgbClr val="FFFF99"/>
                </a:solidFill>
                <a:latin typeface="Comic Sans MS" panose="030F0702030302020204" charset="0"/>
              </a:rPr>
              <a:t> </a:t>
            </a:r>
            <a:r>
              <a:rPr lang="en-US" altLang="zh-CN" sz="3600" i="1" dirty="0" smtClean="0">
                <a:solidFill>
                  <a:srgbClr val="FFFF99"/>
                </a:solidFill>
                <a:latin typeface="Comic Sans MS" panose="030F0702030302020204" charset="0"/>
              </a:rPr>
              <a:t>Questions</a:t>
            </a:r>
            <a:r>
              <a:rPr lang="zh-CN" altLang="en-US" sz="3600" i="1" dirty="0" smtClean="0">
                <a:solidFill>
                  <a:srgbClr val="FFFF99"/>
                </a:solidFill>
                <a:latin typeface="Comic Sans MS" panose="030F0702030302020204" charset="0"/>
              </a:rPr>
              <a:t> </a:t>
            </a:r>
            <a:r>
              <a:rPr lang="en-US" altLang="zh-CN" sz="3600" i="1" dirty="0" smtClean="0">
                <a:solidFill>
                  <a:srgbClr val="FFFF99"/>
                </a:solidFill>
                <a:latin typeface="Comic Sans MS" panose="030F0702030302020204" charset="0"/>
              </a:rPr>
              <a:t>2</a:t>
            </a:r>
            <a:r>
              <a:rPr lang="zh-CN" altLang="en-US" sz="3600" i="1" dirty="0" smtClean="0">
                <a:solidFill>
                  <a:srgbClr val="FFFF99"/>
                </a:solidFill>
                <a:latin typeface="Comic Sans MS" panose="030F0702030302020204" charset="0"/>
              </a:rPr>
              <a:t> </a:t>
            </a:r>
            <a:r>
              <a:rPr lang="en-US" altLang="zh-CN" sz="3600" i="1" dirty="0" smtClean="0">
                <a:solidFill>
                  <a:srgbClr val="FFFF99"/>
                </a:solidFill>
                <a:latin typeface="Comic Sans MS" panose="030F0702030302020204" charset="0"/>
              </a:rPr>
              <a:t>(Supervised</a:t>
            </a:r>
            <a:r>
              <a:rPr lang="zh-CN" altLang="en-US" sz="3600" i="1" dirty="0" smtClean="0">
                <a:solidFill>
                  <a:srgbClr val="FFFF99"/>
                </a:solidFill>
                <a:latin typeface="Comic Sans MS" panose="030F0702030302020204" charset="0"/>
              </a:rPr>
              <a:t> </a:t>
            </a:r>
            <a:r>
              <a:rPr lang="en-US" altLang="zh-CN" sz="3600" i="1" dirty="0" smtClean="0">
                <a:solidFill>
                  <a:srgbClr val="FFFF99"/>
                </a:solidFill>
                <a:latin typeface="Comic Sans MS" panose="030F0702030302020204" charset="0"/>
              </a:rPr>
              <a:t>Machine</a:t>
            </a:r>
            <a:r>
              <a:rPr lang="zh-CN" altLang="en-US" sz="3600" i="1" dirty="0" smtClean="0">
                <a:solidFill>
                  <a:srgbClr val="FFFF99"/>
                </a:solidFill>
                <a:latin typeface="Comic Sans MS" panose="030F0702030302020204" charset="0"/>
              </a:rPr>
              <a:t> </a:t>
            </a:r>
            <a:r>
              <a:rPr lang="en-US" altLang="zh-CN" sz="3600" i="1" dirty="0" smtClean="0">
                <a:solidFill>
                  <a:srgbClr val="FFFF99"/>
                </a:solidFill>
                <a:latin typeface="Comic Sans MS" panose="030F0702030302020204" charset="0"/>
              </a:rPr>
              <a:t>Learning)</a:t>
            </a:r>
            <a:endParaRPr lang="zh-CN" altLang="en-US" sz="3600" i="1" dirty="0">
              <a:solidFill>
                <a:srgbClr val="FFFF99"/>
              </a:solidFill>
              <a:latin typeface="Comic Sans MS" panose="030F0702030302020204" charset="0"/>
            </a:endParaRPr>
          </a:p>
        </p:txBody>
      </p:sp>
    </p:spTree>
    <p:extLst>
      <p:ext uri="{BB962C8B-B14F-4D97-AF65-F5344CB8AC3E}">
        <p14:creationId xmlns:p14="http://schemas.microsoft.com/office/powerpoint/2010/main" val="368023848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481" t="2084" r="9060" b="23181"/>
          <a:stretch/>
        </p:blipFill>
        <p:spPr>
          <a:xfrm>
            <a:off x="314074" y="2225692"/>
            <a:ext cx="3778346" cy="2413122"/>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148" t="2406" r="10369" b="23499"/>
          <a:stretch/>
        </p:blipFill>
        <p:spPr>
          <a:xfrm>
            <a:off x="4355976" y="2204864"/>
            <a:ext cx="3960440" cy="2592830"/>
          </a:xfrm>
          <a:prstGeom prst="rect">
            <a:avLst/>
          </a:prstGeom>
        </p:spPr>
      </p:pic>
      <p:sp>
        <p:nvSpPr>
          <p:cNvPr id="6" name="Title 1"/>
          <p:cNvSpPr>
            <a:spLocks noGrp="1"/>
          </p:cNvSpPr>
          <p:nvPr>
            <p:ph type="title"/>
          </p:nvPr>
        </p:nvSpPr>
        <p:spPr>
          <a:xfrm>
            <a:off x="1331640" y="188640"/>
            <a:ext cx="6912768" cy="1152128"/>
          </a:xfrm>
        </p:spPr>
        <p:txBody>
          <a:bodyPr>
            <a:normAutofit/>
          </a:bodyPr>
          <a:lstStyle/>
          <a:p>
            <a:pPr algn="l"/>
            <a:r>
              <a:rPr lang="en-US" altLang="zh-CN" sz="3600" i="1" dirty="0" smtClean="0">
                <a:solidFill>
                  <a:srgbClr val="FFFF99"/>
                </a:solidFill>
                <a:latin typeface="Comic Sans MS" panose="030F0702030302020204" charset="0"/>
              </a:rPr>
              <a:t>A</a:t>
            </a:r>
            <a:r>
              <a:rPr lang="en-US" altLang="zh-CN" sz="3600" i="1" dirty="0" smtClean="0">
                <a:solidFill>
                  <a:srgbClr val="FFFF99"/>
                </a:solidFill>
                <a:latin typeface="Comic Sans MS" panose="030F0702030302020204" charset="0"/>
              </a:rPr>
              <a:t>ccuracy</a:t>
            </a:r>
            <a:r>
              <a:rPr lang="zh-CN" altLang="en-US" sz="3600" i="1" dirty="0" smtClean="0">
                <a:solidFill>
                  <a:srgbClr val="FFFF99"/>
                </a:solidFill>
                <a:latin typeface="Comic Sans MS" panose="030F0702030302020204" charset="0"/>
              </a:rPr>
              <a:t> </a:t>
            </a:r>
            <a:r>
              <a:rPr lang="en-US" altLang="zh-CN" sz="3600" i="1" dirty="0" smtClean="0">
                <a:solidFill>
                  <a:srgbClr val="FFFF99"/>
                </a:solidFill>
                <a:latin typeface="Comic Sans MS" panose="030F0702030302020204" charset="0"/>
              </a:rPr>
              <a:t>of</a:t>
            </a:r>
            <a:r>
              <a:rPr lang="zh-CN" altLang="en-US" sz="3600" i="1" dirty="0" smtClean="0">
                <a:solidFill>
                  <a:srgbClr val="FFFF99"/>
                </a:solidFill>
                <a:latin typeface="Comic Sans MS" panose="030F0702030302020204" charset="0"/>
              </a:rPr>
              <a:t> </a:t>
            </a:r>
            <a:r>
              <a:rPr lang="en-US" altLang="zh-CN" sz="3600" i="1" dirty="0" smtClean="0">
                <a:solidFill>
                  <a:srgbClr val="FFFF99"/>
                </a:solidFill>
                <a:latin typeface="Comic Sans MS" panose="030F0702030302020204" charset="0"/>
              </a:rPr>
              <a:t>S</a:t>
            </a:r>
            <a:r>
              <a:rPr lang="en-US" altLang="zh-CN" sz="3600" i="1" dirty="0" smtClean="0">
                <a:solidFill>
                  <a:srgbClr val="FFFF99"/>
                </a:solidFill>
                <a:latin typeface="Comic Sans MS" panose="030F0702030302020204" charset="0"/>
              </a:rPr>
              <a:t>upervised</a:t>
            </a:r>
            <a:r>
              <a:rPr lang="zh-CN" altLang="en-US" sz="3600" i="1" dirty="0" smtClean="0">
                <a:solidFill>
                  <a:srgbClr val="FFFF99"/>
                </a:solidFill>
                <a:latin typeface="Comic Sans MS" panose="030F0702030302020204" charset="0"/>
              </a:rPr>
              <a:t> </a:t>
            </a:r>
            <a:r>
              <a:rPr lang="en-US" altLang="zh-CN" sz="3600" i="1" dirty="0" smtClean="0">
                <a:solidFill>
                  <a:srgbClr val="FFFF99"/>
                </a:solidFill>
                <a:latin typeface="Comic Sans MS" panose="030F0702030302020204" charset="0"/>
              </a:rPr>
              <a:t>ML</a:t>
            </a:r>
            <a:r>
              <a:rPr lang="zh-CN" altLang="en-US" sz="3600" i="1" dirty="0" smtClean="0">
                <a:solidFill>
                  <a:srgbClr val="FFFF99"/>
                </a:solidFill>
                <a:latin typeface="Comic Sans MS" panose="030F0702030302020204" charset="0"/>
              </a:rPr>
              <a:t> </a:t>
            </a:r>
            <a:endParaRPr lang="zh-CN" altLang="en-US" sz="3600" i="1" dirty="0">
              <a:solidFill>
                <a:srgbClr val="FFFF99"/>
              </a:solidFill>
              <a:latin typeface="Comic Sans MS" panose="030F0702030302020204" charset="0"/>
            </a:endParaRPr>
          </a:p>
        </p:txBody>
      </p:sp>
      <p:sp>
        <p:nvSpPr>
          <p:cNvPr id="7" name="Title 1"/>
          <p:cNvSpPr txBox="1">
            <a:spLocks/>
          </p:cNvSpPr>
          <p:nvPr/>
        </p:nvSpPr>
        <p:spPr>
          <a:xfrm>
            <a:off x="323528" y="4653136"/>
            <a:ext cx="2627784" cy="11521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000" i="1" dirty="0" smtClean="0">
                <a:solidFill>
                  <a:srgbClr val="FFFF99"/>
                </a:solidFill>
                <a:latin typeface="Comic Sans MS" panose="030F0702030302020204" charset="0"/>
              </a:rPr>
              <a:t>T</a:t>
            </a:r>
            <a:r>
              <a:rPr lang="en-US" altLang="zh-CN" sz="2000" i="1" dirty="0" smtClean="0">
                <a:solidFill>
                  <a:srgbClr val="FFFF99"/>
                </a:solidFill>
                <a:latin typeface="Comic Sans MS" panose="030F0702030302020204" charset="0"/>
              </a:rPr>
              <a:t>wo</a:t>
            </a:r>
            <a:r>
              <a:rPr lang="zh-CN" altLang="en-US" sz="2000" i="1" dirty="0" smtClean="0">
                <a:solidFill>
                  <a:srgbClr val="FFFF99"/>
                </a:solidFill>
                <a:latin typeface="Comic Sans MS" panose="030F0702030302020204" charset="0"/>
              </a:rPr>
              <a:t> </a:t>
            </a:r>
            <a:r>
              <a:rPr lang="en-US" altLang="zh-CN" sz="2000" i="1" dirty="0" smtClean="0">
                <a:solidFill>
                  <a:srgbClr val="FFFF99"/>
                </a:solidFill>
                <a:latin typeface="Comic Sans MS" panose="030F0702030302020204" charset="0"/>
              </a:rPr>
              <a:t>classes</a:t>
            </a:r>
            <a:r>
              <a:rPr lang="zh-CN" altLang="en-US" sz="2000" i="1" dirty="0" smtClean="0">
                <a:solidFill>
                  <a:srgbClr val="FFFF99"/>
                </a:solidFill>
                <a:latin typeface="Comic Sans MS" panose="030F0702030302020204" charset="0"/>
              </a:rPr>
              <a:t>：</a:t>
            </a:r>
            <a:endParaRPr lang="en-US" altLang="zh-CN" sz="2000" i="1" dirty="0" smtClean="0">
              <a:solidFill>
                <a:srgbClr val="FFFF99"/>
              </a:solidFill>
              <a:latin typeface="Comic Sans MS" panose="030F0702030302020204" charset="0"/>
            </a:endParaRPr>
          </a:p>
          <a:p>
            <a:pPr algn="l"/>
            <a:r>
              <a:rPr lang="en-US" altLang="zh-CN" sz="2000" i="1" dirty="0" smtClean="0">
                <a:solidFill>
                  <a:srgbClr val="FFFF99"/>
                </a:solidFill>
                <a:latin typeface="Comic Sans MS" panose="030F0702030302020204" charset="0"/>
              </a:rPr>
              <a:t>&gt;=4.0</a:t>
            </a:r>
          </a:p>
          <a:p>
            <a:pPr algn="l"/>
            <a:r>
              <a:rPr lang="en-US" altLang="zh-CN" sz="2000" i="1" dirty="0" smtClean="0">
                <a:solidFill>
                  <a:srgbClr val="FFFF99"/>
                </a:solidFill>
                <a:latin typeface="Comic Sans MS" panose="030F0702030302020204" charset="0"/>
              </a:rPr>
              <a:t>&lt;4.0</a:t>
            </a:r>
            <a:endParaRPr lang="zh-CN" altLang="en-US" sz="2000" i="1" dirty="0">
              <a:solidFill>
                <a:srgbClr val="FFFF99"/>
              </a:solidFill>
              <a:latin typeface="Comic Sans MS" panose="030F0702030302020204" charset="0"/>
            </a:endParaRPr>
          </a:p>
        </p:txBody>
      </p:sp>
      <p:sp>
        <p:nvSpPr>
          <p:cNvPr id="8" name="Title 1"/>
          <p:cNvSpPr txBox="1">
            <a:spLocks/>
          </p:cNvSpPr>
          <p:nvPr/>
        </p:nvSpPr>
        <p:spPr>
          <a:xfrm>
            <a:off x="4427984" y="4869160"/>
            <a:ext cx="2627784" cy="115212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000" i="1" dirty="0" smtClean="0">
                <a:solidFill>
                  <a:srgbClr val="FFFF99"/>
                </a:solidFill>
                <a:latin typeface="Comic Sans MS" panose="030F0702030302020204" charset="0"/>
              </a:rPr>
              <a:t>Three</a:t>
            </a:r>
            <a:r>
              <a:rPr lang="zh-CN" altLang="en-US" sz="2000" i="1" dirty="0" smtClean="0">
                <a:solidFill>
                  <a:srgbClr val="FFFF99"/>
                </a:solidFill>
                <a:latin typeface="Comic Sans MS" panose="030F0702030302020204" charset="0"/>
              </a:rPr>
              <a:t> </a:t>
            </a:r>
            <a:r>
              <a:rPr lang="en-US" altLang="zh-CN" sz="2000" i="1" dirty="0" smtClean="0">
                <a:solidFill>
                  <a:srgbClr val="FFFF99"/>
                </a:solidFill>
                <a:latin typeface="Comic Sans MS" panose="030F0702030302020204" charset="0"/>
              </a:rPr>
              <a:t>classes</a:t>
            </a:r>
            <a:r>
              <a:rPr lang="zh-CN" altLang="en-US" sz="2000" i="1" dirty="0" smtClean="0">
                <a:solidFill>
                  <a:srgbClr val="FFFF99"/>
                </a:solidFill>
                <a:latin typeface="Comic Sans MS" panose="030F0702030302020204" charset="0"/>
              </a:rPr>
              <a:t>：</a:t>
            </a:r>
            <a:endParaRPr lang="en-US" altLang="zh-CN" sz="2000" i="1" dirty="0" smtClean="0">
              <a:solidFill>
                <a:srgbClr val="FFFF99"/>
              </a:solidFill>
              <a:latin typeface="Comic Sans MS" panose="030F0702030302020204" charset="0"/>
            </a:endParaRPr>
          </a:p>
          <a:p>
            <a:pPr algn="l"/>
            <a:r>
              <a:rPr lang="en-US" altLang="zh-CN" sz="2000" i="1" dirty="0" smtClean="0">
                <a:solidFill>
                  <a:srgbClr val="FFFF99"/>
                </a:solidFill>
                <a:latin typeface="Comic Sans MS" panose="030F0702030302020204" charset="0"/>
              </a:rPr>
              <a:t>&gt;=4.0 </a:t>
            </a:r>
            <a:r>
              <a:rPr lang="zh-CN" altLang="en-US" sz="2000" i="1" dirty="0" smtClean="0">
                <a:solidFill>
                  <a:srgbClr val="FFFF99"/>
                </a:solidFill>
                <a:latin typeface="Comic Sans MS" panose="030F0702030302020204" charset="0"/>
              </a:rPr>
              <a:t>: </a:t>
            </a:r>
            <a:r>
              <a:rPr lang="en-US" altLang="zh-CN" sz="2000" i="1" dirty="0" smtClean="0">
                <a:solidFill>
                  <a:srgbClr val="FFFF99"/>
                </a:solidFill>
                <a:latin typeface="Comic Sans MS" panose="030F0702030302020204" charset="0"/>
              </a:rPr>
              <a:t>Good</a:t>
            </a:r>
          </a:p>
          <a:p>
            <a:pPr algn="l"/>
            <a:r>
              <a:rPr lang="en-US" altLang="zh-CN" sz="2000" i="1" dirty="0" smtClean="0">
                <a:solidFill>
                  <a:srgbClr val="FFFF99"/>
                </a:solidFill>
                <a:latin typeface="Comic Sans MS" panose="030F0702030302020204" charset="0"/>
              </a:rPr>
              <a:t>4.0&gt; ~ &gt;=2.0</a:t>
            </a:r>
            <a:r>
              <a:rPr lang="zh-CN" altLang="en-US" sz="2000" i="1" dirty="0" smtClean="0">
                <a:solidFill>
                  <a:srgbClr val="FFFF99"/>
                </a:solidFill>
                <a:latin typeface="Comic Sans MS" panose="030F0702030302020204" charset="0"/>
              </a:rPr>
              <a:t> </a:t>
            </a:r>
            <a:r>
              <a:rPr lang="en-US" altLang="zh-CN" sz="2000" i="1" dirty="0" smtClean="0">
                <a:solidFill>
                  <a:srgbClr val="FFFF99"/>
                </a:solidFill>
                <a:latin typeface="Comic Sans MS" panose="030F0702030302020204" charset="0"/>
              </a:rPr>
              <a:t>:</a:t>
            </a:r>
            <a:r>
              <a:rPr lang="zh-CN" altLang="en-US" sz="2000" i="1" dirty="0" smtClean="0">
                <a:solidFill>
                  <a:srgbClr val="FFFF99"/>
                </a:solidFill>
                <a:latin typeface="Comic Sans MS" panose="030F0702030302020204" charset="0"/>
              </a:rPr>
              <a:t> </a:t>
            </a:r>
            <a:r>
              <a:rPr lang="en-US" altLang="zh-CN" sz="2000" i="1" dirty="0" smtClean="0">
                <a:solidFill>
                  <a:srgbClr val="FFFF99"/>
                </a:solidFill>
                <a:latin typeface="Comic Sans MS" panose="030F0702030302020204" charset="0"/>
              </a:rPr>
              <a:t>Average</a:t>
            </a:r>
          </a:p>
          <a:p>
            <a:pPr algn="l"/>
            <a:r>
              <a:rPr lang="en-US" altLang="zh-CN" sz="2000" i="1" dirty="0" smtClean="0">
                <a:solidFill>
                  <a:srgbClr val="FFFF99"/>
                </a:solidFill>
                <a:latin typeface="Comic Sans MS" panose="030F0702030302020204" charset="0"/>
              </a:rPr>
              <a:t>&lt;2.0</a:t>
            </a:r>
            <a:r>
              <a:rPr lang="zh-CN" altLang="en-US" sz="2000" i="1" dirty="0" smtClean="0">
                <a:solidFill>
                  <a:srgbClr val="FFFF99"/>
                </a:solidFill>
                <a:latin typeface="Comic Sans MS" panose="030F0702030302020204" charset="0"/>
              </a:rPr>
              <a:t>: </a:t>
            </a:r>
            <a:r>
              <a:rPr lang="en-US" altLang="zh-CN" sz="2000" i="1" dirty="0" smtClean="0">
                <a:solidFill>
                  <a:srgbClr val="FFFF99"/>
                </a:solidFill>
                <a:latin typeface="Comic Sans MS" panose="030F0702030302020204" charset="0"/>
              </a:rPr>
              <a:t>Bad</a:t>
            </a:r>
            <a:endParaRPr lang="zh-CN" altLang="en-US" sz="2000" i="1" dirty="0">
              <a:solidFill>
                <a:srgbClr val="FFFF99"/>
              </a:solidFill>
              <a:latin typeface="Comic Sans MS" panose="030F0702030302020204" charset="0"/>
            </a:endParaRPr>
          </a:p>
        </p:txBody>
      </p:sp>
    </p:spTree>
    <p:extLst>
      <p:ext uri="{BB962C8B-B14F-4D97-AF65-F5344CB8AC3E}">
        <p14:creationId xmlns:p14="http://schemas.microsoft.com/office/powerpoint/2010/main" val="77083253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1916832"/>
            <a:ext cx="7272808" cy="2736304"/>
          </a:xfrm>
          <a:solidFill>
            <a:schemeClr val="bg1">
              <a:alpha val="48000"/>
            </a:schemeClr>
          </a:solidFill>
        </p:spPr>
        <p:txBody>
          <a:bodyPr>
            <a:normAutofit/>
          </a:bodyPr>
          <a:lstStyle/>
          <a:p>
            <a:pPr algn="just"/>
            <a:r>
              <a:rPr lang="en-US" altLang="zh-CN" dirty="0">
                <a:latin typeface="Comic Sans MS"/>
                <a:cs typeface="Comic Sans MS"/>
              </a:rPr>
              <a:t>I</a:t>
            </a:r>
            <a:r>
              <a:rPr lang="en-US" altLang="zh-CN" dirty="0" smtClean="0">
                <a:latin typeface="Comic Sans MS"/>
                <a:cs typeface="Comic Sans MS"/>
              </a:rPr>
              <a:t>f </a:t>
            </a:r>
            <a:r>
              <a:rPr lang="en-US" altLang="zh-CN" dirty="0">
                <a:latin typeface="Comic Sans MS"/>
                <a:cs typeface="Comic Sans MS"/>
              </a:rPr>
              <a:t>we have a new movie and all features defined here, we can roughly predict </a:t>
            </a:r>
            <a:r>
              <a:rPr lang="en-US" altLang="zh-CN" dirty="0" smtClean="0">
                <a:latin typeface="Comic Sans MS"/>
                <a:cs typeface="Comic Sans MS"/>
              </a:rPr>
              <a:t>wh</a:t>
            </a:r>
            <a:r>
              <a:rPr lang="en-US" altLang="zh-CN" dirty="0" smtClean="0">
                <a:latin typeface="Comic Sans MS"/>
                <a:cs typeface="Comic Sans MS"/>
              </a:rPr>
              <a:t>ere</a:t>
            </a:r>
            <a:r>
              <a:rPr lang="en-US" altLang="zh-CN" dirty="0" smtClean="0">
                <a:latin typeface="Comic Sans MS"/>
                <a:cs typeface="Comic Sans MS"/>
              </a:rPr>
              <a:t> </a:t>
            </a:r>
            <a:r>
              <a:rPr lang="en-US" altLang="zh-CN" dirty="0">
                <a:latin typeface="Comic Sans MS"/>
                <a:cs typeface="Comic Sans MS"/>
              </a:rPr>
              <a:t>this movie’s score should be located.</a:t>
            </a:r>
            <a:endParaRPr lang="zh-CN" altLang="zh-CN" dirty="0">
              <a:latin typeface="Comic Sans MS"/>
              <a:cs typeface="Comic Sans MS"/>
            </a:endParaRPr>
          </a:p>
          <a:p>
            <a:pPr algn="just"/>
            <a:endParaRPr lang="zh-CN" altLang="en-US" dirty="0">
              <a:latin typeface="Comic Sans MS"/>
              <a:cs typeface="Comic Sans MS"/>
            </a:endParaRPr>
          </a:p>
        </p:txBody>
      </p:sp>
      <p:sp>
        <p:nvSpPr>
          <p:cNvPr id="4" name="Title 1"/>
          <p:cNvSpPr>
            <a:spLocks noGrp="1"/>
          </p:cNvSpPr>
          <p:nvPr>
            <p:ph type="title"/>
          </p:nvPr>
        </p:nvSpPr>
        <p:spPr>
          <a:xfrm>
            <a:off x="323528" y="188640"/>
            <a:ext cx="7992888" cy="1152128"/>
          </a:xfrm>
        </p:spPr>
        <p:txBody>
          <a:bodyPr>
            <a:normAutofit/>
          </a:bodyPr>
          <a:lstStyle/>
          <a:p>
            <a:pPr algn="l"/>
            <a:r>
              <a:rPr lang="en-US" altLang="zh-CN" sz="3600" i="1" dirty="0" smtClean="0">
                <a:solidFill>
                  <a:srgbClr val="FFFF99"/>
                </a:solidFill>
                <a:latin typeface="Comic Sans MS" panose="030F0702030302020204" charset="0"/>
              </a:rPr>
              <a:t>A</a:t>
            </a:r>
            <a:r>
              <a:rPr lang="en-US" altLang="zh-CN" sz="3600" i="1" dirty="0" smtClean="0">
                <a:solidFill>
                  <a:srgbClr val="FFFF99"/>
                </a:solidFill>
                <a:latin typeface="Comic Sans MS" panose="030F0702030302020204" charset="0"/>
              </a:rPr>
              <a:t>nswer</a:t>
            </a:r>
            <a:r>
              <a:rPr lang="zh-CN" altLang="en-US" sz="3600" i="1" dirty="0" smtClean="0">
                <a:solidFill>
                  <a:srgbClr val="FFFF99"/>
                </a:solidFill>
                <a:latin typeface="Comic Sans MS" panose="030F0702030302020204" charset="0"/>
              </a:rPr>
              <a:t> </a:t>
            </a:r>
            <a:r>
              <a:rPr lang="en-US" altLang="zh-CN" sz="3600" i="1" dirty="0" smtClean="0">
                <a:solidFill>
                  <a:srgbClr val="FFFF99"/>
                </a:solidFill>
                <a:latin typeface="Comic Sans MS" panose="030F0702030302020204" charset="0"/>
              </a:rPr>
              <a:t>for</a:t>
            </a:r>
            <a:r>
              <a:rPr lang="zh-CN" altLang="en-US" sz="3600" i="1" dirty="0" smtClean="0">
                <a:solidFill>
                  <a:srgbClr val="FFFF99"/>
                </a:solidFill>
                <a:latin typeface="Comic Sans MS" panose="030F0702030302020204" charset="0"/>
              </a:rPr>
              <a:t> </a:t>
            </a:r>
            <a:r>
              <a:rPr lang="en-US" altLang="zh-CN" sz="3600" i="1" dirty="0" smtClean="0">
                <a:solidFill>
                  <a:srgbClr val="FFFF99"/>
                </a:solidFill>
                <a:latin typeface="Comic Sans MS" panose="030F0702030302020204" charset="0"/>
              </a:rPr>
              <a:t>Questions</a:t>
            </a:r>
            <a:r>
              <a:rPr lang="zh-CN" altLang="en-US" sz="3600" i="1" dirty="0" smtClean="0">
                <a:solidFill>
                  <a:srgbClr val="FFFF99"/>
                </a:solidFill>
                <a:latin typeface="Comic Sans MS" panose="030F0702030302020204" charset="0"/>
              </a:rPr>
              <a:t> </a:t>
            </a:r>
            <a:r>
              <a:rPr lang="en-US" altLang="zh-CN" sz="3600" i="1" dirty="0" smtClean="0">
                <a:solidFill>
                  <a:srgbClr val="FFFF99"/>
                </a:solidFill>
                <a:latin typeface="Comic Sans MS" panose="030F0702030302020204" charset="0"/>
              </a:rPr>
              <a:t>2</a:t>
            </a:r>
            <a:endParaRPr lang="zh-CN" altLang="en-US" sz="3600" i="1" dirty="0">
              <a:solidFill>
                <a:srgbClr val="FFFF99"/>
              </a:solidFill>
              <a:latin typeface="Comic Sans MS" panose="030F0702030302020204" charset="0"/>
            </a:endParaRPr>
          </a:p>
        </p:txBody>
      </p:sp>
    </p:spTree>
    <p:extLst>
      <p:ext uri="{BB962C8B-B14F-4D97-AF65-F5344CB8AC3E}">
        <p14:creationId xmlns:p14="http://schemas.microsoft.com/office/powerpoint/2010/main" val="88766768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67544" y="2204864"/>
            <a:ext cx="8229600" cy="1143000"/>
          </a:xfrm>
        </p:spPr>
        <p:txBody>
          <a:bodyPr>
            <a:normAutofit/>
          </a:bodyPr>
          <a:lstStyle/>
          <a:p>
            <a:r>
              <a:rPr lang="en-US" altLang="zh-CN" i="1" dirty="0">
                <a:solidFill>
                  <a:srgbClr val="FFFF99"/>
                </a:solidFill>
                <a:latin typeface="Comic Sans MS" panose="030F0702030302020204" charset="0"/>
              </a:rPr>
              <a:t>Thank </a:t>
            </a:r>
            <a:r>
              <a:rPr lang="en-US" altLang="zh-CN" i="1" dirty="0" smtClean="0">
                <a:solidFill>
                  <a:srgbClr val="FFFF99"/>
                </a:solidFill>
                <a:latin typeface="Comic Sans MS" panose="030F0702030302020204" charset="0"/>
              </a:rPr>
              <a:t>you </a:t>
            </a:r>
            <a:endParaRPr lang="zh-CN" altLang="en-US" i="1" dirty="0">
              <a:solidFill>
                <a:srgbClr val="FFFF99"/>
              </a:solidFill>
              <a:latin typeface="Comic Sans MS" panose="030F0702030302020204" charset="0"/>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620688"/>
            <a:ext cx="8229600" cy="5435600"/>
          </a:xfrm>
          <a:solidFill>
            <a:schemeClr val="bg1">
              <a:alpha val="67000"/>
            </a:schemeClr>
          </a:solidFill>
          <a:effectLst>
            <a:softEdge rad="63500"/>
          </a:effectLst>
        </p:spPr>
        <p:txBody>
          <a:bodyPr/>
          <a:lstStyle/>
          <a:p>
            <a:r>
              <a:rPr lang="en-US" altLang="zh-CN" i="1" dirty="0">
                <a:latin typeface="Comic Sans MS" panose="030F0702030302020204" charset="0"/>
                <a:sym typeface="+mn-ea"/>
              </a:rPr>
              <a:t>Some basic details of the data</a:t>
            </a:r>
          </a:p>
          <a:p>
            <a:r>
              <a:rPr lang="en-US" altLang="zh-CN" sz="2400" i="1" dirty="0" smtClean="0">
                <a:latin typeface="Comic Sans MS" panose="030F0702030302020204" charset="0"/>
                <a:sym typeface="+mn-ea"/>
              </a:rPr>
              <a:t>29 movies </a:t>
            </a:r>
            <a:r>
              <a:rPr lang="en-US" altLang="zh-CN" sz="2400" i="1" dirty="0">
                <a:latin typeface="Comic Sans MS" panose="030F0702030302020204" charset="0"/>
                <a:sym typeface="+mn-ea"/>
              </a:rPr>
              <a:t>have an average rating over 4.5 </a:t>
            </a:r>
            <a:r>
              <a:rPr lang="en-US" altLang="zh-CN" sz="2400" i="1" dirty="0" smtClean="0">
                <a:latin typeface="Comic Sans MS" panose="030F0702030302020204" charset="0"/>
                <a:sym typeface="+mn-ea"/>
              </a:rPr>
              <a:t>overall.</a:t>
            </a:r>
          </a:p>
          <a:p>
            <a:r>
              <a:rPr lang="en-US" altLang="zh-CN" sz="2400" i="1" dirty="0" smtClean="0">
                <a:latin typeface="Comic Sans MS" panose="030F0702030302020204" charset="0"/>
                <a:sym typeface="+mn-ea"/>
              </a:rPr>
              <a:t>29 movies </a:t>
            </a:r>
            <a:r>
              <a:rPr lang="en-US" altLang="zh-CN" sz="2400" i="1" dirty="0">
                <a:latin typeface="Comic Sans MS" panose="030F0702030302020204" charset="0"/>
                <a:sym typeface="+mn-ea"/>
              </a:rPr>
              <a:t>have an average rating over 4.5 among </a:t>
            </a:r>
            <a:r>
              <a:rPr lang="en-US" altLang="zh-CN" sz="2400" i="1" dirty="0" smtClean="0">
                <a:latin typeface="Comic Sans MS" panose="030F0702030302020204" charset="0"/>
                <a:sym typeface="+mn-ea"/>
              </a:rPr>
              <a:t>men</a:t>
            </a:r>
            <a:r>
              <a:rPr lang="en-US" altLang="zh-CN" sz="2400" i="1" dirty="0">
                <a:latin typeface="Comic Sans MS" panose="030F0702030302020204" charset="0"/>
                <a:sym typeface="+mn-ea"/>
              </a:rPr>
              <a:t>,</a:t>
            </a:r>
            <a:r>
              <a:rPr lang="en-US" altLang="zh-CN" sz="2400" i="1" dirty="0" smtClean="0">
                <a:latin typeface="Comic Sans MS" panose="030F0702030302020204" charset="0"/>
                <a:sym typeface="+mn-ea"/>
              </a:rPr>
              <a:t> 70 </a:t>
            </a:r>
            <a:r>
              <a:rPr lang="en-US" altLang="zh-CN" sz="2400" i="1" dirty="0">
                <a:latin typeface="Comic Sans MS" panose="030F0702030302020204" charset="0"/>
                <a:sym typeface="+mn-ea"/>
              </a:rPr>
              <a:t>movies have an average rating over 4.5 among </a:t>
            </a:r>
            <a:r>
              <a:rPr lang="en-US" altLang="zh-CN" sz="2400" i="1" dirty="0" smtClean="0">
                <a:latin typeface="Comic Sans MS" panose="030F0702030302020204" charset="0"/>
                <a:sym typeface="+mn-ea"/>
              </a:rPr>
              <a:t>women.</a:t>
            </a:r>
          </a:p>
          <a:p>
            <a:r>
              <a:rPr lang="en-US" altLang="zh-CN" sz="2400" i="1" dirty="0" smtClean="0">
                <a:latin typeface="Comic Sans MS" panose="030F0702030302020204" charset="0"/>
                <a:sym typeface="+mn-ea"/>
              </a:rPr>
              <a:t>105 </a:t>
            </a:r>
            <a:r>
              <a:rPr lang="en-US" altLang="zh-CN" sz="2400" i="1" dirty="0">
                <a:latin typeface="Comic Sans MS" panose="030F0702030302020204" charset="0"/>
                <a:sym typeface="+mn-ea"/>
              </a:rPr>
              <a:t>movies have an median rating over 4.5 among men over age </a:t>
            </a:r>
            <a:r>
              <a:rPr lang="en-US" altLang="zh-CN" sz="2400" i="1" dirty="0" smtClean="0">
                <a:latin typeface="Comic Sans MS" panose="030F0702030302020204" charset="0"/>
                <a:sym typeface="+mn-ea"/>
              </a:rPr>
              <a:t>30, and 187 </a:t>
            </a:r>
            <a:r>
              <a:rPr lang="en-US" altLang="zh-CN" sz="2400" i="1" dirty="0">
                <a:latin typeface="Comic Sans MS" panose="030F0702030302020204" charset="0"/>
                <a:sym typeface="+mn-ea"/>
              </a:rPr>
              <a:t>movies have an median rating over 4.5 among </a:t>
            </a:r>
            <a:r>
              <a:rPr lang="en-US" altLang="zh-CN" sz="2400" i="1" dirty="0" smtClean="0">
                <a:latin typeface="Comic Sans MS" panose="030F0702030302020204" charset="0"/>
                <a:sym typeface="+mn-ea"/>
              </a:rPr>
              <a:t>women </a:t>
            </a:r>
            <a:r>
              <a:rPr lang="en-US" altLang="zh-CN" sz="2400" i="1" dirty="0">
                <a:latin typeface="Comic Sans MS" panose="030F0702030302020204" charset="0"/>
                <a:sym typeface="+mn-ea"/>
              </a:rPr>
              <a:t>over age </a:t>
            </a:r>
            <a:r>
              <a:rPr lang="en-US" altLang="zh-CN" sz="2400" i="1" dirty="0" smtClean="0">
                <a:latin typeface="Comic Sans MS" panose="030F0702030302020204" charset="0"/>
                <a:sym typeface="+mn-ea"/>
              </a:rPr>
              <a:t>30.  </a:t>
            </a:r>
          </a:p>
          <a:p>
            <a:endParaRPr lang="en-US" altLang="zh-CN" sz="2400" i="1" dirty="0">
              <a:latin typeface="Comic Sans MS" panose="030F0702030302020204" charset="0"/>
              <a:sym typeface="+mn-ea"/>
            </a:endParaRP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normAutofit/>
          </a:bodyPr>
          <a:lstStyle/>
          <a:p>
            <a:pPr algn="l"/>
            <a:r>
              <a:rPr lang="en-US" altLang="zh-CN" i="1" dirty="0">
                <a:solidFill>
                  <a:srgbClr val="FFFF99"/>
                </a:solidFill>
                <a:latin typeface="Comic Sans MS" panose="030F0702030302020204" charset="0"/>
              </a:rPr>
              <a:t>Ten top rating times movies</a:t>
            </a:r>
            <a:endParaRPr lang="zh-CN" altLang="en-US" i="1" dirty="0">
              <a:solidFill>
                <a:srgbClr val="FFFF99"/>
              </a:solidFill>
              <a:latin typeface="Comic Sans MS" panose="030F070203030202020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412776"/>
            <a:ext cx="8229600" cy="3587735"/>
          </a:xfrm>
        </p:spPr>
      </p:pic>
      <p:sp>
        <p:nvSpPr>
          <p:cNvPr id="3" name="Rectangle 2"/>
          <p:cNvSpPr/>
          <p:nvPr/>
        </p:nvSpPr>
        <p:spPr>
          <a:xfrm>
            <a:off x="2051720" y="5373216"/>
            <a:ext cx="5026736" cy="523220"/>
          </a:xfrm>
          <a:prstGeom prst="rect">
            <a:avLst/>
          </a:prstGeom>
        </p:spPr>
        <p:txBody>
          <a:bodyPr wrap="none">
            <a:spAutoFit/>
          </a:bodyPr>
          <a:lstStyle/>
          <a:p>
            <a:r>
              <a:rPr lang="en-US" altLang="zh-CN" sz="2800" i="1" dirty="0" smtClean="0">
                <a:solidFill>
                  <a:srgbClr val="FFFF99"/>
                </a:solidFill>
                <a:latin typeface="Comic Sans MS" panose="030F0702030302020204" charset="0"/>
              </a:rPr>
              <a:t>Top rating = Most popular ✔️ </a:t>
            </a:r>
            <a:endParaRPr lang="en-US" sz="2800" dirty="0"/>
          </a:p>
        </p:txBody>
      </p:sp>
    </p:spTree>
    <p:extLst>
      <p:ext uri="{BB962C8B-B14F-4D97-AF65-F5344CB8AC3E}">
        <p14:creationId xmlns:p14="http://schemas.microsoft.com/office/powerpoint/2010/main" val="2117065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i="1" dirty="0">
                <a:solidFill>
                  <a:srgbClr val="FFFF99"/>
                </a:solidFill>
                <a:latin typeface="Comic Sans MS" panose="030F0702030302020204" charset="0"/>
              </a:rPr>
              <a:t>Ten top rating movies</a:t>
            </a:r>
            <a:endParaRPr lang="zh-CN" altLang="en-US" i="1" dirty="0">
              <a:solidFill>
                <a:srgbClr val="FFFF99"/>
              </a:solidFill>
              <a:latin typeface="Comic Sans MS" panose="030F070203030202020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484784"/>
            <a:ext cx="6848475" cy="3590925"/>
          </a:xfrm>
        </p:spPr>
      </p:pic>
    </p:spTree>
    <p:extLst>
      <p:ext uri="{BB962C8B-B14F-4D97-AF65-F5344CB8AC3E}">
        <p14:creationId xmlns:p14="http://schemas.microsoft.com/office/powerpoint/2010/main" val="677035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altLang="zh-CN" sz="3600" i="1" dirty="0">
                <a:solidFill>
                  <a:srgbClr val="FFFF99"/>
                </a:solidFill>
                <a:latin typeface="Comic Sans MS" panose="030F0702030302020204" charset="0"/>
              </a:rPr>
              <a:t>Ten top rating for movies which are rated more than 100 times.</a:t>
            </a:r>
            <a:endParaRPr lang="zh-CN" altLang="en-US" sz="3600" i="1" dirty="0">
              <a:solidFill>
                <a:srgbClr val="FFFF99"/>
              </a:solidFill>
              <a:latin typeface="Comic Sans MS" panose="030F070203030202020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700808"/>
            <a:ext cx="8229600" cy="2774675"/>
          </a:xfrm>
        </p:spPr>
      </p:pic>
    </p:spTree>
    <p:extLst>
      <p:ext uri="{BB962C8B-B14F-4D97-AF65-F5344CB8AC3E}">
        <p14:creationId xmlns:p14="http://schemas.microsoft.com/office/powerpoint/2010/main" val="4272856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640960" cy="1152128"/>
          </a:xfrm>
        </p:spPr>
        <p:txBody>
          <a:bodyPr>
            <a:normAutofit/>
          </a:bodyPr>
          <a:lstStyle/>
          <a:p>
            <a:pPr algn="l"/>
            <a:r>
              <a:rPr lang="en-US" altLang="zh-CN" sz="3600" i="1" dirty="0">
                <a:solidFill>
                  <a:srgbClr val="FFFF99"/>
                </a:solidFill>
                <a:latin typeface="Comic Sans MS" panose="030F0702030302020204" charset="0"/>
              </a:rPr>
              <a:t>H</a:t>
            </a:r>
            <a:r>
              <a:rPr lang="en-US" altLang="zh-CN" sz="3600" i="1" dirty="0" smtClean="0">
                <a:solidFill>
                  <a:srgbClr val="FFFF99"/>
                </a:solidFill>
                <a:latin typeface="Comic Sans MS" panose="030F0702030302020204" charset="0"/>
              </a:rPr>
              <a:t>ow </a:t>
            </a:r>
            <a:r>
              <a:rPr lang="en-US" altLang="zh-CN" sz="3600" i="1" dirty="0">
                <a:solidFill>
                  <a:srgbClr val="FFFF99"/>
                </a:solidFill>
                <a:latin typeface="Comic Sans MS" panose="030F0702030302020204" charset="0"/>
              </a:rPr>
              <a:t>easy various groups are to please? </a:t>
            </a:r>
            <a:endParaRPr lang="zh-CN" altLang="en-US" sz="3600" i="1" dirty="0">
              <a:solidFill>
                <a:srgbClr val="FFFF99"/>
              </a:solidFill>
              <a:latin typeface="Comic Sans MS" panose="030F0702030302020204" charset="0"/>
            </a:endParaRPr>
          </a:p>
        </p:txBody>
      </p:sp>
      <p:pic>
        <p:nvPicPr>
          <p:cNvPr id="3" name="Picture 2"/>
          <p:cNvPicPr>
            <a:picLocks noChangeAspect="1"/>
          </p:cNvPicPr>
          <p:nvPr/>
        </p:nvPicPr>
        <p:blipFill>
          <a:blip r:embed="rId2"/>
          <a:stretch>
            <a:fillRect/>
          </a:stretch>
        </p:blipFill>
        <p:spPr>
          <a:xfrm>
            <a:off x="467544" y="1556792"/>
            <a:ext cx="8204200" cy="4394200"/>
          </a:xfrm>
          <a:prstGeom prst="rect">
            <a:avLst/>
          </a:prstGeom>
        </p:spPr>
      </p:pic>
      <p:sp>
        <p:nvSpPr>
          <p:cNvPr id="4" name="TextBox 3"/>
          <p:cNvSpPr txBox="1"/>
          <p:nvPr/>
        </p:nvSpPr>
        <p:spPr>
          <a:xfrm>
            <a:off x="466841" y="5589240"/>
            <a:ext cx="2623860" cy="923330"/>
          </a:xfrm>
          <a:prstGeom prst="rect">
            <a:avLst/>
          </a:prstGeom>
          <a:noFill/>
        </p:spPr>
        <p:txBody>
          <a:bodyPr wrap="none" rtlCol="0">
            <a:spAutoFit/>
          </a:bodyPr>
          <a:lstStyle/>
          <a:p>
            <a:endParaRPr lang="en-US" dirty="0" smtClean="0">
              <a:solidFill>
                <a:srgbClr val="FFFF99"/>
              </a:solidFill>
            </a:endParaRPr>
          </a:p>
          <a:p>
            <a:r>
              <a:rPr lang="en-US" altLang="zh-CN" dirty="0" smtClean="0">
                <a:solidFill>
                  <a:srgbClr val="FFFF99"/>
                </a:solidFill>
              </a:rPr>
              <a:t>13 - retired</a:t>
            </a:r>
            <a:endParaRPr lang="en-US" dirty="0" smtClean="0">
              <a:solidFill>
                <a:srgbClr val="FFFF99"/>
              </a:solidFill>
            </a:endParaRPr>
          </a:p>
          <a:p>
            <a:r>
              <a:rPr lang="en-US" dirty="0" smtClean="0">
                <a:solidFill>
                  <a:srgbClr val="FFFF99"/>
                </a:solidFill>
              </a:rPr>
              <a:t>18 </a:t>
            </a:r>
            <a:r>
              <a:rPr lang="en-US" altLang="zh-CN" dirty="0" smtClean="0">
                <a:solidFill>
                  <a:srgbClr val="FFFF99"/>
                </a:solidFill>
              </a:rPr>
              <a:t>-</a:t>
            </a:r>
            <a:r>
              <a:rPr lang="en-US" dirty="0" smtClean="0">
                <a:solidFill>
                  <a:srgbClr val="FFFF99"/>
                </a:solidFill>
              </a:rPr>
              <a:t> tradesman/craftsman</a:t>
            </a:r>
          </a:p>
        </p:txBody>
      </p:sp>
    </p:spTree>
    <p:extLst>
      <p:ext uri="{BB962C8B-B14F-4D97-AF65-F5344CB8AC3E}">
        <p14:creationId xmlns:p14="http://schemas.microsoft.com/office/powerpoint/2010/main" val="1323903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4096"/>
          </a:xfrm>
        </p:spPr>
        <p:txBody>
          <a:bodyPr>
            <a:noAutofit/>
          </a:bodyPr>
          <a:lstStyle/>
          <a:p>
            <a:r>
              <a:rPr lang="en-US" sz="3600" i="1" dirty="0">
                <a:solidFill>
                  <a:srgbClr val="FFFF99"/>
                </a:solidFill>
                <a:latin typeface="Comic Sans MS" panose="030F0702030302020204" charset="0"/>
              </a:rPr>
              <a:t>Expand our investigation to histograms </a:t>
            </a:r>
            <a:endParaRPr lang="zh-CN" altLang="en-US" sz="3600" i="1" dirty="0">
              <a:solidFill>
                <a:srgbClr val="FFFF99"/>
              </a:solidFill>
              <a:latin typeface="Comic Sans MS" panose="030F0702030302020204" charset="0"/>
            </a:endParaRPr>
          </a:p>
        </p:txBody>
      </p:sp>
      <p:sp>
        <p:nvSpPr>
          <p:cNvPr id="3" name="TextBox 2"/>
          <p:cNvSpPr txBox="1"/>
          <p:nvPr/>
        </p:nvSpPr>
        <p:spPr>
          <a:xfrm>
            <a:off x="647564" y="1062933"/>
            <a:ext cx="7920880" cy="5112568"/>
          </a:xfrm>
          <a:prstGeom prst="rect">
            <a:avLst/>
          </a:prstGeom>
          <a:gradFill>
            <a:gsLst>
              <a:gs pos="0">
                <a:schemeClr val="accent1">
                  <a:lumMod val="5000"/>
                  <a:lumOff val="95000"/>
                  <a:alpha val="64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endParaRPr lang="zh-CN" altLang="en-US" dirty="0"/>
          </a:p>
        </p:txBody>
      </p:sp>
      <p:pic>
        <p:nvPicPr>
          <p:cNvPr id="5" name="Picture 4"/>
          <p:cNvPicPr>
            <a:picLocks noChangeAspect="1"/>
          </p:cNvPicPr>
          <p:nvPr/>
        </p:nvPicPr>
        <p:blipFill>
          <a:blip r:embed="rId3"/>
          <a:stretch>
            <a:fillRect/>
          </a:stretch>
        </p:blipFill>
        <p:spPr>
          <a:xfrm>
            <a:off x="1093479" y="1278957"/>
            <a:ext cx="7029049" cy="4680520"/>
          </a:xfrm>
          <a:prstGeom prst="rect">
            <a:avLst/>
          </a:prstGeom>
        </p:spPr>
      </p:pic>
    </p:spTree>
    <p:extLst>
      <p:ext uri="{BB962C8B-B14F-4D97-AF65-F5344CB8AC3E}">
        <p14:creationId xmlns:p14="http://schemas.microsoft.com/office/powerpoint/2010/main" val="898752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1012974"/>
          </a:xfrm>
        </p:spPr>
        <p:txBody>
          <a:bodyPr>
            <a:normAutofit/>
          </a:bodyPr>
          <a:lstStyle/>
          <a:p>
            <a:r>
              <a:rPr lang="en-US" altLang="zh-CN" sz="3100" i="1" dirty="0" smtClean="0">
                <a:solidFill>
                  <a:srgbClr val="FFFF99"/>
                </a:solidFill>
                <a:latin typeface="Comic Sans MS" panose="030F0702030302020204" charset="0"/>
              </a:rPr>
              <a:t>The</a:t>
            </a:r>
            <a:r>
              <a:rPr lang="zh-CN" altLang="en-US" sz="3100" i="1" dirty="0" smtClean="0">
                <a:solidFill>
                  <a:srgbClr val="FFFF99"/>
                </a:solidFill>
                <a:latin typeface="Comic Sans MS" panose="030F0702030302020204" charset="0"/>
              </a:rPr>
              <a:t> </a:t>
            </a:r>
            <a:r>
              <a:rPr lang="en-US" altLang="zh-CN" sz="3100" i="1" dirty="0" smtClean="0">
                <a:solidFill>
                  <a:srgbClr val="FFFF99"/>
                </a:solidFill>
                <a:latin typeface="Comic Sans MS" panose="030F0702030302020204" charset="0"/>
              </a:rPr>
              <a:t>number </a:t>
            </a:r>
            <a:r>
              <a:rPr lang="en-US" altLang="zh-CN" sz="3100" i="1" dirty="0">
                <a:solidFill>
                  <a:srgbClr val="FFFF99"/>
                </a:solidFill>
                <a:latin typeface="Comic Sans MS" panose="030F0702030302020204" charset="0"/>
              </a:rPr>
              <a:t>of ratings each movie </a:t>
            </a:r>
            <a:r>
              <a:rPr lang="en-US" altLang="zh-CN" sz="3100" i="1" dirty="0" smtClean="0">
                <a:solidFill>
                  <a:srgbClr val="FFFF99"/>
                </a:solidFill>
                <a:latin typeface="Comic Sans MS" panose="030F0702030302020204" charset="0"/>
              </a:rPr>
              <a:t>received</a:t>
            </a:r>
            <a:endParaRPr lang="zh-CN" altLang="en-US" dirty="0"/>
          </a:p>
        </p:txBody>
      </p:sp>
      <p:sp>
        <p:nvSpPr>
          <p:cNvPr id="6" name="TextBox 5"/>
          <p:cNvSpPr txBox="1"/>
          <p:nvPr/>
        </p:nvSpPr>
        <p:spPr>
          <a:xfrm>
            <a:off x="323528" y="1340768"/>
            <a:ext cx="8496944" cy="4801315"/>
          </a:xfrm>
          <a:prstGeom prst="rect">
            <a:avLst/>
          </a:prstGeom>
          <a:solidFill>
            <a:schemeClr val="bg1">
              <a:alpha val="64000"/>
            </a:schemeClr>
          </a:solidFill>
        </p:spPr>
        <p:txBody>
          <a:bodyPr wrap="square" rtlCol="0">
            <a:spAutoFit/>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r>
              <a:rPr lang="en-US" altLang="zh-CN" dirty="0" smtClean="0"/>
              <a:t>The </a:t>
            </a:r>
            <a:r>
              <a:rPr lang="en-US" altLang="zh-CN" dirty="0"/>
              <a:t>plot clearly shows an exponential relationship between number of movies and number of ratings, thus suggesting only a small portion of movies received a large amount of ratings, and most movies </a:t>
            </a:r>
            <a:r>
              <a:rPr lang="en-US" altLang="zh-CN" dirty="0" smtClean="0"/>
              <a:t>received less </a:t>
            </a:r>
            <a:r>
              <a:rPr lang="en-US" altLang="zh-CN" dirty="0"/>
              <a:t>than 500 rating times.</a:t>
            </a:r>
            <a:endParaRPr lang="zh-CN" altLang="en-US" dirty="0"/>
          </a:p>
        </p:txBody>
      </p:sp>
      <p:pic>
        <p:nvPicPr>
          <p:cNvPr id="7" name="image33.png"/>
          <p:cNvPicPr/>
          <p:nvPr/>
        </p:nvPicPr>
        <p:blipFill>
          <a:blip r:embed="rId2"/>
          <a:srcRect/>
          <a:stretch>
            <a:fillRect/>
          </a:stretch>
        </p:blipFill>
        <p:spPr>
          <a:xfrm>
            <a:off x="1527649" y="1556792"/>
            <a:ext cx="5780655" cy="3456384"/>
          </a:xfrm>
          <a:prstGeom prst="rect">
            <a:avLst/>
          </a:prstGeom>
          <a:ln/>
        </p:spPr>
      </p:pic>
    </p:spTree>
    <p:extLst>
      <p:ext uri="{BB962C8B-B14F-4D97-AF65-F5344CB8AC3E}">
        <p14:creationId xmlns:p14="http://schemas.microsoft.com/office/powerpoint/2010/main" val="314280441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457</Words>
  <Application>Microsoft Macintosh PowerPoint</Application>
  <PresentationFormat>On-screen Show (4:3)</PresentationFormat>
  <Paragraphs>88</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主题</vt:lpstr>
      <vt:lpstr>Amazing data from MovieLens</vt:lpstr>
      <vt:lpstr>This is how we start...</vt:lpstr>
      <vt:lpstr>PowerPoint Presentation</vt:lpstr>
      <vt:lpstr>Ten top rating times movies</vt:lpstr>
      <vt:lpstr>Ten top rating movies</vt:lpstr>
      <vt:lpstr>Ten top rating for movies which are rated more than 100 times.</vt:lpstr>
      <vt:lpstr>How easy various groups are to please? </vt:lpstr>
      <vt:lpstr>Expand our investigation to histograms </vt:lpstr>
      <vt:lpstr>The number of ratings each movie received</vt:lpstr>
      <vt:lpstr>The average rating for each movie</vt:lpstr>
      <vt:lpstr>The average rating for movies which are rated more than 100 times.</vt:lpstr>
      <vt:lpstr>Mean rating for every movie men versus women </vt:lpstr>
      <vt:lpstr> Mean rating for movies rated more than 200 times men versus women</vt:lpstr>
      <vt:lpstr>Correlation coefficient  </vt:lpstr>
      <vt:lpstr>Business questions</vt:lpstr>
      <vt:lpstr>Rating count of Genres</vt:lpstr>
      <vt:lpstr>PowerPoint Presentation</vt:lpstr>
      <vt:lpstr>Different occupation’s behaviors</vt:lpstr>
      <vt:lpstr>Rating counting of each occupation in Action movies</vt:lpstr>
      <vt:lpstr>PowerPoint Presentation</vt:lpstr>
      <vt:lpstr>PowerPoint Presentation</vt:lpstr>
      <vt:lpstr>PowerPoint Presentation</vt:lpstr>
      <vt:lpstr>PowerPoint Presentation</vt:lpstr>
      <vt:lpstr>Supervised machine learning on each movie’s features      K-NN &amp; SVM  Predict if a new movie that has these features falls into different class of ratings..   </vt:lpstr>
      <vt:lpstr>Accuracy of Supervised ML </vt:lpstr>
      <vt:lpstr>Answer for Questions 2</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Amazing data from MovieLens</dc:title>
  <dc:creator>dell</dc:creator>
  <cp:lastModifiedBy>Tongge Zhu</cp:lastModifiedBy>
  <cp:revision>29</cp:revision>
  <dcterms:created xsi:type="dcterms:W3CDTF">2016-10-23T05:34:00Z</dcterms:created>
  <dcterms:modified xsi:type="dcterms:W3CDTF">2016-10-27T17:37:22Z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2052-10.1.0.5973</vt:lpwstr>
  </property>
</Properties>
</file>