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50F08E3-99B1-4393-A4D0-0953F70B1E1C}">
  <a:tblStyle styleId="{650F08E3-99B1-4393-A4D0-0953F70B1E1C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ndar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820737" y="4155141"/>
            <a:ext cx="7542212" cy="1013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20737" y="5230905"/>
            <a:ext cx="7542212" cy="10309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7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ctr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ctr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ctr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ctr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ctr">
              <a:spcBef>
                <a:spcPts val="36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ctr">
              <a:spcBef>
                <a:spcPts val="36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ctr">
              <a:spcBef>
                <a:spcPts val="36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ctr">
              <a:spcBef>
                <a:spcPts val="36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  <p:pic>
        <p:nvPicPr>
          <p:cNvPr descr="MoleculeTracer.png"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18" y="224679"/>
            <a:ext cx="5795962" cy="394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77239" y="3962398"/>
            <a:ext cx="7585709" cy="672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3101957" y="457200"/>
            <a:ext cx="2940086" cy="2940086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77239" y="4639235"/>
            <a:ext cx="758570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779462" y="107577"/>
            <a:ext cx="7581901" cy="165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2593694" y="68355"/>
            <a:ext cx="3953435" cy="7581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08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730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159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30188" lvl="5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30188" lvl="6" marL="25161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31775" lvl="7" marL="286067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33363" lvl="8" marL="32051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5186082" y="2250141"/>
            <a:ext cx="5607424" cy="1940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1088022" y="146729"/>
            <a:ext cx="5610267" cy="614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08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730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159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30188" lvl="5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30188" lvl="6" marL="25161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31775" lvl="7" marL="286067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33363" lvl="8" marL="32051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779462" y="107577"/>
            <a:ext cx="7581901" cy="165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79462" y="1882588"/>
            <a:ext cx="7581901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08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730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159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30188" lvl="5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30188" lvl="6" marL="25161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31775" lvl="7" marL="286067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33363" lvl="8" marL="32051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20737" y="1219012"/>
            <a:ext cx="7542212" cy="19589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20737" y="3224213"/>
            <a:ext cx="75422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Candara"/>
              <a:buNone/>
              <a:defRPr b="1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79462" y="107577"/>
            <a:ext cx="7581901" cy="165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79462" y="1892300"/>
            <a:ext cx="3657600" cy="397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62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984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30188" lvl="5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30188" lvl="6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30188" lvl="7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30188" lvl="8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703762" y="1892300"/>
            <a:ext cx="3657600" cy="397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62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984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30188" lvl="5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30188" lvl="6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30188" lvl="7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30188" lvl="8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79462" y="107577"/>
            <a:ext cx="7581901" cy="165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79462" y="1761565"/>
            <a:ext cx="3657600" cy="5154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779462" y="2393575"/>
            <a:ext cx="3657600" cy="3473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62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984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42888" lvl="5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42888" lvl="6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42888" lvl="7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42888" lvl="8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703762" y="1761565"/>
            <a:ext cx="3657600" cy="5154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Candara"/>
              <a:buNone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703762" y="2393575"/>
            <a:ext cx="3657600" cy="3473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762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984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42888" lvl="5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42888" lvl="6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42888" lvl="7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42888" lvl="8" marL="2173288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79462" y="107577"/>
            <a:ext cx="7581901" cy="165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779929" y="457200"/>
            <a:ext cx="35661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802392" y="457200"/>
            <a:ext cx="356615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08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730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159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30188" lvl="5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30188" lvl="6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30188" lvl="7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30188" lvl="8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779929" y="1828800"/>
            <a:ext cx="356615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777239" y="457200"/>
            <a:ext cx="35661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3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5266764" y="1676400"/>
            <a:ext cx="2975609" cy="2975609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77239" y="1828800"/>
            <a:ext cx="3566159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1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Candara"/>
              <a:buNone/>
              <a:defRPr b="1" i="0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6" name="Shape 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3"/>
            </a:srgbClr>
          </a:solidFill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779462" y="107577"/>
            <a:ext cx="7581901" cy="165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82588"/>
            <a:ext cx="7581901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0825" lvl="0" marL="40322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73050" lvl="1" marL="8064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15900" lvl="2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34950" lvl="3" marL="14922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18288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30188" lvl="5" marL="21732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30188" lvl="6" marL="2516188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31775" lvl="7" marL="286067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33363" lvl="8" marL="32051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6651811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820737" y="4155141"/>
            <a:ext cx="7542212" cy="10130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ndara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Analysis of Lending Club's</a:t>
            </a:r>
            <a:br>
              <a:rPr b="1" i="0" lang="en-US" sz="4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i="0" lang="en-US" sz="4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issued loans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820737" y="5230905"/>
            <a:ext cx="7542212" cy="1030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2</a:t>
            </a:r>
          </a:p>
          <a:p>
            <a:pPr indent="0" lvl="0" marL="0" marR="0" rtl="0" algn="ctr"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Hang Ding, Fangling Zhang, Qingquan Zhao, Yihao Zhou, Tongge Zhu</a:t>
            </a:r>
          </a:p>
          <a:p>
            <a:pPr indent="0" lvl="0" marL="0" marR="0" rtl="0" algn="ctr">
              <a:spcBef>
                <a:spcPts val="5"/>
              </a:spcBef>
              <a:buClr>
                <a:schemeClr val="lt1"/>
              </a:buClr>
              <a:buSzPct val="25000"/>
              <a:buFont typeface="Candara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544" y="431083"/>
            <a:ext cx="4846631" cy="32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963" y="2648966"/>
            <a:ext cx="6067200" cy="22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Decision Tree Classifier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-US" sz="3000"/>
              <a:t>-	Result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51" y="5078310"/>
            <a:ext cx="8399487" cy="1109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199" y="2029974"/>
            <a:ext cx="7494300" cy="24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Decision Tree Classifier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-US" sz="3000"/>
              <a:t>-	Mathematical Rationalization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388" y="2611341"/>
            <a:ext cx="6067200" cy="22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type="title"/>
          </p:nvPr>
        </p:nvSpPr>
        <p:spPr>
          <a:xfrm>
            <a:off x="779449" y="107575"/>
            <a:ext cx="7950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Random Forest Classifier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-US" sz="3000"/>
              <a:t>-	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472324" y="190650"/>
            <a:ext cx="63252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-US"/>
              <a:t>Imbalanced Data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883599" y="4082550"/>
            <a:ext cx="53700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-US"/>
              <a:t>Balanced Data</a:t>
            </a:r>
          </a:p>
        </p:txBody>
      </p:sp>
      <p:sp>
        <p:nvSpPr>
          <p:cNvPr id="170" name="Shape 170"/>
          <p:cNvSpPr/>
          <p:nvPr/>
        </p:nvSpPr>
        <p:spPr>
          <a:xfrm>
            <a:off x="4140250" y="2706825"/>
            <a:ext cx="823800" cy="165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925800" y="1326650"/>
            <a:ext cx="46647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 A: 37637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 B: 2363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2890" y="1521766"/>
            <a:ext cx="5367000" cy="4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type="title"/>
          </p:nvPr>
        </p:nvSpPr>
        <p:spPr>
          <a:xfrm>
            <a:off x="331675" y="63750"/>
            <a:ext cx="85914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Which ratio is best?</a:t>
            </a:r>
          </a:p>
        </p:txBody>
      </p:sp>
      <p:sp>
        <p:nvSpPr>
          <p:cNvPr id="178" name="Shape 178"/>
          <p:cNvSpPr/>
          <p:nvPr/>
        </p:nvSpPr>
        <p:spPr>
          <a:xfrm>
            <a:off x="3977000" y="1584425"/>
            <a:ext cx="273300" cy="165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3500" y="2666425"/>
            <a:ext cx="30000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 A: 3764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-US" sz="3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 B: 2363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126" y="3012298"/>
            <a:ext cx="6355800" cy="21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779462" y="4123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Decision Tree Classifier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with Balanced data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-US" sz="3000"/>
              <a:t>-	Result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088" y="3176132"/>
            <a:ext cx="6355800" cy="2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779449" y="412375"/>
            <a:ext cx="7950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Random Forest Classifier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US"/>
              <a:t>with Balanced data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-US" sz="3000"/>
              <a:t>-	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Shape 196"/>
          <p:cNvGraphicFramePr/>
          <p:nvPr/>
        </p:nvGraphicFramePr>
        <p:xfrm>
          <a:off x="488862" y="25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{650F08E3-99B1-4393-A4D0-0953F70B1E1C}</a:tableStyleId>
              </a:tblPr>
              <a:tblGrid>
                <a:gridCol w="3514050"/>
                <a:gridCol w="1237675"/>
                <a:gridCol w="1171325"/>
                <a:gridCol w="1193425"/>
                <a:gridCol w="1049800"/>
              </a:tblGrid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Sensitivity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Specificity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Key Point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Selection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Decision Tree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0.69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Random 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0.69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Decision Tree with balanced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0.95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10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Random Forest with balanced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10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10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1000">
                          <a:solidFill>
                            <a:srgbClr val="FF0000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i="1" lang="en-US" sz="1000">
                          <a:solidFill>
                            <a:srgbClr val="FF0000"/>
                          </a:solidFill>
                        </a:rPr>
                        <a:t>✔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Logistics Regression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K-NN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0.92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ExtraTrees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0.97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Gradient Boosting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0.99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2959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MLP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0.98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0.76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Shape 197"/>
          <p:cNvSpPr txBox="1"/>
          <p:nvPr>
            <p:ph type="title"/>
          </p:nvPr>
        </p:nvSpPr>
        <p:spPr>
          <a:xfrm>
            <a:off x="331675" y="1130550"/>
            <a:ext cx="85914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Comparison of prediction result </a:t>
            </a:r>
            <a:r>
              <a:rPr lang="en-US"/>
              <a:t>between the models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-US" sz="3000"/>
              <a:t>-	Key Point = Sensitivity * 0.2 + Specificity * 0.8</a:t>
            </a:r>
          </a:p>
          <a:p>
            <a:pPr indent="387350"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-64199" y="107575"/>
            <a:ext cx="90405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Mathematical Rationalization</a:t>
            </a:r>
          </a:p>
          <a:p>
            <a:pPr indent="-457200" lvl="0" marL="1371600" rtl="0" algn="l">
              <a:spcBef>
                <a:spcPts val="0"/>
              </a:spcBef>
              <a:buSzPct val="100000"/>
              <a:buChar char="-"/>
            </a:pPr>
            <a:r>
              <a:rPr lang="en-US" sz="3600"/>
              <a:t>Decision Tree Classifier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875275"/>
            <a:ext cx="79629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250" y="3805625"/>
            <a:ext cx="5639340" cy="272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type="title"/>
          </p:nvPr>
        </p:nvSpPr>
        <p:spPr>
          <a:xfrm>
            <a:off x="-64199" y="107575"/>
            <a:ext cx="90405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Mathematical Rationalization</a:t>
            </a:r>
          </a:p>
          <a:p>
            <a:pPr indent="-457200" lvl="0" marL="1371600" rtl="0" algn="l">
              <a:spcBef>
                <a:spcPts val="0"/>
              </a:spcBef>
              <a:buSzPct val="100000"/>
              <a:buChar char="-"/>
            </a:pPr>
            <a:r>
              <a:rPr lang="en-US" sz="3600"/>
              <a:t>Decision Tree Classifier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50" y="1837675"/>
            <a:ext cx="8229849" cy="272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73708" y="613164"/>
            <a:ext cx="7542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ndara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Background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Font typeface="Candara"/>
              <a:buNone/>
            </a:pPr>
            <a:r>
              <a:t/>
            </a:r>
            <a:endParaRPr b="1" i="0" sz="45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718" y="1514758"/>
            <a:ext cx="7778700" cy="30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50" y="1910724"/>
            <a:ext cx="7896225" cy="3193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type="title"/>
          </p:nvPr>
        </p:nvSpPr>
        <p:spPr>
          <a:xfrm>
            <a:off x="-64199" y="107575"/>
            <a:ext cx="90405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Mathematical Rationalization</a:t>
            </a:r>
          </a:p>
          <a:p>
            <a:pPr indent="-457200" lvl="0" marL="1371600" rtl="0" algn="l">
              <a:spcBef>
                <a:spcPts val="0"/>
              </a:spcBef>
              <a:buSzPct val="100000"/>
              <a:buChar char="-"/>
            </a:pPr>
            <a:r>
              <a:rPr lang="en-US" sz="3600"/>
              <a:t>Random Forest Classifier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25" y="2084287"/>
            <a:ext cx="7264750" cy="17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00" y="4133625"/>
            <a:ext cx="7025125" cy="104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type="title"/>
          </p:nvPr>
        </p:nvSpPr>
        <p:spPr>
          <a:xfrm>
            <a:off x="-64199" y="107575"/>
            <a:ext cx="90405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/>
              <a:t>Mathematical Rationalization</a:t>
            </a:r>
          </a:p>
          <a:p>
            <a:pPr indent="-457200" lvl="0" marL="1371600" rtl="0" algn="l">
              <a:spcBef>
                <a:spcPts val="0"/>
              </a:spcBef>
              <a:buSzPct val="100000"/>
              <a:buChar char="-"/>
            </a:pPr>
            <a:r>
              <a:rPr lang="en-US" sz="3600"/>
              <a:t>Random Forest Classifier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73412" y="226832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Thanks for your attentions!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/>
              <a:t>Motivations: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79462" y="1882588"/>
            <a:ext cx="7581900" cy="39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US"/>
              <a:t>Detect and predict bad debt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Distinguish the risk level of different kinds of loans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Decrease default rate of loan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 Make business decisions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Improve loan issue time cycle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Increase benefit!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12478" l="0" r="9235" t="0"/>
          <a:stretch/>
        </p:blipFill>
        <p:spPr>
          <a:xfrm>
            <a:off x="291963" y="2085491"/>
            <a:ext cx="4009539" cy="308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10430" l="5609" r="0" t="7293"/>
          <a:stretch/>
        </p:blipFill>
        <p:spPr>
          <a:xfrm>
            <a:off x="4437878" y="2085491"/>
            <a:ext cx="4435527" cy="30804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Data Distribution:	</a:t>
            </a:r>
          </a:p>
          <a:p>
            <a:pPr indent="-457200" lvl="0" marL="457200" rtl="0" algn="l">
              <a:spcBef>
                <a:spcPts val="0"/>
              </a:spcBef>
              <a:buSzPct val="100000"/>
              <a:buChar char="-"/>
            </a:pPr>
            <a:r>
              <a:rPr lang="en-US" sz="3600"/>
              <a:t>loan grade &amp; loan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585" y="1878701"/>
            <a:ext cx="5516585" cy="4395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Data Distribution:	</a:t>
            </a:r>
          </a:p>
          <a:p>
            <a:pPr indent="-457200" lvl="0" marL="457200" rtl="0" algn="l">
              <a:spcBef>
                <a:spcPts val="0"/>
              </a:spcBef>
              <a:buSzPct val="100000"/>
              <a:buChar char="-"/>
            </a:pPr>
            <a:r>
              <a:rPr lang="en-US" sz="3600"/>
              <a:t>Default 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21000" l="0" r="0" t="0"/>
          <a:stretch/>
        </p:blipFill>
        <p:spPr>
          <a:xfrm>
            <a:off x="1547416" y="2271843"/>
            <a:ext cx="6085917" cy="383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Data Distribution:	</a:t>
            </a:r>
          </a:p>
          <a:p>
            <a:pPr indent="-457200" lvl="0" marL="457200" rtl="0" algn="l">
              <a:spcBef>
                <a:spcPts val="0"/>
              </a:spcBef>
              <a:buSzPct val="100000"/>
              <a:buChar char="-"/>
            </a:pPr>
            <a:r>
              <a:rPr lang="en-US" sz="3600"/>
              <a:t>Number of loans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Analysis Workflow: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79450" y="1422552"/>
            <a:ext cx="7581900" cy="46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Preprocessing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Data Cleaning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Feature Selection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Encoding Categorical Features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Model Selection</a:t>
            </a:r>
          </a:p>
          <a:p>
            <a:pPr indent="-368300" lvl="1" marL="914400" rtl="0">
              <a:spcBef>
                <a:spcPts val="600"/>
              </a:spcBef>
              <a:buSzPct val="100000"/>
            </a:pPr>
            <a:r>
              <a:rPr lang="en-US" sz="2200"/>
              <a:t>D</a:t>
            </a:r>
            <a:r>
              <a:rPr lang="en-US"/>
              <a:t>ecision Tree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-US"/>
              <a:t>RandomForest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-US"/>
              <a:t>Logistic Regression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-US"/>
              <a:t>Others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Machine Learning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Mathematical Rationalization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30087" y="4622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-US"/>
              <a:t>Class Definitions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98750" y="1764927"/>
            <a:ext cx="7581900" cy="46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Good Customers (class A):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Whoever behave good in load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Default Customers includes (class B):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-US"/>
              <a:t>Late (31-120 days)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-US"/>
              <a:t>Charged Off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-US"/>
              <a:t>Default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420" y="1860832"/>
            <a:ext cx="6059314" cy="44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779462" y="107577"/>
            <a:ext cx="7581900" cy="1653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Decision Tree Classifier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-US" sz="3000"/>
              <a:t>-	Cross Validation Curve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