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9" r:id="rId10"/>
    <p:sldId id="273" r:id="rId11"/>
    <p:sldId id="270" r:id="rId12"/>
    <p:sldId id="272" r:id="rId13"/>
    <p:sldId id="274" r:id="rId14"/>
    <p:sldId id="275" r:id="rId15"/>
    <p:sldId id="268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B7"/>
    <a:srgbClr val="FFB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6602"/>
  </p:normalViewPr>
  <p:slideViewPr>
    <p:cSldViewPr snapToGrid="0" snapToObjects="1">
      <p:cViewPr varScale="1">
        <p:scale>
          <a:sx n="82" d="100"/>
          <a:sy n="82" d="100"/>
        </p:scale>
        <p:origin x="-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BC4DC-C1F8-F646-88F5-71C9756424A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F667E-8223-1245-A985-8B5655C4A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F667E-8223-1245-A985-8B5655C4AF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F667E-8223-1245-A985-8B5655C4AF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70025" y="4299364"/>
            <a:ext cx="2713556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latin typeface="Avenir Heavy"/>
                <a:cs typeface="Avenir Heavy"/>
              </a:rPr>
              <a:t>H</a:t>
            </a:r>
            <a:r>
              <a:rPr lang="en-US" altLang="zh-CN" dirty="0" smtClean="0">
                <a:latin typeface="Avenir Heavy"/>
                <a:cs typeface="Avenir Heavy"/>
              </a:rPr>
              <a:t>ang</a:t>
            </a:r>
            <a:r>
              <a:rPr lang="zh-CN" altLang="en-US" dirty="0" smtClean="0">
                <a:latin typeface="Avenir Heavy"/>
                <a:cs typeface="Avenir Heavy"/>
              </a:rPr>
              <a:t> </a:t>
            </a:r>
            <a:r>
              <a:rPr lang="en-US" altLang="zh-CN" dirty="0" smtClean="0">
                <a:latin typeface="Avenir Heavy"/>
                <a:cs typeface="Avenir Heavy"/>
              </a:rPr>
              <a:t>Ding</a:t>
            </a:r>
          </a:p>
          <a:p>
            <a:pPr algn="l"/>
            <a:r>
              <a:rPr lang="en-US" dirty="0" err="1" smtClean="0">
                <a:latin typeface="Avenir Heavy"/>
                <a:cs typeface="Avenir Heavy"/>
              </a:rPr>
              <a:t>F</a:t>
            </a:r>
            <a:r>
              <a:rPr lang="en-US" altLang="zh-CN" dirty="0" err="1" smtClean="0">
                <a:latin typeface="Avenir Heavy"/>
                <a:cs typeface="Avenir Heavy"/>
              </a:rPr>
              <a:t>angling</a:t>
            </a:r>
            <a:r>
              <a:rPr lang="zh-CN" altLang="en-US" dirty="0" smtClean="0">
                <a:latin typeface="Avenir Heavy"/>
                <a:cs typeface="Avenir Heavy"/>
              </a:rPr>
              <a:t> </a:t>
            </a:r>
            <a:r>
              <a:rPr lang="en-US" altLang="zh-CN" dirty="0" smtClean="0">
                <a:latin typeface="Avenir Heavy"/>
                <a:cs typeface="Avenir Heavy"/>
              </a:rPr>
              <a:t>Zhang</a:t>
            </a:r>
          </a:p>
          <a:p>
            <a:pPr algn="l"/>
            <a:r>
              <a:rPr lang="en-US" dirty="0" err="1" smtClean="0">
                <a:latin typeface="Avenir Heavy"/>
                <a:cs typeface="Avenir Heavy"/>
              </a:rPr>
              <a:t>Q</a:t>
            </a:r>
            <a:r>
              <a:rPr lang="en-US" altLang="zh-CN" dirty="0" err="1" smtClean="0">
                <a:latin typeface="Avenir Heavy"/>
                <a:cs typeface="Avenir Heavy"/>
              </a:rPr>
              <a:t>ingquan</a:t>
            </a:r>
            <a:r>
              <a:rPr lang="en-US" altLang="zh-CN" dirty="0" smtClean="0">
                <a:latin typeface="Avenir Heavy"/>
                <a:cs typeface="Avenir Heavy"/>
              </a:rPr>
              <a:t> Zhao</a:t>
            </a:r>
          </a:p>
          <a:p>
            <a:pPr algn="l"/>
            <a:r>
              <a:rPr lang="en-US" dirty="0" err="1" smtClean="0">
                <a:latin typeface="Avenir Heavy"/>
                <a:cs typeface="Avenir Heavy"/>
              </a:rPr>
              <a:t>Yihao</a:t>
            </a:r>
            <a:r>
              <a:rPr lang="en-US" dirty="0" smtClean="0">
                <a:latin typeface="Avenir Heavy"/>
                <a:cs typeface="Avenir Heavy"/>
              </a:rPr>
              <a:t> Zhou</a:t>
            </a:r>
          </a:p>
          <a:p>
            <a:pPr algn="l"/>
            <a:r>
              <a:rPr lang="en-US" dirty="0" smtClean="0">
                <a:latin typeface="Avenir Heavy"/>
                <a:cs typeface="Avenir Heavy"/>
              </a:rPr>
              <a:t>Tongge Zhu</a:t>
            </a:r>
          </a:p>
          <a:p>
            <a:pPr algn="l"/>
            <a:endParaRPr lang="en-US" dirty="0">
              <a:latin typeface="Avenir Heavy"/>
              <a:cs typeface="Avenir Heavy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The First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thoughts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WHEN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people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received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their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Iphone7</a:t>
            </a:r>
            <a:r>
              <a:rPr lang="en-US" sz="5000" dirty="0" smtClean="0"/>
              <a:t> </a:t>
            </a:r>
            <a:endParaRPr lang="en-US" sz="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8" y="3782311"/>
            <a:ext cx="3398572" cy="25943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205"/>
            <a:ext cx="2975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Study Case 1 @ DS501 </a:t>
            </a:r>
            <a:r>
              <a:rPr lang="en-US" dirty="0"/>
              <a:t>Fall2016</a:t>
            </a:r>
          </a:p>
        </p:txBody>
      </p:sp>
    </p:spTree>
    <p:extLst>
      <p:ext uri="{BB962C8B-B14F-4D97-AF65-F5344CB8AC3E}">
        <p14:creationId xmlns:p14="http://schemas.microsoft.com/office/powerpoint/2010/main" val="394598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156" t="2510" r="4029" b="13277"/>
          <a:stretch/>
        </p:blipFill>
        <p:spPr>
          <a:xfrm>
            <a:off x="1339677" y="1383174"/>
            <a:ext cx="6214511" cy="4464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lang="en-US" sz="4000" dirty="0" smtClean="0"/>
              <a:t>New COLOR: </a:t>
            </a:r>
            <a:r>
              <a:rPr lang="en-US" sz="4000" dirty="0" err="1" smtClean="0"/>
              <a:t>Jetblack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14" y="1395677"/>
            <a:ext cx="1782496" cy="101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lang="en-US" sz="4000" dirty="0" smtClean="0"/>
              <a:t>New features: Camera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3830"/>
          <a:stretch/>
        </p:blipFill>
        <p:spPr>
          <a:xfrm>
            <a:off x="1158262" y="1528585"/>
            <a:ext cx="6586752" cy="4054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62" y="1542543"/>
            <a:ext cx="1782496" cy="101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9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lang="en-US" sz="4000" dirty="0" smtClean="0"/>
              <a:t>New features</a:t>
            </a:r>
            <a:r>
              <a:rPr lang="zh-CN" altLang="en-US" sz="4000" dirty="0" smtClean="0"/>
              <a:t>：</a:t>
            </a:r>
            <a:r>
              <a:rPr lang="en-US" altLang="zh-CN" sz="4000" dirty="0" err="1" smtClean="0"/>
              <a:t>wATERPROOF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4378"/>
          <a:stretch/>
        </p:blipFill>
        <p:spPr>
          <a:xfrm>
            <a:off x="1196460" y="1450988"/>
            <a:ext cx="6961073" cy="42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60" y="1450988"/>
            <a:ext cx="1782496" cy="101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lang="en-US" sz="4000" dirty="0" smtClean="0"/>
              <a:t>New features: EARPHONE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005" b="13915"/>
          <a:stretch/>
        </p:blipFill>
        <p:spPr>
          <a:xfrm>
            <a:off x="1188834" y="1551914"/>
            <a:ext cx="6601900" cy="41703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34" y="1565871"/>
            <a:ext cx="1142709" cy="11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kumimoji="1" lang="en-US" altLang="zh-CN" sz="4000" dirty="0" smtClean="0"/>
              <a:t>apple Stock on </a:t>
            </a:r>
            <a:r>
              <a:rPr kumimoji="1" lang="en-US" altLang="zh-CN" sz="4000" dirty="0" err="1" smtClean="0"/>
              <a:t>sep</a:t>
            </a:r>
            <a:r>
              <a:rPr kumimoji="1" lang="en-US" altLang="zh-CN" sz="4000" dirty="0" smtClean="0"/>
              <a:t> 16</a:t>
            </a:r>
            <a:endParaRPr kumimoji="1" lang="zh-CN" altLang="en-US" sz="40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2397331"/>
            <a:ext cx="8603085" cy="25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0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9208" y="1650633"/>
            <a:ext cx="803470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/>
              <a:buChar char="•"/>
            </a:pPr>
            <a:r>
              <a:rPr lang="en-US" sz="2500" dirty="0">
                <a:solidFill>
                  <a:schemeClr val="tx2"/>
                </a:solidFill>
                <a:latin typeface="Avenir Heavy"/>
                <a:cs typeface="Avenir Heavy"/>
              </a:rPr>
              <a:t>We collected 67436 tweets in </a:t>
            </a:r>
            <a:r>
              <a:rPr lang="en-US" sz="2500" dirty="0" smtClean="0">
                <a:solidFill>
                  <a:schemeClr val="tx2"/>
                </a:solidFill>
                <a:latin typeface="Avenir Heavy"/>
                <a:cs typeface="Avenir Heavy"/>
              </a:rPr>
              <a:t>Sep16 9:00-12:</a:t>
            </a:r>
            <a:r>
              <a:rPr lang="en-US" sz="2500" dirty="0" smtClean="0">
                <a:solidFill>
                  <a:schemeClr val="tx2"/>
                </a:solidFill>
                <a:latin typeface="Avenir Heavy"/>
                <a:cs typeface="Avenir Heavy"/>
              </a:rPr>
              <a:t>00</a:t>
            </a:r>
          </a:p>
          <a:p>
            <a:endParaRPr lang="en-US" sz="2500" dirty="0" smtClean="0">
              <a:solidFill>
                <a:schemeClr val="tx2"/>
              </a:solidFill>
              <a:latin typeface="Avenir Heavy"/>
              <a:cs typeface="Avenir Heavy"/>
            </a:endParaRPr>
          </a:p>
          <a:p>
            <a:pPr indent="-28575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  <a:latin typeface="Avenir Heavy"/>
                <a:cs typeface="Avenir Heavy"/>
              </a:rPr>
              <a:t>We </a:t>
            </a:r>
            <a:r>
              <a:rPr lang="en-US" sz="2500" dirty="0" smtClean="0">
                <a:solidFill>
                  <a:schemeClr val="tx2"/>
                </a:solidFill>
                <a:latin typeface="Avenir Heavy"/>
                <a:cs typeface="Avenir Heavy"/>
              </a:rPr>
              <a:t>analyzed </a:t>
            </a:r>
            <a:r>
              <a:rPr lang="en-US" sz="2500" dirty="0" smtClean="0">
                <a:solidFill>
                  <a:schemeClr val="tx2"/>
                </a:solidFill>
                <a:latin typeface="Avenir Heavy"/>
                <a:cs typeface="Avenir Heavy"/>
              </a:rPr>
              <a:t>the data from the following aspects: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venir Heavy"/>
                <a:cs typeface="Avenir Heavy"/>
              </a:rPr>
              <a:t>Frequency Analysis (Words, Tweets </a:t>
            </a:r>
            <a:r>
              <a:rPr lang="en-US" sz="2000" dirty="0">
                <a:solidFill>
                  <a:schemeClr val="tx2"/>
                </a:solidFill>
                <a:latin typeface="Avenir Heavy"/>
                <a:cs typeface="Avenir Heavy"/>
              </a:rPr>
              <a:t>and Tweet </a:t>
            </a:r>
            <a:r>
              <a:rPr lang="en-US" sz="2000" dirty="0" smtClean="0">
                <a:solidFill>
                  <a:schemeClr val="tx2"/>
                </a:solidFill>
                <a:latin typeface="Avenir Heavy"/>
                <a:cs typeface="Avenir Heavy"/>
              </a:rPr>
              <a:t>Entities</a:t>
            </a:r>
            <a:r>
              <a:rPr lang="en-US" sz="2000" dirty="0" smtClean="0">
                <a:solidFill>
                  <a:schemeClr val="tx2"/>
                </a:solidFill>
                <a:latin typeface="Avenir Heavy"/>
                <a:cs typeface="Avenir Heavy"/>
              </a:rPr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Avenir Heavy"/>
                <a:cs typeface="Avenir Heavy"/>
              </a:rPr>
              <a:t>Analyz</a:t>
            </a:r>
            <a:r>
              <a:rPr lang="en-US" sz="2000" dirty="0">
                <a:solidFill>
                  <a:schemeClr val="tx2"/>
                </a:solidFill>
                <a:latin typeface="Avenir Heavy"/>
                <a:cs typeface="Avenir Heavy"/>
              </a:rPr>
              <a:t>ed </a:t>
            </a:r>
            <a:r>
              <a:rPr lang="en-US" sz="2000" dirty="0">
                <a:solidFill>
                  <a:schemeClr val="tx2"/>
                </a:solidFill>
                <a:latin typeface="Avenir Heavy"/>
                <a:cs typeface="Avenir Heavy"/>
              </a:rPr>
              <a:t>a User’s Friends and Followers</a:t>
            </a:r>
            <a:r>
              <a:rPr lang="en-US" sz="2000" dirty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Avenir Heavy"/>
                <a:cs typeface="Avenir Heavy"/>
              </a:rPr>
              <a:t>(data not shown)</a:t>
            </a:r>
            <a:endParaRPr lang="en-US" sz="2500" dirty="0" smtClean="0">
              <a:solidFill>
                <a:schemeClr val="tx2"/>
              </a:solidFill>
              <a:latin typeface="Avenir Heavy"/>
              <a:cs typeface="Avenir Heavy"/>
            </a:endParaRPr>
          </a:p>
          <a:p>
            <a:endParaRPr lang="en-US" sz="2500" dirty="0">
              <a:solidFill>
                <a:schemeClr val="tx2"/>
              </a:solidFill>
              <a:latin typeface="Avenir Heavy"/>
              <a:cs typeface="Avenir Heavy"/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  <a:latin typeface="Avenir Heavy"/>
                <a:cs typeface="Avenir Heavy"/>
              </a:rPr>
              <a:t>We </a:t>
            </a:r>
            <a:r>
              <a:rPr lang="en-US" sz="2500" dirty="0" smtClean="0">
                <a:solidFill>
                  <a:schemeClr val="tx2"/>
                </a:solidFill>
                <a:latin typeface="Avenir Heavy"/>
                <a:cs typeface="Avenir Heavy"/>
              </a:rPr>
              <a:t>analyzed people’s attitude towards iPhone and its new features</a:t>
            </a:r>
            <a:endParaRPr lang="en-US" sz="2500" dirty="0">
              <a:solidFill>
                <a:schemeClr val="tx2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24221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T</a:t>
            </a:r>
            <a:r>
              <a:rPr lang="en-US" altLang="zh-CN" sz="5000" dirty="0" smtClean="0"/>
              <a:t>hank</a:t>
            </a:r>
            <a:r>
              <a:rPr lang="en-US" altLang="zh-CN" sz="5000" dirty="0"/>
              <a:t>s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for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your</a:t>
            </a:r>
            <a:r>
              <a:rPr lang="zh-CN" altLang="en-US" sz="5000" dirty="0" smtClean="0"/>
              <a:t> </a:t>
            </a:r>
            <a:r>
              <a:rPr lang="en-US" altLang="zh-CN" sz="5000" dirty="0" smtClean="0"/>
              <a:t>attention</a:t>
            </a:r>
            <a:r>
              <a:rPr lang="zh-CN" altLang="en-US" sz="5000" dirty="0" smtClean="0"/>
              <a:t>！</a:t>
            </a:r>
            <a:endParaRPr lang="en-US" sz="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78" y="3782311"/>
            <a:ext cx="3398572" cy="2594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282" y="4344411"/>
            <a:ext cx="3517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1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9710" y="2358692"/>
            <a:ext cx="1897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 </a:t>
            </a:r>
            <a:r>
              <a:rPr lang="en-US" sz="6000" dirty="0" smtClean="0"/>
              <a:t>Q</a:t>
            </a:r>
            <a:r>
              <a:rPr lang="en-US" altLang="zh-CN" sz="6000" dirty="0" smtClean="0"/>
              <a:t>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751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65" y="257083"/>
            <a:ext cx="7924800" cy="914400"/>
          </a:xfrm>
        </p:spPr>
        <p:txBody>
          <a:bodyPr/>
          <a:lstStyle/>
          <a:p>
            <a:r>
              <a:rPr lang="en-US" sz="4000" dirty="0" smtClean="0"/>
              <a:t>Who we are?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FFFFFF"/>
                </a:solidFill>
                <a:latin typeface="Avenir Heavy"/>
                <a:cs typeface="Avenir Heavy"/>
              </a:rPr>
              <a:t>H</a:t>
            </a:r>
            <a:r>
              <a:rPr lang="en-US" altLang="zh-CN" sz="2200" dirty="0">
                <a:solidFill>
                  <a:srgbClr val="FFFFFF"/>
                </a:solidFill>
                <a:latin typeface="Avenir Heavy"/>
                <a:cs typeface="Avenir Heavy"/>
              </a:rPr>
              <a:t>ang</a:t>
            </a:r>
            <a:r>
              <a:rPr lang="zh-CN" altLang="en-US" sz="2200" dirty="0">
                <a:solidFill>
                  <a:srgbClr val="FFFFFF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>
                <a:solidFill>
                  <a:srgbClr val="FFFFFF"/>
                </a:solidFill>
                <a:latin typeface="Avenir Heavy"/>
                <a:cs typeface="Avenir Heavy"/>
              </a:rPr>
              <a:t>Ding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Statistic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(2016)</a:t>
            </a:r>
            <a:endParaRPr lang="en-US" altLang="zh-CN" sz="2200" dirty="0">
              <a:solidFill>
                <a:schemeClr val="tx2"/>
              </a:solidFill>
              <a:latin typeface="Avenir Heavy"/>
              <a:cs typeface="Avenir Heavy"/>
            </a:endParaRPr>
          </a:p>
          <a:p>
            <a:r>
              <a:rPr lang="en-US" sz="2200" dirty="0" err="1">
                <a:solidFill>
                  <a:srgbClr val="FFFFFF"/>
                </a:solidFill>
                <a:latin typeface="Avenir Heavy"/>
                <a:cs typeface="Avenir Heavy"/>
              </a:rPr>
              <a:t>F</a:t>
            </a:r>
            <a:r>
              <a:rPr lang="en-US" altLang="zh-CN" sz="2200" dirty="0" err="1">
                <a:solidFill>
                  <a:srgbClr val="FFFFFF"/>
                </a:solidFill>
                <a:latin typeface="Avenir Heavy"/>
                <a:cs typeface="Avenir Heavy"/>
              </a:rPr>
              <a:t>angling</a:t>
            </a:r>
            <a:r>
              <a:rPr lang="zh-CN" altLang="en-US" sz="2200" dirty="0">
                <a:solidFill>
                  <a:srgbClr val="FFFFFF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>
                <a:solidFill>
                  <a:srgbClr val="FFFFFF"/>
                </a:solidFill>
                <a:latin typeface="Avenir Heavy"/>
                <a:cs typeface="Avenir Heavy"/>
              </a:rPr>
              <a:t>Zhang </a:t>
            </a:r>
            <a:r>
              <a:rPr lang="en-US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Data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Science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(2016)</a:t>
            </a:r>
            <a:endParaRPr lang="en-US" altLang="zh-CN" sz="2200" dirty="0">
              <a:solidFill>
                <a:schemeClr val="tx2"/>
              </a:solidFill>
              <a:latin typeface="Avenir Heavy"/>
              <a:cs typeface="Avenir Heavy"/>
            </a:endParaRPr>
          </a:p>
          <a:p>
            <a:r>
              <a:rPr lang="en-US" sz="2200" dirty="0" err="1">
                <a:solidFill>
                  <a:srgbClr val="FFFFFF"/>
                </a:solidFill>
                <a:latin typeface="Avenir Heavy"/>
                <a:cs typeface="Avenir Heavy"/>
              </a:rPr>
              <a:t>Q</a:t>
            </a:r>
            <a:r>
              <a:rPr lang="en-US" altLang="zh-CN" sz="2200" dirty="0" err="1">
                <a:solidFill>
                  <a:srgbClr val="FFFFFF"/>
                </a:solidFill>
                <a:latin typeface="Avenir Heavy"/>
                <a:cs typeface="Avenir Heavy"/>
              </a:rPr>
              <a:t>ingquan</a:t>
            </a:r>
            <a:r>
              <a:rPr lang="en-US" altLang="zh-CN" sz="2200" dirty="0">
                <a:solidFill>
                  <a:srgbClr val="FFFFFF"/>
                </a:solidFill>
                <a:latin typeface="Avenir Heavy"/>
                <a:cs typeface="Avenir Heavy"/>
              </a:rPr>
              <a:t> Zhao </a:t>
            </a:r>
            <a:r>
              <a:rPr lang="en-US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Computer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Science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(</a:t>
            </a:r>
            <a:r>
              <a:rPr lang="en-US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2016)</a:t>
            </a:r>
          </a:p>
          <a:p>
            <a:r>
              <a:rPr lang="en-US" sz="2200" dirty="0" err="1">
                <a:solidFill>
                  <a:srgbClr val="FFFFFF"/>
                </a:solidFill>
                <a:latin typeface="Avenir Heavy"/>
                <a:cs typeface="Avenir Heavy"/>
              </a:rPr>
              <a:t>Yihao</a:t>
            </a:r>
            <a:r>
              <a:rPr lang="en-US" sz="2200" dirty="0">
                <a:solidFill>
                  <a:srgbClr val="FFFFFF"/>
                </a:solidFill>
                <a:latin typeface="Avenir Heavy"/>
                <a:cs typeface="Avenir Heavy"/>
              </a:rPr>
              <a:t> Zhou</a:t>
            </a:r>
            <a:r>
              <a:rPr lang="en-US" sz="2200" dirty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Computer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Science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(</a:t>
            </a:r>
            <a:r>
              <a:rPr lang="en-US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2015)</a:t>
            </a:r>
            <a:endParaRPr lang="en-US" sz="2200" dirty="0">
              <a:solidFill>
                <a:schemeClr val="tx2"/>
              </a:solidFill>
              <a:latin typeface="Avenir Heavy"/>
              <a:cs typeface="Avenir Heavy"/>
            </a:endParaRPr>
          </a:p>
          <a:p>
            <a:r>
              <a:rPr lang="en-US" sz="2200" dirty="0">
                <a:solidFill>
                  <a:srgbClr val="FFFFFF"/>
                </a:solidFill>
                <a:latin typeface="Avenir Heavy"/>
                <a:cs typeface="Avenir Heavy"/>
              </a:rPr>
              <a:t>Tongge </a:t>
            </a:r>
            <a:r>
              <a:rPr lang="en-US" sz="2200" dirty="0" smtClean="0">
                <a:solidFill>
                  <a:srgbClr val="FFFFFF"/>
                </a:solidFill>
                <a:latin typeface="Avenir Heavy"/>
                <a:cs typeface="Avenir Heavy"/>
              </a:rPr>
              <a:t>Zhu</a:t>
            </a:r>
            <a:r>
              <a:rPr lang="zh-CN" altLang="en-US" sz="2200" dirty="0" smtClean="0">
                <a:solidFill>
                  <a:srgbClr val="FFFFFF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Computer Science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(</a:t>
            </a:r>
            <a:r>
              <a:rPr lang="en-US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2016)</a:t>
            </a:r>
          </a:p>
          <a:p>
            <a:endParaRPr lang="en-US" sz="2200" dirty="0">
              <a:solidFill>
                <a:schemeClr val="tx2"/>
              </a:solidFill>
              <a:latin typeface="Avenir Heavy"/>
              <a:cs typeface="Avenir Heav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0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12" y="236871"/>
            <a:ext cx="7924800" cy="914400"/>
          </a:xfrm>
        </p:spPr>
        <p:txBody>
          <a:bodyPr/>
          <a:lstStyle/>
          <a:p>
            <a:r>
              <a:rPr lang="en-US" sz="4000" dirty="0" smtClean="0"/>
              <a:t>W</a:t>
            </a:r>
            <a:r>
              <a:rPr lang="en-US" altLang="zh-CN" sz="4000" dirty="0" smtClean="0"/>
              <a:t>hy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Iphone7/7PLUS</a:t>
            </a:r>
            <a:r>
              <a:rPr lang="zh-CN" altLang="en-US" sz="4000" dirty="0" smtClean="0"/>
              <a:t>？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31215" y="3568605"/>
            <a:ext cx="6745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spc="30" dirty="0" smtClean="0">
                <a:solidFill>
                  <a:schemeClr val="tx2"/>
                </a:solidFill>
                <a:latin typeface="Avenir Heavy"/>
                <a:cs typeface="Avenir Heavy"/>
              </a:rPr>
              <a:t>Apple started to sell </a:t>
            </a:r>
            <a:r>
              <a:rPr lang="en-US" sz="2200" spc="30" smtClean="0">
                <a:solidFill>
                  <a:schemeClr val="tx2"/>
                </a:solidFill>
                <a:latin typeface="Avenir Heavy"/>
                <a:cs typeface="Avenir Heavy"/>
              </a:rPr>
              <a:t>new iPhone on Sep 16</a:t>
            </a:r>
            <a:endParaRPr lang="en-US" sz="2200" spc="30" dirty="0">
              <a:solidFill>
                <a:schemeClr val="tx2"/>
              </a:solidFill>
              <a:latin typeface="Avenir Heavy"/>
              <a:cs typeface="Avenir Heavy"/>
            </a:endParaRPr>
          </a:p>
          <a:p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731215" y="1458073"/>
            <a:ext cx="51860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spc="30" dirty="0">
                <a:solidFill>
                  <a:schemeClr val="tx2"/>
                </a:solidFill>
                <a:latin typeface="Avenir Heavy"/>
                <a:cs typeface="Avenir Heavy"/>
              </a:rPr>
              <a:t>One of the Top </a:t>
            </a:r>
            <a:r>
              <a:rPr lang="en-US" sz="2200" spc="30" dirty="0" smtClean="0">
                <a:solidFill>
                  <a:schemeClr val="tx2"/>
                </a:solidFill>
                <a:latin typeface="Avenir Heavy"/>
                <a:cs typeface="Avenir Heavy"/>
              </a:rPr>
              <a:t>Selling Cell Phones</a:t>
            </a:r>
            <a:endParaRPr lang="en-US" sz="2200" spc="30" dirty="0">
              <a:solidFill>
                <a:schemeClr val="tx2"/>
              </a:solidFill>
              <a:latin typeface="Avenir Heavy"/>
              <a:cs typeface="Avenir Heavy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215" y="2220779"/>
            <a:ext cx="48526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spc="30" dirty="0">
                <a:solidFill>
                  <a:schemeClr val="tx2"/>
                </a:solidFill>
                <a:latin typeface="Avenir Heavy"/>
                <a:cs typeface="Avenir Heavy"/>
              </a:rPr>
              <a:t>One of the recent hottest </a:t>
            </a:r>
            <a:r>
              <a:rPr lang="en-US" sz="2200" spc="30" dirty="0" smtClean="0">
                <a:solidFill>
                  <a:schemeClr val="tx2"/>
                </a:solidFill>
                <a:latin typeface="Avenir Heavy"/>
                <a:cs typeface="Avenir Heavy"/>
              </a:rPr>
              <a:t>topic</a:t>
            </a:r>
            <a:r>
              <a:rPr lang="en-US" altLang="zh-CN" sz="2200" spc="30" dirty="0" smtClean="0">
                <a:solidFill>
                  <a:schemeClr val="tx2"/>
                </a:solidFill>
                <a:latin typeface="Avenir Heavy"/>
                <a:cs typeface="Avenir Heavy"/>
              </a:rPr>
              <a:t>s</a:t>
            </a:r>
            <a:endParaRPr lang="en-US" sz="2200" spc="30" dirty="0">
              <a:solidFill>
                <a:schemeClr val="tx2"/>
              </a:solidFill>
              <a:latin typeface="Avenir Heavy"/>
              <a:cs typeface="Avenir Heavy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3321" y="280950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New colors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New features</a:t>
            </a:r>
          </a:p>
        </p:txBody>
      </p:sp>
      <p:grpSp>
        <p:nvGrpSpPr>
          <p:cNvPr id="13" name="Group 3"/>
          <p:cNvGrpSpPr/>
          <p:nvPr/>
        </p:nvGrpSpPr>
        <p:grpSpPr>
          <a:xfrm>
            <a:off x="1538931" y="2065165"/>
            <a:ext cx="5372162" cy="3724796"/>
            <a:chOff x="1758832" y="2220779"/>
            <a:chExt cx="5372162" cy="3724796"/>
          </a:xfrm>
        </p:grpSpPr>
        <p:grpSp>
          <p:nvGrpSpPr>
            <p:cNvPr id="14" name="Group 11"/>
            <p:cNvGrpSpPr/>
            <p:nvPr/>
          </p:nvGrpSpPr>
          <p:grpSpPr>
            <a:xfrm>
              <a:off x="1758832" y="2220779"/>
              <a:ext cx="5372162" cy="3724796"/>
              <a:chOff x="3965221" y="1953165"/>
              <a:chExt cx="5037667" cy="3400040"/>
            </a:xfrm>
          </p:grpSpPr>
          <p:pic>
            <p:nvPicPr>
              <p:cNvPr id="1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5221" y="1953165"/>
                <a:ext cx="5037667" cy="2992829"/>
              </a:xfrm>
              <a:prstGeom prst="rect">
                <a:avLst/>
              </a:prstGeom>
            </p:spPr>
          </p:pic>
          <p:sp>
            <p:nvSpPr>
              <p:cNvPr id="17" name="Rectangle 10"/>
              <p:cNvSpPr/>
              <p:nvPr/>
            </p:nvSpPr>
            <p:spPr>
              <a:xfrm>
                <a:off x="4219222" y="4953095"/>
                <a:ext cx="4572000" cy="4001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000" dirty="0"/>
                  <a:t>"Gartner Says Five of Top 10 Worldwide Mobile Phone Vendors Increased Sales in Second Quarter of 2016". Gartner. Retrieved 21 August 2016.</a:t>
                </a:r>
              </a:p>
            </p:txBody>
          </p:sp>
        </p:grpSp>
        <p:sp>
          <p:nvSpPr>
            <p:cNvPr id="15" name="Rectangle 2"/>
            <p:cNvSpPr/>
            <p:nvPr/>
          </p:nvSpPr>
          <p:spPr>
            <a:xfrm>
              <a:off x="1758832" y="3265880"/>
              <a:ext cx="5372162" cy="474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903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7" y="256006"/>
            <a:ext cx="7924800" cy="914400"/>
          </a:xfrm>
        </p:spPr>
        <p:txBody>
          <a:bodyPr/>
          <a:lstStyle/>
          <a:p>
            <a:r>
              <a:rPr lang="en-US" sz="4000" dirty="0" smtClean="0"/>
              <a:t>How we collected the data？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81637"/>
            <a:ext cx="7924800" cy="348006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chemeClr val="tx2"/>
                </a:solidFill>
                <a:latin typeface="Avenir Heavy"/>
                <a:cs typeface="Avenir Heavy"/>
              </a:rPr>
              <a:t>From </a:t>
            </a:r>
            <a:r>
              <a:rPr lang="en-US" sz="2800" dirty="0" smtClean="0">
                <a:solidFill>
                  <a:schemeClr val="tx2"/>
                </a:solidFill>
                <a:latin typeface="Avenir Heavy"/>
                <a:cs typeface="Avenir Heavy"/>
              </a:rPr>
              <a:t>9:00 to 1</a:t>
            </a:r>
            <a:r>
              <a:rPr lang="en-US" sz="2800" dirty="0">
                <a:solidFill>
                  <a:schemeClr val="tx2"/>
                </a:solidFill>
                <a:latin typeface="Avenir Heavy"/>
                <a:cs typeface="Avenir Heavy"/>
              </a:rPr>
              <a:t>2</a:t>
            </a:r>
            <a:r>
              <a:rPr lang="en-US" sz="2800" dirty="0" smtClean="0">
                <a:solidFill>
                  <a:schemeClr val="tx2"/>
                </a:solidFill>
                <a:latin typeface="Avenir Heavy"/>
                <a:cs typeface="Avenir Heavy"/>
              </a:rPr>
              <a:t>:00 Sep 16th </a:t>
            </a:r>
            <a:r>
              <a:rPr lang="zh-CN" altLang="en-US" sz="28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endParaRPr lang="en-US" altLang="zh-CN" sz="2800" dirty="0" smtClean="0">
              <a:solidFill>
                <a:schemeClr val="tx2"/>
              </a:solidFill>
              <a:latin typeface="Avenir Heavy"/>
              <a:cs typeface="Avenir Heavy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Avenir Heavy"/>
                <a:cs typeface="Avenir Heavy"/>
              </a:rPr>
              <a:t>     (Streaming,</a:t>
            </a:r>
            <a:r>
              <a:rPr lang="en-US" sz="2800" dirty="0" smtClean="0">
                <a:solidFill>
                  <a:srgbClr val="CCFFCC"/>
                </a:solidFill>
                <a:latin typeface="Avenir Heavy"/>
                <a:cs typeface="Avenir Heavy"/>
              </a:rPr>
              <a:t> </a:t>
            </a:r>
            <a:r>
              <a:rPr lang="en-US" sz="2800" dirty="0">
                <a:solidFill>
                  <a:srgbClr val="CCFFCC"/>
                </a:solidFill>
                <a:latin typeface="Avenir Heavy"/>
                <a:cs typeface="Avenir Heavy"/>
              </a:rPr>
              <a:t>Total: </a:t>
            </a:r>
            <a:r>
              <a:rPr lang="en-US" sz="2800" dirty="0" smtClean="0">
                <a:solidFill>
                  <a:srgbClr val="CCFFCC"/>
                </a:solidFill>
                <a:latin typeface="Avenir Heavy"/>
                <a:cs typeface="Avenir Heavy"/>
              </a:rPr>
              <a:t>67436 </a:t>
            </a:r>
            <a:r>
              <a:rPr lang="en-US" sz="2800" dirty="0" smtClean="0">
                <a:solidFill>
                  <a:schemeClr val="tx2"/>
                </a:solidFill>
                <a:latin typeface="Avenir Heavy"/>
                <a:cs typeface="Avenir Heavy"/>
              </a:rPr>
              <a:t>tweets)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  <a:latin typeface="Avenir Heavy"/>
              <a:cs typeface="Avenir Heavy"/>
            </a:endParaRPr>
          </a:p>
          <a:p>
            <a:pPr lvl="1"/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EST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09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:</a:t>
            </a:r>
            <a:r>
              <a:rPr lang="zh-CN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0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0-10</a:t>
            </a:r>
            <a:r>
              <a:rPr lang="zh-CN" altLang="en-US" sz="2200" dirty="0">
                <a:solidFill>
                  <a:schemeClr val="tx2"/>
                </a:solidFill>
                <a:latin typeface="Avenir Heavy"/>
                <a:cs typeface="Avenir Heavy"/>
              </a:rPr>
              <a:t>:</a:t>
            </a:r>
            <a:r>
              <a:rPr lang="zh-CN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0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0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>
                <a:solidFill>
                  <a:srgbClr val="CCFFCC"/>
                </a:solidFill>
                <a:latin typeface="Avenir Heavy"/>
                <a:cs typeface="Avenir Heavy"/>
              </a:rPr>
              <a:t>24000</a:t>
            </a:r>
            <a:r>
              <a:rPr lang="en-US" altLang="zh-CN" sz="2200" dirty="0" smtClean="0">
                <a:solidFill>
                  <a:srgbClr val="CCFFCC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tweets</a:t>
            </a:r>
          </a:p>
          <a:p>
            <a:pPr lvl="2"/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The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east coast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people in USA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start</a:t>
            </a:r>
            <a:r>
              <a:rPr lang="zh-CN" altLang="en-US" sz="2200" dirty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to</a:t>
            </a:r>
            <a:r>
              <a:rPr lang="zh-CN" altLang="en-US" sz="2200" dirty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Avenir Heavy"/>
                <a:cs typeface="Avenir Heavy"/>
              </a:rPr>
              <a:t>get new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iPhone</a:t>
            </a:r>
          </a:p>
          <a:p>
            <a:pPr lvl="2"/>
            <a:endParaRPr lang="en-US" altLang="zh-CN" sz="2200" dirty="0" smtClean="0">
              <a:solidFill>
                <a:schemeClr val="tx2"/>
              </a:solidFill>
              <a:latin typeface="Avenir Heavy"/>
              <a:cs typeface="Avenir Heavy"/>
            </a:endParaRPr>
          </a:p>
          <a:p>
            <a:pPr lvl="1"/>
            <a:r>
              <a:rPr 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EST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10:01-11:00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rgbClr val="CCFFCC"/>
                </a:solidFill>
                <a:latin typeface="Avenir Heavy"/>
                <a:cs typeface="Avenir Heavy"/>
              </a:rPr>
              <a:t>21135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tweets</a:t>
            </a:r>
          </a:p>
          <a:p>
            <a:pPr marL="457200" lvl="1" indent="0">
              <a:buNone/>
            </a:pPr>
            <a:endParaRPr lang="en-US" altLang="zh-CN" sz="2200" dirty="0">
              <a:solidFill>
                <a:srgbClr val="CCFFCC"/>
              </a:solidFill>
              <a:latin typeface="Avenir Heavy"/>
              <a:cs typeface="Avenir Heavy"/>
            </a:endParaRPr>
          </a:p>
          <a:p>
            <a:pPr lvl="1"/>
            <a:r>
              <a:rPr lang="en-US" sz="2200" dirty="0">
                <a:solidFill>
                  <a:schemeClr val="tx2"/>
                </a:solidFill>
                <a:latin typeface="Avenir Heavy"/>
                <a:cs typeface="Avenir Heavy"/>
              </a:rPr>
              <a:t>EST</a:t>
            </a:r>
            <a:r>
              <a:rPr lang="zh-CN" altLang="en-US" sz="2200" dirty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1101-12:00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rgbClr val="CCFFCC"/>
                </a:solidFill>
                <a:latin typeface="Avenir Heavy"/>
                <a:cs typeface="Avenir Heavy"/>
              </a:rPr>
              <a:t>22301</a:t>
            </a:r>
            <a:r>
              <a:rPr lang="zh-CN" altLang="en-US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Avenir Heavy"/>
                <a:cs typeface="Avenir Heavy"/>
              </a:rPr>
              <a:t>tweets</a:t>
            </a:r>
            <a:endParaRPr lang="en-US" altLang="zh-CN" sz="2200" dirty="0">
              <a:solidFill>
                <a:schemeClr val="tx2"/>
              </a:solidFill>
              <a:latin typeface="Avenir Heavy"/>
              <a:cs typeface="Avenir Heavy"/>
            </a:endParaRP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  <a:latin typeface="Avenir Heavy"/>
              <a:cs typeface="Avenir Heav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3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lang="en-US" sz="4000" dirty="0" smtClean="0"/>
              <a:t>The data Cleaning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47" y="4359146"/>
            <a:ext cx="5726749" cy="14434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27150" y="1554438"/>
            <a:ext cx="402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Cambria" charset="0"/>
                <a:ea typeface="Cambria" charset="0"/>
                <a:cs typeface="Cambria" charset="0"/>
              </a:rPr>
              <a:t>Natural Language Toolkit</a:t>
            </a:r>
            <a:endParaRPr kumimoji="1" lang="zh-CN" altLang="en-US" sz="28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7150" y="2348570"/>
            <a:ext cx="7024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tweet[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]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==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endParaRPr kumimoji="1" lang="zh-CN" altLang="en-US" sz="20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7150" y="2732493"/>
            <a:ext cx="7704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unwanted += [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‘https’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‘http’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‘...’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’..’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“’’”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unwanted += list(</a:t>
            </a:r>
            <a:r>
              <a:rPr kumimoji="1" lang="en-US" altLang="zh-CN" sz="2000" dirty="0" err="1" smtClean="0">
                <a:latin typeface="Courier" charset="0"/>
                <a:ea typeface="Courier" charset="0"/>
                <a:cs typeface="Courier" charset="0"/>
              </a:rPr>
              <a:t>string.punctuation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unwanted += list(</a:t>
            </a:r>
            <a:r>
              <a:rPr kumimoji="1" lang="en-US" altLang="zh-CN" sz="2000" dirty="0" err="1" smtClean="0">
                <a:latin typeface="Courier" charset="0"/>
                <a:ea typeface="Courier" charset="0"/>
                <a:cs typeface="Courier" charset="0"/>
              </a:rPr>
              <a:t>stopwords.words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‘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english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kumimoji="1" lang="en-US" altLang="zh-CN" sz="2000" dirty="0" smtClean="0">
                <a:latin typeface="Courier" charset="0"/>
                <a:ea typeface="Courier" charset="0"/>
                <a:cs typeface="Courier" charset="0"/>
              </a:rPr>
              <a:t>))</a:t>
            </a:r>
            <a:endParaRPr kumimoji="1" lang="zh-CN" alt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禁止符 9"/>
          <p:cNvSpPr/>
          <p:nvPr/>
        </p:nvSpPr>
        <p:spPr>
          <a:xfrm>
            <a:off x="3063131" y="4054481"/>
            <a:ext cx="2764715" cy="247425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7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lang="en-US" sz="4000" dirty="0" smtClean="0"/>
              <a:t>words frequency (top 30)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2864"/>
          <a:stretch/>
        </p:blipFill>
        <p:spPr>
          <a:xfrm>
            <a:off x="511915" y="1814378"/>
            <a:ext cx="3367569" cy="395499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9692"/>
              </p:ext>
            </p:extLst>
          </p:nvPr>
        </p:nvGraphicFramePr>
        <p:xfrm>
          <a:off x="4228640" y="2071224"/>
          <a:ext cx="4572000" cy="35560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FF43B7"/>
                          </a:solidFill>
                          <a:effectLst/>
                          <a:latin typeface="Avenir Black Oblique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FF43B7"/>
                        </a:solidFill>
                        <a:effectLst/>
                        <a:latin typeface="Avenir Black Oblique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22146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case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914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12890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BlakeGray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882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Apple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4431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already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878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43B7"/>
                          </a:solidFill>
                          <a:effectLst/>
                          <a:latin typeface="Avenir Black Oblique"/>
                        </a:rPr>
                        <a:t>Plus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4088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bed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875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43B7"/>
                          </a:solidFill>
                          <a:effectLst/>
                          <a:latin typeface="Avenir Black Oblique"/>
                        </a:rPr>
                        <a:t>get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 dirty="0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3320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I'm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854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43B7"/>
                          </a:solidFill>
                          <a:effectLst/>
                          <a:latin typeface="Avenir Black Oblique"/>
                        </a:rPr>
                        <a:t>new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3842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day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822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n't</a:t>
                      </a:r>
                      <a:endParaRPr lang="en-US" sz="1400" b="0" i="0" u="none" strike="noStrike" dirty="0">
                        <a:solidFill>
                          <a:srgbClr val="F2F2F2"/>
                        </a:solidFill>
                        <a:effectLst/>
                        <a:latin typeface="Avenir Black Oblique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 dirty="0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2325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via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813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43B7"/>
                          </a:solidFill>
                          <a:effectLst/>
                          <a:latin typeface="Avenir Black Oblique"/>
                        </a:rPr>
                        <a:t>today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1298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buy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808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got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1293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801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go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1217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6s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headphone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1121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Black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uk-UA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776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amp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1119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768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jack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1089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people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736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come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1080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live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400" b="0" i="0" u="none" strike="noStrike" dirty="0">
                          <a:solidFill>
                            <a:srgbClr val="F2F2F2"/>
                          </a:solidFill>
                          <a:effectLst/>
                          <a:latin typeface="Avenir Black Oblique"/>
                        </a:rPr>
                        <a:t>730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7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lang="en-US" sz="4000" dirty="0" smtClean="0"/>
              <a:t>THE Most popular tweets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77631"/>
              </p:ext>
            </p:extLst>
          </p:nvPr>
        </p:nvGraphicFramePr>
        <p:xfrm>
          <a:off x="837298" y="1578438"/>
          <a:ext cx="1897878" cy="400824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89787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 err="1" smtClean="0">
                          <a:solidFill>
                            <a:schemeClr val="tx2"/>
                          </a:solidFill>
                          <a:latin typeface="Avenir Heavy"/>
                          <a:ea typeface="+mn-ea"/>
                          <a:cs typeface="Avenir Heavy"/>
                        </a:rPr>
                        <a:t>Retweeted</a:t>
                      </a:r>
                      <a:r>
                        <a:rPr lang="en-US" sz="180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2"/>
                          </a:solidFill>
                          <a:latin typeface="Avenir Heavy"/>
                          <a:ea typeface="+mn-ea"/>
                          <a:cs typeface="Avenir Heavy"/>
                        </a:rPr>
                        <a:t>Number</a:t>
                      </a:r>
                      <a:endParaRPr lang="en-US" sz="1800" kern="1200" dirty="0">
                        <a:solidFill>
                          <a:schemeClr val="tx2"/>
                        </a:solidFill>
                        <a:latin typeface="Avenir Heavy"/>
                        <a:ea typeface="+mn-ea"/>
                        <a:cs typeface="Avenir Heavy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58118</a:t>
                      </a:r>
                      <a:endParaRPr lang="en-US" dirty="0"/>
                    </a:p>
                  </a:txBody>
                  <a:tcPr/>
                </a:tc>
              </a:tr>
              <a:tr h="401449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39074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16874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9247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8252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7899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7344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191" y="1605587"/>
            <a:ext cx="3931844" cy="3751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48" y="2738285"/>
            <a:ext cx="3658453" cy="16799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039" y="3997034"/>
            <a:ext cx="4267284" cy="17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5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9" y="270141"/>
            <a:ext cx="8349497" cy="914400"/>
          </a:xfrm>
        </p:spPr>
        <p:txBody>
          <a:bodyPr/>
          <a:lstStyle/>
          <a:p>
            <a:r>
              <a:rPr lang="en-US" sz="4000" dirty="0" smtClean="0"/>
              <a:t>the Most popular Tweet ENTITIES</a:t>
            </a:r>
            <a:endParaRPr lang="en-US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14192"/>
              </p:ext>
            </p:extLst>
          </p:nvPr>
        </p:nvGraphicFramePr>
        <p:xfrm>
          <a:off x="874744" y="1772495"/>
          <a:ext cx="3463655" cy="3632200"/>
        </p:xfrm>
        <a:graphic>
          <a:graphicData uri="http://schemas.openxmlformats.org/drawingml/2006/table">
            <a:tbl>
              <a:tblPr/>
              <a:tblGrid>
                <a:gridCol w="2360039"/>
                <a:gridCol w="1103616"/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Avenir Heavy"/>
                        </a:rPr>
                        <a:t>Top 10 </a:t>
                      </a:r>
                      <a:r>
                        <a:rPr lang="en-US" sz="15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venir Heavy"/>
                        </a:rPr>
                        <a:t>Hashtags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Avenir Heavy"/>
                      </a:endParaRP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Hashtags</a:t>
                      </a:r>
                      <a:endParaRPr 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Avenir Heavy"/>
                      </a:endParaRP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iphone7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3655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iphone7TH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1309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stockmarket</a:t>
                      </a:r>
                      <a:r>
                        <a:rPr lang="en-US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 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831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APPLE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754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invest 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743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Coffee4Hospice 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743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Coffee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743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chartattack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743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differentisbetter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743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Hawkers38HiPhone7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341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9E1F">
                          <a:lumMod val="75000"/>
                        </a:srgb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55283"/>
              </p:ext>
            </p:extLst>
          </p:nvPr>
        </p:nvGraphicFramePr>
        <p:xfrm>
          <a:off x="4716782" y="1763242"/>
          <a:ext cx="4209213" cy="3632200"/>
        </p:xfrm>
        <a:graphic>
          <a:graphicData uri="http://schemas.openxmlformats.org/drawingml/2006/table">
            <a:tbl>
              <a:tblPr/>
              <a:tblGrid>
                <a:gridCol w="2512978"/>
                <a:gridCol w="1696235"/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Top 10 </a:t>
                      </a:r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User</a:t>
                      </a:r>
                      <a:r>
                        <a:rPr lang="en-US" sz="15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 </a:t>
                      </a:r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men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t</a:t>
                      </a:r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ions</a:t>
                      </a:r>
                      <a:endParaRPr 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Avenir Heavy"/>
                      </a:endParaRP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User</a:t>
                      </a:r>
                      <a:r>
                        <a:rPr lang="en-US" sz="15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 </a:t>
                      </a:r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men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t</a:t>
                      </a:r>
                      <a:r>
                        <a:rPr lang="en-US" sz="15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ions </a:t>
                      </a:r>
                      <a:r>
                        <a:rPr lang="en-US" sz="1500" b="0" i="0" u="none" strike="noStrike" dirty="0">
                          <a:solidFill>
                            <a:srgbClr val="FFFFFF"/>
                          </a:solidFill>
                          <a:effectLst/>
                          <a:latin typeface="Avenir Heavy"/>
                        </a:rPr>
                        <a:t># 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imtaiki 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1879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khajochi</a:t>
                      </a:r>
                      <a:endParaRPr lang="en-US" sz="1500" b="0" i="0" u="none" strike="noStrike" dirty="0">
                        <a:solidFill>
                          <a:srgbClr val="DC9E1F"/>
                        </a:solidFill>
                        <a:effectLst/>
                        <a:latin typeface="Avenir Heavy"/>
                      </a:endParaRP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1280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SqeezeReport</a:t>
                      </a:r>
                      <a:endParaRPr lang="en-US" sz="1500" b="0" i="0" u="none" strike="noStrike" dirty="0">
                        <a:solidFill>
                          <a:srgbClr val="DC9E1F"/>
                        </a:solidFill>
                        <a:effectLst/>
                        <a:latin typeface="Avenir Heavy"/>
                      </a:endParaRP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743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YouTube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406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chaochao_peep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397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BrianRoemmele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388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HawkersCo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289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LUHANLAND 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270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ohmydeer0420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249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Apple5x1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s-IS" sz="1500" b="0" i="0" u="none" strike="noStrike" dirty="0">
                          <a:solidFill>
                            <a:srgbClr val="DC9E1F"/>
                          </a:solidFill>
                          <a:effectLst/>
                          <a:latin typeface="Avenir Heavy"/>
                        </a:rPr>
                        <a:t>208</a:t>
                      </a:r>
                    </a:p>
                  </a:txBody>
                  <a:tcPr marL="12700" marR="12700" marT="12700" marB="0" anchor="ctr">
                    <a:lnL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57617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25659" y="2749481"/>
            <a:ext cx="3739934" cy="334962"/>
          </a:xfrm>
          <a:prstGeom prst="rect">
            <a:avLst/>
          </a:prstGeom>
          <a:noFill/>
          <a:ln>
            <a:solidFill>
              <a:srgbClr val="FFB9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5659" y="3404324"/>
            <a:ext cx="3739934" cy="334962"/>
          </a:xfrm>
          <a:prstGeom prst="rect">
            <a:avLst/>
          </a:prstGeom>
          <a:noFill/>
          <a:ln>
            <a:solidFill>
              <a:srgbClr val="FFB9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659" y="4758129"/>
            <a:ext cx="3739934" cy="334962"/>
          </a:xfrm>
          <a:prstGeom prst="rect">
            <a:avLst/>
          </a:prstGeom>
          <a:noFill/>
          <a:ln>
            <a:solidFill>
              <a:srgbClr val="FFB9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1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914400"/>
          </a:xfrm>
        </p:spPr>
        <p:txBody>
          <a:bodyPr/>
          <a:lstStyle/>
          <a:p>
            <a:r>
              <a:rPr lang="en-US" sz="4000" dirty="0" smtClean="0"/>
              <a:t>people’s attitudes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95" t="13028" r="9361" b="11607"/>
          <a:stretch/>
        </p:blipFill>
        <p:spPr>
          <a:xfrm>
            <a:off x="1060579" y="1632939"/>
            <a:ext cx="5233117" cy="34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1117</TotalTime>
  <Words>462</Words>
  <Application>Microsoft Macintosh PowerPoint</Application>
  <PresentationFormat>On-screen Show (4:3)</PresentationFormat>
  <Paragraphs>167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Horizon</vt:lpstr>
      <vt:lpstr>The First thoughts WHEN people received their Iphone7 </vt:lpstr>
      <vt:lpstr>Who we are?</vt:lpstr>
      <vt:lpstr>Why Iphone7/7PLUS？</vt:lpstr>
      <vt:lpstr>How we collected the data？</vt:lpstr>
      <vt:lpstr>The data Cleaning</vt:lpstr>
      <vt:lpstr>words frequency (top 30)</vt:lpstr>
      <vt:lpstr>THE Most popular tweets</vt:lpstr>
      <vt:lpstr>the Most popular Tweet ENTITIES</vt:lpstr>
      <vt:lpstr>people’s attitudes</vt:lpstr>
      <vt:lpstr>New COLOR: Jetblack</vt:lpstr>
      <vt:lpstr>New features: Camera</vt:lpstr>
      <vt:lpstr>New features：wATERPROOF</vt:lpstr>
      <vt:lpstr>New features: EARPHONE</vt:lpstr>
      <vt:lpstr>apple Stock on sep 16</vt:lpstr>
      <vt:lpstr>Conclusion</vt:lpstr>
      <vt:lpstr>Thanks for your attention！</vt:lpstr>
      <vt:lpstr>PowerPoint Presentation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thoughts WHEN people received their Iphone7 </dc:title>
  <dc:creator>Tongge Zhu</dc:creator>
  <cp:lastModifiedBy>Tongge Zhu</cp:lastModifiedBy>
  <cp:revision>49</cp:revision>
  <dcterms:created xsi:type="dcterms:W3CDTF">2016-09-15T20:21:05Z</dcterms:created>
  <dcterms:modified xsi:type="dcterms:W3CDTF">2016-09-22T04:35:22Z</dcterms:modified>
</cp:coreProperties>
</file>