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7" r:id="rId2"/>
    <p:sldId id="286" r:id="rId3"/>
    <p:sldId id="259" r:id="rId4"/>
    <p:sldId id="278" r:id="rId5"/>
    <p:sldId id="280" r:id="rId6"/>
    <p:sldId id="260" r:id="rId7"/>
    <p:sldId id="261" r:id="rId8"/>
    <p:sldId id="263" r:id="rId9"/>
    <p:sldId id="264" r:id="rId10"/>
    <p:sldId id="292" r:id="rId11"/>
    <p:sldId id="268" r:id="rId12"/>
    <p:sldId id="294" r:id="rId13"/>
    <p:sldId id="281" r:id="rId14"/>
    <p:sldId id="282" r:id="rId15"/>
    <p:sldId id="283" r:id="rId16"/>
    <p:sldId id="284" r:id="rId17"/>
    <p:sldId id="293" r:id="rId18"/>
    <p:sldId id="289" r:id="rId19"/>
    <p:sldId id="290" r:id="rId20"/>
    <p:sldId id="29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091" autoAdjust="0"/>
  </p:normalViewPr>
  <p:slideViewPr>
    <p:cSldViewPr snapToGrid="0">
      <p:cViewPr varScale="1">
        <p:scale>
          <a:sx n="53" d="100"/>
          <a:sy n="53" d="100"/>
        </p:scale>
        <p:origin x="-151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4D9F1-2658-1941-9887-B12154CACCC4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BBD82-112A-2F40-9393-4D7DA194F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93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float, the parameter represents a proportion of documents, integer absolute counts.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BBD82-112A-2F40-9393-4D7DA194FB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67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scikit-learn.org</a:t>
            </a:r>
            <a:r>
              <a:rPr lang="en-US" dirty="0" smtClean="0"/>
              <a:t>/stable/modules/</a:t>
            </a:r>
            <a:r>
              <a:rPr lang="en-US" dirty="0" err="1" smtClean="0"/>
              <a:t>neighbors.html#classification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BBD82-112A-2F40-9393-4D7DA194FB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9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summary, based on our studies and parameters we screened for, we identified that Linear Support Vector Machine offers us the highest prediction accuracy in our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BBD82-112A-2F40-9393-4D7DA194FB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06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Select features according to the k highest scores.</a:t>
            </a:r>
          </a:p>
          <a:p>
            <a:endParaRPr lang="en-US" dirty="0" smtClean="0"/>
          </a:p>
          <a:p>
            <a:r>
              <a:rPr lang="en-US" dirty="0" err="1" smtClean="0"/>
              <a:t>f_classif</a:t>
            </a:r>
            <a:r>
              <a:rPr lang="zh-CN" altLang="en-US" dirty="0" smtClean="0"/>
              <a:t> （我们用的是这个）</a:t>
            </a:r>
            <a:endParaRPr lang="en-US" dirty="0" smtClean="0"/>
          </a:p>
          <a:p>
            <a:r>
              <a:rPr lang="en-US" dirty="0" smtClean="0"/>
              <a:t>ANOVA F-value between label/feature for classification tasks.</a:t>
            </a:r>
          </a:p>
          <a:p>
            <a:endParaRPr lang="en-US" dirty="0" smtClean="0"/>
          </a:p>
          <a:p>
            <a:r>
              <a:rPr lang="en-US" dirty="0" err="1" smtClean="0"/>
              <a:t>mutual_info_classif</a:t>
            </a:r>
            <a:endParaRPr lang="en-US" dirty="0" smtClean="0"/>
          </a:p>
          <a:p>
            <a:r>
              <a:rPr lang="en-US" dirty="0" smtClean="0"/>
              <a:t>Mutual information for a discrete target.</a:t>
            </a:r>
          </a:p>
          <a:p>
            <a:endParaRPr lang="en-US" dirty="0" smtClean="0"/>
          </a:p>
          <a:p>
            <a:r>
              <a:rPr lang="en-US" dirty="0" smtClean="0"/>
              <a:t>chi2</a:t>
            </a:r>
            <a:r>
              <a:rPr lang="zh-CN" altLang="en-US" dirty="0" smtClean="0"/>
              <a:t> （）</a:t>
            </a:r>
            <a:endParaRPr lang="en-US" dirty="0" smtClean="0"/>
          </a:p>
          <a:p>
            <a:r>
              <a:rPr lang="en-US" dirty="0" smtClean="0"/>
              <a:t>Chi-squared stats of non-negative features for classification tasks.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2FF39-3CDC-4649-A774-8733BC2913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4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KMeans</a:t>
            </a:r>
            <a:r>
              <a:rPr lang="en-US" dirty="0" smtClean="0"/>
              <a:t> algorithm clusters data by trying to separate samples in n groups of equal variance, minimizing a criterion known as the inertia or within-cluster sum-of-squares.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BBD82-112A-2F40-9393-4D7DA194FB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0CFE-CF20-464E-B08C-6B5D3C9BEF41}" type="datetimeFigureOut">
              <a:rPr lang="zh-CN" altLang="en-US" smtClean="0"/>
              <a:t>11/17/16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9EB8-FD5B-4A2E-9BC1-BBC5D525B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62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0CFE-CF20-464E-B08C-6B5D3C9BEF41}" type="datetimeFigureOut">
              <a:rPr lang="zh-CN" altLang="en-US" smtClean="0"/>
              <a:t>11/17/16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9EB8-FD5B-4A2E-9BC1-BBC5D525B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7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0CFE-CF20-464E-B08C-6B5D3C9BEF41}" type="datetimeFigureOut">
              <a:rPr lang="zh-CN" altLang="en-US" smtClean="0"/>
              <a:t>11/17/16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9EB8-FD5B-4A2E-9BC1-BBC5D525B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08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0CFE-CF20-464E-B08C-6B5D3C9BEF41}" type="datetimeFigureOut">
              <a:rPr lang="zh-CN" altLang="en-US" smtClean="0"/>
              <a:t>11/17/16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9EB8-FD5B-4A2E-9BC1-BBC5D525B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33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0CFE-CF20-464E-B08C-6B5D3C9BEF41}" type="datetimeFigureOut">
              <a:rPr lang="zh-CN" altLang="en-US" smtClean="0"/>
              <a:t>11/17/16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9EB8-FD5B-4A2E-9BC1-BBC5D525B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5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0CFE-CF20-464E-B08C-6B5D3C9BEF41}" type="datetimeFigureOut">
              <a:rPr lang="zh-CN" altLang="en-US" smtClean="0"/>
              <a:t>11/17/16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9EB8-FD5B-4A2E-9BC1-BBC5D525B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91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0CFE-CF20-464E-B08C-6B5D3C9BEF41}" type="datetimeFigureOut">
              <a:rPr lang="zh-CN" altLang="en-US" smtClean="0"/>
              <a:t>11/17/16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9EB8-FD5B-4A2E-9BC1-BBC5D525B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09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0CFE-CF20-464E-B08C-6B5D3C9BEF41}" type="datetimeFigureOut">
              <a:rPr lang="zh-CN" altLang="en-US" smtClean="0"/>
              <a:t>11/17/16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9EB8-FD5B-4A2E-9BC1-BBC5D525B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0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0CFE-CF20-464E-B08C-6B5D3C9BEF41}" type="datetimeFigureOut">
              <a:rPr lang="zh-CN" altLang="en-US" smtClean="0"/>
              <a:t>11/17/16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9EB8-FD5B-4A2E-9BC1-BBC5D525B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1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0CFE-CF20-464E-B08C-6B5D3C9BEF41}" type="datetimeFigureOut">
              <a:rPr lang="zh-CN" altLang="en-US" smtClean="0"/>
              <a:t>11/17/16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9EB8-FD5B-4A2E-9BC1-BBC5D525B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79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0CFE-CF20-464E-B08C-6B5D3C9BEF41}" type="datetimeFigureOut">
              <a:rPr lang="zh-CN" altLang="en-US" smtClean="0"/>
              <a:t>11/17/16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9EB8-FD5B-4A2E-9BC1-BBC5D525B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69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70CFE-CF20-464E-B08C-6B5D3C9BEF41}" type="datetimeFigureOut">
              <a:rPr lang="zh-CN" altLang="en-US" smtClean="0"/>
              <a:t>11/17/16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69EB8-FD5B-4A2E-9BC1-BBC5D525B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92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1655" y="1044845"/>
            <a:ext cx="9144000" cy="1579419"/>
          </a:xfrm>
          <a:solidFill>
            <a:schemeClr val="accent1">
              <a:lumMod val="40000"/>
              <a:lumOff val="60000"/>
              <a:alpha val="63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Arial"/>
                <a:cs typeface="Arial"/>
              </a:rPr>
              <a:t>Textual analysis of movie </a:t>
            </a:r>
            <a:r>
              <a:rPr lang="en-US" altLang="zh-CN" b="1" dirty="0" smtClean="0">
                <a:latin typeface="Arial"/>
                <a:cs typeface="Arial"/>
              </a:rPr>
              <a:t>reviews</a:t>
            </a:r>
            <a:endParaRPr lang="en-US" altLang="zh-CN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04678" y="3579511"/>
            <a:ext cx="2931163" cy="2334636"/>
          </a:xfrm>
          <a:solidFill>
            <a:schemeClr val="accent1">
              <a:lumMod val="60000"/>
              <a:lumOff val="40000"/>
              <a:alpha val="42000"/>
            </a:schemeClr>
          </a:solidFill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CN" sz="2600" b="1" dirty="0">
                <a:latin typeface="Arial"/>
                <a:cs typeface="Arial"/>
                <a:sym typeface="+mn-ea"/>
              </a:rPr>
              <a:t>Team 2</a:t>
            </a:r>
          </a:p>
          <a:p>
            <a:pPr algn="l"/>
            <a:r>
              <a:rPr lang="en-US" altLang="zh-CN" b="1" dirty="0">
                <a:latin typeface="Arial"/>
                <a:cs typeface="Arial"/>
                <a:sym typeface="+mn-ea"/>
              </a:rPr>
              <a:t>Hang</a:t>
            </a:r>
            <a:r>
              <a:rPr lang="zh-CN" altLang="en-US" b="1" dirty="0">
                <a:latin typeface="Arial"/>
                <a:cs typeface="Arial"/>
                <a:sym typeface="+mn-ea"/>
              </a:rPr>
              <a:t> </a:t>
            </a:r>
            <a:r>
              <a:rPr lang="en-US" altLang="zh-CN" b="1" dirty="0">
                <a:latin typeface="Arial"/>
                <a:cs typeface="Arial"/>
                <a:sym typeface="+mn-ea"/>
              </a:rPr>
              <a:t>Ding   </a:t>
            </a:r>
            <a:endParaRPr lang="en-US" altLang="zh-CN" b="1" dirty="0" smtClean="0">
              <a:latin typeface="Arial"/>
              <a:cs typeface="Arial"/>
              <a:sym typeface="+mn-ea"/>
            </a:endParaRPr>
          </a:p>
          <a:p>
            <a:pPr algn="l"/>
            <a:r>
              <a:rPr lang="en-US" altLang="zh-CN" b="1" dirty="0" err="1" smtClean="0">
                <a:latin typeface="Arial"/>
                <a:cs typeface="Arial"/>
                <a:sym typeface="+mn-ea"/>
              </a:rPr>
              <a:t>Fangling</a:t>
            </a:r>
            <a:r>
              <a:rPr lang="zh-CN" altLang="en-US" b="1" dirty="0" smtClean="0">
                <a:latin typeface="Arial"/>
                <a:cs typeface="Arial"/>
                <a:sym typeface="+mn-ea"/>
              </a:rPr>
              <a:t> </a:t>
            </a:r>
            <a:r>
              <a:rPr lang="en-US" altLang="zh-CN" b="1" dirty="0">
                <a:latin typeface="Arial"/>
                <a:cs typeface="Arial"/>
                <a:sym typeface="+mn-ea"/>
              </a:rPr>
              <a:t>Zhang    </a:t>
            </a:r>
          </a:p>
          <a:p>
            <a:pPr algn="l"/>
            <a:r>
              <a:rPr lang="en-US" altLang="zh-CN" b="1" dirty="0">
                <a:latin typeface="Arial"/>
                <a:cs typeface="Arial"/>
                <a:sym typeface="+mn-ea"/>
              </a:rPr>
              <a:t>Qingquan Zhao  </a:t>
            </a:r>
            <a:endParaRPr lang="en-US" altLang="zh-CN" b="1" dirty="0" smtClean="0">
              <a:latin typeface="Arial"/>
              <a:cs typeface="Arial"/>
              <a:sym typeface="+mn-ea"/>
            </a:endParaRPr>
          </a:p>
          <a:p>
            <a:pPr algn="l"/>
            <a:r>
              <a:rPr lang="en-US" altLang="zh-CN" b="1" dirty="0" err="1" smtClean="0">
                <a:latin typeface="Arial"/>
                <a:cs typeface="Arial"/>
                <a:sym typeface="+mn-ea"/>
              </a:rPr>
              <a:t>Yihao</a:t>
            </a:r>
            <a:r>
              <a:rPr lang="en-US" altLang="zh-CN" b="1" dirty="0" smtClean="0">
                <a:latin typeface="Arial"/>
                <a:cs typeface="Arial"/>
                <a:sym typeface="+mn-ea"/>
              </a:rPr>
              <a:t> </a:t>
            </a:r>
            <a:r>
              <a:rPr lang="en-US" altLang="zh-CN" b="1" dirty="0">
                <a:latin typeface="Arial"/>
                <a:cs typeface="Arial"/>
                <a:sym typeface="+mn-ea"/>
              </a:rPr>
              <a:t>Zhou</a:t>
            </a:r>
          </a:p>
          <a:p>
            <a:pPr algn="l"/>
            <a:r>
              <a:rPr lang="en-US" altLang="zh-CN" b="1" dirty="0">
                <a:latin typeface="Arial"/>
                <a:cs typeface="Arial"/>
                <a:sym typeface="+mn-ea"/>
              </a:rPr>
              <a:t>Tongge Zhu</a:t>
            </a:r>
            <a:endParaRPr lang="en-US" altLang="en-US" b="1" dirty="0">
              <a:latin typeface="Arial"/>
              <a:cs typeface="Arial"/>
              <a:sym typeface="+mn-ea"/>
            </a:endParaRPr>
          </a:p>
          <a:p>
            <a:endParaRPr lang="zh-CN" altLang="en-US" b="1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51" y="4237577"/>
            <a:ext cx="47752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2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9913"/>
          <a:stretch/>
        </p:blipFill>
        <p:spPr>
          <a:xfrm>
            <a:off x="436031" y="1866903"/>
            <a:ext cx="5596470" cy="4123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50568" b="67801"/>
          <a:stretch/>
        </p:blipFill>
        <p:spPr>
          <a:xfrm>
            <a:off x="6489801" y="2159663"/>
            <a:ext cx="4042834" cy="13195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80497" r="75231"/>
          <a:stretch/>
        </p:blipFill>
        <p:spPr>
          <a:xfrm>
            <a:off x="9687732" y="2251509"/>
            <a:ext cx="2199568" cy="8678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t="1588" r="50566" b="69553"/>
          <a:stretch/>
        </p:blipFill>
        <p:spPr>
          <a:xfrm>
            <a:off x="6468634" y="4436622"/>
            <a:ext cx="4000500" cy="11454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80303" r="75478"/>
          <a:stretch/>
        </p:blipFill>
        <p:spPr>
          <a:xfrm>
            <a:off x="9663499" y="4396745"/>
            <a:ext cx="2181468" cy="8593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74466" y="1722828"/>
            <a:ext cx="2724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n_neighbors</a:t>
            </a:r>
            <a:r>
              <a:rPr lang="en-US" sz="2400" b="1" dirty="0" smtClean="0">
                <a:solidFill>
                  <a:srgbClr val="FF0000"/>
                </a:solidFill>
              </a:rPr>
              <a:t> = 20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1033" y="3960906"/>
            <a:ext cx="2553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</a:rPr>
              <a:t>n_neighbors</a:t>
            </a:r>
            <a:r>
              <a:rPr lang="en-US" sz="2400" b="1" dirty="0" smtClean="0">
                <a:solidFill>
                  <a:srgbClr val="0000FF"/>
                </a:solidFill>
              </a:rPr>
              <a:t> = 5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287" y="0"/>
            <a:ext cx="11326895" cy="1325563"/>
          </a:xfrm>
          <a:solidFill>
            <a:schemeClr val="accent1">
              <a:lumMod val="40000"/>
              <a:lumOff val="60000"/>
              <a:alpha val="49000"/>
            </a:schemeClr>
          </a:solidFill>
        </p:spPr>
        <p:txBody>
          <a:bodyPr/>
          <a:lstStyle/>
          <a:p>
            <a:pPr algn="ctr"/>
            <a:r>
              <a:rPr lang="en-US" b="1" dirty="0"/>
              <a:t>Nearest Neighbors Classification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09360"/>
            <a:ext cx="794385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99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82128" r="63670"/>
          <a:stretch/>
        </p:blipFill>
        <p:spPr>
          <a:xfrm>
            <a:off x="523070" y="4444995"/>
            <a:ext cx="2874433" cy="1130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25559" b="64458"/>
          <a:stretch/>
        </p:blipFill>
        <p:spPr>
          <a:xfrm>
            <a:off x="558804" y="2133597"/>
            <a:ext cx="5918200" cy="2247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09360"/>
            <a:ext cx="5218460" cy="54864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70287" y="0"/>
            <a:ext cx="11326895" cy="1325563"/>
          </a:xfrm>
          <a:solidFill>
            <a:schemeClr val="accent1">
              <a:lumMod val="40000"/>
              <a:lumOff val="60000"/>
              <a:alpha val="49000"/>
            </a:schemeClr>
          </a:solidFill>
        </p:spPr>
        <p:txBody>
          <a:bodyPr/>
          <a:lstStyle/>
          <a:p>
            <a:pPr algn="ctr"/>
            <a:r>
              <a:rPr lang="en-US" b="1" dirty="0"/>
              <a:t>Linear Support Vector 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81168" r="75807"/>
          <a:stretch/>
        </p:blipFill>
        <p:spPr>
          <a:xfrm>
            <a:off x="6401197" y="4317998"/>
            <a:ext cx="2857500" cy="12149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r="51649" b="63517"/>
          <a:stretch/>
        </p:blipFill>
        <p:spPr>
          <a:xfrm>
            <a:off x="6417734" y="1985432"/>
            <a:ext cx="5710767" cy="235373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44168" y="5871170"/>
            <a:ext cx="5185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Both parameters combination can give good predicting results.</a:t>
            </a:r>
            <a:endParaRPr lang="en-US" sz="24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420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0287" y="0"/>
            <a:ext cx="11326895" cy="1325563"/>
          </a:xfrm>
          <a:solidFill>
            <a:schemeClr val="accent1">
              <a:lumMod val="40000"/>
              <a:lumOff val="60000"/>
              <a:alpha val="49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Two wrong prediction examples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84758" y="1719661"/>
            <a:ext cx="10986012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b="1" dirty="0" smtClean="0"/>
              <a:t>movie name: “Love is devil”: </a:t>
            </a:r>
          </a:p>
          <a:p>
            <a:pPr lvl="1"/>
            <a:r>
              <a:rPr lang="en-US" sz="3200" dirty="0" smtClean="0"/>
              <a:t>	Actual: Positive</a:t>
            </a:r>
          </a:p>
          <a:p>
            <a:pPr lvl="1"/>
            <a:r>
              <a:rPr lang="en-US" sz="3200" dirty="0" smtClean="0"/>
              <a:t>    Prediction: Negative</a:t>
            </a:r>
          </a:p>
          <a:p>
            <a:pPr lvl="1"/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b="1" dirty="0"/>
              <a:t>movie name: </a:t>
            </a:r>
            <a:r>
              <a:rPr lang="en-US" sz="3200" b="1" dirty="0" smtClean="0"/>
              <a:t>“Star Wars the Phantom Menace”: </a:t>
            </a:r>
            <a:endParaRPr lang="en-US" sz="3200" b="1" dirty="0"/>
          </a:p>
          <a:p>
            <a:pPr lvl="1"/>
            <a:r>
              <a:rPr lang="en-US" sz="3200" dirty="0"/>
              <a:t>	Actual: Negative</a:t>
            </a:r>
            <a:r>
              <a:rPr lang="en-US" sz="3200" dirty="0" smtClean="0"/>
              <a:t>    </a:t>
            </a:r>
          </a:p>
          <a:p>
            <a:pPr lvl="1"/>
            <a:r>
              <a:rPr lang="en-US" sz="3200" dirty="0"/>
              <a:t>	</a:t>
            </a:r>
            <a:r>
              <a:rPr lang="en-US" sz="3200" dirty="0" smtClean="0"/>
              <a:t>Prediction</a:t>
            </a:r>
            <a:r>
              <a:rPr lang="en-US" sz="3200" dirty="0"/>
              <a:t>: </a:t>
            </a:r>
            <a:r>
              <a:rPr lang="en-US" sz="3200" dirty="0" smtClean="0"/>
              <a:t>Positive</a:t>
            </a:r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marL="457200" indent="-457200">
              <a:buFont typeface="Arial"/>
              <a:buChar char="•"/>
            </a:pPr>
            <a:endParaRPr lang="en-US" sz="2800" b="1" dirty="0"/>
          </a:p>
          <a:p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581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4758" y="1719661"/>
            <a:ext cx="499023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Principal component analysis (PCA</a:t>
            </a:r>
            <a:r>
              <a:rPr lang="en-US" sz="3200" b="1" dirty="0" smtClean="0"/>
              <a:t>)</a:t>
            </a:r>
          </a:p>
          <a:p>
            <a:endParaRPr lang="en-US" sz="2800" b="1" dirty="0"/>
          </a:p>
          <a:p>
            <a:r>
              <a:rPr lang="en-US" sz="2800" dirty="0"/>
              <a:t>Linear dimensionality reduction using Singular </a:t>
            </a:r>
            <a:r>
              <a:rPr lang="en-US" sz="2800" dirty="0" smtClean="0"/>
              <a:t>Value </a:t>
            </a:r>
            <a:r>
              <a:rPr lang="en-US" sz="2800" dirty="0"/>
              <a:t>Decomposition of the data to project it to a lower dimensional space.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317322"/>
            <a:ext cx="622934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909" y="2019063"/>
            <a:ext cx="5955631" cy="41148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12620" y="0"/>
            <a:ext cx="11326895" cy="1325563"/>
          </a:xfrm>
          <a:prstGeom prst="rect">
            <a:avLst/>
          </a:prstGeom>
          <a:solidFill>
            <a:schemeClr val="accent1">
              <a:lumMod val="40000"/>
              <a:lumOff val="60000"/>
              <a:alpha val="49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Problem 4： Finding the right plot</a:t>
            </a:r>
          </a:p>
        </p:txBody>
      </p:sp>
    </p:spTree>
    <p:extLst>
      <p:ext uri="{BB962C8B-B14F-4D97-AF65-F5344CB8AC3E}">
        <p14:creationId xmlns:p14="http://schemas.microsoft.com/office/powerpoint/2010/main" val="3161109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18879"/>
            <a:ext cx="7792925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1388" y="2476917"/>
            <a:ext cx="122181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34146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051388" y="4638693"/>
            <a:ext cx="122181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600</a:t>
            </a:r>
          </a:p>
        </p:txBody>
      </p:sp>
      <p:sp>
        <p:nvSpPr>
          <p:cNvPr id="8" name="Merge 7"/>
          <p:cNvSpPr/>
          <p:nvPr/>
        </p:nvSpPr>
        <p:spPr>
          <a:xfrm>
            <a:off x="2421147" y="2943092"/>
            <a:ext cx="482294" cy="1543201"/>
          </a:xfrm>
          <a:prstGeom prst="flowChartMerg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3883" y="1792368"/>
            <a:ext cx="4655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Decrease the # of features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126" y="1535437"/>
            <a:ext cx="6110324" cy="411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96966"/>
            <a:ext cx="6229344" cy="54864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70287" y="0"/>
            <a:ext cx="11326895" cy="1325563"/>
          </a:xfrm>
          <a:prstGeom prst="rect">
            <a:avLst/>
          </a:prstGeom>
          <a:solidFill>
            <a:schemeClr val="accent1">
              <a:lumMod val="40000"/>
              <a:lumOff val="60000"/>
              <a:alpha val="49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F</a:t>
            </a:r>
            <a:r>
              <a:rPr lang="en-US" altLang="zh-CN" b="1" dirty="0"/>
              <a:t>eature selection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6072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9667"/>
            <a:ext cx="5296047" cy="548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667" y="3895138"/>
            <a:ext cx="2867438" cy="2248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485" y="2595945"/>
            <a:ext cx="5357812" cy="3657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11314" y="2309231"/>
            <a:ext cx="3459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KMeans</a:t>
            </a:r>
            <a:r>
              <a:rPr lang="en-US" sz="2400" b="1" dirty="0" smtClean="0"/>
              <a:t> </a:t>
            </a:r>
            <a:r>
              <a:rPr lang="en-US" sz="2400" b="1" dirty="0"/>
              <a:t>of Movie dataset</a:t>
            </a:r>
          </a:p>
        </p:txBody>
      </p:sp>
      <p:sp>
        <p:nvSpPr>
          <p:cNvPr id="3" name="Rectangle 2"/>
          <p:cNvSpPr/>
          <p:nvPr/>
        </p:nvSpPr>
        <p:spPr>
          <a:xfrm>
            <a:off x="592667" y="1558840"/>
            <a:ext cx="49953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KMeans</a:t>
            </a:r>
            <a:r>
              <a:rPr lang="en-US" sz="2400" dirty="0"/>
              <a:t> algorithm clusters data by trying to separate samples in n groups of equal variance, minimizing a criterion known as the inertia or within-cluster sum-of-squares.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0287" y="0"/>
            <a:ext cx="11326895" cy="1325563"/>
          </a:xfrm>
          <a:prstGeom prst="rect">
            <a:avLst/>
          </a:prstGeom>
          <a:solidFill>
            <a:schemeClr val="accent1">
              <a:lumMod val="40000"/>
              <a:lumOff val="60000"/>
              <a:alpha val="49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C</a:t>
            </a:r>
            <a:r>
              <a:rPr lang="en-US" altLang="zh-CN" b="1" dirty="0"/>
              <a:t>luster</a:t>
            </a:r>
            <a:r>
              <a:rPr lang="zh-CN" altLang="en-US" b="1" dirty="0"/>
              <a:t> </a:t>
            </a:r>
            <a:r>
              <a:rPr lang="en-US" altLang="zh-CN" b="1" dirty="0"/>
              <a:t>Movie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by</a:t>
            </a:r>
            <a:r>
              <a:rPr lang="zh-CN" altLang="en-US" b="1" dirty="0"/>
              <a:t> </a:t>
            </a:r>
            <a:r>
              <a:rPr lang="en-US" altLang="zh-CN" b="1" dirty="0" smtClean="0"/>
              <a:t>k-Means</a:t>
            </a:r>
            <a:r>
              <a:rPr lang="zh-CN" altLang="en-US" b="1" dirty="0" smtClean="0"/>
              <a:t> </a:t>
            </a:r>
            <a:r>
              <a:rPr lang="en-US" altLang="zh-CN" b="1" dirty="0"/>
              <a:t>algorithm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4079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082" y="2533787"/>
            <a:ext cx="5242918" cy="35320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848" t="-6989"/>
          <a:stretch/>
        </p:blipFill>
        <p:spPr>
          <a:xfrm>
            <a:off x="0" y="6271020"/>
            <a:ext cx="6090336" cy="586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79004"/>
            <a:ext cx="5296047" cy="54863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53418" y="2251755"/>
            <a:ext cx="58912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err="1" smtClean="0"/>
              <a:t>KMeans</a:t>
            </a:r>
            <a:r>
              <a:rPr lang="en-US" sz="2200" b="1" dirty="0" smtClean="0"/>
              <a:t> </a:t>
            </a:r>
            <a:r>
              <a:rPr lang="en-US" sz="2200" b="1" dirty="0"/>
              <a:t>of Movie </a:t>
            </a:r>
            <a:r>
              <a:rPr lang="en-US" sz="2200" b="1" dirty="0" smtClean="0"/>
              <a:t>dataset with </a:t>
            </a:r>
            <a:r>
              <a:rPr lang="en-US" sz="2200" b="1" dirty="0" err="1" smtClean="0"/>
              <a:t>SelectKbest</a:t>
            </a:r>
            <a:r>
              <a:rPr lang="en-US" sz="2200" b="1" dirty="0" smtClean="0"/>
              <a:t> </a:t>
            </a:r>
            <a:endParaRPr lang="en-US" sz="2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17062" y="2687661"/>
            <a:ext cx="122181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34146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517062" y="4722435"/>
            <a:ext cx="122181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20</a:t>
            </a:r>
          </a:p>
        </p:txBody>
      </p:sp>
      <p:sp>
        <p:nvSpPr>
          <p:cNvPr id="11" name="Merge 10"/>
          <p:cNvSpPr/>
          <p:nvPr/>
        </p:nvSpPr>
        <p:spPr>
          <a:xfrm>
            <a:off x="2886821" y="3153836"/>
            <a:ext cx="482294" cy="1543201"/>
          </a:xfrm>
          <a:prstGeom prst="flowChartMerg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4386" y="1918444"/>
            <a:ext cx="4655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Decrease the # of features 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70287" y="0"/>
            <a:ext cx="11326895" cy="1325563"/>
          </a:xfrm>
          <a:prstGeom prst="rect">
            <a:avLst/>
          </a:prstGeom>
          <a:solidFill>
            <a:schemeClr val="accent1">
              <a:lumMod val="40000"/>
              <a:lumOff val="60000"/>
              <a:alpha val="49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/>
              <a:t>Feature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selection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plus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k-</a:t>
            </a:r>
            <a:r>
              <a:rPr lang="en-US" altLang="zh-CN" b="1" dirty="0"/>
              <a:t>M</a:t>
            </a:r>
            <a:r>
              <a:rPr lang="en-US" altLang="zh-CN" b="1" dirty="0" smtClean="0"/>
              <a:t>eans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cluster</a:t>
            </a:r>
            <a:r>
              <a:rPr lang="zh-CN" alt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141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7166" y="2645834"/>
            <a:ext cx="7810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Thanks for your attention!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07023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34" y="2009822"/>
            <a:ext cx="6319279" cy="435133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45" y="270163"/>
            <a:ext cx="8941427" cy="173528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904509" y="1059873"/>
            <a:ext cx="1046018" cy="3948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/>
          <p:cNvSpPr/>
          <p:nvPr/>
        </p:nvSpPr>
        <p:spPr>
          <a:xfrm>
            <a:off x="6989618" y="1059873"/>
            <a:ext cx="1995055" cy="3948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7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565" y="1634065"/>
            <a:ext cx="7446207" cy="405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89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21013" y="5932305"/>
            <a:ext cx="2872739" cy="584776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C</a:t>
            </a:r>
            <a:r>
              <a:rPr lang="en-US" altLang="zh-CN" sz="3200" b="1" dirty="0" smtClean="0">
                <a:latin typeface="Arial"/>
                <a:cs typeface="Arial"/>
              </a:rPr>
              <a:t>lassification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06872" y="1551122"/>
            <a:ext cx="10123571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000" dirty="0" smtClean="0">
                <a:latin typeface="30"/>
                <a:cs typeface="30"/>
              </a:rPr>
              <a:t>M</a:t>
            </a:r>
            <a:r>
              <a:rPr lang="en-US" altLang="zh-CN" sz="3000" dirty="0" smtClean="0">
                <a:latin typeface="30"/>
                <a:cs typeface="30"/>
              </a:rPr>
              <a:t>ovie</a:t>
            </a:r>
            <a:r>
              <a:rPr lang="zh-CN" altLang="en-US" sz="3000" dirty="0" smtClean="0">
                <a:latin typeface="30"/>
                <a:cs typeface="30"/>
              </a:rPr>
              <a:t> </a:t>
            </a:r>
            <a:r>
              <a:rPr lang="en-US" altLang="zh-CN" sz="3000" dirty="0" smtClean="0">
                <a:latin typeface="30"/>
                <a:cs typeface="30"/>
              </a:rPr>
              <a:t>Dataset</a:t>
            </a:r>
            <a:r>
              <a:rPr lang="zh-CN" altLang="en-US" sz="3000" dirty="0" smtClean="0">
                <a:latin typeface="30"/>
                <a:cs typeface="30"/>
              </a:rPr>
              <a:t> </a:t>
            </a:r>
            <a:endParaRPr lang="en-US" altLang="zh-CN" sz="3000" dirty="0">
              <a:latin typeface="30"/>
              <a:cs typeface="30"/>
            </a:endParaRPr>
          </a:p>
          <a:p>
            <a:pPr algn="ctr"/>
            <a:r>
              <a:rPr lang="en-US" sz="3000" dirty="0" smtClean="0">
                <a:latin typeface="30"/>
                <a:cs typeface="30"/>
              </a:rPr>
              <a:t>(1000 </a:t>
            </a:r>
            <a:r>
              <a:rPr lang="en-US" sz="3000" dirty="0">
                <a:latin typeface="30"/>
                <a:cs typeface="30"/>
              </a:rPr>
              <a:t>positive and 1000 negative processed </a:t>
            </a:r>
            <a:r>
              <a:rPr lang="en-US" sz="3000" dirty="0" smtClean="0">
                <a:latin typeface="30"/>
                <a:cs typeface="30"/>
              </a:rPr>
              <a:t>reviews) </a:t>
            </a:r>
            <a:endParaRPr lang="en-US" sz="3000" dirty="0">
              <a:latin typeface="30"/>
              <a:cs typeface="30"/>
            </a:endParaRPr>
          </a:p>
        </p:txBody>
      </p:sp>
      <p:cxnSp>
        <p:nvCxnSpPr>
          <p:cNvPr id="13" name="Straight Arrow Connector 12"/>
          <p:cNvCxnSpPr>
            <a:stCxn id="11" idx="2"/>
            <a:endCxn id="33" idx="0"/>
          </p:cNvCxnSpPr>
          <p:nvPr/>
        </p:nvCxnSpPr>
        <p:spPr>
          <a:xfrm flipH="1">
            <a:off x="3057383" y="2566785"/>
            <a:ext cx="3311275" cy="591595"/>
          </a:xfrm>
          <a:prstGeom prst="straightConnector1">
            <a:avLst/>
          </a:prstGeom>
          <a:ln w="38100" cmpd="sng">
            <a:solidFill>
              <a:srgbClr val="2E75B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94426" y="3714538"/>
            <a:ext cx="0" cy="381913"/>
          </a:xfrm>
          <a:prstGeom prst="straightConnector1">
            <a:avLst/>
          </a:prstGeom>
          <a:ln w="38100" cmpd="sng">
            <a:solidFill>
              <a:srgbClr val="2E75B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76020" y="4659443"/>
            <a:ext cx="0" cy="381913"/>
          </a:xfrm>
          <a:prstGeom prst="straightConnector1">
            <a:avLst/>
          </a:prstGeom>
          <a:ln w="38100" cmpd="sng">
            <a:solidFill>
              <a:srgbClr val="2E75B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99574" y="5584835"/>
            <a:ext cx="0" cy="381913"/>
          </a:xfrm>
          <a:prstGeom prst="straightConnector1">
            <a:avLst/>
          </a:prstGeom>
          <a:ln w="38100" cmpd="sng">
            <a:solidFill>
              <a:srgbClr val="2E75B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6" idx="0"/>
          </p:cNvCxnSpPr>
          <p:nvPr/>
        </p:nvCxnSpPr>
        <p:spPr>
          <a:xfrm>
            <a:off x="6368658" y="2585190"/>
            <a:ext cx="2113381" cy="1616189"/>
          </a:xfrm>
          <a:prstGeom prst="straightConnector1">
            <a:avLst/>
          </a:prstGeom>
          <a:ln w="38100" cmpd="sng">
            <a:solidFill>
              <a:srgbClr val="2E75B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338363" y="4201379"/>
            <a:ext cx="4287351" cy="584776"/>
          </a:xfrm>
          <a:prstGeom prst="rect">
            <a:avLst/>
          </a:prstGeom>
          <a:solidFill>
            <a:srgbClr val="B4C7E7"/>
          </a:solidFill>
        </p:spPr>
        <p:txBody>
          <a:bodyPr wrap="none">
            <a:spAutoFit/>
          </a:bodyPr>
          <a:lstStyle/>
          <a:p>
            <a:r>
              <a:rPr lang="en-US" sz="3200" b="1" dirty="0">
                <a:latin typeface="Arial"/>
                <a:cs typeface="Arial"/>
              </a:rPr>
              <a:t>Finding the right plot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698501" y="0"/>
            <a:ext cx="10837332" cy="1325563"/>
          </a:xfrm>
          <a:prstGeom prst="rect">
            <a:avLst/>
          </a:prstGeom>
          <a:solidFill>
            <a:schemeClr val="accent1">
              <a:lumMod val="40000"/>
              <a:lumOff val="60000"/>
              <a:alpha val="49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latin typeface="Arial"/>
                <a:cs typeface="Arial"/>
              </a:rPr>
              <a:t>Flowchart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70039" y="5007664"/>
            <a:ext cx="3774686" cy="584776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Feature extraction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5719" y="4083022"/>
            <a:ext cx="4303326" cy="584776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Train/Test data split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21013" y="3158380"/>
            <a:ext cx="2872739" cy="584776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Import data</a:t>
            </a:r>
            <a:endParaRPr lang="en-US" sz="3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4427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94" b="9226"/>
          <a:stretch/>
        </p:blipFill>
        <p:spPr>
          <a:xfrm>
            <a:off x="1092200" y="1651000"/>
            <a:ext cx="10515600" cy="4864630"/>
          </a:xfrm>
        </p:spPr>
      </p:pic>
    </p:spTree>
    <p:extLst>
      <p:ext uri="{BB962C8B-B14F-4D97-AF65-F5344CB8AC3E}">
        <p14:creationId xmlns:p14="http://schemas.microsoft.com/office/powerpoint/2010/main" val="677806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7" r="19462"/>
          <a:stretch/>
        </p:blipFill>
        <p:spPr>
          <a:xfrm>
            <a:off x="7583464" y="2501005"/>
            <a:ext cx="2824930" cy="1455974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74113"/>
              </p:ext>
            </p:extLst>
          </p:nvPr>
        </p:nvGraphicFramePr>
        <p:xfrm>
          <a:off x="7675493" y="3905886"/>
          <a:ext cx="2760976" cy="11852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80488"/>
                <a:gridCol w="1380488"/>
              </a:tblGrid>
              <a:tr h="59263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rial"/>
                          <a:cs typeface="Arial"/>
                        </a:rPr>
                        <a:t>T  P</a:t>
                      </a:r>
                      <a:endParaRPr lang="en-US" sz="24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rial"/>
                          <a:cs typeface="Arial"/>
                        </a:rPr>
                        <a:t>F </a:t>
                      </a:r>
                      <a:r>
                        <a:rPr lang="en-US" sz="2400" b="1" baseline="0" dirty="0" smtClean="0">
                          <a:latin typeface="Arial"/>
                          <a:cs typeface="Arial"/>
                        </a:rPr>
                        <a:t> P</a:t>
                      </a:r>
                      <a:endParaRPr lang="en-US" sz="24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9263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lang="zh-CN" altLang="en-US" sz="2400" b="1" dirty="0" smtClean="0">
                          <a:latin typeface="Arial"/>
                          <a:cs typeface="Arial"/>
                        </a:rPr>
                        <a:t>  </a:t>
                      </a:r>
                      <a:r>
                        <a:rPr lang="en-US" altLang="zh-CN" sz="2400" b="1" dirty="0" smtClean="0">
                          <a:latin typeface="Arial"/>
                          <a:cs typeface="Arial"/>
                        </a:rPr>
                        <a:t>N</a:t>
                      </a:r>
                      <a:endParaRPr lang="en-US" sz="24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rial"/>
                          <a:cs typeface="Arial"/>
                        </a:rPr>
                        <a:t>T  N</a:t>
                      </a:r>
                      <a:endParaRPr lang="en-US" sz="24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6449" t="2611" b="71"/>
          <a:stretch/>
        </p:blipFill>
        <p:spPr>
          <a:xfrm>
            <a:off x="1281372" y="1965906"/>
            <a:ext cx="1990386" cy="5339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63040" t="739"/>
          <a:stretch/>
        </p:blipFill>
        <p:spPr>
          <a:xfrm>
            <a:off x="816588" y="2881740"/>
            <a:ext cx="2919954" cy="5445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69685" t="509"/>
          <a:stretch/>
        </p:blipFill>
        <p:spPr>
          <a:xfrm>
            <a:off x="721845" y="3808241"/>
            <a:ext cx="3109440" cy="5458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0196" y="4735999"/>
            <a:ext cx="2872739" cy="584776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C</a:t>
            </a:r>
            <a:r>
              <a:rPr lang="en-US" altLang="zh-CN" sz="3200" b="1" dirty="0" smtClean="0">
                <a:latin typeface="Arial"/>
                <a:cs typeface="Arial"/>
              </a:rPr>
              <a:t>lassification</a:t>
            </a:r>
            <a:endParaRPr lang="en-US" sz="3200" b="1" dirty="0">
              <a:latin typeface="Arial"/>
              <a:cs typeface="Arial"/>
            </a:endParaRPr>
          </a:p>
        </p:txBody>
      </p:sp>
      <p:cxnSp>
        <p:nvCxnSpPr>
          <p:cNvPr id="13" name="Straight Arrow Connector 12"/>
          <p:cNvCxnSpPr>
            <a:stCxn id="7" idx="2"/>
            <a:endCxn id="10" idx="0"/>
          </p:cNvCxnSpPr>
          <p:nvPr/>
        </p:nvCxnSpPr>
        <p:spPr>
          <a:xfrm>
            <a:off x="2276565" y="2499827"/>
            <a:ext cx="0" cy="381913"/>
          </a:xfrm>
          <a:prstGeom prst="straightConnector1">
            <a:avLst/>
          </a:prstGeom>
          <a:ln w="38100" cmpd="sng">
            <a:solidFill>
              <a:srgbClr val="2E75B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11" idx="0"/>
          </p:cNvCxnSpPr>
          <p:nvPr/>
        </p:nvCxnSpPr>
        <p:spPr>
          <a:xfrm>
            <a:off x="2276565" y="3426328"/>
            <a:ext cx="0" cy="381913"/>
          </a:xfrm>
          <a:prstGeom prst="straightConnector1">
            <a:avLst/>
          </a:prstGeom>
          <a:ln w="38100" cmpd="sng">
            <a:solidFill>
              <a:srgbClr val="2E75B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63306" y="4333315"/>
            <a:ext cx="0" cy="381913"/>
          </a:xfrm>
          <a:prstGeom prst="straightConnector1">
            <a:avLst/>
          </a:prstGeom>
          <a:ln w="38100" cmpd="sng">
            <a:solidFill>
              <a:srgbClr val="2E75B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83769" y="2687067"/>
            <a:ext cx="2705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Arial"/>
                <a:cs typeface="Arial"/>
              </a:rPr>
              <a:t>Data_train</a:t>
            </a:r>
            <a:r>
              <a:rPr lang="en-US" sz="2400" b="1" dirty="0" smtClean="0">
                <a:latin typeface="Arial"/>
                <a:cs typeface="Arial"/>
              </a:rPr>
              <a:t> : 75%</a:t>
            </a:r>
          </a:p>
          <a:p>
            <a:r>
              <a:rPr lang="en-US" sz="2400" b="1" dirty="0" err="1" smtClean="0">
                <a:latin typeface="Arial"/>
                <a:cs typeface="Arial"/>
              </a:rPr>
              <a:t>Data_test</a:t>
            </a:r>
            <a:r>
              <a:rPr lang="en-US" sz="2400" b="1" dirty="0" smtClean="0">
                <a:latin typeface="Arial"/>
                <a:cs typeface="Arial"/>
              </a:rPr>
              <a:t>: 25%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5" name="Right Brace 4"/>
          <p:cNvSpPr/>
          <p:nvPr/>
        </p:nvSpPr>
        <p:spPr>
          <a:xfrm flipH="1">
            <a:off x="3681297" y="2981539"/>
            <a:ext cx="276097" cy="349688"/>
          </a:xfrm>
          <a:prstGeom prst="rightBrac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01869" y="2006097"/>
            <a:ext cx="305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</a:t>
            </a:r>
            <a:r>
              <a:rPr lang="en-US" altLang="zh-CN" sz="2400" b="1" dirty="0" smtClean="0"/>
              <a:t>e</a:t>
            </a:r>
            <a:r>
              <a:rPr lang="en-US" sz="2400" b="1" dirty="0" smtClean="0"/>
              <a:t>lim</a:t>
            </a:r>
            <a:r>
              <a:rPr lang="en-US" altLang="zh-CN" sz="2400" b="1" dirty="0" smtClean="0"/>
              <a:t>in</a:t>
            </a:r>
            <a:r>
              <a:rPr lang="en-US" sz="2400" b="1" dirty="0" smtClean="0"/>
              <a:t>ary result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91737" y="4564333"/>
            <a:ext cx="370741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fit.transform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Data_train</a:t>
            </a:r>
            <a:r>
              <a:rPr lang="en-US" altLang="zh-CN" sz="2400" b="1" dirty="0" smtClean="0"/>
              <a:t>)</a:t>
            </a:r>
          </a:p>
          <a:p>
            <a:r>
              <a:rPr lang="en-US" altLang="zh-CN" sz="2400" b="1" dirty="0" smtClean="0"/>
              <a:t>transform</a:t>
            </a:r>
            <a:r>
              <a:rPr lang="en-US" altLang="zh-CN" sz="2400" b="1" dirty="0"/>
              <a:t>(</a:t>
            </a:r>
            <a:r>
              <a:rPr lang="en-US" altLang="zh-CN" sz="2400" b="1" dirty="0" err="1" smtClean="0"/>
              <a:t>Data_test</a:t>
            </a:r>
            <a:r>
              <a:rPr lang="en-US" altLang="zh-CN" sz="2400" b="1" dirty="0" smtClean="0"/>
              <a:t>)</a:t>
            </a:r>
            <a:endParaRPr lang="en-US" sz="2400" b="1" dirty="0"/>
          </a:p>
          <a:p>
            <a:endParaRPr lang="en-US" sz="2400" b="1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4574" y="19070"/>
            <a:ext cx="10515600" cy="1325563"/>
          </a:xfrm>
          <a:solidFill>
            <a:schemeClr val="accent1">
              <a:lumMod val="40000"/>
              <a:lumOff val="60000"/>
              <a:alpha val="49000"/>
            </a:schemeClr>
          </a:solidFill>
        </p:spPr>
        <p:txBody>
          <a:bodyPr/>
          <a:lstStyle/>
          <a:p>
            <a:r>
              <a:rPr lang="en-US" altLang="zh-CN" b="1" dirty="0">
                <a:latin typeface="Arial"/>
                <a:cs typeface="Arial"/>
              </a:rPr>
              <a:t>Problem 1: Go thought the flowchart</a:t>
            </a:r>
            <a:endParaRPr lang="zh-CN" alt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490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473" y="1593272"/>
            <a:ext cx="10515600" cy="3572309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/>
              <a:t>TF-IDF </a:t>
            </a:r>
            <a:r>
              <a:rPr lang="en-US" altLang="zh-CN" dirty="0" smtClean="0"/>
              <a:t>is a </a:t>
            </a:r>
            <a:r>
              <a:rPr lang="en-US" altLang="zh-CN" dirty="0"/>
              <a:t>numerical statistics term that is intended to reflect how important a word is to a document in a collection or corpus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TF</a:t>
            </a:r>
            <a:r>
              <a:rPr lang="en-US" altLang="zh-CN" dirty="0" smtClean="0"/>
              <a:t>: </a:t>
            </a:r>
            <a:r>
              <a:rPr lang="en-US" altLang="zh-CN" dirty="0"/>
              <a:t>Term frequency, the number of times a term </a:t>
            </a:r>
            <a:r>
              <a:rPr lang="en-US" altLang="zh-CN" dirty="0" smtClean="0"/>
              <a:t>occurs.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IDF</a:t>
            </a:r>
            <a:r>
              <a:rPr lang="en-US" altLang="zh-CN" dirty="0" smtClean="0"/>
              <a:t>: Inverse </a:t>
            </a:r>
            <a:r>
              <a:rPr lang="en-US" altLang="zh-CN" dirty="0"/>
              <a:t>document frequency, t</a:t>
            </a:r>
            <a:r>
              <a:rPr lang="en-US" altLang="zh-CN" dirty="0" smtClean="0"/>
              <a:t>he </a:t>
            </a:r>
            <a:r>
              <a:rPr lang="en-US" altLang="zh-CN" dirty="0"/>
              <a:t>specificity of a term can be quantified as an inverse function of the number of documents in which it occurs 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3485"/>
            <a:ext cx="9245171" cy="50292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1">
              <a:lumMod val="40000"/>
              <a:lumOff val="60000"/>
              <a:alpha val="49000"/>
            </a:schemeClr>
          </a:solidFill>
        </p:spPr>
        <p:txBody>
          <a:bodyPr/>
          <a:lstStyle/>
          <a:p>
            <a:r>
              <a:rPr lang="en-US" altLang="zh-CN" b="1" dirty="0" smtClean="0">
                <a:latin typeface="Arial"/>
                <a:cs typeface="Arial"/>
              </a:rPr>
              <a:t> Problem </a:t>
            </a:r>
            <a:r>
              <a:rPr lang="en-US" altLang="zh-CN" b="1" dirty="0">
                <a:latin typeface="Arial"/>
                <a:cs typeface="Arial"/>
              </a:rPr>
              <a:t>2: Explore the </a:t>
            </a:r>
            <a:r>
              <a:rPr lang="en-US" altLang="zh-CN" b="1" dirty="0" err="1">
                <a:latin typeface="Arial"/>
                <a:cs typeface="Arial"/>
              </a:rPr>
              <a:t>TfidVectorizer</a:t>
            </a:r>
            <a:r>
              <a:rPr lang="en-US" altLang="zh-CN" b="1" dirty="0">
                <a:latin typeface="Arial"/>
                <a:cs typeface="Arial"/>
              </a:rPr>
              <a:t> class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0112"/>
          <a:stretch/>
        </p:blipFill>
        <p:spPr>
          <a:xfrm>
            <a:off x="1338647" y="5447750"/>
            <a:ext cx="9220200" cy="5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6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ft Brace 5"/>
          <p:cNvSpPr/>
          <p:nvPr/>
        </p:nvSpPr>
        <p:spPr>
          <a:xfrm>
            <a:off x="5153077" y="3796963"/>
            <a:ext cx="353291" cy="2181010"/>
          </a:xfrm>
          <a:prstGeom prst="leftBrace">
            <a:avLst>
              <a:gd name="adj1" fmla="val 55392"/>
              <a:gd name="adj2" fmla="val 46329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ight Brace 6"/>
          <p:cNvSpPr/>
          <p:nvPr/>
        </p:nvSpPr>
        <p:spPr>
          <a:xfrm rot="16200000">
            <a:off x="9110176" y="445784"/>
            <a:ext cx="471054" cy="4748866"/>
          </a:xfrm>
          <a:prstGeom prst="rightBrace">
            <a:avLst>
              <a:gd name="adj1" fmla="val 60714"/>
              <a:gd name="adj2" fmla="val 4785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32641" y="4585590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1500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62559" y="1895828"/>
            <a:ext cx="1539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features</a:t>
            </a:r>
            <a:endParaRPr lang="zh-CN" altLang="en-US" sz="28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986" y="3106607"/>
            <a:ext cx="6232760" cy="3012797"/>
          </a:xfr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13833" y="0"/>
            <a:ext cx="10964334" cy="1325563"/>
          </a:xfrm>
          <a:solidFill>
            <a:schemeClr val="accent1">
              <a:lumMod val="40000"/>
              <a:lumOff val="60000"/>
              <a:alpha val="49000"/>
            </a:schemeClr>
          </a:solidFill>
        </p:spPr>
        <p:txBody>
          <a:bodyPr/>
          <a:lstStyle/>
          <a:p>
            <a:pPr algn="ctr"/>
            <a:r>
              <a:rPr lang="en-US" altLang="zh-CN" b="1" dirty="0" smtClean="0">
                <a:latin typeface="Arial"/>
                <a:cs typeface="Arial"/>
              </a:rPr>
              <a:t>Feature extraction</a:t>
            </a:r>
            <a:endParaRPr lang="en-US" altLang="zh-CN" b="1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67" y="2116666"/>
            <a:ext cx="2963333" cy="4444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1333" y="1608668"/>
            <a:ext cx="1291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Text</a:t>
            </a:r>
          </a:p>
          <a:p>
            <a:endParaRPr lang="en-US" sz="2400" dirty="0"/>
          </a:p>
        </p:txBody>
      </p:sp>
      <p:sp>
        <p:nvSpPr>
          <p:cNvPr id="13" name="U-Turn Arrow 12"/>
          <p:cNvSpPr/>
          <p:nvPr/>
        </p:nvSpPr>
        <p:spPr>
          <a:xfrm>
            <a:off x="2667000" y="1693333"/>
            <a:ext cx="6328833" cy="296334"/>
          </a:xfrm>
          <a:prstGeom prst="uturnArrow">
            <a:avLst/>
          </a:prstGeom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017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788" y="0"/>
            <a:ext cx="11326895" cy="1325563"/>
          </a:xfrm>
          <a:solidFill>
            <a:schemeClr val="accent1">
              <a:lumMod val="40000"/>
              <a:lumOff val="60000"/>
              <a:alpha val="49000"/>
            </a:schemeClr>
          </a:solidFill>
        </p:spPr>
        <p:txBody>
          <a:bodyPr/>
          <a:lstStyle/>
          <a:p>
            <a:r>
              <a:rPr lang="en-US" altLang="zh-CN" b="1" dirty="0" smtClean="0">
                <a:latin typeface="Arial"/>
                <a:cs typeface="Arial"/>
              </a:rPr>
              <a:t>Relationship between </a:t>
            </a:r>
            <a:r>
              <a:rPr lang="en-US" altLang="zh-CN" b="1" dirty="0" err="1" smtClean="0">
                <a:latin typeface="Arial"/>
                <a:cs typeface="Arial"/>
              </a:rPr>
              <a:t>min_df</a:t>
            </a:r>
            <a:r>
              <a:rPr lang="en-US" altLang="zh-CN" b="1" dirty="0" smtClean="0">
                <a:latin typeface="Arial"/>
                <a:cs typeface="Arial"/>
              </a:rPr>
              <a:t> and shape</a:t>
            </a:r>
            <a:endParaRPr lang="zh-CN" altLang="en-US" b="1" dirty="0">
              <a:latin typeface="Arial"/>
              <a:cs typeface="Arial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832" y="1977495"/>
            <a:ext cx="6880835" cy="4351338"/>
          </a:xfrm>
        </p:spPr>
      </p:pic>
      <p:sp>
        <p:nvSpPr>
          <p:cNvPr id="3" name="TextBox 2"/>
          <p:cNvSpPr txBox="1"/>
          <p:nvPr/>
        </p:nvSpPr>
        <p:spPr>
          <a:xfrm>
            <a:off x="705039" y="1883836"/>
            <a:ext cx="42267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min_df</a:t>
            </a:r>
            <a:r>
              <a:rPr lang="en-US" altLang="zh-CN" sz="2800" dirty="0" smtClean="0"/>
              <a:t>: 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r>
              <a:rPr lang="en-US" altLang="zh-CN" sz="2800" dirty="0" smtClean="0"/>
              <a:t>When </a:t>
            </a:r>
            <a:r>
              <a:rPr lang="en-US" altLang="zh-CN" sz="2800" dirty="0"/>
              <a:t>building the vocabulary ignore terms that have a document frequency strictly lower than the given threshold</a:t>
            </a:r>
            <a:endParaRPr lang="zh-CN" alt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719666" y="4714501"/>
            <a:ext cx="40428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When </a:t>
            </a:r>
            <a:r>
              <a:rPr lang="en-US" sz="2400" b="1" dirty="0" err="1"/>
              <a:t>min_df</a:t>
            </a:r>
            <a:r>
              <a:rPr lang="en-US" sz="2400" dirty="0"/>
              <a:t> is larger, the shape of </a:t>
            </a:r>
            <a:r>
              <a:rPr lang="en-US" sz="2400" dirty="0" err="1"/>
              <a:t>vectorized</a:t>
            </a:r>
            <a:r>
              <a:rPr lang="en-US" sz="2400" dirty="0"/>
              <a:t> result is smaller and we will get less features.</a:t>
            </a:r>
          </a:p>
        </p:txBody>
      </p:sp>
    </p:spTree>
    <p:extLst>
      <p:ext uri="{BB962C8B-B14F-4D97-AF65-F5344CB8AC3E}">
        <p14:creationId xmlns:p14="http://schemas.microsoft.com/office/powerpoint/2010/main" val="1161535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499" y="2009822"/>
            <a:ext cx="6319279" cy="4351338"/>
          </a:xfr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33788" y="0"/>
            <a:ext cx="11326895" cy="1325563"/>
          </a:xfrm>
          <a:solidFill>
            <a:schemeClr val="accent1">
              <a:lumMod val="40000"/>
              <a:lumOff val="60000"/>
              <a:alpha val="49000"/>
            </a:schemeClr>
          </a:solidFill>
        </p:spPr>
        <p:txBody>
          <a:bodyPr/>
          <a:lstStyle/>
          <a:p>
            <a:r>
              <a:rPr lang="en-US" altLang="zh-CN" b="1" dirty="0" smtClean="0">
                <a:latin typeface="Arial"/>
                <a:cs typeface="Arial"/>
              </a:rPr>
              <a:t>Relationship between </a:t>
            </a:r>
            <a:r>
              <a:rPr lang="en-US" altLang="zh-CN" b="1" dirty="0" err="1" smtClean="0">
                <a:latin typeface="Arial"/>
                <a:cs typeface="Arial"/>
              </a:rPr>
              <a:t>max_df</a:t>
            </a:r>
            <a:r>
              <a:rPr lang="en-US" altLang="zh-CN" b="1" dirty="0" smtClean="0">
                <a:latin typeface="Arial"/>
                <a:cs typeface="Arial"/>
              </a:rPr>
              <a:t> and shape</a:t>
            </a:r>
            <a:endParaRPr lang="zh-CN" altLang="en-US" b="1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0210" y="1883836"/>
            <a:ext cx="42267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max_df</a:t>
            </a:r>
            <a:r>
              <a:rPr lang="en-US" altLang="zh-CN" sz="2800" dirty="0" smtClean="0"/>
              <a:t>: 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r>
              <a:rPr lang="en-US" altLang="zh-CN" sz="2800" dirty="0"/>
              <a:t>When building the vocabulary ignore terms that have a document frequency strictly higher than the given </a:t>
            </a:r>
            <a:r>
              <a:rPr lang="en-US" altLang="zh-CN" sz="2800" dirty="0" smtClean="0"/>
              <a:t>threshold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016005" y="4651003"/>
            <a:ext cx="40851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When </a:t>
            </a:r>
            <a:r>
              <a:rPr lang="en-US" sz="2400" b="1" dirty="0" err="1"/>
              <a:t>max_df</a:t>
            </a:r>
            <a:r>
              <a:rPr lang="en-US" sz="2400" dirty="0"/>
              <a:t> is smaller, the shape of </a:t>
            </a:r>
            <a:r>
              <a:rPr lang="en-US" sz="2400" dirty="0" err="1"/>
              <a:t>vectorized</a:t>
            </a:r>
            <a:r>
              <a:rPr lang="en-US" sz="2400" dirty="0"/>
              <a:t> result is smaller and we will get less features.</a:t>
            </a:r>
          </a:p>
        </p:txBody>
      </p:sp>
    </p:spTree>
    <p:extLst>
      <p:ext uri="{BB962C8B-B14F-4D97-AF65-F5344CB8AC3E}">
        <p14:creationId xmlns:p14="http://schemas.microsoft.com/office/powerpoint/2010/main" val="174990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1" y="3207615"/>
            <a:ext cx="4824738" cy="198543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0287" y="0"/>
            <a:ext cx="11326895" cy="1325563"/>
          </a:xfrm>
          <a:solidFill>
            <a:schemeClr val="accent1">
              <a:lumMod val="40000"/>
              <a:lumOff val="60000"/>
              <a:alpha val="49000"/>
            </a:schemeClr>
          </a:solidFill>
        </p:spPr>
        <p:txBody>
          <a:bodyPr/>
          <a:lstStyle/>
          <a:p>
            <a:pPr algn="ctr"/>
            <a:r>
              <a:rPr lang="en-US" altLang="zh-CN" b="1" dirty="0" err="1" smtClean="0">
                <a:latin typeface="Arial"/>
                <a:cs typeface="Arial"/>
              </a:rPr>
              <a:t>n_gram</a:t>
            </a:r>
            <a:r>
              <a:rPr lang="zh-CN" altLang="zh-CN" b="1" dirty="0">
                <a:latin typeface="Arial"/>
                <a:cs typeface="Arial"/>
              </a:rPr>
              <a:t>_</a:t>
            </a:r>
            <a:r>
              <a:rPr lang="en-US" altLang="zh-CN" b="1" dirty="0" smtClean="0">
                <a:latin typeface="Arial"/>
                <a:cs typeface="Arial"/>
              </a:rPr>
              <a:t>range and shape</a:t>
            </a:r>
            <a:endParaRPr lang="zh-CN" altLang="en-US" b="1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831" y="1645334"/>
            <a:ext cx="113876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an</a:t>
            </a:r>
            <a:r>
              <a:rPr lang="en-US" sz="2800" b="1" dirty="0"/>
              <a:t> n-gram </a:t>
            </a:r>
            <a:r>
              <a:rPr lang="en-US" sz="2800" dirty="0"/>
              <a:t>is a contiguous sequence of n items from a given sequence of text or </a:t>
            </a:r>
            <a:r>
              <a:rPr lang="en-US" sz="2800" dirty="0" smtClean="0"/>
              <a:t>speech.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33" y="3059040"/>
            <a:ext cx="5549899" cy="29268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7332" y="2857502"/>
            <a:ext cx="2246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00231" y="2682400"/>
            <a:ext cx="2408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 our case: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94974" y="5773897"/>
            <a:ext cx="4453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</a:rPr>
              <a:t>eg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: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{1,3} = {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1,1</a:t>
            </a:r>
            <a:r>
              <a:rPr lang="en-US" sz="2400" b="1" dirty="0" smtClean="0">
                <a:solidFill>
                  <a:srgbClr val="0000FF"/>
                </a:solidFill>
              </a:rPr>
              <a:t>} + {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2,2</a:t>
            </a:r>
            <a:r>
              <a:rPr lang="en-US" sz="2400" b="1" dirty="0" smtClean="0">
                <a:solidFill>
                  <a:srgbClr val="0000FF"/>
                </a:solidFill>
              </a:rPr>
              <a:t>} + {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3,3</a:t>
            </a:r>
            <a:r>
              <a:rPr lang="en-US" sz="2400" b="1" dirty="0" smtClean="0">
                <a:solidFill>
                  <a:srgbClr val="0000FF"/>
                </a:solidFill>
              </a:rPr>
              <a:t>}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4970" y="5438484"/>
            <a:ext cx="2305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Arial"/>
                <a:cs typeface="Arial"/>
              </a:rPr>
              <a:t>n_gram</a:t>
            </a:r>
            <a:r>
              <a:rPr lang="zh-CN" altLang="zh-CN" sz="2400" b="1" dirty="0">
                <a:latin typeface="Arial"/>
                <a:cs typeface="Arial"/>
              </a:rPr>
              <a:t>_</a:t>
            </a:r>
            <a:r>
              <a:rPr lang="en-US" altLang="zh-CN" sz="2400" b="1" dirty="0">
                <a:latin typeface="Arial"/>
                <a:cs typeface="Arial"/>
              </a:rPr>
              <a:t>range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2651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70287" y="0"/>
            <a:ext cx="11326895" cy="1325563"/>
          </a:xfrm>
          <a:prstGeom prst="rect">
            <a:avLst/>
          </a:prstGeom>
          <a:solidFill>
            <a:schemeClr val="accent1">
              <a:lumMod val="40000"/>
              <a:lumOff val="60000"/>
              <a:alpha val="49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Problem </a:t>
            </a:r>
            <a:r>
              <a:rPr lang="en-US" altLang="zh-CN" b="1" dirty="0" smtClean="0"/>
              <a:t>3: </a:t>
            </a:r>
            <a:r>
              <a:rPr lang="en-US" altLang="zh-CN" b="1" dirty="0"/>
              <a:t>Machine learning algorithms </a:t>
            </a:r>
            <a:endParaRPr lang="zh-CN" alt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6449" t="2611" b="71"/>
          <a:stretch/>
        </p:blipFill>
        <p:spPr>
          <a:xfrm>
            <a:off x="1618311" y="1762060"/>
            <a:ext cx="1990386" cy="533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63040" t="739"/>
          <a:stretch/>
        </p:blipFill>
        <p:spPr>
          <a:xfrm>
            <a:off x="1153527" y="2677894"/>
            <a:ext cx="2919954" cy="5445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69685" t="509"/>
          <a:stretch/>
        </p:blipFill>
        <p:spPr>
          <a:xfrm>
            <a:off x="655008" y="3604395"/>
            <a:ext cx="3916992" cy="6876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5350" y="4849658"/>
            <a:ext cx="3756308" cy="615553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>
                <a:latin typeface="Arial"/>
                <a:cs typeface="Arial"/>
              </a:rPr>
              <a:t>C</a:t>
            </a:r>
            <a:r>
              <a:rPr lang="en-US" altLang="zh-CN" sz="3400" b="1" dirty="0" smtClean="0">
                <a:latin typeface="Arial"/>
                <a:cs typeface="Arial"/>
              </a:rPr>
              <a:t>lassification</a:t>
            </a:r>
            <a:endParaRPr lang="en-US" sz="3400" b="1" dirty="0">
              <a:latin typeface="Arial"/>
              <a:cs typeface="Arial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613504" y="2295981"/>
            <a:ext cx="0" cy="381913"/>
          </a:xfrm>
          <a:prstGeom prst="straightConnector1">
            <a:avLst/>
          </a:prstGeom>
          <a:ln w="38100" cmpd="sng">
            <a:solidFill>
              <a:srgbClr val="2E75B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13504" y="3222482"/>
            <a:ext cx="0" cy="381913"/>
          </a:xfrm>
          <a:prstGeom prst="straightConnector1">
            <a:avLst/>
          </a:prstGeom>
          <a:ln w="38100" cmpd="sng">
            <a:solidFill>
              <a:srgbClr val="2E75B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3" idx="0"/>
          </p:cNvCxnSpPr>
          <p:nvPr/>
        </p:nvCxnSpPr>
        <p:spPr>
          <a:xfrm>
            <a:off x="2613504" y="4292003"/>
            <a:ext cx="0" cy="557655"/>
          </a:xfrm>
          <a:prstGeom prst="straightConnector1">
            <a:avLst/>
          </a:prstGeom>
          <a:ln w="38100" cmpd="sng">
            <a:solidFill>
              <a:srgbClr val="2E75B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10743" t="16850" b="18964"/>
          <a:stretch/>
        </p:blipFill>
        <p:spPr>
          <a:xfrm>
            <a:off x="4716423" y="3686956"/>
            <a:ext cx="7475577" cy="80945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702935" y="4768340"/>
            <a:ext cx="7541097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Nearest Neighbors </a:t>
            </a:r>
            <a:r>
              <a:rPr lang="en-US" sz="2400" dirty="0" smtClean="0"/>
              <a:t>Classification (C :[5, 20])</a:t>
            </a:r>
          </a:p>
          <a:p>
            <a:r>
              <a:rPr lang="en-US" sz="2400" dirty="0"/>
              <a:t>Linear Support Vector Classification (C:[1, 500, 1000])</a:t>
            </a:r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4995" y="1637216"/>
            <a:ext cx="5529260" cy="188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34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621</Words>
  <Application>Microsoft Macintosh PowerPoint</Application>
  <PresentationFormat>Custom</PresentationFormat>
  <Paragraphs>107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Textual analysis of movie reviews</vt:lpstr>
      <vt:lpstr>PowerPoint Presentation</vt:lpstr>
      <vt:lpstr>Problem 1: Go thought the flowchart</vt:lpstr>
      <vt:lpstr> Problem 2: Explore the TfidVectorizer class</vt:lpstr>
      <vt:lpstr>Feature extraction</vt:lpstr>
      <vt:lpstr>Relationship between min_df and shape</vt:lpstr>
      <vt:lpstr>Relationship between max_df and shape</vt:lpstr>
      <vt:lpstr>n_gram_range and shape</vt:lpstr>
      <vt:lpstr>PowerPoint Presentation</vt:lpstr>
      <vt:lpstr>Nearest Neighbors Classification</vt:lpstr>
      <vt:lpstr>Linear Support Vector Classification</vt:lpstr>
      <vt:lpstr>Two wrong prediction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movie review by using scikit-learn</dc:title>
  <dc:creator>Hang Ding</dc:creator>
  <cp:lastModifiedBy>Tongge Zhu</cp:lastModifiedBy>
  <cp:revision>60</cp:revision>
  <dcterms:created xsi:type="dcterms:W3CDTF">2016-11-16T19:16:11Z</dcterms:created>
  <dcterms:modified xsi:type="dcterms:W3CDTF">2016-11-17T11:54:33Z</dcterms:modified>
</cp:coreProperties>
</file>