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E69902D-003D-4FC0-9616-CF5AE2F3B182}">
  <a:tblStyle styleId="{DE69902D-003D-4FC0-9616-CF5AE2F3B18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ZHANG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When holding all the predictors other than installment constant, per unit increase in the monthly payment owed by the borrower , the odds of not default the loan go up by 0.42%.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Though size=4 is not the best, size =6 and size =5 both have the same result as before.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Jason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logo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Lynn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description-Lynn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自定义布局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自定义布局1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Credit Risk Statistical Learning 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834125"/>
            <a:ext cx="8520600" cy="12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Group 3: Fangling Zhang, Huayi Zhang,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Jiexuan Sun, Jun Dao, Ziqi 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1055025"/>
            <a:ext cx="40957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0" y="10975"/>
            <a:ext cx="9144000" cy="889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2. Dataset Overview: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2400"/>
              <a:t>Distribution of Funded Amount by Grade </a:t>
            </a:r>
          </a:p>
        </p:txBody>
      </p:sp>
      <p:pic>
        <p:nvPicPr>
          <p:cNvPr descr="QQ截图20161127222719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924" y="1397725"/>
            <a:ext cx="6044949" cy="374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30300"/>
            <a:ext cx="8520600" cy="84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2400"/>
              <a:t>3. Statistical Learning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1172100"/>
            <a:ext cx="4505349" cy="389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3.1 Data Cleaning &amp; Normalization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Observations not Consistency (Interest Rate &gt; 0.9)            Casewise Deletion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Observations with too many NULL value          Casewise Deletion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Center and scale values (Normalization)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 with near zero variance               Near-zero-var Deletion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Highly correlated Variables           Variable Deletion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6071425" y="1900100"/>
            <a:ext cx="645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4993250" y="2235925"/>
            <a:ext cx="530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>
            <a:off x="3653425" y="3171650"/>
            <a:ext cx="530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>
            <a:off x="4520525" y="2856325"/>
            <a:ext cx="530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559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3.2 Prediction of Default/Late Payment (Bad Behavior)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8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3.2 Prediction of Default/Late Payment (Bad Behavior)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67525" y="1184250"/>
            <a:ext cx="8520600" cy="38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‘</a:t>
            </a:r>
            <a:r>
              <a:rPr b="1" lang="en">
                <a:solidFill>
                  <a:srgbClr val="434343"/>
                </a:solidFill>
              </a:rPr>
              <a:t>Bad Behavior</a:t>
            </a:r>
            <a:r>
              <a:rPr lang="en">
                <a:solidFill>
                  <a:srgbClr val="434343"/>
                </a:solidFill>
              </a:rPr>
              <a:t>’ =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Paid late fee records+Late(16-30 days)+Late(31-120 days)+Default+Charged Off</a:t>
            </a:r>
          </a:p>
        </p:txBody>
      </p:sp>
      <p:pic>
        <p:nvPicPr>
          <p:cNvPr descr="bad_behavior.png" id="158" name="Shape 158"/>
          <p:cNvPicPr preferRelativeResize="0"/>
          <p:nvPr/>
        </p:nvPicPr>
        <p:blipFill rotWithShape="1">
          <a:blip r:embed="rId3">
            <a:alphaModFix/>
          </a:blip>
          <a:srcRect b="4671" l="0" r="0" t="0"/>
          <a:stretch/>
        </p:blipFill>
        <p:spPr>
          <a:xfrm>
            <a:off x="2103575" y="2128824"/>
            <a:ext cx="4848524" cy="295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3.2 Prediction of Bad Behaviors: Lasso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The 8 variables selected by Lasso: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Funded_amnt</a:t>
            </a:r>
            <a:r>
              <a:rPr lang="en" sz="1400">
                <a:solidFill>
                  <a:srgbClr val="434343"/>
                </a:solidFill>
              </a:rPr>
              <a:t>: The total amount committed to that loan at that point in time.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Int_rate</a:t>
            </a:r>
            <a:r>
              <a:rPr lang="en" sz="1400">
                <a:solidFill>
                  <a:srgbClr val="434343"/>
                </a:solidFill>
              </a:rPr>
              <a:t>: Interest Rate on the loan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Installment</a:t>
            </a:r>
            <a:r>
              <a:rPr lang="en" sz="1400">
                <a:solidFill>
                  <a:srgbClr val="434343"/>
                </a:solidFill>
              </a:rPr>
              <a:t>: The monthly payment owed by the borrower if the loan originates.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Out_prncp</a:t>
            </a:r>
            <a:r>
              <a:rPr lang="en" sz="1400">
                <a:solidFill>
                  <a:srgbClr val="434343"/>
                </a:solidFill>
              </a:rPr>
              <a:t>: Remaining outstanding principal for total amount funded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Total_rec_prncp</a:t>
            </a:r>
            <a:r>
              <a:rPr lang="en" sz="1400">
                <a:solidFill>
                  <a:srgbClr val="434343"/>
                </a:solidFill>
              </a:rPr>
              <a:t>: Principal received to date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Total_rec_int</a:t>
            </a:r>
            <a:r>
              <a:rPr lang="en" sz="1400">
                <a:solidFill>
                  <a:srgbClr val="434343"/>
                </a:solidFill>
              </a:rPr>
              <a:t>: Interest received to date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Recoveries</a:t>
            </a:r>
            <a:r>
              <a:rPr lang="en" sz="1400">
                <a:solidFill>
                  <a:srgbClr val="434343"/>
                </a:solidFill>
              </a:rPr>
              <a:t>: Post charge off gross recovery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434343"/>
                </a:solidFill>
              </a:rPr>
              <a:t>Last_pymnt_d</a:t>
            </a:r>
            <a:r>
              <a:rPr lang="en" sz="1400">
                <a:solidFill>
                  <a:srgbClr val="434343"/>
                </a:solidFill>
              </a:rPr>
              <a:t>: Last month payment was received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1875" y="445025"/>
            <a:ext cx="90144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3.2 Prediction of Bad Behaviors: Logistic Regression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Data:</a:t>
            </a:r>
            <a:r>
              <a:rPr lang="en">
                <a:solidFill>
                  <a:srgbClr val="434343"/>
                </a:solidFill>
              </a:rPr>
              <a:t> 80% training set, 20% test set.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>
                <a:solidFill>
                  <a:srgbClr val="434343"/>
                </a:solidFill>
              </a:rPr>
              <a:t>Threshold:</a:t>
            </a:r>
            <a:r>
              <a:rPr lang="en">
                <a:solidFill>
                  <a:srgbClr val="434343"/>
                </a:solidFill>
              </a:rPr>
              <a:t> 0.5 (Predicted probability &gt; 0.5 </a:t>
            </a:r>
            <a:r>
              <a:rPr lang="en">
                <a:solidFill>
                  <a:srgbClr val="434343"/>
                </a:solidFill>
              </a:rPr>
              <a:t>classified as Pred Bad Behavio</a:t>
            </a:r>
            <a:r>
              <a:rPr lang="en">
                <a:solidFill>
                  <a:srgbClr val="434343"/>
                </a:solidFill>
              </a:rPr>
              <a:t>r).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>
                <a:solidFill>
                  <a:srgbClr val="434343"/>
                </a:solidFill>
              </a:rPr>
              <a:t>Result: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457200" lv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Sensitivity</a:t>
            </a:r>
            <a:r>
              <a:rPr lang="en">
                <a:solidFill>
                  <a:srgbClr val="434343"/>
                </a:solidFill>
              </a:rPr>
              <a:t> = Pred Bad Behavior / Bad Behavior = 60.26%   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Precision</a:t>
            </a:r>
            <a:r>
              <a:rPr lang="en">
                <a:solidFill>
                  <a:srgbClr val="434343"/>
                </a:solidFill>
              </a:rPr>
              <a:t> = Bad Behavior / Pred Bad Behavior = 99.46%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949575" y="25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NOT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Bad Behavior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Pred NOT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7655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122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Pred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185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4234800" cy="155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Threshold Selection: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Trade-off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Red: Sensitivity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Blue: Precision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4651625" y="1382275"/>
            <a:ext cx="41376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Sum = Sensitivity + Precision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Best Cutoff = 0.4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64800" y="383150"/>
            <a:ext cx="9014400" cy="889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3.2 Prediction of Bad Behaviors: Logistic Regression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448925"/>
            <a:ext cx="3875625" cy="248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624" y="2364950"/>
            <a:ext cx="4137600" cy="26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4680000" cy="362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Final Result for 0.4 Threshold: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Sensitivity = 73.29%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Precision = 99.56%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Sensitivity increases from 60.26%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Precision increases from  99.46%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311700" y="157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1432775"/>
                <a:gridCol w="1432775"/>
                <a:gridCol w="1432775"/>
              </a:tblGrid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Bad Behavior</a:t>
                      </a:r>
                    </a:p>
                  </a:txBody>
                  <a:tcPr marT="91425" marB="91425" marR="91425" marL="91425"/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 NOT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82</a:t>
                      </a:r>
                    </a:p>
                  </a:txBody>
                  <a:tcPr marT="91425" marB="91425" marR="91425" marL="91425"/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Shape 187"/>
          <p:cNvSpPr txBox="1"/>
          <p:nvPr/>
        </p:nvSpPr>
        <p:spPr>
          <a:xfrm>
            <a:off x="4861375" y="1273225"/>
            <a:ext cx="39708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ROC Curve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The area under ROC curve (AUC) = 0.92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64800" y="383725"/>
            <a:ext cx="9014400" cy="889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3.2 Prediction of Bad Behaviors: Logistic Regression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375" y="2462018"/>
            <a:ext cx="3970800" cy="254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4747350" y="2648825"/>
            <a:ext cx="4093800" cy="13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installment coefficient: 0.0042</a:t>
            </a:r>
          </a:p>
          <a:p>
            <a:pPr lvl="0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exp(0.0042) = 1.00427</a:t>
            </a:r>
          </a:p>
          <a:p>
            <a:pPr lvl="0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LR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17875"/>
            <a:ext cx="4369175" cy="24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311700" y="3223625"/>
            <a:ext cx="919500" cy="19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14875" y="150250"/>
            <a:ext cx="9144000" cy="62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3.2 Prediction of Bad Behaviors: Logistic Regression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49150" y="733525"/>
            <a:ext cx="27750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</a:rPr>
              <a:t>Interpretation: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Outline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Introduction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Dataset Overview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Statistical Learning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Data Cleaning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Prediction of Default/Late Payment (Bad Behavior)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Prediction of Loan Grade/Interest Rate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Conclusion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350" y="555024"/>
            <a:ext cx="4361700" cy="462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" type="body"/>
          </p:nvPr>
        </p:nvSpPr>
        <p:spPr>
          <a:xfrm>
            <a:off x="281550" y="3650250"/>
            <a:ext cx="4361700" cy="87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Sensitivity = 59.9%  </a:t>
            </a:r>
            <a:r>
              <a:rPr lang="en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Accuracy = 97.7% 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313237" y="161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1432775"/>
                <a:gridCol w="1432775"/>
                <a:gridCol w="1432775"/>
              </a:tblGrid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Bad Behavior</a:t>
                      </a:r>
                    </a:p>
                  </a:txBody>
                  <a:tcPr marT="91425" marB="91425" marR="91425" marL="91425"/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 NOT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184</a:t>
                      </a:r>
                    </a:p>
                  </a:txBody>
                  <a:tcPr marT="91425" marB="91425" marR="91425" marL="91425"/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Shape 206"/>
          <p:cNvSpPr txBox="1"/>
          <p:nvPr/>
        </p:nvSpPr>
        <p:spPr>
          <a:xfrm>
            <a:off x="0" y="194425"/>
            <a:ext cx="9144000" cy="5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3.2 Prediction of Bad Behaviors: T</a:t>
            </a:r>
            <a:r>
              <a:rPr b="1" lang="en" sz="2400">
                <a:solidFill>
                  <a:schemeClr val="dk1"/>
                </a:solidFill>
              </a:rPr>
              <a:t>ree(Before Pruning)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35825" y="698175"/>
            <a:ext cx="67785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Data:</a:t>
            </a:r>
            <a:r>
              <a:rPr lang="en" sz="1800">
                <a:solidFill>
                  <a:srgbClr val="434343"/>
                </a:solidFill>
              </a:rPr>
              <a:t> 80% training set, 20% test set.           </a:t>
            </a:r>
            <a:r>
              <a:rPr b="1" lang="en" sz="1800">
                <a:solidFill>
                  <a:srgbClr val="434343"/>
                </a:solidFill>
              </a:rPr>
              <a:t>The Tree: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34343"/>
                </a:solidFill>
              </a:rPr>
              <a:t>Result before pruning: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v.loan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700" y="933574"/>
            <a:ext cx="5814599" cy="4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2811325" y="786550"/>
            <a:ext cx="3616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Choosing size = 4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0" y="134350"/>
            <a:ext cx="9144000" cy="5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 3.2 Prediction of Bad Behaviors: Tree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11700" y="786550"/>
            <a:ext cx="1977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</a:rPr>
              <a:t>Pruning: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une tree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526" y="768875"/>
            <a:ext cx="4241099" cy="42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0" y="194425"/>
            <a:ext cx="9144000" cy="5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 3.2 Prediction of Bad Behaviors: Tree(After Pruning)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92125" y="768875"/>
            <a:ext cx="1396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78200" y="3358900"/>
            <a:ext cx="3616500" cy="12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Sensitivity = 65.14%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Accuracy = 97.39%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Sensitivity increases from 59.9%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 is the same 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378200" y="134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1432775"/>
                <a:gridCol w="1432775"/>
                <a:gridCol w="1432775"/>
              </a:tblGrid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Bad Behavior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Bad Behavior</a:t>
                      </a:r>
                    </a:p>
                  </a:txBody>
                  <a:tcPr marT="91425" marB="91425" marR="91425" marL="91425"/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 NOT Bad Behavior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7492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49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299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Shape 225"/>
          <p:cNvSpPr txBox="1"/>
          <p:nvPr/>
        </p:nvSpPr>
        <p:spPr>
          <a:xfrm>
            <a:off x="282800" y="843125"/>
            <a:ext cx="8705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Result after Pruning:                                                          The tree after pruning: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2600" y="215250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3.2 Prediction of Bad Behaviors: Random Forest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2422800" y="3414900"/>
            <a:ext cx="5973000" cy="14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Sensitivity = 72.55%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Accuracy = 98.41%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Sensitivity increase from 65.14%(Compared with Tree)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Accuracy increase from 97.39%(Compared with Tree)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2422837" y="134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1432775"/>
                <a:gridCol w="1432775"/>
                <a:gridCol w="1432775"/>
              </a:tblGrid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Bad Behavior</a:t>
                      </a:r>
                    </a:p>
                  </a:txBody>
                  <a:tcPr marT="91425" marB="91425" marR="91425" marL="91425"/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 NOT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126</a:t>
                      </a:r>
                    </a:p>
                  </a:txBody>
                  <a:tcPr marT="91425" marB="91425" marR="91425" marL="91425"/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 Bad Behavior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333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583275" y="1349000"/>
            <a:ext cx="1467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</a:rPr>
              <a:t>Result: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83275" y="842925"/>
            <a:ext cx="520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34343"/>
                </a:solidFill>
              </a:rPr>
              <a:t>Data:</a:t>
            </a:r>
            <a:r>
              <a:rPr lang="en" sz="1800">
                <a:solidFill>
                  <a:srgbClr val="434343"/>
                </a:solidFill>
              </a:rPr>
              <a:t> 80% training set, 20% test set.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246400"/>
            <a:ext cx="8520600" cy="65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3.3 Prediction of Loan Grade/Interest Rate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est rate by grade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25" y="1914474"/>
            <a:ext cx="4715554" cy="31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>
            <p:ph type="title"/>
          </p:nvPr>
        </p:nvSpPr>
        <p:spPr>
          <a:xfrm>
            <a:off x="311700" y="265200"/>
            <a:ext cx="8520600" cy="650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3.3 Prediction of Loan Grade/Interest Rate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550" y="1457274"/>
            <a:ext cx="3517750" cy="35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668300" y="1039575"/>
            <a:ext cx="4232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</a:rPr>
              <a:t>Loan Grade &amp; Interest Rate: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3.3 Prediction of Loan Grade: Lasso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455850" y="1109025"/>
            <a:ext cx="5136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There are </a:t>
            </a:r>
            <a:r>
              <a:rPr b="1" lang="en" sz="1800">
                <a:solidFill>
                  <a:schemeClr val="dk2"/>
                </a:solidFill>
              </a:rPr>
              <a:t>23</a:t>
            </a:r>
            <a:r>
              <a:rPr lang="en" sz="1800">
                <a:solidFill>
                  <a:schemeClr val="dk2"/>
                </a:solidFill>
              </a:rPr>
              <a:t> variables selected by Lasso.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455850" y="1519550"/>
            <a:ext cx="61845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Variables with high </a:t>
            </a:r>
            <a:r>
              <a:rPr b="1" lang="en" sz="1800">
                <a:solidFill>
                  <a:schemeClr val="dk2"/>
                </a:solidFill>
              </a:rPr>
              <a:t>coefficient</a:t>
            </a:r>
            <a:r>
              <a:rPr lang="en" sz="1800">
                <a:solidFill>
                  <a:schemeClr val="dk2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55" name="Shape 25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Home ownership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Loan status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Verification status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P</a:t>
                      </a:r>
                      <a:r>
                        <a:rPr b="1" lang="en">
                          <a:solidFill>
                            <a:srgbClr val="666666"/>
                          </a:solidFill>
                        </a:rPr>
                        <a:t>urpose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Debt-to-income ration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Inquiries in past 6 mths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T</a:t>
                      </a:r>
                      <a:r>
                        <a:rPr b="1" lang="en">
                          <a:solidFill>
                            <a:srgbClr val="666666"/>
                          </a:solidFill>
                        </a:rPr>
                        <a:t>erm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D</a:t>
                      </a:r>
                      <a:r>
                        <a:rPr b="1" lang="en">
                          <a:solidFill>
                            <a:srgbClr val="666666"/>
                          </a:solidFill>
                        </a:rPr>
                        <a:t>erogatory public records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Initial list status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Employment 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Delinquency 2 years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68900" y="1152475"/>
            <a:ext cx="1905300" cy="137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Result: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0" y="2244575"/>
            <a:ext cx="4121125" cy="20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768900" y="1062675"/>
            <a:ext cx="520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Data:</a:t>
            </a:r>
            <a:r>
              <a:rPr lang="en" sz="1800">
                <a:solidFill>
                  <a:srgbClr val="434343"/>
                </a:solidFill>
              </a:rPr>
              <a:t> 80% training set, 20% test set.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04800" y="228475"/>
            <a:ext cx="8741700" cy="80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3.3 Prediction of Loan Grade: LDA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762950" y="2397375"/>
            <a:ext cx="39993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We get the </a:t>
            </a:r>
            <a:r>
              <a:rPr lang="en" sz="1800">
                <a:solidFill>
                  <a:srgbClr val="FF0000"/>
                </a:solidFill>
              </a:rPr>
              <a:t>Accuracy = 43.05%.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5872875" y="1498500"/>
            <a:ext cx="3217800" cy="24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K   , accuracy_rate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But, we choose </a:t>
            </a:r>
            <a:r>
              <a:rPr lang="en">
                <a:solidFill>
                  <a:srgbClr val="434343"/>
                </a:solidFill>
              </a:rPr>
              <a:t>K = 32.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nal_subsetclean_knn.pn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6325"/>
            <a:ext cx="5603446" cy="364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/>
          <p:nvPr/>
        </p:nvCxnSpPr>
        <p:spPr>
          <a:xfrm rot="10800000">
            <a:off x="6235750" y="1570100"/>
            <a:ext cx="1800" cy="321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x="7988350" y="1570100"/>
            <a:ext cx="1800" cy="321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73" name="Shape 273"/>
          <p:cNvSpPr/>
          <p:nvPr/>
        </p:nvSpPr>
        <p:spPr>
          <a:xfrm>
            <a:off x="2152025" y="2145907"/>
            <a:ext cx="412800" cy="21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3.3 Prediction of Loan Grade: KNN (7 Grades)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883775" y="1016325"/>
            <a:ext cx="1599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883775" y="1361537"/>
            <a:ext cx="1979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</a:rPr>
              <a:t>K Selection: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883775" y="905250"/>
            <a:ext cx="520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Data:</a:t>
            </a:r>
            <a:r>
              <a:rPr lang="en" sz="1800">
                <a:solidFill>
                  <a:srgbClr val="434343"/>
                </a:solidFill>
              </a:rPr>
              <a:t> 80% training set, 20% test set.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dGood_knn.pn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00" y="1385024"/>
            <a:ext cx="5690324" cy="38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>
            <p:ph idx="1" type="body"/>
          </p:nvPr>
        </p:nvSpPr>
        <p:spPr>
          <a:xfrm>
            <a:off x="6019575" y="1557475"/>
            <a:ext cx="3270000" cy="26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High</a:t>
            </a:r>
            <a:r>
              <a:rPr lang="en"/>
              <a:t>: A,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r>
              <a:rPr lang="en"/>
              <a:t>: C, D, E, F, 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choose K = 35.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363675" y="2129875"/>
            <a:ext cx="371100" cy="70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82400" y="477225"/>
            <a:ext cx="9144000" cy="4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3.3 Prediction of Loan Grade: KNN (7 Grades      2 Grades)</a:t>
            </a:r>
          </a:p>
        </p:txBody>
      </p:sp>
      <p:cxnSp>
        <p:nvCxnSpPr>
          <p:cNvPr id="286" name="Shape 286"/>
          <p:cNvCxnSpPr/>
          <p:nvPr/>
        </p:nvCxnSpPr>
        <p:spPr>
          <a:xfrm>
            <a:off x="7043600" y="702525"/>
            <a:ext cx="3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972150" y="1465075"/>
            <a:ext cx="1979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</a:rPr>
              <a:t>K Selection: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972150" y="1006400"/>
            <a:ext cx="520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Data:</a:t>
            </a:r>
            <a:r>
              <a:rPr lang="en" sz="1800">
                <a:solidFill>
                  <a:srgbClr val="434343"/>
                </a:solidFill>
              </a:rPr>
              <a:t> 80% training set, 20% test 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Introduction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666666"/>
                </a:solidFill>
              </a:rPr>
              <a:t>Lending Club</a:t>
            </a:r>
            <a:r>
              <a:rPr lang="en">
                <a:solidFill>
                  <a:srgbClr val="666666"/>
                </a:solidFill>
              </a:rPr>
              <a:t> is the largest online credit marketplace in the word.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>
                <a:solidFill>
                  <a:srgbClr val="666666"/>
                </a:solidFill>
              </a:rPr>
              <a:t>personal loans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>
                <a:solidFill>
                  <a:srgbClr val="666666"/>
                </a:solidFill>
              </a:rPr>
              <a:t>business loans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>
                <a:solidFill>
                  <a:srgbClr val="666666"/>
                </a:solidFill>
              </a:rPr>
              <a:t>medical procedures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         No Matter What U Want                            </a:t>
            </a:r>
            <a:r>
              <a:rPr lang="en">
                <a:solidFill>
                  <a:srgbClr val="666666"/>
                </a:solidFill>
              </a:rPr>
              <a:t>No Matter Where U From</a:t>
            </a:r>
          </a:p>
        </p:txBody>
      </p:sp>
      <p:pic>
        <p:nvPicPr>
          <p:cNvPr descr="purpose.png" id="80" name="Shape 80"/>
          <p:cNvPicPr preferRelativeResize="0"/>
          <p:nvPr/>
        </p:nvPicPr>
        <p:blipFill rotWithShape="1">
          <a:blip r:embed="rId3">
            <a:alphaModFix/>
          </a:blip>
          <a:srcRect b="22218" l="12397" r="9581" t="19109"/>
          <a:stretch/>
        </p:blipFill>
        <p:spPr>
          <a:xfrm>
            <a:off x="782125" y="3117175"/>
            <a:ext cx="3178850" cy="137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e.png" id="81" name="Shape 81"/>
          <p:cNvPicPr preferRelativeResize="0"/>
          <p:nvPr/>
        </p:nvPicPr>
        <p:blipFill rotWithShape="1">
          <a:blip r:embed="rId4">
            <a:alphaModFix/>
          </a:blip>
          <a:srcRect b="23832" l="11402" r="10227" t="22247"/>
          <a:stretch/>
        </p:blipFill>
        <p:spPr>
          <a:xfrm>
            <a:off x="5008100" y="3146674"/>
            <a:ext cx="3014150" cy="13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Shape 293"/>
          <p:cNvGraphicFramePr/>
          <p:nvPr/>
        </p:nvGraphicFramePr>
        <p:xfrm>
          <a:off x="245525" y="167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528800"/>
                <a:gridCol w="528800"/>
                <a:gridCol w="528800"/>
                <a:gridCol w="528800"/>
                <a:gridCol w="528800"/>
                <a:gridCol w="528800"/>
                <a:gridCol w="528800"/>
                <a:gridCol w="528800"/>
              </a:tblGrid>
              <a:tr h="343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</a:t>
                      </a:r>
                    </a:p>
                  </a:txBody>
                  <a:tcPr marT="91425" marB="91425" marR="91425" marL="91425"/>
                </a:tc>
              </a:tr>
              <a:tr h="341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451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</a:tr>
              <a:tr h="341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/>
                </a:tc>
              </a:tr>
              <a:tr h="341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187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22</a:t>
                      </a:r>
                    </a:p>
                  </a:txBody>
                  <a:tcPr marT="91425" marB="91425" marR="91425" marL="91425"/>
                </a:tc>
              </a:tr>
              <a:tr h="341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</a:t>
                      </a:r>
                    </a:p>
                  </a:txBody>
                  <a:tcPr marT="91425" marB="91425" marR="91425" marL="91425"/>
                </a:tc>
              </a:tr>
              <a:tr h="341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/>
                </a:tc>
              </a:tr>
              <a:tr h="341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</a:tr>
              <a:tr h="3415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4" name="Shape 294"/>
          <p:cNvGraphicFramePr/>
          <p:nvPr/>
        </p:nvGraphicFramePr>
        <p:xfrm>
          <a:off x="5812500" y="167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915025"/>
                <a:gridCol w="915025"/>
                <a:gridCol w="915025"/>
              </a:tblGrid>
              <a:tr h="351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Low</a:t>
                      </a:r>
                    </a:p>
                  </a:txBody>
                  <a:tcPr marT="91425" marB="91425" marR="91425" marL="91425"/>
                </a:tc>
              </a:tr>
              <a:tr h="351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1405</a:t>
                      </a:r>
                    </a:p>
                  </a:txBody>
                  <a:tcPr marT="91425" marB="91425" marR="91425" marL="91425"/>
                </a:tc>
              </a:tr>
              <a:tr h="351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3051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Shape 295"/>
          <p:cNvSpPr txBox="1"/>
          <p:nvPr/>
        </p:nvSpPr>
        <p:spPr>
          <a:xfrm>
            <a:off x="245525" y="4671125"/>
            <a:ext cx="2833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Accuracy = 35.25%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803700" y="3007850"/>
            <a:ext cx="2833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Accuracy = 69.81%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0" y="-125"/>
            <a:ext cx="9144000" cy="6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3.3 Prediction of Loan Grade: KNN (7 Grades  VS.  2 Grades)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45525" y="936800"/>
            <a:ext cx="3976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</a:rPr>
              <a:t>7 Grades Result with k=32: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541200" y="932450"/>
            <a:ext cx="32877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</a:rPr>
              <a:t>2 Grades Result with k=35: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228675"/>
            <a:ext cx="8520600" cy="385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Result before Pruning: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Grade has 7 levels, rpart instead of tree.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Accuracy = 52.7%.</a:t>
            </a:r>
          </a:p>
        </p:txBody>
      </p:sp>
      <p:pic>
        <p:nvPicPr>
          <p:cNvPr descr="rpart-full data.png"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275" y="2108575"/>
            <a:ext cx="5611049" cy="2805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part pre metrics.PNG" id="306" name="Shape 306"/>
          <p:cNvPicPr preferRelativeResize="0"/>
          <p:nvPr/>
        </p:nvPicPr>
        <p:blipFill rotWithShape="1">
          <a:blip r:embed="rId4">
            <a:alphaModFix/>
          </a:blip>
          <a:srcRect b="24357" l="0" r="0" t="0"/>
          <a:stretch/>
        </p:blipFill>
        <p:spPr>
          <a:xfrm>
            <a:off x="384500" y="2544771"/>
            <a:ext cx="3571875" cy="13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0" y="-125"/>
            <a:ext cx="9341400" cy="88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3.3 Prediction of Loan Grade: Rpart Classification(</a:t>
            </a:r>
            <a:r>
              <a:rPr b="1" lang="en" sz="1800">
                <a:solidFill>
                  <a:schemeClr val="dk1"/>
                </a:solidFill>
              </a:rPr>
              <a:t>Before Pruning</a:t>
            </a:r>
            <a:r>
              <a:rPr b="1" lang="en" sz="240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11700" y="834075"/>
            <a:ext cx="520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Data:</a:t>
            </a:r>
            <a:r>
              <a:rPr lang="en" sz="1800">
                <a:solidFill>
                  <a:srgbClr val="434343"/>
                </a:solidFill>
              </a:rPr>
              <a:t> 80% training set, 20% test set.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0" y="294800"/>
            <a:ext cx="914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/>
              <a:t>3.3 Prediction of Loan Grade: Rpart Classification(</a:t>
            </a:r>
            <a:r>
              <a:rPr b="1" lang="en" sz="1800"/>
              <a:t>After Pruning</a:t>
            </a:r>
            <a:r>
              <a:rPr b="1" lang="en" sz="2400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Result after Pruning: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After pruning, </a:t>
            </a:r>
            <a:r>
              <a:rPr lang="en">
                <a:solidFill>
                  <a:srgbClr val="FF0000"/>
                </a:solidFill>
              </a:rPr>
              <a:t>Accuracy = 53.2%</a:t>
            </a:r>
            <a:r>
              <a:rPr lang="en"/>
              <a:t>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increasing from 52.7%.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part prune metrics.PNG" id="315" name="Shape 315"/>
          <p:cNvPicPr preferRelativeResize="0"/>
          <p:nvPr/>
        </p:nvPicPr>
        <p:blipFill rotWithShape="1">
          <a:blip r:embed="rId3">
            <a:alphaModFix/>
          </a:blip>
          <a:srcRect b="25567" l="0" r="0" t="0"/>
          <a:stretch/>
        </p:blipFill>
        <p:spPr>
          <a:xfrm>
            <a:off x="450425" y="1928200"/>
            <a:ext cx="3600450" cy="136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“funny picture not bad”的图片搜索结果" id="316" name="Shape 316"/>
          <p:cNvPicPr preferRelativeResize="0"/>
          <p:nvPr/>
        </p:nvPicPr>
        <p:blipFill rotWithShape="1">
          <a:blip r:embed="rId4">
            <a:alphaModFix/>
          </a:blip>
          <a:srcRect b="0" l="0" r="50019" t="3175"/>
          <a:stretch/>
        </p:blipFill>
        <p:spPr>
          <a:xfrm>
            <a:off x="5058300" y="1152475"/>
            <a:ext cx="3173675" cy="30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Result: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By using random forest, we get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accuracy = 59.3%. The variables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Importance is as right figure.</a:t>
            </a:r>
          </a:p>
        </p:txBody>
      </p:sp>
      <p:pic>
        <p:nvPicPr>
          <p:cNvPr descr="random rpart clean.PNG" id="322" name="Shape 322"/>
          <p:cNvPicPr preferRelativeResize="0"/>
          <p:nvPr/>
        </p:nvPicPr>
        <p:blipFill rotWithShape="1">
          <a:blip r:embed="rId3">
            <a:alphaModFix/>
          </a:blip>
          <a:srcRect b="17675" l="0" r="0" t="7930"/>
          <a:stretch/>
        </p:blipFill>
        <p:spPr>
          <a:xfrm>
            <a:off x="415625" y="1762074"/>
            <a:ext cx="3204774" cy="129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Shape 323"/>
          <p:cNvGrpSpPr/>
          <p:nvPr/>
        </p:nvGrpSpPr>
        <p:grpSpPr>
          <a:xfrm>
            <a:off x="4051850" y="1152475"/>
            <a:ext cx="4652349" cy="3679625"/>
            <a:chOff x="4103750" y="1050650"/>
            <a:chExt cx="4652349" cy="3679625"/>
          </a:xfrm>
        </p:grpSpPr>
        <p:pic>
          <p:nvPicPr>
            <p:cNvPr descr="variables importance.PNG" id="324" name="Shape 3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91598" y="1050650"/>
              <a:ext cx="4564500" cy="367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Shape 325"/>
            <p:cNvSpPr/>
            <p:nvPr/>
          </p:nvSpPr>
          <p:spPr>
            <a:xfrm>
              <a:off x="4103750" y="3423900"/>
              <a:ext cx="1111500" cy="13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4103750" y="3141575"/>
              <a:ext cx="1111500" cy="13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4129425" y="2173525"/>
              <a:ext cx="1111500" cy="13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143875" y="2859250"/>
              <a:ext cx="1111500" cy="13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4143875" y="2724250"/>
              <a:ext cx="1111500" cy="13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Shape 330"/>
          <p:cNvSpPr txBox="1"/>
          <p:nvPr>
            <p:ph type="title"/>
          </p:nvPr>
        </p:nvSpPr>
        <p:spPr>
          <a:xfrm>
            <a:off x="0" y="294800"/>
            <a:ext cx="914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/>
              <a:t>3.3 Prediction of Loan Grade: Random Forest (7 Grades)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311700" y="867500"/>
            <a:ext cx="520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Data:</a:t>
            </a:r>
            <a:r>
              <a:rPr lang="en" sz="1800">
                <a:solidFill>
                  <a:srgbClr val="434343"/>
                </a:solidFill>
              </a:rPr>
              <a:t> 80% training set, 20% test set.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2classes.png" id="336" name="Shape 336"/>
          <p:cNvPicPr preferRelativeResize="0"/>
          <p:nvPr/>
        </p:nvPicPr>
        <p:blipFill rotWithShape="1">
          <a:blip r:embed="rId3">
            <a:alphaModFix/>
          </a:blip>
          <a:srcRect b="12640" l="5793" r="0" t="8650"/>
          <a:stretch/>
        </p:blipFill>
        <p:spPr>
          <a:xfrm>
            <a:off x="4138450" y="1438599"/>
            <a:ext cx="4959475" cy="37289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>
            <p:ph idx="1" type="body"/>
          </p:nvPr>
        </p:nvSpPr>
        <p:spPr>
          <a:xfrm>
            <a:off x="355325" y="11305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Data:</a:t>
            </a:r>
            <a:r>
              <a:rPr lang="en">
                <a:solidFill>
                  <a:srgbClr val="434343"/>
                </a:solidFill>
              </a:rPr>
              <a:t> 80% training set, 20% test set.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Result before pruning：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get accuracy = 71.0%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0" y="294800"/>
            <a:ext cx="914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/>
              <a:t>3.3 Prediction of Loan Grade: Tree (2 Grades before pruning)</a:t>
            </a:r>
          </a:p>
        </p:txBody>
      </p:sp>
      <p:graphicFrame>
        <p:nvGraphicFramePr>
          <p:cNvPr id="339" name="Shape 339"/>
          <p:cNvGraphicFramePr/>
          <p:nvPr/>
        </p:nvGraphicFramePr>
        <p:xfrm>
          <a:off x="355312" y="219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1432775"/>
                <a:gridCol w="1432775"/>
                <a:gridCol w="1432775"/>
              </a:tblGrid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 Grade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 Grade</a:t>
                      </a:r>
                    </a:p>
                  </a:txBody>
                  <a:tcPr marT="91425" marB="91425" marR="91425" marL="91425"/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 Low Grade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2935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823</a:t>
                      </a:r>
                    </a:p>
                  </a:txBody>
                  <a:tcPr marT="91425" marB="91425" marR="91425" marL="91425"/>
                </a:tc>
              </a:tr>
              <a:tr h="23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 High Grade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2747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unetree.png" id="344" name="Shape 344"/>
          <p:cNvPicPr preferRelativeResize="0"/>
          <p:nvPr/>
        </p:nvPicPr>
        <p:blipFill rotWithShape="1">
          <a:blip r:embed="rId3">
            <a:alphaModFix/>
          </a:blip>
          <a:srcRect b="12042" l="0" r="0" t="10366"/>
          <a:stretch/>
        </p:blipFill>
        <p:spPr>
          <a:xfrm>
            <a:off x="4482524" y="1444775"/>
            <a:ext cx="4661475" cy="364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.loan$dev.png"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00" y="1836325"/>
            <a:ext cx="4257025" cy="34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311700" y="1084650"/>
            <a:ext cx="6152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Choosing size = 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Accuracy = 71.0%</a:t>
            </a:r>
            <a:r>
              <a:rPr lang="en" sz="1800">
                <a:solidFill>
                  <a:schemeClr val="dk2"/>
                </a:solidFill>
              </a:rPr>
              <a:t> (No change). However, the tree becomes simpler.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0" y="294800"/>
            <a:ext cx="914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/>
              <a:t>3.3 Prediction of Loan Grade: Tree (2 Grades after pruning)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11700" y="768875"/>
            <a:ext cx="2138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34343"/>
                </a:solidFill>
              </a:rPr>
              <a:t>P</a:t>
            </a:r>
            <a:r>
              <a:rPr b="1" lang="en" sz="1800">
                <a:solidFill>
                  <a:srgbClr val="434343"/>
                </a:solidFill>
              </a:rPr>
              <a:t>runing: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Result: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By using random forest, we get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Accuracy = 88.0%</a:t>
            </a:r>
            <a:r>
              <a:rPr lang="en">
                <a:solidFill>
                  <a:srgbClr val="434343"/>
                </a:solidFill>
              </a:rPr>
              <a:t>. The variables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Importance is as right figure.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3781"/>
          <a:stretch/>
        </p:blipFill>
        <p:spPr>
          <a:xfrm>
            <a:off x="4025050" y="1247600"/>
            <a:ext cx="4631825" cy="3684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3943350" y="3620450"/>
            <a:ext cx="1111500" cy="1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943350" y="4525775"/>
            <a:ext cx="1111500" cy="1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943350" y="2949812"/>
            <a:ext cx="1111500" cy="1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3943350" y="3362975"/>
            <a:ext cx="1111500" cy="1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59" name="Shape 359"/>
          <p:cNvGraphicFramePr/>
          <p:nvPr/>
        </p:nvGraphicFramePr>
        <p:xfrm>
          <a:off x="311687" y="17092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1233875"/>
                <a:gridCol w="1233875"/>
                <a:gridCol w="1233875"/>
              </a:tblGrid>
              <a:tr h="341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 Grade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 Grade</a:t>
                      </a:r>
                    </a:p>
                  </a:txBody>
                  <a:tcPr marT="91425" marB="91425" marR="91425" marL="91425"/>
                </a:tc>
              </a:tr>
              <a:tr h="51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 Low Grade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3917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451</a:t>
                      </a:r>
                    </a:p>
                  </a:txBody>
                  <a:tcPr marT="91425" marB="91425" marR="91425" marL="91425"/>
                </a:tc>
              </a:tr>
              <a:tr h="518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 High Grade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3119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" name="Shape 360"/>
          <p:cNvSpPr txBox="1"/>
          <p:nvPr>
            <p:ph type="title"/>
          </p:nvPr>
        </p:nvSpPr>
        <p:spPr>
          <a:xfrm>
            <a:off x="0" y="294800"/>
            <a:ext cx="91440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/>
              <a:t>3.3 Prediction of Loan Grade: Random Forest (2 Grades)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311700" y="867500"/>
            <a:ext cx="5205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Data:</a:t>
            </a:r>
            <a:r>
              <a:rPr lang="en" sz="1800">
                <a:solidFill>
                  <a:srgbClr val="434343"/>
                </a:solidFill>
              </a:rPr>
              <a:t> 80% training set, 20% test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4. Conclusion: Prediction of ‘bad behaviors’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68" name="Shape 36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01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Logistic Regression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80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Sensitivity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73.29%</a:t>
                      </a:r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65.14%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72.55%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99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98.96%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97.39%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98.41%</a:t>
                      </a:r>
                    </a:p>
                  </a:txBody>
                  <a:tcPr marT="91425" marB="91425" marR="91425" marL="91425"/>
                </a:tc>
              </a:tr>
              <a:tr h="301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Selection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✔️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❌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4. Conclusion: Prediction of Loan Grade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75" name="Shape 375"/>
          <p:cNvGraphicFramePr/>
          <p:nvPr/>
        </p:nvGraphicFramePr>
        <p:xfrm>
          <a:off x="2298650" y="181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{DE69902D-003D-4FC0-9616-CF5AE2F3B182}</a:tableStyleId>
              </a:tblPr>
              <a:tblGrid>
                <a:gridCol w="1136675"/>
                <a:gridCol w="1136675"/>
                <a:gridCol w="1136675"/>
                <a:gridCol w="11366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 Grades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 Grades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election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35.25%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69.81%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❌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43.05%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❌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Rpart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53.2%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❌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Tree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/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❌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Random Forest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59.3%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88%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✔️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3">
            <a:alphaModFix amt="90000"/>
          </a:blip>
          <a:srcRect b="0" l="6855" r="37090" t="0"/>
          <a:stretch/>
        </p:blipFill>
        <p:spPr>
          <a:xfrm>
            <a:off x="5388824" y="1080149"/>
            <a:ext cx="2967600" cy="2983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Time!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53850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 can help 的图像结果" id="88" name="Shape 88" title="查看源图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00" y="1026550"/>
            <a:ext cx="4434999" cy="41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659000" y="2137450"/>
            <a:ext cx="2878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FF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Can Help !</a:t>
            </a:r>
          </a:p>
        </p:txBody>
      </p:sp>
      <p:pic>
        <p:nvPicPr>
          <p:cNvPr descr="LC.png" id="90" name="Shape 90"/>
          <p:cNvPicPr preferRelativeResize="0"/>
          <p:nvPr/>
        </p:nvPicPr>
        <p:blipFill rotWithShape="1">
          <a:blip r:embed="rId4">
            <a:alphaModFix/>
          </a:blip>
          <a:srcRect b="39860" l="0" r="0" t="34322"/>
          <a:stretch/>
        </p:blipFill>
        <p:spPr>
          <a:xfrm>
            <a:off x="659000" y="2137451"/>
            <a:ext cx="3014150" cy="5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BI systems enable an organization to provide users throughout the extended enterprise with the ability to gain insight into the organization's business and operations by understanding the company's information assets.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Integration of  BI system and Statistical Learning: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1.Float interest rate and customer grade based on borrower’s behavior during the loan process.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2.Detect potential default borrowers and help managers to make early reactions.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2. Dataset Overview: Summary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of Variables: 50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 of Observations: 40,000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Variables' Types: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Customer Information: addr_state, annual_inc….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Loan application Information: purpose, application_type….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Post-loan Information: int_rate, default….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440525" y="6893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2. Dataset Overview: Loan Status</a:t>
            </a:r>
          </a:p>
        </p:txBody>
      </p:sp>
      <p:pic>
        <p:nvPicPr>
          <p:cNvPr descr="loan_status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275" y="1017724"/>
            <a:ext cx="6463444" cy="41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80500" y="70700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2. Dataset Overview: Loan Grade Status</a:t>
            </a:r>
          </a:p>
        </p:txBody>
      </p:sp>
      <p:pic>
        <p:nvPicPr>
          <p:cNvPr descr="grade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24" y="1017725"/>
            <a:ext cx="514296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0" y="19825"/>
            <a:ext cx="9144000" cy="119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2. Dataset Overview: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Geographic Distribution of Default Rates</a:t>
            </a:r>
          </a:p>
        </p:txBody>
      </p:sp>
      <p:pic>
        <p:nvPicPr>
          <p:cNvPr descr="Screen Shot 2016-11-28 at 6.58.47 PM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356" y="1388875"/>
            <a:ext cx="5693279" cy="37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65600" y="62747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