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D7C71F1-E992-4BA2-B524-1663FB51B507}">
  <a:tblStyle styleId="{DD7C71F1-E992-4BA2-B524-1663FB51B50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77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270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Classification with Deep CNN and AlexNet 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Fangyu Lin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Fangling Zhang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Compared Other Models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838200" y="15820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we run ten classes of images</a:t>
            </a: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187" y="2732099"/>
            <a:ext cx="11595624" cy="35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Compared Other Models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 Positive</a:t>
            </a: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 Negative</a:t>
            </a: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Precise</a:t>
            </a: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0" l="0" r="15732" t="0"/>
          <a:stretch/>
        </p:blipFill>
        <p:spPr>
          <a:xfrm>
            <a:off x="3623625" y="1870950"/>
            <a:ext cx="6861300" cy="44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Meta-Learning Model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838200" y="15212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Tree Bagging, AdaBoosting, and Stacking 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4634" y="2506800"/>
            <a:ext cx="9862728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Meta-Learning Model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 Positive</a:t>
            </a: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 Negative</a:t>
            </a: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Precise</a:t>
            </a: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</a:t>
            </a: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b="0" l="0" r="16902" t="0"/>
          <a:stretch/>
        </p:blipFill>
        <p:spPr>
          <a:xfrm>
            <a:off x="4129152" y="1690825"/>
            <a:ext cx="6314100" cy="48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Analysis for 2 classes</a:t>
            </a:r>
          </a:p>
        </p:txBody>
      </p:sp>
      <p:graphicFrame>
        <p:nvGraphicFramePr>
          <p:cNvPr id="189" name="Shape 189"/>
          <p:cNvGraphicFramePr/>
          <p:nvPr/>
        </p:nvGraphicFramePr>
        <p:xfrm>
          <a:off x="838200" y="19613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{DD7C71F1-E992-4BA2-B524-1663FB51B507}</a:tableStyleId>
              </a:tblPr>
              <a:tblGrid>
                <a:gridCol w="1354675"/>
                <a:gridCol w="135467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u="none" cap="none" strike="noStrike"/>
                        <a:t>Model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u="none" cap="none" strike="noStrike"/>
                        <a:t>Accuracy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u="none" cap="none" strike="noStrike"/>
                        <a:t>DCNN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u="none" cap="none" strike="noStrike"/>
                        <a:t>0.7600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u="none" cap="none" strike="noStrike"/>
                        <a:t>Pre-trained AlexNet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u="none" cap="none" strike="noStrike"/>
                        <a:t>0.8140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Decision Tree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0.5880</a:t>
                      </a:r>
                    </a:p>
                  </a:txBody>
                  <a:tcPr marT="45725" marB="45725" marR="73025" marL="73025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SVM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0.5545</a:t>
                      </a:r>
                    </a:p>
                  </a:txBody>
                  <a:tcPr marT="45725" marB="45725" marR="73025" marL="73025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KNN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0.6175</a:t>
                      </a:r>
                    </a:p>
                  </a:txBody>
                  <a:tcPr marT="45725" marB="45725" marR="73025" marL="73025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Naive Bayesian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0.6280</a:t>
                      </a:r>
                    </a:p>
                  </a:txBody>
                  <a:tcPr marT="45725" marB="45725" marR="73025" marL="73025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2057399"/>
            <a:ext cx="6200274" cy="325574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4566647" y="2577972"/>
            <a:ext cx="1362515" cy="701027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Analysis for 10 classes</a:t>
            </a:r>
          </a:p>
        </p:txBody>
      </p:sp>
      <p:graphicFrame>
        <p:nvGraphicFramePr>
          <p:cNvPr id="197" name="Shape 197"/>
          <p:cNvGraphicFramePr/>
          <p:nvPr/>
        </p:nvGraphicFramePr>
        <p:xfrm>
          <a:off x="838200" y="19613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{DD7C71F1-E992-4BA2-B524-1663FB51B507}</a:tableStyleId>
              </a:tblPr>
              <a:tblGrid>
                <a:gridCol w="1354675"/>
                <a:gridCol w="135467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u="none" cap="none" strike="noStrike"/>
                        <a:t>Model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u="none" cap="none" strike="noStrike"/>
                        <a:t>Accuracy</a:t>
                      </a:r>
                    </a:p>
                  </a:txBody>
                  <a:tcPr marT="45725" marB="45725" marR="91450" marL="91450"/>
                </a:tc>
              </a:tr>
              <a:tr h="259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pre-trained cifar10Net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u="none" cap="none" strike="noStrike"/>
                        <a:t>0.5686</a:t>
                      </a:r>
                    </a:p>
                  </a:txBody>
                  <a:tcPr marT="45725" marB="45725" marR="91450" marL="91450"/>
                </a:tc>
              </a:tr>
              <a:tr h="259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Pre-trained AlexNet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u="none" cap="none" strike="noStrike"/>
                        <a:t>0.7456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Decision Tree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0.2473</a:t>
                      </a:r>
                    </a:p>
                  </a:txBody>
                  <a:tcPr marT="45725" marB="45725" marR="73025" marL="73025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SVM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0.3045</a:t>
                      </a:r>
                    </a:p>
                  </a:txBody>
                  <a:tcPr marT="45725" marB="45725" marR="73025" marL="73025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KNN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0.2865</a:t>
                      </a:r>
                    </a:p>
                  </a:txBody>
                  <a:tcPr marT="45725" marB="45725" marR="73025" marL="73025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Naive Bayesian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0.2895</a:t>
                      </a:r>
                    </a:p>
                  </a:txBody>
                  <a:tcPr marT="45725" marB="45725" marR="73025" marL="73025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8" name="Shape 198"/>
          <p:cNvSpPr/>
          <p:nvPr/>
        </p:nvSpPr>
        <p:spPr>
          <a:xfrm>
            <a:off x="4566647" y="2577972"/>
            <a:ext cx="1362515" cy="701027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9999" y="2054224"/>
            <a:ext cx="6566035" cy="3315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Deep CNN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get higher accuracy than Decision tree, Naive Bayes, Logistic classification, SVM. </a:t>
            </a: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get more than 50% accuracy of classification, we need to use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multiple convolutional layers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pre-trained network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make classification much faster and more accurately. </a:t>
            </a: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normally distributed random numbers as initial weights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1st CNN layer can get higher accuracy than uniform distribution.</a:t>
            </a: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 initial bias to convolutional layer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enhance the test accuracy.</a:t>
            </a: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54356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60000 images, 10 classes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5000 ‘bird’ and 5000 ‘cat’                                            </a:t>
            </a: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7685" y="2794318"/>
            <a:ext cx="3305175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2505" y="1690688"/>
            <a:ext cx="4408881" cy="4475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CNN</a:t>
            </a:r>
          </a:p>
        </p:txBody>
      </p:sp>
      <p:sp>
        <p:nvSpPr>
          <p:cNvPr id="99" name="Shape 99"/>
          <p:cNvSpPr/>
          <p:nvPr/>
        </p:nvSpPr>
        <p:spPr>
          <a:xfrm>
            <a:off x="4379913" y="1565889"/>
            <a:ext cx="20646954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with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convolutional layer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2 fully connected layers as hidden layers</a:t>
            </a:r>
          </a:p>
        </p:txBody>
      </p:sp>
      <p:graphicFrame>
        <p:nvGraphicFramePr>
          <p:cNvPr id="101" name="Shape 101"/>
          <p:cNvGraphicFramePr/>
          <p:nvPr/>
        </p:nvGraphicFramePr>
        <p:xfrm>
          <a:off x="995680" y="27818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{DD7C71F1-E992-4BA2-B524-1663FB51B507}</a:tableStyleId>
              </a:tblPr>
              <a:tblGrid>
                <a:gridCol w="904250"/>
                <a:gridCol w="2153925"/>
                <a:gridCol w="924550"/>
                <a:gridCol w="1117600"/>
              </a:tblGrid>
              <a:tr h="362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u="none" cap="none" strike="noStrike"/>
                        <a:t>Model name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u="none" cap="none" strike="noStrike"/>
                        <a:t>Parameters</a:t>
                      </a:r>
                      <a:r>
                        <a:rPr lang="en-US" sz="1400" u="none" cap="none" strike="noStrike"/>
                        <a:t>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 take(s)</a:t>
                      </a:r>
                    </a:p>
                  </a:txBody>
                  <a:tcPr marT="39075" marB="39075" marR="62425" marL="62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 Accuracy</a:t>
                      </a:r>
                    </a:p>
                  </a:txBody>
                  <a:tcPr marT="39075" marB="39075" marR="62425" marL="62425"/>
                </a:tc>
              </a:tr>
              <a:tr h="434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model1_0</a:t>
                      </a:r>
                    </a:p>
                  </a:txBody>
                  <a:tcPr marT="39075" marB="39075" marR="62425" marL="62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basic model with all default options in CNN function</a:t>
                      </a:r>
                    </a:p>
                  </a:txBody>
                  <a:tcPr marT="39075" marB="39075" marR="62425" marL="62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872</a:t>
                      </a:r>
                    </a:p>
                  </a:txBody>
                  <a:tcPr marT="39075" marB="39075" marR="62425" marL="62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0.475</a:t>
                      </a:r>
                    </a:p>
                  </a:txBody>
                  <a:tcPr marT="39075" marB="39075" marR="62425" marL="62425"/>
                </a:tc>
              </a:tr>
              <a:tr h="434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model1_1</a:t>
                      </a:r>
                    </a:p>
                  </a:txBody>
                  <a:tcPr marT="39075" marB="39075" marR="62425" marL="62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based on model 1_0 and change </a:t>
                      </a: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'InitialLearnRate':0.001</a:t>
                      </a:r>
                    </a:p>
                  </a:txBody>
                  <a:tcPr marT="39075" marB="39075" marR="62425" marL="62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854</a:t>
                      </a:r>
                    </a:p>
                  </a:txBody>
                  <a:tcPr marT="39075" marB="39075" marR="62425" marL="62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0.475</a:t>
                      </a:r>
                    </a:p>
                  </a:txBody>
                  <a:tcPr marT="39075" marB="39075" marR="62425" marL="62425"/>
                </a:tc>
              </a:tr>
              <a:tr h="434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model1_2</a:t>
                      </a:r>
                    </a:p>
                  </a:txBody>
                  <a:tcPr marT="39075" marB="39075" marR="62425" marL="62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based on model 1_0 and change </a:t>
                      </a: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'InitialLearnRate':0.01</a:t>
                      </a:r>
                    </a:p>
                  </a:txBody>
                  <a:tcPr marT="39075" marB="39075" marR="62425" marL="62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810</a:t>
                      </a:r>
                    </a:p>
                  </a:txBody>
                  <a:tcPr marT="39075" marB="39075" marR="62425" marL="62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0.475</a:t>
                      </a:r>
                    </a:p>
                  </a:txBody>
                  <a:tcPr marT="39075" marB="39075" marR="62425" marL="62425"/>
                </a:tc>
              </a:tr>
              <a:tr h="434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model1_3</a:t>
                      </a:r>
                    </a:p>
                  </a:txBody>
                  <a:tcPr marT="39075" marB="39075" marR="62425" marL="62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based on model 1_2 and change </a:t>
                      </a: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'L2Regularization',0.04</a:t>
                      </a:r>
                    </a:p>
                  </a:txBody>
                  <a:tcPr marT="39075" marB="39075" marR="62425" marL="62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759</a:t>
                      </a:r>
                    </a:p>
                  </a:txBody>
                  <a:tcPr marT="39075" marB="39075" marR="62425" marL="62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0.475</a:t>
                      </a:r>
                    </a:p>
                  </a:txBody>
                  <a:tcPr marT="39075" marB="39075" marR="62425" marL="62425"/>
                </a:tc>
              </a:tr>
              <a:tr h="434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model1_4</a:t>
                      </a:r>
                    </a:p>
                  </a:txBody>
                  <a:tcPr marT="39075" marB="39075" marR="62425" marL="62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based on model 1_3 and change </a:t>
                      </a: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'MaxEpochs',50</a:t>
                      </a:r>
                    </a:p>
                  </a:txBody>
                  <a:tcPr marT="39075" marB="39075" marR="62425" marL="62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1142</a:t>
                      </a:r>
                    </a:p>
                  </a:txBody>
                  <a:tcPr marT="39075" marB="39075" marR="62425" marL="62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0.475</a:t>
                      </a:r>
                    </a:p>
                  </a:txBody>
                  <a:tcPr marT="39075" marB="39075" marR="62425" marL="62425"/>
                </a:tc>
              </a:tr>
              <a:tr h="434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model1_5</a:t>
                      </a:r>
                    </a:p>
                  </a:txBody>
                  <a:tcPr marT="39075" marB="39075" marR="62425" marL="62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based on model 1_4 and change </a:t>
                      </a: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'MiniBatchSize',64</a:t>
                      </a:r>
                    </a:p>
                  </a:txBody>
                  <a:tcPr marT="39075" marB="39075" marR="62425" marL="62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1221</a:t>
                      </a:r>
                    </a:p>
                  </a:txBody>
                  <a:tcPr marT="39075" marB="39075" marR="62425" marL="62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0.475</a:t>
                      </a:r>
                    </a:p>
                  </a:txBody>
                  <a:tcPr marT="39075" marB="39075" marR="62425" marL="62425"/>
                </a:tc>
              </a:tr>
            </a:tbl>
          </a:graphicData>
        </a:graphic>
      </p:graphicFrame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6903" y="2578516"/>
            <a:ext cx="1854835" cy="371036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7301389" y="2781875"/>
            <a:ext cx="1239520" cy="455297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8985409" y="2832655"/>
            <a:ext cx="162163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 predicted value is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 all images as ‘cat’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838200" y="37019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CNN</a:t>
            </a:r>
          </a:p>
        </p:txBody>
      </p:sp>
      <p:sp>
        <p:nvSpPr>
          <p:cNvPr id="110" name="Shape 110"/>
          <p:cNvSpPr/>
          <p:nvPr/>
        </p:nvSpPr>
        <p:spPr>
          <a:xfrm>
            <a:off x="4379913" y="1565889"/>
            <a:ext cx="20646954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with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convolutional layer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2 fully connected layers as hidden layers</a:t>
            </a:r>
          </a:p>
        </p:txBody>
      </p:sp>
      <p:graphicFrame>
        <p:nvGraphicFramePr>
          <p:cNvPr id="112" name="Shape 112"/>
          <p:cNvGraphicFramePr/>
          <p:nvPr/>
        </p:nvGraphicFramePr>
        <p:xfrm>
          <a:off x="1296354" y="24892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{DD7C71F1-E992-4BA2-B524-1663FB51B507}</a:tableStyleId>
              </a:tblPr>
              <a:tblGrid>
                <a:gridCol w="1097275"/>
                <a:gridCol w="3230875"/>
                <a:gridCol w="888050"/>
                <a:gridCol w="995675"/>
              </a:tblGrid>
              <a:tr h="589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u="none" cap="none" strike="noStrike"/>
                        <a:t>Model name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u="none" cap="none" strike="noStrike"/>
                        <a:t>Parameters</a:t>
                      </a:r>
                      <a:r>
                        <a:rPr lang="en-US" sz="1400" u="none" cap="none" strike="noStrike"/>
                        <a:t>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 take(s)</a:t>
                      </a:r>
                    </a:p>
                  </a:txBody>
                  <a:tcPr marT="39075" marB="39075" marR="62425" marL="62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 Accuracy</a:t>
                      </a:r>
                    </a:p>
                  </a:txBody>
                  <a:tcPr marT="39075" marB="39075" marR="62425" marL="62425"/>
                </a:tc>
              </a:tr>
              <a:tr h="58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model2_0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basic model with all default options in CNN function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2139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0.725</a:t>
                      </a:r>
                    </a:p>
                  </a:txBody>
                  <a:tcPr marT="45725" marB="45725" marR="73025" marL="73025"/>
                </a:tc>
              </a:tr>
              <a:tr h="108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model2_1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 initial bias to lay 2 to above basic model, layers(2)</a:t>
                      </a: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.Bias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=0.01*ones(1,1,[numFilters]);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2070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0.750</a:t>
                      </a:r>
                    </a:p>
                  </a:txBody>
                  <a:tcPr marT="45725" marB="45725" marR="73025" marL="73025"/>
                </a:tc>
              </a:tr>
              <a:tr h="58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model2_2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 local normalization layers 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model 2_1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2213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0.475</a:t>
                      </a:r>
                    </a:p>
                  </a:txBody>
                  <a:tcPr marT="45725" marB="45725" marR="73025" marL="73025"/>
                </a:tc>
              </a:tr>
              <a:tr h="399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model2_3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 dropout layers 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model 2_1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2367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0.740</a:t>
                      </a:r>
                    </a:p>
                  </a:txBody>
                  <a:tcPr marT="45725" marB="45725" marR="73025" marL="73025"/>
                </a:tc>
              </a:tr>
              <a:tr h="58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model2_4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whitening transformation firstly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then use model 2_1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2947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0.475</a:t>
                      </a:r>
                    </a:p>
                  </a:txBody>
                  <a:tcPr marT="45725" marB="45725" marR="73025" marL="73025"/>
                </a:tc>
              </a:tr>
            </a:tbl>
          </a:graphicData>
        </a:graphic>
      </p:graphicFrame>
      <p:sp>
        <p:nvSpPr>
          <p:cNvPr id="113" name="Shape 113"/>
          <p:cNvSpPr/>
          <p:nvPr/>
        </p:nvSpPr>
        <p:spPr>
          <a:xfrm>
            <a:off x="829470" y="4184213"/>
            <a:ext cx="345440" cy="297755"/>
          </a:xfrm>
          <a:prstGeom prst="heart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838200" y="5170962"/>
            <a:ext cx="458154" cy="314960"/>
          </a:xfrm>
          <a:prstGeom prst="irregularSeal2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838200" y="6200794"/>
            <a:ext cx="458154" cy="314960"/>
          </a:xfrm>
          <a:prstGeom prst="irregularSeal2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7840" y="2619087"/>
            <a:ext cx="3474719" cy="3557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7228363" y="3859946"/>
            <a:ext cx="975360" cy="458608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Normally distributed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numbers other than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uniform distribution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initial weights</a:t>
            </a:r>
          </a:p>
        </p:txBody>
      </p:sp>
      <p:graphicFrame>
        <p:nvGraphicFramePr>
          <p:cNvPr id="123" name="Shape 123"/>
          <p:cNvGraphicFramePr/>
          <p:nvPr/>
        </p:nvGraphicFramePr>
        <p:xfrm>
          <a:off x="2990057" y="30494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{DD7C71F1-E992-4BA2-B524-1663FB51B507}</a:tableStyleId>
              </a:tblPr>
              <a:tblGrid>
                <a:gridCol w="1097275"/>
                <a:gridCol w="3230875"/>
                <a:gridCol w="888050"/>
                <a:gridCol w="995675"/>
              </a:tblGrid>
              <a:tr h="589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u="none" cap="none" strike="noStrike"/>
                        <a:t>Model name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u="none" cap="none" strike="noStrike"/>
                        <a:t>Parameters</a:t>
                      </a:r>
                      <a:r>
                        <a:rPr lang="en-US" sz="1400" u="none" cap="none" strike="noStrike"/>
                        <a:t>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 take(s)</a:t>
                      </a:r>
                    </a:p>
                  </a:txBody>
                  <a:tcPr marT="39075" marB="39075" marR="62425" marL="62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 Accuracy</a:t>
                      </a:r>
                    </a:p>
                  </a:txBody>
                  <a:tcPr marT="39075" marB="39075" marR="62425" marL="62425"/>
                </a:tc>
              </a:tr>
              <a:tr h="802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model2_1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uniform distribution as initial weights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2070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0.750</a:t>
                      </a:r>
                    </a:p>
                  </a:txBody>
                  <a:tcPr marT="45725" marB="45725" marR="73025" marL="73025"/>
                </a:tc>
              </a:tr>
              <a:tr h="58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model3_1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based on model 2_1 and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</a:t>
                      </a: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normally distributed 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2316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0.760</a:t>
                      </a:r>
                    </a:p>
                  </a:txBody>
                  <a:tcPr marT="45725" marB="45725" marR="73025" marL="73025"/>
                </a:tc>
              </a:tr>
              <a:tr h="399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model3_2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</a:t>
                      </a: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whitening transformation firstly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then use model 3_1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2850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0.730</a:t>
                      </a:r>
                    </a:p>
                  </a:txBody>
                  <a:tcPr marT="45725" marB="45725" marR="73025" marL="73025"/>
                </a:tc>
              </a:tr>
            </a:tbl>
          </a:graphicData>
        </a:graphic>
      </p:graphicFrame>
      <p:sp>
        <p:nvSpPr>
          <p:cNvPr id="124" name="Shape 124"/>
          <p:cNvSpPr/>
          <p:nvPr/>
        </p:nvSpPr>
        <p:spPr>
          <a:xfrm>
            <a:off x="2443957" y="4682053"/>
            <a:ext cx="345440" cy="297755"/>
          </a:xfrm>
          <a:prstGeom prst="heart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CNN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Pre-trained AlexNet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make classification much faster and more accurately</a:t>
            </a:r>
          </a:p>
        </p:txBody>
      </p:sp>
      <p:graphicFrame>
        <p:nvGraphicFramePr>
          <p:cNvPr id="131" name="Shape 131"/>
          <p:cNvGraphicFramePr/>
          <p:nvPr/>
        </p:nvGraphicFramePr>
        <p:xfrm>
          <a:off x="2997200" y="30276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{DD7C71F1-E992-4BA2-B524-1663FB51B507}</a:tableStyleId>
              </a:tblPr>
              <a:tblGrid>
                <a:gridCol w="1162950"/>
                <a:gridCol w="3167650"/>
                <a:gridCol w="1197800"/>
                <a:gridCol w="1055275"/>
              </a:tblGrid>
              <a:tr h="645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u="none" cap="none" strike="noStrike"/>
                        <a:t>Model name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u="none" cap="none" strike="noStrike"/>
                        <a:t>Parameters</a:t>
                      </a:r>
                      <a:r>
                        <a:rPr lang="en-US" sz="1400" u="none" cap="none" strike="noStrike"/>
                        <a:t>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 take(s)</a:t>
                      </a:r>
                    </a:p>
                  </a:txBody>
                  <a:tcPr marT="39075" marB="39075" marR="62425" marL="62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 Accuracy</a:t>
                      </a:r>
                    </a:p>
                  </a:txBody>
                  <a:tcPr marT="39075" marB="39075" marR="62425" marL="62425"/>
                </a:tc>
              </a:tr>
              <a:tr h="809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model2_1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uniform distribution as initial weights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2070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0.750</a:t>
                      </a:r>
                    </a:p>
                  </a:txBody>
                  <a:tcPr marT="45725" marB="45725" marR="73025" marL="73025"/>
                </a:tc>
              </a:tr>
              <a:tr h="645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model3_1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based on model 2_1 and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</a:t>
                      </a: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normally distributed 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2316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0.760</a:t>
                      </a:r>
                    </a:p>
                  </a:txBody>
                  <a:tcPr marT="45725" marB="45725" marR="73025" marL="73025"/>
                </a:tc>
              </a:tr>
              <a:tr h="40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model3_2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pre-trained AlexNet 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131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0.857</a:t>
                      </a:r>
                    </a:p>
                  </a:txBody>
                  <a:tcPr marT="45725" marB="45725" marR="73025" marL="73025"/>
                </a:tc>
              </a:tr>
            </a:tbl>
          </a:graphicData>
        </a:graphic>
      </p:graphicFrame>
      <p:sp>
        <p:nvSpPr>
          <p:cNvPr id="132" name="Shape 132"/>
          <p:cNvSpPr/>
          <p:nvPr/>
        </p:nvSpPr>
        <p:spPr>
          <a:xfrm>
            <a:off x="2644616" y="5234273"/>
            <a:ext cx="345440" cy="297755"/>
          </a:xfrm>
          <a:prstGeom prst="heart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Pre-trained AlexNet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AlexNet Experiment</a:t>
            </a: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8640" y="2021840"/>
            <a:ext cx="8656320" cy="413512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3789680" y="2865120"/>
            <a:ext cx="325120" cy="70104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7244080" y="3190240"/>
            <a:ext cx="325120" cy="70104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9550400" y="2844800"/>
            <a:ext cx="386080" cy="103632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AlexNet Experiment for 10 classes</a:t>
            </a:r>
          </a:p>
        </p:txBody>
      </p:sp>
      <p:graphicFrame>
        <p:nvGraphicFramePr>
          <p:cNvPr id="148" name="Shape 148"/>
          <p:cNvGraphicFramePr/>
          <p:nvPr/>
        </p:nvGraphicFramePr>
        <p:xfrm>
          <a:off x="1381760" y="20015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{DD7C71F1-E992-4BA2-B524-1663FB51B507}</a:tableStyleId>
              </a:tblPr>
              <a:tblGrid>
                <a:gridCol w="1625600"/>
                <a:gridCol w="4647375"/>
                <a:gridCol w="1558725"/>
                <a:gridCol w="1373250"/>
              </a:tblGrid>
              <a:tr h="539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classes number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Brief description of the experiment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 take(s)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 Accuracy</a:t>
                      </a:r>
                    </a:p>
                  </a:txBody>
                  <a:tcPr marT="45725" marB="45725" marR="73025" marL="73025"/>
                </a:tc>
              </a:tr>
              <a:tr h="1001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pre-trained cifar10Net to classify 10 classes image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b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0.7456</a:t>
                      </a:r>
                    </a:p>
                  </a:txBody>
                  <a:tcPr marT="45725" marB="45725" marR="73025" marL="73025"/>
                </a:tc>
              </a:tr>
              <a:tr h="95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pre-trained AlexNet to classify 10 classes image (learner:linear,  feature selecting layer(l):’fc8’, Mini-Batch size(m):32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654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0.5686</a:t>
                      </a:r>
                    </a:p>
                  </a:txBody>
                  <a:tcPr marT="45725" marB="45725" marR="73025" marL="73025"/>
                </a:tc>
              </a:tr>
              <a:tr h="770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basic model: Use pre-trained AlexNet to classify 10 classes image (parameter is the same as above model) 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131</a:t>
                      </a:r>
                    </a:p>
                  </a:txBody>
                  <a:tcPr marT="45725" marB="45725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0.8571</a:t>
                      </a:r>
                    </a:p>
                  </a:txBody>
                  <a:tcPr marT="45725" marB="45725" marR="73025" marL="730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Compared Other Models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otherM1.png"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506874"/>
            <a:ext cx="10597950" cy="50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