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09" r:id="rId2"/>
    <p:sldId id="443" r:id="rId3"/>
    <p:sldId id="416" r:id="rId4"/>
    <p:sldId id="466" r:id="rId5"/>
    <p:sldId id="444" r:id="rId6"/>
    <p:sldId id="467" r:id="rId7"/>
    <p:sldId id="469" r:id="rId8"/>
    <p:sldId id="470" r:id="rId9"/>
    <p:sldId id="451" r:id="rId10"/>
    <p:sldId id="472" r:id="rId11"/>
    <p:sldId id="475" r:id="rId12"/>
    <p:sldId id="473" r:id="rId13"/>
    <p:sldId id="471" r:id="rId14"/>
    <p:sldId id="474" r:id="rId15"/>
    <p:sldId id="478" r:id="rId16"/>
    <p:sldId id="477" r:id="rId17"/>
    <p:sldId id="476" r:id="rId18"/>
    <p:sldId id="46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1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9DC3E6"/>
    <a:srgbClr val="FF4C33"/>
    <a:srgbClr val="C6C6C6"/>
    <a:srgbClr val="FF5636"/>
    <a:srgbClr val="FF2027"/>
    <a:srgbClr val="F4B183"/>
    <a:srgbClr val="FF0000"/>
    <a:srgbClr val="FC2A51"/>
    <a:srgbClr val="C9A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43" autoAdjust="0"/>
  </p:normalViewPr>
  <p:slideViewPr>
    <p:cSldViewPr snapToGrid="0" showGuides="1">
      <p:cViewPr varScale="1">
        <p:scale>
          <a:sx n="48" d="100"/>
          <a:sy n="48" d="100"/>
        </p:scale>
        <p:origin x="68" y="620"/>
      </p:cViewPr>
      <p:guideLst>
        <p:guide pos="3817"/>
        <p:guide orient="horz" pos="19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t>2022/1/4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t>‹#›</a:t>
            </a:fld>
            <a:endParaRPr lang="zh-CN" altLang="en-US"/>
          </a:p>
        </p:txBody>
      </p:sp>
    </p:spTree>
    <p:extLst>
      <p:ext uri="{BB962C8B-B14F-4D97-AF65-F5344CB8AC3E}">
        <p14:creationId xmlns:p14="http://schemas.microsoft.com/office/powerpoint/2010/main" val="22613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a:t>
            </a:fld>
            <a:endParaRPr lang="zh-CN" altLang="en-US"/>
          </a:p>
        </p:txBody>
      </p:sp>
    </p:spTree>
    <p:extLst>
      <p:ext uri="{BB962C8B-B14F-4D97-AF65-F5344CB8AC3E}">
        <p14:creationId xmlns:p14="http://schemas.microsoft.com/office/powerpoint/2010/main" val="14626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10</a:t>
            </a:fld>
            <a:endParaRPr lang="zh-CN" altLang="en-US"/>
          </a:p>
        </p:txBody>
      </p:sp>
    </p:spTree>
    <p:extLst>
      <p:ext uri="{BB962C8B-B14F-4D97-AF65-F5344CB8AC3E}">
        <p14:creationId xmlns:p14="http://schemas.microsoft.com/office/powerpoint/2010/main" val="2718575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11</a:t>
            </a:fld>
            <a:endParaRPr lang="zh-CN" altLang="en-US"/>
          </a:p>
        </p:txBody>
      </p:sp>
    </p:spTree>
    <p:extLst>
      <p:ext uri="{BB962C8B-B14F-4D97-AF65-F5344CB8AC3E}">
        <p14:creationId xmlns:p14="http://schemas.microsoft.com/office/powerpoint/2010/main" val="3005778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12</a:t>
            </a:fld>
            <a:endParaRPr lang="zh-CN" altLang="en-US"/>
          </a:p>
        </p:txBody>
      </p:sp>
    </p:spTree>
    <p:extLst>
      <p:ext uri="{BB962C8B-B14F-4D97-AF65-F5344CB8AC3E}">
        <p14:creationId xmlns:p14="http://schemas.microsoft.com/office/powerpoint/2010/main" val="191818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13</a:t>
            </a:fld>
            <a:endParaRPr lang="zh-CN" altLang="en-US"/>
          </a:p>
        </p:txBody>
      </p:sp>
    </p:spTree>
    <p:extLst>
      <p:ext uri="{BB962C8B-B14F-4D97-AF65-F5344CB8AC3E}">
        <p14:creationId xmlns:p14="http://schemas.microsoft.com/office/powerpoint/2010/main" val="19060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14</a:t>
            </a:fld>
            <a:endParaRPr lang="zh-CN" altLang="en-US"/>
          </a:p>
        </p:txBody>
      </p:sp>
    </p:spTree>
    <p:extLst>
      <p:ext uri="{BB962C8B-B14F-4D97-AF65-F5344CB8AC3E}">
        <p14:creationId xmlns:p14="http://schemas.microsoft.com/office/powerpoint/2010/main" val="271790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15</a:t>
            </a:fld>
            <a:endParaRPr lang="zh-CN" altLang="en-US"/>
          </a:p>
        </p:txBody>
      </p:sp>
    </p:spTree>
    <p:extLst>
      <p:ext uri="{BB962C8B-B14F-4D97-AF65-F5344CB8AC3E}">
        <p14:creationId xmlns:p14="http://schemas.microsoft.com/office/powerpoint/2010/main" val="343118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16</a:t>
            </a:fld>
            <a:endParaRPr lang="zh-CN" altLang="en-US"/>
          </a:p>
        </p:txBody>
      </p:sp>
    </p:spTree>
    <p:extLst>
      <p:ext uri="{BB962C8B-B14F-4D97-AF65-F5344CB8AC3E}">
        <p14:creationId xmlns:p14="http://schemas.microsoft.com/office/powerpoint/2010/main" val="1089747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17</a:t>
            </a:fld>
            <a:endParaRPr lang="zh-CN" altLang="en-US"/>
          </a:p>
        </p:txBody>
      </p:sp>
    </p:spTree>
    <p:extLst>
      <p:ext uri="{BB962C8B-B14F-4D97-AF65-F5344CB8AC3E}">
        <p14:creationId xmlns:p14="http://schemas.microsoft.com/office/powerpoint/2010/main" val="140606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18</a:t>
            </a:fld>
            <a:endParaRPr lang="zh-CN" altLang="en-US"/>
          </a:p>
        </p:txBody>
      </p:sp>
    </p:spTree>
    <p:extLst>
      <p:ext uri="{BB962C8B-B14F-4D97-AF65-F5344CB8AC3E}">
        <p14:creationId xmlns:p14="http://schemas.microsoft.com/office/powerpoint/2010/main" val="249948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a:t>
            </a:fld>
            <a:endParaRPr lang="zh-CN" altLang="en-US"/>
          </a:p>
        </p:txBody>
      </p:sp>
    </p:spTree>
    <p:extLst>
      <p:ext uri="{BB962C8B-B14F-4D97-AF65-F5344CB8AC3E}">
        <p14:creationId xmlns:p14="http://schemas.microsoft.com/office/powerpoint/2010/main" val="353253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3</a:t>
            </a:fld>
            <a:endParaRPr lang="zh-CN" altLang="en-US"/>
          </a:p>
        </p:txBody>
      </p:sp>
    </p:spTree>
    <p:extLst>
      <p:ext uri="{BB962C8B-B14F-4D97-AF65-F5344CB8AC3E}">
        <p14:creationId xmlns:p14="http://schemas.microsoft.com/office/powerpoint/2010/main" val="391641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4</a:t>
            </a:fld>
            <a:endParaRPr lang="zh-CN" altLang="en-US"/>
          </a:p>
        </p:txBody>
      </p:sp>
    </p:spTree>
    <p:extLst>
      <p:ext uri="{BB962C8B-B14F-4D97-AF65-F5344CB8AC3E}">
        <p14:creationId xmlns:p14="http://schemas.microsoft.com/office/powerpoint/2010/main" val="1581661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5</a:t>
            </a:fld>
            <a:endParaRPr lang="zh-CN" altLang="en-US"/>
          </a:p>
        </p:txBody>
      </p:sp>
    </p:spTree>
    <p:extLst>
      <p:ext uri="{BB962C8B-B14F-4D97-AF65-F5344CB8AC3E}">
        <p14:creationId xmlns:p14="http://schemas.microsoft.com/office/powerpoint/2010/main" val="337470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303A4E"/>
                </a:solidFill>
                <a:effectLst/>
                <a:latin typeface="Microsoft YaHei" panose="020B0503020204020204" pitchFamily="34" charset="-122"/>
                <a:ea typeface="Microsoft YaHei" panose="020B0503020204020204" pitchFamily="34" charset="-122"/>
              </a:rPr>
              <a:t>高性能微处理器需要高水平的指令供应。</a:t>
            </a:r>
            <a:r>
              <a:rPr lang="zh-CN" altLang="en-US" sz="1200" dirty="0">
                <a:solidFill>
                  <a:srgbClr val="303A4E"/>
                </a:solidFill>
                <a:latin typeface="Microsoft YaHei" panose="020B0503020204020204" pitchFamily="34" charset="-122"/>
                <a:ea typeface="Microsoft YaHei" panose="020B0503020204020204" pitchFamily="34" charset="-122"/>
              </a:rPr>
              <a:t>然而，数据依赖的分支预测成为了主要的发展制约因素</a:t>
            </a:r>
            <a:r>
              <a:rPr lang="zh-CN" altLang="en-US" sz="1200" b="0" i="0" dirty="0">
                <a:solidFill>
                  <a:srgbClr val="303A4E"/>
                </a:solidFill>
                <a:effectLst/>
                <a:latin typeface="Microsoft YaHei" panose="020B0503020204020204" pitchFamily="34" charset="-122"/>
                <a:ea typeface="Microsoft YaHei" panose="020B0503020204020204" pitchFamily="34" charset="-122"/>
              </a:rPr>
              <a:t>，这些分支根本不能通过基于历史的方法来预测，而其结果往往和从最近内存加载的值相关。随着程序时间的推移，依赖数据的分支预测在剩余的预测失误总数中所占的份额越来越大。</a:t>
            </a:r>
            <a:endParaRPr lang="en-US" altLang="zh-CN" sz="1200" b="0" i="0" dirty="0">
              <a:solidFill>
                <a:srgbClr val="303A4E"/>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6</a:t>
            </a:fld>
            <a:endParaRPr lang="zh-CN" altLang="en-US"/>
          </a:p>
        </p:txBody>
      </p:sp>
    </p:spTree>
    <p:extLst>
      <p:ext uri="{BB962C8B-B14F-4D97-AF65-F5344CB8AC3E}">
        <p14:creationId xmlns:p14="http://schemas.microsoft.com/office/powerpoint/2010/main" val="306799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7</a:t>
            </a:fld>
            <a:endParaRPr lang="zh-CN" altLang="en-US"/>
          </a:p>
        </p:txBody>
      </p:sp>
    </p:spTree>
    <p:extLst>
      <p:ext uri="{BB962C8B-B14F-4D97-AF65-F5344CB8AC3E}">
        <p14:creationId xmlns:p14="http://schemas.microsoft.com/office/powerpoint/2010/main" val="8326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303A4E"/>
                </a:solidFill>
                <a:effectLst/>
                <a:latin typeface="Microsoft YaHei" panose="020B0503020204020204" pitchFamily="34" charset="-122"/>
                <a:ea typeface="Microsoft YaHei" panose="020B0503020204020204" pitchFamily="34" charset="-122"/>
              </a:rPr>
              <a:t>编译器创建原始程序的过滤版本，只包含计算难以预测的分支结果所需的指令。过滤后的线程或辅助线程在另一个内核、同步多线程（</a:t>
            </a:r>
            <a:r>
              <a:rPr lang="en-US" altLang="zh-CN" sz="1200" b="0" i="0" dirty="0">
                <a:solidFill>
                  <a:srgbClr val="303A4E"/>
                </a:solidFill>
                <a:effectLst/>
                <a:latin typeface="Microsoft YaHei" panose="020B0503020204020204" pitchFamily="34" charset="-122"/>
                <a:ea typeface="Microsoft YaHei" panose="020B0503020204020204" pitchFamily="34" charset="-122"/>
              </a:rPr>
              <a:t>SMT</a:t>
            </a:r>
            <a:r>
              <a:rPr lang="zh-CN" altLang="en-US" sz="1200" b="0" i="0" dirty="0">
                <a:solidFill>
                  <a:srgbClr val="303A4E"/>
                </a:solidFill>
                <a:effectLst/>
                <a:latin typeface="Microsoft YaHei" panose="020B0503020204020204" pitchFamily="34" charset="-122"/>
                <a:ea typeface="Microsoft YaHei" panose="020B0503020204020204" pitchFamily="34" charset="-122"/>
              </a:rPr>
              <a:t>）上下文或内核内的专用单元上异步执行。作者认为，这些方法从根本上来说成本更高，因为它们需要重新执行程序中的大多数指令，因此需要昂贵的资源来预计算分支。同时，轻型运行时的方法（</a:t>
            </a:r>
            <a:r>
              <a:rPr lang="en-US" altLang="zh-CN" sz="1200" b="0" i="0" dirty="0">
                <a:solidFill>
                  <a:srgbClr val="303A4E"/>
                </a:solidFill>
                <a:effectLst/>
                <a:latin typeface="Microsoft YaHei" panose="020B0503020204020204" pitchFamily="34" charset="-122"/>
                <a:ea typeface="Microsoft YaHei" panose="020B0503020204020204" pitchFamily="34" charset="-122"/>
              </a:rPr>
              <a:t>light-weight runtime approaches</a:t>
            </a:r>
            <a:r>
              <a:rPr lang="zh-CN" altLang="en-US" sz="1200" b="0" i="0" dirty="0">
                <a:solidFill>
                  <a:srgbClr val="303A4E"/>
                </a:solidFill>
                <a:effectLst/>
                <a:latin typeface="Microsoft YaHei" panose="020B0503020204020204" pitchFamily="34" charset="-122"/>
                <a:ea typeface="Microsoft YaHei" panose="020B0503020204020204" pitchFamily="34" charset="-122"/>
              </a:rPr>
              <a:t>）无法连续运行，限制了它们提供及时预测的能力。</a:t>
            </a:r>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8</a:t>
            </a:fld>
            <a:endParaRPr lang="zh-CN" altLang="en-US"/>
          </a:p>
        </p:txBody>
      </p:sp>
    </p:spTree>
    <p:extLst>
      <p:ext uri="{BB962C8B-B14F-4D97-AF65-F5344CB8AC3E}">
        <p14:creationId xmlns:p14="http://schemas.microsoft.com/office/powerpoint/2010/main" val="380162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9</a:t>
            </a:fld>
            <a:endParaRPr lang="zh-CN" altLang="en-US"/>
          </a:p>
        </p:txBody>
      </p:sp>
    </p:spTree>
    <p:extLst>
      <p:ext uri="{BB962C8B-B14F-4D97-AF65-F5344CB8AC3E}">
        <p14:creationId xmlns:p14="http://schemas.microsoft.com/office/powerpoint/2010/main" val="20226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5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t>2022/1/4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135958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84B914-9BB2-4713-9EBF-61770F406B81}" type="datetime1">
              <a:rPr lang="zh-CN" altLang="en-US" smtClean="0"/>
              <a:t>2022/1/4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00853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84B914-9BB2-4713-9EBF-61770F406B81}" type="datetime1">
              <a:rPr lang="zh-CN" altLang="en-US" smtClean="0"/>
              <a:t>2022/1/4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
        <p:nvSpPr>
          <p:cNvPr id="7" name="矩形 6"/>
          <p:cNvSpPr/>
          <p:nvPr userDrawn="1"/>
        </p:nvSpPr>
        <p:spPr>
          <a:xfrm>
            <a:off x="8815098" y="643112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845498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t>2022/1/4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23905927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8"/>
          <p:cNvSpPr txBox="1"/>
          <p:nvPr/>
        </p:nvSpPr>
        <p:spPr>
          <a:xfrm>
            <a:off x="3776904" y="2444115"/>
            <a:ext cx="7075686" cy="1969770"/>
          </a:xfrm>
          <a:prstGeom prst="rect">
            <a:avLst/>
          </a:prstGeom>
          <a:noFill/>
        </p:spPr>
        <p:txBody>
          <a:bodyPr wrap="square" lIns="0" tIns="0" rIns="0" bIns="0" rtlCol="0" anchor="ctr">
            <a:spAutoFit/>
          </a:bodyPr>
          <a:lstStyle/>
          <a:p>
            <a:r>
              <a:rPr lang="en-US" altLang="zh-CN" sz="3200" dirty="0">
                <a:solidFill>
                  <a:srgbClr val="303A4E"/>
                </a:solidFill>
                <a:latin typeface="Microsoft YaHei" panose="020B0503020204020204" pitchFamily="34" charset="-122"/>
                <a:ea typeface="Microsoft YaHei" panose="020B0503020204020204" pitchFamily="34" charset="-122"/>
              </a:rPr>
              <a:t>Branch </a:t>
            </a:r>
            <a:r>
              <a:rPr lang="en-US" altLang="zh-CN" sz="3200" dirty="0" err="1">
                <a:solidFill>
                  <a:srgbClr val="303A4E"/>
                </a:solidFill>
                <a:latin typeface="Microsoft YaHei" panose="020B0503020204020204" pitchFamily="34" charset="-122"/>
                <a:ea typeface="Microsoft YaHei" panose="020B0503020204020204" pitchFamily="34" charset="-122"/>
              </a:rPr>
              <a:t>Runahead</a:t>
            </a:r>
            <a:r>
              <a:rPr lang="en-US" altLang="zh-CN" sz="3200" dirty="0">
                <a:solidFill>
                  <a:srgbClr val="303A4E"/>
                </a:solidFill>
                <a:latin typeface="Microsoft YaHei" panose="020B0503020204020204" pitchFamily="34" charset="-122"/>
                <a:ea typeface="Microsoft YaHei" panose="020B0503020204020204" pitchFamily="34" charset="-122"/>
              </a:rPr>
              <a:t>: An Alternative to Branch Prediction for Impossible to Predict Branches</a:t>
            </a:r>
          </a:p>
          <a:p>
            <a:endParaRPr lang="zh-CN" altLang="en-US" sz="3200" dirty="0">
              <a:solidFill>
                <a:srgbClr val="303A4E"/>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8"/>
          <p:cNvSpPr txBox="1"/>
          <p:nvPr/>
        </p:nvSpPr>
        <p:spPr>
          <a:xfrm>
            <a:off x="8367628" y="5392090"/>
            <a:ext cx="1910382" cy="307777"/>
          </a:xfrm>
          <a:prstGeom prst="rect">
            <a:avLst/>
          </a:prstGeom>
          <a:noFill/>
        </p:spPr>
        <p:txBody>
          <a:bodyPr wrap="square" lIns="0" tIns="0" rIns="0" bIns="0" rtlCol="0" anchor="ctr">
            <a:spAutoFit/>
          </a:bodyPr>
          <a:lstStyle/>
          <a:p>
            <a:r>
              <a:rPr lang="zh-CN" altLang="en-US" sz="20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汇报人 李宗鸿</a:t>
            </a:r>
          </a:p>
        </p:txBody>
      </p:sp>
    </p:spTree>
    <p:extLst>
      <p:ext uri="{BB962C8B-B14F-4D97-AF65-F5344CB8AC3E}">
        <p14:creationId xmlns:p14="http://schemas.microsoft.com/office/powerpoint/2010/main" val="150412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10</a:t>
            </a:fld>
            <a:endParaRPr lang="zh-CN" altLang="en-US"/>
          </a:p>
        </p:txBody>
      </p:sp>
      <p:sp>
        <p:nvSpPr>
          <p:cNvPr id="6" name="TextBox 8"/>
          <p:cNvSpPr txBox="1"/>
          <p:nvPr/>
        </p:nvSpPr>
        <p:spPr>
          <a:xfrm>
            <a:off x="4128728" y="1062796"/>
            <a:ext cx="4100796" cy="430887"/>
          </a:xfrm>
          <a:prstGeom prst="rect">
            <a:avLst/>
          </a:prstGeom>
          <a:noFill/>
        </p:spPr>
        <p:txBody>
          <a:bodyPr wrap="square" lIns="0" tIns="0" rIns="0" bIns="0" rtlCol="0" anchor="ctr">
            <a:spAutoFit/>
          </a:bodyPr>
          <a:lstStyle/>
          <a:p>
            <a:r>
              <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在运行时技术的局限性</a:t>
            </a: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32900" y="1824338"/>
            <a:ext cx="9526199" cy="5050165"/>
          </a:xfrm>
          <a:prstGeom prst="rect">
            <a:avLst/>
          </a:prstGeom>
        </p:spPr>
        <p:txBody>
          <a:bodyPr wrap="square">
            <a:spAutoFit/>
          </a:bodyPr>
          <a:lstStyle/>
          <a:p>
            <a:pPr algn="just">
              <a:lnSpc>
                <a:spcPct val="120000"/>
              </a:lnSpc>
            </a:pPr>
            <a:r>
              <a:rPr lang="en-US" altLang="zh-CN" dirty="0">
                <a:solidFill>
                  <a:schemeClr val="bg2">
                    <a:lumMod val="25000"/>
                  </a:schemeClr>
                </a:solidFill>
                <a:latin typeface="微软雅黑" panose="020B0503020204020204" pitchFamily="34" charset="-122"/>
                <a:ea typeface="微软雅黑" panose="020B0503020204020204" pitchFamily="34" charset="-122"/>
              </a:rPr>
              <a:t>slipstream</a:t>
            </a:r>
            <a:r>
              <a:rPr lang="zh-CN" altLang="en-US" dirty="0">
                <a:solidFill>
                  <a:schemeClr val="bg2">
                    <a:lumMod val="25000"/>
                  </a:schemeClr>
                </a:solidFill>
                <a:latin typeface="微软雅黑" panose="020B0503020204020204" pitchFamily="34" charset="-122"/>
                <a:ea typeface="微软雅黑" panose="020B0503020204020204" pitchFamily="34" charset="-122"/>
              </a:rPr>
              <a:t>是仅在运行时使用的技术，可预先计算分支指令的方向。在</a:t>
            </a:r>
            <a:r>
              <a:rPr lang="en-US" altLang="zh-CN" dirty="0" err="1">
                <a:solidFill>
                  <a:schemeClr val="bg2">
                    <a:lumMod val="25000"/>
                  </a:schemeClr>
                </a:solidFill>
                <a:latin typeface="微软雅黑" panose="020B0503020204020204" pitchFamily="34" charset="-122"/>
                <a:ea typeface="微软雅黑" panose="020B0503020204020204" pitchFamily="34" charset="-122"/>
              </a:rPr>
              <a:t>SlipStream</a:t>
            </a:r>
            <a:r>
              <a:rPr lang="zh-CN" altLang="en-US" dirty="0">
                <a:solidFill>
                  <a:schemeClr val="bg2">
                    <a:lumMod val="25000"/>
                  </a:schemeClr>
                </a:solidFill>
                <a:latin typeface="微软雅黑" panose="020B0503020204020204" pitchFamily="34" charset="-122"/>
                <a:ea typeface="微软雅黑" panose="020B0503020204020204" pitchFamily="34" charset="-122"/>
              </a:rPr>
              <a:t>中，两个处理器被用来执行一个程序。</a:t>
            </a:r>
            <a:r>
              <a:rPr lang="en-US" altLang="zh-CN" dirty="0">
                <a:solidFill>
                  <a:schemeClr val="bg2">
                    <a:lumMod val="25000"/>
                  </a:schemeClr>
                </a:solidFill>
                <a:latin typeface="微软雅黑" panose="020B0503020204020204" pitchFamily="34" charset="-122"/>
                <a:ea typeface="微软雅黑" panose="020B0503020204020204" pitchFamily="34" charset="-122"/>
              </a:rPr>
              <a:t>A</a:t>
            </a:r>
            <a:r>
              <a:rPr lang="zh-CN" altLang="en-US" dirty="0">
                <a:solidFill>
                  <a:schemeClr val="bg2">
                    <a:lumMod val="25000"/>
                  </a:schemeClr>
                </a:solidFill>
                <a:latin typeface="微软雅黑" panose="020B0503020204020204" pitchFamily="34" charset="-122"/>
                <a:ea typeface="微软雅黑" panose="020B0503020204020204" pitchFamily="34" charset="-122"/>
              </a:rPr>
              <a:t>流在</a:t>
            </a:r>
            <a:r>
              <a:rPr lang="en-US" altLang="zh-CN" dirty="0">
                <a:solidFill>
                  <a:schemeClr val="bg2">
                    <a:lumMod val="25000"/>
                  </a:schemeClr>
                </a:solidFill>
                <a:latin typeface="微软雅黑" panose="020B0503020204020204" pitchFamily="34" charset="-122"/>
                <a:ea typeface="微软雅黑" panose="020B0503020204020204" pitchFamily="34" charset="-122"/>
              </a:rPr>
              <a:t>R</a:t>
            </a:r>
            <a:r>
              <a:rPr lang="zh-CN" altLang="en-US" dirty="0">
                <a:solidFill>
                  <a:schemeClr val="bg2">
                    <a:lumMod val="25000"/>
                  </a:schemeClr>
                </a:solidFill>
                <a:latin typeface="微软雅黑" panose="020B0503020204020204" pitchFamily="34" charset="-122"/>
                <a:ea typeface="微软雅黑" panose="020B0503020204020204" pitchFamily="34" charset="-122"/>
              </a:rPr>
              <a:t>流之前运行程序的过滤版本。这使得</a:t>
            </a:r>
            <a:r>
              <a:rPr lang="en-US" altLang="zh-CN" dirty="0">
                <a:solidFill>
                  <a:schemeClr val="bg2">
                    <a:lumMod val="25000"/>
                  </a:schemeClr>
                </a:solidFill>
                <a:latin typeface="微软雅黑" panose="020B0503020204020204" pitchFamily="34" charset="-122"/>
                <a:ea typeface="微软雅黑" panose="020B0503020204020204" pitchFamily="34" charset="-122"/>
              </a:rPr>
              <a:t>A</a:t>
            </a:r>
            <a:r>
              <a:rPr lang="zh-CN" altLang="en-US" dirty="0">
                <a:solidFill>
                  <a:schemeClr val="bg2">
                    <a:lumMod val="25000"/>
                  </a:schemeClr>
                </a:solidFill>
                <a:latin typeface="微软雅黑" panose="020B0503020204020204" pitchFamily="34" charset="-122"/>
                <a:ea typeface="微软雅黑" panose="020B0503020204020204" pitchFamily="34" charset="-122"/>
              </a:rPr>
              <a:t>流能够通过两个核心之间的硬件队列来传递分支方向。但是在所有退役指令中，平均只移除</a:t>
            </a:r>
            <a:r>
              <a:rPr lang="en-US" altLang="zh-CN" dirty="0">
                <a:solidFill>
                  <a:schemeClr val="bg2">
                    <a:lumMod val="25000"/>
                  </a:schemeClr>
                </a:solidFill>
                <a:latin typeface="微软雅黑" panose="020B0503020204020204" pitchFamily="34" charset="-122"/>
                <a:ea typeface="微软雅黑" panose="020B0503020204020204" pitchFamily="34" charset="-122"/>
              </a:rPr>
              <a:t>15%</a:t>
            </a:r>
            <a:r>
              <a:rPr lang="zh-CN" altLang="en-US" dirty="0">
                <a:solidFill>
                  <a:schemeClr val="bg2">
                    <a:lumMod val="25000"/>
                  </a:schemeClr>
                </a:solidFill>
                <a:latin typeface="微软雅黑" panose="020B0503020204020204" pitchFamily="34" charset="-122"/>
                <a:ea typeface="微软雅黑" panose="020B0503020204020204" pitchFamily="34" charset="-122"/>
              </a:rPr>
              <a:t>，而剩下的</a:t>
            </a:r>
            <a:r>
              <a:rPr lang="en-US" altLang="zh-CN" dirty="0">
                <a:solidFill>
                  <a:schemeClr val="bg2">
                    <a:lumMod val="25000"/>
                  </a:schemeClr>
                </a:solidFill>
                <a:latin typeface="微软雅黑" panose="020B0503020204020204" pitchFamily="34" charset="-122"/>
                <a:ea typeface="微软雅黑" panose="020B0503020204020204" pitchFamily="34" charset="-122"/>
              </a:rPr>
              <a:t>85%</a:t>
            </a:r>
            <a:r>
              <a:rPr lang="zh-CN" altLang="en-US" dirty="0">
                <a:solidFill>
                  <a:schemeClr val="bg2">
                    <a:lumMod val="25000"/>
                  </a:schemeClr>
                </a:solidFill>
                <a:latin typeface="微软雅黑" panose="020B0503020204020204" pitchFamily="34" charset="-122"/>
                <a:ea typeface="微软雅黑" panose="020B0503020204020204" pitchFamily="34" charset="-122"/>
              </a:rPr>
              <a:t>在</a:t>
            </a:r>
            <a:r>
              <a:rPr lang="en-US" altLang="zh-CN" dirty="0">
                <a:solidFill>
                  <a:schemeClr val="bg2">
                    <a:lumMod val="25000"/>
                  </a:schemeClr>
                </a:solidFill>
                <a:latin typeface="微软雅黑" panose="020B0503020204020204" pitchFamily="34" charset="-122"/>
                <a:ea typeface="微软雅黑" panose="020B0503020204020204" pitchFamily="34" charset="-122"/>
              </a:rPr>
              <a:t>A-stream</a:t>
            </a:r>
            <a:r>
              <a:rPr lang="zh-CN" altLang="en-US" dirty="0">
                <a:solidFill>
                  <a:schemeClr val="bg2">
                    <a:lumMod val="25000"/>
                  </a:schemeClr>
                </a:solidFill>
                <a:latin typeface="微软雅黑" panose="020B0503020204020204" pitchFamily="34" charset="-122"/>
                <a:ea typeface="微软雅黑" panose="020B0503020204020204" pitchFamily="34" charset="-122"/>
              </a:rPr>
              <a:t>中作为开销。</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r>
              <a:rPr lang="en-US" altLang="zh-CN" dirty="0">
                <a:solidFill>
                  <a:schemeClr val="bg2">
                    <a:lumMod val="25000"/>
                  </a:schemeClr>
                </a:solidFill>
                <a:latin typeface="微软雅黑" panose="020B0503020204020204" pitchFamily="34" charset="-122"/>
                <a:ea typeface="微软雅黑" panose="020B0503020204020204" pitchFamily="34" charset="-122"/>
              </a:rPr>
              <a:t>DP-SSMT</a:t>
            </a:r>
            <a:r>
              <a:rPr lang="zh-CN" altLang="en-US" dirty="0">
                <a:solidFill>
                  <a:schemeClr val="bg2">
                    <a:lumMod val="25000"/>
                  </a:schemeClr>
                </a:solidFill>
                <a:latin typeface="微软雅黑" panose="020B0503020204020204" pitchFamily="34" charset="-122"/>
                <a:ea typeface="微软雅黑" panose="020B0503020204020204" pitchFamily="34" charset="-122"/>
              </a:rPr>
              <a:t>在运行时提取依赖链，以预计算难以预测的分支。然而，</a:t>
            </a:r>
            <a:r>
              <a:rPr lang="en-US" altLang="zh-CN" dirty="0">
                <a:solidFill>
                  <a:schemeClr val="bg2">
                    <a:lumMod val="25000"/>
                  </a:schemeClr>
                </a:solidFill>
                <a:latin typeface="微软雅黑" panose="020B0503020204020204" pitchFamily="34" charset="-122"/>
                <a:ea typeface="微软雅黑" panose="020B0503020204020204" pitchFamily="34" charset="-122"/>
              </a:rPr>
              <a:t>DPSSMT</a:t>
            </a:r>
            <a:r>
              <a:rPr lang="zh-CN" altLang="en-US" dirty="0">
                <a:solidFill>
                  <a:schemeClr val="bg2">
                    <a:lumMod val="25000"/>
                  </a:schemeClr>
                </a:solidFill>
                <a:latin typeface="微软雅黑" panose="020B0503020204020204" pitchFamily="34" charset="-122"/>
                <a:ea typeface="微软雅黑" panose="020B0503020204020204" pitchFamily="34" charset="-122"/>
              </a:rPr>
              <a:t>需要一条触发器指令来开始依赖链的每个实例。另一方面，生成的依赖链只有在控制沿着预定义的路径进行时才能工作。</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使用依赖链进行数据预取，</a:t>
            </a:r>
            <a:r>
              <a:rPr lang="en-US" altLang="zh-CN" dirty="0">
                <a:solidFill>
                  <a:schemeClr val="bg2">
                    <a:lumMod val="25000"/>
                  </a:schemeClr>
                </a:solidFill>
                <a:latin typeface="微软雅黑" panose="020B0503020204020204" pitchFamily="34" charset="-122"/>
                <a:ea typeface="微软雅黑" panose="020B0503020204020204" pitchFamily="34" charset="-122"/>
              </a:rPr>
              <a:t>Hashemi</a:t>
            </a:r>
            <a:r>
              <a:rPr lang="zh-CN" altLang="en-US" dirty="0">
                <a:solidFill>
                  <a:schemeClr val="bg2">
                    <a:lumMod val="25000"/>
                  </a:schemeClr>
                </a:solidFill>
                <a:latin typeface="微软雅黑" panose="020B0503020204020204" pitchFamily="34" charset="-122"/>
                <a:ea typeface="微软雅黑" panose="020B0503020204020204" pitchFamily="34" charset="-122"/>
              </a:rPr>
              <a:t>等人提出使用依赖链进行数据预取</a:t>
            </a:r>
            <a:r>
              <a:rPr lang="en-US" altLang="zh-CN" dirty="0">
                <a:solidFill>
                  <a:schemeClr val="bg2">
                    <a:lumMod val="25000"/>
                  </a:schemeClr>
                </a:solidFill>
                <a:latin typeface="微软雅黑" panose="020B0503020204020204" pitchFamily="34" charset="-122"/>
                <a:ea typeface="微软雅黑" panose="020B0503020204020204" pitchFamily="34" charset="-122"/>
              </a:rPr>
              <a:t>[15,16]</a:t>
            </a:r>
            <a:r>
              <a:rPr lang="zh-CN" altLang="en-US" dirty="0">
                <a:solidFill>
                  <a:schemeClr val="bg2">
                    <a:lumMod val="25000"/>
                  </a:schemeClr>
                </a:solidFill>
                <a:latin typeface="微软雅黑" panose="020B0503020204020204" pitchFamily="34" charset="-122"/>
                <a:ea typeface="微软雅黑" panose="020B0503020204020204" pitchFamily="34" charset="-122"/>
              </a:rPr>
              <a:t>。</a:t>
            </a:r>
            <a:r>
              <a:rPr lang="en-US" altLang="zh-CN" dirty="0">
                <a:solidFill>
                  <a:schemeClr val="bg2">
                    <a:lumMod val="25000"/>
                  </a:schemeClr>
                </a:solidFill>
                <a:latin typeface="微软雅黑" panose="020B0503020204020204" pitchFamily="34" charset="-122"/>
                <a:ea typeface="微软雅黑" panose="020B0503020204020204" pitchFamily="34" charset="-122"/>
              </a:rPr>
              <a:t>Naithani</a:t>
            </a:r>
            <a:r>
              <a:rPr lang="zh-CN" altLang="en-US" dirty="0">
                <a:solidFill>
                  <a:schemeClr val="bg2">
                    <a:lumMod val="25000"/>
                  </a:schemeClr>
                </a:solidFill>
                <a:latin typeface="微软雅黑" panose="020B0503020204020204" pitchFamily="34" charset="-122"/>
                <a:ea typeface="微软雅黑" panose="020B0503020204020204" pitchFamily="34" charset="-122"/>
              </a:rPr>
              <a:t>等人使用了类似的技术，但他们不是在单独的管道上运行链，而是在核心闲置的循环期间发出链。这两项工作都依赖于分支预测来生成正确的依赖链，使得这些技术作为分支预测的替代方法不太有用。</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13420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11</a:t>
            </a:fld>
            <a:endParaRPr lang="zh-CN" altLang="en-US"/>
          </a:p>
        </p:txBody>
      </p:sp>
      <p:sp>
        <p:nvSpPr>
          <p:cNvPr id="6" name="TextBox 8"/>
          <p:cNvSpPr txBox="1"/>
          <p:nvPr/>
        </p:nvSpPr>
        <p:spPr>
          <a:xfrm>
            <a:off x="3321737" y="1932065"/>
            <a:ext cx="5714776" cy="430887"/>
          </a:xfrm>
          <a:prstGeom prst="rect">
            <a:avLst/>
          </a:prstGeom>
          <a:noFill/>
        </p:spPr>
        <p:txBody>
          <a:bodyPr wrap="square" lIns="0" tIns="0" rIns="0" bIns="0" rtlCol="0" anchor="ctr">
            <a:spAutoFit/>
          </a:bodyPr>
          <a:lstStyle/>
          <a:p>
            <a:r>
              <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重量级辅助（</a:t>
            </a:r>
            <a:r>
              <a:rPr lang="en-US" altLang="zh-CN"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help</a:t>
            </a:r>
            <a:r>
              <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）线程的局限性</a:t>
            </a: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16026" y="2898530"/>
            <a:ext cx="9526199" cy="2723374"/>
          </a:xfrm>
          <a:prstGeom prst="rect">
            <a:avLst/>
          </a:prstGeom>
        </p:spPr>
        <p:txBody>
          <a:bodyPr wrap="square">
            <a:spAutoFit/>
          </a:bodyPr>
          <a:lstStyle/>
          <a:p>
            <a:pPr algn="just">
              <a:lnSpc>
                <a:spcPct val="1500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之前的工作需要辅助线程在另一个核心或</a:t>
            </a:r>
            <a:r>
              <a:rPr lang="en-US" altLang="zh-CN" dirty="0">
                <a:solidFill>
                  <a:schemeClr val="bg2">
                    <a:lumMod val="25000"/>
                  </a:schemeClr>
                </a:solidFill>
                <a:latin typeface="微软雅黑" panose="020B0503020204020204" pitchFamily="34" charset="-122"/>
                <a:ea typeface="微软雅黑" panose="020B0503020204020204" pitchFamily="34" charset="-122"/>
              </a:rPr>
              <a:t>SMT</a:t>
            </a:r>
            <a:r>
              <a:rPr lang="zh-CN" altLang="en-US" dirty="0">
                <a:solidFill>
                  <a:schemeClr val="bg2">
                    <a:lumMod val="25000"/>
                  </a:schemeClr>
                </a:solidFill>
                <a:latin typeface="微软雅黑" panose="020B0503020204020204" pitchFamily="34" charset="-122"/>
                <a:ea typeface="微软雅黑" panose="020B0503020204020204" pitchFamily="34" charset="-122"/>
              </a:rPr>
              <a:t>上下文上执行，因为辅助线程仍然包含复杂的控制流，需要昂贵的乱序硬件来快速执行。需要单独的核心使单个线程的硬件成本增加了一倍，并增加了核心间通信的延迟。需要单独的</a:t>
            </a:r>
            <a:r>
              <a:rPr lang="en-US" altLang="zh-CN" dirty="0">
                <a:solidFill>
                  <a:schemeClr val="bg2">
                    <a:lumMod val="25000"/>
                  </a:schemeClr>
                </a:solidFill>
                <a:latin typeface="微软雅黑" panose="020B0503020204020204" pitchFamily="34" charset="-122"/>
                <a:ea typeface="微软雅黑" panose="020B0503020204020204" pitchFamily="34" charset="-122"/>
              </a:rPr>
              <a:t>SMT</a:t>
            </a:r>
            <a:r>
              <a:rPr lang="zh-CN" altLang="en-US" dirty="0">
                <a:solidFill>
                  <a:schemeClr val="bg2">
                    <a:lumMod val="25000"/>
                  </a:schemeClr>
                </a:solidFill>
                <a:latin typeface="微软雅黑" panose="020B0503020204020204" pitchFamily="34" charset="-122"/>
                <a:ea typeface="微软雅黑" panose="020B0503020204020204" pitchFamily="34" charset="-122"/>
              </a:rPr>
              <a:t>上下文需要获取、解码、重命名所有</a:t>
            </a:r>
            <a:r>
              <a:rPr lang="en-US" altLang="zh-CN" dirty="0">
                <a:solidFill>
                  <a:schemeClr val="bg2">
                    <a:lumMod val="25000"/>
                  </a:schemeClr>
                </a:solidFill>
                <a:latin typeface="微软雅黑" panose="020B0503020204020204" pitchFamily="34" charset="-122"/>
                <a:ea typeface="微软雅黑" panose="020B0503020204020204" pitchFamily="34" charset="-122"/>
              </a:rPr>
              <a:t>helper</a:t>
            </a:r>
            <a:r>
              <a:rPr lang="zh-CN" altLang="en-US" dirty="0">
                <a:solidFill>
                  <a:schemeClr val="bg2">
                    <a:lumMod val="25000"/>
                  </a:schemeClr>
                </a:solidFill>
                <a:latin typeface="微软雅黑" panose="020B0503020204020204" pitchFamily="34" charset="-122"/>
                <a:ea typeface="微软雅黑" panose="020B0503020204020204" pitchFamily="34" charset="-122"/>
              </a:rPr>
              <a:t>线程指令，并访问许多其他结构，如重排序缓冲区</a:t>
            </a:r>
            <a:r>
              <a:rPr lang="en-US" altLang="zh-CN" dirty="0">
                <a:solidFill>
                  <a:schemeClr val="bg2">
                    <a:lumMod val="25000"/>
                  </a:schemeClr>
                </a:solidFill>
                <a:latin typeface="微软雅黑" panose="020B0503020204020204" pitchFamily="34" charset="-122"/>
                <a:ea typeface="微软雅黑" panose="020B0503020204020204" pitchFamily="34" charset="-122"/>
              </a:rPr>
              <a:t>(ROB)</a:t>
            </a:r>
            <a:r>
              <a:rPr lang="zh-CN" altLang="en-US" dirty="0">
                <a:solidFill>
                  <a:schemeClr val="bg2">
                    <a:lumMod val="25000"/>
                  </a:schemeClr>
                </a:solidFill>
                <a:latin typeface="微软雅黑" panose="020B0503020204020204" pitchFamily="34" charset="-122"/>
                <a:ea typeface="微软雅黑" panose="020B0503020204020204" pitchFamily="34" charset="-122"/>
              </a:rPr>
              <a:t>、</a:t>
            </a:r>
            <a:r>
              <a:rPr lang="en-US" altLang="zh-CN" dirty="0">
                <a:solidFill>
                  <a:schemeClr val="bg2">
                    <a:lumMod val="25000"/>
                  </a:schemeClr>
                </a:solidFill>
                <a:latin typeface="微软雅黑" panose="020B0503020204020204" pitchFamily="34" charset="-122"/>
                <a:ea typeface="微软雅黑" panose="020B0503020204020204" pitchFamily="34" charset="-122"/>
              </a:rPr>
              <a:t>Load-Store Queue</a:t>
            </a:r>
            <a:r>
              <a:rPr lang="zh-CN" altLang="en-US" dirty="0">
                <a:solidFill>
                  <a:schemeClr val="bg2">
                    <a:lumMod val="25000"/>
                  </a:schemeClr>
                </a:solidFill>
                <a:latin typeface="微软雅黑" panose="020B0503020204020204" pitchFamily="34" charset="-122"/>
                <a:ea typeface="微软雅黑" panose="020B0503020204020204" pitchFamily="34" charset="-122"/>
              </a:rPr>
              <a:t>等。</a:t>
            </a:r>
          </a:p>
          <a:p>
            <a:pPr algn="just">
              <a:lnSpc>
                <a:spcPct val="120000"/>
              </a:lnSpc>
            </a:pP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03612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12</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04</a:t>
            </a: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75394" y="2713309"/>
            <a:ext cx="942715" cy="942715"/>
          </a:xfrm>
          <a:prstGeom prst="rect">
            <a:avLst/>
          </a:prstGeom>
        </p:spPr>
      </p:pic>
      <p:sp>
        <p:nvSpPr>
          <p:cNvPr id="8" name="矩形 7"/>
          <p:cNvSpPr/>
          <p:nvPr/>
        </p:nvSpPr>
        <p:spPr>
          <a:xfrm>
            <a:off x="873782" y="3429000"/>
            <a:ext cx="4706136" cy="814582"/>
          </a:xfrm>
          <a:prstGeom prst="rect">
            <a:avLst/>
          </a:prstGeom>
        </p:spPr>
        <p:txBody>
          <a:bodyPr wrap="square" numCol="1" spcCol="360000">
            <a:spAutoFit/>
          </a:bodyPr>
          <a:lstStyle/>
          <a:p>
            <a:pPr algn="dist" defTabSz="608965">
              <a:lnSpc>
                <a:spcPct val="130000"/>
              </a:lnSpc>
            </a:pPr>
            <a:r>
              <a:rPr lang="zh-CN" altLang="en-US" sz="4000" b="1" dirty="0">
                <a:solidFill>
                  <a:schemeClr val="bg2">
                    <a:lumMod val="25000"/>
                  </a:schemeClr>
                </a:solidFill>
                <a:latin typeface="微软雅黑" panose="020B0503020204020204" charset="-122"/>
                <a:ea typeface="微软雅黑" panose="020B0503020204020204" charset="-122"/>
              </a:rPr>
              <a:t>论文所作工作</a:t>
            </a:r>
          </a:p>
        </p:txBody>
      </p:sp>
    </p:spTree>
    <p:extLst>
      <p:ext uri="{BB962C8B-B14F-4D97-AF65-F5344CB8AC3E}">
        <p14:creationId xmlns:p14="http://schemas.microsoft.com/office/powerpoint/2010/main" val="2499414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13</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9E6370A-DD43-46CF-B4B3-28A7FD2304FD}"/>
              </a:ext>
            </a:extLst>
          </p:cNvPr>
          <p:cNvSpPr/>
          <p:nvPr/>
        </p:nvSpPr>
        <p:spPr>
          <a:xfrm>
            <a:off x="1096973" y="2485620"/>
            <a:ext cx="10256827" cy="3150927"/>
          </a:xfrm>
          <a:prstGeom prst="rect">
            <a:avLst/>
          </a:prstGeom>
        </p:spPr>
        <p:txBody>
          <a:bodyPr wrap="square">
            <a:spAutoFit/>
          </a:bodyPr>
          <a:lstStyle/>
          <a:p>
            <a:pPr algn="just">
              <a:lnSpc>
                <a:spcPct val="150000"/>
              </a:lnSpc>
            </a:pPr>
            <a:r>
              <a:rPr lang="zh-CN" altLang="en-US" sz="2000" b="0" i="0" dirty="0">
                <a:solidFill>
                  <a:srgbClr val="303A4E"/>
                </a:solidFill>
                <a:effectLst/>
                <a:latin typeface="Microsoft YaHei" panose="020B0503020204020204" pitchFamily="34" charset="-122"/>
                <a:ea typeface="Microsoft YaHei" panose="020B0503020204020204" pitchFamily="34" charset="-122"/>
              </a:rPr>
              <a:t>论文提出了分支预演（</a:t>
            </a:r>
            <a:r>
              <a:rPr lang="en-US" altLang="zh-CN" sz="2000" b="0" i="0" dirty="0">
                <a:solidFill>
                  <a:srgbClr val="303A4E"/>
                </a:solidFill>
                <a:effectLst/>
                <a:latin typeface="Microsoft YaHei" panose="020B0503020204020204" pitchFamily="34" charset="-122"/>
                <a:ea typeface="Microsoft YaHei" panose="020B0503020204020204" pitchFamily="34" charset="-122"/>
              </a:rPr>
              <a:t>Branch </a:t>
            </a:r>
            <a:r>
              <a:rPr lang="en-US" altLang="zh-CN" sz="2000" b="0" i="0" dirty="0" err="1">
                <a:solidFill>
                  <a:srgbClr val="303A4E"/>
                </a:solidFill>
                <a:effectLst/>
                <a:latin typeface="Microsoft YaHei" panose="020B0503020204020204" pitchFamily="34" charset="-122"/>
                <a:ea typeface="Microsoft YaHei" panose="020B0503020204020204" pitchFamily="34" charset="-122"/>
              </a:rPr>
              <a:t>Runahead</a:t>
            </a:r>
            <a:r>
              <a:rPr lang="zh-CN" altLang="en-US" sz="2000" b="0" i="0" dirty="0">
                <a:solidFill>
                  <a:srgbClr val="303A4E"/>
                </a:solidFill>
                <a:effectLst/>
                <a:latin typeface="Microsoft YaHei" panose="020B0503020204020204" pitchFamily="34" charset="-122"/>
                <a:ea typeface="Microsoft YaHei" panose="020B0503020204020204" pitchFamily="34" charset="-122"/>
              </a:rPr>
              <a:t>）</a:t>
            </a:r>
            <a:r>
              <a:rPr lang="en-US" altLang="zh-CN" sz="2000" b="0" i="0" dirty="0">
                <a:solidFill>
                  <a:srgbClr val="303A4E"/>
                </a:solidFill>
                <a:effectLst/>
                <a:latin typeface="Microsoft YaHei" panose="020B0503020204020204" pitchFamily="34" charset="-122"/>
                <a:ea typeface="Microsoft YaHei" panose="020B0503020204020204" pitchFamily="34" charset="-122"/>
              </a:rPr>
              <a:t>,</a:t>
            </a:r>
            <a:r>
              <a:rPr lang="zh-CN" altLang="en-US" sz="2000" b="0" i="0" dirty="0">
                <a:solidFill>
                  <a:srgbClr val="303A4E"/>
                </a:solidFill>
                <a:effectLst/>
                <a:latin typeface="Microsoft YaHei" panose="020B0503020204020204" pitchFamily="34" charset="-122"/>
                <a:ea typeface="Microsoft YaHei" panose="020B0503020204020204" pitchFamily="34" charset="-122"/>
              </a:rPr>
              <a:t>是可以连续执行，轻量级依赖链来预计算难以预测的数据依赖分支结果的系统。依赖链是在运行时的程序中提取，比之前的辅助线程更简单。在合理的硬件约束</a:t>
            </a:r>
            <a:r>
              <a:rPr lang="zh-CN" altLang="en-US" sz="2000" dirty="0">
                <a:solidFill>
                  <a:srgbClr val="303A4E"/>
                </a:solidFill>
                <a:latin typeface="Microsoft YaHei" panose="020B0503020204020204" pitchFamily="34" charset="-122"/>
                <a:ea typeface="Microsoft YaHei" panose="020B0503020204020204" pitchFamily="34" charset="-122"/>
              </a:rPr>
              <a:t>下配置分支预演，平均可以减少</a:t>
            </a:r>
            <a:r>
              <a:rPr lang="en-US" altLang="zh-CN" sz="2000" dirty="0">
                <a:solidFill>
                  <a:srgbClr val="303A4E"/>
                </a:solidFill>
                <a:latin typeface="Microsoft YaHei" panose="020B0503020204020204" pitchFamily="34" charset="-122"/>
                <a:ea typeface="Microsoft YaHei" panose="020B0503020204020204" pitchFamily="34" charset="-122"/>
              </a:rPr>
              <a:t>47.5%</a:t>
            </a:r>
            <a:r>
              <a:rPr lang="zh-CN" altLang="en-US" sz="2000" dirty="0">
                <a:solidFill>
                  <a:srgbClr val="303A4E"/>
                </a:solidFill>
                <a:latin typeface="Microsoft YaHei" panose="020B0503020204020204" pitchFamily="34" charset="-122"/>
                <a:ea typeface="Microsoft YaHei" panose="020B0503020204020204" pitchFamily="34" charset="-122"/>
              </a:rPr>
              <a:t>的</a:t>
            </a:r>
            <a:r>
              <a:rPr lang="en-US" altLang="zh-CN" sz="2000" dirty="0">
                <a:solidFill>
                  <a:srgbClr val="303A4E"/>
                </a:solidFill>
                <a:latin typeface="Microsoft YaHei" panose="020B0503020204020204" pitchFamily="34" charset="-122"/>
                <a:ea typeface="Microsoft YaHei" panose="020B0503020204020204" pitchFamily="34" charset="-122"/>
              </a:rPr>
              <a:t>MPKI</a:t>
            </a:r>
            <a:r>
              <a:rPr lang="zh-CN" altLang="en-US" sz="2000" dirty="0">
                <a:solidFill>
                  <a:srgbClr val="303A4E"/>
                </a:solidFill>
                <a:latin typeface="Microsoft YaHei" panose="020B0503020204020204" pitchFamily="34" charset="-122"/>
                <a:ea typeface="Microsoft YaHei" panose="020B0503020204020204" pitchFamily="34" charset="-122"/>
              </a:rPr>
              <a:t>（</a:t>
            </a:r>
            <a:r>
              <a:rPr lang="en-US" altLang="zh-CN" sz="2000" dirty="0">
                <a:solidFill>
                  <a:srgbClr val="303A4E"/>
                </a:solidFill>
                <a:latin typeface="Microsoft YaHei" panose="020B0503020204020204" pitchFamily="34" charset="-122"/>
                <a:ea typeface="Microsoft YaHei" panose="020B0503020204020204" pitchFamily="34" charset="-122"/>
              </a:rPr>
              <a:t>mis-</a:t>
            </a:r>
            <a:r>
              <a:rPr lang="en-US" altLang="zh-CN" sz="2000" dirty="0" err="1">
                <a:solidFill>
                  <a:srgbClr val="303A4E"/>
                </a:solidFill>
                <a:latin typeface="Microsoft YaHei" panose="020B0503020204020204" pitchFamily="34" charset="-122"/>
                <a:ea typeface="Microsoft YaHei" panose="020B0503020204020204" pitchFamily="34" charset="-122"/>
              </a:rPr>
              <a:t>predictsper</a:t>
            </a:r>
            <a:r>
              <a:rPr lang="en-US" altLang="zh-CN" sz="2000" dirty="0">
                <a:solidFill>
                  <a:srgbClr val="303A4E"/>
                </a:solidFill>
                <a:latin typeface="Microsoft YaHei" panose="020B0503020204020204" pitchFamily="34" charset="-122"/>
                <a:ea typeface="Microsoft YaHei" panose="020B0503020204020204" pitchFamily="34" charset="-122"/>
              </a:rPr>
              <a:t> kilo-instructions</a:t>
            </a:r>
            <a:r>
              <a:rPr lang="zh-CN" altLang="en-US" sz="2000" dirty="0">
                <a:solidFill>
                  <a:srgbClr val="303A4E"/>
                </a:solidFill>
                <a:latin typeface="Microsoft YaHei" panose="020B0503020204020204" pitchFamily="34" charset="-122"/>
                <a:ea typeface="Microsoft YaHei" panose="020B0503020204020204" pitchFamily="34" charset="-122"/>
              </a:rPr>
              <a:t>），和增加</a:t>
            </a:r>
            <a:r>
              <a:rPr lang="en-US" altLang="zh-CN" sz="2000" dirty="0">
                <a:solidFill>
                  <a:srgbClr val="303A4E"/>
                </a:solidFill>
                <a:latin typeface="Microsoft YaHei" panose="020B0503020204020204" pitchFamily="34" charset="-122"/>
                <a:ea typeface="Microsoft YaHei" panose="020B0503020204020204" pitchFamily="34" charset="-122"/>
              </a:rPr>
              <a:t>16.9%</a:t>
            </a:r>
            <a:r>
              <a:rPr lang="zh-CN" altLang="en-US" sz="2000" dirty="0">
                <a:solidFill>
                  <a:srgbClr val="303A4E"/>
                </a:solidFill>
                <a:latin typeface="Microsoft YaHei" panose="020B0503020204020204" pitchFamily="34" charset="-122"/>
                <a:ea typeface="Microsoft YaHei" panose="020B0503020204020204" pitchFamily="34" charset="-122"/>
              </a:rPr>
              <a:t>的</a:t>
            </a:r>
            <a:r>
              <a:rPr lang="en-US" altLang="zh-CN" sz="2000" dirty="0">
                <a:solidFill>
                  <a:srgbClr val="303A4E"/>
                </a:solidFill>
                <a:latin typeface="Microsoft YaHei" panose="020B0503020204020204" pitchFamily="34" charset="-122"/>
                <a:ea typeface="Microsoft YaHei" panose="020B0503020204020204" pitchFamily="34" charset="-122"/>
              </a:rPr>
              <a:t>IPC</a:t>
            </a:r>
            <a:r>
              <a:rPr lang="zh-CN" altLang="en-US" sz="2000" dirty="0">
                <a:solidFill>
                  <a:srgbClr val="303A4E"/>
                </a:solidFill>
                <a:latin typeface="Microsoft YaHei" panose="020B0503020204020204" pitchFamily="34" charset="-122"/>
                <a:ea typeface="Microsoft YaHei" panose="020B0503020204020204" pitchFamily="34" charset="-122"/>
              </a:rPr>
              <a:t>（</a:t>
            </a:r>
            <a:r>
              <a:rPr lang="en-US" altLang="zh-CN" sz="2000" dirty="0">
                <a:solidFill>
                  <a:srgbClr val="303A4E"/>
                </a:solidFill>
                <a:latin typeface="Microsoft YaHei" panose="020B0503020204020204" pitchFamily="34" charset="-122"/>
                <a:ea typeface="Microsoft YaHei" panose="020B0503020204020204" pitchFamily="34" charset="-122"/>
              </a:rPr>
              <a:t>instruction per cycle </a:t>
            </a:r>
            <a:r>
              <a:rPr lang="zh-CN" altLang="en-US" sz="2000" dirty="0">
                <a:solidFill>
                  <a:srgbClr val="303A4E"/>
                </a:solidFill>
                <a:latin typeface="Microsoft YaHei" panose="020B0503020204020204" pitchFamily="34" charset="-122"/>
                <a:ea typeface="Microsoft YaHei" panose="020B0503020204020204" pitchFamily="34" charset="-122"/>
              </a:rPr>
              <a:t>）。</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r>
              <a:rPr lang="en-US" altLang="zh-CN" sz="2000" dirty="0">
                <a:solidFill>
                  <a:srgbClr val="303A4E"/>
                </a:solidFill>
                <a:latin typeface="Microsoft YaHei" panose="020B0503020204020204" pitchFamily="34" charset="-122"/>
                <a:ea typeface="Microsoft YaHei" panose="020B0503020204020204" pitchFamily="34" charset="-122"/>
              </a:rPr>
              <a:t> </a:t>
            </a: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66717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14</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9E6370A-DD43-46CF-B4B3-28A7FD2304FD}"/>
              </a:ext>
            </a:extLst>
          </p:cNvPr>
          <p:cNvSpPr/>
          <p:nvPr/>
        </p:nvSpPr>
        <p:spPr>
          <a:xfrm>
            <a:off x="1096973" y="1797728"/>
            <a:ext cx="10364200" cy="4258923"/>
          </a:xfrm>
          <a:prstGeom prst="rect">
            <a:avLst/>
          </a:prstGeom>
        </p:spPr>
        <p:txBody>
          <a:bodyPr wrap="square">
            <a:spAutoFit/>
          </a:bodyPr>
          <a:lstStyle/>
          <a:p>
            <a:pPr marL="342900" indent="-342900" algn="just">
              <a:lnSpc>
                <a:spcPct val="120000"/>
              </a:lnSpc>
              <a:buFont typeface="Wingdings" panose="05000000000000000000" pitchFamily="2" charset="2"/>
              <a:buChar char="l"/>
            </a:pPr>
            <a:r>
              <a:rPr lang="zh-CN" altLang="en-US" sz="2000" dirty="0">
                <a:solidFill>
                  <a:srgbClr val="303A4E"/>
                </a:solidFill>
                <a:latin typeface="Microsoft YaHei" panose="020B0503020204020204" pitchFamily="34" charset="-122"/>
                <a:ea typeface="Microsoft YaHei" panose="020B0503020204020204" pitchFamily="34" charset="-122"/>
              </a:rPr>
              <a:t>演示了准确识别分支之间的影响因素和保护依赖关系的重要性</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r>
              <a:rPr lang="zh-CN" altLang="en-US" sz="2000" dirty="0">
                <a:solidFill>
                  <a:srgbClr val="303A4E"/>
                </a:solidFill>
                <a:latin typeface="Microsoft YaHei" panose="020B0503020204020204" pitchFamily="34" charset="-122"/>
                <a:ea typeface="Microsoft YaHei" panose="020B0503020204020204" pitchFamily="34" charset="-122"/>
              </a:rPr>
              <a:t>介绍了一种新的归并点预测方法</a:t>
            </a:r>
            <a:r>
              <a:rPr lang="en-US" altLang="zh-CN" sz="2000" dirty="0">
                <a:solidFill>
                  <a:srgbClr val="303A4E"/>
                </a:solidFill>
                <a:latin typeface="Microsoft YaHei" panose="020B0503020204020204" pitchFamily="34" charset="-122"/>
                <a:ea typeface="Microsoft YaHei" panose="020B0503020204020204" pitchFamily="34" charset="-122"/>
              </a:rPr>
              <a:t>(</a:t>
            </a:r>
            <a:r>
              <a:rPr lang="zh-CN" altLang="en-US" sz="2000" dirty="0">
                <a:solidFill>
                  <a:srgbClr val="303A4E"/>
                </a:solidFill>
                <a:latin typeface="Microsoft YaHei" panose="020B0503020204020204" pitchFamily="34" charset="-122"/>
                <a:ea typeface="Microsoft YaHei" panose="020B0503020204020204" pitchFamily="34" charset="-122"/>
              </a:rPr>
              <a:t>用来检测依赖链之间的控制和数据依赖关系</a:t>
            </a:r>
            <a:r>
              <a:rPr lang="en-US" altLang="zh-CN" sz="2000" dirty="0">
                <a:solidFill>
                  <a:srgbClr val="303A4E"/>
                </a:solidFill>
                <a:latin typeface="Microsoft YaHei" panose="020B0503020204020204" pitchFamily="34" charset="-122"/>
                <a:ea typeface="Microsoft YaHei" panose="020B0503020204020204" pitchFamily="34" charset="-122"/>
              </a:rPr>
              <a:t>)</a:t>
            </a:r>
            <a:r>
              <a:rPr lang="zh-CN" altLang="en-US" sz="2000" dirty="0">
                <a:solidFill>
                  <a:srgbClr val="303A4E"/>
                </a:solidFill>
                <a:latin typeface="Microsoft YaHei" panose="020B0503020204020204" pitchFamily="34" charset="-122"/>
                <a:ea typeface="Microsoft YaHei" panose="020B0503020204020204" pitchFamily="34" charset="-122"/>
              </a:rPr>
              <a:t>，它的准确率为</a:t>
            </a:r>
            <a:r>
              <a:rPr lang="en-US" altLang="zh-CN" sz="2000" dirty="0">
                <a:solidFill>
                  <a:srgbClr val="303A4E"/>
                </a:solidFill>
                <a:latin typeface="Microsoft YaHei" panose="020B0503020204020204" pitchFamily="34" charset="-122"/>
                <a:ea typeface="Microsoft YaHei" panose="020B0503020204020204" pitchFamily="34" charset="-122"/>
              </a:rPr>
              <a:t>92%</a:t>
            </a:r>
            <a:r>
              <a:rPr lang="zh-CN" altLang="en-US" sz="2000" dirty="0">
                <a:solidFill>
                  <a:srgbClr val="303A4E"/>
                </a:solidFill>
                <a:latin typeface="Microsoft YaHei" panose="020B0503020204020204" pitchFamily="34" charset="-122"/>
                <a:ea typeface="Microsoft YaHei" panose="020B0503020204020204" pitchFamily="34" charset="-122"/>
              </a:rPr>
              <a:t>，而之前的工作只有</a:t>
            </a:r>
            <a:r>
              <a:rPr lang="en-US" altLang="zh-CN" sz="2000" dirty="0">
                <a:solidFill>
                  <a:srgbClr val="303A4E"/>
                </a:solidFill>
                <a:latin typeface="Microsoft YaHei" panose="020B0503020204020204" pitchFamily="34" charset="-122"/>
                <a:ea typeface="Microsoft YaHei" panose="020B0503020204020204" pitchFamily="34" charset="-122"/>
              </a:rPr>
              <a:t>78%</a:t>
            </a:r>
            <a:r>
              <a:rPr lang="zh-CN" altLang="en-US" sz="2000" dirty="0">
                <a:solidFill>
                  <a:srgbClr val="303A4E"/>
                </a:solidFill>
                <a:latin typeface="Microsoft YaHei" panose="020B0503020204020204" pitchFamily="34" charset="-122"/>
                <a:ea typeface="Microsoft YaHei" panose="020B0503020204020204" pitchFamily="34" charset="-122"/>
              </a:rPr>
              <a:t>的准确率</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r>
              <a:rPr lang="zh-CN" altLang="en-US" sz="2000" dirty="0">
                <a:solidFill>
                  <a:srgbClr val="303A4E"/>
                </a:solidFill>
                <a:latin typeface="Microsoft YaHei" panose="020B0503020204020204" pitchFamily="34" charset="-122"/>
                <a:ea typeface="Microsoft YaHei" panose="020B0503020204020204" pitchFamily="34" charset="-122"/>
              </a:rPr>
              <a:t>介绍了</a:t>
            </a:r>
            <a:r>
              <a:rPr lang="en-US" altLang="zh-CN" sz="2000" dirty="0">
                <a:solidFill>
                  <a:srgbClr val="303A4E"/>
                </a:solidFill>
                <a:latin typeface="Microsoft YaHei" panose="020B0503020204020204" pitchFamily="34" charset="-122"/>
                <a:ea typeface="Microsoft YaHei" panose="020B0503020204020204" pitchFamily="34" charset="-122"/>
              </a:rPr>
              <a:t>Branch </a:t>
            </a:r>
            <a:r>
              <a:rPr lang="en-US" altLang="zh-CN" sz="2000" dirty="0" err="1">
                <a:solidFill>
                  <a:srgbClr val="303A4E"/>
                </a:solidFill>
                <a:latin typeface="Microsoft YaHei" panose="020B0503020204020204" pitchFamily="34" charset="-122"/>
                <a:ea typeface="Microsoft YaHei" panose="020B0503020204020204" pitchFamily="34" charset="-122"/>
              </a:rPr>
              <a:t>Runahead</a:t>
            </a:r>
            <a:r>
              <a:rPr lang="zh-CN" altLang="en-US" sz="2000" dirty="0">
                <a:solidFill>
                  <a:srgbClr val="303A4E"/>
                </a:solidFill>
                <a:latin typeface="Microsoft YaHei" panose="020B0503020204020204" pitchFamily="34" charset="-122"/>
                <a:ea typeface="Microsoft YaHei" panose="020B0503020204020204" pitchFamily="34" charset="-122"/>
              </a:rPr>
              <a:t>系统，包括依赖链提取、控制与获取单元的同步以及依赖链引擎的微架构。展示了限制链提取可以保证依赖链的简单性，允许它在依赖链引擎上快速有效地执行</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r>
              <a:rPr lang="zh-CN" altLang="en-US" sz="2000" dirty="0">
                <a:solidFill>
                  <a:srgbClr val="303A4E"/>
                </a:solidFill>
                <a:latin typeface="Microsoft YaHei" panose="020B0503020204020204" pitchFamily="34" charset="-122"/>
                <a:ea typeface="Microsoft YaHei" panose="020B0503020204020204" pitchFamily="34" charset="-122"/>
              </a:rPr>
              <a:t>评估了三种链初始化的方法，提高了链级的并行性，提高了预测的时效性。</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56741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15</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9E6370A-DD43-46CF-B4B3-28A7FD2304FD}"/>
              </a:ext>
            </a:extLst>
          </p:cNvPr>
          <p:cNvSpPr/>
          <p:nvPr/>
        </p:nvSpPr>
        <p:spPr>
          <a:xfrm>
            <a:off x="1096973" y="963432"/>
            <a:ext cx="10364200" cy="4862357"/>
          </a:xfrm>
          <a:prstGeom prst="rect">
            <a:avLst/>
          </a:prstGeom>
        </p:spPr>
        <p:txBody>
          <a:bodyPr wrap="square">
            <a:spAutoFit/>
          </a:bodyPr>
          <a:lstStyle/>
          <a:p>
            <a:pPr algn="just">
              <a:lnSpc>
                <a:spcPct val="120000"/>
              </a:lnSpc>
            </a:pPr>
            <a:r>
              <a:rPr lang="zh-CN" altLang="en-US" sz="2000" dirty="0">
                <a:solidFill>
                  <a:srgbClr val="303A4E"/>
                </a:solidFill>
                <a:latin typeface="Microsoft YaHei" panose="020B0503020204020204" pitchFamily="34" charset="-122"/>
                <a:ea typeface="Microsoft YaHei" panose="020B0503020204020204" pitchFamily="34" charset="-122"/>
              </a:rPr>
              <a:t>作者使用英特尔开源模拟器</a:t>
            </a:r>
            <a:r>
              <a:rPr lang="en-US" altLang="zh-CN" sz="2000" dirty="0">
                <a:solidFill>
                  <a:srgbClr val="303A4E"/>
                </a:solidFill>
                <a:latin typeface="Microsoft YaHei" panose="020B0503020204020204" pitchFamily="34" charset="-122"/>
                <a:ea typeface="Microsoft YaHei" panose="020B0503020204020204" pitchFamily="34" charset="-122"/>
              </a:rPr>
              <a:t>——</a:t>
            </a:r>
            <a:r>
              <a:rPr lang="zh-CN" altLang="en-US" sz="2000" dirty="0">
                <a:solidFill>
                  <a:srgbClr val="303A4E"/>
                </a:solidFill>
                <a:latin typeface="Microsoft YaHei" panose="020B0503020204020204" pitchFamily="34" charset="-122"/>
                <a:ea typeface="Microsoft YaHei" panose="020B0503020204020204" pitchFamily="34" charset="-122"/>
              </a:rPr>
              <a:t>一种执行驱动、周期精确的</a:t>
            </a:r>
            <a:r>
              <a:rPr lang="en-US" altLang="zh-CN" sz="2000" dirty="0">
                <a:solidFill>
                  <a:srgbClr val="303A4E"/>
                </a:solidFill>
                <a:latin typeface="Microsoft YaHei" panose="020B0503020204020204" pitchFamily="34" charset="-122"/>
                <a:ea typeface="Microsoft YaHei" panose="020B0503020204020204" pitchFamily="34" charset="-122"/>
              </a:rPr>
              <a:t>x86</a:t>
            </a:r>
            <a:r>
              <a:rPr lang="zh-CN" altLang="en-US" sz="2000" dirty="0">
                <a:solidFill>
                  <a:srgbClr val="303A4E"/>
                </a:solidFill>
                <a:latin typeface="Microsoft YaHei" panose="020B0503020204020204" pitchFamily="34" charset="-122"/>
                <a:ea typeface="Microsoft YaHei" panose="020B0503020204020204" pitchFamily="34" charset="-122"/>
              </a:rPr>
              <a:t>模拟器，由</a:t>
            </a:r>
            <a:r>
              <a:rPr lang="en-US" altLang="zh-CN" sz="2000" dirty="0" err="1">
                <a:solidFill>
                  <a:srgbClr val="303A4E"/>
                </a:solidFill>
                <a:latin typeface="Microsoft YaHei" panose="020B0503020204020204" pitchFamily="34" charset="-122"/>
                <a:ea typeface="Microsoft YaHei" panose="020B0503020204020204" pitchFamily="34" charset="-122"/>
              </a:rPr>
              <a:t>Ramulator</a:t>
            </a:r>
            <a:r>
              <a:rPr lang="zh-CN" altLang="en-US" sz="2000" dirty="0">
                <a:solidFill>
                  <a:srgbClr val="303A4E"/>
                </a:solidFill>
                <a:latin typeface="Microsoft YaHei" panose="020B0503020204020204" pitchFamily="34" charset="-122"/>
                <a:ea typeface="Microsoft YaHei" panose="020B0503020204020204" pitchFamily="34" charset="-122"/>
              </a:rPr>
              <a:t>建模来模拟该方案。使用提交给</a:t>
            </a:r>
            <a:r>
              <a:rPr lang="en-US" altLang="zh-CN" sz="2000" dirty="0">
                <a:solidFill>
                  <a:srgbClr val="303A4E"/>
                </a:solidFill>
                <a:latin typeface="Microsoft YaHei" panose="020B0503020204020204" pitchFamily="34" charset="-122"/>
                <a:ea typeface="Microsoft YaHei" panose="020B0503020204020204" pitchFamily="34" charset="-122"/>
              </a:rPr>
              <a:t>CBP-2016</a:t>
            </a:r>
            <a:r>
              <a:rPr lang="zh-CN" altLang="en-US" sz="2000" dirty="0">
                <a:solidFill>
                  <a:srgbClr val="303A4E"/>
                </a:solidFill>
                <a:latin typeface="Microsoft YaHei" panose="020B0503020204020204" pitchFamily="34" charset="-122"/>
                <a:ea typeface="Microsoft YaHei" panose="020B0503020204020204" pitchFamily="34" charset="-122"/>
              </a:rPr>
              <a:t>的配置对</a:t>
            </a:r>
            <a:r>
              <a:rPr lang="en-US" altLang="zh-CN" sz="2000" dirty="0">
                <a:solidFill>
                  <a:srgbClr val="303A4E"/>
                </a:solidFill>
                <a:latin typeface="Microsoft YaHei" panose="020B0503020204020204" pitchFamily="34" charset="-122"/>
                <a:ea typeface="Microsoft YaHei" panose="020B0503020204020204" pitchFamily="34" charset="-122"/>
              </a:rPr>
              <a:t>64KB TAGE-SC-L[32]</a:t>
            </a:r>
            <a:r>
              <a:rPr lang="zh-CN" altLang="en-US" sz="2000" dirty="0">
                <a:solidFill>
                  <a:srgbClr val="303A4E"/>
                </a:solidFill>
                <a:latin typeface="Microsoft YaHei" panose="020B0503020204020204" pitchFamily="34" charset="-122"/>
                <a:ea typeface="Microsoft YaHei" panose="020B0503020204020204" pitchFamily="34" charset="-122"/>
              </a:rPr>
              <a:t>分支预测器进行建模。</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r>
              <a:rPr lang="zh-CN" altLang="en-US" sz="2000" dirty="0">
                <a:solidFill>
                  <a:srgbClr val="303A4E"/>
                </a:solidFill>
                <a:latin typeface="Microsoft YaHei" panose="020B0503020204020204" pitchFamily="34" charset="-122"/>
                <a:ea typeface="Microsoft YaHei" panose="020B0503020204020204" pitchFamily="34" charset="-122"/>
              </a:rPr>
              <a:t>选择平均</a:t>
            </a:r>
            <a:r>
              <a:rPr lang="en-US" altLang="zh-CN" sz="2000" dirty="0">
                <a:solidFill>
                  <a:srgbClr val="303A4E"/>
                </a:solidFill>
                <a:latin typeface="Microsoft YaHei" panose="020B0503020204020204" pitchFamily="34" charset="-122"/>
                <a:ea typeface="Microsoft YaHei" panose="020B0503020204020204" pitchFamily="34" charset="-122"/>
              </a:rPr>
              <a:t>MPKI</a:t>
            </a:r>
            <a:r>
              <a:rPr lang="zh-CN" altLang="en-US" sz="2000" dirty="0">
                <a:solidFill>
                  <a:srgbClr val="303A4E"/>
                </a:solidFill>
                <a:latin typeface="Microsoft YaHei" panose="020B0503020204020204" pitchFamily="34" charset="-122"/>
                <a:ea typeface="Microsoft YaHei" panose="020B0503020204020204" pitchFamily="34" charset="-122"/>
              </a:rPr>
              <a:t>大于</a:t>
            </a:r>
            <a:r>
              <a:rPr lang="en-US" altLang="zh-CN" sz="2000" dirty="0">
                <a:solidFill>
                  <a:srgbClr val="303A4E"/>
                </a:solidFill>
                <a:latin typeface="Microsoft YaHei" panose="020B0503020204020204" pitchFamily="34" charset="-122"/>
                <a:ea typeface="Microsoft YaHei" panose="020B0503020204020204" pitchFamily="34" charset="-122"/>
              </a:rPr>
              <a:t>2</a:t>
            </a:r>
            <a:r>
              <a:rPr lang="zh-CN" altLang="en-US" sz="2000" dirty="0">
                <a:solidFill>
                  <a:srgbClr val="303A4E"/>
                </a:solidFill>
                <a:latin typeface="Microsoft YaHei" panose="020B0503020204020204" pitchFamily="34" charset="-122"/>
                <a:ea typeface="Microsoft YaHei" panose="020B0503020204020204" pitchFamily="34" charset="-122"/>
              </a:rPr>
              <a:t>的分支错误预测密度基准。使用方法来确定每个基准的一到五个代表性区域。我们为每个区域运行</a:t>
            </a:r>
            <a:r>
              <a:rPr lang="en-US" altLang="zh-CN" sz="2000" dirty="0">
                <a:solidFill>
                  <a:srgbClr val="303A4E"/>
                </a:solidFill>
                <a:latin typeface="Microsoft YaHei" panose="020B0503020204020204" pitchFamily="34" charset="-122"/>
                <a:ea typeface="Microsoft YaHei" panose="020B0503020204020204" pitchFamily="34" charset="-122"/>
              </a:rPr>
              <a:t>2</a:t>
            </a:r>
            <a:r>
              <a:rPr lang="zh-CN" altLang="en-US" sz="2000" dirty="0">
                <a:solidFill>
                  <a:srgbClr val="303A4E"/>
                </a:solidFill>
                <a:latin typeface="Microsoft YaHei" panose="020B0503020204020204" pitchFamily="34" charset="-122"/>
                <a:ea typeface="Microsoft YaHei" panose="020B0503020204020204" pitchFamily="34" charset="-122"/>
              </a:rPr>
              <a:t>亿条指令，然后计算所有区域的加权平均数。</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r>
              <a:rPr lang="zh-CN" altLang="en-US" sz="2000">
                <a:solidFill>
                  <a:srgbClr val="303A4E"/>
                </a:solidFill>
                <a:latin typeface="Microsoft YaHei" panose="020B0503020204020204" pitchFamily="34" charset="-122"/>
                <a:ea typeface="Microsoft YaHei" panose="020B0503020204020204" pitchFamily="34" charset="-122"/>
              </a:rPr>
              <a:t>三</a:t>
            </a:r>
            <a:r>
              <a:rPr lang="zh-CN" altLang="en-US" sz="2000" dirty="0">
                <a:solidFill>
                  <a:srgbClr val="303A4E"/>
                </a:solidFill>
                <a:latin typeface="Microsoft YaHei" panose="020B0503020204020204" pitchFamily="34" charset="-122"/>
                <a:ea typeface="Microsoft YaHei" panose="020B0503020204020204" pitchFamily="34" charset="-122"/>
              </a:rPr>
              <a:t>种配置上进行评估</a:t>
            </a:r>
            <a:r>
              <a:rPr lang="en-US" altLang="zh-CN" sz="2000" dirty="0">
                <a:solidFill>
                  <a:srgbClr val="303A4E"/>
                </a:solidFill>
                <a:latin typeface="Microsoft YaHei" panose="020B0503020204020204" pitchFamily="34" charset="-122"/>
                <a:ea typeface="Microsoft YaHei" panose="020B0503020204020204" pitchFamily="34" charset="-122"/>
              </a:rPr>
              <a:t>—</a:t>
            </a:r>
            <a:r>
              <a:rPr lang="zh-CN" altLang="en-US" sz="2000" dirty="0">
                <a:solidFill>
                  <a:srgbClr val="303A4E"/>
                </a:solidFill>
                <a:latin typeface="Microsoft YaHei" panose="020B0503020204020204" pitchFamily="34" charset="-122"/>
                <a:ea typeface="Microsoft YaHei" panose="020B0503020204020204" pitchFamily="34" charset="-122"/>
              </a:rPr>
              <a:t>仅核心配置（</a:t>
            </a:r>
            <a:r>
              <a:rPr lang="en-US" altLang="zh-CN" sz="2000" dirty="0">
                <a:solidFill>
                  <a:srgbClr val="303A4E"/>
                </a:solidFill>
                <a:latin typeface="Microsoft YaHei" panose="020B0503020204020204" pitchFamily="34" charset="-122"/>
                <a:ea typeface="Microsoft YaHei" panose="020B0503020204020204" pitchFamily="34" charset="-122"/>
              </a:rPr>
              <a:t>9KB</a:t>
            </a:r>
            <a:r>
              <a:rPr lang="zh-CN" altLang="en-US" sz="2000" dirty="0">
                <a:solidFill>
                  <a:srgbClr val="303A4E"/>
                </a:solidFill>
                <a:latin typeface="Microsoft YaHei" panose="020B0503020204020204" pitchFamily="34" charset="-122"/>
                <a:ea typeface="Microsoft YaHei" panose="020B0503020204020204" pitchFamily="34" charset="-122"/>
              </a:rPr>
              <a:t>）、迷你配置（</a:t>
            </a:r>
            <a:r>
              <a:rPr lang="en-US" altLang="zh-CN" sz="2000" dirty="0">
                <a:solidFill>
                  <a:srgbClr val="303A4E"/>
                </a:solidFill>
                <a:latin typeface="Microsoft YaHei" panose="020B0503020204020204" pitchFamily="34" charset="-122"/>
                <a:ea typeface="Microsoft YaHei" panose="020B0503020204020204" pitchFamily="34" charset="-122"/>
              </a:rPr>
              <a:t>17KB</a:t>
            </a:r>
            <a:r>
              <a:rPr lang="zh-CN" altLang="en-US" sz="2000" dirty="0">
                <a:solidFill>
                  <a:srgbClr val="303A4E"/>
                </a:solidFill>
                <a:latin typeface="Microsoft YaHei" panose="020B0503020204020204" pitchFamily="34" charset="-122"/>
                <a:ea typeface="Microsoft YaHei" panose="020B0503020204020204" pitchFamily="34" charset="-122"/>
              </a:rPr>
              <a:t>）和大配置（无限）</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r>
              <a:rPr lang="zh-CN" altLang="en-US" sz="2000" dirty="0">
                <a:solidFill>
                  <a:srgbClr val="303A4E"/>
                </a:solidFill>
                <a:latin typeface="Microsoft YaHei" panose="020B0503020204020204" pitchFamily="34" charset="-122"/>
                <a:ea typeface="Microsoft YaHei" panose="020B0503020204020204" pitchFamily="34" charset="-122"/>
              </a:rPr>
              <a:t>使用</a:t>
            </a:r>
            <a:r>
              <a:rPr lang="en-US" altLang="zh-CN" sz="2000" dirty="0">
                <a:solidFill>
                  <a:srgbClr val="303A4E"/>
                </a:solidFill>
                <a:latin typeface="Microsoft YaHei" panose="020B0503020204020204" pitchFamily="34" charset="-122"/>
                <a:ea typeface="Microsoft YaHei" panose="020B0503020204020204" pitchFamily="34" charset="-122"/>
              </a:rPr>
              <a:t>MCPAT</a:t>
            </a:r>
            <a:r>
              <a:rPr lang="zh-CN" altLang="en-US" sz="2000" dirty="0">
                <a:solidFill>
                  <a:srgbClr val="303A4E"/>
                </a:solidFill>
                <a:latin typeface="Microsoft YaHei" panose="020B0503020204020204" pitchFamily="34" charset="-122"/>
                <a:ea typeface="Microsoft YaHei" panose="020B0503020204020204" pitchFamily="34" charset="-122"/>
              </a:rPr>
              <a:t>对芯片能量和面积进行建模。</a:t>
            </a:r>
            <a:r>
              <a:rPr lang="en-US" altLang="zh-CN" sz="2000" dirty="0">
                <a:solidFill>
                  <a:srgbClr val="303A4E"/>
                </a:solidFill>
                <a:latin typeface="Microsoft YaHei" panose="020B0503020204020204" pitchFamily="34" charset="-122"/>
                <a:ea typeface="Microsoft YaHei" panose="020B0503020204020204" pitchFamily="34" charset="-122"/>
              </a:rPr>
              <a:t>DCE</a:t>
            </a:r>
            <a:r>
              <a:rPr lang="zh-CN" altLang="en-US" sz="2000" dirty="0">
                <a:solidFill>
                  <a:srgbClr val="303A4E"/>
                </a:solidFill>
                <a:latin typeface="Microsoft YaHei" panose="020B0503020204020204" pitchFamily="34" charset="-122"/>
                <a:ea typeface="Microsoft YaHei" panose="020B0503020204020204" pitchFamily="34" charset="-122"/>
              </a:rPr>
              <a:t>被建模为一个精简的内核，删除了诸如解码、寄存器重命名、浮点管道、预取器和其他维持精确状态所需的结构。</a:t>
            </a: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r>
              <a:rPr lang="zh-CN" altLang="en-US" sz="2000" dirty="0">
                <a:solidFill>
                  <a:srgbClr val="303A4E"/>
                </a:solidFill>
                <a:latin typeface="Microsoft YaHei" panose="020B0503020204020204" pitchFamily="34" charset="-122"/>
                <a:ea typeface="Microsoft YaHei" panose="020B0503020204020204" pitchFamily="34" charset="-122"/>
              </a:rPr>
              <a:t>使用</a:t>
            </a:r>
            <a:r>
              <a:rPr lang="en-US" altLang="zh-CN" sz="2000" dirty="0">
                <a:solidFill>
                  <a:srgbClr val="303A4E"/>
                </a:solidFill>
                <a:latin typeface="Microsoft YaHei" panose="020B0503020204020204" pitchFamily="34" charset="-122"/>
                <a:ea typeface="Microsoft YaHei" panose="020B0503020204020204" pitchFamily="34" charset="-122"/>
              </a:rPr>
              <a:t>MPKI</a:t>
            </a:r>
            <a:r>
              <a:rPr lang="zh-CN" altLang="en-US" sz="2000" dirty="0">
                <a:solidFill>
                  <a:srgbClr val="303A4E"/>
                </a:solidFill>
                <a:latin typeface="Microsoft YaHei" panose="020B0503020204020204" pitchFamily="34" charset="-122"/>
                <a:ea typeface="Microsoft YaHei" panose="020B0503020204020204" pitchFamily="34" charset="-122"/>
              </a:rPr>
              <a:t>（</a:t>
            </a:r>
            <a:r>
              <a:rPr lang="en-US" altLang="zh-CN" sz="2000" dirty="0">
                <a:solidFill>
                  <a:srgbClr val="303A4E"/>
                </a:solidFill>
                <a:latin typeface="Microsoft YaHei" panose="020B0503020204020204" pitchFamily="34" charset="-122"/>
                <a:ea typeface="Microsoft YaHei" panose="020B0503020204020204" pitchFamily="34" charset="-122"/>
              </a:rPr>
              <a:t>mis-</a:t>
            </a:r>
            <a:r>
              <a:rPr lang="en-US" altLang="zh-CN" sz="2000" dirty="0" err="1">
                <a:solidFill>
                  <a:srgbClr val="303A4E"/>
                </a:solidFill>
                <a:latin typeface="Microsoft YaHei" panose="020B0503020204020204" pitchFamily="34" charset="-122"/>
                <a:ea typeface="Microsoft YaHei" panose="020B0503020204020204" pitchFamily="34" charset="-122"/>
              </a:rPr>
              <a:t>predictsper</a:t>
            </a:r>
            <a:r>
              <a:rPr lang="en-US" altLang="zh-CN" sz="2000" dirty="0">
                <a:solidFill>
                  <a:srgbClr val="303A4E"/>
                </a:solidFill>
                <a:latin typeface="Microsoft YaHei" panose="020B0503020204020204" pitchFamily="34" charset="-122"/>
                <a:ea typeface="Microsoft YaHei" panose="020B0503020204020204" pitchFamily="34" charset="-122"/>
              </a:rPr>
              <a:t> kilo-instructions</a:t>
            </a:r>
            <a:r>
              <a:rPr lang="zh-CN" altLang="en-US" sz="2000" dirty="0">
                <a:solidFill>
                  <a:srgbClr val="303A4E"/>
                </a:solidFill>
                <a:latin typeface="Microsoft YaHei" panose="020B0503020204020204" pitchFamily="34" charset="-122"/>
                <a:ea typeface="Microsoft YaHei" panose="020B0503020204020204" pitchFamily="34" charset="-122"/>
              </a:rPr>
              <a:t>），和</a:t>
            </a:r>
            <a:r>
              <a:rPr lang="en-US" altLang="zh-CN" sz="2000" dirty="0">
                <a:solidFill>
                  <a:srgbClr val="303A4E"/>
                </a:solidFill>
                <a:latin typeface="Microsoft YaHei" panose="020B0503020204020204" pitchFamily="34" charset="-122"/>
                <a:ea typeface="Microsoft YaHei" panose="020B0503020204020204" pitchFamily="34" charset="-122"/>
              </a:rPr>
              <a:t>IPC</a:t>
            </a:r>
            <a:r>
              <a:rPr lang="zh-CN" altLang="en-US" sz="2000" dirty="0">
                <a:solidFill>
                  <a:srgbClr val="303A4E"/>
                </a:solidFill>
                <a:latin typeface="Microsoft YaHei" panose="020B0503020204020204" pitchFamily="34" charset="-122"/>
                <a:ea typeface="Microsoft YaHei" panose="020B0503020204020204" pitchFamily="34" charset="-122"/>
              </a:rPr>
              <a:t>（</a:t>
            </a:r>
            <a:r>
              <a:rPr lang="en-US" altLang="zh-CN" sz="2000" dirty="0">
                <a:solidFill>
                  <a:srgbClr val="303A4E"/>
                </a:solidFill>
                <a:latin typeface="Microsoft YaHei" panose="020B0503020204020204" pitchFamily="34" charset="-122"/>
                <a:ea typeface="Microsoft YaHei" panose="020B0503020204020204" pitchFamily="34" charset="-122"/>
              </a:rPr>
              <a:t>instruction per cycle </a:t>
            </a:r>
            <a:r>
              <a:rPr lang="zh-CN" altLang="en-US" sz="2000" dirty="0">
                <a:solidFill>
                  <a:srgbClr val="303A4E"/>
                </a:solidFill>
                <a:latin typeface="Microsoft YaHei" panose="020B0503020204020204" pitchFamily="34" charset="-122"/>
                <a:ea typeface="Microsoft YaHei" panose="020B0503020204020204" pitchFamily="34" charset="-122"/>
              </a:rPr>
              <a:t>）为指标</a:t>
            </a:r>
          </a:p>
        </p:txBody>
      </p:sp>
    </p:spTree>
    <p:extLst>
      <p:ext uri="{BB962C8B-B14F-4D97-AF65-F5344CB8AC3E}">
        <p14:creationId xmlns:p14="http://schemas.microsoft.com/office/powerpoint/2010/main" val="28342048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16</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05</a:t>
            </a: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75394" y="2713309"/>
            <a:ext cx="942715" cy="942715"/>
          </a:xfrm>
          <a:prstGeom prst="rect">
            <a:avLst/>
          </a:prstGeom>
        </p:spPr>
      </p:pic>
      <p:sp>
        <p:nvSpPr>
          <p:cNvPr id="8" name="矩形 7"/>
          <p:cNvSpPr/>
          <p:nvPr/>
        </p:nvSpPr>
        <p:spPr>
          <a:xfrm>
            <a:off x="873782" y="3429000"/>
            <a:ext cx="4706136" cy="814582"/>
          </a:xfrm>
          <a:prstGeom prst="rect">
            <a:avLst/>
          </a:prstGeom>
        </p:spPr>
        <p:txBody>
          <a:bodyPr wrap="square" numCol="1" spcCol="360000">
            <a:spAutoFit/>
          </a:bodyPr>
          <a:lstStyle/>
          <a:p>
            <a:pPr algn="dist" defTabSz="608965">
              <a:lnSpc>
                <a:spcPct val="130000"/>
              </a:lnSpc>
            </a:pPr>
            <a:r>
              <a:rPr lang="zh-CN" altLang="en-US" sz="4000" b="1" dirty="0">
                <a:solidFill>
                  <a:schemeClr val="bg2">
                    <a:lumMod val="25000"/>
                  </a:schemeClr>
                </a:solidFill>
                <a:latin typeface="微软雅黑" panose="020B0503020204020204" charset="-122"/>
                <a:ea typeface="微软雅黑" panose="020B0503020204020204" charset="-122"/>
              </a:rPr>
              <a:t>实验结果和结论</a:t>
            </a:r>
          </a:p>
        </p:txBody>
      </p:sp>
    </p:spTree>
    <p:extLst>
      <p:ext uri="{BB962C8B-B14F-4D97-AF65-F5344CB8AC3E}">
        <p14:creationId xmlns:p14="http://schemas.microsoft.com/office/powerpoint/2010/main" val="107275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17</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1C80580-1FDE-4787-8365-745DAF2A557F}"/>
              </a:ext>
            </a:extLst>
          </p:cNvPr>
          <p:cNvSpPr txBox="1"/>
          <p:nvPr/>
        </p:nvSpPr>
        <p:spPr>
          <a:xfrm>
            <a:off x="1737879" y="1502373"/>
            <a:ext cx="8486775" cy="4154984"/>
          </a:xfrm>
          <a:prstGeom prst="rect">
            <a:avLst/>
          </a:prstGeom>
          <a:noFill/>
        </p:spPr>
        <p:txBody>
          <a:bodyPr wrap="square">
            <a:spAutoFit/>
          </a:bodyPr>
          <a:lstStyle/>
          <a:p>
            <a:endParaRPr lang="en-US" altLang="zh-CN" sz="2400" dirty="0"/>
          </a:p>
          <a:p>
            <a:r>
              <a:rPr lang="zh-CN" altLang="en-US" sz="2400" dirty="0"/>
              <a:t>分支预演目标分支的精度提高了</a:t>
            </a:r>
            <a:r>
              <a:rPr lang="en-US" altLang="zh-CN" sz="2400" dirty="0"/>
              <a:t>55%</a:t>
            </a:r>
            <a:r>
              <a:rPr lang="zh-CN" altLang="en-US" sz="2400" dirty="0"/>
              <a:t>（</a:t>
            </a:r>
            <a:r>
              <a:rPr lang="en-US" altLang="zh-CN" sz="2400" dirty="0"/>
              <a:t>TAGE-SC-L</a:t>
            </a:r>
            <a:r>
              <a:rPr lang="zh-CN" altLang="en-US" sz="2400" dirty="0"/>
              <a:t>）和</a:t>
            </a:r>
            <a:r>
              <a:rPr lang="en-US" altLang="zh-CN" sz="2400" dirty="0"/>
              <a:t>44%</a:t>
            </a:r>
            <a:r>
              <a:rPr lang="zh-CN" altLang="en-US" sz="2400" dirty="0"/>
              <a:t>（</a:t>
            </a:r>
            <a:r>
              <a:rPr lang="en-US" altLang="zh-CN" sz="2400" dirty="0"/>
              <a:t>MTAGE-SC</a:t>
            </a:r>
            <a:r>
              <a:rPr lang="zh-CN" altLang="en-US" sz="2400" dirty="0"/>
              <a:t>）。</a:t>
            </a:r>
            <a:endParaRPr lang="en-US" altLang="zh-CN" sz="2400" dirty="0"/>
          </a:p>
          <a:p>
            <a:endParaRPr lang="en-US" altLang="zh-CN" sz="2400" dirty="0"/>
          </a:p>
          <a:p>
            <a:r>
              <a:rPr lang="zh-CN" altLang="en-US" sz="2400" dirty="0"/>
              <a:t>（</a:t>
            </a:r>
            <a:r>
              <a:rPr lang="en-US" altLang="zh-CN" sz="2400" dirty="0"/>
              <a:t>TAGE-SC-L</a:t>
            </a:r>
            <a:r>
              <a:rPr lang="zh-CN" altLang="en-US" sz="2400" dirty="0"/>
              <a:t>是</a:t>
            </a:r>
            <a:r>
              <a:rPr lang="en-US" altLang="zh-CN" sz="2400" dirty="0"/>
              <a:t>2016</a:t>
            </a:r>
            <a:r>
              <a:rPr lang="zh-CN" altLang="en-US" sz="2400" dirty="0"/>
              <a:t>年冠军分支预测比赛有限存储类别的获胜者，</a:t>
            </a:r>
            <a:r>
              <a:rPr lang="en-US" altLang="zh-CN" sz="2400" dirty="0"/>
              <a:t>MTAGE-SC</a:t>
            </a:r>
            <a:r>
              <a:rPr lang="zh-CN" altLang="en-US" sz="2400" dirty="0"/>
              <a:t>是</a:t>
            </a:r>
            <a:r>
              <a:rPr lang="en-US" altLang="zh-CN" sz="2400" dirty="0"/>
              <a:t>CBP2016</a:t>
            </a:r>
            <a:r>
              <a:rPr lang="zh-CN" altLang="en-US" sz="2400" dirty="0"/>
              <a:t>无限存储类别的获胜者。）</a:t>
            </a:r>
            <a:endParaRPr lang="en-US" altLang="zh-CN" sz="2400" dirty="0"/>
          </a:p>
          <a:p>
            <a:endParaRPr lang="en-US" altLang="zh-CN" sz="2400" dirty="0"/>
          </a:p>
          <a:p>
            <a:r>
              <a:rPr lang="zh-CN" altLang="en-US" sz="2400" dirty="0"/>
              <a:t>分支预演体现了在难以预测、依赖数据的分支上实现高预测精度的新机会，基于历史的预测器，如</a:t>
            </a:r>
            <a:r>
              <a:rPr lang="en-US" altLang="zh-CN" sz="2400" dirty="0"/>
              <a:t>TAGESC-L</a:t>
            </a:r>
            <a:r>
              <a:rPr lang="zh-CN" altLang="en-US" sz="2400" dirty="0"/>
              <a:t>和</a:t>
            </a:r>
            <a:r>
              <a:rPr lang="en-US" altLang="zh-CN" sz="2400" dirty="0"/>
              <a:t>MTAGE-SC</a:t>
            </a:r>
            <a:r>
              <a:rPr lang="zh-CN" altLang="en-US" sz="2400" dirty="0"/>
              <a:t>，不能预测这类分支。</a:t>
            </a:r>
            <a:endParaRPr lang="en-US" altLang="zh-CN" sz="2400" dirty="0"/>
          </a:p>
          <a:p>
            <a:endParaRPr lang="zh-CN" altLang="en-US" sz="2400" dirty="0"/>
          </a:p>
        </p:txBody>
      </p:sp>
    </p:spTree>
    <p:extLst>
      <p:ext uri="{BB962C8B-B14F-4D97-AF65-F5344CB8AC3E}">
        <p14:creationId xmlns:p14="http://schemas.microsoft.com/office/powerpoint/2010/main" val="20815762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3790176" y="2838041"/>
            <a:ext cx="7507134" cy="1015663"/>
          </a:xfrm>
          <a:prstGeom prst="rect">
            <a:avLst/>
          </a:prstGeom>
          <a:noFill/>
        </p:spPr>
        <p:txBody>
          <a:bodyPr wrap="square" lIns="0" tIns="0" rIns="0" bIns="0" rtlCol="0" anchor="ctr">
            <a:spAutoFit/>
          </a:bodyPr>
          <a:lstStyle/>
          <a:p>
            <a:r>
              <a:rPr lang="en-US" altLang="zh-CN"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THANK  YOU</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3" name="等腰三角形 2"/>
          <p:cNvSpPr/>
          <p:nvPr/>
        </p:nvSpPr>
        <p:spPr>
          <a:xfrm rot="5400000">
            <a:off x="10942063" y="3224561"/>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088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rot="20493682">
            <a:off x="3223583" y="-249355"/>
            <a:ext cx="2411440" cy="1532474"/>
          </a:xfrm>
          <a:custGeom>
            <a:avLst/>
            <a:gdLst>
              <a:gd name="connsiteX0" fmla="*/ 541710 w 2411440"/>
              <a:gd name="connsiteY0" fmla="*/ 0 h 1532474"/>
              <a:gd name="connsiteX1" fmla="*/ 2405939 w 2411440"/>
              <a:gd name="connsiteY1" fmla="*/ 621543 h 1532474"/>
              <a:gd name="connsiteX2" fmla="*/ 2411440 w 2411440"/>
              <a:gd name="connsiteY2" fmla="*/ 697026 h 1532474"/>
              <a:gd name="connsiteX3" fmla="*/ 1205720 w 2411440"/>
              <a:gd name="connsiteY3" fmla="*/ 1532474 h 1532474"/>
              <a:gd name="connsiteX4" fmla="*/ 0 w 2411440"/>
              <a:gd name="connsiteY4" fmla="*/ 697026 h 1532474"/>
              <a:gd name="connsiteX5" fmla="*/ 531590 w 2411440"/>
              <a:gd name="connsiteY5" fmla="*/ 4260 h 1532474"/>
              <a:gd name="connsiteX6" fmla="*/ 541710 w 2411440"/>
              <a:gd name="connsiteY6" fmla="*/ 0 h 153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40" h="1532474">
                <a:moveTo>
                  <a:pt x="541710" y="0"/>
                </a:moveTo>
                <a:lnTo>
                  <a:pt x="2405939" y="621543"/>
                </a:lnTo>
                <a:lnTo>
                  <a:pt x="2411440" y="697026"/>
                </a:lnTo>
                <a:cubicBezTo>
                  <a:pt x="2411441" y="1158431"/>
                  <a:pt x="1871622" y="1532474"/>
                  <a:pt x="1205720" y="1532474"/>
                </a:cubicBezTo>
                <a:cubicBezTo>
                  <a:pt x="539819" y="1532473"/>
                  <a:pt x="0" y="1158432"/>
                  <a:pt x="0" y="697026"/>
                </a:cubicBezTo>
                <a:cubicBezTo>
                  <a:pt x="0" y="408648"/>
                  <a:pt x="210867" y="154396"/>
                  <a:pt x="531590" y="4260"/>
                </a:cubicBezTo>
                <a:lnTo>
                  <a:pt x="54171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2</a:t>
            </a:fld>
            <a:endParaRPr lang="zh-CN" altLang="en-US"/>
          </a:p>
        </p:txBody>
      </p:sp>
      <p:sp>
        <p:nvSpPr>
          <p:cNvPr id="46" name="矩形 45"/>
          <p:cNvSpPr/>
          <p:nvPr/>
        </p:nvSpPr>
        <p:spPr>
          <a:xfrm>
            <a:off x="784844" y="3106657"/>
            <a:ext cx="3644459" cy="923330"/>
          </a:xfrm>
          <a:prstGeom prst="rect">
            <a:avLst/>
          </a:prstGeom>
        </p:spPr>
        <p:txBody>
          <a:bodyPr wrap="none">
            <a:spAutoFit/>
          </a:bodyPr>
          <a:lstStyle/>
          <a:p>
            <a:r>
              <a:rPr lang="en-US" altLang="zh-CN"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rPr>
              <a:t>CONTENT</a:t>
            </a:r>
            <a:endParaRPr lang="zh-CN" altLang="en-US"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任意多边形 50"/>
          <p:cNvSpPr/>
          <p:nvPr/>
        </p:nvSpPr>
        <p:spPr>
          <a:xfrm>
            <a:off x="0" y="1"/>
            <a:ext cx="6183746" cy="1374187"/>
          </a:xfrm>
          <a:custGeom>
            <a:avLst/>
            <a:gdLst>
              <a:gd name="connsiteX0" fmla="*/ 0 w 6183746"/>
              <a:gd name="connsiteY0" fmla="*/ 0 h 1374187"/>
              <a:gd name="connsiteX1" fmla="*/ 6183746 w 6183746"/>
              <a:gd name="connsiteY1" fmla="*/ 0 h 1374187"/>
              <a:gd name="connsiteX2" fmla="*/ 6045563 w 6183746"/>
              <a:gd name="connsiteY2" fmla="*/ 57136 h 1374187"/>
              <a:gd name="connsiteX3" fmla="*/ 0 w 6183746"/>
              <a:gd name="connsiteY3" fmla="*/ 823664 h 1374187"/>
              <a:gd name="connsiteX4" fmla="*/ 0 w 6183746"/>
              <a:gd name="connsiteY4" fmla="*/ 0 h 13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746" h="1374187">
                <a:moveTo>
                  <a:pt x="0" y="0"/>
                </a:moveTo>
                <a:lnTo>
                  <a:pt x="6183746" y="0"/>
                </a:lnTo>
                <a:lnTo>
                  <a:pt x="6045563" y="57136"/>
                </a:lnTo>
                <a:cubicBezTo>
                  <a:pt x="4149570" y="871809"/>
                  <a:pt x="3219061" y="2096946"/>
                  <a:pt x="0" y="823664"/>
                </a:cubicBezTo>
                <a:lnTo>
                  <a:pt x="0" y="0"/>
                </a:lnTo>
                <a:close/>
              </a:path>
            </a:pathLst>
          </a:custGeom>
          <a:solidFill>
            <a:schemeClr val="bg1"/>
          </a:solidFill>
          <a:ln>
            <a:noFill/>
          </a:ln>
          <a:effectLst>
            <a:outerShdw blurRad="50800" dist="76200" dir="2700000" algn="tl"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461917" y="999220"/>
            <a:ext cx="1051767" cy="749936"/>
            <a:chOff x="6035668" y="1399003"/>
            <a:chExt cx="1051767" cy="749936"/>
          </a:xfrm>
        </p:grpSpPr>
        <p:grpSp>
          <p:nvGrpSpPr>
            <p:cNvPr id="3" name="组合 2"/>
            <p:cNvGrpSpPr/>
            <p:nvPr/>
          </p:nvGrpSpPr>
          <p:grpSpPr>
            <a:xfrm>
              <a:off x="6059488" y="1399003"/>
              <a:ext cx="857982" cy="749936"/>
              <a:chOff x="891171" y="2107956"/>
              <a:chExt cx="2649224" cy="2315607"/>
            </a:xfrm>
          </p:grpSpPr>
          <p:sp>
            <p:nvSpPr>
              <p:cNvPr id="35" name="椭圆 3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6035668" y="1476602"/>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p>
          </p:txBody>
        </p:sp>
      </p:grpSp>
      <p:grpSp>
        <p:nvGrpSpPr>
          <p:cNvPr id="7" name="组合 6"/>
          <p:cNvGrpSpPr/>
          <p:nvPr/>
        </p:nvGrpSpPr>
        <p:grpSpPr>
          <a:xfrm>
            <a:off x="5461917" y="2105959"/>
            <a:ext cx="1051767" cy="749936"/>
            <a:chOff x="6035668" y="2658745"/>
            <a:chExt cx="1051767" cy="749936"/>
          </a:xfrm>
        </p:grpSpPr>
        <p:grpSp>
          <p:nvGrpSpPr>
            <p:cNvPr id="38" name="组合 37"/>
            <p:cNvGrpSpPr/>
            <p:nvPr/>
          </p:nvGrpSpPr>
          <p:grpSpPr>
            <a:xfrm>
              <a:off x="6059488" y="2658745"/>
              <a:ext cx="857982" cy="749936"/>
              <a:chOff x="891171" y="2107956"/>
              <a:chExt cx="2649224" cy="2315607"/>
            </a:xfrm>
          </p:grpSpPr>
          <p:sp>
            <p:nvSpPr>
              <p:cNvPr id="39" name="椭圆 38"/>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8"/>
            <p:cNvSpPr txBox="1"/>
            <p:nvPr/>
          </p:nvSpPr>
          <p:spPr>
            <a:xfrm>
              <a:off x="6035668" y="2736211"/>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p>
          </p:txBody>
        </p:sp>
      </p:grpSp>
      <p:grpSp>
        <p:nvGrpSpPr>
          <p:cNvPr id="5" name="组合 4"/>
          <p:cNvGrpSpPr/>
          <p:nvPr/>
        </p:nvGrpSpPr>
        <p:grpSpPr>
          <a:xfrm>
            <a:off x="5461917" y="3212698"/>
            <a:ext cx="1051767" cy="749936"/>
            <a:chOff x="6035668" y="3673627"/>
            <a:chExt cx="1051767" cy="749936"/>
          </a:xfrm>
        </p:grpSpPr>
        <p:grpSp>
          <p:nvGrpSpPr>
            <p:cNvPr id="41" name="组合 40"/>
            <p:cNvGrpSpPr/>
            <p:nvPr/>
          </p:nvGrpSpPr>
          <p:grpSpPr>
            <a:xfrm>
              <a:off x="6059488" y="3673627"/>
              <a:ext cx="857982" cy="749936"/>
              <a:chOff x="891171" y="2107956"/>
              <a:chExt cx="2649224" cy="2315607"/>
            </a:xfrm>
          </p:grpSpPr>
          <p:sp>
            <p:nvSpPr>
              <p:cNvPr id="42" name="椭圆 4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8"/>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p>
          </p:txBody>
        </p:sp>
      </p:grpSp>
      <p:sp>
        <p:nvSpPr>
          <p:cNvPr id="55" name="TextBox 8"/>
          <p:cNvSpPr txBox="1"/>
          <p:nvPr/>
        </p:nvSpPr>
        <p:spPr>
          <a:xfrm>
            <a:off x="6621883" y="1126466"/>
            <a:ext cx="2775012" cy="430887"/>
          </a:xfrm>
          <a:prstGeom prst="rect">
            <a:avLst/>
          </a:prstGeom>
          <a:noFill/>
        </p:spPr>
        <p:txBody>
          <a:bodyPr wrap="square" lIns="0" tIns="0" rIns="0" bIns="0" rtlCol="0" anchor="ctr">
            <a:spAutoFit/>
          </a:bodyPr>
          <a:lstStyle/>
          <a:p>
            <a:r>
              <a:rPr lang="zh-CN" altLang="en-US" sz="2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论文简要信息</a:t>
            </a:r>
            <a:endParaRPr lang="en-US" altLang="zh-CN" sz="2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6" name="TextBox 8"/>
          <p:cNvSpPr txBox="1"/>
          <p:nvPr/>
        </p:nvSpPr>
        <p:spPr>
          <a:xfrm>
            <a:off x="6598063" y="2224758"/>
            <a:ext cx="4044962" cy="512897"/>
          </a:xfrm>
          <a:prstGeom prst="rect">
            <a:avLst/>
          </a:prstGeom>
          <a:noFill/>
        </p:spPr>
        <p:txBody>
          <a:bodyPr wrap="square" lIns="0" tIns="0" rIns="0" bIns="0" rtlCol="0" anchor="ctr">
            <a:spAutoFit/>
          </a:bodyPr>
          <a:lstStyle/>
          <a:p>
            <a:pPr defTabSz="608965">
              <a:lnSpc>
                <a:spcPct val="130000"/>
              </a:lnSpc>
            </a:pPr>
            <a:r>
              <a:rPr lang="zh-CN" altLang="en-US" sz="2800" spc="200" dirty="0">
                <a:solidFill>
                  <a:schemeClr val="bg1">
                    <a:lumMod val="50000"/>
                  </a:schemeClr>
                </a:solidFill>
                <a:ea typeface="思源黑体 CN Light" panose="020B0300000000000000" pitchFamily="34" charset="-122"/>
              </a:rPr>
              <a:t>论文提出的问题及背景</a:t>
            </a:r>
          </a:p>
        </p:txBody>
      </p:sp>
      <p:sp>
        <p:nvSpPr>
          <p:cNvPr id="59" name="TextBox 8"/>
          <p:cNvSpPr txBox="1"/>
          <p:nvPr/>
        </p:nvSpPr>
        <p:spPr>
          <a:xfrm>
            <a:off x="6598063" y="3405060"/>
            <a:ext cx="3345733" cy="430887"/>
          </a:xfrm>
          <a:prstGeom prst="rect">
            <a:avLst/>
          </a:prstGeom>
          <a:noFill/>
        </p:spPr>
        <p:txBody>
          <a:bodyPr wrap="square" lIns="0" tIns="0" rIns="0" bIns="0" rtlCol="0" anchor="ctr">
            <a:spAutoFit/>
          </a:bodyPr>
          <a:lstStyle/>
          <a:p>
            <a:pPr algn="l"/>
            <a:r>
              <a:rPr lang="zh-CN" altLang="en-US" sz="2800" spc="200" dirty="0">
                <a:solidFill>
                  <a:schemeClr val="bg1">
                    <a:lumMod val="50000"/>
                  </a:schemeClr>
                </a:solidFill>
                <a:ea typeface="思源黑体 CN Light" panose="020B0300000000000000" pitchFamily="34" charset="-122"/>
              </a:rPr>
              <a:t>现有工作的局限性</a:t>
            </a:r>
          </a:p>
        </p:txBody>
      </p:sp>
      <p:grpSp>
        <p:nvGrpSpPr>
          <p:cNvPr id="24" name="组合 23">
            <a:extLst>
              <a:ext uri="{FF2B5EF4-FFF2-40B4-BE49-F238E27FC236}">
                <a16:creationId xmlns:a16="http://schemas.microsoft.com/office/drawing/2014/main" id="{54F35D63-3328-4F84-8A37-3A58B7C9359F}"/>
              </a:ext>
            </a:extLst>
          </p:cNvPr>
          <p:cNvGrpSpPr/>
          <p:nvPr/>
        </p:nvGrpSpPr>
        <p:grpSpPr>
          <a:xfrm>
            <a:off x="5461917" y="4319437"/>
            <a:ext cx="1051767" cy="749936"/>
            <a:chOff x="6035668" y="3673627"/>
            <a:chExt cx="1051767" cy="749936"/>
          </a:xfrm>
        </p:grpSpPr>
        <p:grpSp>
          <p:nvGrpSpPr>
            <p:cNvPr id="25" name="组合 24">
              <a:extLst>
                <a:ext uri="{FF2B5EF4-FFF2-40B4-BE49-F238E27FC236}">
                  <a16:creationId xmlns:a16="http://schemas.microsoft.com/office/drawing/2014/main" id="{7E0AA270-B3E2-49C7-B1D5-348A06D8CC42}"/>
                </a:ext>
              </a:extLst>
            </p:cNvPr>
            <p:cNvGrpSpPr/>
            <p:nvPr/>
          </p:nvGrpSpPr>
          <p:grpSpPr>
            <a:xfrm>
              <a:off x="6059488" y="3673627"/>
              <a:ext cx="857982" cy="749936"/>
              <a:chOff x="891171" y="2107956"/>
              <a:chExt cx="2649224" cy="2315607"/>
            </a:xfrm>
          </p:grpSpPr>
          <p:sp>
            <p:nvSpPr>
              <p:cNvPr id="27" name="椭圆 26">
                <a:extLst>
                  <a:ext uri="{FF2B5EF4-FFF2-40B4-BE49-F238E27FC236}">
                    <a16:creationId xmlns:a16="http://schemas.microsoft.com/office/drawing/2014/main" id="{F03CF24D-74E4-42CA-A194-AA0D0FD008BE}"/>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A9560F03-429B-4616-A8ED-C1B124295CAA}"/>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8">
              <a:extLst>
                <a:ext uri="{FF2B5EF4-FFF2-40B4-BE49-F238E27FC236}">
                  <a16:creationId xmlns:a16="http://schemas.microsoft.com/office/drawing/2014/main" id="{AF3DFE3E-37D1-4256-AB51-B48731C2F3FE}"/>
                </a:ext>
              </a:extLst>
            </p:cNvPr>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04</a:t>
              </a:r>
            </a:p>
          </p:txBody>
        </p:sp>
      </p:grpSp>
      <p:sp>
        <p:nvSpPr>
          <p:cNvPr id="29" name="TextBox 8">
            <a:extLst>
              <a:ext uri="{FF2B5EF4-FFF2-40B4-BE49-F238E27FC236}">
                <a16:creationId xmlns:a16="http://schemas.microsoft.com/office/drawing/2014/main" id="{4D920D28-0B46-4082-A054-9122F6D80D3E}"/>
              </a:ext>
            </a:extLst>
          </p:cNvPr>
          <p:cNvSpPr txBox="1"/>
          <p:nvPr/>
        </p:nvSpPr>
        <p:spPr>
          <a:xfrm>
            <a:off x="6598063" y="4503352"/>
            <a:ext cx="3345733" cy="430887"/>
          </a:xfrm>
          <a:prstGeom prst="rect">
            <a:avLst/>
          </a:prstGeom>
          <a:noFill/>
        </p:spPr>
        <p:txBody>
          <a:bodyPr wrap="square" lIns="0" tIns="0" rIns="0" bIns="0" rtlCol="0" anchor="ctr">
            <a:spAutoFit/>
          </a:bodyPr>
          <a:lstStyle/>
          <a:p>
            <a:pPr algn="l"/>
            <a:r>
              <a:rPr lang="zh-CN" altLang="en-US" sz="2800" spc="200" dirty="0">
                <a:solidFill>
                  <a:schemeClr val="bg1">
                    <a:lumMod val="50000"/>
                  </a:schemeClr>
                </a:solidFill>
                <a:ea typeface="思源黑体 CN Light" panose="020B0300000000000000" pitchFamily="34" charset="-122"/>
              </a:rPr>
              <a:t>论文所作工作</a:t>
            </a:r>
          </a:p>
        </p:txBody>
      </p:sp>
      <p:grpSp>
        <p:nvGrpSpPr>
          <p:cNvPr id="30" name="组合 29">
            <a:extLst>
              <a:ext uri="{FF2B5EF4-FFF2-40B4-BE49-F238E27FC236}">
                <a16:creationId xmlns:a16="http://schemas.microsoft.com/office/drawing/2014/main" id="{AD158822-59B6-4068-9F36-0B409637FD93}"/>
              </a:ext>
            </a:extLst>
          </p:cNvPr>
          <p:cNvGrpSpPr/>
          <p:nvPr/>
        </p:nvGrpSpPr>
        <p:grpSpPr>
          <a:xfrm>
            <a:off x="5461917" y="5426178"/>
            <a:ext cx="1051767" cy="749936"/>
            <a:chOff x="6035668" y="3673627"/>
            <a:chExt cx="1051767" cy="749936"/>
          </a:xfrm>
        </p:grpSpPr>
        <p:grpSp>
          <p:nvGrpSpPr>
            <p:cNvPr id="31" name="组合 30">
              <a:extLst>
                <a:ext uri="{FF2B5EF4-FFF2-40B4-BE49-F238E27FC236}">
                  <a16:creationId xmlns:a16="http://schemas.microsoft.com/office/drawing/2014/main" id="{D108AE59-1FF6-45C8-99B5-F04B4EC02DD1}"/>
                </a:ext>
              </a:extLst>
            </p:cNvPr>
            <p:cNvGrpSpPr/>
            <p:nvPr/>
          </p:nvGrpSpPr>
          <p:grpSpPr>
            <a:xfrm>
              <a:off x="6059488" y="3673627"/>
              <a:ext cx="857982" cy="749936"/>
              <a:chOff x="891171" y="2107956"/>
              <a:chExt cx="2649224" cy="2315607"/>
            </a:xfrm>
          </p:grpSpPr>
          <p:sp>
            <p:nvSpPr>
              <p:cNvPr id="33" name="椭圆 32">
                <a:extLst>
                  <a:ext uri="{FF2B5EF4-FFF2-40B4-BE49-F238E27FC236}">
                    <a16:creationId xmlns:a16="http://schemas.microsoft.com/office/drawing/2014/main" id="{BC19D260-AED6-4AFA-8A1D-FA003687B971}"/>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7EA11F1-D318-47F6-AA66-C66B013C2B6D}"/>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8">
              <a:extLst>
                <a:ext uri="{FF2B5EF4-FFF2-40B4-BE49-F238E27FC236}">
                  <a16:creationId xmlns:a16="http://schemas.microsoft.com/office/drawing/2014/main" id="{491CE6C9-8FFA-4BF2-964D-E89F650FC738}"/>
                </a:ext>
              </a:extLst>
            </p:cNvPr>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05</a:t>
              </a:r>
            </a:p>
          </p:txBody>
        </p:sp>
      </p:grpSp>
      <p:sp>
        <p:nvSpPr>
          <p:cNvPr id="37" name="TextBox 8">
            <a:extLst>
              <a:ext uri="{FF2B5EF4-FFF2-40B4-BE49-F238E27FC236}">
                <a16:creationId xmlns:a16="http://schemas.microsoft.com/office/drawing/2014/main" id="{2BF3B013-2928-41A8-9236-A02F646C0D15}"/>
              </a:ext>
            </a:extLst>
          </p:cNvPr>
          <p:cNvSpPr txBox="1"/>
          <p:nvPr/>
        </p:nvSpPr>
        <p:spPr>
          <a:xfrm>
            <a:off x="6598063" y="5601644"/>
            <a:ext cx="3345733" cy="430887"/>
          </a:xfrm>
          <a:prstGeom prst="rect">
            <a:avLst/>
          </a:prstGeom>
          <a:noFill/>
        </p:spPr>
        <p:txBody>
          <a:bodyPr wrap="square" lIns="0" tIns="0" rIns="0" bIns="0" rtlCol="0" anchor="ctr">
            <a:spAutoFit/>
          </a:bodyPr>
          <a:lstStyle/>
          <a:p>
            <a:pPr algn="l"/>
            <a:r>
              <a:rPr lang="zh-CN" altLang="en-US" sz="2800" spc="200" dirty="0">
                <a:solidFill>
                  <a:schemeClr val="bg1">
                    <a:lumMod val="50000"/>
                  </a:schemeClr>
                </a:solidFill>
                <a:ea typeface="思源黑体 CN Light" panose="020B0300000000000000" pitchFamily="34" charset="-122"/>
              </a:rPr>
              <a:t>实验结果和结论</a:t>
            </a:r>
          </a:p>
        </p:txBody>
      </p:sp>
    </p:spTree>
    <p:extLst>
      <p:ext uri="{BB962C8B-B14F-4D97-AF65-F5344CB8AC3E}">
        <p14:creationId xmlns:p14="http://schemas.microsoft.com/office/powerpoint/2010/main" val="40851592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3</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01</a:t>
            </a: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75394" y="2713309"/>
            <a:ext cx="942715" cy="942715"/>
          </a:xfrm>
          <a:prstGeom prst="rect">
            <a:avLst/>
          </a:prstGeom>
        </p:spPr>
      </p:pic>
      <p:sp>
        <p:nvSpPr>
          <p:cNvPr id="8" name="矩形 7"/>
          <p:cNvSpPr/>
          <p:nvPr/>
        </p:nvSpPr>
        <p:spPr>
          <a:xfrm>
            <a:off x="1092783" y="3430861"/>
            <a:ext cx="4078530" cy="707886"/>
          </a:xfrm>
          <a:prstGeom prst="rect">
            <a:avLst/>
          </a:prstGeom>
        </p:spPr>
        <p:txBody>
          <a:bodyPr wrap="square" numCol="1" spcCol="360000">
            <a:spAutoFit/>
          </a:bodyPr>
          <a:lstStyle/>
          <a:p>
            <a:pPr algn="dist"/>
            <a:r>
              <a:rPr lang="zh-CN" altLang="en-US" sz="4000" b="1" dirty="0">
                <a:solidFill>
                  <a:schemeClr val="bg2">
                    <a:lumMod val="25000"/>
                  </a:schemeClr>
                </a:solidFill>
                <a:latin typeface="微软雅黑" panose="020B0503020204020204" charset="-122"/>
                <a:ea typeface="微软雅黑" panose="020B0503020204020204" charset="-122"/>
              </a:rPr>
              <a:t>论</a:t>
            </a:r>
            <a:r>
              <a:rPr lang="zh-CN" altLang="en-US" sz="4000" b="1" dirty="0">
                <a:solidFill>
                  <a:schemeClr val="bg2">
                    <a:lumMod val="25000"/>
                  </a:schemeClr>
                </a:solidFill>
                <a:latin typeface="微软雅黑" panose="020B0503020204020204" charset="-122"/>
                <a:ea typeface="微软雅黑" panose="020B0503020204020204" charset="-122"/>
                <a:sym typeface="Arial" panose="020B0604020202020204" pitchFamily="34" charset="0"/>
              </a:rPr>
              <a:t>文简要信息</a:t>
            </a:r>
            <a:endParaRPr lang="en-US" altLang="zh-CN" sz="4000" b="1" dirty="0">
              <a:solidFill>
                <a:schemeClr val="bg2">
                  <a:lumMod val="25000"/>
                </a:schemeClr>
              </a:solidFill>
              <a:latin typeface="微软雅黑" panose="020B0503020204020204" charset="-122"/>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125868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4</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782087" y="2226359"/>
            <a:ext cx="3779621" cy="362792"/>
          </a:xfrm>
          <a:prstGeom prst="rect">
            <a:avLst/>
          </a:prstGeom>
        </p:spPr>
        <p:txBody>
          <a:bodyPr wrap="square">
            <a:spAutoFit/>
          </a:bodyPr>
          <a:lstStyle/>
          <a:p>
            <a:pPr>
              <a:lnSpc>
                <a:spcPct val="120000"/>
              </a:lnSpc>
            </a:pPr>
            <a:r>
              <a:rPr lang="en-US" altLang="zh-CN" sz="1600" b="0" i="0" dirty="0">
                <a:solidFill>
                  <a:srgbClr val="303A4E"/>
                </a:solidFill>
                <a:effectLst/>
                <a:latin typeface="Microsoft YaHei" panose="020B0503020204020204" pitchFamily="34" charset="-122"/>
                <a:ea typeface="Microsoft YaHei" panose="020B0503020204020204" pitchFamily="34" charset="-122"/>
              </a:rPr>
              <a:t>Stephen Pruett </a:t>
            </a:r>
            <a:r>
              <a:rPr lang="zh-CN" altLang="en-US" sz="1600" b="0" i="0" dirty="0">
                <a:solidFill>
                  <a:srgbClr val="303A4E"/>
                </a:solidFill>
                <a:effectLst/>
                <a:latin typeface="Microsoft YaHei" panose="020B0503020204020204" pitchFamily="34" charset="-122"/>
                <a:ea typeface="Microsoft YaHei" panose="020B0503020204020204" pitchFamily="34" charset="-122"/>
              </a:rPr>
              <a:t>和</a:t>
            </a:r>
            <a:r>
              <a:rPr lang="en-US" altLang="zh-CN" sz="1600" b="0" i="0" dirty="0">
                <a:solidFill>
                  <a:srgbClr val="303A4E"/>
                </a:solidFill>
                <a:effectLst/>
                <a:latin typeface="Microsoft YaHei" panose="020B0503020204020204" pitchFamily="34" charset="-122"/>
                <a:ea typeface="Microsoft YaHei" panose="020B0503020204020204" pitchFamily="34" charset="-122"/>
              </a:rPr>
              <a:t> Yale N. </a:t>
            </a:r>
            <a:r>
              <a:rPr lang="en-US" altLang="zh-CN" sz="1600" b="0" i="0" dirty="0" err="1">
                <a:solidFill>
                  <a:srgbClr val="303A4E"/>
                </a:solidFill>
                <a:effectLst/>
                <a:latin typeface="Microsoft YaHei" panose="020B0503020204020204" pitchFamily="34" charset="-122"/>
                <a:ea typeface="Microsoft YaHei" panose="020B0503020204020204" pitchFamily="34" charset="-122"/>
              </a:rPr>
              <a:t>Patt</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 name="TextBox 76"/>
          <p:cNvSpPr txBox="1"/>
          <p:nvPr/>
        </p:nvSpPr>
        <p:spPr>
          <a:xfrm>
            <a:off x="6782088" y="1806743"/>
            <a:ext cx="1453181"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作者</a:t>
            </a:r>
          </a:p>
        </p:txBody>
      </p:sp>
      <p:sp>
        <p:nvSpPr>
          <p:cNvPr id="9" name="矩形 8"/>
          <p:cNvSpPr/>
          <p:nvPr/>
        </p:nvSpPr>
        <p:spPr>
          <a:xfrm>
            <a:off x="1607132" y="2226359"/>
            <a:ext cx="3941613" cy="830997"/>
          </a:xfrm>
          <a:prstGeom prst="rect">
            <a:avLst/>
          </a:prstGeom>
        </p:spPr>
        <p:txBody>
          <a:bodyPr wrap="square">
            <a:spAutoFit/>
          </a:bodyPr>
          <a:lstStyle/>
          <a:p>
            <a:r>
              <a:rPr lang="en-US" altLang="zh-CN" sz="1600" dirty="0">
                <a:solidFill>
                  <a:srgbClr val="303A4E"/>
                </a:solidFill>
                <a:latin typeface="Microsoft YaHei" panose="020B0503020204020204" pitchFamily="34" charset="-122"/>
                <a:ea typeface="Microsoft YaHei" panose="020B0503020204020204" pitchFamily="34" charset="-122"/>
              </a:rPr>
              <a:t>Branch </a:t>
            </a:r>
            <a:r>
              <a:rPr lang="en-US" altLang="zh-CN" sz="1600" dirty="0" err="1">
                <a:solidFill>
                  <a:srgbClr val="303A4E"/>
                </a:solidFill>
                <a:latin typeface="Microsoft YaHei" panose="020B0503020204020204" pitchFamily="34" charset="-122"/>
                <a:ea typeface="Microsoft YaHei" panose="020B0503020204020204" pitchFamily="34" charset="-122"/>
              </a:rPr>
              <a:t>Runahead</a:t>
            </a:r>
            <a:r>
              <a:rPr lang="en-US" altLang="zh-CN" sz="1600" dirty="0">
                <a:solidFill>
                  <a:srgbClr val="303A4E"/>
                </a:solidFill>
                <a:latin typeface="Microsoft YaHei" panose="020B0503020204020204" pitchFamily="34" charset="-122"/>
                <a:ea typeface="Microsoft YaHei" panose="020B0503020204020204" pitchFamily="34" charset="-122"/>
              </a:rPr>
              <a:t>: An Alternative to Branch Prediction for Impossible to Predict Branches</a:t>
            </a:r>
          </a:p>
        </p:txBody>
      </p:sp>
      <p:sp>
        <p:nvSpPr>
          <p:cNvPr id="10" name="TextBox 76"/>
          <p:cNvSpPr txBox="1"/>
          <p:nvPr/>
        </p:nvSpPr>
        <p:spPr>
          <a:xfrm>
            <a:off x="1607133" y="1806743"/>
            <a:ext cx="1453181"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标题</a:t>
            </a:r>
          </a:p>
        </p:txBody>
      </p:sp>
      <p:sp>
        <p:nvSpPr>
          <p:cNvPr id="11" name="矩形 10"/>
          <p:cNvSpPr/>
          <p:nvPr/>
        </p:nvSpPr>
        <p:spPr>
          <a:xfrm>
            <a:off x="6782088" y="4331513"/>
            <a:ext cx="4045240" cy="953723"/>
          </a:xfrm>
          <a:prstGeom prst="rect">
            <a:avLst/>
          </a:prstGeom>
        </p:spPr>
        <p:txBody>
          <a:bodyPr wrap="square">
            <a:spAutoFit/>
          </a:bodyPr>
          <a:lstStyle/>
          <a:p>
            <a:pPr>
              <a:lnSpc>
                <a:spcPct val="12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第</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54</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届</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IEEE/ACM</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微体系结构年度国际研讨会（</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MICRO’21</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bg2">
                    <a:lumMod val="25000"/>
                  </a:schemeClr>
                </a:solidFill>
                <a:latin typeface="微软雅黑" panose="020B0503020204020204" pitchFamily="34" charset="-122"/>
                <a:ea typeface="微软雅黑" panose="020B0503020204020204" pitchFamily="34" charset="-122"/>
              </a:rPr>
              <a:t>2021</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年</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10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月</a:t>
            </a:r>
          </a:p>
        </p:txBody>
      </p:sp>
      <p:sp>
        <p:nvSpPr>
          <p:cNvPr id="12" name="TextBox 76"/>
          <p:cNvSpPr txBox="1"/>
          <p:nvPr/>
        </p:nvSpPr>
        <p:spPr>
          <a:xfrm>
            <a:off x="6782088" y="3911897"/>
            <a:ext cx="2545963"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论文发表会议及日期</a:t>
            </a:r>
          </a:p>
        </p:txBody>
      </p:sp>
      <p:sp>
        <p:nvSpPr>
          <p:cNvPr id="13" name="矩形 12"/>
          <p:cNvSpPr/>
          <p:nvPr/>
        </p:nvSpPr>
        <p:spPr>
          <a:xfrm>
            <a:off x="1607132" y="4331513"/>
            <a:ext cx="3779621" cy="362792"/>
          </a:xfrm>
          <a:prstGeom prst="rect">
            <a:avLst/>
          </a:prstGeom>
        </p:spPr>
        <p:txBody>
          <a:bodyPr wrap="square">
            <a:spAutoFit/>
          </a:bodyPr>
          <a:lstStyle/>
          <a:p>
            <a:pPr>
              <a:lnSpc>
                <a:spcPct val="120000"/>
              </a:lnSpc>
            </a:pPr>
            <a:r>
              <a:rPr lang="zh-CN" altLang="en-US" sz="1600" b="0" i="0" dirty="0">
                <a:solidFill>
                  <a:srgbClr val="303A4E"/>
                </a:solidFill>
                <a:effectLst/>
                <a:latin typeface="Microsoft YaHei" panose="020B0503020204020204" pitchFamily="34" charset="-122"/>
                <a:ea typeface="Microsoft YaHei" panose="020B0503020204020204" pitchFamily="34" charset="-122"/>
              </a:rPr>
              <a:t>美国德克萨斯大学奥斯丁分校</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TextBox 76"/>
          <p:cNvSpPr txBox="1"/>
          <p:nvPr/>
        </p:nvSpPr>
        <p:spPr>
          <a:xfrm>
            <a:off x="1607133" y="3911897"/>
            <a:ext cx="1453181" cy="36933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pitchFamily="34" charset="-122"/>
                <a:ea typeface="微软雅黑" panose="020B0503020204020204" pitchFamily="34" charset="-122"/>
              </a:rPr>
              <a:t>研究所</a:t>
            </a:r>
          </a:p>
        </p:txBody>
      </p:sp>
      <p:sp>
        <p:nvSpPr>
          <p:cNvPr id="21"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论文简要信息</a:t>
            </a:r>
          </a:p>
        </p:txBody>
      </p:sp>
    </p:spTree>
    <p:extLst>
      <p:ext uri="{BB962C8B-B14F-4D97-AF65-F5344CB8AC3E}">
        <p14:creationId xmlns:p14="http://schemas.microsoft.com/office/powerpoint/2010/main" val="14685106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5</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02</a:t>
            </a: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75394" y="2713309"/>
            <a:ext cx="942715" cy="942715"/>
          </a:xfrm>
          <a:prstGeom prst="rect">
            <a:avLst/>
          </a:prstGeom>
        </p:spPr>
      </p:pic>
      <p:sp>
        <p:nvSpPr>
          <p:cNvPr id="8" name="矩形 7"/>
          <p:cNvSpPr/>
          <p:nvPr/>
        </p:nvSpPr>
        <p:spPr>
          <a:xfrm>
            <a:off x="950670" y="3306170"/>
            <a:ext cx="5854544" cy="2415020"/>
          </a:xfrm>
          <a:prstGeom prst="rect">
            <a:avLst/>
          </a:prstGeom>
        </p:spPr>
        <p:txBody>
          <a:bodyPr wrap="square" numCol="1" spcCol="360000">
            <a:spAutoFit/>
          </a:bodyPr>
          <a:lstStyle/>
          <a:p>
            <a:pPr algn="dist" defTabSz="608965">
              <a:lnSpc>
                <a:spcPct val="130000"/>
              </a:lnSpc>
            </a:pPr>
            <a:r>
              <a:rPr lang="zh-CN" altLang="en-US" sz="4000" b="1" dirty="0">
                <a:solidFill>
                  <a:schemeClr val="bg2">
                    <a:lumMod val="25000"/>
                  </a:schemeClr>
                </a:solidFill>
                <a:latin typeface="微软雅黑" panose="020B0503020204020204" charset="-122"/>
                <a:ea typeface="微软雅黑" panose="020B0503020204020204" charset="-122"/>
              </a:rPr>
              <a:t>论文提出的问题及背景</a:t>
            </a:r>
          </a:p>
          <a:p>
            <a:pPr defTabSz="608965">
              <a:lnSpc>
                <a:spcPct val="130000"/>
              </a:lnSpc>
            </a:pPr>
            <a:endParaRPr lang="zh-CN" altLang="en-US" sz="4000" b="1" dirty="0">
              <a:solidFill>
                <a:schemeClr val="bg2">
                  <a:lumMod val="25000"/>
                </a:schemeClr>
              </a:solidFill>
              <a:latin typeface="微软雅黑" panose="020B0503020204020204" charset="-122"/>
              <a:ea typeface="微软雅黑" panose="020B0503020204020204" charset="-122"/>
            </a:endParaRPr>
          </a:p>
          <a:p>
            <a:pPr defTabSz="608965">
              <a:lnSpc>
                <a:spcPct val="130000"/>
              </a:lnSpc>
            </a:pPr>
            <a:endParaRPr lang="zh-CN" altLang="en-US" sz="4000" b="1" dirty="0">
              <a:solidFill>
                <a:schemeClr val="bg2">
                  <a:lumMod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22617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6</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9E6370A-DD43-46CF-B4B3-28A7FD2304FD}"/>
              </a:ext>
            </a:extLst>
          </p:cNvPr>
          <p:cNvSpPr/>
          <p:nvPr/>
        </p:nvSpPr>
        <p:spPr>
          <a:xfrm>
            <a:off x="1096973" y="2119581"/>
            <a:ext cx="10241521" cy="2277034"/>
          </a:xfrm>
          <a:prstGeom prst="rect">
            <a:avLst/>
          </a:prstGeom>
        </p:spPr>
        <p:txBody>
          <a:bodyPr wrap="square">
            <a:spAutoFit/>
          </a:bodyPr>
          <a:lstStyle/>
          <a:p>
            <a:pPr marL="342900" indent="-342900" algn="just">
              <a:lnSpc>
                <a:spcPct val="120000"/>
              </a:lnSpc>
              <a:buFont typeface="Wingdings" panose="05000000000000000000" pitchFamily="2" charset="2"/>
              <a:buChar char="l"/>
            </a:pPr>
            <a:r>
              <a:rPr lang="zh-CN" altLang="en-US" sz="2000" b="0" i="0" dirty="0">
                <a:solidFill>
                  <a:srgbClr val="303A4E"/>
                </a:solidFill>
                <a:effectLst/>
                <a:latin typeface="Microsoft YaHei" panose="020B0503020204020204" pitchFamily="34" charset="-122"/>
                <a:ea typeface="Microsoft YaHei" panose="020B0503020204020204" pitchFamily="34" charset="-122"/>
              </a:rPr>
              <a:t>高性能微处理器需要高水平的指令供应。</a:t>
            </a:r>
            <a:endParaRPr lang="en-US" altLang="zh-CN" sz="2000" b="0" i="0" dirty="0">
              <a:solidFill>
                <a:srgbClr val="303A4E"/>
              </a:solidFill>
              <a:effectLst/>
              <a:latin typeface="Microsoft YaHei" panose="020B0503020204020204" pitchFamily="34" charset="-122"/>
              <a:ea typeface="Microsoft YaHei" panose="020B0503020204020204" pitchFamily="34" charset="-122"/>
            </a:endParaRPr>
          </a:p>
          <a:p>
            <a:pPr marL="342900" indent="-342900" algn="just">
              <a:lnSpc>
                <a:spcPct val="120000"/>
              </a:lnSpc>
              <a:buFont typeface="Wingdings" panose="05000000000000000000" pitchFamily="2" charset="2"/>
              <a:buChar char="l"/>
            </a:pPr>
            <a:r>
              <a:rPr lang="zh-CN" altLang="en-US" sz="2000" dirty="0">
                <a:solidFill>
                  <a:srgbClr val="303A4E"/>
                </a:solidFill>
                <a:latin typeface="Microsoft YaHei" panose="020B0503020204020204" pitchFamily="34" charset="-122"/>
                <a:ea typeface="Microsoft YaHei" panose="020B0503020204020204" pitchFamily="34" charset="-122"/>
              </a:rPr>
              <a:t>数据依赖</a:t>
            </a:r>
            <a:r>
              <a:rPr lang="zh-CN" altLang="en-US" sz="2000" b="0" i="0" dirty="0">
                <a:solidFill>
                  <a:srgbClr val="303A4E"/>
                </a:solidFill>
                <a:effectLst/>
                <a:latin typeface="Microsoft YaHei" panose="020B0503020204020204" pitchFamily="34" charset="-122"/>
                <a:ea typeface="Microsoft YaHei" panose="020B0503020204020204" pitchFamily="34" charset="-122"/>
              </a:rPr>
              <a:t>根本不能通过基于历史的方法来预测。</a:t>
            </a:r>
            <a:endParaRPr lang="en-US" altLang="zh-CN" sz="2000" b="0" i="0" dirty="0">
              <a:solidFill>
                <a:srgbClr val="303A4E"/>
              </a:solidFill>
              <a:effectLst/>
              <a:latin typeface="Microsoft YaHei" panose="020B0503020204020204" pitchFamily="34" charset="-122"/>
              <a:ea typeface="Microsoft YaHei" panose="020B0503020204020204" pitchFamily="34" charset="-122"/>
            </a:endParaRPr>
          </a:p>
          <a:p>
            <a:pPr algn="just">
              <a:lnSpc>
                <a:spcPct val="120000"/>
              </a:lnSpc>
            </a:pPr>
            <a:endParaRPr lang="en-US" altLang="zh-CN" sz="2000" dirty="0">
              <a:solidFill>
                <a:srgbClr val="303A4E"/>
              </a:solidFill>
              <a:latin typeface="Microsoft YaHei" panose="020B0503020204020204" pitchFamily="34" charset="-122"/>
              <a:ea typeface="Microsoft YaHei" panose="020B0503020204020204" pitchFamily="34" charset="-122"/>
            </a:endParaRPr>
          </a:p>
          <a:p>
            <a:pPr algn="just">
              <a:lnSpc>
                <a:spcPct val="120000"/>
              </a:lnSpc>
            </a:pPr>
            <a:endParaRPr lang="en-US" altLang="zh-CN" sz="2000" b="0" i="0" dirty="0">
              <a:solidFill>
                <a:srgbClr val="303A4E"/>
              </a:solidFill>
              <a:effectLst/>
              <a:latin typeface="Microsoft YaHei" panose="020B0503020204020204" pitchFamily="34" charset="-122"/>
              <a:ea typeface="Microsoft YaHei" panose="020B0503020204020204" pitchFamily="34" charset="-122"/>
            </a:endParaRPr>
          </a:p>
          <a:p>
            <a:pPr algn="just">
              <a:lnSpc>
                <a:spcPct val="120000"/>
              </a:lnSpc>
            </a:pPr>
            <a:r>
              <a:rPr lang="zh-CN" altLang="en-US" sz="2000" b="0" i="0" dirty="0">
                <a:solidFill>
                  <a:srgbClr val="303A4E"/>
                </a:solidFill>
                <a:effectLst/>
                <a:latin typeface="Microsoft YaHei" panose="020B0503020204020204" pitchFamily="34" charset="-122"/>
                <a:ea typeface="Microsoft YaHei" panose="020B0503020204020204" pitchFamily="34" charset="-122"/>
              </a:rPr>
              <a:t>预先计算分支指令已被建议作为一种解决方案，但这种方案需要在及时性和复杂性之间进行仔细的权衡。</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00907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7</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03</a:t>
            </a: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4634" y="1435574"/>
            <a:ext cx="2607466" cy="3860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75394" y="2713309"/>
            <a:ext cx="942715" cy="942715"/>
          </a:xfrm>
          <a:prstGeom prst="rect">
            <a:avLst/>
          </a:prstGeom>
        </p:spPr>
      </p:pic>
      <p:sp>
        <p:nvSpPr>
          <p:cNvPr id="8" name="矩形 7"/>
          <p:cNvSpPr/>
          <p:nvPr/>
        </p:nvSpPr>
        <p:spPr>
          <a:xfrm>
            <a:off x="873782" y="3429000"/>
            <a:ext cx="4706136" cy="1614801"/>
          </a:xfrm>
          <a:prstGeom prst="rect">
            <a:avLst/>
          </a:prstGeom>
        </p:spPr>
        <p:txBody>
          <a:bodyPr wrap="square" numCol="1" spcCol="360000">
            <a:spAutoFit/>
          </a:bodyPr>
          <a:lstStyle/>
          <a:p>
            <a:pPr algn="dist" defTabSz="608965">
              <a:lnSpc>
                <a:spcPct val="130000"/>
              </a:lnSpc>
            </a:pPr>
            <a:r>
              <a:rPr lang="zh-CN" altLang="en-US" sz="4000" b="1" dirty="0">
                <a:solidFill>
                  <a:schemeClr val="bg2">
                    <a:lumMod val="25000"/>
                  </a:schemeClr>
                </a:solidFill>
                <a:latin typeface="微软雅黑" panose="020B0503020204020204" charset="-122"/>
                <a:ea typeface="微软雅黑" panose="020B0503020204020204" charset="-122"/>
              </a:rPr>
              <a:t>现有工作的局限性</a:t>
            </a:r>
          </a:p>
          <a:p>
            <a:pPr defTabSz="608965">
              <a:lnSpc>
                <a:spcPct val="130000"/>
              </a:lnSpc>
            </a:pPr>
            <a:endParaRPr lang="zh-CN" altLang="en-US" sz="4000" b="1" dirty="0">
              <a:solidFill>
                <a:schemeClr val="bg2">
                  <a:lumMod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67700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rot="1709927">
            <a:off x="376016" y="20766"/>
            <a:ext cx="1298237" cy="1134750"/>
            <a:chOff x="891171" y="2107956"/>
            <a:chExt cx="2649224" cy="2315607"/>
          </a:xfrm>
        </p:grpSpPr>
        <p:sp>
          <p:nvSpPr>
            <p:cNvPr id="22" name="椭圆 2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8</a:t>
            </a:fld>
            <a:endParaRPr lang="zh-CN" altLang="en-US"/>
          </a:p>
        </p:txBody>
      </p:sp>
      <p:sp>
        <p:nvSpPr>
          <p:cNvPr id="6" name="矩形 5"/>
          <p:cNvSpPr/>
          <p:nvPr/>
        </p:nvSpPr>
        <p:spPr>
          <a:xfrm>
            <a:off x="514350" y="457200"/>
            <a:ext cx="11201400" cy="58991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9E6370A-DD43-46CF-B4B3-28A7FD2304FD}"/>
              </a:ext>
            </a:extLst>
          </p:cNvPr>
          <p:cNvSpPr/>
          <p:nvPr/>
        </p:nvSpPr>
        <p:spPr>
          <a:xfrm>
            <a:off x="1096973" y="2087104"/>
            <a:ext cx="10364200" cy="2646365"/>
          </a:xfrm>
          <a:prstGeom prst="rect">
            <a:avLst/>
          </a:prstGeom>
        </p:spPr>
        <p:txBody>
          <a:bodyPr wrap="square">
            <a:spAutoFit/>
          </a:bodyPr>
          <a:lstStyle/>
          <a:p>
            <a:pPr algn="just">
              <a:lnSpc>
                <a:spcPct val="120000"/>
              </a:lnSpc>
            </a:pPr>
            <a:r>
              <a:rPr lang="zh-CN" altLang="en-US" sz="2000" b="0" i="0" dirty="0">
                <a:solidFill>
                  <a:srgbClr val="303A4E"/>
                </a:solidFill>
                <a:effectLst/>
                <a:latin typeface="Microsoft YaHei" panose="020B0503020204020204" pitchFamily="34" charset="-122"/>
                <a:ea typeface="Microsoft YaHei" panose="020B0503020204020204" pitchFamily="34" charset="-122"/>
              </a:rPr>
              <a:t>之前的分支预测预计算工作主要</a:t>
            </a:r>
            <a:r>
              <a:rPr lang="zh-CN" altLang="en-US" sz="2000" dirty="0">
                <a:solidFill>
                  <a:srgbClr val="303A4E"/>
                </a:solidFill>
                <a:latin typeface="Microsoft YaHei" panose="020B0503020204020204" pitchFamily="34" charset="-122"/>
                <a:ea typeface="Microsoft YaHei" panose="020B0503020204020204" pitchFamily="34" charset="-122"/>
              </a:rPr>
              <a:t>集中在在重量级的在编译时进行的方法（</a:t>
            </a:r>
            <a:r>
              <a:rPr lang="en-US" altLang="zh-CN" sz="2000" dirty="0">
                <a:solidFill>
                  <a:srgbClr val="303A4E"/>
                </a:solidFill>
                <a:latin typeface="Microsoft YaHei" panose="020B0503020204020204" pitchFamily="34" charset="-122"/>
                <a:ea typeface="Microsoft YaHei" panose="020B0503020204020204" pitchFamily="34" charset="-122"/>
              </a:rPr>
              <a:t>heavy-weight, </a:t>
            </a:r>
            <a:r>
              <a:rPr lang="en-US" altLang="zh-CN" sz="2000" dirty="0" err="1">
                <a:solidFill>
                  <a:srgbClr val="303A4E"/>
                </a:solidFill>
                <a:latin typeface="Microsoft YaHei" panose="020B0503020204020204" pitchFamily="34" charset="-122"/>
                <a:ea typeface="Microsoft YaHei" panose="020B0503020204020204" pitchFamily="34" charset="-122"/>
              </a:rPr>
              <a:t>compiletime</a:t>
            </a:r>
            <a:r>
              <a:rPr lang="en-US" altLang="zh-CN" sz="2000" dirty="0">
                <a:solidFill>
                  <a:srgbClr val="303A4E"/>
                </a:solidFill>
                <a:latin typeface="Microsoft YaHei" panose="020B0503020204020204" pitchFamily="34" charset="-122"/>
                <a:ea typeface="Microsoft YaHei" panose="020B0503020204020204" pitchFamily="34" charset="-122"/>
              </a:rPr>
              <a:t> approaches</a:t>
            </a:r>
            <a:r>
              <a:rPr lang="zh-CN" altLang="en-US" sz="2000" dirty="0">
                <a:solidFill>
                  <a:srgbClr val="303A4E"/>
                </a:solidFill>
                <a:latin typeface="Microsoft YaHei" panose="020B0503020204020204" pitchFamily="34" charset="-122"/>
                <a:ea typeface="Microsoft YaHei" panose="020B0503020204020204" pitchFamily="34" charset="-122"/>
              </a:rPr>
              <a:t>）上，</a:t>
            </a:r>
            <a:r>
              <a:rPr lang="zh-CN" altLang="en-US" sz="2000" b="0" i="0" dirty="0">
                <a:solidFill>
                  <a:srgbClr val="303A4E"/>
                </a:solidFill>
                <a:effectLst/>
                <a:latin typeface="Microsoft YaHei" panose="020B0503020204020204" pitchFamily="34" charset="-122"/>
                <a:ea typeface="Microsoft YaHei" panose="020B0503020204020204" pitchFamily="34" charset="-122"/>
              </a:rPr>
              <a:t>编译器创建原始程序的过滤版本，只包含计算难以预测的分支结果所需的指令。过滤后的线程或辅助线程在另一个内核、同步多线程（</a:t>
            </a:r>
            <a:r>
              <a:rPr lang="en-US" altLang="zh-CN" sz="2000" b="0" i="0" dirty="0">
                <a:solidFill>
                  <a:srgbClr val="303A4E"/>
                </a:solidFill>
                <a:effectLst/>
                <a:latin typeface="Microsoft YaHei" panose="020B0503020204020204" pitchFamily="34" charset="-122"/>
                <a:ea typeface="Microsoft YaHei" panose="020B0503020204020204" pitchFamily="34" charset="-122"/>
              </a:rPr>
              <a:t>SMT</a:t>
            </a:r>
            <a:r>
              <a:rPr lang="zh-CN" altLang="en-US" sz="2000" b="0" i="0" dirty="0">
                <a:solidFill>
                  <a:srgbClr val="303A4E"/>
                </a:solidFill>
                <a:effectLst/>
                <a:latin typeface="Microsoft YaHei" panose="020B0503020204020204" pitchFamily="34" charset="-122"/>
                <a:ea typeface="Microsoft YaHei" panose="020B0503020204020204" pitchFamily="34" charset="-122"/>
              </a:rPr>
              <a:t>）上下文或内核内的专用单元上异步执行。作者认为，这些方法从根本上来说成本更高，因为它们需要重新执行程序中的大多数指令，因此需要昂贵的资源来预计算分支。同时，轻型运行时的方法（</a:t>
            </a:r>
            <a:r>
              <a:rPr lang="en-US" altLang="zh-CN" sz="2000" b="0" i="0" dirty="0">
                <a:solidFill>
                  <a:srgbClr val="303A4E"/>
                </a:solidFill>
                <a:effectLst/>
                <a:latin typeface="Microsoft YaHei" panose="020B0503020204020204" pitchFamily="34" charset="-122"/>
                <a:ea typeface="Microsoft YaHei" panose="020B0503020204020204" pitchFamily="34" charset="-122"/>
              </a:rPr>
              <a:t>light-weight runtime approaches</a:t>
            </a:r>
            <a:r>
              <a:rPr lang="zh-CN" altLang="en-US" sz="2000" b="0" i="0" dirty="0">
                <a:solidFill>
                  <a:srgbClr val="303A4E"/>
                </a:solidFill>
                <a:effectLst/>
                <a:latin typeface="Microsoft YaHei" panose="020B0503020204020204" pitchFamily="34" charset="-122"/>
                <a:ea typeface="Microsoft YaHei" panose="020B0503020204020204" pitchFamily="34" charset="-122"/>
              </a:rPr>
              <a:t>）无法连续运行，限制了它们提供及时预测的能力。</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86704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9</a:t>
            </a:fld>
            <a:endParaRPr lang="zh-CN" altLang="en-US"/>
          </a:p>
        </p:txBody>
      </p:sp>
      <p:sp>
        <p:nvSpPr>
          <p:cNvPr id="6" name="TextBox 8"/>
          <p:cNvSpPr txBox="1"/>
          <p:nvPr/>
        </p:nvSpPr>
        <p:spPr>
          <a:xfrm>
            <a:off x="4045601" y="1426721"/>
            <a:ext cx="4100796" cy="430887"/>
          </a:xfrm>
          <a:prstGeom prst="rect">
            <a:avLst/>
          </a:prstGeom>
          <a:noFill/>
        </p:spPr>
        <p:txBody>
          <a:bodyPr wrap="square" lIns="0" tIns="0" rIns="0" bIns="0" rtlCol="0" anchor="ctr">
            <a:spAutoFit/>
          </a:bodyPr>
          <a:lstStyle/>
          <a:p>
            <a:r>
              <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基于编译器技术的局限性</a:t>
            </a: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32900" y="2416620"/>
            <a:ext cx="9526199" cy="3652923"/>
          </a:xfrm>
          <a:prstGeom prst="rect">
            <a:avLst/>
          </a:prstGeom>
        </p:spPr>
        <p:txBody>
          <a:bodyPr wrap="square">
            <a:spAutoFit/>
          </a:bodyPr>
          <a:lstStyle/>
          <a:p>
            <a:pPr algn="just">
              <a:lnSpc>
                <a:spcPct val="1500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大多数以前的工作都依赖于编译器来识别候选分支和提取辅助线程。由于编译器从整体上看程序，因此它们可以迭代控制流和数据流，从而生成分支指令，并生成计算分支方向所需的精确最小操作集。然而，构建</a:t>
            </a:r>
            <a:r>
              <a:rPr lang="en-US" altLang="zh-CN" dirty="0">
                <a:solidFill>
                  <a:schemeClr val="bg2">
                    <a:lumMod val="25000"/>
                  </a:schemeClr>
                </a:solidFill>
                <a:latin typeface="微软雅黑" panose="020B0503020204020204" pitchFamily="34" charset="-122"/>
                <a:ea typeface="微软雅黑" panose="020B0503020204020204" pitchFamily="34" charset="-122"/>
              </a:rPr>
              <a:t>100%</a:t>
            </a:r>
            <a:r>
              <a:rPr lang="zh-CN" altLang="en-US" dirty="0">
                <a:solidFill>
                  <a:schemeClr val="bg2">
                    <a:lumMod val="25000"/>
                  </a:schemeClr>
                </a:solidFill>
                <a:latin typeface="微软雅黑" panose="020B0503020204020204" pitchFamily="34" charset="-122"/>
                <a:ea typeface="微软雅黑" panose="020B0503020204020204" pitchFamily="34" charset="-122"/>
              </a:rPr>
              <a:t>准确计算分支结果的辅助线程需要太多操作才能成为辅助线程的一部分。而后，研究集中于在编译时使用分析技术，从辅助线程中删除指令。这将产生一个非常简单但不再</a:t>
            </a:r>
            <a:r>
              <a:rPr lang="en-US" altLang="zh-CN" dirty="0">
                <a:solidFill>
                  <a:schemeClr val="bg2">
                    <a:lumMod val="25000"/>
                  </a:schemeClr>
                </a:solidFill>
                <a:latin typeface="微软雅黑" panose="020B0503020204020204" pitchFamily="34" charset="-122"/>
                <a:ea typeface="微软雅黑" panose="020B0503020204020204" pitchFamily="34" charset="-122"/>
              </a:rPr>
              <a:t>100%</a:t>
            </a:r>
            <a:r>
              <a:rPr lang="zh-CN" altLang="en-US" dirty="0">
                <a:solidFill>
                  <a:schemeClr val="bg2">
                    <a:lumMod val="25000"/>
                  </a:schemeClr>
                </a:solidFill>
                <a:latin typeface="微软雅黑" panose="020B0503020204020204" pitchFamily="34" charset="-122"/>
                <a:ea typeface="微软雅黑" panose="020B0503020204020204" pitchFamily="34" charset="-122"/>
              </a:rPr>
              <a:t>准确的辅助线程。这些技术的有效性在很大程度上依赖于分析数据的代表性。不具代表性的数据可能会导致不准确的编译器优化，从而不正确地减少辅助线程，导致它们在运行时生成的预测精度大大降低，从而增加昂贵的代价。此外，在编译器层引入依赖链需要对指令集体系结构（</a:t>
            </a:r>
            <a:r>
              <a:rPr lang="en-US" altLang="zh-CN" dirty="0">
                <a:solidFill>
                  <a:schemeClr val="bg2">
                    <a:lumMod val="25000"/>
                  </a:schemeClr>
                </a:solidFill>
                <a:latin typeface="微软雅黑" panose="020B0503020204020204" pitchFamily="34" charset="-122"/>
                <a:ea typeface="微软雅黑" panose="020B0503020204020204" pitchFamily="34" charset="-122"/>
              </a:rPr>
              <a:t>ISA</a:t>
            </a:r>
            <a:r>
              <a:rPr lang="zh-CN" altLang="en-US" dirty="0">
                <a:solidFill>
                  <a:schemeClr val="bg2">
                    <a:lumMod val="25000"/>
                  </a:schemeClr>
                </a:solidFill>
                <a:latin typeface="微软雅黑" panose="020B0503020204020204" pitchFamily="34" charset="-122"/>
                <a:ea typeface="微软雅黑" panose="020B0503020204020204" pitchFamily="34" charset="-122"/>
              </a:rPr>
              <a:t>）进行更改。</a:t>
            </a:r>
            <a:endParaRPr lang="en-US" altLang="zh-CN"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34459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商务工作汇报PPT模板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6323</TotalTime>
  <Words>1494</Words>
  <Application>Microsoft Office PowerPoint</Application>
  <PresentationFormat>宽屏</PresentationFormat>
  <Paragraphs>111</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 Unicode MS</vt:lpstr>
      <vt:lpstr>思源黑体 CN Bold</vt:lpstr>
      <vt:lpstr>思源黑体 CN Light</vt:lpstr>
      <vt:lpstr>微软雅黑</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简洁黑白</dc:title>
  <dc:creator>第一PPT</dc:creator>
  <cp:keywords>www.1ppt.com</cp:keywords>
  <dc:description>www.1ppt.com</dc:description>
  <cp:lastModifiedBy>李 宗鸿</cp:lastModifiedBy>
  <cp:revision>506</cp:revision>
  <dcterms:created xsi:type="dcterms:W3CDTF">2019-04-09T06:58:04Z</dcterms:created>
  <dcterms:modified xsi:type="dcterms:W3CDTF">2022-01-04T11:39:38Z</dcterms:modified>
</cp:coreProperties>
</file>