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281" r:id="rId5"/>
    <p:sldId id="291" r:id="rId6"/>
    <p:sldId id="365" r:id="rId7"/>
    <p:sldId id="367" r:id="rId8"/>
    <p:sldId id="292" r:id="rId9"/>
    <p:sldId id="366" r:id="rId10"/>
    <p:sldId id="368" r:id="rId11"/>
    <p:sldId id="293" r:id="rId12"/>
    <p:sldId id="369" r:id="rId13"/>
    <p:sldId id="363" r:id="rId14"/>
    <p:sldId id="326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B0BD"/>
    <a:srgbClr val="4F91A0"/>
    <a:srgbClr val="3A3A3A"/>
    <a:srgbClr val="FFC001"/>
    <a:srgbClr val="FAFAFA"/>
    <a:srgbClr val="F0B700"/>
    <a:srgbClr val="E2AC00"/>
    <a:srgbClr val="B08600"/>
    <a:srgbClr val="F6BB0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486" y="-1758"/>
      </p:cViewPr>
      <p:guideLst>
        <p:guide orient="horz" pos="3020"/>
        <p:guide orient="horz" pos="1417"/>
        <p:guide orient="horz" pos="2709"/>
        <p:guide pos="3816"/>
        <p:guide pos="1181"/>
        <p:guide pos="5692"/>
        <p:guide pos="7038"/>
        <p:guide pos="2889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 panose="02010600030101010101" charset="-122"/>
              </a:rPr>
            </a:fld>
            <a:endParaRPr lang="zh-CN" altLang="en-US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2F2B60-380D-4507-8301-48ECEEAC5BC9}" type="slidenum">
              <a:rPr lang="zh-CN" altLang="en-US" smtClean="0">
                <a:cs typeface="等线" panose="02010600030101010101" charset="-122"/>
              </a:rPr>
            </a:fld>
            <a:endParaRPr lang="zh-CN" altLang="en-US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 panose="02010600030101010101" charset="-122"/>
              </a:rPr>
            </a:fld>
            <a:endParaRPr lang="zh-CN" altLang="en-US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 panose="02010600030101010101" charset="-122"/>
              </a:rPr>
            </a:fld>
            <a:endParaRPr lang="zh-CN" altLang="en-US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 panose="02010600030101010101" charset="-122"/>
              </a:rPr>
            </a:fld>
            <a:endParaRPr lang="zh-CN" altLang="en-US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 panose="02010600030101010101" charset="-122"/>
              </a:rPr>
            </a:fld>
            <a:endParaRPr lang="zh-CN" altLang="en-US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 panose="02010600030101010101" charset="-122"/>
              </a:rPr>
            </a:fld>
            <a:endParaRPr lang="zh-CN" altLang="en-US"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C92A8-CA83-4116-B942-5BB950F728F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DDC8-72A5-49C0-BCC0-6AA2493B5D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8DBB8-DB13-4BF9-8D45-A66BEF9B89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DE05-1123-4929-BD04-19624C65C784}" type="slidenum">
              <a:rPr lang="zh-CN" altLang="en-US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424373" y="52999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 rot="16200000" flipV="1">
            <a:off x="-172135" y="118881"/>
            <a:ext cx="95928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 rot="16200000" flipV="1">
            <a:off x="-182596" y="258797"/>
            <a:ext cx="98020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8661ECD-1FD5-41C1-9CD7-5CF881354EC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161D443-E97D-4AF8-A730-B280231FD77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0E739-6AAD-4EF0-B519-D912208CEF5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5400000">
            <a:off x="3675126" y="-391598"/>
            <a:ext cx="4885525" cy="12235776"/>
          </a:xfrm>
          <a:prstGeom prst="rect">
            <a:avLst/>
          </a:prstGeom>
        </p:spPr>
      </p:pic>
      <p:sp>
        <p:nvSpPr>
          <p:cNvPr id="20" name="PA_文本框 19"/>
          <p:cNvSpPr txBox="1"/>
          <p:nvPr>
            <p:custDataLst>
              <p:tags r:id="rId2"/>
            </p:custDataLst>
          </p:nvPr>
        </p:nvSpPr>
        <p:spPr>
          <a:xfrm>
            <a:off x="3456284" y="2587302"/>
            <a:ext cx="5669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rgbClr val="4F91A0"/>
                </a:solidFill>
                <a:latin typeface="+mn-ea"/>
                <a:ea typeface="+mn-ea"/>
                <a:cs typeface="+mn-ea"/>
              </a:rPr>
              <a:t>数据结构大作业报告</a:t>
            </a:r>
            <a:endParaRPr lang="zh-CN" altLang="en-US" sz="4800" b="1" dirty="0">
              <a:ln w="12700">
                <a:noFill/>
                <a:prstDash val="solid"/>
              </a:ln>
              <a:solidFill>
                <a:srgbClr val="4F91A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2" name="PA_矩形 21"/>
          <p:cNvSpPr/>
          <p:nvPr>
            <p:custDataLst>
              <p:tags r:id="rId3"/>
            </p:custDataLst>
          </p:nvPr>
        </p:nvSpPr>
        <p:spPr>
          <a:xfrm>
            <a:off x="5488285" y="3660100"/>
            <a:ext cx="1605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4F91A0"/>
                </a:solidFill>
                <a:latin typeface="+mn-ea"/>
                <a:ea typeface="+mn-ea"/>
                <a:cs typeface="+mn-ea"/>
              </a:rPr>
              <a:t>汇报人：罗金荣</a:t>
            </a:r>
            <a:endParaRPr lang="zh-CN" altLang="en-US" sz="1600" dirty="0">
              <a:solidFill>
                <a:srgbClr val="4F91A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3" name="PA_矩形 22"/>
          <p:cNvSpPr/>
          <p:nvPr>
            <p:custDataLst>
              <p:tags r:id="rId4"/>
            </p:custDataLst>
          </p:nvPr>
        </p:nvSpPr>
        <p:spPr>
          <a:xfrm>
            <a:off x="3244512" y="3659987"/>
            <a:ext cx="6092825" cy="4298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  <a:p>
            <a:pPr algn="ctr"/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99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9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4420" y="801370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 </a:t>
            </a:r>
            <a:r>
              <a:rPr lang="zh-CN" altLang="en-US"/>
              <a:t>具体实现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10435" y="13690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遇到的问题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39085" y="22790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库难找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39085" y="36245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库难学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39085" y="497014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一键实现多功能困难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84010" y="13690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解决方案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88175" y="2279015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ACLLib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134225" y="36245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删库跑路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134225" y="49701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多键实现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88175" y="362458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多看文档、博客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1"/>
      <p:bldP spid="7" grpId="1"/>
      <p:bldP spid="8" grpId="0"/>
      <p:bldP spid="13" grpId="0"/>
      <p:bldP spid="13" grpId="1"/>
      <p:bldP spid="15" grpId="0"/>
      <p:bldP spid="9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937975" y="1498563"/>
            <a:ext cx="4660490" cy="37693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  <a:ea typeface="+mn-ea"/>
                <a:cs typeface="+mn-ea"/>
              </a:rPr>
              <a:t>04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  <a:ea typeface="+mn-ea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6260" y="3009900"/>
            <a:ext cx="107696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04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5915059" y="3122093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  <a:cs typeface="+mn-ea"/>
              </a:rPr>
              <a:t>测试</a:t>
            </a:r>
            <a:endParaRPr lang="zh-CN" altLang="en-US" sz="2800" b="1" dirty="0">
              <a:solidFill>
                <a:schemeClr val="tx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62405" y="2797175"/>
            <a:ext cx="0" cy="14255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6830" y="3852863"/>
            <a:ext cx="1730375" cy="27146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nimBg="1"/>
      <p:bldP spid="27" grpId="0" bldLvl="0" animBg="1"/>
      <p:bldP spid="11" grpId="0"/>
      <p:bldP spid="8199" grpId="0"/>
      <p:bldP spid="17" grpId="0" bldLvl="0" animBg="1"/>
      <p:bldP spid="3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5400000">
            <a:off x="3675126" y="-391598"/>
            <a:ext cx="4885525" cy="12235776"/>
          </a:xfrm>
          <a:prstGeom prst="rect">
            <a:avLst/>
          </a:prstGeom>
        </p:spPr>
      </p:pic>
      <p:sp>
        <p:nvSpPr>
          <p:cNvPr id="20" name="PA_文本框 19"/>
          <p:cNvSpPr txBox="1"/>
          <p:nvPr>
            <p:custDataLst>
              <p:tags r:id="rId2"/>
            </p:custDataLst>
          </p:nvPr>
        </p:nvSpPr>
        <p:spPr>
          <a:xfrm>
            <a:off x="4980285" y="2299803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n w="12700">
                  <a:noFill/>
                  <a:prstDash val="solid"/>
                </a:ln>
                <a:solidFill>
                  <a:srgbClr val="4F91A0"/>
                </a:solidFill>
                <a:latin typeface="+mn-ea"/>
                <a:ea typeface="+mn-ea"/>
                <a:cs typeface="+mn-ea"/>
              </a:rPr>
              <a:t>谢谢观看</a:t>
            </a:r>
            <a:endParaRPr lang="zh-CN" altLang="en-US" sz="4800" b="1" dirty="0" smtClean="0">
              <a:ln w="12700">
                <a:noFill/>
                <a:prstDash val="solid"/>
              </a:ln>
              <a:solidFill>
                <a:srgbClr val="4F91A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2" name="PA_矩形 21"/>
          <p:cNvSpPr/>
          <p:nvPr>
            <p:custDataLst>
              <p:tags r:id="rId3"/>
            </p:custDataLst>
          </p:nvPr>
        </p:nvSpPr>
        <p:spPr>
          <a:xfrm>
            <a:off x="6135985" y="3095741"/>
            <a:ext cx="309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1600" dirty="0">
              <a:solidFill>
                <a:srgbClr val="4F91A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3" name="PA_矩形 22"/>
          <p:cNvSpPr/>
          <p:nvPr>
            <p:custDataLst>
              <p:tags r:id="rId4"/>
            </p:custDataLst>
          </p:nvPr>
        </p:nvSpPr>
        <p:spPr>
          <a:xfrm>
            <a:off x="3244512" y="3372488"/>
            <a:ext cx="6092825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600" dirty="0">
                <a:solidFill>
                  <a:srgbClr val="4F91A0"/>
                </a:solidFill>
                <a:latin typeface="+mn-ea"/>
                <a:ea typeface="+mn-ea"/>
                <a:cs typeface="+mn-ea"/>
              </a:rPr>
              <a:t>汇报人：罗金荣</a:t>
            </a:r>
            <a:endParaRPr lang="zh-CN" altLang="en-US" sz="1600" dirty="0">
              <a:solidFill>
                <a:srgbClr val="4F91A0"/>
              </a:solidFill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39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3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00565" y="1288360"/>
            <a:ext cx="12393182" cy="5754562"/>
          </a:xfrm>
          <a:prstGeom prst="rect">
            <a:avLst/>
          </a:prstGeom>
          <a:blipFill dpi="0" rotWithShape="1">
            <a:blip r:embed="rId1">
              <a:alphaModFix amt="23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98828" y="708480"/>
            <a:ext cx="5516562" cy="1157288"/>
            <a:chOff x="3856038" y="2759075"/>
            <a:chExt cx="5516562" cy="1157288"/>
          </a:xfrm>
        </p:grpSpPr>
        <p:sp>
          <p:nvSpPr>
            <p:cNvPr id="5" name="圆角矩形 4"/>
            <p:cNvSpPr/>
            <p:nvPr/>
          </p:nvSpPr>
          <p:spPr>
            <a:xfrm>
              <a:off x="3856038" y="2759075"/>
              <a:ext cx="5516562" cy="11572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7172" name="文本框 5"/>
            <p:cNvSpPr txBox="1">
              <a:spLocks noChangeArrowheads="1"/>
            </p:cNvSpPr>
            <p:nvPr/>
          </p:nvSpPr>
          <p:spPr bwMode="auto">
            <a:xfrm>
              <a:off x="4175125" y="2876550"/>
              <a:ext cx="2532063" cy="92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400" dirty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ea"/>
                </a:rPr>
                <a:t>ONTENT</a:t>
              </a:r>
              <a:endParaRPr lang="zh-CN" altLang="en-US" sz="5400" dirty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10108" y="678635"/>
            <a:ext cx="1189037" cy="1187450"/>
            <a:chOff x="2922588" y="2759075"/>
            <a:chExt cx="1189037" cy="1187450"/>
          </a:xfrm>
        </p:grpSpPr>
        <p:sp>
          <p:nvSpPr>
            <p:cNvPr id="4" name="椭圆 3"/>
            <p:cNvSpPr/>
            <p:nvPr/>
          </p:nvSpPr>
          <p:spPr>
            <a:xfrm>
              <a:off x="2922588" y="2759075"/>
              <a:ext cx="1189037" cy="118745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7173" name="文本框 6"/>
            <p:cNvSpPr txBox="1">
              <a:spLocks noChangeArrowheads="1"/>
            </p:cNvSpPr>
            <p:nvPr/>
          </p:nvSpPr>
          <p:spPr bwMode="auto">
            <a:xfrm>
              <a:off x="3176588" y="2890838"/>
              <a:ext cx="55562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400" dirty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ea"/>
                </a:rPr>
                <a:t>C</a:t>
              </a:r>
              <a:endParaRPr lang="zh-CN" altLang="en-US" sz="5400" dirty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7175" name="文本框 9"/>
          <p:cNvSpPr txBox="1">
            <a:spLocks noChangeArrowheads="1"/>
          </p:cNvSpPr>
          <p:nvPr/>
        </p:nvSpPr>
        <p:spPr bwMode="auto">
          <a:xfrm>
            <a:off x="2878373" y="1866085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+mn-ea"/>
                <a:ea typeface="+mn-ea"/>
                <a:cs typeface="+mn-ea"/>
              </a:rPr>
              <a:t>01</a:t>
            </a:r>
            <a:endParaRPr lang="zh-CN" altLang="en-US" sz="4800" dirty="0">
              <a:latin typeface="+mn-ea"/>
              <a:ea typeface="+mn-ea"/>
              <a:cs typeface="+mn-ea"/>
            </a:endParaRPr>
          </a:p>
        </p:txBody>
      </p:sp>
      <p:sp>
        <p:nvSpPr>
          <p:cNvPr id="7176" name="矩形 10"/>
          <p:cNvSpPr>
            <a:spLocks noChangeArrowheads="1"/>
          </p:cNvSpPr>
          <p:nvPr/>
        </p:nvSpPr>
        <p:spPr bwMode="auto">
          <a:xfrm>
            <a:off x="3600450" y="2105660"/>
            <a:ext cx="24155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概要</a:t>
            </a:r>
            <a:endParaRPr lang="zh-CN" altLang="en-US" sz="2400" b="1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684105" y="2012135"/>
            <a:ext cx="0" cy="64611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文本框 16"/>
          <p:cNvSpPr txBox="1">
            <a:spLocks noChangeArrowheads="1"/>
          </p:cNvSpPr>
          <p:nvPr/>
        </p:nvSpPr>
        <p:spPr bwMode="auto">
          <a:xfrm>
            <a:off x="2878373" y="2750482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latin typeface="+mn-ea"/>
                <a:ea typeface="+mn-ea"/>
                <a:cs typeface="+mn-ea"/>
              </a:rPr>
              <a:t>02</a:t>
            </a:r>
            <a:endParaRPr lang="zh-CN" altLang="en-US" sz="4800">
              <a:latin typeface="+mn-ea"/>
              <a:ea typeface="+mn-ea"/>
              <a:cs typeface="+mn-ea"/>
            </a:endParaRPr>
          </a:p>
        </p:txBody>
      </p:sp>
      <p:sp>
        <p:nvSpPr>
          <p:cNvPr id="7191" name="矩形 17"/>
          <p:cNvSpPr>
            <a:spLocks noChangeArrowheads="1"/>
          </p:cNvSpPr>
          <p:nvPr/>
        </p:nvSpPr>
        <p:spPr bwMode="auto">
          <a:xfrm>
            <a:off x="3508375" y="2935605"/>
            <a:ext cx="25990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软件设计</a:t>
            </a:r>
            <a:endParaRPr lang="zh-CN" altLang="en-US" sz="2400" b="1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3684423" y="2841763"/>
            <a:ext cx="0" cy="647700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文本框 26"/>
          <p:cNvSpPr txBox="1">
            <a:spLocks noChangeArrowheads="1"/>
          </p:cNvSpPr>
          <p:nvPr/>
        </p:nvSpPr>
        <p:spPr bwMode="auto">
          <a:xfrm>
            <a:off x="2878635" y="3625988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+mn-ea"/>
                <a:ea typeface="+mn-ea"/>
                <a:cs typeface="+mn-ea"/>
              </a:rPr>
              <a:t>03</a:t>
            </a:r>
            <a:endParaRPr lang="zh-CN" altLang="en-US" sz="4800" dirty="0">
              <a:latin typeface="+mn-ea"/>
              <a:ea typeface="+mn-ea"/>
              <a:cs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84423" y="3718380"/>
            <a:ext cx="0" cy="64611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192865" y="1774963"/>
            <a:ext cx="1730375" cy="2714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461278" y="4300675"/>
            <a:ext cx="1730375" cy="271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6" name="文本框 26"/>
          <p:cNvSpPr txBox="1">
            <a:spLocks noChangeArrowheads="1"/>
          </p:cNvSpPr>
          <p:nvPr/>
        </p:nvSpPr>
        <p:spPr bwMode="auto">
          <a:xfrm>
            <a:off x="2886890" y="4457203"/>
            <a:ext cx="89789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+mn-ea"/>
                <a:ea typeface="+mn-ea"/>
                <a:cs typeface="+mn-ea"/>
              </a:rPr>
              <a:t>04</a:t>
            </a:r>
            <a:endParaRPr lang="zh-CN" altLang="en-US" sz="4800" dirty="0">
              <a:latin typeface="+mn-ea"/>
              <a:ea typeface="+mn-ea"/>
              <a:cs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84423" y="4548325"/>
            <a:ext cx="0" cy="64611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27"/>
          <p:cNvSpPr>
            <a:spLocks noChangeArrowheads="1"/>
          </p:cNvSpPr>
          <p:nvPr/>
        </p:nvSpPr>
        <p:spPr bwMode="auto">
          <a:xfrm>
            <a:off x="3625215" y="3811270"/>
            <a:ext cx="23666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具体实现</a:t>
            </a:r>
            <a:endParaRPr lang="zh-CN" altLang="en-US" sz="2400" b="1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1" name="矩形 27"/>
          <p:cNvSpPr>
            <a:spLocks noChangeArrowheads="1"/>
          </p:cNvSpPr>
          <p:nvPr/>
        </p:nvSpPr>
        <p:spPr bwMode="auto">
          <a:xfrm>
            <a:off x="3673475" y="4641850"/>
            <a:ext cx="23666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测试</a:t>
            </a:r>
            <a:endParaRPr lang="zh-CN" altLang="en-US" sz="2400" b="1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30000" fill="hold" nodeType="after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30000" fill="hold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7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7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7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7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719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7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7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7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7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71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7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1" presetID="4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ox(in)">
                                          <p:cBhvr>
                                            <p:cTn id="6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7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  <p:bldP spid="7175" grpId="0"/>
          <p:bldP spid="7176" grpId="0"/>
          <p:bldP spid="7190" grpId="0"/>
          <p:bldP spid="7191" grpId="0"/>
          <p:bldP spid="7180" grpId="0"/>
          <p:bldP spid="39" grpId="0" animBg="1"/>
          <p:bldP spid="40" grpId="0" animBg="1"/>
          <p:bldP spid="10" grpId="0"/>
          <p:bldP spid="6" grpId="0"/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7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7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7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7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719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7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7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7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7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71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7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1" presetID="4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ox(in)">
                                          <p:cBhvr>
                                            <p:cTn id="6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7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ldLvl="0" animBg="1"/>
          <p:bldP spid="7175" grpId="0"/>
          <p:bldP spid="7176" grpId="0"/>
          <p:bldP spid="7190" grpId="0"/>
          <p:bldP spid="7191" grpId="0"/>
          <p:bldP spid="7180" grpId="0"/>
          <p:bldP spid="39" grpId="0" animBg="1"/>
          <p:bldP spid="40" grpId="0" animBg="1"/>
          <p:bldP spid="10" grpId="0"/>
          <p:bldP spid="6" grpId="0"/>
          <p:bldP spid="1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937975" y="1498563"/>
            <a:ext cx="4660490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  <a:ea typeface="+mn-ea"/>
                <a:cs typeface="+mn-ea"/>
              </a:rPr>
              <a:t>01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  <a:ea typeface="+mn-ea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6260" y="3009900"/>
            <a:ext cx="108555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01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5062220" y="3230880"/>
            <a:ext cx="31762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  <a:cs typeface="+mn-ea"/>
              </a:rPr>
              <a:t>概要</a:t>
            </a:r>
            <a:endParaRPr lang="zh-CN" altLang="en-US" sz="2800" b="1" dirty="0">
              <a:solidFill>
                <a:schemeClr val="tx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62405" y="2797175"/>
            <a:ext cx="0" cy="14255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6830" y="3852863"/>
            <a:ext cx="1730375" cy="27146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27" grpId="0" animBg="1"/>
      <p:bldP spid="11" grpId="0"/>
      <p:bldP spid="8199" grpId="0"/>
      <p:bldP spid="17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7400" y="455295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01 </a:t>
            </a:r>
            <a:r>
              <a:rPr lang="zh-CN" altLang="en-US"/>
              <a:t>概要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85595" y="122301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一个好玩的象棋游戏</a:t>
            </a:r>
            <a:endParaRPr lang="zh-CN" altLang="en-US"/>
          </a:p>
        </p:txBody>
      </p:sp>
      <p:pic>
        <p:nvPicPr>
          <p:cNvPr id="7" name="图片 6" descr="象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1591310"/>
            <a:ext cx="8347710" cy="5565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25865" y="6437630"/>
            <a:ext cx="2164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图片仅供参考，请以实物为准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089150" y="8547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这是什么？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7400" y="455295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01 </a:t>
            </a:r>
            <a:r>
              <a:rPr lang="zh-CN" altLang="en-US"/>
              <a:t>概要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2870" y="11360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为什么做象棋？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55950" y="1714500"/>
            <a:ext cx="3248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老少咸宜</a:t>
            </a:r>
            <a:endParaRPr lang="zh-CN" altLang="en-US" sz="5400"/>
          </a:p>
        </p:txBody>
      </p:sp>
      <p:sp>
        <p:nvSpPr>
          <p:cNvPr id="9" name="文本框 8"/>
          <p:cNvSpPr txBox="1"/>
          <p:nvPr/>
        </p:nvSpPr>
        <p:spPr>
          <a:xfrm>
            <a:off x="2859405" y="3489325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优秀传统文化</a:t>
            </a:r>
            <a:endParaRPr lang="zh-CN" altLang="en-US" sz="4800"/>
          </a:p>
        </p:txBody>
      </p:sp>
      <p:sp>
        <p:nvSpPr>
          <p:cNvPr id="10" name="文本框 9"/>
          <p:cNvSpPr txBox="1"/>
          <p:nvPr/>
        </p:nvSpPr>
        <p:spPr>
          <a:xfrm>
            <a:off x="10740390" y="6562725"/>
            <a:ext cx="1444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纯属虚构 纯属虚构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-635" y="6562725"/>
            <a:ext cx="1444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凑字数的 凑字数的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1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937975" y="1498563"/>
            <a:ext cx="4660490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  <a:ea typeface="+mn-ea"/>
                <a:cs typeface="+mn-ea"/>
              </a:rPr>
              <a:t>02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  <a:ea typeface="+mn-ea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62405" y="3009900"/>
            <a:ext cx="108555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02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5562634" y="3167178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  <a:cs typeface="+mn-ea"/>
              </a:rPr>
              <a:t>软件设计</a:t>
            </a:r>
            <a:endParaRPr lang="zh-CN" altLang="en-US" sz="2800" b="1" dirty="0">
              <a:solidFill>
                <a:schemeClr val="tx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62405" y="2797175"/>
            <a:ext cx="0" cy="14255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6830" y="3852863"/>
            <a:ext cx="1730375" cy="27146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27" grpId="0" animBg="1"/>
      <p:bldP spid="11" grpId="0"/>
      <p:bldP spid="8199" grpId="0"/>
      <p:bldP spid="17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4100" y="669290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 </a:t>
            </a:r>
            <a:r>
              <a:rPr lang="zh-CN" altLang="en-US"/>
              <a:t>软件设计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68880" y="1276985"/>
            <a:ext cx="321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（本系统全部由</a:t>
            </a:r>
            <a:r>
              <a:rPr lang="en-US" altLang="zh-CN"/>
              <a:t>ACLLib</a:t>
            </a:r>
            <a:r>
              <a:rPr lang="zh-CN" altLang="en-US"/>
              <a:t>实现）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45310" y="22720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棋盘主界面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50085" y="46050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提示区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68370" y="2272030"/>
            <a:ext cx="818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棋盘主界面，顾名思义，就是我们主要下棋的核心区域（居中显示），能够响应</a:t>
            </a:r>
            <a:endParaRPr lang="zh-CN" altLang="en-US"/>
          </a:p>
          <a:p>
            <a:pPr algn="l"/>
            <a:r>
              <a:rPr lang="zh-CN" altLang="en-US"/>
              <a:t>用户操作（包括选中及移动等操作）。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68370" y="4605020"/>
            <a:ext cx="810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包括系统名称，bug反馈方式，象棋规则，游戏玩法，当前选中棋子以及当前回</a:t>
            </a:r>
            <a:endParaRPr lang="zh-CN" altLang="en-US"/>
          </a:p>
          <a:p>
            <a:pPr algn="l"/>
            <a:r>
              <a:rPr lang="zh-CN" altLang="en-US"/>
              <a:t>合数几大部分组成。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54100" y="669290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 </a:t>
            </a:r>
            <a:r>
              <a:rPr lang="zh-CN" altLang="en-US"/>
              <a:t>软件设计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68880" y="11156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棋盘长啥样？</a:t>
            </a:r>
            <a:endParaRPr lang="zh-CN" altLang="en-US"/>
          </a:p>
        </p:txBody>
      </p:sp>
      <p:pic>
        <p:nvPicPr>
          <p:cNvPr id="7" name="图片 6" descr="象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1591310"/>
            <a:ext cx="8347710" cy="5565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05240" y="1591310"/>
            <a:ext cx="32689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棋盘主界面的设计与大多数经</a:t>
            </a:r>
            <a:endParaRPr lang="zh-CN" altLang="en-US"/>
          </a:p>
          <a:p>
            <a:pPr algn="l"/>
            <a:r>
              <a:rPr lang="zh-CN" altLang="en-US"/>
              <a:t>典象棋棋盘设计大同小异。抽</a:t>
            </a:r>
            <a:endParaRPr lang="zh-CN" altLang="en-US"/>
          </a:p>
          <a:p>
            <a:pPr algn="l"/>
            <a:r>
              <a:rPr lang="zh-CN" altLang="en-US"/>
              <a:t>象来看，整个棋盘由黑色矩形</a:t>
            </a:r>
            <a:endParaRPr lang="zh-CN" altLang="en-US"/>
          </a:p>
          <a:p>
            <a:pPr algn="l"/>
            <a:r>
              <a:rPr lang="zh-CN" altLang="en-US"/>
              <a:t>作为背景，白色线条构成一个</a:t>
            </a:r>
            <a:endParaRPr lang="zh-CN" altLang="en-US"/>
          </a:p>
          <a:p>
            <a:pPr algn="l"/>
            <a:r>
              <a:rPr lang="zh-CN" altLang="en-US"/>
              <a:t>8*9的网格图以及‘将’‘帅’</a:t>
            </a:r>
            <a:endParaRPr lang="zh-CN" altLang="en-US"/>
          </a:p>
          <a:p>
            <a:pPr algn="l"/>
            <a:r>
              <a:rPr lang="zh-CN" altLang="en-US"/>
              <a:t>附近的斜线，再由32个实心圆</a:t>
            </a:r>
            <a:endParaRPr lang="zh-CN" altLang="en-US"/>
          </a:p>
          <a:p>
            <a:pPr algn="l"/>
            <a:r>
              <a:rPr lang="zh-CN" altLang="en-US"/>
              <a:t>作为棋子背景，辅以不同颜色</a:t>
            </a:r>
            <a:endParaRPr lang="zh-CN" altLang="en-US"/>
          </a:p>
          <a:p>
            <a:pPr algn="l"/>
            <a:r>
              <a:rPr lang="zh-CN" altLang="en-US"/>
              <a:t>作为阵营划分。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91310"/>
            <a:ext cx="4724400" cy="5260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937975" y="1498563"/>
            <a:ext cx="4660490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  <a:ea typeface="+mn-ea"/>
                <a:cs typeface="+mn-ea"/>
              </a:rPr>
              <a:t>03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  <a:ea typeface="+mn-ea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6260" y="3009900"/>
            <a:ext cx="108555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03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5559459" y="312209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  <a:cs typeface="+mn-ea"/>
              </a:rPr>
              <a:t>具体实现</a:t>
            </a:r>
            <a:endParaRPr lang="zh-CN" altLang="en-US" sz="2800" b="1" dirty="0">
              <a:solidFill>
                <a:schemeClr val="tx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62405" y="2797175"/>
            <a:ext cx="0" cy="14255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6830" y="3852863"/>
            <a:ext cx="1730375" cy="27146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27" grpId="0" animBg="1"/>
      <p:bldP spid="11" grpId="0"/>
      <p:bldP spid="8199" grpId="0"/>
      <p:bldP spid="17" grpId="0" animBg="1"/>
      <p:bldP spid="33" grpId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2312">
      <a:dk1>
        <a:sysClr val="windowText" lastClr="000000"/>
      </a:dk1>
      <a:lt1>
        <a:sysClr val="window" lastClr="FFFFFF"/>
      </a:lt1>
      <a:dk2>
        <a:srgbClr val="4F91A0"/>
      </a:dk2>
      <a:lt2>
        <a:srgbClr val="79B0BD"/>
      </a:lt2>
      <a:accent1>
        <a:srgbClr val="79B0BD"/>
      </a:accent1>
      <a:accent2>
        <a:srgbClr val="4F91A0"/>
      </a:accent2>
      <a:accent3>
        <a:srgbClr val="79B0BD"/>
      </a:accent3>
      <a:accent4>
        <a:srgbClr val="4F91A0"/>
      </a:accent4>
      <a:accent5>
        <a:srgbClr val="79B0BD"/>
      </a:accent5>
      <a:accent6>
        <a:srgbClr val="4F91A0"/>
      </a:accent6>
      <a:hlink>
        <a:srgbClr val="0563C1"/>
      </a:hlink>
      <a:folHlink>
        <a:srgbClr val="954F72"/>
      </a:folHlink>
    </a:clrScheme>
    <a:fontScheme name="Temp">
      <a:majorFont>
        <a:latin typeface="HelveticaInserat-Roman-SemiB"/>
        <a:ea typeface="微软雅黑"/>
        <a:cs typeface=""/>
      </a:majorFont>
      <a:minorFont>
        <a:latin typeface="HelveticaInserat-Roman-Semi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WPS 演示</Application>
  <PresentationFormat>自定义</PresentationFormat>
  <Paragraphs>121</Paragraphs>
  <Slides>12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等线 Light</vt:lpstr>
      <vt:lpstr>等线</vt:lpstr>
      <vt:lpstr>Calibri</vt:lpstr>
      <vt:lpstr>Calibri Light</vt:lpstr>
      <vt:lpstr>Arial Black</vt:lpstr>
      <vt:lpstr>微软雅黑</vt:lpstr>
      <vt:lpstr>Arial Unicode MS</vt:lpstr>
      <vt:lpstr>HelveticaInserat-Roman-SemiB</vt:lpstr>
      <vt:lpstr>字体管家彩虹羊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>第一PPT</dc:creator>
  <cp:keywords>www.1ppt.com</cp:keywords>
  <dc:description>www.1ppt.com</dc:description>
  <cp:lastModifiedBy>罗金荣</cp:lastModifiedBy>
  <cp:revision>350</cp:revision>
  <dcterms:created xsi:type="dcterms:W3CDTF">2016-06-07T15:36:00Z</dcterms:created>
  <dcterms:modified xsi:type="dcterms:W3CDTF">2018-06-13T15:13:34Z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