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torque_speed_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8080" y="966470"/>
            <a:ext cx="7395845" cy="50717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25295" y="598170"/>
            <a:ext cx="160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Torque/Power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9813925" y="4904105"/>
            <a:ext cx="617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w(v)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194935" y="1615440"/>
            <a:ext cx="975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1/w(1/v)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371340" y="5272405"/>
            <a:ext cx="1287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Base Speed</a:t>
            </a:r>
            <a:endParaRPr lang="en-US" b="1"/>
          </a:p>
          <a:p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1708150" y="1247140"/>
            <a:ext cx="709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T</a:t>
            </a:r>
            <a:r>
              <a:rPr lang="en-US" b="1" baseline="-25000">
                <a:solidFill>
                  <a:srgbClr val="FF0000"/>
                </a:solidFill>
              </a:rPr>
              <a:t>Tmax</a:t>
            </a:r>
            <a:endParaRPr lang="en-US" b="1" baseline="-250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20850" y="2132965"/>
            <a:ext cx="69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b="1" baseline="-25000">
                <a:solidFill>
                  <a:schemeClr val="accent6">
                    <a:lumMod val="75000"/>
                  </a:schemeClr>
                </a:solidFill>
              </a:rPr>
              <a:t>Tmax</a:t>
            </a:r>
            <a:endParaRPr lang="en-US" b="1" baseline="-250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535555" y="2317115"/>
            <a:ext cx="24523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7425" y="1566545"/>
            <a:ext cx="7677150" cy="37242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49905" y="4892040"/>
            <a:ext cx="270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tx1"/>
                </a:solidFill>
              </a:rPr>
              <a:t>Armature Circuit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880475" y="4265930"/>
            <a:ext cx="1881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tx1"/>
                </a:solidFill>
              </a:rPr>
              <a:t>Fixed Field</a:t>
            </a:r>
            <a:endParaRPr 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" y="1189355"/>
            <a:ext cx="6934200" cy="52578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785610" y="3404870"/>
            <a:ext cx="3611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/>
                </a:solidFill>
              </a:rPr>
              <a:t>Magnetic Field Intensity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30170" y="821055"/>
            <a:ext cx="320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/>
                </a:solidFill>
              </a:rPr>
              <a:t>Magnetic Flux Density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46880" y="1147445"/>
            <a:ext cx="3207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>
                <a:solidFill>
                  <a:schemeClr val="accent5"/>
                </a:solidFill>
              </a:rPr>
              <a:t>proportion to phi</a:t>
            </a:r>
            <a:endParaRPr lang="en-US" sz="1600" b="1">
              <a:solidFill>
                <a:schemeClr val="accent5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07935" y="3719830"/>
            <a:ext cx="3207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>
                <a:solidFill>
                  <a:schemeClr val="accent5"/>
                </a:solidFill>
              </a:rPr>
              <a:t>proportion to i</a:t>
            </a:r>
            <a:endParaRPr lang="en-US" sz="1600" b="1">
              <a:solidFill>
                <a:schemeClr val="accent5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071495" y="2075815"/>
            <a:ext cx="2085975" cy="3650615"/>
          </a:xfrm>
          <a:prstGeom prst="line">
            <a:avLst/>
          </a:prstGeom>
          <a:ln w="5715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2987040" y="1976755"/>
            <a:ext cx="2185035" cy="3805555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159250" y="1484630"/>
            <a:ext cx="6146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>
                <a:solidFill>
                  <a:srgbClr val="C00000"/>
                </a:solidFill>
              </a:rPr>
              <a:t>K</a:t>
            </a:r>
            <a:r>
              <a:rPr lang="en-US" sz="1600" b="1">
                <a:solidFill>
                  <a:srgbClr val="C00000"/>
                </a:solidFill>
                <a:latin typeface="Abyssinica SIL" panose="02000000000000000000" charset="0"/>
                <a:cs typeface="Abyssinica SIL" panose="02000000000000000000" charset="0"/>
              </a:rPr>
              <a:t>∅</a:t>
            </a:r>
            <a:endParaRPr lang="en-US" sz="1600" b="1">
              <a:solidFill>
                <a:srgbClr val="C00000"/>
              </a:solidFill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394450" y="3520440"/>
            <a:ext cx="6146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>
                <a:solidFill>
                  <a:srgbClr val="C00000"/>
                </a:solidFill>
              </a:rPr>
              <a:t>i</a:t>
            </a:r>
            <a:r>
              <a:rPr lang="en-US" sz="1600" b="1" baseline="-25000">
                <a:solidFill>
                  <a:srgbClr val="C00000"/>
                </a:solidFill>
              </a:rPr>
              <a:t>f</a:t>
            </a:r>
            <a:endParaRPr lang="en-US" sz="1600" b="1" baseline="-25000">
              <a:solidFill>
                <a:srgbClr val="C00000"/>
              </a:solidFill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457700" y="3183255"/>
            <a:ext cx="6146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>
                <a:solidFill>
                  <a:srgbClr val="C00000"/>
                </a:solidFill>
              </a:rPr>
              <a:t>K</a:t>
            </a:r>
            <a:r>
              <a:rPr lang="en-US" sz="1600" b="1" baseline="-25000">
                <a:solidFill>
                  <a:srgbClr val="C00000"/>
                </a:solidFill>
              </a:rPr>
              <a:t>f</a:t>
            </a:r>
            <a:endParaRPr lang="en-US" sz="1600" b="1" baseline="-25000">
              <a:solidFill>
                <a:srgbClr val="C00000"/>
              </a:solidFill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009130" y="4768850"/>
            <a:ext cx="2206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solidFill>
                  <a:srgbClr val="C00000"/>
                </a:solidFill>
              </a:rPr>
              <a:t>K</a:t>
            </a:r>
            <a:r>
              <a:rPr lang="en-US" sz="2400" b="1">
                <a:solidFill>
                  <a:srgbClr val="C00000"/>
                </a:solidFill>
                <a:latin typeface="Abyssinica SIL" panose="02000000000000000000" charset="0"/>
                <a:cs typeface="Abyssinica SIL" panose="02000000000000000000" charset="0"/>
              </a:rPr>
              <a:t>∅ = </a:t>
            </a:r>
            <a:r>
              <a:rPr lang="en-US" sz="2400" b="1">
                <a:solidFill>
                  <a:srgbClr val="C00000"/>
                </a:solidFill>
                <a:sym typeface="+mn-ea"/>
              </a:rPr>
              <a:t>K</a:t>
            </a:r>
            <a:r>
              <a:rPr lang="en-US" sz="2400" b="1" baseline="-25000">
                <a:solidFill>
                  <a:srgbClr val="C00000"/>
                </a:solidFill>
                <a:sym typeface="+mn-ea"/>
              </a:rPr>
              <a:t>f</a:t>
            </a:r>
            <a:r>
              <a:rPr lang="en-US" sz="2400" b="1">
                <a:solidFill>
                  <a:srgbClr val="C00000"/>
                </a:solidFill>
                <a:sym typeface="+mn-ea"/>
              </a:rPr>
              <a:t>i</a:t>
            </a:r>
            <a:r>
              <a:rPr lang="en-US" sz="2400" b="1" baseline="-25000">
                <a:solidFill>
                  <a:srgbClr val="C00000"/>
                </a:solidFill>
                <a:sym typeface="+mn-ea"/>
              </a:rPr>
              <a:t>f</a:t>
            </a:r>
            <a:endParaRPr lang="en-US" sz="2400" b="1" baseline="-25000">
              <a:solidFill>
                <a:srgbClr val="C00000"/>
              </a:solidFill>
              <a:latin typeface="Abyssinica SIL" panose="02000000000000000000" charset="0"/>
              <a:cs typeface="Abyssinica SIL" panose="020000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6790690" y="3388360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1/</a:t>
            </a:r>
            <a:r>
              <a:rPr lang="en-US">
                <a:sym typeface="+mn-ea"/>
              </a:rPr>
              <a:t>§M</a:t>
            </a:r>
            <a:endParaRPr lang="en-US">
              <a:sym typeface="+mn-ea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9225280" y="3388360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1/S</a:t>
            </a:r>
            <a:endParaRPr lang="en-US">
              <a:latin typeface="Arial" panose="02080604020202020204" pitchFamily="34" charset="0"/>
              <a:cs typeface="Abyssinica SIL" panose="02000000000000000000" charset="0"/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8070850" y="3754120"/>
            <a:ext cx="117792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063230" y="327406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dv/dt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33975" y="35712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295" y="2983865"/>
            <a:ext cx="2531745" cy="15589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499735" y="3754120"/>
            <a:ext cx="1290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003040" y="3754120"/>
            <a:ext cx="113093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505440" y="3740785"/>
            <a:ext cx="15805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6790690" y="1750060"/>
            <a:ext cx="1280160" cy="7315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Road Load</a:t>
            </a:r>
            <a:endParaRPr lang="en-US">
              <a:sym typeface="+mn-ea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11457305" y="3672205"/>
            <a:ext cx="182880" cy="18288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16200000" flipV="1">
            <a:off x="9030970" y="1155065"/>
            <a:ext cx="1556385" cy="34778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10933430" y="327406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accent5">
                    <a:lumMod val="75000"/>
                  </a:schemeClr>
                </a:solidFill>
                <a:sym typeface="+mn-ea"/>
              </a:rPr>
              <a:t>v</a:t>
            </a:r>
            <a:endParaRPr lang="en-US" b="1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cxnSp>
        <p:nvCxnSpPr>
          <p:cNvPr id="21" name="Elbow Connector 20"/>
          <p:cNvCxnSpPr>
            <a:stCxn id="14" idx="1"/>
            <a:endCxn id="8" idx="0"/>
          </p:cNvCxnSpPr>
          <p:nvPr/>
        </p:nvCxnSpPr>
        <p:spPr>
          <a:xfrm rot="10800000" flipV="1">
            <a:off x="5316220" y="2115820"/>
            <a:ext cx="1473835" cy="14554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5316220" y="265938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R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078605" y="33858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T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201420" y="2281555"/>
            <a:ext cx="2484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Force Speed Characteristics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4825" y="3487420"/>
            <a:ext cx="989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46380" y="310578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Tmax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8" name="Elbow Connector 27"/>
          <p:cNvCxnSpPr>
            <a:stCxn id="18" idx="2"/>
            <a:endCxn id="9" idx="1"/>
          </p:cNvCxnSpPr>
          <p:nvPr/>
        </p:nvCxnSpPr>
        <p:spPr>
          <a:xfrm rot="5400000" flipH="1">
            <a:off x="6464300" y="-1229360"/>
            <a:ext cx="91440" cy="10077450"/>
          </a:xfrm>
          <a:prstGeom prst="bentConnector4">
            <a:avLst>
              <a:gd name="adj1" fmla="val -1012500"/>
              <a:gd name="adj2" fmla="val 102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838190" y="1445260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1/</a:t>
            </a:r>
            <a:r>
              <a:rPr lang="en-US">
                <a:sym typeface="+mn-ea"/>
              </a:rPr>
              <a:t>§M</a:t>
            </a:r>
            <a:endParaRPr lang="en-US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18350" y="1811020"/>
            <a:ext cx="1634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663180" y="14427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v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181475" y="16281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47235" y="1811020"/>
            <a:ext cx="1290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50540" y="1811020"/>
            <a:ext cx="113093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6370320" y="2652395"/>
            <a:ext cx="2268220" cy="7727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202305" y="199390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R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079750" y="142367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T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838190" y="2664460"/>
            <a:ext cx="1280160" cy="7315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GRADE</a:t>
            </a:r>
            <a:endParaRPr lang="en-US"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81475" y="28600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47235" y="3030220"/>
            <a:ext cx="129095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5838190" y="3807460"/>
            <a:ext cx="1280160" cy="7315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AERO.</a:t>
            </a:r>
            <a:endParaRPr lang="en-US">
              <a:sym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181475" y="40030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1"/>
            <a:endCxn id="19" idx="6"/>
          </p:cNvCxnSpPr>
          <p:nvPr/>
        </p:nvCxnSpPr>
        <p:spPr>
          <a:xfrm flipH="1">
            <a:off x="4547235" y="4173220"/>
            <a:ext cx="129095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5838190" y="5045710"/>
            <a:ext cx="1280160" cy="7315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ROLLING</a:t>
            </a:r>
            <a:endParaRPr lang="en-US">
              <a:sym typeface="+mn-e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181475" y="524129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4" idx="1"/>
            <a:endCxn id="25" idx="6"/>
          </p:cNvCxnSpPr>
          <p:nvPr/>
        </p:nvCxnSpPr>
        <p:spPr>
          <a:xfrm flipH="1">
            <a:off x="4547235" y="5411470"/>
            <a:ext cx="129095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7799705" y="1722120"/>
            <a:ext cx="182880" cy="18288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28" name="Elbow Connector 27"/>
          <p:cNvCxnSpPr>
            <a:stCxn id="27" idx="2"/>
            <a:endCxn id="24" idx="3"/>
          </p:cNvCxnSpPr>
          <p:nvPr/>
        </p:nvCxnSpPr>
        <p:spPr>
          <a:xfrm rot="5400000">
            <a:off x="5751195" y="3271520"/>
            <a:ext cx="3506470" cy="7727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64355" y="4368800"/>
            <a:ext cx="0" cy="87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364355" y="3225800"/>
            <a:ext cx="0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0"/>
            <a:endCxn id="8" idx="4"/>
          </p:cNvCxnSpPr>
          <p:nvPr/>
        </p:nvCxnSpPr>
        <p:spPr>
          <a:xfrm flipV="1">
            <a:off x="4364355" y="1993900"/>
            <a:ext cx="0" cy="866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s 31"/>
          <p:cNvSpPr/>
          <p:nvPr/>
        </p:nvSpPr>
        <p:spPr>
          <a:xfrm>
            <a:off x="3429000" y="2514600"/>
            <a:ext cx="4953000" cy="35052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9171305" y="4963795"/>
            <a:ext cx="2437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rgbClr val="C00000"/>
                </a:solidFill>
              </a:rPr>
              <a:t>Resistive Model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82000" y="5147945"/>
            <a:ext cx="789305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s 34"/>
          <p:cNvSpPr/>
          <p:nvPr/>
        </p:nvSpPr>
        <p:spPr>
          <a:xfrm>
            <a:off x="8752840" y="1445260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1/r</a:t>
            </a:r>
            <a:r>
              <a:rPr lang="en-US" baseline="-25000">
                <a:sym typeface="+mn-ea"/>
              </a:rPr>
              <a:t>d</a:t>
            </a:r>
            <a:endParaRPr lang="en-US" baseline="-25000">
              <a:sym typeface="+mn-ea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7982585" y="980440"/>
            <a:ext cx="289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/>
                </a:solidFill>
              </a:rPr>
              <a:t>Radius of the wheel</a:t>
            </a:r>
            <a:endParaRPr lang="en-US" b="1">
              <a:solidFill>
                <a:schemeClr val="accent5"/>
              </a:solidFill>
            </a:endParaRPr>
          </a:p>
        </p:txBody>
      </p:sp>
      <p:cxnSp>
        <p:nvCxnSpPr>
          <p:cNvPr id="37" name="Straight Arrow Connector 36"/>
          <p:cNvCxnSpPr>
            <a:stCxn id="35" idx="2"/>
            <a:endCxn id="43" idx="0"/>
          </p:cNvCxnSpPr>
          <p:nvPr/>
        </p:nvCxnSpPr>
        <p:spPr>
          <a:xfrm>
            <a:off x="9392920" y="2176780"/>
            <a:ext cx="0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9392920" y="228663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w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1780540" y="1445260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1/r</a:t>
            </a:r>
            <a:r>
              <a:rPr lang="en-US" baseline="-25000">
                <a:sym typeface="+mn-ea"/>
              </a:rPr>
              <a:t>d</a:t>
            </a:r>
            <a:endParaRPr lang="en-US" baseline="-25000">
              <a:sym typeface="+mn-ea"/>
            </a:endParaRPr>
          </a:p>
        </p:txBody>
      </p:sp>
      <p:cxnSp>
        <p:nvCxnSpPr>
          <p:cNvPr id="40" name="Straight Arrow Connector 39"/>
          <p:cNvCxnSpPr>
            <a:stCxn id="44" idx="0"/>
            <a:endCxn id="39" idx="2"/>
          </p:cNvCxnSpPr>
          <p:nvPr/>
        </p:nvCxnSpPr>
        <p:spPr>
          <a:xfrm flipV="1">
            <a:off x="2418080" y="2176780"/>
            <a:ext cx="2540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1564005" y="228600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T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752840" y="2764155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GR</a:t>
            </a:r>
            <a:endParaRPr lang="en-US" baseline="-25000">
              <a:sym typeface="+mn-ea"/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1778000" y="2764155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GR</a:t>
            </a:r>
            <a:endParaRPr lang="en-US" baseline="-25000">
              <a:sym typeface="+mn-ea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66470" y="3129915"/>
            <a:ext cx="814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448310" y="276415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M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3" idx="3"/>
          </p:cNvCxnSpPr>
          <p:nvPr/>
        </p:nvCxnSpPr>
        <p:spPr>
          <a:xfrm>
            <a:off x="10033000" y="3129915"/>
            <a:ext cx="75755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10403840" y="276161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w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M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645775" y="3160395"/>
            <a:ext cx="0" cy="5340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9390380" y="3724910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rgbClr val="C00000"/>
                </a:solidFill>
              </a:rPr>
              <a:t>To machine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455930" y="3804920"/>
            <a:ext cx="227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rgbClr val="C00000"/>
                </a:solidFill>
              </a:rPr>
              <a:t>From machine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1045845" y="3252470"/>
            <a:ext cx="6985" cy="5003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1785620"/>
            <a:ext cx="6700520" cy="4028440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7677785" y="2733040"/>
            <a:ext cx="289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/>
                </a:solidFill>
              </a:rPr>
              <a:t>T</a:t>
            </a:r>
            <a:r>
              <a:rPr lang="en-US" b="1" baseline="-25000">
                <a:solidFill>
                  <a:schemeClr val="accent5"/>
                </a:solidFill>
              </a:rPr>
              <a:t>out</a:t>
            </a:r>
            <a:r>
              <a:rPr lang="en-US" b="1">
                <a:solidFill>
                  <a:schemeClr val="accent5"/>
                </a:solidFill>
              </a:rPr>
              <a:t> &amp; w</a:t>
            </a:r>
            <a:r>
              <a:rPr lang="en-US" b="1" baseline="-25000">
                <a:solidFill>
                  <a:schemeClr val="accent5"/>
                </a:solidFill>
              </a:rPr>
              <a:t>out</a:t>
            </a:r>
            <a:endParaRPr lang="en-US" b="1" baseline="-25000">
              <a:solidFill>
                <a:schemeClr val="accent5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05855" y="3196590"/>
            <a:ext cx="289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rgbClr val="FF0000"/>
                </a:solidFill>
              </a:rPr>
              <a:t>T</a:t>
            </a:r>
            <a:r>
              <a:rPr lang="en-US" b="1" baseline="-25000">
                <a:solidFill>
                  <a:srgbClr val="FF0000"/>
                </a:solidFill>
              </a:rPr>
              <a:t>in</a:t>
            </a:r>
            <a:r>
              <a:rPr lang="en-US" b="1">
                <a:solidFill>
                  <a:srgbClr val="FF0000"/>
                </a:solidFill>
              </a:rPr>
              <a:t> &amp; w</a:t>
            </a:r>
            <a:r>
              <a:rPr lang="en-US" b="1" baseline="-25000">
                <a:solidFill>
                  <a:srgbClr val="FF0000"/>
                </a:solidFill>
              </a:rPr>
              <a:t>in</a:t>
            </a:r>
            <a:endParaRPr lang="en-US" b="1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Connector 3"/>
          <p:cNvCxnSpPr/>
          <p:nvPr/>
        </p:nvCxnSpPr>
        <p:spPr>
          <a:xfrm>
            <a:off x="1596390" y="805180"/>
            <a:ext cx="0" cy="521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179195" y="1932305"/>
            <a:ext cx="8369300" cy="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143000" y="3385185"/>
            <a:ext cx="8369300" cy="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179195" y="5485765"/>
            <a:ext cx="8369300" cy="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475990" y="443230"/>
            <a:ext cx="17780" cy="55626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27650" y="443230"/>
            <a:ext cx="0" cy="55435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51700" y="481330"/>
            <a:ext cx="0" cy="54864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80515" y="957580"/>
            <a:ext cx="1929130" cy="9906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93770" y="976630"/>
            <a:ext cx="18300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97170" y="977265"/>
            <a:ext cx="1962785" cy="93789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9955" y="1941195"/>
            <a:ext cx="18300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437515" y="79248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25m/s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9548495" y="175260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tx1"/>
                </a:solidFill>
              </a:rPr>
              <a:t>t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9548495" y="321945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tx1"/>
                </a:solidFill>
              </a:rPr>
              <a:t>t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9548495" y="533400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tx1"/>
                </a:solidFill>
              </a:rPr>
              <a:t>t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548495" y="1421130"/>
            <a:ext cx="201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speed [m/s]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37515" y="231648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2.5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571625" y="2500630"/>
            <a:ext cx="18986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92500" y="2506345"/>
            <a:ext cx="0" cy="9048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84245" y="3389630"/>
            <a:ext cx="18986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31460" y="3385185"/>
            <a:ext cx="0" cy="9048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30825" y="4278630"/>
            <a:ext cx="18986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53605" y="3394075"/>
            <a:ext cx="0" cy="9048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18045" y="3389630"/>
            <a:ext cx="18986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9548495" y="2907665"/>
            <a:ext cx="201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Force [KN]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99565" y="4504055"/>
            <a:ext cx="1929130" cy="9906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81070" y="4547235"/>
            <a:ext cx="0" cy="9048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93770" y="5491480"/>
            <a:ext cx="18300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1460" y="5499735"/>
            <a:ext cx="0" cy="9048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323840" y="5491480"/>
            <a:ext cx="1962150" cy="9080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73925" y="5500370"/>
            <a:ext cx="18300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9548495" y="5017135"/>
            <a:ext cx="201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Power [kW]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7355840" y="409448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-2.5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323840" y="630428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-62.5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10540" y="425577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62.5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3463290" y="425577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62.5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571625" y="5977890"/>
            <a:ext cx="1898650" cy="0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1955165" y="596773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tx1"/>
                </a:solidFill>
              </a:rPr>
              <a:t>10s</a:t>
            </a:r>
            <a:endParaRPr lang="en-US" b="1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torque_speed_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8080" y="966470"/>
            <a:ext cx="7395845" cy="50717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25295" y="598170"/>
            <a:ext cx="160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Torque/Power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9813925" y="4904105"/>
            <a:ext cx="617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w(v)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194935" y="1615440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b="1" baseline="-2500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b="1">
                <a:solidFill>
                  <a:srgbClr val="00B05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= F</a:t>
            </a:r>
            <a:r>
              <a:rPr lang="en-US" b="1" baseline="-25000">
                <a:solidFill>
                  <a:srgbClr val="FF0000"/>
                </a:solidFill>
              </a:rPr>
              <a:t>T</a:t>
            </a:r>
            <a:r>
              <a:rPr lang="en-US" b="1">
                <a:solidFill>
                  <a:schemeClr val="tx1"/>
                </a:solidFill>
              </a:rPr>
              <a:t>*v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371340" y="5272405"/>
            <a:ext cx="1570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v</a:t>
            </a:r>
            <a:r>
              <a:rPr lang="en-US" b="1" baseline="-25000"/>
              <a:t>B</a:t>
            </a:r>
            <a:r>
              <a:rPr lang="en-US" b="1"/>
              <a:t> = 10m/s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1448435" y="1247140"/>
            <a:ext cx="1009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3625N</a:t>
            </a:r>
            <a:endParaRPr lang="en-US" b="1" baseline="-250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20850" y="2132965"/>
            <a:ext cx="69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b="1" baseline="-25000">
                <a:solidFill>
                  <a:schemeClr val="accent6">
                    <a:lumMod val="75000"/>
                  </a:schemeClr>
                </a:solidFill>
              </a:rPr>
              <a:t>Tmax</a:t>
            </a:r>
            <a:endParaRPr lang="en-US" b="1" baseline="-250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535555" y="2317115"/>
            <a:ext cx="24523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Screenshot from 2024-05-29 16-04-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" y="541020"/>
            <a:ext cx="10141585" cy="608457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1741170" y="541020"/>
            <a:ext cx="19050" cy="57696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1412875" y="172720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/>
                </a:solidFill>
              </a:rPr>
              <a:t>V</a:t>
            </a:r>
            <a:r>
              <a:rPr lang="en-US" b="1" baseline="-25000">
                <a:solidFill>
                  <a:schemeClr val="accent5"/>
                </a:solidFill>
              </a:rPr>
              <a:t>B</a:t>
            </a:r>
            <a:endParaRPr lang="en-US" b="1" baseline="-25000">
              <a:solidFill>
                <a:schemeClr val="accent5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035540" y="3757930"/>
            <a:ext cx="188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/>
                </a:solidFill>
              </a:rPr>
              <a:t>212.7[km/h]</a:t>
            </a:r>
            <a:endParaRPr 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4-05-29 16-19-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41300"/>
            <a:ext cx="10178415" cy="619061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2426970" y="363220"/>
            <a:ext cx="19050" cy="57696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2098675" y="0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/>
                </a:solidFill>
              </a:rPr>
              <a:t>V</a:t>
            </a:r>
            <a:r>
              <a:rPr lang="en-US" b="1" baseline="-25000">
                <a:solidFill>
                  <a:schemeClr val="accent5"/>
                </a:solidFill>
              </a:rPr>
              <a:t>B</a:t>
            </a:r>
            <a:endParaRPr lang="en-US" b="1" baseline="-25000">
              <a:solidFill>
                <a:schemeClr val="accent5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63675" y="6273800"/>
            <a:ext cx="120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/>
                </a:solidFill>
              </a:rPr>
              <a:t>Linear</a:t>
            </a:r>
            <a:endParaRPr lang="en-US" b="1" baseline="-25000">
              <a:solidFill>
                <a:schemeClr val="accent5"/>
              </a:solidFill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2068195" y="5651500"/>
            <a:ext cx="0" cy="6223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892675" y="4978400"/>
            <a:ext cx="227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/>
                </a:solidFill>
              </a:rPr>
              <a:t>Non- Linear</a:t>
            </a:r>
            <a:endParaRPr lang="en-US" b="1" baseline="-25000">
              <a:solidFill>
                <a:schemeClr val="accent5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07100" y="4546600"/>
            <a:ext cx="2349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4-05-29 16-29-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665480"/>
            <a:ext cx="11517630" cy="5772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WPS Presentation</Application>
  <PresentationFormat>宽屏</PresentationFormat>
  <Paragraphs>141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Nimbus Roman No9 L</vt:lpstr>
      <vt:lpstr>Abyssinica SIL</vt:lpstr>
      <vt:lpstr>Calibri</vt:lpstr>
      <vt:lpstr>DejaVu Sans</vt:lpstr>
      <vt:lpstr>Microsoft YaHei</vt:lpstr>
      <vt:lpstr>Droid Sans Fallback</vt:lpstr>
      <vt:lpstr>Arial Unicode MS</vt:lpstr>
      <vt:lpstr>SimSun</vt:lpstr>
      <vt:lpstr>Calibri Light</vt:lpstr>
      <vt:lpstr>OpenSymbol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lawjune</cp:lastModifiedBy>
  <cp:revision>80</cp:revision>
  <dcterms:created xsi:type="dcterms:W3CDTF">2024-05-30T09:53:15Z</dcterms:created>
  <dcterms:modified xsi:type="dcterms:W3CDTF">2024-05-30T09:53:15Z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