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688320" cy="7563485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2" userDrawn="1">
          <p15:clr>
            <a:srgbClr val="A4A3A4"/>
          </p15:clr>
        </p15:guide>
        <p15:guide id="2" pos="3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332"/>
        <p:guide pos="3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4353" y="888133"/>
            <a:ext cx="3388334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36070" y="1459106"/>
            <a:ext cx="8016423" cy="241206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62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36070" y="3972717"/>
            <a:ext cx="8016423" cy="1826153"/>
          </a:xfrm>
        </p:spPr>
        <p:txBody>
          <a:bodyPr>
            <a:normAutofit/>
          </a:bodyPr>
          <a:lstStyle>
            <a:lvl1pPr marL="0" indent="0" algn="ctr"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504825" indent="0" algn="ctr">
              <a:buNone/>
              <a:defRPr sz="2205"/>
            </a:lvl2pPr>
            <a:lvl3pPr marL="1008380" indent="0" algn="ctr">
              <a:buNone/>
              <a:defRPr sz="1985"/>
            </a:lvl3pPr>
            <a:lvl4pPr marL="1513205" indent="0" algn="ctr">
              <a:buNone/>
              <a:defRPr sz="1765"/>
            </a:lvl4pPr>
            <a:lvl5pPr marL="2016760" indent="0" algn="ctr">
              <a:buNone/>
              <a:defRPr sz="1765"/>
            </a:lvl5pPr>
            <a:lvl6pPr marL="2521585" indent="0" algn="ctr">
              <a:buNone/>
              <a:defRPr sz="1765"/>
            </a:lvl6pPr>
            <a:lvl7pPr marL="3025140" indent="0" algn="ctr">
              <a:buNone/>
              <a:defRPr sz="1765"/>
            </a:lvl7pPr>
            <a:lvl8pPr marL="3529965" indent="0" algn="ctr">
              <a:buNone/>
              <a:defRPr sz="1765"/>
            </a:lvl8pPr>
            <a:lvl9pPr marL="4033520" indent="0" algn="ctr">
              <a:buNone/>
              <a:defRPr sz="176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34839" y="608301"/>
            <a:ext cx="9218886" cy="61310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830" y="285041"/>
            <a:ext cx="9218886" cy="1461974"/>
          </a:xfrm>
        </p:spPr>
        <p:txBody>
          <a:bodyPr anchor="ctr" anchorCtr="0">
            <a:normAutofit/>
          </a:bodyPr>
          <a:lstStyle>
            <a:lvl1pPr>
              <a:defRPr sz="485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830" y="2013497"/>
            <a:ext cx="9218886" cy="4799126"/>
          </a:xfrm>
        </p:spPr>
        <p:txBody>
          <a:bodyPr>
            <a:normAutofit/>
          </a:bodyPr>
          <a:lstStyle>
            <a:lvl1pPr>
              <a:defRPr sz="30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20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271" y="517404"/>
            <a:ext cx="9036822" cy="4514586"/>
          </a:xfrm>
        </p:spPr>
        <p:txBody>
          <a:bodyPr anchor="b">
            <a:normAutofit/>
          </a:bodyPr>
          <a:lstStyle>
            <a:lvl1pPr>
              <a:defRPr sz="662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272" y="5084438"/>
            <a:ext cx="9036821" cy="714194"/>
          </a:xfrm>
        </p:spPr>
        <p:txBody>
          <a:bodyPr>
            <a:normAutofit/>
          </a:bodyPr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482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320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158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996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830" y="285041"/>
            <a:ext cx="9218886" cy="1461974"/>
          </a:xfrm>
        </p:spPr>
        <p:txBody>
          <a:bodyPr>
            <a:normAutofit/>
          </a:bodyPr>
          <a:lstStyle>
            <a:lvl1pPr>
              <a:defRPr sz="4855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7830" y="2013497"/>
            <a:ext cx="4542640" cy="4799126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20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44077" y="2013497"/>
            <a:ext cx="4542640" cy="4799126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20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231" y="402699"/>
            <a:ext cx="9218886" cy="14619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231" y="1924532"/>
            <a:ext cx="4521763" cy="908699"/>
          </a:xfrm>
        </p:spPr>
        <p:txBody>
          <a:bodyPr anchor="b">
            <a:normAutofit/>
          </a:bodyPr>
          <a:lstStyle>
            <a:lvl1pPr marL="0" indent="0">
              <a:buNone/>
              <a:defRPr sz="3085" b="0"/>
            </a:lvl1pPr>
            <a:lvl2pPr marL="504825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3205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1585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965" indent="0">
              <a:buNone/>
              <a:defRPr sz="1765" b="1"/>
            </a:lvl8pPr>
            <a:lvl9pPr marL="4033520" indent="0">
              <a:buNone/>
              <a:defRPr sz="176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6231" y="2884777"/>
            <a:ext cx="4521763" cy="39418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11085" y="1924532"/>
            <a:ext cx="4544032" cy="908699"/>
          </a:xfrm>
        </p:spPr>
        <p:txBody>
          <a:bodyPr anchor="b">
            <a:normAutofit/>
          </a:bodyPr>
          <a:lstStyle>
            <a:lvl1pPr marL="0" indent="0">
              <a:buNone/>
              <a:defRPr sz="3085" b="0"/>
            </a:lvl1pPr>
            <a:lvl2pPr marL="504825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3205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1585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965" indent="0">
              <a:buNone/>
              <a:defRPr sz="1765" b="1"/>
            </a:lvl8pPr>
            <a:lvl9pPr marL="4033520" indent="0">
              <a:buNone/>
              <a:defRPr sz="176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11085" y="2884777"/>
            <a:ext cx="4544032" cy="39418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39" y="3050886"/>
            <a:ext cx="9218886" cy="1461974"/>
          </a:xfrm>
        </p:spPr>
        <p:txBody>
          <a:bodyPr>
            <a:normAutofit/>
          </a:bodyPr>
          <a:lstStyle>
            <a:lvl1pPr algn="ctr">
              <a:defRPr sz="485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6994" y="140069"/>
            <a:ext cx="3651575" cy="1764874"/>
          </a:xfrm>
        </p:spPr>
        <p:txBody>
          <a:bodyPr anchor="ctr" anchorCtr="0">
            <a:normAutofit/>
          </a:bodyPr>
          <a:lstStyle>
            <a:lvl1pPr>
              <a:defRPr sz="3525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544744" y="845218"/>
            <a:ext cx="5100015" cy="5618706"/>
          </a:xfrm>
        </p:spPr>
        <p:txBody>
          <a:bodyPr/>
          <a:lstStyle>
            <a:lvl1pPr marL="0" indent="0">
              <a:buNone/>
              <a:defRPr sz="3525"/>
            </a:lvl1pPr>
            <a:lvl2pPr marL="504825" indent="0">
              <a:buNone/>
              <a:defRPr sz="3085"/>
            </a:lvl2pPr>
            <a:lvl3pPr marL="1008380" indent="0">
              <a:buNone/>
              <a:defRPr sz="2645"/>
            </a:lvl3pPr>
            <a:lvl4pPr marL="1513205" indent="0">
              <a:buNone/>
              <a:defRPr sz="2205"/>
            </a:lvl4pPr>
            <a:lvl5pPr marL="2016760" indent="0">
              <a:buNone/>
              <a:defRPr sz="2205"/>
            </a:lvl5pPr>
            <a:lvl6pPr marL="2521585" indent="0">
              <a:buNone/>
              <a:defRPr sz="2205"/>
            </a:lvl6pPr>
            <a:lvl7pPr marL="3025140" indent="0">
              <a:buNone/>
              <a:defRPr sz="2205"/>
            </a:lvl7pPr>
            <a:lvl8pPr marL="3529965" indent="0">
              <a:buNone/>
              <a:defRPr sz="2205"/>
            </a:lvl8pPr>
            <a:lvl9pPr marL="4033520" indent="0">
              <a:buNone/>
              <a:defRPr sz="220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48" y="2269123"/>
            <a:ext cx="3651575" cy="420383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205"/>
            </a:lvl1pPr>
            <a:lvl2pPr marL="504825" indent="0">
              <a:buNone/>
              <a:defRPr sz="1545"/>
            </a:lvl2pPr>
            <a:lvl3pPr marL="1008380" indent="0">
              <a:buNone/>
              <a:defRPr sz="1325"/>
            </a:lvl3pPr>
            <a:lvl4pPr marL="1513205" indent="0">
              <a:buNone/>
              <a:defRPr sz="1100"/>
            </a:lvl4pPr>
            <a:lvl5pPr marL="2016760" indent="0">
              <a:buNone/>
              <a:defRPr sz="1100"/>
            </a:lvl5pPr>
            <a:lvl6pPr marL="2521585" indent="0">
              <a:buNone/>
              <a:defRPr sz="1100"/>
            </a:lvl6pPr>
            <a:lvl7pPr marL="3025140" indent="0">
              <a:buNone/>
              <a:defRPr sz="1100"/>
            </a:lvl7pPr>
            <a:lvl8pPr marL="3529965" indent="0">
              <a:buNone/>
              <a:defRPr sz="1100"/>
            </a:lvl8pPr>
            <a:lvl9pPr marL="403352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2994" y="402699"/>
            <a:ext cx="1340731" cy="6409924"/>
          </a:xfrm>
        </p:spPr>
        <p:txBody>
          <a:bodyPr vert="eaVert">
            <a:normAutofit/>
          </a:bodyPr>
          <a:lstStyle>
            <a:lvl1pPr>
              <a:defRPr sz="485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4839" y="402699"/>
            <a:ext cx="7784941" cy="640992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4839" y="402699"/>
            <a:ext cx="9218886" cy="146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4839" y="2013497"/>
            <a:ext cx="9218886" cy="479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4839" y="7010470"/>
            <a:ext cx="2404927" cy="40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0587" y="7010470"/>
            <a:ext cx="3607390" cy="40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48798" y="7010470"/>
            <a:ext cx="2404927" cy="40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008380" rtl="0" eaLnBrk="1" latinLnBrk="0" hangingPunct="1">
        <a:lnSpc>
          <a:spcPct val="90000"/>
        </a:lnSpc>
        <a:spcBef>
          <a:spcPct val="0"/>
        </a:spcBef>
        <a:buNone/>
        <a:defRPr sz="4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8380" rtl="0" eaLnBrk="1" latinLnBrk="0" hangingPunct="1">
        <a:lnSpc>
          <a:spcPct val="90000"/>
        </a:lnSpc>
        <a:spcBef>
          <a:spcPct val="221000"/>
        </a:spcBef>
        <a:buFont typeface="Arial" panose="020B060402020209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8380" rtl="0" eaLnBrk="1" latinLnBrk="0" hangingPunct="1">
        <a:lnSpc>
          <a:spcPct val="90000"/>
        </a:lnSpc>
        <a:spcBef>
          <a:spcPct val="111000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60475" indent="-252095" algn="l" defTabSz="1008380" rtl="0" eaLnBrk="1" latinLnBrk="0" hangingPunct="1">
        <a:lnSpc>
          <a:spcPct val="90000"/>
        </a:lnSpc>
        <a:spcBef>
          <a:spcPct val="111000"/>
        </a:spcBef>
        <a:buFont typeface="Arial" panose="020B060402020209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665" indent="-252095" algn="l" defTabSz="1008380" rtl="0" eaLnBrk="1" latinLnBrk="0" hangingPunct="1">
        <a:lnSpc>
          <a:spcPct val="90000"/>
        </a:lnSpc>
        <a:spcBef>
          <a:spcPct val="11100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855" indent="-252095" algn="l" defTabSz="1008380" rtl="0" eaLnBrk="1" latinLnBrk="0" hangingPunct="1">
        <a:lnSpc>
          <a:spcPct val="90000"/>
        </a:lnSpc>
        <a:spcBef>
          <a:spcPct val="11100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680" indent="-252095" algn="l" defTabSz="1008380" rtl="0" eaLnBrk="1" latinLnBrk="0" hangingPunct="1">
        <a:lnSpc>
          <a:spcPct val="90000"/>
        </a:lnSpc>
        <a:spcBef>
          <a:spcPct val="11100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235" indent="-252095" algn="l" defTabSz="1008380" rtl="0" eaLnBrk="1" latinLnBrk="0" hangingPunct="1">
        <a:lnSpc>
          <a:spcPct val="90000"/>
        </a:lnSpc>
        <a:spcBef>
          <a:spcPct val="11100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2060" indent="-252095" algn="l" defTabSz="1008380" rtl="0" eaLnBrk="1" latinLnBrk="0" hangingPunct="1">
        <a:lnSpc>
          <a:spcPct val="90000"/>
        </a:lnSpc>
        <a:spcBef>
          <a:spcPct val="11100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615" indent="-252095" algn="l" defTabSz="1008380" rtl="0" eaLnBrk="1" latinLnBrk="0" hangingPunct="1">
        <a:lnSpc>
          <a:spcPct val="90000"/>
        </a:lnSpc>
        <a:spcBef>
          <a:spcPct val="11100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825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38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3205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76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585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14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965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52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1402715" y="1476375"/>
            <a:ext cx="1828800" cy="3657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latin typeface="Arial Regular" panose="020B0604020202090204" charset="0"/>
                <a:cs typeface="Arial Regular" panose="020B0604020202090204" charset="0"/>
              </a:rPr>
              <a:t>1 Page</a:t>
            </a:r>
            <a:endParaRPr lang="en-US" sz="14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9" name="Rectangles 8"/>
          <p:cNvSpPr/>
          <p:nvPr>
            <p:custDataLst>
              <p:tags r:id="rId1"/>
            </p:custDataLst>
          </p:nvPr>
        </p:nvSpPr>
        <p:spPr>
          <a:xfrm>
            <a:off x="1402715" y="1842135"/>
            <a:ext cx="1828800" cy="3657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latin typeface="Arial Regular" panose="020B0604020202090204" charset="0"/>
                <a:cs typeface="Arial Regular" panose="020B0604020202090204" charset="0"/>
              </a:rPr>
              <a:t>1 Page</a:t>
            </a:r>
            <a:endParaRPr lang="en-US" sz="14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Rectangles 9"/>
          <p:cNvSpPr/>
          <p:nvPr>
            <p:custDataLst>
              <p:tags r:id="rId2"/>
            </p:custDataLst>
          </p:nvPr>
        </p:nvSpPr>
        <p:spPr>
          <a:xfrm>
            <a:off x="1402715" y="2207895"/>
            <a:ext cx="1828800" cy="1104265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FFFFFF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1" name="Rectangles 10"/>
          <p:cNvSpPr/>
          <p:nvPr>
            <p:custDataLst>
              <p:tags r:id="rId3"/>
            </p:custDataLst>
          </p:nvPr>
        </p:nvSpPr>
        <p:spPr>
          <a:xfrm>
            <a:off x="1402715" y="3312160"/>
            <a:ext cx="1828800" cy="7810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HEAP</a:t>
            </a:r>
            <a:endParaRPr lang="en-US" sz="1400">
              <a:solidFill>
                <a:schemeClr val="accent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681730" y="1501140"/>
            <a:ext cx="5346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“Trampoline” Page R/X/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┬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u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>
            <p:custDataLst>
              <p:tags r:id="rId4"/>
            </p:custDataLst>
          </p:nvPr>
        </p:nvSpPr>
        <p:spPr>
          <a:xfrm>
            <a:off x="3681730" y="1842135"/>
            <a:ext cx="5346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TRAP Frame  R/W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┬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 u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 Box 13"/>
          <p:cNvSpPr txBox="1"/>
          <p:nvPr>
            <p:custDataLst>
              <p:tags r:id="rId5"/>
            </p:custDataLst>
          </p:nvPr>
        </p:nvSpPr>
        <p:spPr>
          <a:xfrm>
            <a:off x="509905" y="1316355"/>
            <a:ext cx="8928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/>
              <a:t>MAXVA</a:t>
            </a:r>
            <a:endParaRPr lang="en-US" sz="14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6600" y="3312160"/>
            <a:ext cx="612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>
            <p:custDataLst>
              <p:tags r:id="rId6"/>
            </p:custDataLst>
          </p:nvPr>
        </p:nvSpPr>
        <p:spPr>
          <a:xfrm>
            <a:off x="510540" y="3005455"/>
            <a:ext cx="6280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brk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>
            <p:custDataLst>
              <p:tags r:id="rId7"/>
            </p:custDataLst>
          </p:nvPr>
        </p:nvCxnSpPr>
        <p:spPr>
          <a:xfrm flipV="1">
            <a:off x="2317115" y="3404870"/>
            <a:ext cx="0" cy="43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>
            <p:custDataLst>
              <p:tags r:id="rId8"/>
            </p:custDataLst>
          </p:nvPr>
        </p:nvSpPr>
        <p:spPr>
          <a:xfrm>
            <a:off x="1402715" y="4093210"/>
            <a:ext cx="1828800" cy="3657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latin typeface="Arial Regular" panose="020B0604020202090204" charset="0"/>
                <a:cs typeface="Arial Regular" panose="020B0604020202090204" charset="0"/>
              </a:rPr>
              <a:t>1 Page</a:t>
            </a:r>
            <a:endParaRPr lang="en-US" sz="14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9" name="Rectangles 18"/>
          <p:cNvSpPr/>
          <p:nvPr>
            <p:custDataLst>
              <p:tags r:id="rId9"/>
            </p:custDataLst>
          </p:nvPr>
        </p:nvSpPr>
        <p:spPr>
          <a:xfrm>
            <a:off x="1402715" y="4451350"/>
            <a:ext cx="1828800" cy="3657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latin typeface="Arial Regular" panose="020B0604020202090204" charset="0"/>
                <a:cs typeface="Arial Regular" panose="020B0604020202090204" charset="0"/>
              </a:rPr>
              <a:t>1 Page</a:t>
            </a:r>
            <a:endParaRPr lang="en-US" sz="14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0" name="Rectangles 19"/>
          <p:cNvSpPr/>
          <p:nvPr>
            <p:custDataLst>
              <p:tags r:id="rId10"/>
            </p:custDataLst>
          </p:nvPr>
        </p:nvSpPr>
        <p:spPr>
          <a:xfrm>
            <a:off x="1402715" y="4817110"/>
            <a:ext cx="1828800" cy="8502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Data and Code</a:t>
            </a:r>
            <a:endParaRPr lang="en-US" sz="1400">
              <a:solidFill>
                <a:schemeClr val="accent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21" name="Straight Arrow Connector 20"/>
          <p:cNvCxnSpPr/>
          <p:nvPr>
            <p:custDataLst>
              <p:tags r:id="rId11"/>
            </p:custDataLst>
          </p:nvPr>
        </p:nvCxnSpPr>
        <p:spPr>
          <a:xfrm flipH="1">
            <a:off x="3334385" y="1659255"/>
            <a:ext cx="3473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12"/>
            </p:custDataLst>
          </p:nvPr>
        </p:nvCxnSpPr>
        <p:spPr>
          <a:xfrm flipH="1">
            <a:off x="3334385" y="1970405"/>
            <a:ext cx="3473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13"/>
            </p:custDataLst>
          </p:nvPr>
        </p:nvCxnSpPr>
        <p:spPr>
          <a:xfrm flipH="1">
            <a:off x="3334385" y="4276090"/>
            <a:ext cx="3473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>
            <p:custDataLst>
              <p:tags r:id="rId14"/>
            </p:custDataLst>
          </p:nvPr>
        </p:nvSpPr>
        <p:spPr>
          <a:xfrm>
            <a:off x="3681730" y="4116070"/>
            <a:ext cx="5346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Stack R/W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>
            <p:custDataLst>
              <p:tags r:id="rId15"/>
            </p:custDataLst>
          </p:nvPr>
        </p:nvCxnSpPr>
        <p:spPr>
          <a:xfrm flipH="1">
            <a:off x="3334385" y="4634230"/>
            <a:ext cx="3473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>
            <p:custDataLst>
              <p:tags r:id="rId16"/>
            </p:custDataLst>
          </p:nvPr>
        </p:nvSpPr>
        <p:spPr>
          <a:xfrm>
            <a:off x="3681730" y="4451350"/>
            <a:ext cx="5346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Gaurd Page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┬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u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>
            <p:custDataLst>
              <p:tags r:id="rId17"/>
            </p:custDataLst>
          </p:nvPr>
        </p:nvCxnSpPr>
        <p:spPr>
          <a:xfrm flipH="1">
            <a:off x="3334385" y="5246370"/>
            <a:ext cx="3473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>
            <p:custDataLst>
              <p:tags r:id="rId18"/>
            </p:custDataLst>
          </p:nvPr>
        </p:nvSpPr>
        <p:spPr>
          <a:xfrm>
            <a:off x="636905" y="742315"/>
            <a:ext cx="5464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/>
              <a:t>Virtual User Address Space</a:t>
            </a:r>
            <a:endParaRPr lang="en-US" b="1"/>
          </a:p>
        </p:txBody>
      </p:sp>
      <p:sp>
        <p:nvSpPr>
          <p:cNvPr id="4" name="Text Box 3"/>
          <p:cNvSpPr txBox="1"/>
          <p:nvPr>
            <p:custDataLst>
              <p:tags r:id="rId19"/>
            </p:custDataLst>
          </p:nvPr>
        </p:nvSpPr>
        <p:spPr>
          <a:xfrm>
            <a:off x="3716020" y="4933315"/>
            <a:ext cx="31845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Loaded from ELF(executable file)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R/W/X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0"/>
            </p:custDataLst>
          </p:nvPr>
        </p:nvSpPr>
        <p:spPr>
          <a:xfrm>
            <a:off x="3334385" y="3623310"/>
            <a:ext cx="5346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R/W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>
            <p:custDataLst>
              <p:tags r:id="rId21"/>
            </p:custDataLst>
          </p:nvPr>
        </p:nvSpPr>
        <p:spPr>
          <a:xfrm>
            <a:off x="510540" y="5415915"/>
            <a:ext cx="8928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/>
              <a:t>0</a:t>
            </a:r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3334385" y="2663190"/>
            <a:ext cx="5346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┬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 u</a:t>
            </a:r>
            <a:endParaRPr lang="en-US" sz="14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Presentation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Regular</vt:lpstr>
      <vt:lpstr>Calibri</vt:lpstr>
      <vt:lpstr>Helvetica Neue</vt:lpstr>
      <vt:lpstr>SimSun</vt:lpstr>
      <vt:lpstr>Arial Unicode MS</vt:lpstr>
      <vt:lpstr>汉仪书宋二KW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罗均</cp:lastModifiedBy>
  <cp:revision>48</cp:revision>
  <dcterms:created xsi:type="dcterms:W3CDTF">2024-02-20T15:18:11Z</dcterms:created>
  <dcterms:modified xsi:type="dcterms:W3CDTF">2024-02-20T15:18:11Z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1033-6.4.0.8550</vt:lpwstr>
  </property>
  <property fmtid="{D5CDD505-2E9C-101B-9397-08002B2CF9AE}" pid="3" name="ICV">
    <vt:lpwstr>EEAACD2D047C0482E2B5D465C5793282_41</vt:lpwstr>
  </property>
</Properties>
</file>