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99" r:id="rId2"/>
    <p:sldId id="428" r:id="rId3"/>
    <p:sldId id="429" r:id="rId4"/>
    <p:sldId id="403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07" r:id="rId13"/>
    <p:sldId id="430" r:id="rId14"/>
    <p:sldId id="41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微软雅黑 Light" panose="020B0502040204020203" pitchFamily="34" charset="-122"/>
      <p:regular r:id="rId23"/>
    </p:embeddedFont>
  </p:embeddedFontLst>
  <p:custDataLst>
    <p:tags r:id="rId24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5F12"/>
    <a:srgbClr val="FFFFD5"/>
    <a:srgbClr val="EB6C15"/>
    <a:srgbClr val="FFFFFF"/>
    <a:srgbClr val="FFFFCC"/>
    <a:srgbClr val="005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3974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4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89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366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307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59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40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379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31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71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95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76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33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4.xml"/><Relationship Id="rId4" Type="http://schemas.openxmlformats.org/officeDocument/2006/relationships/slide" Target="../slides/slide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4.xml"/><Relationship Id="rId4" Type="http://schemas.openxmlformats.org/officeDocument/2006/relationships/slide" Target="../slides/slide1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4.xml"/><Relationship Id="rId4" Type="http://schemas.openxmlformats.org/officeDocument/2006/relationships/slide" Target="../slides/slide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4.xml"/><Relationship Id="rId4" Type="http://schemas.openxmlformats.org/officeDocument/2006/relationships/slide" Target="../slides/slide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slide" Target="../slides/slide4.xml"/><Relationship Id="rId4" Type="http://schemas.openxmlformats.org/officeDocument/2006/relationships/slide" Target="../slides/slide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0875" y="-1587"/>
            <a:ext cx="14128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974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图片 19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3750" y="-1587"/>
            <a:ext cx="1263650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20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9442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8" name="图片 1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150" y="6350"/>
            <a:ext cx="1573213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4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24775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2" name="图片 1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" name="直接连接符 19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94425" y="7938"/>
            <a:ext cx="1547813" cy="5191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8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13475" y="141288"/>
            <a:ext cx="1528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42238" y="149225"/>
            <a:ext cx="14017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5" name="图片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9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9225" y="-4762"/>
            <a:ext cx="1374775" cy="520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292" name="组合 8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10" name="圆角矩形 9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TextBox 16">
            <a:hlinkClick r:id="" action="ppaction://noaction" highlightClick="1"/>
            <a:hlinkHover r:id="rId2" action="ppaction://hlinksldjump" highlightClick="1"/>
          </p:cNvPr>
          <p:cNvSpPr txBox="1"/>
          <p:nvPr/>
        </p:nvSpPr>
        <p:spPr>
          <a:xfrm>
            <a:off x="1979613" y="141288"/>
            <a:ext cx="1252538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选题背景及意义</a:t>
            </a:r>
          </a:p>
        </p:txBody>
      </p:sp>
      <p:sp>
        <p:nvSpPr>
          <p:cNvPr id="13" name="TextBox 17">
            <a:hlinkClick r:id="" action="ppaction://hlinkshowjump?jump=nextslide" highlightClick="1"/>
            <a:hlinkHover r:id="rId3" action="ppaction://hlinksldjump" highlightClick="1"/>
          </p:cNvPr>
          <p:cNvSpPr txBox="1"/>
          <p:nvPr/>
        </p:nvSpPr>
        <p:spPr>
          <a:xfrm>
            <a:off x="3333750" y="141288"/>
            <a:ext cx="1279525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论文综述</a:t>
            </a:r>
          </a:p>
        </p:txBody>
      </p:sp>
      <p:sp>
        <p:nvSpPr>
          <p:cNvPr id="14" name="TextBox 18">
            <a:hlinkClick r:id="" action="ppaction://noaction" highlightClick="1"/>
            <a:hlinkHover r:id="rId4" action="ppaction://hlinksldjump" highlightClick="1"/>
          </p:cNvPr>
          <p:cNvSpPr txBox="1"/>
          <p:nvPr/>
        </p:nvSpPr>
        <p:spPr>
          <a:xfrm>
            <a:off x="4613275" y="141288"/>
            <a:ext cx="15811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关键技术与难点</a:t>
            </a:r>
          </a:p>
        </p:txBody>
      </p:sp>
      <p:sp>
        <p:nvSpPr>
          <p:cNvPr id="15" name="TextBox 19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6205538" y="141288"/>
            <a:ext cx="1554163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研究成果与应用</a:t>
            </a:r>
          </a:p>
        </p:txBody>
      </p:sp>
      <p:sp>
        <p:nvSpPr>
          <p:cNvPr id="16" name="TextBox 20">
            <a:hlinkClick r:id="" action="ppaction://noaction" highlightClick="1"/>
            <a:hlinkHover r:id="rId5" action="ppaction://hlinksldjump" highlightClick="1"/>
          </p:cNvPr>
          <p:cNvSpPr txBox="1"/>
          <p:nvPr/>
        </p:nvSpPr>
        <p:spPr>
          <a:xfrm>
            <a:off x="7789863" y="149225"/>
            <a:ext cx="1403350" cy="276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论文总结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340100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9" name="图片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0" y="57150"/>
            <a:ext cx="1243013" cy="4206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连接符 18"/>
          <p:cNvCxnSpPr/>
          <p:nvPr/>
        </p:nvCxnSpPr>
        <p:spPr>
          <a:xfrm>
            <a:off x="1849438" y="-1587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021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176963" y="0"/>
            <a:ext cx="0" cy="5222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197886" y="477925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87416784"/>
      </p:ext>
    </p:extLst>
  </p:cSld>
  <p:clrMapOvr>
    <a:masterClrMapping/>
  </p:clrMapOvr>
  <p:transition spd="slow" advClick="0" advTm="3000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2706688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目录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00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9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413" y="214313"/>
            <a:ext cx="42863" cy="396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exa Light" pitchFamily="50" charset="0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913" y="190500"/>
            <a:ext cx="3073400" cy="457200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exa Light" pitchFamily="50" charset="0"/>
                <a:ea typeface="+mn-ea"/>
                <a:cs typeface="+mn-cs"/>
              </a:rPr>
              <a:t>点击此处添加标题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00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7"/>
          <p:cNvGrpSpPr/>
          <p:nvPr userDrawn="1"/>
        </p:nvGrpSpPr>
        <p:grpSpPr>
          <a:xfrm>
            <a:off x="1370013" y="106363"/>
            <a:ext cx="1330325" cy="474662"/>
            <a:chOff x="1399441" y="1145221"/>
            <a:chExt cx="1329556" cy="474509"/>
          </a:xfrm>
        </p:grpSpPr>
        <p:sp>
          <p:nvSpPr>
            <p:cNvPr id="9" name="圆角矩形 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15"/>
            <p:cNvSpPr txBox="1">
              <a:spLocks noChangeArrowheads="1"/>
            </p:cNvSpPr>
            <p:nvPr/>
          </p:nvSpPr>
          <p:spPr bwMode="auto">
            <a:xfrm>
              <a:off x="1691372" y="1281702"/>
              <a:ext cx="184044" cy="33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172" name="图片 10"/>
          <p:cNvPicPr>
            <a:picLocks noChangeAspect="1"/>
          </p:cNvPicPr>
          <p:nvPr userDrawn="1"/>
        </p:nvPicPr>
        <p:blipFill>
          <a:blip r:embed="rId2" cstate="screen">
            <a:biLevel thresh="5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13" y="3175"/>
            <a:ext cx="14478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 advClick="0" advTm="3000">
    <p:blinds dir="vert"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7974" y="1099915"/>
            <a:ext cx="7230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Emerging Technology Opportunity Identification Based on Community Detection and Burst Detection: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A Case study of Intelligent Robots</a:t>
            </a:r>
            <a:endParaRPr kumimoji="0" lang="zh-CN" altLang="en-US" sz="20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 Light" panose="020B0502040204020203" pitchFamily="34" charset="-122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>
            <a:off x="426871" y="2975352"/>
            <a:ext cx="3625361" cy="9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14" y="-33808"/>
            <a:ext cx="3041155" cy="22527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761052"/>
            <a:ext cx="1949450" cy="12825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17" y="2353471"/>
            <a:ext cx="1039157" cy="5195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906" y="2369179"/>
            <a:ext cx="488161" cy="4881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22706C-F4FE-468C-8AE2-9AE2EC199567}"/>
              </a:ext>
            </a:extLst>
          </p:cNvPr>
          <p:cNvSpPr/>
          <p:nvPr/>
        </p:nvSpPr>
        <p:spPr>
          <a:xfrm>
            <a:off x="327974" y="3087423"/>
            <a:ext cx="8533481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</a:rPr>
              <a:t>Jingwen Luo </a:t>
            </a:r>
            <a:r>
              <a:rPr lang="en-US" sz="1400" b="1" i="1" baseline="30000" dirty="0">
                <a:latin typeface="+mj-lt"/>
              </a:rPr>
              <a:t>1,2</a:t>
            </a:r>
            <a:r>
              <a:rPr lang="en-US" sz="1400" b="1" dirty="0">
                <a:latin typeface="+mj-lt"/>
              </a:rPr>
              <a:t>, Zou Fang</a:t>
            </a:r>
            <a:r>
              <a:rPr lang="en-US" sz="1400" b="1" i="1" baseline="30000" dirty="0">
                <a:latin typeface="+mj-lt"/>
              </a:rPr>
              <a:t> 3</a:t>
            </a:r>
            <a:r>
              <a:rPr lang="en-US" sz="1400" b="1" dirty="0">
                <a:latin typeface="+mj-lt"/>
              </a:rPr>
              <a:t>, Yujie Peng</a:t>
            </a:r>
            <a:r>
              <a:rPr lang="en-US" sz="1400" b="1" i="1" baseline="30000" dirty="0">
                <a:latin typeface="+mj-lt"/>
              </a:rPr>
              <a:t>4</a:t>
            </a:r>
            <a:r>
              <a:rPr lang="en-US" sz="1400" b="1" dirty="0">
                <a:latin typeface="+mj-lt"/>
              </a:rPr>
              <a:t>, Ying Huang</a:t>
            </a:r>
            <a:r>
              <a:rPr lang="en-US" sz="1400" b="1" i="1" baseline="30000" dirty="0">
                <a:latin typeface="+mj-lt"/>
              </a:rPr>
              <a:t>1,5*</a:t>
            </a:r>
            <a:endParaRPr lang="en-US" sz="1400" b="1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100" dirty="0">
                <a:latin typeface="+mj-lt"/>
              </a:rPr>
              <a:t>1. School of Information Management, Wuhan University, China</a:t>
            </a:r>
          </a:p>
          <a:p>
            <a:r>
              <a:rPr lang="en-US" sz="1100" dirty="0">
                <a:latin typeface="+mj-lt"/>
              </a:rPr>
              <a:t>2. Information School, The University of Sheffield, United Kingdom</a:t>
            </a:r>
          </a:p>
          <a:p>
            <a:r>
              <a:rPr lang="en-US" sz="1100" dirty="0">
                <a:latin typeface="+mj-lt"/>
              </a:rPr>
              <a:t>3. School of Public Administration, Hunan University, China </a:t>
            </a:r>
          </a:p>
          <a:p>
            <a:r>
              <a:rPr lang="en-US" sz="1050" dirty="0">
                <a:latin typeface="+mj-lt"/>
              </a:rPr>
              <a:t>4. Department of Management and Economics, North China University of Water Resources and Electric Power, China</a:t>
            </a:r>
          </a:p>
          <a:p>
            <a:r>
              <a:rPr lang="en-US" sz="1100" dirty="0">
                <a:latin typeface="+mj-lt"/>
              </a:rPr>
              <a:t>5. Centre for R&amp;D Monitoring (ECOOM) and Department of MSI, KU Leuven, Belgium</a:t>
            </a:r>
            <a:r>
              <a:rPr lang="en-US" sz="1200" dirty="0">
                <a:latin typeface="+mj-lt"/>
              </a:rPr>
              <a:t> </a:t>
            </a:r>
          </a:p>
        </p:txBody>
      </p:sp>
    </p:spTree>
  </p:cSld>
  <p:clrMapOvr>
    <a:masterClrMapping/>
  </p:clrMapOvr>
  <p:transition spd="slow" advClick="0" advTm="30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73D0BCA-4D7C-42E6-91A5-30C52F304125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37245" y="4594493"/>
            <a:ext cx="36631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Fig. 5. Core Patents Comparison of the 5 Countries/Regions</a:t>
            </a:r>
            <a:endParaRPr lang="zh-CN" altLang="en-US" sz="1100" dirty="0"/>
          </a:p>
        </p:txBody>
      </p:sp>
      <p:pic>
        <p:nvPicPr>
          <p:cNvPr id="10242" name="Picture 8" descr="wps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36" y="1224757"/>
            <a:ext cx="4102301" cy="330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39333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Findings-</a:t>
            </a:r>
            <a:r>
              <a:rPr lang="en-US" altLang="zh-CN" sz="2800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+mj-lt"/>
                <a:ea typeface="宋体" panose="02010600030101010101" pitchFamily="2" charset="-122"/>
              </a:rPr>
              <a:t>Competitive Environment</a:t>
            </a:r>
            <a:endParaRPr lang="zh-CN" altLang="en-US" sz="1600" dirty="0">
              <a:latin typeface="+mj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43572"/>
            <a:ext cx="3389668" cy="3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434300" y="1438989"/>
            <a:ext cx="308066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Core patents are those with a key position in a particular field, which make an outstanding contribution to technological development and have a high economic value.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Indicators to measure core patents: the number of citations, the number of patent families, and the number of claims.</a:t>
            </a:r>
            <a:endParaRPr lang="en-US" kern="100" dirty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73677"/>
      </p:ext>
    </p:extLst>
  </p:cSld>
  <p:clrMapOvr>
    <a:masterClrMapping/>
  </p:clrMapOvr>
  <p:transition spd="slow" advClick="0" advTm="3000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82555"/>
              </p:ext>
            </p:extLst>
          </p:nvPr>
        </p:nvGraphicFramePr>
        <p:xfrm>
          <a:off x="688218" y="1531092"/>
          <a:ext cx="7696816" cy="194247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39364">
                  <a:extLst>
                    <a:ext uri="{9D8B030D-6E8A-4147-A177-3AD203B41FA5}">
                      <a16:colId xmlns:a16="http://schemas.microsoft.com/office/drawing/2014/main" val="1649232022"/>
                    </a:ext>
                  </a:extLst>
                </a:gridCol>
                <a:gridCol w="1592009">
                  <a:extLst>
                    <a:ext uri="{9D8B030D-6E8A-4147-A177-3AD203B41FA5}">
                      <a16:colId xmlns:a16="http://schemas.microsoft.com/office/drawing/2014/main" val="3173454680"/>
                    </a:ext>
                  </a:extLst>
                </a:gridCol>
                <a:gridCol w="850757">
                  <a:extLst>
                    <a:ext uri="{9D8B030D-6E8A-4147-A177-3AD203B41FA5}">
                      <a16:colId xmlns:a16="http://schemas.microsoft.com/office/drawing/2014/main" val="923268481"/>
                    </a:ext>
                  </a:extLst>
                </a:gridCol>
                <a:gridCol w="1271922">
                  <a:extLst>
                    <a:ext uri="{9D8B030D-6E8A-4147-A177-3AD203B41FA5}">
                      <a16:colId xmlns:a16="http://schemas.microsoft.com/office/drawing/2014/main" val="3123961757"/>
                    </a:ext>
                  </a:extLst>
                </a:gridCol>
                <a:gridCol w="1238229">
                  <a:extLst>
                    <a:ext uri="{9D8B030D-6E8A-4147-A177-3AD203B41FA5}">
                      <a16:colId xmlns:a16="http://schemas.microsoft.com/office/drawing/2014/main" val="2079348073"/>
                    </a:ext>
                  </a:extLst>
                </a:gridCol>
                <a:gridCol w="1204535">
                  <a:extLst>
                    <a:ext uri="{9D8B030D-6E8A-4147-A177-3AD203B41FA5}">
                      <a16:colId xmlns:a16="http://schemas.microsoft.com/office/drawing/2014/main" val="303844023"/>
                    </a:ext>
                  </a:extLst>
                </a:gridCol>
              </a:tblGrid>
              <a:tr h="278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China (7342)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US (1790)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Japan (1475)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Korea (890)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Europe (617)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801650"/>
                  </a:ext>
                </a:extLst>
              </a:tr>
              <a:tr h="278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China (6905)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6896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7091152"/>
                  </a:ext>
                </a:extLst>
              </a:tr>
              <a:tr h="278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U.S. (1091)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1056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188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59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3262498"/>
                  </a:ext>
                </a:extLst>
              </a:tr>
              <a:tr h="278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Japan (1111)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250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1086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0317210"/>
                  </a:ext>
                </a:extLst>
              </a:tr>
              <a:tr h="278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Korea (737)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240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725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8239777"/>
                  </a:ext>
                </a:extLst>
              </a:tr>
              <a:tr h="278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Europe (73)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3669164"/>
                  </a:ext>
                </a:extLst>
              </a:tr>
            </a:tbl>
          </a:graphicData>
        </a:graphic>
      </p:graphicFrame>
      <p:sp>
        <p:nvSpPr>
          <p:cNvPr id="19" name="椭圆 18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427991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Findings-</a:t>
            </a:r>
            <a:r>
              <a:rPr lang="en-US" altLang="zh-CN" sz="16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Technology Layout</a:t>
            </a:r>
            <a:endParaRPr lang="zh-CN" altLang="en-US" sz="1600" dirty="0">
              <a:latin typeface="+mj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36320"/>
            <a:ext cx="2788485" cy="11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73D0BCA-4D7C-42E6-91A5-30C52F304125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19818" y="1242567"/>
            <a:ext cx="6580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Table 2. Patent Priority and Patent Family of Intelligent Robot Technologies in Main Countries/Regions</a:t>
            </a:r>
            <a:endParaRPr lang="zh-CN" altLang="en-US" sz="1100" dirty="0">
              <a:latin typeface="+mj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88218" y="1531092"/>
            <a:ext cx="1568285" cy="53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00548" y="1712967"/>
            <a:ext cx="1017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Priority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69330" y="1533718"/>
            <a:ext cx="10176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Family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607858" y="3632533"/>
            <a:ext cx="841078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Patent priority country/regions can indicate the place of origin of the technology, while the countries/regions distribution of patent families can describe the technology's market layout.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kern="100" dirty="0">
              <a:effectLst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China is the most prominent source of technology and the largest technology market. China's domestic technology market is relatively saturated and needs to seek breakthroughs from overseas markets.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3972975" y="413939"/>
            <a:ext cx="3052917" cy="692497"/>
          </a:xfrm>
          <a:prstGeom prst="rect">
            <a:avLst/>
          </a:prstGeom>
          <a:solidFill>
            <a:srgbClr val="FFFFD5"/>
          </a:solidFill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solidFill>
                  <a:srgbClr val="D05F12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China’s Domestic Technology Market: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solidFill>
                  <a:srgbClr val="D05F12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D05F12"/>
                </a:solidFill>
              </a:rPr>
              <a:t>93.93% (6896/7342 = 0.9393)</a:t>
            </a:r>
            <a:endParaRPr lang="en-US" kern="100" dirty="0">
              <a:solidFill>
                <a:srgbClr val="D05F12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5759" y="1666907"/>
            <a:ext cx="1163712" cy="6768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71979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5178248" y="4206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0877" y="1509611"/>
            <a:ext cx="2953576" cy="3082202"/>
            <a:chOff x="839089" y="1016488"/>
            <a:chExt cx="4688114" cy="4876868"/>
          </a:xfrm>
          <a:solidFill>
            <a:srgbClr val="FFFFD5"/>
          </a:solidFill>
        </p:grpSpPr>
        <p:grpSp>
          <p:nvGrpSpPr>
            <p:cNvPr id="37906" name="组合 2"/>
            <p:cNvGrpSpPr/>
            <p:nvPr/>
          </p:nvGrpSpPr>
          <p:grpSpPr>
            <a:xfrm rot="-297887">
              <a:off x="2283991" y="1016488"/>
              <a:ext cx="1527027" cy="1519242"/>
              <a:chOff x="3094034" y="1143064"/>
              <a:chExt cx="1787764" cy="1778651"/>
            </a:xfrm>
            <a:grpFill/>
          </p:grpSpPr>
          <p:cxnSp>
            <p:nvCxnSpPr>
              <p:cNvPr id="5" name="直接连接符 4"/>
              <p:cNvCxnSpPr>
                <a:endCxn id="0" idx="3"/>
              </p:cNvCxnSpPr>
              <p:nvPr/>
            </p:nvCxnSpPr>
            <p:spPr>
              <a:xfrm rot="297887" flipV="1">
                <a:off x="3094697" y="2229144"/>
                <a:ext cx="842494" cy="599705"/>
              </a:xfrm>
              <a:prstGeom prst="line">
                <a:avLst/>
              </a:prstGeom>
              <a:grp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" name="直接连接符 5"/>
              <p:cNvCxnSpPr>
                <a:stCxn id="0" idx="5"/>
              </p:cNvCxnSpPr>
              <p:nvPr/>
            </p:nvCxnSpPr>
            <p:spPr>
              <a:xfrm rot="297887">
                <a:off x="4139761" y="2295669"/>
                <a:ext cx="740898" cy="624486"/>
              </a:xfrm>
              <a:prstGeom prst="line">
                <a:avLst/>
              </a:prstGeom>
              <a:grp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椭圆 6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39089" y="2464308"/>
              <a:ext cx="4688114" cy="3429048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36379" y="2571343"/>
            <a:ext cx="2686750" cy="188974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+mn-lt"/>
                <a:ea typeface="微软雅黑 Light" panose="020B0502040204020203" pitchFamily="34" charset="-122"/>
                <a:sym typeface="微软雅黑 Light" panose="020B0502040204020203" pitchFamily="34" charset="-122"/>
              </a:rPr>
              <a:t>Firstly, when extracting terms from patent titles, the overly long terms were not accurately segmented, thus some of the terms are not counted in the co-word analysis, which may affect the results of the topic clustering identification.</a:t>
            </a:r>
          </a:p>
        </p:txBody>
      </p:sp>
      <p:grpSp>
        <p:nvGrpSpPr>
          <p:cNvPr id="37899" name="组合 10"/>
          <p:cNvGrpSpPr/>
          <p:nvPr/>
        </p:nvGrpSpPr>
        <p:grpSpPr>
          <a:xfrm rot="21302113">
            <a:off x="5182091" y="400594"/>
            <a:ext cx="1336307" cy="1423108"/>
            <a:chOff x="3089536" y="996074"/>
            <a:chExt cx="1787762" cy="1925836"/>
          </a:xfrm>
          <a:solidFill>
            <a:srgbClr val="FFFFD5"/>
          </a:solidFill>
        </p:grpSpPr>
        <p:cxnSp>
          <p:nvCxnSpPr>
            <p:cNvPr id="13" name="直接连接符 12"/>
            <p:cNvCxnSpPr>
              <a:endCxn id="0" idx="3"/>
            </p:cNvCxnSpPr>
            <p:nvPr/>
          </p:nvCxnSpPr>
          <p:spPr>
            <a:xfrm rot="297887" flipV="1">
              <a:off x="3088495" y="2333580"/>
              <a:ext cx="854327" cy="496933"/>
            </a:xfrm>
            <a:prstGeom prst="line">
              <a:avLst/>
            </a:prstGeom>
            <a:grpFill/>
            <a:ln w="9525" cap="flat">
              <a:solidFill>
                <a:schemeClr val="accent6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>
              <a:stCxn id="0" idx="5"/>
            </p:cNvCxnSpPr>
            <p:nvPr/>
          </p:nvCxnSpPr>
          <p:spPr>
            <a:xfrm rot="297887">
              <a:off x="4142586" y="2401697"/>
              <a:ext cx="733146" cy="521174"/>
            </a:xfrm>
            <a:prstGeom prst="line">
              <a:avLst/>
            </a:prstGeom>
            <a:grpFill/>
            <a:ln w="9525" cap="flat">
              <a:solidFill>
                <a:schemeClr val="accent6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椭圆 14"/>
            <p:cNvSpPr/>
            <p:nvPr/>
          </p:nvSpPr>
          <p:spPr>
            <a:xfrm>
              <a:off x="3920179" y="996074"/>
              <a:ext cx="290507" cy="1611380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anchor="ctr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108789" y="1744053"/>
            <a:ext cx="3711510" cy="2684676"/>
          </a:xfrm>
          <a:prstGeom prst="rect">
            <a:avLst/>
          </a:prstGeom>
          <a:solidFill>
            <a:srgbClr val="FFFFD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62850" y="2044881"/>
            <a:ext cx="3403388" cy="214981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+mn-lt"/>
                <a:ea typeface="微软雅黑 Light" panose="020B0502040204020203" pitchFamily="34" charset="-122"/>
                <a:sym typeface="微软雅黑 Light" panose="020B0502040204020203" pitchFamily="34" charset="-122"/>
              </a:rPr>
              <a:t>Secondly, the framework designed for the opportunity analysis of the clustering results was based solely on the patents' perspective.</a:t>
            </a:r>
          </a:p>
          <a:p>
            <a:pPr eaLnBrk="1" hangingPunct="1">
              <a:lnSpc>
                <a:spcPct val="130000"/>
              </a:lnSpc>
            </a:pPr>
            <a:endParaRPr lang="en-US" altLang="zh-CN" dirty="0">
              <a:latin typeface="+mn-lt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+mn-lt"/>
                <a:ea typeface="微软雅黑 Light" panose="020B0502040204020203" pitchFamily="34" charset="-122"/>
                <a:sym typeface="微软雅黑 Light" panose="020B0502040204020203" pitchFamily="34" charset="-122"/>
              </a:rPr>
              <a:t>In analyzing the competitive environment, we only assessed the competition between countries at a macro level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D0BCA-4D7C-42E6-91A5-30C52F304125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17652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+mn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Limitations</a:t>
            </a:r>
            <a:endParaRPr lang="zh-CN" altLang="en-US" sz="2500" dirty="0">
              <a:latin typeface="+mn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27444" y="993352"/>
            <a:ext cx="1303421" cy="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5178248" y="4206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D0BCA-4D7C-42E6-91A5-30C52F304125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176523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+mn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Reference</a:t>
            </a:r>
            <a:endParaRPr lang="zh-CN" altLang="en-US" sz="2500" dirty="0">
              <a:latin typeface="+mn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27444" y="993352"/>
            <a:ext cx="1303421" cy="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43759" y="1081272"/>
            <a:ext cx="7158841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1000" dirty="0"/>
              <a:t>[</a:t>
            </a:r>
            <a:r>
              <a:rPr lang="en-US" altLang="zh-CN" sz="900" dirty="0"/>
              <a:t>1] Yoon, B., &amp; Park, Y. (2005). A systematic approach for identifying technology opportunities: Keyword-based morphology analysis. Technological Forecasting and Social Change. https://doi.org/10.1016/j.techfore.2004.08.011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[2] Chan, S. K., &amp; Miyazaki, K. (2015). Knowledge convergence between cloud computing and big data and analysis of emerging technological opportunities in Malaysia. Portland International Conference on Management of Engineering and Technology. https://doi.org/10.1109/PICMET.2015.7273134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[3] Ho, J. C., Saw, E. C., Lu, L. Y. Y., &amp; Liu, J. S. (2014). Technological barriers and research trends in fuel cell technologies: A citation network analysis. Technological Forecasting and Social Change. https://doi.org/10.1016/j.techfore.2013.06.004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[4] Lee, C., Jeon, D., </a:t>
            </a:r>
            <a:r>
              <a:rPr lang="en-US" altLang="zh-CN" sz="900" dirty="0" err="1"/>
              <a:t>Ahn</a:t>
            </a:r>
            <a:r>
              <a:rPr lang="en-US" altLang="zh-CN" sz="900" dirty="0"/>
              <a:t>, J. M., &amp; Kwon, O. (2020). Navigating a product landscape for technology opportunity analysis: A word2vec approach using an integrated patent-product database. </a:t>
            </a:r>
            <a:r>
              <a:rPr lang="en-US" altLang="zh-CN" sz="900" dirty="0" err="1"/>
              <a:t>Technovation</a:t>
            </a:r>
            <a:r>
              <a:rPr lang="en-US" altLang="zh-CN" sz="900" dirty="0"/>
              <a:t>. https://doi.org/10.1016/j.technovation.2020.102140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[5] Lee, S., Yoon, B., &amp; Park, Y. (2009). An approach to discovering new technology opportunities: Keyword-based patent map approach. </a:t>
            </a:r>
            <a:r>
              <a:rPr lang="en-US" altLang="zh-CN" sz="900" dirty="0" err="1"/>
              <a:t>Technovation</a:t>
            </a:r>
            <a:r>
              <a:rPr lang="en-US" altLang="zh-CN" sz="900" dirty="0"/>
              <a:t>. https://doi.org/10.1016/j.technovation.2008.10.006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[6] Ma, T., Porter, A. L., </a:t>
            </a:r>
            <a:r>
              <a:rPr lang="en-US" altLang="zh-CN" sz="900" dirty="0" err="1"/>
              <a:t>Guo</a:t>
            </a:r>
            <a:r>
              <a:rPr lang="en-US" altLang="zh-CN" sz="900" dirty="0"/>
              <a:t>, Y., Ready, J., Xu, C., &amp; Gao, L. (2014). A technology opportunities analysis model: applied to dye-</a:t>
            </a:r>
            <a:r>
              <a:rPr lang="en-US" altLang="zh-CN" sz="900" dirty="0" err="1"/>
              <a:t>sensitised</a:t>
            </a:r>
            <a:r>
              <a:rPr lang="en-US" altLang="zh-CN" sz="900" dirty="0"/>
              <a:t> solar cells for China. Technology Analysis and Strategic Management. https://doi.org/10.1080/09537325.2013.850155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[7] Pan, D., &amp; Xu, K. (2014). Technology opportunity analysis based on co- word analysis. Science Research Management, 04, 10–17. https://doi.org/10.19571/j.cnki.1000-2995.2014.04.002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[8] Porter, A. (1994). Technology Opportunities Analysis: Integrating Technology Monitoring, Forecasting, and Assessment with Strategic Planning. SRA Journal.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[9] Wang, M. Y., Fang, S. C., &amp; Chang, Y. H. (2015). Exploring technological opportunities by mining the gaps between science and technology: </a:t>
            </a:r>
            <a:r>
              <a:rPr lang="en-US" altLang="zh-CN" sz="900" dirty="0" err="1"/>
              <a:t>Microalgal</a:t>
            </a:r>
            <a:r>
              <a:rPr lang="en-US" altLang="zh-CN" sz="900" dirty="0"/>
              <a:t> biofuels. Technological Forecasting and Social Change. https://doi.org/10.1016/j.techfore.2014.07.008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[10] Wang, X., Ma, P., Huang, Y., </a:t>
            </a:r>
            <a:r>
              <a:rPr lang="en-US" altLang="zh-CN" sz="900" dirty="0" err="1"/>
              <a:t>Guo</a:t>
            </a:r>
            <a:r>
              <a:rPr lang="en-US" altLang="zh-CN" sz="900" dirty="0"/>
              <a:t>, J., Zhu, D., Porter, A. L., &amp; Wang, Z. (2017). Combining SAO semantic analysis and morphology analysis to identify technology opportunities. </a:t>
            </a:r>
            <a:r>
              <a:rPr lang="en-US" altLang="zh-CN" sz="900" dirty="0" err="1"/>
              <a:t>Scientometrics</a:t>
            </a:r>
            <a:r>
              <a:rPr lang="en-US" altLang="zh-CN" sz="900" dirty="0"/>
              <a:t>. https://doi.org/10.1007/s11192-017-2260-y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[11] Xu, H., Yue, Z., Lei, B., &amp; Fang, S. (2014). Core Patents Mining based on Cross Co-occurrence Analysis to Patent Technology-Effect Subject Terms and Citations. Library and Information Service, 04, 59–64. https://doi.org/10.13266/j.issn.0252-3116.2014.04.010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[12] Yoon, B., Phaal, R., &amp; Probert, D. (2008). Morphology analysis for technology </a:t>
            </a:r>
            <a:r>
              <a:rPr lang="en-US" altLang="zh-CN" sz="900" dirty="0" err="1"/>
              <a:t>roadmapping</a:t>
            </a:r>
            <a:r>
              <a:rPr lang="en-US" altLang="zh-CN" sz="900" dirty="0"/>
              <a:t>: Application of text mining. R and D Management. https://doi.org/10.1111/j.1467-9310.2007.00493.x</a:t>
            </a:r>
            <a:endParaRPr lang="zh-CN" altLang="zh-CN" sz="900" dirty="0"/>
          </a:p>
          <a:p>
            <a:pPr marL="215900" indent="-215900" algn="just">
              <a:lnSpc>
                <a:spcPts val="1100"/>
              </a:lnSpc>
              <a:spcAft>
                <a:spcPts val="0"/>
              </a:spcAft>
              <a:tabLst>
                <a:tab pos="215900" algn="l"/>
              </a:tabLst>
            </a:pPr>
            <a:r>
              <a:rPr lang="en-US" altLang="zh-CN" sz="900" dirty="0"/>
              <a:t>[13] Zhang, J., &amp; Yu, W. (2020). Early detection of technology opportunity based on analogy design and phrase semantic representation. </a:t>
            </a:r>
            <a:r>
              <a:rPr lang="en-US" altLang="zh-CN" sz="900" dirty="0" err="1"/>
              <a:t>Scientometrics</a:t>
            </a:r>
            <a:r>
              <a:rPr lang="en-US" altLang="zh-CN" sz="900" dirty="0"/>
              <a:t>. https://doi.org/10.1007/s11192-020-03641-z</a:t>
            </a:r>
            <a:endParaRPr lang="zh-CN" altLang="zh-CN" sz="900" dirty="0"/>
          </a:p>
        </p:txBody>
      </p:sp>
    </p:spTree>
    <p:extLst>
      <p:ext uri="{BB962C8B-B14F-4D97-AF65-F5344CB8AC3E}">
        <p14:creationId xmlns:p14="http://schemas.microsoft.com/office/powerpoint/2010/main" val="262967984"/>
      </p:ext>
    </p:extLst>
  </p:cSld>
  <p:clrMapOvr>
    <a:masterClrMapping/>
  </p:clrMapOvr>
  <p:transition spd="slow" advClick="0" advTm="3000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70117" y="1786920"/>
            <a:ext cx="5489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Thank you for your attentions</a:t>
            </a:r>
          </a:p>
          <a:p>
            <a:pPr algn="ctr"/>
            <a:endParaRPr lang="en-US" altLang="zh-CN" sz="3200" dirty="0"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  <a:p>
            <a:pPr algn="ctr"/>
            <a:r>
              <a:rPr lang="en-US" altLang="zh-CN" sz="3200" dirty="0"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Q&amp;A</a:t>
            </a:r>
            <a:endParaRPr lang="zh-CN" altLang="en-US" sz="3200" dirty="0"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86468C0-BCCE-48D1-A9EB-F824E5AC5B8F}"/>
              </a:ext>
            </a:extLst>
          </p:cNvPr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201BF9-FE94-4E50-AFA8-6AF72A7D8084}"/>
              </a:ext>
            </a:extLst>
          </p:cNvPr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61FBEC-F032-41BD-BFA2-301E2AFFCAE1}"/>
              </a:ext>
            </a:extLst>
          </p:cNvPr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738962"/>
      </p:ext>
    </p:extLst>
  </p:cSld>
  <p:clrMapOvr>
    <a:masterClrMapping/>
  </p:clrMapOvr>
  <p:transition spd="slow" advClick="0" advTm="300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21137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ea typeface="+mn-ea"/>
                <a:cs typeface="Arial" panose="020B0604020202020204" pitchFamily="34" charset="0"/>
                <a:sym typeface="微软雅黑 Light" panose="020B0502040204020203" pitchFamily="34" charset="-122"/>
              </a:rPr>
              <a:t>Introduction</a:t>
            </a:r>
            <a:endParaRPr lang="zh-CN" altLang="en-US" sz="2500" dirty="0">
              <a:ea typeface="+mn-ea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43149"/>
            <a:ext cx="1889913" cy="4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520690" y="1276511"/>
            <a:ext cx="819468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How to seek the development opportunity and direction of emerging technologies and win the new technological </a:t>
            </a: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and </a:t>
            </a: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industrial</a:t>
            </a: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revolution has become an important proposition.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kern="100" dirty="0">
              <a:effectLst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Technology Opportunity Analysis (TOA) can monitor the changes of related technology or the socio-economic environment in a specific technology field through technology detection and </a:t>
            </a:r>
            <a:r>
              <a:rPr lang="en-US" kern="100" dirty="0" err="1">
                <a:ea typeface="宋体" panose="02010600030101010101" pitchFamily="2" charset="-122"/>
                <a:cs typeface="Arial" panose="020B0604020202020204" pitchFamily="34" charset="0"/>
              </a:rPr>
              <a:t>bibliometrics</a:t>
            </a: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, and plays a particular role in predicting the technology development in this field.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100DDC-E7F8-4A77-9A0A-528D5B8DE5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r="3797" b="11171"/>
          <a:stretch/>
        </p:blipFill>
        <p:spPr>
          <a:xfrm>
            <a:off x="1067971" y="2875379"/>
            <a:ext cx="3037399" cy="19086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BD5607-5553-4C05-9979-A57CE7D81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70" y="2875379"/>
            <a:ext cx="3302067" cy="18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00048"/>
      </p:ext>
    </p:extLst>
  </p:cSld>
  <p:clrMapOvr>
    <a:masterClrMapping/>
  </p:clrMapOvr>
  <p:transition spd="slow" advClick="0" advTm="3000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28044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ea typeface="+mn-ea"/>
                <a:cs typeface="Arial" panose="020B0604020202020204" pitchFamily="34" charset="0"/>
                <a:sym typeface="微软雅黑 Light" panose="020B0502040204020203" pitchFamily="34" charset="-122"/>
              </a:rPr>
              <a:t>Literature Review</a:t>
            </a:r>
            <a:endParaRPr lang="zh-CN" altLang="en-US" sz="2500" dirty="0">
              <a:ea typeface="+mn-ea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43149"/>
            <a:ext cx="1889913" cy="4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520690" y="1408916"/>
            <a:ext cx="782258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kern="100" dirty="0">
                <a:ea typeface="宋体" panose="02010600030101010101" pitchFamily="2" charset="-122"/>
                <a:cs typeface="Arial" panose="020B0604020202020204" pitchFamily="34" charset="0"/>
              </a:rPr>
              <a:t>Scholars research and elaborate TOA based on Porter's systematic explanation, focusing on three aspects: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a typeface="宋体" panose="02010600030101010101" pitchFamily="2" charset="-122"/>
                <a:cs typeface="Arial" panose="020B0604020202020204" pitchFamily="34" charset="0"/>
              </a:rPr>
              <a:t>      • Connotation and functions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a typeface="宋体" panose="02010600030101010101" pitchFamily="2" charset="-122"/>
                <a:cs typeface="Arial" panose="020B0604020202020204" pitchFamily="34" charset="0"/>
              </a:rPr>
              <a:t>      • Methodology and indicators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a typeface="宋体" panose="02010600030101010101" pitchFamily="2" charset="-122"/>
                <a:cs typeface="Arial" panose="020B0604020202020204" pitchFamily="34" charset="0"/>
              </a:rPr>
              <a:t>      • Empirical studies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kern="100" dirty="0">
                <a:ea typeface="宋体" panose="02010600030101010101" pitchFamily="2" charset="-122"/>
                <a:cs typeface="Arial" panose="020B0604020202020204" pitchFamily="34" charset="0"/>
              </a:rPr>
              <a:t>The proposed framework of Technology Opportunity Analysis (TOA) clarify the overall context of emerging technologies' and assist strategic planning from multiple dimensions (R&amp;D trend, Competitive Environment, Technology Layout) to examine the technology opportunities of emerging technologies.</a:t>
            </a:r>
          </a:p>
        </p:txBody>
      </p:sp>
      <p:sp>
        <p:nvSpPr>
          <p:cNvPr id="4" name="矩形 3"/>
          <p:cNvSpPr/>
          <p:nvPr/>
        </p:nvSpPr>
        <p:spPr>
          <a:xfrm>
            <a:off x="3964780" y="652914"/>
            <a:ext cx="4929838" cy="1892826"/>
          </a:xfrm>
          <a:prstGeom prst="rect">
            <a:avLst/>
          </a:prstGeom>
          <a:solidFill>
            <a:srgbClr val="FFFFD5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ea typeface="宋体" panose="02010600030101010101" pitchFamily="2" charset="-122"/>
              </a:rPr>
              <a:t>One of the research methods of technology forecasting (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Yoon and Park, 2005)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New technology forms that emerged from the existing technologies, providing the possibility for the technology innovation to be applied to the production of new technology.</a:t>
            </a:r>
            <a:r>
              <a:rPr lang="en-US" altLang="zh-CN" dirty="0">
                <a:ea typeface="宋体" panose="02010600030101010101" pitchFamily="2" charset="-122"/>
              </a:rPr>
              <a:t> (Ma et al., 2014) 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954" y="2092074"/>
            <a:ext cx="2421009" cy="3093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60827" y="498223"/>
            <a:ext cx="5385274" cy="2292935"/>
          </a:xfrm>
          <a:prstGeom prst="rect">
            <a:avLst/>
          </a:prstGeom>
          <a:solidFill>
            <a:srgbClr val="FFFFD5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morphological analysis (</a:t>
            </a:r>
            <a:r>
              <a:rPr lang="en-US" altLang="zh-CN" dirty="0"/>
              <a:t>Yoon et al., 2008)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Principal Component Analysis,</a:t>
            </a:r>
            <a:r>
              <a:rPr lang="en-US" altLang="zh-CN" dirty="0"/>
              <a:t> patent maps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  (</a:t>
            </a:r>
            <a:r>
              <a:rPr lang="en-US" altLang="zh-CN" dirty="0">
                <a:ea typeface="宋体" panose="02010600030101010101" pitchFamily="2" charset="-122"/>
              </a:rPr>
              <a:t>Lee et al., 2009)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Co-word analysis (Pan and Xu, 2014)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Text mining and a high-dimensional clustering (Wang et al., 2015)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Subject-Action-Object semantic structure </a:t>
            </a:r>
            <a:r>
              <a:rPr lang="en-US" altLang="zh-CN" dirty="0">
                <a:ea typeface="宋体" panose="02010600030101010101" pitchFamily="2" charset="-122"/>
              </a:rPr>
              <a:t>(Wang et al., 2017)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Word2vec (</a:t>
            </a:r>
            <a:r>
              <a:rPr lang="en-US" altLang="zh-CN" dirty="0">
                <a:ea typeface="宋体" panose="02010600030101010101" pitchFamily="2" charset="-122"/>
              </a:rPr>
              <a:t>Lee et al., 2020)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0954" y="2401455"/>
            <a:ext cx="2421009" cy="3093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64780" y="698277"/>
            <a:ext cx="5385274" cy="2092881"/>
          </a:xfrm>
          <a:prstGeom prst="rect">
            <a:avLst/>
          </a:prstGeom>
          <a:solidFill>
            <a:srgbClr val="FFFFD5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ea typeface="宋体" panose="02010600030101010101" pitchFamily="2" charset="-122"/>
              </a:rPr>
              <a:t>Proton exchange membrane fuel cells and direct methanol fuel cells (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Ho et al., 2014)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Dye-sensitized solar cells (Ma et al., 2014)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Cloud computing and big data (Chan and Miyazaki, 2015)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lt"/>
                <a:ea typeface="宋体" panose="02010600030101010101" pitchFamily="2" charset="-122"/>
              </a:rPr>
              <a:t>5G technology (</a:t>
            </a:r>
            <a:r>
              <a:rPr lang="en-US" altLang="zh-CN" dirty="0">
                <a:ea typeface="宋体" panose="02010600030101010101" pitchFamily="2" charset="-122"/>
              </a:rPr>
              <a:t>Zhang and Yu, 2020)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4907" y="2791158"/>
            <a:ext cx="2421009" cy="3093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46663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21137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Framework</a:t>
            </a:r>
            <a:endParaRPr lang="zh-CN" altLang="en-US" sz="2500" dirty="0">
              <a:latin typeface="+mj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44146"/>
            <a:ext cx="1560753" cy="3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78" y="858460"/>
            <a:ext cx="5718322" cy="41148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8E5F8B11-0E1D-46C2-A96F-E55C6088B9D8}"/>
              </a:ext>
            </a:extLst>
          </p:cNvPr>
          <p:cNvSpPr/>
          <p:nvPr/>
        </p:nvSpPr>
        <p:spPr>
          <a:xfrm>
            <a:off x="5710239" y="-207813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329542" y="1405742"/>
            <a:ext cx="2982131" cy="3462486"/>
          </a:xfrm>
          <a:prstGeom prst="rect">
            <a:avLst/>
          </a:prstGeom>
          <a:solidFill>
            <a:srgbClr val="FFFFD5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Data Collection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1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Derwent World Patent Index (DWPI)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(ABD=(((Autonomous OR Bio* OR Humanoid OR Smart OR Intelligent) ADJ2 Robot*) OR Bio-robot* OR </a:t>
            </a:r>
            <a:r>
              <a:rPr lang="en-US" sz="1200" kern="100" dirty="0" err="1">
                <a:ea typeface="宋体" panose="02010600030101010101" pitchFamily="2" charset="-122"/>
                <a:cs typeface="Arial" panose="020B0604020202020204" pitchFamily="34" charset="0"/>
              </a:rPr>
              <a:t>Biorobot</a:t>
            </a: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* OR (Robot* </a:t>
            </a:r>
            <a:r>
              <a:rPr lang="en-US" sz="1200" kern="100" dirty="0" err="1">
                <a:ea typeface="宋体" panose="02010600030101010101" pitchFamily="2" charset="-122"/>
                <a:cs typeface="Arial" panose="020B0604020202020204" pitchFamily="34" charset="0"/>
              </a:rPr>
              <a:t>Cognit</a:t>
            </a: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*) OR (Robot* Percept*) OR (Robot* Sens*) OR (Robot* Act*)) AND PY=(1956 - 2018))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10,433 patents were retrieved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    (conducted on 20 February 2020)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390661" y="1427316"/>
            <a:ext cx="2982131" cy="3231654"/>
          </a:xfrm>
          <a:prstGeom prst="rect">
            <a:avLst/>
          </a:prstGeom>
          <a:solidFill>
            <a:srgbClr val="FFFFD5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Technology Topic Identification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1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1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Use Natural Language Processing to extract technical terms from patent titles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Build co-occurrence matrix and network from technical terms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Use Leiden Algorithm to detect communities (namely key technologies)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Use Burst Detection Algorithm to trace topic evolution and hotspots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11673" y="735876"/>
            <a:ext cx="2276327" cy="16748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88000" y="970305"/>
            <a:ext cx="3454400" cy="23455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272810" y="1578637"/>
            <a:ext cx="3051267" cy="3046988"/>
          </a:xfrm>
          <a:prstGeom prst="rect">
            <a:avLst/>
          </a:prstGeom>
          <a:solidFill>
            <a:srgbClr val="FFFFD5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 Light" panose="020B0502040204020203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Technology Opportunity Analysis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1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1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Analyze the overall and specific R&amp;D trends of key technologies of Intelligent Robot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Analyze the competitive environment of  key technologies of Intelligent Robot from overall scale and core patents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Analyze the domestic and overseas patents layout of key technologies of Intelligent Robot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kern="100" dirty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6796" y="3251637"/>
            <a:ext cx="5555603" cy="15327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2" grpId="1" animBg="1"/>
      <p:bldP spid="3" grpId="0" animBg="1"/>
      <p:bldP spid="3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2051" name="图片 1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8" y="1122452"/>
            <a:ext cx="5340424" cy="33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379799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Findings-</a:t>
            </a:r>
            <a:r>
              <a:rPr lang="en-US" altLang="zh-CN" sz="16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Key Technologies</a:t>
            </a:r>
            <a:endParaRPr lang="zh-CN" altLang="en-US" sz="1600" dirty="0">
              <a:latin typeface="+mj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25611"/>
            <a:ext cx="2679039" cy="21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34962" y="4638415"/>
            <a:ext cx="44598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Fig. 1. Clustering Visualization of Intelligent Robot Key Technologies</a:t>
            </a:r>
            <a:endParaRPr lang="zh-CN" altLang="en-US" sz="1100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5867306" y="375710"/>
            <a:ext cx="29626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Humanoid Robot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Robot Joint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Mechanical Arm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Driving Mechanism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Sensor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Wireless Communication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Servo Motor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System Controller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Remote Control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Path Planning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Robot Voice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Robot Vision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Detection Mechanism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Robot Interaction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Robotic Fish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kern="100" dirty="0">
                <a:ea typeface="宋体" panose="02010600030101010101" pitchFamily="2" charset="-122"/>
                <a:cs typeface="Arial" panose="020B0604020202020204" pitchFamily="34" charset="0"/>
              </a:rPr>
              <a:t>Intelligent Robots for Different Usage</a:t>
            </a:r>
          </a:p>
        </p:txBody>
      </p:sp>
    </p:spTree>
    <p:extLst>
      <p:ext uri="{BB962C8B-B14F-4D97-AF65-F5344CB8AC3E}">
        <p14:creationId xmlns:p14="http://schemas.microsoft.com/office/powerpoint/2010/main" val="1160892119"/>
      </p:ext>
    </p:extLst>
  </p:cSld>
  <p:clrMapOvr>
    <a:masterClrMapping/>
  </p:clrMapOvr>
  <p:transition spd="slow" advClick="0" advTm="3000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322808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5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Findings-</a:t>
            </a:r>
            <a:r>
              <a:rPr lang="en-US" altLang="zh-CN" sz="16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  <a:sym typeface="微软雅黑 Light" panose="020B0502040204020203" pitchFamily="34" charset="-122"/>
              </a:rPr>
              <a:t>Topics Evolution</a:t>
            </a:r>
            <a:endParaRPr lang="zh-CN" altLang="en-US" sz="2500" dirty="0">
              <a:latin typeface="+mj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31789"/>
            <a:ext cx="2592542" cy="15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604863" y="3833431"/>
            <a:ext cx="40270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Fig. 2. The Evolution of Intelligent Robot Technologies Topics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3074" name="Picture 4" descr="wp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2" y="1242625"/>
            <a:ext cx="6343286" cy="2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214475" y="3572538"/>
            <a:ext cx="689654" cy="23659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12933" y="3278158"/>
            <a:ext cx="1035844" cy="1852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78933" y="2785254"/>
            <a:ext cx="1140201" cy="17917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73D0BCA-4D7C-42E6-91A5-30C52F304125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815461" y="4230158"/>
            <a:ext cx="6928568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We broadly divide the evolution of intelligent robots technology topics into three time zones: 197</a:t>
            </a: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9</a:t>
            </a: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-1993, 1994-2006, and 2006-2018.</a:t>
            </a:r>
          </a:p>
        </p:txBody>
      </p:sp>
    </p:spTree>
    <p:extLst>
      <p:ext uri="{BB962C8B-B14F-4D97-AF65-F5344CB8AC3E}">
        <p14:creationId xmlns:p14="http://schemas.microsoft.com/office/powerpoint/2010/main" val="2401769427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28935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Findings-</a:t>
            </a:r>
            <a:r>
              <a:rPr lang="en-US" altLang="zh-CN" sz="16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Burst Hotspots</a:t>
            </a:r>
            <a:r>
              <a:rPr lang="en-US" altLang="zh-CN" sz="25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 </a:t>
            </a:r>
            <a:endParaRPr lang="zh-CN" altLang="en-US" sz="2500" dirty="0">
              <a:latin typeface="+mj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41400"/>
            <a:ext cx="2300442" cy="6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668456" y="1197066"/>
            <a:ext cx="39020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Table 1. Burst Hotspots of Intelligent Robots in recent years</a:t>
            </a:r>
            <a:endParaRPr lang="zh-CN" altLang="en-US" sz="1100" dirty="0">
              <a:latin typeface="+mj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73D0BCA-4D7C-42E6-91A5-30C52F304125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76792"/>
              </p:ext>
            </p:extLst>
          </p:nvPr>
        </p:nvGraphicFramePr>
        <p:xfrm>
          <a:off x="1404723" y="1515386"/>
          <a:ext cx="6275440" cy="256675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288891">
                  <a:extLst>
                    <a:ext uri="{9D8B030D-6E8A-4147-A177-3AD203B41FA5}">
                      <a16:colId xmlns:a16="http://schemas.microsoft.com/office/drawing/2014/main" val="3250558802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1513148896"/>
                    </a:ext>
                  </a:extLst>
                </a:gridCol>
                <a:gridCol w="936523">
                  <a:extLst>
                    <a:ext uri="{9D8B030D-6E8A-4147-A177-3AD203B41FA5}">
                      <a16:colId xmlns:a16="http://schemas.microsoft.com/office/drawing/2014/main" val="1397883455"/>
                    </a:ext>
                  </a:extLst>
                </a:gridCol>
                <a:gridCol w="899652">
                  <a:extLst>
                    <a:ext uri="{9D8B030D-6E8A-4147-A177-3AD203B41FA5}">
                      <a16:colId xmlns:a16="http://schemas.microsoft.com/office/drawing/2014/main" val="3272609925"/>
                    </a:ext>
                  </a:extLst>
                </a:gridCol>
              </a:tblGrid>
              <a:tr h="6654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Burst Hotspots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Weight</a:t>
                      </a:r>
                      <a:endParaRPr lang="zh-CN" sz="1400" b="1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Duration</a:t>
                      </a:r>
                      <a:endParaRPr lang="zh-CN" sz="1400" b="1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Start</a:t>
                      </a:r>
                      <a:endParaRPr lang="zh-CN" sz="1400" b="1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4428842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Internet-of Thing robot</a:t>
                      </a:r>
                      <a:endParaRPr lang="zh-CN" sz="1200" b="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5.982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2869926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Bionic Robot Fish Structure</a:t>
                      </a:r>
                      <a:endParaRPr lang="zh-CN" sz="1200" b="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5.431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352323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Charging Pile</a:t>
                      </a:r>
                      <a:endParaRPr lang="zh-CN" sz="1200" b="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5.156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2018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901115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Multi-Modal Output</a:t>
                      </a:r>
                      <a:endParaRPr lang="zh-CN" sz="1200" b="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4.858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1217653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Resistance Layer</a:t>
                      </a:r>
                      <a:endParaRPr lang="zh-CN" sz="1200" b="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4.448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975877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Intelligent Robot Human-Computer Interaction</a:t>
                      </a:r>
                      <a:endParaRPr lang="zh-CN" sz="1200" b="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4.399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53901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Intelligent Security Robot</a:t>
                      </a:r>
                      <a:endParaRPr lang="zh-CN" sz="1200" b="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4.342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2017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3231890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</a:rPr>
                        <a:t>Unmanned Aerial Vehicle</a:t>
                      </a:r>
                      <a:endParaRPr lang="zh-CN" sz="1200" b="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4.164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2018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441516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Pneumatic Muscle</a:t>
                      </a:r>
                      <a:endParaRPr lang="zh-CN" sz="1200" b="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3.746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2018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673224"/>
                  </a:ext>
                </a:extLst>
              </a:tr>
              <a:tr h="190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</a:rPr>
                        <a:t>Grabbing Robot</a:t>
                      </a:r>
                      <a:endParaRPr lang="zh-CN" sz="1200" b="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3.673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2018</a:t>
                      </a: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8816216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609119" y="4244997"/>
            <a:ext cx="802070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The burst weights were calculated and ranked in descending order, and we considered the highest ranked topics that had not yet reached a steady-state as being related to burst hotspots of intelligent robots.</a:t>
            </a:r>
          </a:p>
        </p:txBody>
      </p:sp>
    </p:spTree>
    <p:extLst>
      <p:ext uri="{BB962C8B-B14F-4D97-AF65-F5344CB8AC3E}">
        <p14:creationId xmlns:p14="http://schemas.microsoft.com/office/powerpoint/2010/main" val="2832947526"/>
      </p:ext>
    </p:extLst>
  </p:cSld>
  <p:clrMapOvr>
    <a:masterClrMapping/>
  </p:clrMapOvr>
  <p:transition spd="slow" advClick="0" advTm="3000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440056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Findings-</a:t>
            </a:r>
            <a:r>
              <a:rPr lang="en-US" altLang="zh-CN" sz="16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R&amp;D Trend</a:t>
            </a:r>
            <a:endParaRPr lang="zh-CN" altLang="en-US" sz="1600" dirty="0">
              <a:latin typeface="+mj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41400"/>
            <a:ext cx="2148042" cy="6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BC15B42-16D2-487C-81EE-EC90E290D122}"/>
              </a:ext>
            </a:extLst>
          </p:cNvPr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73D0BCA-4D7C-42E6-91A5-30C52F304125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8195" name="Picture 5" descr="wps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39" y="1118641"/>
            <a:ext cx="6641653" cy="241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2374268" y="3458943"/>
            <a:ext cx="4807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+mj-lt"/>
                <a:ea typeface="宋体" panose="02010600030101010101" pitchFamily="2" charset="-122"/>
              </a:rPr>
              <a:t>Fig. 3. Analysis of the R&amp;D Trend of Key Technologies of Intelligent Robot</a:t>
            </a:r>
            <a:endParaRPr lang="zh-CN" altLang="en-US" sz="1100" dirty="0">
              <a:latin typeface="+mj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1017509" y="3932653"/>
            <a:ext cx="812649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The majority of key technologies have accelerated in growth since 2014.</a:t>
            </a:r>
            <a:endParaRPr lang="en-US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Intelligent Robot for Different Usage has always been the focus of technology development.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dirty="0"/>
              <a:t>System Controller and Robot Joint may step into the ranks of rapid development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504632507"/>
      </p:ext>
    </p:extLst>
  </p:cSld>
  <p:clrMapOvr>
    <a:masterClrMapping/>
  </p:clrMapOvr>
  <p:transition spd="slow" advClick="0" advTm="3000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519EE011-5FA4-4FB5-BE31-80E990D02549}"/>
              </a:ext>
            </a:extLst>
          </p:cNvPr>
          <p:cNvSpPr/>
          <p:nvPr/>
        </p:nvSpPr>
        <p:spPr>
          <a:xfrm>
            <a:off x="-558352" y="127484"/>
            <a:ext cx="1379307" cy="1208588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9D161F-560C-4A8E-B17A-0F41700C747F}"/>
              </a:ext>
            </a:extLst>
          </p:cNvPr>
          <p:cNvSpPr/>
          <p:nvPr/>
        </p:nvSpPr>
        <p:spPr>
          <a:xfrm>
            <a:off x="520690" y="493251"/>
            <a:ext cx="398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>
                <a:latin typeface="+mj-lt"/>
                <a:ea typeface="+mn-ea"/>
                <a:cs typeface="Times New Roman" panose="02020603050405020304" pitchFamily="18" charset="0"/>
                <a:sym typeface="微软雅黑 Light" panose="020B0502040204020203" pitchFamily="34" charset="-122"/>
              </a:rPr>
              <a:t>Findings-</a:t>
            </a:r>
            <a:r>
              <a:rPr lang="en-US" altLang="zh-CN" sz="2800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+mj-lt"/>
                <a:ea typeface="宋体" panose="02010600030101010101" pitchFamily="2" charset="-122"/>
              </a:rPr>
              <a:t>Competitive Environment</a:t>
            </a:r>
            <a:endParaRPr lang="zh-CN" altLang="en-US" sz="1600" dirty="0">
              <a:latin typeface="+mj-lt"/>
              <a:ea typeface="+mn-ea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171766E-1A13-4032-9DBD-46C6093924D7}"/>
              </a:ext>
            </a:extLst>
          </p:cNvPr>
          <p:cNvCxnSpPr/>
          <p:nvPr/>
        </p:nvCxnSpPr>
        <p:spPr>
          <a:xfrm flipV="1">
            <a:off x="607858" y="1043572"/>
            <a:ext cx="3389668" cy="3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9CBE75BB-EFAE-4A2C-854B-B32E2C11A965}"/>
              </a:ext>
            </a:extLst>
          </p:cNvPr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73D0BCA-4D7C-42E6-91A5-30C52F304125}"/>
              </a:ext>
            </a:extLst>
          </p:cNvPr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7858" y="4774889"/>
            <a:ext cx="4259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Fig. 4. Distribution of 16 Key Technologies in Major Countries/Regions</a:t>
            </a:r>
            <a:endParaRPr lang="zh-CN" altLang="en-US" sz="1100" dirty="0"/>
          </a:p>
        </p:txBody>
      </p:sp>
      <p:pic>
        <p:nvPicPr>
          <p:cNvPr id="9218" name="图片 10" descr="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8" y="1315931"/>
            <a:ext cx="3899096" cy="31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图片 11" descr="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8" y="1336072"/>
            <a:ext cx="3957694" cy="31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76958" y="4502596"/>
            <a:ext cx="11608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</a:rPr>
              <a:t>(a) Patent Counts</a:t>
            </a:r>
            <a:endParaRPr lang="zh-CN" altLang="en-US" sz="1100" dirty="0"/>
          </a:p>
        </p:txBody>
      </p:sp>
      <p:sp>
        <p:nvSpPr>
          <p:cNvPr id="3" name="矩形 2"/>
          <p:cNvSpPr/>
          <p:nvPr/>
        </p:nvSpPr>
        <p:spPr>
          <a:xfrm>
            <a:off x="1901261" y="4507874"/>
            <a:ext cx="13708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400"/>
              </a:spcBef>
              <a:spcAft>
                <a:spcPts val="200"/>
              </a:spcAft>
            </a:pPr>
            <a:r>
              <a:rPr lang="en-US" altLang="zh-CN" sz="11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(b) Patent Proportion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4993941" y="1851374"/>
            <a:ext cx="344951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China has an absolute advantage in the scale of intelligent robot patents.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kern="100" dirty="0">
                <a:ea typeface="宋体" panose="02010600030101010101" pitchFamily="2" charset="-122"/>
                <a:cs typeface="Arial" panose="020B0604020202020204" pitchFamily="34" charset="0"/>
              </a:rPr>
              <a:t>The layout of key technologies of the 5 countries/regions is, to a certain extent, similar</a:t>
            </a:r>
            <a:r>
              <a:rPr lang="en-US" altLang="zh-CN" dirty="0"/>
              <a:t>.</a:t>
            </a:r>
            <a:endParaRPr lang="en-US" kern="100" dirty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AC9BCB-024C-49EF-92C5-1C9BEA973CFB}"/>
              </a:ext>
            </a:extLst>
          </p:cNvPr>
          <p:cNvSpPr/>
          <p:nvPr/>
        </p:nvSpPr>
        <p:spPr>
          <a:xfrm>
            <a:off x="4709830" y="1315931"/>
            <a:ext cx="388748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Europe has the most considerable presence in Remote Control;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Japan featured prominently in Path Planning;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South Korea has the largest share of Wireless Communication;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kern="1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kern="100" dirty="0">
                <a:ea typeface="宋体" panose="02010600030101010101" pitchFamily="2" charset="-122"/>
                <a:cs typeface="Arial" panose="020B0604020202020204" pitchFamily="34" charset="0"/>
              </a:rPr>
              <a:t>the US distinguished itself on Remote Control, Path Planning, and Driving Mechanism.</a:t>
            </a:r>
            <a:endParaRPr lang="en-US" kern="100" dirty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17736"/>
      </p:ext>
    </p:extLst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55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</TotalTime>
  <Words>1944</Words>
  <Application>Microsoft Office PowerPoint</Application>
  <PresentationFormat>全屏显示(16:9)</PresentationFormat>
  <Paragraphs>242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Wingdings</vt:lpstr>
      <vt:lpstr>Nexa Light</vt:lpstr>
      <vt:lpstr>Times New Roman</vt:lpstr>
      <vt:lpstr>微软雅黑</vt:lpstr>
      <vt:lpstr>微软雅黑 Light</vt:lpstr>
      <vt:lpstr>Calibri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极简毕业答辩</dc:title>
  <dc:creator>第一PPT</dc:creator>
  <cp:keywords>www.1ppt.com</cp:keywords>
  <dc:description>www.1ppt.com</dc:description>
  <cp:lastModifiedBy>罗 婧文</cp:lastModifiedBy>
  <cp:revision>225</cp:revision>
  <dcterms:created xsi:type="dcterms:W3CDTF">2015-04-27T05:53:22Z</dcterms:created>
  <dcterms:modified xsi:type="dcterms:W3CDTF">2021-03-15T19:44:39Z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