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628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1A36F-4133-40F4-995D-C11173A2996F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DEE4C-6445-4C18-B9D8-740B4FCEB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261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Class</a:t>
            </a:r>
            <a:r>
              <a:rPr lang="zh-CN" altLang="en-US"/>
              <a:t>文件格式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18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两个栈桢之间的数据共享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12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常量池的项目类型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0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/>
              <a:t>CONSTANT_Utf8_info </a:t>
            </a:r>
            <a:r>
              <a:rPr lang="zh-CN" altLang="en-US" sz="1200"/>
              <a:t>型常量的结构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18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类索引查找全限定名的过程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392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字段表结构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09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属性表的结构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476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Code</a:t>
            </a:r>
            <a:r>
              <a:rPr lang="zh-CN" altLang="en-US"/>
              <a:t>属性表的结构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1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Exceptions</a:t>
            </a:r>
            <a:r>
              <a:rPr lang="zh-CN" altLang="en-US"/>
              <a:t>属性结构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08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类的生命周期</a:t>
            </a:r>
          </a:p>
          <a:p>
            <a:br>
              <a:rPr lang="en-US" altLang="zh-CN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DEE4C-6445-4C18-B9D8-740B4FCEB2C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17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BFD63-CDBB-4848-96F0-344CDCB60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61D507-15DB-4ACB-BCBD-FA46ACDC7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1796B-FD3C-45A7-B67B-2CAE3F1C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06EDA-565C-4541-84C9-3CD4CBCA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112C2-9830-471F-8B4F-F6FCFE3A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68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65BC3-43B5-4A33-BFA7-08DB3238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571E35-7BBB-42A9-A08E-7B4F44399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A777A-229F-4491-B3BC-0886A676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C84B8-E2E8-4237-BE5E-2E92260D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FEA9B-F720-432D-BB19-A24E6477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9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81E749-066B-4071-B9A7-213B002B6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4A316D-EB24-4608-BECE-0210726EC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CBB2A-5F00-4C8A-A686-6160971C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19F53-9E47-4638-B7D4-FB9A6EFE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BCF26-2D58-49AE-878C-C3C9D23F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0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C6A11-A8D6-4B8A-84EC-6ADC25A0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52C6D-F3FA-4396-A511-3E9C7D410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29393-B137-4F77-BF9C-903E6CAC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41F2A-1551-4067-AB49-9C2CF531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FC91D-9039-45BE-8304-776C72BB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60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9526A-2D02-4B1D-AACA-967C5377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0598E1-AF70-4743-BB98-D8144C91F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914B4-1CEE-43AB-AC19-F2E5CEF3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376CE-F093-4AE8-8D13-5340EC8D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0F029-F9C4-48FA-93D3-F87666E9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4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FEB65-5993-4807-9BA5-D8A3BF6C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EFBB5-4421-4B3E-A573-3E8680868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944E77-C02E-4889-90C9-56264E30E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B2AA6B-B831-4939-A498-DA3C0BD8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662D69-E283-41CE-B735-B78540AE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88007-9B75-441C-865B-7CC1CC9A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2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B2ABA-51EB-4FCF-9D63-6FC5E710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7B562D-9198-416B-9B17-B67B5619C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611C16-699F-4171-BCCE-58CA20382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F9E8C0-99A3-42BD-9607-B725CBC59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723CD9-909B-4188-8A08-021B3F096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00B2EC-3B99-432C-8C09-CBC3E09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B64E6B-1635-4697-A57E-AAA8EC84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AEDE4D-669B-4277-BD78-AA592482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1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E3937-32E2-428B-8C86-14781A87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5D5994-CD00-4805-8F45-94710BE7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51F6A0-0A5B-4068-BAA5-AA80D5C8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5E0F3A-E667-452A-A5A7-931C9E6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43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EA6059-2F26-4B76-BA25-2F9EE1BF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8E7B98-69DC-43C3-B61F-B1FF1A95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C1E6F3-CC09-4E38-98EA-8C1FA7E2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9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89ED9-93AC-4204-8B23-830AF7A3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51491-C3A3-41B4-81E2-7675E1D73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833D97-6976-4D6B-810F-0F8C79F25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242D90-1225-462C-9C87-DFC37FBC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7682EE-5532-41DF-9FEF-37C0454D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30419-381C-4EB2-BA10-61B51963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1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34398-7F4E-4650-980E-7B4D4A497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F71D68-CE51-4336-806E-2FD821BE8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931D50-B196-4168-9FA4-7E0F15AE8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3791A3-F0F8-40EB-8627-1D823980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A897-575C-41C4-8D1F-1255879863ED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67D253-4ECA-4848-96D2-84B41C66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89EFE2-F40F-4563-BE21-0B466EFE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9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201AD7-93C2-4018-A85F-2096CCCA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552880-FD2A-4777-8E5B-3AE26A459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4A994-DD6F-4CB5-9EEB-0DFDE47AA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4A897-575C-41C4-8D1F-1255879863ED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F6F53-1B25-4FBF-87A3-9334350A4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FC9FA-52CA-4E24-9BDE-312C8370E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E2CD4-B968-46C2-91FD-DF2654DA0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72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47E69D3-9002-4D3B-A407-9A5BFCD73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956525"/>
              </p:ext>
            </p:extLst>
          </p:nvPr>
        </p:nvGraphicFramePr>
        <p:xfrm>
          <a:off x="1774548" y="322160"/>
          <a:ext cx="9349173" cy="57840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6662">
                  <a:extLst>
                    <a:ext uri="{9D8B030D-6E8A-4147-A177-3AD203B41FA5}">
                      <a16:colId xmlns:a16="http://schemas.microsoft.com/office/drawing/2014/main" val="1403178151"/>
                    </a:ext>
                  </a:extLst>
                </a:gridCol>
                <a:gridCol w="2573292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2573472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2485747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magic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魔数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err="1"/>
                        <a:t>minor_version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Class</a:t>
                      </a:r>
                      <a:r>
                        <a:rPr lang="zh-CN" altLang="en-US" sz="1600"/>
                        <a:t>文件次版本号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err="1"/>
                        <a:t>major_version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Class</a:t>
                      </a:r>
                      <a:r>
                        <a:rPr lang="zh-CN" altLang="en-US" sz="1600"/>
                        <a:t>文件主版本号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  <a:tr h="3489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constant_pool_count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常量池容量计数器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949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cp_info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constant_pool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constant_pool_count</a:t>
                      </a:r>
                      <a:r>
                        <a:rPr lang="zh-CN" altLang="en-US" sz="1600"/>
                        <a:t> </a:t>
                      </a:r>
                      <a:r>
                        <a:rPr lang="en-US" altLang="zh-CN" sz="1600"/>
                        <a:t>- 1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常量池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3821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access_flags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Class</a:t>
                      </a:r>
                      <a:r>
                        <a:rPr lang="zh-CN" altLang="en-US" sz="1600"/>
                        <a:t>的访问标志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87766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this_class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类索引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52411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super_class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父类索引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65441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interfaces_count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接口索引集合容量计数器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125527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interfaces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interfaces_count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接口索引集合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945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fields_count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字段表集合容量计数器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79579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field_info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fields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fields_count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字段表集合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0635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methods_count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方法表集合容量计数器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9103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method_info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methods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methods_count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方法表集合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14867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属性表集合容量计数器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5082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属性表集合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22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67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EDF093F-A6F6-453D-A795-D0D78F26EFC6}"/>
              </a:ext>
            </a:extLst>
          </p:cNvPr>
          <p:cNvSpPr/>
          <p:nvPr/>
        </p:nvSpPr>
        <p:spPr>
          <a:xfrm>
            <a:off x="3686175" y="3124200"/>
            <a:ext cx="1457325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操作栈共享区域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D68039-8F32-4580-BA58-C9B9251E3BD2}"/>
              </a:ext>
            </a:extLst>
          </p:cNvPr>
          <p:cNvSpPr/>
          <p:nvPr/>
        </p:nvSpPr>
        <p:spPr>
          <a:xfrm>
            <a:off x="3686174" y="3810000"/>
            <a:ext cx="1457325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操作栈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A3462C-7C7D-4F8A-9A18-A36C5374FC52}"/>
              </a:ext>
            </a:extLst>
          </p:cNvPr>
          <p:cNvSpPr/>
          <p:nvPr/>
        </p:nvSpPr>
        <p:spPr>
          <a:xfrm>
            <a:off x="3686173" y="4495800"/>
            <a:ext cx="1457325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其他栈桢信息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F9D377-78E4-4988-BC70-F6BD11CEB401}"/>
              </a:ext>
            </a:extLst>
          </p:cNvPr>
          <p:cNvSpPr/>
          <p:nvPr/>
        </p:nvSpPr>
        <p:spPr>
          <a:xfrm>
            <a:off x="3686173" y="5181600"/>
            <a:ext cx="1457325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局部变量表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E1D4634-E00F-4E6D-97F1-786CD157E225}"/>
              </a:ext>
            </a:extLst>
          </p:cNvPr>
          <p:cNvSpPr/>
          <p:nvPr/>
        </p:nvSpPr>
        <p:spPr>
          <a:xfrm>
            <a:off x="6210300" y="1009650"/>
            <a:ext cx="1457325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操作栈共享区域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15E8728-FC44-4F7D-A2DD-A3D732B2B4EC}"/>
              </a:ext>
            </a:extLst>
          </p:cNvPr>
          <p:cNvSpPr/>
          <p:nvPr/>
        </p:nvSpPr>
        <p:spPr>
          <a:xfrm>
            <a:off x="6210299" y="1695450"/>
            <a:ext cx="1457325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操作栈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36C91D3-F61D-4C9D-844B-507035249D09}"/>
              </a:ext>
            </a:extLst>
          </p:cNvPr>
          <p:cNvSpPr/>
          <p:nvPr/>
        </p:nvSpPr>
        <p:spPr>
          <a:xfrm>
            <a:off x="6210298" y="2381250"/>
            <a:ext cx="1457325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其他栈桢信息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6D26CB-C3BD-4F23-BD12-C2F46DF15843}"/>
              </a:ext>
            </a:extLst>
          </p:cNvPr>
          <p:cNvSpPr/>
          <p:nvPr/>
        </p:nvSpPr>
        <p:spPr>
          <a:xfrm>
            <a:off x="6210298" y="3067050"/>
            <a:ext cx="1457325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局部变量表共享区域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F75894E-178F-43F8-893D-5CD9668F3D70}"/>
              </a:ext>
            </a:extLst>
          </p:cNvPr>
          <p:cNvCxnSpPr/>
          <p:nvPr/>
        </p:nvCxnSpPr>
        <p:spPr>
          <a:xfrm>
            <a:off x="5257800" y="3124200"/>
            <a:ext cx="8382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5AF8910-A5BB-4B72-A054-B35D2BCF9EA2}"/>
              </a:ext>
            </a:extLst>
          </p:cNvPr>
          <p:cNvCxnSpPr/>
          <p:nvPr/>
        </p:nvCxnSpPr>
        <p:spPr>
          <a:xfrm>
            <a:off x="5257800" y="3752850"/>
            <a:ext cx="8382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DF5C293-8C69-4514-B8D5-2ADC09F4EC3B}"/>
              </a:ext>
            </a:extLst>
          </p:cNvPr>
          <p:cNvSpPr txBox="1"/>
          <p:nvPr/>
        </p:nvSpPr>
        <p:spPr>
          <a:xfrm>
            <a:off x="5295781" y="330002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重叠区域</a:t>
            </a:r>
          </a:p>
        </p:txBody>
      </p:sp>
    </p:spTree>
    <p:extLst>
      <p:ext uri="{BB962C8B-B14F-4D97-AF65-F5344CB8AC3E}">
        <p14:creationId xmlns:p14="http://schemas.microsoft.com/office/powerpoint/2010/main" val="229744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4701F7F-FA0F-4A34-AB29-A1B652EDB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60478"/>
              </p:ext>
            </p:extLst>
          </p:nvPr>
        </p:nvGraphicFramePr>
        <p:xfrm>
          <a:off x="1774548" y="322160"/>
          <a:ext cx="7632511" cy="51081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4677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3101509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标志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CONSTANT_Utf8_info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UTF-8</a:t>
                      </a:r>
                      <a:r>
                        <a:rPr lang="zh-CN" altLang="en-US" sz="1600"/>
                        <a:t>编码的字符串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CONSTANT_Integer_info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3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整形字面量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CONSTANT_Float_info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浮点型字面量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  <a:tr h="3489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CONSTANT_Long_info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5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长整型字面量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949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CONSTANT_Double_info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6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双精度浮点型字面量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3821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CONSTANT_Class_info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7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类或接口的符号引用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87766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CONSTANT_String_info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8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字符串类型字面量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52411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CONSTANT_Fieldref_info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9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字段的符号引用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65441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CONSTANT_Methodref_info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类中方法的符号引用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125527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CONSTANT_InterfaceMethodref_info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接口中方法的符号引用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2945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CONSTANT_NameAndType_info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字段或方法的部分符号引用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79579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CONSTANT_MethodHandle_info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15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表示方法句柄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0635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CONSTANT_MethodType_info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16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表示方法类型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9103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CONSTANT_Dynamic_info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17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表示一个动态计算常量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14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35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CCD7E6F-D099-4C11-A239-8824DE3F6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605908"/>
              </p:ext>
            </p:extLst>
          </p:nvPr>
        </p:nvGraphicFramePr>
        <p:xfrm>
          <a:off x="2479769" y="2189060"/>
          <a:ext cx="7632511" cy="16207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0941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1186072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1829689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  <a:gridCol w="3215809">
                  <a:extLst>
                    <a:ext uri="{9D8B030D-6E8A-4147-A177-3AD203B41FA5}">
                      <a16:colId xmlns:a16="http://schemas.microsoft.com/office/drawing/2014/main" val="1553864376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tag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标志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说明这个使用</a:t>
                      </a:r>
                      <a:r>
                        <a:rPr lang="en-US" altLang="zh-CN" sz="1600"/>
                        <a:t>UTF-8</a:t>
                      </a:r>
                      <a:r>
                        <a:rPr lang="zh-CN" altLang="en-US" sz="1600"/>
                        <a:t>编码的字符串长度是多少字节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bytes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EAE8248-94E2-4116-B43A-3D6461F3D7AA}"/>
              </a:ext>
            </a:extLst>
          </p:cNvPr>
          <p:cNvSpPr txBox="1"/>
          <p:nvPr/>
        </p:nvSpPr>
        <p:spPr>
          <a:xfrm>
            <a:off x="3162299" y="18065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/>
              <a:t>CONSTANT_Utf8_info </a:t>
            </a:r>
            <a:r>
              <a:rPr lang="zh-CN" altLang="en-US" sz="1800"/>
              <a:t>型常量的结构</a:t>
            </a:r>
          </a:p>
        </p:txBody>
      </p:sp>
    </p:spTree>
    <p:extLst>
      <p:ext uri="{BB962C8B-B14F-4D97-AF65-F5344CB8AC3E}">
        <p14:creationId xmlns:p14="http://schemas.microsoft.com/office/powerpoint/2010/main" val="81706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2A10CC6-F7A6-4AC6-8592-42FB06768DF5}"/>
              </a:ext>
            </a:extLst>
          </p:cNvPr>
          <p:cNvGrpSpPr/>
          <p:nvPr/>
        </p:nvGrpSpPr>
        <p:grpSpPr>
          <a:xfrm>
            <a:off x="1724025" y="2295073"/>
            <a:ext cx="1905000" cy="1585007"/>
            <a:chOff x="1304925" y="2324100"/>
            <a:chExt cx="1800225" cy="160972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8CD1F00-1CB3-4ACB-9B08-CB5CE7304253}"/>
                </a:ext>
              </a:extLst>
            </p:cNvPr>
            <p:cNvSpPr/>
            <p:nvPr/>
          </p:nvSpPr>
          <p:spPr>
            <a:xfrm>
              <a:off x="1304925" y="2324100"/>
              <a:ext cx="1800225" cy="1609725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60D9A1C-A082-483B-BEAE-348607CCB31A}"/>
                </a:ext>
              </a:extLst>
            </p:cNvPr>
            <p:cNvSpPr/>
            <p:nvPr/>
          </p:nvSpPr>
          <p:spPr>
            <a:xfrm>
              <a:off x="1304925" y="2324100"/>
              <a:ext cx="1800224" cy="4381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this_class</a:t>
              </a:r>
              <a:endParaRPr lang="zh-CN" altLang="en-US" sz="14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DA79319-C3CC-464A-BDB0-84CAC902A1B5}"/>
                </a:ext>
              </a:extLst>
            </p:cNvPr>
            <p:cNvSpPr/>
            <p:nvPr/>
          </p:nvSpPr>
          <p:spPr>
            <a:xfrm>
              <a:off x="1304925" y="2762250"/>
              <a:ext cx="1800224" cy="4381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value:1</a:t>
              </a:r>
              <a:endParaRPr lang="zh-CN" altLang="en-US" sz="140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5F157BE-1591-4F01-9E79-289EB0261B73}"/>
              </a:ext>
            </a:extLst>
          </p:cNvPr>
          <p:cNvGrpSpPr/>
          <p:nvPr/>
        </p:nvGrpSpPr>
        <p:grpSpPr>
          <a:xfrm>
            <a:off x="4395787" y="2266045"/>
            <a:ext cx="2195513" cy="1643062"/>
            <a:chOff x="1304925" y="2324100"/>
            <a:chExt cx="1800225" cy="160972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F048167-85AF-431C-834E-FF778485E7FD}"/>
                </a:ext>
              </a:extLst>
            </p:cNvPr>
            <p:cNvSpPr/>
            <p:nvPr/>
          </p:nvSpPr>
          <p:spPr>
            <a:xfrm>
              <a:off x="1304925" y="2324100"/>
              <a:ext cx="1800225" cy="1609725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4119644-7200-41D4-B643-10DD2F78E0A3}"/>
                </a:ext>
              </a:extLst>
            </p:cNvPr>
            <p:cNvSpPr/>
            <p:nvPr/>
          </p:nvSpPr>
          <p:spPr>
            <a:xfrm>
              <a:off x="1304925" y="2324100"/>
              <a:ext cx="1800224" cy="4381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#1 CONSTANT_Class_info</a:t>
              </a:r>
              <a:endParaRPr lang="zh-CN" altLang="en-US" sz="14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0C41338-F65A-4383-81E0-C2F46A6D6E8A}"/>
                </a:ext>
              </a:extLst>
            </p:cNvPr>
            <p:cNvSpPr/>
            <p:nvPr/>
          </p:nvSpPr>
          <p:spPr>
            <a:xfrm>
              <a:off x="1304925" y="2762250"/>
              <a:ext cx="1800224" cy="43815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index:2</a:t>
              </a:r>
              <a:endParaRPr lang="zh-CN" altLang="en-US" sz="140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029CD4E-F455-4CA2-AA9D-443AE5D80920}"/>
              </a:ext>
            </a:extLst>
          </p:cNvPr>
          <p:cNvGrpSpPr/>
          <p:nvPr/>
        </p:nvGrpSpPr>
        <p:grpSpPr>
          <a:xfrm>
            <a:off x="7358061" y="2266045"/>
            <a:ext cx="2319340" cy="1643062"/>
            <a:chOff x="7739060" y="2266045"/>
            <a:chExt cx="2709863" cy="1643062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AEA89DB-446E-451B-812C-8F7D9342F350}"/>
                </a:ext>
              </a:extLst>
            </p:cNvPr>
            <p:cNvGrpSpPr/>
            <p:nvPr/>
          </p:nvGrpSpPr>
          <p:grpSpPr>
            <a:xfrm>
              <a:off x="7739060" y="2266045"/>
              <a:ext cx="2709863" cy="1643062"/>
              <a:chOff x="1304925" y="2324100"/>
              <a:chExt cx="1800225" cy="1609725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90E522D-2445-48D0-ACFC-93E86E27FB48}"/>
                  </a:ext>
                </a:extLst>
              </p:cNvPr>
              <p:cNvSpPr/>
              <p:nvPr/>
            </p:nvSpPr>
            <p:spPr>
              <a:xfrm>
                <a:off x="1304925" y="2324100"/>
                <a:ext cx="1800225" cy="1609725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AAD192B-76A7-4AEB-B34A-A7E1986B222D}"/>
                  </a:ext>
                </a:extLst>
              </p:cNvPr>
              <p:cNvSpPr/>
              <p:nvPr/>
            </p:nvSpPr>
            <p:spPr>
              <a:xfrm>
                <a:off x="1304925" y="2324100"/>
                <a:ext cx="1800224" cy="43815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#2 CONSTANT_Utf8_info</a:t>
                </a:r>
                <a:endParaRPr lang="zh-CN" altLang="en-US" sz="140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904D876-3CD7-4933-9FEB-D5234B7F3C99}"/>
                  </a:ext>
                </a:extLst>
              </p:cNvPr>
              <p:cNvSpPr/>
              <p:nvPr/>
            </p:nvSpPr>
            <p:spPr>
              <a:xfrm>
                <a:off x="1304925" y="2762250"/>
                <a:ext cx="1800224" cy="4381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length:14</a:t>
                </a:r>
                <a:endParaRPr lang="zh-CN" altLang="en-US" sz="1400"/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16760F9-544C-428A-A2DA-70232F3E5E02}"/>
                </a:ext>
              </a:extLst>
            </p:cNvPr>
            <p:cNvSpPr/>
            <p:nvPr/>
          </p:nvSpPr>
          <p:spPr>
            <a:xfrm>
              <a:off x="7739060" y="3160493"/>
              <a:ext cx="2709860" cy="7486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bytes:pers/TestClass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23" name="箭头: 右 22">
            <a:extLst>
              <a:ext uri="{FF2B5EF4-FFF2-40B4-BE49-F238E27FC236}">
                <a16:creationId xmlns:a16="http://schemas.microsoft.com/office/drawing/2014/main" id="{DE450406-21AA-43E8-AEDE-65C194B939F7}"/>
              </a:ext>
            </a:extLst>
          </p:cNvPr>
          <p:cNvSpPr/>
          <p:nvPr/>
        </p:nvSpPr>
        <p:spPr>
          <a:xfrm>
            <a:off x="3755231" y="2968514"/>
            <a:ext cx="51435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5B542D41-1529-4D03-8C4D-3AC9D0BE9A0B}"/>
              </a:ext>
            </a:extLst>
          </p:cNvPr>
          <p:cNvSpPr/>
          <p:nvPr/>
        </p:nvSpPr>
        <p:spPr>
          <a:xfrm>
            <a:off x="6717506" y="2968514"/>
            <a:ext cx="51435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9BD2BB9-F7BC-41A7-804D-88645A9C062B}"/>
              </a:ext>
            </a:extLst>
          </p:cNvPr>
          <p:cNvSpPr txBox="1"/>
          <p:nvPr/>
        </p:nvSpPr>
        <p:spPr>
          <a:xfrm>
            <a:off x="4012406" y="1595323"/>
            <a:ext cx="314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类索引查找全限定名的过程</a:t>
            </a:r>
          </a:p>
        </p:txBody>
      </p:sp>
    </p:spTree>
    <p:extLst>
      <p:ext uri="{BB962C8B-B14F-4D97-AF65-F5344CB8AC3E}">
        <p14:creationId xmlns:p14="http://schemas.microsoft.com/office/powerpoint/2010/main" val="150275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358E922-C832-4515-85C4-D6FFB7CD4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82461"/>
              </p:ext>
            </p:extLst>
          </p:nvPr>
        </p:nvGraphicFramePr>
        <p:xfrm>
          <a:off x="2479769" y="2189060"/>
          <a:ext cx="7632511" cy="32667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0731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  <a:gridCol w="2520855">
                  <a:extLst>
                    <a:ext uri="{9D8B030D-6E8A-4147-A177-3AD203B41FA5}">
                      <a16:colId xmlns:a16="http://schemas.microsoft.com/office/drawing/2014/main" val="1553864376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access_flags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标识字段的修饰符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name_index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对常量池的引用</a:t>
                      </a:r>
                      <a:endParaRPr lang="en-US" altLang="zh-CN" sz="1600"/>
                    </a:p>
                    <a:p>
                      <a:pPr algn="ctr"/>
                      <a:r>
                        <a:rPr lang="zh-CN" altLang="en-US" sz="1600"/>
                        <a:t>字段的简单名称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descriptor_index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对常量池的引用</a:t>
                      </a:r>
                      <a:endParaRPr lang="en-US" altLang="zh-CN" sz="16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字段的描述符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atttibutes_count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属性表集合数量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38232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atttibute_info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atttibutes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atttibutes_count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/>
                        <a:t>属性表，存储字段的额外信息，如</a:t>
                      </a:r>
                      <a:r>
                        <a:rPr lang="en-US" altLang="zh-CN" sz="1600"/>
                        <a:t>final static</a:t>
                      </a:r>
                      <a:r>
                        <a:rPr lang="zh-CN" altLang="en-US" sz="1600"/>
                        <a:t>声明的字段，将会有一个</a:t>
                      </a:r>
                      <a:r>
                        <a:rPr lang="en-US" altLang="zh-CN" sz="1600"/>
                        <a:t>ConstantValue</a:t>
                      </a:r>
                      <a:r>
                        <a:rPr lang="zh-CN" altLang="en-US" sz="1600"/>
                        <a:t>的属性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7999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6CA128B-CC19-4E92-9A80-58B991DD15DD}"/>
              </a:ext>
            </a:extLst>
          </p:cNvPr>
          <p:cNvSpPr txBox="1"/>
          <p:nvPr/>
        </p:nvSpPr>
        <p:spPr>
          <a:xfrm>
            <a:off x="5514974" y="1768412"/>
            <a:ext cx="1343026" cy="382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字段表结构</a:t>
            </a:r>
          </a:p>
        </p:txBody>
      </p:sp>
    </p:spTree>
    <p:extLst>
      <p:ext uri="{BB962C8B-B14F-4D97-AF65-F5344CB8AC3E}">
        <p14:creationId xmlns:p14="http://schemas.microsoft.com/office/powerpoint/2010/main" val="325848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8EA937A-A68C-499B-9518-FE15C0216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061328"/>
              </p:ext>
            </p:extLst>
          </p:nvPr>
        </p:nvGraphicFramePr>
        <p:xfrm>
          <a:off x="2279744" y="2370035"/>
          <a:ext cx="7632511" cy="13796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0731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  <a:gridCol w="2187480">
                  <a:extLst>
                    <a:ext uri="{9D8B030D-6E8A-4147-A177-3AD203B41FA5}">
                      <a16:colId xmlns:a16="http://schemas.microsoft.com/office/drawing/2014/main" val="1553864376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attribute_name_index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属性值占用的位数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571AFC5-DA49-44AA-BA0C-37124FC528C0}"/>
              </a:ext>
            </a:extLst>
          </p:cNvPr>
          <p:cNvSpPr txBox="1"/>
          <p:nvPr/>
        </p:nvSpPr>
        <p:spPr>
          <a:xfrm>
            <a:off x="5257799" y="1911287"/>
            <a:ext cx="1343026" cy="382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属性表结构</a:t>
            </a:r>
          </a:p>
        </p:txBody>
      </p:sp>
    </p:spTree>
    <p:extLst>
      <p:ext uri="{BB962C8B-B14F-4D97-AF65-F5344CB8AC3E}">
        <p14:creationId xmlns:p14="http://schemas.microsoft.com/office/powerpoint/2010/main" val="33329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C877254-7D56-4317-9367-A3554B0C8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14895"/>
              </p:ext>
            </p:extLst>
          </p:nvPr>
        </p:nvGraphicFramePr>
        <p:xfrm>
          <a:off x="1717769" y="874610"/>
          <a:ext cx="8740681" cy="39838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7881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2219325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1553864376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attribute_name_index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属性值占用的位数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max_stack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代表操作数栈深度的最大值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max_locals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代表局部变量表所需的存储空间（变量槽）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061620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code_length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字节码长度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126666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code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code_length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字节码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93739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exception_table_length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5212"/>
                  </a:ext>
                </a:extLst>
              </a:tr>
              <a:tr h="289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exception_info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exception_table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exception_table_length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401026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1591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attribute_info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attributes_count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7843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C8D378F-198A-4946-817B-643437AA269C}"/>
              </a:ext>
            </a:extLst>
          </p:cNvPr>
          <p:cNvSpPr txBox="1"/>
          <p:nvPr/>
        </p:nvSpPr>
        <p:spPr>
          <a:xfrm>
            <a:off x="5162548" y="434912"/>
            <a:ext cx="1647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Code</a:t>
            </a:r>
            <a:r>
              <a:rPr lang="zh-CN" altLang="en-US"/>
              <a:t>属性结构</a:t>
            </a:r>
          </a:p>
        </p:txBody>
      </p:sp>
    </p:spTree>
    <p:extLst>
      <p:ext uri="{BB962C8B-B14F-4D97-AF65-F5344CB8AC3E}">
        <p14:creationId xmlns:p14="http://schemas.microsoft.com/office/powerpoint/2010/main" val="267094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7C7F0A0-F45C-4ABC-9649-310237E08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062211"/>
              </p:ext>
            </p:extLst>
          </p:nvPr>
        </p:nvGraphicFramePr>
        <p:xfrm>
          <a:off x="2279743" y="2370035"/>
          <a:ext cx="7435757" cy="17175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7743">
                  <a:extLst>
                    <a:ext uri="{9D8B030D-6E8A-4147-A177-3AD203B41FA5}">
                      <a16:colId xmlns:a16="http://schemas.microsoft.com/office/drawing/2014/main" val="3830589145"/>
                    </a:ext>
                  </a:extLst>
                </a:gridCol>
                <a:gridCol w="2221289">
                  <a:extLst>
                    <a:ext uri="{9D8B030D-6E8A-4147-A177-3AD203B41FA5}">
                      <a16:colId xmlns:a16="http://schemas.microsoft.com/office/drawing/2014/main" val="1852579379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87981020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1553864376"/>
                    </a:ext>
                  </a:extLst>
                </a:gridCol>
              </a:tblGrid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解释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703705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attribute_name_index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属性名称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81084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u4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attribute_length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属性值占用的位数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4038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number_of_exceptions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抛出异常的种类数量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43472"/>
                  </a:ext>
                </a:extLst>
              </a:tr>
              <a:tr h="3379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u2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number_index_table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number_of_exceptions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9904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4E22F82-4604-4EFF-90FE-08AC82E7FE3D}"/>
              </a:ext>
            </a:extLst>
          </p:cNvPr>
          <p:cNvSpPr txBox="1"/>
          <p:nvPr/>
        </p:nvSpPr>
        <p:spPr>
          <a:xfrm>
            <a:off x="4838698" y="1934028"/>
            <a:ext cx="2162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Exceptions</a:t>
            </a:r>
            <a:r>
              <a:rPr lang="zh-CN" altLang="en-US"/>
              <a:t>属性结构</a:t>
            </a:r>
          </a:p>
        </p:txBody>
      </p:sp>
    </p:spTree>
    <p:extLst>
      <p:ext uri="{BB962C8B-B14F-4D97-AF65-F5344CB8AC3E}">
        <p14:creationId xmlns:p14="http://schemas.microsoft.com/office/powerpoint/2010/main" val="315942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C2783529-EE70-4FB2-A98D-AC48C0250AFC}"/>
              </a:ext>
            </a:extLst>
          </p:cNvPr>
          <p:cNvSpPr/>
          <p:nvPr/>
        </p:nvSpPr>
        <p:spPr>
          <a:xfrm>
            <a:off x="2695575" y="2533649"/>
            <a:ext cx="6019801" cy="160603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7F36F03-E95A-461F-B853-D3512F2C1793}"/>
              </a:ext>
            </a:extLst>
          </p:cNvPr>
          <p:cNvSpPr/>
          <p:nvPr/>
        </p:nvSpPr>
        <p:spPr>
          <a:xfrm>
            <a:off x="990600" y="3000375"/>
            <a:ext cx="1143000" cy="7048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加载</a:t>
            </a:r>
            <a:r>
              <a:rPr lang="en-US" altLang="zh-CN"/>
              <a:t>Loading</a:t>
            </a:r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DA21EF8-929F-49EC-B9D5-F209849E75EB}"/>
              </a:ext>
            </a:extLst>
          </p:cNvPr>
          <p:cNvSpPr/>
          <p:nvPr/>
        </p:nvSpPr>
        <p:spPr>
          <a:xfrm>
            <a:off x="3013076" y="3000375"/>
            <a:ext cx="1371600" cy="7048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验证</a:t>
            </a:r>
            <a:r>
              <a:rPr lang="en-US" altLang="zh-CN"/>
              <a:t>Verification</a:t>
            </a:r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2F37E78-1B10-4362-A46E-2907005027B2}"/>
              </a:ext>
            </a:extLst>
          </p:cNvPr>
          <p:cNvSpPr/>
          <p:nvPr/>
        </p:nvSpPr>
        <p:spPr>
          <a:xfrm>
            <a:off x="5045077" y="3000375"/>
            <a:ext cx="1457324" cy="7048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准备</a:t>
            </a:r>
            <a:r>
              <a:rPr lang="en-US" altLang="zh-CN"/>
              <a:t>Preparation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313B7D6-B727-4818-B5B8-3B93478E8022}"/>
              </a:ext>
            </a:extLst>
          </p:cNvPr>
          <p:cNvSpPr/>
          <p:nvPr/>
        </p:nvSpPr>
        <p:spPr>
          <a:xfrm>
            <a:off x="7162802" y="3000375"/>
            <a:ext cx="1285873" cy="7048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解析</a:t>
            </a:r>
            <a:r>
              <a:rPr lang="en-US" altLang="zh-CN"/>
              <a:t>Resolution</a:t>
            </a:r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C43BA97-AF84-416E-831E-208389C8E238}"/>
              </a:ext>
            </a:extLst>
          </p:cNvPr>
          <p:cNvSpPr/>
          <p:nvPr/>
        </p:nvSpPr>
        <p:spPr>
          <a:xfrm>
            <a:off x="7162802" y="4724400"/>
            <a:ext cx="1447798" cy="7048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初始化</a:t>
            </a:r>
            <a:r>
              <a:rPr lang="en-US" altLang="zh-CN"/>
              <a:t>Initialization</a:t>
            </a:r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F0AA13E-D81F-4617-BB1A-38977738F078}"/>
              </a:ext>
            </a:extLst>
          </p:cNvPr>
          <p:cNvSpPr/>
          <p:nvPr/>
        </p:nvSpPr>
        <p:spPr>
          <a:xfrm>
            <a:off x="5153027" y="4724400"/>
            <a:ext cx="1209673" cy="7048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使用</a:t>
            </a:r>
            <a:endParaRPr lang="en-US" altLang="zh-CN"/>
          </a:p>
          <a:p>
            <a:pPr algn="ctr"/>
            <a:r>
              <a:rPr lang="en-US" altLang="zh-CN"/>
              <a:t>Using</a:t>
            </a:r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F4386C5-DAFE-46C0-8A67-0F190A9FE020}"/>
              </a:ext>
            </a:extLst>
          </p:cNvPr>
          <p:cNvSpPr/>
          <p:nvPr/>
        </p:nvSpPr>
        <p:spPr>
          <a:xfrm>
            <a:off x="3057525" y="4724400"/>
            <a:ext cx="1295400" cy="7048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卸载</a:t>
            </a:r>
            <a:r>
              <a:rPr lang="en-US" altLang="zh-CN"/>
              <a:t>Unloading</a:t>
            </a: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535B2A-742D-4E16-91F6-1FE6E52DC9E9}"/>
              </a:ext>
            </a:extLst>
          </p:cNvPr>
          <p:cNvSpPr/>
          <p:nvPr/>
        </p:nvSpPr>
        <p:spPr>
          <a:xfrm>
            <a:off x="5001420" y="2348984"/>
            <a:ext cx="150098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连接 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Linking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3623AE5D-241B-433C-9355-4CFEBDC5B987}"/>
              </a:ext>
            </a:extLst>
          </p:cNvPr>
          <p:cNvSpPr/>
          <p:nvPr/>
        </p:nvSpPr>
        <p:spPr>
          <a:xfrm>
            <a:off x="2251075" y="3228975"/>
            <a:ext cx="36195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66C1B6C8-8D40-4BA3-8E47-27932E23F995}"/>
              </a:ext>
            </a:extLst>
          </p:cNvPr>
          <p:cNvSpPr/>
          <p:nvPr/>
        </p:nvSpPr>
        <p:spPr>
          <a:xfrm>
            <a:off x="4533901" y="3228975"/>
            <a:ext cx="36195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9410A21A-6A43-4578-9880-C72D1EA0EF74}"/>
              </a:ext>
            </a:extLst>
          </p:cNvPr>
          <p:cNvSpPr/>
          <p:nvPr/>
        </p:nvSpPr>
        <p:spPr>
          <a:xfrm>
            <a:off x="6651626" y="3228975"/>
            <a:ext cx="36195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B559AEBC-6478-4682-95CD-33813830B34B}"/>
              </a:ext>
            </a:extLst>
          </p:cNvPr>
          <p:cNvSpPr/>
          <p:nvPr/>
        </p:nvSpPr>
        <p:spPr>
          <a:xfrm>
            <a:off x="7770814" y="4237851"/>
            <a:ext cx="231774" cy="369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43D10092-E8B7-423F-91AF-5FC8B6E5E378}"/>
              </a:ext>
            </a:extLst>
          </p:cNvPr>
          <p:cNvSpPr/>
          <p:nvPr/>
        </p:nvSpPr>
        <p:spPr>
          <a:xfrm rot="10800000">
            <a:off x="6581776" y="4953000"/>
            <a:ext cx="36195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B1E1D789-8ABF-4406-8D89-5A18B4132402}"/>
              </a:ext>
            </a:extLst>
          </p:cNvPr>
          <p:cNvSpPr/>
          <p:nvPr/>
        </p:nvSpPr>
        <p:spPr>
          <a:xfrm rot="10800000">
            <a:off x="4572001" y="4953000"/>
            <a:ext cx="36195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58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748</Words>
  <Application>Microsoft Office PowerPoint</Application>
  <PresentationFormat>宽屏</PresentationFormat>
  <Paragraphs>282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Ryan</dc:creator>
  <cp:lastModifiedBy>Ryan</cp:lastModifiedBy>
  <cp:revision>26</cp:revision>
  <dcterms:created xsi:type="dcterms:W3CDTF">2020-06-23T23:43:05Z</dcterms:created>
  <dcterms:modified xsi:type="dcterms:W3CDTF">2020-07-01T10:24:23Z</dcterms:modified>
</cp:coreProperties>
</file>