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7" r:id="rId3"/>
    <p:sldId id="268" r:id="rId4"/>
    <p:sldId id="257" r:id="rId5"/>
    <p:sldId id="259" r:id="rId6"/>
    <p:sldId id="270" r:id="rId7"/>
    <p:sldId id="260" r:id="rId8"/>
    <p:sldId id="261" r:id="rId9"/>
    <p:sldId id="276" r:id="rId10"/>
    <p:sldId id="273" r:id="rId11"/>
    <p:sldId id="271" r:id="rId12"/>
    <p:sldId id="277" r:id="rId13"/>
    <p:sldId id="291" r:id="rId14"/>
    <p:sldId id="290" r:id="rId15"/>
    <p:sldId id="278" r:id="rId16"/>
    <p:sldId id="292" r:id="rId17"/>
    <p:sldId id="293" r:id="rId18"/>
    <p:sldId id="294" r:id="rId19"/>
    <p:sldId id="289" r:id="rId20"/>
    <p:sldId id="269" r:id="rId21"/>
    <p:sldId id="262" r:id="rId22"/>
    <p:sldId id="272" r:id="rId23"/>
    <p:sldId id="288" r:id="rId24"/>
    <p:sldId id="29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22DAF64A-F1AC-8A4C-9AE5-880563074637}">
          <p14:sldIdLst>
            <p14:sldId id="256"/>
          </p14:sldIdLst>
        </p14:section>
        <p14:section name="课程简介" id="{861B5FEE-F2F4-E249-B65C-7D383BC5C8F6}">
          <p14:sldIdLst>
            <p14:sldId id="267"/>
            <p14:sldId id="268"/>
            <p14:sldId id="257"/>
          </p14:sldIdLst>
        </p14:section>
        <p14:section name="软件安装" id="{7B4B71DC-A9F2-4946-8E30-A137DFC49C9B}">
          <p14:sldIdLst>
            <p14:sldId id="259"/>
            <p14:sldId id="270"/>
          </p14:sldIdLst>
        </p14:section>
        <p14:section name="软件的基本使用" id="{D3000F4E-10E5-FA45-8870-A50CDFAAE4F3}">
          <p14:sldIdLst>
            <p14:sldId id="260"/>
          </p14:sldIdLst>
        </p14:section>
        <p14:section name="R基础语法" id="{9A7A95FB-1AE1-2443-94C5-E7BEA7945011}">
          <p14:sldIdLst>
            <p14:sldId id="261"/>
            <p14:sldId id="276"/>
            <p14:sldId id="273"/>
            <p14:sldId id="271"/>
          </p14:sldIdLst>
        </p14:section>
        <p14:section name="R包" id="{7F5A774B-B565-C14B-9717-C3DF3766A1AA}">
          <p14:sldIdLst>
            <p14:sldId id="277"/>
            <p14:sldId id="291"/>
            <p14:sldId id="290"/>
          </p14:sldIdLst>
        </p14:section>
        <p14:section name="R数据科学生态" id="{D37553BF-8881-704E-A275-FD323A471F56}">
          <p14:sldIdLst>
            <p14:sldId id="278"/>
            <p14:sldId id="292"/>
            <p14:sldId id="293"/>
            <p14:sldId id="294"/>
            <p14:sldId id="289"/>
            <p14:sldId id="269"/>
          </p14:sldIdLst>
        </p14:section>
        <p14:section name="数据导入导出" id="{7C6406D7-EFD5-0C44-8AA3-72FB8EBC6410}">
          <p14:sldIdLst>
            <p14:sldId id="262"/>
            <p14:sldId id="272"/>
          </p14:sldIdLst>
        </p14:section>
        <p14:section name="结果展现" id="{3FFA1A2F-8EA6-5D4F-AA8E-8E3C476B11C6}">
          <p14:sldIdLst>
            <p14:sldId id="288"/>
          </p14:sldIdLst>
        </p14:section>
        <p14:section name="R语言能力展现" id="{793753FA-1B1C-BD4F-903C-C1B08F431B89}">
          <p14:sldIdLst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 showGuides="1">
      <p:cViewPr varScale="1">
        <p:scale>
          <a:sx n="44" d="100"/>
          <a:sy n="44" d="100"/>
        </p:scale>
        <p:origin x="30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21C5D-7CF4-4AE9-9FFA-03E8370665EA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50F5B15F-812F-4718-A739-DD43AD16B235}">
      <dgm:prSet custT="1"/>
      <dgm:spPr/>
      <dgm:t>
        <a:bodyPr/>
        <a:lstStyle/>
        <a:p>
          <a:r>
            <a:rPr lang="en-US" altLang="zh-Hans" sz="1800" b="0" dirty="0">
              <a:latin typeface="华文新魏" panose="02010800040101010101" pitchFamily="2" charset="-122"/>
              <a:ea typeface="华文新魏" panose="02010800040101010101" pitchFamily="2" charset="-122"/>
            </a:rPr>
            <a:t>R</a:t>
          </a:r>
          <a:r>
            <a:rPr lang="zh-Hans" altLang="en-US" sz="1800" b="0" dirty="0">
              <a:latin typeface="华文新魏" panose="02010800040101010101" pitchFamily="2" charset="-122"/>
              <a:ea typeface="华文新魏" panose="02010800040101010101" pitchFamily="2" charset="-122"/>
            </a:rPr>
            <a:t>语言简介与学习方法</a:t>
          </a:r>
          <a:endParaRPr lang="zh-CN" sz="1800" dirty="0">
            <a:latin typeface="华文新魏" panose="02010800040101010101" pitchFamily="2" charset="-122"/>
            <a:ea typeface="华文新魏" panose="02010800040101010101" pitchFamily="2" charset="-122"/>
          </a:endParaRPr>
        </a:p>
      </dgm:t>
    </dgm:pt>
    <dgm:pt modelId="{E2908368-24DF-49E5-AC71-20C2ACC6D5B9}" type="parTrans" cxnId="{49B0E12C-251B-49E4-BDD5-ECA148844C44}">
      <dgm:prSet/>
      <dgm:spPr/>
      <dgm:t>
        <a:bodyPr/>
        <a:lstStyle/>
        <a:p>
          <a:endParaRPr lang="zh-CN" altLang="en-US" sz="2400">
            <a:latin typeface="华文新魏" panose="02010800040101010101" pitchFamily="2" charset="-122"/>
            <a:ea typeface="华文新魏" panose="02010800040101010101" pitchFamily="2" charset="-122"/>
          </a:endParaRPr>
        </a:p>
      </dgm:t>
    </dgm:pt>
    <dgm:pt modelId="{48ABBA56-485B-4E41-9B6D-CD36065D8189}" type="sibTrans" cxnId="{49B0E12C-251B-49E4-BDD5-ECA148844C44}">
      <dgm:prSet/>
      <dgm:spPr/>
      <dgm:t>
        <a:bodyPr/>
        <a:lstStyle/>
        <a:p>
          <a:endParaRPr lang="zh-CN" altLang="en-US" sz="2400">
            <a:latin typeface="华文新魏" panose="02010800040101010101" pitchFamily="2" charset="-122"/>
            <a:ea typeface="华文新魏" panose="02010800040101010101" pitchFamily="2" charset="-122"/>
          </a:endParaRPr>
        </a:p>
      </dgm:t>
    </dgm:pt>
    <dgm:pt modelId="{DE52A791-2590-450A-B94D-955F3F61B6A8}">
      <dgm:prSet custT="1"/>
      <dgm:spPr/>
      <dgm:t>
        <a:bodyPr/>
        <a:lstStyle/>
        <a:p>
          <a:r>
            <a:rPr lang="zh-CN" altLang="en-US" sz="1800" b="0" dirty="0">
              <a:latin typeface="华文新魏" panose="02010800040101010101" pitchFamily="2" charset="-122"/>
              <a:ea typeface="华文新魏" panose="02010800040101010101" pitchFamily="2" charset="-122"/>
            </a:rPr>
            <a:t>软件安装</a:t>
          </a:r>
          <a:endParaRPr lang="zh-CN" altLang="en-US" sz="1800" dirty="0">
            <a:latin typeface="华文新魏" panose="02010800040101010101" pitchFamily="2" charset="-122"/>
            <a:ea typeface="华文新魏" panose="02010800040101010101" pitchFamily="2" charset="-122"/>
          </a:endParaRPr>
        </a:p>
      </dgm:t>
    </dgm:pt>
    <dgm:pt modelId="{731A9361-50DC-485F-9936-876298E0E19B}" type="parTrans" cxnId="{45916EDB-4F4C-4438-99F0-2EB6793179CD}">
      <dgm:prSet/>
      <dgm:spPr/>
      <dgm:t>
        <a:bodyPr/>
        <a:lstStyle/>
        <a:p>
          <a:endParaRPr lang="zh-CN" altLang="en-US" sz="2400">
            <a:latin typeface="华文新魏" panose="02010800040101010101" pitchFamily="2" charset="-122"/>
            <a:ea typeface="华文新魏" panose="02010800040101010101" pitchFamily="2" charset="-122"/>
          </a:endParaRPr>
        </a:p>
      </dgm:t>
    </dgm:pt>
    <dgm:pt modelId="{13D63D54-199E-4912-A5C3-6FA18EF1DD36}" type="sibTrans" cxnId="{45916EDB-4F4C-4438-99F0-2EB6793179CD}">
      <dgm:prSet/>
      <dgm:spPr/>
      <dgm:t>
        <a:bodyPr/>
        <a:lstStyle/>
        <a:p>
          <a:endParaRPr lang="zh-CN" altLang="en-US" sz="2400">
            <a:latin typeface="华文新魏" panose="02010800040101010101" pitchFamily="2" charset="-122"/>
            <a:ea typeface="华文新魏" panose="02010800040101010101" pitchFamily="2" charset="-122"/>
          </a:endParaRPr>
        </a:p>
      </dgm:t>
    </dgm:pt>
    <dgm:pt modelId="{425E6751-80A7-40DF-BB7F-CA18A15F1D18}">
      <dgm:prSet custT="1"/>
      <dgm:spPr/>
      <dgm:t>
        <a:bodyPr/>
        <a:lstStyle/>
        <a:p>
          <a:r>
            <a:rPr lang="zh-CN" altLang="en-US" sz="1800" b="0" dirty="0">
              <a:latin typeface="华文新魏" panose="02010800040101010101" pitchFamily="2" charset="-122"/>
              <a:ea typeface="华文新魏" panose="02010800040101010101" pitchFamily="2" charset="-122"/>
            </a:rPr>
            <a:t>软件的基本操作</a:t>
          </a:r>
          <a:endParaRPr lang="zh-CN" altLang="en-US" sz="1800" dirty="0">
            <a:latin typeface="华文新魏" panose="02010800040101010101" pitchFamily="2" charset="-122"/>
            <a:ea typeface="华文新魏" panose="02010800040101010101" pitchFamily="2" charset="-122"/>
          </a:endParaRPr>
        </a:p>
      </dgm:t>
    </dgm:pt>
    <dgm:pt modelId="{6A6643B0-0EC3-4589-BCF6-0665A30D823C}" type="parTrans" cxnId="{57A1332D-9973-43D4-B062-8A9C930B842A}">
      <dgm:prSet/>
      <dgm:spPr/>
      <dgm:t>
        <a:bodyPr/>
        <a:lstStyle/>
        <a:p>
          <a:endParaRPr lang="zh-CN" altLang="en-US" sz="2400">
            <a:latin typeface="华文新魏" panose="02010800040101010101" pitchFamily="2" charset="-122"/>
            <a:ea typeface="华文新魏" panose="02010800040101010101" pitchFamily="2" charset="-122"/>
          </a:endParaRPr>
        </a:p>
      </dgm:t>
    </dgm:pt>
    <dgm:pt modelId="{701C217C-805B-42B8-92A9-EA8E01A828D5}" type="sibTrans" cxnId="{57A1332D-9973-43D4-B062-8A9C930B842A}">
      <dgm:prSet/>
      <dgm:spPr/>
      <dgm:t>
        <a:bodyPr/>
        <a:lstStyle/>
        <a:p>
          <a:endParaRPr lang="zh-CN" altLang="en-US" sz="2400">
            <a:latin typeface="华文新魏" panose="02010800040101010101" pitchFamily="2" charset="-122"/>
            <a:ea typeface="华文新魏" panose="02010800040101010101" pitchFamily="2" charset="-122"/>
          </a:endParaRPr>
        </a:p>
      </dgm:t>
    </dgm:pt>
    <dgm:pt modelId="{BBAC0F6F-A838-4982-ABDF-2D0EFF347B12}">
      <dgm:prSet custT="1"/>
      <dgm:spPr/>
      <dgm:t>
        <a:bodyPr/>
        <a:lstStyle/>
        <a:p>
          <a:r>
            <a:rPr lang="en-US" sz="1800" b="0" dirty="0">
              <a:latin typeface="华文新魏" panose="02010800040101010101" pitchFamily="2" charset="-122"/>
              <a:ea typeface="华文新魏" panose="02010800040101010101" pitchFamily="2" charset="-122"/>
            </a:rPr>
            <a:t>R </a:t>
          </a:r>
          <a:r>
            <a:rPr lang="zh-CN" sz="1800" b="0" dirty="0">
              <a:latin typeface="华文新魏" panose="02010800040101010101" pitchFamily="2" charset="-122"/>
              <a:ea typeface="华文新魏" panose="02010800040101010101" pitchFamily="2" charset="-122"/>
            </a:rPr>
            <a:t>基础语法</a:t>
          </a:r>
          <a:endParaRPr lang="zh-CN" sz="1800" dirty="0">
            <a:latin typeface="华文新魏" panose="02010800040101010101" pitchFamily="2" charset="-122"/>
            <a:ea typeface="华文新魏" panose="02010800040101010101" pitchFamily="2" charset="-122"/>
          </a:endParaRPr>
        </a:p>
      </dgm:t>
    </dgm:pt>
    <dgm:pt modelId="{B2A8EEFE-24E8-402B-8C30-4D87662F3435}" type="parTrans" cxnId="{D0AA24A9-F6B2-4508-AFF2-571B498BA8B4}">
      <dgm:prSet/>
      <dgm:spPr/>
      <dgm:t>
        <a:bodyPr/>
        <a:lstStyle/>
        <a:p>
          <a:endParaRPr lang="zh-CN" altLang="en-US" sz="2400">
            <a:latin typeface="华文新魏" panose="02010800040101010101" pitchFamily="2" charset="-122"/>
            <a:ea typeface="华文新魏" panose="02010800040101010101" pitchFamily="2" charset="-122"/>
          </a:endParaRPr>
        </a:p>
      </dgm:t>
    </dgm:pt>
    <dgm:pt modelId="{F7E07B6E-B024-447D-B6B1-7C1D410F51FB}" type="sibTrans" cxnId="{D0AA24A9-F6B2-4508-AFF2-571B498BA8B4}">
      <dgm:prSet/>
      <dgm:spPr/>
      <dgm:t>
        <a:bodyPr/>
        <a:lstStyle/>
        <a:p>
          <a:endParaRPr lang="zh-CN" altLang="en-US" sz="2400">
            <a:latin typeface="华文新魏" panose="02010800040101010101" pitchFamily="2" charset="-122"/>
            <a:ea typeface="华文新魏" panose="02010800040101010101" pitchFamily="2" charset="-122"/>
          </a:endParaRPr>
        </a:p>
      </dgm:t>
    </dgm:pt>
    <dgm:pt modelId="{50039682-5807-42A4-A8B5-3DEAD0D5FC89}">
      <dgm:prSet custT="1"/>
      <dgm:spPr/>
      <dgm:t>
        <a:bodyPr/>
        <a:lstStyle/>
        <a:p>
          <a:r>
            <a:rPr lang="zh-Hans" altLang="en-US" sz="1800" dirty="0">
              <a:latin typeface="华文新魏" panose="02010800040101010101" pitchFamily="2" charset="-122"/>
              <a:ea typeface="华文新魏" panose="02010800040101010101" pitchFamily="2" charset="-122"/>
            </a:rPr>
            <a:t>认识</a:t>
          </a:r>
          <a:r>
            <a:rPr lang="en-US" altLang="zh-Hans" sz="1800" dirty="0">
              <a:latin typeface="华文新魏" panose="02010800040101010101" pitchFamily="2" charset="-122"/>
              <a:ea typeface="华文新魏" panose="02010800040101010101" pitchFamily="2" charset="-122"/>
            </a:rPr>
            <a:t>R</a:t>
          </a:r>
          <a:r>
            <a:rPr lang="zh-Hans" altLang="en-US" sz="1800" dirty="0">
              <a:latin typeface="华文新魏" panose="02010800040101010101" pitchFamily="2" charset="-122"/>
              <a:ea typeface="华文新魏" panose="02010800040101010101" pitchFamily="2" charset="-122"/>
            </a:rPr>
            <a:t>包</a:t>
          </a:r>
          <a:endParaRPr lang="zh-CN" altLang="en-US" sz="1800" dirty="0">
            <a:latin typeface="华文新魏" panose="02010800040101010101" pitchFamily="2" charset="-122"/>
            <a:ea typeface="华文新魏" panose="02010800040101010101" pitchFamily="2" charset="-122"/>
          </a:endParaRPr>
        </a:p>
      </dgm:t>
    </dgm:pt>
    <dgm:pt modelId="{C3FB4444-0482-4A5A-9E3F-EBB123644E4F}" type="parTrans" cxnId="{6C247F5D-8D10-4412-A1A2-C221DEBABC9C}">
      <dgm:prSet/>
      <dgm:spPr/>
      <dgm:t>
        <a:bodyPr/>
        <a:lstStyle/>
        <a:p>
          <a:endParaRPr lang="zh-CN" altLang="en-US" sz="2400">
            <a:latin typeface="华文新魏" panose="02010800040101010101" pitchFamily="2" charset="-122"/>
            <a:ea typeface="华文新魏" panose="02010800040101010101" pitchFamily="2" charset="-122"/>
          </a:endParaRPr>
        </a:p>
      </dgm:t>
    </dgm:pt>
    <dgm:pt modelId="{A1C6D50E-01DC-4360-A59B-98F9B7F5968B}" type="sibTrans" cxnId="{6C247F5D-8D10-4412-A1A2-C221DEBABC9C}">
      <dgm:prSet/>
      <dgm:spPr/>
      <dgm:t>
        <a:bodyPr/>
        <a:lstStyle/>
        <a:p>
          <a:endParaRPr lang="zh-CN" altLang="en-US" sz="2400">
            <a:latin typeface="华文新魏" panose="02010800040101010101" pitchFamily="2" charset="-122"/>
            <a:ea typeface="华文新魏" panose="02010800040101010101" pitchFamily="2" charset="-122"/>
          </a:endParaRPr>
        </a:p>
      </dgm:t>
    </dgm:pt>
    <dgm:pt modelId="{AF8CBD22-42AE-4911-8ACD-34503912081E}">
      <dgm:prSet custT="1"/>
      <dgm:spPr/>
      <dgm:t>
        <a:bodyPr/>
        <a:lstStyle/>
        <a:p>
          <a:r>
            <a: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rPr>
            <a:t>R</a:t>
          </a:r>
          <a:r>
            <a:rPr lang="zh-Hans" altLang="en-US" sz="1800" dirty="0">
              <a:latin typeface="华文新魏" panose="02010800040101010101" pitchFamily="2" charset="-122"/>
              <a:ea typeface="华文新魏" panose="02010800040101010101" pitchFamily="2" charset="-122"/>
            </a:rPr>
            <a:t>语言能力案例展示</a:t>
          </a:r>
          <a:endParaRPr lang="zh-CN" altLang="en-US" sz="1800" dirty="0">
            <a:latin typeface="华文新魏" panose="02010800040101010101" pitchFamily="2" charset="-122"/>
            <a:ea typeface="华文新魏" panose="02010800040101010101" pitchFamily="2" charset="-122"/>
          </a:endParaRPr>
        </a:p>
      </dgm:t>
    </dgm:pt>
    <dgm:pt modelId="{AD2A9908-B843-439A-8666-AE631567310F}" type="parTrans" cxnId="{CE34F62B-5932-49E5-9FB4-145A728D38ED}">
      <dgm:prSet/>
      <dgm:spPr/>
      <dgm:t>
        <a:bodyPr/>
        <a:lstStyle/>
        <a:p>
          <a:endParaRPr lang="zh-CN" altLang="en-US" sz="2400">
            <a:latin typeface="华文新魏" panose="02010800040101010101" pitchFamily="2" charset="-122"/>
            <a:ea typeface="华文新魏" panose="02010800040101010101" pitchFamily="2" charset="-122"/>
          </a:endParaRPr>
        </a:p>
      </dgm:t>
    </dgm:pt>
    <dgm:pt modelId="{4A862545-2CF9-4956-810C-E246D8743194}" type="sibTrans" cxnId="{CE34F62B-5932-49E5-9FB4-145A728D38ED}">
      <dgm:prSet/>
      <dgm:spPr/>
      <dgm:t>
        <a:bodyPr/>
        <a:lstStyle/>
        <a:p>
          <a:endParaRPr lang="zh-CN" altLang="en-US" sz="2400">
            <a:latin typeface="华文新魏" panose="02010800040101010101" pitchFamily="2" charset="-122"/>
            <a:ea typeface="华文新魏" panose="02010800040101010101" pitchFamily="2" charset="-122"/>
          </a:endParaRPr>
        </a:p>
      </dgm:t>
    </dgm:pt>
    <dgm:pt modelId="{12486AE6-2727-4DD2-81B0-8DC85BE0714F}">
      <dgm:prSet custT="1"/>
      <dgm:spPr/>
      <dgm:t>
        <a:bodyPr/>
        <a:lstStyle/>
        <a:p>
          <a:r>
            <a:rPr lang="zh-Hans" altLang="en-US" sz="1800" dirty="0">
              <a:latin typeface="华文新魏" panose="02010800040101010101" pitchFamily="2" charset="-122"/>
              <a:ea typeface="华文新魏" panose="02010800040101010101" pitchFamily="2" charset="-122"/>
            </a:rPr>
            <a:t>分析结果展现</a:t>
          </a:r>
          <a:endParaRPr lang="zh-CN" altLang="en-US" sz="1800" dirty="0">
            <a:latin typeface="华文新魏" panose="02010800040101010101" pitchFamily="2" charset="-122"/>
            <a:ea typeface="华文新魏" panose="02010800040101010101" pitchFamily="2" charset="-122"/>
          </a:endParaRPr>
        </a:p>
      </dgm:t>
    </dgm:pt>
    <dgm:pt modelId="{8000AE44-C87D-447A-94C9-649C0A66F322}" type="parTrans" cxnId="{2F5A36F2-BD8D-40A0-93F5-48A820F8398C}">
      <dgm:prSet/>
      <dgm:spPr/>
      <dgm:t>
        <a:bodyPr/>
        <a:lstStyle/>
        <a:p>
          <a:endParaRPr lang="zh-CN" altLang="en-US" sz="2400">
            <a:latin typeface="华文新魏" panose="02010800040101010101" pitchFamily="2" charset="-122"/>
            <a:ea typeface="华文新魏" panose="02010800040101010101" pitchFamily="2" charset="-122"/>
          </a:endParaRPr>
        </a:p>
      </dgm:t>
    </dgm:pt>
    <dgm:pt modelId="{6D502FF4-279C-4D03-983E-A8A354C0FFDB}" type="sibTrans" cxnId="{2F5A36F2-BD8D-40A0-93F5-48A820F8398C}">
      <dgm:prSet/>
      <dgm:spPr/>
      <dgm:t>
        <a:bodyPr/>
        <a:lstStyle/>
        <a:p>
          <a:endParaRPr lang="zh-CN" altLang="en-US" sz="2400">
            <a:latin typeface="华文新魏" panose="02010800040101010101" pitchFamily="2" charset="-122"/>
            <a:ea typeface="华文新魏" panose="02010800040101010101" pitchFamily="2" charset="-122"/>
          </a:endParaRPr>
        </a:p>
      </dgm:t>
    </dgm:pt>
    <dgm:pt modelId="{9FDE5164-DD2E-484E-B238-8E0D19D9DCD9}">
      <dgm:prSet custT="1"/>
      <dgm:spPr/>
      <dgm:t>
        <a:bodyPr/>
        <a:lstStyle/>
        <a:p>
          <a:r>
            <a: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rPr>
            <a:t>R</a:t>
          </a:r>
          <a:r>
            <a:rPr lang="zh-Hans" altLang="en-US" sz="1800" dirty="0">
              <a:latin typeface="华文新魏" panose="02010800040101010101" pitchFamily="2" charset="-122"/>
              <a:ea typeface="华文新魏" panose="02010800040101010101" pitchFamily="2" charset="-122"/>
            </a:rPr>
            <a:t>数据科学生态</a:t>
          </a:r>
          <a:endParaRPr lang="zh-CN" altLang="en-US" sz="1800" dirty="0">
            <a:latin typeface="华文新魏" panose="02010800040101010101" pitchFamily="2" charset="-122"/>
            <a:ea typeface="华文新魏" panose="02010800040101010101" pitchFamily="2" charset="-122"/>
          </a:endParaRPr>
        </a:p>
      </dgm:t>
    </dgm:pt>
    <dgm:pt modelId="{08A99C5B-C611-3C4A-857B-3FDBCE6D7092}" type="parTrans" cxnId="{3A2DD628-1C97-2F4F-875F-13A3DC7AE780}">
      <dgm:prSet/>
      <dgm:spPr/>
      <dgm:t>
        <a:bodyPr/>
        <a:lstStyle/>
        <a:p>
          <a:endParaRPr lang="zh-CN" altLang="en-US"/>
        </a:p>
      </dgm:t>
    </dgm:pt>
    <dgm:pt modelId="{269F375C-2FA7-9240-AA97-88921F7D905A}" type="sibTrans" cxnId="{3A2DD628-1C97-2F4F-875F-13A3DC7AE780}">
      <dgm:prSet/>
      <dgm:spPr/>
      <dgm:t>
        <a:bodyPr/>
        <a:lstStyle/>
        <a:p>
          <a:endParaRPr lang="zh-CN" altLang="en-US"/>
        </a:p>
      </dgm:t>
    </dgm:pt>
    <dgm:pt modelId="{6C0639BF-C43F-C944-BFB0-D3F4570A2CDE}">
      <dgm:prSet custT="1"/>
      <dgm:spPr/>
      <dgm:t>
        <a:bodyPr/>
        <a:lstStyle/>
        <a:p>
          <a:r>
            <a:rPr lang="zh-Hans" altLang="en-US" sz="1800" dirty="0">
              <a:latin typeface="华文新魏" panose="02010800040101010101" pitchFamily="2" charset="-122"/>
              <a:ea typeface="华文新魏" panose="02010800040101010101" pitchFamily="2" charset="-122"/>
            </a:rPr>
            <a:t>数据文件的导入导出</a:t>
          </a:r>
          <a:endParaRPr lang="zh-CN" altLang="en-US" sz="1800" dirty="0">
            <a:latin typeface="华文新魏" panose="02010800040101010101" pitchFamily="2" charset="-122"/>
            <a:ea typeface="华文新魏" panose="02010800040101010101" pitchFamily="2" charset="-122"/>
          </a:endParaRPr>
        </a:p>
      </dgm:t>
    </dgm:pt>
    <dgm:pt modelId="{7B89067A-FFAC-734A-B9EB-8545AE6C10CC}" type="parTrans" cxnId="{34DA65F2-0EB0-A248-A353-DF463AFC3DF1}">
      <dgm:prSet/>
      <dgm:spPr/>
      <dgm:t>
        <a:bodyPr/>
        <a:lstStyle/>
        <a:p>
          <a:endParaRPr lang="zh-CN" altLang="en-US"/>
        </a:p>
      </dgm:t>
    </dgm:pt>
    <dgm:pt modelId="{BB07723B-5921-4948-AB9A-BD2CE7101D84}" type="sibTrans" cxnId="{34DA65F2-0EB0-A248-A353-DF463AFC3DF1}">
      <dgm:prSet/>
      <dgm:spPr/>
      <dgm:t>
        <a:bodyPr/>
        <a:lstStyle/>
        <a:p>
          <a:endParaRPr lang="zh-CN" altLang="en-US"/>
        </a:p>
      </dgm:t>
    </dgm:pt>
    <dgm:pt modelId="{7B477CC3-2AEE-47F9-9FE9-7B81C4FF409B}" type="pres">
      <dgm:prSet presAssocID="{BF921C5D-7CF4-4AE9-9FFA-03E8370665EA}" presName="CompostProcess" presStyleCnt="0">
        <dgm:presLayoutVars>
          <dgm:dir/>
          <dgm:resizeHandles val="exact"/>
        </dgm:presLayoutVars>
      </dgm:prSet>
      <dgm:spPr/>
    </dgm:pt>
    <dgm:pt modelId="{C4A23D77-B745-4E4C-AEB6-AF0609CC4A04}" type="pres">
      <dgm:prSet presAssocID="{BF921C5D-7CF4-4AE9-9FFA-03E8370665EA}" presName="arrow" presStyleLbl="bgShp" presStyleIdx="0" presStyleCnt="1"/>
      <dgm:spPr/>
    </dgm:pt>
    <dgm:pt modelId="{EE107297-8F7A-4095-BAA9-0F6315DCC438}" type="pres">
      <dgm:prSet presAssocID="{BF921C5D-7CF4-4AE9-9FFA-03E8370665EA}" presName="linearProcess" presStyleCnt="0"/>
      <dgm:spPr/>
    </dgm:pt>
    <dgm:pt modelId="{A43833E0-4BE3-428C-8F8F-E9190F0AEE27}" type="pres">
      <dgm:prSet presAssocID="{50F5B15F-812F-4718-A739-DD43AD16B235}" presName="textNode" presStyleLbl="node1" presStyleIdx="0" presStyleCnt="9">
        <dgm:presLayoutVars>
          <dgm:bulletEnabled val="1"/>
        </dgm:presLayoutVars>
      </dgm:prSet>
      <dgm:spPr/>
    </dgm:pt>
    <dgm:pt modelId="{65986B9E-F038-4250-9505-437C309A14A9}" type="pres">
      <dgm:prSet presAssocID="{48ABBA56-485B-4E41-9B6D-CD36065D8189}" presName="sibTrans" presStyleCnt="0"/>
      <dgm:spPr/>
    </dgm:pt>
    <dgm:pt modelId="{9BD34E79-2E7C-4AD8-8A7B-B2566F691BCB}" type="pres">
      <dgm:prSet presAssocID="{DE52A791-2590-450A-B94D-955F3F61B6A8}" presName="textNode" presStyleLbl="node1" presStyleIdx="1" presStyleCnt="9">
        <dgm:presLayoutVars>
          <dgm:bulletEnabled val="1"/>
        </dgm:presLayoutVars>
      </dgm:prSet>
      <dgm:spPr/>
    </dgm:pt>
    <dgm:pt modelId="{BD580FBE-AD79-4BC8-9F69-C6E086ACC3A1}" type="pres">
      <dgm:prSet presAssocID="{13D63D54-199E-4912-A5C3-6FA18EF1DD36}" presName="sibTrans" presStyleCnt="0"/>
      <dgm:spPr/>
    </dgm:pt>
    <dgm:pt modelId="{D3A7F172-E71F-4800-888E-09AE69515ACE}" type="pres">
      <dgm:prSet presAssocID="{425E6751-80A7-40DF-BB7F-CA18A15F1D18}" presName="textNode" presStyleLbl="node1" presStyleIdx="2" presStyleCnt="9">
        <dgm:presLayoutVars>
          <dgm:bulletEnabled val="1"/>
        </dgm:presLayoutVars>
      </dgm:prSet>
      <dgm:spPr/>
    </dgm:pt>
    <dgm:pt modelId="{8BBA3C4E-B872-40C4-A912-D717B9E3420A}" type="pres">
      <dgm:prSet presAssocID="{701C217C-805B-42B8-92A9-EA8E01A828D5}" presName="sibTrans" presStyleCnt="0"/>
      <dgm:spPr/>
    </dgm:pt>
    <dgm:pt modelId="{ADE9000D-C793-4F2C-BFFD-158DD3AB8FEB}" type="pres">
      <dgm:prSet presAssocID="{BBAC0F6F-A838-4982-ABDF-2D0EFF347B12}" presName="textNode" presStyleLbl="node1" presStyleIdx="3" presStyleCnt="9">
        <dgm:presLayoutVars>
          <dgm:bulletEnabled val="1"/>
        </dgm:presLayoutVars>
      </dgm:prSet>
      <dgm:spPr/>
    </dgm:pt>
    <dgm:pt modelId="{17ADA347-CC9D-4F7F-83E5-D4EABE6B390F}" type="pres">
      <dgm:prSet presAssocID="{F7E07B6E-B024-447D-B6B1-7C1D410F51FB}" presName="sibTrans" presStyleCnt="0"/>
      <dgm:spPr/>
    </dgm:pt>
    <dgm:pt modelId="{90B548D1-E23A-4EFB-BD67-B0EE1AE00A2E}" type="pres">
      <dgm:prSet presAssocID="{50039682-5807-42A4-A8B5-3DEAD0D5FC89}" presName="textNode" presStyleLbl="node1" presStyleIdx="4" presStyleCnt="9">
        <dgm:presLayoutVars>
          <dgm:bulletEnabled val="1"/>
        </dgm:presLayoutVars>
      </dgm:prSet>
      <dgm:spPr/>
    </dgm:pt>
    <dgm:pt modelId="{160FECAE-23E8-47C7-ADA6-3CFDBB654676}" type="pres">
      <dgm:prSet presAssocID="{A1C6D50E-01DC-4360-A59B-98F9B7F5968B}" presName="sibTrans" presStyleCnt="0"/>
      <dgm:spPr/>
    </dgm:pt>
    <dgm:pt modelId="{DB0296A4-2853-724D-8F27-CB827CDFBDF2}" type="pres">
      <dgm:prSet presAssocID="{9FDE5164-DD2E-484E-B238-8E0D19D9DCD9}" presName="textNode" presStyleLbl="node1" presStyleIdx="5" presStyleCnt="9">
        <dgm:presLayoutVars>
          <dgm:bulletEnabled val="1"/>
        </dgm:presLayoutVars>
      </dgm:prSet>
      <dgm:spPr/>
    </dgm:pt>
    <dgm:pt modelId="{460DDFD1-A77E-0442-8BF7-25D5539E50D8}" type="pres">
      <dgm:prSet presAssocID="{269F375C-2FA7-9240-AA97-88921F7D905A}" presName="sibTrans" presStyleCnt="0"/>
      <dgm:spPr/>
    </dgm:pt>
    <dgm:pt modelId="{985C9DF3-A8BE-874A-852B-5F338BDFC680}" type="pres">
      <dgm:prSet presAssocID="{6C0639BF-C43F-C944-BFB0-D3F4570A2CDE}" presName="textNode" presStyleLbl="node1" presStyleIdx="6" presStyleCnt="9">
        <dgm:presLayoutVars>
          <dgm:bulletEnabled val="1"/>
        </dgm:presLayoutVars>
      </dgm:prSet>
      <dgm:spPr/>
    </dgm:pt>
    <dgm:pt modelId="{844A2526-EAC2-E248-8C52-A52D4DD373F3}" type="pres">
      <dgm:prSet presAssocID="{BB07723B-5921-4948-AB9A-BD2CE7101D84}" presName="sibTrans" presStyleCnt="0"/>
      <dgm:spPr/>
    </dgm:pt>
    <dgm:pt modelId="{670AF320-4018-4A37-A919-524E46295EE1}" type="pres">
      <dgm:prSet presAssocID="{AF8CBD22-42AE-4911-8ACD-34503912081E}" presName="textNode" presStyleLbl="node1" presStyleIdx="7" presStyleCnt="9">
        <dgm:presLayoutVars>
          <dgm:bulletEnabled val="1"/>
        </dgm:presLayoutVars>
      </dgm:prSet>
      <dgm:spPr/>
    </dgm:pt>
    <dgm:pt modelId="{26B2B3AB-B16B-4B90-88E8-1F580B0B475E}" type="pres">
      <dgm:prSet presAssocID="{4A862545-2CF9-4956-810C-E246D8743194}" presName="sibTrans" presStyleCnt="0"/>
      <dgm:spPr/>
    </dgm:pt>
    <dgm:pt modelId="{43637A56-4C03-4B47-9E95-DE72A1AA8DF0}" type="pres">
      <dgm:prSet presAssocID="{12486AE6-2727-4DD2-81B0-8DC85BE0714F}" presName="textNode" presStyleLbl="node1" presStyleIdx="8" presStyleCnt="9">
        <dgm:presLayoutVars>
          <dgm:bulletEnabled val="1"/>
        </dgm:presLayoutVars>
      </dgm:prSet>
      <dgm:spPr/>
    </dgm:pt>
  </dgm:ptLst>
  <dgm:cxnLst>
    <dgm:cxn modelId="{1F37EA00-95B6-7A48-8C71-51BF9CDC9991}" type="presOf" srcId="{9FDE5164-DD2E-484E-B238-8E0D19D9DCD9}" destId="{DB0296A4-2853-724D-8F27-CB827CDFBDF2}" srcOrd="0" destOrd="0" presId="urn:microsoft.com/office/officeart/2005/8/layout/hProcess9"/>
    <dgm:cxn modelId="{DD3D9A0F-33F0-49BD-B0E8-5ADEF4FA485F}" type="presOf" srcId="{12486AE6-2727-4DD2-81B0-8DC85BE0714F}" destId="{43637A56-4C03-4B47-9E95-DE72A1AA8DF0}" srcOrd="0" destOrd="0" presId="urn:microsoft.com/office/officeart/2005/8/layout/hProcess9"/>
    <dgm:cxn modelId="{2F98CF28-4175-432D-AF54-44FF12F69094}" type="presOf" srcId="{425E6751-80A7-40DF-BB7F-CA18A15F1D18}" destId="{D3A7F172-E71F-4800-888E-09AE69515ACE}" srcOrd="0" destOrd="0" presId="urn:microsoft.com/office/officeart/2005/8/layout/hProcess9"/>
    <dgm:cxn modelId="{3A2DD628-1C97-2F4F-875F-13A3DC7AE780}" srcId="{BF921C5D-7CF4-4AE9-9FFA-03E8370665EA}" destId="{9FDE5164-DD2E-484E-B238-8E0D19D9DCD9}" srcOrd="5" destOrd="0" parTransId="{08A99C5B-C611-3C4A-857B-3FDBCE6D7092}" sibTransId="{269F375C-2FA7-9240-AA97-88921F7D905A}"/>
    <dgm:cxn modelId="{CE34F62B-5932-49E5-9FB4-145A728D38ED}" srcId="{BF921C5D-7CF4-4AE9-9FFA-03E8370665EA}" destId="{AF8CBD22-42AE-4911-8ACD-34503912081E}" srcOrd="7" destOrd="0" parTransId="{AD2A9908-B843-439A-8666-AE631567310F}" sibTransId="{4A862545-2CF9-4956-810C-E246D8743194}"/>
    <dgm:cxn modelId="{49B0E12C-251B-49E4-BDD5-ECA148844C44}" srcId="{BF921C5D-7CF4-4AE9-9FFA-03E8370665EA}" destId="{50F5B15F-812F-4718-A739-DD43AD16B235}" srcOrd="0" destOrd="0" parTransId="{E2908368-24DF-49E5-AC71-20C2ACC6D5B9}" sibTransId="{48ABBA56-485B-4E41-9B6D-CD36065D8189}"/>
    <dgm:cxn modelId="{57A1332D-9973-43D4-B062-8A9C930B842A}" srcId="{BF921C5D-7CF4-4AE9-9FFA-03E8370665EA}" destId="{425E6751-80A7-40DF-BB7F-CA18A15F1D18}" srcOrd="2" destOrd="0" parTransId="{6A6643B0-0EC3-4589-BCF6-0665A30D823C}" sibTransId="{701C217C-805B-42B8-92A9-EA8E01A828D5}"/>
    <dgm:cxn modelId="{1D316331-D487-4FFF-92FB-C0B96CC6CD6B}" type="presOf" srcId="{DE52A791-2590-450A-B94D-955F3F61B6A8}" destId="{9BD34E79-2E7C-4AD8-8A7B-B2566F691BCB}" srcOrd="0" destOrd="0" presId="urn:microsoft.com/office/officeart/2005/8/layout/hProcess9"/>
    <dgm:cxn modelId="{6C247F5D-8D10-4412-A1A2-C221DEBABC9C}" srcId="{BF921C5D-7CF4-4AE9-9FFA-03E8370665EA}" destId="{50039682-5807-42A4-A8B5-3DEAD0D5FC89}" srcOrd="4" destOrd="0" parTransId="{C3FB4444-0482-4A5A-9E3F-EBB123644E4F}" sibTransId="{A1C6D50E-01DC-4360-A59B-98F9B7F5968B}"/>
    <dgm:cxn modelId="{DD053F49-C5A4-4D5D-85CB-CF78BD882594}" type="presOf" srcId="{50F5B15F-812F-4718-A739-DD43AD16B235}" destId="{A43833E0-4BE3-428C-8F8F-E9190F0AEE27}" srcOrd="0" destOrd="0" presId="urn:microsoft.com/office/officeart/2005/8/layout/hProcess9"/>
    <dgm:cxn modelId="{CC77A96A-CEAE-4AA1-AAB5-7DDB53AB5213}" type="presOf" srcId="{50039682-5807-42A4-A8B5-3DEAD0D5FC89}" destId="{90B548D1-E23A-4EFB-BD67-B0EE1AE00A2E}" srcOrd="0" destOrd="0" presId="urn:microsoft.com/office/officeart/2005/8/layout/hProcess9"/>
    <dgm:cxn modelId="{A689A371-72AE-4B8C-AA8F-EB962B47A200}" type="presOf" srcId="{BBAC0F6F-A838-4982-ABDF-2D0EFF347B12}" destId="{ADE9000D-C793-4F2C-BFFD-158DD3AB8FEB}" srcOrd="0" destOrd="0" presId="urn:microsoft.com/office/officeart/2005/8/layout/hProcess9"/>
    <dgm:cxn modelId="{C6829157-0A45-4084-BB6C-C6DB9074C6F9}" type="presOf" srcId="{AF8CBD22-42AE-4911-8ACD-34503912081E}" destId="{670AF320-4018-4A37-A919-524E46295EE1}" srcOrd="0" destOrd="0" presId="urn:microsoft.com/office/officeart/2005/8/layout/hProcess9"/>
    <dgm:cxn modelId="{7C96558F-BD7A-964E-B536-FB5054D74CF6}" type="presOf" srcId="{6C0639BF-C43F-C944-BFB0-D3F4570A2CDE}" destId="{985C9DF3-A8BE-874A-852B-5F338BDFC680}" srcOrd="0" destOrd="0" presId="urn:microsoft.com/office/officeart/2005/8/layout/hProcess9"/>
    <dgm:cxn modelId="{5DAC9098-BBE1-48BC-8D96-CF4C659D2F87}" type="presOf" srcId="{BF921C5D-7CF4-4AE9-9FFA-03E8370665EA}" destId="{7B477CC3-2AEE-47F9-9FE9-7B81C4FF409B}" srcOrd="0" destOrd="0" presId="urn:microsoft.com/office/officeart/2005/8/layout/hProcess9"/>
    <dgm:cxn modelId="{D0AA24A9-F6B2-4508-AFF2-571B498BA8B4}" srcId="{BF921C5D-7CF4-4AE9-9FFA-03E8370665EA}" destId="{BBAC0F6F-A838-4982-ABDF-2D0EFF347B12}" srcOrd="3" destOrd="0" parTransId="{B2A8EEFE-24E8-402B-8C30-4D87662F3435}" sibTransId="{F7E07B6E-B024-447D-B6B1-7C1D410F51FB}"/>
    <dgm:cxn modelId="{45916EDB-4F4C-4438-99F0-2EB6793179CD}" srcId="{BF921C5D-7CF4-4AE9-9FFA-03E8370665EA}" destId="{DE52A791-2590-450A-B94D-955F3F61B6A8}" srcOrd="1" destOrd="0" parTransId="{731A9361-50DC-485F-9936-876298E0E19B}" sibTransId="{13D63D54-199E-4912-A5C3-6FA18EF1DD36}"/>
    <dgm:cxn modelId="{2F5A36F2-BD8D-40A0-93F5-48A820F8398C}" srcId="{BF921C5D-7CF4-4AE9-9FFA-03E8370665EA}" destId="{12486AE6-2727-4DD2-81B0-8DC85BE0714F}" srcOrd="8" destOrd="0" parTransId="{8000AE44-C87D-447A-94C9-649C0A66F322}" sibTransId="{6D502FF4-279C-4D03-983E-A8A354C0FFDB}"/>
    <dgm:cxn modelId="{34DA65F2-0EB0-A248-A353-DF463AFC3DF1}" srcId="{BF921C5D-7CF4-4AE9-9FFA-03E8370665EA}" destId="{6C0639BF-C43F-C944-BFB0-D3F4570A2CDE}" srcOrd="6" destOrd="0" parTransId="{7B89067A-FFAC-734A-B9EB-8545AE6C10CC}" sibTransId="{BB07723B-5921-4948-AB9A-BD2CE7101D84}"/>
    <dgm:cxn modelId="{1E01D1C6-17FD-4D9C-A537-C6B3DA2ABBDF}" type="presParOf" srcId="{7B477CC3-2AEE-47F9-9FE9-7B81C4FF409B}" destId="{C4A23D77-B745-4E4C-AEB6-AF0609CC4A04}" srcOrd="0" destOrd="0" presId="urn:microsoft.com/office/officeart/2005/8/layout/hProcess9"/>
    <dgm:cxn modelId="{BCD48550-47B0-418A-8AFE-BC3A4CD8C844}" type="presParOf" srcId="{7B477CC3-2AEE-47F9-9FE9-7B81C4FF409B}" destId="{EE107297-8F7A-4095-BAA9-0F6315DCC438}" srcOrd="1" destOrd="0" presId="urn:microsoft.com/office/officeart/2005/8/layout/hProcess9"/>
    <dgm:cxn modelId="{60DD12C3-171C-4678-9DA4-5E9D931964D0}" type="presParOf" srcId="{EE107297-8F7A-4095-BAA9-0F6315DCC438}" destId="{A43833E0-4BE3-428C-8F8F-E9190F0AEE27}" srcOrd="0" destOrd="0" presId="urn:microsoft.com/office/officeart/2005/8/layout/hProcess9"/>
    <dgm:cxn modelId="{22A401A2-FBA2-4CAD-AD08-00D45AECDCAB}" type="presParOf" srcId="{EE107297-8F7A-4095-BAA9-0F6315DCC438}" destId="{65986B9E-F038-4250-9505-437C309A14A9}" srcOrd="1" destOrd="0" presId="urn:microsoft.com/office/officeart/2005/8/layout/hProcess9"/>
    <dgm:cxn modelId="{FDFD0B43-9A39-498E-B9D1-02EA5CA5AA2A}" type="presParOf" srcId="{EE107297-8F7A-4095-BAA9-0F6315DCC438}" destId="{9BD34E79-2E7C-4AD8-8A7B-B2566F691BCB}" srcOrd="2" destOrd="0" presId="urn:microsoft.com/office/officeart/2005/8/layout/hProcess9"/>
    <dgm:cxn modelId="{EA897EC2-7D9D-4289-8E95-92827CCE019F}" type="presParOf" srcId="{EE107297-8F7A-4095-BAA9-0F6315DCC438}" destId="{BD580FBE-AD79-4BC8-9F69-C6E086ACC3A1}" srcOrd="3" destOrd="0" presId="urn:microsoft.com/office/officeart/2005/8/layout/hProcess9"/>
    <dgm:cxn modelId="{CCD36E97-CCB2-4B34-8331-76025A6B604D}" type="presParOf" srcId="{EE107297-8F7A-4095-BAA9-0F6315DCC438}" destId="{D3A7F172-E71F-4800-888E-09AE69515ACE}" srcOrd="4" destOrd="0" presId="urn:microsoft.com/office/officeart/2005/8/layout/hProcess9"/>
    <dgm:cxn modelId="{8507E32F-3F06-4542-9DC8-8941C5D865E0}" type="presParOf" srcId="{EE107297-8F7A-4095-BAA9-0F6315DCC438}" destId="{8BBA3C4E-B872-40C4-A912-D717B9E3420A}" srcOrd="5" destOrd="0" presId="urn:microsoft.com/office/officeart/2005/8/layout/hProcess9"/>
    <dgm:cxn modelId="{4ED2C6DE-C242-432B-9D4F-A7B33E4E6C0D}" type="presParOf" srcId="{EE107297-8F7A-4095-BAA9-0F6315DCC438}" destId="{ADE9000D-C793-4F2C-BFFD-158DD3AB8FEB}" srcOrd="6" destOrd="0" presId="urn:microsoft.com/office/officeart/2005/8/layout/hProcess9"/>
    <dgm:cxn modelId="{A35CE147-0056-473A-A511-990564FE124B}" type="presParOf" srcId="{EE107297-8F7A-4095-BAA9-0F6315DCC438}" destId="{17ADA347-CC9D-4F7F-83E5-D4EABE6B390F}" srcOrd="7" destOrd="0" presId="urn:microsoft.com/office/officeart/2005/8/layout/hProcess9"/>
    <dgm:cxn modelId="{57284671-4421-4BD8-98C7-2BB127ABA8F8}" type="presParOf" srcId="{EE107297-8F7A-4095-BAA9-0F6315DCC438}" destId="{90B548D1-E23A-4EFB-BD67-B0EE1AE00A2E}" srcOrd="8" destOrd="0" presId="urn:microsoft.com/office/officeart/2005/8/layout/hProcess9"/>
    <dgm:cxn modelId="{B3C26855-8DB1-412B-B9E6-82291B30C226}" type="presParOf" srcId="{EE107297-8F7A-4095-BAA9-0F6315DCC438}" destId="{160FECAE-23E8-47C7-ADA6-3CFDBB654676}" srcOrd="9" destOrd="0" presId="urn:microsoft.com/office/officeart/2005/8/layout/hProcess9"/>
    <dgm:cxn modelId="{C863ECB8-4150-A240-82F4-5BC4A8E1E4B5}" type="presParOf" srcId="{EE107297-8F7A-4095-BAA9-0F6315DCC438}" destId="{DB0296A4-2853-724D-8F27-CB827CDFBDF2}" srcOrd="10" destOrd="0" presId="urn:microsoft.com/office/officeart/2005/8/layout/hProcess9"/>
    <dgm:cxn modelId="{960A8A59-C2F3-6247-ABD8-317B6580CACE}" type="presParOf" srcId="{EE107297-8F7A-4095-BAA9-0F6315DCC438}" destId="{460DDFD1-A77E-0442-8BF7-25D5539E50D8}" srcOrd="11" destOrd="0" presId="urn:microsoft.com/office/officeart/2005/8/layout/hProcess9"/>
    <dgm:cxn modelId="{E28C1EDA-9D0E-7346-AE9D-A8F8769FA651}" type="presParOf" srcId="{EE107297-8F7A-4095-BAA9-0F6315DCC438}" destId="{985C9DF3-A8BE-874A-852B-5F338BDFC680}" srcOrd="12" destOrd="0" presId="urn:microsoft.com/office/officeart/2005/8/layout/hProcess9"/>
    <dgm:cxn modelId="{49ED5D14-B8FF-2C44-B1F1-61648BC96805}" type="presParOf" srcId="{EE107297-8F7A-4095-BAA9-0F6315DCC438}" destId="{844A2526-EAC2-E248-8C52-A52D4DD373F3}" srcOrd="13" destOrd="0" presId="urn:microsoft.com/office/officeart/2005/8/layout/hProcess9"/>
    <dgm:cxn modelId="{34F8BF03-25AF-4BD5-9FE0-4293D37459FD}" type="presParOf" srcId="{EE107297-8F7A-4095-BAA9-0F6315DCC438}" destId="{670AF320-4018-4A37-A919-524E46295EE1}" srcOrd="14" destOrd="0" presId="urn:microsoft.com/office/officeart/2005/8/layout/hProcess9"/>
    <dgm:cxn modelId="{FB05FE77-E41D-4A32-8860-D5BACB748A6D}" type="presParOf" srcId="{EE107297-8F7A-4095-BAA9-0F6315DCC438}" destId="{26B2B3AB-B16B-4B90-88E8-1F580B0B475E}" srcOrd="15" destOrd="0" presId="urn:microsoft.com/office/officeart/2005/8/layout/hProcess9"/>
    <dgm:cxn modelId="{C2C0B651-B126-42A4-856A-ADA130A41EED}" type="presParOf" srcId="{EE107297-8F7A-4095-BAA9-0F6315DCC438}" destId="{43637A56-4C03-4B47-9E95-DE72A1AA8DF0}" srcOrd="1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23D77-B745-4E4C-AEB6-AF0609CC4A04}">
      <dsp:nvSpPr>
        <dsp:cNvPr id="0" name=""/>
        <dsp:cNvSpPr/>
      </dsp:nvSpPr>
      <dsp:spPr>
        <a:xfrm>
          <a:off x="846177" y="0"/>
          <a:ext cx="9590007" cy="4803775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833E0-4BE3-428C-8F8F-E9190F0AEE27}">
      <dsp:nvSpPr>
        <dsp:cNvPr id="0" name=""/>
        <dsp:cNvSpPr/>
      </dsp:nvSpPr>
      <dsp:spPr>
        <a:xfrm>
          <a:off x="5508" y="1441132"/>
          <a:ext cx="1090775" cy="19215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1800" b="0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R</a:t>
          </a:r>
          <a:r>
            <a:rPr lang="zh-Hans" altLang="en-US" sz="1800" b="0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语言简介与学习方法</a:t>
          </a:r>
          <a:endParaRPr lang="zh-CN" sz="1800" kern="1200" dirty="0">
            <a:latin typeface="华文新魏" panose="02010800040101010101" pitchFamily="2" charset="-122"/>
            <a:ea typeface="华文新魏" panose="02010800040101010101" pitchFamily="2" charset="-122"/>
          </a:endParaRPr>
        </a:p>
      </dsp:txBody>
      <dsp:txXfrm>
        <a:off x="58755" y="1494379"/>
        <a:ext cx="984281" cy="1815016"/>
      </dsp:txXfrm>
    </dsp:sp>
    <dsp:sp modelId="{9BD34E79-2E7C-4AD8-8A7B-B2566F691BCB}">
      <dsp:nvSpPr>
        <dsp:cNvPr id="0" name=""/>
        <dsp:cNvSpPr/>
      </dsp:nvSpPr>
      <dsp:spPr>
        <a:xfrm>
          <a:off x="1278080" y="1441132"/>
          <a:ext cx="1090775" cy="19215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软件安装</a:t>
          </a:r>
          <a:endParaRPr lang="zh-CN" altLang="en-US" sz="1800" kern="1200" dirty="0">
            <a:latin typeface="华文新魏" panose="02010800040101010101" pitchFamily="2" charset="-122"/>
            <a:ea typeface="华文新魏" panose="02010800040101010101" pitchFamily="2" charset="-122"/>
          </a:endParaRPr>
        </a:p>
      </dsp:txBody>
      <dsp:txXfrm>
        <a:off x="1331327" y="1494379"/>
        <a:ext cx="984281" cy="1815016"/>
      </dsp:txXfrm>
    </dsp:sp>
    <dsp:sp modelId="{D3A7F172-E71F-4800-888E-09AE69515ACE}">
      <dsp:nvSpPr>
        <dsp:cNvPr id="0" name=""/>
        <dsp:cNvSpPr/>
      </dsp:nvSpPr>
      <dsp:spPr>
        <a:xfrm>
          <a:off x="2550651" y="1441132"/>
          <a:ext cx="1090775" cy="19215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软件的基本操作</a:t>
          </a:r>
          <a:endParaRPr lang="zh-CN" altLang="en-US" sz="1800" kern="1200" dirty="0">
            <a:latin typeface="华文新魏" panose="02010800040101010101" pitchFamily="2" charset="-122"/>
            <a:ea typeface="华文新魏" panose="02010800040101010101" pitchFamily="2" charset="-122"/>
          </a:endParaRPr>
        </a:p>
      </dsp:txBody>
      <dsp:txXfrm>
        <a:off x="2603898" y="1494379"/>
        <a:ext cx="984281" cy="1815016"/>
      </dsp:txXfrm>
    </dsp:sp>
    <dsp:sp modelId="{ADE9000D-C793-4F2C-BFFD-158DD3AB8FEB}">
      <dsp:nvSpPr>
        <dsp:cNvPr id="0" name=""/>
        <dsp:cNvSpPr/>
      </dsp:nvSpPr>
      <dsp:spPr>
        <a:xfrm>
          <a:off x="3823222" y="1441132"/>
          <a:ext cx="1090775" cy="19215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R </a:t>
          </a:r>
          <a:r>
            <a:rPr lang="zh-CN" sz="1800" b="0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基础语法</a:t>
          </a:r>
          <a:endParaRPr lang="zh-CN" sz="1800" kern="1200" dirty="0">
            <a:latin typeface="华文新魏" panose="02010800040101010101" pitchFamily="2" charset="-122"/>
            <a:ea typeface="华文新魏" panose="02010800040101010101" pitchFamily="2" charset="-122"/>
          </a:endParaRPr>
        </a:p>
      </dsp:txBody>
      <dsp:txXfrm>
        <a:off x="3876469" y="1494379"/>
        <a:ext cx="984281" cy="1815016"/>
      </dsp:txXfrm>
    </dsp:sp>
    <dsp:sp modelId="{90B548D1-E23A-4EFB-BD67-B0EE1AE00A2E}">
      <dsp:nvSpPr>
        <dsp:cNvPr id="0" name=""/>
        <dsp:cNvSpPr/>
      </dsp:nvSpPr>
      <dsp:spPr>
        <a:xfrm>
          <a:off x="5095793" y="1441132"/>
          <a:ext cx="1090775" cy="19215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800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认识</a:t>
          </a:r>
          <a:r>
            <a:rPr lang="en-US" altLang="zh-Hans" sz="1800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R</a:t>
          </a:r>
          <a:r>
            <a:rPr lang="zh-Hans" altLang="en-US" sz="1800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包</a:t>
          </a:r>
          <a:endParaRPr lang="zh-CN" altLang="en-US" sz="1800" kern="1200" dirty="0">
            <a:latin typeface="华文新魏" panose="02010800040101010101" pitchFamily="2" charset="-122"/>
            <a:ea typeface="华文新魏" panose="02010800040101010101" pitchFamily="2" charset="-122"/>
          </a:endParaRPr>
        </a:p>
      </dsp:txBody>
      <dsp:txXfrm>
        <a:off x="5149040" y="1494379"/>
        <a:ext cx="984281" cy="1815016"/>
      </dsp:txXfrm>
    </dsp:sp>
    <dsp:sp modelId="{DB0296A4-2853-724D-8F27-CB827CDFBDF2}">
      <dsp:nvSpPr>
        <dsp:cNvPr id="0" name=""/>
        <dsp:cNvSpPr/>
      </dsp:nvSpPr>
      <dsp:spPr>
        <a:xfrm>
          <a:off x="6368364" y="1441132"/>
          <a:ext cx="1090775" cy="19215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R</a:t>
          </a:r>
          <a:r>
            <a:rPr lang="zh-Hans" altLang="en-US" sz="1800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数据科学生态</a:t>
          </a:r>
          <a:endParaRPr lang="zh-CN" altLang="en-US" sz="1800" kern="1200" dirty="0">
            <a:latin typeface="华文新魏" panose="02010800040101010101" pitchFamily="2" charset="-122"/>
            <a:ea typeface="华文新魏" panose="02010800040101010101" pitchFamily="2" charset="-122"/>
          </a:endParaRPr>
        </a:p>
      </dsp:txBody>
      <dsp:txXfrm>
        <a:off x="6421611" y="1494379"/>
        <a:ext cx="984281" cy="1815016"/>
      </dsp:txXfrm>
    </dsp:sp>
    <dsp:sp modelId="{985C9DF3-A8BE-874A-852B-5F338BDFC680}">
      <dsp:nvSpPr>
        <dsp:cNvPr id="0" name=""/>
        <dsp:cNvSpPr/>
      </dsp:nvSpPr>
      <dsp:spPr>
        <a:xfrm>
          <a:off x="7640935" y="1441132"/>
          <a:ext cx="1090775" cy="19215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800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数据文件的导入导出</a:t>
          </a:r>
          <a:endParaRPr lang="zh-CN" altLang="en-US" sz="1800" kern="1200" dirty="0">
            <a:latin typeface="华文新魏" panose="02010800040101010101" pitchFamily="2" charset="-122"/>
            <a:ea typeface="华文新魏" panose="02010800040101010101" pitchFamily="2" charset="-122"/>
          </a:endParaRPr>
        </a:p>
      </dsp:txBody>
      <dsp:txXfrm>
        <a:off x="7694182" y="1494379"/>
        <a:ext cx="984281" cy="1815016"/>
      </dsp:txXfrm>
    </dsp:sp>
    <dsp:sp modelId="{670AF320-4018-4A37-A919-524E46295EE1}">
      <dsp:nvSpPr>
        <dsp:cNvPr id="0" name=""/>
        <dsp:cNvSpPr/>
      </dsp:nvSpPr>
      <dsp:spPr>
        <a:xfrm>
          <a:off x="8913506" y="1441132"/>
          <a:ext cx="1090775" cy="19215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R</a:t>
          </a:r>
          <a:r>
            <a:rPr lang="zh-Hans" altLang="en-US" sz="1800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语言能力案例展示</a:t>
          </a:r>
          <a:endParaRPr lang="zh-CN" altLang="en-US" sz="1800" kern="1200" dirty="0">
            <a:latin typeface="华文新魏" panose="02010800040101010101" pitchFamily="2" charset="-122"/>
            <a:ea typeface="华文新魏" panose="02010800040101010101" pitchFamily="2" charset="-122"/>
          </a:endParaRPr>
        </a:p>
      </dsp:txBody>
      <dsp:txXfrm>
        <a:off x="8966753" y="1494379"/>
        <a:ext cx="984281" cy="1815016"/>
      </dsp:txXfrm>
    </dsp:sp>
    <dsp:sp modelId="{43637A56-4C03-4B47-9E95-DE72A1AA8DF0}">
      <dsp:nvSpPr>
        <dsp:cNvPr id="0" name=""/>
        <dsp:cNvSpPr/>
      </dsp:nvSpPr>
      <dsp:spPr>
        <a:xfrm>
          <a:off x="10186077" y="1441132"/>
          <a:ext cx="1090775" cy="19215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800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分析结果展现</a:t>
          </a:r>
          <a:endParaRPr lang="zh-CN" altLang="en-US" sz="1800" kern="1200" dirty="0">
            <a:latin typeface="华文新魏" panose="02010800040101010101" pitchFamily="2" charset="-122"/>
            <a:ea typeface="华文新魏" panose="02010800040101010101" pitchFamily="2" charset="-122"/>
          </a:endParaRPr>
        </a:p>
      </dsp:txBody>
      <dsp:txXfrm>
        <a:off x="10239324" y="1494379"/>
        <a:ext cx="984281" cy="1815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503ED-F4AE-4F42-B237-CEE0CB861711}" type="datetimeFigureOut">
              <a:rPr kumimoji="1" lang="zh-CN" altLang="en-US" smtClean="0"/>
              <a:t>2018/2/8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D295D-6744-2E44-BC1A-BB04DC3E24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5197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D295D-6744-2E44-BC1A-BB04DC3E248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493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D295D-6744-2E44-BC1A-BB04DC3E248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6946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D295D-6744-2E44-BC1A-BB04DC3E248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14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D295D-6744-2E44-BC1A-BB04DC3E248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980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D295D-6744-2E44-BC1A-BB04DC3E248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0757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D295D-6744-2E44-BC1A-BB04DC3E248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7458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D295D-6744-2E44-BC1A-BB04DC3E248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1910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D295D-6744-2E44-BC1A-BB04DC3E248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429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首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326909" y="6171684"/>
            <a:ext cx="1538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By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松鼠学堂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411105" y="3998793"/>
            <a:ext cx="7369791" cy="0"/>
          </a:xfrm>
          <a:prstGeom prst="line">
            <a:avLst/>
          </a:prstGeom>
          <a:ln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411103" y="2867052"/>
            <a:ext cx="7369791" cy="113215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插入该幻灯片的主题</a:t>
            </a:r>
          </a:p>
        </p:txBody>
      </p:sp>
    </p:spTree>
    <p:extLst>
      <p:ext uri="{BB962C8B-B14F-4D97-AF65-F5344CB8AC3E}">
        <p14:creationId xmlns:p14="http://schemas.microsoft.com/office/powerpoint/2010/main" val="174800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97547" y="981635"/>
            <a:ext cx="11282077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30624" y="259556"/>
            <a:ext cx="6907213" cy="60091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0"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497547" y="6356350"/>
            <a:ext cx="4719912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965016" y="6347011"/>
            <a:ext cx="481460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326909" y="6171684"/>
            <a:ext cx="1538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By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松鼠学堂</a:t>
            </a:r>
          </a:p>
        </p:txBody>
      </p:sp>
      <p:cxnSp>
        <p:nvCxnSpPr>
          <p:cNvPr id="19" name="直接连接符 18"/>
          <p:cNvCxnSpPr>
            <a:cxnSpLocks/>
          </p:cNvCxnSpPr>
          <p:nvPr/>
        </p:nvCxnSpPr>
        <p:spPr>
          <a:xfrm>
            <a:off x="549063" y="356535"/>
            <a:ext cx="0" cy="407008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496888" y="1223963"/>
            <a:ext cx="11282362" cy="4803775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002060"/>
              </a:buClr>
              <a:buSzPct val="50000"/>
              <a:buFont typeface="Wingdings" panose="05000000000000000000" pitchFamily="2" charset="2"/>
              <a:buChar char="p"/>
              <a:defRPr sz="1800" b="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685800" indent="-228600">
              <a:lnSpc>
                <a:spcPct val="150000"/>
              </a:lnSpc>
              <a:buClr>
                <a:srgbClr val="002060"/>
              </a:buClr>
              <a:buSzPct val="50000"/>
              <a:buFont typeface="Wingdings" panose="05000000000000000000" pitchFamily="2" charset="2"/>
              <a:buChar char="p"/>
              <a:defRPr sz="1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Clr>
                <a:srgbClr val="002060"/>
              </a:buClr>
              <a:buSzPct val="50000"/>
              <a:buFont typeface="Wingdings" panose="05000000000000000000" pitchFamily="2" charset="2"/>
              <a:buChar char="p"/>
              <a:defRPr sz="1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Clr>
                <a:srgbClr val="002060"/>
              </a:buClr>
              <a:buSzPct val="50000"/>
              <a:buFont typeface="Wingdings" panose="05000000000000000000" pitchFamily="2" charset="2"/>
              <a:buChar char="p"/>
              <a:defRPr sz="1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buClr>
                <a:srgbClr val="002060"/>
              </a:buClr>
              <a:buSzPct val="50000"/>
              <a:buFont typeface="Wingdings" panose="05000000000000000000" pitchFamily="2" charset="2"/>
              <a:buChar char="p"/>
              <a:defRPr sz="1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8275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497547" y="6356350"/>
            <a:ext cx="4719912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965016" y="6347011"/>
            <a:ext cx="481460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326909" y="6171684"/>
            <a:ext cx="1538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By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松鼠学堂</a:t>
            </a:r>
          </a:p>
        </p:txBody>
      </p:sp>
    </p:spTree>
    <p:extLst>
      <p:ext uri="{BB962C8B-B14F-4D97-AF65-F5344CB8AC3E}">
        <p14:creationId xmlns:p14="http://schemas.microsoft.com/office/powerpoint/2010/main" val="248674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图片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326909" y="6171684"/>
            <a:ext cx="1538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By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松鼠学堂</a:t>
            </a:r>
          </a:p>
        </p:txBody>
      </p:sp>
    </p:spTree>
    <p:extLst>
      <p:ext uri="{BB962C8B-B14F-4D97-AF65-F5344CB8AC3E}">
        <p14:creationId xmlns:p14="http://schemas.microsoft.com/office/powerpoint/2010/main" val="314548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37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irrors.ustc.edu.cn/CRA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hadley.nz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s/VwEQd5JD4cNPFNncEe3kfw" TargetMode="External"/><Relationship Id="rId2" Type="http://schemas.openxmlformats.org/officeDocument/2006/relationships/hyperlink" Target="https://support.rstudio.com/hc/en-us/articles/201057987-Quick-list-of-useful-R-packag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studio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D535D2D-C33F-4751-A61D-BA72E42BF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 </a:t>
            </a:r>
            <a:r>
              <a:rPr lang="zh-Hans" altLang="en-US" dirty="0"/>
              <a:t>语言数据科学入门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BF9BC7-3E8A-4860-9D41-2691E6E62F92}"/>
              </a:ext>
            </a:extLst>
          </p:cNvPr>
          <p:cNvSpPr txBox="1"/>
          <p:nvPr/>
        </p:nvSpPr>
        <p:spPr>
          <a:xfrm>
            <a:off x="2411103" y="4180114"/>
            <a:ext cx="7369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年重录版</a:t>
            </a: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通过这一个课程，</a:t>
            </a:r>
            <a:r>
              <a:rPr lang="zh-Hans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让你了解</a:t>
            </a:r>
            <a:r>
              <a:rPr lang="en-US" altLang="zh-Hans" dirty="0">
                <a:latin typeface="华文行楷" panose="02010800040101010101" pitchFamily="2" charset="-122"/>
                <a:ea typeface="华文行楷" panose="02010800040101010101" pitchFamily="2" charset="-122"/>
              </a:rPr>
              <a:t>R</a:t>
            </a:r>
            <a:r>
              <a:rPr lang="zh-Hans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 语言数据科学生态，并上手写代码。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7116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57BA7EC-39ED-4A4E-8442-23E349E153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Hans" altLang="en-US" dirty="0"/>
              <a:t>使用</a:t>
            </a:r>
            <a:r>
              <a:rPr lang="en-US" altLang="zh-CN" dirty="0"/>
              <a:t>R </a:t>
            </a:r>
            <a:r>
              <a:rPr lang="zh-CN" altLang="en-US" dirty="0"/>
              <a:t>内置数据集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C5F33E-C1F8-4DF1-A551-0216D7CCCB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4194" y="1140836"/>
            <a:ext cx="11282362" cy="4803775"/>
          </a:xfrm>
        </p:spPr>
        <p:txBody>
          <a:bodyPr/>
          <a:lstStyle/>
          <a:p>
            <a:r>
              <a:rPr lang="zh-CN" altLang="en-US" dirty="0"/>
              <a:t>查看</a:t>
            </a:r>
            <a:r>
              <a:rPr lang="en-US" altLang="zh-CN" dirty="0"/>
              <a:t>R</a:t>
            </a:r>
            <a:r>
              <a:rPr lang="zh-CN" altLang="en-US" dirty="0"/>
              <a:t>内置默认数据集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1600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 </a:t>
            </a:r>
            <a:r>
              <a:rPr lang="en-US" altLang="zh-CN" sz="1600" i="1" dirty="0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sz="1600" i="1" dirty="0" err="1">
                <a:solidFill>
                  <a:srgbClr val="8F590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用于查看</a:t>
            </a:r>
            <a:r>
              <a:rPr lang="en-US" altLang="zh-CN" sz="1600" i="1" dirty="0" err="1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600" i="1" dirty="0" err="1">
                <a:solidFill>
                  <a:srgbClr val="8F590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语言的内置数据集</a:t>
            </a:r>
            <a:endParaRPr lang="en-US" altLang="zh-CN" sz="1600" i="1" dirty="0">
              <a:solidFill>
                <a:srgbClr val="8F5902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600" b="1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(women) </a:t>
            </a:r>
            <a:r>
              <a:rPr lang="en-US" altLang="zh-CN" sz="1600" i="1" dirty="0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600" i="1" dirty="0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直接键入数据集名称查看数据集</a:t>
            </a:r>
            <a:endParaRPr lang="en-US" altLang="zh-CN" sz="1600" dirty="0"/>
          </a:p>
          <a:p>
            <a:r>
              <a:rPr lang="zh-CN" altLang="en-US" dirty="0"/>
              <a:t>查看用于</a:t>
            </a:r>
            <a:r>
              <a:rPr lang="en-US" altLang="zh-CN" dirty="0" err="1"/>
              <a:t>ggplot</a:t>
            </a:r>
            <a:r>
              <a:rPr lang="zh-CN" altLang="en-US" dirty="0"/>
              <a:t>绘图函数演示的数据集合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1600" dirty="0" err="1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install.packages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1600" dirty="0" err="1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gcookbook</a:t>
            </a:r>
            <a:r>
              <a:rPr lang="en-US" altLang="zh-CN" sz="1600" dirty="0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 </a:t>
            </a:r>
            <a:r>
              <a:rPr lang="en-US" altLang="zh-CN" sz="1600" i="1" dirty="0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sz="1600" i="1" dirty="0" err="1">
                <a:solidFill>
                  <a:srgbClr val="8F590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查看用于</a:t>
            </a:r>
            <a:r>
              <a:rPr lang="en-US" altLang="zh-CN" sz="1600" i="1" dirty="0" err="1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ggplot</a:t>
            </a:r>
            <a:r>
              <a:rPr lang="en-US" altLang="zh-CN" sz="1600" i="1" dirty="0" err="1">
                <a:solidFill>
                  <a:srgbClr val="8F590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绘图函数演示的数据集合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dirty="0"/>
              <a:t>查看已安装的所有包中的数据</a:t>
            </a:r>
            <a:endParaRPr lang="en-US" altLang="zh-CN" dirty="0"/>
          </a:p>
          <a:p>
            <a:pPr marL="457200" lvl="1" indent="0" latinLnBrk="1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altLang="zh-CN" sz="1600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package =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.packages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all.available</a:t>
            </a:r>
            <a:r>
              <a:rPr lang="en-US" altLang="zh-CN" sz="1600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sz="1600" i="1" dirty="0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sz="1600" i="1" dirty="0" err="1">
                <a:solidFill>
                  <a:srgbClr val="8F590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查看已安装的所有包中的数据</a:t>
            </a:r>
            <a:endParaRPr lang="en-US" altLang="zh-CN" dirty="0"/>
          </a:p>
          <a:p>
            <a:r>
              <a:rPr lang="zh-CN" altLang="en-US" dirty="0"/>
              <a:t>使用非默认数据包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datasets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中的数据时，需要先载入相应的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包</a:t>
            </a:r>
            <a:endParaRPr lang="en-US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600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library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gcookbook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    </a:t>
            </a:r>
            <a:r>
              <a:rPr lang="en-US" altLang="zh-CN" sz="1600" i="1" dirty="0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sz="1600" i="1" dirty="0" err="1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使用其它包中的数据，需要先载入相应的</a:t>
            </a:r>
            <a:r>
              <a:rPr lang="en-US" altLang="zh-CN" sz="1600" i="1" dirty="0" err="1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600" i="1" dirty="0" err="1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包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worldpop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        </a:t>
            </a:r>
            <a:r>
              <a:rPr lang="en-US" altLang="zh-CN" sz="1600" i="1" dirty="0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#World population estimates from 10,000 B.C. to 2,000A.D.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10360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AF6204A-BA97-45DC-AC38-CEDEAEF545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BEAB77-1BED-42B6-A314-D440491B87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想知道</a:t>
            </a:r>
            <a:r>
              <a:rPr lang="en-US" altLang="zh-CN" dirty="0"/>
              <a:t>R</a:t>
            </a:r>
            <a:r>
              <a:rPr lang="zh-CN" altLang="en-US" dirty="0"/>
              <a:t>内置数据集</a:t>
            </a:r>
            <a:r>
              <a:rPr lang="en-US" altLang="zh-CN" dirty="0"/>
              <a:t>iris</a:t>
            </a:r>
            <a:r>
              <a:rPr lang="zh-CN" altLang="en-US" dirty="0"/>
              <a:t>的背景信息，应该如何查询？</a:t>
            </a:r>
            <a:endParaRPr lang="en-US" altLang="zh-CN" dirty="0"/>
          </a:p>
          <a:p>
            <a:r>
              <a:rPr lang="zh-CN" altLang="en-US" dirty="0"/>
              <a:t>如果代码编辑器中有一段代码暂时不用，应该如何处理？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400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71BADE3-523A-9C4D-A8F3-6F32141301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Hans" altLang="en-US" dirty="0"/>
              <a:t>什么是</a:t>
            </a:r>
            <a:r>
              <a:rPr kumimoji="1" lang="en-US" altLang="zh-Hans" dirty="0"/>
              <a:t>R</a:t>
            </a:r>
            <a:r>
              <a:rPr kumimoji="1" lang="zh-Hans" altLang="en-US" dirty="0"/>
              <a:t> 包？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2DC1DC-8BE2-974E-8159-63D5FDC61C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i="1" dirty="0">
                <a:solidFill>
                  <a:srgbClr val="0070C0"/>
                </a:solidFill>
                <a:latin typeface="Candara" panose="020E0502030303020204" pitchFamily="34" charset="0"/>
              </a:rPr>
              <a:t>R package</a:t>
            </a:r>
            <a:r>
              <a:rPr lang="en-US" altLang="zh-CN" dirty="0"/>
              <a:t>, </a:t>
            </a:r>
            <a:r>
              <a:rPr lang="zh-CN" altLang="en-US" dirty="0"/>
              <a:t>中文是 </a:t>
            </a:r>
            <a:r>
              <a:rPr lang="en-US" altLang="zh-CN" i="1" dirty="0">
                <a:solidFill>
                  <a:srgbClr val="0070C0"/>
                </a:solidFill>
                <a:latin typeface="Candara" panose="020E0502030303020204" pitchFamily="34" charset="0"/>
              </a:rPr>
              <a:t>R </a:t>
            </a:r>
            <a:r>
              <a:rPr lang="zh-CN" altLang="en-US" dirty="0"/>
              <a:t>包</a:t>
            </a:r>
            <a:r>
              <a:rPr lang="en-US" altLang="zh-CN" dirty="0"/>
              <a:t>. </a:t>
            </a:r>
            <a:r>
              <a:rPr lang="en-US" altLang="zh-CN" i="1" dirty="0">
                <a:solidFill>
                  <a:srgbClr val="0070C0"/>
                </a:solidFill>
                <a:latin typeface="Candara" panose="020E0502030303020204" pitchFamily="34" charset="0"/>
              </a:rPr>
              <a:t>R</a:t>
            </a:r>
            <a:r>
              <a:rPr lang="en-US" altLang="zh-CN" dirty="0"/>
              <a:t> </a:t>
            </a:r>
            <a:r>
              <a:rPr lang="zh-CN" altLang="en-US" dirty="0"/>
              <a:t>包是一种包装 </a:t>
            </a:r>
            <a:r>
              <a:rPr lang="en-US" altLang="zh-CN" i="1" dirty="0">
                <a:solidFill>
                  <a:srgbClr val="0070C0"/>
                </a:solidFill>
                <a:latin typeface="Candara" panose="020E0502030303020204" pitchFamily="34" charset="0"/>
              </a:rPr>
              <a:t>R </a:t>
            </a:r>
            <a:r>
              <a:rPr lang="zh-CN" altLang="en-US" dirty="0"/>
              <a:t>代码</a:t>
            </a:r>
            <a:r>
              <a:rPr lang="en-US" altLang="zh-CN" dirty="0"/>
              <a:t>, </a:t>
            </a:r>
            <a:r>
              <a:rPr lang="zh-CN" altLang="en-US" dirty="0"/>
              <a:t>数据和文档的方式</a:t>
            </a:r>
            <a:r>
              <a:rPr lang="en-US" altLang="zh-CN" dirty="0"/>
              <a:t>. </a:t>
            </a:r>
            <a:r>
              <a:rPr lang="en-US" altLang="zh-CN" i="1" dirty="0">
                <a:solidFill>
                  <a:srgbClr val="0070C0"/>
                </a:solidFill>
                <a:latin typeface="Candara" panose="020E0502030303020204" pitchFamily="34" charset="0"/>
              </a:rPr>
              <a:t>R</a:t>
            </a:r>
            <a:r>
              <a:rPr lang="en-US" altLang="zh-CN" dirty="0"/>
              <a:t> </a:t>
            </a:r>
            <a:r>
              <a:rPr lang="zh-CN" altLang="en-US" dirty="0"/>
              <a:t>包是 </a:t>
            </a:r>
            <a:r>
              <a:rPr lang="en-US" altLang="zh-CN" i="1" dirty="0">
                <a:solidFill>
                  <a:srgbClr val="0070C0"/>
                </a:solidFill>
                <a:latin typeface="Candara" panose="020E0502030303020204" pitchFamily="34" charset="0"/>
              </a:rPr>
              <a:t>R</a:t>
            </a:r>
            <a:r>
              <a:rPr lang="en-US" altLang="zh-CN" dirty="0"/>
              <a:t> </a:t>
            </a:r>
            <a:r>
              <a:rPr lang="zh-CN" altLang="en-US" dirty="0"/>
              <a:t>语言强大的扩展性和灵活性的基础</a:t>
            </a:r>
            <a:r>
              <a:rPr lang="en-US" altLang="zh-CN" dirty="0"/>
              <a:t>, </a:t>
            </a:r>
            <a:r>
              <a:rPr lang="en-US" altLang="zh-CN" i="1" dirty="0">
                <a:solidFill>
                  <a:srgbClr val="0070C0"/>
                </a:solidFill>
                <a:latin typeface="Candara" panose="020E0502030303020204" pitchFamily="34" charset="0"/>
              </a:rPr>
              <a:t>R </a:t>
            </a:r>
            <a:r>
              <a:rPr lang="zh-CN" altLang="en-US" dirty="0"/>
              <a:t>发行版本身就包括三十多个高质量的 </a:t>
            </a:r>
            <a:r>
              <a:rPr lang="en-US" altLang="zh-CN" i="1" dirty="0">
                <a:solidFill>
                  <a:srgbClr val="0070C0"/>
                </a:solidFill>
                <a:latin typeface="Candara" panose="020E0502030303020204" pitchFamily="34" charset="0"/>
              </a:rPr>
              <a:t>R </a:t>
            </a:r>
            <a:r>
              <a:rPr lang="zh-CN" altLang="en-US" dirty="0"/>
              <a:t>包</a:t>
            </a:r>
            <a:r>
              <a:rPr lang="en-US" altLang="zh-CN" dirty="0"/>
              <a:t>.</a:t>
            </a:r>
          </a:p>
          <a:p>
            <a:r>
              <a:rPr kumimoji="1" lang="zh-Hans" altLang="en-US" dirty="0"/>
              <a:t>一个</a:t>
            </a:r>
            <a:r>
              <a:rPr lang="en-US" altLang="zh-Hans" i="1" dirty="0">
                <a:solidFill>
                  <a:srgbClr val="0070C0"/>
                </a:solidFill>
                <a:latin typeface="Candara" panose="020E0502030303020204" pitchFamily="34" charset="0"/>
              </a:rPr>
              <a:t>R</a:t>
            </a:r>
            <a:r>
              <a:rPr kumimoji="1" lang="zh-Hans" altLang="en-US" dirty="0"/>
              <a:t>包中包含了一组可以完成特定任务的程序代码；通常这种特定任务是会重复执行的，并且重复执行时，任务内容是相似或者相同的。</a:t>
            </a:r>
            <a:endParaRPr kumimoji="1" lang="en-US" altLang="zh-Hans" dirty="0"/>
          </a:p>
          <a:p>
            <a:r>
              <a:rPr kumimoji="1" lang="zh-Hans" altLang="en-US" dirty="0"/>
              <a:t>在使用</a:t>
            </a:r>
            <a:r>
              <a:rPr lang="en-US" altLang="zh-Hans" i="1" dirty="0">
                <a:solidFill>
                  <a:srgbClr val="0070C0"/>
                </a:solidFill>
                <a:latin typeface="Candara" panose="020E0502030303020204" pitchFamily="34" charset="0"/>
              </a:rPr>
              <a:t>R</a:t>
            </a:r>
            <a:r>
              <a:rPr kumimoji="1" lang="zh-Hans" altLang="en-US" dirty="0"/>
              <a:t>分析数据时，其中一部分代码是我们自己写的，还有很大一部分代码是通过调用其他人写好的</a:t>
            </a:r>
            <a:r>
              <a:rPr kumimoji="1" lang="en-US" altLang="zh-Hans" dirty="0"/>
              <a:t>R</a:t>
            </a:r>
            <a:r>
              <a:rPr kumimoji="1" lang="zh-Hans" altLang="en-US" dirty="0"/>
              <a:t>包实现的。如果没有这些第三方</a:t>
            </a:r>
            <a:r>
              <a:rPr lang="en-US" altLang="zh-Hans" i="1" dirty="0">
                <a:solidFill>
                  <a:srgbClr val="0070C0"/>
                </a:solidFill>
                <a:latin typeface="Candara" panose="020E0502030303020204" pitchFamily="34" charset="0"/>
              </a:rPr>
              <a:t>R</a:t>
            </a:r>
            <a:r>
              <a:rPr kumimoji="1" lang="zh-Hans" altLang="en-US" dirty="0"/>
              <a:t>包，我们的生活将会在加班和过度劳累中失去意义。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640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ABC964B-3CA5-EB4A-BE16-1505E62263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R</a:t>
            </a:r>
            <a:r>
              <a:rPr kumimoji="1" lang="zh-Hans" altLang="en-US" dirty="0"/>
              <a:t> 包的下载和使用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FB472F-9DF3-0B41-8848-B9092C5A6E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Hans" dirty="0"/>
              <a:t>R</a:t>
            </a:r>
            <a:r>
              <a:rPr kumimoji="1" lang="zh-Hans" altLang="en-US" dirty="0"/>
              <a:t>包下载方式：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通过点击软件菜单来下载；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通过</a:t>
            </a:r>
            <a:r>
              <a:rPr kumimoji="1" lang="en-US" altLang="zh-Hans" i="1" dirty="0" err="1">
                <a:solidFill>
                  <a:srgbClr val="0070C0"/>
                </a:solidFill>
                <a:latin typeface="Candara" panose="020E0502030303020204" pitchFamily="34" charset="0"/>
              </a:rPr>
              <a:t>install.packages</a:t>
            </a:r>
            <a:r>
              <a:rPr kumimoji="1" lang="zh-Hans" altLang="en-US" dirty="0"/>
              <a:t>命令来下载；</a:t>
            </a:r>
            <a:endParaRPr kumimoji="1" lang="en-US" altLang="zh-Hans" dirty="0"/>
          </a:p>
          <a:p>
            <a:pPr marL="457200" lvl="1" indent="0">
              <a:buNone/>
            </a:pPr>
            <a:r>
              <a:rPr lang="en-US" altLang="zh-CN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i="1" dirty="0" err="1">
                <a:solidFill>
                  <a:srgbClr val="204A87"/>
                </a:solidFill>
                <a:latin typeface="Candara" panose="020E0502030303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install.packages</a:t>
            </a:r>
            <a:r>
              <a:rPr lang="en-US" altLang="zh-CN" i="1" dirty="0">
                <a:latin typeface="Candara" panose="020E0502030303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4E9A06"/>
                </a:solidFill>
                <a:latin typeface="Candara" panose="020E0502030303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Hans" i="1" dirty="0">
                <a:solidFill>
                  <a:srgbClr val="4E9A06"/>
                </a:solidFill>
                <a:latin typeface="Candara" panose="020E0502030303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ggplot2</a:t>
            </a:r>
            <a:r>
              <a:rPr lang="en-US" altLang="zh-CN" i="1" dirty="0">
                <a:solidFill>
                  <a:srgbClr val="4E9A06"/>
                </a:solidFill>
                <a:latin typeface="Candara" panose="020E0502030303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i="1" dirty="0">
                <a:latin typeface="Candara" panose="020E0502030303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Hans" i="1" dirty="0">
              <a:latin typeface="Candara" panose="020E0502030303020204" pitchFamily="34" charset="0"/>
            </a:endParaRPr>
          </a:p>
          <a:p>
            <a:r>
              <a:rPr kumimoji="1" lang="zh-Hans" altLang="en-US" dirty="0"/>
              <a:t>切换</a:t>
            </a:r>
            <a:r>
              <a:rPr kumimoji="1" lang="en-US" altLang="zh-Hans" dirty="0"/>
              <a:t>R</a:t>
            </a:r>
            <a:r>
              <a:rPr kumimoji="1" lang="zh-Hans" altLang="en-US" dirty="0"/>
              <a:t>包下载镜像</a:t>
            </a:r>
            <a:r>
              <a:rPr kumimoji="1" lang="en-US" altLang="zh-Hans" dirty="0"/>
              <a:t>,</a:t>
            </a:r>
            <a:r>
              <a:rPr kumimoji="1" lang="zh-Hans" altLang="en-US" dirty="0"/>
              <a:t>更快速的下载</a:t>
            </a:r>
            <a:r>
              <a:rPr kumimoji="1" lang="en-US" altLang="zh-Hans" dirty="0"/>
              <a:t>R</a:t>
            </a:r>
            <a:r>
              <a:rPr kumimoji="1" lang="zh-Hans" altLang="en-US" dirty="0"/>
              <a:t>包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通过软件菜单，修改</a:t>
            </a:r>
            <a:r>
              <a:rPr kumimoji="1" lang="en-US" altLang="zh-Hans" dirty="0"/>
              <a:t>R</a:t>
            </a:r>
            <a:r>
              <a:rPr kumimoji="1" lang="zh-Hans" altLang="en-US" dirty="0"/>
              <a:t>包下载镜像；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通过</a:t>
            </a:r>
            <a:r>
              <a:rPr kumimoji="1" lang="en-US" altLang="zh-Hans" i="1" dirty="0">
                <a:solidFill>
                  <a:srgbClr val="0070C0"/>
                </a:solidFill>
                <a:latin typeface="Candara" panose="020E0502030303020204" pitchFamily="34" charset="0"/>
              </a:rPr>
              <a:t>options</a:t>
            </a:r>
            <a:r>
              <a:rPr kumimoji="1" lang="zh-Hans" altLang="en-US" dirty="0"/>
              <a:t>函数设定镜像；</a:t>
            </a:r>
            <a:endParaRPr kumimoji="1" lang="en-US" altLang="zh-Hans" dirty="0"/>
          </a:p>
          <a:p>
            <a:pPr marL="914400" lvl="2" indent="0">
              <a:buNone/>
            </a:pPr>
            <a:r>
              <a:rPr lang="en-US" altLang="zh-Hans" i="1" dirty="0">
                <a:solidFill>
                  <a:srgbClr val="0070C0"/>
                </a:solidFill>
                <a:latin typeface="Candara" panose="020E0502030303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options</a:t>
            </a:r>
            <a:r>
              <a:rPr lang="en-US" altLang="zh-CN" i="1" dirty="0">
                <a:solidFill>
                  <a:srgbClr val="0070C0"/>
                </a:solidFill>
                <a:latin typeface="Candara" panose="020E0502030303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Hans" i="1" dirty="0">
                <a:solidFill>
                  <a:srgbClr val="0070C0"/>
                </a:solidFill>
                <a:latin typeface="Candara" panose="020E0502030303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repos</a:t>
            </a:r>
            <a:r>
              <a:rPr lang="zh-Hans" altLang="en-US" i="1" dirty="0">
                <a:solidFill>
                  <a:srgbClr val="0070C0"/>
                </a:solidFill>
                <a:latin typeface="Candara" panose="020E0502030303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Hans" i="1" dirty="0">
                <a:solidFill>
                  <a:srgbClr val="0070C0"/>
                </a:solidFill>
                <a:latin typeface="Candara" panose="020E0502030303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Hans" altLang="en-US" i="1" dirty="0">
                <a:solidFill>
                  <a:srgbClr val="0070C0"/>
                </a:solidFill>
                <a:latin typeface="Candara" panose="020E0502030303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Hans" i="1" dirty="0">
                <a:solidFill>
                  <a:srgbClr val="0070C0"/>
                </a:solidFill>
                <a:latin typeface="Candara" panose="020E0502030303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Hans" altLang="en-US" i="1" dirty="0">
                <a:solidFill>
                  <a:srgbClr val="0070C0"/>
                </a:solidFill>
                <a:latin typeface="Candara" panose="020E0502030303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latin typeface="Candara" panose="020E0502030303020204" pitchFamily="34" charset="0"/>
                <a:hlinkClick r:id="rId2"/>
              </a:rPr>
              <a:t>https://mirrors.ustc.edu.cn/CRAN/</a:t>
            </a:r>
            <a:r>
              <a:rPr lang="en-US" altLang="zh-Hans" i="1" dirty="0">
                <a:solidFill>
                  <a:srgbClr val="0070C0"/>
                </a:solidFill>
                <a:latin typeface="Candara" panose="020E0502030303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i="1" dirty="0">
                <a:solidFill>
                  <a:srgbClr val="0070C0"/>
                </a:solidFill>
                <a:latin typeface="Candara" panose="020E0502030303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Hans" i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lvl="1"/>
            <a:r>
              <a:rPr kumimoji="1" lang="zh-Hans" altLang="en-US" dirty="0"/>
              <a:t>下载</a:t>
            </a:r>
            <a:r>
              <a:rPr kumimoji="1" lang="en-US" altLang="zh-Hans" dirty="0"/>
              <a:t>R</a:t>
            </a:r>
            <a:r>
              <a:rPr kumimoji="1" lang="zh-Hans" altLang="en-US" dirty="0"/>
              <a:t>包时，在</a:t>
            </a:r>
            <a:r>
              <a:rPr kumimoji="1" lang="en-US" altLang="zh-Hans" i="1" dirty="0" err="1">
                <a:solidFill>
                  <a:srgbClr val="0070C0"/>
                </a:solidFill>
                <a:latin typeface="Candara" panose="020E0502030303020204" pitchFamily="34" charset="0"/>
              </a:rPr>
              <a:t>install.packages</a:t>
            </a:r>
            <a:r>
              <a:rPr kumimoji="1" lang="zh-Hans" altLang="en-US" dirty="0"/>
              <a:t>中指定</a:t>
            </a:r>
            <a:r>
              <a:rPr kumimoji="1" lang="en-US" altLang="zh-Hans" i="1" dirty="0">
                <a:solidFill>
                  <a:srgbClr val="0070C0"/>
                </a:solidFill>
                <a:latin typeface="Candara" panose="020E0502030303020204" pitchFamily="34" charset="0"/>
              </a:rPr>
              <a:t>repos</a:t>
            </a:r>
            <a:r>
              <a:rPr kumimoji="1" lang="zh-Hans" altLang="en-US" dirty="0"/>
              <a:t>参数；</a:t>
            </a:r>
            <a:endParaRPr kumimoji="1" lang="en-US" altLang="zh-Hans" dirty="0"/>
          </a:p>
          <a:p>
            <a:pPr marL="457200" lvl="1" indent="0">
              <a:buNone/>
            </a:pPr>
            <a:r>
              <a:rPr lang="en-US" altLang="zh-CN" i="1" dirty="0">
                <a:solidFill>
                  <a:srgbClr val="204A87"/>
                </a:solidFill>
                <a:latin typeface="Candara" panose="020E0502030303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i="1" dirty="0" err="1">
                <a:solidFill>
                  <a:srgbClr val="204A87"/>
                </a:solidFill>
                <a:latin typeface="Candara" panose="020E0502030303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install.packages</a:t>
            </a:r>
            <a:r>
              <a:rPr lang="en-US" altLang="zh-CN" i="1" dirty="0">
                <a:latin typeface="Candara" panose="020E0502030303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4E9A06"/>
                </a:solidFill>
                <a:latin typeface="Candara" panose="020E0502030303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Hans" i="1" dirty="0">
                <a:solidFill>
                  <a:srgbClr val="4E9A06"/>
                </a:solidFill>
                <a:latin typeface="Candara" panose="020E0502030303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ggplot2</a:t>
            </a:r>
            <a:r>
              <a:rPr lang="en-US" altLang="zh-CN" i="1" dirty="0">
                <a:solidFill>
                  <a:srgbClr val="4E9A06"/>
                </a:solidFill>
                <a:latin typeface="Candara" panose="020E0502030303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Hans" i="1" dirty="0">
                <a:solidFill>
                  <a:srgbClr val="4E9A06"/>
                </a:solidFill>
                <a:latin typeface="Candara" panose="020E0502030303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,repos</a:t>
            </a:r>
            <a:r>
              <a:rPr lang="zh-Hans" altLang="en-US" i="1" dirty="0">
                <a:solidFill>
                  <a:srgbClr val="4E9A06"/>
                </a:solidFill>
                <a:latin typeface="Candara" panose="020E0502030303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Hans" i="1" dirty="0">
                <a:solidFill>
                  <a:srgbClr val="4E9A06"/>
                </a:solidFill>
                <a:latin typeface="Candara" panose="020E0502030303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Hans" altLang="en-US" i="1" dirty="0">
                <a:solidFill>
                  <a:srgbClr val="4E9A06"/>
                </a:solidFill>
                <a:latin typeface="Candara" panose="020E0502030303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Hans" i="1" dirty="0">
                <a:solidFill>
                  <a:srgbClr val="0070C0"/>
                </a:solidFill>
                <a:latin typeface="Candara" panose="020E0502030303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Hans" altLang="en-US" i="1" dirty="0">
                <a:solidFill>
                  <a:srgbClr val="0070C0"/>
                </a:solidFill>
                <a:latin typeface="Candara" panose="020E0502030303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Hans" i="1" dirty="0">
                <a:solidFill>
                  <a:srgbClr val="0070C0"/>
                </a:solidFill>
                <a:latin typeface="Candara" panose="020E0502030303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Hans" altLang="en-US" i="1" dirty="0">
                <a:solidFill>
                  <a:srgbClr val="0070C0"/>
                </a:solidFill>
                <a:latin typeface="Candara" panose="020E0502030303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latin typeface="Candara" panose="020E0502030303020204" pitchFamily="34" charset="0"/>
                <a:hlinkClick r:id="rId2"/>
              </a:rPr>
              <a:t>https://mirrors.ustc.edu.cn/CRAN/</a:t>
            </a:r>
            <a:r>
              <a:rPr lang="en-US" altLang="zh-Hans" i="1" dirty="0">
                <a:solidFill>
                  <a:srgbClr val="0070C0"/>
                </a:solidFill>
                <a:latin typeface="Candara" panose="020E0502030303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i="1" dirty="0">
                <a:latin typeface="Candara" panose="020E0502030303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Han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495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B6C11EE-C25D-F741-A8A9-2664B06F41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Hans" altLang="en-US" dirty="0"/>
              <a:t>问题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AAC576-16CD-9349-8331-059C98DB3C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如果在</a:t>
            </a:r>
            <a:r>
              <a:rPr lang="en-US" altLang="zh-CN" dirty="0" err="1"/>
              <a:t>Rstudio</a:t>
            </a:r>
            <a:r>
              <a:rPr lang="zh-CN" altLang="en-US" dirty="0"/>
              <a:t>中下载</a:t>
            </a:r>
            <a:r>
              <a:rPr lang="en-US" altLang="zh-CN" dirty="0"/>
              <a:t>R</a:t>
            </a:r>
            <a:r>
              <a:rPr lang="zh-CN" altLang="en-US" dirty="0"/>
              <a:t>包时发现下载速度太慢，或者无法下载，应该如何解决？</a:t>
            </a:r>
            <a:endParaRPr lang="en-US" altLang="zh-CN" dirty="0"/>
          </a:p>
          <a:p>
            <a:r>
              <a:rPr kumimoji="1" lang="zh-Hans" altLang="en-US" dirty="0"/>
              <a:t>请用代码将</a:t>
            </a:r>
            <a:r>
              <a:rPr kumimoji="1" lang="en-US" altLang="zh-Hans" dirty="0"/>
              <a:t>R</a:t>
            </a:r>
            <a:r>
              <a:rPr kumimoji="1" lang="zh-Hans" altLang="en-US" dirty="0"/>
              <a:t>包下载镜像地址修改到中科大 </a:t>
            </a:r>
            <a:r>
              <a:rPr kumimoji="1" lang="en-US" altLang="zh-Hans" dirty="0"/>
              <a:t>https</a:t>
            </a:r>
            <a:r>
              <a:rPr kumimoji="1" lang="zh-Hans" altLang="en-US" dirty="0"/>
              <a:t>源。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600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E981A9-137D-C144-A4B8-5E5682EC4E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R</a:t>
            </a:r>
            <a:r>
              <a:rPr kumimoji="1" lang="zh-Hans" altLang="en-US" dirty="0"/>
              <a:t> 官网</a:t>
            </a:r>
            <a:endParaRPr kumimoji="1" lang="zh-CN" altLang="en-US" i="1" dirty="0">
              <a:latin typeface="Candara" panose="020E0502030303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F6FCD7-766A-5648-9313-88149E9FD9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Hans" i="1" dirty="0">
                <a:latin typeface="Candara" panose="020E0502030303020204" pitchFamily="34" charset="0"/>
                <a:hlinkClick r:id="rId2"/>
              </a:rPr>
              <a:t>https://www.r-project.org/</a:t>
            </a:r>
            <a:endParaRPr kumimoji="1" lang="en-US" altLang="zh-Hans" i="1" dirty="0">
              <a:latin typeface="Candara" panose="020E0502030303020204" pitchFamily="34" charset="0"/>
            </a:endParaRPr>
          </a:p>
          <a:p>
            <a:r>
              <a:rPr kumimoji="1" lang="zh-Hans" altLang="en-US" dirty="0">
                <a:latin typeface="Candara" panose="020E0502030303020204" pitchFamily="34" charset="0"/>
              </a:rPr>
              <a:t>提供的资源：</a:t>
            </a:r>
            <a:endParaRPr kumimoji="1" lang="en-US" altLang="zh-Hans" dirty="0">
              <a:latin typeface="Candara" panose="020E0502030303020204" pitchFamily="34" charset="0"/>
            </a:endParaRPr>
          </a:p>
          <a:p>
            <a:pPr lvl="1"/>
            <a:r>
              <a:rPr kumimoji="1" lang="zh-Hans" altLang="en-US" dirty="0">
                <a:latin typeface="Candara" panose="020E0502030303020204" pitchFamily="34" charset="0"/>
              </a:rPr>
              <a:t>不同版本</a:t>
            </a:r>
            <a:r>
              <a:rPr kumimoji="1" lang="en-US" altLang="zh-Hans" dirty="0">
                <a:latin typeface="Candara" panose="020E0502030303020204" pitchFamily="34" charset="0"/>
              </a:rPr>
              <a:t>R</a:t>
            </a:r>
            <a:r>
              <a:rPr kumimoji="1" lang="zh-Hans" altLang="en-US" dirty="0">
                <a:latin typeface="Candara" panose="020E0502030303020204" pitchFamily="34" charset="0"/>
              </a:rPr>
              <a:t>软件下载；</a:t>
            </a:r>
            <a:endParaRPr kumimoji="1" lang="en-US" altLang="zh-Hans" dirty="0">
              <a:latin typeface="Candara" panose="020E0502030303020204" pitchFamily="34" charset="0"/>
            </a:endParaRPr>
          </a:p>
          <a:p>
            <a:pPr lvl="1"/>
            <a:r>
              <a:rPr kumimoji="1" lang="zh-Hans" altLang="en-US" dirty="0">
                <a:latin typeface="Candara" panose="020E0502030303020204" pitchFamily="34" charset="0"/>
              </a:rPr>
              <a:t>全部</a:t>
            </a:r>
            <a:r>
              <a:rPr kumimoji="1" lang="en-US" altLang="zh-Hans" dirty="0">
                <a:latin typeface="Candara" panose="020E0502030303020204" pitchFamily="34" charset="0"/>
              </a:rPr>
              <a:t>R</a:t>
            </a:r>
            <a:r>
              <a:rPr kumimoji="1" lang="zh-Hans" altLang="en-US" dirty="0">
                <a:latin typeface="Candara" panose="020E0502030303020204" pitchFamily="34" charset="0"/>
              </a:rPr>
              <a:t>包下载 ；</a:t>
            </a:r>
            <a:endParaRPr kumimoji="1" lang="en-US" altLang="zh-Hans" dirty="0">
              <a:latin typeface="Candara" panose="020E0502030303020204" pitchFamily="34" charset="0"/>
            </a:endParaRPr>
          </a:p>
          <a:p>
            <a:pPr marL="914400" lvl="2" indent="0">
              <a:buNone/>
            </a:pPr>
            <a:r>
              <a:rPr lang="en-US" altLang="zh-CN" dirty="0"/>
              <a:t>Currently, the CRAN package repository features 12081 available packages.</a:t>
            </a:r>
            <a:endParaRPr kumimoji="1" lang="en-US" altLang="zh-Hans" dirty="0">
              <a:latin typeface="Candara" panose="020E0502030303020204" pitchFamily="34" charset="0"/>
            </a:endParaRPr>
          </a:p>
          <a:p>
            <a:pPr lvl="1"/>
            <a:r>
              <a:rPr kumimoji="1" lang="zh-Hans" altLang="en-US" dirty="0">
                <a:latin typeface="Candara" panose="020E0502030303020204" pitchFamily="34" charset="0"/>
              </a:rPr>
              <a:t>全球各地镜像地址列表；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700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D0645AC-0FAE-824C-9EC1-602CD71CEB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b="1" i="1" dirty="0" err="1">
                <a:latin typeface="Candara" panose="020E0502030303020204" pitchFamily="34" charset="0"/>
              </a:rPr>
              <a:t>R</a:t>
            </a:r>
            <a:r>
              <a:rPr kumimoji="1" lang="en-US" altLang="zh-Hans" b="1" i="1" dirty="0" err="1">
                <a:latin typeface="Candara" panose="020E0502030303020204" pitchFamily="34" charset="0"/>
              </a:rPr>
              <a:t>studio</a:t>
            </a:r>
            <a:endParaRPr kumimoji="1" lang="zh-CN" altLang="en-US" i="1" dirty="0">
              <a:latin typeface="Candara" panose="020E0502030303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CE0B73-4453-9549-8421-B24BF52326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Hans" i="1" dirty="0">
                <a:latin typeface="Candara" panose="020E0502030303020204" pitchFamily="34" charset="0"/>
                <a:hlinkClick r:id="rId2"/>
              </a:rPr>
              <a:t>https://www.rstudio.com/</a:t>
            </a:r>
            <a:endParaRPr kumimoji="1" lang="en-US" altLang="zh-Hans" i="1" dirty="0">
              <a:latin typeface="Candara" panose="020E0502030303020204" pitchFamily="34" charset="0"/>
            </a:endParaRPr>
          </a:p>
          <a:p>
            <a:r>
              <a:rPr kumimoji="1" lang="zh-Hans" altLang="en-US" dirty="0">
                <a:latin typeface="Candara" panose="020E0502030303020204" pitchFamily="34" charset="0"/>
              </a:rPr>
              <a:t>提供的资源：</a:t>
            </a:r>
            <a:endParaRPr kumimoji="1" lang="en-US" altLang="zh-Hans" dirty="0">
              <a:latin typeface="Candara" panose="020E0502030303020204" pitchFamily="34" charset="0"/>
            </a:endParaRPr>
          </a:p>
          <a:p>
            <a:pPr lvl="1"/>
            <a:r>
              <a:rPr kumimoji="1" lang="zh-Hans" altLang="en-US" dirty="0">
                <a:latin typeface="Candara" panose="020E0502030303020204" pitchFamily="34" charset="0"/>
              </a:rPr>
              <a:t>不同版本</a:t>
            </a:r>
            <a:r>
              <a:rPr kumimoji="1" lang="en-US" altLang="zh-Hans" dirty="0" err="1">
                <a:latin typeface="Candara" panose="020E0502030303020204" pitchFamily="34" charset="0"/>
              </a:rPr>
              <a:t>Rstudio</a:t>
            </a:r>
            <a:r>
              <a:rPr kumimoji="1" lang="zh-Hans" altLang="en-US" dirty="0">
                <a:latin typeface="Candara" panose="020E0502030303020204" pitchFamily="34" charset="0"/>
              </a:rPr>
              <a:t>；</a:t>
            </a:r>
            <a:endParaRPr kumimoji="1" lang="en-US" altLang="zh-Hans" dirty="0">
              <a:latin typeface="Candara" panose="020E0502030303020204" pitchFamily="34" charset="0"/>
            </a:endParaRPr>
          </a:p>
          <a:p>
            <a:pPr lvl="1"/>
            <a:r>
              <a:rPr kumimoji="1" lang="zh-Hans" altLang="en-US" dirty="0">
                <a:latin typeface="Candara" panose="020E0502030303020204" pitchFamily="34" charset="0"/>
              </a:rPr>
              <a:t>众多使用体验良好的</a:t>
            </a:r>
            <a:r>
              <a:rPr kumimoji="1" lang="en-US" altLang="zh-Hans" dirty="0">
                <a:latin typeface="Candara" panose="020E0502030303020204" pitchFamily="34" charset="0"/>
              </a:rPr>
              <a:t>R</a:t>
            </a:r>
            <a:r>
              <a:rPr kumimoji="1" lang="zh-Hans" altLang="en-US" dirty="0">
                <a:latin typeface="Candara" panose="020E0502030303020204" pitchFamily="34" charset="0"/>
              </a:rPr>
              <a:t>包；</a:t>
            </a:r>
            <a:endParaRPr kumimoji="1" lang="en-US" altLang="zh-Hans" dirty="0">
              <a:latin typeface="Candara" panose="020E0502030303020204" pitchFamily="34" charset="0"/>
            </a:endParaRPr>
          </a:p>
          <a:p>
            <a:pPr lvl="2"/>
            <a:r>
              <a:rPr kumimoji="1" lang="en-US" altLang="zh-Hans" dirty="0" err="1">
                <a:latin typeface="Candara" panose="020E0502030303020204" pitchFamily="34" charset="0"/>
              </a:rPr>
              <a:t>rmarkdown</a:t>
            </a:r>
            <a:endParaRPr kumimoji="1" lang="en-US" altLang="zh-Hans" dirty="0">
              <a:latin typeface="Candara" panose="020E0502030303020204" pitchFamily="34" charset="0"/>
            </a:endParaRPr>
          </a:p>
          <a:p>
            <a:pPr lvl="2"/>
            <a:r>
              <a:rPr kumimoji="1" lang="en-US" altLang="zh-Hans" dirty="0">
                <a:latin typeface="Candara" panose="020E0502030303020204" pitchFamily="34" charset="0"/>
              </a:rPr>
              <a:t>ggplot2</a:t>
            </a:r>
          </a:p>
          <a:p>
            <a:pPr lvl="2"/>
            <a:r>
              <a:rPr kumimoji="1" lang="en-US" altLang="zh-Hans" dirty="0" err="1">
                <a:latin typeface="Candara" panose="020E0502030303020204" pitchFamily="34" charset="0"/>
              </a:rPr>
              <a:t>sparklyr</a:t>
            </a:r>
            <a:endParaRPr kumimoji="1" lang="en-US" altLang="zh-Hans" dirty="0">
              <a:latin typeface="Candara" panose="020E0502030303020204" pitchFamily="34" charset="0"/>
            </a:endParaRPr>
          </a:p>
          <a:p>
            <a:pPr lvl="2"/>
            <a:r>
              <a:rPr kumimoji="1" lang="en-US" altLang="zh-Hans" dirty="0" err="1">
                <a:latin typeface="Candara" panose="020E0502030303020204" pitchFamily="34" charset="0"/>
              </a:rPr>
              <a:t>readr</a:t>
            </a:r>
            <a:endParaRPr kumimoji="1" lang="en-US" altLang="zh-Hans" dirty="0">
              <a:latin typeface="Candara" panose="020E0502030303020204" pitchFamily="34" charset="0"/>
            </a:endParaRPr>
          </a:p>
          <a:p>
            <a:pPr lvl="2"/>
            <a:r>
              <a:rPr kumimoji="1" lang="en-US" altLang="zh-Hans" dirty="0" err="1">
                <a:latin typeface="Candara" panose="020E0502030303020204" pitchFamily="34" charset="0"/>
              </a:rPr>
              <a:t>dplyr</a:t>
            </a:r>
            <a:endParaRPr kumimoji="1" lang="en-US" altLang="zh-Hans" dirty="0">
              <a:latin typeface="Candara" panose="020E0502030303020204" pitchFamily="34" charset="0"/>
            </a:endParaRPr>
          </a:p>
          <a:p>
            <a:pPr lvl="2"/>
            <a:r>
              <a:rPr kumimoji="1" lang="en-US" altLang="zh-Hans" dirty="0">
                <a:latin typeface="Candara" panose="020E0502030303020204" pitchFamily="34" charset="0"/>
              </a:rPr>
              <a:t>……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527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26121E1-B061-264F-849C-D42B8A2C0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b="1" i="1" dirty="0">
                <a:latin typeface="Candara" panose="020E0502030303020204" pitchFamily="34" charset="0"/>
              </a:rPr>
              <a:t>Hadley Wickham </a:t>
            </a:r>
            <a:endParaRPr kumimoji="1" lang="zh-CN" altLang="en-US" b="1" i="1" dirty="0">
              <a:latin typeface="Candara" panose="020E0502030303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5347AA-0832-C44D-94C5-AC2058D58D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i="1" dirty="0">
                <a:latin typeface="Candara" panose="020E0502030303020204" pitchFamily="34" charset="0"/>
                <a:hlinkClick r:id="rId2"/>
              </a:rPr>
              <a:t>http://hadley.nz/</a:t>
            </a:r>
            <a:endParaRPr kumimoji="1" lang="en-US" altLang="zh-CN" i="1" dirty="0">
              <a:latin typeface="Candara" panose="020E0502030303020204" pitchFamily="34" charset="0"/>
            </a:endParaRPr>
          </a:p>
          <a:p>
            <a:r>
              <a:rPr kumimoji="1" lang="zh-Hans" altLang="en-US" dirty="0">
                <a:latin typeface="Candara" panose="020E0502030303020204" pitchFamily="34" charset="0"/>
              </a:rPr>
              <a:t>提供的资源：</a:t>
            </a:r>
            <a:endParaRPr kumimoji="1" lang="en-US" altLang="zh-Hans" dirty="0">
              <a:latin typeface="Candara" panose="020E0502030303020204" pitchFamily="34" charset="0"/>
            </a:endParaRPr>
          </a:p>
          <a:p>
            <a:pPr lvl="1"/>
            <a:r>
              <a:rPr kumimoji="1" lang="zh-Hans" altLang="en-US" dirty="0">
                <a:latin typeface="Candara" panose="020E0502030303020204" pitchFamily="34" charset="0"/>
              </a:rPr>
              <a:t>一种信仰；</a:t>
            </a:r>
            <a:endParaRPr kumimoji="1" lang="en-US" altLang="zh-Hans" dirty="0">
              <a:latin typeface="Candara" panose="020E0502030303020204" pitchFamily="34" charset="0"/>
            </a:endParaRPr>
          </a:p>
          <a:p>
            <a:pPr lvl="1"/>
            <a:r>
              <a:rPr kumimoji="1" lang="en-US" altLang="zh-Hans" dirty="0">
                <a:latin typeface="Candara" panose="020E0502030303020204" pitchFamily="34" charset="0"/>
              </a:rPr>
              <a:t>ggplot2</a:t>
            </a:r>
          </a:p>
          <a:p>
            <a:pPr lvl="1"/>
            <a:r>
              <a:rPr kumimoji="1" lang="en-US" altLang="zh-Hans" dirty="0" err="1">
                <a:latin typeface="Candara" panose="020E0502030303020204" pitchFamily="34" charset="0"/>
              </a:rPr>
              <a:t>dplyr</a:t>
            </a:r>
            <a:r>
              <a:rPr kumimoji="1" lang="zh-Hans" altLang="en-US" dirty="0">
                <a:latin typeface="Candara" panose="020E0502030303020204" pitchFamily="34" charset="0"/>
              </a:rPr>
              <a:t> </a:t>
            </a:r>
            <a:endParaRPr kumimoji="1" lang="en-US" altLang="zh-Hans" dirty="0">
              <a:latin typeface="Candara" panose="020E0502030303020204" pitchFamily="34" charset="0"/>
            </a:endParaRPr>
          </a:p>
          <a:p>
            <a:pPr lvl="1"/>
            <a:r>
              <a:rPr kumimoji="1" lang="en-US" altLang="zh-Hans" dirty="0" err="1">
                <a:latin typeface="Candara" panose="020E0502030303020204" pitchFamily="34" charset="0"/>
              </a:rPr>
              <a:t>tidyr</a:t>
            </a:r>
            <a:endParaRPr kumimoji="1" lang="en-US" altLang="zh-Hans" dirty="0">
              <a:latin typeface="Candara" panose="020E0502030303020204" pitchFamily="34" charset="0"/>
            </a:endParaRPr>
          </a:p>
          <a:p>
            <a:pPr lvl="1"/>
            <a:r>
              <a:rPr kumimoji="1" lang="en-US" altLang="zh-Hans" dirty="0" err="1">
                <a:latin typeface="Candara" panose="020E0502030303020204" pitchFamily="34" charset="0"/>
              </a:rPr>
              <a:t>readr</a:t>
            </a:r>
            <a:endParaRPr kumimoji="1" lang="en-US" altLang="zh-Hans" dirty="0">
              <a:latin typeface="Candara" panose="020E0502030303020204" pitchFamily="34" charset="0"/>
            </a:endParaRPr>
          </a:p>
          <a:p>
            <a:pPr lvl="1"/>
            <a:r>
              <a:rPr kumimoji="1" lang="en-US" altLang="zh-Hans" dirty="0">
                <a:latin typeface="Candara" panose="020E0502030303020204" pitchFamily="34" charset="0"/>
              </a:rPr>
              <a:t>……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621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08F6552-9EF1-F44F-94FC-8BFD4B69B9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Hans" altLang="en-US" dirty="0"/>
              <a:t>常用的</a:t>
            </a:r>
            <a:r>
              <a:rPr kumimoji="1" lang="en-US" altLang="zh-Hans" dirty="0"/>
              <a:t>R</a:t>
            </a:r>
            <a:r>
              <a:rPr kumimoji="1" lang="zh-Hans" altLang="en-US" dirty="0"/>
              <a:t> 包</a:t>
            </a:r>
            <a:endParaRPr kumimoji="1"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C53A37-2C2D-B04F-99A9-2E2F17270B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5839" y="1223963"/>
            <a:ext cx="5612860" cy="4803775"/>
          </a:xfrm>
        </p:spPr>
        <p:txBody>
          <a:bodyPr/>
          <a:lstStyle/>
          <a:p>
            <a:r>
              <a:rPr kumimoji="1" lang="zh-Hans" altLang="en-US" dirty="0"/>
              <a:t>数据加载</a:t>
            </a:r>
            <a:endParaRPr kumimoji="1" lang="en-US" altLang="zh-Hans" dirty="0"/>
          </a:p>
          <a:p>
            <a:pPr lvl="1"/>
            <a:r>
              <a:rPr kumimoji="1" lang="en-US" altLang="zh-Hans" i="1" dirty="0" err="1">
                <a:latin typeface="Candara" panose="020E0502030303020204" pitchFamily="34" charset="0"/>
              </a:rPr>
              <a:t>readr,readxl,haven</a:t>
            </a:r>
            <a:r>
              <a:rPr kumimoji="1" lang="en-US" altLang="zh-Hans" i="1" dirty="0">
                <a:latin typeface="Candara" panose="020E0502030303020204" pitchFamily="34" charset="0"/>
              </a:rPr>
              <a:t>:</a:t>
            </a:r>
            <a:r>
              <a:rPr kumimoji="1" lang="zh-Hans" altLang="en-US" i="1" dirty="0">
                <a:latin typeface="Candara" panose="020E0502030303020204" pitchFamily="34" charset="0"/>
              </a:rPr>
              <a:t> 存</a:t>
            </a:r>
            <a:r>
              <a:rPr kumimoji="1" lang="zh-Hans" altLang="en-US" dirty="0"/>
              <a:t>取本地文件</a:t>
            </a:r>
            <a:endParaRPr kumimoji="1" lang="en-US" altLang="zh-Hans" dirty="0"/>
          </a:p>
          <a:p>
            <a:pPr lvl="1"/>
            <a:r>
              <a:rPr kumimoji="1" lang="en-US" altLang="zh-Hans" i="1" dirty="0" err="1">
                <a:latin typeface="Candara" panose="020E0502030303020204" pitchFamily="34" charset="0"/>
              </a:rPr>
              <a:t>RODBC,RMySQL,</a:t>
            </a:r>
            <a:r>
              <a:rPr lang="en-US" altLang="zh-CN" i="1" dirty="0" err="1">
                <a:latin typeface="Candara" panose="020E0502030303020204" pitchFamily="34" charset="0"/>
              </a:rPr>
              <a:t>RPOstgresSQL</a:t>
            </a:r>
            <a:r>
              <a:rPr lang="en-US" altLang="zh-CN" i="1" dirty="0">
                <a:latin typeface="Candara" panose="020E0502030303020204" pitchFamily="34" charset="0"/>
              </a:rPr>
              <a:t>, </a:t>
            </a:r>
            <a:r>
              <a:rPr lang="en-US" altLang="zh-CN" i="1" dirty="0" err="1">
                <a:latin typeface="Candara" panose="020E0502030303020204" pitchFamily="34" charset="0"/>
              </a:rPr>
              <a:t>RSQLite</a:t>
            </a:r>
            <a:r>
              <a:rPr lang="en-US" altLang="zh-CN" i="1" dirty="0">
                <a:latin typeface="Candara" panose="020E0502030303020204" pitchFamily="34" charset="0"/>
              </a:rPr>
              <a:t> </a:t>
            </a:r>
            <a:r>
              <a:rPr lang="en-US" altLang="zh-Hans" i="1" dirty="0">
                <a:latin typeface="Candara" panose="020E0502030303020204" pitchFamily="34" charset="0"/>
              </a:rPr>
              <a:t>:</a:t>
            </a:r>
            <a:r>
              <a:rPr lang="zh-Hans" altLang="en-US" i="1" dirty="0">
                <a:latin typeface="Candara" panose="020E0502030303020204" pitchFamily="34" charset="0"/>
              </a:rPr>
              <a:t>从数据库中存取数据</a:t>
            </a:r>
            <a:endParaRPr lang="en-US" altLang="zh-CN" i="1" dirty="0">
              <a:latin typeface="Candara" panose="020E0502030303020204" pitchFamily="34" charset="0"/>
            </a:endParaRPr>
          </a:p>
          <a:p>
            <a:r>
              <a:rPr kumimoji="1" lang="zh-Hans" altLang="en-US" dirty="0"/>
              <a:t>数据处理</a:t>
            </a:r>
            <a:endParaRPr kumimoji="1" lang="en-US" altLang="zh-Hans" dirty="0"/>
          </a:p>
          <a:p>
            <a:pPr lvl="1"/>
            <a:r>
              <a:rPr kumimoji="1" lang="en-US" altLang="zh-CN" i="1" dirty="0" err="1">
                <a:latin typeface="Candara" panose="020E0502030303020204" pitchFamily="34" charset="0"/>
              </a:rPr>
              <a:t>dplyr</a:t>
            </a:r>
            <a:r>
              <a:rPr lang="en-US" altLang="zh-CN" sz="1200" dirty="0"/>
              <a:t> - </a:t>
            </a:r>
            <a:r>
              <a:rPr lang="zh-CN" altLang="en-US" sz="1200" b="1" dirty="0"/>
              <a:t>必备数据处理工具</a:t>
            </a:r>
            <a:r>
              <a:rPr lang="zh-CN" altLang="en-US" sz="1200" dirty="0"/>
              <a:t>，对数据集做</a:t>
            </a:r>
            <a:r>
              <a:rPr lang="en-US" altLang="zh-CN" sz="1200" dirty="0"/>
              <a:t>summarize, join</a:t>
            </a:r>
            <a:r>
              <a:rPr lang="zh-CN" altLang="en-US" sz="1200" dirty="0"/>
              <a:t>等处理。</a:t>
            </a:r>
          </a:p>
          <a:p>
            <a:pPr lvl="1"/>
            <a:r>
              <a:rPr kumimoji="1" lang="en-US" altLang="zh-CN" i="1" dirty="0" err="1">
                <a:latin typeface="Candara" panose="020E0502030303020204" pitchFamily="34" charset="0"/>
              </a:rPr>
              <a:t>tidyr</a:t>
            </a:r>
            <a:r>
              <a:rPr lang="en-US" altLang="zh-CN" sz="1200" dirty="0"/>
              <a:t> - </a:t>
            </a:r>
            <a:r>
              <a:rPr lang="zh-CN" altLang="en-US" sz="1200" dirty="0"/>
              <a:t>将数据集转化成格式更工整的数据集，</a:t>
            </a:r>
            <a:r>
              <a:rPr lang="zh-Hans" altLang="en-US" sz="1200" dirty="0"/>
              <a:t>数据清洗。</a:t>
            </a:r>
            <a:endParaRPr lang="zh-CN" altLang="en-US" sz="1200" dirty="0"/>
          </a:p>
          <a:p>
            <a:pPr lvl="1"/>
            <a:r>
              <a:rPr kumimoji="1" lang="en-US" altLang="zh-CN" i="1" dirty="0" err="1">
                <a:latin typeface="Candara" panose="020E0502030303020204" pitchFamily="34" charset="0"/>
              </a:rPr>
              <a:t>stringr</a:t>
            </a:r>
            <a:r>
              <a:rPr kumimoji="1" lang="en-US" altLang="zh-CN" i="1" dirty="0">
                <a:latin typeface="Candara" panose="020E0502030303020204" pitchFamily="34" charset="0"/>
              </a:rPr>
              <a:t> </a:t>
            </a:r>
            <a:r>
              <a:rPr lang="en-US" altLang="zh-CN" sz="1200" dirty="0"/>
              <a:t>- </a:t>
            </a:r>
            <a:r>
              <a:rPr lang="zh-CN" altLang="en-US" sz="1200" dirty="0"/>
              <a:t>对字符串类型的数据进行正则表达式处理的工具。</a:t>
            </a:r>
          </a:p>
          <a:p>
            <a:pPr lvl="1"/>
            <a:r>
              <a:rPr kumimoji="1" lang="en-US" altLang="zh-CN" i="1" dirty="0" err="1">
                <a:latin typeface="Candara" panose="020E0502030303020204" pitchFamily="34" charset="0"/>
              </a:rPr>
              <a:t>lubridate</a:t>
            </a:r>
            <a:r>
              <a:rPr kumimoji="1" lang="en-US" altLang="zh-CN" i="1" dirty="0">
                <a:latin typeface="Candara" panose="020E0502030303020204" pitchFamily="34" charset="0"/>
              </a:rPr>
              <a:t> </a:t>
            </a:r>
            <a:r>
              <a:rPr lang="en-US" altLang="zh-CN" sz="1200" dirty="0"/>
              <a:t>- </a:t>
            </a:r>
            <a:r>
              <a:rPr lang="zh-CN" altLang="en-US" sz="1200" dirty="0"/>
              <a:t>处理日期和时间类型数据的工具</a:t>
            </a:r>
            <a:endParaRPr kumimoji="1" lang="en-US" altLang="zh-Hans" dirty="0"/>
          </a:p>
          <a:p>
            <a:r>
              <a:rPr kumimoji="1" lang="zh-Hans" altLang="en-US" dirty="0"/>
              <a:t>数据可视化</a:t>
            </a:r>
            <a:endParaRPr kumimoji="1" lang="en-US" altLang="zh-Hans" dirty="0"/>
          </a:p>
          <a:p>
            <a:pPr lvl="1"/>
            <a:r>
              <a:rPr kumimoji="1" lang="en-US" altLang="zh-Hans" i="1" dirty="0">
                <a:latin typeface="Candara" panose="020E0502030303020204" pitchFamily="34" charset="0"/>
              </a:rPr>
              <a:t>ggplot2</a:t>
            </a:r>
            <a:r>
              <a:rPr kumimoji="1" lang="en-US" altLang="zh-Hans" sz="1200" dirty="0"/>
              <a:t>:</a:t>
            </a:r>
            <a:r>
              <a:rPr lang="en-US" altLang="zh-CN" sz="1200" b="1" dirty="0"/>
              <a:t> R</a:t>
            </a:r>
            <a:r>
              <a:rPr lang="zh-CN" altLang="en-US" sz="1200" b="1" dirty="0"/>
              <a:t>中最著名的可视化工具包</a:t>
            </a:r>
            <a:endParaRPr lang="en-US" altLang="zh-CN" sz="1200" b="1" dirty="0"/>
          </a:p>
          <a:p>
            <a:r>
              <a:rPr kumimoji="1" lang="en-US" altLang="zh-Hans" sz="1600" b="1" dirty="0"/>
              <a:t>……</a:t>
            </a:r>
            <a:endParaRPr kumimoji="1" lang="en-US" altLang="zh-Hans" sz="1600" dirty="0"/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623551A1-A8F2-A742-9DF0-7E971E45B99C}"/>
              </a:ext>
            </a:extLst>
          </p:cNvPr>
          <p:cNvSpPr txBox="1">
            <a:spLocks/>
          </p:cNvSpPr>
          <p:nvPr/>
        </p:nvSpPr>
        <p:spPr>
          <a:xfrm>
            <a:off x="6118698" y="1223963"/>
            <a:ext cx="5612860" cy="4803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2060"/>
              </a:buClr>
              <a:buSzPct val="50000"/>
              <a:buFont typeface="Wingdings" panose="05000000000000000000" pitchFamily="2" charset="2"/>
              <a:buChar char="p"/>
              <a:defRPr sz="1800" b="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2060"/>
              </a:buClr>
              <a:buSzPct val="50000"/>
              <a:buFont typeface="Wingdings" panose="05000000000000000000" pitchFamily="2" charset="2"/>
              <a:buChar char="p"/>
              <a:defRPr sz="1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2060"/>
              </a:buClr>
              <a:buSzPct val="50000"/>
              <a:buFont typeface="Wingdings" panose="05000000000000000000" pitchFamily="2" charset="2"/>
              <a:buChar char="p"/>
              <a:defRPr sz="1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2060"/>
              </a:buClr>
              <a:buSzPct val="50000"/>
              <a:buFont typeface="Wingdings" panose="05000000000000000000" pitchFamily="2" charset="2"/>
              <a:buChar char="p"/>
              <a:defRPr sz="1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2060"/>
              </a:buClr>
              <a:buSzPct val="50000"/>
              <a:buFont typeface="Wingdings" panose="05000000000000000000" pitchFamily="2" charset="2"/>
              <a:buChar char="p"/>
              <a:defRPr sz="1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Hans" dirty="0" err="1"/>
              <a:t>Rstudio</a:t>
            </a:r>
            <a:r>
              <a:rPr kumimoji="1" lang="zh-Hans" altLang="en-US" dirty="0"/>
              <a:t>社区常用</a:t>
            </a:r>
            <a:r>
              <a:rPr kumimoji="1" lang="en-US" altLang="zh-Hans" dirty="0"/>
              <a:t>R</a:t>
            </a:r>
            <a:r>
              <a:rPr kumimoji="1" lang="zh-Hans" altLang="en-US" dirty="0"/>
              <a:t>包整理：</a:t>
            </a:r>
            <a:endParaRPr kumimoji="1" lang="en-US" altLang="zh-Hans" dirty="0"/>
          </a:p>
          <a:p>
            <a:pPr lvl="1"/>
            <a:r>
              <a:rPr lang="en-US" altLang="zh-CN" b="1" dirty="0">
                <a:hlinkClick r:id="rId2"/>
              </a:rPr>
              <a:t>Quick list of useful R packages</a:t>
            </a:r>
            <a:endParaRPr lang="en-US" altLang="zh-CN" b="1" dirty="0"/>
          </a:p>
          <a:p>
            <a:r>
              <a:rPr kumimoji="1" lang="zh-Hans" altLang="en-US" dirty="0"/>
              <a:t>中文翻译版</a:t>
            </a:r>
            <a:endParaRPr kumimoji="1" lang="en-US" altLang="zh-Hans" dirty="0"/>
          </a:p>
          <a:p>
            <a:pPr lvl="1"/>
            <a:r>
              <a:rPr lang="zh-CN" altLang="en-US" dirty="0">
                <a:hlinkClick r:id="rId3"/>
              </a:rPr>
              <a:t>数据分析常用</a:t>
            </a:r>
            <a:r>
              <a:rPr lang="en-US" altLang="zh-CN" dirty="0">
                <a:hlinkClick r:id="rId3"/>
              </a:rPr>
              <a:t>R</a:t>
            </a:r>
            <a:r>
              <a:rPr lang="zh-CN" altLang="en-US" dirty="0">
                <a:hlinkClick r:id="rId3"/>
              </a:rPr>
              <a:t>包介绍</a:t>
            </a:r>
            <a:endParaRPr lang="zh-CN" altLang="en-US" dirty="0"/>
          </a:p>
          <a:p>
            <a:pPr lvl="1"/>
            <a:endParaRPr kumimoji="1"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2075708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927E4B8-1FC2-43FE-AD5D-D51DEA105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0624" y="272616"/>
            <a:ext cx="6907213" cy="600916"/>
          </a:xfrm>
        </p:spPr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知识体系概览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B587A5A-29C1-46AB-B581-8BE6BAEDD655}"/>
              </a:ext>
            </a:extLst>
          </p:cNvPr>
          <p:cNvGrpSpPr/>
          <p:nvPr/>
        </p:nvGrpSpPr>
        <p:grpSpPr>
          <a:xfrm>
            <a:off x="1469593" y="4467499"/>
            <a:ext cx="5421085" cy="1672046"/>
            <a:chOff x="666206" y="4467499"/>
            <a:chExt cx="5421085" cy="1672046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9D66194E-D04E-48AB-A043-3CFF3AC3967B}"/>
                </a:ext>
              </a:extLst>
            </p:cNvPr>
            <p:cNvSpPr/>
            <p:nvPr/>
          </p:nvSpPr>
          <p:spPr>
            <a:xfrm>
              <a:off x="666206" y="4467499"/>
              <a:ext cx="5421085" cy="16720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BFCFBF7E-E018-40FE-9800-84065EA2568F}"/>
                </a:ext>
              </a:extLst>
            </p:cNvPr>
            <p:cNvSpPr/>
            <p:nvPr/>
          </p:nvSpPr>
          <p:spPr>
            <a:xfrm>
              <a:off x="849086" y="4549687"/>
              <a:ext cx="5094514" cy="419254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语言运行环境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BE3A461-1201-4DDE-B7B8-25A4276495A1}"/>
                </a:ext>
              </a:extLst>
            </p:cNvPr>
            <p:cNvSpPr/>
            <p:nvPr/>
          </p:nvSpPr>
          <p:spPr>
            <a:xfrm>
              <a:off x="849086" y="5040791"/>
              <a:ext cx="5094514" cy="1007318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原生程序进行编程；安装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包，设定包下载镜像；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语言的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IDE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（集成开发环境）</a:t>
              </a:r>
              <a:r>
                <a:rPr lang="en-US" altLang="zh-CN" sz="14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Rstudio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程序；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zh-CN" sz="14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Rstudio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的基本设置。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E9AB0B6-0643-4001-AB81-21E9ADC0C4BB}"/>
              </a:ext>
            </a:extLst>
          </p:cNvPr>
          <p:cNvGrpSpPr/>
          <p:nvPr/>
        </p:nvGrpSpPr>
        <p:grpSpPr>
          <a:xfrm>
            <a:off x="7053943" y="4467499"/>
            <a:ext cx="4767942" cy="1672046"/>
            <a:chOff x="7053943" y="4467499"/>
            <a:chExt cx="4767942" cy="1672046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0E0003E8-3190-485C-A590-3E8F9D0DA88E}"/>
                </a:ext>
              </a:extLst>
            </p:cNvPr>
            <p:cNvSpPr/>
            <p:nvPr/>
          </p:nvSpPr>
          <p:spPr>
            <a:xfrm>
              <a:off x="7053943" y="4467499"/>
              <a:ext cx="4767942" cy="16720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E5F7945A-D521-48F6-9371-54F4A82917CA}"/>
                </a:ext>
              </a:extLst>
            </p:cNvPr>
            <p:cNvSpPr/>
            <p:nvPr/>
          </p:nvSpPr>
          <p:spPr>
            <a:xfrm>
              <a:off x="7197632" y="4549687"/>
              <a:ext cx="4480561" cy="419254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基本语法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E97434B-5F61-45C4-ACF7-56B8F6D020E0}"/>
                </a:ext>
              </a:extLst>
            </p:cNvPr>
            <p:cNvSpPr/>
            <p:nvPr/>
          </p:nvSpPr>
          <p:spPr>
            <a:xfrm>
              <a:off x="7197634" y="5040791"/>
              <a:ext cx="4480560" cy="1007318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语言的基本语法；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种基本的程序结构；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掌握使用帮助文档系统的多种方法；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57576E4-3FFF-4CF3-8A5C-EBA572795C10}"/>
              </a:ext>
            </a:extLst>
          </p:cNvPr>
          <p:cNvGrpSpPr/>
          <p:nvPr/>
        </p:nvGrpSpPr>
        <p:grpSpPr>
          <a:xfrm>
            <a:off x="1469593" y="2737521"/>
            <a:ext cx="2867275" cy="1672046"/>
            <a:chOff x="666206" y="4467499"/>
            <a:chExt cx="5421085" cy="1672046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3B1593B-71C1-4F1D-9F61-17766B481377}"/>
                </a:ext>
              </a:extLst>
            </p:cNvPr>
            <p:cNvSpPr/>
            <p:nvPr/>
          </p:nvSpPr>
          <p:spPr>
            <a:xfrm>
              <a:off x="666206" y="4467499"/>
              <a:ext cx="5421085" cy="16720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8E7FB3D4-6D5F-4439-B204-7CE22310B52C}"/>
                </a:ext>
              </a:extLst>
            </p:cNvPr>
            <p:cNvSpPr/>
            <p:nvPr/>
          </p:nvSpPr>
          <p:spPr>
            <a:xfrm>
              <a:off x="1011973" y="4549687"/>
              <a:ext cx="4704858" cy="419254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存取数据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8E38887-4D82-4135-AF9F-0F4F46C44A0E}"/>
                </a:ext>
              </a:extLst>
            </p:cNvPr>
            <p:cNvSpPr/>
            <p:nvPr/>
          </p:nvSpPr>
          <p:spPr>
            <a:xfrm>
              <a:off x="849086" y="5040791"/>
              <a:ext cx="5094514" cy="1007318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文本格式数据存取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如：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csv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其它程序文件存取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如：</a:t>
              </a:r>
              <a:r>
                <a:rPr lang="en-US" altLang="zh-CN" sz="14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xlsx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数据库数据存取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如：</a:t>
              </a:r>
              <a:r>
                <a:rPr lang="en-US" altLang="zh-CN" sz="14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1231258-F8B3-4F75-87AA-8D2806812B98}"/>
              </a:ext>
            </a:extLst>
          </p:cNvPr>
          <p:cNvGrpSpPr/>
          <p:nvPr/>
        </p:nvGrpSpPr>
        <p:grpSpPr>
          <a:xfrm>
            <a:off x="4447926" y="2737521"/>
            <a:ext cx="1391172" cy="1672046"/>
            <a:chOff x="666206" y="4467499"/>
            <a:chExt cx="5421085" cy="1672046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AAA3AEB3-43F6-44CF-ABB6-81B963B4CE56}"/>
                </a:ext>
              </a:extLst>
            </p:cNvPr>
            <p:cNvSpPr/>
            <p:nvPr/>
          </p:nvSpPr>
          <p:spPr>
            <a:xfrm>
              <a:off x="666206" y="4467499"/>
              <a:ext cx="5421085" cy="16720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FFC84BCF-5173-4EEE-AB4E-776FEE3DDDD6}"/>
                </a:ext>
              </a:extLst>
            </p:cNvPr>
            <p:cNvSpPr/>
            <p:nvPr/>
          </p:nvSpPr>
          <p:spPr>
            <a:xfrm>
              <a:off x="1060735" y="4549687"/>
              <a:ext cx="4466620" cy="419254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数据清洗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D0578AE-4D79-4CE6-A56F-FA2DF8621E0A}"/>
                </a:ext>
              </a:extLst>
            </p:cNvPr>
            <p:cNvSpPr/>
            <p:nvPr/>
          </p:nvSpPr>
          <p:spPr>
            <a:xfrm>
              <a:off x="849086" y="5040791"/>
              <a:ext cx="5094514" cy="1007318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缺失值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异常值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数据变换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3E123EB-F398-4EE7-BAC0-9A308AA81A74}"/>
              </a:ext>
            </a:extLst>
          </p:cNvPr>
          <p:cNvGrpSpPr/>
          <p:nvPr/>
        </p:nvGrpSpPr>
        <p:grpSpPr>
          <a:xfrm>
            <a:off x="6051401" y="2737521"/>
            <a:ext cx="1391172" cy="1672046"/>
            <a:chOff x="666206" y="4467499"/>
            <a:chExt cx="5421085" cy="167204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C01E6BFC-148C-4215-9F4F-335B9114B1D9}"/>
                </a:ext>
              </a:extLst>
            </p:cNvPr>
            <p:cNvSpPr/>
            <p:nvPr/>
          </p:nvSpPr>
          <p:spPr>
            <a:xfrm>
              <a:off x="666206" y="4467499"/>
              <a:ext cx="5421085" cy="16720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58FD8680-28B7-45F3-AA1A-FDD9C23113BD}"/>
                </a:ext>
              </a:extLst>
            </p:cNvPr>
            <p:cNvSpPr/>
            <p:nvPr/>
          </p:nvSpPr>
          <p:spPr>
            <a:xfrm>
              <a:off x="1162382" y="4549687"/>
              <a:ext cx="4730315" cy="419254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数据分析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37699E5-E63B-40DC-BEBE-40C9BEEACF7F}"/>
                </a:ext>
              </a:extLst>
            </p:cNvPr>
            <p:cNvSpPr/>
            <p:nvPr/>
          </p:nvSpPr>
          <p:spPr>
            <a:xfrm>
              <a:off x="849086" y="5040791"/>
              <a:ext cx="5094514" cy="1007318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探索分析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汇总分析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建模分析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9C5CF27-B064-495F-A409-B1F370CE7353}"/>
              </a:ext>
            </a:extLst>
          </p:cNvPr>
          <p:cNvGrpSpPr/>
          <p:nvPr/>
        </p:nvGrpSpPr>
        <p:grpSpPr>
          <a:xfrm>
            <a:off x="7540567" y="2737521"/>
            <a:ext cx="1838564" cy="1672046"/>
            <a:chOff x="666206" y="4467499"/>
            <a:chExt cx="5421085" cy="1672046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9141AE47-ECCE-45B1-898A-A70A162B3DC7}"/>
                </a:ext>
              </a:extLst>
            </p:cNvPr>
            <p:cNvSpPr/>
            <p:nvPr/>
          </p:nvSpPr>
          <p:spPr>
            <a:xfrm>
              <a:off x="666206" y="4467499"/>
              <a:ext cx="5421085" cy="16720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E2FFF970-F1F1-45BF-B937-01E71ECDB029}"/>
                </a:ext>
              </a:extLst>
            </p:cNvPr>
            <p:cNvSpPr/>
            <p:nvPr/>
          </p:nvSpPr>
          <p:spPr>
            <a:xfrm>
              <a:off x="1003251" y="4549687"/>
              <a:ext cx="4506297" cy="419254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数据可视化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D8223DE-4D86-44D3-8C20-D769A161C273}"/>
                </a:ext>
              </a:extLst>
            </p:cNvPr>
            <p:cNvSpPr/>
            <p:nvPr/>
          </p:nvSpPr>
          <p:spPr>
            <a:xfrm>
              <a:off x="849086" y="5040791"/>
              <a:ext cx="5094514" cy="1007318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lnSpc>
                  <a:spcPct val="150000"/>
                </a:lnSpc>
                <a:buFontTx/>
                <a:buAutoNum type="arabicPeriod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比较数据大小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探索数据分布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展现数据规律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65895B8-7A83-4E56-8975-2F47424A5940}"/>
              </a:ext>
            </a:extLst>
          </p:cNvPr>
          <p:cNvGrpSpPr/>
          <p:nvPr/>
        </p:nvGrpSpPr>
        <p:grpSpPr>
          <a:xfrm>
            <a:off x="9477125" y="2737521"/>
            <a:ext cx="2344760" cy="1672046"/>
            <a:chOff x="666206" y="4467499"/>
            <a:chExt cx="5421085" cy="1672046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81D89536-8FBD-49DC-A722-C7259D4B7F4D}"/>
                </a:ext>
              </a:extLst>
            </p:cNvPr>
            <p:cNvSpPr/>
            <p:nvPr/>
          </p:nvSpPr>
          <p:spPr>
            <a:xfrm>
              <a:off x="666206" y="4467499"/>
              <a:ext cx="5421085" cy="16720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E29262FB-3924-4314-96D6-1FAB8CE8B05B}"/>
                </a:ext>
              </a:extLst>
            </p:cNvPr>
            <p:cNvSpPr/>
            <p:nvPr/>
          </p:nvSpPr>
          <p:spPr>
            <a:xfrm>
              <a:off x="1134275" y="4549687"/>
              <a:ext cx="4348992" cy="419254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输出分析报告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6983208-F7AA-4884-9CDD-EDED807B482B}"/>
                </a:ext>
              </a:extLst>
            </p:cNvPr>
            <p:cNvSpPr/>
            <p:nvPr/>
          </p:nvSpPr>
          <p:spPr>
            <a:xfrm>
              <a:off x="849086" y="5040791"/>
              <a:ext cx="5094514" cy="1007318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展现分析过程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展现分析结果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CF4F5C3E-02E6-4634-B15E-32CFE02679C4}"/>
              </a:ext>
            </a:extLst>
          </p:cNvPr>
          <p:cNvGrpSpPr/>
          <p:nvPr/>
        </p:nvGrpSpPr>
        <p:grpSpPr>
          <a:xfrm>
            <a:off x="1469593" y="1220539"/>
            <a:ext cx="5421085" cy="1366120"/>
            <a:chOff x="666206" y="4467499"/>
            <a:chExt cx="5421085" cy="1672046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64F61798-4023-4904-90BB-A4245C253496}"/>
                </a:ext>
              </a:extLst>
            </p:cNvPr>
            <p:cNvSpPr/>
            <p:nvPr/>
          </p:nvSpPr>
          <p:spPr>
            <a:xfrm>
              <a:off x="666206" y="4467499"/>
              <a:ext cx="5421085" cy="16720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D859C71-729B-416C-8980-BA7774566A49}"/>
                </a:ext>
              </a:extLst>
            </p:cNvPr>
            <p:cNvSpPr/>
            <p:nvPr/>
          </p:nvSpPr>
          <p:spPr>
            <a:xfrm>
              <a:off x="849086" y="5088756"/>
              <a:ext cx="1299733" cy="1007318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统计分析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机器学习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3D64185-322D-4F74-ABCF-60B178FE4BC5}"/>
                </a:ext>
              </a:extLst>
            </p:cNvPr>
            <p:cNvSpPr/>
            <p:nvPr/>
          </p:nvSpPr>
          <p:spPr>
            <a:xfrm>
              <a:off x="2157748" y="5088756"/>
              <a:ext cx="1299733" cy="1007318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lnSpc>
                  <a:spcPct val="150000"/>
                </a:lnSpc>
                <a:buAutoNum type="arabicPeriod" startAt="3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深度学习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AutoNum type="arabicPeriod" startAt="3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生物统计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8A2FDE3-690A-4C07-BF71-AB860EE7D09A}"/>
                </a:ext>
              </a:extLst>
            </p:cNvPr>
            <p:cNvSpPr/>
            <p:nvPr/>
          </p:nvSpPr>
          <p:spPr>
            <a:xfrm>
              <a:off x="3533481" y="5088756"/>
              <a:ext cx="1502230" cy="1007318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lnSpc>
                  <a:spcPct val="150000"/>
                </a:lnSpc>
                <a:buAutoNum type="arabicPeriod" startAt="5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可视化分析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B5F26F35-1059-4973-BF59-05835E9FAD50}"/>
                </a:ext>
              </a:extLst>
            </p:cNvPr>
            <p:cNvSpPr/>
            <p:nvPr/>
          </p:nvSpPr>
          <p:spPr>
            <a:xfrm>
              <a:off x="849086" y="4549686"/>
              <a:ext cx="5094514" cy="53907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特定领域理论知识与</a:t>
              </a:r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包学习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3CA12F5-63DB-4F11-9535-D8C8D944D615}"/>
              </a:ext>
            </a:extLst>
          </p:cNvPr>
          <p:cNvGrpSpPr/>
          <p:nvPr/>
        </p:nvGrpSpPr>
        <p:grpSpPr>
          <a:xfrm>
            <a:off x="7073558" y="1220539"/>
            <a:ext cx="4748327" cy="1366120"/>
            <a:chOff x="666206" y="4467499"/>
            <a:chExt cx="5421085" cy="1672046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2F62DA97-4534-47B9-B2FB-A60B84E08E4F}"/>
                </a:ext>
              </a:extLst>
            </p:cNvPr>
            <p:cNvSpPr/>
            <p:nvPr/>
          </p:nvSpPr>
          <p:spPr>
            <a:xfrm>
              <a:off x="666206" y="4467499"/>
              <a:ext cx="5421085" cy="16720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05E1413-3F29-4A43-8047-0A4D286F1DB0}"/>
                </a:ext>
              </a:extLst>
            </p:cNvPr>
            <p:cNvSpPr/>
            <p:nvPr/>
          </p:nvSpPr>
          <p:spPr>
            <a:xfrm>
              <a:off x="849086" y="5088756"/>
              <a:ext cx="5094514" cy="1007318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使用与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进行良好集成的外部大数据计算平台，如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，可实现对大数据集的分析与展现。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B561A89F-8F2A-4F65-B9F1-CCE170E5521D}"/>
                </a:ext>
              </a:extLst>
            </p:cNvPr>
            <p:cNvSpPr/>
            <p:nvPr/>
          </p:nvSpPr>
          <p:spPr>
            <a:xfrm>
              <a:off x="849086" y="4549686"/>
              <a:ext cx="5094514" cy="53907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分析超大规模数据集</a:t>
              </a:r>
            </a:p>
          </p:txBody>
        </p:sp>
      </p:grpSp>
      <p:sp>
        <p:nvSpPr>
          <p:cNvPr id="49" name="箭头: 右 48">
            <a:extLst>
              <a:ext uri="{FF2B5EF4-FFF2-40B4-BE49-F238E27FC236}">
                <a16:creationId xmlns:a16="http://schemas.microsoft.com/office/drawing/2014/main" id="{6A8CBF17-A2DE-47C9-B9F8-FB8594313F11}"/>
              </a:ext>
            </a:extLst>
          </p:cNvPr>
          <p:cNvSpPr/>
          <p:nvPr/>
        </p:nvSpPr>
        <p:spPr>
          <a:xfrm rot="16200000">
            <a:off x="-1611495" y="3202149"/>
            <a:ext cx="4919006" cy="955786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R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语言学习成长体系</a:t>
            </a:r>
          </a:p>
        </p:txBody>
      </p:sp>
    </p:spTree>
    <p:extLst>
      <p:ext uri="{BB962C8B-B14F-4D97-AF65-F5344CB8AC3E}">
        <p14:creationId xmlns:p14="http://schemas.microsoft.com/office/powerpoint/2010/main" val="340354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D98BC29-AD04-4C7C-9B6E-CF19500E22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为什么学习</a:t>
            </a:r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9BA99B-F260-4092-9039-6CDB3B4E5A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语言是免费的，其它商业统计分析软件价格不菲；</a:t>
            </a:r>
          </a:p>
          <a:p>
            <a:r>
              <a:rPr lang="en-US" altLang="zh-CN" dirty="0"/>
              <a:t>R</a:t>
            </a:r>
            <a:r>
              <a:rPr lang="zh-CN" altLang="en-US" dirty="0"/>
              <a:t>语言简单易学，并且支持</a:t>
            </a:r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Mac</a:t>
            </a:r>
            <a:r>
              <a:rPr lang="zh-CN" altLang="en-US" dirty="0"/>
              <a:t>以及</a:t>
            </a:r>
            <a:r>
              <a:rPr lang="en-US" altLang="zh-CN" dirty="0"/>
              <a:t>Linux</a:t>
            </a:r>
            <a:r>
              <a:rPr lang="zh-CN" altLang="en-US" dirty="0"/>
              <a:t>平台；</a:t>
            </a:r>
            <a:endParaRPr lang="en-US" altLang="zh-CN" dirty="0"/>
          </a:p>
          <a:p>
            <a:r>
              <a:rPr lang="en-US" altLang="zh-CN" dirty="0"/>
              <a:t>R</a:t>
            </a:r>
            <a:r>
              <a:rPr lang="zh-CN" altLang="en-US" dirty="0"/>
              <a:t>语言社区提供了超过</a:t>
            </a:r>
            <a:r>
              <a:rPr lang="en-US" altLang="zh-CN" dirty="0"/>
              <a:t>10000</a:t>
            </a:r>
            <a:r>
              <a:rPr lang="zh-CN" altLang="en-US" dirty="0"/>
              <a:t>个</a:t>
            </a:r>
            <a:r>
              <a:rPr lang="en-US" altLang="zh-CN" dirty="0"/>
              <a:t>R</a:t>
            </a:r>
            <a:r>
              <a:rPr lang="zh-CN" altLang="en-US" dirty="0"/>
              <a:t>包，几乎任何类型的数据分析工作都可以在</a:t>
            </a:r>
            <a:r>
              <a:rPr lang="en-US" altLang="zh-CN" dirty="0"/>
              <a:t>R</a:t>
            </a:r>
            <a:r>
              <a:rPr lang="zh-CN" altLang="en-US" dirty="0"/>
              <a:t>中完成；</a:t>
            </a:r>
          </a:p>
          <a:p>
            <a:r>
              <a:rPr lang="en-US" altLang="zh-CN" dirty="0"/>
              <a:t>R</a:t>
            </a:r>
            <a:r>
              <a:rPr lang="zh-CN" altLang="en-US" dirty="0"/>
              <a:t>语言拥有非常优秀的数据可视化包，</a:t>
            </a:r>
            <a:r>
              <a:rPr lang="en-US" altLang="zh-CN" dirty="0"/>
              <a:t>ggplot2</a:t>
            </a:r>
            <a:r>
              <a:rPr lang="zh-CN" altLang="en-US" dirty="0"/>
              <a:t>包是其中的代表；</a:t>
            </a:r>
          </a:p>
          <a:p>
            <a:r>
              <a:rPr lang="en-US" altLang="zh-CN" dirty="0"/>
              <a:t>R</a:t>
            </a:r>
            <a:r>
              <a:rPr lang="zh-CN" altLang="en-US" dirty="0"/>
              <a:t>语言支持从多种数据源导入数据；</a:t>
            </a:r>
          </a:p>
          <a:p>
            <a:r>
              <a:rPr lang="en-US" altLang="zh-CN" dirty="0"/>
              <a:t>R</a:t>
            </a:r>
            <a:r>
              <a:rPr lang="zh-CN" altLang="en-US" dirty="0"/>
              <a:t>的帮助文档非常丰富，并且帮助文档非常友好；</a:t>
            </a:r>
            <a:endParaRPr lang="en-US" altLang="zh-CN" dirty="0"/>
          </a:p>
          <a:p>
            <a:r>
              <a:rPr lang="en-US" altLang="zh-CN" dirty="0"/>
              <a:t>R</a:t>
            </a:r>
            <a:r>
              <a:rPr lang="zh-CN" altLang="en-US" dirty="0"/>
              <a:t>语言也能处理超大规模数据集（结合</a:t>
            </a:r>
            <a:r>
              <a:rPr lang="en-US" altLang="zh-CN" dirty="0"/>
              <a:t>spark</a:t>
            </a:r>
            <a:r>
              <a:rPr lang="zh-CN" altLang="en-US" dirty="0"/>
              <a:t>）；</a:t>
            </a:r>
            <a:endParaRPr lang="en-US" altLang="zh-CN" dirty="0"/>
          </a:p>
          <a:p>
            <a:r>
              <a:rPr lang="zh-CN" altLang="en-US" dirty="0"/>
              <a:t>企业对会使用</a:t>
            </a:r>
            <a:r>
              <a:rPr lang="en-US" altLang="zh-CN" dirty="0"/>
              <a:t>R</a:t>
            </a:r>
            <a:r>
              <a:rPr lang="zh-CN" altLang="en-US" dirty="0"/>
              <a:t>进行数据分析的人才有强劲的需求；</a:t>
            </a:r>
          </a:p>
        </p:txBody>
      </p:sp>
    </p:spTree>
    <p:extLst>
      <p:ext uri="{BB962C8B-B14F-4D97-AF65-F5344CB8AC3E}">
        <p14:creationId xmlns:p14="http://schemas.microsoft.com/office/powerpoint/2010/main" val="203896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3E040D5-A177-4FD1-B44A-DDE521B8D2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R </a:t>
            </a:r>
            <a:r>
              <a:rPr lang="zh-CN" altLang="en-US" dirty="0"/>
              <a:t>语言系列课程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032A5E-6B45-4A7F-ADDC-8C76279478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《R </a:t>
            </a:r>
            <a:r>
              <a:rPr lang="zh-Hans" altLang="en-US" dirty="0"/>
              <a:t>语言数据科学入门</a:t>
            </a:r>
            <a:r>
              <a:rPr lang="en-US" altLang="zh-CN" dirty="0"/>
              <a:t>》</a:t>
            </a:r>
            <a:r>
              <a:rPr lang="zh-Hans" altLang="en-US" dirty="0"/>
              <a:t>：</a:t>
            </a:r>
            <a:r>
              <a:rPr lang="zh-Hans" altLang="en-U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介绍 </a:t>
            </a:r>
            <a:r>
              <a:rPr lang="en-US" altLang="zh-Hans" sz="1600" b="1" i="1" dirty="0">
                <a:solidFill>
                  <a:srgbClr val="002060"/>
                </a:solidFill>
                <a:latin typeface="Candara" panose="020E0502030303020204" pitchFamily="34" charset="0"/>
                <a:ea typeface="Microsoft YaHei" panose="020B0503020204020204" pitchFamily="34" charset="-122"/>
              </a:rPr>
              <a:t>R</a:t>
            </a:r>
            <a:r>
              <a:rPr lang="zh-Hans" altLang="en-US" sz="1600" b="1" i="1" dirty="0">
                <a:solidFill>
                  <a:srgbClr val="002060"/>
                </a:solidFill>
                <a:latin typeface="Candara" panose="020E0502030303020204" pitchFamily="34" charset="0"/>
                <a:ea typeface="Microsoft YaHei" panose="020B0503020204020204" pitchFamily="34" charset="-122"/>
              </a:rPr>
              <a:t> </a:t>
            </a:r>
            <a:r>
              <a:rPr lang="zh-Hans" altLang="en-U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数据科学生态，学习 </a:t>
            </a:r>
            <a:r>
              <a:rPr lang="en-US" altLang="zh-Hans" sz="1600" b="1" i="1" dirty="0">
                <a:solidFill>
                  <a:srgbClr val="002060"/>
                </a:solidFill>
                <a:latin typeface="Candara" panose="020E0502030303020204" pitchFamily="34" charset="0"/>
                <a:ea typeface="Microsoft YaHei" panose="020B0503020204020204" pitchFamily="34" charset="-122"/>
              </a:rPr>
              <a:t>R</a:t>
            </a:r>
            <a:r>
              <a:rPr lang="zh-Hans" altLang="en-US" sz="1600" b="1" i="1" dirty="0">
                <a:solidFill>
                  <a:srgbClr val="002060"/>
                </a:solidFill>
                <a:latin typeface="Candara" panose="020E0502030303020204" pitchFamily="34" charset="0"/>
                <a:ea typeface="Microsoft YaHei" panose="020B0503020204020204" pitchFamily="34" charset="-122"/>
              </a:rPr>
              <a:t> </a:t>
            </a:r>
            <a:r>
              <a:rPr lang="zh-Hans" altLang="en-U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基本语法，开始动手写 </a:t>
            </a:r>
            <a:r>
              <a:rPr lang="en-US" altLang="zh-Hans" sz="1600" b="1" i="1" dirty="0">
                <a:solidFill>
                  <a:srgbClr val="002060"/>
                </a:solidFill>
                <a:latin typeface="Candara" panose="020E0502030303020204" pitchFamily="34" charset="0"/>
                <a:ea typeface="Microsoft YaHei" panose="020B0503020204020204" pitchFamily="34" charset="-122"/>
              </a:rPr>
              <a:t>R</a:t>
            </a:r>
            <a:r>
              <a:rPr lang="zh-Hans" altLang="en-US" sz="1600" b="1" i="1" dirty="0">
                <a:solidFill>
                  <a:srgbClr val="002060"/>
                </a:solidFill>
                <a:latin typeface="Candara" panose="020E0502030303020204" pitchFamily="34" charset="0"/>
                <a:ea typeface="Microsoft YaHei" panose="020B0503020204020204" pitchFamily="34" charset="-122"/>
              </a:rPr>
              <a:t> </a:t>
            </a:r>
            <a:r>
              <a:rPr lang="zh-Hans" altLang="en-U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代码。</a:t>
            </a:r>
            <a:endParaRPr lang="en-US" altLang="zh-CN" sz="1600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/>
              <a:t>《R</a:t>
            </a:r>
            <a:r>
              <a:rPr lang="zh-CN" altLang="en-US" dirty="0"/>
              <a:t>语言数据分析 </a:t>
            </a:r>
            <a:r>
              <a:rPr lang="en-US" altLang="zh-CN" dirty="0"/>
              <a:t>》</a:t>
            </a:r>
            <a:r>
              <a:rPr lang="zh-Hans" altLang="en-US" dirty="0"/>
              <a:t>：</a:t>
            </a:r>
            <a:r>
              <a:rPr lang="zh-Hans" altLang="en-U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详细介绍使用</a:t>
            </a:r>
            <a:r>
              <a:rPr lang="en-US" altLang="zh-Han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zh-Hans" altLang="en-U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进行数据分析需要掌握的</a:t>
            </a:r>
            <a:r>
              <a:rPr lang="en-US" altLang="zh-Han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zh-Hans" altLang="en-U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包，数据分析概念，技能。</a:t>
            </a:r>
            <a:endParaRPr lang="en-US" altLang="zh-CN" sz="1600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/>
              <a:t>《R</a:t>
            </a:r>
            <a:r>
              <a:rPr lang="zh-CN" altLang="en-US" dirty="0"/>
              <a:t>语言数据可视化</a:t>
            </a:r>
            <a:r>
              <a:rPr lang="en-US" altLang="zh-CN" dirty="0"/>
              <a:t>》</a:t>
            </a:r>
            <a:r>
              <a:rPr lang="zh-Hans" altLang="en-US" dirty="0"/>
              <a:t>：</a:t>
            </a:r>
            <a:r>
              <a:rPr lang="zh-Hans" altLang="en-U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详细介绍用</a:t>
            </a:r>
            <a:r>
              <a:rPr lang="en-US" altLang="zh-Han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zh-Hans" altLang="en-U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做数据可视化所需掌握的知识和</a:t>
            </a:r>
            <a:r>
              <a:rPr lang="en-US" altLang="zh-Han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zh-Hans" altLang="en-U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包，多种场景下的数据可视化实战。</a:t>
            </a:r>
            <a:endParaRPr lang="en-US" altLang="zh-CN" sz="1600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/>
              <a:t>《R</a:t>
            </a:r>
            <a:r>
              <a:rPr lang="zh-CN" altLang="en-US" dirty="0"/>
              <a:t>语言机器学习</a:t>
            </a:r>
            <a:r>
              <a:rPr lang="en-US" altLang="zh-CN" dirty="0"/>
              <a:t>》</a:t>
            </a:r>
            <a:r>
              <a:rPr lang="zh-Hans" altLang="en-US" dirty="0"/>
              <a:t>：</a:t>
            </a:r>
            <a:r>
              <a:rPr lang="zh-Hans" altLang="en-U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详细介绍聚类，分类，回归，降维等多个类别</a:t>
            </a:r>
            <a:r>
              <a:rPr lang="en-US" altLang="zh-Han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15+</a:t>
            </a:r>
            <a:r>
              <a:rPr lang="zh-Hans" altLang="en-U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种机器学习算法的原理和</a:t>
            </a:r>
            <a:r>
              <a:rPr lang="en-US" altLang="zh-Han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zh-Hans" altLang="en-U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语言实战。</a:t>
            </a:r>
            <a:endParaRPr lang="en-US" altLang="zh-CN" sz="1600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/>
              <a:t>《R</a:t>
            </a:r>
            <a:r>
              <a:rPr lang="zh-CN" altLang="en-US" dirty="0"/>
              <a:t>语言大数据分析</a:t>
            </a:r>
            <a:r>
              <a:rPr lang="en-US" altLang="zh-CN" dirty="0"/>
              <a:t>》</a:t>
            </a:r>
            <a:r>
              <a:rPr lang="zh-CN" altLang="en-US" dirty="0"/>
              <a:t> ：</a:t>
            </a:r>
            <a:r>
              <a:rPr lang="zh-Hans" altLang="en-U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详细介绍通过</a:t>
            </a:r>
            <a:r>
              <a:rPr lang="en-US" altLang="zh-Han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zh-Hans" altLang="en-U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来使用</a:t>
            </a:r>
            <a:r>
              <a:rPr lang="en-US" altLang="zh-Han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spark</a:t>
            </a:r>
            <a:r>
              <a:rPr lang="zh-Hans" altLang="en-U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计算框架的技术细节以及</a:t>
            </a:r>
            <a:r>
              <a:rPr lang="en-US" altLang="zh-Han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zh-Hans" altLang="en-U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代码实战，实现大数据集处理。</a:t>
            </a:r>
            <a:endParaRPr lang="en-US" altLang="zh-CN" sz="1600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/>
              <a:t>《R </a:t>
            </a:r>
            <a:r>
              <a:rPr lang="zh-CN" altLang="en-US" dirty="0"/>
              <a:t>语言统计分析</a:t>
            </a:r>
            <a:r>
              <a:rPr lang="en-US" altLang="zh-CN" dirty="0"/>
              <a:t>》</a:t>
            </a:r>
            <a:r>
              <a:rPr lang="zh-Hans" altLang="en-US" dirty="0"/>
              <a:t>：</a:t>
            </a:r>
            <a:r>
              <a:rPr lang="zh-Hans" altLang="en-U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详细介绍各种统计分析方法的统计原理，比照</a:t>
            </a:r>
            <a:r>
              <a:rPr lang="en-US" altLang="zh-Hans" sz="1600" dirty="0" err="1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spss</a:t>
            </a:r>
            <a:r>
              <a:rPr lang="zh-Hans" altLang="en-U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，利用</a:t>
            </a:r>
            <a:r>
              <a:rPr lang="en-US" altLang="zh-Han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zh-Hans" altLang="en-US" sz="16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进行统计分析计算。</a:t>
            </a:r>
            <a:endParaRPr lang="zh-CN" altLang="en-US" sz="1600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6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98517D6-D464-43ED-8B4E-F253216E30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Hans" altLang="en-US" dirty="0"/>
              <a:t>数据文件的导入和导出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AD4E69-E64E-4AEC-AEC0-2C94941D32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Hans" altLang="en-US" dirty="0"/>
              <a:t>存取</a:t>
            </a:r>
            <a:r>
              <a:rPr lang="en-US" altLang="zh-Hans" i="1" dirty="0">
                <a:solidFill>
                  <a:srgbClr val="0070C0"/>
                </a:solidFill>
                <a:latin typeface="Candara" panose="020E0502030303020204" pitchFamily="34" charset="0"/>
              </a:rPr>
              <a:t>csv</a:t>
            </a:r>
            <a:r>
              <a:rPr lang="zh-Hans" altLang="en-US" dirty="0"/>
              <a:t>格式的数据</a:t>
            </a:r>
            <a:endParaRPr lang="en-US" altLang="zh-Hans" dirty="0"/>
          </a:p>
          <a:p>
            <a:r>
              <a:rPr lang="zh-Hans" altLang="en-US" dirty="0"/>
              <a:t>存取</a:t>
            </a:r>
            <a:r>
              <a:rPr lang="en-US" altLang="zh-Hans" i="1" dirty="0">
                <a:solidFill>
                  <a:srgbClr val="0070C0"/>
                </a:solidFill>
                <a:latin typeface="Candara" panose="020E0502030303020204" pitchFamily="34" charset="0"/>
              </a:rPr>
              <a:t>Excel</a:t>
            </a:r>
            <a:r>
              <a:rPr lang="zh-Hans" altLang="en-US" dirty="0"/>
              <a:t>格式的数据</a:t>
            </a:r>
            <a:endParaRPr lang="en-US" altLang="zh-Hans" dirty="0"/>
          </a:p>
          <a:p>
            <a:r>
              <a:rPr lang="zh-Hans" altLang="en-US" dirty="0"/>
              <a:t>相对路径与绝对路径</a:t>
            </a:r>
            <a:endParaRPr lang="en-US" altLang="zh-Hans" dirty="0"/>
          </a:p>
          <a:p>
            <a:r>
              <a:rPr lang="zh-CN" altLang="en-US" dirty="0"/>
              <a:t>存取其它统计软件格式的数据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连接多种数据库，从数据库存取数据（见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《 R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语言数据分析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用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驱动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Spark,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对超大规模数据集进行分析（见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《R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语言大数据分析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573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1DB4045-9493-41AA-A63A-B582FE80F1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2D84E0-4D0A-4702-9DB5-31AF9CDA65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Hans" altLang="en-US" dirty="0"/>
              <a:t>请使用</a:t>
            </a:r>
            <a:r>
              <a:rPr lang="zh-Hans" altLang="en-US" dirty="0">
                <a:solidFill>
                  <a:srgbClr val="0070C0"/>
                </a:solidFill>
              </a:rPr>
              <a:t>绝对路径</a:t>
            </a:r>
            <a:r>
              <a:rPr lang="zh-Hans" altLang="en-US" dirty="0"/>
              <a:t>方法</a:t>
            </a:r>
            <a:r>
              <a:rPr lang="zh-Hans" altLang="en-US" dirty="0">
                <a:solidFill>
                  <a:srgbClr val="0070C0"/>
                </a:solidFill>
              </a:rPr>
              <a:t>利用</a:t>
            </a:r>
            <a:r>
              <a:rPr lang="en-US" altLang="zh-Hans" dirty="0" err="1">
                <a:solidFill>
                  <a:srgbClr val="0070C0"/>
                </a:solidFill>
              </a:rPr>
              <a:t>readr</a:t>
            </a:r>
            <a:r>
              <a:rPr lang="zh-Hans" altLang="en-US" dirty="0">
                <a:solidFill>
                  <a:srgbClr val="0070C0"/>
                </a:solidFill>
              </a:rPr>
              <a:t>包</a:t>
            </a:r>
            <a:r>
              <a:rPr lang="zh-Hans" altLang="en-US" dirty="0"/>
              <a:t>将课程提供的数据 </a:t>
            </a:r>
            <a:r>
              <a:rPr lang="en-US" altLang="zh-Hans" dirty="0">
                <a:solidFill>
                  <a:srgbClr val="0070C0"/>
                </a:solidFill>
              </a:rPr>
              <a:t>bankloan_UTF-8.csv</a:t>
            </a:r>
            <a:r>
              <a:rPr lang="zh-Hans" altLang="en-US" dirty="0"/>
              <a:t>导入</a:t>
            </a:r>
            <a:r>
              <a:rPr lang="en-US" altLang="zh-Hans" dirty="0"/>
              <a:t>R</a:t>
            </a:r>
            <a:r>
              <a:rPr lang="zh-Hans" altLang="en-US" dirty="0"/>
              <a:t>，并利用</a:t>
            </a:r>
            <a:r>
              <a:rPr lang="en-US" altLang="zh-Hans" dirty="0">
                <a:solidFill>
                  <a:srgbClr val="0070C0"/>
                </a:solidFill>
              </a:rPr>
              <a:t>R</a:t>
            </a:r>
            <a:r>
              <a:rPr lang="zh-Hans" altLang="en-US" dirty="0">
                <a:solidFill>
                  <a:srgbClr val="0070C0"/>
                </a:solidFill>
              </a:rPr>
              <a:t>内置的函数</a:t>
            </a:r>
            <a:r>
              <a:rPr lang="zh-Hans" altLang="en-US" dirty="0"/>
              <a:t>将此数据存入</a:t>
            </a:r>
            <a:r>
              <a:rPr lang="zh-Hans" altLang="en-US" dirty="0">
                <a:solidFill>
                  <a:srgbClr val="0070C0"/>
                </a:solidFill>
              </a:rPr>
              <a:t>与代码文件平级的</a:t>
            </a:r>
            <a:r>
              <a:rPr lang="en-US" altLang="zh-Hans" dirty="0">
                <a:solidFill>
                  <a:srgbClr val="0070C0"/>
                </a:solidFill>
              </a:rPr>
              <a:t>data</a:t>
            </a:r>
            <a:r>
              <a:rPr lang="zh-Hans" altLang="en-US" dirty="0">
                <a:solidFill>
                  <a:srgbClr val="0070C0"/>
                </a:solidFill>
              </a:rPr>
              <a:t>路径</a:t>
            </a:r>
            <a:r>
              <a:rPr lang="zh-Hans" altLang="en-US" dirty="0"/>
              <a:t>下，存储是的编码方式为</a:t>
            </a:r>
            <a:r>
              <a:rPr lang="en-US" altLang="zh-Hans" dirty="0">
                <a:solidFill>
                  <a:srgbClr val="0070C0"/>
                </a:solidFill>
              </a:rPr>
              <a:t>GBK</a:t>
            </a:r>
            <a:r>
              <a:rPr lang="zh-Hans" altLang="en-US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083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9DEBABD-E36C-9A4E-ADB2-40811A1F27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sz="3200" dirty="0">
                <a:latin typeface="Candara" panose="020E0502030303020204" pitchFamily="34" charset="0"/>
              </a:rPr>
              <a:t>结果展现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447FB9-7563-3849-865C-62CC4BD6DD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sz="2400" dirty="0"/>
              <a:t>用</a:t>
            </a:r>
            <a:r>
              <a:rPr lang="en-US" altLang="zh-CN" sz="2400" b="1" i="1" dirty="0" err="1">
                <a:solidFill>
                  <a:srgbClr val="0070C0"/>
                </a:solidFill>
                <a:latin typeface="Candara" panose="020E0502030303020204" pitchFamily="34" charset="0"/>
                <a:ea typeface="微软雅黑" panose="020B0503020204020204" pitchFamily="34" charset="-122"/>
              </a:rPr>
              <a:t>Rmarkdown</a:t>
            </a:r>
            <a:r>
              <a:rPr lang="en-US" altLang="zh-CN" sz="2400" b="1" i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lang="zh-CN" altLang="en-US" sz="2400" dirty="0"/>
              <a:t>输出分析报告</a:t>
            </a:r>
            <a:endParaRPr lang="en-US" altLang="zh-CN" sz="2400" dirty="0"/>
          </a:p>
          <a:p>
            <a:r>
              <a:rPr kumimoji="1" lang="zh-Hans" altLang="en-US" sz="2400" i="1" dirty="0">
                <a:latin typeface="Candara" panose="020E0502030303020204" pitchFamily="34" charset="0"/>
              </a:rPr>
              <a:t>在 </a:t>
            </a:r>
            <a:r>
              <a:rPr kumimoji="1" lang="en-US" altLang="zh-Hans" sz="2400" b="1" i="1" dirty="0" err="1">
                <a:solidFill>
                  <a:srgbClr val="0070C0"/>
                </a:solidFill>
                <a:latin typeface="Candara" panose="020E0502030303020204" pitchFamily="34" charset="0"/>
              </a:rPr>
              <a:t>Jupyter</a:t>
            </a:r>
            <a:r>
              <a:rPr kumimoji="1" lang="zh-Hans" altLang="en-US" sz="2400" b="1" i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Hans" sz="2400" b="1" i="1" dirty="0">
                <a:solidFill>
                  <a:srgbClr val="0070C0"/>
                </a:solidFill>
                <a:latin typeface="Candara" panose="020E0502030303020204" pitchFamily="34" charset="0"/>
              </a:rPr>
              <a:t>notebook</a:t>
            </a:r>
            <a:r>
              <a:rPr kumimoji="1" lang="zh-Hans" altLang="en-US" sz="2400" b="1" i="1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  <a:r>
              <a:rPr kumimoji="1" lang="zh-Hans" altLang="en-US" sz="2400" i="1" dirty="0">
                <a:latin typeface="Candara" panose="020E0502030303020204" pitchFamily="34" charset="0"/>
              </a:rPr>
              <a:t>中运行</a:t>
            </a:r>
            <a:r>
              <a:rPr kumimoji="1" lang="en-US" altLang="zh-Hans" sz="2400" i="1" dirty="0">
                <a:latin typeface="Candara" panose="020E0502030303020204" pitchFamily="34" charset="0"/>
              </a:rPr>
              <a:t>R</a:t>
            </a:r>
            <a:r>
              <a:rPr kumimoji="1" lang="zh-Hans" altLang="en-US" sz="2400" i="1" dirty="0">
                <a:latin typeface="Candara" panose="020E0502030303020204" pitchFamily="34" charset="0"/>
              </a:rPr>
              <a:t>代码</a:t>
            </a:r>
            <a:endParaRPr kumimoji="1" lang="zh-CN" altLang="en-US" sz="24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013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4B9D75D-C43A-43AA-BD1D-2BDEC13F49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用案例展现</a:t>
            </a:r>
            <a:r>
              <a:rPr lang="en-US" altLang="zh-CN" dirty="0"/>
              <a:t>R </a:t>
            </a:r>
            <a:r>
              <a:rPr lang="zh-CN" altLang="en-US" dirty="0"/>
              <a:t>语言的能力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072B12-82B4-499A-AA9E-9B2C709176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数据分析案例</a:t>
            </a:r>
            <a:r>
              <a:rPr lang="en-US" altLang="zh-CN" sz="2000" dirty="0"/>
              <a:t>】</a:t>
            </a:r>
            <a:r>
              <a:rPr lang="zh-CN" altLang="en-US" sz="2000" dirty="0"/>
              <a:t>美国枪击案数据分析</a:t>
            </a:r>
            <a:endParaRPr lang="en-US" altLang="zh-CN" sz="2000" dirty="0"/>
          </a:p>
          <a:p>
            <a:r>
              <a:rPr lang="en-US" altLang="zh-CN" sz="2000" dirty="0"/>
              <a:t>【</a:t>
            </a:r>
            <a:r>
              <a:rPr lang="zh-CN" altLang="en-US" sz="2000" dirty="0"/>
              <a:t>文本分析案例</a:t>
            </a:r>
            <a:r>
              <a:rPr lang="en-US" altLang="zh-CN" sz="2000" dirty="0"/>
              <a:t>】</a:t>
            </a:r>
            <a:r>
              <a:rPr lang="zh-CN" altLang="en-US" sz="2000" dirty="0"/>
              <a:t>用</a:t>
            </a:r>
            <a:r>
              <a:rPr lang="en-US" altLang="zh-CN" sz="2000" dirty="0" err="1"/>
              <a:t>jiebaR</a:t>
            </a:r>
            <a:r>
              <a:rPr lang="zh-CN" altLang="en-US" sz="2000" dirty="0"/>
              <a:t>分析有关比特币的文章</a:t>
            </a:r>
            <a:endParaRPr lang="en-US" altLang="zh-CN" sz="2000" dirty="0"/>
          </a:p>
          <a:p>
            <a:r>
              <a:rPr lang="en-US" altLang="zh-CN" sz="2000" dirty="0"/>
              <a:t>【</a:t>
            </a:r>
            <a:r>
              <a:rPr lang="zh-CN" altLang="en-US" sz="2000" dirty="0"/>
              <a:t>统计分析案例</a:t>
            </a:r>
            <a:r>
              <a:rPr lang="en-US" altLang="zh-CN" sz="2000" dirty="0"/>
              <a:t>】</a:t>
            </a:r>
            <a:r>
              <a:rPr lang="zh-CN" altLang="en-US" sz="2000" dirty="0"/>
              <a:t>用</a:t>
            </a:r>
            <a:r>
              <a:rPr lang="en-US" altLang="zh-CN" sz="2000" dirty="0"/>
              <a:t>R</a:t>
            </a:r>
            <a:r>
              <a:rPr lang="zh-CN" altLang="en-US" sz="2000" dirty="0"/>
              <a:t>语言作方差分析</a:t>
            </a:r>
            <a:endParaRPr lang="en-US" altLang="zh-CN" sz="2000" dirty="0"/>
          </a:p>
          <a:p>
            <a:r>
              <a:rPr lang="en-US" altLang="zh-CN" sz="2000" dirty="0"/>
              <a:t>【</a:t>
            </a:r>
            <a:r>
              <a:rPr lang="zh-CN" altLang="en-US" sz="2000" dirty="0"/>
              <a:t>可视化分析案例</a:t>
            </a:r>
            <a:r>
              <a:rPr lang="en-US" altLang="zh-CN" sz="2000" dirty="0"/>
              <a:t>】</a:t>
            </a:r>
            <a:r>
              <a:rPr lang="zh-CN" altLang="en-US" sz="2000" dirty="0"/>
              <a:t>对</a:t>
            </a:r>
            <a:r>
              <a:rPr lang="en-US" altLang="zh-CN" sz="2000" dirty="0" err="1"/>
              <a:t>bankloan</a:t>
            </a:r>
            <a:r>
              <a:rPr lang="zh-CN" altLang="en-US" sz="2000" dirty="0"/>
              <a:t>数据集的分析</a:t>
            </a:r>
            <a:endParaRPr lang="en-US" altLang="zh-CN" sz="2000" dirty="0"/>
          </a:p>
          <a:p>
            <a:r>
              <a:rPr lang="en-US" altLang="zh-CN" sz="2000" dirty="0"/>
              <a:t>【</a:t>
            </a:r>
            <a:r>
              <a:rPr lang="zh-CN" altLang="en-US" sz="2000" dirty="0"/>
              <a:t>机器学习案例</a:t>
            </a:r>
            <a:r>
              <a:rPr lang="en-US" altLang="zh-CN" sz="2000" dirty="0"/>
              <a:t>】</a:t>
            </a:r>
            <a:r>
              <a:rPr lang="zh-CN" altLang="en-US" sz="2000" dirty="0"/>
              <a:t>贷款违约预测</a:t>
            </a:r>
            <a:endParaRPr lang="en-US" altLang="zh-CN" sz="2000" dirty="0"/>
          </a:p>
          <a:p>
            <a:r>
              <a:rPr lang="en-US" altLang="zh-CN" sz="2000" dirty="0"/>
              <a:t>【</a:t>
            </a:r>
            <a:r>
              <a:rPr lang="zh-CN" altLang="en-US" sz="2000" dirty="0"/>
              <a:t>大数据分析案例</a:t>
            </a:r>
            <a:r>
              <a:rPr lang="en-US" altLang="zh-CN" sz="2000" dirty="0"/>
              <a:t>】</a:t>
            </a:r>
            <a:r>
              <a:rPr lang="zh-CN" altLang="en-US" sz="2000" dirty="0"/>
              <a:t>用</a:t>
            </a:r>
            <a:r>
              <a:rPr lang="en-US" altLang="zh-CN" sz="2000" dirty="0" err="1"/>
              <a:t>sparklyr</a:t>
            </a:r>
            <a:r>
              <a:rPr lang="zh-CN" altLang="en-US" sz="2000" dirty="0"/>
              <a:t>对超大规模数据集做分析</a:t>
            </a:r>
          </a:p>
        </p:txBody>
      </p:sp>
    </p:spTree>
    <p:extLst>
      <p:ext uri="{BB962C8B-B14F-4D97-AF65-F5344CB8AC3E}">
        <p14:creationId xmlns:p14="http://schemas.microsoft.com/office/powerpoint/2010/main" val="266938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7828C43-3156-4F0C-81D5-57ECB7E4C1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如何学习</a:t>
            </a:r>
            <a:r>
              <a:rPr lang="en-US" altLang="zh-CN" dirty="0"/>
              <a:t>R </a:t>
            </a:r>
            <a:r>
              <a:rPr lang="zh-CN" altLang="en-US" dirty="0"/>
              <a:t>语言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06229A-C629-42BE-A4CB-E015CF693C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动手练习是学习编程，数据分析最好的老师；</a:t>
            </a:r>
            <a:endParaRPr lang="en-US" altLang="zh-CN" dirty="0"/>
          </a:p>
          <a:p>
            <a:pPr lvl="1"/>
            <a:r>
              <a:rPr lang="zh-CN" altLang="en-US" dirty="0"/>
              <a:t>在自己电脑上安装并配置好软件；</a:t>
            </a:r>
            <a:endParaRPr lang="en-US" altLang="zh-CN" dirty="0"/>
          </a:p>
          <a:p>
            <a:pPr lvl="1"/>
            <a:r>
              <a:rPr lang="zh-CN" altLang="en-US" dirty="0"/>
              <a:t>学会软件的基本使用；</a:t>
            </a:r>
            <a:endParaRPr lang="en-US" altLang="zh-CN" dirty="0"/>
          </a:p>
          <a:p>
            <a:pPr lvl="1"/>
            <a:r>
              <a:rPr lang="zh-CN" altLang="en-US" dirty="0"/>
              <a:t>寻找数据集，并进行练习；</a:t>
            </a:r>
            <a:endParaRPr lang="en-US" altLang="zh-CN" dirty="0"/>
          </a:p>
          <a:p>
            <a:r>
              <a:rPr lang="zh-CN" altLang="en-US" dirty="0"/>
              <a:t>如果不想走弯路，不想走的太慢，可找个有经验的老司机带带你；</a:t>
            </a:r>
            <a:endParaRPr lang="en-US" altLang="zh-CN" dirty="0"/>
          </a:p>
          <a:p>
            <a:pPr lvl="1"/>
            <a:r>
              <a:rPr lang="zh-CN" altLang="en-US" dirty="0"/>
              <a:t>让你有方向感（将来能做什么）；</a:t>
            </a:r>
            <a:endParaRPr lang="en-US" altLang="zh-CN" dirty="0"/>
          </a:p>
          <a:p>
            <a:pPr lvl="1"/>
            <a:r>
              <a:rPr lang="zh-CN" altLang="en-US" dirty="0"/>
              <a:t>让你有目标（学什么）；</a:t>
            </a:r>
            <a:endParaRPr lang="en-US" altLang="zh-CN" dirty="0"/>
          </a:p>
          <a:p>
            <a:pPr lvl="1"/>
            <a:r>
              <a:rPr lang="zh-CN" altLang="en-US" dirty="0"/>
              <a:t>让你有具体的事情可以做（动手去学习技能，而不是通过看和想）；</a:t>
            </a:r>
            <a:endParaRPr lang="en-US" altLang="zh-CN" dirty="0"/>
          </a:p>
          <a:p>
            <a:r>
              <a:rPr lang="zh-CN" altLang="en-US" dirty="0"/>
              <a:t>学习编程和数据分析需要养成良好的习惯；</a:t>
            </a:r>
            <a:endParaRPr lang="en-US" altLang="zh-CN" dirty="0"/>
          </a:p>
          <a:p>
            <a:pPr lvl="1"/>
            <a:r>
              <a:rPr lang="zh-CN" altLang="en-US" dirty="0"/>
              <a:t>学会查看帮助文档；</a:t>
            </a:r>
            <a:endParaRPr lang="en-US" altLang="zh-CN" dirty="0"/>
          </a:p>
          <a:p>
            <a:pPr lvl="1"/>
            <a:r>
              <a:rPr lang="zh-CN" altLang="en-US" dirty="0"/>
              <a:t>学会寻求帮助；</a:t>
            </a:r>
            <a:endParaRPr lang="en-US" altLang="zh-CN" dirty="0"/>
          </a:p>
          <a:p>
            <a:pPr lvl="1"/>
            <a:r>
              <a:rPr lang="zh-CN" altLang="en-US" dirty="0"/>
              <a:t>养成良好的编程习惯；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23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D5699ED-8E5C-4C38-B801-B4DA017CFF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《 R </a:t>
            </a:r>
            <a:r>
              <a:rPr lang="zh-Hans" altLang="en-US" dirty="0"/>
              <a:t>语言数据科学入门</a:t>
            </a:r>
            <a:r>
              <a:rPr lang="en-US" altLang="zh-CN" dirty="0"/>
              <a:t>》</a:t>
            </a:r>
            <a:r>
              <a:rPr lang="zh-CN" altLang="en-US" dirty="0"/>
              <a:t>课程内容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E1C463F3-D0E5-4393-B0D5-4D10B377EB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1762677"/>
              </p:ext>
            </p:extLst>
          </p:nvPr>
        </p:nvGraphicFramePr>
        <p:xfrm>
          <a:off x="496888" y="1223963"/>
          <a:ext cx="11282362" cy="4803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521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A23D77-B745-4E4C-AEB6-AF0609CC4A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3833E0-4BE3-428C-8F8F-E9190F0AEE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D34E79-2E7C-4AD8-8A7B-B2566F691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3A7F172-E71F-4800-888E-09AE69515A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E9000D-C793-4F2C-BFFD-158DD3AB8F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B548D1-E23A-4EFB-BD67-B0EE1AE00A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0296A4-2853-724D-8F27-CB827CDFBD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5C9DF3-A8BE-874A-852B-5F338BDFC6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0AF320-4018-4A37-A919-524E46295E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637A56-4C03-4B47-9E95-DE72A1AA8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C72B4D-C02C-4B8F-8798-65621B964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软件安装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177EB5-4DCE-40BF-BB2D-10ACECDC09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6888" y="1146139"/>
            <a:ext cx="11282362" cy="4803775"/>
          </a:xfrm>
        </p:spPr>
        <p:txBody>
          <a:bodyPr/>
          <a:lstStyle/>
          <a:p>
            <a:r>
              <a:rPr lang="en-US" altLang="zh-CN" dirty="0"/>
              <a:t>R</a:t>
            </a:r>
          </a:p>
          <a:p>
            <a:pPr lvl="1"/>
            <a:r>
              <a:rPr lang="en-US" altLang="zh-CN" sz="1600" dirty="0"/>
              <a:t>R</a:t>
            </a:r>
            <a:r>
              <a:rPr lang="zh-CN" altLang="en-US" sz="1600" dirty="0"/>
              <a:t>官网：</a:t>
            </a:r>
            <a:r>
              <a:rPr lang="en-US" altLang="zh-CN" sz="1600" dirty="0">
                <a:hlinkClick r:id="rId3"/>
              </a:rPr>
              <a:t>https://www.r-project.org/</a:t>
            </a:r>
            <a:endParaRPr lang="en-US" altLang="zh-CN" sz="1600" dirty="0"/>
          </a:p>
          <a:p>
            <a:pPr lvl="1"/>
            <a:r>
              <a:rPr lang="zh-CN" altLang="en-US" sz="1600" dirty="0"/>
              <a:t>最新版本</a:t>
            </a:r>
            <a:r>
              <a:rPr lang="zh-Hans" altLang="en-US" sz="1600" dirty="0"/>
              <a:t>与</a:t>
            </a:r>
            <a:r>
              <a:rPr lang="zh-CN" altLang="en-US" sz="1600" dirty="0"/>
              <a:t>指定版本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zh-CN" altLang="en-US" sz="1600" dirty="0">
                <a:solidFill>
                  <a:schemeClr val="accent2">
                    <a:lumMod val="50000"/>
                  </a:schemeClr>
                </a:solidFill>
              </a:rPr>
              <a:t>为什么要下载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zh-CN" altLang="en-US" sz="1600" dirty="0">
                <a:solidFill>
                  <a:schemeClr val="accent2">
                    <a:lumMod val="50000"/>
                  </a:schemeClr>
                </a:solidFill>
              </a:rPr>
              <a:t>的指定版本？某些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zh-CN" altLang="en-US" sz="1600" dirty="0">
                <a:solidFill>
                  <a:schemeClr val="accent2">
                    <a:lumMod val="50000"/>
                  </a:schemeClr>
                </a:solidFill>
              </a:rPr>
              <a:t>包只能在特定的版本中正常运行，在某些情况下，我们需要下载特定的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zh-CN" altLang="en-US" sz="1600" dirty="0">
                <a:solidFill>
                  <a:schemeClr val="accent2">
                    <a:lumMod val="50000"/>
                  </a:schemeClr>
                </a:solidFill>
              </a:rPr>
              <a:t>版本。历史版本的隐藏比较深，</a:t>
            </a:r>
            <a:r>
              <a:rPr lang="zh-CN" altLang="en-US" sz="1600" b="1" dirty="0"/>
              <a:t>请根据视频演示来进行下载</a:t>
            </a:r>
            <a:r>
              <a:rPr lang="zh-CN" altLang="en-US" sz="1600" dirty="0">
                <a:solidFill>
                  <a:schemeClr val="accent2">
                    <a:lumMod val="50000"/>
                  </a:schemeClr>
                </a:solidFill>
              </a:rPr>
              <a:t>。</a:t>
            </a:r>
            <a:endParaRPr lang="en-US" altLang="zh-CN" sz="16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CN" dirty="0" err="1">
                <a:latin typeface="Agency FB" panose="020B0503020202020204" pitchFamily="34" charset="0"/>
              </a:rPr>
              <a:t>Rstudio</a:t>
            </a:r>
            <a:endParaRPr lang="en-US" altLang="zh-CN" dirty="0">
              <a:latin typeface="Agency FB" panose="020B0503020202020204" pitchFamily="34" charset="0"/>
            </a:endParaRPr>
          </a:p>
          <a:p>
            <a:pPr lvl="1"/>
            <a:r>
              <a:rPr lang="en-US" altLang="zh-CN" sz="1600" dirty="0" err="1"/>
              <a:t>Rstudio</a:t>
            </a:r>
            <a:r>
              <a:rPr lang="zh-CN" altLang="en-US" sz="1600" dirty="0"/>
              <a:t>是</a:t>
            </a:r>
            <a:r>
              <a:rPr lang="en-US" altLang="zh-CN" sz="1600" dirty="0"/>
              <a:t>R</a:t>
            </a:r>
            <a:r>
              <a:rPr lang="zh-CN" altLang="en-US" sz="1600" dirty="0"/>
              <a:t>语言的集成开发环境，功能十分强大，是学习</a:t>
            </a:r>
            <a:r>
              <a:rPr lang="en-US" altLang="zh-CN" sz="1600" dirty="0"/>
              <a:t>R</a:t>
            </a:r>
            <a:r>
              <a:rPr lang="zh-CN" altLang="en-US" sz="1600" dirty="0"/>
              <a:t>语言和进行</a:t>
            </a:r>
            <a:r>
              <a:rPr lang="en-US" altLang="zh-CN" sz="1600" dirty="0"/>
              <a:t>R</a:t>
            </a:r>
            <a:r>
              <a:rPr lang="zh-CN" altLang="en-US" sz="1600" dirty="0"/>
              <a:t>开发的首选编程环境。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Rstudio</a:t>
            </a:r>
            <a:r>
              <a:rPr lang="zh-CN" altLang="en-US" sz="1600" dirty="0"/>
              <a:t>官网：</a:t>
            </a:r>
            <a:r>
              <a:rPr lang="en-US" altLang="zh-CN" sz="1600" dirty="0">
                <a:hlinkClick r:id="rId4"/>
              </a:rPr>
              <a:t>https://www.rstudio.com/</a:t>
            </a:r>
            <a:endParaRPr lang="en-US" altLang="zh-CN" sz="1600" dirty="0"/>
          </a:p>
          <a:p>
            <a:r>
              <a:rPr lang="zh-Hans" altLang="en-US" sz="2000" dirty="0"/>
              <a:t>安装</a:t>
            </a:r>
            <a:endParaRPr lang="en-US" altLang="zh-Hans" sz="2000" dirty="0"/>
          </a:p>
          <a:p>
            <a:pPr lvl="1"/>
            <a:r>
              <a:rPr lang="en-US" altLang="zh-Hans" sz="1600" dirty="0"/>
              <a:t>Windows</a:t>
            </a:r>
            <a:r>
              <a:rPr lang="zh-Hans" altLang="en-US" sz="1600" dirty="0"/>
              <a:t>安装</a:t>
            </a:r>
            <a:endParaRPr lang="en-US" altLang="zh-Hans" sz="1600" dirty="0"/>
          </a:p>
          <a:p>
            <a:pPr lvl="1"/>
            <a:r>
              <a:rPr lang="en-US" altLang="zh-Hans" sz="1600" dirty="0" err="1"/>
              <a:t>macOS</a:t>
            </a:r>
            <a:r>
              <a:rPr lang="zh-Hans" altLang="en-US" sz="1600" dirty="0"/>
              <a:t>安装</a:t>
            </a:r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02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273E9FB-9A2F-4B14-BD06-47FF00063C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06382E-11EB-4754-AE5D-B75F443506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请解释 </a:t>
            </a:r>
            <a:r>
              <a:rPr lang="en-US" altLang="zh-CN" dirty="0"/>
              <a:t>R </a:t>
            </a:r>
            <a:r>
              <a:rPr lang="zh-CN" altLang="en-US" dirty="0"/>
              <a:t>和 </a:t>
            </a:r>
            <a:r>
              <a:rPr lang="en-US" altLang="zh-CN" dirty="0" err="1"/>
              <a:t>Rstudio</a:t>
            </a:r>
            <a:r>
              <a:rPr lang="zh-CN" altLang="en-US" dirty="0"/>
              <a:t> 分别是什么。各自有什么特点。</a:t>
            </a:r>
          </a:p>
        </p:txBody>
      </p:sp>
    </p:spTree>
    <p:extLst>
      <p:ext uri="{BB962C8B-B14F-4D97-AF65-F5344CB8AC3E}">
        <p14:creationId xmlns:p14="http://schemas.microsoft.com/office/powerpoint/2010/main" val="113577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0EF2381-F6F8-4926-AF5E-E1E81E5D0C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熟悉软件的基本操作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3029B-EA17-40C7-A737-953559A41E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原生软件的基本操作</a:t>
            </a:r>
            <a:endParaRPr lang="en-US" altLang="zh-CN" dirty="0"/>
          </a:p>
          <a:p>
            <a:pPr lvl="1"/>
            <a:r>
              <a:rPr lang="zh-CN" altLang="en-US" dirty="0"/>
              <a:t>交互式编程</a:t>
            </a:r>
            <a:endParaRPr lang="en-US" altLang="zh-CN" dirty="0"/>
          </a:p>
          <a:p>
            <a:pPr lvl="1"/>
            <a:r>
              <a:rPr lang="zh-CN" altLang="en-US" dirty="0"/>
              <a:t>在代码编辑器中编写代码并运行</a:t>
            </a:r>
            <a:endParaRPr lang="en-US" altLang="zh-CN" dirty="0"/>
          </a:p>
          <a:p>
            <a:pPr lvl="1"/>
            <a:r>
              <a:rPr lang="zh-Hans" altLang="en-US" dirty="0"/>
              <a:t>在命令行中运行</a:t>
            </a:r>
            <a:r>
              <a:rPr lang="en-US" altLang="zh-Hans" dirty="0"/>
              <a:t>R</a:t>
            </a:r>
            <a:r>
              <a:rPr lang="zh-Hans" altLang="en-US" dirty="0"/>
              <a:t>代码</a:t>
            </a:r>
            <a:endParaRPr lang="en-US" altLang="zh-CN" dirty="0"/>
          </a:p>
          <a:p>
            <a:r>
              <a:rPr lang="en-US" altLang="zh-CN" dirty="0" err="1">
                <a:latin typeface="Agency FB" panose="020B0503020202020204" pitchFamily="34" charset="0"/>
              </a:rPr>
              <a:t>Rstudio</a:t>
            </a:r>
            <a:r>
              <a:rPr lang="zh-CN" altLang="en-US" dirty="0"/>
              <a:t>的基本操作</a:t>
            </a:r>
            <a:endParaRPr lang="en-US" altLang="zh-CN" dirty="0"/>
          </a:p>
          <a:p>
            <a:pPr lvl="1"/>
            <a:r>
              <a:rPr lang="zh-CN" altLang="en-US" dirty="0"/>
              <a:t>熟悉</a:t>
            </a:r>
            <a:r>
              <a:rPr lang="en-US" altLang="zh-CN" dirty="0" err="1"/>
              <a:t>Rstudio</a:t>
            </a:r>
            <a:r>
              <a:rPr lang="zh-CN" altLang="en-US" dirty="0"/>
              <a:t>的窗口</a:t>
            </a:r>
            <a:endParaRPr lang="en-US" altLang="zh-CN" dirty="0"/>
          </a:p>
          <a:p>
            <a:pPr lvl="1"/>
            <a:r>
              <a:rPr lang="zh-CN" altLang="en-US" dirty="0"/>
              <a:t>设定</a:t>
            </a:r>
            <a:r>
              <a:rPr lang="en-US" altLang="zh-CN" dirty="0" err="1"/>
              <a:t>Rstudio</a:t>
            </a:r>
            <a:r>
              <a:rPr lang="zh-CN" altLang="en-US" dirty="0"/>
              <a:t>的外观</a:t>
            </a:r>
            <a:endParaRPr lang="en-US" altLang="zh-CN" dirty="0"/>
          </a:p>
          <a:p>
            <a:pPr lvl="1"/>
            <a:r>
              <a:rPr lang="zh-CN" altLang="en-US" dirty="0"/>
              <a:t>常用</a:t>
            </a:r>
            <a:r>
              <a:rPr lang="en-US" altLang="zh-CN" dirty="0" err="1"/>
              <a:t>Rstudio</a:t>
            </a:r>
            <a:r>
              <a:rPr lang="zh-CN" altLang="en-US" dirty="0"/>
              <a:t>快捷键</a:t>
            </a:r>
            <a:endParaRPr lang="en-US" altLang="zh-CN" dirty="0"/>
          </a:p>
          <a:p>
            <a:pPr lvl="2"/>
            <a:r>
              <a:rPr lang="en-US" altLang="zh-CN" b="1" dirty="0" err="1"/>
              <a:t>Ctrl+enter</a:t>
            </a:r>
            <a:r>
              <a:rPr lang="zh-CN" altLang="en-US" dirty="0"/>
              <a:t>：运行光标所在行或者选中的代码行</a:t>
            </a:r>
          </a:p>
          <a:p>
            <a:pPr lvl="2"/>
            <a:r>
              <a:rPr lang="en-US" altLang="zh-CN" b="1" dirty="0" err="1"/>
              <a:t>Ctrl+shift+enter</a:t>
            </a:r>
            <a:r>
              <a:rPr lang="zh-CN" altLang="en-US" dirty="0"/>
              <a:t>：运行代码编辑窗口中所有代码</a:t>
            </a:r>
          </a:p>
          <a:p>
            <a:pPr lvl="2"/>
            <a:r>
              <a:rPr lang="en-US" altLang="zh-CN" b="1" dirty="0"/>
              <a:t>Ctrl+1</a:t>
            </a:r>
            <a:r>
              <a:rPr lang="zh-CN" altLang="en-US" dirty="0"/>
              <a:t>：跳转到代码编辑窗口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E58EA1-100D-40C5-BDD4-B291CEF60BDD}"/>
              </a:ext>
            </a:extLst>
          </p:cNvPr>
          <p:cNvSpPr txBox="1"/>
          <p:nvPr/>
        </p:nvSpPr>
        <p:spPr>
          <a:xfrm>
            <a:off x="5264889" y="4505297"/>
            <a:ext cx="3762102" cy="105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500"/>
              </a:spcBef>
              <a:buClr>
                <a:srgbClr val="002060"/>
              </a:buClr>
              <a:buSzPct val="50000"/>
              <a:buFont typeface="Wingdings" panose="05000000000000000000" pitchFamily="2" charset="2"/>
              <a:buChar char="p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Ctrl+2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：跳转到控制台</a:t>
            </a: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buClr>
                <a:srgbClr val="002060"/>
              </a:buClr>
              <a:buSzPct val="50000"/>
              <a:buFont typeface="Wingdings" panose="05000000000000000000" pitchFamily="2" charset="2"/>
              <a:buChar char="p"/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Ctrl+L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：清空控制台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buClr>
                <a:srgbClr val="002060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更多快捷键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：菜单后面的提示</a:t>
            </a:r>
          </a:p>
        </p:txBody>
      </p:sp>
    </p:spTree>
    <p:extLst>
      <p:ext uri="{BB962C8B-B14F-4D97-AF65-F5344CB8AC3E}">
        <p14:creationId xmlns:p14="http://schemas.microsoft.com/office/powerpoint/2010/main" val="303804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A46C2C3-CFD3-446C-B5DF-C21FAE841D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基础语法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6AC871-B415-462B-ACC9-4ECDD81485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6616" y="1126686"/>
            <a:ext cx="11263852" cy="4992011"/>
          </a:xfrm>
        </p:spPr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语言特殊语法习惯</a:t>
            </a:r>
            <a:endParaRPr lang="en-US" altLang="zh-CN" dirty="0"/>
          </a:p>
          <a:p>
            <a:pPr lvl="1"/>
            <a:r>
              <a:rPr lang="zh-CN" altLang="en-US" dirty="0"/>
              <a:t>注释：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dirty="0"/>
              <a:t>“</a:t>
            </a:r>
            <a:r>
              <a:rPr lang="en-US" altLang="zh-CN" dirty="0"/>
              <a:t>#</a:t>
            </a:r>
            <a:r>
              <a:rPr lang="zh-CN" altLang="en-US" dirty="0"/>
              <a:t>”后面的内容表示注释；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dirty="0"/>
              <a:t>如果有多行注释则在每一行注释前加上“</a:t>
            </a:r>
            <a:r>
              <a:rPr lang="en-US" altLang="zh-CN" dirty="0"/>
              <a:t>#</a:t>
            </a:r>
            <a:r>
              <a:rPr lang="zh-CN" altLang="en-US" dirty="0"/>
              <a:t>”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dirty="0"/>
              <a:t>在注释行结尾加上</a:t>
            </a:r>
            <a:r>
              <a:rPr lang="en-US" altLang="zh-CN" dirty="0"/>
              <a:t>4</a:t>
            </a:r>
            <a:r>
              <a:rPr lang="zh-CN" altLang="en-US" dirty="0"/>
              <a:t>个“</a:t>
            </a:r>
            <a:r>
              <a:rPr lang="en-US" altLang="zh-CN" dirty="0"/>
              <a:t>#</a:t>
            </a:r>
            <a:r>
              <a:rPr lang="zh-CN" altLang="en-US" dirty="0"/>
              <a:t>”，则这一行会被当做一个节标题</a:t>
            </a:r>
            <a:endParaRPr lang="en-US" altLang="zh-CN" dirty="0"/>
          </a:p>
          <a:p>
            <a:pPr lvl="1"/>
            <a:r>
              <a:rPr lang="zh-CN" altLang="en-US" dirty="0"/>
              <a:t>变量赋值：“</a:t>
            </a:r>
            <a:r>
              <a:rPr lang="en-US" altLang="zh-CN" dirty="0"/>
              <a:t>&lt;-</a:t>
            </a:r>
            <a:r>
              <a:rPr lang="zh-CN" altLang="en-US" dirty="0"/>
              <a:t>”表示为变量赋值，“</a:t>
            </a:r>
            <a:r>
              <a:rPr lang="en-US" altLang="zh-CN" dirty="0"/>
              <a:t>=</a:t>
            </a:r>
            <a:r>
              <a:rPr lang="zh-CN" altLang="en-US" dirty="0"/>
              <a:t>”为函数中的参数赋值。</a:t>
            </a:r>
            <a:endParaRPr lang="en-US" altLang="zh-CN" dirty="0">
              <a:solidFill>
                <a:srgbClr val="204A87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library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(ggplot2)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p&lt;-ggplot2::</a:t>
            </a:r>
            <a:r>
              <a:rPr lang="en-US" altLang="zh-CN" dirty="0" err="1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ggplot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(CO2,</a:t>
            </a:r>
            <a:r>
              <a:rPr lang="en-US" altLang="zh-CN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aes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x=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conc,</a:t>
            </a:r>
            <a:r>
              <a:rPr lang="en-US" altLang="zh-CN" dirty="0" err="1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uptake))</a:t>
            </a:r>
          </a:p>
          <a:p>
            <a:pPr marL="914400" lvl="2" indent="0">
              <a:buNone/>
            </a:pPr>
            <a:endParaRPr lang="en-US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Hans" altLang="en-US" dirty="0"/>
              <a:t>函数调用</a:t>
            </a:r>
            <a:endParaRPr lang="en-US" altLang="zh-Hans" dirty="0"/>
          </a:p>
          <a:p>
            <a:pPr lvl="1"/>
            <a:r>
              <a:rPr lang="en-US" altLang="zh-Hans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Han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diamonds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Hans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Han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Hans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语法</a:t>
            </a:r>
            <a:endParaRPr lang="en-US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Hans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diamonds.</a:t>
            </a:r>
            <a:r>
              <a:rPr lang="en-US" altLang="zh-Hans" dirty="0" err="1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Hans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Hans" altLang="en-US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Han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Hans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语法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C552864-6C82-1944-ADA4-1F54687980A2}"/>
              </a:ext>
            </a:extLst>
          </p:cNvPr>
          <p:cNvGrpSpPr/>
          <p:nvPr/>
        </p:nvGrpSpPr>
        <p:grpSpPr>
          <a:xfrm>
            <a:off x="1233542" y="3513518"/>
            <a:ext cx="3547958" cy="712626"/>
            <a:chOff x="1233542" y="3513518"/>
            <a:chExt cx="3547958" cy="712626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9F6A61AE-B415-46C7-BADA-D210ECC4773E}"/>
                </a:ext>
              </a:extLst>
            </p:cNvPr>
            <p:cNvSpPr/>
            <p:nvPr/>
          </p:nvSpPr>
          <p:spPr>
            <a:xfrm>
              <a:off x="1600200" y="3513518"/>
              <a:ext cx="147638" cy="374072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7720E06-5669-42A2-9F1E-41DCA208CD8B}"/>
                </a:ext>
              </a:extLst>
            </p:cNvPr>
            <p:cNvSpPr/>
            <p:nvPr/>
          </p:nvSpPr>
          <p:spPr>
            <a:xfrm>
              <a:off x="3857626" y="3513518"/>
              <a:ext cx="90488" cy="374072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B774DA4-705D-4D27-B2CE-E3C1B3855457}"/>
                </a:ext>
              </a:extLst>
            </p:cNvPr>
            <p:cNvSpPr txBox="1"/>
            <p:nvPr/>
          </p:nvSpPr>
          <p:spPr>
            <a:xfrm>
              <a:off x="1233542" y="3887590"/>
              <a:ext cx="13438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变量赋值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B41EF7B-D481-4C6E-80EB-8AF70EE83F68}"/>
                </a:ext>
              </a:extLst>
            </p:cNvPr>
            <p:cNvSpPr txBox="1"/>
            <p:nvPr/>
          </p:nvSpPr>
          <p:spPr>
            <a:xfrm>
              <a:off x="3437609" y="3887590"/>
              <a:ext cx="13438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参数赋值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82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A46C2C3-CFD3-446C-B5DF-C21FAE841D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R</a:t>
            </a:r>
            <a:r>
              <a:rPr lang="zh-Hans" altLang="en-US" dirty="0"/>
              <a:t> </a:t>
            </a:r>
            <a:r>
              <a:rPr lang="zh-CN" altLang="en-US" dirty="0"/>
              <a:t>的帮助文档系统</a:t>
            </a: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C44E1B97-29CC-4B02-B04A-BCEFE5A7B000}"/>
              </a:ext>
            </a:extLst>
          </p:cNvPr>
          <p:cNvSpPr txBox="1">
            <a:spLocks/>
          </p:cNvSpPr>
          <p:nvPr/>
        </p:nvSpPr>
        <p:spPr>
          <a:xfrm>
            <a:off x="551794" y="1223963"/>
            <a:ext cx="11226350" cy="4803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2060"/>
              </a:buClr>
              <a:buSzPct val="50000"/>
              <a:buFont typeface="Wingdings" panose="05000000000000000000" pitchFamily="2" charset="2"/>
              <a:buChar char="p"/>
              <a:defRPr sz="1800" b="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2060"/>
              </a:buClr>
              <a:buSzPct val="50000"/>
              <a:buFont typeface="Wingdings" panose="05000000000000000000" pitchFamily="2" charset="2"/>
              <a:buChar char="p"/>
              <a:defRPr sz="1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2060"/>
              </a:buClr>
              <a:buSzPct val="50000"/>
              <a:buFont typeface="Wingdings" panose="05000000000000000000" pitchFamily="2" charset="2"/>
              <a:buChar char="p"/>
              <a:defRPr sz="1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2060"/>
              </a:buClr>
              <a:buSzPct val="50000"/>
              <a:buFont typeface="Wingdings" panose="05000000000000000000" pitchFamily="2" charset="2"/>
              <a:buChar char="p"/>
              <a:defRPr sz="1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2060"/>
              </a:buClr>
              <a:buSzPct val="50000"/>
              <a:buFont typeface="Wingdings" panose="05000000000000000000" pitchFamily="2" charset="2"/>
              <a:buChar char="p"/>
              <a:defRPr sz="1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查看</a:t>
            </a:r>
            <a:r>
              <a:rPr lang="en-US" altLang="zh-CN" dirty="0"/>
              <a:t>R</a:t>
            </a:r>
            <a:r>
              <a:rPr lang="zh-CN" altLang="en-US" dirty="0"/>
              <a:t>包的帮助信息</a:t>
            </a:r>
            <a:endParaRPr lang="en-US" altLang="zh-CN" sz="1400" dirty="0"/>
          </a:p>
          <a:p>
            <a:pPr marL="457200" lvl="1" indent="0">
              <a:buNone/>
            </a:pPr>
            <a:r>
              <a:rPr lang="en-US" altLang="zh-CN" sz="1600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help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(ggplot2) </a:t>
            </a:r>
            <a:r>
              <a:rPr lang="en-US" altLang="zh-CN" sz="1600" i="1" dirty="0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sz="1600" i="1" dirty="0" err="1">
                <a:solidFill>
                  <a:srgbClr val="8F590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对包使用help，查看包的信息</a:t>
            </a:r>
            <a:endParaRPr lang="en-US" altLang="zh-CN" sz="1600" i="1" dirty="0">
              <a:solidFill>
                <a:srgbClr val="8F5902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zh-CN" altLang="en-US" dirty="0"/>
              <a:t>查看内置数据集的帮助信息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latinLnBrk="1">
              <a:spcAft>
                <a:spcPts val="1000"/>
              </a:spcAft>
              <a:buNone/>
            </a:pPr>
            <a:r>
              <a:rPr lang="en-US" altLang="zh-CN" sz="1600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help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"CO2"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1600" i="1" dirty="0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sz="1600" i="1" dirty="0" err="1">
                <a:solidFill>
                  <a:srgbClr val="8F590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对函数使用help，查看函数使用方法</a:t>
            </a:r>
            <a:endParaRPr lang="zh-CN" altLang="zh-CN" sz="16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/>
              <a:t>查看函数的帮助信息</a:t>
            </a:r>
            <a:endParaRPr lang="en-US" altLang="zh-CN" sz="1400" dirty="0"/>
          </a:p>
          <a:p>
            <a:pPr marL="457200" lvl="1" indent="0">
              <a:buNone/>
            </a:pPr>
            <a:r>
              <a:rPr lang="en-US" altLang="zh-CN" sz="1600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help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ggplot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1600" i="1" dirty="0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sz="1600" i="1" dirty="0" err="1">
                <a:solidFill>
                  <a:srgbClr val="8F590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对内置数据集使用帮助文档，查看数据集的信息</a:t>
            </a:r>
            <a:endParaRPr lang="en-US" altLang="zh-CN" sz="1600" i="1" dirty="0">
              <a:solidFill>
                <a:srgbClr val="8F5902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Hans" altLang="en-US" dirty="0"/>
              <a:t>使用</a:t>
            </a:r>
            <a:r>
              <a:rPr lang="en-US" altLang="zh-Hans" dirty="0"/>
              <a:t>example</a:t>
            </a:r>
            <a:r>
              <a:rPr lang="zh-Hans" altLang="en-US" dirty="0"/>
              <a:t>查看函数用法具体示例</a:t>
            </a:r>
            <a:endParaRPr lang="en-US" altLang="zh-CN" sz="1400" dirty="0"/>
          </a:p>
          <a:p>
            <a:pPr marL="457200" lvl="1" indent="0">
              <a:buNone/>
            </a:pPr>
            <a:r>
              <a:rPr lang="en-US" altLang="zh-Hans" sz="1600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example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ggplot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1600" i="1" dirty="0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Hans" altLang="en-US" sz="1600" i="1" dirty="0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查看</a:t>
            </a:r>
            <a:r>
              <a:rPr lang="en-US" altLang="zh-Hans" sz="1600" i="1" dirty="0" err="1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ggplot</a:t>
            </a:r>
            <a:r>
              <a:rPr lang="zh-Hans" altLang="en-US" sz="1600" i="1" dirty="0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函数用法示例</a:t>
            </a:r>
            <a:endParaRPr lang="zh-CN" altLang="en-US" sz="1600" dirty="0"/>
          </a:p>
          <a:p>
            <a:pPr marL="457200" lvl="1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8194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松鼠学堂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松鼠学堂" id="{FE024A8F-ADA6-46CE-9570-41F30ACD3A41}" vid="{6F58D857-A961-4264-8765-C12EBFDE7A2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松鼠学堂</Template>
  <TotalTime>1271</TotalTime>
  <Words>1680</Words>
  <Application>Microsoft Office PowerPoint</Application>
  <PresentationFormat>宽屏</PresentationFormat>
  <Paragraphs>234</Paragraphs>
  <Slides>24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等线</vt:lpstr>
      <vt:lpstr>华文行楷</vt:lpstr>
      <vt:lpstr>华文新魏</vt:lpstr>
      <vt:lpstr>楷体</vt:lpstr>
      <vt:lpstr>宋体</vt:lpstr>
      <vt:lpstr>Microsoft YaHei</vt:lpstr>
      <vt:lpstr>Microsoft YaHei</vt:lpstr>
      <vt:lpstr>Agency FB</vt:lpstr>
      <vt:lpstr>Arial</vt:lpstr>
      <vt:lpstr>Cambria</vt:lpstr>
      <vt:lpstr>Candara</vt:lpstr>
      <vt:lpstr>Consolas</vt:lpstr>
      <vt:lpstr>Times New Roman</vt:lpstr>
      <vt:lpstr>Wingdings</vt:lpstr>
      <vt:lpstr>松鼠学堂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MSoffice</dc:creator>
  <cp:lastModifiedBy>hamilton smith</cp:lastModifiedBy>
  <cp:revision>97</cp:revision>
  <dcterms:created xsi:type="dcterms:W3CDTF">2017-12-30T09:55:06Z</dcterms:created>
  <dcterms:modified xsi:type="dcterms:W3CDTF">2018-02-08T14:39:43Z</dcterms:modified>
</cp:coreProperties>
</file>