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0fbdc5f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a0fbdc5f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0fbdc5f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0fbdc5f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0fbdc5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0fbdc5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19e03ba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19e03ba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19e03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19e03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19e03b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19e03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a19e03ba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a19e03ba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19e03b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19e03b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19e03b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19e03b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19e03b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19e03b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92425" y="894125"/>
            <a:ext cx="5377500" cy="27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" sz="4800">
                <a:solidFill>
                  <a:srgbClr val="0B5394"/>
                </a:solidFill>
              </a:rPr>
              <a:t>Aineistopyyntöjen-hallintajärjestelmä</a:t>
            </a:r>
            <a:endParaRPr sz="4800">
              <a:solidFill>
                <a:srgbClr val="0B5394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4775" cy="501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5175" y="264675"/>
            <a:ext cx="657775" cy="46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0B5394"/>
                </a:solidFill>
              </a:rPr>
              <a:t>Tekninen toteutus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381000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Aineistopyyntöjenhallintajärjestelmä on toteutettu Django Web Frameworkin avulla, ohjelmointikielenä on Python</a:t>
            </a:r>
            <a:endParaRPr/>
          </a:p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Järjestelmä on asennettu Lajitietokeskuksen sovelluspalvelimelle ja tietokanta Oracle-tietokantapalvelimelle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Aineistopyyntöjenhallintajärjestelmä ja  Laji.fi järjestelmä keskustelevat keskenään ohjelmointirajapinnan kautta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1850" y="3657075"/>
            <a:ext cx="1630150" cy="1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268250" y="1844525"/>
            <a:ext cx="30351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i="1" lang="fi" sz="6000">
                <a:solidFill>
                  <a:srgbClr val="0B5394"/>
                </a:solidFill>
              </a:rPr>
              <a:t>KIITOS!</a:t>
            </a:r>
            <a:endParaRPr i="1" sz="6000">
              <a:solidFill>
                <a:srgbClr val="0B5394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500" y="1310838"/>
            <a:ext cx="2755325" cy="252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09125"/>
            <a:ext cx="43068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i">
                <a:solidFill>
                  <a:srgbClr val="0B5394"/>
                </a:solidFill>
              </a:rPr>
              <a:t>Tarve ja käyttötarkoitus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670300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10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Suomen lajitietokeskus hallinnoi ja jakaa lajitietoa sekä lajihavaintotietoa verkossa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Joidenkin lajien, kuten uhanalaisten ja suojeltavien lajien havaintotiedot ovat osittain tai kokonaan salattuja tai karkeistettuja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Salattujen tietojen aineistoja luovutetaan ainoastaan viranomaispäätöksellä ja aineistojen pyyntö- ja päätöksentekoprosessia tukemaan tarvitaan aineistopyyntöjenhallintajärjestelmä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Clr>
                <a:srgbClr val="0B5394"/>
              </a:buClr>
              <a:buSzPts val="1800"/>
              <a:buChar char="➢"/>
            </a:pPr>
            <a:r>
              <a:rPr lang="fi"/>
              <a:t>Aineistopyyntöjenhallintajärjestelmän avulla mm. maanrakentajat ja maanomistajat voivat pyytää salattuja aineistoja esim. tietyllä maa-alueella havaituista uhanalaisista lajeista.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900" y="28025"/>
            <a:ext cx="910450" cy="8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25" y="4579475"/>
            <a:ext cx="655650" cy="5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9090" l="0" r="0" t="0"/>
          <a:stretch/>
        </p:blipFill>
        <p:spPr>
          <a:xfrm>
            <a:off x="311700" y="1202300"/>
            <a:ext cx="4990175" cy="28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37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 sz="1800">
              <a:solidFill>
                <a:srgbClr val="0B5394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391700" y="604825"/>
            <a:ext cx="3440700" cy="42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fi"/>
              <a:t>Maanomistaja pyytää havaintoaineistoja Laji.fi palvelussa rajaamalla kartalta maa-alueen ja lähettämällä pyynnön.</a:t>
            </a:r>
            <a:endParaRPr b="1" i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50" y="197562"/>
            <a:ext cx="644700" cy="48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37300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>
                <a:solidFill>
                  <a:srgbClr val="000000"/>
                </a:solidFill>
              </a:rPr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 sz="1800">
              <a:solidFill>
                <a:srgbClr val="0B5394"/>
              </a:solidFill>
            </a:endParaRPr>
          </a:p>
          <a:p>
            <a:pPr indent="0" lvl="0" mar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28575"/>
            <a:ext cx="85206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fi"/>
              <a:t>Maanomistaja avaa aineistopyyntöhallintajärjestelmään tallentuneen pyyntönsä hänelle lähetetyn sähköpostiviestin sisältämästä linkistä</a:t>
            </a:r>
            <a:endParaRPr b="1" i="1"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197562"/>
            <a:ext cx="644700" cy="4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5784" t="0"/>
          <a:stretch/>
        </p:blipFill>
        <p:spPr>
          <a:xfrm>
            <a:off x="143000" y="2568725"/>
            <a:ext cx="8615376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080500" y="532425"/>
            <a:ext cx="1751700" cy="4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" sz="1400"/>
              <a:t>Maanomistaja hyväksyy pyynnössä olevien aineistojen sensitiiviset käyttö- ehdot (vaihe 1) 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400"/>
              <a:t>JA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fi" sz="1400"/>
              <a:t>muiden käyttörajoitettujen aineistojen käyttö- ehdot (vaihe 2)</a:t>
            </a:r>
            <a:endParaRPr sz="1400">
              <a:solidFill>
                <a:srgbClr val="434343"/>
              </a:solidFill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45162"/>
            <a:ext cx="644700" cy="4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4835"/>
            <a:ext cx="6775700" cy="412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258225" y="1152475"/>
            <a:ext cx="157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/>
              <a:t>Maanomistaja lisää pyynnölle perustelut (vaihe 3) ja jatkaa yhteenvetoon</a:t>
            </a:r>
            <a:endParaRPr/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0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0" y="45162"/>
            <a:ext cx="644700" cy="487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4835"/>
            <a:ext cx="6953426" cy="4153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7337250" y="855850"/>
            <a:ext cx="14949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/>
              <a:t>Maanomistaja lähettää pyynnön hyväksyttäväksi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7032450" cy="421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0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50" y="45162"/>
            <a:ext cx="644700" cy="48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287825" y="762000"/>
            <a:ext cx="1544400" cy="40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" sz="1400"/>
              <a:t>Viranomainen saa sähköposti- viestin saapuneesta pyynnöstä ja avaa viestissä olevasta linkistä käsittelyä odottavan pyynnön. 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fi" sz="1400"/>
              <a:t>Viranomainen  hylkää tai hyväksyy pyynnön.</a:t>
            </a:r>
            <a:endParaRPr sz="14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6983025" cy="41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0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50" y="45162"/>
            <a:ext cx="644700" cy="48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7337250" y="859500"/>
            <a:ext cx="1494900" cy="4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i" sz="1400"/>
              <a:t>Viranomainen voi selata kaikkia viranomaisille lähetettyjä pyyntöjä.</a:t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i" sz="1400"/>
              <a:t>Myös maanomistaja voi selata omia pyyntöjään ja halutessaaan näin seurata käsittelyn etenemistä.</a:t>
            </a:r>
            <a:endParaRPr sz="14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0925"/>
            <a:ext cx="6969180" cy="42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85206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i" sz="1800"/>
              <a:t>       </a:t>
            </a:r>
            <a:r>
              <a:rPr lang="fi" sz="1800">
                <a:solidFill>
                  <a:srgbClr val="0B5394"/>
                </a:solidFill>
              </a:rPr>
              <a:t>Demo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850" y="45162"/>
            <a:ext cx="644700" cy="487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