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diagrams/data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 id="2147483744" r:id="rId3"/>
    <p:sldMasterId id="2147483768" r:id="rId4"/>
    <p:sldMasterId id="2147483780" r:id="rId5"/>
    <p:sldMasterId id="2147483792" r:id="rId6"/>
    <p:sldMasterId id="2147483840" r:id="rId7"/>
    <p:sldMasterId id="2147483852" r:id="rId8"/>
    <p:sldMasterId id="2147483888" r:id="rId9"/>
    <p:sldMasterId id="2147483900" r:id="rId10"/>
  </p:sldMasterIdLst>
  <p:notesMasterIdLst>
    <p:notesMasterId r:id="rId46"/>
  </p:notesMasterIdLst>
  <p:handoutMasterIdLst>
    <p:handoutMasterId r:id="rId47"/>
  </p:handoutMasterIdLst>
  <p:sldIdLst>
    <p:sldId id="257" r:id="rId11"/>
    <p:sldId id="261" r:id="rId12"/>
    <p:sldId id="282" r:id="rId13"/>
    <p:sldId id="293" r:id="rId14"/>
    <p:sldId id="313" r:id="rId15"/>
    <p:sldId id="314" r:id="rId16"/>
    <p:sldId id="305" r:id="rId17"/>
    <p:sldId id="306" r:id="rId18"/>
    <p:sldId id="307" r:id="rId19"/>
    <p:sldId id="308" r:id="rId20"/>
    <p:sldId id="309" r:id="rId21"/>
    <p:sldId id="310" r:id="rId22"/>
    <p:sldId id="311" r:id="rId23"/>
    <p:sldId id="312" r:id="rId24"/>
    <p:sldId id="315" r:id="rId25"/>
    <p:sldId id="267" r:id="rId26"/>
    <p:sldId id="296" r:id="rId27"/>
    <p:sldId id="297" r:id="rId28"/>
    <p:sldId id="298" r:id="rId29"/>
    <p:sldId id="301" r:id="rId30"/>
    <p:sldId id="316" r:id="rId31"/>
    <p:sldId id="292" r:id="rId32"/>
    <p:sldId id="285" r:id="rId33"/>
    <p:sldId id="287" r:id="rId34"/>
    <p:sldId id="288" r:id="rId35"/>
    <p:sldId id="302" r:id="rId36"/>
    <p:sldId id="317" r:id="rId37"/>
    <p:sldId id="274" r:id="rId38"/>
    <p:sldId id="278" r:id="rId39"/>
    <p:sldId id="279" r:id="rId40"/>
    <p:sldId id="280" r:id="rId41"/>
    <p:sldId id="281" r:id="rId42"/>
    <p:sldId id="303" r:id="rId43"/>
    <p:sldId id="304" r:id="rId44"/>
    <p:sldId id="264" r:id="rId4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2539C"/>
    <a:srgbClr val="FFFFFF"/>
    <a:srgbClr val="44A5FE"/>
    <a:srgbClr val="0255A0"/>
    <a:srgbClr val="026DCE"/>
    <a:srgbClr val="016BBB"/>
    <a:srgbClr val="0276E0"/>
    <a:srgbClr val="026AC8"/>
    <a:srgbClr val="025AAA"/>
    <a:srgbClr val="026BC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763" autoAdjust="0"/>
    <p:restoredTop sz="98074" autoAdjust="0"/>
  </p:normalViewPr>
  <p:slideViewPr>
    <p:cSldViewPr>
      <p:cViewPr>
        <p:scale>
          <a:sx n="100" d="100"/>
          <a:sy n="100" d="100"/>
        </p:scale>
        <p:origin x="-822" y="270"/>
      </p:cViewPr>
      <p:guideLst>
        <p:guide orient="horz" pos="1800"/>
        <p:guide pos="2880"/>
      </p:guideLst>
    </p:cSldViewPr>
  </p:slideViewPr>
  <p:notesTextViewPr>
    <p:cViewPr>
      <p:scale>
        <a:sx n="1" d="1"/>
        <a:sy n="1" d="1"/>
      </p:scale>
      <p:origin x="0" y="0"/>
    </p:cViewPr>
  </p:notesTextViewPr>
  <p:notesViewPr>
    <p:cSldViewPr>
      <p:cViewPr varScale="1">
        <p:scale>
          <a:sx n="68" d="100"/>
          <a:sy n="68" d="100"/>
        </p:scale>
        <p:origin x="-285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EA2A1-0F61-4BC7-B499-605D3FEFA9F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870023DC-06E0-4CC8-A1CB-23813FD1C6B5}">
      <dgm:prSet phldrT="[文本]"/>
      <dgm:spPr>
        <a:xfrm>
          <a:off x="3566293" y="308"/>
          <a:ext cx="1097012" cy="1097012"/>
        </a:xfrm>
        <a:solidFill>
          <a:srgbClr val="0F6F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dirty="0" smtClean="0">
              <a:solidFill>
                <a:sysClr val="window" lastClr="FFFFFF"/>
              </a:solidFill>
              <a:latin typeface="Constantia"/>
              <a:ea typeface="宋体"/>
              <a:cs typeface="+mn-cs"/>
            </a:rPr>
            <a:t>数据集成</a:t>
          </a:r>
          <a:endParaRPr lang="zh-CN" altLang="en-US" dirty="0">
            <a:solidFill>
              <a:sysClr val="window" lastClr="FFFFFF"/>
            </a:solidFill>
            <a:latin typeface="Constantia"/>
            <a:ea typeface="宋体"/>
            <a:cs typeface="+mn-cs"/>
          </a:endParaRPr>
        </a:p>
      </dgm:t>
    </dgm:pt>
    <dgm:pt modelId="{4D0303D2-8A54-4D5B-BCF8-1528B5363ED0}" type="parTrans" cxnId="{2AD4B58C-931D-41A8-A4DE-5337318151CF}">
      <dgm:prSet/>
      <dgm:spPr/>
      <dgm:t>
        <a:bodyPr/>
        <a:lstStyle/>
        <a:p>
          <a:endParaRPr lang="zh-CN" altLang="en-US"/>
        </a:p>
      </dgm:t>
    </dgm:pt>
    <dgm:pt modelId="{58C3DF7C-7D46-46DC-9727-D861C9F61F87}" type="sibTrans" cxnId="{2AD4B58C-931D-41A8-A4DE-5337318151CF}">
      <dgm:prSet/>
      <dgm:spPr>
        <a:xfrm rot="1800000">
          <a:off x="4674910" y="771053"/>
          <a:ext cx="290912" cy="370241"/>
        </a:xfrm>
        <a:solidFill>
          <a:srgbClr val="0F6FC6">
            <a:tint val="60000"/>
            <a:hueOff val="0"/>
            <a:satOff val="0"/>
            <a:lumOff val="0"/>
            <a:alphaOff val="0"/>
          </a:srgbClr>
        </a:solidFill>
        <a:ln>
          <a:noFill/>
        </a:ln>
        <a:effectLst/>
      </dgm:spPr>
      <dgm:t>
        <a:bodyPr/>
        <a:lstStyle/>
        <a:p>
          <a:endParaRPr lang="zh-CN" altLang="en-US">
            <a:solidFill>
              <a:sysClr val="window" lastClr="FFFFFF"/>
            </a:solidFill>
            <a:latin typeface="Constantia"/>
            <a:ea typeface="宋体"/>
            <a:cs typeface="+mn-cs"/>
          </a:endParaRPr>
        </a:p>
      </dgm:t>
    </dgm:pt>
    <dgm:pt modelId="{D01843DB-597E-462B-9A17-6B6C801C4B4D}">
      <dgm:prSet phldrT="[文本]"/>
      <dgm:spPr>
        <a:xfrm>
          <a:off x="4991688" y="823260"/>
          <a:ext cx="1097012" cy="1097012"/>
        </a:xfrm>
        <a:solidFill>
          <a:srgbClr val="0F6F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dirty="0" smtClean="0">
              <a:solidFill>
                <a:sysClr val="window" lastClr="FFFFFF"/>
              </a:solidFill>
              <a:latin typeface="Constantia"/>
              <a:ea typeface="宋体"/>
              <a:cs typeface="+mn-cs"/>
            </a:rPr>
            <a:t>数据仓库</a:t>
          </a:r>
          <a:endParaRPr lang="zh-CN" altLang="en-US" dirty="0">
            <a:solidFill>
              <a:sysClr val="window" lastClr="FFFFFF"/>
            </a:solidFill>
            <a:latin typeface="Constantia"/>
            <a:ea typeface="宋体"/>
            <a:cs typeface="+mn-cs"/>
          </a:endParaRPr>
        </a:p>
      </dgm:t>
    </dgm:pt>
    <dgm:pt modelId="{38200B4B-5EEB-4A7F-A932-ACD5059EDAB7}" type="parTrans" cxnId="{B98A707F-57B2-4EA5-A397-EEA11D1B99C0}">
      <dgm:prSet/>
      <dgm:spPr/>
      <dgm:t>
        <a:bodyPr/>
        <a:lstStyle/>
        <a:p>
          <a:endParaRPr lang="zh-CN" altLang="en-US"/>
        </a:p>
      </dgm:t>
    </dgm:pt>
    <dgm:pt modelId="{E80578B0-750E-4918-AE5A-358736B98327}" type="sibTrans" cxnId="{B98A707F-57B2-4EA5-A397-EEA11D1B99C0}">
      <dgm:prSet/>
      <dgm:spPr>
        <a:xfrm rot="5400000">
          <a:off x="5394738" y="2001364"/>
          <a:ext cx="290912" cy="370241"/>
        </a:xfrm>
        <a:solidFill>
          <a:srgbClr val="0F6FC6">
            <a:tint val="60000"/>
            <a:hueOff val="0"/>
            <a:satOff val="0"/>
            <a:lumOff val="0"/>
            <a:alphaOff val="0"/>
          </a:srgbClr>
        </a:solidFill>
        <a:ln>
          <a:noFill/>
        </a:ln>
        <a:effectLst/>
      </dgm:spPr>
      <dgm:t>
        <a:bodyPr/>
        <a:lstStyle/>
        <a:p>
          <a:endParaRPr lang="zh-CN" altLang="en-US">
            <a:solidFill>
              <a:sysClr val="window" lastClr="FFFFFF"/>
            </a:solidFill>
            <a:latin typeface="Constantia"/>
            <a:ea typeface="宋体"/>
            <a:cs typeface="+mn-cs"/>
          </a:endParaRPr>
        </a:p>
      </dgm:t>
    </dgm:pt>
    <dgm:pt modelId="{373838A4-F3EF-44ED-91C4-963992B0ACAF}">
      <dgm:prSet phldrT="[文本]"/>
      <dgm:spPr>
        <a:xfrm>
          <a:off x="4991688" y="2469164"/>
          <a:ext cx="1097012" cy="1097012"/>
        </a:xfrm>
        <a:solidFill>
          <a:srgbClr val="0F6F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dirty="0" smtClean="0">
              <a:solidFill>
                <a:sysClr val="window" lastClr="FFFFFF"/>
              </a:solidFill>
              <a:latin typeface="Constantia"/>
              <a:ea typeface="宋体"/>
              <a:cs typeface="+mn-cs"/>
            </a:rPr>
            <a:t>业务报表</a:t>
          </a:r>
          <a:r>
            <a:rPr lang="en-US" altLang="zh-CN" dirty="0" smtClean="0">
              <a:solidFill>
                <a:sysClr val="window" lastClr="FFFFFF"/>
              </a:solidFill>
              <a:latin typeface="Constantia"/>
              <a:ea typeface="宋体"/>
              <a:cs typeface="+mn-cs"/>
            </a:rPr>
            <a:t>&amp;OLAP</a:t>
          </a:r>
          <a:endParaRPr lang="zh-CN" altLang="en-US" dirty="0">
            <a:solidFill>
              <a:sysClr val="window" lastClr="FFFFFF"/>
            </a:solidFill>
            <a:latin typeface="Constantia"/>
            <a:ea typeface="宋体"/>
            <a:cs typeface="+mn-cs"/>
          </a:endParaRPr>
        </a:p>
      </dgm:t>
    </dgm:pt>
    <dgm:pt modelId="{295F3AB6-A8D3-4CD2-BD64-79BEB6B688F0}" type="parTrans" cxnId="{2BD78921-6829-4FD9-9435-A8D39F7B76C5}">
      <dgm:prSet/>
      <dgm:spPr/>
      <dgm:t>
        <a:bodyPr/>
        <a:lstStyle/>
        <a:p>
          <a:endParaRPr lang="zh-CN" altLang="en-US"/>
        </a:p>
      </dgm:t>
    </dgm:pt>
    <dgm:pt modelId="{C5089737-937C-4D2F-8A3B-C88854AA09C8}" type="sibTrans" cxnId="{2BD78921-6829-4FD9-9435-A8D39F7B76C5}">
      <dgm:prSet/>
      <dgm:spPr>
        <a:xfrm rot="9000000">
          <a:off x="4689171" y="3239908"/>
          <a:ext cx="290912" cy="370241"/>
        </a:xfrm>
        <a:solidFill>
          <a:srgbClr val="0F6FC6">
            <a:tint val="60000"/>
            <a:hueOff val="0"/>
            <a:satOff val="0"/>
            <a:lumOff val="0"/>
            <a:alphaOff val="0"/>
          </a:srgbClr>
        </a:solidFill>
        <a:ln>
          <a:noFill/>
        </a:ln>
        <a:effectLst/>
      </dgm:spPr>
      <dgm:t>
        <a:bodyPr/>
        <a:lstStyle/>
        <a:p>
          <a:endParaRPr lang="zh-CN" altLang="en-US">
            <a:solidFill>
              <a:sysClr val="window" lastClr="FFFFFF"/>
            </a:solidFill>
            <a:latin typeface="Constantia"/>
            <a:ea typeface="宋体"/>
            <a:cs typeface="+mn-cs"/>
          </a:endParaRPr>
        </a:p>
      </dgm:t>
    </dgm:pt>
    <dgm:pt modelId="{0D98721D-22F7-460E-B2D5-95A0343192E5}">
      <dgm:prSet phldrT="[文本]"/>
      <dgm:spPr>
        <a:xfrm>
          <a:off x="3566293" y="3292115"/>
          <a:ext cx="1097012" cy="1097012"/>
        </a:xfrm>
        <a:solidFill>
          <a:srgbClr val="0F6FC6">
            <a:hueOff val="0"/>
            <a:satOff val="0"/>
            <a:lumOff val="0"/>
          </a:srgbClr>
        </a:solidFill>
        <a:ln w="25400" cap="flat" cmpd="sng" algn="ctr">
          <a:solidFill>
            <a:sysClr val="window" lastClr="FFFFFF">
              <a:hueOff val="0"/>
              <a:satOff val="0"/>
              <a:lumOff val="0"/>
              <a:alphaOff val="0"/>
            </a:sysClr>
          </a:solidFill>
          <a:prstDash val="solid"/>
        </a:ln>
        <a:effectLst/>
      </dgm:spPr>
      <dgm:t>
        <a:bodyPr/>
        <a:lstStyle/>
        <a:p>
          <a:r>
            <a:rPr lang="zh-CN" altLang="en-US" dirty="0" smtClean="0">
              <a:solidFill>
                <a:sysClr val="window" lastClr="FFFFFF"/>
              </a:solidFill>
              <a:latin typeface="Constantia"/>
              <a:ea typeface="宋体"/>
              <a:cs typeface="+mn-cs"/>
            </a:rPr>
            <a:t>数据挖掘</a:t>
          </a:r>
          <a:endParaRPr lang="zh-CN" altLang="en-US" dirty="0">
            <a:solidFill>
              <a:sysClr val="window" lastClr="FFFFFF"/>
            </a:solidFill>
            <a:latin typeface="Constantia"/>
            <a:ea typeface="宋体"/>
            <a:cs typeface="+mn-cs"/>
          </a:endParaRPr>
        </a:p>
      </dgm:t>
    </dgm:pt>
    <dgm:pt modelId="{D72C0878-BC4E-41D5-A618-B56FA3B50C60}" type="parTrans" cxnId="{E7F7E70E-E800-40CA-B6D9-894C971D634C}">
      <dgm:prSet/>
      <dgm:spPr/>
      <dgm:t>
        <a:bodyPr/>
        <a:lstStyle/>
        <a:p>
          <a:endParaRPr lang="zh-CN" altLang="en-US"/>
        </a:p>
      </dgm:t>
    </dgm:pt>
    <dgm:pt modelId="{54902229-05D6-4351-8022-C7458818EE09}" type="sibTrans" cxnId="{E7F7E70E-E800-40CA-B6D9-894C971D634C}">
      <dgm:prSet/>
      <dgm:spPr>
        <a:xfrm rot="12600000">
          <a:off x="3263776" y="3248142"/>
          <a:ext cx="290912" cy="370241"/>
        </a:xfrm>
        <a:solidFill>
          <a:srgbClr val="0F6FC6">
            <a:tint val="60000"/>
            <a:hueOff val="0"/>
            <a:satOff val="0"/>
            <a:lumOff val="0"/>
            <a:alphaOff val="0"/>
          </a:srgbClr>
        </a:solidFill>
        <a:ln>
          <a:noFill/>
        </a:ln>
        <a:effectLst/>
      </dgm:spPr>
      <dgm:t>
        <a:bodyPr/>
        <a:lstStyle/>
        <a:p>
          <a:endParaRPr lang="zh-CN" altLang="en-US">
            <a:solidFill>
              <a:sysClr val="window" lastClr="FFFFFF"/>
            </a:solidFill>
            <a:latin typeface="Constantia"/>
            <a:ea typeface="宋体"/>
            <a:cs typeface="+mn-cs"/>
          </a:endParaRPr>
        </a:p>
      </dgm:t>
    </dgm:pt>
    <dgm:pt modelId="{06647D1C-04C3-433A-8AE3-E3A22960B8BB}">
      <dgm:prSet phldrT="[文本]"/>
      <dgm:spPr>
        <a:xfrm>
          <a:off x="2140899" y="823260"/>
          <a:ext cx="1097012" cy="1097012"/>
        </a:xfrm>
        <a:solidFill>
          <a:srgbClr val="0F6F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dirty="0" smtClean="0">
              <a:solidFill>
                <a:sysClr val="window" lastClr="FFFFFF"/>
              </a:solidFill>
              <a:latin typeface="Constantia"/>
              <a:ea typeface="宋体"/>
              <a:cs typeface="+mn-cs"/>
            </a:rPr>
            <a:t>业务系统</a:t>
          </a:r>
          <a:endParaRPr lang="zh-CN" altLang="en-US" dirty="0">
            <a:solidFill>
              <a:sysClr val="window" lastClr="FFFFFF"/>
            </a:solidFill>
            <a:latin typeface="Constantia"/>
            <a:ea typeface="宋体"/>
            <a:cs typeface="+mn-cs"/>
          </a:endParaRPr>
        </a:p>
      </dgm:t>
    </dgm:pt>
    <dgm:pt modelId="{064F62D5-D2CD-4856-B111-61132B001803}" type="parTrans" cxnId="{529F4960-075D-4E01-821D-ED5A466AC7EB}">
      <dgm:prSet/>
      <dgm:spPr/>
      <dgm:t>
        <a:bodyPr/>
        <a:lstStyle/>
        <a:p>
          <a:endParaRPr lang="zh-CN" altLang="en-US"/>
        </a:p>
      </dgm:t>
    </dgm:pt>
    <dgm:pt modelId="{59D94BFC-ADBA-4F4B-AD1E-22A8A9649E73}" type="sibTrans" cxnId="{529F4960-075D-4E01-821D-ED5A466AC7EB}">
      <dgm:prSet/>
      <dgm:spPr>
        <a:xfrm rot="19800000">
          <a:off x="3249516" y="779286"/>
          <a:ext cx="290912" cy="370241"/>
        </a:xfrm>
        <a:solidFill>
          <a:srgbClr val="0F6FC6">
            <a:tint val="60000"/>
            <a:hueOff val="0"/>
            <a:satOff val="0"/>
            <a:lumOff val="0"/>
            <a:alphaOff val="0"/>
          </a:srgbClr>
        </a:solidFill>
        <a:ln>
          <a:noFill/>
        </a:ln>
        <a:effectLst/>
      </dgm:spPr>
      <dgm:t>
        <a:bodyPr/>
        <a:lstStyle/>
        <a:p>
          <a:endParaRPr lang="zh-CN" altLang="en-US">
            <a:solidFill>
              <a:sysClr val="window" lastClr="FFFFFF"/>
            </a:solidFill>
            <a:latin typeface="Constantia"/>
            <a:ea typeface="宋体"/>
            <a:cs typeface="+mn-cs"/>
          </a:endParaRPr>
        </a:p>
      </dgm:t>
    </dgm:pt>
    <dgm:pt modelId="{2562B2DA-EE21-4719-8CB6-328BD929494D}">
      <dgm:prSet/>
      <dgm:spPr>
        <a:xfrm>
          <a:off x="2140899" y="2469164"/>
          <a:ext cx="1097012" cy="1097012"/>
        </a:xfrm>
        <a:solidFill>
          <a:srgbClr val="0F6F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dirty="0" smtClean="0">
              <a:solidFill>
                <a:sysClr val="window" lastClr="FFFFFF"/>
              </a:solidFill>
              <a:latin typeface="Constantia"/>
              <a:ea typeface="宋体"/>
              <a:cs typeface="+mn-cs"/>
            </a:rPr>
            <a:t>优化</a:t>
          </a:r>
          <a:endParaRPr lang="zh-CN" altLang="en-US" dirty="0">
            <a:solidFill>
              <a:sysClr val="window" lastClr="FFFFFF"/>
            </a:solidFill>
            <a:latin typeface="Constantia"/>
            <a:ea typeface="宋体"/>
            <a:cs typeface="+mn-cs"/>
          </a:endParaRPr>
        </a:p>
      </dgm:t>
    </dgm:pt>
    <dgm:pt modelId="{ACA11CD9-8BFA-474A-A6E6-A70665361A9F}" type="parTrans" cxnId="{E447A816-C495-4635-BEF7-D7FD23B4B1E6}">
      <dgm:prSet/>
      <dgm:spPr/>
      <dgm:t>
        <a:bodyPr/>
        <a:lstStyle/>
        <a:p>
          <a:endParaRPr lang="zh-CN" altLang="en-US"/>
        </a:p>
      </dgm:t>
    </dgm:pt>
    <dgm:pt modelId="{E0236011-26BC-42A4-BE5F-3F7C19410E37}" type="sibTrans" cxnId="{E447A816-C495-4635-BEF7-D7FD23B4B1E6}">
      <dgm:prSet/>
      <dgm:spPr>
        <a:xfrm rot="16200000">
          <a:off x="2543949" y="2017831"/>
          <a:ext cx="290912" cy="370241"/>
        </a:xfrm>
        <a:solidFill>
          <a:srgbClr val="0F6FC6">
            <a:tint val="60000"/>
            <a:hueOff val="0"/>
            <a:satOff val="0"/>
            <a:lumOff val="0"/>
            <a:alphaOff val="0"/>
          </a:srgbClr>
        </a:solidFill>
        <a:ln>
          <a:noFill/>
        </a:ln>
        <a:effectLst/>
      </dgm:spPr>
      <dgm:t>
        <a:bodyPr/>
        <a:lstStyle/>
        <a:p>
          <a:endParaRPr lang="zh-CN" altLang="en-US">
            <a:solidFill>
              <a:sysClr val="window" lastClr="FFFFFF"/>
            </a:solidFill>
            <a:latin typeface="Constantia"/>
            <a:ea typeface="宋体"/>
            <a:cs typeface="+mn-cs"/>
          </a:endParaRPr>
        </a:p>
      </dgm:t>
    </dgm:pt>
    <dgm:pt modelId="{34947FDB-F628-4B36-BA4C-C2E744A76466}" type="pres">
      <dgm:prSet presAssocID="{0A5EA2A1-0F61-4BC7-B499-605D3FEFA9FC}" presName="cycle" presStyleCnt="0">
        <dgm:presLayoutVars>
          <dgm:dir/>
          <dgm:resizeHandles val="exact"/>
        </dgm:presLayoutVars>
      </dgm:prSet>
      <dgm:spPr/>
      <dgm:t>
        <a:bodyPr/>
        <a:lstStyle/>
        <a:p>
          <a:endParaRPr lang="zh-CN" altLang="en-US"/>
        </a:p>
      </dgm:t>
    </dgm:pt>
    <dgm:pt modelId="{8704CB5F-CBB5-4A67-866C-1F82233497C1}" type="pres">
      <dgm:prSet presAssocID="{870023DC-06E0-4CC8-A1CB-23813FD1C6B5}" presName="node" presStyleLbl="node1" presStyleIdx="0" presStyleCnt="6">
        <dgm:presLayoutVars>
          <dgm:bulletEnabled val="1"/>
        </dgm:presLayoutVars>
      </dgm:prSet>
      <dgm:spPr>
        <a:prstGeom prst="ellipse">
          <a:avLst/>
        </a:prstGeom>
      </dgm:spPr>
      <dgm:t>
        <a:bodyPr/>
        <a:lstStyle/>
        <a:p>
          <a:endParaRPr lang="zh-CN" altLang="en-US"/>
        </a:p>
      </dgm:t>
    </dgm:pt>
    <dgm:pt modelId="{57C9CCE5-14F9-4A5B-AB77-2C1006988B58}" type="pres">
      <dgm:prSet presAssocID="{58C3DF7C-7D46-46DC-9727-D861C9F61F87}" presName="sibTrans" presStyleLbl="sibTrans2D1" presStyleIdx="0" presStyleCnt="6"/>
      <dgm:spPr>
        <a:prstGeom prst="rightArrow">
          <a:avLst>
            <a:gd name="adj1" fmla="val 60000"/>
            <a:gd name="adj2" fmla="val 50000"/>
          </a:avLst>
        </a:prstGeom>
      </dgm:spPr>
      <dgm:t>
        <a:bodyPr/>
        <a:lstStyle/>
        <a:p>
          <a:endParaRPr lang="zh-CN" altLang="en-US"/>
        </a:p>
      </dgm:t>
    </dgm:pt>
    <dgm:pt modelId="{4B6282F2-114A-4CE5-B08D-E045091694D4}" type="pres">
      <dgm:prSet presAssocID="{58C3DF7C-7D46-46DC-9727-D861C9F61F87}" presName="connectorText" presStyleLbl="sibTrans2D1" presStyleIdx="0" presStyleCnt="6"/>
      <dgm:spPr/>
      <dgm:t>
        <a:bodyPr/>
        <a:lstStyle/>
        <a:p>
          <a:endParaRPr lang="zh-CN" altLang="en-US"/>
        </a:p>
      </dgm:t>
    </dgm:pt>
    <dgm:pt modelId="{167C88E2-9210-49A4-BCC7-48F797A9B98F}" type="pres">
      <dgm:prSet presAssocID="{D01843DB-597E-462B-9A17-6B6C801C4B4D}" presName="node" presStyleLbl="node1" presStyleIdx="1" presStyleCnt="6">
        <dgm:presLayoutVars>
          <dgm:bulletEnabled val="1"/>
        </dgm:presLayoutVars>
      </dgm:prSet>
      <dgm:spPr>
        <a:prstGeom prst="ellipse">
          <a:avLst/>
        </a:prstGeom>
      </dgm:spPr>
      <dgm:t>
        <a:bodyPr/>
        <a:lstStyle/>
        <a:p>
          <a:endParaRPr lang="zh-CN" altLang="en-US"/>
        </a:p>
      </dgm:t>
    </dgm:pt>
    <dgm:pt modelId="{B012F1F9-D46E-4408-813A-C19C753657AF}" type="pres">
      <dgm:prSet presAssocID="{E80578B0-750E-4918-AE5A-358736B98327}" presName="sibTrans" presStyleLbl="sibTrans2D1" presStyleIdx="1" presStyleCnt="6"/>
      <dgm:spPr>
        <a:prstGeom prst="rightArrow">
          <a:avLst>
            <a:gd name="adj1" fmla="val 60000"/>
            <a:gd name="adj2" fmla="val 50000"/>
          </a:avLst>
        </a:prstGeom>
      </dgm:spPr>
      <dgm:t>
        <a:bodyPr/>
        <a:lstStyle/>
        <a:p>
          <a:endParaRPr lang="zh-CN" altLang="en-US"/>
        </a:p>
      </dgm:t>
    </dgm:pt>
    <dgm:pt modelId="{2FF0E0F4-A6DA-4179-B894-5CB141CC512D}" type="pres">
      <dgm:prSet presAssocID="{E80578B0-750E-4918-AE5A-358736B98327}" presName="connectorText" presStyleLbl="sibTrans2D1" presStyleIdx="1" presStyleCnt="6"/>
      <dgm:spPr/>
      <dgm:t>
        <a:bodyPr/>
        <a:lstStyle/>
        <a:p>
          <a:endParaRPr lang="zh-CN" altLang="en-US"/>
        </a:p>
      </dgm:t>
    </dgm:pt>
    <dgm:pt modelId="{9414E204-091F-4D0B-95EB-9182B2C96CE3}" type="pres">
      <dgm:prSet presAssocID="{373838A4-F3EF-44ED-91C4-963992B0ACAF}" presName="node" presStyleLbl="node1" presStyleIdx="2" presStyleCnt="6">
        <dgm:presLayoutVars>
          <dgm:bulletEnabled val="1"/>
        </dgm:presLayoutVars>
      </dgm:prSet>
      <dgm:spPr>
        <a:prstGeom prst="ellipse">
          <a:avLst/>
        </a:prstGeom>
      </dgm:spPr>
      <dgm:t>
        <a:bodyPr/>
        <a:lstStyle/>
        <a:p>
          <a:endParaRPr lang="zh-CN" altLang="en-US"/>
        </a:p>
      </dgm:t>
    </dgm:pt>
    <dgm:pt modelId="{3993B74D-F0CC-4215-B36D-1EEE528FA855}" type="pres">
      <dgm:prSet presAssocID="{C5089737-937C-4D2F-8A3B-C88854AA09C8}" presName="sibTrans" presStyleLbl="sibTrans2D1" presStyleIdx="2" presStyleCnt="6"/>
      <dgm:spPr>
        <a:prstGeom prst="rightArrow">
          <a:avLst>
            <a:gd name="adj1" fmla="val 60000"/>
            <a:gd name="adj2" fmla="val 50000"/>
          </a:avLst>
        </a:prstGeom>
      </dgm:spPr>
      <dgm:t>
        <a:bodyPr/>
        <a:lstStyle/>
        <a:p>
          <a:endParaRPr lang="zh-CN" altLang="en-US"/>
        </a:p>
      </dgm:t>
    </dgm:pt>
    <dgm:pt modelId="{A23D9115-6344-48E1-96A6-62A21A57D8AE}" type="pres">
      <dgm:prSet presAssocID="{C5089737-937C-4D2F-8A3B-C88854AA09C8}" presName="connectorText" presStyleLbl="sibTrans2D1" presStyleIdx="2" presStyleCnt="6"/>
      <dgm:spPr/>
      <dgm:t>
        <a:bodyPr/>
        <a:lstStyle/>
        <a:p>
          <a:endParaRPr lang="zh-CN" altLang="en-US"/>
        </a:p>
      </dgm:t>
    </dgm:pt>
    <dgm:pt modelId="{55CC73E7-616E-47AE-9C3C-85BA80F19365}" type="pres">
      <dgm:prSet presAssocID="{0D98721D-22F7-460E-B2D5-95A0343192E5}" presName="node" presStyleLbl="node1" presStyleIdx="3" presStyleCnt="6">
        <dgm:presLayoutVars>
          <dgm:bulletEnabled val="1"/>
        </dgm:presLayoutVars>
      </dgm:prSet>
      <dgm:spPr>
        <a:prstGeom prst="ellipse">
          <a:avLst/>
        </a:prstGeom>
      </dgm:spPr>
      <dgm:t>
        <a:bodyPr/>
        <a:lstStyle/>
        <a:p>
          <a:endParaRPr lang="zh-CN" altLang="en-US"/>
        </a:p>
      </dgm:t>
    </dgm:pt>
    <dgm:pt modelId="{86AF85D3-A8B7-4117-B369-3B1146439936}" type="pres">
      <dgm:prSet presAssocID="{54902229-05D6-4351-8022-C7458818EE09}" presName="sibTrans" presStyleLbl="sibTrans2D1" presStyleIdx="3" presStyleCnt="6"/>
      <dgm:spPr>
        <a:prstGeom prst="rightArrow">
          <a:avLst>
            <a:gd name="adj1" fmla="val 60000"/>
            <a:gd name="adj2" fmla="val 50000"/>
          </a:avLst>
        </a:prstGeom>
      </dgm:spPr>
      <dgm:t>
        <a:bodyPr/>
        <a:lstStyle/>
        <a:p>
          <a:endParaRPr lang="zh-CN" altLang="en-US"/>
        </a:p>
      </dgm:t>
    </dgm:pt>
    <dgm:pt modelId="{3EFEDB29-E6CF-44C5-9F8C-D5F287E54774}" type="pres">
      <dgm:prSet presAssocID="{54902229-05D6-4351-8022-C7458818EE09}" presName="connectorText" presStyleLbl="sibTrans2D1" presStyleIdx="3" presStyleCnt="6"/>
      <dgm:spPr/>
      <dgm:t>
        <a:bodyPr/>
        <a:lstStyle/>
        <a:p>
          <a:endParaRPr lang="zh-CN" altLang="en-US"/>
        </a:p>
      </dgm:t>
    </dgm:pt>
    <dgm:pt modelId="{BF169E6C-84CA-456E-B217-B643FE303BFF}" type="pres">
      <dgm:prSet presAssocID="{2562B2DA-EE21-4719-8CB6-328BD929494D}" presName="node" presStyleLbl="node1" presStyleIdx="4" presStyleCnt="6">
        <dgm:presLayoutVars>
          <dgm:bulletEnabled val="1"/>
        </dgm:presLayoutVars>
      </dgm:prSet>
      <dgm:spPr>
        <a:prstGeom prst="ellipse">
          <a:avLst/>
        </a:prstGeom>
      </dgm:spPr>
      <dgm:t>
        <a:bodyPr/>
        <a:lstStyle/>
        <a:p>
          <a:endParaRPr lang="zh-CN" altLang="en-US"/>
        </a:p>
      </dgm:t>
    </dgm:pt>
    <dgm:pt modelId="{5EC3766E-C6DD-4427-8AED-EAF7B9D05DDE}" type="pres">
      <dgm:prSet presAssocID="{E0236011-26BC-42A4-BE5F-3F7C19410E37}" presName="sibTrans" presStyleLbl="sibTrans2D1" presStyleIdx="4" presStyleCnt="6"/>
      <dgm:spPr>
        <a:prstGeom prst="rightArrow">
          <a:avLst>
            <a:gd name="adj1" fmla="val 60000"/>
            <a:gd name="adj2" fmla="val 50000"/>
          </a:avLst>
        </a:prstGeom>
      </dgm:spPr>
      <dgm:t>
        <a:bodyPr/>
        <a:lstStyle/>
        <a:p>
          <a:endParaRPr lang="zh-CN" altLang="en-US"/>
        </a:p>
      </dgm:t>
    </dgm:pt>
    <dgm:pt modelId="{B1841B82-FAB2-4DCB-9CF8-3A6513FCCF53}" type="pres">
      <dgm:prSet presAssocID="{E0236011-26BC-42A4-BE5F-3F7C19410E37}" presName="connectorText" presStyleLbl="sibTrans2D1" presStyleIdx="4" presStyleCnt="6"/>
      <dgm:spPr/>
      <dgm:t>
        <a:bodyPr/>
        <a:lstStyle/>
        <a:p>
          <a:endParaRPr lang="zh-CN" altLang="en-US"/>
        </a:p>
      </dgm:t>
    </dgm:pt>
    <dgm:pt modelId="{4123E969-AA8F-424B-B5F2-5F8CAB8B1E67}" type="pres">
      <dgm:prSet presAssocID="{06647D1C-04C3-433A-8AE3-E3A22960B8BB}" presName="node" presStyleLbl="node1" presStyleIdx="5" presStyleCnt="6">
        <dgm:presLayoutVars>
          <dgm:bulletEnabled val="1"/>
        </dgm:presLayoutVars>
      </dgm:prSet>
      <dgm:spPr>
        <a:prstGeom prst="ellipse">
          <a:avLst/>
        </a:prstGeom>
      </dgm:spPr>
      <dgm:t>
        <a:bodyPr/>
        <a:lstStyle/>
        <a:p>
          <a:endParaRPr lang="zh-CN" altLang="en-US"/>
        </a:p>
      </dgm:t>
    </dgm:pt>
    <dgm:pt modelId="{511B730C-305D-4838-AAF8-27BFF155C02B}" type="pres">
      <dgm:prSet presAssocID="{59D94BFC-ADBA-4F4B-AD1E-22A8A9649E73}" presName="sibTrans" presStyleLbl="sibTrans2D1" presStyleIdx="5" presStyleCnt="6"/>
      <dgm:spPr>
        <a:prstGeom prst="rightArrow">
          <a:avLst>
            <a:gd name="adj1" fmla="val 60000"/>
            <a:gd name="adj2" fmla="val 50000"/>
          </a:avLst>
        </a:prstGeom>
      </dgm:spPr>
      <dgm:t>
        <a:bodyPr/>
        <a:lstStyle/>
        <a:p>
          <a:endParaRPr lang="zh-CN" altLang="en-US"/>
        </a:p>
      </dgm:t>
    </dgm:pt>
    <dgm:pt modelId="{93AD5C26-FDE3-424B-99D9-75AE1C09DE9F}" type="pres">
      <dgm:prSet presAssocID="{59D94BFC-ADBA-4F4B-AD1E-22A8A9649E73}" presName="connectorText" presStyleLbl="sibTrans2D1" presStyleIdx="5" presStyleCnt="6"/>
      <dgm:spPr/>
      <dgm:t>
        <a:bodyPr/>
        <a:lstStyle/>
        <a:p>
          <a:endParaRPr lang="zh-CN" altLang="en-US"/>
        </a:p>
      </dgm:t>
    </dgm:pt>
  </dgm:ptLst>
  <dgm:cxnLst>
    <dgm:cxn modelId="{2AD4B58C-931D-41A8-A4DE-5337318151CF}" srcId="{0A5EA2A1-0F61-4BC7-B499-605D3FEFA9FC}" destId="{870023DC-06E0-4CC8-A1CB-23813FD1C6B5}" srcOrd="0" destOrd="0" parTransId="{4D0303D2-8A54-4D5B-BCF8-1528B5363ED0}" sibTransId="{58C3DF7C-7D46-46DC-9727-D861C9F61F87}"/>
    <dgm:cxn modelId="{11035EAB-4806-421F-B4DE-2EB73B486B67}" type="presOf" srcId="{C5089737-937C-4D2F-8A3B-C88854AA09C8}" destId="{3993B74D-F0CC-4215-B36D-1EEE528FA855}" srcOrd="0" destOrd="0" presId="urn:microsoft.com/office/officeart/2005/8/layout/cycle2"/>
    <dgm:cxn modelId="{C2F95F24-652A-46F2-B830-DE6B5BC63691}" type="presOf" srcId="{E80578B0-750E-4918-AE5A-358736B98327}" destId="{2FF0E0F4-A6DA-4179-B894-5CB141CC512D}" srcOrd="1" destOrd="0" presId="urn:microsoft.com/office/officeart/2005/8/layout/cycle2"/>
    <dgm:cxn modelId="{290660F7-9205-420E-866F-667FB84EDA00}" type="presOf" srcId="{E0236011-26BC-42A4-BE5F-3F7C19410E37}" destId="{B1841B82-FAB2-4DCB-9CF8-3A6513FCCF53}" srcOrd="1" destOrd="0" presId="urn:microsoft.com/office/officeart/2005/8/layout/cycle2"/>
    <dgm:cxn modelId="{052492C2-B9BA-4953-A58F-E1526C9D2339}" type="presOf" srcId="{E0236011-26BC-42A4-BE5F-3F7C19410E37}" destId="{5EC3766E-C6DD-4427-8AED-EAF7B9D05DDE}" srcOrd="0" destOrd="0" presId="urn:microsoft.com/office/officeart/2005/8/layout/cycle2"/>
    <dgm:cxn modelId="{F7A9E7D7-7853-42A3-9BD5-7B14E9AB4009}" type="presOf" srcId="{58C3DF7C-7D46-46DC-9727-D861C9F61F87}" destId="{57C9CCE5-14F9-4A5B-AB77-2C1006988B58}" srcOrd="0" destOrd="0" presId="urn:microsoft.com/office/officeart/2005/8/layout/cycle2"/>
    <dgm:cxn modelId="{B98A707F-57B2-4EA5-A397-EEA11D1B99C0}" srcId="{0A5EA2A1-0F61-4BC7-B499-605D3FEFA9FC}" destId="{D01843DB-597E-462B-9A17-6B6C801C4B4D}" srcOrd="1" destOrd="0" parTransId="{38200B4B-5EEB-4A7F-A932-ACD5059EDAB7}" sibTransId="{E80578B0-750E-4918-AE5A-358736B98327}"/>
    <dgm:cxn modelId="{DD0AE428-F5CE-4F7D-88DF-952F09DDE43E}" type="presOf" srcId="{0D98721D-22F7-460E-B2D5-95A0343192E5}" destId="{55CC73E7-616E-47AE-9C3C-85BA80F19365}" srcOrd="0" destOrd="0" presId="urn:microsoft.com/office/officeart/2005/8/layout/cycle2"/>
    <dgm:cxn modelId="{E7F7E70E-E800-40CA-B6D9-894C971D634C}" srcId="{0A5EA2A1-0F61-4BC7-B499-605D3FEFA9FC}" destId="{0D98721D-22F7-460E-B2D5-95A0343192E5}" srcOrd="3" destOrd="0" parTransId="{D72C0878-BC4E-41D5-A618-B56FA3B50C60}" sibTransId="{54902229-05D6-4351-8022-C7458818EE09}"/>
    <dgm:cxn modelId="{B0B5038B-46FA-45BF-90B7-3C19C792419E}" type="presOf" srcId="{54902229-05D6-4351-8022-C7458818EE09}" destId="{3EFEDB29-E6CF-44C5-9F8C-D5F287E54774}" srcOrd="1" destOrd="0" presId="urn:microsoft.com/office/officeart/2005/8/layout/cycle2"/>
    <dgm:cxn modelId="{5DA8B580-CD26-4BFC-BC9E-237C9A270B7B}" type="presOf" srcId="{373838A4-F3EF-44ED-91C4-963992B0ACAF}" destId="{9414E204-091F-4D0B-95EB-9182B2C96CE3}" srcOrd="0" destOrd="0" presId="urn:microsoft.com/office/officeart/2005/8/layout/cycle2"/>
    <dgm:cxn modelId="{2BD78921-6829-4FD9-9435-A8D39F7B76C5}" srcId="{0A5EA2A1-0F61-4BC7-B499-605D3FEFA9FC}" destId="{373838A4-F3EF-44ED-91C4-963992B0ACAF}" srcOrd="2" destOrd="0" parTransId="{295F3AB6-A8D3-4CD2-BD64-79BEB6B688F0}" sibTransId="{C5089737-937C-4D2F-8A3B-C88854AA09C8}"/>
    <dgm:cxn modelId="{AAF43086-A1B2-4C93-B245-8F1C5B78078F}" type="presOf" srcId="{2562B2DA-EE21-4719-8CB6-328BD929494D}" destId="{BF169E6C-84CA-456E-B217-B643FE303BFF}" srcOrd="0" destOrd="0" presId="urn:microsoft.com/office/officeart/2005/8/layout/cycle2"/>
    <dgm:cxn modelId="{6F5A7C61-AE83-43F4-8714-3E93391507F9}" type="presOf" srcId="{C5089737-937C-4D2F-8A3B-C88854AA09C8}" destId="{A23D9115-6344-48E1-96A6-62A21A57D8AE}" srcOrd="1" destOrd="0" presId="urn:microsoft.com/office/officeart/2005/8/layout/cycle2"/>
    <dgm:cxn modelId="{00D051B4-AC07-49D4-B478-4F11F1316FEA}" type="presOf" srcId="{06647D1C-04C3-433A-8AE3-E3A22960B8BB}" destId="{4123E969-AA8F-424B-B5F2-5F8CAB8B1E67}" srcOrd="0" destOrd="0" presId="urn:microsoft.com/office/officeart/2005/8/layout/cycle2"/>
    <dgm:cxn modelId="{79FB5963-B42C-494F-8DFC-CE63A9B530B5}" type="presOf" srcId="{59D94BFC-ADBA-4F4B-AD1E-22A8A9649E73}" destId="{511B730C-305D-4838-AAF8-27BFF155C02B}" srcOrd="0" destOrd="0" presId="urn:microsoft.com/office/officeart/2005/8/layout/cycle2"/>
    <dgm:cxn modelId="{18012548-D610-4B81-AAED-8C63B9FD6F86}" type="presOf" srcId="{0A5EA2A1-0F61-4BC7-B499-605D3FEFA9FC}" destId="{34947FDB-F628-4B36-BA4C-C2E744A76466}" srcOrd="0" destOrd="0" presId="urn:microsoft.com/office/officeart/2005/8/layout/cycle2"/>
    <dgm:cxn modelId="{E447A816-C495-4635-BEF7-D7FD23B4B1E6}" srcId="{0A5EA2A1-0F61-4BC7-B499-605D3FEFA9FC}" destId="{2562B2DA-EE21-4719-8CB6-328BD929494D}" srcOrd="4" destOrd="0" parTransId="{ACA11CD9-8BFA-474A-A6E6-A70665361A9F}" sibTransId="{E0236011-26BC-42A4-BE5F-3F7C19410E37}"/>
    <dgm:cxn modelId="{EEBA3013-626C-40ED-9F3C-245B14EAF2ED}" type="presOf" srcId="{E80578B0-750E-4918-AE5A-358736B98327}" destId="{B012F1F9-D46E-4408-813A-C19C753657AF}" srcOrd="0" destOrd="0" presId="urn:microsoft.com/office/officeart/2005/8/layout/cycle2"/>
    <dgm:cxn modelId="{D841D526-1A0A-43A9-8ED3-AE00012759D1}" type="presOf" srcId="{54902229-05D6-4351-8022-C7458818EE09}" destId="{86AF85D3-A8B7-4117-B369-3B1146439936}" srcOrd="0" destOrd="0" presId="urn:microsoft.com/office/officeart/2005/8/layout/cycle2"/>
    <dgm:cxn modelId="{7E98636E-795C-4263-B7AA-1D0D93A0DF6E}" type="presOf" srcId="{59D94BFC-ADBA-4F4B-AD1E-22A8A9649E73}" destId="{93AD5C26-FDE3-424B-99D9-75AE1C09DE9F}" srcOrd="1" destOrd="0" presId="urn:microsoft.com/office/officeart/2005/8/layout/cycle2"/>
    <dgm:cxn modelId="{D2014782-D31B-4956-9F76-E19D5B014CCB}" type="presOf" srcId="{58C3DF7C-7D46-46DC-9727-D861C9F61F87}" destId="{4B6282F2-114A-4CE5-B08D-E045091694D4}" srcOrd="1" destOrd="0" presId="urn:microsoft.com/office/officeart/2005/8/layout/cycle2"/>
    <dgm:cxn modelId="{529F4960-075D-4E01-821D-ED5A466AC7EB}" srcId="{0A5EA2A1-0F61-4BC7-B499-605D3FEFA9FC}" destId="{06647D1C-04C3-433A-8AE3-E3A22960B8BB}" srcOrd="5" destOrd="0" parTransId="{064F62D5-D2CD-4856-B111-61132B001803}" sibTransId="{59D94BFC-ADBA-4F4B-AD1E-22A8A9649E73}"/>
    <dgm:cxn modelId="{F2DF9229-7C49-42C1-A089-BAF2839ACC7C}" type="presOf" srcId="{D01843DB-597E-462B-9A17-6B6C801C4B4D}" destId="{167C88E2-9210-49A4-BCC7-48F797A9B98F}" srcOrd="0" destOrd="0" presId="urn:microsoft.com/office/officeart/2005/8/layout/cycle2"/>
    <dgm:cxn modelId="{31F64768-EB71-471D-BBA3-B259D345FAAF}" type="presOf" srcId="{870023DC-06E0-4CC8-A1CB-23813FD1C6B5}" destId="{8704CB5F-CBB5-4A67-866C-1F82233497C1}" srcOrd="0" destOrd="0" presId="urn:microsoft.com/office/officeart/2005/8/layout/cycle2"/>
    <dgm:cxn modelId="{92E59DE1-60E8-48A6-A9F6-47F262B3C7BF}" type="presParOf" srcId="{34947FDB-F628-4B36-BA4C-C2E744A76466}" destId="{8704CB5F-CBB5-4A67-866C-1F82233497C1}" srcOrd="0" destOrd="0" presId="urn:microsoft.com/office/officeart/2005/8/layout/cycle2"/>
    <dgm:cxn modelId="{1725C607-7FE4-4AB1-9B3E-60EE605909E1}" type="presParOf" srcId="{34947FDB-F628-4B36-BA4C-C2E744A76466}" destId="{57C9CCE5-14F9-4A5B-AB77-2C1006988B58}" srcOrd="1" destOrd="0" presId="urn:microsoft.com/office/officeart/2005/8/layout/cycle2"/>
    <dgm:cxn modelId="{DDD589AB-98A4-4F91-839C-60390DB3CE9E}" type="presParOf" srcId="{57C9CCE5-14F9-4A5B-AB77-2C1006988B58}" destId="{4B6282F2-114A-4CE5-B08D-E045091694D4}" srcOrd="0" destOrd="0" presId="urn:microsoft.com/office/officeart/2005/8/layout/cycle2"/>
    <dgm:cxn modelId="{FABF15C3-00AA-484F-9622-0A302FCC1AB9}" type="presParOf" srcId="{34947FDB-F628-4B36-BA4C-C2E744A76466}" destId="{167C88E2-9210-49A4-BCC7-48F797A9B98F}" srcOrd="2" destOrd="0" presId="urn:microsoft.com/office/officeart/2005/8/layout/cycle2"/>
    <dgm:cxn modelId="{E4A71EC7-6078-4CA8-B8BD-74618910AB6F}" type="presParOf" srcId="{34947FDB-F628-4B36-BA4C-C2E744A76466}" destId="{B012F1F9-D46E-4408-813A-C19C753657AF}" srcOrd="3" destOrd="0" presId="urn:microsoft.com/office/officeart/2005/8/layout/cycle2"/>
    <dgm:cxn modelId="{619B6C3E-4398-489E-A8DF-834A72FD08E9}" type="presParOf" srcId="{B012F1F9-D46E-4408-813A-C19C753657AF}" destId="{2FF0E0F4-A6DA-4179-B894-5CB141CC512D}" srcOrd="0" destOrd="0" presId="urn:microsoft.com/office/officeart/2005/8/layout/cycle2"/>
    <dgm:cxn modelId="{3BB2DEF0-64E4-4C85-B7D6-12CFF0192CAA}" type="presParOf" srcId="{34947FDB-F628-4B36-BA4C-C2E744A76466}" destId="{9414E204-091F-4D0B-95EB-9182B2C96CE3}" srcOrd="4" destOrd="0" presId="urn:microsoft.com/office/officeart/2005/8/layout/cycle2"/>
    <dgm:cxn modelId="{4CD49690-8C34-40D2-9BB0-A7A984946C7E}" type="presParOf" srcId="{34947FDB-F628-4B36-BA4C-C2E744A76466}" destId="{3993B74D-F0CC-4215-B36D-1EEE528FA855}" srcOrd="5" destOrd="0" presId="urn:microsoft.com/office/officeart/2005/8/layout/cycle2"/>
    <dgm:cxn modelId="{5170B904-362D-4D12-A780-B34969C92F77}" type="presParOf" srcId="{3993B74D-F0CC-4215-B36D-1EEE528FA855}" destId="{A23D9115-6344-48E1-96A6-62A21A57D8AE}" srcOrd="0" destOrd="0" presId="urn:microsoft.com/office/officeart/2005/8/layout/cycle2"/>
    <dgm:cxn modelId="{35F0ADE3-10D2-4015-B852-4ECACA8277B2}" type="presParOf" srcId="{34947FDB-F628-4B36-BA4C-C2E744A76466}" destId="{55CC73E7-616E-47AE-9C3C-85BA80F19365}" srcOrd="6" destOrd="0" presId="urn:microsoft.com/office/officeart/2005/8/layout/cycle2"/>
    <dgm:cxn modelId="{DBA16708-94B3-4119-94E7-D2229EE21964}" type="presParOf" srcId="{34947FDB-F628-4B36-BA4C-C2E744A76466}" destId="{86AF85D3-A8B7-4117-B369-3B1146439936}" srcOrd="7" destOrd="0" presId="urn:microsoft.com/office/officeart/2005/8/layout/cycle2"/>
    <dgm:cxn modelId="{03160252-C4FC-444D-BD44-181F4F235CD6}" type="presParOf" srcId="{86AF85D3-A8B7-4117-B369-3B1146439936}" destId="{3EFEDB29-E6CF-44C5-9F8C-D5F287E54774}" srcOrd="0" destOrd="0" presId="urn:microsoft.com/office/officeart/2005/8/layout/cycle2"/>
    <dgm:cxn modelId="{1F4439B6-4194-4D08-BC6C-511D9DC9F7F8}" type="presParOf" srcId="{34947FDB-F628-4B36-BA4C-C2E744A76466}" destId="{BF169E6C-84CA-456E-B217-B643FE303BFF}" srcOrd="8" destOrd="0" presId="urn:microsoft.com/office/officeart/2005/8/layout/cycle2"/>
    <dgm:cxn modelId="{2EC40310-53E4-4348-80B0-19840847C3A1}" type="presParOf" srcId="{34947FDB-F628-4B36-BA4C-C2E744A76466}" destId="{5EC3766E-C6DD-4427-8AED-EAF7B9D05DDE}" srcOrd="9" destOrd="0" presId="urn:microsoft.com/office/officeart/2005/8/layout/cycle2"/>
    <dgm:cxn modelId="{7CF470AC-0A3B-48AD-BA2C-410B01C74EED}" type="presParOf" srcId="{5EC3766E-C6DD-4427-8AED-EAF7B9D05DDE}" destId="{B1841B82-FAB2-4DCB-9CF8-3A6513FCCF53}" srcOrd="0" destOrd="0" presId="urn:microsoft.com/office/officeart/2005/8/layout/cycle2"/>
    <dgm:cxn modelId="{2BB8FBD7-36BE-4E81-92F2-09062A1A3511}" type="presParOf" srcId="{34947FDB-F628-4B36-BA4C-C2E744A76466}" destId="{4123E969-AA8F-424B-B5F2-5F8CAB8B1E67}" srcOrd="10" destOrd="0" presId="urn:microsoft.com/office/officeart/2005/8/layout/cycle2"/>
    <dgm:cxn modelId="{59000698-9B83-4315-8B9D-45CED7DD6C48}" type="presParOf" srcId="{34947FDB-F628-4B36-BA4C-C2E744A76466}" destId="{511B730C-305D-4838-AAF8-27BFF155C02B}" srcOrd="11" destOrd="0" presId="urn:microsoft.com/office/officeart/2005/8/layout/cycle2"/>
    <dgm:cxn modelId="{BDCA5EF8-A289-45DB-A77E-84094136C42B}" type="presParOf" srcId="{511B730C-305D-4838-AAF8-27BFF155C02B}" destId="{93AD5C26-FDE3-424B-99D9-75AE1C09DE9F}" srcOrd="0" destOrd="0" presId="urn:microsoft.com/office/officeart/2005/8/layout/cycle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E0B56-2F08-44EB-B3D0-7BF52EE7C1F8}">
      <dsp:nvSpPr>
        <dsp:cNvPr id="0" name=""/>
        <dsp:cNvSpPr/>
      </dsp:nvSpPr>
      <dsp:spPr>
        <a:xfrm>
          <a:off x="5465378" y="2202613"/>
          <a:ext cx="963907" cy="626237"/>
        </a:xfrm>
        <a:custGeom>
          <a:avLst/>
          <a:gdLst/>
          <a:ahLst/>
          <a:cxnLst/>
          <a:rect l="0" t="0" r="0" b="0"/>
          <a:pathLst>
            <a:path>
              <a:moveTo>
                <a:pt x="0" y="0"/>
              </a:moveTo>
              <a:lnTo>
                <a:pt x="0" y="484728"/>
              </a:lnTo>
              <a:lnTo>
                <a:pt x="963907" y="484728"/>
              </a:lnTo>
              <a:lnTo>
                <a:pt x="963907" y="6262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9297A-E672-4EC5-A0AD-85D996CE405D}">
      <dsp:nvSpPr>
        <dsp:cNvPr id="0" name=""/>
        <dsp:cNvSpPr/>
      </dsp:nvSpPr>
      <dsp:spPr>
        <a:xfrm>
          <a:off x="4562297" y="2202613"/>
          <a:ext cx="903080" cy="626237"/>
        </a:xfrm>
        <a:custGeom>
          <a:avLst/>
          <a:gdLst/>
          <a:ahLst/>
          <a:cxnLst/>
          <a:rect l="0" t="0" r="0" b="0"/>
          <a:pathLst>
            <a:path>
              <a:moveTo>
                <a:pt x="903080" y="0"/>
              </a:moveTo>
              <a:lnTo>
                <a:pt x="903080" y="484728"/>
              </a:lnTo>
              <a:lnTo>
                <a:pt x="0" y="484728"/>
              </a:lnTo>
              <a:lnTo>
                <a:pt x="0" y="6262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9AB098-60FA-4ADA-A254-E9442C8835A2}">
      <dsp:nvSpPr>
        <dsp:cNvPr id="0" name=""/>
        <dsp:cNvSpPr/>
      </dsp:nvSpPr>
      <dsp:spPr>
        <a:xfrm>
          <a:off x="3657552" y="808745"/>
          <a:ext cx="1807826" cy="423883"/>
        </a:xfrm>
        <a:custGeom>
          <a:avLst/>
          <a:gdLst/>
          <a:ahLst/>
          <a:cxnLst/>
          <a:rect l="0" t="0" r="0" b="0"/>
          <a:pathLst>
            <a:path>
              <a:moveTo>
                <a:pt x="0" y="0"/>
              </a:moveTo>
              <a:lnTo>
                <a:pt x="0" y="282374"/>
              </a:lnTo>
              <a:lnTo>
                <a:pt x="1807826" y="282374"/>
              </a:lnTo>
              <a:lnTo>
                <a:pt x="1807826" y="4238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59E83A-0106-4CD7-870F-8FE43439568E}">
      <dsp:nvSpPr>
        <dsp:cNvPr id="0" name=""/>
        <dsp:cNvSpPr/>
      </dsp:nvSpPr>
      <dsp:spPr>
        <a:xfrm>
          <a:off x="3543949" y="808745"/>
          <a:ext cx="113602" cy="447453"/>
        </a:xfrm>
        <a:custGeom>
          <a:avLst/>
          <a:gdLst/>
          <a:ahLst/>
          <a:cxnLst/>
          <a:rect l="0" t="0" r="0" b="0"/>
          <a:pathLst>
            <a:path>
              <a:moveTo>
                <a:pt x="113602" y="0"/>
              </a:moveTo>
              <a:lnTo>
                <a:pt x="113602" y="305944"/>
              </a:lnTo>
              <a:lnTo>
                <a:pt x="0" y="305944"/>
              </a:lnTo>
              <a:lnTo>
                <a:pt x="0" y="4474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E8C405-5BC3-42C4-B809-8F7049EDAD62}">
      <dsp:nvSpPr>
        <dsp:cNvPr id="0" name=""/>
        <dsp:cNvSpPr/>
      </dsp:nvSpPr>
      <dsp:spPr>
        <a:xfrm>
          <a:off x="1732838" y="2210587"/>
          <a:ext cx="962471" cy="618263"/>
        </a:xfrm>
        <a:custGeom>
          <a:avLst/>
          <a:gdLst/>
          <a:ahLst/>
          <a:cxnLst/>
          <a:rect l="0" t="0" r="0" b="0"/>
          <a:pathLst>
            <a:path>
              <a:moveTo>
                <a:pt x="0" y="0"/>
              </a:moveTo>
              <a:lnTo>
                <a:pt x="0" y="476754"/>
              </a:lnTo>
              <a:lnTo>
                <a:pt x="962471" y="476754"/>
              </a:lnTo>
              <a:lnTo>
                <a:pt x="962471" y="6182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90CB87-22E1-435A-A709-9AE7900ECA54}">
      <dsp:nvSpPr>
        <dsp:cNvPr id="0" name=""/>
        <dsp:cNvSpPr/>
      </dsp:nvSpPr>
      <dsp:spPr>
        <a:xfrm>
          <a:off x="828321" y="2210587"/>
          <a:ext cx="904516" cy="618263"/>
        </a:xfrm>
        <a:custGeom>
          <a:avLst/>
          <a:gdLst/>
          <a:ahLst/>
          <a:cxnLst/>
          <a:rect l="0" t="0" r="0" b="0"/>
          <a:pathLst>
            <a:path>
              <a:moveTo>
                <a:pt x="904516" y="0"/>
              </a:moveTo>
              <a:lnTo>
                <a:pt x="904516" y="476754"/>
              </a:lnTo>
              <a:lnTo>
                <a:pt x="0" y="476754"/>
              </a:lnTo>
              <a:lnTo>
                <a:pt x="0" y="6182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F5A982-9547-4EE7-A1FE-5EFE4762216E}">
      <dsp:nvSpPr>
        <dsp:cNvPr id="0" name=""/>
        <dsp:cNvSpPr/>
      </dsp:nvSpPr>
      <dsp:spPr>
        <a:xfrm>
          <a:off x="1732838" y="808745"/>
          <a:ext cx="1924713" cy="431856"/>
        </a:xfrm>
        <a:custGeom>
          <a:avLst/>
          <a:gdLst/>
          <a:ahLst/>
          <a:cxnLst/>
          <a:rect l="0" t="0" r="0" b="0"/>
          <a:pathLst>
            <a:path>
              <a:moveTo>
                <a:pt x="1924713" y="0"/>
              </a:moveTo>
              <a:lnTo>
                <a:pt x="1924713" y="290347"/>
              </a:lnTo>
              <a:lnTo>
                <a:pt x="0" y="290347"/>
              </a:lnTo>
              <a:lnTo>
                <a:pt x="0" y="4318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CC292E-6539-43F4-BF95-619B752019CF}">
      <dsp:nvSpPr>
        <dsp:cNvPr id="0" name=""/>
        <dsp:cNvSpPr/>
      </dsp:nvSpPr>
      <dsp:spPr>
        <a:xfrm>
          <a:off x="2893784" y="-161239"/>
          <a:ext cx="1527535" cy="96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7D7D4-43DC-4255-928D-A8C952AE82BF}">
      <dsp:nvSpPr>
        <dsp:cNvPr id="0" name=""/>
        <dsp:cNvSpPr/>
      </dsp:nvSpPr>
      <dsp:spPr>
        <a:xfrm>
          <a:off x="3063510" y="0"/>
          <a:ext cx="1527535" cy="9699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Play 9</a:t>
          </a:r>
        </a:p>
        <a:p>
          <a:pPr lvl="0" algn="ctr" defTabSz="933450">
            <a:lnSpc>
              <a:spcPct val="90000"/>
            </a:lnSpc>
            <a:spcBef>
              <a:spcPct val="0"/>
            </a:spcBef>
            <a:spcAft>
              <a:spcPct val="35000"/>
            </a:spcAft>
          </a:pPr>
          <a:r>
            <a:rPr lang="en-US" altLang="zh-CN" sz="2100" kern="1200" dirty="0" smtClean="0"/>
            <a:t>Don’t play 5</a:t>
          </a:r>
          <a:endParaRPr lang="zh-CN" altLang="en-US" sz="2100" kern="1200" dirty="0"/>
        </a:p>
      </dsp:txBody>
      <dsp:txXfrm>
        <a:off x="3091920" y="28410"/>
        <a:ext cx="1470715" cy="913165"/>
      </dsp:txXfrm>
    </dsp:sp>
    <dsp:sp modelId="{367C9EAD-51D6-4D1C-902C-EEEC0A9523EF}">
      <dsp:nvSpPr>
        <dsp:cNvPr id="0" name=""/>
        <dsp:cNvSpPr/>
      </dsp:nvSpPr>
      <dsp:spPr>
        <a:xfrm>
          <a:off x="969070" y="1240601"/>
          <a:ext cx="1527535" cy="96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8C6D33-BF72-4E8B-AD98-C449E3A764DB}">
      <dsp:nvSpPr>
        <dsp:cNvPr id="0" name=""/>
        <dsp:cNvSpPr/>
      </dsp:nvSpPr>
      <dsp:spPr>
        <a:xfrm>
          <a:off x="1138796" y="1401841"/>
          <a:ext cx="1527535" cy="9699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Play 2</a:t>
          </a:r>
        </a:p>
        <a:p>
          <a:pPr lvl="0" algn="ctr" defTabSz="933450">
            <a:lnSpc>
              <a:spcPct val="90000"/>
            </a:lnSpc>
            <a:spcBef>
              <a:spcPct val="0"/>
            </a:spcBef>
            <a:spcAft>
              <a:spcPct val="35000"/>
            </a:spcAft>
          </a:pPr>
          <a:r>
            <a:rPr lang="en-US" altLang="zh-CN" sz="2100" kern="1200" dirty="0" smtClean="0"/>
            <a:t>Don’t play 3 </a:t>
          </a:r>
          <a:endParaRPr lang="zh-CN" altLang="en-US" sz="2100" kern="1200" dirty="0"/>
        </a:p>
      </dsp:txBody>
      <dsp:txXfrm>
        <a:off x="1167206" y="1430251"/>
        <a:ext cx="1470715" cy="913165"/>
      </dsp:txXfrm>
    </dsp:sp>
    <dsp:sp modelId="{E30D2551-AAA7-4AA6-A734-83877659489C}">
      <dsp:nvSpPr>
        <dsp:cNvPr id="0" name=""/>
        <dsp:cNvSpPr/>
      </dsp:nvSpPr>
      <dsp:spPr>
        <a:xfrm>
          <a:off x="64553" y="2828850"/>
          <a:ext cx="1527535" cy="96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5FFAA-07A8-44A1-B1E1-5767B5711E78}">
      <dsp:nvSpPr>
        <dsp:cNvPr id="0" name=""/>
        <dsp:cNvSpPr/>
      </dsp:nvSpPr>
      <dsp:spPr>
        <a:xfrm>
          <a:off x="234280" y="2990090"/>
          <a:ext cx="1527535" cy="9699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Play 2</a:t>
          </a:r>
        </a:p>
        <a:p>
          <a:pPr lvl="0" algn="ctr" defTabSz="933450">
            <a:lnSpc>
              <a:spcPct val="90000"/>
            </a:lnSpc>
            <a:spcBef>
              <a:spcPct val="0"/>
            </a:spcBef>
            <a:spcAft>
              <a:spcPct val="35000"/>
            </a:spcAft>
          </a:pPr>
          <a:r>
            <a:rPr lang="en-US" altLang="zh-CN" sz="2100" kern="1200" dirty="0" smtClean="0"/>
            <a:t>Don’t play 0</a:t>
          </a:r>
          <a:endParaRPr lang="zh-CN" altLang="en-US" sz="2100" kern="1200" dirty="0"/>
        </a:p>
      </dsp:txBody>
      <dsp:txXfrm>
        <a:off x="262690" y="3018500"/>
        <a:ext cx="1470715" cy="913165"/>
      </dsp:txXfrm>
    </dsp:sp>
    <dsp:sp modelId="{B14BE1E1-BF39-43E4-A651-31CC06A24272}">
      <dsp:nvSpPr>
        <dsp:cNvPr id="0" name=""/>
        <dsp:cNvSpPr/>
      </dsp:nvSpPr>
      <dsp:spPr>
        <a:xfrm>
          <a:off x="1931542" y="2828850"/>
          <a:ext cx="1527535" cy="96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7DE01-F6B1-4A47-B512-892A546A2DEC}">
      <dsp:nvSpPr>
        <dsp:cNvPr id="0" name=""/>
        <dsp:cNvSpPr/>
      </dsp:nvSpPr>
      <dsp:spPr>
        <a:xfrm>
          <a:off x="2101268" y="2990090"/>
          <a:ext cx="1527535" cy="9699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Play 0</a:t>
          </a:r>
        </a:p>
        <a:p>
          <a:pPr lvl="0" algn="ctr" defTabSz="933450">
            <a:lnSpc>
              <a:spcPct val="90000"/>
            </a:lnSpc>
            <a:spcBef>
              <a:spcPct val="0"/>
            </a:spcBef>
            <a:spcAft>
              <a:spcPct val="35000"/>
            </a:spcAft>
          </a:pPr>
          <a:r>
            <a:rPr lang="en-US" altLang="zh-CN" sz="2100" kern="1200" dirty="0" smtClean="0"/>
            <a:t>Don’t Play 3</a:t>
          </a:r>
          <a:endParaRPr lang="zh-CN" altLang="en-US" sz="2100" kern="1200" dirty="0"/>
        </a:p>
      </dsp:txBody>
      <dsp:txXfrm>
        <a:off x="2129678" y="3018500"/>
        <a:ext cx="1470715" cy="913165"/>
      </dsp:txXfrm>
    </dsp:sp>
    <dsp:sp modelId="{9B40167D-11E1-4167-A77A-A91CB6AD9EE0}">
      <dsp:nvSpPr>
        <dsp:cNvPr id="0" name=""/>
        <dsp:cNvSpPr/>
      </dsp:nvSpPr>
      <dsp:spPr>
        <a:xfrm>
          <a:off x="2780181" y="1256199"/>
          <a:ext cx="1527535" cy="96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934DC-DA44-464C-844D-2681F9DDFFE4}">
      <dsp:nvSpPr>
        <dsp:cNvPr id="0" name=""/>
        <dsp:cNvSpPr/>
      </dsp:nvSpPr>
      <dsp:spPr>
        <a:xfrm>
          <a:off x="2949907" y="1417439"/>
          <a:ext cx="1527535" cy="9699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Play  4</a:t>
          </a:r>
        </a:p>
        <a:p>
          <a:pPr lvl="0" algn="ctr" defTabSz="933450">
            <a:lnSpc>
              <a:spcPct val="90000"/>
            </a:lnSpc>
            <a:spcBef>
              <a:spcPct val="0"/>
            </a:spcBef>
            <a:spcAft>
              <a:spcPct val="35000"/>
            </a:spcAft>
          </a:pPr>
          <a:r>
            <a:rPr lang="en-US" altLang="zh-CN" sz="2100" kern="1200" dirty="0" smtClean="0"/>
            <a:t>Don’t play 0</a:t>
          </a:r>
          <a:endParaRPr lang="zh-CN" altLang="en-US" sz="2100" kern="1200" dirty="0"/>
        </a:p>
      </dsp:txBody>
      <dsp:txXfrm>
        <a:off x="2978317" y="1445849"/>
        <a:ext cx="1470715" cy="913165"/>
      </dsp:txXfrm>
    </dsp:sp>
    <dsp:sp modelId="{6607046C-529D-4F22-944C-19BBE1C98A35}">
      <dsp:nvSpPr>
        <dsp:cNvPr id="0" name=""/>
        <dsp:cNvSpPr/>
      </dsp:nvSpPr>
      <dsp:spPr>
        <a:xfrm>
          <a:off x="4701610" y="1232628"/>
          <a:ext cx="1527535" cy="96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0BE4F1-59A4-4D55-BC1D-33C5D73563CF}">
      <dsp:nvSpPr>
        <dsp:cNvPr id="0" name=""/>
        <dsp:cNvSpPr/>
      </dsp:nvSpPr>
      <dsp:spPr>
        <a:xfrm>
          <a:off x="4871337" y="1393868"/>
          <a:ext cx="1527535" cy="9699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Play 3</a:t>
          </a:r>
        </a:p>
        <a:p>
          <a:pPr lvl="0" algn="ctr" defTabSz="933450">
            <a:lnSpc>
              <a:spcPct val="90000"/>
            </a:lnSpc>
            <a:spcBef>
              <a:spcPct val="0"/>
            </a:spcBef>
            <a:spcAft>
              <a:spcPct val="35000"/>
            </a:spcAft>
          </a:pPr>
          <a:r>
            <a:rPr lang="en-US" altLang="zh-CN" sz="2100" kern="1200" dirty="0" smtClean="0"/>
            <a:t>Don’t play 2 </a:t>
          </a:r>
          <a:endParaRPr lang="zh-CN" altLang="en-US" sz="2100" kern="1200" dirty="0"/>
        </a:p>
      </dsp:txBody>
      <dsp:txXfrm>
        <a:off x="4899747" y="1422278"/>
        <a:ext cx="1470715" cy="913165"/>
      </dsp:txXfrm>
    </dsp:sp>
    <dsp:sp modelId="{55DBB293-C5A1-4860-8495-9C91A2C3253E}">
      <dsp:nvSpPr>
        <dsp:cNvPr id="0" name=""/>
        <dsp:cNvSpPr/>
      </dsp:nvSpPr>
      <dsp:spPr>
        <a:xfrm>
          <a:off x="3798530" y="2828850"/>
          <a:ext cx="1527535" cy="96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EF3433-D2B9-40DE-A245-730DE2E92ABB}">
      <dsp:nvSpPr>
        <dsp:cNvPr id="0" name=""/>
        <dsp:cNvSpPr/>
      </dsp:nvSpPr>
      <dsp:spPr>
        <a:xfrm>
          <a:off x="3968256" y="2990090"/>
          <a:ext cx="1527535" cy="9699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Play 0</a:t>
          </a:r>
        </a:p>
        <a:p>
          <a:pPr lvl="0" algn="ctr" defTabSz="933450">
            <a:lnSpc>
              <a:spcPct val="90000"/>
            </a:lnSpc>
            <a:spcBef>
              <a:spcPct val="0"/>
            </a:spcBef>
            <a:spcAft>
              <a:spcPct val="35000"/>
            </a:spcAft>
          </a:pPr>
          <a:r>
            <a:rPr lang="en-US" altLang="zh-CN" sz="2100" kern="1200" dirty="0" smtClean="0"/>
            <a:t>Don’t play 2</a:t>
          </a:r>
          <a:endParaRPr lang="zh-CN" altLang="en-US" sz="2100" kern="1200" dirty="0"/>
        </a:p>
      </dsp:txBody>
      <dsp:txXfrm>
        <a:off x="3996666" y="3018500"/>
        <a:ext cx="1470715" cy="913165"/>
      </dsp:txXfrm>
    </dsp:sp>
    <dsp:sp modelId="{5F0AEDCA-0B72-41F4-BC94-2B5DB424C950}">
      <dsp:nvSpPr>
        <dsp:cNvPr id="0" name=""/>
        <dsp:cNvSpPr/>
      </dsp:nvSpPr>
      <dsp:spPr>
        <a:xfrm>
          <a:off x="5665518" y="2828850"/>
          <a:ext cx="1527535" cy="9699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43984C-8ED4-4800-A4F5-0CB66638133A}">
      <dsp:nvSpPr>
        <dsp:cNvPr id="0" name=""/>
        <dsp:cNvSpPr/>
      </dsp:nvSpPr>
      <dsp:spPr>
        <a:xfrm>
          <a:off x="5835244" y="2990090"/>
          <a:ext cx="1527535" cy="9699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kern="1200" dirty="0" smtClean="0"/>
            <a:t>Play 3</a:t>
          </a:r>
        </a:p>
        <a:p>
          <a:pPr lvl="0" algn="ctr" defTabSz="933450">
            <a:lnSpc>
              <a:spcPct val="90000"/>
            </a:lnSpc>
            <a:spcBef>
              <a:spcPct val="0"/>
            </a:spcBef>
            <a:spcAft>
              <a:spcPct val="35000"/>
            </a:spcAft>
          </a:pPr>
          <a:r>
            <a:rPr lang="en-US" altLang="zh-CN" sz="2100" kern="1200" dirty="0" smtClean="0"/>
            <a:t>Don’t play 0</a:t>
          </a:r>
          <a:endParaRPr lang="zh-CN" altLang="en-US" sz="2100" kern="1200" dirty="0"/>
        </a:p>
      </dsp:txBody>
      <dsp:txXfrm>
        <a:off x="5863654" y="3018500"/>
        <a:ext cx="1470715" cy="9131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1029FD-CA6B-4FB6-911A-47978D6E6885}" type="datetimeFigureOut">
              <a:rPr lang="zh-CN" altLang="en-US" smtClean="0"/>
              <a:pPr/>
              <a:t>2014/4/17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29CA69-AB05-469D-8D9A-E1DA5EB18E6B}" type="slidenum">
              <a:rPr lang="zh-CN" altLang="en-US" smtClean="0"/>
              <a:pPr/>
              <a:t>‹#›</a:t>
            </a:fld>
            <a:endParaRPr lang="zh-CN" altLang="en-US"/>
          </a:p>
        </p:txBody>
      </p:sp>
    </p:spTree>
    <p:extLst>
      <p:ext uri="{BB962C8B-B14F-4D97-AF65-F5344CB8AC3E}">
        <p14:creationId xmlns="" xmlns:p14="http://schemas.microsoft.com/office/powerpoint/2010/main" val="9363399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2014/4/17</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 xmlns:p14="http://schemas.microsoft.com/office/powerpoint/2010/main" val="20525086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 xmlns:p14="http://schemas.microsoft.com/office/powerpoint/2010/main" val="305873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9BBAD1-FD1F-405A-A8B2-906FEC7CDAE7}" type="datetime1">
              <a:rPr lang="zh-CN" altLang="en-US" smtClean="0"/>
              <a:pPr/>
              <a:t>2014/4/17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113170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A26738-2605-48B7-A354-6E53F502AB06}" type="datetime1">
              <a:rPr lang="zh-CN" altLang="en-US" smtClean="0"/>
              <a:pPr/>
              <a:t>2014/4/17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177168913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9BBAD1-FD1F-405A-A8B2-906FEC7CDAE7}"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97639971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2A7F5D-86CC-4A5D-8012-A53086572C62}" type="datetime1">
              <a:rPr lang="zh-CN" altLang="en-US" smtClean="0">
                <a:solidFill>
                  <a:prstClr val="black">
                    <a:tint val="75000"/>
                  </a:prstClr>
                </a:solidFill>
              </a:rPr>
              <a:pPr/>
              <a:t>2014/4/17</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01596184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727688-EE08-4232-B95A-3E921AFDD0D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4291555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1C331C-8923-484F-BF27-6EEA03D90BF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5893566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A10E59-C803-4CD2-BB8E-2155C2953DAD}"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31872209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9EA22B-B02F-4FDB-B09A-65B92D76C186}"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7517667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B9B86B-F49E-4431-915D-B62605DE697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57960771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74A10C-01DE-4847-A1C4-AB501C2C3DB7}"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48920932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8A76E8-7E37-4538-A74B-2CA549E6B229}"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972069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A26738-2605-48B7-A354-6E53F502AB06}"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88207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7308A-666C-4FE4-97C7-FFA7934254DB}" type="datetime1">
              <a:rPr lang="zh-CN" altLang="en-US" smtClean="0"/>
              <a:pPr/>
              <a:t>2014/4/17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263161300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7308A-666C-4FE4-97C7-FFA7934254D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162356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35D66E-C6B3-4192-AB19-A528C745812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799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50AAD2-81C5-4CBD-9CA4-49EE3A71E00C}"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1049930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AFB0C5-38C7-477E-9016-EBE48F440F5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39131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5C3537-796E-49E9-8B4E-014A849F56B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018588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A3C3AD-C9D4-4606-9CF2-487D9BC72944}"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819716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74880CF-21EC-4EFB-AE35-0C156002B1C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571795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123BFB-BB9A-4125-8E97-8184F7AE3F5F}"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28073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A46F810-BBAD-4181-9118-EF9E76E43297}"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28295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2A7F5D-86CC-4A5D-8012-A53086572C62}" type="datetime1">
              <a:rPr lang="zh-CN" altLang="en-US" smtClean="0"/>
              <a:pPr/>
              <a:t>2014/4/17</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14290457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35F11D-C99A-4B00-AA07-8F2C129A7489}"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520927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F5606A-EBEF-4C59-B172-9E655D49408F}"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094695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D926D7-38B4-4AC1-B257-8C76586967E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706312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8D6C664-35D1-4F03-9116-21FE18B8674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956782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1B6456-829C-4F5B-BF89-FEA31A96C26A}"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3023172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AC8500-B5B1-4938-A908-F7563122F93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16226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258B4E-5ED4-45C3-8105-CEAEFC98E49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685853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DA0051-F730-42D8-9F6F-AB45DDF15C8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718231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927813-BFB6-4DF0-898B-B89BF9BC9596}"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04126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AEB3AE-F5A2-4738-8F1D-7559D1B63D4A}"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7837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727688-EE08-4232-B95A-3E921AFDD0D1}" type="datetime1">
              <a:rPr lang="zh-CN" altLang="en-US" smtClean="0"/>
              <a:pPr/>
              <a:t>2014/4/17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106785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DBBE3F-1379-40A9-9535-10C5D3044F3A}"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940807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C8F851-4182-4111-AAA7-69931666DD0D}"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5104641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70CE64-4FA2-4D82-BDAA-04506A83578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7412062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AC69CF-226D-4340-8811-E01F353370FE}"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0842272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386FA1-B526-483A-839F-3A1CFD0314F4}"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980738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A34667-68EC-4A73-9980-DD67C61A9EE9}"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816616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D8E5649-3EDF-421C-B14B-4C6E151F81B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5534262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D59F51-1CA4-469A-A8BB-22481C3921AF}"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0090166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AA2671-A0FF-4CC6-95F1-BC4785EAE870}"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9266071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8D9F90-F595-489E-BAEC-B14B2FD758C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23180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1C331C-8923-484F-BF27-6EEA03D90BFB}" type="datetime1">
              <a:rPr lang="zh-CN" altLang="en-US" smtClean="0"/>
              <a:pPr/>
              <a:t>2014/4/17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36776353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8104E5-47B6-48A4-B674-D11F9F8D7564}"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0699615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3302EA-B74E-48CC-A3E3-27458A30EB8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0992610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E3067B-7A91-42A0-8859-F0CE2BC7D4D5}"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042569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27A32-8611-4D23-9349-6D4F05CF993E}"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32889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294BA3-C820-4E4D-A626-08262D2BE56F}"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134806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A6CF57C-59F8-4AE7-A0FB-E8D228E03F7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209601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94CFE6-0B40-4E38-82FD-E4588687713E}"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8876202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0344480-F9C4-4348-BEB7-D20174EF13FE}"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802045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A17FAC-7178-4503-A612-80B95377ED7E}"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680976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AA8544-B299-4FB6-9DB2-1C237D621FE8}"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706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A10E59-C803-4CD2-BB8E-2155C2953DAD}" type="datetime1">
              <a:rPr lang="zh-CN" altLang="en-US" smtClean="0"/>
              <a:pPr/>
              <a:t>2014/4/17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36121139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A4A1E8-F14D-4EA1-B956-32C8A2BC410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07539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076E8C-8EE8-4206-B7ED-FFC9EEDDAADE}"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5148717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CA2E58E-3C4E-4780-B90C-A7B7D547138D}"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7302612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A352A2F-318C-4588-986A-B87BDD92A335}"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1244162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63EFAA-1A4D-4EF1-9949-0A91074E9BB0}"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5474138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FD503D-7224-4F11-BE18-0B23E611FC69}"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2098699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85BA940-9A13-4552-B549-C0CD806AF1AE}"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3167470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BD6F9F-392C-490F-919C-1167318587D4}"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82708913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B5F9ABF-7F9A-4CAC-A65B-B97846B9CFDA}"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3595765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64AA43-3B35-4F15-B669-0E4DD2E1728D}"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802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9EA22B-B02F-4FDB-B09A-65B92D76C186}" type="datetime1">
              <a:rPr lang="zh-CN" altLang="en-US" smtClean="0"/>
              <a:pPr/>
              <a:t>2014/4/17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36000447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9D6890-5D4C-486E-B0EF-961D02DB8AA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128591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0FD2E7-4ADD-47FC-A989-6A86873D9E6F}"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9838613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DBDCED-E495-424E-BC4B-3E1DAE08FBB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2738107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FC88C9-53BD-4B13-B8C3-176A81C1CACC}"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0218136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07AC0D-1A66-4665-94EC-70B73A814F24}"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7984908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C65C1E-1683-40DF-9301-E91A944AF575}"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896149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ED138E-35A5-4DFE-B6F9-99785F55A1AF}"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523555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9BBAD1-FD1F-405A-A8B2-906FEC7CDAE7}"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013225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2A7F5D-86CC-4A5D-8012-A53086572C62}" type="datetime1">
              <a:rPr lang="zh-CN" altLang="en-US" smtClean="0">
                <a:solidFill>
                  <a:prstClr val="black">
                    <a:tint val="75000"/>
                  </a:prstClr>
                </a:solidFill>
              </a:rPr>
              <a:pPr/>
              <a:t>2014/4/17</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3460705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727688-EE08-4232-B95A-3E921AFDD0D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9395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B9B86B-F49E-4431-915D-B62605DE6971}" type="datetime1">
              <a:rPr lang="zh-CN" altLang="en-US" smtClean="0"/>
              <a:pPr/>
              <a:t>2014/4/17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27238801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1C331C-8923-484F-BF27-6EEA03D90BF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9078331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A10E59-C803-4CD2-BB8E-2155C2953DAD}"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6883663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9EA22B-B02F-4FDB-B09A-65B92D76C186}"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2364195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B9B86B-F49E-4431-915D-B62605DE697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8773003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74A10C-01DE-4847-A1C4-AB501C2C3DB7}"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956837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8A76E8-7E37-4538-A74B-2CA549E6B229}"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7268134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A26738-2605-48B7-A354-6E53F502AB06}"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3893094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7308A-666C-4FE4-97C7-FFA7934254D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6704633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9BBAD1-FD1F-405A-A8B2-906FEC7CDAE7}"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013225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2A7F5D-86CC-4A5D-8012-A53086572C62}" type="datetime1">
              <a:rPr lang="zh-CN" altLang="en-US" smtClean="0">
                <a:solidFill>
                  <a:prstClr val="black">
                    <a:tint val="75000"/>
                  </a:prstClr>
                </a:solidFill>
              </a:rPr>
              <a:pPr/>
              <a:t>2014/4/17</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346070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74A10C-01DE-4847-A1C4-AB501C2C3DB7}" type="datetime1">
              <a:rPr lang="zh-CN" altLang="en-US" smtClean="0"/>
              <a:pPr/>
              <a:t>2014/4/17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16830488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727688-EE08-4232-B95A-3E921AFDD0D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939554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1C331C-8923-484F-BF27-6EEA03D90BF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9078331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A10E59-C803-4CD2-BB8E-2155C2953DAD}"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68836635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9EA22B-B02F-4FDB-B09A-65B92D76C186}"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23641955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B9B86B-F49E-4431-915D-B62605DE697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87730031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74A10C-01DE-4847-A1C4-AB501C2C3DB7}"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956837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8A76E8-7E37-4538-A74B-2CA549E6B229}"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7268134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A26738-2605-48B7-A354-6E53F502AB06}"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389309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7308A-666C-4FE4-97C7-FFA7934254D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67046338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9BBAD1-FD1F-405A-A8B2-906FEC7CDAE7}"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0132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8A76E8-7E37-4538-A74B-2CA549E6B229}" type="datetime1">
              <a:rPr lang="zh-CN" altLang="en-US" smtClean="0"/>
              <a:pPr/>
              <a:t>2014/4/17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21309282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2A7F5D-86CC-4A5D-8012-A53086572C62}" type="datetime1">
              <a:rPr lang="zh-CN" altLang="en-US" smtClean="0">
                <a:solidFill>
                  <a:prstClr val="black">
                    <a:tint val="75000"/>
                  </a:prstClr>
                </a:solidFill>
              </a:rPr>
              <a:pPr/>
              <a:t>2014/4/17</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3460705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727688-EE08-4232-B95A-3E921AFDD0D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939554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1C331C-8923-484F-BF27-6EEA03D90BF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90783319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A10E59-C803-4CD2-BB8E-2155C2953DAD}"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6883663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9EA22B-B02F-4FDB-B09A-65B92D76C186}"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2364195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B9B86B-F49E-4431-915D-B62605DE6971}"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8773003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74A10C-01DE-4847-A1C4-AB501C2C3DB7}"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9568376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8A76E8-7E37-4538-A74B-2CA549E6B229}"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72681348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A26738-2605-48B7-A354-6E53F502AB06}"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389309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7308A-666C-4FE4-97C7-FFA7934254DB}"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67046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719CC37-FA6F-4089-B737-722CC70F3C54}" type="datetime1">
              <a:rPr lang="zh-CN" altLang="en-US" smtClean="0"/>
              <a:pPr/>
              <a:t>2014/4/17</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719CC37-FA6F-4089-B737-722CC70F3C54}"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903283640"/>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0489B71D-8537-40FA-8AA3-0B7EA28B09B0}"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521956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F96B3078-591A-4FBD-8D60-AA1E297AD920}"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1308502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601E70D-2722-4647-9C5E-19266A34162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17445687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FBC2B768-1C93-4122-AF61-324FE50FD0D8}"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76951375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D078686-1CF5-4EE4-9D96-00A2D9298DAC}"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08601633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719CC37-FA6F-4089-B737-722CC70F3C54}"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76270680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719CC37-FA6F-4089-B737-722CC70F3C54}"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76270680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719CC37-FA6F-4089-B737-722CC70F3C54}"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76270680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1.xml"/><Relationship Id="rId6" Type="http://schemas.microsoft.com/office/2007/relationships/diagramDrawing" Target="../diagrams/drawing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6.xml"/><Relationship Id="rId6" Type="http://schemas.microsoft.com/office/2007/relationships/diagramDrawing" Target="../diagrams/drawing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22078"/>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2022078"/>
            <a:ext cx="6984776" cy="1656000"/>
          </a:xfrm>
          <a:prstGeom prst="rect">
            <a:avLst/>
          </a:prstGeom>
          <a:gradFill flip="none" rotWithShape="1">
            <a:gsLst>
              <a:gs pos="0">
                <a:srgbClr val="026DCE"/>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数据挖掘</a:t>
            </a:r>
            <a:endParaRPr lang="zh-CN" altLang="en-US" sz="6000" dirty="0"/>
          </a:p>
        </p:txBody>
      </p:sp>
      <p:sp>
        <p:nvSpPr>
          <p:cNvPr id="5" name="矩形 4"/>
          <p:cNvSpPr/>
          <p:nvPr/>
        </p:nvSpPr>
        <p:spPr>
          <a:xfrm>
            <a:off x="0" y="3614348"/>
            <a:ext cx="9144000" cy="222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8028384" y="5465757"/>
            <a:ext cx="1047082" cy="200055"/>
          </a:xfrm>
          <a:prstGeom prst="rect">
            <a:avLst/>
          </a:prstGeom>
          <a:noFill/>
        </p:spPr>
        <p:txBody>
          <a:bodyPr wrap="none" rtlCol="0">
            <a:spAutoFit/>
          </a:bodyPr>
          <a:lstStyle/>
          <a:p>
            <a:r>
              <a:rPr lang="en-US" altLang="zh-CN" sz="700" b="1" dirty="0" smtClean="0">
                <a:solidFill>
                  <a:schemeClr val="tx2"/>
                </a:solidFill>
                <a:latin typeface="Arial" pitchFamily="34" charset="0"/>
                <a:cs typeface="Arial" pitchFamily="34" charset="0"/>
              </a:rPr>
              <a:t>Shanghai University</a:t>
            </a:r>
            <a:endParaRPr lang="zh-CN" altLang="en-US" sz="700" b="1" dirty="0">
              <a:solidFill>
                <a:schemeClr val="tx2"/>
              </a:solidFill>
              <a:latin typeface="Arial" pitchFamily="34" charset="0"/>
              <a:cs typeface="Arial" pitchFamily="34" charset="0"/>
            </a:endParaRPr>
          </a:p>
        </p:txBody>
      </p:sp>
      <p:sp>
        <p:nvSpPr>
          <p:cNvPr id="14" name="TextBox 13"/>
          <p:cNvSpPr txBox="1"/>
          <p:nvPr/>
        </p:nvSpPr>
        <p:spPr>
          <a:xfrm>
            <a:off x="1115616" y="193204"/>
            <a:ext cx="1225860" cy="369332"/>
          </a:xfrm>
          <a:prstGeom prst="rect">
            <a:avLst/>
          </a:prstGeom>
          <a:noFill/>
        </p:spPr>
        <p:txBody>
          <a:bodyPr wrap="none" rtlCol="0">
            <a:spAutoFit/>
          </a:bodyPr>
          <a:lstStyle/>
          <a:p>
            <a:r>
              <a:rPr lang="en-US" altLang="zh-CN" dirty="0" smtClean="0">
                <a:solidFill>
                  <a:schemeClr val="tx2"/>
                </a:solidFill>
                <a:latin typeface="Impact" pitchFamily="34" charset="0"/>
                <a:ea typeface="Arial Unicode MS" pitchFamily="34" charset="-122"/>
                <a:cs typeface="Arial" pitchFamily="34" charset="0"/>
              </a:rPr>
              <a:t>Data Mining </a:t>
            </a:r>
            <a:endParaRPr lang="zh-CN" altLang="en-US" dirty="0">
              <a:solidFill>
                <a:schemeClr val="tx2"/>
              </a:solidFill>
              <a:latin typeface="Impact" pitchFamily="34" charset="0"/>
              <a:ea typeface="Arial Unicode MS" pitchFamily="34" charset="-122"/>
              <a:cs typeface="Arial" pitchFamily="34" charset="0"/>
            </a:endParaRPr>
          </a:p>
        </p:txBody>
      </p:sp>
      <p:sp>
        <p:nvSpPr>
          <p:cNvPr id="15" name="矩形 14"/>
          <p:cNvSpPr/>
          <p:nvPr/>
        </p:nvSpPr>
        <p:spPr>
          <a:xfrm>
            <a:off x="1115616" y="517243"/>
            <a:ext cx="1240238"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101218CE-149D-49E3-8033-D5CD97556C98}" type="slidenum">
              <a:rPr lang="zh-CN" altLang="en-US" smtClean="0"/>
              <a:pPr/>
              <a:t>1</a:t>
            </a:fld>
            <a:endParaRPr lang="zh-CN" altLang="en-US"/>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496" y="26494"/>
            <a:ext cx="1074812" cy="1318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日期占位符 5"/>
          <p:cNvSpPr>
            <a:spLocks noGrp="1"/>
          </p:cNvSpPr>
          <p:nvPr>
            <p:ph type="dt" sz="half" idx="10"/>
          </p:nvPr>
        </p:nvSpPr>
        <p:spPr/>
        <p:txBody>
          <a:bodyPr/>
          <a:lstStyle/>
          <a:p>
            <a:fld id="{233873E6-FBEF-428C-986D-B380CCF06A8A}" type="datetime1">
              <a:rPr lang="zh-CN" altLang="en-US" smtClean="0"/>
              <a:pPr/>
              <a:t>2014/4/17</a:t>
            </a:fld>
            <a:endParaRPr lang="zh-CN" altLang="en-US" dirty="0"/>
          </a:p>
        </p:txBody>
      </p:sp>
    </p:spTree>
    <p:extLst>
      <p:ext uri="{BB962C8B-B14F-4D97-AF65-F5344CB8AC3E}">
        <p14:creationId xmlns="" xmlns:p14="http://schemas.microsoft.com/office/powerpoint/2010/main" val="4174252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3060144"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分类 </a:t>
            </a:r>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smtClean="0">
                <a:solidFill>
                  <a:prstClr val="white"/>
                </a:solidFill>
                <a:latin typeface="Impact" pitchFamily="34" charset="0"/>
                <a:ea typeface="Arial Unicode MS" pitchFamily="34" charset="-122"/>
                <a:cs typeface="Arial" pitchFamily="34" charset="0"/>
              </a:rPr>
              <a:t>神经网络</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359728" y="517243"/>
            <a:ext cx="241207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TextBox 2"/>
          <p:cNvSpPr txBox="1"/>
          <p:nvPr/>
        </p:nvSpPr>
        <p:spPr>
          <a:xfrm>
            <a:off x="683568" y="769268"/>
            <a:ext cx="7128792" cy="461665"/>
          </a:xfrm>
          <a:prstGeom prst="rect">
            <a:avLst/>
          </a:prstGeom>
          <a:noFill/>
        </p:spPr>
        <p:txBody>
          <a:bodyPr wrap="square" rtlCol="0">
            <a:spAutoFit/>
          </a:bodyPr>
          <a:lstStyle/>
          <a:p>
            <a:pPr marL="342900" indent="-342900">
              <a:spcBef>
                <a:spcPct val="20000"/>
              </a:spcBef>
              <a:buFont typeface="Arial" pitchFamily="34" charset="0"/>
              <a:buChar char="•"/>
            </a:pPr>
            <a:r>
              <a:rPr lang="zh-CN" altLang="en-US" sz="2400" dirty="0">
                <a:solidFill>
                  <a:prstClr val="black"/>
                </a:solidFill>
              </a:rPr>
              <a:t>实验结果：</a:t>
            </a:r>
            <a:endParaRPr lang="en-US" altLang="zh-CN" sz="2400" dirty="0">
              <a:solidFill>
                <a:prstClr val="black"/>
              </a:solidFill>
            </a:endParaRPr>
          </a:p>
        </p:txBody>
      </p:sp>
      <p:graphicFrame>
        <p:nvGraphicFramePr>
          <p:cNvPr id="9" name="表格 8"/>
          <p:cNvGraphicFramePr>
            <a:graphicFrameLocks noGrp="1"/>
          </p:cNvGraphicFramePr>
          <p:nvPr>
            <p:extLst>
              <p:ext uri="{D42A27DB-BD31-4B8C-83A1-F6EECF244321}">
                <p14:modId xmlns="" xmlns:p14="http://schemas.microsoft.com/office/powerpoint/2010/main" val="2482555922"/>
              </p:ext>
            </p:extLst>
          </p:nvPr>
        </p:nvGraphicFramePr>
        <p:xfrm>
          <a:off x="1115616" y="173418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zh-CN" altLang="en-US" dirty="0" smtClean="0"/>
                        <a:t>项目</a:t>
                      </a:r>
                      <a:endParaRPr lang="zh-CN" altLang="en-US" dirty="0"/>
                    </a:p>
                  </a:txBody>
                  <a:tcPr/>
                </a:tc>
                <a:tc>
                  <a:txBody>
                    <a:bodyPr/>
                    <a:lstStyle/>
                    <a:p>
                      <a:pPr algn="ctr"/>
                      <a:r>
                        <a:rPr lang="zh-CN" altLang="en-US" dirty="0" smtClean="0"/>
                        <a:t>百分比</a:t>
                      </a:r>
                      <a:endParaRPr lang="zh-CN" altLang="en-US" dirty="0"/>
                    </a:p>
                  </a:txBody>
                  <a:tcPr/>
                </a:tc>
              </a:tr>
              <a:tr h="370840">
                <a:tc>
                  <a:txBody>
                    <a:bodyPr/>
                    <a:lstStyle/>
                    <a:p>
                      <a:pPr algn="ctr"/>
                      <a:r>
                        <a:rPr lang="en-US" altLang="zh-CN" dirty="0" smtClean="0"/>
                        <a:t>3G</a:t>
                      </a:r>
                      <a:r>
                        <a:rPr lang="zh-CN" altLang="en-US" dirty="0" smtClean="0"/>
                        <a:t>客户分类正确率</a:t>
                      </a:r>
                      <a:endParaRPr lang="zh-CN" altLang="en-US" dirty="0"/>
                    </a:p>
                  </a:txBody>
                  <a:tcPr/>
                </a:tc>
                <a:tc>
                  <a:txBody>
                    <a:bodyPr/>
                    <a:lstStyle/>
                    <a:p>
                      <a:pPr algn="ctr"/>
                      <a:r>
                        <a:rPr lang="en-US" altLang="zh-CN" dirty="0" smtClean="0"/>
                        <a:t>78%</a:t>
                      </a:r>
                      <a:endParaRPr lang="zh-CN" altLang="en-US" dirty="0"/>
                    </a:p>
                  </a:txBody>
                  <a:tcPr/>
                </a:tc>
              </a:tr>
              <a:tr h="370840">
                <a:tc>
                  <a:txBody>
                    <a:bodyPr/>
                    <a:lstStyle/>
                    <a:p>
                      <a:pPr algn="ctr"/>
                      <a:r>
                        <a:rPr lang="en-US" altLang="zh-CN" dirty="0" smtClean="0"/>
                        <a:t>2G</a:t>
                      </a:r>
                      <a:r>
                        <a:rPr lang="zh-CN" altLang="en-US" dirty="0" smtClean="0"/>
                        <a:t>客户分类正确率</a:t>
                      </a:r>
                      <a:endParaRPr lang="zh-CN" altLang="en-US" dirty="0"/>
                    </a:p>
                  </a:txBody>
                  <a:tcPr/>
                </a:tc>
                <a:tc>
                  <a:txBody>
                    <a:bodyPr/>
                    <a:lstStyle/>
                    <a:p>
                      <a:pPr algn="ctr"/>
                      <a:r>
                        <a:rPr lang="en-US" altLang="zh-CN" dirty="0" smtClean="0"/>
                        <a:t>74%</a:t>
                      </a:r>
                      <a:endParaRPr lang="zh-CN" altLang="en-US" dirty="0"/>
                    </a:p>
                  </a:txBody>
                  <a:tcPr/>
                </a:tc>
              </a:tr>
              <a:tr h="370840">
                <a:tc>
                  <a:txBody>
                    <a:bodyPr/>
                    <a:lstStyle/>
                    <a:p>
                      <a:pPr algn="ctr"/>
                      <a:r>
                        <a:rPr lang="zh-CN" altLang="en-US" dirty="0" smtClean="0"/>
                        <a:t>总体正确率</a:t>
                      </a:r>
                      <a:endParaRPr lang="zh-CN" altLang="en-US" dirty="0"/>
                    </a:p>
                  </a:txBody>
                  <a:tcPr/>
                </a:tc>
                <a:tc>
                  <a:txBody>
                    <a:bodyPr/>
                    <a:lstStyle/>
                    <a:p>
                      <a:pPr algn="ctr"/>
                      <a:r>
                        <a:rPr lang="en-US" altLang="zh-CN" dirty="0" smtClean="0"/>
                        <a:t>75%</a:t>
                      </a:r>
                      <a:endParaRPr lang="zh-CN" altLang="en-US" dirty="0"/>
                    </a:p>
                  </a:txBody>
                  <a:tcPr/>
                </a:tc>
              </a:tr>
            </a:tbl>
          </a:graphicData>
        </a:graphic>
      </p:graphicFrame>
      <p:sp>
        <p:nvSpPr>
          <p:cNvPr id="4" name="TextBox 3"/>
          <p:cNvSpPr txBox="1"/>
          <p:nvPr/>
        </p:nvSpPr>
        <p:spPr>
          <a:xfrm>
            <a:off x="2195736" y="1345332"/>
            <a:ext cx="3672408" cy="369332"/>
          </a:xfrm>
          <a:prstGeom prst="rect">
            <a:avLst/>
          </a:prstGeom>
          <a:noFill/>
        </p:spPr>
        <p:txBody>
          <a:bodyPr wrap="square" rtlCol="0">
            <a:spAutoFit/>
          </a:bodyPr>
          <a:lstStyle/>
          <a:p>
            <a:pPr algn="ctr">
              <a:spcBef>
                <a:spcPct val="20000"/>
              </a:spcBef>
            </a:pPr>
            <a:r>
              <a:rPr lang="en-US" altLang="zh-CN" dirty="0">
                <a:solidFill>
                  <a:prstClr val="black"/>
                </a:solidFill>
              </a:rPr>
              <a:t>BP</a:t>
            </a:r>
            <a:r>
              <a:rPr lang="zh-CN" altLang="en-US" dirty="0">
                <a:solidFill>
                  <a:prstClr val="black"/>
                </a:solidFill>
              </a:rPr>
              <a:t>神经网络分类正确率统计</a:t>
            </a:r>
            <a:endParaRPr lang="en-US" altLang="zh-CN" dirty="0">
              <a:solidFill>
                <a:prstClr val="black"/>
              </a:solidFill>
            </a:endParaRPr>
          </a:p>
        </p:txBody>
      </p:sp>
      <p:sp>
        <p:nvSpPr>
          <p:cNvPr id="10" name="灯片编号占位符 9"/>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10</a:t>
            </a:fld>
            <a:endParaRPr lang="zh-CN" altLang="en-US">
              <a:solidFill>
                <a:prstClr val="black">
                  <a:tint val="75000"/>
                </a:prstClr>
              </a:solidFill>
            </a:endParaRPr>
          </a:p>
        </p:txBody>
      </p:sp>
      <p:sp>
        <p:nvSpPr>
          <p:cNvPr id="11" name="日期占位符 10"/>
          <p:cNvSpPr>
            <a:spLocks noGrp="1"/>
          </p:cNvSpPr>
          <p:nvPr>
            <p:ph type="dt" sz="half" idx="10"/>
          </p:nvPr>
        </p:nvSpPr>
        <p:spPr/>
        <p:txBody>
          <a:bodyPr/>
          <a:lstStyle/>
          <a:p>
            <a:fld id="{C42F78E4-F6A1-4756-A0B8-B5241DA18661}" type="datetime1">
              <a:rPr lang="zh-CN" altLang="en-US" smtClean="0">
                <a:solidFill>
                  <a:prstClr val="black">
                    <a:tint val="75000"/>
                  </a:prstClr>
                </a:solidFill>
              </a:rPr>
              <a:pPr/>
              <a:t>2014/4/17</a:t>
            </a:fld>
            <a:endParaRPr lang="zh-CN" altLang="en-US" dirty="0">
              <a:solidFill>
                <a:prstClr val="black">
                  <a:tint val="75000"/>
                </a:prstClr>
              </a:solidFill>
            </a:endParaRPr>
          </a:p>
        </p:txBody>
      </p:sp>
    </p:spTree>
    <p:extLst>
      <p:ext uri="{BB962C8B-B14F-4D97-AF65-F5344CB8AC3E}">
        <p14:creationId xmlns="" xmlns:p14="http://schemas.microsoft.com/office/powerpoint/2010/main" val="2357085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3060144"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3.1.2   </a:t>
            </a:r>
            <a:r>
              <a:rPr lang="zh-CN" altLang="en-US" sz="2400" dirty="0" smtClean="0">
                <a:solidFill>
                  <a:prstClr val="white"/>
                </a:solidFill>
                <a:latin typeface="Impact" pitchFamily="34" charset="0"/>
                <a:ea typeface="Arial Unicode MS" pitchFamily="34" charset="-122"/>
                <a:cs typeface="Arial" pitchFamily="34" charset="0"/>
              </a:rPr>
              <a:t>分类 </a:t>
            </a:r>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a:solidFill>
                  <a:prstClr val="white"/>
                </a:solidFill>
                <a:latin typeface="Impact" pitchFamily="34" charset="0"/>
                <a:ea typeface="Arial Unicode MS" pitchFamily="34" charset="-122"/>
                <a:cs typeface="Arial" pitchFamily="34" charset="0"/>
              </a:rPr>
              <a:t>决策树</a:t>
            </a:r>
          </a:p>
        </p:txBody>
      </p:sp>
      <p:sp>
        <p:nvSpPr>
          <p:cNvPr id="14" name="矩形 13"/>
          <p:cNvSpPr/>
          <p:nvPr/>
        </p:nvSpPr>
        <p:spPr>
          <a:xfrm>
            <a:off x="804316" y="517243"/>
            <a:ext cx="219604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灯片编号占位符 9"/>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11</a:t>
            </a:fld>
            <a:endParaRPr lang="zh-CN" altLang="en-US">
              <a:solidFill>
                <a:prstClr val="black">
                  <a:tint val="75000"/>
                </a:prstClr>
              </a:solidFill>
            </a:endParaRPr>
          </a:p>
        </p:txBody>
      </p:sp>
      <p:sp>
        <p:nvSpPr>
          <p:cNvPr id="11" name="内容占位符 2" descr="Rectangle: Click to edit Master text styles&#10;Second level&#10;Third level&#10;Fourth level&#10;Fifth level"/>
          <p:cNvSpPr>
            <a:spLocks noGrp="1"/>
          </p:cNvSpPr>
          <p:nvPr>
            <p:ph idx="1"/>
          </p:nvPr>
        </p:nvSpPr>
        <p:spPr>
          <a:xfrm>
            <a:off x="838200" y="841276"/>
            <a:ext cx="7622232" cy="4114800"/>
          </a:xfrm>
        </p:spPr>
        <p:txBody>
          <a:bodyPr>
            <a:normAutofit/>
          </a:bodyPr>
          <a:lstStyle/>
          <a:p>
            <a:pPr marL="0" indent="0">
              <a:buFont typeface="Wingdings" pitchFamily="2" charset="2"/>
              <a:buNone/>
            </a:pPr>
            <a:endParaRPr lang="en-US" altLang="zh-CN" sz="2600" dirty="0" smtClean="0"/>
          </a:p>
          <a:p>
            <a:pPr marL="0" indent="0">
              <a:buFont typeface="Wingdings" pitchFamily="2" charset="2"/>
              <a:buNone/>
            </a:pPr>
            <a:endParaRPr lang="en-US" altLang="zh-CN" sz="2600" dirty="0"/>
          </a:p>
          <a:p>
            <a:pPr marL="0" indent="0">
              <a:buFont typeface="Wingdings" pitchFamily="2" charset="2"/>
              <a:buNone/>
            </a:pPr>
            <a:r>
              <a:rPr lang="zh-CN" altLang="en-US" sz="2600" dirty="0" smtClean="0"/>
              <a:t>决策树算法</a:t>
            </a:r>
            <a:r>
              <a:rPr lang="en-US" altLang="zh-CN" sz="2600" dirty="0" smtClean="0"/>
              <a:t>:</a:t>
            </a:r>
            <a:r>
              <a:rPr lang="zh-CN" altLang="en-US" sz="2600" dirty="0" smtClean="0"/>
              <a:t>一种逼近离散函数值的方法。</a:t>
            </a:r>
            <a:endParaRPr lang="en-US" altLang="zh-CN" sz="2600" dirty="0" smtClean="0"/>
          </a:p>
          <a:p>
            <a:pPr marL="0" indent="0">
              <a:buFont typeface="Wingdings" pitchFamily="2" charset="2"/>
              <a:buNone/>
            </a:pPr>
            <a:r>
              <a:rPr lang="zh-CN" altLang="en-US" sz="2600" dirty="0" smtClean="0"/>
              <a:t>它是一种典型的分类方法，首先对数据进行处理，利用归纳算法生成可读的规则和决策树，然后使用决策对新数据进行分析。本质上决策树是通过一系列规则对数据进行分类的过程。</a:t>
            </a:r>
          </a:p>
        </p:txBody>
      </p:sp>
      <p:sp>
        <p:nvSpPr>
          <p:cNvPr id="2" name="日期占位符 1"/>
          <p:cNvSpPr>
            <a:spLocks noGrp="1"/>
          </p:cNvSpPr>
          <p:nvPr>
            <p:ph type="dt" sz="half" idx="10"/>
          </p:nvPr>
        </p:nvSpPr>
        <p:spPr/>
        <p:txBody>
          <a:bodyPr/>
          <a:lstStyle/>
          <a:p>
            <a:fld id="{7307657F-266A-41A3-9FFF-55DE91F71BD9}" type="datetime1">
              <a:rPr lang="zh-CN" altLang="en-US" smtClean="0">
                <a:solidFill>
                  <a:prstClr val="black">
                    <a:tint val="75000"/>
                  </a:prstClr>
                </a:solidFill>
              </a:rPr>
              <a:pPr/>
              <a:t>2014/4/17</a:t>
            </a:fld>
            <a:endParaRPr lang="zh-CN" altLang="en-US">
              <a:solidFill>
                <a:prstClr val="black">
                  <a:tint val="75000"/>
                </a:prstClr>
              </a:solidFill>
            </a:endParaRPr>
          </a:p>
        </p:txBody>
      </p:sp>
    </p:spTree>
    <p:extLst>
      <p:ext uri="{BB962C8B-B14F-4D97-AF65-F5344CB8AC3E}">
        <p14:creationId xmlns="" xmlns:p14="http://schemas.microsoft.com/office/powerpoint/2010/main" val="3517548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3060144"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分类 </a:t>
            </a:r>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a:solidFill>
                  <a:prstClr val="white"/>
                </a:solidFill>
                <a:latin typeface="Impact" pitchFamily="34" charset="0"/>
                <a:ea typeface="Arial Unicode MS" pitchFamily="34" charset="-122"/>
                <a:cs typeface="Arial" pitchFamily="34" charset="0"/>
              </a:rPr>
              <a:t>决策树</a:t>
            </a:r>
          </a:p>
        </p:txBody>
      </p:sp>
      <p:sp>
        <p:nvSpPr>
          <p:cNvPr id="14" name="矩形 13"/>
          <p:cNvSpPr/>
          <p:nvPr/>
        </p:nvSpPr>
        <p:spPr>
          <a:xfrm>
            <a:off x="359728" y="517243"/>
            <a:ext cx="219604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灯片编号占位符 9"/>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12</a:t>
            </a:fld>
            <a:endParaRPr lang="zh-CN" altLang="en-US">
              <a:solidFill>
                <a:prstClr val="black">
                  <a:tint val="75000"/>
                </a:prstClr>
              </a:solidFill>
            </a:endParaRPr>
          </a:p>
        </p:txBody>
      </p:sp>
      <p:sp>
        <p:nvSpPr>
          <p:cNvPr id="7" name="标题 1"/>
          <p:cNvSpPr>
            <a:spLocks noGrp="1"/>
          </p:cNvSpPr>
          <p:nvPr>
            <p:ph type="title"/>
          </p:nvPr>
        </p:nvSpPr>
        <p:spPr>
          <a:xfrm>
            <a:off x="539552" y="697260"/>
            <a:ext cx="6984776" cy="720080"/>
          </a:xfrm>
        </p:spPr>
        <p:txBody>
          <a:bodyPr>
            <a:normAutofit/>
          </a:bodyPr>
          <a:lstStyle/>
          <a:p>
            <a:pPr algn="l"/>
            <a:r>
              <a:rPr lang="zh-CN" altLang="en-US" sz="2400" dirty="0" smtClean="0"/>
              <a:t>数据集 </a:t>
            </a:r>
          </a:p>
        </p:txBody>
      </p:sp>
      <p:sp>
        <p:nvSpPr>
          <p:cNvPr id="2" name="日期占位符 1"/>
          <p:cNvSpPr>
            <a:spLocks noGrp="1"/>
          </p:cNvSpPr>
          <p:nvPr>
            <p:ph type="dt" sz="half" idx="10"/>
          </p:nvPr>
        </p:nvSpPr>
        <p:spPr/>
        <p:txBody>
          <a:bodyPr/>
          <a:lstStyle/>
          <a:p>
            <a:fld id="{1439AF17-B0AF-4BC4-AEDE-63D623385E6B}" type="datetime1">
              <a:rPr lang="zh-CN" altLang="en-US" smtClean="0">
                <a:solidFill>
                  <a:prstClr val="black">
                    <a:tint val="75000"/>
                  </a:prstClr>
                </a:solidFill>
              </a:rPr>
              <a:pPr/>
              <a:t>2014/4/17</a:t>
            </a:fld>
            <a:endParaRPr lang="zh-CN" altLang="en-US" dirty="0">
              <a:solidFill>
                <a:prstClr val="black">
                  <a:tint val="75000"/>
                </a:prstClr>
              </a:solidFill>
            </a:endParaRPr>
          </a:p>
        </p:txBody>
      </p:sp>
      <p:sp>
        <p:nvSpPr>
          <p:cNvPr id="9" name="内容占位符 8"/>
          <p:cNvSpPr>
            <a:spLocks noGrp="1"/>
          </p:cNvSpPr>
          <p:nvPr>
            <p:ph idx="1"/>
          </p:nvPr>
        </p:nvSpPr>
        <p:spPr/>
        <p:txBody>
          <a:bodyPr/>
          <a:lstStyle/>
          <a:p>
            <a:endParaRPr lang="zh-CN" altLang="en-US"/>
          </a:p>
        </p:txBody>
      </p:sp>
      <p:graphicFrame>
        <p:nvGraphicFramePr>
          <p:cNvPr id="11" name="内容占位符 2"/>
          <p:cNvGraphicFramePr>
            <a:graphicFrameLocks/>
          </p:cNvGraphicFramePr>
          <p:nvPr>
            <p:extLst>
              <p:ext uri="{D42A27DB-BD31-4B8C-83A1-F6EECF244321}">
                <p14:modId xmlns:p14="http://schemas.microsoft.com/office/powerpoint/2010/main" xmlns="" val="544626217"/>
              </p:ext>
            </p:extLst>
          </p:nvPr>
        </p:nvGraphicFramePr>
        <p:xfrm>
          <a:off x="685370" y="1273324"/>
          <a:ext cx="8172910" cy="3744415"/>
        </p:xfrm>
        <a:graphic>
          <a:graphicData uri="http://schemas.openxmlformats.org/drawingml/2006/table">
            <a:tbl>
              <a:tblPr firstRow="1" firstCol="1" bandRow="1">
                <a:tableStyleId>{5C22544A-7EE6-4342-B048-85BDC9FD1C3A}</a:tableStyleId>
              </a:tblPr>
              <a:tblGrid>
                <a:gridCol w="817291"/>
                <a:gridCol w="817291"/>
                <a:gridCol w="817291"/>
                <a:gridCol w="817291"/>
                <a:gridCol w="817291"/>
                <a:gridCol w="817291"/>
                <a:gridCol w="817291"/>
                <a:gridCol w="817291"/>
                <a:gridCol w="817291"/>
                <a:gridCol w="817291"/>
              </a:tblGrid>
              <a:tr h="876186">
                <a:tc>
                  <a:txBody>
                    <a:bodyPr/>
                    <a:lstStyle/>
                    <a:p>
                      <a:pPr algn="just">
                        <a:spcAft>
                          <a:spcPts val="0"/>
                        </a:spcAft>
                      </a:pPr>
                      <a:r>
                        <a:rPr lang="zh-CN" sz="1800" kern="0" dirty="0">
                          <a:effectLst/>
                        </a:rPr>
                        <a:t>问卷</a:t>
                      </a:r>
                      <a:r>
                        <a:rPr lang="en-US" sz="1800" kern="0" dirty="0">
                          <a:effectLst/>
                        </a:rPr>
                        <a:t>ID</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问卷长度</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甄别问题数</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问卷类型</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问卷发送时间</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solidFill>
                            <a:schemeClr val="tx1"/>
                          </a:solidFill>
                          <a:effectLst/>
                          <a:highlight>
                            <a:srgbClr val="FFFF00"/>
                          </a:highlight>
                        </a:rPr>
                        <a:t>年龄</a:t>
                      </a:r>
                      <a:endParaRPr lang="zh-CN" sz="18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800" kern="100" dirty="0">
                          <a:solidFill>
                            <a:schemeClr val="tx1"/>
                          </a:solidFill>
                          <a:effectLst/>
                          <a:highlight>
                            <a:srgbClr val="FFFF00"/>
                          </a:highlight>
                        </a:rPr>
                        <a:t>性别</a:t>
                      </a:r>
                      <a:endParaRPr lang="zh-CN" sz="18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800" kern="100">
                          <a:effectLst/>
                        </a:rPr>
                        <a:t>职业</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solidFill>
                            <a:schemeClr val="tx1"/>
                          </a:solidFill>
                          <a:effectLst/>
                          <a:highlight>
                            <a:srgbClr val="FFFF00"/>
                          </a:highlight>
                        </a:rPr>
                        <a:t>城市</a:t>
                      </a:r>
                      <a:endParaRPr lang="zh-CN" sz="18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是否回复</a:t>
                      </a:r>
                      <a:endParaRPr lang="zh-CN" sz="1800" kern="100">
                        <a:solidFill>
                          <a:srgbClr val="000000"/>
                        </a:solidFill>
                        <a:effectLst/>
                        <a:latin typeface="Calibri"/>
                        <a:ea typeface="宋体"/>
                        <a:cs typeface="Times New Roman"/>
                      </a:endParaRPr>
                    </a:p>
                  </a:txBody>
                  <a:tcPr marL="68580" marR="68580" marT="0" marB="0"/>
                </a:tc>
              </a:tr>
              <a:tr h="409747">
                <a:tc>
                  <a:txBody>
                    <a:bodyPr/>
                    <a:lstStyle/>
                    <a:p>
                      <a:pPr algn="just">
                        <a:spcAft>
                          <a:spcPts val="0"/>
                        </a:spcAft>
                      </a:pPr>
                      <a:r>
                        <a:rPr lang="en-US" sz="1800" kern="0" dirty="0">
                          <a:effectLst/>
                        </a:rPr>
                        <a:t>Q1</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长</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多</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航空</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早晨</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1800" kern="0" dirty="0">
                          <a:effectLst/>
                          <a:highlight>
                            <a:srgbClr val="FFFF00"/>
                          </a:highlight>
                        </a:rPr>
                        <a:t>40-44</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highlight>
                            <a:srgbClr val="FFFF00"/>
                          </a:highlight>
                        </a:rPr>
                        <a:t>男</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医生</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highlight>
                            <a:srgbClr val="FFFF00"/>
                          </a:highlight>
                        </a:rPr>
                        <a:t>上海</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否</a:t>
                      </a:r>
                      <a:endParaRPr lang="zh-CN" sz="1800" kern="100">
                        <a:solidFill>
                          <a:srgbClr val="000000"/>
                        </a:solidFill>
                        <a:effectLst/>
                        <a:latin typeface="Calibri"/>
                        <a:ea typeface="宋体"/>
                        <a:cs typeface="Times New Roman"/>
                      </a:endParaRPr>
                    </a:p>
                  </a:txBody>
                  <a:tcPr marL="68580" marR="68580" marT="0" marB="0"/>
                </a:tc>
              </a:tr>
              <a:tr h="409747">
                <a:tc>
                  <a:txBody>
                    <a:bodyPr/>
                    <a:lstStyle/>
                    <a:p>
                      <a:pPr algn="just">
                        <a:spcAft>
                          <a:spcPts val="0"/>
                        </a:spcAft>
                      </a:pPr>
                      <a:r>
                        <a:rPr lang="en-US" sz="1800" kern="0" dirty="0">
                          <a:effectLst/>
                        </a:rPr>
                        <a:t>Q2</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中</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较多</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母婴</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中午</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1800" kern="0" dirty="0">
                          <a:effectLst/>
                          <a:highlight>
                            <a:srgbClr val="FFFF00"/>
                          </a:highlight>
                        </a:rPr>
                        <a:t>25-29</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a:effectLst/>
                          <a:highlight>
                            <a:srgbClr val="FFFF00"/>
                          </a:highlight>
                        </a:rPr>
                        <a:t>女</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教师</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highlight>
                            <a:srgbClr val="FFFF00"/>
                          </a:highlight>
                        </a:rPr>
                        <a:t>北京</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是</a:t>
                      </a:r>
                      <a:endParaRPr lang="zh-CN" sz="1800" kern="100">
                        <a:solidFill>
                          <a:srgbClr val="000000"/>
                        </a:solidFill>
                        <a:effectLst/>
                        <a:latin typeface="Calibri"/>
                        <a:ea typeface="宋体"/>
                        <a:cs typeface="Times New Roman"/>
                      </a:endParaRPr>
                    </a:p>
                  </a:txBody>
                  <a:tcPr marL="68580" marR="68580" marT="0" marB="0"/>
                </a:tc>
              </a:tr>
              <a:tr h="409747">
                <a:tc>
                  <a:txBody>
                    <a:bodyPr/>
                    <a:lstStyle/>
                    <a:p>
                      <a:pPr algn="just">
                        <a:spcAft>
                          <a:spcPts val="0"/>
                        </a:spcAft>
                      </a:pPr>
                      <a:r>
                        <a:rPr lang="en-US" sz="1800" kern="0" dirty="0">
                          <a:effectLst/>
                        </a:rPr>
                        <a:t>Q3</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短</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少</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电商</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上午</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1800" kern="100" dirty="0">
                          <a:effectLst/>
                          <a:highlight>
                            <a:srgbClr val="FFFF00"/>
                          </a:highlight>
                        </a:rPr>
                        <a:t>25-29</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a:effectLst/>
                          <a:highlight>
                            <a:srgbClr val="FFFF00"/>
                          </a:highlight>
                        </a:rPr>
                        <a:t>男</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rPr>
                        <a:t>演员</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highlight>
                            <a:srgbClr val="FFFF00"/>
                          </a:highlight>
                        </a:rPr>
                        <a:t>杭州</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否</a:t>
                      </a:r>
                      <a:endParaRPr lang="zh-CN" sz="1800" kern="100" dirty="0">
                        <a:solidFill>
                          <a:srgbClr val="000000"/>
                        </a:solidFill>
                        <a:effectLst/>
                        <a:latin typeface="Calibri"/>
                        <a:ea typeface="宋体"/>
                        <a:cs typeface="Times New Roman"/>
                      </a:endParaRPr>
                    </a:p>
                  </a:txBody>
                  <a:tcPr marL="68580" marR="68580" marT="0" marB="0"/>
                </a:tc>
              </a:tr>
              <a:tr h="409747">
                <a:tc>
                  <a:txBody>
                    <a:bodyPr/>
                    <a:lstStyle/>
                    <a:p>
                      <a:pPr marL="0" algn="just" defTabSz="914400" rtl="0" eaLnBrk="1" latinLnBrk="0" hangingPunct="1">
                        <a:spcAft>
                          <a:spcPts val="0"/>
                        </a:spcAft>
                      </a:pPr>
                      <a:r>
                        <a:rPr lang="en-US" sz="1800" b="1" kern="0" dirty="0">
                          <a:solidFill>
                            <a:schemeClr val="lt1"/>
                          </a:solidFill>
                          <a:effectLst/>
                          <a:latin typeface="+mn-lt"/>
                          <a:ea typeface="+mn-ea"/>
                          <a:cs typeface="+mn-cs"/>
                        </a:rPr>
                        <a:t>Q4</a:t>
                      </a:r>
                      <a:endParaRPr lang="zh-CN" sz="1800" b="1" kern="0" dirty="0">
                        <a:solidFill>
                          <a:schemeClr val="lt1"/>
                        </a:solidFill>
                        <a:effectLst/>
                        <a:latin typeface="+mn-lt"/>
                        <a:ea typeface="+mn-ea"/>
                        <a:cs typeface="+mn-cs"/>
                      </a:endParaRPr>
                    </a:p>
                  </a:txBody>
                  <a:tcPr marL="68580" marR="68580" marT="0" marB="0"/>
                </a:tc>
                <a:tc>
                  <a:txBody>
                    <a:bodyPr/>
                    <a:lstStyle/>
                    <a:p>
                      <a:pPr marL="0" algn="just" defTabSz="914400" rtl="0" eaLnBrk="1" latinLnBrk="0" hangingPunct="1">
                        <a:spcAft>
                          <a:spcPts val="0"/>
                        </a:spcAft>
                      </a:pPr>
                      <a:r>
                        <a:rPr lang="zh-CN" sz="1800" kern="0">
                          <a:solidFill>
                            <a:schemeClr val="dk1"/>
                          </a:solidFill>
                          <a:effectLst/>
                          <a:latin typeface="+mn-lt"/>
                          <a:ea typeface="+mn-ea"/>
                          <a:cs typeface="+mn-cs"/>
                        </a:rPr>
                        <a:t>长</a:t>
                      </a:r>
                    </a:p>
                  </a:txBody>
                  <a:tcPr marL="68580" marR="68580" marT="0" marB="0"/>
                </a:tc>
                <a:tc>
                  <a:txBody>
                    <a:bodyPr/>
                    <a:lstStyle/>
                    <a:p>
                      <a:pPr marL="0" algn="just" defTabSz="914400" rtl="0" eaLnBrk="1" latinLnBrk="0" hangingPunct="1">
                        <a:spcAft>
                          <a:spcPts val="0"/>
                        </a:spcAft>
                      </a:pPr>
                      <a:r>
                        <a:rPr lang="zh-CN" sz="1800" kern="0">
                          <a:solidFill>
                            <a:schemeClr val="dk1"/>
                          </a:solidFill>
                          <a:effectLst/>
                          <a:latin typeface="+mn-lt"/>
                          <a:ea typeface="+mn-ea"/>
                          <a:cs typeface="+mn-cs"/>
                        </a:rPr>
                        <a:t>多</a:t>
                      </a:r>
                    </a:p>
                  </a:txBody>
                  <a:tcPr marL="68580" marR="68580" marT="0" marB="0"/>
                </a:tc>
                <a:tc>
                  <a:txBody>
                    <a:bodyPr/>
                    <a:lstStyle/>
                    <a:p>
                      <a:pPr marL="0" algn="just" defTabSz="914400" rtl="0" eaLnBrk="1" latinLnBrk="0" hangingPunct="1">
                        <a:spcAft>
                          <a:spcPts val="0"/>
                        </a:spcAft>
                      </a:pPr>
                      <a:r>
                        <a:rPr lang="zh-CN" sz="1800" kern="0">
                          <a:solidFill>
                            <a:schemeClr val="dk1"/>
                          </a:solidFill>
                          <a:effectLst/>
                          <a:latin typeface="+mn-lt"/>
                          <a:ea typeface="+mn-ea"/>
                          <a:cs typeface="+mn-cs"/>
                        </a:rPr>
                        <a:t>旅游</a:t>
                      </a:r>
                    </a:p>
                  </a:txBody>
                  <a:tcPr marL="68580" marR="68580" marT="0" marB="0"/>
                </a:tc>
                <a:tc>
                  <a:txBody>
                    <a:bodyPr/>
                    <a:lstStyle/>
                    <a:p>
                      <a:pPr marL="0" algn="just" defTabSz="914400" rtl="0" eaLnBrk="1" latinLnBrk="0" hangingPunct="1">
                        <a:spcAft>
                          <a:spcPts val="0"/>
                        </a:spcAft>
                      </a:pPr>
                      <a:r>
                        <a:rPr lang="zh-CN" sz="1800" kern="0">
                          <a:solidFill>
                            <a:schemeClr val="dk1"/>
                          </a:solidFill>
                          <a:effectLst/>
                          <a:latin typeface="+mn-lt"/>
                          <a:ea typeface="+mn-ea"/>
                          <a:cs typeface="+mn-cs"/>
                        </a:rPr>
                        <a:t>晚上</a:t>
                      </a:r>
                    </a:p>
                  </a:txBody>
                  <a:tcPr marL="68580" marR="68580" marT="0" marB="0"/>
                </a:tc>
                <a:tc>
                  <a:txBody>
                    <a:bodyPr/>
                    <a:lstStyle/>
                    <a:p>
                      <a:pPr marL="0" algn="just" defTabSz="914400" rtl="0" eaLnBrk="1" latinLnBrk="0" hangingPunct="1">
                        <a:spcAft>
                          <a:spcPts val="0"/>
                        </a:spcAft>
                      </a:pPr>
                      <a:r>
                        <a:rPr lang="en-US" sz="1800" kern="0" dirty="0">
                          <a:solidFill>
                            <a:schemeClr val="dk1"/>
                          </a:solidFill>
                          <a:effectLst/>
                          <a:latin typeface="+mn-lt"/>
                          <a:ea typeface="+mn-ea"/>
                          <a:cs typeface="+mn-cs"/>
                        </a:rPr>
                        <a:t>30-34</a:t>
                      </a:r>
                      <a:endParaRPr lang="zh-CN" sz="1800" kern="0" dirty="0">
                        <a:solidFill>
                          <a:schemeClr val="dk1"/>
                        </a:solidFill>
                        <a:effectLst/>
                        <a:latin typeface="+mn-lt"/>
                        <a:ea typeface="+mn-ea"/>
                        <a:cs typeface="+mn-cs"/>
                      </a:endParaRPr>
                    </a:p>
                  </a:txBody>
                  <a:tcPr marL="68580" marR="68580" marT="0" marB="0"/>
                </a:tc>
                <a:tc>
                  <a:txBody>
                    <a:bodyPr/>
                    <a:lstStyle/>
                    <a:p>
                      <a:pPr marL="0" algn="just" defTabSz="914400" rtl="0" eaLnBrk="1" latinLnBrk="0" hangingPunct="1">
                        <a:spcAft>
                          <a:spcPts val="0"/>
                        </a:spcAft>
                      </a:pPr>
                      <a:r>
                        <a:rPr lang="zh-CN" sz="1800" kern="0">
                          <a:solidFill>
                            <a:schemeClr val="dk1"/>
                          </a:solidFill>
                          <a:effectLst/>
                          <a:latin typeface="+mn-lt"/>
                          <a:ea typeface="+mn-ea"/>
                          <a:cs typeface="+mn-cs"/>
                        </a:rPr>
                        <a:t>女</a:t>
                      </a:r>
                    </a:p>
                  </a:txBody>
                  <a:tcPr marL="68580" marR="68580" marT="0" marB="0"/>
                </a:tc>
                <a:tc>
                  <a:txBody>
                    <a:bodyPr/>
                    <a:lstStyle/>
                    <a:p>
                      <a:pPr marL="0" algn="just" defTabSz="914400" rtl="0" eaLnBrk="1" latinLnBrk="0" hangingPunct="1">
                        <a:spcAft>
                          <a:spcPts val="0"/>
                        </a:spcAft>
                      </a:pPr>
                      <a:r>
                        <a:rPr lang="zh-CN" sz="1800" kern="0">
                          <a:solidFill>
                            <a:schemeClr val="dk1"/>
                          </a:solidFill>
                          <a:effectLst/>
                          <a:latin typeface="+mn-lt"/>
                          <a:ea typeface="+mn-ea"/>
                          <a:cs typeface="+mn-cs"/>
                        </a:rPr>
                        <a:t>务员</a:t>
                      </a:r>
                    </a:p>
                  </a:txBody>
                  <a:tcPr marL="68580" marR="68580" marT="0" marB="0"/>
                </a:tc>
                <a:tc>
                  <a:txBody>
                    <a:bodyPr/>
                    <a:lstStyle/>
                    <a:p>
                      <a:pPr marL="0" algn="just" defTabSz="914400" rtl="0" eaLnBrk="1" latinLnBrk="0" hangingPunct="1">
                        <a:spcAft>
                          <a:spcPts val="0"/>
                        </a:spcAft>
                      </a:pPr>
                      <a:r>
                        <a:rPr lang="zh-CN" sz="1800" kern="0" dirty="0">
                          <a:solidFill>
                            <a:schemeClr val="dk1"/>
                          </a:solidFill>
                          <a:effectLst/>
                          <a:latin typeface="+mn-lt"/>
                          <a:ea typeface="+mn-ea"/>
                          <a:cs typeface="+mn-cs"/>
                        </a:rPr>
                        <a:t>深圳</a:t>
                      </a:r>
                    </a:p>
                  </a:txBody>
                  <a:tcPr marL="68580" marR="68580" marT="0" marB="0"/>
                </a:tc>
                <a:tc>
                  <a:txBody>
                    <a:bodyPr/>
                    <a:lstStyle/>
                    <a:p>
                      <a:pPr marL="0" algn="just" defTabSz="914400" rtl="0" eaLnBrk="1" latinLnBrk="0" hangingPunct="1">
                        <a:spcAft>
                          <a:spcPts val="0"/>
                        </a:spcAft>
                      </a:pPr>
                      <a:r>
                        <a:rPr lang="zh-CN" sz="1800" kern="0" dirty="0">
                          <a:solidFill>
                            <a:schemeClr val="dk1"/>
                          </a:solidFill>
                          <a:effectLst/>
                          <a:latin typeface="+mn-lt"/>
                          <a:ea typeface="+mn-ea"/>
                          <a:cs typeface="+mn-cs"/>
                        </a:rPr>
                        <a:t>是</a:t>
                      </a:r>
                    </a:p>
                  </a:txBody>
                  <a:tcPr marL="68580" marR="68580" marT="0" marB="0"/>
                </a:tc>
              </a:tr>
              <a:tr h="409747">
                <a:tc>
                  <a:txBody>
                    <a:bodyPr/>
                    <a:lstStyle/>
                    <a:p>
                      <a:pPr algn="just">
                        <a:spcAft>
                          <a:spcPts val="0"/>
                        </a:spcAft>
                      </a:pPr>
                      <a:r>
                        <a:rPr lang="en-US" sz="1800" kern="0" dirty="0">
                          <a:effectLst/>
                        </a:rPr>
                        <a:t>Q5</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长</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多</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医疗</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早晨</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1800" kern="0" dirty="0">
                          <a:effectLst/>
                          <a:highlight>
                            <a:srgbClr val="FFFF00"/>
                          </a:highlight>
                        </a:rPr>
                        <a:t>50-54</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a:effectLst/>
                          <a:highlight>
                            <a:srgbClr val="FFFF00"/>
                          </a:highlight>
                        </a:rPr>
                        <a:t>女</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a:effectLst/>
                        </a:rPr>
                        <a:t>医生</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highlight>
                            <a:srgbClr val="FFFF00"/>
                          </a:highlight>
                        </a:rPr>
                        <a:t>北京</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是</a:t>
                      </a:r>
                      <a:endParaRPr lang="zh-CN" sz="1800" kern="100">
                        <a:solidFill>
                          <a:srgbClr val="000000"/>
                        </a:solidFill>
                        <a:effectLst/>
                        <a:latin typeface="Calibri"/>
                        <a:ea typeface="宋体"/>
                        <a:cs typeface="Times New Roman"/>
                      </a:endParaRPr>
                    </a:p>
                  </a:txBody>
                  <a:tcPr marL="68580" marR="68580" marT="0" marB="0"/>
                </a:tc>
              </a:tr>
              <a:tr h="409747">
                <a:tc>
                  <a:txBody>
                    <a:bodyPr/>
                    <a:lstStyle/>
                    <a:p>
                      <a:pPr algn="just">
                        <a:spcAft>
                          <a:spcPts val="0"/>
                        </a:spcAft>
                      </a:pPr>
                      <a:r>
                        <a:rPr lang="en-US" sz="1800" kern="0" dirty="0">
                          <a:effectLst/>
                        </a:rPr>
                        <a:t>Q6</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长</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较多</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体育</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中午</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1800" kern="0" dirty="0">
                          <a:effectLst/>
                          <a:highlight>
                            <a:srgbClr val="FFFF00"/>
                          </a:highlight>
                        </a:rPr>
                        <a:t>55-59</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a:effectLst/>
                          <a:highlight>
                            <a:srgbClr val="FFFF00"/>
                          </a:highlight>
                        </a:rPr>
                        <a:t>男</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a:effectLst/>
                        </a:rPr>
                        <a:t>医生</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highlight>
                            <a:srgbClr val="FFFF00"/>
                          </a:highlight>
                        </a:rPr>
                        <a:t>上海</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否</a:t>
                      </a:r>
                      <a:endParaRPr lang="zh-CN" sz="1800" kern="100" dirty="0">
                        <a:solidFill>
                          <a:srgbClr val="000000"/>
                        </a:solidFill>
                        <a:effectLst/>
                        <a:latin typeface="Calibri"/>
                        <a:ea typeface="宋体"/>
                        <a:cs typeface="Times New Roman"/>
                      </a:endParaRPr>
                    </a:p>
                  </a:txBody>
                  <a:tcPr marL="68580" marR="68580" marT="0" marB="0"/>
                </a:tc>
              </a:tr>
              <a:tr h="409747">
                <a:tc>
                  <a:txBody>
                    <a:bodyPr/>
                    <a:lstStyle/>
                    <a:p>
                      <a:pPr algn="just">
                        <a:spcAft>
                          <a:spcPts val="0"/>
                        </a:spcAft>
                      </a:pPr>
                      <a:r>
                        <a:rPr lang="en-US" sz="1800" kern="0" dirty="0">
                          <a:effectLst/>
                        </a:rPr>
                        <a:t>Q7…</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短</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较少</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教育</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a:effectLst/>
                        </a:rPr>
                        <a:t>下午</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1800" kern="0" dirty="0">
                          <a:effectLst/>
                          <a:highlight>
                            <a:srgbClr val="FFFF00"/>
                          </a:highlight>
                        </a:rPr>
                        <a:t>18-24</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highlight>
                            <a:srgbClr val="FFFF00"/>
                          </a:highlight>
                        </a:rPr>
                        <a:t>男</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a:effectLst/>
                        </a:rPr>
                        <a:t>销售</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dirty="0">
                          <a:effectLst/>
                          <a:highlight>
                            <a:srgbClr val="FFFF00"/>
                          </a:highlight>
                        </a:rPr>
                        <a:t>北京</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0" dirty="0">
                          <a:effectLst/>
                        </a:rPr>
                        <a:t>是</a:t>
                      </a:r>
                      <a:endParaRPr lang="zh-CN" sz="1800" kern="100" dirty="0">
                        <a:solidFill>
                          <a:srgbClr val="000000"/>
                        </a:solidFill>
                        <a:effectLst/>
                        <a:latin typeface="Calibri"/>
                        <a:ea typeface="宋体"/>
                        <a:cs typeface="Times New Roman"/>
                      </a:endParaRPr>
                    </a:p>
                  </a:txBody>
                  <a:tcPr marL="68580" marR="68580" marT="0" marB="0"/>
                </a:tc>
              </a:tr>
            </a:tbl>
          </a:graphicData>
        </a:graphic>
      </p:graphicFrame>
    </p:spTree>
    <p:extLst>
      <p:ext uri="{BB962C8B-B14F-4D97-AF65-F5344CB8AC3E}">
        <p14:creationId xmlns="" xmlns:p14="http://schemas.microsoft.com/office/powerpoint/2010/main" val="513585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3060144"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分类 </a:t>
            </a:r>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a:solidFill>
                  <a:prstClr val="white"/>
                </a:solidFill>
                <a:latin typeface="Impact" pitchFamily="34" charset="0"/>
                <a:ea typeface="Arial Unicode MS" pitchFamily="34" charset="-122"/>
                <a:cs typeface="Arial" pitchFamily="34" charset="0"/>
              </a:rPr>
              <a:t>决策树</a:t>
            </a:r>
          </a:p>
        </p:txBody>
      </p:sp>
      <p:sp>
        <p:nvSpPr>
          <p:cNvPr id="14" name="矩形 13"/>
          <p:cNvSpPr/>
          <p:nvPr/>
        </p:nvSpPr>
        <p:spPr>
          <a:xfrm>
            <a:off x="359728" y="517243"/>
            <a:ext cx="219604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灯片编号占位符 9"/>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13</a:t>
            </a:fld>
            <a:endParaRPr lang="zh-CN" altLang="en-US">
              <a:solidFill>
                <a:prstClr val="black">
                  <a:tint val="75000"/>
                </a:prstClr>
              </a:solidFill>
            </a:endParaRPr>
          </a:p>
        </p:txBody>
      </p:sp>
      <p:sp>
        <p:nvSpPr>
          <p:cNvPr id="6" name="标题 1"/>
          <p:cNvSpPr>
            <a:spLocks noGrp="1"/>
          </p:cNvSpPr>
          <p:nvPr>
            <p:ph type="title"/>
          </p:nvPr>
        </p:nvSpPr>
        <p:spPr>
          <a:xfrm>
            <a:off x="414157" y="772953"/>
            <a:ext cx="7182179" cy="500371"/>
          </a:xfrm>
        </p:spPr>
        <p:txBody>
          <a:bodyPr>
            <a:normAutofit/>
          </a:bodyPr>
          <a:lstStyle/>
          <a:p>
            <a:pPr algn="l"/>
            <a:r>
              <a:rPr lang="zh-CN" altLang="en-US" sz="2400" dirty="0" smtClean="0"/>
              <a:t>决策树构建</a:t>
            </a:r>
          </a:p>
        </p:txBody>
      </p:sp>
      <p:sp>
        <p:nvSpPr>
          <p:cNvPr id="2" name="日期占位符 1"/>
          <p:cNvSpPr>
            <a:spLocks noGrp="1"/>
          </p:cNvSpPr>
          <p:nvPr>
            <p:ph type="dt" sz="half" idx="10"/>
          </p:nvPr>
        </p:nvSpPr>
        <p:spPr/>
        <p:txBody>
          <a:bodyPr/>
          <a:lstStyle/>
          <a:p>
            <a:fld id="{CB4C7BB1-68ED-44C1-9297-6D11170C4A09}" type="datetime1">
              <a:rPr lang="zh-CN" altLang="en-US" smtClean="0">
                <a:solidFill>
                  <a:prstClr val="black">
                    <a:tint val="75000"/>
                  </a:prstClr>
                </a:solidFill>
              </a:rPr>
              <a:pPr/>
              <a:t>2014/4/17</a:t>
            </a:fld>
            <a:endParaRPr lang="zh-CN" altLang="en-US" dirty="0">
              <a:solidFill>
                <a:prstClr val="black">
                  <a:tint val="75000"/>
                </a:prstClr>
              </a:solidFill>
            </a:endParaRPr>
          </a:p>
        </p:txBody>
      </p:sp>
      <p:pic>
        <p:nvPicPr>
          <p:cNvPr id="11" name="图片 5138"/>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475731" y="1214426"/>
            <a:ext cx="5882351" cy="380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 xmlns:p14="http://schemas.microsoft.com/office/powerpoint/2010/main" val="2439414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3060144"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分类 </a:t>
            </a:r>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a:solidFill>
                  <a:prstClr val="white"/>
                </a:solidFill>
                <a:latin typeface="Impact" pitchFamily="34" charset="0"/>
                <a:ea typeface="Arial Unicode MS" pitchFamily="34" charset="-122"/>
                <a:cs typeface="Arial" pitchFamily="34" charset="0"/>
              </a:rPr>
              <a:t>决策树</a:t>
            </a:r>
          </a:p>
        </p:txBody>
      </p:sp>
      <p:sp>
        <p:nvSpPr>
          <p:cNvPr id="14" name="矩形 13"/>
          <p:cNvSpPr/>
          <p:nvPr/>
        </p:nvSpPr>
        <p:spPr>
          <a:xfrm>
            <a:off x="359728" y="517243"/>
            <a:ext cx="219604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灯片编号占位符 9"/>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14</a:t>
            </a:fld>
            <a:endParaRPr lang="zh-CN" altLang="en-US">
              <a:solidFill>
                <a:prstClr val="black">
                  <a:tint val="75000"/>
                </a:prstClr>
              </a:solidFill>
            </a:endParaRPr>
          </a:p>
        </p:txBody>
      </p:sp>
      <p:sp>
        <p:nvSpPr>
          <p:cNvPr id="6" name="标题 1"/>
          <p:cNvSpPr>
            <a:spLocks noGrp="1"/>
          </p:cNvSpPr>
          <p:nvPr>
            <p:ph type="title"/>
          </p:nvPr>
        </p:nvSpPr>
        <p:spPr>
          <a:xfrm>
            <a:off x="609600" y="769268"/>
            <a:ext cx="7058744" cy="432048"/>
          </a:xfrm>
        </p:spPr>
        <p:txBody>
          <a:bodyPr>
            <a:noAutofit/>
          </a:bodyPr>
          <a:lstStyle/>
          <a:p>
            <a:pPr algn="l"/>
            <a:r>
              <a:rPr lang="zh-CN" altLang="en-US" sz="2400" dirty="0" smtClean="0"/>
              <a:t>挖掘过程</a:t>
            </a:r>
          </a:p>
        </p:txBody>
      </p:sp>
      <p:pic>
        <p:nvPicPr>
          <p:cNvPr id="7" name="内容占位符 2"/>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1979712" y="748667"/>
            <a:ext cx="5976267" cy="4341081"/>
          </a:xfrm>
        </p:spPr>
      </p:pic>
      <p:sp>
        <p:nvSpPr>
          <p:cNvPr id="2" name="日期占位符 1"/>
          <p:cNvSpPr>
            <a:spLocks noGrp="1"/>
          </p:cNvSpPr>
          <p:nvPr>
            <p:ph type="dt" sz="half" idx="10"/>
          </p:nvPr>
        </p:nvSpPr>
        <p:spPr/>
        <p:txBody>
          <a:bodyPr/>
          <a:lstStyle/>
          <a:p>
            <a:fld id="{328F309B-485F-476E-BBE4-64C068873385}" type="datetime1">
              <a:rPr lang="zh-CN" altLang="en-US" smtClean="0">
                <a:solidFill>
                  <a:prstClr val="black">
                    <a:tint val="75000"/>
                  </a:prstClr>
                </a:solidFill>
              </a:rPr>
              <a:pPr/>
              <a:t>2014/4/17</a:t>
            </a:fld>
            <a:endParaRPr lang="zh-CN" altLang="en-US" dirty="0">
              <a:solidFill>
                <a:prstClr val="black">
                  <a:tint val="75000"/>
                </a:prstClr>
              </a:solidFill>
            </a:endParaRPr>
          </a:p>
        </p:txBody>
      </p:sp>
    </p:spTree>
    <p:extLst>
      <p:ext uri="{BB962C8B-B14F-4D97-AF65-F5344CB8AC3E}">
        <p14:creationId xmlns="" xmlns:p14="http://schemas.microsoft.com/office/powerpoint/2010/main" val="4242706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502604" y="121196"/>
            <a:ext cx="2283446"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3.2</a:t>
            </a:r>
            <a:r>
              <a:rPr lang="zh-CN" altLang="en-US" sz="2400" dirty="0" smtClean="0">
                <a:solidFill>
                  <a:prstClr val="white"/>
                </a:solidFill>
                <a:latin typeface="Impact" pitchFamily="34" charset="0"/>
                <a:ea typeface="Arial Unicode MS" pitchFamily="34" charset="-122"/>
                <a:cs typeface="Arial" pitchFamily="34" charset="0"/>
              </a:rPr>
              <a:t>、聚类分析</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1214414" y="525765"/>
            <a:ext cx="128588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15</a:t>
            </a:fld>
            <a:endParaRPr lang="zh-CN" altLang="en-US" dirty="0">
              <a:solidFill>
                <a:prstClr val="black">
                  <a:tint val="75000"/>
                </a:prstClr>
              </a:solidFill>
            </a:endParaRPr>
          </a:p>
        </p:txBody>
      </p:sp>
      <p:sp>
        <p:nvSpPr>
          <p:cNvPr id="4" name="日期占位符 3"/>
          <p:cNvSpPr>
            <a:spLocks noGrp="1"/>
          </p:cNvSpPr>
          <p:nvPr>
            <p:ph type="dt" sz="half" idx="10"/>
          </p:nvPr>
        </p:nvSpPr>
        <p:spPr/>
        <p:txBody>
          <a:bodyPr/>
          <a:lstStyle/>
          <a:p>
            <a:fld id="{6B97C1C6-75B7-43FB-8DC0-B071D459C88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9" name="TextBox 4"/>
          <p:cNvSpPr txBox="1">
            <a:spLocks noChangeArrowheads="1"/>
          </p:cNvSpPr>
          <p:nvPr/>
        </p:nvSpPr>
        <p:spPr bwMode="auto">
          <a:xfrm>
            <a:off x="900113" y="1125539"/>
            <a:ext cx="7056263"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dirty="0"/>
              <a:t>聚类</a:t>
            </a:r>
            <a:r>
              <a:rPr lang="zh-CN" altLang="en-US" dirty="0" smtClean="0"/>
              <a:t>：通过无指导的学习，在没有给定划分类的情况下，根据信息相似度进行信息聚类的一种方法。</a:t>
            </a:r>
            <a:endParaRPr lang="en-US" altLang="zh-CN" dirty="0" smtClean="0"/>
          </a:p>
          <a:p>
            <a:endParaRPr lang="en-US" altLang="zh-CN" dirty="0" smtClean="0"/>
          </a:p>
          <a:p>
            <a:r>
              <a:rPr lang="zh-CN" altLang="en-US" dirty="0" smtClean="0"/>
              <a:t>主要算法：</a:t>
            </a:r>
            <a:r>
              <a:rPr lang="zh-CN" altLang="en-US" dirty="0" smtClean="0">
                <a:solidFill>
                  <a:srgbClr val="FF0000"/>
                </a:solidFill>
              </a:rPr>
              <a:t>基于距离的划分方法（</a:t>
            </a:r>
            <a:r>
              <a:rPr lang="en-US" altLang="zh-CN" dirty="0" smtClean="0">
                <a:solidFill>
                  <a:srgbClr val="FF0000"/>
                </a:solidFill>
              </a:rPr>
              <a:t>K-Means</a:t>
            </a:r>
            <a:r>
              <a:rPr lang="zh-CN" altLang="en-US" dirty="0" smtClean="0">
                <a:solidFill>
                  <a:srgbClr val="FF0000"/>
                </a:solidFill>
              </a:rPr>
              <a:t>等）；层次方法；基于密度的方法；基于网格的方法；基于模型的方法</a:t>
            </a:r>
            <a:endParaRPr lang="en-US" altLang="zh-CN" dirty="0" smtClean="0">
              <a:solidFill>
                <a:srgbClr val="FF0000"/>
              </a:solidFill>
            </a:endParaRPr>
          </a:p>
          <a:p>
            <a:endParaRPr lang="en-US" altLang="zh-CN" dirty="0" smtClean="0"/>
          </a:p>
          <a:p>
            <a:r>
              <a:rPr lang="zh-CN" altLang="en-US" dirty="0" smtClean="0">
                <a:solidFill>
                  <a:srgbClr val="02539C"/>
                </a:solidFill>
              </a:rPr>
              <a:t>案例：</a:t>
            </a:r>
            <a:endParaRPr lang="en-US" altLang="zh-CN" dirty="0" smtClean="0">
              <a:solidFill>
                <a:srgbClr val="02539C"/>
              </a:solidFill>
            </a:endParaRPr>
          </a:p>
          <a:p>
            <a:r>
              <a:rPr lang="en-US" altLang="zh-CN" dirty="0" smtClean="0">
                <a:solidFill>
                  <a:srgbClr val="02539C"/>
                </a:solidFill>
              </a:rPr>
              <a:t>1</a:t>
            </a:r>
            <a:r>
              <a:rPr lang="zh-CN" altLang="en-US" dirty="0" smtClean="0">
                <a:solidFill>
                  <a:srgbClr val="02539C"/>
                </a:solidFill>
              </a:rPr>
              <a:t>、公交线路上，根据人口密集情况进行聚类，指导公交站点的设置位置。</a:t>
            </a:r>
            <a:endParaRPr lang="en-US" altLang="zh-CN" dirty="0" smtClean="0">
              <a:solidFill>
                <a:srgbClr val="02539C"/>
              </a:solidFill>
            </a:endParaRPr>
          </a:p>
          <a:p>
            <a:r>
              <a:rPr lang="en-US" altLang="zh-CN" dirty="0" smtClean="0">
                <a:solidFill>
                  <a:srgbClr val="02539C"/>
                </a:solidFill>
              </a:rPr>
              <a:t>2</a:t>
            </a:r>
            <a:r>
              <a:rPr lang="zh-CN" altLang="en-US" dirty="0" smtClean="0">
                <a:solidFill>
                  <a:srgbClr val="02539C"/>
                </a:solidFill>
              </a:rPr>
              <a:t>、高考成绩的分布密集区？</a:t>
            </a:r>
          </a:p>
        </p:txBody>
      </p:sp>
    </p:spTree>
    <p:extLst>
      <p:ext uri="{BB962C8B-B14F-4D97-AF65-F5344CB8AC3E}">
        <p14:creationId xmlns="" xmlns:p14="http://schemas.microsoft.com/office/powerpoint/2010/main" val="2441593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502604" y="121196"/>
            <a:ext cx="2283446"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聚类分析</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571472" y="525765"/>
            <a:ext cx="128588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16</a:t>
            </a:fld>
            <a:endParaRPr lang="zh-CN" altLang="en-US" dirty="0">
              <a:solidFill>
                <a:prstClr val="black">
                  <a:tint val="75000"/>
                </a:prstClr>
              </a:solidFill>
            </a:endParaRPr>
          </a:p>
        </p:txBody>
      </p:sp>
      <p:sp>
        <p:nvSpPr>
          <p:cNvPr id="4" name="日期占位符 3"/>
          <p:cNvSpPr>
            <a:spLocks noGrp="1"/>
          </p:cNvSpPr>
          <p:nvPr>
            <p:ph type="dt" sz="half" idx="10"/>
          </p:nvPr>
        </p:nvSpPr>
        <p:spPr/>
        <p:txBody>
          <a:bodyPr/>
          <a:lstStyle/>
          <a:p>
            <a:fld id="{6B97C1C6-75B7-43FB-8DC0-B071D459C88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9" name="TextBox 4"/>
          <p:cNvSpPr txBox="1">
            <a:spLocks noChangeArrowheads="1"/>
          </p:cNvSpPr>
          <p:nvPr/>
        </p:nvSpPr>
        <p:spPr bwMode="auto">
          <a:xfrm>
            <a:off x="900113" y="1125539"/>
            <a:ext cx="7056263"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dirty="0" smtClean="0"/>
              <a:t>聚类实质是将</a:t>
            </a:r>
            <a:r>
              <a:rPr lang="zh-CN" altLang="en-US" dirty="0"/>
              <a:t>数据划分或分割成相交或者不相交的群组的过程，通过确定数据之间</a:t>
            </a:r>
            <a:r>
              <a:rPr lang="zh-CN" altLang="en-US" dirty="0">
                <a:solidFill>
                  <a:srgbClr val="FF0000"/>
                </a:solidFill>
              </a:rPr>
              <a:t>在预先指定的属性上的</a:t>
            </a:r>
            <a:r>
              <a:rPr lang="zh-CN" altLang="en-US" dirty="0" smtClean="0">
                <a:solidFill>
                  <a:srgbClr val="FF0000"/>
                </a:solidFill>
              </a:rPr>
              <a:t>相似性</a:t>
            </a:r>
            <a:r>
              <a:rPr lang="zh-CN" altLang="en-US" dirty="0" smtClean="0"/>
              <a:t>可以</a:t>
            </a:r>
            <a:r>
              <a:rPr lang="zh-CN" altLang="en-US" dirty="0"/>
              <a:t>完成</a:t>
            </a:r>
            <a:r>
              <a:rPr lang="zh-CN" altLang="en-US" dirty="0" smtClean="0"/>
              <a:t>聚类分析任务。</a:t>
            </a:r>
            <a:endParaRPr lang="en-US" altLang="zh-CN" dirty="0" smtClean="0"/>
          </a:p>
          <a:p>
            <a:r>
              <a:rPr lang="zh-CN" altLang="en-US" dirty="0" smtClean="0"/>
              <a:t>聚类分析</a:t>
            </a:r>
            <a:r>
              <a:rPr lang="zh-CN" altLang="en-US" dirty="0"/>
              <a:t>的建模原理如下图所示。</a:t>
            </a:r>
            <a:endParaRPr lang="en-US" altLang="zh-CN" dirty="0"/>
          </a:p>
          <a:p>
            <a:endParaRPr lang="en-US" altLang="zh-CN" dirty="0"/>
          </a:p>
        </p:txBody>
      </p:sp>
      <p:pic>
        <p:nvPicPr>
          <p:cNvPr id="10" name="图片 9" descr="QQ图片20140416094433.jpg"/>
          <p:cNvPicPr>
            <a:picLocks noChangeAspect="1"/>
          </p:cNvPicPr>
          <p:nvPr/>
        </p:nvPicPr>
        <p:blipFill>
          <a:blip r:embed="rId2" cstate="print"/>
          <a:stretch>
            <a:fillRect/>
          </a:stretch>
        </p:blipFill>
        <p:spPr>
          <a:xfrm>
            <a:off x="1763688" y="2060848"/>
            <a:ext cx="4968552" cy="2564180"/>
          </a:xfrm>
          <a:prstGeom prst="rect">
            <a:avLst/>
          </a:prstGeom>
          <a:ln>
            <a:noFill/>
          </a:ln>
          <a:effectLst>
            <a:softEdge rad="112500"/>
          </a:effectLst>
        </p:spPr>
      </p:pic>
      <p:sp>
        <p:nvSpPr>
          <p:cNvPr id="7" name="TextBox 6"/>
          <p:cNvSpPr txBox="1"/>
          <p:nvPr/>
        </p:nvSpPr>
        <p:spPr>
          <a:xfrm>
            <a:off x="2699792" y="4513684"/>
            <a:ext cx="2952328" cy="369332"/>
          </a:xfrm>
          <a:prstGeom prst="rect">
            <a:avLst/>
          </a:prstGeom>
          <a:noFill/>
        </p:spPr>
        <p:txBody>
          <a:bodyPr wrap="square" rtlCol="0">
            <a:spAutoFit/>
          </a:bodyPr>
          <a:lstStyle/>
          <a:p>
            <a:pPr algn="ctr"/>
            <a:r>
              <a:rPr lang="zh-CN" altLang="en-US" dirty="0"/>
              <a:t>聚类分析建模原理</a:t>
            </a:r>
          </a:p>
        </p:txBody>
      </p:sp>
    </p:spTree>
    <p:extLst>
      <p:ext uri="{BB962C8B-B14F-4D97-AF65-F5344CB8AC3E}">
        <p14:creationId xmlns="" xmlns:p14="http://schemas.microsoft.com/office/powerpoint/2010/main" val="2441593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142844" y="121196"/>
            <a:ext cx="2916988"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smtClean="0">
                <a:solidFill>
                  <a:prstClr val="white"/>
                </a:solidFill>
                <a:latin typeface="Impact" pitchFamily="34" charset="0"/>
                <a:ea typeface="Arial Unicode MS" pitchFamily="34" charset="-122"/>
                <a:cs typeface="Arial" pitchFamily="34" charset="0"/>
              </a:rPr>
              <a:t>聚类</a:t>
            </a:r>
            <a:r>
              <a:rPr lang="en-US" altLang="zh-CN" sz="2400" dirty="0" smtClean="0">
                <a:solidFill>
                  <a:prstClr val="white"/>
                </a:solidFill>
                <a:latin typeface="Impact" pitchFamily="34" charset="0"/>
                <a:ea typeface="Arial Unicode MS" pitchFamily="34" charset="-122"/>
                <a:cs typeface="Arial" pitchFamily="34" charset="0"/>
              </a:rPr>
              <a:t>—</a:t>
            </a:r>
            <a:r>
              <a:rPr lang="zh-CN" altLang="en-US" sz="2400" dirty="0" smtClean="0">
                <a:solidFill>
                  <a:prstClr val="white"/>
                </a:solidFill>
                <a:latin typeface="Impact" pitchFamily="34" charset="0"/>
                <a:ea typeface="Arial Unicode MS" pitchFamily="34" charset="-122"/>
                <a:cs typeface="Arial" pitchFamily="34" charset="0"/>
              </a:rPr>
              <a:t>数据准备</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571472" y="525765"/>
            <a:ext cx="234006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17</a:t>
            </a:fld>
            <a:endParaRPr lang="zh-CN" altLang="en-US" dirty="0">
              <a:solidFill>
                <a:prstClr val="black">
                  <a:tint val="75000"/>
                </a:prstClr>
              </a:solidFill>
            </a:endParaRPr>
          </a:p>
        </p:txBody>
      </p:sp>
      <p:sp>
        <p:nvSpPr>
          <p:cNvPr id="4" name="日期占位符 3"/>
          <p:cNvSpPr>
            <a:spLocks noGrp="1"/>
          </p:cNvSpPr>
          <p:nvPr>
            <p:ph type="dt" sz="half" idx="10"/>
          </p:nvPr>
        </p:nvSpPr>
        <p:spPr/>
        <p:txBody>
          <a:bodyPr/>
          <a:lstStyle/>
          <a:p>
            <a:fld id="{6B97C1C6-75B7-43FB-8DC0-B071D459C88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11" name="TextBox 4"/>
          <p:cNvSpPr txBox="1">
            <a:spLocks noChangeArrowheads="1"/>
          </p:cNvSpPr>
          <p:nvPr/>
        </p:nvSpPr>
        <p:spPr bwMode="auto">
          <a:xfrm>
            <a:off x="538559" y="1196975"/>
            <a:ext cx="7489825" cy="369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dirty="0"/>
              <a:t>“数据准备”包括所有从原始的未加工的数据</a:t>
            </a:r>
            <a:r>
              <a:rPr lang="zh-CN" altLang="en-US" dirty="0">
                <a:solidFill>
                  <a:srgbClr val="FF0000"/>
                </a:solidFill>
              </a:rPr>
              <a:t>构造最终分析数据集</a:t>
            </a:r>
            <a:r>
              <a:rPr lang="zh-CN" altLang="en-US" dirty="0"/>
              <a:t>的活动，是数据挖掘过程中最耗时的环节，甚至要占据整个数据挖掘项目一半以上的工作量。数据准备工作的流程如下图所示。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zh-CN" altLang="en-US" dirty="0"/>
              <a:t>数据准备流程</a:t>
            </a:r>
            <a:endParaRPr lang="en-US" altLang="zh-CN" dirty="0"/>
          </a:p>
          <a:p>
            <a:endParaRPr lang="en-US" altLang="zh-CN" dirty="0"/>
          </a:p>
          <a:p>
            <a:endParaRPr lang="zh-CN" altLang="en-US" dirty="0"/>
          </a:p>
        </p:txBody>
      </p:sp>
      <p:pic>
        <p:nvPicPr>
          <p:cNvPr id="12" name="图片 11" descr="hehe.jpg"/>
          <p:cNvPicPr>
            <a:picLocks noChangeAspect="1"/>
          </p:cNvPicPr>
          <p:nvPr/>
        </p:nvPicPr>
        <p:blipFill>
          <a:blip r:embed="rId2" cstate="print"/>
          <a:stretch>
            <a:fillRect/>
          </a:stretch>
        </p:blipFill>
        <p:spPr>
          <a:xfrm>
            <a:off x="827584" y="2060848"/>
            <a:ext cx="6840760" cy="1754041"/>
          </a:xfrm>
          <a:prstGeom prst="rect">
            <a:avLst/>
          </a:prstGeom>
          <a:ln>
            <a:noFill/>
          </a:ln>
          <a:effectLst>
            <a:softEdge rad="112500"/>
          </a:effectLst>
        </p:spPr>
      </p:pic>
    </p:spTree>
    <p:extLst>
      <p:ext uri="{BB962C8B-B14F-4D97-AF65-F5344CB8AC3E}">
        <p14:creationId xmlns="" xmlns:p14="http://schemas.microsoft.com/office/powerpoint/2010/main" val="2920532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3569330"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smtClean="0">
                <a:solidFill>
                  <a:prstClr val="white"/>
                </a:solidFill>
                <a:latin typeface="Impact" pitchFamily="34" charset="0"/>
                <a:ea typeface="Arial Unicode MS" pitchFamily="34" charset="-122"/>
                <a:cs typeface="Arial" pitchFamily="34" charset="0"/>
              </a:rPr>
              <a:t>聚类</a:t>
            </a:r>
            <a:r>
              <a:rPr lang="en-US" altLang="zh-CN" sz="2400" dirty="0" smtClean="0">
                <a:solidFill>
                  <a:prstClr val="white"/>
                </a:solidFill>
                <a:latin typeface="Impact" pitchFamily="34" charset="0"/>
                <a:ea typeface="Arial Unicode MS" pitchFamily="34" charset="-122"/>
                <a:cs typeface="Arial" pitchFamily="34" charset="0"/>
              </a:rPr>
              <a:t>—</a:t>
            </a:r>
            <a:r>
              <a:rPr lang="zh-CN" altLang="en-US" sz="2400" dirty="0" smtClean="0">
                <a:solidFill>
                  <a:prstClr val="white"/>
                </a:solidFill>
                <a:latin typeface="Impact" pitchFamily="34" charset="0"/>
                <a:ea typeface="Arial Unicode MS" pitchFamily="34" charset="-122"/>
                <a:cs typeface="Arial" pitchFamily="34" charset="0"/>
              </a:rPr>
              <a:t>案例分析</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875184" y="517243"/>
            <a:ext cx="226805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18</a:t>
            </a:fld>
            <a:endParaRPr lang="zh-CN" altLang="en-US" dirty="0">
              <a:solidFill>
                <a:prstClr val="black">
                  <a:tint val="75000"/>
                </a:prstClr>
              </a:solidFill>
            </a:endParaRPr>
          </a:p>
        </p:txBody>
      </p:sp>
      <p:sp>
        <p:nvSpPr>
          <p:cNvPr id="4" name="日期占位符 3"/>
          <p:cNvSpPr>
            <a:spLocks noGrp="1"/>
          </p:cNvSpPr>
          <p:nvPr>
            <p:ph type="dt" sz="half" idx="10"/>
          </p:nvPr>
        </p:nvSpPr>
        <p:spPr/>
        <p:txBody>
          <a:bodyPr/>
          <a:lstStyle/>
          <a:p>
            <a:fld id="{6B97C1C6-75B7-43FB-8DC0-B071D459C88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7" name="TextBox 6"/>
          <p:cNvSpPr txBox="1"/>
          <p:nvPr/>
        </p:nvSpPr>
        <p:spPr>
          <a:xfrm>
            <a:off x="468313" y="913284"/>
            <a:ext cx="8496300" cy="1477328"/>
          </a:xfrm>
          <a:prstGeom prst="rect">
            <a:avLst/>
          </a:prstGeom>
          <a:noFill/>
        </p:spPr>
        <p:txBody>
          <a:bodyPr>
            <a:spAutoFit/>
          </a:bodyPr>
          <a:lstStyle/>
          <a:p>
            <a:pPr fontAlgn="auto">
              <a:spcBef>
                <a:spcPts val="0"/>
              </a:spcBef>
              <a:spcAft>
                <a:spcPts val="0"/>
              </a:spcAft>
              <a:defRPr/>
            </a:pPr>
            <a:r>
              <a:rPr lang="zh-CN" altLang="en-US" dirty="0">
                <a:latin typeface="+mn-lt"/>
                <a:ea typeface="+mn-ea"/>
              </a:rPr>
              <a:t>案例介绍：某公司的客户价值细分</a:t>
            </a:r>
            <a:endParaRPr lang="en-US" altLang="zh-CN" dirty="0">
              <a:latin typeface="+mn-lt"/>
              <a:ea typeface="+mn-ea"/>
            </a:endParaRPr>
          </a:p>
          <a:p>
            <a:pPr fontAlgn="auto">
              <a:spcBef>
                <a:spcPts val="0"/>
              </a:spcBef>
              <a:spcAft>
                <a:spcPts val="0"/>
              </a:spcAft>
              <a:defRPr/>
            </a:pPr>
            <a:endParaRPr lang="en-US" altLang="zh-CN" dirty="0">
              <a:latin typeface="+mn-lt"/>
              <a:ea typeface="+mn-ea"/>
            </a:endParaRPr>
          </a:p>
          <a:p>
            <a:pPr fontAlgn="auto">
              <a:spcBef>
                <a:spcPts val="0"/>
              </a:spcBef>
              <a:spcAft>
                <a:spcPts val="0"/>
              </a:spcAft>
              <a:defRPr/>
            </a:pPr>
            <a:endParaRPr lang="en-US" altLang="zh-CN" dirty="0">
              <a:latin typeface="+mn-lt"/>
              <a:ea typeface="+mn-ea"/>
            </a:endParaRPr>
          </a:p>
          <a:p>
            <a:pPr fontAlgn="auto">
              <a:spcBef>
                <a:spcPts val="0"/>
              </a:spcBef>
              <a:spcAft>
                <a:spcPts val="0"/>
              </a:spcAft>
              <a:defRPr/>
            </a:pPr>
            <a:r>
              <a:rPr lang="zh-CN" altLang="en-US" dirty="0">
                <a:latin typeface="+mn-lt"/>
                <a:ea typeface="+mn-ea"/>
              </a:rPr>
              <a:t>聚类分析</a:t>
            </a:r>
            <a:r>
              <a:rPr lang="zh-CN" altLang="en-US" dirty="0" smtClean="0">
                <a:latin typeface="+mn-lt"/>
                <a:ea typeface="+mn-ea"/>
              </a:rPr>
              <a:t>过程如下：</a:t>
            </a:r>
            <a:endParaRPr lang="en-US" altLang="zh-CN" dirty="0">
              <a:latin typeface="+mn-lt"/>
              <a:ea typeface="+mn-ea"/>
            </a:endParaRPr>
          </a:p>
          <a:p>
            <a:pPr marL="342900" indent="-342900" fontAlgn="auto">
              <a:spcBef>
                <a:spcPts val="0"/>
              </a:spcBef>
              <a:spcAft>
                <a:spcPts val="0"/>
              </a:spcAft>
              <a:defRPr/>
            </a:pPr>
            <a:endParaRPr lang="en-US" altLang="zh-CN" dirty="0">
              <a:latin typeface="+mn-lt"/>
              <a:ea typeface="+mn-ea"/>
            </a:endParaRPr>
          </a:p>
        </p:txBody>
      </p:sp>
      <p:grpSp>
        <p:nvGrpSpPr>
          <p:cNvPr id="8" name="组合 7"/>
          <p:cNvGrpSpPr>
            <a:grpSpLocks/>
          </p:cNvGrpSpPr>
          <p:nvPr/>
        </p:nvGrpSpPr>
        <p:grpSpPr bwMode="auto">
          <a:xfrm>
            <a:off x="1043608" y="2426518"/>
            <a:ext cx="6480175" cy="935038"/>
            <a:chOff x="827584" y="1844824"/>
            <a:chExt cx="6480720" cy="936104"/>
          </a:xfrm>
        </p:grpSpPr>
        <p:sp>
          <p:nvSpPr>
            <p:cNvPr id="9" name="燕尾形 8"/>
            <p:cNvSpPr/>
            <p:nvPr/>
          </p:nvSpPr>
          <p:spPr>
            <a:xfrm>
              <a:off x="827584" y="1844824"/>
              <a:ext cx="2448131" cy="936104"/>
            </a:xfrm>
            <a:prstGeom prst="chevron">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solidFill>
                  <a:effectLst/>
                  <a:uLnTx/>
                  <a:uFillTx/>
                  <a:latin typeface="Calibri"/>
                  <a:ea typeface="宋体"/>
                  <a:cs typeface="+mn-cs"/>
                </a:rPr>
                <a:t>数据预处理</a:t>
              </a:r>
            </a:p>
          </p:txBody>
        </p:sp>
        <p:sp>
          <p:nvSpPr>
            <p:cNvPr id="10" name="燕尾形 9"/>
            <p:cNvSpPr/>
            <p:nvPr/>
          </p:nvSpPr>
          <p:spPr>
            <a:xfrm>
              <a:off x="2843879" y="1844824"/>
              <a:ext cx="2448131" cy="936104"/>
            </a:xfrm>
            <a:prstGeom prst="chevron">
              <a:avLst/>
            </a:prstGeom>
            <a:solidFill>
              <a:srgbClr val="9BBB59"/>
            </a:solidFill>
            <a:ln w="25400" cap="flat" cmpd="sng" algn="ctr">
              <a:solidFill>
                <a:srgbClr val="9BBB59">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a:ea typeface="宋体"/>
                  <a:cs typeface="+mn-cs"/>
                </a:rPr>
                <a:t>K-means</a:t>
              </a:r>
              <a:r>
                <a:rPr kumimoji="0" lang="zh-CN" altLang="en-US" sz="1800" b="0" i="0" u="none" strike="noStrike" kern="0" cap="none" spc="0" normalizeH="0" baseline="0" noProof="0" dirty="0">
                  <a:ln>
                    <a:noFill/>
                  </a:ln>
                  <a:solidFill>
                    <a:sysClr val="windowText" lastClr="000000"/>
                  </a:solidFill>
                  <a:effectLst/>
                  <a:uLnTx/>
                  <a:uFillTx/>
                  <a:latin typeface="Calibri"/>
                  <a:ea typeface="宋体"/>
                  <a:cs typeface="+mn-cs"/>
                </a:rPr>
                <a:t>聚类</a:t>
              </a:r>
            </a:p>
          </p:txBody>
        </p:sp>
        <p:sp>
          <p:nvSpPr>
            <p:cNvPr id="11" name="燕尾形 10"/>
            <p:cNvSpPr/>
            <p:nvPr/>
          </p:nvSpPr>
          <p:spPr>
            <a:xfrm>
              <a:off x="4860173" y="1844824"/>
              <a:ext cx="2448131" cy="936104"/>
            </a:xfrm>
            <a:prstGeom prst="chevron">
              <a:avLst/>
            </a:prstGeom>
            <a:solidFill>
              <a:srgbClr val="8064A2"/>
            </a:solidFill>
            <a:ln w="25400" cap="flat" cmpd="sng" algn="ctr">
              <a:solidFill>
                <a:srgbClr val="8064A2">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solidFill>
                  <a:effectLst/>
                  <a:uLnTx/>
                  <a:uFillTx/>
                  <a:latin typeface="Calibri"/>
                  <a:ea typeface="宋体"/>
                  <a:cs typeface="+mn-cs"/>
                </a:rPr>
                <a:t>结果输出</a:t>
              </a:r>
            </a:p>
          </p:txBody>
        </p:sp>
      </p:grpSp>
    </p:spTree>
    <p:extLst>
      <p:ext uri="{BB962C8B-B14F-4D97-AF65-F5344CB8AC3E}">
        <p14:creationId xmlns="" xmlns:p14="http://schemas.microsoft.com/office/powerpoint/2010/main" val="984044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2844120"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聚类</a:t>
            </a:r>
            <a:r>
              <a:rPr lang="en-US" altLang="zh-CN" sz="2400" dirty="0" smtClean="0">
                <a:solidFill>
                  <a:prstClr val="white"/>
                </a:solidFill>
                <a:latin typeface="Impact" pitchFamily="34" charset="0"/>
                <a:ea typeface="Arial Unicode MS" pitchFamily="34" charset="-122"/>
                <a:cs typeface="Arial" pitchFamily="34" charset="0"/>
              </a:rPr>
              <a:t>—</a:t>
            </a:r>
            <a:r>
              <a:rPr lang="zh-CN" altLang="en-US" sz="2400" dirty="0" smtClean="0">
                <a:solidFill>
                  <a:prstClr val="white"/>
                </a:solidFill>
                <a:latin typeface="Impact" pitchFamily="34" charset="0"/>
                <a:ea typeface="Arial Unicode MS" pitchFamily="34" charset="-122"/>
                <a:cs typeface="Arial" pitchFamily="34" charset="0"/>
              </a:rPr>
              <a:t>数据预处理</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359728" y="517243"/>
            <a:ext cx="27721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19</a:t>
            </a:fld>
            <a:endParaRPr lang="zh-CN" altLang="en-US" dirty="0">
              <a:solidFill>
                <a:prstClr val="black">
                  <a:tint val="75000"/>
                </a:prstClr>
              </a:solidFill>
            </a:endParaRPr>
          </a:p>
        </p:txBody>
      </p:sp>
      <p:sp>
        <p:nvSpPr>
          <p:cNvPr id="4" name="日期占位符 3"/>
          <p:cNvSpPr>
            <a:spLocks noGrp="1"/>
          </p:cNvSpPr>
          <p:nvPr>
            <p:ph type="dt" sz="half" idx="10"/>
          </p:nvPr>
        </p:nvSpPr>
        <p:spPr/>
        <p:txBody>
          <a:bodyPr/>
          <a:lstStyle/>
          <a:p>
            <a:fld id="{6B97C1C6-75B7-43FB-8DC0-B071D459C88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7" name="TextBox 4"/>
          <p:cNvSpPr txBox="1">
            <a:spLocks noChangeArrowheads="1"/>
          </p:cNvSpPr>
          <p:nvPr/>
        </p:nvSpPr>
        <p:spPr bwMode="auto">
          <a:xfrm>
            <a:off x="611188" y="928674"/>
            <a:ext cx="8064500"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dirty="0" smtClean="0"/>
              <a:t>原始数据：公司</a:t>
            </a:r>
            <a:r>
              <a:rPr lang="zh-CN" altLang="en-US" dirty="0"/>
              <a:t>的销售</a:t>
            </a:r>
            <a:r>
              <a:rPr lang="zh-CN" altLang="en-US" dirty="0" smtClean="0"/>
              <a:t>记录。预处理：删除</a:t>
            </a:r>
            <a:r>
              <a:rPr lang="zh-CN" altLang="en-US" dirty="0"/>
              <a:t>不正确的数据以及冗余的属性，形成合适的</a:t>
            </a:r>
            <a:r>
              <a:rPr lang="zh-CN" altLang="en-US" dirty="0" smtClean="0"/>
              <a:t>记录。如下</a:t>
            </a:r>
            <a:r>
              <a:rPr lang="zh-CN" altLang="en-US" dirty="0"/>
              <a:t>表所示。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8" name="Picture 2"/>
          <p:cNvPicPr>
            <a:picLocks noChangeAspect="1" noChangeArrowheads="1"/>
          </p:cNvPicPr>
          <p:nvPr/>
        </p:nvPicPr>
        <p:blipFill>
          <a:blip r:embed="rId2" cstate="print"/>
          <a:srcRect/>
          <a:stretch>
            <a:fillRect/>
          </a:stretch>
        </p:blipFill>
        <p:spPr bwMode="auto">
          <a:xfrm>
            <a:off x="683568" y="1882758"/>
            <a:ext cx="7695880" cy="2189188"/>
          </a:xfrm>
          <a:prstGeom prst="rect">
            <a:avLst/>
          </a:prstGeom>
          <a:ln>
            <a:noFill/>
          </a:ln>
          <a:effectLst>
            <a:softEdge rad="112500"/>
          </a:effectLst>
        </p:spPr>
      </p:pic>
    </p:spTree>
    <p:extLst>
      <p:ext uri="{BB962C8B-B14F-4D97-AF65-F5344CB8AC3E}">
        <p14:creationId xmlns="" xmlns:p14="http://schemas.microsoft.com/office/powerpoint/2010/main" val="984044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51520" y="121196"/>
            <a:ext cx="2763898" cy="461665"/>
          </a:xfrm>
          <a:prstGeom prst="rect">
            <a:avLst/>
          </a:prstGeom>
          <a:noFill/>
        </p:spPr>
        <p:txBody>
          <a:bodyPr wrap="none" rtlCol="0">
            <a:spAutoFit/>
          </a:bodyPr>
          <a:lstStyle/>
          <a:p>
            <a:r>
              <a:rPr lang="en-US" altLang="zh-CN" sz="2400" dirty="0" smtClean="0">
                <a:solidFill>
                  <a:schemeClr val="bg1"/>
                </a:solidFill>
                <a:latin typeface="Impact" pitchFamily="34" charset="0"/>
                <a:ea typeface="Arial Unicode MS" pitchFamily="34" charset="-122"/>
                <a:cs typeface="Arial" pitchFamily="34" charset="0"/>
              </a:rPr>
              <a:t>1</a:t>
            </a:r>
            <a:r>
              <a:rPr lang="zh-CN" altLang="en-US" sz="2400" dirty="0" smtClean="0">
                <a:solidFill>
                  <a:schemeClr val="bg1"/>
                </a:solidFill>
                <a:latin typeface="Impact" pitchFamily="34" charset="0"/>
                <a:ea typeface="Arial Unicode MS" pitchFamily="34" charset="-122"/>
                <a:cs typeface="Arial" pitchFamily="34" charset="0"/>
              </a:rPr>
              <a:t>、数据挖掘的概念</a:t>
            </a:r>
            <a:endParaRPr lang="zh-CN" altLang="en-US" sz="2400" dirty="0">
              <a:solidFill>
                <a:schemeClr val="bg1"/>
              </a:solidFill>
              <a:latin typeface="Impact" pitchFamily="34" charset="0"/>
              <a:ea typeface="Arial Unicode MS" pitchFamily="34" charset="-122"/>
              <a:cs typeface="Arial" pitchFamily="34" charset="0"/>
            </a:endParaRPr>
          </a:p>
        </p:txBody>
      </p:sp>
      <p:sp>
        <p:nvSpPr>
          <p:cNvPr id="14" name="矩形 13"/>
          <p:cNvSpPr/>
          <p:nvPr/>
        </p:nvSpPr>
        <p:spPr>
          <a:xfrm>
            <a:off x="645480" y="517244"/>
            <a:ext cx="2497760" cy="54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pPr/>
              <a:t>2</a:t>
            </a:fld>
            <a:endParaRPr lang="zh-CN" altLang="en-US"/>
          </a:p>
        </p:txBody>
      </p:sp>
      <p:sp>
        <p:nvSpPr>
          <p:cNvPr id="4" name="TextBox 3"/>
          <p:cNvSpPr txBox="1"/>
          <p:nvPr/>
        </p:nvSpPr>
        <p:spPr>
          <a:xfrm>
            <a:off x="683568" y="913284"/>
            <a:ext cx="8031836" cy="4425827"/>
          </a:xfrm>
          <a:prstGeom prst="rect">
            <a:avLst/>
          </a:prstGeom>
          <a:noFill/>
        </p:spPr>
        <p:txBody>
          <a:bodyPr wrap="square" rtlCol="0">
            <a:spAutoFit/>
          </a:bodyPr>
          <a:lstStyle/>
          <a:p>
            <a:pPr lvl="0">
              <a:lnSpc>
                <a:spcPct val="150000"/>
              </a:lnSpc>
              <a:spcBef>
                <a:spcPct val="20000"/>
              </a:spcBef>
              <a:buSzPct val="95000"/>
            </a:pPr>
            <a:r>
              <a:rPr lang="zh-CN" altLang="en-US" sz="2400" b="1" dirty="0">
                <a:solidFill>
                  <a:prstClr val="black"/>
                </a:solidFill>
                <a:latin typeface="Constantia"/>
              </a:rPr>
              <a:t>数据</a:t>
            </a:r>
            <a:r>
              <a:rPr lang="zh-CN" altLang="en-US" sz="2400" b="1" dirty="0" smtClean="0">
                <a:solidFill>
                  <a:prstClr val="black"/>
                </a:solidFill>
                <a:latin typeface="Constantia"/>
              </a:rPr>
              <a:t>挖掘（</a:t>
            </a:r>
            <a:r>
              <a:rPr lang="en-US" altLang="zh-CN" sz="2400" b="1" dirty="0" smtClean="0">
                <a:solidFill>
                  <a:prstClr val="black"/>
                </a:solidFill>
                <a:latin typeface="Constantia"/>
              </a:rPr>
              <a:t>Data Mining</a:t>
            </a:r>
            <a:r>
              <a:rPr lang="zh-CN" altLang="en-US" sz="2400" b="1" dirty="0" smtClean="0">
                <a:solidFill>
                  <a:prstClr val="black"/>
                </a:solidFill>
                <a:latin typeface="Constantia"/>
              </a:rPr>
              <a:t>），</a:t>
            </a:r>
            <a:r>
              <a:rPr lang="zh-CN" altLang="en-US" sz="2400" b="1" dirty="0">
                <a:solidFill>
                  <a:prstClr val="black"/>
                </a:solidFill>
                <a:latin typeface="Constantia"/>
              </a:rPr>
              <a:t>又</a:t>
            </a:r>
            <a:r>
              <a:rPr lang="zh-CN" altLang="en-US" sz="2400" b="1" dirty="0" smtClean="0">
                <a:solidFill>
                  <a:prstClr val="black"/>
                </a:solidFill>
                <a:latin typeface="Constantia"/>
              </a:rPr>
              <a:t>称知识发现</a:t>
            </a:r>
            <a:r>
              <a:rPr lang="en-US" altLang="zh-CN" sz="2400" b="1" dirty="0" smtClean="0">
                <a:solidFill>
                  <a:prstClr val="black"/>
                </a:solidFill>
                <a:latin typeface="Constantia"/>
              </a:rPr>
              <a:t>(</a:t>
            </a:r>
            <a:r>
              <a:rPr lang="en-US" altLang="zh-CN" sz="2400" b="1" dirty="0">
                <a:solidFill>
                  <a:prstClr val="black"/>
                </a:solidFill>
                <a:latin typeface="Times New Roman" pitchFamily="18" charset="0"/>
                <a:cs typeface="Times New Roman" pitchFamily="18" charset="0"/>
              </a:rPr>
              <a:t>Knowledge-Discovery in </a:t>
            </a:r>
            <a:r>
              <a:rPr lang="en-US" altLang="zh-CN" sz="2400" b="1" dirty="0" smtClean="0">
                <a:solidFill>
                  <a:prstClr val="black"/>
                </a:solidFill>
                <a:latin typeface="Times New Roman" pitchFamily="18" charset="0"/>
                <a:cs typeface="Times New Roman" pitchFamily="18" charset="0"/>
              </a:rPr>
              <a:t>Databases</a:t>
            </a:r>
            <a:r>
              <a:rPr lang="zh-CN" altLang="en-US" sz="2400" b="1" dirty="0" smtClean="0">
                <a:solidFill>
                  <a:prstClr val="black"/>
                </a:solidFill>
                <a:latin typeface="Times New Roman" pitchFamily="18" charset="0"/>
                <a:cs typeface="Times New Roman" pitchFamily="18" charset="0"/>
              </a:rPr>
              <a:t>，简称</a:t>
            </a:r>
            <a:r>
              <a:rPr lang="en-US" altLang="zh-CN" sz="2400" b="1" dirty="0">
                <a:solidFill>
                  <a:prstClr val="black"/>
                </a:solidFill>
                <a:latin typeface="Times New Roman" pitchFamily="18" charset="0"/>
                <a:cs typeface="Times New Roman" pitchFamily="18" charset="0"/>
              </a:rPr>
              <a:t>KDD)</a:t>
            </a:r>
            <a:r>
              <a:rPr lang="zh-CN" altLang="en-US" sz="2400" b="1" dirty="0">
                <a:solidFill>
                  <a:prstClr val="black"/>
                </a:solidFill>
                <a:latin typeface="Times New Roman" pitchFamily="18" charset="0"/>
                <a:cs typeface="Times New Roman" pitchFamily="18" charset="0"/>
              </a:rPr>
              <a:t> </a:t>
            </a:r>
            <a:r>
              <a:rPr lang="zh-CN" altLang="en-US" sz="2400" b="1" dirty="0" smtClean="0">
                <a:solidFill>
                  <a:prstClr val="black"/>
                </a:solidFill>
                <a:latin typeface="Constantia"/>
              </a:rPr>
              <a:t>。</a:t>
            </a:r>
            <a:endParaRPr lang="en-US" altLang="zh-CN" sz="2400" b="1" dirty="0" smtClean="0">
              <a:solidFill>
                <a:prstClr val="black"/>
              </a:solidFill>
              <a:latin typeface="Constantia"/>
            </a:endParaRPr>
          </a:p>
          <a:p>
            <a:pPr lvl="0">
              <a:lnSpc>
                <a:spcPct val="150000"/>
              </a:lnSpc>
              <a:spcBef>
                <a:spcPct val="20000"/>
              </a:spcBef>
              <a:buSzPct val="95000"/>
            </a:pPr>
            <a:r>
              <a:rPr lang="en-US" altLang="zh-CN" sz="2000" b="1" dirty="0" smtClean="0">
                <a:solidFill>
                  <a:prstClr val="black"/>
                </a:solidFill>
                <a:latin typeface="Constantia"/>
              </a:rPr>
              <a:t>——</a:t>
            </a:r>
            <a:r>
              <a:rPr lang="zh-CN" altLang="en-US" sz="2000" b="1" dirty="0" smtClean="0">
                <a:solidFill>
                  <a:prstClr val="black"/>
                </a:solidFill>
                <a:latin typeface="Constantia"/>
              </a:rPr>
              <a:t>是</a:t>
            </a:r>
            <a:r>
              <a:rPr lang="zh-CN" altLang="en-US" sz="2000" b="1" dirty="0">
                <a:solidFill>
                  <a:prstClr val="black"/>
                </a:solidFill>
                <a:latin typeface="Constantia"/>
              </a:rPr>
              <a:t>一种决策支持过程</a:t>
            </a:r>
            <a:r>
              <a:rPr lang="zh-CN" altLang="en-US" sz="2000" b="1" dirty="0" smtClean="0">
                <a:solidFill>
                  <a:prstClr val="black"/>
                </a:solidFill>
                <a:latin typeface="Constantia"/>
              </a:rPr>
              <a:t>，主要</a:t>
            </a:r>
            <a:r>
              <a:rPr lang="zh-CN" altLang="en-US" sz="2000" b="1" dirty="0">
                <a:solidFill>
                  <a:prstClr val="black"/>
                </a:solidFill>
                <a:latin typeface="Constantia"/>
              </a:rPr>
              <a:t>基于</a:t>
            </a:r>
            <a:r>
              <a:rPr lang="zh-CN" altLang="en-US" sz="2000" b="1" dirty="0">
                <a:solidFill>
                  <a:srgbClr val="FF0000"/>
                </a:solidFill>
                <a:latin typeface="Constantia"/>
              </a:rPr>
              <a:t>人工智能、机器学习、模式识别、统计学、数据库、可视化技术</a:t>
            </a:r>
            <a:r>
              <a:rPr lang="zh-CN" altLang="en-US" sz="2000" b="1" dirty="0">
                <a:solidFill>
                  <a:prstClr val="black"/>
                </a:solidFill>
                <a:latin typeface="Constantia"/>
              </a:rPr>
              <a:t>等，高度自动化地分析企业的数据，做出归纳性的推理，</a:t>
            </a:r>
            <a:r>
              <a:rPr lang="zh-CN" altLang="en-US" sz="2000" b="1" dirty="0" smtClean="0">
                <a:solidFill>
                  <a:prstClr val="black"/>
                </a:solidFill>
                <a:latin typeface="Constantia"/>
              </a:rPr>
              <a:t>从大量数据中</a:t>
            </a:r>
            <a:r>
              <a:rPr lang="zh-CN" altLang="en-US" sz="2000" b="1" dirty="0">
                <a:solidFill>
                  <a:prstClr val="black"/>
                </a:solidFill>
                <a:latin typeface="Constantia"/>
              </a:rPr>
              <a:t>挖掘出潜在的模式，帮助决策者调整市场策略，减少风险，做出正确的决策</a:t>
            </a:r>
            <a:r>
              <a:rPr lang="zh-CN" altLang="en-US" sz="2000" b="1" dirty="0" smtClean="0">
                <a:solidFill>
                  <a:prstClr val="black"/>
                </a:solidFill>
                <a:latin typeface="Constantia"/>
              </a:rPr>
              <a:t>。</a:t>
            </a:r>
            <a:endParaRPr lang="en-US" altLang="zh-CN" sz="2000" b="1" dirty="0" smtClean="0">
              <a:solidFill>
                <a:prstClr val="black"/>
              </a:solidFill>
              <a:latin typeface="Constantia"/>
            </a:endParaRPr>
          </a:p>
          <a:p>
            <a:pPr lvl="0">
              <a:lnSpc>
                <a:spcPct val="150000"/>
              </a:lnSpc>
              <a:spcBef>
                <a:spcPct val="20000"/>
              </a:spcBef>
              <a:buSzPct val="95000"/>
            </a:pPr>
            <a:endParaRPr lang="en-US" altLang="zh-CN" sz="800" b="1" dirty="0" smtClean="0">
              <a:solidFill>
                <a:prstClr val="black"/>
              </a:solidFill>
              <a:latin typeface="Constantia"/>
            </a:endParaRPr>
          </a:p>
          <a:p>
            <a:pPr lvl="0">
              <a:lnSpc>
                <a:spcPct val="150000"/>
              </a:lnSpc>
              <a:spcBef>
                <a:spcPct val="20000"/>
              </a:spcBef>
              <a:buSzPct val="95000"/>
            </a:pPr>
            <a:r>
              <a:rPr lang="zh-CN" altLang="en-US" sz="2400" b="1" dirty="0" smtClean="0">
                <a:solidFill>
                  <a:srgbClr val="002060"/>
                </a:solidFill>
                <a:latin typeface="华文行楷" pitchFamily="2" charset="-122"/>
                <a:ea typeface="华文行楷" pitchFamily="2" charset="-122"/>
              </a:rPr>
              <a:t>数据库 </a:t>
            </a:r>
            <a:r>
              <a:rPr lang="en-US" altLang="zh-CN" sz="2400" b="1" dirty="0" smtClean="0">
                <a:solidFill>
                  <a:srgbClr val="002060"/>
                </a:solidFill>
                <a:latin typeface="华文行楷" pitchFamily="2" charset="-122"/>
                <a:ea typeface="华文行楷" pitchFamily="2" charset="-122"/>
              </a:rPr>
              <a:t>—— &gt; </a:t>
            </a:r>
            <a:r>
              <a:rPr lang="zh-CN" altLang="en-US" sz="2400" b="1" dirty="0" smtClean="0">
                <a:solidFill>
                  <a:srgbClr val="002060"/>
                </a:solidFill>
                <a:latin typeface="华文行楷" pitchFamily="2" charset="-122"/>
                <a:ea typeface="华文行楷" pitchFamily="2" charset="-122"/>
              </a:rPr>
              <a:t>数据仓库</a:t>
            </a:r>
            <a:r>
              <a:rPr lang="en-US" altLang="zh-CN" sz="2400" b="1" dirty="0" smtClean="0">
                <a:solidFill>
                  <a:srgbClr val="002060"/>
                </a:solidFill>
                <a:latin typeface="华文行楷" pitchFamily="2" charset="-122"/>
                <a:ea typeface="华文行楷" pitchFamily="2" charset="-122"/>
              </a:rPr>
              <a:t>—— &gt;</a:t>
            </a:r>
            <a:r>
              <a:rPr lang="zh-CN" altLang="en-US" sz="2400" b="1" dirty="0" smtClean="0">
                <a:solidFill>
                  <a:srgbClr val="002060"/>
                </a:solidFill>
                <a:latin typeface="华文行楷" pitchFamily="2" charset="-122"/>
                <a:ea typeface="华文行楷" pitchFamily="2" charset="-122"/>
              </a:rPr>
              <a:t>数据挖掘 </a:t>
            </a:r>
            <a:r>
              <a:rPr lang="en-US" altLang="zh-CN" sz="2400" b="1" dirty="0" smtClean="0">
                <a:solidFill>
                  <a:srgbClr val="002060"/>
                </a:solidFill>
                <a:latin typeface="华文行楷" pitchFamily="2" charset="-122"/>
                <a:ea typeface="华文行楷" pitchFamily="2" charset="-122"/>
              </a:rPr>
              <a:t>—— &gt; </a:t>
            </a:r>
            <a:r>
              <a:rPr lang="zh-CN" altLang="en-US" sz="2400" b="1" dirty="0" smtClean="0">
                <a:solidFill>
                  <a:srgbClr val="002060"/>
                </a:solidFill>
                <a:latin typeface="华文行楷" pitchFamily="2" charset="-122"/>
                <a:ea typeface="华文行楷" pitchFamily="2" charset="-122"/>
              </a:rPr>
              <a:t>大数据分析</a:t>
            </a:r>
            <a:endParaRPr lang="zh-CN" altLang="en-US" sz="2400" b="1" dirty="0">
              <a:solidFill>
                <a:srgbClr val="002060"/>
              </a:solidFill>
              <a:latin typeface="华文行楷" pitchFamily="2" charset="-122"/>
              <a:ea typeface="华文行楷" pitchFamily="2" charset="-122"/>
            </a:endParaRPr>
          </a:p>
          <a:p>
            <a:pPr lvl="0">
              <a:spcBef>
                <a:spcPct val="20000"/>
              </a:spcBef>
              <a:buSzPct val="95000"/>
            </a:pPr>
            <a:endParaRPr lang="en-US" altLang="zh-CN" sz="2600" dirty="0">
              <a:solidFill>
                <a:prstClr val="black"/>
              </a:solidFill>
              <a:latin typeface="Constantia"/>
            </a:endParaRPr>
          </a:p>
        </p:txBody>
      </p:sp>
      <p:sp>
        <p:nvSpPr>
          <p:cNvPr id="6" name="日期占位符 5"/>
          <p:cNvSpPr>
            <a:spLocks noGrp="1"/>
          </p:cNvSpPr>
          <p:nvPr>
            <p:ph type="dt" sz="half" idx="10"/>
          </p:nvPr>
        </p:nvSpPr>
        <p:spPr/>
        <p:txBody>
          <a:bodyPr/>
          <a:lstStyle/>
          <a:p>
            <a:fld id="{90CAB858-EDA4-49BC-A964-5BA6D4FB1274}" type="datetime1">
              <a:rPr lang="zh-CN" altLang="en-US" smtClean="0"/>
              <a:pPr/>
              <a:t>2014/4/17</a:t>
            </a:fld>
            <a:endParaRPr lang="zh-CN" altLang="en-US" dirty="0"/>
          </a:p>
        </p:txBody>
      </p:sp>
    </p:spTree>
    <p:extLst>
      <p:ext uri="{BB962C8B-B14F-4D97-AF65-F5344CB8AC3E}">
        <p14:creationId xmlns="" xmlns:p14="http://schemas.microsoft.com/office/powerpoint/2010/main" val="2782172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2700104"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聚类</a:t>
            </a:r>
            <a:r>
              <a:rPr lang="en-US" altLang="zh-CN" sz="2400" dirty="0" smtClean="0">
                <a:solidFill>
                  <a:prstClr val="white"/>
                </a:solidFill>
                <a:latin typeface="Impact" pitchFamily="34" charset="0"/>
                <a:ea typeface="Arial Unicode MS" pitchFamily="34" charset="-122"/>
                <a:cs typeface="Arial" pitchFamily="34" charset="0"/>
              </a:rPr>
              <a:t>—K-means</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359728" y="517243"/>
            <a:ext cx="226805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20</a:t>
            </a:fld>
            <a:endParaRPr lang="zh-CN" altLang="en-US" dirty="0">
              <a:solidFill>
                <a:prstClr val="black">
                  <a:tint val="75000"/>
                </a:prstClr>
              </a:solidFill>
            </a:endParaRPr>
          </a:p>
        </p:txBody>
      </p:sp>
      <p:sp>
        <p:nvSpPr>
          <p:cNvPr id="4" name="日期占位符 3"/>
          <p:cNvSpPr>
            <a:spLocks noGrp="1"/>
          </p:cNvSpPr>
          <p:nvPr>
            <p:ph type="dt" sz="half" idx="10"/>
          </p:nvPr>
        </p:nvSpPr>
        <p:spPr/>
        <p:txBody>
          <a:bodyPr/>
          <a:lstStyle/>
          <a:p>
            <a:fld id="{6B97C1C6-75B7-43FB-8DC0-B071D459C883}"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7" name="TextBox 4"/>
          <p:cNvSpPr txBox="1">
            <a:spLocks noChangeArrowheads="1"/>
          </p:cNvSpPr>
          <p:nvPr/>
        </p:nvSpPr>
        <p:spPr bwMode="auto">
          <a:xfrm>
            <a:off x="611188" y="1052513"/>
            <a:ext cx="7777162"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dirty="0"/>
              <a:t>根据量化的数据，利用基于距离的</a:t>
            </a:r>
            <a:r>
              <a:rPr lang="en-US" altLang="zh-CN" dirty="0"/>
              <a:t>K-means</a:t>
            </a:r>
            <a:r>
              <a:rPr lang="zh-CN" altLang="en-US" dirty="0"/>
              <a:t>均值聚类</a:t>
            </a:r>
            <a:r>
              <a:rPr lang="zh-CN" altLang="en-US" dirty="0" smtClean="0"/>
              <a:t>算法，运行</a:t>
            </a:r>
            <a:r>
              <a:rPr lang="zh-CN" altLang="en-US" dirty="0"/>
              <a:t>算法，完成数据集的聚类分析</a:t>
            </a:r>
          </a:p>
        </p:txBody>
      </p:sp>
      <p:sp>
        <p:nvSpPr>
          <p:cNvPr id="9" name="TextBox 6"/>
          <p:cNvSpPr txBox="1">
            <a:spLocks noChangeArrowheads="1"/>
          </p:cNvSpPr>
          <p:nvPr/>
        </p:nvSpPr>
        <p:spPr bwMode="auto">
          <a:xfrm>
            <a:off x="611064" y="1705372"/>
            <a:ext cx="3744912"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dirty="0"/>
              <a:t>结果输出</a:t>
            </a:r>
            <a:endParaRPr lang="en-US" altLang="zh-CN" dirty="0"/>
          </a:p>
        </p:txBody>
      </p:sp>
      <p:sp>
        <p:nvSpPr>
          <p:cNvPr id="11" name="TextBox 9"/>
          <p:cNvSpPr txBox="1">
            <a:spLocks noChangeArrowheads="1"/>
          </p:cNvSpPr>
          <p:nvPr/>
        </p:nvSpPr>
        <p:spPr bwMode="auto">
          <a:xfrm>
            <a:off x="899791" y="2137421"/>
            <a:ext cx="7416625"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dirty="0"/>
              <a:t>                        C1                  C2               C3               C4                    C5</a:t>
            </a:r>
          </a:p>
          <a:p>
            <a:endParaRPr lang="en-US" altLang="zh-CN" dirty="0"/>
          </a:p>
          <a:p>
            <a:endParaRPr lang="en-US" altLang="zh-CN" dirty="0"/>
          </a:p>
          <a:p>
            <a:r>
              <a:rPr lang="zh-CN" altLang="en-US" dirty="0"/>
              <a:t>客户价值    非常低         非常高         低               中等                  高</a:t>
            </a:r>
            <a:endParaRPr lang="en-US" altLang="zh-CN" dirty="0"/>
          </a:p>
          <a:p>
            <a:endParaRPr lang="en-US" altLang="zh-CN" dirty="0"/>
          </a:p>
          <a:p>
            <a:r>
              <a:rPr lang="zh-CN" altLang="en-US" dirty="0"/>
              <a:t>客户数量        </a:t>
            </a:r>
            <a:r>
              <a:rPr lang="en-US" altLang="zh-CN" dirty="0"/>
              <a:t>93                 12               13                 59                      9 </a:t>
            </a:r>
          </a:p>
          <a:p>
            <a:endParaRPr lang="en-US" altLang="zh-CN" dirty="0"/>
          </a:p>
          <a:p>
            <a:r>
              <a:rPr lang="zh-CN" altLang="en-US" dirty="0"/>
              <a:t>将聚类分析的结果输出为上表，将所有的用户</a:t>
            </a:r>
            <a:r>
              <a:rPr lang="zh-CN" altLang="en-US" dirty="0" smtClean="0"/>
              <a:t>分为</a:t>
            </a:r>
            <a:r>
              <a:rPr lang="en-US" altLang="zh-CN" dirty="0" smtClean="0"/>
              <a:t>5</a:t>
            </a:r>
            <a:r>
              <a:rPr lang="zh-CN" altLang="en-US" dirty="0" smtClean="0"/>
              <a:t>个群，并获得每个群</a:t>
            </a:r>
            <a:endParaRPr lang="en-US" altLang="zh-CN" dirty="0" smtClean="0"/>
          </a:p>
          <a:p>
            <a:r>
              <a:rPr lang="zh-CN" altLang="en-US" dirty="0" smtClean="0"/>
              <a:t>的</a:t>
            </a:r>
            <a:r>
              <a:rPr lang="zh-CN" altLang="en-US" dirty="0"/>
              <a:t>客户数量</a:t>
            </a:r>
            <a:r>
              <a:rPr lang="zh-CN" altLang="en-US" dirty="0" smtClean="0"/>
              <a:t>，这有</a:t>
            </a:r>
            <a:r>
              <a:rPr lang="zh-CN" altLang="en-US" dirty="0"/>
              <a:t>利用后期对客户的维护。</a:t>
            </a:r>
            <a:endParaRPr lang="en-US" altLang="zh-CN" dirty="0"/>
          </a:p>
          <a:p>
            <a:endParaRPr lang="en-US" altLang="zh-CN" dirty="0"/>
          </a:p>
        </p:txBody>
      </p:sp>
      <p:cxnSp>
        <p:nvCxnSpPr>
          <p:cNvPr id="6" name="直接连接符 5"/>
          <p:cNvCxnSpPr/>
          <p:nvPr/>
        </p:nvCxnSpPr>
        <p:spPr>
          <a:xfrm>
            <a:off x="827783" y="2713484"/>
            <a:ext cx="7056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7584" y="3937620"/>
            <a:ext cx="7056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27584" y="2137420"/>
            <a:ext cx="70567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84044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2997826"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3.3   </a:t>
            </a:r>
            <a:r>
              <a:rPr lang="zh-CN" altLang="en-US" sz="2400" dirty="0" smtClean="0">
                <a:solidFill>
                  <a:prstClr val="white"/>
                </a:solidFill>
                <a:latin typeface="Impact" pitchFamily="34" charset="0"/>
                <a:ea typeface="Arial Unicode MS" pitchFamily="34" charset="-122"/>
                <a:cs typeface="Arial" pitchFamily="34" charset="0"/>
              </a:rPr>
              <a:t>关联分析</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877464" y="525765"/>
            <a:ext cx="126564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21</a:t>
            </a:fld>
            <a:endParaRPr lang="zh-CN" altLang="en-US">
              <a:solidFill>
                <a:prstClr val="black">
                  <a:tint val="75000"/>
                </a:prstClr>
              </a:solidFill>
            </a:endParaRPr>
          </a:p>
        </p:txBody>
      </p:sp>
      <p:sp>
        <p:nvSpPr>
          <p:cNvPr id="6" name="内容占位符 2"/>
          <p:cNvSpPr>
            <a:spLocks noGrp="1"/>
          </p:cNvSpPr>
          <p:nvPr>
            <p:ph idx="1"/>
          </p:nvPr>
        </p:nvSpPr>
        <p:spPr>
          <a:xfrm>
            <a:off x="428596" y="1000112"/>
            <a:ext cx="8196540" cy="4143404"/>
          </a:xfrm>
        </p:spPr>
        <p:txBody>
          <a:bodyPr>
            <a:normAutofit/>
          </a:bodyPr>
          <a:lstStyle/>
          <a:p>
            <a:r>
              <a:rPr lang="zh-CN" altLang="en-US" sz="2000" dirty="0" smtClean="0"/>
              <a:t>关联分析就是通过某种算法进行</a:t>
            </a:r>
            <a:r>
              <a:rPr lang="zh-CN" altLang="en-US" sz="2000" dirty="0" smtClean="0">
                <a:solidFill>
                  <a:srgbClr val="FF0000"/>
                </a:solidFill>
              </a:rPr>
              <a:t>关联规则挖掘</a:t>
            </a:r>
            <a:r>
              <a:rPr lang="zh-CN" altLang="en-US" sz="2000" dirty="0" smtClean="0"/>
              <a:t>，发现隐藏在海量数据中的数据之间的相互关系。关联规则反映一个事物与其他事物之间的相互依存性和关联性。</a:t>
            </a:r>
            <a:endParaRPr lang="en-US" altLang="zh-CN" sz="2000" dirty="0" smtClean="0"/>
          </a:p>
          <a:p>
            <a:endParaRPr lang="en-US" altLang="zh-CN" sz="2000" dirty="0" smtClean="0"/>
          </a:p>
          <a:p>
            <a:r>
              <a:rPr lang="zh-CN" altLang="en-US" sz="2000" dirty="0" smtClean="0"/>
              <a:t>主要算法：</a:t>
            </a:r>
            <a:endParaRPr lang="en-US" altLang="zh-CN" sz="2000" dirty="0" smtClean="0"/>
          </a:p>
          <a:p>
            <a:pPr>
              <a:buNone/>
            </a:pP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基于频繁集的</a:t>
            </a:r>
            <a:r>
              <a:rPr lang="en-US" altLang="zh-CN" sz="2000" dirty="0" err="1" smtClean="0">
                <a:latin typeface="Times New Roman" pitchFamily="18" charset="0"/>
                <a:cs typeface="Times New Roman" pitchFamily="18" charset="0"/>
              </a:rPr>
              <a:t>Apriori</a:t>
            </a:r>
            <a:r>
              <a:rPr lang="zh-CN" altLang="en-US" sz="2000" dirty="0" smtClean="0">
                <a:latin typeface="Times New Roman" pitchFamily="18" charset="0"/>
                <a:cs typeface="Times New Roman" pitchFamily="18" charset="0"/>
              </a:rPr>
              <a:t>算法、基于</a:t>
            </a:r>
            <a:r>
              <a:rPr lang="en-US" altLang="zh-CN" sz="2000" dirty="0" smtClean="0">
                <a:latin typeface="Times New Roman" pitchFamily="18" charset="0"/>
                <a:cs typeface="Times New Roman" pitchFamily="18" charset="0"/>
              </a:rPr>
              <a:t>FP-tree</a:t>
            </a:r>
            <a:r>
              <a:rPr lang="zh-CN" altLang="en-US" sz="2000" dirty="0" smtClean="0">
                <a:latin typeface="Times New Roman" pitchFamily="18" charset="0"/>
                <a:cs typeface="Times New Roman" pitchFamily="18" charset="0"/>
              </a:rPr>
              <a:t>的关联规则挖掘算法；多层多维关联规则的挖掘等</a:t>
            </a:r>
            <a:endParaRPr lang="en-US" altLang="zh-CN" sz="2000" dirty="0" smtClean="0">
              <a:latin typeface="Times New Roman" pitchFamily="18" charset="0"/>
              <a:cs typeface="Times New Roman" pitchFamily="18" charset="0"/>
            </a:endParaRPr>
          </a:p>
          <a:p>
            <a:pPr>
              <a:buNone/>
            </a:pPr>
            <a:endParaRPr lang="en-US" altLang="zh-CN" sz="2000" dirty="0" smtClean="0">
              <a:latin typeface="Times New Roman" pitchFamily="18" charset="0"/>
              <a:cs typeface="Times New Roman" pitchFamily="18" charset="0"/>
            </a:endParaRPr>
          </a:p>
          <a:p>
            <a:pPr>
              <a:buNone/>
            </a:pPr>
            <a:r>
              <a:rPr lang="zh-CN" altLang="en-US" sz="2000" dirty="0" smtClean="0">
                <a:latin typeface="Times New Roman" pitchFamily="18" charset="0"/>
                <a:cs typeface="Times New Roman" pitchFamily="18" charset="0"/>
              </a:rPr>
              <a:t>案例：用户购买习惯  </a:t>
            </a:r>
            <a:endParaRPr lang="en-US" altLang="zh-CN" sz="2000" dirty="0" smtClean="0">
              <a:latin typeface="Times New Roman" pitchFamily="18" charset="0"/>
              <a:cs typeface="Times New Roman" pitchFamily="18" charset="0"/>
            </a:endParaRPr>
          </a:p>
          <a:p>
            <a:pPr>
              <a:buNone/>
            </a:pP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年龄</a:t>
            </a:r>
            <a:r>
              <a:rPr lang="en-US" altLang="zh-CN" sz="2000" dirty="0" smtClean="0">
                <a:latin typeface="Times New Roman" pitchFamily="18" charset="0"/>
                <a:cs typeface="Times New Roman" pitchFamily="18" charset="0"/>
              </a:rPr>
              <a:t>(X,”20-30”) ^ </a:t>
            </a:r>
            <a:r>
              <a:rPr lang="zh-CN" altLang="en-US" sz="2000" dirty="0" smtClean="0">
                <a:latin typeface="Times New Roman" pitchFamily="18" charset="0"/>
                <a:cs typeface="Times New Roman" pitchFamily="18" charset="0"/>
              </a:rPr>
              <a:t>职业</a:t>
            </a:r>
            <a:r>
              <a:rPr lang="en-US" altLang="zh-CN" sz="2000" dirty="0" smtClean="0">
                <a:latin typeface="Times New Roman" pitchFamily="18" charset="0"/>
                <a:cs typeface="Times New Roman" pitchFamily="18" charset="0"/>
              </a:rPr>
              <a:t>(X,”</a:t>
            </a:r>
            <a:r>
              <a:rPr lang="zh-CN" altLang="en-US" sz="2000" dirty="0" smtClean="0">
                <a:latin typeface="Times New Roman" pitchFamily="18" charset="0"/>
                <a:cs typeface="Times New Roman" pitchFamily="18" charset="0"/>
              </a:rPr>
              <a:t>学生</a:t>
            </a:r>
            <a:r>
              <a:rPr lang="en-US" altLang="zh-CN" sz="2000" dirty="0" smtClean="0">
                <a:latin typeface="Times New Roman" pitchFamily="18" charset="0"/>
                <a:cs typeface="Times New Roman" pitchFamily="18" charset="0"/>
              </a:rPr>
              <a:t>”) -&gt; </a:t>
            </a:r>
            <a:r>
              <a:rPr lang="zh-CN" altLang="en-US" sz="2000" dirty="0" smtClean="0">
                <a:latin typeface="Times New Roman" pitchFamily="18" charset="0"/>
                <a:cs typeface="Times New Roman" pitchFamily="18" charset="0"/>
              </a:rPr>
              <a:t>购买</a:t>
            </a:r>
            <a:r>
              <a:rPr lang="en-US" altLang="zh-CN" sz="2000" dirty="0" smtClean="0">
                <a:latin typeface="Times New Roman" pitchFamily="18" charset="0"/>
                <a:cs typeface="Times New Roman" pitchFamily="18" charset="0"/>
              </a:rPr>
              <a:t>(X,”</a:t>
            </a:r>
            <a:r>
              <a:rPr lang="zh-CN" altLang="en-US" sz="2000" dirty="0" smtClean="0">
                <a:latin typeface="Times New Roman" pitchFamily="18" charset="0"/>
                <a:cs typeface="Times New Roman" pitchFamily="18" charset="0"/>
              </a:rPr>
              <a:t>笔记本电脑</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a:t>
            </a:r>
            <a:endParaRPr lang="en-US" altLang="zh-CN" sz="2000" dirty="0" smtClean="0"/>
          </a:p>
          <a:p>
            <a:r>
              <a:rPr lang="zh-CN" altLang="en-US" sz="2000" dirty="0" smtClean="0"/>
              <a:t>客户回答问卷的习惯？？</a:t>
            </a:r>
            <a:endParaRPr lang="en-US" altLang="zh-CN" sz="2000" dirty="0" smtClean="0"/>
          </a:p>
          <a:p>
            <a:endParaRPr lang="en-US" altLang="zh-CN" sz="2000" dirty="0" smtClean="0"/>
          </a:p>
        </p:txBody>
      </p:sp>
      <p:sp>
        <p:nvSpPr>
          <p:cNvPr id="2" name="日期占位符 1"/>
          <p:cNvSpPr>
            <a:spLocks noGrp="1"/>
          </p:cNvSpPr>
          <p:nvPr>
            <p:ph type="dt" sz="half" idx="10"/>
          </p:nvPr>
        </p:nvSpPr>
        <p:spPr/>
        <p:txBody>
          <a:bodyPr/>
          <a:lstStyle/>
          <a:p>
            <a:fld id="{23F3486A-D898-4FF7-9FAD-BCB039816937}" type="datetime1">
              <a:rPr lang="zh-CN" altLang="en-US" smtClean="0"/>
              <a:pPr/>
              <a:t>2014/4/17</a:t>
            </a:fld>
            <a:endParaRPr lang="zh-CN" altLang="en-US" dirty="0"/>
          </a:p>
        </p:txBody>
      </p:sp>
    </p:spTree>
    <p:extLst>
      <p:ext uri="{BB962C8B-B14F-4D97-AF65-F5344CB8AC3E}">
        <p14:creationId xmlns="" xmlns:p14="http://schemas.microsoft.com/office/powerpoint/2010/main" val="2957747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2997826"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3.3   </a:t>
            </a:r>
            <a:r>
              <a:rPr lang="zh-CN" altLang="en-US" sz="2400" dirty="0" smtClean="0">
                <a:solidFill>
                  <a:prstClr val="white"/>
                </a:solidFill>
                <a:latin typeface="Impact" pitchFamily="34" charset="0"/>
                <a:ea typeface="Arial Unicode MS" pitchFamily="34" charset="-122"/>
                <a:cs typeface="Arial" pitchFamily="34" charset="0"/>
              </a:rPr>
              <a:t>关联规则挖掘</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877464" y="525765"/>
            <a:ext cx="198002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22</a:t>
            </a:fld>
            <a:endParaRPr lang="zh-CN" altLang="en-US">
              <a:solidFill>
                <a:prstClr val="black">
                  <a:tint val="75000"/>
                </a:prstClr>
              </a:solidFill>
            </a:endParaRPr>
          </a:p>
        </p:txBody>
      </p:sp>
      <p:sp>
        <p:nvSpPr>
          <p:cNvPr id="6" name="内容占位符 2"/>
          <p:cNvSpPr>
            <a:spLocks noGrp="1"/>
          </p:cNvSpPr>
          <p:nvPr>
            <p:ph idx="1"/>
          </p:nvPr>
        </p:nvSpPr>
        <p:spPr>
          <a:xfrm>
            <a:off x="428596" y="1000112"/>
            <a:ext cx="8196540" cy="4143404"/>
          </a:xfrm>
        </p:spPr>
        <p:txBody>
          <a:bodyPr>
            <a:normAutofit/>
          </a:bodyPr>
          <a:lstStyle/>
          <a:p>
            <a:endParaRPr lang="en-US" altLang="zh-CN" sz="2400" dirty="0" smtClean="0"/>
          </a:p>
          <a:p>
            <a:r>
              <a:rPr lang="zh-CN" altLang="en-US" sz="2400" dirty="0" smtClean="0"/>
              <a:t> 关联规则定义：</a:t>
            </a:r>
            <a:endParaRPr lang="en-US" altLang="zh-CN" sz="2400" dirty="0" smtClean="0"/>
          </a:p>
          <a:p>
            <a:pPr marL="400050" lvl="1" indent="0">
              <a:buNone/>
            </a:pPr>
            <a:r>
              <a:rPr lang="zh-CN" altLang="en-US" sz="2000" dirty="0" smtClean="0"/>
              <a:t>假设</a:t>
            </a:r>
            <a:r>
              <a:rPr lang="en-US" altLang="zh-CN" sz="2000" dirty="0" smtClean="0">
                <a:latin typeface="Times New Roman" pitchFamily="18" charset="0"/>
                <a:cs typeface="Times New Roman" pitchFamily="18" charset="0"/>
              </a:rPr>
              <a:t>I={I</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,I</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a:t>
            </a:r>
            <a:r>
              <a:rPr lang="en-US" altLang="zh-CN" sz="2000" dirty="0" err="1" smtClean="0">
                <a:latin typeface="Times New Roman" pitchFamily="18" charset="0"/>
                <a:cs typeface="Times New Roman" pitchFamily="18" charset="0"/>
              </a:rPr>
              <a:t>I</a:t>
            </a:r>
            <a:r>
              <a:rPr lang="en-US" altLang="zh-CN" sz="2000" baseline="-25000" dirty="0" err="1"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是项的集合。给定一个交易数据库</a:t>
            </a:r>
            <a:r>
              <a:rPr lang="en-US" altLang="zh-CN" sz="2000" dirty="0" smtClean="0">
                <a:latin typeface="Times New Roman" pitchFamily="18" charset="0"/>
                <a:cs typeface="Times New Roman" pitchFamily="18" charset="0"/>
              </a:rPr>
              <a:t>D={t</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a:t>
            </a:r>
            <a:r>
              <a:rPr lang="en-US" altLang="zh-CN" sz="2000" dirty="0" err="1" smtClean="0">
                <a:latin typeface="Times New Roman" pitchFamily="18" charset="0"/>
                <a:cs typeface="Times New Roman" pitchFamily="18" charset="0"/>
              </a:rPr>
              <a:t>t</a:t>
            </a:r>
            <a:r>
              <a:rPr lang="en-US" altLang="zh-CN" sz="2000" baseline="-25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a:t>
            </a:r>
          </a:p>
          <a:p>
            <a:pPr marL="400050" lvl="1" indent="0">
              <a:buNone/>
            </a:pPr>
            <a:r>
              <a:rPr lang="zh-CN" altLang="en-US" sz="2000" dirty="0" smtClean="0">
                <a:latin typeface="Times New Roman" pitchFamily="18" charset="0"/>
                <a:cs typeface="Times New Roman" pitchFamily="18" charset="0"/>
              </a:rPr>
              <a:t>其中每个事务</a:t>
            </a:r>
            <a:r>
              <a:rPr lang="en-US" altLang="zh-CN" sz="2000" dirty="0" smtClean="0">
                <a:latin typeface="Times New Roman" pitchFamily="18" charset="0"/>
                <a:cs typeface="Times New Roman" pitchFamily="18" charset="0"/>
              </a:rPr>
              <a:t>t</a:t>
            </a:r>
            <a:r>
              <a:rPr lang="zh-CN" altLang="en-US" sz="2000" dirty="0" smtClean="0">
                <a:latin typeface="Times New Roman" pitchFamily="18" charset="0"/>
                <a:cs typeface="Times New Roman" pitchFamily="18" charset="0"/>
              </a:rPr>
              <a:t>是</a:t>
            </a:r>
            <a:r>
              <a:rPr lang="en-US" altLang="zh-CN" sz="2000" dirty="0"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的非空子集，每一个交易与一个唯一的标识符</a:t>
            </a:r>
            <a:r>
              <a:rPr lang="en-US" altLang="zh-CN" sz="2000" dirty="0" smtClean="0">
                <a:latin typeface="Times New Roman" pitchFamily="18" charset="0"/>
                <a:cs typeface="Times New Roman" pitchFamily="18" charset="0"/>
              </a:rPr>
              <a:t>TID</a:t>
            </a:r>
            <a:r>
              <a:rPr lang="zh-CN" altLang="en-US" sz="2000" dirty="0" smtClean="0">
                <a:latin typeface="Times New Roman" pitchFamily="18" charset="0"/>
                <a:cs typeface="Times New Roman" pitchFamily="18" charset="0"/>
              </a:rPr>
              <a:t>对应。关联规则是</a:t>
            </a:r>
            <a:r>
              <a:rPr lang="zh-CN" altLang="en-US" sz="2000" dirty="0" smtClean="0">
                <a:solidFill>
                  <a:srgbClr val="FF0000"/>
                </a:solidFill>
                <a:latin typeface="Times New Roman" pitchFamily="18" charset="0"/>
                <a:cs typeface="Times New Roman" pitchFamily="18" charset="0"/>
              </a:rPr>
              <a:t>形如</a:t>
            </a:r>
            <a:r>
              <a:rPr lang="en-US" altLang="zh-CN" sz="2000" dirty="0" smtClean="0">
                <a:solidFill>
                  <a:srgbClr val="FF0000"/>
                </a:solidFill>
                <a:latin typeface="Times New Roman" pitchFamily="18" charset="0"/>
                <a:cs typeface="Times New Roman" pitchFamily="18" charset="0"/>
              </a:rPr>
              <a:t>X=&gt;Y</a:t>
            </a:r>
            <a:r>
              <a:rPr lang="zh-CN" altLang="en-US" sz="2000" dirty="0" smtClean="0">
                <a:solidFill>
                  <a:srgbClr val="FF0000"/>
                </a:solidFill>
                <a:latin typeface="Times New Roman" pitchFamily="18" charset="0"/>
                <a:cs typeface="Times New Roman" pitchFamily="18" charset="0"/>
              </a:rPr>
              <a:t>的蕴含式</a:t>
            </a:r>
            <a:r>
              <a:rPr lang="zh-CN" altLang="en-US" sz="2000" dirty="0" smtClean="0">
                <a:latin typeface="Times New Roman" pitchFamily="18" charset="0"/>
                <a:cs typeface="Times New Roman" pitchFamily="18" charset="0"/>
              </a:rPr>
              <a:t>，其中Ｘ</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Ｙ是</a:t>
            </a:r>
            <a:r>
              <a:rPr lang="en-US" altLang="zh-CN" sz="2000" dirty="0"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的子集。</a:t>
            </a:r>
            <a:endParaRPr lang="en-US" altLang="zh-CN" sz="2000" dirty="0" smtClean="0">
              <a:latin typeface="Times New Roman" pitchFamily="18" charset="0"/>
              <a:cs typeface="Times New Roman" pitchFamily="18" charset="0"/>
            </a:endParaRPr>
          </a:p>
          <a:p>
            <a:pPr marL="400050" lvl="1" indent="0">
              <a:buNone/>
            </a:pPr>
            <a:r>
              <a:rPr lang="zh-CN" altLang="en-US" sz="2000" dirty="0" smtClean="0">
                <a:latin typeface="Times New Roman" pitchFamily="18" charset="0"/>
                <a:cs typeface="Times New Roman" pitchFamily="18" charset="0"/>
              </a:rPr>
              <a:t>关联规则</a:t>
            </a:r>
            <a:r>
              <a:rPr lang="en-US" altLang="zh-CN" sz="2000" dirty="0" smtClean="0">
                <a:latin typeface="Times New Roman" pitchFamily="18" charset="0"/>
                <a:cs typeface="Times New Roman" pitchFamily="18" charset="0"/>
              </a:rPr>
              <a:t>X=&gt;Y</a:t>
            </a:r>
            <a:r>
              <a:rPr lang="zh-CN" altLang="en-US" sz="2000" dirty="0" smtClean="0">
                <a:latin typeface="Times New Roman" pitchFamily="18" charset="0"/>
                <a:cs typeface="Times New Roman" pitchFamily="18" charset="0"/>
              </a:rPr>
              <a:t>在</a:t>
            </a:r>
            <a:r>
              <a:rPr lang="en-US" altLang="zh-CN" sz="2000" dirty="0" smtClean="0">
                <a:latin typeface="Times New Roman" pitchFamily="18" charset="0"/>
                <a:cs typeface="Times New Roman" pitchFamily="18" charset="0"/>
              </a:rPr>
              <a:t>D</a:t>
            </a:r>
            <a:r>
              <a:rPr lang="zh-CN" altLang="en-US" sz="2000" dirty="0" smtClean="0">
                <a:latin typeface="Times New Roman" pitchFamily="18" charset="0"/>
                <a:cs typeface="Times New Roman" pitchFamily="18" charset="0"/>
              </a:rPr>
              <a:t>中</a:t>
            </a:r>
            <a:r>
              <a:rPr lang="zh-CN" altLang="en-US" sz="2000" dirty="0" smtClean="0">
                <a:solidFill>
                  <a:srgbClr val="7030A0"/>
                </a:solidFill>
                <a:latin typeface="Times New Roman" pitchFamily="18" charset="0"/>
                <a:cs typeface="Times New Roman" pitchFamily="18" charset="0"/>
              </a:rPr>
              <a:t>支持度</a:t>
            </a:r>
            <a:r>
              <a:rPr lang="zh-CN" altLang="en-US" sz="2000" dirty="0" smtClean="0">
                <a:latin typeface="Times New Roman" pitchFamily="18" charset="0"/>
                <a:cs typeface="Times New Roman" pitchFamily="18" charset="0"/>
              </a:rPr>
              <a:t>是</a:t>
            </a:r>
            <a:r>
              <a:rPr lang="en-US" altLang="zh-CN" sz="2000" dirty="0" smtClean="0">
                <a:latin typeface="Times New Roman" pitchFamily="18" charset="0"/>
                <a:cs typeface="Times New Roman" pitchFamily="18" charset="0"/>
              </a:rPr>
              <a:t>D</a:t>
            </a:r>
            <a:r>
              <a:rPr lang="zh-CN" altLang="en-US" sz="2000" dirty="0" smtClean="0">
                <a:latin typeface="Times New Roman" pitchFamily="18" charset="0"/>
                <a:cs typeface="Times New Roman" pitchFamily="18" charset="0"/>
              </a:rPr>
              <a:t>中包含</a:t>
            </a:r>
            <a:r>
              <a:rPr lang="en-US" altLang="zh-CN" sz="2000" dirty="0" smtClean="0">
                <a:latin typeface="Times New Roman" pitchFamily="18" charset="0"/>
                <a:cs typeface="Times New Roman" pitchFamily="18" charset="0"/>
              </a:rPr>
              <a:t>XUY</a:t>
            </a:r>
            <a:r>
              <a:rPr lang="zh-CN" altLang="en-US" sz="2000" dirty="0" smtClean="0">
                <a:latin typeface="Times New Roman" pitchFamily="18" charset="0"/>
                <a:cs typeface="Times New Roman" pitchFamily="18" charset="0"/>
              </a:rPr>
              <a:t>的百分比，即</a:t>
            </a:r>
            <a:r>
              <a:rPr lang="en-US" altLang="zh-CN" sz="2000" dirty="0" smtClean="0">
                <a:latin typeface="Times New Roman" pitchFamily="18" charset="0"/>
                <a:cs typeface="Times New Roman" pitchFamily="18" charset="0"/>
              </a:rPr>
              <a:t>P(XUY)</a:t>
            </a:r>
            <a:r>
              <a:rPr lang="zh-CN" altLang="en-US" sz="2000" dirty="0" smtClean="0">
                <a:latin typeface="Times New Roman" pitchFamily="18" charset="0"/>
                <a:cs typeface="Times New Roman" pitchFamily="18" charset="0"/>
              </a:rPr>
              <a:t>；</a:t>
            </a:r>
            <a:r>
              <a:rPr lang="zh-CN" altLang="en-US" sz="2000" dirty="0" smtClean="0">
                <a:solidFill>
                  <a:srgbClr val="7030A0"/>
                </a:solidFill>
                <a:latin typeface="Times New Roman" pitchFamily="18" charset="0"/>
                <a:cs typeface="Times New Roman" pitchFamily="18" charset="0"/>
              </a:rPr>
              <a:t>置信度</a:t>
            </a:r>
            <a:r>
              <a:rPr lang="zh-CN" altLang="en-US" sz="2000" dirty="0" smtClean="0">
                <a:latin typeface="Times New Roman" pitchFamily="18" charset="0"/>
                <a:cs typeface="Times New Roman" pitchFamily="18" charset="0"/>
              </a:rPr>
              <a:t>是包含</a:t>
            </a:r>
            <a:r>
              <a:rPr lang="en-US" altLang="zh-CN" sz="2000" dirty="0" smtClean="0">
                <a:latin typeface="Times New Roman" pitchFamily="18" charset="0"/>
                <a:cs typeface="Times New Roman" pitchFamily="18" charset="0"/>
              </a:rPr>
              <a:t>X</a:t>
            </a:r>
            <a:r>
              <a:rPr lang="zh-CN" altLang="en-US" sz="2000" dirty="0" smtClean="0">
                <a:latin typeface="Times New Roman" pitchFamily="18" charset="0"/>
                <a:cs typeface="Times New Roman" pitchFamily="18" charset="0"/>
              </a:rPr>
              <a:t>的事务中同时包含</a:t>
            </a:r>
            <a:r>
              <a:rPr lang="en-US" altLang="zh-CN" sz="2000" dirty="0" smtClean="0">
                <a:latin typeface="Times New Roman" pitchFamily="18" charset="0"/>
                <a:cs typeface="Times New Roman" pitchFamily="18" charset="0"/>
              </a:rPr>
              <a:t>Y</a:t>
            </a:r>
            <a:r>
              <a:rPr lang="zh-CN" altLang="en-US" sz="2000" dirty="0" smtClean="0">
                <a:latin typeface="Times New Roman" pitchFamily="18" charset="0"/>
                <a:cs typeface="Times New Roman" pitchFamily="18" charset="0"/>
              </a:rPr>
              <a:t>的百分比，即</a:t>
            </a:r>
            <a:r>
              <a:rPr lang="en-US" altLang="zh-CN" sz="2000" dirty="0" smtClean="0">
                <a:latin typeface="Times New Roman" pitchFamily="18" charset="0"/>
                <a:cs typeface="Times New Roman" pitchFamily="18" charset="0"/>
              </a:rPr>
              <a:t>P(Y|X)</a:t>
            </a:r>
            <a:r>
              <a:rPr lang="zh-CN" altLang="en-US" sz="2000" dirty="0" smtClean="0">
                <a:latin typeface="Times New Roman" pitchFamily="18" charset="0"/>
                <a:cs typeface="Times New Roman" pitchFamily="18" charset="0"/>
              </a:rPr>
              <a:t>。如果同时满足最小支持度和最小置信度，则关联规则认为是</a:t>
            </a:r>
            <a:r>
              <a:rPr lang="zh-CN" altLang="en-US" sz="2000" dirty="0" smtClean="0">
                <a:solidFill>
                  <a:srgbClr val="00B050"/>
                </a:solidFill>
                <a:latin typeface="Times New Roman" pitchFamily="18" charset="0"/>
                <a:cs typeface="Times New Roman" pitchFamily="18" charset="0"/>
              </a:rPr>
              <a:t>有趣的</a:t>
            </a:r>
            <a:r>
              <a:rPr lang="zh-CN" altLang="en-US" sz="2000" dirty="0" smtClean="0">
                <a:latin typeface="Times New Roman" pitchFamily="18" charset="0"/>
                <a:cs typeface="Times New Roman" pitchFamily="18" charset="0"/>
              </a:rPr>
              <a:t>。阈值由用户自己或专家设定。</a:t>
            </a:r>
            <a:endParaRPr lang="zh-CN" altLang="en-US" sz="2000" dirty="0">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fld id="{23F3486A-D898-4FF7-9FAD-BCB039816937}" type="datetime1">
              <a:rPr lang="zh-CN" altLang="en-US" smtClean="0"/>
              <a:pPr/>
              <a:t>2014/4/17</a:t>
            </a:fld>
            <a:endParaRPr lang="zh-CN" altLang="en-US" dirty="0"/>
          </a:p>
        </p:txBody>
      </p:sp>
    </p:spTree>
    <p:extLst>
      <p:ext uri="{BB962C8B-B14F-4D97-AF65-F5344CB8AC3E}">
        <p14:creationId xmlns="" xmlns:p14="http://schemas.microsoft.com/office/powerpoint/2010/main" val="2957747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7164600"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关联规则挖掘案例</a:t>
            </a:r>
            <a:r>
              <a:rPr lang="en-US" altLang="zh-CN" sz="2400" dirty="0" smtClean="0">
                <a:solidFill>
                  <a:prstClr val="white"/>
                </a:solidFill>
                <a:latin typeface="Impact" pitchFamily="34" charset="0"/>
                <a:ea typeface="Arial Unicode MS" pitchFamily="34" charset="-122"/>
                <a:cs typeface="Arial" pitchFamily="34" charset="0"/>
              </a:rPr>
              <a:t>——</a:t>
            </a:r>
            <a:r>
              <a:rPr lang="zh-CN" altLang="en-US" sz="2400" dirty="0">
                <a:solidFill>
                  <a:prstClr val="white"/>
                </a:solidFill>
                <a:latin typeface="Impact" pitchFamily="34" charset="0"/>
                <a:ea typeface="Arial Unicode MS" pitchFamily="34" charset="-122"/>
                <a:cs typeface="Arial" pitchFamily="34" charset="0"/>
              </a:rPr>
              <a:t>商品零售行业中购物篮分析</a:t>
            </a:r>
          </a:p>
        </p:txBody>
      </p:sp>
      <p:sp>
        <p:nvSpPr>
          <p:cNvPr id="14" name="矩形 13"/>
          <p:cNvSpPr/>
          <p:nvPr/>
        </p:nvSpPr>
        <p:spPr>
          <a:xfrm>
            <a:off x="359728" y="517243"/>
            <a:ext cx="730861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23</a:t>
            </a:fld>
            <a:endParaRPr lang="zh-CN" altLang="en-US">
              <a:solidFill>
                <a:prstClr val="black">
                  <a:tint val="75000"/>
                </a:prstClr>
              </a:solidFill>
            </a:endParaRPr>
          </a:p>
        </p:txBody>
      </p:sp>
      <p:sp>
        <p:nvSpPr>
          <p:cNvPr id="6" name="内容占位符 2"/>
          <p:cNvSpPr>
            <a:spLocks noGrp="1"/>
          </p:cNvSpPr>
          <p:nvPr>
            <p:ph idx="1"/>
          </p:nvPr>
        </p:nvSpPr>
        <p:spPr>
          <a:xfrm>
            <a:off x="457200" y="697260"/>
            <a:ext cx="8229600" cy="4389120"/>
          </a:xfrm>
        </p:spPr>
        <p:txBody>
          <a:bodyPr>
            <a:normAutofit/>
          </a:bodyPr>
          <a:lstStyle/>
          <a:p>
            <a:r>
              <a:rPr lang="zh-CN" altLang="en-US" sz="2800" dirty="0" smtClean="0"/>
              <a:t>目的：发现用户购买行为习惯及购买兴趣</a:t>
            </a:r>
            <a:endParaRPr lang="en-US" altLang="zh-CN" sz="2800" dirty="0" smtClean="0"/>
          </a:p>
          <a:p>
            <a:r>
              <a:rPr lang="zh-CN" altLang="en-US" sz="2800" dirty="0" smtClean="0"/>
              <a:t>方法：</a:t>
            </a:r>
            <a:r>
              <a:rPr lang="zh-CN" altLang="en-US" sz="2800" dirty="0" smtClean="0">
                <a:latin typeface="Times New Roman" pitchFamily="18" charset="0"/>
                <a:cs typeface="Times New Roman" pitchFamily="18" charset="0"/>
              </a:rPr>
              <a:t>利用关联规则挖掘实现</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主要算法：</a:t>
            </a:r>
            <a:r>
              <a:rPr lang="en-US" altLang="zh-CN" sz="2800" dirty="0" err="1" smtClean="0">
                <a:latin typeface="Times New Roman" pitchFamily="18" charset="0"/>
                <a:cs typeface="Times New Roman" pitchFamily="18" charset="0"/>
              </a:rPr>
              <a:t>Apriori</a:t>
            </a:r>
            <a:r>
              <a:rPr lang="zh-CN" altLang="en-US" sz="2800" dirty="0" smtClean="0">
                <a:latin typeface="Times New Roman" pitchFamily="18" charset="0"/>
                <a:cs typeface="Times New Roman" pitchFamily="18" charset="0"/>
              </a:rPr>
              <a:t>算法</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定义：</a:t>
            </a:r>
            <a:endParaRPr lang="en-US" altLang="zh-CN" sz="2800" dirty="0" smtClean="0">
              <a:latin typeface="Times New Roman" pitchFamily="18" charset="0"/>
              <a:cs typeface="Times New Roman" pitchFamily="18" charset="0"/>
            </a:endParaRPr>
          </a:p>
          <a:p>
            <a:pPr marL="400050" lvl="1" indent="0">
              <a:buNone/>
            </a:pPr>
            <a:r>
              <a:rPr lang="zh-CN" altLang="en-US" sz="2400" dirty="0" smtClean="0">
                <a:latin typeface="Times New Roman" pitchFamily="18" charset="0"/>
                <a:cs typeface="Times New Roman" pitchFamily="18" charset="0"/>
              </a:rPr>
              <a:t>支持度计数：包含某一元素的事务数，以</a:t>
            </a:r>
            <a:r>
              <a:rPr lang="en-US" altLang="zh-CN" sz="2400" dirty="0" err="1" smtClean="0">
                <a:latin typeface="Times New Roman" pitchFamily="18" charset="0"/>
                <a:cs typeface="Times New Roman" pitchFamily="18" charset="0"/>
              </a:rPr>
              <a:t>sup_cnt</a:t>
            </a:r>
            <a:r>
              <a:rPr lang="zh-CN" altLang="en-US" sz="2400" dirty="0" smtClean="0">
                <a:latin typeface="Times New Roman" pitchFamily="18" charset="0"/>
                <a:cs typeface="Times New Roman" pitchFamily="18" charset="0"/>
              </a:rPr>
              <a:t>计数</a:t>
            </a:r>
            <a:endParaRPr lang="en-US" altLang="zh-CN" sz="2400" dirty="0" smtClean="0">
              <a:latin typeface="Times New Roman" pitchFamily="18" charset="0"/>
              <a:cs typeface="Times New Roman" pitchFamily="18" charset="0"/>
            </a:endParaRPr>
          </a:p>
          <a:p>
            <a:pPr marL="400050" lvl="1" indent="0">
              <a:buNone/>
            </a:pPr>
            <a:r>
              <a:rPr lang="zh-CN" altLang="en-US" sz="2400" dirty="0" smtClean="0">
                <a:latin typeface="Times New Roman" pitchFamily="18" charset="0"/>
                <a:cs typeface="Times New Roman" pitchFamily="18" charset="0"/>
              </a:rPr>
              <a:t>置信度定义：</a:t>
            </a:r>
            <a:r>
              <a:rPr lang="en-US" altLang="zh-CN" sz="2400" dirty="0" smtClean="0">
                <a:latin typeface="Times New Roman" pitchFamily="18" charset="0"/>
                <a:cs typeface="Times New Roman" pitchFamily="18" charset="0"/>
              </a:rPr>
              <a:t>con(A=&gt;B)=</a:t>
            </a:r>
            <a:r>
              <a:rPr lang="en-US" altLang="zh-CN" sz="2400" dirty="0" err="1" smtClean="0">
                <a:latin typeface="Times New Roman" pitchFamily="18" charset="0"/>
                <a:cs typeface="Times New Roman" pitchFamily="18" charset="0"/>
              </a:rPr>
              <a:t>sup_cnt</a:t>
            </a:r>
            <a:r>
              <a:rPr lang="en-US" altLang="zh-CN" sz="2400" dirty="0" smtClean="0">
                <a:latin typeface="Times New Roman" pitchFamily="18" charset="0"/>
                <a:cs typeface="Times New Roman" pitchFamily="18" charset="0"/>
              </a:rPr>
              <a:t>(AUB)/</a:t>
            </a:r>
            <a:r>
              <a:rPr lang="en-US" altLang="zh-CN" sz="2400" dirty="0" err="1" smtClean="0">
                <a:latin typeface="Times New Roman" pitchFamily="18" charset="0"/>
                <a:cs typeface="Times New Roman" pitchFamily="18" charset="0"/>
              </a:rPr>
              <a:t>sup_cnt</a:t>
            </a:r>
            <a:r>
              <a:rPr lang="en-US" altLang="zh-CN" sz="2400" dirty="0" smtClean="0">
                <a:latin typeface="Times New Roman" pitchFamily="18" charset="0"/>
                <a:cs typeface="Times New Roman" pitchFamily="18" charset="0"/>
              </a:rPr>
              <a:t>(A)</a:t>
            </a:r>
          </a:p>
          <a:p>
            <a:pPr marL="400050" lvl="1" indent="0">
              <a:buNone/>
            </a:pPr>
            <a:r>
              <a:rPr lang="zh-CN" altLang="en-US" sz="2400" dirty="0" smtClean="0">
                <a:latin typeface="Times New Roman" pitchFamily="18" charset="0"/>
                <a:cs typeface="Times New Roman" pitchFamily="18" charset="0"/>
              </a:rPr>
              <a:t>最小置信度：预定义的阈值，以</a:t>
            </a:r>
            <a:r>
              <a:rPr lang="en-US" altLang="zh-CN" sz="2400" dirty="0" err="1" smtClean="0">
                <a:latin typeface="Times New Roman" pitchFamily="18" charset="0"/>
                <a:cs typeface="Times New Roman" pitchFamily="18" charset="0"/>
              </a:rPr>
              <a:t>min_con</a:t>
            </a:r>
            <a:r>
              <a:rPr lang="zh-CN" altLang="en-US" sz="2400" dirty="0" smtClean="0">
                <a:latin typeface="Times New Roman" pitchFamily="18" charset="0"/>
                <a:cs typeface="Times New Roman" pitchFamily="18" charset="0"/>
              </a:rPr>
              <a:t>表示</a:t>
            </a:r>
            <a:endParaRPr lang="en-US" altLang="zh-CN" sz="2400" dirty="0" smtClean="0">
              <a:latin typeface="Times New Roman" pitchFamily="18" charset="0"/>
              <a:cs typeface="Times New Roman" pitchFamily="18" charset="0"/>
            </a:endParaRPr>
          </a:p>
          <a:p>
            <a:pPr marL="400050" lvl="1" indent="0">
              <a:buNone/>
            </a:pPr>
            <a:r>
              <a:rPr lang="zh-CN" altLang="en-US" sz="2400" dirty="0" smtClean="0">
                <a:latin typeface="Times New Roman" pitchFamily="18" charset="0"/>
                <a:cs typeface="Times New Roman" pitchFamily="18" charset="0"/>
              </a:rPr>
              <a:t>强关联规则：不小于</a:t>
            </a:r>
            <a:r>
              <a:rPr lang="en-US" altLang="zh-CN" sz="2400" dirty="0" err="1" smtClean="0">
                <a:latin typeface="Times New Roman" pitchFamily="18" charset="0"/>
                <a:cs typeface="Times New Roman" pitchFamily="18" charset="0"/>
              </a:rPr>
              <a:t>min_con</a:t>
            </a:r>
            <a:r>
              <a:rPr lang="zh-CN" altLang="en-US" sz="2400" dirty="0" smtClean="0">
                <a:latin typeface="Times New Roman" pitchFamily="18" charset="0"/>
                <a:cs typeface="Times New Roman" pitchFamily="18" charset="0"/>
              </a:rPr>
              <a:t>关联规则</a:t>
            </a:r>
            <a:endParaRPr lang="en-US" altLang="zh-CN" sz="2400" dirty="0" smtClean="0">
              <a:latin typeface="Times New Roman" pitchFamily="18" charset="0"/>
              <a:cs typeface="Times New Roman" pitchFamily="18" charset="0"/>
            </a:endParaRPr>
          </a:p>
          <a:p>
            <a:endParaRPr lang="en-US" altLang="zh-CN" dirty="0" smtClean="0"/>
          </a:p>
          <a:p>
            <a:endParaRPr lang="en-US" altLang="zh-CN" dirty="0" smtClean="0"/>
          </a:p>
          <a:p>
            <a:endParaRPr lang="zh-CN" altLang="en-US" dirty="0"/>
          </a:p>
        </p:txBody>
      </p:sp>
      <p:sp>
        <p:nvSpPr>
          <p:cNvPr id="2" name="日期占位符 1"/>
          <p:cNvSpPr>
            <a:spLocks noGrp="1"/>
          </p:cNvSpPr>
          <p:nvPr>
            <p:ph type="dt" sz="half" idx="10"/>
          </p:nvPr>
        </p:nvSpPr>
        <p:spPr/>
        <p:txBody>
          <a:bodyPr/>
          <a:lstStyle/>
          <a:p>
            <a:fld id="{5840F416-FA0D-4977-AF26-41E4EB0CCBEA}" type="datetime1">
              <a:rPr lang="zh-CN" altLang="en-US" smtClean="0"/>
              <a:pPr/>
              <a:t>2014/4/17</a:t>
            </a:fld>
            <a:endParaRPr lang="zh-CN" altLang="en-US" dirty="0"/>
          </a:p>
        </p:txBody>
      </p:sp>
    </p:spTree>
    <p:extLst>
      <p:ext uri="{BB962C8B-B14F-4D97-AF65-F5344CB8AC3E}">
        <p14:creationId xmlns="" xmlns:p14="http://schemas.microsoft.com/office/powerpoint/2010/main" val="2012029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7164600"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关联规则挖掘案例</a:t>
            </a:r>
            <a:r>
              <a:rPr lang="en-US" altLang="zh-CN" sz="2400" dirty="0" smtClean="0">
                <a:solidFill>
                  <a:prstClr val="white"/>
                </a:solidFill>
                <a:latin typeface="Impact" pitchFamily="34" charset="0"/>
                <a:ea typeface="Arial Unicode MS" pitchFamily="34" charset="-122"/>
                <a:cs typeface="Arial" pitchFamily="34" charset="0"/>
              </a:rPr>
              <a:t>——</a:t>
            </a:r>
            <a:r>
              <a:rPr lang="zh-CN" altLang="en-US" sz="2400" dirty="0">
                <a:solidFill>
                  <a:prstClr val="white"/>
                </a:solidFill>
                <a:latin typeface="Impact" pitchFamily="34" charset="0"/>
                <a:ea typeface="Arial Unicode MS" pitchFamily="34" charset="-122"/>
                <a:cs typeface="Arial" pitchFamily="34" charset="0"/>
              </a:rPr>
              <a:t>商品零售行业中购物篮分析</a:t>
            </a:r>
          </a:p>
        </p:txBody>
      </p:sp>
      <p:sp>
        <p:nvSpPr>
          <p:cNvPr id="14" name="矩形 13"/>
          <p:cNvSpPr/>
          <p:nvPr/>
        </p:nvSpPr>
        <p:spPr>
          <a:xfrm>
            <a:off x="359728" y="517243"/>
            <a:ext cx="730861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24</a:t>
            </a:fld>
            <a:endParaRPr lang="zh-CN" altLang="en-US">
              <a:solidFill>
                <a:prstClr val="black">
                  <a:tint val="75000"/>
                </a:prstClr>
              </a:solidFill>
            </a:endParaRPr>
          </a:p>
        </p:txBody>
      </p:sp>
      <p:sp>
        <p:nvSpPr>
          <p:cNvPr id="6" name="内容占位符 2"/>
          <p:cNvSpPr>
            <a:spLocks noGrp="1"/>
          </p:cNvSpPr>
          <p:nvPr>
            <p:ph idx="1"/>
          </p:nvPr>
        </p:nvSpPr>
        <p:spPr>
          <a:xfrm>
            <a:off x="457200" y="841276"/>
            <a:ext cx="7931224" cy="3803318"/>
          </a:xfrm>
        </p:spPr>
        <p:txBody>
          <a:bodyPr>
            <a:normAutofit/>
          </a:bodyPr>
          <a:lstStyle/>
          <a:p>
            <a:r>
              <a:rPr lang="zh-CN" altLang="en-US" sz="2400" dirty="0" smtClean="0"/>
              <a:t>数据准备：商品交易信息记录表</a:t>
            </a:r>
            <a:endParaRPr lang="en-US" altLang="zh-CN" sz="2400" dirty="0" smtClean="0"/>
          </a:p>
        </p:txBody>
      </p:sp>
      <p:graphicFrame>
        <p:nvGraphicFramePr>
          <p:cNvPr id="7" name="表格 6"/>
          <p:cNvGraphicFramePr>
            <a:graphicFrameLocks noGrp="1"/>
          </p:cNvGraphicFramePr>
          <p:nvPr>
            <p:extLst>
              <p:ext uri="{D42A27DB-BD31-4B8C-83A1-F6EECF244321}">
                <p14:modId xmlns="" xmlns:p14="http://schemas.microsoft.com/office/powerpoint/2010/main" val="372441979"/>
              </p:ext>
            </p:extLst>
          </p:nvPr>
        </p:nvGraphicFramePr>
        <p:xfrm>
          <a:off x="179512" y="1417340"/>
          <a:ext cx="8786841" cy="3337560"/>
        </p:xfrm>
        <a:graphic>
          <a:graphicData uri="http://schemas.openxmlformats.org/drawingml/2006/table">
            <a:tbl>
              <a:tblPr firstRow="1" bandRow="1">
                <a:tableStyleId>{9D7B26C5-4107-4FEC-AEDC-1716B250A1EF}</a:tableStyleId>
              </a:tblPr>
              <a:tblGrid>
                <a:gridCol w="2265373"/>
                <a:gridCol w="1086912"/>
                <a:gridCol w="1086910"/>
                <a:gridCol w="1086912"/>
                <a:gridCol w="1086912"/>
                <a:gridCol w="1086910"/>
                <a:gridCol w="1086912"/>
              </a:tblGrid>
              <a:tr h="370840">
                <a:tc>
                  <a:txBody>
                    <a:bodyPr/>
                    <a:lstStyle/>
                    <a:p>
                      <a:pPr algn="ctr"/>
                      <a:r>
                        <a:rPr lang="zh-CN" altLang="en-US" dirty="0" smtClean="0">
                          <a:latin typeface="Times New Roman" pitchFamily="18" charset="0"/>
                          <a:cs typeface="Times New Roman" pitchFamily="18" charset="0"/>
                        </a:rPr>
                        <a:t>交易记录</a:t>
                      </a:r>
                      <a:r>
                        <a:rPr lang="en-US" altLang="zh-CN" dirty="0" smtClean="0">
                          <a:latin typeface="Times New Roman" pitchFamily="18" charset="0"/>
                          <a:cs typeface="Times New Roman" pitchFamily="18" charset="0"/>
                        </a:rPr>
                        <a:t>id</a:t>
                      </a:r>
                      <a:endParaRPr lang="zh-CN" altLang="en-US" dirty="0">
                        <a:latin typeface="Times New Roman" pitchFamily="18" charset="0"/>
                        <a:cs typeface="Times New Roman" pitchFamily="18" charset="0"/>
                      </a:endParaRPr>
                    </a:p>
                  </a:txBody>
                  <a:tcPr/>
                </a:tc>
                <a:tc>
                  <a:txBody>
                    <a:bodyPr/>
                    <a:lstStyle/>
                    <a:p>
                      <a:pPr algn="ctr"/>
                      <a:r>
                        <a:rPr lang="zh-CN" altLang="en-US" dirty="0" smtClean="0">
                          <a:latin typeface="Times New Roman" pitchFamily="18" charset="0"/>
                          <a:cs typeface="Times New Roman" pitchFamily="18" charset="0"/>
                        </a:rPr>
                        <a:t>毛毯</a:t>
                      </a:r>
                      <a:r>
                        <a:rPr lang="en-US" altLang="zh-CN" dirty="0" smtClean="0">
                          <a:latin typeface="Times New Roman" pitchFamily="18" charset="0"/>
                          <a:cs typeface="Times New Roman" pitchFamily="18" charset="0"/>
                        </a:rPr>
                        <a:t>A</a:t>
                      </a:r>
                      <a:endParaRPr lang="zh-CN" altLang="en-US" dirty="0">
                        <a:latin typeface="Times New Roman" pitchFamily="18" charset="0"/>
                        <a:cs typeface="Times New Roman" pitchFamily="18" charset="0"/>
                      </a:endParaRPr>
                    </a:p>
                  </a:txBody>
                  <a:tcPr/>
                </a:tc>
                <a:tc>
                  <a:txBody>
                    <a:bodyPr/>
                    <a:lstStyle/>
                    <a:p>
                      <a:pPr algn="ctr"/>
                      <a:r>
                        <a:rPr lang="zh-CN" altLang="en-US" dirty="0" smtClean="0">
                          <a:latin typeface="Times New Roman" pitchFamily="18" charset="0"/>
                          <a:cs typeface="Times New Roman" pitchFamily="18" charset="0"/>
                        </a:rPr>
                        <a:t>脸盆</a:t>
                      </a:r>
                      <a:r>
                        <a:rPr lang="en-US" altLang="zh-CN" dirty="0" smtClean="0">
                          <a:latin typeface="Times New Roman" pitchFamily="18" charset="0"/>
                          <a:cs typeface="Times New Roman" pitchFamily="18" charset="0"/>
                        </a:rPr>
                        <a:t>B</a:t>
                      </a:r>
                      <a:endParaRPr lang="zh-CN" altLang="en-US" dirty="0">
                        <a:latin typeface="Times New Roman" pitchFamily="18" charset="0"/>
                        <a:cs typeface="Times New Roman" pitchFamily="18" charset="0"/>
                      </a:endParaRPr>
                    </a:p>
                  </a:txBody>
                  <a:tcPr/>
                </a:tc>
                <a:tc>
                  <a:txBody>
                    <a:bodyPr/>
                    <a:lstStyle/>
                    <a:p>
                      <a:pPr algn="ctr"/>
                      <a:r>
                        <a:rPr lang="zh-CN" altLang="en-US" dirty="0" smtClean="0">
                          <a:latin typeface="Times New Roman" pitchFamily="18" charset="0"/>
                          <a:cs typeface="Times New Roman" pitchFamily="18" charset="0"/>
                        </a:rPr>
                        <a:t>拖把</a:t>
                      </a:r>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a:txBody>
                  <a:tcPr/>
                </a:tc>
                <a:tc>
                  <a:txBody>
                    <a:bodyPr/>
                    <a:lstStyle/>
                    <a:p>
                      <a:pPr algn="ctr"/>
                      <a:r>
                        <a:rPr lang="zh-CN" altLang="en-US" dirty="0" smtClean="0">
                          <a:latin typeface="Times New Roman" pitchFamily="18" charset="0"/>
                          <a:cs typeface="Times New Roman" pitchFamily="18" charset="0"/>
                        </a:rPr>
                        <a:t>枕头</a:t>
                      </a:r>
                      <a:r>
                        <a:rPr lang="en-US" altLang="zh-CN" dirty="0" smtClean="0">
                          <a:latin typeface="Times New Roman" pitchFamily="18" charset="0"/>
                          <a:cs typeface="Times New Roman" pitchFamily="18" charset="0"/>
                        </a:rPr>
                        <a:t>D</a:t>
                      </a:r>
                      <a:endParaRPr lang="zh-CN" altLang="en-US" dirty="0">
                        <a:latin typeface="Times New Roman" pitchFamily="18" charset="0"/>
                        <a:cs typeface="Times New Roman" pitchFamily="18" charset="0"/>
                      </a:endParaRPr>
                    </a:p>
                  </a:txBody>
                  <a:tcPr/>
                </a:tc>
                <a:tc>
                  <a:txBody>
                    <a:bodyPr/>
                    <a:lstStyle/>
                    <a:p>
                      <a:pPr algn="ctr"/>
                      <a:r>
                        <a:rPr lang="zh-CN" altLang="en-US" dirty="0" smtClean="0">
                          <a:latin typeface="Times New Roman" pitchFamily="18" charset="0"/>
                          <a:cs typeface="Times New Roman" pitchFamily="18" charset="0"/>
                        </a:rPr>
                        <a:t>垃圾桶</a:t>
                      </a:r>
                      <a:r>
                        <a:rPr lang="en-US" altLang="zh-CN" dirty="0" smtClean="0">
                          <a:latin typeface="Times New Roman" pitchFamily="18" charset="0"/>
                          <a:cs typeface="Times New Roman" pitchFamily="18" charset="0"/>
                        </a:rPr>
                        <a:t>E</a:t>
                      </a:r>
                      <a:endParaRPr lang="zh-CN" altLang="en-US" dirty="0">
                        <a:latin typeface="Times New Roman" pitchFamily="18" charset="0"/>
                        <a:cs typeface="Times New Roman" pitchFamily="18" charset="0"/>
                      </a:endParaRPr>
                    </a:p>
                  </a:txBody>
                  <a:tcPr/>
                </a:tc>
                <a:tc>
                  <a:txBody>
                    <a:bodyPr/>
                    <a:lstStyle/>
                    <a:p>
                      <a:pPr algn="ctr"/>
                      <a:r>
                        <a:rPr lang="zh-CN" altLang="en-US" dirty="0" smtClean="0">
                          <a:latin typeface="Times New Roman" pitchFamily="18" charset="0"/>
                          <a:cs typeface="Times New Roman" pitchFamily="18" charset="0"/>
                        </a:rPr>
                        <a:t>卫生纸</a:t>
                      </a:r>
                      <a:r>
                        <a:rPr lang="en-US" altLang="zh-CN" dirty="0" smtClean="0">
                          <a:latin typeface="Times New Roman" pitchFamily="18" charset="0"/>
                          <a:cs typeface="Times New Roman" pitchFamily="18" charset="0"/>
                        </a:rPr>
                        <a:t>F</a:t>
                      </a:r>
                      <a:endParaRPr lang="zh-CN" altLang="en-US" dirty="0">
                        <a:latin typeface="Times New Roman" pitchFamily="18" charset="0"/>
                        <a:cs typeface="Times New Roman" pitchFamily="18" charset="0"/>
                      </a:endParaRPr>
                    </a:p>
                  </a:txBody>
                  <a:tcPr/>
                </a:tc>
              </a:tr>
              <a:tr h="370840">
                <a:tc>
                  <a:txBody>
                    <a:bodyPr/>
                    <a:lstStyle/>
                    <a:p>
                      <a:pPr algn="ctr"/>
                      <a:r>
                        <a:rPr lang="en-US" altLang="zh-CN" dirty="0" smtClean="0">
                          <a:latin typeface="Times New Roman" pitchFamily="18" charset="0"/>
                          <a:cs typeface="Times New Roman" pitchFamily="18" charset="0"/>
                        </a:rPr>
                        <a:t>ID1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itchFamily="18" charset="0"/>
                          <a:cs typeface="Times New Roman" pitchFamily="18" charset="0"/>
                        </a:rPr>
                        <a:t>ID2</a:t>
                      </a:r>
                      <a:endParaRPr lang="zh-CN" altLang="en-US" dirty="0" smtClean="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itchFamily="18" charset="0"/>
                          <a:cs typeface="Times New Roman" pitchFamily="18" charset="0"/>
                        </a:rPr>
                        <a:t>ID3</a:t>
                      </a:r>
                      <a:endParaRPr lang="zh-CN" altLang="en-US" dirty="0" smtClean="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itchFamily="18" charset="0"/>
                          <a:cs typeface="Times New Roman" pitchFamily="18" charset="0"/>
                        </a:rPr>
                        <a:t>ID4</a:t>
                      </a:r>
                      <a:endParaRPr lang="zh-CN" altLang="en-US" dirty="0" smtClean="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r>
              <a:tr h="370840">
                <a:tc>
                  <a:txBody>
                    <a:bodyPr/>
                    <a:lstStyle/>
                    <a:p>
                      <a:pPr algn="ctr"/>
                      <a:r>
                        <a:rPr lang="en-US" altLang="zh-CN" dirty="0" smtClean="0">
                          <a:latin typeface="Times New Roman" pitchFamily="18" charset="0"/>
                          <a:cs typeface="Times New Roman" pitchFamily="18" charset="0"/>
                        </a:rPr>
                        <a:t>ID5</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70840">
                <a:tc>
                  <a:txBody>
                    <a:bodyPr/>
                    <a:lstStyle/>
                    <a:p>
                      <a:pPr algn="ctr"/>
                      <a:r>
                        <a:rPr lang="en-US" altLang="zh-CN" dirty="0" smtClean="0">
                          <a:latin typeface="Times New Roman" pitchFamily="18" charset="0"/>
                          <a:cs typeface="Times New Roman" pitchFamily="18" charset="0"/>
                        </a:rPr>
                        <a:t>ID6</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70840">
                <a:tc>
                  <a:txBody>
                    <a:bodyPr/>
                    <a:lstStyle/>
                    <a:p>
                      <a:pPr algn="ctr"/>
                      <a:r>
                        <a:rPr lang="en-US" altLang="zh-CN" dirty="0" smtClean="0">
                          <a:latin typeface="Times New Roman" pitchFamily="18" charset="0"/>
                          <a:cs typeface="Times New Roman" pitchFamily="18" charset="0"/>
                        </a:rPr>
                        <a:t>ID7</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70840">
                <a:tc>
                  <a:txBody>
                    <a:bodyPr/>
                    <a:lstStyle/>
                    <a:p>
                      <a:pPr algn="ctr"/>
                      <a:r>
                        <a:rPr lang="en-US" altLang="zh-CN" dirty="0" smtClean="0">
                          <a:latin typeface="Times New Roman" pitchFamily="18" charset="0"/>
                          <a:cs typeface="Times New Roman" pitchFamily="18" charset="0"/>
                        </a:rPr>
                        <a:t>ID8</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bl>
          </a:graphicData>
        </a:graphic>
      </p:graphicFrame>
      <p:sp>
        <p:nvSpPr>
          <p:cNvPr id="2" name="日期占位符 1"/>
          <p:cNvSpPr>
            <a:spLocks noGrp="1"/>
          </p:cNvSpPr>
          <p:nvPr>
            <p:ph type="dt" sz="half" idx="10"/>
          </p:nvPr>
        </p:nvSpPr>
        <p:spPr/>
        <p:txBody>
          <a:bodyPr/>
          <a:lstStyle/>
          <a:p>
            <a:fld id="{3E689201-34B1-4E83-8278-BC064B44403D}" type="datetime1">
              <a:rPr lang="zh-CN" altLang="en-US" smtClean="0"/>
              <a:pPr/>
              <a:t>2014/4/17</a:t>
            </a:fld>
            <a:endParaRPr lang="zh-CN" altLang="en-US" dirty="0"/>
          </a:p>
        </p:txBody>
      </p:sp>
    </p:spTree>
    <p:extLst>
      <p:ext uri="{BB962C8B-B14F-4D97-AF65-F5344CB8AC3E}">
        <p14:creationId xmlns="" xmlns:p14="http://schemas.microsoft.com/office/powerpoint/2010/main" val="1923310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7164600"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关联规则挖掘案例</a:t>
            </a:r>
            <a:r>
              <a:rPr lang="en-US" altLang="zh-CN" sz="2400" dirty="0" smtClean="0">
                <a:solidFill>
                  <a:prstClr val="white"/>
                </a:solidFill>
                <a:latin typeface="Impact" pitchFamily="34" charset="0"/>
                <a:ea typeface="Arial Unicode MS" pitchFamily="34" charset="-122"/>
                <a:cs typeface="Arial" pitchFamily="34" charset="0"/>
              </a:rPr>
              <a:t>——</a:t>
            </a:r>
            <a:r>
              <a:rPr lang="zh-CN" altLang="en-US" sz="2400" dirty="0">
                <a:solidFill>
                  <a:prstClr val="white"/>
                </a:solidFill>
                <a:latin typeface="Impact" pitchFamily="34" charset="0"/>
                <a:ea typeface="Arial Unicode MS" pitchFamily="34" charset="-122"/>
                <a:cs typeface="Arial" pitchFamily="34" charset="0"/>
              </a:rPr>
              <a:t>商品零售行业中购物篮分析</a:t>
            </a:r>
          </a:p>
        </p:txBody>
      </p:sp>
      <p:sp>
        <p:nvSpPr>
          <p:cNvPr id="14" name="矩形 13"/>
          <p:cNvSpPr/>
          <p:nvPr/>
        </p:nvSpPr>
        <p:spPr>
          <a:xfrm>
            <a:off x="359728" y="517243"/>
            <a:ext cx="730861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25</a:t>
            </a:fld>
            <a:endParaRPr lang="zh-CN" altLang="en-US">
              <a:solidFill>
                <a:prstClr val="black">
                  <a:tint val="75000"/>
                </a:prstClr>
              </a:solidFill>
            </a:endParaRPr>
          </a:p>
        </p:txBody>
      </p:sp>
      <p:sp>
        <p:nvSpPr>
          <p:cNvPr id="6" name="内容占位符 2"/>
          <p:cNvSpPr>
            <a:spLocks noGrp="1"/>
          </p:cNvSpPr>
          <p:nvPr>
            <p:ph idx="1"/>
          </p:nvPr>
        </p:nvSpPr>
        <p:spPr>
          <a:xfrm>
            <a:off x="457200" y="769268"/>
            <a:ext cx="7787208" cy="4089640"/>
          </a:xfrm>
        </p:spPr>
        <p:txBody>
          <a:bodyPr>
            <a:normAutofit lnSpcReduction="10000"/>
          </a:bodyPr>
          <a:lstStyle/>
          <a:p>
            <a:r>
              <a:rPr lang="zh-CN" altLang="en-US" sz="2400" dirty="0" smtClean="0">
                <a:latin typeface="Times New Roman" pitchFamily="18" charset="0"/>
                <a:cs typeface="Times New Roman" pitchFamily="18" charset="0"/>
              </a:rPr>
              <a:t>提取交易单记录信息：</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ID1={B,D,E}             ID2={A,C,F}</a:t>
            </a:r>
            <a:endParaRPr lang="zh-CN" altLang="en-US"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ID3={A,B,C,E}</a:t>
            </a: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ID4={B,C,E,F}</a:t>
            </a:r>
            <a:endParaRPr lang="zh-CN" altLang="en-US"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ID5={A,C,D}</a:t>
            </a: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ID6={C,D,E}</a:t>
            </a:r>
            <a:endParaRPr lang="zh-CN" altLang="en-US"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ID7={B,D}</a:t>
            </a: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ID8={A,C}</a:t>
            </a:r>
          </a:p>
          <a:p>
            <a:r>
              <a:rPr lang="zh-CN" altLang="en-US" sz="2400" dirty="0" smtClean="0">
                <a:latin typeface="Times New Roman" pitchFamily="18" charset="0"/>
                <a:cs typeface="Times New Roman" pitchFamily="18" charset="0"/>
              </a:rPr>
              <a:t>通过关联规则挖掘出频繁项集：</a:t>
            </a:r>
            <a:r>
              <a:rPr lang="en-US" altLang="zh-CN" sz="2400" dirty="0" smtClean="0">
                <a:latin typeface="Times New Roman" pitchFamily="18" charset="0"/>
                <a:cs typeface="Times New Roman" pitchFamily="18" charset="0"/>
              </a:rPr>
              <a:t>{B,C,E}</a:t>
            </a:r>
            <a:endParaRPr lang="zh-CN" altLang="en-US"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关联规则产生：</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B,C=&gt;E   con=2/2=1            B,E=&gt;C   con=2/3=0.67</a:t>
            </a:r>
          </a:p>
          <a:p>
            <a:r>
              <a:rPr lang="en-US" altLang="zh-CN" sz="2400" dirty="0" smtClean="0">
                <a:latin typeface="Times New Roman" pitchFamily="18" charset="0"/>
                <a:cs typeface="Times New Roman" pitchFamily="18" charset="0"/>
              </a:rPr>
              <a:t>E,C=&gt;B   con=2/2=1	  B=&gt;C,E   con=2/4=0.5</a:t>
            </a:r>
          </a:p>
          <a:p>
            <a:r>
              <a:rPr lang="en-US" altLang="zh-CN" sz="2400" dirty="0" smtClean="0">
                <a:latin typeface="Times New Roman" pitchFamily="18" charset="0"/>
                <a:cs typeface="Times New Roman" pitchFamily="18" charset="0"/>
              </a:rPr>
              <a:t>C=&gt;B,E   con=2/5=0.4         E=&gt;B,C   con=2/4=0.5</a:t>
            </a:r>
            <a:endParaRPr lang="zh-CN" altLang="en-US" sz="2400" dirty="0">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fld id="{0C2E3322-1C43-41E8-A343-A8C1C24C7CC8}" type="datetime1">
              <a:rPr lang="zh-CN" altLang="en-US" smtClean="0"/>
              <a:pPr/>
              <a:t>2014/4/17</a:t>
            </a:fld>
            <a:endParaRPr lang="zh-CN" altLang="en-US" dirty="0"/>
          </a:p>
        </p:txBody>
      </p:sp>
    </p:spTree>
    <p:extLst>
      <p:ext uri="{BB962C8B-B14F-4D97-AF65-F5344CB8AC3E}">
        <p14:creationId xmlns="" xmlns:p14="http://schemas.microsoft.com/office/powerpoint/2010/main" val="1923310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7164600"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关联规则挖掘案例</a:t>
            </a:r>
            <a:r>
              <a:rPr lang="en-US" altLang="zh-CN" sz="2400" dirty="0" smtClean="0">
                <a:solidFill>
                  <a:prstClr val="white"/>
                </a:solidFill>
                <a:latin typeface="Impact" pitchFamily="34" charset="0"/>
                <a:ea typeface="Arial Unicode MS" pitchFamily="34" charset="-122"/>
                <a:cs typeface="Arial" pitchFamily="34" charset="0"/>
              </a:rPr>
              <a:t>——</a:t>
            </a:r>
            <a:r>
              <a:rPr lang="zh-CN" altLang="en-US" sz="2400" dirty="0">
                <a:solidFill>
                  <a:prstClr val="white"/>
                </a:solidFill>
                <a:latin typeface="Impact" pitchFamily="34" charset="0"/>
                <a:ea typeface="Arial Unicode MS" pitchFamily="34" charset="-122"/>
                <a:cs typeface="Arial" pitchFamily="34" charset="0"/>
              </a:rPr>
              <a:t>商品零售行业中购物篮分析</a:t>
            </a:r>
          </a:p>
        </p:txBody>
      </p:sp>
      <p:sp>
        <p:nvSpPr>
          <p:cNvPr id="14" name="矩形 13"/>
          <p:cNvSpPr/>
          <p:nvPr/>
        </p:nvSpPr>
        <p:spPr>
          <a:xfrm>
            <a:off x="359728" y="517243"/>
            <a:ext cx="730861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26</a:t>
            </a:fld>
            <a:endParaRPr lang="zh-CN" altLang="en-US">
              <a:solidFill>
                <a:prstClr val="black">
                  <a:tint val="75000"/>
                </a:prstClr>
              </a:solidFill>
            </a:endParaRPr>
          </a:p>
        </p:txBody>
      </p:sp>
      <p:sp>
        <p:nvSpPr>
          <p:cNvPr id="8" name="内容占位符 2"/>
          <p:cNvSpPr>
            <a:spLocks noGrp="1"/>
          </p:cNvSpPr>
          <p:nvPr>
            <p:ph idx="1"/>
          </p:nvPr>
        </p:nvSpPr>
        <p:spPr>
          <a:xfrm>
            <a:off x="457200" y="841276"/>
            <a:ext cx="7931224" cy="4018202"/>
          </a:xfrm>
        </p:spPr>
        <p:txBody>
          <a:bodyPr>
            <a:normAutofit/>
          </a:bodyPr>
          <a:lstStyle/>
          <a:p>
            <a:r>
              <a:rPr lang="zh-CN" altLang="en-US" sz="2400" dirty="0" smtClean="0"/>
              <a:t>规定最小置信度阈值</a:t>
            </a:r>
            <a:r>
              <a:rPr lang="en-US" altLang="zh-CN" sz="2400" dirty="0" err="1" smtClean="0">
                <a:latin typeface="Times New Roman" pitchFamily="18" charset="0"/>
                <a:cs typeface="Times New Roman" pitchFamily="18" charset="0"/>
              </a:rPr>
              <a:t>min_con</a:t>
            </a:r>
            <a:r>
              <a:rPr lang="en-US" altLang="zh-CN" sz="2400" dirty="0" smtClean="0">
                <a:latin typeface="Times New Roman" pitchFamily="18" charset="0"/>
                <a:cs typeface="Times New Roman" pitchFamily="18" charset="0"/>
              </a:rPr>
              <a:t>=0.6</a:t>
            </a:r>
          </a:p>
          <a:p>
            <a:r>
              <a:rPr lang="zh-CN" altLang="en-US" sz="2400" dirty="0" smtClean="0">
                <a:latin typeface="Times New Roman" pitchFamily="18" charset="0"/>
                <a:cs typeface="Times New Roman" pitchFamily="18" charset="0"/>
              </a:rPr>
              <a:t>输出强关联规则：</a:t>
            </a:r>
            <a:endParaRPr lang="en-US" altLang="zh-CN" sz="2400" dirty="0" smtClean="0">
              <a:latin typeface="Times New Roman" pitchFamily="18" charset="0"/>
              <a:cs typeface="Times New Roman" pitchFamily="18" charset="0"/>
            </a:endParaRPr>
          </a:p>
          <a:p>
            <a:pPr>
              <a:buNone/>
            </a:pPr>
            <a:r>
              <a:rPr lang="en-US" altLang="zh-CN" sz="2400" dirty="0" smtClean="0">
                <a:latin typeface="Times New Roman" pitchFamily="18" charset="0"/>
                <a:cs typeface="Times New Roman" pitchFamily="18" charset="0"/>
              </a:rPr>
              <a:t>	     B,C=&gt;E </a:t>
            </a:r>
          </a:p>
          <a:p>
            <a:pPr>
              <a:buNone/>
            </a:pPr>
            <a:r>
              <a:rPr lang="en-US" altLang="zh-CN" sz="2400" dirty="0" smtClean="0">
                <a:latin typeface="Times New Roman" pitchFamily="18" charset="0"/>
                <a:cs typeface="Times New Roman" pitchFamily="18" charset="0"/>
              </a:rPr>
              <a:t> 	     B,E=&gt;C</a:t>
            </a:r>
          </a:p>
          <a:p>
            <a:pPr>
              <a:buNone/>
            </a:pPr>
            <a:r>
              <a:rPr lang="en-US" altLang="zh-CN" sz="2400" dirty="0" smtClean="0">
                <a:latin typeface="Times New Roman" pitchFamily="18" charset="0"/>
                <a:cs typeface="Times New Roman" pitchFamily="18" charset="0"/>
              </a:rPr>
              <a:t>	     E,C=&gt;B</a:t>
            </a:r>
          </a:p>
          <a:p>
            <a:r>
              <a:rPr lang="zh-CN" altLang="en-US" sz="2400" dirty="0" smtClean="0">
                <a:latin typeface="Times New Roman" pitchFamily="18" charset="0"/>
                <a:cs typeface="Times New Roman" pitchFamily="18" charset="0"/>
              </a:rPr>
              <a:t>结果分析：也即在</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脸盆</a:t>
            </a:r>
            <a:r>
              <a:rPr lang="en-US" altLang="zh-CN" sz="2400" dirty="0" smtClean="0">
                <a:latin typeface="Times New Roman" pitchFamily="18" charset="0"/>
                <a:cs typeface="Times New Roman" pitchFamily="18" charset="0"/>
              </a:rPr>
              <a:t>B,</a:t>
            </a:r>
            <a:r>
              <a:rPr lang="zh-CN" altLang="en-US" sz="2400" dirty="0" smtClean="0">
                <a:latin typeface="Times New Roman" pitchFamily="18" charset="0"/>
                <a:cs typeface="Times New Roman" pitchFamily="18" charset="0"/>
              </a:rPr>
              <a:t>拖把</a:t>
            </a:r>
            <a:r>
              <a:rPr lang="en-US" altLang="zh-CN" sz="2400" dirty="0" smtClean="0">
                <a:latin typeface="Times New Roman" pitchFamily="18" charset="0"/>
                <a:cs typeface="Times New Roman" pitchFamily="18" charset="0"/>
              </a:rPr>
              <a:t>C,</a:t>
            </a:r>
            <a:r>
              <a:rPr lang="zh-CN" altLang="en-US" sz="2400" dirty="0" smtClean="0">
                <a:latin typeface="Times New Roman" pitchFamily="18" charset="0"/>
                <a:cs typeface="Times New Roman" pitchFamily="18" charset="0"/>
              </a:rPr>
              <a:t>垃圾桶</a:t>
            </a:r>
            <a:r>
              <a:rPr lang="en-US" altLang="zh-CN" sz="2400" dirty="0" smtClean="0">
                <a:latin typeface="Times New Roman" pitchFamily="18" charset="0"/>
                <a:cs typeface="Times New Roman" pitchFamily="18" charset="0"/>
              </a:rPr>
              <a:t>E}</a:t>
            </a:r>
            <a:r>
              <a:rPr lang="zh-CN" altLang="en-US" sz="2400" dirty="0" smtClean="0">
                <a:latin typeface="Times New Roman" pitchFamily="18" charset="0"/>
                <a:cs typeface="Times New Roman" pitchFamily="18" charset="0"/>
              </a:rPr>
              <a:t>三种商品中，在购买其中两个商品的前提下，购买另一个商品的概率很大。在超市放置商品时，就可以将该三种商品摆在一起或是较近的位置，供顾客选购。</a:t>
            </a:r>
            <a:endParaRPr lang="en-US" altLang="zh-CN" sz="2400" dirty="0" smtClean="0">
              <a:latin typeface="Times New Roman" pitchFamily="18" charset="0"/>
              <a:cs typeface="Times New Roman" pitchFamily="18" charset="0"/>
            </a:endParaRPr>
          </a:p>
          <a:p>
            <a:pPr>
              <a:buNone/>
            </a:pPr>
            <a:endParaRPr lang="en-US" altLang="zh-CN" sz="2400" dirty="0" smtClean="0">
              <a:latin typeface="Times New Roman" pitchFamily="18" charset="0"/>
              <a:cs typeface="Times New Roman" pitchFamily="18" charset="0"/>
            </a:endParaRPr>
          </a:p>
          <a:p>
            <a:pPr lvl="2">
              <a:buNone/>
            </a:pPr>
            <a:endParaRPr lang="en-US" altLang="zh-CN" dirty="0" smtClean="0">
              <a:latin typeface="Times New Roman" pitchFamily="18" charset="0"/>
              <a:cs typeface="Times New Roman" pitchFamily="18" charset="0"/>
            </a:endParaRPr>
          </a:p>
          <a:p>
            <a:pPr lvl="2"/>
            <a:endParaRPr lang="en-US" altLang="zh-CN" dirty="0" smtClean="0"/>
          </a:p>
        </p:txBody>
      </p:sp>
      <p:sp>
        <p:nvSpPr>
          <p:cNvPr id="4" name="日期占位符 3"/>
          <p:cNvSpPr>
            <a:spLocks noGrp="1"/>
          </p:cNvSpPr>
          <p:nvPr>
            <p:ph type="dt" sz="half" idx="10"/>
          </p:nvPr>
        </p:nvSpPr>
        <p:spPr/>
        <p:txBody>
          <a:bodyPr/>
          <a:lstStyle/>
          <a:p>
            <a:fld id="{B29C3B82-2C68-4873-B806-B22FF4E485DF}" type="datetime1">
              <a:rPr lang="zh-CN" altLang="en-US" smtClean="0">
                <a:solidFill>
                  <a:prstClr val="black">
                    <a:tint val="75000"/>
                  </a:prstClr>
                </a:solidFill>
              </a:rPr>
              <a:pPr/>
              <a:t>2014/4/17</a:t>
            </a:fld>
            <a:endParaRPr lang="zh-CN" altLang="en-US">
              <a:solidFill>
                <a:prstClr val="black">
                  <a:tint val="75000"/>
                </a:prstClr>
              </a:solidFill>
            </a:endParaRPr>
          </a:p>
        </p:txBody>
      </p:sp>
    </p:spTree>
    <p:extLst>
      <p:ext uri="{BB962C8B-B14F-4D97-AF65-F5344CB8AC3E}">
        <p14:creationId xmlns="" xmlns:p14="http://schemas.microsoft.com/office/powerpoint/2010/main" val="327925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500046"/>
            <a:ext cx="9144000" cy="47496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2712074"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3.4   </a:t>
            </a:r>
            <a:r>
              <a:rPr lang="zh-CN" altLang="en-US" sz="2400" dirty="0" smtClean="0">
                <a:solidFill>
                  <a:prstClr val="white"/>
                </a:solidFill>
                <a:latin typeface="Impact" pitchFamily="34" charset="0"/>
                <a:ea typeface="Arial Unicode MS" pitchFamily="34" charset="-122"/>
                <a:cs typeface="Arial" pitchFamily="34" charset="0"/>
              </a:rPr>
              <a:t>时序分析</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810016" y="517243"/>
            <a:ext cx="147596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  </a:t>
            </a:r>
            <a:endParaRPr lang="zh-CN" altLang="en-US" dirty="0">
              <a:solidFill>
                <a:prstClr val="white"/>
              </a:solidFill>
            </a:endParaRPr>
          </a:p>
        </p:txBody>
      </p:sp>
      <p:sp>
        <p:nvSpPr>
          <p:cNvPr id="2" name="TextBox 1"/>
          <p:cNvSpPr txBox="1"/>
          <p:nvPr/>
        </p:nvSpPr>
        <p:spPr>
          <a:xfrm>
            <a:off x="857224" y="1000112"/>
            <a:ext cx="7858180" cy="3816429"/>
          </a:xfrm>
          <a:prstGeom prst="rect">
            <a:avLst/>
          </a:prstGeom>
          <a:noFill/>
        </p:spPr>
        <p:txBody>
          <a:bodyPr wrap="square" rtlCol="0">
            <a:spAutoFit/>
          </a:bodyPr>
          <a:lstStyle/>
          <a:p>
            <a:pPr marL="342900" indent="-342900">
              <a:spcBef>
                <a:spcPct val="20000"/>
              </a:spcBef>
              <a:buFont typeface="Arial" pitchFamily="34" charset="0"/>
              <a:buChar char="•"/>
            </a:pPr>
            <a:r>
              <a:rPr lang="zh-CN" altLang="en-US" sz="2000" dirty="0" smtClean="0"/>
              <a:t>时序分析是通过时序模式挖掘的方法，在大量的历史数据中找到事物基于时间（或其他序列）的经常发生的规律或趋势，从而预测未来。</a:t>
            </a:r>
            <a:endParaRPr lang="en-US" altLang="zh-CN" sz="2000" dirty="0" smtClean="0"/>
          </a:p>
          <a:p>
            <a:pPr marL="342900" indent="-342900">
              <a:spcBef>
                <a:spcPct val="20000"/>
              </a:spcBef>
              <a:buFont typeface="Arial" pitchFamily="34" charset="0"/>
              <a:buChar char="•"/>
            </a:pPr>
            <a:endParaRPr lang="en-US" altLang="zh-CN" sz="2000" dirty="0" smtClean="0"/>
          </a:p>
          <a:p>
            <a:pPr marL="342900" indent="-342900">
              <a:spcBef>
                <a:spcPct val="20000"/>
              </a:spcBef>
              <a:buFont typeface="Arial" pitchFamily="34" charset="0"/>
              <a:buChar char="•"/>
            </a:pPr>
            <a:r>
              <a:rPr lang="zh-CN" altLang="en-US" sz="2000" dirty="0" smtClean="0"/>
              <a:t>常用算法：趋势外推法、移动平均法、线性</a:t>
            </a:r>
            <a:r>
              <a:rPr lang="en-US" altLang="zh-CN" sz="2000" dirty="0" smtClean="0"/>
              <a:t>/</a:t>
            </a:r>
            <a:r>
              <a:rPr lang="zh-CN" altLang="en-US" sz="2000" dirty="0" smtClean="0"/>
              <a:t>非线性回归预测法、灰色预测法、平稳时间序列预测法等</a:t>
            </a:r>
            <a:endParaRPr lang="en-US" altLang="zh-CN" sz="2000" dirty="0" smtClean="0"/>
          </a:p>
          <a:p>
            <a:pPr marL="342900" indent="-342900">
              <a:spcBef>
                <a:spcPct val="20000"/>
              </a:spcBef>
              <a:buFont typeface="Arial" pitchFamily="34" charset="0"/>
              <a:buChar char="•"/>
            </a:pPr>
            <a:endParaRPr lang="en-US" altLang="zh-CN" sz="2000" dirty="0" smtClean="0"/>
          </a:p>
          <a:p>
            <a:pPr marL="342900" indent="-342900">
              <a:spcBef>
                <a:spcPct val="20000"/>
              </a:spcBef>
              <a:buFont typeface="Arial" pitchFamily="34" charset="0"/>
              <a:buChar char="•"/>
            </a:pPr>
            <a:r>
              <a:rPr lang="zh-CN" altLang="en-US" sz="2000" dirty="0" smtClean="0"/>
              <a:t>案例：</a:t>
            </a:r>
            <a:endParaRPr lang="en-US" altLang="zh-CN" sz="2000" dirty="0" smtClean="0"/>
          </a:p>
          <a:p>
            <a:pPr marL="800100" lvl="1" indent="-342900">
              <a:spcBef>
                <a:spcPct val="20000"/>
              </a:spcBef>
            </a:pPr>
            <a:r>
              <a:rPr lang="en-US" altLang="zh-CN" sz="2000" dirty="0" smtClean="0"/>
              <a:t>1</a:t>
            </a:r>
            <a:r>
              <a:rPr lang="zh-CN" altLang="en-US" sz="2000" dirty="0" smtClean="0"/>
              <a:t>、证券市场的股指变化规律</a:t>
            </a:r>
            <a:endParaRPr lang="en-US" altLang="zh-CN" sz="2000" dirty="0" smtClean="0"/>
          </a:p>
          <a:p>
            <a:pPr marL="800100" lvl="1" indent="-342900">
              <a:spcBef>
                <a:spcPct val="20000"/>
              </a:spcBef>
            </a:pPr>
            <a:r>
              <a:rPr lang="en-US" altLang="zh-CN" sz="2000" dirty="0" smtClean="0"/>
              <a:t>2</a:t>
            </a:r>
            <a:r>
              <a:rPr lang="zh-CN" altLang="en-US" sz="2000" dirty="0" smtClean="0"/>
              <a:t>、零售市场中某类商品的销售量随季节的周期性变化规律</a:t>
            </a:r>
            <a:endParaRPr lang="en-US" altLang="zh-CN" sz="2000" dirty="0" smtClean="0"/>
          </a:p>
          <a:p>
            <a:endParaRPr lang="zh-CN" altLang="en-US" dirty="0"/>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27</a:t>
            </a:fld>
            <a:endParaRPr lang="zh-CN" altLang="en-US" dirty="0">
              <a:solidFill>
                <a:prstClr val="black">
                  <a:tint val="75000"/>
                </a:prstClr>
              </a:solidFill>
            </a:endParaRPr>
          </a:p>
        </p:txBody>
      </p:sp>
      <p:sp>
        <p:nvSpPr>
          <p:cNvPr id="7" name="日期占位符 6"/>
          <p:cNvSpPr>
            <a:spLocks noGrp="1"/>
          </p:cNvSpPr>
          <p:nvPr>
            <p:ph type="dt" sz="half" idx="10"/>
          </p:nvPr>
        </p:nvSpPr>
        <p:spPr/>
        <p:txBody>
          <a:bodyPr/>
          <a:lstStyle/>
          <a:p>
            <a:fld id="{53FBE1B6-147A-482D-A825-7CED33508272}" type="datetime1">
              <a:rPr lang="zh-CN" altLang="en-US" smtClean="0">
                <a:solidFill>
                  <a:prstClr val="black">
                    <a:tint val="75000"/>
                  </a:prstClr>
                </a:solidFill>
              </a:rPr>
              <a:pPr/>
              <a:t>2014/4/17</a:t>
            </a:fld>
            <a:endParaRPr lang="zh-CN" altLang="en-US">
              <a:solidFill>
                <a:prstClr val="black">
                  <a:tint val="75000"/>
                </a:prstClr>
              </a:solidFill>
            </a:endParaRPr>
          </a:p>
        </p:txBody>
      </p:sp>
    </p:spTree>
    <p:extLst>
      <p:ext uri="{BB962C8B-B14F-4D97-AF65-F5344CB8AC3E}">
        <p14:creationId xmlns="" xmlns:p14="http://schemas.microsoft.com/office/powerpoint/2010/main" val="3313479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2712074"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smtClean="0">
                <a:solidFill>
                  <a:prstClr val="white"/>
                </a:solidFill>
                <a:latin typeface="Impact" pitchFamily="34" charset="0"/>
                <a:ea typeface="Arial Unicode MS" pitchFamily="34" charset="-122"/>
                <a:cs typeface="Arial" pitchFamily="34" charset="0"/>
              </a:rPr>
              <a:t>时序分析</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810016" y="517243"/>
            <a:ext cx="147596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  </a:t>
            </a:r>
            <a:endParaRPr lang="zh-CN" altLang="en-US" dirty="0">
              <a:solidFill>
                <a:prstClr val="white"/>
              </a:solidFill>
            </a:endParaRPr>
          </a:p>
        </p:txBody>
      </p:sp>
      <p:sp>
        <p:nvSpPr>
          <p:cNvPr id="2" name="TextBox 1"/>
          <p:cNvSpPr txBox="1"/>
          <p:nvPr/>
        </p:nvSpPr>
        <p:spPr>
          <a:xfrm>
            <a:off x="539552" y="697260"/>
            <a:ext cx="8175852" cy="646331"/>
          </a:xfrm>
          <a:prstGeom prst="rect">
            <a:avLst/>
          </a:prstGeom>
          <a:noFill/>
        </p:spPr>
        <p:txBody>
          <a:bodyPr wrap="square" rtlCol="0">
            <a:spAutoFit/>
          </a:bodyPr>
          <a:lstStyle/>
          <a:p>
            <a:pPr lvl="1"/>
            <a:endParaRPr lang="zh-CN" altLang="en-US" dirty="0"/>
          </a:p>
          <a:p>
            <a:endParaRPr lang="zh-CN" altLang="en-US" dirty="0"/>
          </a:p>
        </p:txBody>
      </p:sp>
      <p:sp>
        <p:nvSpPr>
          <p:cNvPr id="3" name="TextBox 2"/>
          <p:cNvSpPr txBox="1"/>
          <p:nvPr/>
        </p:nvSpPr>
        <p:spPr>
          <a:xfrm>
            <a:off x="642910" y="1214426"/>
            <a:ext cx="7889530" cy="3129062"/>
          </a:xfrm>
          <a:prstGeom prst="rect">
            <a:avLst/>
          </a:prstGeom>
          <a:noFill/>
        </p:spPr>
        <p:txBody>
          <a:bodyPr wrap="square" rtlCol="0">
            <a:spAutoFit/>
          </a:bodyPr>
          <a:lstStyle/>
          <a:p>
            <a:pPr>
              <a:spcAft>
                <a:spcPts val="600"/>
              </a:spcAft>
            </a:pPr>
            <a:r>
              <a:rPr lang="zh-CN" altLang="en-US" sz="2000" b="1" dirty="0" smtClean="0"/>
              <a:t>时序模式定义：</a:t>
            </a:r>
            <a:endParaRPr lang="en-US" altLang="zh-CN" sz="2000" b="1" dirty="0" smtClean="0"/>
          </a:p>
          <a:p>
            <a:pPr marL="342900" indent="-342900">
              <a:lnSpc>
                <a:spcPts val="2600"/>
              </a:lnSpc>
              <a:buFont typeface="Arial" pitchFamily="34" charset="0"/>
              <a:buChar char="•"/>
            </a:pPr>
            <a:r>
              <a:rPr lang="zh-CN" altLang="en-US" sz="2000" dirty="0" smtClean="0">
                <a:solidFill>
                  <a:srgbClr val="FF0000"/>
                </a:solidFill>
              </a:rPr>
              <a:t>时序模式</a:t>
            </a:r>
            <a:r>
              <a:rPr lang="zh-CN" altLang="en-US" sz="2000" dirty="0" smtClean="0"/>
              <a:t>：描述</a:t>
            </a:r>
            <a:r>
              <a:rPr lang="zh-CN" altLang="en-US" sz="2000" dirty="0"/>
              <a:t>基于时间或其他序列的经常发生的规律或趋势，并对其建模。与回归一样，它也是用已知的数据预测未来的值，但这些数据的区别是变量所处时间的不同。</a:t>
            </a:r>
            <a:endParaRPr lang="en-US" altLang="zh-CN" sz="2000" dirty="0"/>
          </a:p>
          <a:p>
            <a:pPr marL="342900" indent="-342900">
              <a:lnSpc>
                <a:spcPts val="2600"/>
              </a:lnSpc>
              <a:buFont typeface="Arial" pitchFamily="34" charset="0"/>
              <a:buChar char="•"/>
            </a:pPr>
            <a:r>
              <a:rPr lang="zh-CN" altLang="en-US" sz="2000" dirty="0"/>
              <a:t>序列模式将关联模式和时间序列模式结合起来，重点考虑数据之间在时间维度上的关联性。时序模式包含时间序列分析和序列发现。</a:t>
            </a:r>
            <a:endParaRPr lang="en-US" altLang="zh-CN" sz="2000" dirty="0"/>
          </a:p>
          <a:p>
            <a:pPr marL="342900" indent="-342900">
              <a:lnSpc>
                <a:spcPts val="2600"/>
              </a:lnSpc>
              <a:buFont typeface="Arial" pitchFamily="34" charset="0"/>
              <a:buChar char="•"/>
            </a:pPr>
            <a:r>
              <a:rPr lang="zh-CN" altLang="en-US" sz="2000" dirty="0"/>
              <a:t>时间序列分析：用已有的数据序列预测未来。在时间序列分析中，数据的属性值是随着时间不断变化的。</a:t>
            </a: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28</a:t>
            </a:fld>
            <a:endParaRPr lang="zh-CN" altLang="en-US" dirty="0">
              <a:solidFill>
                <a:prstClr val="black">
                  <a:tint val="75000"/>
                </a:prstClr>
              </a:solidFill>
            </a:endParaRPr>
          </a:p>
        </p:txBody>
      </p:sp>
      <p:sp>
        <p:nvSpPr>
          <p:cNvPr id="7" name="日期占位符 6"/>
          <p:cNvSpPr>
            <a:spLocks noGrp="1"/>
          </p:cNvSpPr>
          <p:nvPr>
            <p:ph type="dt" sz="half" idx="10"/>
          </p:nvPr>
        </p:nvSpPr>
        <p:spPr/>
        <p:txBody>
          <a:bodyPr/>
          <a:lstStyle/>
          <a:p>
            <a:fld id="{53FBE1B6-147A-482D-A825-7CED33508272}" type="datetime1">
              <a:rPr lang="zh-CN" altLang="en-US" smtClean="0">
                <a:solidFill>
                  <a:prstClr val="black">
                    <a:tint val="75000"/>
                  </a:prstClr>
                </a:solidFill>
              </a:rPr>
              <a:pPr/>
              <a:t>2014/4/17</a:t>
            </a:fld>
            <a:endParaRPr lang="zh-CN" altLang="en-US">
              <a:solidFill>
                <a:prstClr val="black">
                  <a:tint val="75000"/>
                </a:prstClr>
              </a:solidFill>
            </a:endParaRPr>
          </a:p>
        </p:txBody>
      </p:sp>
    </p:spTree>
    <p:extLst>
      <p:ext uri="{BB962C8B-B14F-4D97-AF65-F5344CB8AC3E}">
        <p14:creationId xmlns="" xmlns:p14="http://schemas.microsoft.com/office/powerpoint/2010/main" val="3313479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6948576"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时序模式案例</a:t>
            </a:r>
            <a:r>
              <a:rPr lang="en-US" altLang="zh-CN" sz="2400" dirty="0" smtClean="0">
                <a:solidFill>
                  <a:prstClr val="white"/>
                </a:solidFill>
                <a:latin typeface="Impact" pitchFamily="34" charset="0"/>
                <a:ea typeface="Arial Unicode MS" pitchFamily="34" charset="-122"/>
                <a:cs typeface="Arial" pitchFamily="34" charset="0"/>
              </a:rPr>
              <a:t>—</a:t>
            </a:r>
            <a:r>
              <a:rPr lang="zh-CN" altLang="en-US" sz="2400" dirty="0">
                <a:solidFill>
                  <a:prstClr val="white"/>
                </a:solidFill>
                <a:latin typeface="Impact" pitchFamily="34" charset="0"/>
                <a:ea typeface="Arial Unicode MS" pitchFamily="34" charset="-122"/>
                <a:cs typeface="Arial" pitchFamily="34" charset="0"/>
              </a:rPr>
              <a:t>基于拐点变化的股票趋势预测</a:t>
            </a:r>
          </a:p>
        </p:txBody>
      </p:sp>
      <p:sp>
        <p:nvSpPr>
          <p:cNvPr id="14" name="矩形 13"/>
          <p:cNvSpPr/>
          <p:nvPr/>
        </p:nvSpPr>
        <p:spPr>
          <a:xfrm>
            <a:off x="359728" y="517243"/>
            <a:ext cx="63725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539552" y="928674"/>
            <a:ext cx="8208912" cy="3831818"/>
          </a:xfrm>
          <a:prstGeom prst="rect">
            <a:avLst/>
          </a:prstGeom>
          <a:noFill/>
        </p:spPr>
        <p:txBody>
          <a:bodyPr wrap="square" rtlCol="0">
            <a:spAutoFit/>
          </a:bodyPr>
          <a:lstStyle/>
          <a:p>
            <a:pPr marL="285750" indent="-285750">
              <a:spcBef>
                <a:spcPts val="600"/>
              </a:spcBef>
              <a:spcAft>
                <a:spcPts val="600"/>
              </a:spcAft>
              <a:buFont typeface="Arial" pitchFamily="34" charset="0"/>
              <a:buChar char="•"/>
            </a:pPr>
            <a:r>
              <a:rPr lang="zh-CN" altLang="en-US" sz="2000" b="1" dirty="0">
                <a:solidFill>
                  <a:prstClr val="black"/>
                </a:solidFill>
              </a:rPr>
              <a:t>股票价格时间序列是一个受政治、经济、心理等多方面因素影响的离散时间序列，使得股票价格常表现出包括混沌在内的各种复杂现象与行为。这些现象与行为若采用传统的统计学的方法处理往往难以得到令人满意的结果。</a:t>
            </a:r>
          </a:p>
          <a:p>
            <a:pPr marL="285750" indent="-285750">
              <a:spcBef>
                <a:spcPts val="600"/>
              </a:spcBef>
              <a:spcAft>
                <a:spcPts val="600"/>
              </a:spcAft>
              <a:buFont typeface="Arial" pitchFamily="34" charset="0"/>
              <a:buChar char="•"/>
            </a:pPr>
            <a:r>
              <a:rPr lang="zh-CN" altLang="en-US" sz="2000" b="1" dirty="0" smtClean="0">
                <a:solidFill>
                  <a:prstClr val="black"/>
                </a:solidFill>
              </a:rPr>
              <a:t>股票</a:t>
            </a:r>
            <a:r>
              <a:rPr lang="zh-CN" altLang="en-US" sz="2000" b="1" dirty="0">
                <a:solidFill>
                  <a:srgbClr val="FF0000"/>
                </a:solidFill>
              </a:rPr>
              <a:t>趋势预测</a:t>
            </a:r>
            <a:r>
              <a:rPr lang="zh-CN" altLang="en-US" sz="2000" b="1" dirty="0">
                <a:solidFill>
                  <a:prstClr val="black"/>
                </a:solidFill>
              </a:rPr>
              <a:t>代表经济预测中的一种特定类型，它又具有其独有的特点。因为实际操作中我们不需要准确地知道下一天的收盘价，只需知道被观测市场的走向</a:t>
            </a:r>
            <a:r>
              <a:rPr lang="en-US" altLang="zh-CN" sz="2000" b="1" dirty="0">
                <a:solidFill>
                  <a:prstClr val="black"/>
                </a:solidFill>
              </a:rPr>
              <a:t>(</a:t>
            </a:r>
            <a:r>
              <a:rPr lang="zh-CN" altLang="en-US" sz="2000" b="1" dirty="0">
                <a:solidFill>
                  <a:prstClr val="black"/>
                </a:solidFill>
              </a:rPr>
              <a:t>升或降</a:t>
            </a:r>
            <a:r>
              <a:rPr lang="en-US" altLang="zh-CN" sz="2000" b="1" dirty="0">
                <a:solidFill>
                  <a:prstClr val="black"/>
                </a:solidFill>
              </a:rPr>
              <a:t>)</a:t>
            </a:r>
            <a:r>
              <a:rPr lang="zh-CN" altLang="en-US" sz="2000" b="1" dirty="0">
                <a:solidFill>
                  <a:prstClr val="black"/>
                </a:solidFill>
              </a:rPr>
              <a:t>，从而决定我们的交易操作</a:t>
            </a:r>
            <a:r>
              <a:rPr lang="en-US" altLang="zh-CN" sz="2000" b="1" dirty="0">
                <a:solidFill>
                  <a:prstClr val="black"/>
                </a:solidFill>
              </a:rPr>
              <a:t>(</a:t>
            </a:r>
            <a:r>
              <a:rPr lang="zh-CN" altLang="en-US" sz="2000" b="1" dirty="0">
                <a:solidFill>
                  <a:prstClr val="black"/>
                </a:solidFill>
              </a:rPr>
              <a:t>长期</a:t>
            </a:r>
            <a:r>
              <a:rPr lang="en-US" altLang="zh-CN" sz="2000" b="1" dirty="0">
                <a:solidFill>
                  <a:prstClr val="black"/>
                </a:solidFill>
              </a:rPr>
              <a:t>/</a:t>
            </a:r>
            <a:r>
              <a:rPr lang="zh-CN" altLang="en-US" sz="2000" b="1" dirty="0">
                <a:solidFill>
                  <a:prstClr val="black"/>
                </a:solidFill>
              </a:rPr>
              <a:t>短期</a:t>
            </a:r>
            <a:r>
              <a:rPr lang="en-US" altLang="zh-CN" sz="2000" b="1" dirty="0">
                <a:solidFill>
                  <a:prstClr val="black"/>
                </a:solidFill>
              </a:rPr>
              <a:t>——</a:t>
            </a:r>
            <a:r>
              <a:rPr lang="zh-CN" altLang="en-US" sz="2000" b="1" dirty="0">
                <a:solidFill>
                  <a:prstClr val="black"/>
                </a:solidFill>
              </a:rPr>
              <a:t>买入</a:t>
            </a:r>
            <a:r>
              <a:rPr lang="en-US" altLang="zh-CN" sz="2000" b="1" dirty="0">
                <a:solidFill>
                  <a:prstClr val="black"/>
                </a:solidFill>
              </a:rPr>
              <a:t>/</a:t>
            </a:r>
            <a:r>
              <a:rPr lang="zh-CN" altLang="en-US" sz="2000" b="1" dirty="0">
                <a:solidFill>
                  <a:prstClr val="black"/>
                </a:solidFill>
              </a:rPr>
              <a:t>卖出</a:t>
            </a:r>
            <a:r>
              <a:rPr lang="en-US" altLang="zh-CN" sz="2000" b="1" dirty="0">
                <a:solidFill>
                  <a:prstClr val="black"/>
                </a:solidFill>
              </a:rPr>
              <a:t>)</a:t>
            </a:r>
            <a:r>
              <a:rPr lang="zh-CN" altLang="en-US" sz="2000" b="1" dirty="0" smtClean="0">
                <a:solidFill>
                  <a:prstClr val="black"/>
                </a:solidFill>
              </a:rPr>
              <a:t>。</a:t>
            </a:r>
            <a:endParaRPr lang="en-US" altLang="zh-CN" sz="2000" b="1" dirty="0" smtClean="0">
              <a:solidFill>
                <a:prstClr val="black"/>
              </a:solidFill>
            </a:endParaRPr>
          </a:p>
          <a:p>
            <a:pPr marL="285750" indent="-285750">
              <a:spcBef>
                <a:spcPts val="600"/>
              </a:spcBef>
              <a:spcAft>
                <a:spcPts val="600"/>
              </a:spcAft>
              <a:buFont typeface="Arial" pitchFamily="34" charset="0"/>
              <a:buChar char="•"/>
            </a:pPr>
            <a:r>
              <a:rPr lang="zh-CN" altLang="en-US" sz="2000" b="1" dirty="0" smtClean="0">
                <a:solidFill>
                  <a:prstClr val="black"/>
                </a:solidFill>
              </a:rPr>
              <a:t>我们</a:t>
            </a:r>
            <a:r>
              <a:rPr lang="zh-CN" altLang="en-US" sz="2000" b="1" dirty="0">
                <a:solidFill>
                  <a:prstClr val="black"/>
                </a:solidFill>
              </a:rPr>
              <a:t>所希望的是利用历史价格数据预测将来中短期</a:t>
            </a:r>
            <a:r>
              <a:rPr lang="en-US" altLang="zh-CN" sz="2000" b="1" dirty="0">
                <a:solidFill>
                  <a:prstClr val="black"/>
                </a:solidFill>
              </a:rPr>
              <a:t>(</a:t>
            </a:r>
            <a:r>
              <a:rPr lang="zh-CN" altLang="en-US" sz="2000" b="1" dirty="0">
                <a:solidFill>
                  <a:prstClr val="black"/>
                </a:solidFill>
              </a:rPr>
              <a:t>从</a:t>
            </a:r>
            <a:r>
              <a:rPr lang="en-US" altLang="zh-CN" sz="2000" b="1" dirty="0">
                <a:solidFill>
                  <a:prstClr val="black"/>
                </a:solidFill>
              </a:rPr>
              <a:t>2</a:t>
            </a:r>
            <a:r>
              <a:rPr lang="zh-CN" altLang="en-US" sz="2000" b="1" dirty="0">
                <a:solidFill>
                  <a:prstClr val="black"/>
                </a:solidFill>
              </a:rPr>
              <a:t>到</a:t>
            </a:r>
            <a:r>
              <a:rPr lang="en-US" altLang="zh-CN" sz="2000" b="1" dirty="0">
                <a:solidFill>
                  <a:prstClr val="black"/>
                </a:solidFill>
              </a:rPr>
              <a:t>10</a:t>
            </a:r>
            <a:r>
              <a:rPr lang="zh-CN" altLang="en-US" sz="2000" b="1" dirty="0">
                <a:solidFill>
                  <a:prstClr val="black"/>
                </a:solidFill>
              </a:rPr>
              <a:t>天或</a:t>
            </a:r>
            <a:r>
              <a:rPr lang="en-US" altLang="zh-CN" sz="2000" b="1" dirty="0">
                <a:solidFill>
                  <a:prstClr val="black"/>
                </a:solidFill>
              </a:rPr>
              <a:t>15</a:t>
            </a:r>
            <a:r>
              <a:rPr lang="zh-CN" altLang="en-US" sz="2000" b="1" dirty="0">
                <a:solidFill>
                  <a:prstClr val="black"/>
                </a:solidFill>
              </a:rPr>
              <a:t>天</a:t>
            </a:r>
            <a:r>
              <a:rPr lang="en-US" altLang="zh-CN" sz="2000" b="1" dirty="0">
                <a:solidFill>
                  <a:prstClr val="black"/>
                </a:solidFill>
              </a:rPr>
              <a:t>)</a:t>
            </a:r>
            <a:r>
              <a:rPr lang="zh-CN" altLang="en-US" sz="2000" b="1" dirty="0">
                <a:solidFill>
                  <a:prstClr val="black"/>
                </a:solidFill>
              </a:rPr>
              <a:t>内的价格走势。换句话说，我们需要预测的是市场的拐点</a:t>
            </a:r>
            <a:r>
              <a:rPr lang="zh-CN" altLang="en-US" sz="2000" b="1" dirty="0" smtClean="0">
                <a:solidFill>
                  <a:prstClr val="black"/>
                </a:solidFill>
              </a:rPr>
              <a:t>。</a:t>
            </a:r>
            <a:endParaRPr lang="zh-CN" altLang="en-US" sz="2000" b="1" dirty="0">
              <a:solidFill>
                <a:prstClr val="black"/>
              </a:solidFill>
            </a:endParaRPr>
          </a:p>
          <a:p>
            <a:endParaRPr lang="zh-CN" altLang="en-US" dirty="0">
              <a:solidFill>
                <a:prstClr val="black"/>
              </a:solidFill>
            </a:endParaRPr>
          </a:p>
        </p:txBody>
      </p:sp>
      <p:sp>
        <p:nvSpPr>
          <p:cNvPr id="8" name="灯片编号占位符 7"/>
          <p:cNvSpPr>
            <a:spLocks noGrp="1"/>
          </p:cNvSpPr>
          <p:nvPr>
            <p:ph type="sldNum" sz="quarter" idx="12"/>
          </p:nvPr>
        </p:nvSpPr>
        <p:spPr/>
        <p:txBody>
          <a:bodyPr/>
          <a:lstStyle/>
          <a:p>
            <a:fld id="{101218CE-149D-49E3-8033-D5CD97556C98}" type="slidenum">
              <a:rPr lang="zh-CN" altLang="en-US" smtClean="0"/>
              <a:pPr/>
              <a:t>29</a:t>
            </a:fld>
            <a:endParaRPr lang="zh-CN" altLang="en-US"/>
          </a:p>
        </p:txBody>
      </p:sp>
      <p:sp>
        <p:nvSpPr>
          <p:cNvPr id="9" name="日期占位符 8"/>
          <p:cNvSpPr>
            <a:spLocks noGrp="1"/>
          </p:cNvSpPr>
          <p:nvPr>
            <p:ph type="dt" sz="half" idx="10"/>
          </p:nvPr>
        </p:nvSpPr>
        <p:spPr/>
        <p:txBody>
          <a:bodyPr/>
          <a:lstStyle/>
          <a:p>
            <a:fld id="{785A53B4-8B86-4439-B479-14B9A210FCB5}" type="datetime1">
              <a:rPr lang="zh-CN" altLang="en-US" smtClean="0"/>
              <a:pPr/>
              <a:t>2014/4/17</a:t>
            </a:fld>
            <a:endParaRPr lang="zh-CN" altLang="en-US" dirty="0"/>
          </a:p>
        </p:txBody>
      </p:sp>
    </p:spTree>
    <p:extLst>
      <p:ext uri="{BB962C8B-B14F-4D97-AF65-F5344CB8AC3E}">
        <p14:creationId xmlns="" xmlns:p14="http://schemas.microsoft.com/office/powerpoint/2010/main" val="3360450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3</a:t>
            </a:fld>
            <a:endParaRPr lang="zh-CN" altLang="en-US">
              <a:solidFill>
                <a:prstClr val="black">
                  <a:tint val="75000"/>
                </a:prstClr>
              </a:solidFill>
            </a:endParaRPr>
          </a:p>
        </p:txBody>
      </p:sp>
      <p:sp>
        <p:nvSpPr>
          <p:cNvPr id="2" name="日期占位符 1"/>
          <p:cNvSpPr>
            <a:spLocks noGrp="1"/>
          </p:cNvSpPr>
          <p:nvPr>
            <p:ph type="dt" sz="half" idx="10"/>
          </p:nvPr>
        </p:nvSpPr>
        <p:spPr/>
        <p:txBody>
          <a:bodyPr/>
          <a:lstStyle/>
          <a:p>
            <a:fld id="{6AE95723-AB5C-46FC-BC43-5D5709A8F13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15" name="内容占位符 2"/>
          <p:cNvSpPr>
            <a:spLocks noGrp="1"/>
          </p:cNvSpPr>
          <p:nvPr>
            <p:ph idx="1"/>
          </p:nvPr>
        </p:nvSpPr>
        <p:spPr>
          <a:xfrm>
            <a:off x="500034" y="1428740"/>
            <a:ext cx="7858180" cy="3657640"/>
          </a:xfrm>
        </p:spPr>
        <p:txBody>
          <a:bodyPr>
            <a:noAutofit/>
          </a:bodyPr>
          <a:lstStyle/>
          <a:p>
            <a:r>
              <a:rPr lang="en-US" sz="2000" b="1" dirty="0" smtClean="0"/>
              <a:t>DM</a:t>
            </a:r>
            <a:r>
              <a:rPr lang="zh-CN" altLang="en-US" sz="2000" b="1" dirty="0" smtClean="0"/>
              <a:t>的主要功能就是从大量数据中挖掘出</a:t>
            </a:r>
            <a:r>
              <a:rPr lang="zh-CN" altLang="en-US" sz="2000" b="1" dirty="0" smtClean="0">
                <a:solidFill>
                  <a:srgbClr val="FF0000"/>
                </a:solidFill>
              </a:rPr>
              <a:t>隐含的、先前未知的、对决策有潜在价值的</a:t>
            </a:r>
            <a:r>
              <a:rPr lang="zh-CN" altLang="en-US" sz="2000" b="1" dirty="0" smtClean="0"/>
              <a:t>关系、模式和趋势，并用这些知识和规则建立用于决策支持的模型，提供预测性决策支持的方法、工具和过程。</a:t>
            </a:r>
            <a:endParaRPr lang="en-US" altLang="zh-CN" sz="2000" b="1" dirty="0" smtClean="0"/>
          </a:p>
          <a:p>
            <a:endParaRPr lang="en-US" altLang="zh-CN" sz="2000" b="1" dirty="0" smtClean="0"/>
          </a:p>
          <a:p>
            <a:r>
              <a:rPr lang="en-US" altLang="zh-CN" sz="2000" b="1" dirty="0" smtClean="0"/>
              <a:t>DM</a:t>
            </a:r>
            <a:r>
              <a:rPr lang="zh-CN" altLang="en-US" sz="2000" b="1" dirty="0" smtClean="0"/>
              <a:t>的结果具有：知识性、可用性、时效性</a:t>
            </a:r>
            <a:endParaRPr lang="en-US" altLang="zh-CN" sz="2000" b="1" dirty="0" smtClean="0"/>
          </a:p>
          <a:p>
            <a:pPr>
              <a:buNone/>
            </a:pPr>
            <a:endParaRPr lang="zh-CN" altLang="en-US" sz="2000" b="1" dirty="0" smtClean="0"/>
          </a:p>
        </p:txBody>
      </p:sp>
    </p:spTree>
    <p:extLst>
      <p:ext uri="{BB962C8B-B14F-4D97-AF65-F5344CB8AC3E}">
        <p14:creationId xmlns="" xmlns:p14="http://schemas.microsoft.com/office/powerpoint/2010/main" val="2968868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6588536"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时序</a:t>
            </a:r>
            <a:r>
              <a:rPr lang="zh-CN" altLang="en-US" sz="2400" dirty="0">
                <a:solidFill>
                  <a:prstClr val="white"/>
                </a:solidFill>
                <a:latin typeface="Impact" pitchFamily="34" charset="0"/>
                <a:ea typeface="Arial Unicode MS" pitchFamily="34" charset="-122"/>
                <a:cs typeface="Arial" pitchFamily="34" charset="0"/>
              </a:rPr>
              <a:t>模式案例</a:t>
            </a:r>
            <a:r>
              <a:rPr lang="en-US" altLang="zh-CN" sz="2400" dirty="0">
                <a:solidFill>
                  <a:prstClr val="white"/>
                </a:solidFill>
                <a:latin typeface="Impact" pitchFamily="34" charset="0"/>
                <a:ea typeface="Arial Unicode MS" pitchFamily="34" charset="-122"/>
                <a:cs typeface="Arial" pitchFamily="34" charset="0"/>
              </a:rPr>
              <a:t>—</a:t>
            </a:r>
            <a:r>
              <a:rPr lang="zh-CN" altLang="en-US" sz="2400" dirty="0">
                <a:solidFill>
                  <a:prstClr val="white"/>
                </a:solidFill>
                <a:latin typeface="Impact" pitchFamily="34" charset="0"/>
                <a:ea typeface="Arial Unicode MS" pitchFamily="34" charset="-122"/>
                <a:cs typeface="Arial" pitchFamily="34" charset="0"/>
              </a:rPr>
              <a:t>基于拐点变化的股票趋势预测</a:t>
            </a:r>
          </a:p>
        </p:txBody>
      </p:sp>
      <p:sp>
        <p:nvSpPr>
          <p:cNvPr id="14" name="矩形 13"/>
          <p:cNvSpPr/>
          <p:nvPr/>
        </p:nvSpPr>
        <p:spPr>
          <a:xfrm>
            <a:off x="359728" y="517243"/>
            <a:ext cx="6372512" cy="65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30</a:t>
            </a:fld>
            <a:endParaRPr lang="zh-CN" altLang="en-US">
              <a:solidFill>
                <a:prstClr val="black">
                  <a:tint val="75000"/>
                </a:prstClr>
              </a:solidFill>
            </a:endParaRPr>
          </a:p>
        </p:txBody>
      </p:sp>
      <p:pic>
        <p:nvPicPr>
          <p:cNvPr id="1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7704" y="841276"/>
            <a:ext cx="5400600" cy="32247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标题 1"/>
          <p:cNvSpPr txBox="1">
            <a:spLocks/>
          </p:cNvSpPr>
          <p:nvPr/>
        </p:nvSpPr>
        <p:spPr>
          <a:xfrm>
            <a:off x="2911046" y="4081636"/>
            <a:ext cx="3286125" cy="4320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dirty="0" smtClean="0"/>
              <a:t>股票趋势拐点示意图</a:t>
            </a:r>
            <a:endParaRPr lang="zh-CN" altLang="en-US" sz="2400" dirty="0"/>
          </a:p>
        </p:txBody>
      </p:sp>
      <p:sp>
        <p:nvSpPr>
          <p:cNvPr id="4" name="日期占位符 3"/>
          <p:cNvSpPr>
            <a:spLocks noGrp="1"/>
          </p:cNvSpPr>
          <p:nvPr>
            <p:ph type="dt" sz="half" idx="10"/>
          </p:nvPr>
        </p:nvSpPr>
        <p:spPr/>
        <p:txBody>
          <a:bodyPr/>
          <a:lstStyle/>
          <a:p>
            <a:fld id="{12439CBE-15FC-4B11-8A99-E29219661194}" type="datetime1">
              <a:rPr lang="zh-CN" altLang="en-US" smtClean="0"/>
              <a:pPr/>
              <a:t>2014/4/17</a:t>
            </a:fld>
            <a:endParaRPr lang="zh-CN" altLang="en-US" dirty="0"/>
          </a:p>
        </p:txBody>
      </p:sp>
    </p:spTree>
    <p:extLst>
      <p:ext uri="{BB962C8B-B14F-4D97-AF65-F5344CB8AC3E}">
        <p14:creationId xmlns="" xmlns:p14="http://schemas.microsoft.com/office/powerpoint/2010/main" val="545079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6588536"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时序</a:t>
            </a:r>
            <a:r>
              <a:rPr lang="zh-CN" altLang="en-US" sz="2400" dirty="0">
                <a:solidFill>
                  <a:prstClr val="white"/>
                </a:solidFill>
                <a:latin typeface="Impact" pitchFamily="34" charset="0"/>
                <a:ea typeface="Arial Unicode MS" pitchFamily="34" charset="-122"/>
                <a:cs typeface="Arial" pitchFamily="34" charset="0"/>
              </a:rPr>
              <a:t>模式案例</a:t>
            </a:r>
            <a:r>
              <a:rPr lang="en-US" altLang="zh-CN" sz="2400" dirty="0">
                <a:solidFill>
                  <a:prstClr val="white"/>
                </a:solidFill>
                <a:latin typeface="Impact" pitchFamily="34" charset="0"/>
                <a:ea typeface="Arial Unicode MS" pitchFamily="34" charset="-122"/>
                <a:cs typeface="Arial" pitchFamily="34" charset="0"/>
              </a:rPr>
              <a:t>—</a:t>
            </a:r>
            <a:r>
              <a:rPr lang="zh-CN" altLang="en-US" sz="2400" dirty="0">
                <a:solidFill>
                  <a:prstClr val="white"/>
                </a:solidFill>
                <a:latin typeface="Impact" pitchFamily="34" charset="0"/>
                <a:ea typeface="Arial Unicode MS" pitchFamily="34" charset="-122"/>
                <a:cs typeface="Arial" pitchFamily="34" charset="0"/>
              </a:rPr>
              <a:t>基于拐点变化的股票趋势预测</a:t>
            </a:r>
          </a:p>
        </p:txBody>
      </p:sp>
      <p:sp>
        <p:nvSpPr>
          <p:cNvPr id="14" name="矩形 13"/>
          <p:cNvSpPr/>
          <p:nvPr/>
        </p:nvSpPr>
        <p:spPr>
          <a:xfrm>
            <a:off x="359728" y="517243"/>
            <a:ext cx="6372512" cy="65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31</a:t>
            </a:fld>
            <a:endParaRPr lang="zh-CN" altLang="en-US">
              <a:solidFill>
                <a:prstClr val="black">
                  <a:tint val="75000"/>
                </a:prstClr>
              </a:solidFill>
            </a:endParaRPr>
          </a:p>
        </p:txBody>
      </p:sp>
      <p:pic>
        <p:nvPicPr>
          <p:cNvPr id="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560" y="836712"/>
            <a:ext cx="8188917" cy="35467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标题 1"/>
          <p:cNvSpPr txBox="1">
            <a:spLocks/>
          </p:cNvSpPr>
          <p:nvPr/>
        </p:nvSpPr>
        <p:spPr>
          <a:xfrm>
            <a:off x="2983054" y="4441676"/>
            <a:ext cx="4541274" cy="4320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dirty="0" smtClean="0"/>
              <a:t>股票拐点趋势预测建模流程</a:t>
            </a:r>
            <a:endParaRPr lang="zh-CN" altLang="en-US" sz="2400" dirty="0"/>
          </a:p>
        </p:txBody>
      </p:sp>
      <p:sp>
        <p:nvSpPr>
          <p:cNvPr id="2" name="日期占位符 1"/>
          <p:cNvSpPr>
            <a:spLocks noGrp="1"/>
          </p:cNvSpPr>
          <p:nvPr>
            <p:ph type="dt" sz="half" idx="10"/>
          </p:nvPr>
        </p:nvSpPr>
        <p:spPr/>
        <p:txBody>
          <a:bodyPr/>
          <a:lstStyle/>
          <a:p>
            <a:fld id="{84D34767-68E8-41F1-B8E4-A0F4E78E67B5}" type="datetime1">
              <a:rPr lang="zh-CN" altLang="en-US" smtClean="0">
                <a:solidFill>
                  <a:prstClr val="black">
                    <a:tint val="75000"/>
                  </a:prstClr>
                </a:solidFill>
              </a:rPr>
              <a:pPr/>
              <a:t>2014/4/17</a:t>
            </a:fld>
            <a:endParaRPr lang="zh-CN" altLang="en-US">
              <a:solidFill>
                <a:prstClr val="black">
                  <a:tint val="75000"/>
                </a:prstClr>
              </a:solidFill>
            </a:endParaRPr>
          </a:p>
        </p:txBody>
      </p:sp>
    </p:spTree>
    <p:extLst>
      <p:ext uri="{BB962C8B-B14F-4D97-AF65-F5344CB8AC3E}">
        <p14:creationId xmlns="" xmlns:p14="http://schemas.microsoft.com/office/powerpoint/2010/main" val="4214638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6588536"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时序</a:t>
            </a:r>
            <a:r>
              <a:rPr lang="zh-CN" altLang="en-US" sz="2400" dirty="0">
                <a:solidFill>
                  <a:prstClr val="white"/>
                </a:solidFill>
                <a:latin typeface="Impact" pitchFamily="34" charset="0"/>
                <a:ea typeface="Arial Unicode MS" pitchFamily="34" charset="-122"/>
                <a:cs typeface="Arial" pitchFamily="34" charset="0"/>
              </a:rPr>
              <a:t>模式案例</a:t>
            </a:r>
            <a:r>
              <a:rPr lang="en-US" altLang="zh-CN" sz="2400" dirty="0">
                <a:solidFill>
                  <a:prstClr val="white"/>
                </a:solidFill>
                <a:latin typeface="Impact" pitchFamily="34" charset="0"/>
                <a:ea typeface="Arial Unicode MS" pitchFamily="34" charset="-122"/>
                <a:cs typeface="Arial" pitchFamily="34" charset="0"/>
              </a:rPr>
              <a:t>—</a:t>
            </a:r>
            <a:r>
              <a:rPr lang="zh-CN" altLang="en-US" sz="2400" dirty="0">
                <a:solidFill>
                  <a:prstClr val="white"/>
                </a:solidFill>
                <a:latin typeface="Impact" pitchFamily="34" charset="0"/>
                <a:ea typeface="Arial Unicode MS" pitchFamily="34" charset="-122"/>
                <a:cs typeface="Arial" pitchFamily="34" charset="0"/>
              </a:rPr>
              <a:t>基于拐点变化的股票趋势预测</a:t>
            </a:r>
          </a:p>
        </p:txBody>
      </p:sp>
      <p:sp>
        <p:nvSpPr>
          <p:cNvPr id="14" name="矩形 13"/>
          <p:cNvSpPr/>
          <p:nvPr/>
        </p:nvSpPr>
        <p:spPr>
          <a:xfrm>
            <a:off x="359728" y="517243"/>
            <a:ext cx="6372512" cy="65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灯片编号占位符 5"/>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32</a:t>
            </a:fld>
            <a:endParaRPr lang="zh-CN" altLang="en-US">
              <a:solidFill>
                <a:prstClr val="black">
                  <a:tint val="75000"/>
                </a:prstClr>
              </a:solidFill>
            </a:endParaRPr>
          </a:p>
        </p:txBody>
      </p:sp>
      <p:pic>
        <p:nvPicPr>
          <p:cNvPr id="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39752" y="697260"/>
            <a:ext cx="4968552" cy="39461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标题 1"/>
          <p:cNvSpPr txBox="1">
            <a:spLocks/>
          </p:cNvSpPr>
          <p:nvPr/>
        </p:nvSpPr>
        <p:spPr>
          <a:xfrm>
            <a:off x="2627784" y="4657700"/>
            <a:ext cx="4541274" cy="4320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dirty="0" smtClean="0"/>
              <a:t>股票实际价格走势及预测走势</a:t>
            </a:r>
            <a:endParaRPr lang="zh-CN" altLang="en-US" sz="2400" dirty="0"/>
          </a:p>
        </p:txBody>
      </p:sp>
      <p:sp>
        <p:nvSpPr>
          <p:cNvPr id="2" name="日期占位符 1"/>
          <p:cNvSpPr>
            <a:spLocks noGrp="1"/>
          </p:cNvSpPr>
          <p:nvPr>
            <p:ph type="dt" sz="half" idx="10"/>
          </p:nvPr>
        </p:nvSpPr>
        <p:spPr/>
        <p:txBody>
          <a:bodyPr/>
          <a:lstStyle/>
          <a:p>
            <a:fld id="{F4286987-39C1-4A47-BE7B-B61328A470A3}" type="datetime1">
              <a:rPr lang="zh-CN" altLang="en-US" smtClean="0">
                <a:solidFill>
                  <a:prstClr val="black">
                    <a:tint val="75000"/>
                  </a:prstClr>
                </a:solidFill>
              </a:rPr>
              <a:pPr/>
              <a:t>2014/4/17</a:t>
            </a:fld>
            <a:endParaRPr lang="zh-CN" altLang="en-US">
              <a:solidFill>
                <a:prstClr val="black">
                  <a:tint val="75000"/>
                </a:prstClr>
              </a:solidFill>
            </a:endParaRPr>
          </a:p>
        </p:txBody>
      </p:sp>
    </p:spTree>
    <p:extLst>
      <p:ext uri="{BB962C8B-B14F-4D97-AF65-F5344CB8AC3E}">
        <p14:creationId xmlns="" xmlns:p14="http://schemas.microsoft.com/office/powerpoint/2010/main" val="1870803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33</a:t>
            </a:fld>
            <a:endParaRPr lang="zh-CN" altLang="en-US">
              <a:solidFill>
                <a:prstClr val="black">
                  <a:tint val="75000"/>
                </a:prstClr>
              </a:solidFill>
            </a:endParaRPr>
          </a:p>
        </p:txBody>
      </p:sp>
      <p:graphicFrame>
        <p:nvGraphicFramePr>
          <p:cNvPr id="33" name="内容占位符 3"/>
          <p:cNvGraphicFramePr>
            <a:graphicFrameLocks noGrp="1"/>
          </p:cNvGraphicFramePr>
          <p:nvPr>
            <p:ph idx="1"/>
            <p:extLst>
              <p:ext uri="{D42A27DB-BD31-4B8C-83A1-F6EECF244321}">
                <p14:modId xmlns="" xmlns:p14="http://schemas.microsoft.com/office/powerpoint/2010/main" val="2181357214"/>
              </p:ext>
            </p:extLst>
          </p:nvPr>
        </p:nvGraphicFramePr>
        <p:xfrm>
          <a:off x="395536" y="697260"/>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矩形标注 35"/>
          <p:cNvSpPr/>
          <p:nvPr/>
        </p:nvSpPr>
        <p:spPr>
          <a:xfrm>
            <a:off x="2577245" y="160054"/>
            <a:ext cx="1785950" cy="714380"/>
          </a:xfrm>
          <a:prstGeom prst="wedgeRectCallout">
            <a:avLst>
              <a:gd name="adj1" fmla="val 30478"/>
              <a:gd name="adj2" fmla="val 84110"/>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onstantia"/>
                <a:ea typeface="宋体"/>
                <a:cs typeface="+mn-cs"/>
              </a:rPr>
              <a:t>收集企业经营相关的各类数据</a:t>
            </a:r>
            <a:endParaRPr kumimoji="0" lang="zh-CN" altLang="en-US" sz="1800" b="0" i="0" u="none" strike="noStrike" kern="0" cap="none" spc="0" normalizeH="0" baseline="0" noProof="0" dirty="0">
              <a:ln>
                <a:noFill/>
              </a:ln>
              <a:solidFill>
                <a:sysClr val="windowText" lastClr="000000"/>
              </a:solidFill>
              <a:effectLst/>
              <a:uLnTx/>
              <a:uFillTx/>
              <a:latin typeface="Constantia"/>
              <a:ea typeface="宋体"/>
              <a:cs typeface="+mn-cs"/>
            </a:endParaRPr>
          </a:p>
        </p:txBody>
      </p:sp>
      <p:sp>
        <p:nvSpPr>
          <p:cNvPr id="37" name="矩形标注 36"/>
          <p:cNvSpPr/>
          <p:nvPr/>
        </p:nvSpPr>
        <p:spPr>
          <a:xfrm>
            <a:off x="340628" y="1714488"/>
            <a:ext cx="2143140" cy="714380"/>
          </a:xfrm>
          <a:prstGeom prst="wedgeRectCallout">
            <a:avLst>
              <a:gd name="adj1" fmla="val 63171"/>
              <a:gd name="adj2" fmla="val 7643"/>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onstantia"/>
                <a:ea typeface="宋体"/>
                <a:cs typeface="+mn-cs"/>
              </a:rPr>
              <a:t>按照经营策略，保证企业正常运作</a:t>
            </a:r>
            <a:endParaRPr kumimoji="0" lang="zh-CN" altLang="en-US" sz="1800" b="0" i="0" u="none" strike="noStrike" kern="0" cap="none" spc="0" normalizeH="0" baseline="0" noProof="0" dirty="0">
              <a:ln>
                <a:noFill/>
              </a:ln>
              <a:solidFill>
                <a:sysClr val="windowText" lastClr="000000"/>
              </a:solidFill>
              <a:effectLst/>
              <a:uLnTx/>
              <a:uFillTx/>
              <a:latin typeface="Constantia"/>
              <a:ea typeface="宋体"/>
              <a:cs typeface="+mn-cs"/>
            </a:endParaRPr>
          </a:p>
        </p:txBody>
      </p:sp>
      <p:sp>
        <p:nvSpPr>
          <p:cNvPr id="38" name="矩形标注 37"/>
          <p:cNvSpPr/>
          <p:nvPr/>
        </p:nvSpPr>
        <p:spPr>
          <a:xfrm>
            <a:off x="395536" y="3865612"/>
            <a:ext cx="2143140" cy="714380"/>
          </a:xfrm>
          <a:prstGeom prst="wedgeRectCallout">
            <a:avLst>
              <a:gd name="adj1" fmla="val 53335"/>
              <a:gd name="adj2" fmla="val -86417"/>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onstantia"/>
                <a:ea typeface="宋体"/>
                <a:cs typeface="+mn-cs"/>
              </a:rPr>
              <a:t>调整企业动作策略</a:t>
            </a:r>
            <a:endParaRPr kumimoji="0" lang="zh-CN" altLang="en-US" sz="1800" b="0" i="0" u="none" strike="noStrike" kern="0" cap="none" spc="0" normalizeH="0" baseline="0" noProof="0" dirty="0">
              <a:ln>
                <a:noFill/>
              </a:ln>
              <a:solidFill>
                <a:sysClr val="windowText" lastClr="000000"/>
              </a:solidFill>
              <a:effectLst/>
              <a:uLnTx/>
              <a:uFillTx/>
              <a:latin typeface="Constantia"/>
              <a:ea typeface="宋体"/>
              <a:cs typeface="+mn-cs"/>
            </a:endParaRPr>
          </a:p>
        </p:txBody>
      </p:sp>
      <p:sp>
        <p:nvSpPr>
          <p:cNvPr id="39" name="矩形标注 38"/>
          <p:cNvSpPr/>
          <p:nvPr/>
        </p:nvSpPr>
        <p:spPr>
          <a:xfrm>
            <a:off x="1924804" y="4873724"/>
            <a:ext cx="2143140" cy="714380"/>
          </a:xfrm>
          <a:prstGeom prst="wedgeRectCallout">
            <a:avLst>
              <a:gd name="adj1" fmla="val 48949"/>
              <a:gd name="adj2" fmla="val -91820"/>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onstantia"/>
                <a:ea typeface="宋体"/>
                <a:cs typeface="+mn-cs"/>
              </a:rPr>
              <a:t>理解业务问题，做出最佳决策</a:t>
            </a:r>
            <a:endParaRPr kumimoji="0" lang="zh-CN" altLang="en-US" sz="1800" b="0" i="0" u="none" strike="noStrike" kern="0" cap="none" spc="0" normalizeH="0" baseline="0" noProof="0" dirty="0">
              <a:ln>
                <a:noFill/>
              </a:ln>
              <a:solidFill>
                <a:sysClr val="windowText" lastClr="000000"/>
              </a:solidFill>
              <a:effectLst/>
              <a:uLnTx/>
              <a:uFillTx/>
              <a:latin typeface="Constantia"/>
              <a:ea typeface="宋体"/>
              <a:cs typeface="+mn-cs"/>
            </a:endParaRPr>
          </a:p>
        </p:txBody>
      </p:sp>
      <p:sp>
        <p:nvSpPr>
          <p:cNvPr id="41" name="矩形标注 40"/>
          <p:cNvSpPr/>
          <p:nvPr/>
        </p:nvSpPr>
        <p:spPr>
          <a:xfrm>
            <a:off x="6588224" y="4009628"/>
            <a:ext cx="2143140" cy="714380"/>
          </a:xfrm>
          <a:prstGeom prst="wedgeRectCallout">
            <a:avLst>
              <a:gd name="adj1" fmla="val -64274"/>
              <a:gd name="adj2" fmla="val -555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了解企业运作情况</a:t>
            </a:r>
            <a:endParaRPr lang="zh-CN" altLang="en-US" dirty="0"/>
          </a:p>
        </p:txBody>
      </p:sp>
      <p:sp>
        <p:nvSpPr>
          <p:cNvPr id="42" name="矩形标注 41"/>
          <p:cNvSpPr/>
          <p:nvPr/>
        </p:nvSpPr>
        <p:spPr>
          <a:xfrm>
            <a:off x="6300192" y="846976"/>
            <a:ext cx="1785950" cy="714380"/>
          </a:xfrm>
          <a:prstGeom prst="wedgeRectCallout">
            <a:avLst>
              <a:gd name="adj1" fmla="val -47430"/>
              <a:gd name="adj2" fmla="val 99071"/>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onstantia"/>
                <a:ea typeface="宋体"/>
                <a:cs typeface="+mn-cs"/>
              </a:rPr>
              <a:t>企业经营数据积累个管理</a:t>
            </a:r>
            <a:endParaRPr kumimoji="0" lang="zh-CN" altLang="en-US" sz="1800" b="0" i="0" u="none" strike="noStrike" kern="0" cap="none" spc="0" normalizeH="0" baseline="0" noProof="0" dirty="0">
              <a:ln>
                <a:noFill/>
              </a:ln>
              <a:solidFill>
                <a:sysClr val="windowText" lastClr="000000"/>
              </a:solidFill>
              <a:effectLst/>
              <a:uLnTx/>
              <a:uFillTx/>
              <a:latin typeface="Constantia"/>
              <a:ea typeface="宋体"/>
              <a:cs typeface="+mn-cs"/>
            </a:endParaRPr>
          </a:p>
        </p:txBody>
      </p:sp>
      <p:sp>
        <p:nvSpPr>
          <p:cNvPr id="43" name="日期占位符 42"/>
          <p:cNvSpPr>
            <a:spLocks noGrp="1"/>
          </p:cNvSpPr>
          <p:nvPr>
            <p:ph type="dt" sz="half" idx="10"/>
          </p:nvPr>
        </p:nvSpPr>
        <p:spPr/>
        <p:txBody>
          <a:bodyPr/>
          <a:lstStyle/>
          <a:p>
            <a:fld id="{57FF7513-42A2-49E5-B3D0-5BC70346E48E}" type="datetime1">
              <a:rPr lang="zh-CN" altLang="en-US" smtClean="0"/>
              <a:pPr/>
              <a:t>2014/4/17</a:t>
            </a:fld>
            <a:endParaRPr lang="zh-CN" altLang="en-US" dirty="0"/>
          </a:p>
        </p:txBody>
      </p:sp>
      <p:sp>
        <p:nvSpPr>
          <p:cNvPr id="13" name="TextBox 12"/>
          <p:cNvSpPr txBox="1"/>
          <p:nvPr/>
        </p:nvSpPr>
        <p:spPr>
          <a:xfrm>
            <a:off x="0" y="285732"/>
            <a:ext cx="2428860" cy="369332"/>
          </a:xfrm>
          <a:prstGeom prst="rect">
            <a:avLst/>
          </a:prstGeom>
          <a:noFill/>
        </p:spPr>
        <p:txBody>
          <a:bodyPr wrap="square" rtlCol="0">
            <a:spAutoFit/>
          </a:bodyPr>
          <a:lstStyle/>
          <a:p>
            <a:pPr lvl="0" algn="ctr"/>
            <a:r>
              <a:rPr lang="zh-CN" altLang="en-US" b="1" kern="0" dirty="0">
                <a:solidFill>
                  <a:srgbClr val="FF0000"/>
                </a:solidFill>
                <a:latin typeface="Times New Roman" pitchFamily="18" charset="0"/>
                <a:cs typeface="Times New Roman" pitchFamily="18" charset="0"/>
              </a:rPr>
              <a:t>商务智能</a:t>
            </a:r>
            <a:r>
              <a:rPr lang="en-US" altLang="zh-CN" b="1" kern="0" dirty="0">
                <a:solidFill>
                  <a:srgbClr val="FF0000"/>
                </a:solidFill>
                <a:latin typeface="Times New Roman" pitchFamily="18" charset="0"/>
                <a:cs typeface="Times New Roman" pitchFamily="18" charset="0"/>
              </a:rPr>
              <a:t>BI</a:t>
            </a:r>
            <a:r>
              <a:rPr lang="zh-CN" altLang="en-US" b="1" kern="0" dirty="0">
                <a:solidFill>
                  <a:srgbClr val="FF0000"/>
                </a:solidFill>
                <a:latin typeface="Times New Roman" pitchFamily="18" charset="0"/>
                <a:cs typeface="Times New Roman" pitchFamily="18" charset="0"/>
              </a:rPr>
              <a:t>流程</a:t>
            </a:r>
            <a:endParaRPr kumimoji="0" lang="zh-CN" altLang="en-US" sz="1800" b="1" i="0" u="none" strike="noStrike" kern="0" cap="none" spc="0" normalizeH="0" baseline="0" noProof="0" dirty="0">
              <a:ln>
                <a:noFill/>
              </a:ln>
              <a:solidFill>
                <a:srgbClr val="FF0000"/>
              </a:solidFill>
              <a:effectLst/>
              <a:uLnTx/>
              <a:uFillTx/>
            </a:endParaRPr>
          </a:p>
        </p:txBody>
      </p:sp>
    </p:spTree>
    <p:extLst>
      <p:ext uri="{BB962C8B-B14F-4D97-AF65-F5344CB8AC3E}">
        <p14:creationId xmlns="" xmlns:p14="http://schemas.microsoft.com/office/powerpoint/2010/main" val="4093728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251520" y="121196"/>
            <a:ext cx="4493538" cy="461665"/>
          </a:xfrm>
          <a:prstGeom prst="rect">
            <a:avLst/>
          </a:prstGeom>
          <a:noFill/>
        </p:spPr>
        <p:txBody>
          <a:bodyPr wrap="non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数据挖掘生态系统中的关键角色</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flipV="1">
            <a:off x="285720" y="562961"/>
            <a:ext cx="428628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34</a:t>
            </a:fld>
            <a:endParaRPr lang="zh-CN" altLang="en-US">
              <a:solidFill>
                <a:prstClr val="black">
                  <a:tint val="75000"/>
                </a:prstClr>
              </a:solidFill>
            </a:endParaRPr>
          </a:p>
        </p:txBody>
      </p:sp>
      <p:sp>
        <p:nvSpPr>
          <p:cNvPr id="2" name="日期占位符 1"/>
          <p:cNvSpPr>
            <a:spLocks noGrp="1"/>
          </p:cNvSpPr>
          <p:nvPr>
            <p:ph type="dt" sz="half" idx="10"/>
          </p:nvPr>
        </p:nvSpPr>
        <p:spPr/>
        <p:txBody>
          <a:bodyPr/>
          <a:lstStyle/>
          <a:p>
            <a:fld id="{6AE95723-AB5C-46FC-BC43-5D5709A8F13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10" name="TextBox 9"/>
          <p:cNvSpPr txBox="1"/>
          <p:nvPr/>
        </p:nvSpPr>
        <p:spPr>
          <a:xfrm>
            <a:off x="357158" y="785798"/>
            <a:ext cx="8501122" cy="4125360"/>
          </a:xfrm>
          <a:prstGeom prst="rect">
            <a:avLst/>
          </a:prstGeom>
          <a:noFill/>
        </p:spPr>
        <p:txBody>
          <a:bodyPr wrap="square" rtlCol="0">
            <a:spAutoFit/>
          </a:bodyPr>
          <a:lstStyle/>
          <a:p>
            <a:pPr>
              <a:lnSpc>
                <a:spcPct val="120000"/>
              </a:lnSpc>
              <a:buNone/>
            </a:pPr>
            <a:r>
              <a:rPr lang="zh-CN" altLang="en-US" sz="2000" b="1" dirty="0" smtClean="0"/>
              <a:t>数据管理和利用以专业技术人才为基础，但绝不仅仅只需要专业技术人</a:t>
            </a:r>
            <a:endParaRPr lang="en-US" altLang="zh-CN" sz="2000" b="1" dirty="0" smtClean="0"/>
          </a:p>
          <a:p>
            <a:pPr>
              <a:lnSpc>
                <a:spcPct val="120000"/>
              </a:lnSpc>
              <a:buNone/>
            </a:pPr>
            <a:r>
              <a:rPr lang="zh-CN" altLang="en-US" sz="2000" b="1" dirty="0" smtClean="0"/>
              <a:t>才。实际上，成功的数据挖掘计划要求</a:t>
            </a:r>
            <a:r>
              <a:rPr lang="en-US" sz="2000" b="1" dirty="0" smtClean="0">
                <a:latin typeface="Times New Roman" pitchFamily="18" charset="0"/>
                <a:cs typeface="Times New Roman" pitchFamily="18" charset="0"/>
              </a:rPr>
              <a:t>IT</a:t>
            </a:r>
            <a:r>
              <a:rPr lang="zh-CN" altLang="en-US" sz="2000" b="1" dirty="0" smtClean="0">
                <a:latin typeface="Times New Roman" pitchFamily="18" charset="0"/>
                <a:cs typeface="Times New Roman" pitchFamily="18" charset="0"/>
              </a:rPr>
              <a:t>部门、业务用户、领域专家、</a:t>
            </a:r>
            <a:endParaRPr lang="en-US" altLang="zh-CN" sz="2000" b="1" dirty="0" smtClean="0">
              <a:latin typeface="Times New Roman" pitchFamily="18" charset="0"/>
              <a:cs typeface="Times New Roman" pitchFamily="18" charset="0"/>
            </a:endParaRPr>
          </a:p>
          <a:p>
            <a:pPr>
              <a:lnSpc>
                <a:spcPct val="120000"/>
              </a:lnSpc>
              <a:buNone/>
            </a:pPr>
            <a:r>
              <a:rPr lang="zh-CN" altLang="en-US" sz="2000" b="1" dirty="0" smtClean="0">
                <a:latin typeface="Times New Roman" pitchFamily="18" charset="0"/>
                <a:cs typeface="Times New Roman" pitchFamily="18" charset="0"/>
              </a:rPr>
              <a:t>数据理解人员等众多角色的通力合作。</a:t>
            </a:r>
            <a:endParaRPr lang="en-US" altLang="zh-CN" sz="2000" b="1" dirty="0" smtClean="0">
              <a:latin typeface="Times New Roman" pitchFamily="18" charset="0"/>
              <a:cs typeface="Times New Roman" pitchFamily="18" charset="0"/>
            </a:endParaRPr>
          </a:p>
          <a:p>
            <a:pPr>
              <a:lnSpc>
                <a:spcPct val="120000"/>
              </a:lnSpc>
              <a:buNone/>
            </a:pPr>
            <a:endParaRPr lang="en-US" altLang="zh-CN" sz="2000" b="1" dirty="0" smtClean="0">
              <a:latin typeface="Times New Roman" pitchFamily="18" charset="0"/>
              <a:cs typeface="Times New Roman" pitchFamily="18" charset="0"/>
            </a:endParaRPr>
          </a:p>
          <a:p>
            <a:pPr>
              <a:lnSpc>
                <a:spcPct val="120000"/>
              </a:lnSpc>
              <a:buNone/>
            </a:pPr>
            <a:r>
              <a:rPr lang="zh-CN" altLang="en-US" sz="2000" b="1" dirty="0" smtClean="0">
                <a:latin typeface="Times New Roman" pitchFamily="18" charset="0"/>
                <a:cs typeface="Times New Roman" pitchFamily="18" charset="0"/>
              </a:rPr>
              <a:t>关键角色包括：</a:t>
            </a:r>
          </a:p>
          <a:p>
            <a:pPr>
              <a:lnSpc>
                <a:spcPct val="120000"/>
              </a:lnSpc>
              <a:buNone/>
            </a:pPr>
            <a:r>
              <a:rPr lang="en-US" sz="2000" b="1" dirty="0" smtClean="0">
                <a:latin typeface="Times New Roman" pitchFamily="18" charset="0"/>
                <a:cs typeface="Times New Roman" pitchFamily="18" charset="0"/>
              </a:rPr>
              <a:t>1</a:t>
            </a:r>
            <a:r>
              <a:rPr lang="zh-CN" altLang="en-US" sz="2000" b="1" dirty="0" smtClean="0">
                <a:latin typeface="Times New Roman" pitchFamily="18" charset="0"/>
                <a:cs typeface="Times New Roman" pitchFamily="18" charset="0"/>
              </a:rPr>
              <a:t>、</a:t>
            </a:r>
            <a:r>
              <a:rPr lang="zh-CN" altLang="en-US" sz="2000" b="1" dirty="0" smtClean="0">
                <a:solidFill>
                  <a:srgbClr val="FF0000"/>
                </a:solidFill>
                <a:latin typeface="Times New Roman" pitchFamily="18" charset="0"/>
                <a:cs typeface="Times New Roman" pitchFamily="18" charset="0"/>
              </a:rPr>
              <a:t>深度分析人才</a:t>
            </a:r>
            <a:r>
              <a:rPr lang="en-US" altLang="zh-CN" sz="2000" b="1" dirty="0" smtClean="0">
                <a:latin typeface="Times New Roman" pitchFamily="18" charset="0"/>
                <a:cs typeface="Times New Roman" pitchFamily="18" charset="0"/>
              </a:rPr>
              <a:t>—— </a:t>
            </a:r>
            <a:r>
              <a:rPr lang="zh-CN" altLang="en-US" sz="2000" b="1" dirty="0" smtClean="0">
                <a:latin typeface="Times New Roman" pitchFamily="18" charset="0"/>
                <a:cs typeface="Times New Roman" pitchFamily="18" charset="0"/>
              </a:rPr>
              <a:t>定量学科（数学、统计、机器学习）人才，精通技术，具有分析技能和处理原始数据综合能力。</a:t>
            </a:r>
          </a:p>
          <a:p>
            <a:pPr>
              <a:lnSpc>
                <a:spcPct val="120000"/>
              </a:lnSpc>
              <a:buNone/>
            </a:pPr>
            <a:r>
              <a:rPr lang="en-US" sz="2000" b="1" dirty="0" smtClean="0">
                <a:latin typeface="Times New Roman" pitchFamily="18" charset="0"/>
                <a:cs typeface="Times New Roman" pitchFamily="18" charset="0"/>
              </a:rPr>
              <a:t>2</a:t>
            </a:r>
            <a:r>
              <a:rPr lang="zh-CN" altLang="en-US" sz="2000" b="1" dirty="0" smtClean="0">
                <a:latin typeface="Times New Roman" pitchFamily="18" charset="0"/>
                <a:cs typeface="Times New Roman" pitchFamily="18" charset="0"/>
              </a:rPr>
              <a:t>、</a:t>
            </a:r>
            <a:r>
              <a:rPr lang="zh-CN" altLang="en-US" sz="2000" b="1" dirty="0" smtClean="0">
                <a:solidFill>
                  <a:srgbClr val="FF0000"/>
                </a:solidFill>
                <a:latin typeface="Times New Roman" pitchFamily="18" charset="0"/>
                <a:cs typeface="Times New Roman" pitchFamily="18" charset="0"/>
              </a:rPr>
              <a:t>数据理解人员</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领域专家，掌握统计学、数据挖掘、机器学习基本知识，知道如何定义使用先进分析方法可以解决的关键问题。包括市场研究分析师、运营经理等。</a:t>
            </a:r>
          </a:p>
          <a:p>
            <a:pPr>
              <a:lnSpc>
                <a:spcPct val="120000"/>
              </a:lnSpc>
              <a:buNone/>
            </a:pPr>
            <a:r>
              <a:rPr lang="en-US" sz="2000" b="1" dirty="0" smtClean="0">
                <a:latin typeface="Times New Roman" pitchFamily="18" charset="0"/>
                <a:cs typeface="Times New Roman" pitchFamily="18" charset="0"/>
              </a:rPr>
              <a:t>3</a:t>
            </a:r>
            <a:r>
              <a:rPr lang="zh-CN" altLang="en-US" sz="2000" b="1" dirty="0" smtClean="0">
                <a:latin typeface="Times New Roman" pitchFamily="18" charset="0"/>
                <a:cs typeface="Times New Roman" pitchFamily="18" charset="0"/>
              </a:rPr>
              <a:t>、</a:t>
            </a:r>
            <a:r>
              <a:rPr lang="zh-CN" altLang="en-US" sz="2000" b="1" dirty="0" smtClean="0">
                <a:solidFill>
                  <a:srgbClr val="FF0000"/>
                </a:solidFill>
                <a:latin typeface="Times New Roman" pitchFamily="18" charset="0"/>
                <a:cs typeface="Times New Roman" pitchFamily="18" charset="0"/>
              </a:rPr>
              <a:t>技术和数据使用者</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提供</a:t>
            </a:r>
            <a:r>
              <a:rPr lang="zh-CN" altLang="en-US" sz="2000" b="1" dirty="0" smtClean="0"/>
              <a:t>专业技术和数据库及其管理。</a:t>
            </a:r>
            <a:endParaRPr lang="zh-CN" altLang="en-US" sz="2000" b="1" dirty="0"/>
          </a:p>
        </p:txBody>
      </p:sp>
    </p:spTree>
    <p:extLst>
      <p:ext uri="{BB962C8B-B14F-4D97-AF65-F5344CB8AC3E}">
        <p14:creationId xmlns="" xmlns:p14="http://schemas.microsoft.com/office/powerpoint/2010/main" val="3832544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84259" y="2180682"/>
            <a:ext cx="6689652" cy="1569660"/>
          </a:xfrm>
          <a:prstGeom prst="rect">
            <a:avLst/>
          </a:prstGeom>
          <a:noFill/>
        </p:spPr>
        <p:txBody>
          <a:bodyPr wrap="none" rtlCol="0">
            <a:spAutoFit/>
          </a:bodyPr>
          <a:lstStyle/>
          <a:p>
            <a:r>
              <a:rPr lang="en-US" altLang="zh-CN" sz="4800" dirty="0" smtClean="0">
                <a:solidFill>
                  <a:schemeClr val="accent1"/>
                </a:solidFill>
                <a:latin typeface="华文琥珀" pitchFamily="2" charset="-122"/>
                <a:ea typeface="华文琥珀" pitchFamily="2" charset="-122"/>
                <a:cs typeface="Arial" pitchFamily="34" charset="0"/>
              </a:rPr>
              <a:t>THANK  YOU </a:t>
            </a:r>
          </a:p>
          <a:p>
            <a:r>
              <a:rPr lang="en-US" altLang="zh-CN" sz="4800" dirty="0" smtClean="0">
                <a:solidFill>
                  <a:schemeClr val="accent1"/>
                </a:solidFill>
                <a:latin typeface="华文琥珀" pitchFamily="2" charset="-122"/>
                <a:ea typeface="华文琥珀" pitchFamily="2" charset="-122"/>
                <a:cs typeface="Arial" pitchFamily="34" charset="0"/>
              </a:rPr>
              <a:t>FOR  YOUR  ATTENTION!</a:t>
            </a:r>
            <a:endParaRPr lang="zh-CN" altLang="en-US" sz="4800" dirty="0">
              <a:solidFill>
                <a:schemeClr val="accent1"/>
              </a:solidFill>
              <a:latin typeface="华文琥珀" pitchFamily="2" charset="-122"/>
              <a:ea typeface="华文琥珀" pitchFamily="2" charset="-122"/>
              <a:cs typeface="Arial" pitchFamily="34" charset="0"/>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35</a:t>
            </a:fld>
            <a:endParaRPr lang="zh-CN" altLang="en-US"/>
          </a:p>
        </p:txBody>
      </p:sp>
      <p:sp>
        <p:nvSpPr>
          <p:cNvPr id="8" name="日期占位符 7"/>
          <p:cNvSpPr>
            <a:spLocks noGrp="1"/>
          </p:cNvSpPr>
          <p:nvPr>
            <p:ph type="dt" sz="half" idx="10"/>
          </p:nvPr>
        </p:nvSpPr>
        <p:spPr/>
        <p:txBody>
          <a:bodyPr/>
          <a:lstStyle/>
          <a:p>
            <a:fld id="{A66B0234-2B1A-42E6-A267-C4C26F83E4D9}" type="datetime1">
              <a:rPr lang="zh-CN" altLang="en-US" smtClean="0"/>
              <a:pPr/>
              <a:t>2014/4/17</a:t>
            </a:fld>
            <a:endParaRPr lang="zh-CN" altLang="en-US" dirty="0"/>
          </a:p>
        </p:txBody>
      </p:sp>
    </p:spTree>
    <p:extLst>
      <p:ext uri="{BB962C8B-B14F-4D97-AF65-F5344CB8AC3E}">
        <p14:creationId xmlns="" xmlns:p14="http://schemas.microsoft.com/office/powerpoint/2010/main" val="3239806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251520" y="121196"/>
            <a:ext cx="3118161" cy="461665"/>
          </a:xfrm>
          <a:prstGeom prst="rect">
            <a:avLst/>
          </a:prstGeom>
          <a:noFill/>
        </p:spPr>
        <p:txBody>
          <a:bodyPr wrap="non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2</a:t>
            </a:r>
            <a:r>
              <a:rPr lang="zh-CN" altLang="en-US" sz="2400" dirty="0" smtClean="0">
                <a:solidFill>
                  <a:prstClr val="white"/>
                </a:solidFill>
                <a:latin typeface="Impact" pitchFamily="34" charset="0"/>
                <a:ea typeface="Arial Unicode MS" pitchFamily="34" charset="-122"/>
                <a:cs typeface="Arial" pitchFamily="34" charset="0"/>
              </a:rPr>
              <a:t>、数据挖掘建模过程</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802606" y="517243"/>
            <a:ext cx="241207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4</a:t>
            </a:fld>
            <a:endParaRPr lang="zh-CN" altLang="en-US">
              <a:solidFill>
                <a:prstClr val="black">
                  <a:tint val="75000"/>
                </a:prstClr>
              </a:solidFill>
            </a:endParaRPr>
          </a:p>
        </p:txBody>
      </p:sp>
      <p:sp>
        <p:nvSpPr>
          <p:cNvPr id="2" name="日期占位符 1"/>
          <p:cNvSpPr>
            <a:spLocks noGrp="1"/>
          </p:cNvSpPr>
          <p:nvPr>
            <p:ph type="dt" sz="half" idx="10"/>
          </p:nvPr>
        </p:nvSpPr>
        <p:spPr/>
        <p:txBody>
          <a:bodyPr/>
          <a:lstStyle/>
          <a:p>
            <a:fld id="{6AE95723-AB5C-46FC-BC43-5D5709A8F132}" type="datetime1">
              <a:rPr lang="zh-CN" altLang="en-US" smtClean="0">
                <a:solidFill>
                  <a:prstClr val="black">
                    <a:tint val="75000"/>
                  </a:prstClr>
                </a:solidFill>
              </a:rPr>
              <a:pPr/>
              <a:t>2014/4/17</a:t>
            </a:fld>
            <a:endParaRPr lang="zh-CN" altLang="en-US">
              <a:solidFill>
                <a:prstClr val="black">
                  <a:tint val="75000"/>
                </a:prstClr>
              </a:solidFill>
            </a:endParaRPr>
          </a:p>
        </p:txBody>
      </p:sp>
      <p:pic>
        <p:nvPicPr>
          <p:cNvPr id="9" name="Picture 3"/>
          <p:cNvPicPr>
            <a:picLocks noChangeAspect="1" noChangeArrowheads="1"/>
          </p:cNvPicPr>
          <p:nvPr/>
        </p:nvPicPr>
        <p:blipFill>
          <a:blip r:embed="rId2"/>
          <a:srcRect/>
          <a:stretch>
            <a:fillRect/>
          </a:stretch>
        </p:blipFill>
        <p:spPr bwMode="auto">
          <a:xfrm>
            <a:off x="1115616" y="729655"/>
            <a:ext cx="6593956" cy="3849961"/>
          </a:xfrm>
          <a:prstGeom prst="rect">
            <a:avLst/>
          </a:prstGeom>
          <a:noFill/>
          <a:ln w="9525">
            <a:noFill/>
            <a:miter lim="800000"/>
            <a:headEnd/>
            <a:tailEnd/>
          </a:ln>
          <a:effectLst/>
        </p:spPr>
      </p:pic>
      <p:sp>
        <p:nvSpPr>
          <p:cNvPr id="10" name="TextBox 9"/>
          <p:cNvSpPr txBox="1"/>
          <p:nvPr/>
        </p:nvSpPr>
        <p:spPr>
          <a:xfrm>
            <a:off x="3000364" y="4657700"/>
            <a:ext cx="342902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数据挖掘建模过程</a:t>
            </a:r>
            <a:endParaRPr kumimoji="0" lang="zh-CN" alt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 xmlns:p14="http://schemas.microsoft.com/office/powerpoint/2010/main" val="3832544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251520" y="121196"/>
            <a:ext cx="4034728"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3</a:t>
            </a:r>
            <a:r>
              <a:rPr lang="zh-CN" altLang="en-US" sz="2400" dirty="0" smtClean="0">
                <a:solidFill>
                  <a:prstClr val="white"/>
                </a:solidFill>
                <a:latin typeface="Impact" pitchFamily="34" charset="0"/>
                <a:ea typeface="Arial Unicode MS" pitchFamily="34" charset="-122"/>
                <a:cs typeface="Arial" pitchFamily="34" charset="0"/>
              </a:rPr>
              <a:t>、数据挖掘关键技术和应用</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807736" y="517244"/>
            <a:ext cx="3335636" cy="54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灯片编号占位符 2"/>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5</a:t>
            </a:fld>
            <a:endParaRPr lang="zh-CN" altLang="en-US">
              <a:solidFill>
                <a:prstClr val="black">
                  <a:tint val="75000"/>
                </a:prstClr>
              </a:solidFill>
            </a:endParaRPr>
          </a:p>
        </p:txBody>
      </p:sp>
      <p:sp>
        <p:nvSpPr>
          <p:cNvPr id="2" name="日期占位符 1"/>
          <p:cNvSpPr>
            <a:spLocks noGrp="1"/>
          </p:cNvSpPr>
          <p:nvPr>
            <p:ph type="dt" sz="half" idx="10"/>
          </p:nvPr>
        </p:nvSpPr>
        <p:spPr/>
        <p:txBody>
          <a:bodyPr/>
          <a:lstStyle/>
          <a:p>
            <a:fld id="{6AE95723-AB5C-46FC-BC43-5D5709A8F132}" type="datetime1">
              <a:rPr lang="zh-CN" altLang="en-US" smtClean="0">
                <a:solidFill>
                  <a:prstClr val="black">
                    <a:tint val="75000"/>
                  </a:prstClr>
                </a:solidFill>
              </a:rPr>
              <a:pPr/>
              <a:t>2014/4/17</a:t>
            </a:fld>
            <a:endParaRPr lang="zh-CN" altLang="en-US">
              <a:solidFill>
                <a:prstClr val="black">
                  <a:tint val="75000"/>
                </a:prstClr>
              </a:solidFill>
            </a:endParaRPr>
          </a:p>
        </p:txBody>
      </p:sp>
      <p:sp>
        <p:nvSpPr>
          <p:cNvPr id="15" name="内容占位符 2"/>
          <p:cNvSpPr>
            <a:spLocks noGrp="1"/>
          </p:cNvSpPr>
          <p:nvPr>
            <p:ph idx="1"/>
          </p:nvPr>
        </p:nvSpPr>
        <p:spPr>
          <a:xfrm>
            <a:off x="457200" y="1000112"/>
            <a:ext cx="7901014" cy="4086268"/>
          </a:xfrm>
        </p:spPr>
        <p:txBody>
          <a:bodyPr>
            <a:noAutofit/>
          </a:bodyPr>
          <a:lstStyle/>
          <a:p>
            <a:pPr>
              <a:buNone/>
            </a:pPr>
            <a:endParaRPr lang="zh-CN" altLang="en-US" sz="2000" b="1" dirty="0" smtClean="0"/>
          </a:p>
          <a:p>
            <a:r>
              <a:rPr lang="zh-CN" altLang="en-US" sz="2000" b="1" dirty="0" smtClean="0"/>
              <a:t>对企业来说，</a:t>
            </a:r>
            <a:r>
              <a:rPr lang="en-US" sz="2000" b="1" dirty="0" smtClean="0"/>
              <a:t>DM</a:t>
            </a:r>
            <a:r>
              <a:rPr lang="zh-CN" altLang="en-US" sz="2000" b="1" dirty="0" smtClean="0"/>
              <a:t>就是把企业长期积累的大量数据转化为企业运营和管理的知识，帮助企业能够定性或定量地了解市场活动和企业内部运作可能带来的收益，从而不断发现新的收益增长点。</a:t>
            </a:r>
            <a:endParaRPr lang="en-US" altLang="zh-CN" sz="2000" b="1" dirty="0" smtClean="0"/>
          </a:p>
          <a:p>
            <a:endParaRPr lang="en-US" altLang="zh-CN" sz="2000" b="1" dirty="0" smtClean="0"/>
          </a:p>
          <a:p>
            <a:r>
              <a:rPr lang="en-US" altLang="zh-CN" sz="2000" b="1" dirty="0" smtClean="0"/>
              <a:t>DM</a:t>
            </a:r>
            <a:r>
              <a:rPr lang="zh-CN" altLang="en-US" sz="2000" b="1" dirty="0" smtClean="0"/>
              <a:t>的主要应用：</a:t>
            </a:r>
            <a:r>
              <a:rPr lang="zh-CN" altLang="en-US" sz="2000" b="1" dirty="0" smtClean="0">
                <a:solidFill>
                  <a:srgbClr val="FF0000"/>
                </a:solidFill>
              </a:rPr>
              <a:t>分类、聚类、关联规则发现、时序模式发现</a:t>
            </a:r>
            <a:r>
              <a:rPr lang="zh-CN" altLang="en-US" sz="2000" b="1" dirty="0" smtClean="0"/>
              <a:t>等</a:t>
            </a:r>
          </a:p>
        </p:txBody>
      </p:sp>
    </p:spTree>
    <p:extLst>
      <p:ext uri="{BB962C8B-B14F-4D97-AF65-F5344CB8AC3E}">
        <p14:creationId xmlns="" xmlns:p14="http://schemas.microsoft.com/office/powerpoint/2010/main" val="2968868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571472" y="857236"/>
            <a:ext cx="7786742" cy="42325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4140834"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3.1    </a:t>
            </a:r>
            <a:r>
              <a:rPr lang="zh-CN" altLang="en-US" sz="2400" dirty="0" smtClean="0">
                <a:solidFill>
                  <a:prstClr val="white"/>
                </a:solidFill>
                <a:latin typeface="Impact" pitchFamily="34" charset="0"/>
                <a:ea typeface="Arial Unicode MS" pitchFamily="34" charset="-122"/>
                <a:cs typeface="Arial" pitchFamily="34" charset="0"/>
              </a:rPr>
              <a:t>分类</a:t>
            </a:r>
            <a:r>
              <a:rPr lang="en-US" altLang="zh-CN" sz="2400" dirty="0" smtClean="0">
                <a:solidFill>
                  <a:prstClr val="white"/>
                </a:solidFill>
                <a:latin typeface="Impact" pitchFamily="34" charset="0"/>
                <a:ea typeface="Arial Unicode MS" pitchFamily="34" charset="-122"/>
                <a:cs typeface="Arial" pitchFamily="34" charset="0"/>
              </a:rPr>
              <a:t>Classification</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931232" y="517243"/>
            <a:ext cx="2426322" cy="54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683568" y="1057300"/>
            <a:ext cx="7388894" cy="3139321"/>
          </a:xfrm>
          <a:prstGeom prst="rect">
            <a:avLst/>
          </a:prstGeom>
          <a:noFill/>
        </p:spPr>
        <p:txBody>
          <a:bodyPr wrap="square" rtlCol="0">
            <a:spAutoFit/>
          </a:bodyPr>
          <a:lstStyle/>
          <a:p>
            <a:r>
              <a:rPr lang="zh-CN" altLang="en-US" sz="2000" b="1" dirty="0" smtClean="0">
                <a:solidFill>
                  <a:prstClr val="black"/>
                </a:solidFill>
              </a:rPr>
              <a:t>分类：通过有监督的学习方法，构造分类模型，使之能够把数据映射到预先定义好的群组或类中。</a:t>
            </a:r>
            <a:endParaRPr lang="zh-CN" altLang="en-US" sz="2000" b="1" dirty="0">
              <a:solidFill>
                <a:prstClr val="black"/>
              </a:solidFill>
            </a:endParaRPr>
          </a:p>
          <a:p>
            <a:endParaRPr lang="en-US" altLang="zh-CN" sz="2000" b="1" dirty="0" smtClean="0">
              <a:solidFill>
                <a:prstClr val="black"/>
              </a:solidFill>
            </a:endParaRPr>
          </a:p>
          <a:p>
            <a:r>
              <a:rPr lang="zh-CN" altLang="en-US" sz="2000" b="1" dirty="0" smtClean="0">
                <a:solidFill>
                  <a:prstClr val="black"/>
                </a:solidFill>
              </a:rPr>
              <a:t>主要算法：决策树、神经网络、贝叶斯网络、支持向量机、回归分析等等</a:t>
            </a:r>
            <a:endParaRPr lang="en-US" altLang="zh-CN" sz="2000" b="1" dirty="0" smtClean="0">
              <a:solidFill>
                <a:prstClr val="black"/>
              </a:solidFill>
            </a:endParaRPr>
          </a:p>
          <a:p>
            <a:endParaRPr lang="en-US" altLang="zh-CN" sz="2000" b="1" dirty="0">
              <a:solidFill>
                <a:prstClr val="black"/>
              </a:solidFill>
            </a:endParaRPr>
          </a:p>
          <a:p>
            <a:r>
              <a:rPr lang="zh-CN" altLang="en-US" sz="2000" b="1" dirty="0">
                <a:solidFill>
                  <a:srgbClr val="02539C"/>
                </a:solidFill>
              </a:rPr>
              <a:t>案例</a:t>
            </a:r>
            <a:r>
              <a:rPr lang="zh-CN" altLang="en-US" sz="2000" b="1" dirty="0" smtClean="0">
                <a:solidFill>
                  <a:srgbClr val="02539C"/>
                </a:solidFill>
              </a:rPr>
              <a:t>：</a:t>
            </a:r>
            <a:endParaRPr lang="en-US" altLang="zh-CN" sz="2000" b="1" dirty="0" smtClean="0">
              <a:solidFill>
                <a:srgbClr val="02539C"/>
              </a:solidFill>
            </a:endParaRPr>
          </a:p>
          <a:p>
            <a:r>
              <a:rPr lang="en-US" altLang="zh-CN" sz="2000" b="1" dirty="0" smtClean="0">
                <a:solidFill>
                  <a:srgbClr val="02539C"/>
                </a:solidFill>
              </a:rPr>
              <a:t>1</a:t>
            </a:r>
            <a:r>
              <a:rPr lang="zh-CN" altLang="en-US" sz="2000" b="1" dirty="0" smtClean="0">
                <a:solidFill>
                  <a:srgbClr val="02539C"/>
                </a:solidFill>
              </a:rPr>
              <a:t>、基于决策树的银行客户忠诚度分类</a:t>
            </a:r>
            <a:endParaRPr lang="en-US" altLang="zh-CN" sz="2000" b="1" dirty="0" smtClean="0">
              <a:solidFill>
                <a:srgbClr val="02539C"/>
              </a:solidFill>
            </a:endParaRPr>
          </a:p>
          <a:p>
            <a:r>
              <a:rPr lang="en-US" altLang="zh-CN" sz="2000" b="1" dirty="0" smtClean="0">
                <a:solidFill>
                  <a:srgbClr val="02539C"/>
                </a:solidFill>
              </a:rPr>
              <a:t>2</a:t>
            </a:r>
            <a:r>
              <a:rPr lang="zh-CN" altLang="en-US" sz="2000" b="1" dirty="0" smtClean="0">
                <a:solidFill>
                  <a:srgbClr val="02539C"/>
                </a:solidFill>
              </a:rPr>
              <a:t>、基于</a:t>
            </a:r>
            <a:r>
              <a:rPr lang="zh-CN" altLang="en-US" sz="2000" b="1" dirty="0">
                <a:solidFill>
                  <a:srgbClr val="02539C"/>
                </a:solidFill>
              </a:rPr>
              <a:t>神经网络的电信</a:t>
            </a:r>
            <a:r>
              <a:rPr lang="en-US" altLang="zh-CN" sz="2000" b="1" dirty="0">
                <a:solidFill>
                  <a:srgbClr val="02539C"/>
                </a:solidFill>
              </a:rPr>
              <a:t>3G</a:t>
            </a:r>
            <a:r>
              <a:rPr lang="zh-CN" altLang="en-US" sz="2000" b="1" dirty="0">
                <a:solidFill>
                  <a:srgbClr val="02539C"/>
                </a:solidFill>
              </a:rPr>
              <a:t>客户识别系统</a:t>
            </a:r>
            <a:endParaRPr lang="en-US" altLang="zh-CN" sz="2000" b="1" dirty="0" smtClean="0">
              <a:solidFill>
                <a:srgbClr val="02539C"/>
              </a:solidFill>
            </a:endParaRPr>
          </a:p>
          <a:p>
            <a:endParaRPr lang="zh-CN" altLang="en-US" dirty="0">
              <a:solidFill>
                <a:prstClr val="black"/>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6</a:t>
            </a:fld>
            <a:endParaRPr lang="zh-CN" altLang="en-US">
              <a:solidFill>
                <a:prstClr val="black">
                  <a:tint val="75000"/>
                </a:prstClr>
              </a:solidFill>
            </a:endParaRPr>
          </a:p>
        </p:txBody>
      </p:sp>
      <p:sp>
        <p:nvSpPr>
          <p:cNvPr id="6" name="日期占位符 5"/>
          <p:cNvSpPr>
            <a:spLocks noGrp="1"/>
          </p:cNvSpPr>
          <p:nvPr>
            <p:ph type="dt" sz="half" idx="10"/>
          </p:nvPr>
        </p:nvSpPr>
        <p:spPr/>
        <p:txBody>
          <a:bodyPr/>
          <a:lstStyle/>
          <a:p>
            <a:fld id="{E864ECF2-46A7-4309-8165-F1D23AA94868}" type="datetime1">
              <a:rPr lang="zh-CN" altLang="en-US" smtClean="0">
                <a:solidFill>
                  <a:prstClr val="black">
                    <a:tint val="75000"/>
                  </a:prstClr>
                </a:solidFill>
              </a:rPr>
              <a:pPr/>
              <a:t>2014/4/17</a:t>
            </a:fld>
            <a:endParaRPr lang="zh-CN" altLang="en-US" dirty="0">
              <a:solidFill>
                <a:prstClr val="black">
                  <a:tint val="75000"/>
                </a:prstClr>
              </a:solidFill>
            </a:endParaRPr>
          </a:p>
        </p:txBody>
      </p:sp>
    </p:spTree>
    <p:extLst>
      <p:ext uri="{BB962C8B-B14F-4D97-AF65-F5344CB8AC3E}">
        <p14:creationId xmlns="" xmlns:p14="http://schemas.microsoft.com/office/powerpoint/2010/main" val="513730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3569330" cy="461665"/>
          </a:xfrm>
          <a:prstGeom prst="rect">
            <a:avLst/>
          </a:prstGeom>
          <a:noFill/>
        </p:spPr>
        <p:txBody>
          <a:bodyPr wrap="square" rtlCol="0">
            <a:spAutoFit/>
          </a:bodyPr>
          <a:lstStyle/>
          <a:p>
            <a:r>
              <a:rPr lang="en-US" altLang="zh-CN" sz="2400" dirty="0" smtClean="0">
                <a:solidFill>
                  <a:prstClr val="white"/>
                </a:solidFill>
                <a:latin typeface="Impact" pitchFamily="34" charset="0"/>
                <a:ea typeface="Arial Unicode MS" pitchFamily="34" charset="-122"/>
                <a:cs typeface="Arial" pitchFamily="34" charset="0"/>
              </a:rPr>
              <a:t>3.1.1    </a:t>
            </a:r>
            <a:r>
              <a:rPr lang="zh-CN" altLang="en-US" sz="2400" dirty="0" smtClean="0">
                <a:solidFill>
                  <a:prstClr val="white"/>
                </a:solidFill>
                <a:latin typeface="Impact" pitchFamily="34" charset="0"/>
                <a:ea typeface="Arial Unicode MS" pitchFamily="34" charset="-122"/>
                <a:cs typeface="Arial" pitchFamily="34" charset="0"/>
              </a:rPr>
              <a:t>分类 </a:t>
            </a:r>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smtClean="0">
                <a:solidFill>
                  <a:prstClr val="white"/>
                </a:solidFill>
                <a:latin typeface="Impact" pitchFamily="34" charset="0"/>
                <a:ea typeface="Arial Unicode MS" pitchFamily="34" charset="-122"/>
                <a:cs typeface="Arial" pitchFamily="34" charset="0"/>
              </a:rPr>
              <a:t>神经网络</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359728" y="517243"/>
            <a:ext cx="2854950" cy="54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683568" y="1057300"/>
            <a:ext cx="7920880" cy="3262432"/>
          </a:xfrm>
          <a:prstGeom prst="rect">
            <a:avLst/>
          </a:prstGeom>
          <a:noFill/>
        </p:spPr>
        <p:txBody>
          <a:bodyPr wrap="square" rtlCol="0">
            <a:spAutoFit/>
          </a:bodyPr>
          <a:lstStyle/>
          <a:p>
            <a:r>
              <a:rPr lang="zh-CN" altLang="en-US" sz="2400" dirty="0" smtClean="0">
                <a:solidFill>
                  <a:prstClr val="black"/>
                </a:solidFill>
              </a:rPr>
              <a:t>神经网络：是一种用计算机和数学模型来模拟人类</a:t>
            </a:r>
            <a:r>
              <a:rPr lang="zh-CN" altLang="en-US" sz="2400" dirty="0">
                <a:solidFill>
                  <a:prstClr val="black"/>
                </a:solidFill>
              </a:rPr>
              <a:t>神经网络的一</a:t>
            </a:r>
            <a:r>
              <a:rPr lang="zh-CN" altLang="en-US" sz="2400" dirty="0" smtClean="0">
                <a:solidFill>
                  <a:prstClr val="black"/>
                </a:solidFill>
              </a:rPr>
              <a:t>种机器学习方法。通过此方法，可以</a:t>
            </a:r>
            <a:r>
              <a:rPr lang="zh-CN" altLang="en-US" sz="2400" dirty="0">
                <a:solidFill>
                  <a:prstClr val="black"/>
                </a:solidFill>
              </a:rPr>
              <a:t>获得数据的一些内在隐含联系</a:t>
            </a:r>
            <a:r>
              <a:rPr lang="zh-CN" altLang="en-US" dirty="0">
                <a:solidFill>
                  <a:prstClr val="black"/>
                </a:solidFill>
              </a:rPr>
              <a:t>。</a:t>
            </a:r>
          </a:p>
          <a:p>
            <a:endParaRPr lang="en-US" altLang="zh-CN" dirty="0" smtClean="0">
              <a:solidFill>
                <a:prstClr val="black"/>
              </a:solidFill>
            </a:endParaRPr>
          </a:p>
          <a:p>
            <a:endParaRPr lang="en-US" altLang="zh-CN" dirty="0">
              <a:solidFill>
                <a:prstClr val="black"/>
              </a:solidFill>
            </a:endParaRPr>
          </a:p>
          <a:p>
            <a:r>
              <a:rPr lang="zh-CN" altLang="en-US" sz="2000" dirty="0">
                <a:solidFill>
                  <a:srgbClr val="7030A0"/>
                </a:solidFill>
              </a:rPr>
              <a:t>案例</a:t>
            </a:r>
            <a:r>
              <a:rPr lang="zh-CN" altLang="en-US" sz="2000" dirty="0" smtClean="0">
                <a:solidFill>
                  <a:srgbClr val="7030A0"/>
                </a:solidFill>
              </a:rPr>
              <a:t>：</a:t>
            </a:r>
            <a:endParaRPr lang="en-US" altLang="zh-CN" sz="2000" dirty="0" smtClean="0">
              <a:solidFill>
                <a:srgbClr val="7030A0"/>
              </a:solidFill>
            </a:endParaRPr>
          </a:p>
          <a:p>
            <a:r>
              <a:rPr lang="zh-CN" altLang="en-US" sz="2000" dirty="0" smtClean="0">
                <a:solidFill>
                  <a:srgbClr val="7030A0"/>
                </a:solidFill>
              </a:rPr>
              <a:t>基于</a:t>
            </a:r>
            <a:r>
              <a:rPr lang="zh-CN" altLang="en-US" sz="2000" dirty="0">
                <a:solidFill>
                  <a:srgbClr val="7030A0"/>
                </a:solidFill>
              </a:rPr>
              <a:t>神经网络的电信</a:t>
            </a:r>
            <a:r>
              <a:rPr lang="en-US" altLang="zh-CN" sz="2000" dirty="0">
                <a:solidFill>
                  <a:srgbClr val="7030A0"/>
                </a:solidFill>
              </a:rPr>
              <a:t>3G</a:t>
            </a:r>
            <a:r>
              <a:rPr lang="zh-CN" altLang="en-US" sz="2000" dirty="0">
                <a:solidFill>
                  <a:srgbClr val="7030A0"/>
                </a:solidFill>
              </a:rPr>
              <a:t>客户识别</a:t>
            </a:r>
            <a:r>
              <a:rPr lang="zh-CN" altLang="en-US" sz="2000" dirty="0" smtClean="0">
                <a:solidFill>
                  <a:srgbClr val="7030A0"/>
                </a:solidFill>
              </a:rPr>
              <a:t>系统</a:t>
            </a:r>
            <a:r>
              <a:rPr lang="en-US" altLang="zh-CN" sz="2000" dirty="0" smtClean="0">
                <a:solidFill>
                  <a:srgbClr val="7030A0"/>
                </a:solidFill>
              </a:rPr>
              <a:t>:</a:t>
            </a:r>
          </a:p>
          <a:p>
            <a:r>
              <a:rPr lang="zh-CN" altLang="en-US" sz="2000" dirty="0" smtClean="0">
                <a:solidFill>
                  <a:srgbClr val="7030A0"/>
                </a:solidFill>
              </a:rPr>
              <a:t>构建</a:t>
            </a:r>
            <a:r>
              <a:rPr lang="en-US" altLang="zh-CN" sz="2000" dirty="0">
                <a:solidFill>
                  <a:srgbClr val="7030A0"/>
                </a:solidFill>
              </a:rPr>
              <a:t>3G</a:t>
            </a:r>
            <a:r>
              <a:rPr lang="zh-CN" altLang="en-US" sz="2000" dirty="0">
                <a:solidFill>
                  <a:srgbClr val="7030A0"/>
                </a:solidFill>
              </a:rPr>
              <a:t>客户识别分类模型。在海量的数据中识别出</a:t>
            </a:r>
            <a:r>
              <a:rPr lang="en-US" altLang="zh-CN" sz="2000" dirty="0">
                <a:solidFill>
                  <a:srgbClr val="7030A0"/>
                </a:solidFill>
              </a:rPr>
              <a:t>3G</a:t>
            </a:r>
            <a:r>
              <a:rPr lang="zh-CN" altLang="en-US" sz="2000" dirty="0">
                <a:solidFill>
                  <a:srgbClr val="7030A0"/>
                </a:solidFill>
              </a:rPr>
              <a:t>客户，为相关部门对这部分客户进行重点宣传、发送</a:t>
            </a:r>
            <a:r>
              <a:rPr lang="en-US" altLang="zh-CN" sz="2000" dirty="0">
                <a:solidFill>
                  <a:srgbClr val="7030A0"/>
                </a:solidFill>
              </a:rPr>
              <a:t>E-mail</a:t>
            </a:r>
            <a:r>
              <a:rPr lang="zh-CN" altLang="en-US" sz="2000" dirty="0">
                <a:solidFill>
                  <a:srgbClr val="7030A0"/>
                </a:solidFill>
              </a:rPr>
              <a:t>提供决策支持。</a:t>
            </a:r>
          </a:p>
          <a:p>
            <a:endParaRPr lang="zh-CN" altLang="en-US" dirty="0">
              <a:solidFill>
                <a:prstClr val="black"/>
              </a:solidFill>
            </a:endParaRPr>
          </a:p>
        </p:txBody>
      </p:sp>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7</a:t>
            </a:fld>
            <a:endParaRPr lang="zh-CN" altLang="en-US">
              <a:solidFill>
                <a:prstClr val="black">
                  <a:tint val="75000"/>
                </a:prstClr>
              </a:solidFill>
            </a:endParaRPr>
          </a:p>
        </p:txBody>
      </p:sp>
      <p:sp>
        <p:nvSpPr>
          <p:cNvPr id="6" name="日期占位符 5"/>
          <p:cNvSpPr>
            <a:spLocks noGrp="1"/>
          </p:cNvSpPr>
          <p:nvPr>
            <p:ph type="dt" sz="half" idx="10"/>
          </p:nvPr>
        </p:nvSpPr>
        <p:spPr/>
        <p:txBody>
          <a:bodyPr/>
          <a:lstStyle/>
          <a:p>
            <a:fld id="{E864ECF2-46A7-4309-8165-F1D23AA94868}" type="datetime1">
              <a:rPr lang="zh-CN" altLang="en-US" smtClean="0">
                <a:solidFill>
                  <a:prstClr val="black">
                    <a:tint val="75000"/>
                  </a:prstClr>
                </a:solidFill>
              </a:rPr>
              <a:pPr/>
              <a:t>2014/4/17</a:t>
            </a:fld>
            <a:endParaRPr lang="zh-CN" altLang="en-US" dirty="0">
              <a:solidFill>
                <a:prstClr val="black">
                  <a:tint val="75000"/>
                </a:prstClr>
              </a:solidFill>
            </a:endParaRPr>
          </a:p>
        </p:txBody>
      </p:sp>
    </p:spTree>
    <p:extLst>
      <p:ext uri="{BB962C8B-B14F-4D97-AF65-F5344CB8AC3E}">
        <p14:creationId xmlns="" xmlns:p14="http://schemas.microsoft.com/office/powerpoint/2010/main" val="513730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3060144"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分类 </a:t>
            </a:r>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smtClean="0">
                <a:solidFill>
                  <a:prstClr val="white"/>
                </a:solidFill>
                <a:latin typeface="Impact" pitchFamily="34" charset="0"/>
                <a:ea typeface="Arial Unicode MS" pitchFamily="34" charset="-122"/>
                <a:cs typeface="Arial" pitchFamily="34" charset="0"/>
              </a:rPr>
              <a:t>神经网络</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359728" y="517243"/>
            <a:ext cx="241207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395536" y="697261"/>
            <a:ext cx="4752528" cy="461665"/>
          </a:xfrm>
          <a:prstGeom prst="rect">
            <a:avLst/>
          </a:prstGeom>
          <a:noFill/>
        </p:spPr>
        <p:txBody>
          <a:bodyPr wrap="square" rtlCol="0">
            <a:spAutoFit/>
          </a:bodyPr>
          <a:lstStyle/>
          <a:p>
            <a:r>
              <a:rPr lang="zh-CN" altLang="en-US" sz="2400" dirty="0" smtClean="0">
                <a:solidFill>
                  <a:prstClr val="black"/>
                </a:solidFill>
              </a:rPr>
              <a:t>建模</a:t>
            </a:r>
            <a:r>
              <a:rPr lang="zh-CN" altLang="en-US" sz="2400" dirty="0">
                <a:solidFill>
                  <a:prstClr val="black"/>
                </a:solidFill>
              </a:rPr>
              <a:t>过程</a:t>
            </a:r>
            <a:r>
              <a:rPr lang="zh-CN" altLang="en-US" sz="2400" dirty="0" smtClean="0">
                <a:solidFill>
                  <a:prstClr val="black"/>
                </a:solidFill>
              </a:rPr>
              <a:t>：</a:t>
            </a:r>
            <a:endParaRPr lang="zh-CN" altLang="en-US" sz="2400" dirty="0">
              <a:solidFill>
                <a:prstClr val="black"/>
              </a:solidFill>
            </a:endParaRPr>
          </a:p>
        </p:txBody>
      </p:sp>
      <p:pic>
        <p:nvPicPr>
          <p:cNvPr id="6" name="Picture 9"/>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67743" y="1057300"/>
            <a:ext cx="4608513" cy="40324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8</a:t>
            </a:fld>
            <a:endParaRPr lang="zh-CN" altLang="en-US">
              <a:solidFill>
                <a:prstClr val="black">
                  <a:tint val="75000"/>
                </a:prstClr>
              </a:solidFill>
            </a:endParaRPr>
          </a:p>
        </p:txBody>
      </p:sp>
      <p:sp>
        <p:nvSpPr>
          <p:cNvPr id="7" name="日期占位符 6"/>
          <p:cNvSpPr>
            <a:spLocks noGrp="1"/>
          </p:cNvSpPr>
          <p:nvPr>
            <p:ph type="dt" sz="half" idx="10"/>
          </p:nvPr>
        </p:nvSpPr>
        <p:spPr/>
        <p:txBody>
          <a:bodyPr/>
          <a:lstStyle/>
          <a:p>
            <a:fld id="{30A9DA66-9CF0-44CC-AB74-642B63FC63BF}" type="datetime1">
              <a:rPr lang="zh-CN" altLang="en-US" smtClean="0">
                <a:solidFill>
                  <a:prstClr val="black">
                    <a:tint val="75000"/>
                  </a:prstClr>
                </a:solidFill>
              </a:rPr>
              <a:pPr/>
              <a:t>2014/4/17</a:t>
            </a:fld>
            <a:endParaRPr lang="zh-CN" altLang="en-US">
              <a:solidFill>
                <a:prstClr val="black">
                  <a:tint val="75000"/>
                </a:prstClr>
              </a:solidFill>
            </a:endParaRPr>
          </a:p>
        </p:txBody>
      </p:sp>
    </p:spTree>
    <p:extLst>
      <p:ext uri="{BB962C8B-B14F-4D97-AF65-F5344CB8AC3E}">
        <p14:creationId xmlns="" xmlns:p14="http://schemas.microsoft.com/office/powerpoint/2010/main" val="476361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矩形 4"/>
          <p:cNvSpPr/>
          <p:nvPr/>
        </p:nvSpPr>
        <p:spPr>
          <a:xfrm>
            <a:off x="0" y="697260"/>
            <a:ext cx="9144000" cy="43924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2"/>
          <p:cNvSpPr txBox="1"/>
          <p:nvPr/>
        </p:nvSpPr>
        <p:spPr>
          <a:xfrm>
            <a:off x="359728" y="121196"/>
            <a:ext cx="3060144" cy="461665"/>
          </a:xfrm>
          <a:prstGeom prst="rect">
            <a:avLst/>
          </a:prstGeom>
          <a:noFill/>
        </p:spPr>
        <p:txBody>
          <a:bodyPr wrap="square" rtlCol="0">
            <a:spAutoFit/>
          </a:bodyPr>
          <a:lstStyle/>
          <a:p>
            <a:r>
              <a:rPr lang="zh-CN" altLang="en-US" sz="2400" dirty="0" smtClean="0">
                <a:solidFill>
                  <a:prstClr val="white"/>
                </a:solidFill>
                <a:latin typeface="Impact" pitchFamily="34" charset="0"/>
                <a:ea typeface="Arial Unicode MS" pitchFamily="34" charset="-122"/>
                <a:cs typeface="Arial" pitchFamily="34" charset="0"/>
              </a:rPr>
              <a:t>分类 </a:t>
            </a:r>
            <a:r>
              <a:rPr lang="en-US" altLang="zh-CN" sz="2400" dirty="0" smtClean="0">
                <a:solidFill>
                  <a:prstClr val="white"/>
                </a:solidFill>
                <a:latin typeface="Impact" pitchFamily="34" charset="0"/>
                <a:ea typeface="Arial Unicode MS" pitchFamily="34" charset="-122"/>
                <a:cs typeface="Arial" pitchFamily="34" charset="0"/>
              </a:rPr>
              <a:t>— </a:t>
            </a:r>
            <a:r>
              <a:rPr lang="zh-CN" altLang="en-US" sz="2400" dirty="0" smtClean="0">
                <a:solidFill>
                  <a:prstClr val="white"/>
                </a:solidFill>
                <a:latin typeface="Impact" pitchFamily="34" charset="0"/>
                <a:ea typeface="Arial Unicode MS" pitchFamily="34" charset="-122"/>
                <a:cs typeface="Arial" pitchFamily="34" charset="0"/>
              </a:rPr>
              <a:t>神经网络</a:t>
            </a:r>
            <a:endParaRPr lang="zh-CN" altLang="en-US" sz="2400" dirty="0">
              <a:solidFill>
                <a:prstClr val="white"/>
              </a:solidFill>
              <a:latin typeface="Impact" pitchFamily="34" charset="0"/>
              <a:ea typeface="Arial Unicode MS" pitchFamily="34" charset="-122"/>
              <a:cs typeface="Arial" pitchFamily="34" charset="0"/>
            </a:endParaRPr>
          </a:p>
        </p:txBody>
      </p:sp>
      <p:sp>
        <p:nvSpPr>
          <p:cNvPr id="14" name="矩形 13"/>
          <p:cNvSpPr/>
          <p:nvPr/>
        </p:nvSpPr>
        <p:spPr>
          <a:xfrm>
            <a:off x="359728" y="517243"/>
            <a:ext cx="241207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611560" y="697260"/>
            <a:ext cx="7920880" cy="2825389"/>
          </a:xfrm>
          <a:prstGeom prst="rect">
            <a:avLst/>
          </a:prstGeom>
          <a:noFill/>
        </p:spPr>
        <p:txBody>
          <a:bodyPr wrap="square" rtlCol="0">
            <a:spAutoFit/>
          </a:bodyPr>
          <a:lstStyle/>
          <a:p>
            <a:pPr marL="342900" indent="-342900">
              <a:spcBef>
                <a:spcPct val="20000"/>
              </a:spcBef>
              <a:buFont typeface="Arial" pitchFamily="34" charset="0"/>
              <a:buChar char="•"/>
            </a:pPr>
            <a:r>
              <a:rPr lang="zh-CN" altLang="en-US" sz="2400" dirty="0">
                <a:solidFill>
                  <a:prstClr val="black"/>
                </a:solidFill>
              </a:rPr>
              <a:t>模型输入：包括两个部分，一部分是建模专家样本数据的输入，另一部分是建模参数的输入（即神经网络的阈值和权值）。</a:t>
            </a:r>
            <a:endParaRPr lang="en-US" altLang="zh-CN" sz="2400" dirty="0">
              <a:solidFill>
                <a:prstClr val="black"/>
              </a:solidFill>
            </a:endParaRPr>
          </a:p>
          <a:p>
            <a:pPr marL="342900" indent="-342900">
              <a:spcBef>
                <a:spcPct val="20000"/>
              </a:spcBef>
              <a:buFont typeface="Arial" pitchFamily="34" charset="0"/>
              <a:buChar char="•"/>
            </a:pPr>
            <a:r>
              <a:rPr lang="zh-CN" altLang="en-US" sz="2400" dirty="0">
                <a:solidFill>
                  <a:prstClr val="black"/>
                </a:solidFill>
              </a:rPr>
              <a:t>本案例中，样本数据涉及客户年龄，月平均消费额，月平均通话时长等</a:t>
            </a:r>
            <a:r>
              <a:rPr lang="en-US" altLang="zh-CN" sz="2400" dirty="0">
                <a:solidFill>
                  <a:prstClr val="black"/>
                </a:solidFill>
              </a:rPr>
              <a:t>250</a:t>
            </a:r>
            <a:r>
              <a:rPr lang="zh-CN" altLang="en-US" sz="2400" dirty="0">
                <a:solidFill>
                  <a:prstClr val="black"/>
                </a:solidFill>
              </a:rPr>
              <a:t>个属性。</a:t>
            </a:r>
            <a:endParaRPr lang="en-US" altLang="zh-CN" sz="2400" dirty="0">
              <a:solidFill>
                <a:prstClr val="black"/>
              </a:solidFill>
            </a:endParaRPr>
          </a:p>
          <a:p>
            <a:pPr marL="342900" indent="-342900">
              <a:spcBef>
                <a:spcPct val="20000"/>
              </a:spcBef>
              <a:buFont typeface="Arial" pitchFamily="34" charset="0"/>
              <a:buChar char="•"/>
            </a:pPr>
            <a:r>
              <a:rPr lang="zh-CN" altLang="en-US" sz="2400" dirty="0">
                <a:solidFill>
                  <a:prstClr val="black"/>
                </a:solidFill>
              </a:rPr>
              <a:t>经过属性相关性比较后，选取相关度最大的几个属性作为最终的输入数据，如下表所示：</a:t>
            </a:r>
            <a:endParaRPr lang="en-US" altLang="zh-CN" sz="2400" dirty="0">
              <a:solidFill>
                <a:prstClr val="black"/>
              </a:solidFill>
            </a:endParaRPr>
          </a:p>
        </p:txBody>
      </p:sp>
      <p:graphicFrame>
        <p:nvGraphicFramePr>
          <p:cNvPr id="9" name="表格 8"/>
          <p:cNvGraphicFramePr>
            <a:graphicFrameLocks noGrp="1"/>
          </p:cNvGraphicFramePr>
          <p:nvPr>
            <p:extLst>
              <p:ext uri="{D42A27DB-BD31-4B8C-83A1-F6EECF244321}">
                <p14:modId xmlns="" xmlns:p14="http://schemas.microsoft.com/office/powerpoint/2010/main" val="2487503915"/>
              </p:ext>
            </p:extLst>
          </p:nvPr>
        </p:nvGraphicFramePr>
        <p:xfrm>
          <a:off x="1403648" y="2091660"/>
          <a:ext cx="6264696" cy="2926080"/>
        </p:xfrm>
        <a:graphic>
          <a:graphicData uri="http://schemas.openxmlformats.org/drawingml/2006/table">
            <a:tbl>
              <a:tblPr firstRow="1" bandRow="1"/>
              <a:tblGrid>
                <a:gridCol w="1986337"/>
                <a:gridCol w="1986337"/>
                <a:gridCol w="2292022"/>
              </a:tblGrid>
              <a:tr h="24359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dirty="0" smtClean="0"/>
                        <a:t>序号</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dirty="0" smtClean="0"/>
                        <a:t>最终选择的属性</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dirty="0" smtClean="0"/>
                        <a:t>含义</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24359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1</a:t>
                      </a:r>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HS_AGC</a:t>
                      </a:r>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dirty="0" smtClean="0"/>
                        <a:t>现在使用的手机机龄</a:t>
                      </a:r>
                      <a:endParaRPr lang="zh-CN" alt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4359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2</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VAS_AR_FLAG</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dirty="0" smtClean="0"/>
                        <a:t>自动漫游业务</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4359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3</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AVG_USAGE_DAYS</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dirty="0" smtClean="0"/>
                        <a:t>月平均使用天数</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4359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4</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AVG_BILL_AMT</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dirty="0" smtClean="0"/>
                        <a:t>月平均消费额</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4359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5</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AVG_MINS</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dirty="0" smtClean="0"/>
                        <a:t>月平均通话时间</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4359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6</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AVG_CALL</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dirty="0" smtClean="0"/>
                        <a:t>月平均通话次数</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4359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7</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dirty="0" smtClean="0"/>
                        <a:t>AVG_VAS_GAMES</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zh-CN" altLang="en-US" dirty="0" smtClean="0"/>
                        <a:t>月平均上网游戏流量</a:t>
                      </a:r>
                      <a:endParaRPr lang="zh-CN" alt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7" name="灯片编号占位符 6"/>
          <p:cNvSpPr>
            <a:spLocks noGrp="1"/>
          </p:cNvSpPr>
          <p:nvPr>
            <p:ph type="sldNum" sz="quarter" idx="12"/>
          </p:nvPr>
        </p:nvSpPr>
        <p:spPr/>
        <p:txBody>
          <a:bodyPr/>
          <a:lstStyle/>
          <a:p>
            <a:fld id="{101218CE-149D-49E3-8033-D5CD97556C98}" type="slidenum">
              <a:rPr lang="zh-CN" altLang="en-US" smtClean="0">
                <a:solidFill>
                  <a:prstClr val="black">
                    <a:tint val="75000"/>
                  </a:prstClr>
                </a:solidFill>
              </a:rPr>
              <a:pPr/>
              <a:t>9</a:t>
            </a:fld>
            <a:endParaRPr lang="zh-CN" altLang="en-US">
              <a:solidFill>
                <a:prstClr val="black">
                  <a:tint val="75000"/>
                </a:prstClr>
              </a:solidFill>
            </a:endParaRPr>
          </a:p>
        </p:txBody>
      </p:sp>
      <p:sp>
        <p:nvSpPr>
          <p:cNvPr id="10" name="日期占位符 9"/>
          <p:cNvSpPr>
            <a:spLocks noGrp="1"/>
          </p:cNvSpPr>
          <p:nvPr>
            <p:ph type="dt" sz="half" idx="10"/>
          </p:nvPr>
        </p:nvSpPr>
        <p:spPr/>
        <p:txBody>
          <a:bodyPr/>
          <a:lstStyle/>
          <a:p>
            <a:fld id="{A22533B5-7EB3-4CAC-9858-F6DA249E5563}" type="datetime1">
              <a:rPr lang="zh-CN" altLang="en-US" smtClean="0">
                <a:solidFill>
                  <a:prstClr val="black">
                    <a:tint val="75000"/>
                  </a:prstClr>
                </a:solidFill>
              </a:rPr>
              <a:pPr/>
              <a:t>2014/4/17</a:t>
            </a:fld>
            <a:endParaRPr lang="zh-CN" altLang="en-US" dirty="0">
              <a:solidFill>
                <a:prstClr val="black">
                  <a:tint val="75000"/>
                </a:prstClr>
              </a:solidFill>
            </a:endParaRPr>
          </a:p>
        </p:txBody>
      </p:sp>
    </p:spTree>
    <p:extLst>
      <p:ext uri="{BB962C8B-B14F-4D97-AF65-F5344CB8AC3E}">
        <p14:creationId xmlns="" xmlns:p14="http://schemas.microsoft.com/office/powerpoint/2010/main" val="297430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0_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1_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2_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5_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2300</Words>
  <Application>Microsoft Office PowerPoint</Application>
  <PresentationFormat>全屏显示(16:10)</PresentationFormat>
  <Paragraphs>442</Paragraphs>
  <Slides>35</Slides>
  <Notes>1</Notes>
  <HiddenSlides>0</HiddenSlides>
  <MMClips>0</MMClips>
  <ScaleCrop>false</ScaleCrop>
  <HeadingPairs>
    <vt:vector size="4" baseType="variant">
      <vt:variant>
        <vt:lpstr>主题</vt:lpstr>
      </vt:variant>
      <vt:variant>
        <vt:i4>10</vt:i4>
      </vt:variant>
      <vt:variant>
        <vt:lpstr>幻灯片标题</vt:lpstr>
      </vt:variant>
      <vt:variant>
        <vt:i4>35</vt:i4>
      </vt:variant>
    </vt:vector>
  </HeadingPairs>
  <TitlesOfParts>
    <vt:vector size="45" baseType="lpstr">
      <vt:lpstr>Office 主题​​</vt:lpstr>
      <vt:lpstr>2_Office 主题​​</vt:lpstr>
      <vt:lpstr>8_Office 主题​​</vt:lpstr>
      <vt:lpstr>10_Office 主题​​</vt:lpstr>
      <vt:lpstr>11_Office 主题​​</vt:lpstr>
      <vt:lpstr>12_Office 主题​​</vt:lpstr>
      <vt:lpstr>4_Office 主题​​</vt:lpstr>
      <vt:lpstr>5_Office 主题​​</vt:lpstr>
      <vt:lpstr>15_Office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数据集 </vt:lpstr>
      <vt:lpstr>决策树构建</vt:lpstr>
      <vt:lpstr>挖掘过程</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Sophie</dc:creator>
  <cp:lastModifiedBy>上海大学</cp:lastModifiedBy>
  <cp:revision>68</cp:revision>
  <dcterms:created xsi:type="dcterms:W3CDTF">2011-06-03T14:53:06Z</dcterms:created>
  <dcterms:modified xsi:type="dcterms:W3CDTF">2014-04-17T05:53:26Z</dcterms:modified>
</cp:coreProperties>
</file>