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418" r:id="rId3"/>
    <p:sldId id="421" r:id="rId4"/>
    <p:sldId id="422" r:id="rId5"/>
    <p:sldId id="423" r:id="rId6"/>
    <p:sldId id="424" r:id="rId7"/>
    <p:sldId id="419" r:id="rId8"/>
    <p:sldId id="420" r:id="rId9"/>
    <p:sldId id="434" r:id="rId10"/>
    <p:sldId id="425" r:id="rId11"/>
    <p:sldId id="426" r:id="rId12"/>
    <p:sldId id="427" r:id="rId13"/>
    <p:sldId id="428" r:id="rId14"/>
    <p:sldId id="432" r:id="rId15"/>
    <p:sldId id="430" r:id="rId16"/>
    <p:sldId id="429" r:id="rId17"/>
    <p:sldId id="431" r:id="rId18"/>
    <p:sldId id="433" r:id="rId19"/>
    <p:sldId id="264" r:id="rId20"/>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DCE"/>
    <a:srgbClr val="026BCA"/>
    <a:srgbClr val="02539C"/>
    <a:srgbClr val="026AC8"/>
    <a:srgbClr val="0255A0"/>
    <a:srgbClr val="0000CC"/>
    <a:srgbClr val="016BBB"/>
    <a:srgbClr val="F0FDA3"/>
    <a:srgbClr val="0276E0"/>
    <a:srgbClr val="44A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7" autoAdjust="0"/>
    <p:restoredTop sz="85047" autoAdjust="0"/>
  </p:normalViewPr>
  <p:slideViewPr>
    <p:cSldViewPr>
      <p:cViewPr varScale="1">
        <p:scale>
          <a:sx n="91" d="100"/>
          <a:sy n="91" d="100"/>
        </p:scale>
        <p:origin x="-828" y="-90"/>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p:scale>
        <a:sx n="100" d="100"/>
        <a:sy n="100" d="100"/>
      </p:scale>
      <p:origin x="0" y="-7560"/>
    </p:cViewPr>
  </p:sorterViewPr>
  <p:notesViewPr>
    <p:cSldViewPr>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E2A24-7D1D-4624-AC88-962DFA44E7E5}" type="datetimeFigureOut">
              <a:rPr lang="zh-CN" altLang="en-US" smtClean="0"/>
              <a:t>2014/6/26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39AD1F-9A01-49DF-BCC0-192C67199E3F}" type="slidenum">
              <a:rPr lang="zh-CN" altLang="en-US" smtClean="0"/>
              <a:t>‹#›</a:t>
            </a:fld>
            <a:endParaRPr lang="zh-CN" altLang="en-US"/>
          </a:p>
        </p:txBody>
      </p:sp>
    </p:spTree>
    <p:extLst>
      <p:ext uri="{BB962C8B-B14F-4D97-AF65-F5344CB8AC3E}">
        <p14:creationId xmlns:p14="http://schemas.microsoft.com/office/powerpoint/2010/main" val="783569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t>2014/6/26</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itchFamily="2" charset="-122"/>
              </a:rPr>
              <a:t>在交易数据、关系数据或其他信息载体中，查找存在于项目集合或对象集合之间的频繁模式、关联、相关性、或因果结构</a:t>
            </a: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t>4</a:t>
            </a:fld>
            <a:endParaRPr lang="zh-CN" altLang="en-US"/>
          </a:p>
        </p:txBody>
      </p:sp>
    </p:spTree>
    <p:extLst>
      <p:ext uri="{BB962C8B-B14F-4D97-AF65-F5344CB8AC3E}">
        <p14:creationId xmlns:p14="http://schemas.microsoft.com/office/powerpoint/2010/main" val="3603968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先验知识：如果项集</a:t>
                </a:r>
                <a:r>
                  <a:rPr lang="en-US" altLang="zh-CN" dirty="0" smtClean="0"/>
                  <a:t>I</a:t>
                </a:r>
                <a:r>
                  <a:rPr lang="zh-CN" altLang="en-US" dirty="0" smtClean="0"/>
                  <a:t>不满足</a:t>
                </a:r>
                <a:r>
                  <a:rPr lang="en-US" altLang="zh-CN" dirty="0" smtClean="0"/>
                  <a:t>min_sup</a:t>
                </a:r>
                <a:r>
                  <a:rPr lang="zh-CN" altLang="en-US" dirty="0" smtClean="0"/>
                  <a:t>，则</a:t>
                </a:r>
                <a:r>
                  <a:rPr lang="en-US" altLang="zh-CN" dirty="0" smtClean="0"/>
                  <a:t>I</a:t>
                </a:r>
                <a:r>
                  <a:rPr lang="zh-CN" altLang="en-US" dirty="0" smtClean="0"/>
                  <a:t>不是频繁的。如果把项</a:t>
                </a:r>
                <a:r>
                  <a:rPr lang="en-US" altLang="zh-CN" dirty="0" smtClean="0"/>
                  <a:t>A</a:t>
                </a:r>
                <a:r>
                  <a:rPr lang="zh-CN" altLang="en-US" dirty="0" smtClean="0"/>
                  <a:t>添加到项集</a:t>
                </a:r>
                <a:r>
                  <a:rPr lang="en-US" altLang="zh-CN" dirty="0" smtClean="0"/>
                  <a:t>I</a:t>
                </a:r>
                <a:r>
                  <a:rPr lang="zh-CN" altLang="en-US" dirty="0" smtClean="0"/>
                  <a:t>中，则结果项集（</a:t>
                </a:r>
                <a:r>
                  <a:rPr lang="en-US" altLang="zh-CN" dirty="0" smtClean="0"/>
                  <a:t>I</a:t>
                </a:r>
                <a14:m>
                  <m:oMath xmlns:m="http://schemas.openxmlformats.org/officeDocument/2006/math">
                    <m:r>
                      <a:rPr lang="zh-CN" altLang="en-US" sz="1200" kern="1200" smtClean="0">
                        <a:solidFill>
                          <a:schemeClr val="tx1"/>
                        </a:solidFill>
                        <a:latin typeface="+mn-lt"/>
                        <a:ea typeface="+mn-ea"/>
                        <a:cs typeface="+mn-cs"/>
                      </a:rPr>
                      <m:t>∪</m:t>
                    </m:r>
                    <m:r>
                      <a:rPr lang="en-US" altLang="zh-CN" sz="1200" b="0" i="1" kern="1200" smtClean="0">
                        <a:solidFill>
                          <a:schemeClr val="tx1"/>
                        </a:solidFill>
                        <a:latin typeface="Cambria Math"/>
                        <a:ea typeface="+mn-ea"/>
                        <a:cs typeface="+mn-cs"/>
                      </a:rPr>
                      <m:t>𝐴</m:t>
                    </m:r>
                  </m:oMath>
                </a14:m>
                <a:r>
                  <a:rPr lang="zh-CN" altLang="en-US" dirty="0" smtClean="0"/>
                  <a:t>）不能比</a:t>
                </a:r>
                <a:r>
                  <a:rPr lang="en-US" altLang="zh-CN" dirty="0" smtClean="0"/>
                  <a:t>I</a:t>
                </a:r>
                <a:r>
                  <a:rPr lang="zh-CN" altLang="en-US" dirty="0" smtClean="0"/>
                  <a:t>跟频繁地出现。即</a:t>
                </a:r>
                <a:r>
                  <a:rPr lang="en-US" altLang="zh-CN" dirty="0" smtClean="0"/>
                  <a:t>I</a:t>
                </a:r>
                <a14:m>
                  <m:oMath xmlns:m="http://schemas.openxmlformats.org/officeDocument/2006/math">
                    <m:r>
                      <a:rPr lang="zh-CN" altLang="en-US" sz="1200" kern="1200" smtClean="0">
                        <a:solidFill>
                          <a:schemeClr val="tx1"/>
                        </a:solidFill>
                        <a:latin typeface="Cambria Math"/>
                        <a:ea typeface="+mn-ea"/>
                        <a:cs typeface="+mn-cs"/>
                      </a:rPr>
                      <m:t>∪</m:t>
                    </m:r>
                    <m:r>
                      <a:rPr lang="en-US" altLang="zh-CN" sz="1200" b="0" i="1" kern="1200" smtClean="0">
                        <a:solidFill>
                          <a:schemeClr val="tx1"/>
                        </a:solidFill>
                        <a:latin typeface="Cambria Math"/>
                        <a:ea typeface="+mn-ea"/>
                        <a:cs typeface="+mn-cs"/>
                      </a:rPr>
                      <m:t>𝐴</m:t>
                    </m:r>
                  </m:oMath>
                </a14:m>
                <a:r>
                  <a:rPr lang="zh-CN" altLang="en-US" dirty="0" smtClean="0"/>
                  <a:t>也不是频繁的。</a:t>
                </a:r>
                <a:endParaRPr lang="zh-CN" altLang="en-US" dirty="0"/>
              </a:p>
            </p:txBody>
          </p:sp>
        </mc:Choice>
        <mc:Fallback>
          <p:sp>
            <p:nvSpPr>
              <p:cNvPr id="3" name="备注占位符 2"/>
              <p:cNvSpPr>
                <a:spLocks noGrp="1"/>
              </p:cNvSpPr>
              <p:nvPr>
                <p:ph type="body" idx="1"/>
              </p:nvPr>
            </p:nvSpPr>
            <p:spPr/>
            <p:txBody>
              <a:bodyPr/>
              <a:lstStyle/>
              <a:p>
                <a:r>
                  <a:rPr lang="zh-CN" altLang="en-US" dirty="0" smtClean="0"/>
                  <a:t>先验知识：如果项集</a:t>
                </a:r>
                <a:r>
                  <a:rPr lang="en-US" altLang="zh-CN" dirty="0" smtClean="0"/>
                  <a:t>I</a:t>
                </a:r>
                <a:r>
                  <a:rPr lang="zh-CN" altLang="en-US" dirty="0" smtClean="0"/>
                  <a:t>不满足</a:t>
                </a:r>
                <a:r>
                  <a:rPr lang="en-US" altLang="zh-CN" dirty="0" smtClean="0"/>
                  <a:t>min_sup</a:t>
                </a:r>
                <a:r>
                  <a:rPr lang="zh-CN" altLang="en-US" dirty="0" smtClean="0"/>
                  <a:t>，则</a:t>
                </a:r>
                <a:r>
                  <a:rPr lang="en-US" altLang="zh-CN" dirty="0" smtClean="0"/>
                  <a:t>I</a:t>
                </a:r>
                <a:r>
                  <a:rPr lang="zh-CN" altLang="en-US" dirty="0" smtClean="0"/>
                  <a:t>不是频繁的。如果把项</a:t>
                </a:r>
                <a:r>
                  <a:rPr lang="en-US" altLang="zh-CN" dirty="0" smtClean="0"/>
                  <a:t>A</a:t>
                </a:r>
                <a:r>
                  <a:rPr lang="zh-CN" altLang="en-US" dirty="0" smtClean="0"/>
                  <a:t>添加到项集</a:t>
                </a:r>
                <a:r>
                  <a:rPr lang="en-US" altLang="zh-CN" dirty="0" smtClean="0"/>
                  <a:t>I</a:t>
                </a:r>
                <a:r>
                  <a:rPr lang="zh-CN" altLang="en-US" dirty="0" smtClean="0"/>
                  <a:t>中，则结果项集（</a:t>
                </a:r>
                <a:r>
                  <a:rPr lang="en-US" altLang="zh-CN" dirty="0" smtClean="0"/>
                  <a:t>I</a:t>
                </a:r>
                <a:r>
                  <a:rPr lang="zh-CN" altLang="en-US" sz="1200" i="0" kern="1200" smtClean="0">
                    <a:solidFill>
                      <a:schemeClr val="tx1"/>
                    </a:solidFill>
                    <a:latin typeface="+mn-lt"/>
                    <a:ea typeface="+mn-ea"/>
                    <a:cs typeface="+mn-cs"/>
                  </a:rPr>
                  <a:t>∪</a:t>
                </a:r>
                <a:r>
                  <a:rPr lang="en-US" altLang="zh-CN" sz="1200" b="0" i="0" kern="1200" smtClean="0">
                    <a:solidFill>
                      <a:schemeClr val="tx1"/>
                    </a:solidFill>
                    <a:latin typeface="Cambria Math"/>
                    <a:ea typeface="+mn-ea"/>
                    <a:cs typeface="+mn-cs"/>
                  </a:rPr>
                  <a:t>𝐴</a:t>
                </a:r>
                <a:r>
                  <a:rPr lang="zh-CN" altLang="en-US" dirty="0" smtClean="0"/>
                  <a:t>）不能比</a:t>
                </a:r>
                <a:r>
                  <a:rPr lang="en-US" altLang="zh-CN" dirty="0" smtClean="0"/>
                  <a:t>I</a:t>
                </a:r>
                <a:r>
                  <a:rPr lang="zh-CN" altLang="en-US" dirty="0" smtClean="0"/>
                  <a:t>跟频繁地出现。即</a:t>
                </a:r>
                <a:r>
                  <a:rPr lang="en-US" altLang="zh-CN" dirty="0" smtClean="0"/>
                  <a:t>I</a:t>
                </a:r>
                <a:r>
                  <a:rPr lang="zh-CN" altLang="en-US" sz="1200" i="0" kern="1200" smtClean="0">
                    <a:solidFill>
                      <a:schemeClr val="tx1"/>
                    </a:solidFill>
                    <a:latin typeface="Cambria Math"/>
                    <a:ea typeface="+mn-ea"/>
                    <a:cs typeface="+mn-cs"/>
                  </a:rPr>
                  <a:t>∪</a:t>
                </a:r>
                <a:r>
                  <a:rPr lang="en-US" altLang="zh-CN" sz="1200" b="0" i="0" kern="1200" smtClean="0">
                    <a:solidFill>
                      <a:schemeClr val="tx1"/>
                    </a:solidFill>
                    <a:latin typeface="Cambria Math"/>
                    <a:ea typeface="+mn-ea"/>
                    <a:cs typeface="+mn-cs"/>
                  </a:rPr>
                  <a:t>𝐴</a:t>
                </a:r>
                <a:r>
                  <a:rPr lang="zh-CN" altLang="en-US" dirty="0" smtClean="0"/>
                  <a:t>也不是频繁的。</a:t>
                </a:r>
                <a:endParaRPr lang="zh-CN" altLang="en-US" dirty="0"/>
              </a:p>
            </p:txBody>
          </p:sp>
        </mc:Fallback>
      </mc:AlternateContent>
      <p:sp>
        <p:nvSpPr>
          <p:cNvPr id="4" name="灯片编号占位符 3"/>
          <p:cNvSpPr>
            <a:spLocks noGrp="1"/>
          </p:cNvSpPr>
          <p:nvPr>
            <p:ph type="sldNum" sz="quarter" idx="10"/>
          </p:nvPr>
        </p:nvSpPr>
        <p:spPr/>
        <p:txBody>
          <a:bodyPr/>
          <a:lstStyle/>
          <a:p>
            <a:fld id="{B18C17DF-1D58-4647-8B50-01AC32906402}" type="slidenum">
              <a:rPr lang="zh-CN" altLang="en-US" smtClean="0"/>
              <a:t>8</a:t>
            </a:fld>
            <a:endParaRPr lang="zh-CN" altLang="en-US"/>
          </a:p>
        </p:txBody>
      </p:sp>
    </p:spTree>
    <p:extLst>
      <p:ext uri="{BB962C8B-B14F-4D97-AF65-F5344CB8AC3E}">
        <p14:creationId xmlns:p14="http://schemas.microsoft.com/office/powerpoint/2010/main" val="279337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1317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6830488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1309282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7716891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631613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7092281" y="5388412"/>
            <a:ext cx="1944216" cy="254199"/>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dirty="0" smtClean="0">
                <a:solidFill>
                  <a:schemeClr val="bg1"/>
                </a:solidFill>
              </a:rPr>
              <a:t>                  </a:t>
            </a:r>
            <a:r>
              <a:rPr lang="en-US" altLang="zh-CN" sz="1200" b="1" dirty="0" smtClean="0">
                <a:solidFill>
                  <a:schemeClr val="bg1"/>
                </a:solidFill>
              </a:rPr>
              <a:t>Apriori</a:t>
            </a:r>
            <a:r>
              <a:rPr lang="zh-CN" altLang="en-US" sz="1200" b="1" dirty="0" smtClean="0">
                <a:solidFill>
                  <a:schemeClr val="bg1"/>
                </a:solidFill>
              </a:rPr>
              <a:t>算法</a:t>
            </a:r>
            <a:endParaRPr lang="en-US" altLang="zh-CN" sz="1200" b="1" dirty="0" smtClean="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1155230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732240" y="5396338"/>
            <a:ext cx="2304256"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dirty="0" smtClean="0">
                <a:solidFill>
                  <a:schemeClr val="bg1"/>
                </a:solidFill>
              </a:rPr>
              <a:t>                           </a:t>
            </a:r>
            <a:r>
              <a:rPr lang="en-US" altLang="zh-CN" sz="1200" b="1" dirty="0" smtClean="0">
                <a:solidFill>
                  <a:schemeClr val="bg1"/>
                </a:solidFill>
              </a:rPr>
              <a:t>Apriori</a:t>
            </a:r>
            <a:r>
              <a:rPr lang="zh-CN" altLang="en-US" sz="1200" b="1" dirty="0" smtClean="0">
                <a:solidFill>
                  <a:schemeClr val="bg1"/>
                </a:solidFill>
              </a:rPr>
              <a:t>算法</a:t>
            </a:r>
            <a:endParaRPr lang="en-US" altLang="zh-CN" sz="1200" b="1" dirty="0" smtClean="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944216"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smtClean="0">
                <a:solidFill>
                  <a:schemeClr val="bg1"/>
                </a:solidFill>
              </a:rPr>
              <a:t> </a:t>
            </a:r>
            <a:fld id="{B21BDF66-BED3-4385-A5A9-F494AEA22E4B}" type="datetime3">
              <a:rPr lang="zh-CN" altLang="en-US" b="1" smtClean="0">
                <a:solidFill>
                  <a:schemeClr val="bg1"/>
                </a:solidFill>
              </a:rPr>
              <a:t>2014年6月26日星期四</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smtClean="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1067855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776353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1211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60004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t>2014/6/26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27238801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t>2014/6/26</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22235;&#24029;&#30465;DMS&#35268;&#27169;&#21270;&#25512;&#36827;&#26041;&#26696;&#30740;&#31350;&#25253;&#21578;&#65288;20130826&#65289;.word"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22235;&#24029;&#30465;DMS&#35268;&#27169;&#21270;&#25512;&#36827;&#26041;&#26696;&#30740;&#31350;&#25253;&#21578;&#65288;20130826&#65289;.word"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21" Type="http://schemas.openxmlformats.org/officeDocument/2006/relationships/image" Target="../media/image12.wmf"/><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slideLayout" Target="../slideLayouts/slideLayout3.xml"/><Relationship Id="rId16" Type="http://schemas.openxmlformats.org/officeDocument/2006/relationships/image" Target="../media/image10.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009131"/>
            <a:ext cx="9144000" cy="15684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009131"/>
            <a:ext cx="9143999" cy="1566558"/>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577580"/>
            <a:ext cx="9143999"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794131" y="2281436"/>
            <a:ext cx="5555735"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cs typeface="Arial" pitchFamily="34" charset="0"/>
              </a:rPr>
              <a:t>Apriori</a:t>
            </a:r>
            <a:r>
              <a:rPr lang="zh-CN" altLang="en-US" sz="3200" b="1" dirty="0" smtClean="0">
                <a:solidFill>
                  <a:schemeClr val="bg1"/>
                </a:solidFill>
                <a:latin typeface="微软雅黑" panose="020B0503020204020204" pitchFamily="34" charset="-122"/>
                <a:ea typeface="微软雅黑" panose="020B0503020204020204" pitchFamily="34" charset="-122"/>
                <a:cs typeface="Arial" pitchFamily="34" charset="0"/>
              </a:rPr>
              <a:t>算法</a:t>
            </a:r>
            <a:endPar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13" name="TextBox 12">
            <a:hlinkClick r:id="rId2" action="ppaction://hlinkfile"/>
          </p:cNvPr>
          <p:cNvSpPr txBox="1"/>
          <p:nvPr/>
        </p:nvSpPr>
        <p:spPr>
          <a:xfrm>
            <a:off x="7584798" y="4372650"/>
            <a:ext cx="1207446" cy="584775"/>
          </a:xfrm>
          <a:prstGeom prst="rect">
            <a:avLst/>
          </a:prstGeom>
          <a:noFill/>
        </p:spPr>
        <p:txBody>
          <a:bodyPr wrap="none" rtlCol="0">
            <a:spAutoFit/>
          </a:bodyPr>
          <a:lstStyle/>
          <a:p>
            <a:pPr algn="r"/>
            <a:r>
              <a:rPr lang="zh-CN" altLang="en-US"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骆乃斌</a:t>
            </a:r>
            <a:endPar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en-US" altLang="zh-CN" sz="1600" b="1"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13721051</a:t>
            </a:r>
          </a:p>
        </p:txBody>
      </p:sp>
      <p:sp>
        <p:nvSpPr>
          <p:cNvPr id="14" name="TextBox 13"/>
          <p:cNvSpPr txBox="1"/>
          <p:nvPr/>
        </p:nvSpPr>
        <p:spPr>
          <a:xfrm>
            <a:off x="887504" y="203561"/>
            <a:ext cx="3236784" cy="338554"/>
          </a:xfrm>
          <a:prstGeom prst="rect">
            <a:avLst/>
          </a:prstGeom>
          <a:noFill/>
        </p:spPr>
        <p:txBody>
          <a:bodyPr wrap="none" rtlCol="0">
            <a:spAutoFit/>
          </a:bodyPr>
          <a:lstStyle/>
          <a:p>
            <a:r>
              <a:rPr lang="zh-CN" altLang="en-US" sz="1600" b="1" spc="100" dirty="0" smtClean="0">
                <a:solidFill>
                  <a:schemeClr val="tx2"/>
                </a:solidFill>
                <a:latin typeface="微软雅黑" panose="020B0503020204020204" pitchFamily="34" charset="-122"/>
                <a:ea typeface="微软雅黑" panose="020B0503020204020204" pitchFamily="34" charset="-122"/>
                <a:cs typeface="Arial" pitchFamily="34" charset="0"/>
              </a:rPr>
              <a:t>上海大学计算机工程与科学学院</a:t>
            </a:r>
            <a:endPar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endParaRPr>
          </a:p>
        </p:txBody>
      </p:sp>
      <p:cxnSp>
        <p:nvCxnSpPr>
          <p:cNvPr id="18" name="直接连接符 17"/>
          <p:cNvCxnSpPr/>
          <p:nvPr/>
        </p:nvCxnSpPr>
        <p:spPr>
          <a:xfrm>
            <a:off x="734553" y="540822"/>
            <a:ext cx="3549415"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50" name="Picture 2" descr="http://www.shu.edu.cn/Portals/0/xiaobia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22820"/>
            <a:ext cx="67627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52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2.2 Apriori</a:t>
            </a:r>
            <a:r>
              <a:rPr lang="zh-CN" altLang="en-US" sz="2000" b="1" dirty="0" smtClean="0">
                <a:solidFill>
                  <a:schemeClr val="bg1"/>
                </a:solidFill>
                <a:latin typeface="微软雅黑" panose="020B0503020204020204" pitchFamily="34" charset="-122"/>
                <a:ea typeface="微软雅黑" panose="020B0503020204020204" pitchFamily="34" charset="-122"/>
              </a:rPr>
              <a:t>算法步骤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11560" y="985292"/>
            <a:ext cx="8064896" cy="3693319"/>
          </a:xfrm>
          <a:prstGeom prst="rect">
            <a:avLst/>
          </a:prstGeom>
          <a:noFill/>
        </p:spPr>
        <p:txBody>
          <a:bodyPr wrap="square" rtlCol="0">
            <a:spAutoFit/>
          </a:bodyPr>
          <a:lstStyle/>
          <a:p>
            <a:r>
              <a:rPr lang="en-US" altLang="zh-CN" dirty="0" smtClean="0"/>
              <a:t>Apriori</a:t>
            </a:r>
            <a:r>
              <a:rPr lang="zh-CN" altLang="en-US" dirty="0" smtClean="0"/>
              <a:t>算法由连接和剪枝两个步骤组成。</a:t>
            </a:r>
            <a:endParaRPr lang="en-US" altLang="zh-CN" dirty="0" smtClean="0"/>
          </a:p>
          <a:p>
            <a:pPr marL="285750" indent="-285750">
              <a:buFont typeface="Wingdings" pitchFamily="2" charset="2"/>
              <a:buChar char="l"/>
            </a:pPr>
            <a:r>
              <a:rPr lang="zh-CN" altLang="en-US" dirty="0" smtClean="0"/>
              <a:t>连接：</a:t>
            </a:r>
            <a:r>
              <a:rPr lang="zh-CN" altLang="en-US" dirty="0"/>
              <a:t>为了找</a:t>
            </a:r>
            <a:r>
              <a:rPr lang="en-US" altLang="zh-CN" dirty="0"/>
              <a:t>Lk</a:t>
            </a:r>
            <a:r>
              <a:rPr lang="zh-CN" altLang="en-US" dirty="0"/>
              <a:t>，通过</a:t>
            </a:r>
            <a:r>
              <a:rPr lang="en-US" altLang="zh-CN" dirty="0"/>
              <a:t>Lk-1</a:t>
            </a:r>
            <a:r>
              <a:rPr lang="zh-CN" altLang="en-US" dirty="0"/>
              <a:t>与自己连接产生候选</a:t>
            </a:r>
            <a:r>
              <a:rPr lang="en-US" altLang="zh-CN" dirty="0"/>
              <a:t>k-</a:t>
            </a:r>
            <a:r>
              <a:rPr lang="zh-CN" altLang="en-US" dirty="0"/>
              <a:t>项集的集合，该候选</a:t>
            </a:r>
            <a:r>
              <a:rPr lang="en-US" altLang="zh-CN" dirty="0"/>
              <a:t>k</a:t>
            </a:r>
            <a:r>
              <a:rPr lang="zh-CN" altLang="en-US" dirty="0"/>
              <a:t>项集记为</a:t>
            </a:r>
            <a:r>
              <a:rPr lang="en-US" altLang="zh-CN" dirty="0"/>
              <a:t>Ck</a:t>
            </a:r>
            <a:r>
              <a:rPr lang="zh-CN" altLang="en-US" dirty="0" smtClean="0"/>
              <a:t>。</a:t>
            </a:r>
            <a:endParaRPr lang="en-US" altLang="zh-CN" dirty="0" smtClean="0"/>
          </a:p>
          <a:p>
            <a:pPr marL="742950" lvl="1" indent="-285750">
              <a:buFont typeface="Wingdings" pitchFamily="2" charset="2"/>
              <a:buChar char="Ø"/>
            </a:pPr>
            <a:r>
              <a:rPr lang="en-US" altLang="zh-CN" dirty="0" smtClean="0"/>
              <a:t>Lk-1</a:t>
            </a:r>
            <a:r>
              <a:rPr lang="zh-CN" altLang="en-US" dirty="0"/>
              <a:t>中的两个元素</a:t>
            </a:r>
            <a:r>
              <a:rPr lang="en-US" altLang="zh-CN" dirty="0"/>
              <a:t>L1</a:t>
            </a:r>
            <a:r>
              <a:rPr lang="zh-CN" altLang="en-US" dirty="0"/>
              <a:t>和</a:t>
            </a:r>
            <a:r>
              <a:rPr lang="en-US" altLang="zh-CN" dirty="0"/>
              <a:t>L2</a:t>
            </a:r>
            <a:r>
              <a:rPr lang="zh-CN" altLang="en-US" dirty="0"/>
              <a:t>可以执行连接操作 </a:t>
            </a:r>
            <a:r>
              <a:rPr lang="zh-CN" altLang="en-US" dirty="0" smtClean="0"/>
              <a:t>              </a:t>
            </a:r>
            <a:r>
              <a:rPr lang="zh-CN" altLang="en-US" dirty="0"/>
              <a:t>的条件</a:t>
            </a:r>
            <a:r>
              <a:rPr lang="zh-CN" altLang="en-US" dirty="0" smtClean="0"/>
              <a:t>是：</a:t>
            </a:r>
            <a:endParaRPr lang="en-US" altLang="zh-CN" dirty="0" smtClean="0"/>
          </a:p>
          <a:p>
            <a:pPr marL="0" lvl="1"/>
            <a:endParaRPr lang="zh-CN" altLang="en-US" dirty="0"/>
          </a:p>
          <a:p>
            <a:endParaRPr lang="zh-CN" altLang="en-US" dirty="0"/>
          </a:p>
          <a:p>
            <a:endParaRPr lang="en-US" altLang="zh-CN" dirty="0"/>
          </a:p>
          <a:p>
            <a:pPr marL="285750" indent="-285750">
              <a:buFont typeface="Wingdings" pitchFamily="2" charset="2"/>
              <a:buChar char="l"/>
            </a:pPr>
            <a:r>
              <a:rPr lang="zh-CN" altLang="en-US" dirty="0"/>
              <a:t>剪枝：</a:t>
            </a:r>
            <a:r>
              <a:rPr lang="en-US" altLang="zh-CN" dirty="0"/>
              <a:t>Ck</a:t>
            </a:r>
            <a:r>
              <a:rPr lang="zh-CN" altLang="en-US" dirty="0"/>
              <a:t>是</a:t>
            </a:r>
            <a:r>
              <a:rPr lang="en-US" altLang="zh-CN" dirty="0"/>
              <a:t>Lk</a:t>
            </a:r>
            <a:r>
              <a:rPr lang="zh-CN" altLang="en-US" dirty="0"/>
              <a:t>的超集，即它的成员可能不是频繁的，但是所有频繁的</a:t>
            </a:r>
            <a:r>
              <a:rPr lang="en-US" altLang="zh-CN" dirty="0"/>
              <a:t>k-</a:t>
            </a:r>
            <a:r>
              <a:rPr lang="zh-CN" altLang="en-US" dirty="0"/>
              <a:t>项集都在</a:t>
            </a:r>
            <a:r>
              <a:rPr lang="en-US" altLang="zh-CN" dirty="0"/>
              <a:t>Ck</a:t>
            </a:r>
            <a:r>
              <a:rPr lang="zh-CN" altLang="en-US" dirty="0" smtClean="0"/>
              <a:t>中。</a:t>
            </a:r>
            <a:r>
              <a:rPr lang="zh-CN" altLang="en-US" dirty="0"/>
              <a:t>因此可以通过扫描数据库，通过计算每个</a:t>
            </a:r>
            <a:r>
              <a:rPr lang="en-US" altLang="zh-CN" dirty="0"/>
              <a:t>k-</a:t>
            </a:r>
            <a:r>
              <a:rPr lang="zh-CN" altLang="en-US" dirty="0"/>
              <a:t>项集的支持度来得到</a:t>
            </a:r>
            <a:r>
              <a:rPr lang="en-US" altLang="zh-CN" dirty="0"/>
              <a:t>Lk </a:t>
            </a:r>
            <a:endParaRPr lang="en-US" altLang="zh-CN" dirty="0" smtClean="0"/>
          </a:p>
          <a:p>
            <a:pPr marL="742950" lvl="2" indent="-285750">
              <a:buFont typeface="Wingdings" pitchFamily="2" charset="2"/>
              <a:buChar char="Ø"/>
            </a:pPr>
            <a:r>
              <a:rPr lang="zh-CN" altLang="en-US" dirty="0" smtClean="0"/>
              <a:t>为了</a:t>
            </a:r>
            <a:r>
              <a:rPr lang="zh-CN" altLang="en-US" dirty="0"/>
              <a:t>减少计算量，可以使用</a:t>
            </a:r>
            <a:r>
              <a:rPr lang="en-US" altLang="zh-CN" dirty="0"/>
              <a:t>Apriori</a:t>
            </a:r>
            <a:r>
              <a:rPr lang="zh-CN" altLang="en-US" dirty="0"/>
              <a:t>性质，即如果一个</a:t>
            </a:r>
            <a:r>
              <a:rPr lang="en-US" altLang="zh-CN" dirty="0"/>
              <a:t>k-</a:t>
            </a:r>
            <a:r>
              <a:rPr lang="zh-CN" altLang="en-US" dirty="0"/>
              <a:t>项集的</a:t>
            </a:r>
            <a:r>
              <a:rPr lang="en-US" altLang="zh-CN" dirty="0"/>
              <a:t>(k-1)-</a:t>
            </a:r>
            <a:r>
              <a:rPr lang="zh-CN" altLang="en-US" dirty="0"/>
              <a:t>子集</a:t>
            </a:r>
            <a:r>
              <a:rPr lang="zh-CN" altLang="en-US" dirty="0" smtClean="0"/>
              <a:t>不在   </a:t>
            </a:r>
            <a:r>
              <a:rPr lang="en-US" altLang="zh-CN" dirty="0" smtClean="0"/>
              <a:t>Lk-1</a:t>
            </a:r>
            <a:r>
              <a:rPr lang="zh-CN" altLang="en-US" dirty="0"/>
              <a:t>中，则该候选不可能是频繁的，可以直接从</a:t>
            </a:r>
            <a:r>
              <a:rPr lang="en-US" altLang="zh-CN" dirty="0"/>
              <a:t>Ck</a:t>
            </a:r>
            <a:r>
              <a:rPr lang="zh-CN" altLang="en-US" dirty="0"/>
              <a:t>删除。</a:t>
            </a:r>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321472210"/>
              </p:ext>
            </p:extLst>
          </p:nvPr>
        </p:nvGraphicFramePr>
        <p:xfrm>
          <a:off x="5868144" y="1828819"/>
          <a:ext cx="792088" cy="344269"/>
        </p:xfrm>
        <a:graphic>
          <a:graphicData uri="http://schemas.openxmlformats.org/presentationml/2006/ole">
            <mc:AlternateContent xmlns:mc="http://schemas.openxmlformats.org/markup-compatibility/2006">
              <mc:Choice xmlns:v="urn:schemas-microsoft-com:vml" Requires="v">
                <p:oleObj spid="_x0000_s4138" name="公式" r:id="rId3" imgW="494870" imgH="215713" progId="Equation.3">
                  <p:embed/>
                </p:oleObj>
              </mc:Choice>
              <mc:Fallback>
                <p:oleObj name="公式" r:id="rId3" imgW="494870" imgH="2157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1828819"/>
                        <a:ext cx="792088" cy="344269"/>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52962391"/>
              </p:ext>
            </p:extLst>
          </p:nvPr>
        </p:nvGraphicFramePr>
        <p:xfrm>
          <a:off x="755576" y="2139454"/>
          <a:ext cx="8064500" cy="360362"/>
        </p:xfrm>
        <a:graphic>
          <a:graphicData uri="http://schemas.openxmlformats.org/presentationml/2006/ole">
            <mc:AlternateContent xmlns:mc="http://schemas.openxmlformats.org/markup-compatibility/2006">
              <mc:Choice xmlns:v="urn:schemas-microsoft-com:vml" Requires="v">
                <p:oleObj spid="_x0000_s4139" name="公式" r:id="rId5" imgW="4914900" imgH="215900" progId="Equation.3">
                  <p:embed/>
                </p:oleObj>
              </mc:Choice>
              <mc:Fallback>
                <p:oleObj name="公式" r:id="rId5" imgW="4914900" imgH="2159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2139454"/>
                        <a:ext cx="8064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0686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2.2 Apriori</a:t>
            </a:r>
            <a:r>
              <a:rPr lang="zh-CN" altLang="en-US" sz="2000" b="1" dirty="0" smtClean="0">
                <a:solidFill>
                  <a:schemeClr val="bg1"/>
                </a:solidFill>
                <a:latin typeface="微软雅黑" panose="020B0503020204020204" pitchFamily="34" charset="-122"/>
                <a:ea typeface="微软雅黑" panose="020B0503020204020204" pitchFamily="34" charset="-122"/>
              </a:rPr>
              <a:t>算法步骤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97741858"/>
              </p:ext>
            </p:extLst>
          </p:nvPr>
        </p:nvGraphicFramePr>
        <p:xfrm>
          <a:off x="827584" y="1144116"/>
          <a:ext cx="7488832" cy="3657600"/>
        </p:xfrm>
        <a:graphic>
          <a:graphicData uri="http://schemas.openxmlformats.org/drawingml/2006/table">
            <a:tbl>
              <a:tblPr firstRow="1" bandRow="1">
                <a:tableStyleId>{5940675A-B579-460E-94D1-54222C63F5DA}</a:tableStyleId>
              </a:tblPr>
              <a:tblGrid>
                <a:gridCol w="7488832"/>
              </a:tblGrid>
              <a:tr h="370840">
                <a:tc>
                  <a:txBody>
                    <a:bodyPr/>
                    <a:lstStyle/>
                    <a:p>
                      <a:r>
                        <a:rPr lang="zh-CN" altLang="en-US" dirty="0" smtClean="0"/>
                        <a:t>算法：</a:t>
                      </a:r>
                      <a:r>
                        <a:rPr lang="en-US" altLang="zh-CN" dirty="0" smtClean="0"/>
                        <a:t>Apriori</a:t>
                      </a:r>
                      <a:r>
                        <a:rPr lang="zh-CN" altLang="en-US" dirty="0" smtClean="0"/>
                        <a:t>。 使用逐层迭代方法基于候选产生找出频繁项集</a:t>
                      </a:r>
                      <a:endParaRPr lang="en-US" altLang="zh-CN" dirty="0" smtClean="0"/>
                    </a:p>
                    <a:p>
                      <a:r>
                        <a:rPr lang="zh-CN" altLang="en-US" dirty="0" smtClean="0"/>
                        <a:t>输入：</a:t>
                      </a:r>
                      <a:endParaRPr lang="en-US" altLang="zh-CN" dirty="0" smtClean="0"/>
                    </a:p>
                    <a:p>
                      <a:r>
                        <a:rPr lang="en-US" altLang="zh-CN" dirty="0" smtClean="0"/>
                        <a:t>     </a:t>
                      </a:r>
                      <a:r>
                        <a:rPr lang="en-US" altLang="zh-CN" baseline="0" dirty="0" smtClean="0"/>
                        <a:t>     </a:t>
                      </a:r>
                      <a:r>
                        <a:rPr lang="en-US" altLang="zh-CN" dirty="0" smtClean="0"/>
                        <a:t>D</a:t>
                      </a:r>
                      <a:r>
                        <a:rPr lang="zh-CN" altLang="en-US" dirty="0" smtClean="0"/>
                        <a:t>：实物数据库</a:t>
                      </a:r>
                      <a:endParaRPr lang="en-US" altLang="zh-CN" dirty="0" smtClean="0"/>
                    </a:p>
                    <a:p>
                      <a:r>
                        <a:rPr lang="en-US" altLang="zh-CN" dirty="0" smtClean="0"/>
                        <a:t>          min_sup</a:t>
                      </a:r>
                      <a:r>
                        <a:rPr lang="zh-CN" altLang="en-US" dirty="0" smtClean="0"/>
                        <a:t>：最小支出度阈值；</a:t>
                      </a:r>
                      <a:r>
                        <a:rPr lang="en-US" altLang="zh-CN" dirty="0" smtClean="0"/>
                        <a:t>min_conf</a:t>
                      </a:r>
                      <a:r>
                        <a:rPr lang="zh-CN" altLang="en-US" dirty="0" smtClean="0"/>
                        <a:t>：最小置信度阈值</a:t>
                      </a:r>
                      <a:endParaRPr lang="en-US" altLang="zh-CN" dirty="0" smtClean="0"/>
                    </a:p>
                    <a:p>
                      <a:r>
                        <a:rPr lang="zh-CN" altLang="en-US" dirty="0" smtClean="0"/>
                        <a:t>输出：</a:t>
                      </a:r>
                      <a:r>
                        <a:rPr lang="en-US" altLang="zh-CN" dirty="0" smtClean="0"/>
                        <a:t>L</a:t>
                      </a:r>
                      <a:r>
                        <a:rPr lang="zh-CN" altLang="en-US" dirty="0" smtClean="0"/>
                        <a:t>：</a:t>
                      </a:r>
                      <a:r>
                        <a:rPr lang="en-US" altLang="zh-CN" dirty="0" smtClean="0"/>
                        <a:t>D</a:t>
                      </a:r>
                      <a:r>
                        <a:rPr lang="zh-CN" altLang="en-US" dirty="0" smtClean="0"/>
                        <a:t>中的频繁项集；</a:t>
                      </a:r>
                      <a:r>
                        <a:rPr lang="en-US" altLang="zh-CN" dirty="0" smtClean="0"/>
                        <a:t>Rules</a:t>
                      </a:r>
                      <a:r>
                        <a:rPr lang="zh-CN" altLang="en-US" dirty="0" smtClean="0"/>
                        <a:t>：关联规则蕴含式</a:t>
                      </a:r>
                      <a:endParaRPr lang="en-US" altLang="zh-CN" dirty="0" smtClean="0"/>
                    </a:p>
                    <a:p>
                      <a:r>
                        <a:rPr lang="zh-CN" altLang="en-US" dirty="0" smtClean="0"/>
                        <a:t>方法：</a:t>
                      </a:r>
                      <a:endParaRPr lang="en-US" altLang="zh-CN" dirty="0" smtClean="0"/>
                    </a:p>
                    <a:p>
                      <a:r>
                        <a:rPr lang="en-US" altLang="zh-CN" dirty="0" smtClean="0"/>
                        <a:t>          (1) L1=find_frequent_1-itemsets(D);//</a:t>
                      </a:r>
                      <a:r>
                        <a:rPr lang="zh-CN" altLang="en-US" dirty="0" smtClean="0"/>
                        <a:t>得到频繁</a:t>
                      </a:r>
                      <a:r>
                        <a:rPr lang="en-US" altLang="zh-CN" dirty="0" smtClean="0"/>
                        <a:t>1</a:t>
                      </a:r>
                      <a:r>
                        <a:rPr lang="zh-CN" altLang="en-US" dirty="0" smtClean="0"/>
                        <a:t>项集</a:t>
                      </a:r>
                      <a:endParaRPr lang="en-US" altLang="zh-CN" dirty="0" smtClean="0"/>
                    </a:p>
                    <a:p>
                      <a:r>
                        <a:rPr lang="en-US" altLang="zh-CN" dirty="0" smtClean="0"/>
                        <a:t>          (2) </a:t>
                      </a:r>
                      <a:r>
                        <a:rPr lang="en-US" altLang="zh-CN" sz="1800" kern="1200" dirty="0" smtClean="0">
                          <a:solidFill>
                            <a:schemeClr val="tx1"/>
                          </a:solidFill>
                          <a:latin typeface="+mn-lt"/>
                          <a:ea typeface="+mn-ea"/>
                          <a:cs typeface="+mn-cs"/>
                        </a:rPr>
                        <a:t>getCandidateCollection(itemkFcMap);//</a:t>
                      </a:r>
                      <a:r>
                        <a:rPr lang="zh-CN" altLang="en-US" sz="1800" kern="1200" dirty="0" smtClean="0">
                          <a:solidFill>
                            <a:schemeClr val="tx1"/>
                          </a:solidFill>
                          <a:latin typeface="+mn-lt"/>
                          <a:ea typeface="+mn-ea"/>
                          <a:cs typeface="+mn-cs"/>
                        </a:rPr>
                        <a:t>得到候选集</a:t>
                      </a:r>
                      <a:endParaRPr lang="en-US" altLang="zh-CN" sz="1800" kern="1200" dirty="0" smtClean="0">
                        <a:solidFill>
                          <a:schemeClr val="tx1"/>
                        </a:solidFill>
                        <a:latin typeface="+mn-lt"/>
                        <a:ea typeface="+mn-ea"/>
                        <a:cs typeface="+mn-cs"/>
                      </a:endParaRPr>
                    </a:p>
                    <a:p>
                      <a:r>
                        <a:rPr lang="en-US" altLang="zh-CN" sz="1800" kern="1200" dirty="0" smtClean="0">
                          <a:solidFill>
                            <a:schemeClr val="tx1"/>
                          </a:solidFill>
                          <a:latin typeface="+mn-lt"/>
                          <a:ea typeface="+mn-ea"/>
                          <a:cs typeface="+mn-cs"/>
                        </a:rPr>
                        <a:t>                              link; //</a:t>
                      </a:r>
                      <a:r>
                        <a:rPr lang="zh-CN" altLang="en-US" sz="1800" kern="1200" dirty="0" smtClean="0">
                          <a:solidFill>
                            <a:schemeClr val="tx1"/>
                          </a:solidFill>
                          <a:latin typeface="+mn-lt"/>
                          <a:ea typeface="+mn-ea"/>
                          <a:cs typeface="+mn-cs"/>
                        </a:rPr>
                        <a:t>连接</a:t>
                      </a:r>
                      <a:endParaRPr lang="en-US" altLang="zh-CN" sz="1800" kern="1200" dirty="0" smtClean="0">
                        <a:solidFill>
                          <a:schemeClr val="tx1"/>
                        </a:solidFill>
                        <a:latin typeface="+mn-lt"/>
                        <a:ea typeface="+mn-ea"/>
                        <a:cs typeface="+mn-cs"/>
                      </a:endParaRPr>
                    </a:p>
                    <a:p>
                      <a:r>
                        <a:rPr lang="en-US" altLang="zh-CN" sz="1800" kern="1200" baseline="0" dirty="0" smtClean="0">
                          <a:solidFill>
                            <a:schemeClr val="tx1"/>
                          </a:solidFill>
                          <a:latin typeface="+mn-lt"/>
                          <a:ea typeface="+mn-ea"/>
                          <a:cs typeface="+mn-cs"/>
                        </a:rPr>
                        <a:t>                              cut; //</a:t>
                      </a:r>
                      <a:r>
                        <a:rPr lang="zh-CN" altLang="en-US" sz="1800" kern="1200" baseline="0" dirty="0" smtClean="0">
                          <a:solidFill>
                            <a:schemeClr val="tx1"/>
                          </a:solidFill>
                          <a:latin typeface="+mn-lt"/>
                          <a:ea typeface="+mn-ea"/>
                          <a:cs typeface="+mn-cs"/>
                        </a:rPr>
                        <a:t>剪枝</a:t>
                      </a:r>
                      <a:endParaRPr lang="en-US" altLang="zh-CN" dirty="0" smtClean="0"/>
                    </a:p>
                    <a:p>
                      <a:r>
                        <a:rPr lang="en-US" altLang="zh-CN" dirty="0" smtClean="0"/>
                        <a:t>          (3) </a:t>
                      </a:r>
                      <a:r>
                        <a:rPr lang="en-US" altLang="zh-CN" sz="1800" kern="1200" dirty="0" smtClean="0">
                          <a:solidFill>
                            <a:schemeClr val="tx1"/>
                          </a:solidFill>
                          <a:latin typeface="+mn-lt"/>
                          <a:ea typeface="+mn-ea"/>
                          <a:cs typeface="+mn-cs"/>
                        </a:rPr>
                        <a:t>getFC() //</a:t>
                      </a:r>
                      <a:r>
                        <a:rPr lang="zh-CN" altLang="en-US" sz="1800" kern="1200" dirty="0" smtClean="0">
                          <a:solidFill>
                            <a:schemeClr val="tx1"/>
                          </a:solidFill>
                          <a:latin typeface="+mn-lt"/>
                          <a:ea typeface="+mn-ea"/>
                          <a:cs typeface="+mn-cs"/>
                        </a:rPr>
                        <a:t>得到频繁项集</a:t>
                      </a:r>
                      <a:endParaRPr lang="en-US" altLang="zh-CN" dirty="0" smtClean="0"/>
                    </a:p>
                    <a:p>
                      <a:r>
                        <a:rPr lang="en-US" altLang="zh-CN" dirty="0" smtClean="0"/>
                        <a:t>          (4) </a:t>
                      </a:r>
                      <a:r>
                        <a:rPr lang="en-US" altLang="zh-CN" sz="1800" kern="1200" dirty="0" smtClean="0">
                          <a:solidFill>
                            <a:schemeClr val="tx1"/>
                          </a:solidFill>
                          <a:latin typeface="+mn-lt"/>
                          <a:ea typeface="+mn-ea"/>
                          <a:cs typeface="+mn-cs"/>
                        </a:rPr>
                        <a:t>getRelationRules(frequentCollectionMap) //</a:t>
                      </a:r>
                      <a:r>
                        <a:rPr lang="zh-CN" altLang="en-US" sz="1800" kern="1200" dirty="0" smtClean="0">
                          <a:solidFill>
                            <a:schemeClr val="tx1"/>
                          </a:solidFill>
                          <a:latin typeface="+mn-lt"/>
                          <a:ea typeface="+mn-ea"/>
                          <a:cs typeface="+mn-cs"/>
                        </a:rPr>
                        <a:t>得到关联规则</a:t>
                      </a:r>
                      <a:endParaRPr lang="en-US" altLang="zh-CN" sz="1800" kern="1200" dirty="0" smtClean="0">
                        <a:solidFill>
                          <a:schemeClr val="tx1"/>
                        </a:solidFill>
                        <a:latin typeface="+mn-lt"/>
                        <a:ea typeface="+mn-ea"/>
                        <a:cs typeface="+mn-cs"/>
                      </a:endParaRPr>
                    </a:p>
                    <a:p>
                      <a:r>
                        <a:rPr lang="en-US" altLang="zh-CN" sz="1800" kern="1200" dirty="0" smtClean="0">
                          <a:solidFill>
                            <a:schemeClr val="tx1"/>
                          </a:solidFill>
                          <a:latin typeface="+mn-lt"/>
                          <a:ea typeface="+mn-ea"/>
                          <a:cs typeface="+mn-cs"/>
                        </a:rPr>
                        <a:t>          (5)</a:t>
                      </a:r>
                      <a:r>
                        <a:rPr lang="en-US" altLang="zh-CN" sz="1800" kern="1200" baseline="0" dirty="0" smtClean="0">
                          <a:solidFill>
                            <a:schemeClr val="tx1"/>
                          </a:solidFill>
                          <a:latin typeface="+mn-lt"/>
                          <a:ea typeface="+mn-ea"/>
                          <a:cs typeface="+mn-cs"/>
                        </a:rPr>
                        <a:t> print frequentItems, Rules;</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1400686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2.3 Apriori</a:t>
            </a:r>
            <a:r>
              <a:rPr lang="zh-CN" altLang="en-US" sz="2000" b="1" dirty="0" smtClean="0">
                <a:solidFill>
                  <a:schemeClr val="bg1"/>
                </a:solidFill>
                <a:latin typeface="微软雅黑" panose="020B0503020204020204" pitchFamily="34" charset="-122"/>
                <a:ea typeface="微软雅黑" panose="020B0503020204020204" pitchFamily="34" charset="-122"/>
              </a:rPr>
              <a:t>算法实现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6504166"/>
              </p:ext>
            </p:extLst>
          </p:nvPr>
        </p:nvGraphicFramePr>
        <p:xfrm>
          <a:off x="395536" y="625252"/>
          <a:ext cx="8640960" cy="5029200"/>
        </p:xfrm>
        <a:graphic>
          <a:graphicData uri="http://schemas.openxmlformats.org/drawingml/2006/table">
            <a:tbl>
              <a:tblPr firstRow="1" bandRow="1">
                <a:tableStyleId>{5940675A-B579-460E-94D1-54222C63F5DA}</a:tableStyleId>
              </a:tblPr>
              <a:tblGrid>
                <a:gridCol w="8640960"/>
              </a:tblGrid>
              <a:tr h="370840">
                <a:tc>
                  <a:txBody>
                    <a:bodyPr/>
                    <a:lstStyle/>
                    <a:p>
                      <a:pPr marL="342900" indent="-342900">
                        <a:buAutoNum type="arabicPeriod"/>
                      </a:pPr>
                      <a:r>
                        <a:rPr lang="zh-CN" altLang="en-US" dirty="0" smtClean="0"/>
                        <a:t>把选择的每一条记录放入</a:t>
                      </a:r>
                      <a:r>
                        <a:rPr lang="en-US" altLang="zh-CN" dirty="0" smtClean="0"/>
                        <a:t>List&lt;String&gt;</a:t>
                      </a:r>
                      <a:r>
                        <a:rPr lang="zh-CN" altLang="en-US" dirty="0" smtClean="0"/>
                        <a:t>中；</a:t>
                      </a:r>
                      <a:endParaRPr lang="en-US" altLang="zh-CN" dirty="0" smtClean="0"/>
                    </a:p>
                    <a:p>
                      <a:pPr marL="342900" indent="-342900">
                        <a:buAutoNum type="arabicPeriod"/>
                      </a:pPr>
                      <a:r>
                        <a:rPr lang="en-US" altLang="zh-CN" sz="1800" kern="1200" dirty="0" smtClean="0">
                          <a:solidFill>
                            <a:schemeClr val="tx1"/>
                          </a:solidFill>
                          <a:latin typeface="+mn-lt"/>
                          <a:ea typeface="+mn-ea"/>
                          <a:cs typeface="+mn-cs"/>
                        </a:rPr>
                        <a:t>Map&lt;String, Integer&gt; getItem1FC( )</a:t>
                      </a:r>
                    </a:p>
                    <a:p>
                      <a:pPr marL="0" indent="0">
                        <a:buNone/>
                      </a:pPr>
                      <a:r>
                        <a:rPr lang="en-US" altLang="zh-CN" sz="1800" kern="1200" dirty="0" smtClean="0">
                          <a:solidFill>
                            <a:schemeClr val="tx1"/>
                          </a:solidFill>
                          <a:latin typeface="+mn-lt"/>
                          <a:ea typeface="+mn-ea"/>
                          <a:cs typeface="+mn-cs"/>
                        </a:rPr>
                        <a:t>       </a:t>
                      </a:r>
                      <a:r>
                        <a:rPr lang="zh-CN" altLang="en-US" sz="1800" kern="1200" dirty="0" smtClean="0">
                          <a:solidFill>
                            <a:schemeClr val="tx1"/>
                          </a:solidFill>
                          <a:latin typeface="+mn-lt"/>
                          <a:ea typeface="+mn-ea"/>
                          <a:cs typeface="+mn-cs"/>
                        </a:rPr>
                        <a:t>设置两个</a:t>
                      </a:r>
                      <a:r>
                        <a:rPr lang="en-US" altLang="zh-CN" sz="1800" kern="1200" dirty="0" smtClean="0">
                          <a:solidFill>
                            <a:schemeClr val="tx1"/>
                          </a:solidFill>
                          <a:latin typeface="+mn-lt"/>
                          <a:ea typeface="+mn-ea"/>
                          <a:cs typeface="+mn-cs"/>
                        </a:rPr>
                        <a:t>Map</a:t>
                      </a:r>
                      <a:r>
                        <a:rPr lang="zh-CN" altLang="en-US" sz="1800" kern="1200" dirty="0" smtClean="0">
                          <a:solidFill>
                            <a:schemeClr val="tx1"/>
                          </a:solidFill>
                          <a:latin typeface="+mn-lt"/>
                          <a:ea typeface="+mn-ea"/>
                          <a:cs typeface="+mn-cs"/>
                        </a:rPr>
                        <a:t>，一个用于存储扫描数据库的每一项</a:t>
                      </a:r>
                      <a:r>
                        <a:rPr lang="en-US" altLang="zh-CN" sz="1800" kern="1200" dirty="0" smtClean="0">
                          <a:solidFill>
                            <a:schemeClr val="tx1"/>
                          </a:solidFill>
                          <a:latin typeface="+mn-lt"/>
                          <a:ea typeface="+mn-ea"/>
                          <a:cs typeface="+mn-cs"/>
                        </a:rPr>
                        <a:t>item</a:t>
                      </a:r>
                      <a:r>
                        <a:rPr lang="zh-CN" altLang="en-US" sz="1800" kern="1200" dirty="0" smtClean="0">
                          <a:solidFill>
                            <a:schemeClr val="tx1"/>
                          </a:solidFill>
                          <a:latin typeface="+mn-lt"/>
                          <a:ea typeface="+mn-ea"/>
                          <a:cs typeface="+mn-cs"/>
                        </a:rPr>
                        <a:t>和</a:t>
                      </a:r>
                      <a:r>
                        <a:rPr lang="en-US" altLang="zh-CN" sz="1800" kern="1200" dirty="0" smtClean="0">
                          <a:solidFill>
                            <a:schemeClr val="tx1"/>
                          </a:solidFill>
                          <a:latin typeface="+mn-lt"/>
                          <a:ea typeface="+mn-ea"/>
                          <a:cs typeface="+mn-cs"/>
                        </a:rPr>
                        <a:t>value</a:t>
                      </a:r>
                    </a:p>
                    <a:p>
                      <a:pPr marL="0" indent="0">
                        <a:buNone/>
                      </a:pPr>
                      <a:r>
                        <a:rPr lang="en-US" altLang="zh-CN" sz="1800" kern="1200" dirty="0" smtClean="0">
                          <a:solidFill>
                            <a:schemeClr val="tx1"/>
                          </a:solidFill>
                          <a:latin typeface="+mn-lt"/>
                          <a:ea typeface="+mn-ea"/>
                          <a:cs typeface="+mn-cs"/>
                        </a:rPr>
                        <a:t>       </a:t>
                      </a:r>
                      <a:r>
                        <a:rPr lang="zh-CN" altLang="en-US" sz="1800" kern="1200" dirty="0" smtClean="0">
                          <a:solidFill>
                            <a:schemeClr val="tx1"/>
                          </a:solidFill>
                          <a:latin typeface="+mn-lt"/>
                          <a:ea typeface="+mn-ea"/>
                          <a:cs typeface="+mn-cs"/>
                        </a:rPr>
                        <a:t>若</a:t>
                      </a:r>
                      <a:r>
                        <a:rPr lang="en-US" altLang="zh-CN" sz="1800" kern="1200" dirty="0" smtClean="0">
                          <a:solidFill>
                            <a:schemeClr val="tx1"/>
                          </a:solidFill>
                          <a:latin typeface="+mn-lt"/>
                          <a:ea typeface="+mn-ea"/>
                          <a:cs typeface="+mn-cs"/>
                        </a:rPr>
                        <a:t>value&gt;min_sup,</a:t>
                      </a:r>
                      <a:r>
                        <a:rPr lang="en-US" altLang="zh-CN" sz="1800" kern="1200" baseline="0" dirty="0" smtClean="0">
                          <a:solidFill>
                            <a:schemeClr val="tx1"/>
                          </a:solidFill>
                          <a:latin typeface="+mn-lt"/>
                          <a:ea typeface="+mn-ea"/>
                          <a:cs typeface="+mn-cs"/>
                        </a:rPr>
                        <a:t> </a:t>
                      </a:r>
                      <a:r>
                        <a:rPr lang="zh-CN" altLang="en-US" sz="1800" kern="1200" baseline="0" dirty="0" smtClean="0">
                          <a:solidFill>
                            <a:schemeClr val="tx1"/>
                          </a:solidFill>
                          <a:latin typeface="+mn-lt"/>
                          <a:ea typeface="+mn-ea"/>
                          <a:cs typeface="+mn-cs"/>
                        </a:rPr>
                        <a:t>则把这一项</a:t>
                      </a:r>
                      <a:r>
                        <a:rPr lang="en-US" altLang="zh-CN" sz="1800" kern="1200" baseline="0" dirty="0" smtClean="0">
                          <a:solidFill>
                            <a:schemeClr val="tx1"/>
                          </a:solidFill>
                          <a:latin typeface="+mn-lt"/>
                          <a:ea typeface="+mn-ea"/>
                          <a:cs typeface="+mn-cs"/>
                        </a:rPr>
                        <a:t>item</a:t>
                      </a:r>
                      <a:r>
                        <a:rPr lang="zh-CN" altLang="en-US" sz="1800" kern="1200" baseline="0" dirty="0" smtClean="0">
                          <a:solidFill>
                            <a:schemeClr val="tx1"/>
                          </a:solidFill>
                          <a:latin typeface="+mn-lt"/>
                          <a:ea typeface="+mn-ea"/>
                          <a:cs typeface="+mn-cs"/>
                        </a:rPr>
                        <a:t>和</a:t>
                      </a:r>
                      <a:r>
                        <a:rPr lang="en-US" altLang="zh-CN" sz="1800" kern="1200" baseline="0" dirty="0" smtClean="0">
                          <a:solidFill>
                            <a:schemeClr val="tx1"/>
                          </a:solidFill>
                          <a:latin typeface="+mn-lt"/>
                          <a:ea typeface="+mn-ea"/>
                          <a:cs typeface="+mn-cs"/>
                        </a:rPr>
                        <a:t>value</a:t>
                      </a:r>
                      <a:r>
                        <a:rPr lang="zh-CN" altLang="en-US" sz="1800" kern="1200" baseline="0" dirty="0" smtClean="0">
                          <a:solidFill>
                            <a:schemeClr val="tx1"/>
                          </a:solidFill>
                          <a:latin typeface="+mn-lt"/>
                          <a:ea typeface="+mn-ea"/>
                          <a:cs typeface="+mn-cs"/>
                        </a:rPr>
                        <a:t>存入另一个</a:t>
                      </a:r>
                      <a:r>
                        <a:rPr lang="en-US" altLang="zh-CN" sz="1800" kern="1200" baseline="0" dirty="0" smtClean="0">
                          <a:solidFill>
                            <a:schemeClr val="tx1"/>
                          </a:solidFill>
                          <a:latin typeface="+mn-lt"/>
                          <a:ea typeface="+mn-ea"/>
                          <a:cs typeface="+mn-cs"/>
                        </a:rPr>
                        <a:t>Map</a:t>
                      </a:r>
                      <a:r>
                        <a:rPr lang="zh-CN" altLang="en-US" sz="1800" kern="1200" baseline="0" dirty="0" smtClean="0">
                          <a:solidFill>
                            <a:schemeClr val="tx1"/>
                          </a:solidFill>
                          <a:latin typeface="+mn-lt"/>
                          <a:ea typeface="+mn-ea"/>
                          <a:cs typeface="+mn-cs"/>
                        </a:rPr>
                        <a:t>，并返回；</a:t>
                      </a:r>
                      <a:endParaRPr lang="en-US" altLang="zh-CN" sz="1800" kern="1200" dirty="0" smtClean="0">
                        <a:solidFill>
                          <a:schemeClr val="tx1"/>
                        </a:solidFill>
                        <a:latin typeface="+mn-lt"/>
                        <a:ea typeface="+mn-ea"/>
                        <a:cs typeface="+mn-cs"/>
                      </a:endParaRPr>
                    </a:p>
                    <a:p>
                      <a:pPr marL="342900" indent="-342900">
                        <a:buAutoNum type="arabicPeriod" startAt="3"/>
                      </a:pPr>
                      <a:r>
                        <a:rPr lang="en-US" altLang="zh-CN" sz="1800" kern="1200" dirty="0" smtClean="0">
                          <a:solidFill>
                            <a:schemeClr val="tx1"/>
                          </a:solidFill>
                          <a:latin typeface="+mn-lt"/>
                          <a:ea typeface="+mn-ea"/>
                          <a:cs typeface="+mn-cs"/>
                        </a:rPr>
                        <a:t>Map&lt;String, Integer&gt; getCandidateCollection(itemkFcMap)</a:t>
                      </a:r>
                    </a:p>
                    <a:p>
                      <a:pPr marL="0" indent="0">
                        <a:buNone/>
                      </a:pPr>
                      <a:r>
                        <a:rPr lang="en-US" altLang="zh-CN" sz="1800" kern="1200" dirty="0" smtClean="0">
                          <a:solidFill>
                            <a:schemeClr val="tx1"/>
                          </a:solidFill>
                          <a:latin typeface="+mn-lt"/>
                          <a:ea typeface="+mn-ea"/>
                          <a:cs typeface="+mn-cs"/>
                        </a:rPr>
                        <a:t>      </a:t>
                      </a:r>
                      <a:r>
                        <a:rPr lang="zh-CN" altLang="en-US" sz="1800" kern="1200" dirty="0" smtClean="0">
                          <a:solidFill>
                            <a:schemeClr val="tx1"/>
                          </a:solidFill>
                          <a:latin typeface="+mn-lt"/>
                          <a:ea typeface="+mn-ea"/>
                          <a:cs typeface="+mn-cs"/>
                        </a:rPr>
                        <a:t>对</a:t>
                      </a:r>
                      <a:r>
                        <a:rPr lang="en-US" altLang="zh-CN" sz="1800" kern="1200" dirty="0" smtClean="0">
                          <a:solidFill>
                            <a:schemeClr val="tx1"/>
                          </a:solidFill>
                          <a:latin typeface="+mn-lt"/>
                          <a:ea typeface="+mn-ea"/>
                          <a:cs typeface="+mn-cs"/>
                        </a:rPr>
                        <a:t>itemkFcMap</a:t>
                      </a:r>
                      <a:r>
                        <a:rPr lang="zh-CN" altLang="en-US" sz="1800" kern="1200" dirty="0" smtClean="0">
                          <a:solidFill>
                            <a:schemeClr val="tx1"/>
                          </a:solidFill>
                          <a:latin typeface="+mn-lt"/>
                          <a:ea typeface="+mn-ea"/>
                          <a:cs typeface="+mn-cs"/>
                        </a:rPr>
                        <a:t>首先转换成对应的两个</a:t>
                      </a:r>
                      <a:r>
                        <a:rPr lang="en-US" altLang="zh-CN" sz="1800" kern="1200" dirty="0" smtClean="0">
                          <a:solidFill>
                            <a:schemeClr val="tx1"/>
                          </a:solidFill>
                          <a:latin typeface="+mn-lt"/>
                          <a:ea typeface="+mn-ea"/>
                          <a:cs typeface="+mn-cs"/>
                        </a:rPr>
                        <a:t>Set</a:t>
                      </a:r>
                      <a:r>
                        <a:rPr lang="zh-CN" altLang="en-US" sz="1800" kern="1200" dirty="0" smtClean="0">
                          <a:solidFill>
                            <a:schemeClr val="tx1"/>
                          </a:solidFill>
                          <a:latin typeface="+mn-lt"/>
                          <a:ea typeface="+mn-ea"/>
                          <a:cs typeface="+mn-cs"/>
                        </a:rPr>
                        <a:t>，对</a:t>
                      </a:r>
                      <a:r>
                        <a:rPr lang="en-US" altLang="zh-CN" sz="1800" kern="1200" dirty="0" smtClean="0">
                          <a:solidFill>
                            <a:schemeClr val="tx1"/>
                          </a:solidFill>
                          <a:latin typeface="+mn-lt"/>
                          <a:ea typeface="+mn-ea"/>
                          <a:cs typeface="+mn-cs"/>
                        </a:rPr>
                        <a:t>Set</a:t>
                      </a:r>
                      <a:r>
                        <a:rPr lang="zh-CN" altLang="en-US" sz="1800" kern="1200" dirty="0" smtClean="0">
                          <a:solidFill>
                            <a:schemeClr val="tx1"/>
                          </a:solidFill>
                          <a:latin typeface="+mn-lt"/>
                          <a:ea typeface="+mn-ea"/>
                          <a:cs typeface="+mn-cs"/>
                        </a:rPr>
                        <a:t>中进行连接步操作，  即实行一个双重循环，按字典顺序连接</a:t>
                      </a:r>
                      <a:r>
                        <a:rPr lang="en-US" altLang="zh-CN" sz="1800" kern="1200" dirty="0" smtClean="0">
                          <a:solidFill>
                            <a:schemeClr val="tx1"/>
                          </a:solidFill>
                          <a:latin typeface="+mn-lt"/>
                          <a:ea typeface="+mn-ea"/>
                          <a:cs typeface="+mn-cs"/>
                        </a:rPr>
                        <a:t>Set</a:t>
                      </a:r>
                      <a:r>
                        <a:rPr lang="zh-CN" altLang="en-US" sz="1800" kern="1200" dirty="0" smtClean="0">
                          <a:solidFill>
                            <a:schemeClr val="tx1"/>
                          </a:solidFill>
                          <a:latin typeface="+mn-lt"/>
                          <a:ea typeface="+mn-ea"/>
                          <a:cs typeface="+mn-cs"/>
                        </a:rPr>
                        <a:t>中项；</a:t>
                      </a:r>
                      <a:endParaRPr lang="en-US" altLang="zh-CN" sz="1800" kern="1200" dirty="0" smtClean="0">
                        <a:solidFill>
                          <a:schemeClr val="tx1"/>
                        </a:solidFill>
                        <a:latin typeface="+mn-lt"/>
                        <a:ea typeface="+mn-ea"/>
                        <a:cs typeface="+mn-cs"/>
                      </a:endParaRPr>
                    </a:p>
                    <a:p>
                      <a:pPr marL="0" indent="0">
                        <a:buNone/>
                      </a:pPr>
                      <a:r>
                        <a:rPr lang="en-US" altLang="zh-CN" sz="1800" kern="1200" baseline="0" dirty="0" smtClean="0">
                          <a:solidFill>
                            <a:schemeClr val="tx1"/>
                          </a:solidFill>
                          <a:latin typeface="+mn-lt"/>
                          <a:ea typeface="+mn-ea"/>
                          <a:cs typeface="+mn-cs"/>
                        </a:rPr>
                        <a:t>      </a:t>
                      </a:r>
                      <a:r>
                        <a:rPr lang="zh-CN" altLang="en-US" sz="1800" kern="1200" baseline="0" dirty="0" smtClean="0">
                          <a:solidFill>
                            <a:schemeClr val="tx1"/>
                          </a:solidFill>
                          <a:latin typeface="+mn-lt"/>
                          <a:ea typeface="+mn-ea"/>
                          <a:cs typeface="+mn-cs"/>
                        </a:rPr>
                        <a:t>进行剪枝步操作，判断连接后的项是否在频繁项集中，如果不在，则把候选集放入</a:t>
                      </a:r>
                      <a:r>
                        <a:rPr lang="en-US" altLang="zh-CN" sz="1800" kern="1200" baseline="0" dirty="0" smtClean="0">
                          <a:solidFill>
                            <a:schemeClr val="tx1"/>
                          </a:solidFill>
                          <a:latin typeface="+mn-lt"/>
                          <a:ea typeface="+mn-ea"/>
                          <a:cs typeface="+mn-cs"/>
                        </a:rPr>
                        <a:t>Map&lt;String, Integer&gt; candidateCollection</a:t>
                      </a:r>
                      <a:r>
                        <a:rPr lang="zh-CN" altLang="en-US" sz="1800" kern="1200" baseline="0" dirty="0" smtClean="0">
                          <a:solidFill>
                            <a:schemeClr val="tx1"/>
                          </a:solidFill>
                          <a:latin typeface="+mn-lt"/>
                          <a:ea typeface="+mn-ea"/>
                          <a:cs typeface="+mn-cs"/>
                        </a:rPr>
                        <a:t>中；</a:t>
                      </a:r>
                      <a:endParaRPr lang="en-US" altLang="zh-CN" sz="1800" kern="1200" dirty="0" smtClean="0">
                        <a:solidFill>
                          <a:schemeClr val="tx1"/>
                        </a:solidFill>
                        <a:latin typeface="+mn-lt"/>
                        <a:ea typeface="+mn-ea"/>
                        <a:cs typeface="+mn-cs"/>
                      </a:endParaRPr>
                    </a:p>
                    <a:p>
                      <a:pPr marL="342900" indent="-342900">
                        <a:buAutoNum type="arabicPeriod" startAt="4"/>
                      </a:pPr>
                      <a:r>
                        <a:rPr lang="en-US" altLang="zh-CN" sz="1800" kern="1200" dirty="0" smtClean="0">
                          <a:solidFill>
                            <a:schemeClr val="tx1"/>
                          </a:solidFill>
                          <a:latin typeface="+mn-lt"/>
                          <a:ea typeface="+mn-ea"/>
                          <a:cs typeface="+mn-cs"/>
                        </a:rPr>
                        <a:t>Map&lt;String, Integer&gt; getFC( ) </a:t>
                      </a:r>
                    </a:p>
                    <a:p>
                      <a:pPr marL="0" indent="0">
                        <a:buNone/>
                      </a:pPr>
                      <a:r>
                        <a:rPr lang="en-US" altLang="zh-CN" sz="1800" kern="1200" baseline="0" dirty="0" smtClean="0">
                          <a:solidFill>
                            <a:schemeClr val="tx1"/>
                          </a:solidFill>
                          <a:latin typeface="+mn-lt"/>
                          <a:ea typeface="+mn-ea"/>
                          <a:cs typeface="+mn-cs"/>
                        </a:rPr>
                        <a:t>       </a:t>
                      </a:r>
                      <a:r>
                        <a:rPr lang="zh-CN" altLang="en-US" sz="1800" kern="1200" baseline="0" dirty="0" smtClean="0">
                          <a:solidFill>
                            <a:schemeClr val="tx1"/>
                          </a:solidFill>
                          <a:latin typeface="+mn-lt"/>
                          <a:ea typeface="+mn-ea"/>
                          <a:cs typeface="+mn-cs"/>
                        </a:rPr>
                        <a:t>把得到的</a:t>
                      </a:r>
                      <a:r>
                        <a:rPr lang="en-US" altLang="zh-CN" sz="1800" kern="1200" baseline="0" dirty="0" smtClean="0">
                          <a:solidFill>
                            <a:schemeClr val="tx1"/>
                          </a:solidFill>
                          <a:latin typeface="+mn-lt"/>
                          <a:ea typeface="+mn-ea"/>
                          <a:cs typeface="+mn-cs"/>
                        </a:rPr>
                        <a:t>1</a:t>
                      </a:r>
                      <a:r>
                        <a:rPr lang="zh-CN" altLang="en-US" sz="1800" kern="1200" baseline="0" dirty="0" smtClean="0">
                          <a:solidFill>
                            <a:schemeClr val="tx1"/>
                          </a:solidFill>
                          <a:latin typeface="+mn-lt"/>
                          <a:ea typeface="+mn-ea"/>
                          <a:cs typeface="+mn-cs"/>
                        </a:rPr>
                        <a:t>项集放入一个</a:t>
                      </a:r>
                      <a:r>
                        <a:rPr lang="en-US" altLang="zh-CN" sz="1800" kern="1200" baseline="0" dirty="0" smtClean="0">
                          <a:solidFill>
                            <a:schemeClr val="tx1"/>
                          </a:solidFill>
                          <a:latin typeface="+mn-lt"/>
                          <a:ea typeface="+mn-ea"/>
                          <a:cs typeface="+mn-cs"/>
                        </a:rPr>
                        <a:t>Map</a:t>
                      </a:r>
                      <a:r>
                        <a:rPr lang="zh-CN" altLang="en-US" sz="1800" kern="1200" baseline="0" dirty="0" smtClean="0">
                          <a:solidFill>
                            <a:schemeClr val="tx1"/>
                          </a:solidFill>
                          <a:latin typeface="+mn-lt"/>
                          <a:ea typeface="+mn-ea"/>
                          <a:cs typeface="+mn-cs"/>
                        </a:rPr>
                        <a:t>，并对这个</a:t>
                      </a:r>
                      <a:r>
                        <a:rPr lang="en-US" altLang="zh-CN" sz="1800" kern="1200" baseline="0" dirty="0" smtClean="0">
                          <a:solidFill>
                            <a:schemeClr val="tx1"/>
                          </a:solidFill>
                          <a:latin typeface="+mn-lt"/>
                          <a:ea typeface="+mn-ea"/>
                          <a:cs typeface="+mn-cs"/>
                        </a:rPr>
                        <a:t>Map</a:t>
                      </a:r>
                      <a:r>
                        <a:rPr lang="zh-CN" altLang="en-US" sz="1800" kern="1200" baseline="0" dirty="0" smtClean="0">
                          <a:solidFill>
                            <a:schemeClr val="tx1"/>
                          </a:solidFill>
                          <a:latin typeface="+mn-lt"/>
                          <a:ea typeface="+mn-ea"/>
                          <a:cs typeface="+mn-cs"/>
                        </a:rPr>
                        <a:t>循环，直到它为空：</a:t>
                      </a:r>
                      <a:endParaRPr lang="en-US" altLang="zh-CN" sz="1800" kern="1200" baseline="0" dirty="0" smtClean="0">
                        <a:solidFill>
                          <a:schemeClr val="tx1"/>
                        </a:solidFill>
                        <a:latin typeface="+mn-lt"/>
                        <a:ea typeface="+mn-ea"/>
                        <a:cs typeface="+mn-cs"/>
                      </a:endParaRPr>
                    </a:p>
                    <a:p>
                      <a:pPr marL="0" indent="0">
                        <a:buNone/>
                      </a:pPr>
                      <a:r>
                        <a:rPr lang="en-US" altLang="zh-CN" sz="1800" kern="1200" baseline="0" dirty="0" smtClean="0">
                          <a:solidFill>
                            <a:schemeClr val="tx1"/>
                          </a:solidFill>
                          <a:latin typeface="+mn-lt"/>
                          <a:ea typeface="+mn-ea"/>
                          <a:cs typeface="+mn-cs"/>
                        </a:rPr>
                        <a:t>       </a:t>
                      </a:r>
                      <a:r>
                        <a:rPr lang="zh-CN" altLang="en-US" sz="1800" kern="1200" baseline="0" dirty="0" smtClean="0">
                          <a:solidFill>
                            <a:schemeClr val="tx1"/>
                          </a:solidFill>
                          <a:latin typeface="+mn-lt"/>
                          <a:ea typeface="+mn-ea"/>
                          <a:cs typeface="+mn-cs"/>
                        </a:rPr>
                        <a:t>对于每一条记录，每一个候选集，判断它的支持度计数，如果它的支持度计数大于</a:t>
                      </a:r>
                      <a:r>
                        <a:rPr lang="en-US" altLang="zh-CN" sz="1800" kern="1200" baseline="0" dirty="0" smtClean="0">
                          <a:solidFill>
                            <a:schemeClr val="tx1"/>
                          </a:solidFill>
                          <a:latin typeface="+mn-lt"/>
                          <a:ea typeface="+mn-ea"/>
                          <a:cs typeface="+mn-cs"/>
                        </a:rPr>
                        <a:t>min_sup</a:t>
                      </a:r>
                      <a:r>
                        <a:rPr lang="zh-CN" altLang="en-US" sz="1800" kern="1200" baseline="0" dirty="0" smtClean="0">
                          <a:solidFill>
                            <a:schemeClr val="tx1"/>
                          </a:solidFill>
                          <a:latin typeface="+mn-lt"/>
                          <a:ea typeface="+mn-ea"/>
                          <a:cs typeface="+mn-cs"/>
                        </a:rPr>
                        <a:t>，则把它放在</a:t>
                      </a:r>
                      <a:r>
                        <a:rPr lang="en-US" altLang="zh-CN" sz="1800" kern="1200" baseline="0" dirty="0" smtClean="0">
                          <a:solidFill>
                            <a:schemeClr val="tx1"/>
                          </a:solidFill>
                          <a:latin typeface="+mn-lt"/>
                          <a:ea typeface="+mn-ea"/>
                          <a:cs typeface="+mn-cs"/>
                        </a:rPr>
                        <a:t>itemkFcMap</a:t>
                      </a:r>
                      <a:r>
                        <a:rPr lang="zh-CN" altLang="en-US" sz="1800" kern="1200" baseline="0" dirty="0" smtClean="0">
                          <a:solidFill>
                            <a:schemeClr val="tx1"/>
                          </a:solidFill>
                          <a:latin typeface="+mn-lt"/>
                          <a:ea typeface="+mn-ea"/>
                          <a:cs typeface="+mn-cs"/>
                        </a:rPr>
                        <a:t>中，并记录它的支持度计数</a:t>
                      </a:r>
                      <a:endParaRPr lang="en-US" altLang="zh-CN" sz="1800" kern="1200" baseline="0" dirty="0" smtClean="0">
                        <a:solidFill>
                          <a:schemeClr val="tx1"/>
                        </a:solidFill>
                        <a:latin typeface="+mn-lt"/>
                        <a:ea typeface="+mn-ea"/>
                        <a:cs typeface="+mn-cs"/>
                      </a:endParaRPr>
                    </a:p>
                    <a:p>
                      <a:pPr marL="0" indent="0">
                        <a:buNone/>
                      </a:pPr>
                      <a:r>
                        <a:rPr lang="en-US" altLang="zh-CN" sz="1800" kern="1200" baseline="0" dirty="0" smtClean="0">
                          <a:solidFill>
                            <a:schemeClr val="tx1"/>
                          </a:solidFill>
                          <a:latin typeface="+mn-lt"/>
                          <a:ea typeface="+mn-ea"/>
                          <a:cs typeface="+mn-cs"/>
                        </a:rPr>
                        <a:t>5. </a:t>
                      </a:r>
                      <a:r>
                        <a:rPr lang="en-US" altLang="zh-CN" sz="1800" kern="1200" dirty="0" smtClean="0">
                          <a:solidFill>
                            <a:schemeClr val="tx1"/>
                          </a:solidFill>
                          <a:latin typeface="+mn-lt"/>
                          <a:ea typeface="+mn-ea"/>
                          <a:cs typeface="+mn-cs"/>
                        </a:rPr>
                        <a:t>Map&lt;String, Double&gt; getRelationRules(frequentCollectionMap)</a:t>
                      </a:r>
                    </a:p>
                    <a:p>
                      <a:pPr marL="0" indent="0">
                        <a:buNone/>
                      </a:pPr>
                      <a:r>
                        <a:rPr lang="en-US" altLang="zh-CN" sz="1800" kern="1200" dirty="0" smtClean="0">
                          <a:solidFill>
                            <a:schemeClr val="tx1"/>
                          </a:solidFill>
                          <a:latin typeface="+mn-lt"/>
                          <a:ea typeface="+mn-ea"/>
                          <a:cs typeface="+mn-cs"/>
                        </a:rPr>
                        <a:t>    </a:t>
                      </a:r>
                      <a:r>
                        <a:rPr lang="zh-CN" altLang="en-US" sz="1800" kern="1200" dirty="0" smtClean="0">
                          <a:solidFill>
                            <a:schemeClr val="tx1"/>
                          </a:solidFill>
                          <a:latin typeface="+mn-lt"/>
                          <a:ea typeface="+mn-ea"/>
                          <a:cs typeface="+mn-cs"/>
                        </a:rPr>
                        <a:t>对频繁项集</a:t>
                      </a:r>
                      <a:r>
                        <a:rPr lang="en-US" altLang="zh-CN" sz="1800" kern="1200" dirty="0" smtClean="0">
                          <a:solidFill>
                            <a:schemeClr val="tx1"/>
                          </a:solidFill>
                          <a:latin typeface="+mn-lt"/>
                          <a:ea typeface="+mn-ea"/>
                          <a:cs typeface="+mn-cs"/>
                        </a:rPr>
                        <a:t>frequentCollectionMap</a:t>
                      </a:r>
                      <a:r>
                        <a:rPr lang="zh-CN" altLang="en-US" sz="1800" kern="1200" dirty="0" smtClean="0">
                          <a:solidFill>
                            <a:schemeClr val="tx1"/>
                          </a:solidFill>
                          <a:latin typeface="+mn-lt"/>
                          <a:ea typeface="+mn-ea"/>
                          <a:cs typeface="+mn-cs"/>
                        </a:rPr>
                        <a:t>转换为</a:t>
                      </a:r>
                      <a:r>
                        <a:rPr lang="en-US" altLang="zh-CN" sz="1800" kern="1200" dirty="0" smtClean="0">
                          <a:solidFill>
                            <a:schemeClr val="tx1"/>
                          </a:solidFill>
                          <a:latin typeface="+mn-lt"/>
                          <a:ea typeface="+mn-ea"/>
                          <a:cs typeface="+mn-cs"/>
                        </a:rPr>
                        <a:t>Set</a:t>
                      </a:r>
                      <a:r>
                        <a:rPr lang="zh-CN" altLang="en-US" sz="1800" kern="1200" dirty="0" smtClean="0">
                          <a:solidFill>
                            <a:schemeClr val="tx1"/>
                          </a:solidFill>
                          <a:latin typeface="+mn-lt"/>
                          <a:ea typeface="+mn-ea"/>
                          <a:cs typeface="+mn-cs"/>
                        </a:rPr>
                        <a:t>，对</a:t>
                      </a:r>
                      <a:r>
                        <a:rPr lang="en-US" altLang="zh-CN" sz="1800" kern="1200" dirty="0" smtClean="0">
                          <a:solidFill>
                            <a:schemeClr val="tx1"/>
                          </a:solidFill>
                          <a:latin typeface="+mn-lt"/>
                          <a:ea typeface="+mn-ea"/>
                          <a:cs typeface="+mn-cs"/>
                        </a:rPr>
                        <a:t>Set</a:t>
                      </a:r>
                      <a:r>
                        <a:rPr lang="zh-CN" altLang="en-US" sz="1800" kern="1200" dirty="0" smtClean="0">
                          <a:solidFill>
                            <a:schemeClr val="tx1"/>
                          </a:solidFill>
                          <a:latin typeface="+mn-lt"/>
                          <a:ea typeface="+mn-ea"/>
                          <a:cs typeface="+mn-cs"/>
                        </a:rPr>
                        <a:t>循环：把</a:t>
                      </a:r>
                      <a:r>
                        <a:rPr lang="en-US" altLang="zh-CN" sz="1800" kern="1200" dirty="0" smtClean="0">
                          <a:solidFill>
                            <a:schemeClr val="tx1"/>
                          </a:solidFill>
                          <a:latin typeface="+mn-lt"/>
                          <a:ea typeface="+mn-ea"/>
                          <a:cs typeface="+mn-cs"/>
                        </a:rPr>
                        <a:t>Set</a:t>
                      </a:r>
                      <a:r>
                        <a:rPr lang="zh-CN" altLang="en-US" sz="1800" kern="1200" dirty="0" smtClean="0">
                          <a:solidFill>
                            <a:schemeClr val="tx1"/>
                          </a:solidFill>
                          <a:latin typeface="+mn-lt"/>
                          <a:ea typeface="+mn-ea"/>
                          <a:cs typeface="+mn-cs"/>
                        </a:rPr>
                        <a:t>中的每一项转换为字符从数组，放入</a:t>
                      </a:r>
                      <a:r>
                        <a:rPr lang="en-US" altLang="zh-CN" sz="1800" kern="1200" dirty="0" smtClean="0">
                          <a:solidFill>
                            <a:schemeClr val="tx1"/>
                          </a:solidFill>
                          <a:latin typeface="+mn-lt"/>
                          <a:ea typeface="+mn-ea"/>
                          <a:cs typeface="+mn-cs"/>
                        </a:rPr>
                        <a:t>List&lt;String&gt;</a:t>
                      </a:r>
                      <a:r>
                        <a:rPr lang="zh-CN" altLang="en-US" sz="1800" kern="1200" dirty="0" smtClean="0">
                          <a:solidFill>
                            <a:schemeClr val="tx1"/>
                          </a:solidFill>
                          <a:latin typeface="+mn-lt"/>
                          <a:ea typeface="+mn-ea"/>
                          <a:cs typeface="+mn-cs"/>
                        </a:rPr>
                        <a:t>中</a:t>
                      </a:r>
                      <a:r>
                        <a:rPr lang="en-US" altLang="zh-CN" sz="1800" kern="1200" dirty="0" smtClean="0">
                          <a:solidFill>
                            <a:schemeClr val="tx1"/>
                          </a:solidFill>
                          <a:latin typeface="+mn-lt"/>
                          <a:ea typeface="+mn-ea"/>
                          <a:cs typeface="+mn-cs"/>
                        </a:rPr>
                        <a:t>, </a:t>
                      </a:r>
                      <a:r>
                        <a:rPr lang="zh-CN" altLang="en-US" sz="1800" kern="1200" dirty="0" smtClean="0">
                          <a:solidFill>
                            <a:schemeClr val="tx1"/>
                          </a:solidFill>
                          <a:latin typeface="+mn-lt"/>
                          <a:ea typeface="+mn-ea"/>
                          <a:cs typeface="+mn-cs"/>
                        </a:rPr>
                        <a:t>并把它的所有非空子集放在</a:t>
                      </a:r>
                      <a:r>
                        <a:rPr lang="en-US" altLang="zh-CN" sz="1800" kern="1200" dirty="0" smtClean="0">
                          <a:solidFill>
                            <a:schemeClr val="tx1"/>
                          </a:solidFill>
                          <a:latin typeface="+mn-lt"/>
                          <a:ea typeface="+mn-ea"/>
                          <a:cs typeface="+mn-cs"/>
                        </a:rPr>
                        <a:t>List&lt;List&lt;String&gt;&gt;</a:t>
                      </a:r>
                      <a:r>
                        <a:rPr lang="zh-CN" altLang="en-US" sz="1800" kern="1200" dirty="0" smtClean="0">
                          <a:solidFill>
                            <a:schemeClr val="tx1"/>
                          </a:solidFill>
                          <a:latin typeface="+mn-lt"/>
                          <a:ea typeface="+mn-ea"/>
                          <a:cs typeface="+mn-cs"/>
                        </a:rPr>
                        <a:t>中，循环判断子集中的项是否包含原</a:t>
                      </a:r>
                      <a:r>
                        <a:rPr lang="en-US" altLang="zh-CN" sz="1800" kern="1200" dirty="0" smtClean="0">
                          <a:solidFill>
                            <a:schemeClr val="tx1"/>
                          </a:solidFill>
                          <a:latin typeface="+mn-lt"/>
                          <a:ea typeface="+mn-ea"/>
                          <a:cs typeface="+mn-cs"/>
                        </a:rPr>
                        <a:t>List</a:t>
                      </a:r>
                      <a:r>
                        <a:rPr lang="zh-CN" altLang="en-US" sz="1800" kern="1200" dirty="0" smtClean="0">
                          <a:solidFill>
                            <a:schemeClr val="tx1"/>
                          </a:solidFill>
                          <a:latin typeface="+mn-lt"/>
                          <a:ea typeface="+mn-ea"/>
                          <a:cs typeface="+mn-cs"/>
                        </a:rPr>
                        <a:t>中的项，并分别置为前后项</a:t>
                      </a:r>
                      <a:r>
                        <a:rPr lang="en-US" altLang="zh-CN" sz="1800" kern="1200" dirty="0" smtClean="0">
                          <a:solidFill>
                            <a:schemeClr val="tx1"/>
                          </a:solidFill>
                          <a:latin typeface="+mn-lt"/>
                          <a:ea typeface="+mn-ea"/>
                          <a:cs typeface="+mn-cs"/>
                        </a:rPr>
                        <a:t>List</a:t>
                      </a:r>
                      <a:r>
                        <a:rPr lang="zh-CN" altLang="en-US" sz="1800" kern="1200" dirty="0" smtClean="0">
                          <a:solidFill>
                            <a:schemeClr val="tx1"/>
                          </a:solidFill>
                          <a:latin typeface="+mn-lt"/>
                          <a:ea typeface="+mn-ea"/>
                          <a:cs typeface="+mn-cs"/>
                        </a:rPr>
                        <a:t>。判断是否满足</a:t>
                      </a:r>
                      <a:r>
                        <a:rPr lang="en-US" altLang="zh-CN" sz="1800" kern="1200" dirty="0" smtClean="0">
                          <a:solidFill>
                            <a:schemeClr val="tx1"/>
                          </a:solidFill>
                          <a:latin typeface="+mn-lt"/>
                          <a:ea typeface="+mn-ea"/>
                          <a:cs typeface="+mn-cs"/>
                        </a:rPr>
                        <a:t>min_conf</a:t>
                      </a:r>
                      <a:r>
                        <a:rPr lang="zh-CN" altLang="en-US" sz="1800" kern="1200" dirty="0" smtClean="0">
                          <a:solidFill>
                            <a:schemeClr val="tx1"/>
                          </a:solidFill>
                          <a:latin typeface="+mn-lt"/>
                          <a:ea typeface="+mn-ea"/>
                          <a:cs typeface="+mn-cs"/>
                        </a:rPr>
                        <a:t>，把前后项转换成字符串放在</a:t>
                      </a:r>
                      <a:r>
                        <a:rPr lang="en-US" altLang="zh-CN" sz="1800" kern="1200" dirty="0" smtClean="0">
                          <a:solidFill>
                            <a:schemeClr val="tx1"/>
                          </a:solidFill>
                          <a:latin typeface="+mn-lt"/>
                          <a:ea typeface="+mn-ea"/>
                          <a:cs typeface="+mn-cs"/>
                        </a:rPr>
                        <a:t>Map</a:t>
                      </a:r>
                      <a:r>
                        <a:rPr lang="zh-CN" altLang="en-US" sz="1800" kern="1200" dirty="0" smtClean="0">
                          <a:solidFill>
                            <a:schemeClr val="tx1"/>
                          </a:solidFill>
                          <a:latin typeface="+mn-lt"/>
                          <a:ea typeface="+mn-ea"/>
                          <a:cs typeface="+mn-cs"/>
                        </a:rPr>
                        <a:t>中，并保存置信度。</a:t>
                      </a:r>
                      <a:endParaRPr lang="en-US" altLang="zh-CN" sz="18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r>
            </a:tbl>
          </a:graphicData>
        </a:graphic>
      </p:graphicFrame>
    </p:spTree>
    <p:extLst>
      <p:ext uri="{BB962C8B-B14F-4D97-AF65-F5344CB8AC3E}">
        <p14:creationId xmlns:p14="http://schemas.microsoft.com/office/powerpoint/2010/main" val="1400686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4824536"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2.4 Apriori</a:t>
            </a:r>
            <a:r>
              <a:rPr lang="zh-CN" altLang="en-US" sz="2000" b="1" dirty="0" smtClean="0">
                <a:solidFill>
                  <a:schemeClr val="bg1"/>
                </a:solidFill>
                <a:latin typeface="微软雅黑" panose="020B0503020204020204" pitchFamily="34" charset="-122"/>
                <a:ea typeface="微软雅黑" panose="020B0503020204020204" pitchFamily="34" charset="-122"/>
              </a:rPr>
              <a:t>算法在项目中的应用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27584" y="769268"/>
            <a:ext cx="7920880" cy="4524315"/>
          </a:xfrm>
          <a:prstGeom prst="rect">
            <a:avLst/>
          </a:prstGeom>
          <a:noFill/>
        </p:spPr>
        <p:txBody>
          <a:bodyPr wrap="square" rtlCol="0">
            <a:spAutoFit/>
          </a:bodyPr>
          <a:lstStyle/>
          <a:p>
            <a:pPr marL="342900" indent="-342900">
              <a:buAutoNum type="arabicPeriod"/>
            </a:pPr>
            <a:r>
              <a:rPr lang="zh-CN" altLang="en-US" dirty="0" smtClean="0"/>
              <a:t>预处理</a:t>
            </a:r>
            <a:endParaRPr lang="en-US" altLang="zh-CN" dirty="0" smtClean="0"/>
          </a:p>
          <a:p>
            <a:r>
              <a:rPr lang="en-US" altLang="zh-CN" dirty="0"/>
              <a:t> </a:t>
            </a:r>
            <a:r>
              <a:rPr lang="en-US" altLang="zh-CN" dirty="0" smtClean="0"/>
              <a:t>     </a:t>
            </a:r>
            <a:r>
              <a:rPr lang="zh-CN" altLang="en-US" dirty="0" smtClean="0"/>
              <a:t>对</a:t>
            </a:r>
            <a:r>
              <a:rPr lang="en-US" altLang="zh-CN" dirty="0" smtClean="0"/>
              <a:t>tm_user</a:t>
            </a:r>
            <a:r>
              <a:rPr lang="zh-CN" altLang="en-US" dirty="0" smtClean="0"/>
              <a:t>表、</a:t>
            </a:r>
            <a:r>
              <a:rPr lang="en-US" altLang="zh-CN" dirty="0" smtClean="0"/>
              <a:t>crm_userBaseInfo</a:t>
            </a:r>
            <a:r>
              <a:rPr lang="zh-CN" altLang="en-US" dirty="0" smtClean="0"/>
              <a:t>表的共</a:t>
            </a:r>
            <a:r>
              <a:rPr lang="en-US" altLang="zh-CN" dirty="0" smtClean="0"/>
              <a:t>25</a:t>
            </a:r>
            <a:r>
              <a:rPr lang="zh-CN" altLang="en-US" dirty="0" smtClean="0"/>
              <a:t>个属性提取构成一个视图</a:t>
            </a:r>
            <a:r>
              <a:rPr lang="en-US" altLang="zh-CN" dirty="0" smtClean="0"/>
              <a:t>f_v_mytable</a:t>
            </a:r>
            <a:r>
              <a:rPr lang="zh-CN" altLang="en-US" dirty="0" smtClean="0"/>
              <a:t>；</a:t>
            </a:r>
            <a:endParaRPr lang="en-US" altLang="zh-CN" dirty="0" smtClean="0"/>
          </a:p>
          <a:p>
            <a:r>
              <a:rPr lang="en-US" altLang="zh-CN" dirty="0"/>
              <a:t> </a:t>
            </a:r>
            <a:r>
              <a:rPr lang="en-US" altLang="zh-CN" dirty="0" smtClean="0"/>
              <a:t>    </a:t>
            </a:r>
            <a:r>
              <a:rPr lang="zh-CN" altLang="en-US" dirty="0" smtClean="0"/>
              <a:t>提取满足是不在黑名单中上海地区且婚姻是已婚或未婚的之间的记录有</a:t>
            </a:r>
            <a:r>
              <a:rPr lang="en-US" altLang="zh-CN" dirty="0" smtClean="0"/>
              <a:t> 8</a:t>
            </a:r>
            <a:r>
              <a:rPr lang="zh-CN" altLang="en-US" dirty="0" smtClean="0"/>
              <a:t>，</a:t>
            </a:r>
            <a:r>
              <a:rPr lang="en-US" altLang="zh-CN" dirty="0" smtClean="0"/>
              <a:t>250</a:t>
            </a:r>
            <a:r>
              <a:rPr lang="zh-CN" altLang="en-US" dirty="0" smtClean="0"/>
              <a:t>条；</a:t>
            </a:r>
            <a:endParaRPr lang="en-US" altLang="zh-CN" dirty="0" smtClean="0"/>
          </a:p>
          <a:p>
            <a:r>
              <a:rPr lang="zh-CN" altLang="en-US" dirty="0" smtClean="0"/>
              <a:t>     对年龄概化：</a:t>
            </a:r>
            <a:endParaRPr lang="en-US" altLang="zh-CN" dirty="0" smtClean="0"/>
          </a:p>
          <a:p>
            <a:r>
              <a:rPr lang="en-US" altLang="zh-CN" dirty="0" smtClean="0"/>
              <a:t>     </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 </a:t>
            </a:r>
            <a:r>
              <a:rPr lang="en-US" altLang="zh-CN" dirty="0" smtClean="0"/>
              <a:t>    </a:t>
            </a:r>
            <a:r>
              <a:rPr lang="zh-CN" altLang="en-US" dirty="0" smtClean="0"/>
              <a:t>放入程序中运行的字段有</a:t>
            </a:r>
            <a:r>
              <a:rPr lang="en-US" altLang="zh-CN" dirty="0" smtClean="0"/>
              <a:t>:7</a:t>
            </a:r>
            <a:r>
              <a:rPr lang="zh-CN" altLang="en-US" dirty="0" smtClean="0"/>
              <a:t>个，包括</a:t>
            </a:r>
            <a:r>
              <a:rPr lang="en-US" altLang="zh-CN" dirty="0" smtClean="0"/>
              <a:t>f_type</a:t>
            </a:r>
            <a:r>
              <a:rPr lang="zh-CN" altLang="en-US" dirty="0" smtClean="0"/>
              <a:t>，</a:t>
            </a:r>
            <a:r>
              <a:rPr lang="en-US" altLang="zh-CN" dirty="0" smtClean="0"/>
              <a:t>f_from</a:t>
            </a:r>
            <a:r>
              <a:rPr lang="zh-CN" altLang="en-US" dirty="0" smtClean="0"/>
              <a:t>、</a:t>
            </a:r>
            <a:r>
              <a:rPr lang="en-US" altLang="zh-CN" dirty="0" smtClean="0"/>
              <a:t>f_marriage</a:t>
            </a:r>
            <a:r>
              <a:rPr lang="zh-CN" altLang="en-US" dirty="0" smtClean="0"/>
              <a:t>、</a:t>
            </a:r>
            <a:r>
              <a:rPr lang="en-US" altLang="zh-CN" dirty="0" smtClean="0"/>
              <a:t>f_successrate</a:t>
            </a:r>
            <a:r>
              <a:rPr lang="zh-CN" altLang="en-US" dirty="0" smtClean="0"/>
              <a:t>、</a:t>
            </a:r>
            <a:r>
              <a:rPr lang="en-US" altLang="zh-CN" dirty="0" smtClean="0"/>
              <a:t>f_sex</a:t>
            </a:r>
            <a:r>
              <a:rPr lang="zh-CN" altLang="en-US" dirty="0" smtClean="0"/>
              <a:t>、</a:t>
            </a:r>
            <a:r>
              <a:rPr lang="en-US" altLang="zh-CN" dirty="0" smtClean="0"/>
              <a:t>f_marriage</a:t>
            </a:r>
            <a:r>
              <a:rPr lang="zh-CN" altLang="en-US" dirty="0" smtClean="0"/>
              <a:t>、</a:t>
            </a:r>
            <a:r>
              <a:rPr lang="en-US" altLang="zh-CN" dirty="0" smtClean="0"/>
              <a:t>f_educationallevel</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1877328563"/>
              </p:ext>
            </p:extLst>
          </p:nvPr>
        </p:nvGraphicFramePr>
        <p:xfrm>
          <a:off x="2915816" y="1989812"/>
          <a:ext cx="3168352" cy="2595880"/>
        </p:xfrm>
        <a:graphic>
          <a:graphicData uri="http://schemas.openxmlformats.org/drawingml/2006/table">
            <a:tbl>
              <a:tblPr firstRow="1" bandRow="1">
                <a:tableStyleId>{5C22544A-7EE6-4342-B048-85BDC9FD1C3A}</a:tableStyleId>
              </a:tblPr>
              <a:tblGrid>
                <a:gridCol w="1584176"/>
                <a:gridCol w="1584176"/>
              </a:tblGrid>
              <a:tr h="370840">
                <a:tc>
                  <a:txBody>
                    <a:bodyPr/>
                    <a:lstStyle/>
                    <a:p>
                      <a:r>
                        <a:rPr lang="zh-CN" altLang="en-US" dirty="0" smtClean="0"/>
                        <a:t>年龄分段</a:t>
                      </a:r>
                      <a:endParaRPr lang="zh-CN" altLang="en-US" dirty="0"/>
                    </a:p>
                  </a:txBody>
                  <a:tcPr/>
                </a:tc>
                <a:tc>
                  <a:txBody>
                    <a:bodyPr/>
                    <a:lstStyle/>
                    <a:p>
                      <a:r>
                        <a:rPr lang="zh-CN" altLang="en-US" dirty="0" smtClean="0"/>
                        <a:t>年龄区间</a:t>
                      </a:r>
                      <a:endParaRPr lang="zh-CN" altLang="en-US" dirty="0"/>
                    </a:p>
                  </a:txBody>
                  <a:tcPr/>
                </a:tc>
              </a:tr>
              <a:tr h="370840">
                <a:tc>
                  <a:txBody>
                    <a:bodyPr/>
                    <a:lstStyle/>
                    <a:p>
                      <a:r>
                        <a:rPr lang="en-US" altLang="zh-CN" dirty="0" smtClean="0"/>
                        <a:t>1</a:t>
                      </a:r>
                      <a:endParaRPr lang="zh-CN" altLang="en-US" dirty="0"/>
                    </a:p>
                  </a:txBody>
                  <a:tcPr/>
                </a:tc>
                <a:tc>
                  <a:txBody>
                    <a:bodyPr/>
                    <a:lstStyle/>
                    <a:p>
                      <a:r>
                        <a:rPr lang="en-US" altLang="zh-CN" dirty="0" smtClean="0"/>
                        <a:t>&lt;20</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20-30</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30-40</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40-50</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50-60</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&gt;60</a:t>
                      </a:r>
                      <a:endParaRPr lang="zh-CN" altLang="en-US" dirty="0"/>
                    </a:p>
                  </a:txBody>
                  <a:tcPr/>
                </a:tc>
              </a:tr>
            </a:tbl>
          </a:graphicData>
        </a:graphic>
      </p:graphicFrame>
    </p:spTree>
    <p:extLst>
      <p:ext uri="{BB962C8B-B14F-4D97-AF65-F5344CB8AC3E}">
        <p14:creationId xmlns:p14="http://schemas.microsoft.com/office/powerpoint/2010/main" val="1400686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4536504"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2.4 Apriori</a:t>
            </a:r>
            <a:r>
              <a:rPr lang="zh-CN" altLang="en-US" sz="2000" b="1" dirty="0">
                <a:solidFill>
                  <a:schemeClr val="bg1"/>
                </a:solidFill>
                <a:latin typeface="微软雅黑" panose="020B0503020204020204" pitchFamily="34" charset="-122"/>
                <a:ea typeface="微软雅黑" panose="020B0503020204020204" pitchFamily="34" charset="-122"/>
              </a:rPr>
              <a:t>算法在项目中的应用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11560" y="697260"/>
            <a:ext cx="7776864" cy="4801314"/>
          </a:xfrm>
          <a:prstGeom prst="rect">
            <a:avLst/>
          </a:prstGeom>
          <a:noFill/>
        </p:spPr>
        <p:txBody>
          <a:bodyPr wrap="square" rtlCol="0">
            <a:spAutoFit/>
          </a:bodyPr>
          <a:lstStyle/>
          <a:p>
            <a:r>
              <a:rPr lang="en-US" altLang="zh-CN" dirty="0" smtClean="0"/>
              <a:t>2</a:t>
            </a:r>
            <a:r>
              <a:rPr lang="zh-CN" altLang="en-US" dirty="0" smtClean="0"/>
              <a:t>、算法结果</a:t>
            </a:r>
            <a:endParaRPr lang="en-US" altLang="zh-CN" dirty="0" smtClean="0"/>
          </a:p>
          <a:p>
            <a:r>
              <a:rPr lang="en-US" altLang="zh-CN" dirty="0"/>
              <a:t>----------------</a:t>
            </a:r>
            <a:r>
              <a:rPr lang="zh-CN" altLang="en-US" dirty="0"/>
              <a:t>频繁项集</a:t>
            </a:r>
            <a:r>
              <a:rPr lang="en-US" altLang="zh-CN" dirty="0"/>
              <a:t>----------------</a:t>
            </a:r>
          </a:p>
          <a:p>
            <a:r>
              <a:rPr lang="en-US" altLang="zh-CN" dirty="0"/>
              <a:t>sex:1;  :  4514</a:t>
            </a:r>
          </a:p>
          <a:p>
            <a:r>
              <a:rPr lang="en-US" altLang="zh-CN" dirty="0"/>
              <a:t>marriage1;  :  4895</a:t>
            </a:r>
          </a:p>
          <a:p>
            <a:r>
              <a:rPr lang="en-US" altLang="zh-CN" dirty="0"/>
              <a:t>marriage1;successrate65%-100%;  :  4891</a:t>
            </a:r>
          </a:p>
          <a:p>
            <a:r>
              <a:rPr lang="en-US" altLang="zh-CN" dirty="0"/>
              <a:t>from:2;successrate65%-100%;  :  4417</a:t>
            </a:r>
          </a:p>
          <a:p>
            <a:r>
              <a:rPr lang="en-US" altLang="zh-CN" dirty="0"/>
              <a:t>successrate65%-100%;  :  8246</a:t>
            </a:r>
          </a:p>
          <a:p>
            <a:r>
              <a:rPr lang="en-US" altLang="zh-CN" dirty="0"/>
              <a:t>sex:1;successrate65%-100%;  :  4510</a:t>
            </a:r>
          </a:p>
          <a:p>
            <a:r>
              <a:rPr lang="en-US" altLang="zh-CN" dirty="0"/>
              <a:t>ager:30-40;  :  4164</a:t>
            </a:r>
          </a:p>
          <a:p>
            <a:r>
              <a:rPr lang="en-US" altLang="zh-CN" dirty="0"/>
              <a:t>from:2;  :  4420</a:t>
            </a:r>
          </a:p>
          <a:p>
            <a:r>
              <a:rPr lang="en-US" altLang="zh-CN" dirty="0"/>
              <a:t>----------------</a:t>
            </a:r>
            <a:r>
              <a:rPr lang="zh-CN" altLang="en-US" dirty="0"/>
              <a:t>关联规则</a:t>
            </a:r>
            <a:r>
              <a:rPr lang="en-US" altLang="zh-CN" dirty="0"/>
              <a:t>----------------</a:t>
            </a:r>
          </a:p>
          <a:p>
            <a:r>
              <a:rPr lang="en-US" altLang="zh-CN" dirty="0"/>
              <a:t>marriage1;-&gt;successrate65%-100%;  :  0.9991828396322778</a:t>
            </a:r>
          </a:p>
          <a:p>
            <a:r>
              <a:rPr lang="en-US" altLang="zh-CN" dirty="0"/>
              <a:t>sex:1;-&gt;successrate65%-100%;  :  0.999113867966327</a:t>
            </a:r>
          </a:p>
          <a:p>
            <a:r>
              <a:rPr lang="en-US" altLang="zh-CN" dirty="0"/>
              <a:t>successrate65%-100%;-&gt;marriage1;  :  0.59313606597138</a:t>
            </a:r>
          </a:p>
          <a:p>
            <a:r>
              <a:rPr lang="en-US" altLang="zh-CN" dirty="0"/>
              <a:t>successrate65%-100%;-&gt;from:2;  :  0.5356536502546689</a:t>
            </a:r>
          </a:p>
          <a:p>
            <a:r>
              <a:rPr lang="en-US" altLang="zh-CN" dirty="0"/>
              <a:t>successrate65%-100%;-&gt;sex:1;  :  0.5469318457433907</a:t>
            </a:r>
          </a:p>
          <a:p>
            <a:r>
              <a:rPr lang="en-US" altLang="zh-CN" dirty="0"/>
              <a:t>from:2;-&gt;successrate65%-100%;  :  0.9993212669683258</a:t>
            </a:r>
            <a:endParaRPr lang="en-US" altLang="zh-CN" dirty="0" smtClean="0"/>
          </a:p>
        </p:txBody>
      </p:sp>
    </p:spTree>
    <p:extLst>
      <p:ext uri="{BB962C8B-B14F-4D97-AF65-F5344CB8AC3E}">
        <p14:creationId xmlns:p14="http://schemas.microsoft.com/office/powerpoint/2010/main" val="559720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a:t>
            </a:r>
            <a:r>
              <a:rPr lang="zh-CN" altLang="en-US" sz="2800" dirty="0" smtClean="0">
                <a:solidFill>
                  <a:schemeClr val="bg1"/>
                </a:solidFill>
                <a:latin typeface="方正粗宋简体"/>
                <a:ea typeface="方正粗宋简体"/>
              </a:rPr>
              <a:t>遇到的问题</a:t>
            </a:r>
            <a:endParaRPr lang="en-US" altLang="zh-CN" sz="2800" dirty="0">
              <a:solidFill>
                <a:schemeClr val="bg1"/>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3</a:t>
            </a:r>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   </a:t>
            </a:r>
            <a:r>
              <a:rPr lang="zh-CN" altLang="en-US" sz="4000" b="1" dirty="0" smtClean="0">
                <a:solidFill>
                  <a:schemeClr val="accent1"/>
                </a:solidFill>
                <a:latin typeface="微软雅黑" panose="020B0503020204020204" pitchFamily="34" charset="-122"/>
                <a:ea typeface="微软雅黑" panose="020B0503020204020204" pitchFamily="34" charset="-122"/>
              </a:rPr>
              <a:t>第</a:t>
            </a:r>
            <a:r>
              <a:rPr lang="zh-CN" altLang="en-US" sz="4000" b="1" dirty="0">
                <a:solidFill>
                  <a:schemeClr val="accent1"/>
                </a:solidFill>
                <a:latin typeface="微软雅黑" panose="020B0503020204020204" pitchFamily="34" charset="-122"/>
                <a:ea typeface="微软雅黑" panose="020B0503020204020204" pitchFamily="34" charset="-122"/>
              </a:rPr>
              <a:t>三</a:t>
            </a:r>
            <a:r>
              <a:rPr lang="zh-CN" altLang="en-US" sz="4000" b="1" dirty="0" smtClean="0">
                <a:solidFill>
                  <a:schemeClr val="accent1"/>
                </a:solidFill>
                <a:latin typeface="微软雅黑" panose="020B0503020204020204" pitchFamily="34" charset="-122"/>
                <a:ea typeface="微软雅黑" panose="020B0503020204020204" pitchFamily="34" charset="-122"/>
              </a:rPr>
              <a:t>部分</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4096220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遇到的问题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539552" y="1057300"/>
            <a:ext cx="7704856" cy="2677656"/>
          </a:xfrm>
          <a:prstGeom prst="rect">
            <a:avLst/>
          </a:prstGeom>
          <a:noFill/>
        </p:spPr>
        <p:txBody>
          <a:bodyPr wrap="square" rtlCol="0">
            <a:spAutoFit/>
          </a:bodyPr>
          <a:lstStyle/>
          <a:p>
            <a:pPr marL="342900" indent="-342900">
              <a:buAutoNum type="arabicPeriod"/>
            </a:pPr>
            <a:r>
              <a:rPr lang="zh-CN" altLang="en-US" sz="2400" dirty="0" smtClean="0"/>
              <a:t>数据量过大，运行时导致内存溢出；</a:t>
            </a:r>
            <a:endParaRPr lang="en-US" altLang="zh-CN" sz="2400" dirty="0" smtClean="0"/>
          </a:p>
          <a:p>
            <a:pPr marL="342900" indent="-342900">
              <a:buAutoNum type="arabicPeriod"/>
            </a:pPr>
            <a:r>
              <a:rPr lang="zh-CN" altLang="en-US" sz="2400" dirty="0" smtClean="0"/>
              <a:t>数据空值太多，有效数据较少；</a:t>
            </a:r>
            <a:endParaRPr lang="en-US" altLang="zh-CN" sz="2400" dirty="0" smtClean="0"/>
          </a:p>
          <a:p>
            <a:pPr marL="342900" indent="-342900">
              <a:buAutoNum type="arabicPeriod"/>
            </a:pPr>
            <a:r>
              <a:rPr lang="zh-CN" altLang="en-US" sz="2400" dirty="0"/>
              <a:t>支持</a:t>
            </a:r>
            <a:r>
              <a:rPr lang="zh-CN" altLang="en-US" sz="2400" dirty="0" smtClean="0"/>
              <a:t>度和置信度的设置问题；</a:t>
            </a:r>
            <a:endParaRPr lang="en-US" altLang="zh-CN" sz="2400" dirty="0" smtClean="0"/>
          </a:p>
          <a:p>
            <a:pPr marL="342900" indent="-342900">
              <a:buAutoNum type="arabicPeriod"/>
            </a:pPr>
            <a:r>
              <a:rPr lang="zh-CN" altLang="en-US" sz="2400" dirty="0"/>
              <a:t>概</a:t>
            </a:r>
            <a:r>
              <a:rPr lang="zh-CN" altLang="en-US" sz="2400" dirty="0" smtClean="0"/>
              <a:t>化区间设置问题；</a:t>
            </a:r>
            <a:endParaRPr lang="en-US" altLang="zh-CN" sz="2400" dirty="0" smtClean="0"/>
          </a:p>
          <a:p>
            <a:pPr marL="342900" indent="-342900">
              <a:buAutoNum type="arabicPeriod"/>
            </a:pPr>
            <a:r>
              <a:rPr lang="zh-CN" altLang="en-US" sz="2400" dirty="0" smtClean="0"/>
              <a:t>产生的关联规则太多，但是有用的太少；</a:t>
            </a:r>
            <a:endParaRPr lang="en-US" altLang="zh-CN" sz="2400" dirty="0" smtClean="0"/>
          </a:p>
          <a:p>
            <a:pPr marL="342900" indent="-342900">
              <a:buAutoNum type="arabicPeriod"/>
            </a:pPr>
            <a:r>
              <a:rPr lang="zh-CN" altLang="en-US" sz="2400" dirty="0" smtClean="0"/>
              <a:t>想要的结果不一定能运行出来，比如某一字段并不是频繁项集中的项；</a:t>
            </a:r>
            <a:endParaRPr lang="zh-CN" altLang="en-US" sz="2400" dirty="0"/>
          </a:p>
        </p:txBody>
      </p:sp>
    </p:spTree>
    <p:extLst>
      <p:ext uri="{BB962C8B-B14F-4D97-AF65-F5344CB8AC3E}">
        <p14:creationId xmlns:p14="http://schemas.microsoft.com/office/powerpoint/2010/main" val="1400686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小结</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11560" y="1129308"/>
            <a:ext cx="7632848" cy="3323987"/>
          </a:xfrm>
          <a:prstGeom prst="rect">
            <a:avLst/>
          </a:prstGeom>
          <a:noFill/>
        </p:spPr>
        <p:txBody>
          <a:bodyPr wrap="square" rtlCol="0">
            <a:spAutoFit/>
          </a:bodyPr>
          <a:lstStyle/>
          <a:p>
            <a:r>
              <a:rPr lang="en-US" altLang="zh-CN" sz="2400" dirty="0" smtClean="0"/>
              <a:t>Apriori</a:t>
            </a:r>
            <a:r>
              <a:rPr lang="zh-CN" altLang="en-US" sz="2400" dirty="0" smtClean="0"/>
              <a:t>算法的缺点：</a:t>
            </a:r>
            <a:endParaRPr lang="en-US" altLang="zh-CN" sz="2400" dirty="0" smtClean="0"/>
          </a:p>
          <a:p>
            <a:pPr lvl="0" algn="just" fontAlgn="base">
              <a:spcBef>
                <a:spcPct val="0"/>
              </a:spcBef>
              <a:spcAft>
                <a:spcPct val="0"/>
              </a:spcAft>
            </a:pPr>
            <a:r>
              <a:rPr lang="zh-CN" altLang="en-US" sz="2400" dirty="0"/>
              <a:t>第一</a:t>
            </a:r>
            <a:r>
              <a:rPr lang="en-US" altLang="zh-CN" sz="2400" dirty="0"/>
              <a:t>:</a:t>
            </a:r>
            <a:r>
              <a:rPr lang="zh-CN" altLang="en-US" sz="2400" dirty="0"/>
              <a:t>在每一步产生侯选项目集时循环产生的组合过多，      </a:t>
            </a:r>
            <a:endParaRPr lang="en-US" altLang="zh-CN" sz="2400" dirty="0"/>
          </a:p>
          <a:p>
            <a:pPr lvl="0" algn="just" fontAlgn="base">
              <a:spcBef>
                <a:spcPct val="0"/>
              </a:spcBef>
              <a:spcAft>
                <a:spcPct val="0"/>
              </a:spcAft>
            </a:pPr>
            <a:r>
              <a:rPr lang="en-US" altLang="zh-CN" sz="2400" dirty="0"/>
              <a:t>        </a:t>
            </a:r>
            <a:r>
              <a:rPr lang="zh-CN" altLang="en-US" sz="2400" dirty="0"/>
              <a:t>没有排除不应该参与组合的元素</a:t>
            </a:r>
            <a:r>
              <a:rPr lang="en-US" altLang="zh-CN" sz="2400" dirty="0"/>
              <a:t>;</a:t>
            </a:r>
          </a:p>
          <a:p>
            <a:pPr lvl="0" algn="just" fontAlgn="base">
              <a:spcBef>
                <a:spcPct val="0"/>
              </a:spcBef>
              <a:spcAft>
                <a:spcPct val="0"/>
              </a:spcAft>
            </a:pPr>
            <a:r>
              <a:rPr lang="zh-CN" altLang="en-US" sz="2400" dirty="0"/>
              <a:t>第二</a:t>
            </a:r>
            <a:r>
              <a:rPr lang="en-US" altLang="zh-CN" sz="2400" dirty="0"/>
              <a:t>:</a:t>
            </a:r>
            <a:r>
              <a:rPr lang="zh-CN" altLang="en-US" sz="2400" dirty="0"/>
              <a:t>每次计算项集的支持度时，都对数据库</a:t>
            </a:r>
            <a:r>
              <a:rPr lang="en-US" altLang="zh-CN" sz="2400" dirty="0"/>
              <a:t>D</a:t>
            </a:r>
            <a:r>
              <a:rPr lang="zh-CN" altLang="en-US" sz="2400" dirty="0"/>
              <a:t>中的全部</a:t>
            </a:r>
            <a:endParaRPr lang="en-US" altLang="zh-CN" sz="2400" dirty="0"/>
          </a:p>
          <a:p>
            <a:pPr lvl="0" algn="just" fontAlgn="base">
              <a:spcBef>
                <a:spcPct val="0"/>
              </a:spcBef>
              <a:spcAft>
                <a:spcPct val="0"/>
              </a:spcAft>
            </a:pPr>
            <a:r>
              <a:rPr lang="en-US" altLang="zh-CN" sz="2400" dirty="0"/>
              <a:t>        </a:t>
            </a:r>
            <a:r>
              <a:rPr lang="zh-CN" altLang="en-US" sz="2400" dirty="0"/>
              <a:t>记录进行了一遍扫描比较，如果是一个大型的数据      </a:t>
            </a:r>
            <a:endParaRPr lang="en-US" altLang="zh-CN" sz="2400" dirty="0"/>
          </a:p>
          <a:p>
            <a:pPr lvl="0" algn="just" fontAlgn="base">
              <a:spcBef>
                <a:spcPct val="0"/>
              </a:spcBef>
              <a:spcAft>
                <a:spcPct val="0"/>
              </a:spcAft>
            </a:pPr>
            <a:r>
              <a:rPr lang="en-US" altLang="zh-CN" sz="2400" dirty="0"/>
              <a:t>        </a:t>
            </a:r>
            <a:r>
              <a:rPr lang="zh-CN" altLang="en-US" sz="2400" dirty="0"/>
              <a:t>库的话，这种扫描比较会大大增加计算机系统的</a:t>
            </a:r>
            <a:endParaRPr lang="en-US" altLang="zh-CN" sz="2400" dirty="0"/>
          </a:p>
          <a:p>
            <a:pPr lvl="0" algn="just" fontAlgn="base">
              <a:spcBef>
                <a:spcPct val="0"/>
              </a:spcBef>
              <a:spcAft>
                <a:spcPct val="0"/>
              </a:spcAft>
            </a:pPr>
            <a:r>
              <a:rPr lang="en-US" altLang="zh-CN" sz="2400" dirty="0"/>
              <a:t>        I/O</a:t>
            </a:r>
            <a:r>
              <a:rPr lang="zh-CN" altLang="en-US" sz="2400" dirty="0"/>
              <a:t>开销。而这种代价是随着数据库的记录的增加</a:t>
            </a:r>
            <a:endParaRPr lang="en-US" altLang="zh-CN" sz="2400" dirty="0"/>
          </a:p>
          <a:p>
            <a:pPr lvl="0" algn="just" fontAlgn="base">
              <a:spcBef>
                <a:spcPct val="0"/>
              </a:spcBef>
              <a:spcAft>
                <a:spcPct val="0"/>
              </a:spcAft>
            </a:pPr>
            <a:r>
              <a:rPr lang="en-US" altLang="zh-CN" sz="2400" dirty="0"/>
              <a:t>        </a:t>
            </a:r>
            <a:r>
              <a:rPr lang="zh-CN" altLang="en-US" sz="2400" dirty="0"/>
              <a:t>呈现出几何级数的增加。</a:t>
            </a:r>
            <a:endParaRPr lang="en-US" altLang="zh-CN" sz="2400" dirty="0"/>
          </a:p>
          <a:p>
            <a:endParaRPr lang="zh-CN" altLang="en-US" dirty="0"/>
          </a:p>
        </p:txBody>
      </p:sp>
    </p:spTree>
    <p:extLst>
      <p:ext uri="{BB962C8B-B14F-4D97-AF65-F5344CB8AC3E}">
        <p14:creationId xmlns:p14="http://schemas.microsoft.com/office/powerpoint/2010/main" val="21882316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小结</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11560" y="1129308"/>
            <a:ext cx="7632848" cy="1938992"/>
          </a:xfrm>
          <a:prstGeom prst="rect">
            <a:avLst/>
          </a:prstGeom>
          <a:noFill/>
        </p:spPr>
        <p:txBody>
          <a:bodyPr wrap="square" rtlCol="0">
            <a:spAutoFit/>
          </a:bodyPr>
          <a:lstStyle/>
          <a:p>
            <a:r>
              <a:rPr lang="zh-CN" altLang="en-US" sz="2400" dirty="0" smtClean="0"/>
              <a:t>下一步工作重点：</a:t>
            </a:r>
            <a:endParaRPr lang="en-US" altLang="zh-CN" sz="2400" dirty="0" smtClean="0"/>
          </a:p>
          <a:p>
            <a:r>
              <a:rPr lang="en-US" altLang="zh-CN" sz="2400" dirty="0" smtClean="0"/>
              <a:t>1</a:t>
            </a:r>
            <a:r>
              <a:rPr lang="zh-CN" altLang="en-US" sz="2400" dirty="0" smtClean="0"/>
              <a:t>、针对</a:t>
            </a:r>
            <a:r>
              <a:rPr lang="en-US" altLang="zh-CN" sz="2400" dirty="0" smtClean="0"/>
              <a:t>Apriori</a:t>
            </a:r>
            <a:r>
              <a:rPr lang="zh-CN" altLang="en-US" sz="2400" dirty="0" smtClean="0"/>
              <a:t>算法的缺点，阅读一些改进算法资料，减少运行时间；</a:t>
            </a:r>
            <a:endParaRPr lang="en-US" altLang="zh-CN" sz="2400" dirty="0" smtClean="0"/>
          </a:p>
          <a:p>
            <a:r>
              <a:rPr lang="en-US" altLang="zh-CN" sz="2400" dirty="0" smtClean="0"/>
              <a:t>2</a:t>
            </a:r>
            <a:r>
              <a:rPr lang="zh-CN" altLang="en-US" sz="2400" dirty="0" smtClean="0"/>
              <a:t>、对于数值为空的字段，是否能找到一种方法使得无  效的字段不放在记录中参与计算；</a:t>
            </a:r>
            <a:endParaRPr lang="zh-CN" altLang="en-US" sz="2400" dirty="0"/>
          </a:p>
        </p:txBody>
      </p:sp>
    </p:spTree>
    <p:extLst>
      <p:ext uri="{BB962C8B-B14F-4D97-AF65-F5344CB8AC3E}">
        <p14:creationId xmlns:p14="http://schemas.microsoft.com/office/powerpoint/2010/main" val="42746481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65383"/>
            <a:ext cx="6340197" cy="1323439"/>
          </a:xfrm>
          <a:prstGeom prst="rect">
            <a:avLst/>
          </a:prstGeom>
          <a:noFill/>
        </p:spPr>
        <p:txBody>
          <a:bodyPr wrap="none" rtlCol="0">
            <a:spAutoFit/>
          </a:bodyPr>
          <a:lstStyle/>
          <a:p>
            <a:r>
              <a:rPr lang="zh-CN" altLang="en-US" sz="4000" b="1" dirty="0" smtClean="0">
                <a:solidFill>
                  <a:schemeClr val="accent1"/>
                </a:solidFill>
                <a:latin typeface="Arial" pitchFamily="34" charset="0"/>
                <a:cs typeface="Arial" pitchFamily="34" charset="0"/>
              </a:rPr>
              <a:t>感谢大家</a:t>
            </a:r>
            <a:endParaRPr lang="en-US" altLang="zh-CN" sz="4000" b="1" dirty="0" smtClean="0">
              <a:solidFill>
                <a:schemeClr val="accent1"/>
              </a:solidFill>
              <a:latin typeface="Arial" pitchFamily="34" charset="0"/>
              <a:cs typeface="Arial" pitchFamily="34" charset="0"/>
            </a:endParaRPr>
          </a:p>
          <a:p>
            <a:r>
              <a:rPr lang="zh-CN" altLang="en-US" sz="4000" b="1" dirty="0" smtClean="0">
                <a:solidFill>
                  <a:schemeClr val="accent1"/>
                </a:solidFill>
                <a:latin typeface="Arial" pitchFamily="34" charset="0"/>
                <a:cs typeface="Arial" pitchFamily="34" charset="0"/>
              </a:rPr>
              <a:t>请对不足之处提宝贵意见！</a:t>
            </a:r>
            <a:endParaRPr lang="zh-CN" altLang="en-US" sz="4000" b="1" dirty="0">
              <a:solidFill>
                <a:schemeClr val="accent1"/>
              </a:solidFill>
              <a:latin typeface="Arial" pitchFamily="34" charset="0"/>
              <a:cs typeface="Arial" pitchFamily="34" charset="0"/>
            </a:endParaRPr>
          </a:p>
        </p:txBody>
      </p:sp>
      <p:sp>
        <p:nvSpPr>
          <p:cNvPr id="8" name="TextBox 7">
            <a:hlinkClick r:id="rId2" action="ppaction://hlinkfile"/>
          </p:cNvPr>
          <p:cNvSpPr txBox="1"/>
          <p:nvPr/>
        </p:nvSpPr>
        <p:spPr>
          <a:xfrm>
            <a:off x="7887077" y="4546783"/>
            <a:ext cx="1005403" cy="584775"/>
          </a:xfrm>
          <a:prstGeom prst="rect">
            <a:avLst/>
          </a:prstGeom>
          <a:noFill/>
        </p:spPr>
        <p:txBody>
          <a:bodyPr wrap="none" rtlCol="0">
            <a:spAutoFit/>
          </a:bodyPr>
          <a:lstStyle/>
          <a:p>
            <a:pPr algn="r"/>
            <a:r>
              <a:rPr lang="zh-CN" altLang="en-US"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骆</a:t>
            </a:r>
            <a:r>
              <a:rPr lang="zh-CN" altLang="en-US" sz="1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乃斌</a:t>
            </a:r>
            <a:endParaRPr lang="en-US" altLang="zh-CN" sz="1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r"/>
            <a:r>
              <a:rPr lang="en-US" altLang="zh-CN" sz="1600" b="1" dirty="0" smtClean="0">
                <a:solidFill>
                  <a:schemeClr val="bg1"/>
                </a:solidFill>
                <a:latin typeface="Times New Roman" panose="02020603050405020304" pitchFamily="18" charset="0"/>
                <a:cs typeface="Times New Roman" panose="02020603050405020304" pitchFamily="18" charset="0"/>
              </a:rPr>
              <a:t>13721051</a:t>
            </a:r>
          </a:p>
        </p:txBody>
      </p:sp>
    </p:spTree>
    <p:extLst>
      <p:ext uri="{BB962C8B-B14F-4D97-AF65-F5344CB8AC3E}">
        <p14:creationId xmlns:p14="http://schemas.microsoft.com/office/powerpoint/2010/main" val="3239806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目录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987824" y="1417340"/>
            <a:ext cx="4536504" cy="3477875"/>
          </a:xfrm>
          <a:prstGeom prst="rect">
            <a:avLst/>
          </a:prstGeom>
          <a:noFill/>
        </p:spPr>
        <p:txBody>
          <a:bodyPr wrap="square" rtlCol="0">
            <a:spAutoFit/>
          </a:bodyPr>
          <a:lstStyle/>
          <a:p>
            <a:r>
              <a:rPr lang="en-US" altLang="zh-CN" sz="2000" dirty="0" smtClean="0">
                <a:solidFill>
                  <a:srgbClr val="026DCE"/>
                </a:solidFill>
                <a:latin typeface="Times New Roman" pitchFamily="18" charset="0"/>
                <a:cs typeface="Times New Roman" pitchFamily="18" charset="0"/>
              </a:rPr>
              <a:t>1</a:t>
            </a:r>
            <a:r>
              <a:rPr lang="zh-CN" altLang="en-US" sz="2000" dirty="0" smtClean="0">
                <a:solidFill>
                  <a:srgbClr val="026DCE"/>
                </a:solidFill>
                <a:latin typeface="Times New Roman" pitchFamily="18" charset="0"/>
                <a:cs typeface="Times New Roman" pitchFamily="18" charset="0"/>
              </a:rPr>
              <a:t>、关联规则基本概念</a:t>
            </a:r>
            <a:endParaRPr lang="en-US" altLang="zh-CN" sz="2000" dirty="0" smtClean="0">
              <a:solidFill>
                <a:srgbClr val="026DCE"/>
              </a:solidFill>
              <a:latin typeface="Times New Roman" pitchFamily="18" charset="0"/>
              <a:cs typeface="Times New Roman" pitchFamily="18" charset="0"/>
            </a:endParaRPr>
          </a:p>
          <a:p>
            <a:endParaRPr lang="en-US" altLang="zh-CN" sz="2000" dirty="0" smtClean="0">
              <a:solidFill>
                <a:srgbClr val="026DCE"/>
              </a:solidFill>
              <a:latin typeface="Times New Roman" pitchFamily="18" charset="0"/>
              <a:cs typeface="Times New Roman" pitchFamily="18" charset="0"/>
            </a:endParaRPr>
          </a:p>
          <a:p>
            <a:r>
              <a:rPr lang="en-US" altLang="zh-CN" sz="2000" dirty="0" smtClean="0">
                <a:solidFill>
                  <a:srgbClr val="026DCE"/>
                </a:solidFill>
                <a:latin typeface="Times New Roman" pitchFamily="18" charset="0"/>
                <a:cs typeface="Times New Roman" pitchFamily="18" charset="0"/>
              </a:rPr>
              <a:t>2</a:t>
            </a:r>
            <a:r>
              <a:rPr lang="zh-CN" altLang="en-US" sz="2000" dirty="0" smtClean="0">
                <a:solidFill>
                  <a:srgbClr val="026DCE"/>
                </a:solidFill>
                <a:latin typeface="Times New Roman" pitchFamily="18" charset="0"/>
                <a:cs typeface="Times New Roman" pitchFamily="18" charset="0"/>
              </a:rPr>
              <a:t>、</a:t>
            </a:r>
            <a:r>
              <a:rPr lang="en-US" altLang="zh-CN" sz="2000" dirty="0" smtClean="0">
                <a:solidFill>
                  <a:srgbClr val="026DCE"/>
                </a:solidFill>
                <a:latin typeface="Times New Roman" pitchFamily="18" charset="0"/>
                <a:cs typeface="Times New Roman" pitchFamily="18" charset="0"/>
              </a:rPr>
              <a:t>Apriori</a:t>
            </a:r>
            <a:r>
              <a:rPr lang="zh-CN" altLang="en-US" sz="2000" dirty="0" smtClean="0">
                <a:solidFill>
                  <a:srgbClr val="026DCE"/>
                </a:solidFill>
                <a:latin typeface="Times New Roman" pitchFamily="18" charset="0"/>
                <a:cs typeface="Times New Roman" pitchFamily="18" charset="0"/>
              </a:rPr>
              <a:t>算法</a:t>
            </a:r>
            <a:r>
              <a:rPr lang="en-US" altLang="zh-CN" sz="2000" dirty="0" smtClean="0">
                <a:solidFill>
                  <a:srgbClr val="026DCE"/>
                </a:solidFill>
                <a:latin typeface="Times New Roman" pitchFamily="18" charset="0"/>
                <a:cs typeface="Times New Roman" pitchFamily="18" charset="0"/>
              </a:rPr>
              <a:t>         </a:t>
            </a:r>
          </a:p>
          <a:p>
            <a:r>
              <a:rPr lang="en-US" altLang="zh-CN" sz="2000" dirty="0">
                <a:solidFill>
                  <a:srgbClr val="026DCE"/>
                </a:solidFill>
                <a:latin typeface="Times New Roman" pitchFamily="18" charset="0"/>
                <a:cs typeface="Times New Roman" pitchFamily="18" charset="0"/>
              </a:rPr>
              <a:t> </a:t>
            </a:r>
            <a:r>
              <a:rPr lang="en-US" altLang="zh-CN" sz="2000" dirty="0" smtClean="0">
                <a:solidFill>
                  <a:srgbClr val="026DCE"/>
                </a:solidFill>
                <a:latin typeface="Times New Roman" pitchFamily="18" charset="0"/>
                <a:cs typeface="Times New Roman" pitchFamily="18" charset="0"/>
              </a:rPr>
              <a:t>           2.1  Apriori</a:t>
            </a:r>
            <a:r>
              <a:rPr lang="zh-CN" altLang="en-US" sz="2000" dirty="0" smtClean="0">
                <a:solidFill>
                  <a:srgbClr val="026DCE"/>
                </a:solidFill>
                <a:latin typeface="Times New Roman" pitchFamily="18" charset="0"/>
                <a:cs typeface="Times New Roman" pitchFamily="18" charset="0"/>
              </a:rPr>
              <a:t>算法思想</a:t>
            </a:r>
            <a:endParaRPr lang="en-US" altLang="zh-CN" sz="2000" dirty="0" smtClean="0">
              <a:solidFill>
                <a:srgbClr val="026DCE"/>
              </a:solidFill>
              <a:latin typeface="Times New Roman" pitchFamily="18" charset="0"/>
              <a:cs typeface="Times New Roman" pitchFamily="18" charset="0"/>
            </a:endParaRPr>
          </a:p>
          <a:p>
            <a:r>
              <a:rPr lang="en-US" altLang="zh-CN" sz="2000" dirty="0" smtClean="0">
                <a:solidFill>
                  <a:srgbClr val="026DCE"/>
                </a:solidFill>
                <a:latin typeface="Times New Roman" pitchFamily="18" charset="0"/>
                <a:cs typeface="Times New Roman" pitchFamily="18" charset="0"/>
              </a:rPr>
              <a:t>            2.2  Apriori</a:t>
            </a:r>
            <a:r>
              <a:rPr lang="zh-CN" altLang="en-US" sz="2000" dirty="0" smtClean="0">
                <a:solidFill>
                  <a:srgbClr val="026DCE"/>
                </a:solidFill>
                <a:latin typeface="Times New Roman" pitchFamily="18" charset="0"/>
                <a:cs typeface="Times New Roman" pitchFamily="18" charset="0"/>
              </a:rPr>
              <a:t>算法步骤</a:t>
            </a:r>
            <a:endParaRPr lang="en-US" altLang="zh-CN" sz="2000" dirty="0" smtClean="0">
              <a:solidFill>
                <a:srgbClr val="026DCE"/>
              </a:solidFill>
              <a:latin typeface="Times New Roman" pitchFamily="18" charset="0"/>
              <a:cs typeface="Times New Roman" pitchFamily="18" charset="0"/>
            </a:endParaRPr>
          </a:p>
          <a:p>
            <a:r>
              <a:rPr lang="en-US" altLang="zh-CN" sz="2000" dirty="0" smtClean="0">
                <a:solidFill>
                  <a:srgbClr val="026DCE"/>
                </a:solidFill>
                <a:latin typeface="Times New Roman" pitchFamily="18" charset="0"/>
                <a:cs typeface="Times New Roman" pitchFamily="18" charset="0"/>
              </a:rPr>
              <a:t>            2.3  Apriori</a:t>
            </a:r>
            <a:r>
              <a:rPr lang="zh-CN" altLang="en-US" sz="2000" dirty="0" smtClean="0">
                <a:solidFill>
                  <a:srgbClr val="026DCE"/>
                </a:solidFill>
                <a:latin typeface="Times New Roman" pitchFamily="18" charset="0"/>
                <a:cs typeface="Times New Roman" pitchFamily="18" charset="0"/>
              </a:rPr>
              <a:t>算法实现</a:t>
            </a:r>
            <a:endParaRPr lang="en-US" altLang="zh-CN" sz="2000" dirty="0" smtClean="0">
              <a:solidFill>
                <a:srgbClr val="026DCE"/>
              </a:solidFill>
              <a:latin typeface="Times New Roman" pitchFamily="18" charset="0"/>
              <a:cs typeface="Times New Roman" pitchFamily="18" charset="0"/>
            </a:endParaRPr>
          </a:p>
          <a:p>
            <a:r>
              <a:rPr lang="en-US" altLang="zh-CN" sz="2000" dirty="0" smtClean="0">
                <a:solidFill>
                  <a:srgbClr val="026DCE"/>
                </a:solidFill>
                <a:latin typeface="Times New Roman" pitchFamily="18" charset="0"/>
                <a:cs typeface="Times New Roman" pitchFamily="18" charset="0"/>
              </a:rPr>
              <a:t>            2.4  Apriori</a:t>
            </a:r>
            <a:r>
              <a:rPr lang="zh-CN" altLang="en-US" sz="2000" dirty="0" smtClean="0">
                <a:solidFill>
                  <a:srgbClr val="026DCE"/>
                </a:solidFill>
                <a:latin typeface="Times New Roman" pitchFamily="18" charset="0"/>
                <a:cs typeface="Times New Roman" pitchFamily="18" charset="0"/>
              </a:rPr>
              <a:t>算法在项目中的应用</a:t>
            </a:r>
            <a:endParaRPr lang="en-US" altLang="zh-CN" sz="2000" dirty="0" smtClean="0">
              <a:solidFill>
                <a:srgbClr val="026DCE"/>
              </a:solidFill>
              <a:latin typeface="Times New Roman" pitchFamily="18" charset="0"/>
              <a:cs typeface="Times New Roman" pitchFamily="18" charset="0"/>
            </a:endParaRPr>
          </a:p>
          <a:p>
            <a:endParaRPr lang="en-US" altLang="zh-CN" sz="2000" dirty="0" smtClean="0">
              <a:solidFill>
                <a:srgbClr val="026DCE"/>
              </a:solidFill>
              <a:latin typeface="Times New Roman" pitchFamily="18" charset="0"/>
              <a:cs typeface="Times New Roman" pitchFamily="18" charset="0"/>
            </a:endParaRPr>
          </a:p>
          <a:p>
            <a:r>
              <a:rPr lang="en-US" altLang="zh-CN" sz="2000" dirty="0" smtClean="0">
                <a:solidFill>
                  <a:srgbClr val="026DCE"/>
                </a:solidFill>
                <a:latin typeface="Times New Roman" pitchFamily="18" charset="0"/>
                <a:cs typeface="Times New Roman" pitchFamily="18" charset="0"/>
              </a:rPr>
              <a:t>3</a:t>
            </a:r>
            <a:r>
              <a:rPr lang="zh-CN" altLang="en-US" sz="2000" dirty="0" smtClean="0">
                <a:solidFill>
                  <a:srgbClr val="026DCE"/>
                </a:solidFill>
                <a:latin typeface="Times New Roman" pitchFamily="18" charset="0"/>
                <a:cs typeface="Times New Roman" pitchFamily="18" charset="0"/>
              </a:rPr>
              <a:t>、遇到的问题</a:t>
            </a:r>
            <a:endParaRPr lang="en-US" altLang="zh-CN" sz="2000" dirty="0" smtClean="0">
              <a:solidFill>
                <a:srgbClr val="026DCE"/>
              </a:solidFill>
              <a:latin typeface="Times New Roman" pitchFamily="18" charset="0"/>
              <a:cs typeface="Times New Roman" pitchFamily="18" charset="0"/>
            </a:endParaRPr>
          </a:p>
          <a:p>
            <a:endParaRPr lang="en-US" altLang="zh-CN" sz="2000" dirty="0">
              <a:solidFill>
                <a:srgbClr val="026DCE"/>
              </a:solidFill>
              <a:latin typeface="Times New Roman" pitchFamily="18" charset="0"/>
              <a:cs typeface="Times New Roman" pitchFamily="18" charset="0"/>
            </a:endParaRPr>
          </a:p>
          <a:p>
            <a:r>
              <a:rPr lang="en-US" altLang="zh-CN" sz="2000" dirty="0">
                <a:solidFill>
                  <a:srgbClr val="026DCE"/>
                </a:solidFill>
                <a:latin typeface="Times New Roman" pitchFamily="18" charset="0"/>
                <a:cs typeface="Times New Roman" pitchFamily="18" charset="0"/>
              </a:rPr>
              <a:t>4</a:t>
            </a:r>
            <a:r>
              <a:rPr lang="zh-CN" altLang="en-US" sz="2000" dirty="0" smtClean="0">
                <a:solidFill>
                  <a:srgbClr val="026DCE"/>
                </a:solidFill>
                <a:latin typeface="Times New Roman" pitchFamily="18" charset="0"/>
                <a:cs typeface="Times New Roman" pitchFamily="18" charset="0"/>
              </a:rPr>
              <a:t>、小结</a:t>
            </a:r>
            <a:endParaRPr lang="zh-CN" altLang="en-US" sz="2000" dirty="0">
              <a:solidFill>
                <a:srgbClr val="026DCE"/>
              </a:solidFill>
              <a:latin typeface="Times New Roman" pitchFamily="18" charset="0"/>
              <a:cs typeface="Times New Roman" pitchFamily="18" charset="0"/>
            </a:endParaRPr>
          </a:p>
        </p:txBody>
      </p:sp>
    </p:spTree>
    <p:extLst>
      <p:ext uri="{BB962C8B-B14F-4D97-AF65-F5344CB8AC3E}">
        <p14:creationId xmlns:p14="http://schemas.microsoft.com/office/powerpoint/2010/main" val="7815161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关联规则基本概念</a:t>
            </a:r>
            <a:endParaRPr lang="en-US" altLang="zh-CN" sz="2800" dirty="0">
              <a:solidFill>
                <a:schemeClr val="bg1"/>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1   </a:t>
            </a:r>
            <a:r>
              <a:rPr lang="zh-CN" altLang="en-US" sz="4000" b="1" dirty="0" smtClean="0">
                <a:solidFill>
                  <a:schemeClr val="accent1"/>
                </a:solidFill>
                <a:latin typeface="微软雅黑" panose="020B0503020204020204" pitchFamily="34" charset="-122"/>
                <a:ea typeface="微软雅黑" panose="020B0503020204020204" pitchFamily="34" charset="-122"/>
              </a:rPr>
              <a:t>第</a:t>
            </a:r>
            <a:r>
              <a:rPr lang="zh-CN" altLang="en-US" sz="4000" b="1" dirty="0">
                <a:solidFill>
                  <a:schemeClr val="accent1"/>
                </a:solidFill>
                <a:latin typeface="微软雅黑" panose="020B0503020204020204" pitchFamily="34" charset="-122"/>
                <a:ea typeface="微软雅黑" panose="020B0503020204020204" pitchFamily="34" charset="-122"/>
              </a:rPr>
              <a:t>一部分</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320450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、关联规则基本概念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11560" y="1129308"/>
            <a:ext cx="8064896" cy="3477875"/>
          </a:xfrm>
          <a:prstGeom prst="rect">
            <a:avLst/>
          </a:prstGeom>
          <a:noFill/>
        </p:spPr>
        <p:txBody>
          <a:bodyPr wrap="square" rtlCol="0">
            <a:spAutoFit/>
          </a:bodyPr>
          <a:lstStyle/>
          <a:p>
            <a:pPr marL="342900" indent="-342900">
              <a:buFont typeface="Wingdings" pitchFamily="2" charset="2"/>
              <a:buChar char="l"/>
            </a:pPr>
            <a:r>
              <a:rPr lang="zh-CN" altLang="en-US" sz="2000" dirty="0"/>
              <a:t>关联规则：用于从大量的数据中挖掘出有价值的数据项之间的相关关系。</a:t>
            </a:r>
          </a:p>
          <a:p>
            <a:endParaRPr lang="zh-CN" altLang="en-US" sz="2000" dirty="0"/>
          </a:p>
          <a:p>
            <a:pPr marL="342900" indent="-342900">
              <a:buFont typeface="Wingdings" pitchFamily="2" charset="2"/>
              <a:buChar char="l"/>
            </a:pPr>
            <a:r>
              <a:rPr lang="zh-CN" altLang="en-US" sz="2000" dirty="0"/>
              <a:t>应用：购物篮分析、交叉销售、</a:t>
            </a:r>
            <a:r>
              <a:rPr lang="en-US" altLang="zh-CN" sz="2000" dirty="0"/>
              <a:t>loss-leader analysis</a:t>
            </a:r>
          </a:p>
          <a:p>
            <a:endParaRPr lang="en-US" altLang="zh-CN" sz="2000" dirty="0" smtClean="0"/>
          </a:p>
          <a:p>
            <a:pPr marL="342900" indent="-342900">
              <a:buFont typeface="Wingdings" pitchFamily="2" charset="2"/>
              <a:buChar char="l"/>
            </a:pPr>
            <a:r>
              <a:rPr lang="zh-CN" altLang="en-US" sz="2000" dirty="0"/>
              <a:t>支持</a:t>
            </a:r>
            <a:r>
              <a:rPr lang="zh-CN" altLang="en-US" sz="2000" dirty="0" smtClean="0"/>
              <a:t>度</a:t>
            </a:r>
            <a:r>
              <a:rPr lang="en-US" altLang="zh-CN" sz="2000" dirty="0" smtClean="0"/>
              <a:t>(support)</a:t>
            </a:r>
            <a:r>
              <a:rPr lang="zh-CN" altLang="en-US" sz="2000" dirty="0" smtClean="0"/>
              <a:t>和置信度</a:t>
            </a:r>
            <a:r>
              <a:rPr lang="en-US" altLang="zh-CN" sz="2000" dirty="0" smtClean="0"/>
              <a:t>(confidence)</a:t>
            </a:r>
            <a:r>
              <a:rPr lang="zh-CN" altLang="en-US" sz="2000" dirty="0" smtClean="0"/>
              <a:t>是规则兴趣度的两种度量，分别反映所发现规则的有用性和确定性。</a:t>
            </a:r>
            <a:endParaRPr lang="en-US" altLang="zh-CN" sz="2000" dirty="0"/>
          </a:p>
          <a:p>
            <a:endParaRPr lang="en-US" altLang="zh-CN" sz="2000" dirty="0"/>
          </a:p>
          <a:p>
            <a:pPr marL="342900" indent="-342900">
              <a:buFont typeface="Wingdings" pitchFamily="2" charset="2"/>
              <a:buChar char="l"/>
            </a:pPr>
            <a:r>
              <a:rPr lang="zh-CN" altLang="en-US" sz="2000" dirty="0"/>
              <a:t>举例：</a:t>
            </a:r>
          </a:p>
          <a:p>
            <a:r>
              <a:rPr lang="zh-CN" altLang="en-US" sz="2000" dirty="0"/>
              <a:t>       规则形式：</a:t>
            </a:r>
            <a:r>
              <a:rPr lang="en-US" altLang="zh-CN" sz="2000" dirty="0"/>
              <a:t>Body              </a:t>
            </a:r>
            <a:r>
              <a:rPr lang="en-US" altLang="zh-CN" sz="2000" dirty="0" smtClean="0"/>
              <a:t>Head[support</a:t>
            </a:r>
            <a:r>
              <a:rPr lang="zh-CN" altLang="en-US" sz="2000" dirty="0"/>
              <a:t>，</a:t>
            </a:r>
            <a:r>
              <a:rPr lang="en-US" altLang="zh-CN" sz="2000" dirty="0"/>
              <a:t>confidence] </a:t>
            </a:r>
            <a:endParaRPr lang="en-US" altLang="zh-CN" sz="2000" dirty="0" smtClean="0"/>
          </a:p>
          <a:p>
            <a:r>
              <a:rPr lang="en-US" altLang="zh-CN" sz="2000" dirty="0"/>
              <a:t> </a:t>
            </a:r>
            <a:r>
              <a:rPr lang="en-US" altLang="zh-CN" sz="2000" dirty="0" smtClean="0"/>
              <a:t>      buys(X, “diapers”)             buys(X, ”beers”) [0.5%,60%]</a:t>
            </a:r>
            <a:endParaRPr lang="zh-CN" altLang="en-US" sz="2000" dirty="0"/>
          </a:p>
        </p:txBody>
      </p:sp>
      <p:cxnSp>
        <p:nvCxnSpPr>
          <p:cNvPr id="16" name="直接箭头连接符 15"/>
          <p:cNvCxnSpPr/>
          <p:nvPr/>
        </p:nvCxnSpPr>
        <p:spPr>
          <a:xfrm>
            <a:off x="3131840" y="4386601"/>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131840" y="4081636"/>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5341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、关联规则基本概念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827584" y="1057300"/>
            <a:ext cx="7488832" cy="3693319"/>
          </a:xfrm>
          <a:prstGeom prst="rect">
            <a:avLst/>
          </a:prstGeom>
          <a:noFill/>
        </p:spPr>
        <p:txBody>
          <a:bodyPr wrap="square" rtlCol="0">
            <a:spAutoFit/>
          </a:bodyPr>
          <a:lstStyle/>
          <a:p>
            <a:endParaRPr lang="en-US" altLang="zh-CN" dirty="0" smtClean="0"/>
          </a:p>
          <a:p>
            <a:r>
              <a:rPr lang="zh-CN" altLang="en-US" sz="2400" dirty="0" smtClean="0"/>
              <a:t>对于蕴含式</a:t>
            </a:r>
            <a:endParaRPr lang="en-US" altLang="zh-CN" sz="2400" dirty="0" smtClean="0"/>
          </a:p>
          <a:p>
            <a:pPr marL="342900" indent="-342900">
              <a:buFont typeface="Wingdings" pitchFamily="2" charset="2"/>
              <a:buChar char="l"/>
            </a:pPr>
            <a:r>
              <a:rPr lang="zh-CN" altLang="en-US" sz="2400" dirty="0" smtClean="0"/>
              <a:t>支持</a:t>
            </a:r>
            <a:r>
              <a:rPr lang="zh-CN" altLang="en-US" sz="2400" dirty="0" smtClean="0"/>
              <a:t>度</a:t>
            </a:r>
            <a:r>
              <a:rPr lang="en-US" altLang="zh-CN" sz="2400" dirty="0" smtClean="0"/>
              <a:t>s</a:t>
            </a:r>
            <a:r>
              <a:rPr lang="zh-CN" altLang="en-US" sz="2400" dirty="0" smtClean="0"/>
              <a:t>：是事务中包含             的百分比，</a:t>
            </a:r>
            <a:endParaRPr lang="en-US" altLang="zh-CN" sz="2400" dirty="0" smtClean="0"/>
          </a:p>
          <a:p>
            <a:pPr marL="342900" indent="-342900">
              <a:buFont typeface="Wingdings" pitchFamily="2" charset="2"/>
              <a:buChar char="l"/>
            </a:pPr>
            <a:r>
              <a:rPr lang="zh-CN" altLang="en-US" sz="2400" dirty="0" smtClean="0"/>
              <a:t>置信度</a:t>
            </a:r>
            <a:r>
              <a:rPr lang="en-US" altLang="zh-CN" sz="2400" dirty="0" smtClean="0"/>
              <a:t>c</a:t>
            </a:r>
            <a:r>
              <a:rPr lang="zh-CN" altLang="en-US" sz="2400" dirty="0" smtClean="0"/>
              <a:t>：事务中包含</a:t>
            </a:r>
            <a:r>
              <a:rPr lang="zh-CN" altLang="en-US" sz="2400" dirty="0" smtClean="0"/>
              <a:t>      的同时也包含    </a:t>
            </a:r>
            <a:r>
              <a:rPr lang="en-US" altLang="zh-CN" sz="2400" dirty="0" smtClean="0"/>
              <a:t>, </a:t>
            </a:r>
            <a:r>
              <a:rPr lang="zh-CN" altLang="en-US" sz="2400" dirty="0" smtClean="0"/>
              <a:t> </a:t>
            </a:r>
            <a:endParaRPr lang="en-US" altLang="zh-CN" sz="2400" dirty="0" smtClean="0"/>
          </a:p>
          <a:p>
            <a:endParaRPr lang="en-US" altLang="zh-CN" sz="2400" dirty="0"/>
          </a:p>
          <a:p>
            <a:r>
              <a:rPr lang="en-US" altLang="zh-CN" sz="2400" dirty="0" smtClean="0"/>
              <a:t>support(            )=</a:t>
            </a:r>
          </a:p>
          <a:p>
            <a:r>
              <a:rPr lang="en-US" altLang="zh-CN" sz="2400" dirty="0" smtClean="0"/>
              <a:t>confidence(             )=</a:t>
            </a:r>
          </a:p>
          <a:p>
            <a:endParaRPr lang="en-US" altLang="zh-CN" sz="2400" dirty="0"/>
          </a:p>
          <a:p>
            <a:pPr marL="342900" indent="-342900">
              <a:buFont typeface="Wingdings" pitchFamily="2" charset="2"/>
              <a:buChar char="l"/>
            </a:pPr>
            <a:r>
              <a:rPr lang="zh-CN" altLang="en-US" sz="2400" dirty="0" smtClean="0"/>
              <a:t>同时满足最小支持度阈值</a:t>
            </a:r>
            <a:r>
              <a:rPr lang="en-US" altLang="zh-CN" sz="2400" dirty="0" smtClean="0"/>
              <a:t>(min_sup)</a:t>
            </a:r>
            <a:r>
              <a:rPr lang="zh-CN" altLang="en-US" sz="2400" dirty="0" smtClean="0"/>
              <a:t>和最小置信度阈值</a:t>
            </a:r>
            <a:r>
              <a:rPr lang="en-US" altLang="zh-CN" sz="2400" dirty="0" smtClean="0"/>
              <a:t>(min_conf)</a:t>
            </a:r>
            <a:r>
              <a:rPr lang="zh-CN" altLang="en-US" sz="2400" dirty="0" smtClean="0"/>
              <a:t>的规则称为强规则。</a:t>
            </a:r>
            <a:endParaRPr lang="en-US" altLang="zh-CN"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3606872932"/>
              </p:ext>
            </p:extLst>
          </p:nvPr>
        </p:nvGraphicFramePr>
        <p:xfrm>
          <a:off x="2434240" y="1387723"/>
          <a:ext cx="1057640" cy="389657"/>
        </p:xfrm>
        <a:graphic>
          <a:graphicData uri="http://schemas.openxmlformats.org/presentationml/2006/ole">
            <mc:AlternateContent xmlns:mc="http://schemas.openxmlformats.org/markup-compatibility/2006">
              <mc:Choice xmlns:v="urn:schemas-microsoft-com:vml" Requires="v">
                <p:oleObj spid="_x0000_s1269" name="Equation" r:id="rId3" imgW="482400" imgH="177480" progId="Equation.DSMT4">
                  <p:embed/>
                </p:oleObj>
              </mc:Choice>
              <mc:Fallback>
                <p:oleObj name="Equation" r:id="rId3" imgW="482400" imgH="177480" progId="Equation.DSMT4">
                  <p:embed/>
                  <p:pic>
                    <p:nvPicPr>
                      <p:cNvPr id="0" name=""/>
                      <p:cNvPicPr/>
                      <p:nvPr/>
                    </p:nvPicPr>
                    <p:blipFill>
                      <a:blip r:embed="rId4"/>
                      <a:stretch>
                        <a:fillRect/>
                      </a:stretch>
                    </p:blipFill>
                    <p:spPr>
                      <a:xfrm>
                        <a:off x="2434240" y="1387723"/>
                        <a:ext cx="1057640" cy="38965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64789101"/>
              </p:ext>
            </p:extLst>
          </p:nvPr>
        </p:nvGraphicFramePr>
        <p:xfrm>
          <a:off x="4427984" y="1705372"/>
          <a:ext cx="1008112" cy="385454"/>
        </p:xfrm>
        <a:graphic>
          <a:graphicData uri="http://schemas.openxmlformats.org/presentationml/2006/ole">
            <mc:AlternateContent xmlns:mc="http://schemas.openxmlformats.org/markup-compatibility/2006">
              <mc:Choice xmlns:v="urn:schemas-microsoft-com:vml" Requires="v">
                <p:oleObj spid="_x0000_s1270" name="Equation" r:id="rId5" imgW="431640" imgH="164880" progId="Equation.DSMT4">
                  <p:embed/>
                </p:oleObj>
              </mc:Choice>
              <mc:Fallback>
                <p:oleObj name="Equation" r:id="rId5" imgW="431640" imgH="164880" progId="Equation.DSMT4">
                  <p:embed/>
                  <p:pic>
                    <p:nvPicPr>
                      <p:cNvPr id="0" name=""/>
                      <p:cNvPicPr/>
                      <p:nvPr/>
                    </p:nvPicPr>
                    <p:blipFill>
                      <a:blip r:embed="rId6"/>
                      <a:stretch>
                        <a:fillRect/>
                      </a:stretch>
                    </p:blipFill>
                    <p:spPr>
                      <a:xfrm>
                        <a:off x="4427984" y="1705372"/>
                        <a:ext cx="1008112" cy="385454"/>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36072323"/>
              </p:ext>
            </p:extLst>
          </p:nvPr>
        </p:nvGraphicFramePr>
        <p:xfrm>
          <a:off x="4067944" y="2086595"/>
          <a:ext cx="381992" cy="410865"/>
        </p:xfrm>
        <a:graphic>
          <a:graphicData uri="http://schemas.openxmlformats.org/presentationml/2006/ole">
            <mc:AlternateContent xmlns:mc="http://schemas.openxmlformats.org/markup-compatibility/2006">
              <mc:Choice xmlns:v="urn:schemas-microsoft-com:vml" Requires="v">
                <p:oleObj spid="_x0000_s1271" name="Equation" r:id="rId7" imgW="177480" imgH="164880" progId="Equation.DSMT4">
                  <p:embed/>
                </p:oleObj>
              </mc:Choice>
              <mc:Fallback>
                <p:oleObj name="Equation" r:id="rId7" imgW="177480" imgH="164880" progId="Equation.DSMT4">
                  <p:embed/>
                  <p:pic>
                    <p:nvPicPr>
                      <p:cNvPr id="0" name=""/>
                      <p:cNvPicPr/>
                      <p:nvPr/>
                    </p:nvPicPr>
                    <p:blipFill>
                      <a:blip r:embed="rId8"/>
                      <a:stretch>
                        <a:fillRect/>
                      </a:stretch>
                    </p:blipFill>
                    <p:spPr>
                      <a:xfrm>
                        <a:off x="4067944" y="2086595"/>
                        <a:ext cx="381992" cy="41086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5200072"/>
              </p:ext>
            </p:extLst>
          </p:nvPr>
        </p:nvGraphicFramePr>
        <p:xfrm>
          <a:off x="6374358" y="2079381"/>
          <a:ext cx="357882" cy="405422"/>
        </p:xfrm>
        <a:graphic>
          <a:graphicData uri="http://schemas.openxmlformats.org/presentationml/2006/ole">
            <mc:AlternateContent xmlns:mc="http://schemas.openxmlformats.org/markup-compatibility/2006">
              <mc:Choice xmlns:v="urn:schemas-microsoft-com:vml" Requires="v">
                <p:oleObj spid="_x0000_s1272" name="Equation" r:id="rId9" imgW="139680" imgH="164880" progId="Equation.DSMT4">
                  <p:embed/>
                </p:oleObj>
              </mc:Choice>
              <mc:Fallback>
                <p:oleObj name="Equation" r:id="rId9" imgW="139680" imgH="164880" progId="Equation.DSMT4">
                  <p:embed/>
                  <p:pic>
                    <p:nvPicPr>
                      <p:cNvPr id="0" name=""/>
                      <p:cNvPicPr/>
                      <p:nvPr/>
                    </p:nvPicPr>
                    <p:blipFill>
                      <a:blip r:embed="rId10"/>
                      <a:stretch>
                        <a:fillRect/>
                      </a:stretch>
                    </p:blipFill>
                    <p:spPr>
                      <a:xfrm>
                        <a:off x="6374358" y="2079381"/>
                        <a:ext cx="357882" cy="40542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534515589"/>
              </p:ext>
            </p:extLst>
          </p:nvPr>
        </p:nvGraphicFramePr>
        <p:xfrm>
          <a:off x="6876256" y="2110156"/>
          <a:ext cx="1167298" cy="424472"/>
        </p:xfrm>
        <a:graphic>
          <a:graphicData uri="http://schemas.openxmlformats.org/presentationml/2006/ole">
            <mc:AlternateContent xmlns:mc="http://schemas.openxmlformats.org/markup-compatibility/2006">
              <mc:Choice xmlns:v="urn:schemas-microsoft-com:vml" Requires="v">
                <p:oleObj spid="_x0000_s1273" name="Equation" r:id="rId11" imgW="558720" imgH="203040" progId="Equation.DSMT4">
                  <p:embed/>
                </p:oleObj>
              </mc:Choice>
              <mc:Fallback>
                <p:oleObj name="Equation" r:id="rId11" imgW="558720" imgH="203040" progId="Equation.DSMT4">
                  <p:embed/>
                  <p:pic>
                    <p:nvPicPr>
                      <p:cNvPr id="0" name=""/>
                      <p:cNvPicPr/>
                      <p:nvPr/>
                    </p:nvPicPr>
                    <p:blipFill>
                      <a:blip r:embed="rId12"/>
                      <a:stretch>
                        <a:fillRect/>
                      </a:stretch>
                    </p:blipFill>
                    <p:spPr>
                      <a:xfrm>
                        <a:off x="6876256" y="2110156"/>
                        <a:ext cx="1167298" cy="42447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240413811"/>
              </p:ext>
            </p:extLst>
          </p:nvPr>
        </p:nvGraphicFramePr>
        <p:xfrm>
          <a:off x="6804248" y="1761973"/>
          <a:ext cx="1299946" cy="424472"/>
        </p:xfrm>
        <a:graphic>
          <a:graphicData uri="http://schemas.openxmlformats.org/presentationml/2006/ole">
            <mc:AlternateContent xmlns:mc="http://schemas.openxmlformats.org/markup-compatibility/2006">
              <mc:Choice xmlns:v="urn:schemas-microsoft-com:vml" Requires="v">
                <p:oleObj spid="_x0000_s1274" name="Equation" r:id="rId13" imgW="622080" imgH="203040" progId="Equation.DSMT4">
                  <p:embed/>
                </p:oleObj>
              </mc:Choice>
              <mc:Fallback>
                <p:oleObj name="Equation" r:id="rId13" imgW="622080" imgH="203040" progId="Equation.DSMT4">
                  <p:embed/>
                  <p:pic>
                    <p:nvPicPr>
                      <p:cNvPr id="0" name=""/>
                      <p:cNvPicPr/>
                      <p:nvPr/>
                    </p:nvPicPr>
                    <p:blipFill>
                      <a:blip r:embed="rId14"/>
                      <a:stretch>
                        <a:fillRect/>
                      </a:stretch>
                    </p:blipFill>
                    <p:spPr>
                      <a:xfrm>
                        <a:off x="6804248" y="1761973"/>
                        <a:ext cx="1299946" cy="424472"/>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69664904"/>
              </p:ext>
            </p:extLst>
          </p:nvPr>
        </p:nvGraphicFramePr>
        <p:xfrm>
          <a:off x="1928962" y="2857500"/>
          <a:ext cx="1058862" cy="390525"/>
        </p:xfrm>
        <a:graphic>
          <a:graphicData uri="http://schemas.openxmlformats.org/presentationml/2006/ole">
            <mc:AlternateContent xmlns:mc="http://schemas.openxmlformats.org/markup-compatibility/2006">
              <mc:Choice xmlns:v="urn:schemas-microsoft-com:vml" Requires="v">
                <p:oleObj spid="_x0000_s1275" name="Equation" r:id="rId15" imgW="482400" imgH="177480" progId="Equation.DSMT4">
                  <p:embed/>
                </p:oleObj>
              </mc:Choice>
              <mc:Fallback>
                <p:oleObj name="Equation" r:id="rId15" imgW="482400" imgH="177480" progId="Equation.DSMT4">
                  <p:embed/>
                  <p:pic>
                    <p:nvPicPr>
                      <p:cNvPr id="0" name="对象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8962" y="2857500"/>
                        <a:ext cx="10588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36299470"/>
              </p:ext>
            </p:extLst>
          </p:nvPr>
        </p:nvGraphicFramePr>
        <p:xfrm>
          <a:off x="3275856" y="2865685"/>
          <a:ext cx="1300163" cy="423863"/>
        </p:xfrm>
        <a:graphic>
          <a:graphicData uri="http://schemas.openxmlformats.org/presentationml/2006/ole">
            <mc:AlternateContent xmlns:mc="http://schemas.openxmlformats.org/markup-compatibility/2006">
              <mc:Choice xmlns:v="urn:schemas-microsoft-com:vml" Requires="v">
                <p:oleObj spid="_x0000_s1276" name="Equation" r:id="rId17" imgW="622080" imgH="203040" progId="Equation.DSMT4">
                  <p:embed/>
                </p:oleObj>
              </mc:Choice>
              <mc:Fallback>
                <p:oleObj name="Equation" r:id="rId17" imgW="622080" imgH="203040" progId="Equation.DSMT4">
                  <p:embed/>
                  <p:pic>
                    <p:nvPicPr>
                      <p:cNvPr id="0" name="对象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5856" y="2865685"/>
                        <a:ext cx="13001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951971802"/>
              </p:ext>
            </p:extLst>
          </p:nvPr>
        </p:nvGraphicFramePr>
        <p:xfrm>
          <a:off x="2361010" y="3217540"/>
          <a:ext cx="1058862" cy="390525"/>
        </p:xfrm>
        <a:graphic>
          <a:graphicData uri="http://schemas.openxmlformats.org/presentationml/2006/ole">
            <mc:AlternateContent xmlns:mc="http://schemas.openxmlformats.org/markup-compatibility/2006">
              <mc:Choice xmlns:v="urn:schemas-microsoft-com:vml" Requires="v">
                <p:oleObj spid="_x0000_s1277" name="Equation" r:id="rId19" imgW="482181" imgH="177646" progId="Equation.DSMT4">
                  <p:embed/>
                </p:oleObj>
              </mc:Choice>
              <mc:Fallback>
                <p:oleObj name="Equation" r:id="rId19" imgW="482181" imgH="177646" progId="Equation.DSMT4">
                  <p:embed/>
                  <p:pic>
                    <p:nvPicPr>
                      <p:cNvPr id="0" name="对象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1010" y="3217540"/>
                        <a:ext cx="10588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00620393"/>
              </p:ext>
            </p:extLst>
          </p:nvPr>
        </p:nvGraphicFramePr>
        <p:xfrm>
          <a:off x="3707904" y="3224138"/>
          <a:ext cx="1168400" cy="425450"/>
        </p:xfrm>
        <a:graphic>
          <a:graphicData uri="http://schemas.openxmlformats.org/presentationml/2006/ole">
            <mc:AlternateContent xmlns:mc="http://schemas.openxmlformats.org/markup-compatibility/2006">
              <mc:Choice xmlns:v="urn:schemas-microsoft-com:vml" Requires="v">
                <p:oleObj spid="_x0000_s1278" name="Equation" r:id="rId20" imgW="558720" imgH="203040" progId="Equation.DSMT4">
                  <p:embed/>
                </p:oleObj>
              </mc:Choice>
              <mc:Fallback>
                <p:oleObj name="Equation" r:id="rId20" imgW="558720" imgH="203040" progId="Equation.DSMT4">
                  <p:embed/>
                  <p:pic>
                    <p:nvPicPr>
                      <p:cNvPr id="0" name="对象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07904" y="3224138"/>
                        <a:ext cx="1168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0596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、关联规则基本概念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611560" y="1129308"/>
            <a:ext cx="8064896" cy="3416320"/>
          </a:xfrm>
          <a:prstGeom prst="rect">
            <a:avLst/>
          </a:prstGeom>
          <a:noFill/>
        </p:spPr>
        <p:txBody>
          <a:bodyPr wrap="square" rtlCol="0">
            <a:spAutoFit/>
          </a:bodyPr>
          <a:lstStyle/>
          <a:p>
            <a:pPr marL="342900" indent="-342900">
              <a:buFont typeface="Wingdings" pitchFamily="2" charset="2"/>
              <a:buChar char="l"/>
            </a:pPr>
            <a:r>
              <a:rPr lang="zh-CN" altLang="en-US" sz="2400" dirty="0" smtClean="0"/>
              <a:t>项的集合是项集。包含</a:t>
            </a:r>
            <a:r>
              <a:rPr lang="en-US" altLang="zh-CN" sz="2400" dirty="0" smtClean="0"/>
              <a:t>K</a:t>
            </a:r>
            <a:r>
              <a:rPr lang="zh-CN" altLang="en-US" sz="2400" dirty="0" smtClean="0"/>
              <a:t>个项的项集称为</a:t>
            </a:r>
            <a:r>
              <a:rPr lang="en-US" altLang="zh-CN" sz="2400" dirty="0" smtClean="0"/>
              <a:t>K</a:t>
            </a:r>
            <a:r>
              <a:rPr lang="zh-CN" altLang="en-US" sz="2400" dirty="0" smtClean="0"/>
              <a:t>项集。</a:t>
            </a:r>
            <a:endParaRPr lang="en-US" altLang="zh-CN" sz="2400" dirty="0" smtClean="0"/>
          </a:p>
          <a:p>
            <a:pPr marL="342900" indent="-342900">
              <a:buFont typeface="Wingdings" pitchFamily="2" charset="2"/>
              <a:buChar char="l"/>
            </a:pPr>
            <a:r>
              <a:rPr lang="zh-CN" altLang="en-US" sz="2400" dirty="0" smtClean="0"/>
              <a:t>如果项集     的相对支持度满足预定义的最小支持度阈值，则     是频繁项集（</a:t>
            </a:r>
            <a:r>
              <a:rPr lang="en-US" altLang="zh-CN" sz="2400" dirty="0" smtClean="0"/>
              <a:t>frequent </a:t>
            </a:r>
            <a:r>
              <a:rPr lang="en-US" altLang="zh-CN" sz="2400" dirty="0" smtClean="0"/>
              <a:t>itemset</a:t>
            </a:r>
            <a:r>
              <a:rPr lang="zh-CN" altLang="en-US" sz="2400" dirty="0" smtClean="0"/>
              <a:t>）。频繁</a:t>
            </a:r>
            <a:r>
              <a:rPr lang="en-US" altLang="zh-CN" sz="2400" dirty="0" smtClean="0"/>
              <a:t>k</a:t>
            </a:r>
            <a:r>
              <a:rPr lang="zh-CN" altLang="en-US" sz="2400" dirty="0" smtClean="0"/>
              <a:t>项集的集合记为        。</a:t>
            </a:r>
            <a:endParaRPr lang="en-US" altLang="zh-CN" sz="2400" dirty="0" smtClean="0"/>
          </a:p>
          <a:p>
            <a:endParaRPr lang="en-US" altLang="zh-CN" sz="2400" dirty="0"/>
          </a:p>
          <a:p>
            <a:pPr marL="342900" indent="-342900">
              <a:buFont typeface="Wingdings" pitchFamily="2" charset="2"/>
              <a:buChar char="l"/>
            </a:pPr>
            <a:r>
              <a:rPr lang="zh-CN" altLang="en-US" sz="2400" dirty="0" smtClean="0"/>
              <a:t>挖掘关联规则的问题可以归结为挖掘频繁项集。一般，关联规则的挖掘分为两步过程：</a:t>
            </a:r>
            <a:endParaRPr lang="en-US" altLang="zh-CN" sz="2400" dirty="0" smtClean="0"/>
          </a:p>
          <a:p>
            <a:pPr marL="342900" indent="-342900">
              <a:buAutoNum type="arabicParenBoth"/>
            </a:pPr>
            <a:r>
              <a:rPr lang="zh-CN" altLang="en-US" sz="2400" dirty="0" smtClean="0"/>
              <a:t>找出所有的频繁项集；</a:t>
            </a:r>
            <a:endParaRPr lang="en-US" altLang="zh-CN" sz="2400" dirty="0" smtClean="0"/>
          </a:p>
          <a:p>
            <a:pPr marL="342900" indent="-342900">
              <a:buAutoNum type="arabicParenBoth"/>
            </a:pPr>
            <a:r>
              <a:rPr lang="zh-CN" altLang="en-US" sz="2400" dirty="0"/>
              <a:t>由</a:t>
            </a:r>
            <a:r>
              <a:rPr lang="zh-CN" altLang="en-US" sz="2400" dirty="0" smtClean="0"/>
              <a:t>频繁项集产生强关联规则。</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1014519312"/>
              </p:ext>
            </p:extLst>
          </p:nvPr>
        </p:nvGraphicFramePr>
        <p:xfrm>
          <a:off x="2356768" y="1489348"/>
          <a:ext cx="271016" cy="395174"/>
        </p:xfrm>
        <a:graphic>
          <a:graphicData uri="http://schemas.openxmlformats.org/presentationml/2006/ole">
            <mc:AlternateContent xmlns:mc="http://schemas.openxmlformats.org/markup-compatibility/2006">
              <mc:Choice xmlns:v="urn:schemas-microsoft-com:vml" Requires="v">
                <p:oleObj spid="_x0000_s2112" name="Equation" r:id="rId3" imgW="126720" imgH="164880" progId="Equation.DSMT4">
                  <p:embed/>
                </p:oleObj>
              </mc:Choice>
              <mc:Fallback>
                <p:oleObj name="Equation" r:id="rId3" imgW="126720" imgH="164880" progId="Equation.DSMT4">
                  <p:embed/>
                  <p:pic>
                    <p:nvPicPr>
                      <p:cNvPr id="0" name=""/>
                      <p:cNvPicPr/>
                      <p:nvPr/>
                    </p:nvPicPr>
                    <p:blipFill>
                      <a:blip r:embed="rId4"/>
                      <a:stretch>
                        <a:fillRect/>
                      </a:stretch>
                    </p:blipFill>
                    <p:spPr>
                      <a:xfrm>
                        <a:off x="2356768" y="1489348"/>
                        <a:ext cx="271016" cy="39517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65523122"/>
              </p:ext>
            </p:extLst>
          </p:nvPr>
        </p:nvGraphicFramePr>
        <p:xfrm>
          <a:off x="1403731" y="1883254"/>
          <a:ext cx="271016" cy="360040"/>
        </p:xfrm>
        <a:graphic>
          <a:graphicData uri="http://schemas.openxmlformats.org/presentationml/2006/ole">
            <mc:AlternateContent xmlns:mc="http://schemas.openxmlformats.org/markup-compatibility/2006">
              <mc:Choice xmlns:v="urn:schemas-microsoft-com:vml" Requires="v">
                <p:oleObj spid="_x0000_s2113" name="Equation" r:id="rId5" imgW="126720" imgH="164880" progId="Equation.DSMT4">
                  <p:embed/>
                </p:oleObj>
              </mc:Choice>
              <mc:Fallback>
                <p:oleObj name="Equation" r:id="rId5" imgW="126720" imgH="164880" progId="Equation.DSMT4">
                  <p:embed/>
                  <p:pic>
                    <p:nvPicPr>
                      <p:cNvPr id="0" name=""/>
                      <p:cNvPicPr/>
                      <p:nvPr/>
                    </p:nvPicPr>
                    <p:blipFill>
                      <a:blip r:embed="rId4"/>
                      <a:stretch>
                        <a:fillRect/>
                      </a:stretch>
                    </p:blipFill>
                    <p:spPr>
                      <a:xfrm>
                        <a:off x="1403731" y="1883254"/>
                        <a:ext cx="271016" cy="36004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37760361"/>
              </p:ext>
            </p:extLst>
          </p:nvPr>
        </p:nvGraphicFramePr>
        <p:xfrm>
          <a:off x="1907704" y="2281436"/>
          <a:ext cx="288032" cy="406559"/>
        </p:xfrm>
        <a:graphic>
          <a:graphicData uri="http://schemas.openxmlformats.org/presentationml/2006/ole">
            <mc:AlternateContent xmlns:mc="http://schemas.openxmlformats.org/markup-compatibility/2006">
              <mc:Choice xmlns:v="urn:schemas-microsoft-com:vml" Requires="v">
                <p:oleObj spid="_x0000_s2114" name="Equation" r:id="rId6" imgW="177480" imgH="228600" progId="Equation.DSMT4">
                  <p:embed/>
                </p:oleObj>
              </mc:Choice>
              <mc:Fallback>
                <p:oleObj name="Equation" r:id="rId6" imgW="177480" imgH="228600" progId="Equation.DSMT4">
                  <p:embed/>
                  <p:pic>
                    <p:nvPicPr>
                      <p:cNvPr id="0" name=""/>
                      <p:cNvPicPr/>
                      <p:nvPr/>
                    </p:nvPicPr>
                    <p:blipFill>
                      <a:blip r:embed="rId7"/>
                      <a:stretch>
                        <a:fillRect/>
                      </a:stretch>
                    </p:blipFill>
                    <p:spPr>
                      <a:xfrm>
                        <a:off x="1907704" y="2281436"/>
                        <a:ext cx="288032" cy="406559"/>
                      </a:xfrm>
                      <a:prstGeom prst="rect">
                        <a:avLst/>
                      </a:prstGeom>
                    </p:spPr>
                  </p:pic>
                </p:oleObj>
              </mc:Fallback>
            </mc:AlternateContent>
          </a:graphicData>
        </a:graphic>
      </p:graphicFrame>
    </p:spTree>
    <p:extLst>
      <p:ext uri="{BB962C8B-B14F-4D97-AF65-F5344CB8AC3E}">
        <p14:creationId xmlns:p14="http://schemas.microsoft.com/office/powerpoint/2010/main" val="2620596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r>
              <a:rPr lang="zh-CN" altLang="en-US" sz="2800" dirty="0" smtClean="0">
                <a:solidFill>
                  <a:schemeClr val="bg1"/>
                </a:solidFill>
                <a:latin typeface="方正粗宋简体"/>
                <a:ea typeface="方正粗宋简体"/>
              </a:rPr>
              <a:t>   </a:t>
            </a:r>
            <a:r>
              <a:rPr lang="en-US" altLang="zh-CN" sz="2800" dirty="0" smtClean="0">
                <a:solidFill>
                  <a:schemeClr val="bg1"/>
                </a:solidFill>
                <a:latin typeface="方正粗宋简体"/>
                <a:ea typeface="方正粗宋简体"/>
              </a:rPr>
              <a:t>Apriori</a:t>
            </a:r>
            <a:r>
              <a:rPr lang="zh-CN" altLang="en-US" sz="2800" dirty="0" smtClean="0">
                <a:solidFill>
                  <a:schemeClr val="bg1"/>
                </a:solidFill>
                <a:latin typeface="方正粗宋简体"/>
                <a:ea typeface="方正粗宋简体"/>
              </a:rPr>
              <a:t>算法</a:t>
            </a:r>
            <a:endParaRPr lang="en-US" altLang="zh-CN" sz="2800" dirty="0">
              <a:solidFill>
                <a:schemeClr val="bg1"/>
              </a:solidFill>
              <a:latin typeface="方正粗宋简体"/>
              <a:ea typeface="方正粗宋简体"/>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2</a:t>
            </a:r>
            <a:r>
              <a:rPr lang="en-US" altLang="zh-CN" sz="4000" b="1" i="1" dirty="0" smtClean="0">
                <a:solidFill>
                  <a:schemeClr val="accent1"/>
                </a:solidFill>
                <a:latin typeface="Adobe Gothic Std B" panose="020B0800000000000000" pitchFamily="34" charset="-128"/>
                <a:ea typeface="Adobe Gothic Std B" panose="020B0800000000000000" pitchFamily="34" charset="-128"/>
              </a:rPr>
              <a:t>   </a:t>
            </a:r>
            <a:r>
              <a:rPr lang="zh-CN" altLang="en-US" sz="4000" b="1" dirty="0" smtClean="0">
                <a:solidFill>
                  <a:schemeClr val="accent1"/>
                </a:solidFill>
                <a:latin typeface="微软雅黑" panose="020B0503020204020204" pitchFamily="34" charset="-122"/>
                <a:ea typeface="微软雅黑" panose="020B0503020204020204" pitchFamily="34" charset="-122"/>
              </a:rPr>
              <a:t>第</a:t>
            </a:r>
            <a:r>
              <a:rPr lang="zh-CN" altLang="en-US" sz="4000" b="1" dirty="0">
                <a:solidFill>
                  <a:schemeClr val="accent1"/>
                </a:solidFill>
                <a:latin typeface="微软雅黑" panose="020B0503020204020204" pitchFamily="34" charset="-122"/>
                <a:ea typeface="微软雅黑" panose="020B0503020204020204" pitchFamily="34" charset="-122"/>
              </a:rPr>
              <a:t>二</a:t>
            </a:r>
            <a:r>
              <a:rPr lang="zh-CN" altLang="en-US" sz="4000" b="1" dirty="0" smtClean="0">
                <a:solidFill>
                  <a:schemeClr val="accent1"/>
                </a:solidFill>
                <a:latin typeface="微软雅黑" panose="020B0503020204020204" pitchFamily="34" charset="-122"/>
                <a:ea typeface="微软雅黑" panose="020B0503020204020204" pitchFamily="34" charset="-122"/>
              </a:rPr>
              <a:t>部分</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499749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2.1 Apriori</a:t>
            </a:r>
            <a:r>
              <a:rPr lang="zh-CN" altLang="en-US" sz="2000" b="1" dirty="0" smtClean="0">
                <a:solidFill>
                  <a:schemeClr val="bg1"/>
                </a:solidFill>
                <a:latin typeface="微软雅黑" panose="020B0503020204020204" pitchFamily="34" charset="-122"/>
                <a:ea typeface="微软雅黑" panose="020B0503020204020204" pitchFamily="34" charset="-122"/>
              </a:rPr>
              <a:t>算法思想</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11560" y="1057300"/>
            <a:ext cx="7992888" cy="3046988"/>
          </a:xfrm>
          <a:prstGeom prst="rect">
            <a:avLst/>
          </a:prstGeom>
          <a:noFill/>
        </p:spPr>
        <p:txBody>
          <a:bodyPr wrap="square" rtlCol="0">
            <a:spAutoFit/>
          </a:bodyPr>
          <a:lstStyle/>
          <a:p>
            <a:pPr marL="285750" indent="-285750">
              <a:buFont typeface="Wingdings" pitchFamily="2" charset="2"/>
              <a:buChar char="l"/>
            </a:pPr>
            <a:r>
              <a:rPr lang="en-US" altLang="zh-CN" sz="2400" dirty="0" smtClean="0"/>
              <a:t>Apriori</a:t>
            </a:r>
            <a:r>
              <a:rPr lang="zh-CN" altLang="en-US" sz="2400" dirty="0" smtClean="0"/>
              <a:t>算法是</a:t>
            </a:r>
            <a:r>
              <a:rPr lang="en-US" altLang="zh-CN" sz="2400" dirty="0" smtClean="0"/>
              <a:t>1994</a:t>
            </a:r>
            <a:r>
              <a:rPr lang="zh-CN" altLang="en-US" sz="2400" dirty="0" smtClean="0"/>
              <a:t>年提出，是一种发现频繁项集的基本方法。</a:t>
            </a:r>
            <a:endParaRPr lang="en-US" altLang="zh-CN" sz="2400" dirty="0" smtClean="0"/>
          </a:p>
          <a:p>
            <a:pPr marL="285750" indent="-285750">
              <a:buFont typeface="Wingdings" pitchFamily="2" charset="2"/>
              <a:buChar char="l"/>
            </a:pPr>
            <a:r>
              <a:rPr lang="en-US" altLang="zh-CN" sz="2400" dirty="0" smtClean="0"/>
              <a:t>Apriori</a:t>
            </a:r>
            <a:r>
              <a:rPr lang="zh-CN" altLang="en-US" sz="2400" dirty="0" smtClean="0"/>
              <a:t>算法使用一种逐层搜索的迭代方法，其中</a:t>
            </a:r>
            <a:r>
              <a:rPr lang="en-US" altLang="zh-CN" sz="2400" dirty="0" smtClean="0"/>
              <a:t>K</a:t>
            </a:r>
            <a:r>
              <a:rPr lang="zh-CN" altLang="en-US" sz="2400" dirty="0" smtClean="0"/>
              <a:t>项集用于搜索</a:t>
            </a:r>
            <a:r>
              <a:rPr lang="en-US" altLang="zh-CN" sz="2400" dirty="0" smtClean="0"/>
              <a:t>(K+1)</a:t>
            </a:r>
            <a:r>
              <a:rPr lang="zh-CN" altLang="en-US" sz="2400" dirty="0" smtClean="0"/>
              <a:t>项集。</a:t>
            </a:r>
            <a:endParaRPr lang="en-US" altLang="zh-CN" sz="2400" dirty="0" smtClean="0"/>
          </a:p>
          <a:p>
            <a:pPr marL="285750" indent="-285750">
              <a:buFont typeface="Wingdings" pitchFamily="2" charset="2"/>
              <a:buChar char="l"/>
            </a:pPr>
            <a:r>
              <a:rPr lang="zh-CN" altLang="en-US" sz="2400" dirty="0" smtClean="0"/>
              <a:t>先验知识：频繁项集的所有非空子集也一定是频繁的。</a:t>
            </a:r>
            <a:endParaRPr lang="en-US" altLang="zh-CN" sz="2400" dirty="0" smtClean="0"/>
          </a:p>
          <a:p>
            <a:pPr marL="285750" indent="-285750">
              <a:buFont typeface="Wingdings" pitchFamily="2" charset="2"/>
              <a:buChar char="l"/>
            </a:pPr>
            <a:r>
              <a:rPr lang="zh-CN" altLang="en-US" sz="2400" dirty="0" smtClean="0"/>
              <a:t>先验知识通过减少搜索空间，提高频繁项集逐层产生的效率。</a:t>
            </a:r>
            <a:endParaRPr lang="en-US" altLang="zh-CN" sz="2400" dirty="0" smtClean="0"/>
          </a:p>
          <a:p>
            <a:pPr marL="285750" indent="-285750">
              <a:buFont typeface="Wingdings" pitchFamily="2" charset="2"/>
              <a:buChar char="l"/>
            </a:pPr>
            <a:r>
              <a:rPr lang="zh-CN" altLang="en-US" sz="2400" dirty="0" smtClean="0"/>
              <a:t>基本思想：</a:t>
            </a:r>
            <a:endParaRPr lang="zh-CN" alt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793604"/>
            <a:ext cx="2880320" cy="1434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909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193204"/>
            <a:ext cx="3266128"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2.2 Apriori</a:t>
            </a:r>
            <a:r>
              <a:rPr lang="zh-CN" altLang="en-US" sz="2000" b="1" dirty="0" smtClean="0">
                <a:solidFill>
                  <a:schemeClr val="bg1"/>
                </a:solidFill>
                <a:latin typeface="微软雅黑" panose="020B0503020204020204" pitchFamily="34" charset="-122"/>
                <a:ea typeface="微软雅黑" panose="020B0503020204020204" pitchFamily="34" charset="-122"/>
              </a:rPr>
              <a:t>算法步骤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847" y="265212"/>
            <a:ext cx="3734579" cy="5106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51920" y="5371803"/>
            <a:ext cx="1478191" cy="276999"/>
          </a:xfrm>
          <a:prstGeom prst="rect">
            <a:avLst/>
          </a:prstGeom>
          <a:noFill/>
        </p:spPr>
        <p:txBody>
          <a:bodyPr wrap="square" rtlCol="0">
            <a:spAutoFit/>
          </a:bodyPr>
          <a:lstStyle/>
          <a:p>
            <a:r>
              <a:rPr lang="en-US" altLang="zh-CN" sz="1200" dirty="0" smtClean="0"/>
              <a:t>Apriori</a:t>
            </a:r>
            <a:r>
              <a:rPr lang="zh-CN" altLang="en-US" sz="1200" dirty="0" smtClean="0"/>
              <a:t>算法流程图</a:t>
            </a:r>
            <a:endParaRPr lang="zh-CN" altLang="en-US" sz="1200" dirty="0"/>
          </a:p>
        </p:txBody>
      </p:sp>
    </p:spTree>
    <p:extLst>
      <p:ext uri="{BB962C8B-B14F-4D97-AF65-F5344CB8AC3E}">
        <p14:creationId xmlns:p14="http://schemas.microsoft.com/office/powerpoint/2010/main" val="10854787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3043</TotalTime>
  <Words>1509</Words>
  <Application>Microsoft Office PowerPoint</Application>
  <PresentationFormat>全屏显示(16:10)</PresentationFormat>
  <Paragraphs>167</Paragraphs>
  <Slides>19</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2" baseType="lpstr">
      <vt:lpstr>Office 主题​​</vt:lpstr>
      <vt:lpstr>MathType 6.0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上海大学</cp:lastModifiedBy>
  <cp:revision>370</cp:revision>
  <dcterms:created xsi:type="dcterms:W3CDTF">2011-06-03T14:53:06Z</dcterms:created>
  <dcterms:modified xsi:type="dcterms:W3CDTF">2014-06-26T14:51:21Z</dcterms:modified>
</cp:coreProperties>
</file>